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4"/>
  </p:notesMasterIdLst>
  <p:handoutMasterIdLst>
    <p:handoutMasterId r:id="rId55"/>
  </p:handoutMasterIdLst>
  <p:sldIdLst>
    <p:sldId id="390" r:id="rId3"/>
    <p:sldId id="310" r:id="rId4"/>
    <p:sldId id="415" r:id="rId5"/>
    <p:sldId id="344" r:id="rId6"/>
    <p:sldId id="356" r:id="rId7"/>
    <p:sldId id="357" r:id="rId8"/>
    <p:sldId id="358" r:id="rId9"/>
    <p:sldId id="359" r:id="rId10"/>
    <p:sldId id="360" r:id="rId11"/>
    <p:sldId id="361" r:id="rId12"/>
    <p:sldId id="362" r:id="rId13"/>
    <p:sldId id="363" r:id="rId14"/>
    <p:sldId id="364" r:id="rId15"/>
    <p:sldId id="365" r:id="rId16"/>
    <p:sldId id="345" r:id="rId17"/>
    <p:sldId id="366" r:id="rId18"/>
    <p:sldId id="347" r:id="rId19"/>
    <p:sldId id="346" r:id="rId20"/>
    <p:sldId id="424" r:id="rId21"/>
    <p:sldId id="348" r:id="rId22"/>
    <p:sldId id="349" r:id="rId23"/>
    <p:sldId id="367" r:id="rId24"/>
    <p:sldId id="368" r:id="rId25"/>
    <p:sldId id="369" r:id="rId26"/>
    <p:sldId id="350" r:id="rId27"/>
    <p:sldId id="351" r:id="rId28"/>
    <p:sldId id="371" r:id="rId29"/>
    <p:sldId id="372" r:id="rId30"/>
    <p:sldId id="419" r:id="rId31"/>
    <p:sldId id="420" r:id="rId32"/>
    <p:sldId id="421" r:id="rId33"/>
    <p:sldId id="422" r:id="rId34"/>
    <p:sldId id="423" r:id="rId35"/>
    <p:sldId id="426" r:id="rId36"/>
    <p:sldId id="427" r:id="rId37"/>
    <p:sldId id="428" r:id="rId38"/>
    <p:sldId id="429" r:id="rId39"/>
    <p:sldId id="405" r:id="rId40"/>
    <p:sldId id="380" r:id="rId41"/>
    <p:sldId id="406" r:id="rId42"/>
    <p:sldId id="407" r:id="rId43"/>
    <p:sldId id="408" r:id="rId44"/>
    <p:sldId id="425" r:id="rId45"/>
    <p:sldId id="431" r:id="rId46"/>
    <p:sldId id="432" r:id="rId47"/>
    <p:sldId id="433" r:id="rId48"/>
    <p:sldId id="434" r:id="rId49"/>
    <p:sldId id="435" r:id="rId50"/>
    <p:sldId id="436" r:id="rId51"/>
    <p:sldId id="437" r:id="rId52"/>
    <p:sldId id="417" r:id="rId5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k Ruvalcaba" initials="ZR"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3EE"/>
    <a:srgbClr val="000000"/>
    <a:srgbClr val="FF5050"/>
    <a:srgbClr val="FAD646"/>
    <a:srgbClr val="CCCCCC"/>
    <a:srgbClr val="993300"/>
    <a:srgbClr val="CC6600"/>
    <a:srgbClr val="D6993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29" autoAdjust="0"/>
    <p:restoredTop sz="95733" autoAdjust="0"/>
  </p:normalViewPr>
  <p:slideViewPr>
    <p:cSldViewPr snapToGrid="0">
      <p:cViewPr varScale="1">
        <p:scale>
          <a:sx n="73" d="100"/>
          <a:sy n="73" d="100"/>
        </p:scale>
        <p:origin x="-112" y="-106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1" d="100"/>
          <a:sy n="71"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commentAuthors" Target="commentAuthors.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3/10/21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3/10/21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does not work ??</a:t>
            </a:r>
          </a:p>
        </p:txBody>
      </p:sp>
      <p:sp>
        <p:nvSpPr>
          <p:cNvPr id="4" name="Slide Number Placeholder 3"/>
          <p:cNvSpPr>
            <a:spLocks noGrp="1"/>
          </p:cNvSpPr>
          <p:nvPr>
            <p:ph type="sldNum" sz="quarter" idx="10"/>
          </p:nvPr>
        </p:nvSpPr>
        <p:spPr/>
        <p:txBody>
          <a:bodyPr/>
          <a:lstStyle/>
          <a:p>
            <a:fld id="{052A1873-0A52-4A4E-BA28-80AFF6A8486D}" type="slidenum">
              <a:rPr lang="en-US" smtClean="0"/>
              <a:t>33</a:t>
            </a:fld>
            <a:endParaRPr lang="en-US"/>
          </a:p>
        </p:txBody>
      </p:sp>
    </p:spTree>
    <p:extLst>
      <p:ext uri="{BB962C8B-B14F-4D97-AF65-F5344CB8AC3E}">
        <p14:creationId xmlns:p14="http://schemas.microsoft.com/office/powerpoint/2010/main" val="132415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vectacorp.com/press/january%2030%202015.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JavaScript/Reference/Functions/Arrow_func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5</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266941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r>
              <a:rPr lang="en-US" sz="1600" dirty="0">
                <a:solidFill>
                  <a:schemeClr val="tx2"/>
                </a:solidFill>
              </a:rPr>
              <a:t>The </a:t>
            </a:r>
            <a:r>
              <a:rPr lang="en-US" sz="1600" b="1" dirty="0" err="1">
                <a:solidFill>
                  <a:schemeClr val="tx2"/>
                </a:solidFill>
              </a:rPr>
              <a:t>parseInt</a:t>
            </a:r>
            <a:r>
              <a:rPr lang="en-US" sz="1600" b="1" dirty="0">
                <a:solidFill>
                  <a:schemeClr val="tx2"/>
                </a:solidFill>
              </a:rPr>
              <a:t>()</a:t>
            </a:r>
            <a:r>
              <a:rPr lang="en-US" sz="1600" dirty="0">
                <a:solidFill>
                  <a:schemeClr val="tx2"/>
                </a:solidFill>
              </a:rPr>
              <a:t> function converts its first argument to a string, parses it, and returns an integer or </a:t>
            </a:r>
            <a:r>
              <a:rPr lang="en-US" sz="1600" dirty="0" err="1">
                <a:solidFill>
                  <a:schemeClr val="tx2"/>
                </a:solidFill>
              </a:rPr>
              <a:t>NaN</a:t>
            </a:r>
            <a:r>
              <a:rPr lang="en-US" sz="1600" dirty="0">
                <a:solidFill>
                  <a:schemeClr val="tx2"/>
                </a:solidFill>
              </a:rPr>
              <a:t>:</a:t>
            </a:r>
          </a:p>
          <a:p>
            <a:endParaRPr lang="en-US" sz="1600" dirty="0">
              <a:solidFill>
                <a:schemeClr val="tx2"/>
              </a:solidFill>
              <a:cs typeface="Courier New" panose="02070309020205020404" pitchFamily="49" charset="0"/>
            </a:endParaRPr>
          </a:p>
          <a:p>
            <a:pPr>
              <a:defRPr/>
            </a:pPr>
            <a:r>
              <a:rPr lang="fr-FR" sz="1600" dirty="0">
                <a:solidFill>
                  <a:schemeClr val="tx2"/>
                </a:solidFill>
                <a:latin typeface="Courier New" panose="02070309020205020404" pitchFamily="49" charset="0"/>
                <a:cs typeface="Courier New" panose="02070309020205020404" pitchFamily="49" charset="0"/>
              </a:rPr>
              <a:t>parseInt('015');	// Returns 15</a:t>
            </a:r>
          </a:p>
          <a:p>
            <a:pPr>
              <a:defRPr/>
            </a:pPr>
            <a:r>
              <a:rPr lang="fr-FR" sz="1600" dirty="0">
                <a:solidFill>
                  <a:schemeClr val="tx2"/>
                </a:solidFill>
                <a:latin typeface="Courier New" panose="02070309020205020404" pitchFamily="49" charset="0"/>
                <a:cs typeface="Courier New" panose="02070309020205020404" pitchFamily="49" charset="0"/>
              </a:rPr>
              <a:t>parseInt(15.99); 	// Returns 15</a:t>
            </a:r>
          </a:p>
          <a:p>
            <a:pPr>
              <a:defRPr/>
            </a:pPr>
            <a:r>
              <a:rPr lang="fr-FR" sz="1600" dirty="0">
                <a:solidFill>
                  <a:schemeClr val="tx2"/>
                </a:solidFill>
                <a:latin typeface="Courier New" panose="02070309020205020404" pitchFamily="49" charset="0"/>
                <a:cs typeface="Courier New" panose="02070309020205020404" pitchFamily="49" charset="0"/>
              </a:rPr>
              <a:t>parseInt('15*3'); 	// Returns 15</a:t>
            </a:r>
          </a:p>
          <a:p>
            <a:pPr>
              <a:defRPr/>
            </a:pPr>
            <a:r>
              <a:rPr lang="fr-FR" sz="1600" dirty="0">
                <a:solidFill>
                  <a:schemeClr val="tx2"/>
                </a:solidFill>
                <a:latin typeface="Courier New" panose="02070309020205020404" pitchFamily="49" charset="0"/>
                <a:cs typeface="Courier New" panose="02070309020205020404" pitchFamily="49" charset="0"/>
              </a:rPr>
              <a:t>parseInt('15px'); 	// Returns 15</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parseInt</a:t>
            </a:r>
            <a:r>
              <a:rPr lang="en-US" dirty="0"/>
              <a:t>()</a:t>
            </a:r>
          </a:p>
        </p:txBody>
      </p:sp>
    </p:spTree>
    <p:extLst>
      <p:ext uri="{BB962C8B-B14F-4D97-AF65-F5344CB8AC3E}">
        <p14:creationId xmlns:p14="http://schemas.microsoft.com/office/powerpoint/2010/main" val="145019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05541" cy="4679950"/>
          </a:xfrm>
        </p:spPr>
        <p:txBody>
          <a:bodyPr>
            <a:noAutofit/>
          </a:bodyPr>
          <a:lstStyle/>
          <a:p>
            <a:r>
              <a:rPr lang="en-US" sz="1600" dirty="0">
                <a:solidFill>
                  <a:schemeClr val="tx2"/>
                </a:solidFill>
              </a:rPr>
              <a:t>The </a:t>
            </a:r>
            <a:r>
              <a:rPr lang="en-US" sz="1600" b="1" dirty="0">
                <a:solidFill>
                  <a:schemeClr val="tx2"/>
                </a:solidFill>
              </a:rPr>
              <a:t>encodeURI()</a:t>
            </a:r>
            <a:r>
              <a:rPr lang="en-US" sz="1600" dirty="0">
                <a:solidFill>
                  <a:schemeClr val="tx2"/>
                </a:solidFill>
              </a:rPr>
              <a:t> function encodes a Uniform Resource Identifier (URI) by replacing each instance of certain characters by one, two, three, or four escape sequences representing the UTF-8 encoding of the character</a:t>
            </a:r>
          </a:p>
          <a:p>
            <a:endParaRPr lang="en-US" sz="1600" dirty="0">
              <a:solidFill>
                <a:schemeClr val="tx2"/>
              </a:solidFill>
            </a:endParaRP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encodeURI</a:t>
            </a:r>
            <a:r>
              <a:rPr lang="en-US" sz="1600" dirty="0">
                <a:solidFill>
                  <a:schemeClr val="tx2"/>
                </a:solidFill>
                <a:latin typeface="Courier New" panose="02070309020205020404" pitchFamily="49" charset="0"/>
                <a:cs typeface="Courier New" panose="02070309020205020404" pitchFamily="49" charset="0"/>
              </a:rPr>
              <a:t>('http://www.vectacorp.com/press/january 30 2015.html'));</a:t>
            </a:r>
          </a:p>
          <a:p>
            <a:endParaRPr lang="en-US" sz="1600" dirty="0">
              <a:solidFill>
                <a:schemeClr val="tx2"/>
              </a:solidFill>
              <a:latin typeface="Courier New" panose="02070309020205020404" pitchFamily="49" charset="0"/>
              <a:cs typeface="Courier New" panose="02070309020205020404" pitchFamily="49" charset="0"/>
            </a:endParaRPr>
          </a:p>
          <a:p>
            <a:r>
              <a:rPr lang="en-US" sz="1600" b="1" dirty="0">
                <a:solidFill>
                  <a:schemeClr val="tx2"/>
                </a:solidFill>
                <a:cs typeface="Courier New" panose="02070309020205020404" pitchFamily="49" charset="0"/>
              </a:rPr>
              <a:t>Returns</a:t>
            </a:r>
          </a:p>
          <a:p>
            <a:endParaRPr lang="en-US" sz="1600" dirty="0">
              <a:solidFill>
                <a:schemeClr val="tx2"/>
              </a:solidFill>
              <a:latin typeface="Courier New" panose="02070309020205020404" pitchFamily="49" charset="0"/>
              <a:cs typeface="Courier New" panose="02070309020205020404" pitchFamily="49" charset="0"/>
            </a:endParaRPr>
          </a:p>
          <a:p>
            <a:r>
              <a:rPr lang="en-US" sz="1600" dirty="0">
                <a:solidFill>
                  <a:schemeClr val="tx2"/>
                </a:solidFill>
                <a:latin typeface="Courier New" panose="02070309020205020404" pitchFamily="49" charset="0"/>
                <a:cs typeface="Courier New" panose="02070309020205020404" pitchFamily="49" charset="0"/>
                <a:hlinkClick r:id="rId2"/>
              </a:rPr>
              <a:t>http://www.vectacorp.com/press/january%2030%202015.</a:t>
            </a:r>
            <a:r>
              <a:rPr lang="en-US" sz="1600" dirty="0" smtClean="0">
                <a:solidFill>
                  <a:schemeClr val="tx2"/>
                </a:solidFill>
                <a:latin typeface="Courier New" panose="02070309020205020404" pitchFamily="49" charset="0"/>
                <a:cs typeface="Courier New" panose="02070309020205020404" pitchFamily="49" charset="0"/>
                <a:hlinkClick r:id="rId2"/>
              </a:rPr>
              <a:t>html</a:t>
            </a:r>
            <a:endParaRPr lang="en-US" sz="1600" dirty="0" smtClean="0">
              <a:solidFill>
                <a:schemeClr val="tx2"/>
              </a:solidFill>
              <a:latin typeface="Courier New" panose="02070309020205020404" pitchFamily="49" charset="0"/>
              <a:cs typeface="Courier New" panose="02070309020205020404" pitchFamily="49" charset="0"/>
            </a:endParaRPr>
          </a:p>
          <a:p>
            <a:endParaRPr lang="en-US" sz="1600" dirty="0">
              <a:solidFill>
                <a:schemeClr val="tx2"/>
              </a:solidFill>
              <a:latin typeface="Courier New" panose="02070309020205020404" pitchFamily="49" charset="0"/>
              <a:cs typeface="Courier New" panose="02070309020205020404" pitchFamily="49" charset="0"/>
            </a:endParaRPr>
          </a:p>
          <a:p>
            <a:endParaRPr lang="en-US" sz="1600" dirty="0" smtClean="0">
              <a:solidFill>
                <a:schemeClr val="tx2"/>
              </a:solidFill>
              <a:latin typeface="Courier New" panose="02070309020205020404" pitchFamily="49" charset="0"/>
              <a:cs typeface="Courier New" panose="02070309020205020404" pitchFamily="49" charset="0"/>
            </a:endParaRPr>
          </a:p>
          <a:p>
            <a:r>
              <a:rPr lang="en-US" sz="1600" dirty="0" smtClean="0">
                <a:solidFill>
                  <a:srgbClr val="FFFF00"/>
                </a:solidFill>
                <a:latin typeface="Courier New" panose="02070309020205020404" pitchFamily="49" charset="0"/>
                <a:cs typeface="Courier New" panose="02070309020205020404" pitchFamily="49" charset="0"/>
              </a:rPr>
              <a:t>Extremely important if you are saving URLs, HTML to a database. Anything that could be malicious like &lt; should be encoded this way. Prevents cross site scripting and SQL injection attacks.</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encodeURI</a:t>
            </a:r>
            <a:r>
              <a:rPr lang="en-US" dirty="0"/>
              <a:t>()</a:t>
            </a:r>
          </a:p>
        </p:txBody>
      </p:sp>
    </p:spTree>
    <p:extLst>
      <p:ext uri="{BB962C8B-B14F-4D97-AF65-F5344CB8AC3E}">
        <p14:creationId xmlns:p14="http://schemas.microsoft.com/office/powerpoint/2010/main" val="326397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493967" cy="4679950"/>
          </a:xfrm>
        </p:spPr>
        <p:txBody>
          <a:bodyPr>
            <a:noAutofit/>
          </a:bodyPr>
          <a:lstStyle/>
          <a:p>
            <a:r>
              <a:rPr lang="en-US" sz="1600" dirty="0"/>
              <a:t>The </a:t>
            </a:r>
            <a:r>
              <a:rPr lang="en-US" sz="1600" b="1" dirty="0" err="1"/>
              <a:t>decodeURI</a:t>
            </a:r>
            <a:r>
              <a:rPr lang="en-US" sz="1600" b="1" dirty="0"/>
              <a:t>() </a:t>
            </a:r>
            <a:r>
              <a:rPr lang="en-US" sz="1600" dirty="0"/>
              <a:t>function decodes a Uniform Resource Identifier (URI) previously created by encodeURI or by a similar routine.</a:t>
            </a:r>
          </a:p>
          <a:p>
            <a:endParaRPr lang="en-US" sz="1600" dirty="0"/>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decodeURI</a:t>
            </a:r>
            <a:r>
              <a:rPr lang="en-US" sz="1600" dirty="0">
                <a:latin typeface="Courier New" panose="02070309020205020404" pitchFamily="49" charset="0"/>
                <a:cs typeface="Courier New" panose="02070309020205020404" pitchFamily="49" charset="0"/>
              </a:rPr>
              <a:t>('http://www.vectacorp.com/press/january%2030%202015.html'));</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http://www.vectacorp.com/press/january 30 2015.html</a:t>
            </a:r>
          </a:p>
        </p:txBody>
      </p:sp>
      <p:sp>
        <p:nvSpPr>
          <p:cNvPr id="2" name="Text Placeholder 1"/>
          <p:cNvSpPr>
            <a:spLocks noGrp="1"/>
          </p:cNvSpPr>
          <p:nvPr>
            <p:ph type="body" sz="quarter" idx="11"/>
          </p:nvPr>
        </p:nvSpPr>
        <p:spPr/>
        <p:txBody>
          <a:bodyPr/>
          <a:lstStyle/>
          <a:p>
            <a:r>
              <a:rPr lang="en-US" dirty="0" err="1"/>
              <a:t>decodeURI</a:t>
            </a:r>
            <a:r>
              <a:rPr lang="en-US" dirty="0"/>
              <a:t>()</a:t>
            </a:r>
          </a:p>
        </p:txBody>
      </p:sp>
    </p:spTree>
    <p:extLst>
      <p:ext uri="{BB962C8B-B14F-4D97-AF65-F5344CB8AC3E}">
        <p14:creationId xmlns:p14="http://schemas.microsoft.com/office/powerpoint/2010/main" val="167710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0237391" cy="4679950"/>
          </a:xfrm>
        </p:spPr>
        <p:txBody>
          <a:bodyPr>
            <a:noAutofit/>
          </a:bodyPr>
          <a:lstStyle/>
          <a:p>
            <a:r>
              <a:rPr lang="en-US" sz="1600" dirty="0"/>
              <a:t>The </a:t>
            </a:r>
            <a:r>
              <a:rPr lang="en-US" sz="1600" b="1" dirty="0"/>
              <a:t>String() </a:t>
            </a:r>
            <a:r>
              <a:rPr lang="en-US" sz="1600" dirty="0"/>
              <a:t>function converts different objects to strings. </a:t>
            </a:r>
          </a:p>
          <a:p>
            <a:endParaRPr lang="en-US" sz="1600" dirty="0"/>
          </a:p>
          <a:p>
            <a:r>
              <a:rPr lang="en-US" sz="1600" dirty="0">
                <a:latin typeface="Courier New" panose="02070309020205020404" pitchFamily="49" charset="0"/>
                <a:cs typeface="Courier New" panose="02070309020205020404" pitchFamily="49" charset="0"/>
              </a:rPr>
              <a:t>console.log(String(Boolean(0)));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console.log(String(Boolean(1)));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console.log(String(new Date()));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console.log(String('12345'));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console.log(String(12345));</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p>
          <a:p>
            <a:endParaRPr lang="en-US" sz="1600" b="1"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false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true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Wed Aug 26 2015 14:36:24 GMT-0700 (Pacific Daylight Time)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12345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12345</a:t>
            </a:r>
          </a:p>
        </p:txBody>
      </p:sp>
      <p:sp>
        <p:nvSpPr>
          <p:cNvPr id="2" name="Text Placeholder 1"/>
          <p:cNvSpPr>
            <a:spLocks noGrp="1"/>
          </p:cNvSpPr>
          <p:nvPr>
            <p:ph type="body" sz="quarter" idx="11"/>
          </p:nvPr>
        </p:nvSpPr>
        <p:spPr/>
        <p:txBody>
          <a:bodyPr/>
          <a:lstStyle/>
          <a:p>
            <a:r>
              <a:rPr lang="en-US" dirty="0"/>
              <a:t>String()</a:t>
            </a:r>
          </a:p>
        </p:txBody>
      </p:sp>
    </p:spTree>
    <p:extLst>
      <p:ext uri="{BB962C8B-B14F-4D97-AF65-F5344CB8AC3E}">
        <p14:creationId xmlns:p14="http://schemas.microsoft.com/office/powerpoint/2010/main" val="148887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0237391" cy="4679950"/>
          </a:xfrm>
        </p:spPr>
        <p:txBody>
          <a:bodyPr>
            <a:noAutofit/>
          </a:bodyPr>
          <a:lstStyle/>
          <a:p>
            <a:r>
              <a:rPr lang="en-US" sz="1600" dirty="0"/>
              <a:t>The </a:t>
            </a:r>
            <a:r>
              <a:rPr lang="en-US" sz="1600" b="1" dirty="0"/>
              <a:t>Number() </a:t>
            </a:r>
            <a:r>
              <a:rPr lang="en-US" sz="1600" dirty="0"/>
              <a:t>function converts different objects to their numbers.</a:t>
            </a:r>
          </a:p>
          <a:p>
            <a:endParaRPr lang="en-US" sz="1600" dirty="0"/>
          </a:p>
          <a:p>
            <a:r>
              <a:rPr lang="en-US" sz="1600" dirty="0">
                <a:latin typeface="Courier New" panose="02070309020205020404" pitchFamily="49" charset="0"/>
                <a:cs typeface="Courier New" panose="02070309020205020404" pitchFamily="49" charset="0"/>
              </a:rPr>
              <a:t>console.log(Number(true));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console.log(Number(false));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console.log(Number(new Date()));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console.log(Number('12345'));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console.log(Number('123 45'));</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p>
          <a:p>
            <a:endParaRPr lang="en-US" sz="1600" b="1"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1382704503079</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12345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NaN</a:t>
            </a:r>
          </a:p>
        </p:txBody>
      </p:sp>
      <p:sp>
        <p:nvSpPr>
          <p:cNvPr id="2" name="Text Placeholder 1"/>
          <p:cNvSpPr>
            <a:spLocks noGrp="1"/>
          </p:cNvSpPr>
          <p:nvPr>
            <p:ph type="body" sz="quarter" idx="11"/>
          </p:nvPr>
        </p:nvSpPr>
        <p:spPr/>
        <p:txBody>
          <a:bodyPr/>
          <a:lstStyle/>
          <a:p>
            <a:r>
              <a:rPr lang="en-US" dirty="0"/>
              <a:t>Number()</a:t>
            </a:r>
          </a:p>
        </p:txBody>
      </p:sp>
      <p:sp>
        <p:nvSpPr>
          <p:cNvPr id="3" name="TextBox 2"/>
          <p:cNvSpPr txBox="1"/>
          <p:nvPr/>
        </p:nvSpPr>
        <p:spPr>
          <a:xfrm>
            <a:off x="3927780" y="6043742"/>
            <a:ext cx="6115111" cy="646331"/>
          </a:xfrm>
          <a:prstGeom prst="rect">
            <a:avLst/>
          </a:prstGeom>
          <a:noFill/>
        </p:spPr>
        <p:txBody>
          <a:bodyPr wrap="square" rtlCol="0">
            <a:spAutoFit/>
          </a:bodyPr>
          <a:lstStyle/>
          <a:p>
            <a:r>
              <a:rPr lang="en-US" dirty="0" smtClean="0">
                <a:solidFill>
                  <a:srgbClr val="FFFF00"/>
                </a:solidFill>
              </a:rPr>
              <a:t>Number() is stricter than </a:t>
            </a:r>
            <a:r>
              <a:rPr lang="en-US" dirty="0" err="1" smtClean="0">
                <a:solidFill>
                  <a:srgbClr val="FFFF00"/>
                </a:solidFill>
              </a:rPr>
              <a:t>parseInt</a:t>
            </a:r>
            <a:r>
              <a:rPr lang="en-US" dirty="0" smtClean="0">
                <a:solidFill>
                  <a:srgbClr val="FFFF00"/>
                </a:solidFill>
              </a:rPr>
              <a:t>(). Number here returns as </a:t>
            </a:r>
            <a:r>
              <a:rPr lang="en-US" dirty="0" err="1" smtClean="0">
                <a:solidFill>
                  <a:srgbClr val="FFFF00"/>
                </a:solidFill>
              </a:rPr>
              <a:t>NaN</a:t>
            </a:r>
            <a:r>
              <a:rPr lang="en-US" dirty="0" smtClean="0">
                <a:solidFill>
                  <a:srgbClr val="FFFF00"/>
                </a:solidFill>
              </a:rPr>
              <a:t>, whereas </a:t>
            </a:r>
            <a:r>
              <a:rPr lang="en-US" dirty="0" err="1" smtClean="0">
                <a:solidFill>
                  <a:srgbClr val="FFFF00"/>
                </a:solidFill>
              </a:rPr>
              <a:t>parseInt</a:t>
            </a:r>
            <a:r>
              <a:rPr lang="en-US" dirty="0" smtClean="0">
                <a:solidFill>
                  <a:srgbClr val="FFFF00"/>
                </a:solidFill>
              </a:rPr>
              <a:t> would return the number.</a:t>
            </a:r>
            <a:endParaRPr lang="en-US" dirty="0">
              <a:solidFill>
                <a:srgbClr val="FFFF00"/>
              </a:solidFill>
            </a:endParaRPr>
          </a:p>
        </p:txBody>
      </p:sp>
    </p:spTree>
    <p:extLst>
      <p:ext uri="{BB962C8B-B14F-4D97-AF65-F5344CB8AC3E}">
        <p14:creationId xmlns:p14="http://schemas.microsoft.com/office/powerpoint/2010/main" val="409961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485338" cy="4679950"/>
          </a:xfrm>
        </p:spPr>
        <p:txBody>
          <a:bodyPr>
            <a:noAutofit/>
          </a:bodyPr>
          <a:lstStyle/>
          <a:p>
            <a:pPr>
              <a:defRPr/>
            </a:pPr>
            <a:r>
              <a:rPr lang="en-US" sz="1600" dirty="0">
                <a:solidFill>
                  <a:schemeClr val="tx2"/>
                </a:solidFill>
              </a:rPr>
              <a:t>There are many ways to use functions in JavaScript. One basic way is to handle events like users clicking a button. To do that, you’ll need to code and call functions that handle those events. </a:t>
            </a:r>
            <a:endParaRPr lang="en-US" sz="1600" dirty="0">
              <a:solidFill>
                <a:schemeClr val="tx2"/>
              </a:solidFill>
              <a:cs typeface="Courier New" panose="02070309020205020404" pitchFamily="49" charset="0"/>
            </a:endParaRP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cs typeface="Courier New" panose="02070309020205020404" pitchFamily="49" charset="0"/>
              </a:rPr>
              <a:t>In JavaScript, </a:t>
            </a:r>
            <a:r>
              <a:rPr lang="en-US" sz="1600" b="1" dirty="0">
                <a:solidFill>
                  <a:schemeClr val="tx2"/>
                </a:solidFill>
                <a:cs typeface="Courier New" panose="02070309020205020404" pitchFamily="49" charset="0"/>
              </a:rPr>
              <a:t>basic functions </a:t>
            </a:r>
            <a:r>
              <a:rPr lang="en-US" sz="1600" dirty="0">
                <a:solidFill>
                  <a:schemeClr val="tx2"/>
                </a:solidFill>
                <a:cs typeface="Courier New" panose="02070309020205020404" pitchFamily="49" charset="0"/>
              </a:rPr>
              <a:t>can be broken down into 3 distinct categories including:</a:t>
            </a:r>
          </a:p>
          <a:p>
            <a:pPr>
              <a:defRPr/>
            </a:pPr>
            <a:endParaRPr lang="en-US" sz="1600" dirty="0">
              <a:solidFill>
                <a:schemeClr val="tx2"/>
              </a:solidFill>
              <a:cs typeface="Courier New" panose="02070309020205020404" pitchFamily="49" charset="0"/>
            </a:endParaRPr>
          </a:p>
          <a:p>
            <a:pPr marL="457200" indent="-457200">
              <a:buFont typeface="Wingdings" panose="05000000000000000000" pitchFamily="2" charset="2"/>
              <a:buChar char="v"/>
              <a:defRPr/>
            </a:pPr>
            <a:r>
              <a:rPr lang="en-US" sz="1600" dirty="0">
                <a:solidFill>
                  <a:schemeClr val="tx2"/>
                </a:solidFill>
                <a:cs typeface="Courier New" panose="02070309020205020404" pitchFamily="49" charset="0"/>
              </a:rPr>
              <a:t>Function Declarations</a:t>
            </a:r>
          </a:p>
          <a:p>
            <a:pPr marL="457200" indent="-457200">
              <a:buFont typeface="Wingdings" panose="05000000000000000000" pitchFamily="2" charset="2"/>
              <a:buChar char="v"/>
              <a:defRPr/>
            </a:pPr>
            <a:r>
              <a:rPr lang="en-US" sz="1600" dirty="0">
                <a:solidFill>
                  <a:schemeClr val="tx2"/>
                </a:solidFill>
                <a:cs typeface="Courier New" panose="02070309020205020404" pitchFamily="49" charset="0"/>
              </a:rPr>
              <a:t>Function Expressions</a:t>
            </a:r>
          </a:p>
          <a:p>
            <a:pPr marL="457200" indent="-457200">
              <a:buFont typeface="Wingdings" panose="05000000000000000000" pitchFamily="2" charset="2"/>
              <a:buChar char="v"/>
              <a:defRPr/>
            </a:pPr>
            <a:r>
              <a:rPr lang="en-US" sz="1600" dirty="0">
                <a:solidFill>
                  <a:schemeClr val="tx2"/>
                </a:solidFill>
                <a:cs typeface="Courier New" panose="02070309020205020404" pitchFamily="49" charset="0"/>
              </a:rPr>
              <a:t>Function Constructor</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cs typeface="Courier New" panose="02070309020205020404" pitchFamily="49" charset="0"/>
              </a:rPr>
              <a:t>We’ll cover each with greater detail as the course progresses, but for this lecture, let’s look at the basic structure and concepts for working with function declarations and function expressions. Additionally, we'll look at arrow functions which is a newer ES6 method for working with functions.</a:t>
            </a:r>
          </a:p>
        </p:txBody>
      </p:sp>
      <p:sp>
        <p:nvSpPr>
          <p:cNvPr id="2" name="Text Placeholder 1"/>
          <p:cNvSpPr>
            <a:spLocks noGrp="1"/>
          </p:cNvSpPr>
          <p:nvPr>
            <p:ph type="body" sz="quarter" idx="11"/>
          </p:nvPr>
        </p:nvSpPr>
        <p:spPr/>
        <p:txBody>
          <a:bodyPr/>
          <a:lstStyle/>
          <a:p>
            <a:r>
              <a:rPr lang="en-US" dirty="0"/>
              <a:t>Functions</a:t>
            </a:r>
          </a:p>
        </p:txBody>
      </p:sp>
    </p:spTree>
    <p:extLst>
      <p:ext uri="{BB962C8B-B14F-4D97-AF65-F5344CB8AC3E}">
        <p14:creationId xmlns:p14="http://schemas.microsoft.com/office/powerpoint/2010/main" val="238261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485338" cy="4679950"/>
          </a:xfrm>
        </p:spPr>
        <p:txBody>
          <a:bodyPr>
            <a:noAutofit/>
          </a:bodyPr>
          <a:lstStyle/>
          <a:p>
            <a:pPr marL="460375" indent="-460375">
              <a:buFont typeface="Wingdings" panose="05000000000000000000" pitchFamily="2" charset="2"/>
              <a:buChar char="v"/>
              <a:defRPr/>
            </a:pPr>
            <a:r>
              <a:rPr lang="en-US" sz="1600" dirty="0">
                <a:solidFill>
                  <a:schemeClr val="tx2"/>
                </a:solidFill>
              </a:rPr>
              <a:t>The most common type of function is the "classic" named function declaration. </a:t>
            </a:r>
          </a:p>
          <a:p>
            <a:pPr marL="460375" indent="-460375">
              <a:buFont typeface="Wingdings" panose="05000000000000000000" pitchFamily="2" charset="2"/>
              <a:buChar char="v"/>
              <a:defRPr/>
            </a:pPr>
            <a:endParaRPr lang="en-US" sz="1600" dirty="0">
              <a:solidFill>
                <a:schemeClr val="tx2"/>
              </a:solidFill>
            </a:endParaRPr>
          </a:p>
          <a:p>
            <a:pPr marL="460375" indent="-460375">
              <a:buFont typeface="Wingdings" panose="05000000000000000000" pitchFamily="2" charset="2"/>
              <a:buChar char="v"/>
              <a:defRPr/>
            </a:pPr>
            <a:r>
              <a:rPr lang="en-US" sz="1600" dirty="0">
                <a:solidFill>
                  <a:schemeClr val="tx2"/>
                </a:solidFill>
              </a:rPr>
              <a:t>These work well for simple uses. </a:t>
            </a:r>
          </a:p>
          <a:p>
            <a:pPr marL="460375" indent="-460375">
              <a:buFont typeface="Wingdings" panose="05000000000000000000" pitchFamily="2" charset="2"/>
              <a:buChar char="v"/>
              <a:defRPr/>
            </a:pPr>
            <a:endParaRPr lang="en-US" sz="1600" dirty="0">
              <a:solidFill>
                <a:schemeClr val="tx2"/>
              </a:solidFill>
            </a:endParaRPr>
          </a:p>
          <a:p>
            <a:pPr marL="460375" indent="-460375">
              <a:buFont typeface="Wingdings" panose="05000000000000000000" pitchFamily="2" charset="2"/>
              <a:buChar char="v"/>
              <a:defRPr/>
            </a:pPr>
            <a:r>
              <a:rPr lang="en-US" sz="1600" dirty="0">
                <a:solidFill>
                  <a:schemeClr val="tx2"/>
                </a:solidFill>
              </a:rPr>
              <a:t>Functions declared like this are "hoisted", meaning, the JavaScript engine reads all these declarations first before executing any of the rest of the code. </a:t>
            </a:r>
            <a:r>
              <a:rPr lang="en-US" sz="1600" dirty="0" smtClean="0">
                <a:solidFill>
                  <a:schemeClr val="tx2"/>
                </a:solidFill>
              </a:rPr>
              <a:t> </a:t>
            </a:r>
            <a:r>
              <a:rPr lang="en-US" sz="1600" dirty="0" smtClean="0">
                <a:solidFill>
                  <a:srgbClr val="FFFF00"/>
                </a:solidFill>
              </a:rPr>
              <a:t>JS will pick out these functions first, then move them to the top of the document, </a:t>
            </a:r>
            <a:r>
              <a:rPr lang="en-US" sz="1600" i="1" dirty="0" smtClean="0">
                <a:solidFill>
                  <a:srgbClr val="FFFF00"/>
                </a:solidFill>
              </a:rPr>
              <a:t>then </a:t>
            </a:r>
            <a:r>
              <a:rPr lang="en-US" sz="1600" dirty="0" smtClean="0">
                <a:solidFill>
                  <a:srgbClr val="FFFF00"/>
                </a:solidFill>
              </a:rPr>
              <a:t>reads the rest of the code.</a:t>
            </a:r>
            <a:endParaRPr lang="en-US" sz="1600" dirty="0">
              <a:solidFill>
                <a:srgbClr val="FFFF00"/>
              </a:solidFill>
            </a:endParaRPr>
          </a:p>
          <a:p>
            <a:pPr marL="460375" indent="-460375">
              <a:buFont typeface="Wingdings" panose="05000000000000000000" pitchFamily="2" charset="2"/>
              <a:buChar char="v"/>
              <a:defRPr/>
            </a:pPr>
            <a:endParaRPr lang="en-US" sz="1600" dirty="0">
              <a:solidFill>
                <a:schemeClr val="tx2"/>
              </a:solidFill>
            </a:endParaRPr>
          </a:p>
          <a:p>
            <a:pPr marL="460375" indent="-460375">
              <a:buFont typeface="Wingdings" panose="05000000000000000000" pitchFamily="2" charset="2"/>
              <a:buChar char="v"/>
              <a:defRPr/>
            </a:pPr>
            <a:r>
              <a:rPr lang="en-US" sz="1600" dirty="0">
                <a:solidFill>
                  <a:schemeClr val="tx2"/>
                </a:solidFill>
              </a:rPr>
              <a:t>The declaration statement stands alone and cannot be combined with other expressions. </a:t>
            </a:r>
          </a:p>
          <a:p>
            <a:pPr>
              <a:defRPr/>
            </a:pPr>
            <a:endParaRPr lang="en-US" sz="1600" dirty="0">
              <a:solidFill>
                <a:schemeClr val="tx2"/>
              </a:solidFill>
              <a:cs typeface="Courier New" panose="02070309020205020404" pitchFamily="49" charset="0"/>
            </a:endParaRPr>
          </a:p>
          <a:p>
            <a:pPr lvl="0">
              <a:defRPr/>
            </a:pP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console.log('I own a white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Named Function Declarations</a:t>
            </a:r>
          </a:p>
        </p:txBody>
      </p:sp>
    </p:spTree>
    <p:extLst>
      <p:ext uri="{BB962C8B-B14F-4D97-AF65-F5344CB8AC3E}">
        <p14:creationId xmlns:p14="http://schemas.microsoft.com/office/powerpoint/2010/main" val="363949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pPr lvl="0">
              <a:defRPr/>
            </a:pPr>
            <a:r>
              <a:rPr lang="en-US" sz="1600" dirty="0">
                <a:solidFill>
                  <a:schemeClr val="tx2"/>
                </a:solidFill>
              </a:rPr>
              <a:t>When you want to run your named function, you do so by </a:t>
            </a:r>
            <a:r>
              <a:rPr lang="en-US" sz="1600" b="1" dirty="0">
                <a:solidFill>
                  <a:schemeClr val="tx2"/>
                </a:solidFill>
              </a:rPr>
              <a:t>calling the function </a:t>
            </a:r>
            <a:r>
              <a:rPr lang="en-US" sz="1600" dirty="0">
                <a:solidFill>
                  <a:schemeClr val="tx2"/>
                </a:solidFill>
              </a:rPr>
              <a:t>from wherever in code that you want the function to be run from:</a:t>
            </a: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console.log('I own a white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b="1" dirty="0" err="1">
                <a:solidFill>
                  <a:schemeClr val="tx2"/>
                </a:solidFill>
                <a:latin typeface="Courier New" panose="02070309020205020404" pitchFamily="49" charset="0"/>
                <a:cs typeface="Courier New" panose="02070309020205020404" pitchFamily="49" charset="0"/>
              </a:rPr>
              <a:t>displayCar</a:t>
            </a:r>
            <a:r>
              <a:rPr lang="en-US" sz="1600" b="1"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Calling the Named Function</a:t>
            </a:r>
          </a:p>
        </p:txBody>
      </p:sp>
    </p:spTree>
    <p:extLst>
      <p:ext uri="{BB962C8B-B14F-4D97-AF65-F5344CB8AC3E}">
        <p14:creationId xmlns:p14="http://schemas.microsoft.com/office/powerpoint/2010/main" val="2352022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lvl="0">
              <a:defRPr/>
            </a:pPr>
            <a:r>
              <a:rPr lang="en-US" sz="1600" dirty="0">
                <a:solidFill>
                  <a:schemeClr val="tx2"/>
                </a:solidFill>
              </a:rPr>
              <a:t>Typically, when you work with functions, you code a list of </a:t>
            </a:r>
            <a:r>
              <a:rPr lang="en-US" sz="1600" b="1" dirty="0">
                <a:solidFill>
                  <a:schemeClr val="tx2"/>
                </a:solidFill>
              </a:rPr>
              <a:t>parameters</a:t>
            </a:r>
            <a:r>
              <a:rPr lang="en-US" sz="1600" dirty="0">
                <a:solidFill>
                  <a:schemeClr val="tx2"/>
                </a:solidFill>
              </a:rPr>
              <a:t> that are accepted by the function. This allows you to vary the execution of statements within the function. The following function accepts 3 parameters: </a:t>
            </a: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color, make, model</a:t>
            </a: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console.log(`I own a ${</a:t>
            </a:r>
            <a:r>
              <a:rPr lang="en-US" sz="1600" b="1" dirty="0">
                <a:solidFill>
                  <a:schemeClr val="tx2"/>
                </a:solidFill>
                <a:latin typeface="Courier New" panose="02070309020205020404" pitchFamily="49" charset="0"/>
                <a:cs typeface="Courier New" panose="02070309020205020404" pitchFamily="49" charset="0"/>
              </a:rPr>
              <a:t>color</a:t>
            </a:r>
            <a:r>
              <a:rPr lang="en-US" sz="1600" dirty="0">
                <a:solidFill>
                  <a:schemeClr val="tx2"/>
                </a:solidFill>
                <a:latin typeface="Courier New" panose="02070309020205020404" pitchFamily="49" charset="0"/>
                <a:cs typeface="Courier New" panose="02070309020205020404" pitchFamily="49" charset="0"/>
              </a:rPr>
              <a:t>} ${</a:t>
            </a:r>
            <a:r>
              <a:rPr lang="en-US" sz="1600" b="1" dirty="0">
                <a:solidFill>
                  <a:schemeClr val="tx2"/>
                </a:solidFill>
                <a:latin typeface="Courier New" panose="02070309020205020404" pitchFamily="49" charset="0"/>
                <a:cs typeface="Courier New" panose="02070309020205020404" pitchFamily="49" charset="0"/>
              </a:rPr>
              <a:t>make</a:t>
            </a:r>
            <a:r>
              <a:rPr lang="en-US" sz="1600" dirty="0">
                <a:solidFill>
                  <a:schemeClr val="tx2"/>
                </a:solidFill>
                <a:latin typeface="Courier New" panose="02070309020205020404" pitchFamily="49" charset="0"/>
                <a:cs typeface="Courier New" panose="02070309020205020404" pitchFamily="49" charset="0"/>
              </a:rPr>
              <a:t>} ${</a:t>
            </a:r>
            <a:r>
              <a:rPr lang="en-US" sz="1600" b="1" dirty="0">
                <a:solidFill>
                  <a:schemeClr val="tx2"/>
                </a:solidFill>
                <a:latin typeface="Courier New" panose="02070309020205020404" pitchFamily="49" charset="0"/>
                <a:cs typeface="Courier New" panose="02070309020205020404" pitchFamily="49" charset="0"/>
              </a:rPr>
              <a:t>model</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'white', 'Chevy', 'Camaro'</a:t>
            </a:r>
            <a:r>
              <a:rPr lang="en-US" sz="1600" dirty="0">
                <a:solidFill>
                  <a:schemeClr val="tx2"/>
                </a:solidFill>
                <a:latin typeface="Courier New" panose="02070309020205020404" pitchFamily="49" charset="0"/>
                <a:cs typeface="Courier New" panose="02070309020205020404" pitchFamily="49" charset="0"/>
              </a:rPr>
              <a:t>);</a:t>
            </a:r>
          </a:p>
          <a:p>
            <a:pPr lvl="0">
              <a:defRPr/>
            </a:pPr>
            <a:endParaRPr lang="en-US" sz="1600" dirty="0">
              <a:solidFill>
                <a:schemeClr val="tx2"/>
              </a:solidFill>
              <a:latin typeface="Courier New" panose="02070309020205020404" pitchFamily="49" charset="0"/>
              <a:cs typeface="Courier New" panose="02070309020205020404" pitchFamily="49" charset="0"/>
            </a:endParaRPr>
          </a:p>
          <a:p>
            <a:pPr lvl="0">
              <a:defRPr/>
            </a:pPr>
            <a:r>
              <a:rPr lang="en-US" sz="1600" dirty="0">
                <a:solidFill>
                  <a:schemeClr val="tx2"/>
                </a:solidFill>
              </a:rPr>
              <a:t>If the function accepts parameters, those parameters must be accounted for otherwise you will receive an undefined error.</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Passing Parameters</a:t>
            </a:r>
          </a:p>
        </p:txBody>
      </p:sp>
    </p:spTree>
    <p:extLst>
      <p:ext uri="{BB962C8B-B14F-4D97-AF65-F5344CB8AC3E}">
        <p14:creationId xmlns:p14="http://schemas.microsoft.com/office/powerpoint/2010/main" val="292580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marL="457200" lvl="0" indent="-457200">
              <a:buFont typeface="Wingdings" panose="05000000000000000000" pitchFamily="2" charset="2"/>
              <a:buChar char="v"/>
              <a:defRPr/>
            </a:pPr>
            <a:r>
              <a:rPr lang="en-US" sz="1600" dirty="0">
                <a:solidFill>
                  <a:schemeClr val="tx2"/>
                </a:solidFill>
              </a:rPr>
              <a:t>In JavaScript, function parameters default to undefined. However, it's often useful to set a different default value. This is where default parameters can help.</a:t>
            </a:r>
          </a:p>
          <a:p>
            <a:pPr marL="457200" lvl="0" indent="-457200">
              <a:buFont typeface="Wingdings" panose="05000000000000000000" pitchFamily="2" charset="2"/>
              <a:buChar char="v"/>
              <a:defRPr/>
            </a:pPr>
            <a:endParaRPr lang="en-US" sz="1600" dirty="0">
              <a:solidFill>
                <a:schemeClr val="tx2"/>
              </a:solidFill>
            </a:endParaRPr>
          </a:p>
          <a:p>
            <a:pPr marL="457200" lvl="0" indent="-457200">
              <a:buFont typeface="Wingdings" panose="05000000000000000000" pitchFamily="2" charset="2"/>
              <a:buChar char="v"/>
              <a:defRPr/>
            </a:pPr>
            <a:r>
              <a:rPr lang="en-US" sz="1600" dirty="0">
                <a:solidFill>
                  <a:schemeClr val="tx2"/>
                </a:solidFill>
              </a:rPr>
              <a:t>In the past, the general strategy for setting defaults was to test parameter values in the function body and assign a value if they are undefined.</a:t>
            </a:r>
          </a:p>
          <a:p>
            <a:pPr marL="457200" lvl="0" indent="-457200">
              <a:buFont typeface="Wingdings" panose="05000000000000000000" pitchFamily="2" charset="2"/>
              <a:buChar char="v"/>
              <a:defRPr/>
            </a:pPr>
            <a:endParaRPr lang="en-US" sz="1600" dirty="0">
              <a:solidFill>
                <a:schemeClr val="tx2"/>
              </a:solidFill>
            </a:endParaRPr>
          </a:p>
          <a:p>
            <a:pPr marL="457200" lvl="0" indent="-457200">
              <a:buFont typeface="Wingdings" panose="05000000000000000000" pitchFamily="2" charset="2"/>
              <a:buChar char="v"/>
              <a:defRPr/>
            </a:pPr>
            <a:r>
              <a:rPr lang="en-US" sz="1600" dirty="0">
                <a:solidFill>
                  <a:schemeClr val="tx2"/>
                </a:solidFill>
              </a:rPr>
              <a:t>In the following example, if no value is provided for 'color' when </a:t>
            </a:r>
            <a:r>
              <a:rPr lang="en-US" sz="1600" dirty="0" err="1">
                <a:solidFill>
                  <a:schemeClr val="tx2"/>
                </a:solidFill>
              </a:rPr>
              <a:t>displayCar</a:t>
            </a:r>
            <a:r>
              <a:rPr lang="en-US" sz="1600" dirty="0">
                <a:solidFill>
                  <a:schemeClr val="tx2"/>
                </a:solidFill>
              </a:rPr>
              <a:t>() is called, color's value would be undefined when evaluating the string and ${color} would display undefined.</a:t>
            </a: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make, model, color = 'white'</a:t>
            </a: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console.log(`I own a ${</a:t>
            </a:r>
            <a:r>
              <a:rPr lang="en-US" sz="1600" b="1" dirty="0">
                <a:solidFill>
                  <a:schemeClr val="tx2"/>
                </a:solidFill>
                <a:latin typeface="Courier New" panose="02070309020205020404" pitchFamily="49" charset="0"/>
                <a:cs typeface="Courier New" panose="02070309020205020404" pitchFamily="49" charset="0"/>
              </a:rPr>
              <a:t>color</a:t>
            </a:r>
            <a:r>
              <a:rPr lang="en-US" sz="1600" dirty="0">
                <a:solidFill>
                  <a:schemeClr val="tx2"/>
                </a:solidFill>
                <a:latin typeface="Courier New" panose="02070309020205020404" pitchFamily="49" charset="0"/>
                <a:cs typeface="Courier New" panose="02070309020205020404" pitchFamily="49" charset="0"/>
              </a:rPr>
              <a:t>} ${</a:t>
            </a:r>
            <a:r>
              <a:rPr lang="en-US" sz="1600" b="1" dirty="0">
                <a:solidFill>
                  <a:schemeClr val="tx2"/>
                </a:solidFill>
                <a:latin typeface="Courier New" panose="02070309020205020404" pitchFamily="49" charset="0"/>
                <a:cs typeface="Courier New" panose="02070309020205020404" pitchFamily="49" charset="0"/>
              </a:rPr>
              <a:t>make</a:t>
            </a:r>
            <a:r>
              <a:rPr lang="en-US" sz="1600" dirty="0">
                <a:solidFill>
                  <a:schemeClr val="tx2"/>
                </a:solidFill>
                <a:latin typeface="Courier New" panose="02070309020205020404" pitchFamily="49" charset="0"/>
                <a:cs typeface="Courier New" panose="02070309020205020404" pitchFamily="49" charset="0"/>
              </a:rPr>
              <a:t>} ${</a:t>
            </a:r>
            <a:r>
              <a:rPr lang="en-US" sz="1600" b="1" dirty="0">
                <a:solidFill>
                  <a:schemeClr val="tx2"/>
                </a:solidFill>
                <a:latin typeface="Courier New" panose="02070309020205020404" pitchFamily="49" charset="0"/>
                <a:cs typeface="Courier New" panose="02070309020205020404" pitchFamily="49" charset="0"/>
              </a:rPr>
              <a:t>model</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'Chevy', 'Camaro'</a:t>
            </a:r>
            <a:r>
              <a:rPr lang="en-US" sz="1600" dirty="0">
                <a:solidFill>
                  <a:schemeClr val="tx2"/>
                </a:solidFill>
                <a:latin typeface="Courier New" panose="02070309020205020404" pitchFamily="49" charset="0"/>
                <a:cs typeface="Courier New" panose="02070309020205020404" pitchFamily="49" charset="0"/>
              </a:rPr>
              <a:t>);		// Returns 'I own a white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'Chevy', 'Camaro', 'blue'</a:t>
            </a:r>
            <a:r>
              <a:rPr lang="en-US" sz="1600" dirty="0">
                <a:solidFill>
                  <a:schemeClr val="tx2"/>
                </a:solidFill>
                <a:latin typeface="Courier New" panose="02070309020205020404" pitchFamily="49" charset="0"/>
                <a:cs typeface="Courier New" panose="02070309020205020404" pitchFamily="49" charset="0"/>
              </a:rPr>
              <a:t>);	// Returns 'I own a blue Chevy Camaro'</a:t>
            </a:r>
          </a:p>
        </p:txBody>
      </p:sp>
      <p:sp>
        <p:nvSpPr>
          <p:cNvPr id="2" name="Text Placeholder 1"/>
          <p:cNvSpPr>
            <a:spLocks noGrp="1"/>
          </p:cNvSpPr>
          <p:nvPr>
            <p:ph type="body" sz="quarter" idx="11"/>
          </p:nvPr>
        </p:nvSpPr>
        <p:spPr/>
        <p:txBody>
          <a:bodyPr/>
          <a:lstStyle/>
          <a:p>
            <a:r>
              <a:rPr lang="en-US" dirty="0"/>
              <a:t>Default Function Parameters </a:t>
            </a:r>
            <a:r>
              <a:rPr lang="en-US" dirty="0" smtClean="0"/>
              <a:t>(new to ES6!)</a:t>
            </a:r>
            <a:endParaRPr lang="en-US" dirty="0"/>
          </a:p>
        </p:txBody>
      </p:sp>
    </p:spTree>
    <p:extLst>
      <p:ext uri="{BB962C8B-B14F-4D97-AF65-F5344CB8AC3E}">
        <p14:creationId xmlns:p14="http://schemas.microsoft.com/office/powerpoint/2010/main" val="405018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799"/>
            <a:ext cx="10009112" cy="5072251"/>
          </a:xfrm>
        </p:spPr>
        <p:txBody>
          <a:bodyPr>
            <a:normAutofit/>
          </a:bodyPr>
          <a:lstStyle/>
          <a:p>
            <a:pPr marL="461963" indent="-461963">
              <a:buFont typeface="Wingdings" pitchFamily="2" charset="2"/>
              <a:buChar char="v"/>
            </a:pPr>
            <a:r>
              <a:rPr lang="en-US" sz="1600" dirty="0"/>
              <a:t>Introduction to Functions</a:t>
            </a:r>
          </a:p>
          <a:p>
            <a:pPr marL="461963" indent="-461963">
              <a:buFont typeface="Wingdings" pitchFamily="2" charset="2"/>
              <a:buChar char="v"/>
            </a:pPr>
            <a:r>
              <a:rPr lang="en-US" sz="1600" dirty="0"/>
              <a:t>Global Functions</a:t>
            </a:r>
          </a:p>
          <a:p>
            <a:pPr marL="461963" indent="-461963">
              <a:buFont typeface="Wingdings" pitchFamily="2" charset="2"/>
              <a:buChar char="v"/>
            </a:pPr>
            <a:r>
              <a:rPr lang="en-US" sz="1600" dirty="0"/>
              <a:t>Function Declarations</a:t>
            </a:r>
          </a:p>
          <a:p>
            <a:pPr marL="461963" indent="-461963">
              <a:buFont typeface="Wingdings" pitchFamily="2" charset="2"/>
              <a:buChar char="v"/>
            </a:pPr>
            <a:r>
              <a:rPr lang="en-US" sz="1600" dirty="0"/>
              <a:t>Function Expressions</a:t>
            </a:r>
          </a:p>
          <a:p>
            <a:pPr marL="461963" indent="-461963">
              <a:buFont typeface="Wingdings" pitchFamily="2" charset="2"/>
              <a:buChar char="v"/>
            </a:pPr>
            <a:r>
              <a:rPr lang="en-US" sz="1600" dirty="0"/>
              <a:t>Arrow Functions</a:t>
            </a:r>
          </a:p>
          <a:p>
            <a:pPr marL="461963" indent="-461963">
              <a:buFont typeface="Wingdings" pitchFamily="2" charset="2"/>
              <a:buChar char="v"/>
            </a:pPr>
            <a:r>
              <a:rPr lang="en-US" sz="1600" dirty="0"/>
              <a:t>Introduction to Modules</a:t>
            </a:r>
          </a:p>
          <a:p>
            <a:pPr marL="461963" indent="-461963">
              <a:buFont typeface="Wingdings" pitchFamily="2" charset="2"/>
              <a:buChar char="v"/>
            </a:pPr>
            <a:r>
              <a:rPr lang="en-US" sz="1600" dirty="0"/>
              <a:t>Lab 07: The Guess the Number Game</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lvl="0">
              <a:defRPr/>
            </a:pPr>
            <a:r>
              <a:rPr lang="en-US" sz="1600" dirty="0"/>
              <a:t>There are two ways of passing values into your functions including </a:t>
            </a:r>
            <a:r>
              <a:rPr lang="en-US" sz="1600" b="1" dirty="0"/>
              <a:t>by value </a:t>
            </a:r>
            <a:r>
              <a:rPr lang="en-US" sz="1600" dirty="0"/>
              <a:t>and </a:t>
            </a:r>
            <a:r>
              <a:rPr lang="en-US" sz="1600" b="1" dirty="0"/>
              <a:t>by reference</a:t>
            </a:r>
            <a:r>
              <a:rPr lang="en-US" sz="1600" dirty="0"/>
              <a:t>. </a:t>
            </a:r>
          </a:p>
          <a:p>
            <a:pPr lvl="0">
              <a:defRPr/>
            </a:pPr>
            <a:endParaRPr lang="en-US" sz="1600" dirty="0"/>
          </a:p>
          <a:p>
            <a:pPr lvl="0">
              <a:defRPr/>
            </a:pPr>
            <a:r>
              <a:rPr lang="en-US" sz="1600" dirty="0"/>
              <a:t>In previous examples for instance, we passed in string primitives. When a primitive type is passed into a function, it's passed in by value. This means that a copy of the value is sent to the function. </a:t>
            </a:r>
            <a:r>
              <a:rPr lang="en-US" sz="1600" b="1" dirty="0"/>
              <a:t>As a result, the function changes the copy, not the original value.</a:t>
            </a:r>
          </a:p>
          <a:p>
            <a:pPr lvl="0">
              <a:defRPr/>
            </a:pPr>
            <a:endParaRPr lang="en-US" sz="1600" dirty="0"/>
          </a:p>
          <a:p>
            <a:pPr lvl="0">
              <a:defRPr/>
            </a:pPr>
            <a:r>
              <a:rPr lang="en-US" sz="1600" dirty="0"/>
              <a:t>When an </a:t>
            </a:r>
            <a:r>
              <a:rPr lang="en-US" sz="1600" dirty="0" smtClean="0"/>
              <a:t>object (</a:t>
            </a:r>
            <a:r>
              <a:rPr lang="en-US" sz="1600" dirty="0" smtClean="0">
                <a:solidFill>
                  <a:srgbClr val="FFFF00"/>
                </a:solidFill>
              </a:rPr>
              <a:t>includes arrays</a:t>
            </a:r>
            <a:r>
              <a:rPr lang="en-US" sz="1600" dirty="0" smtClean="0"/>
              <a:t>) </a:t>
            </a:r>
            <a:r>
              <a:rPr lang="en-US" sz="1600" dirty="0"/>
              <a:t>is passed into a function, it is passed by reference. This means that a reference to the object, not the object itself, is sent to the function. </a:t>
            </a:r>
            <a:r>
              <a:rPr lang="en-US" sz="1600" b="1" dirty="0"/>
              <a:t>As a result, when the function changes the object, it is actually changing the original object.</a:t>
            </a:r>
          </a:p>
        </p:txBody>
      </p:sp>
      <p:sp>
        <p:nvSpPr>
          <p:cNvPr id="2" name="Text Placeholder 1"/>
          <p:cNvSpPr>
            <a:spLocks noGrp="1"/>
          </p:cNvSpPr>
          <p:nvPr>
            <p:ph type="body" sz="quarter" idx="11"/>
          </p:nvPr>
        </p:nvSpPr>
        <p:spPr/>
        <p:txBody>
          <a:bodyPr/>
          <a:lstStyle/>
          <a:p>
            <a:r>
              <a:rPr lang="en-US" dirty="0"/>
              <a:t>By Value vs. By Reference</a:t>
            </a:r>
          </a:p>
        </p:txBody>
      </p:sp>
    </p:spTree>
    <p:extLst>
      <p:ext uri="{BB962C8B-B14F-4D97-AF65-F5344CB8AC3E}">
        <p14:creationId xmlns:p14="http://schemas.microsoft.com/office/powerpoint/2010/main" val="378831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lvl="0">
              <a:defRPr/>
            </a:pPr>
            <a:r>
              <a:rPr lang="en-US" sz="1600" b="1" dirty="0">
                <a:solidFill>
                  <a:schemeClr val="tx2"/>
                </a:solidFill>
                <a:cs typeface="Courier New" panose="02070309020205020404" pitchFamily="49" charset="0"/>
              </a:rPr>
              <a:t>A primitive type is passed to a function by value</a:t>
            </a:r>
            <a:br>
              <a:rPr lang="en-US" sz="1600" b="1"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(make, model)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console.log(`You own a ${make} ${model}.`);</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('Chevy', 'Camaro');</a:t>
            </a:r>
          </a:p>
          <a:p>
            <a:pPr lvl="0">
              <a:defRPr/>
            </a:pPr>
            <a:endParaRPr lang="en-US" sz="1600" dirty="0">
              <a:solidFill>
                <a:schemeClr val="tx2"/>
              </a:solidFill>
              <a:latin typeface="Courier New" panose="02070309020205020404" pitchFamily="49" charset="0"/>
              <a:cs typeface="Courier New" panose="02070309020205020404" pitchFamily="49" charset="0"/>
            </a:endParaRPr>
          </a:p>
          <a:p>
            <a:pPr lvl="0">
              <a:defRPr/>
            </a:pPr>
            <a:r>
              <a:rPr lang="en-US" sz="1600" b="1" dirty="0">
                <a:solidFill>
                  <a:schemeClr val="tx2"/>
                </a:solidFill>
                <a:cs typeface="Courier New" panose="02070309020205020404" pitchFamily="49" charset="0"/>
              </a:rPr>
              <a:t>An object is passed into a function by reference</a:t>
            </a:r>
            <a:br>
              <a:rPr lang="en-US" sz="1600" b="1"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(car)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console.log(`You own a ${car[0]} ${car[1]}.`);</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car[0] = 'Chevy';</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let vehicle = ['Honda', 'Civic'];</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(vehicle);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console.log(vehicle[0]);</a:t>
            </a:r>
          </a:p>
        </p:txBody>
      </p:sp>
      <p:sp>
        <p:nvSpPr>
          <p:cNvPr id="2" name="Text Placeholder 1"/>
          <p:cNvSpPr>
            <a:spLocks noGrp="1"/>
          </p:cNvSpPr>
          <p:nvPr>
            <p:ph type="body" sz="quarter" idx="11"/>
          </p:nvPr>
        </p:nvSpPr>
        <p:spPr/>
        <p:txBody>
          <a:bodyPr/>
          <a:lstStyle/>
          <a:p>
            <a:r>
              <a:rPr lang="en-US" dirty="0"/>
              <a:t>By Value vs. By Reference</a:t>
            </a:r>
          </a:p>
        </p:txBody>
      </p:sp>
    </p:spTree>
    <p:extLst>
      <p:ext uri="{BB962C8B-B14F-4D97-AF65-F5344CB8AC3E}">
        <p14:creationId xmlns:p14="http://schemas.microsoft.com/office/powerpoint/2010/main" val="826436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marL="457200" indent="-457200">
              <a:buFont typeface="Wingdings" panose="05000000000000000000" pitchFamily="2" charset="2"/>
              <a:buChar char="v"/>
            </a:pPr>
            <a:r>
              <a:rPr lang="en-US" sz="1600" dirty="0">
                <a:solidFill>
                  <a:schemeClr val="tx2"/>
                </a:solidFill>
              </a:rPr>
              <a:t>The arguments object is a local variable available within all </a:t>
            </a:r>
            <a:r>
              <a:rPr lang="en-US" sz="1600" dirty="0" smtClean="0">
                <a:solidFill>
                  <a:srgbClr val="FFFF00"/>
                </a:solidFill>
              </a:rPr>
              <a:t>non-arrow</a:t>
            </a:r>
            <a:r>
              <a:rPr lang="en-US" sz="1600" dirty="0" smtClean="0">
                <a:solidFill>
                  <a:schemeClr val="tx2"/>
                </a:solidFill>
              </a:rPr>
              <a:t> functions</a:t>
            </a:r>
            <a:r>
              <a:rPr lang="en-US" sz="1600" dirty="0">
                <a:solidFill>
                  <a:schemeClr val="tx2"/>
                </a:solidFill>
              </a:rPr>
              <a:t>. </a:t>
            </a:r>
          </a:p>
          <a:p>
            <a:pPr marL="457200" indent="-457200">
              <a:buFont typeface="Wingdings" panose="05000000000000000000" pitchFamily="2" charset="2"/>
              <a:buChar char="v"/>
            </a:pPr>
            <a:r>
              <a:rPr lang="en-US" sz="1600" dirty="0">
                <a:solidFill>
                  <a:schemeClr val="tx2"/>
                </a:solidFill>
              </a:rPr>
              <a:t>You can refer to a function's arguments within the function by using the arguments object. </a:t>
            </a:r>
          </a:p>
          <a:p>
            <a:pPr marL="457200" indent="-457200">
              <a:buFont typeface="Wingdings" panose="05000000000000000000" pitchFamily="2" charset="2"/>
              <a:buChar char="v"/>
            </a:pPr>
            <a:r>
              <a:rPr lang="en-US" sz="1600" dirty="0">
                <a:solidFill>
                  <a:schemeClr val="tx2"/>
                </a:solidFill>
              </a:rPr>
              <a:t>This object contains an entry for each argument passed to the function, the first entry's index starting at 0. </a:t>
            </a:r>
          </a:p>
          <a:p>
            <a:pPr marL="457200" indent="-457200">
              <a:buFont typeface="Wingdings" panose="05000000000000000000" pitchFamily="2" charset="2"/>
              <a:buChar char="v"/>
            </a:pPr>
            <a:r>
              <a:rPr lang="en-US" sz="1600" dirty="0">
                <a:solidFill>
                  <a:schemeClr val="tx2"/>
                </a:solidFill>
              </a:rPr>
              <a:t>For example, if a function is passed two arguments, you can refer to each argument as follows:</a:t>
            </a:r>
            <a:br>
              <a:rPr lang="en-US" sz="1600" dirty="0">
                <a:solidFill>
                  <a:schemeClr val="tx2"/>
                </a:solidFill>
              </a:rPr>
            </a:br>
            <a:r>
              <a:rPr lang="en-US" sz="1600" dirty="0">
                <a:solidFill>
                  <a:schemeClr val="tx2"/>
                </a:solidFill>
              </a:rPr>
              <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(make, model)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console.log(`You own a ${</a:t>
            </a:r>
            <a:r>
              <a:rPr lang="en-US" sz="1600" b="1" dirty="0">
                <a:solidFill>
                  <a:schemeClr val="tx2"/>
                </a:solidFill>
                <a:latin typeface="Courier New" panose="02070309020205020404" pitchFamily="49" charset="0"/>
                <a:cs typeface="Courier New" panose="02070309020205020404" pitchFamily="49" charset="0"/>
              </a:rPr>
              <a:t>arguments[0]</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 </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arguments[1]</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('Chevy', 'Camaro');</a:t>
            </a:r>
          </a:p>
          <a:p>
            <a:pPr lvl="0">
              <a:defRPr/>
            </a:pPr>
            <a:endParaRPr lang="en-US" sz="1600" dirty="0">
              <a:solidFill>
                <a:schemeClr val="tx2"/>
              </a:solidFill>
              <a:latin typeface="Courier New" panose="02070309020205020404" pitchFamily="49" charset="0"/>
              <a:cs typeface="Courier New" panose="02070309020205020404" pitchFamily="49" charset="0"/>
            </a:endParaRPr>
          </a:p>
          <a:p>
            <a:pPr lvl="0">
              <a:defRPr/>
            </a:pPr>
            <a:r>
              <a:rPr lang="en-US" sz="1600" i="1" dirty="0">
                <a:solidFill>
                  <a:schemeClr val="tx2"/>
                </a:solidFill>
              </a:rPr>
              <a:t>* The arguments object is available only within a function body. Attempting to access the arguments object outside a function declaration results in an error.</a:t>
            </a:r>
            <a:endParaRPr lang="en-US" sz="1600" i="1"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arguments object</a:t>
            </a:r>
          </a:p>
        </p:txBody>
      </p:sp>
    </p:spTree>
    <p:extLst>
      <p:ext uri="{BB962C8B-B14F-4D97-AF65-F5344CB8AC3E}">
        <p14:creationId xmlns:p14="http://schemas.microsoft.com/office/powerpoint/2010/main" val="152303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493651" cy="4679950"/>
          </a:xfrm>
        </p:spPr>
        <p:txBody>
          <a:bodyPr>
            <a:noAutofit/>
          </a:bodyPr>
          <a:lstStyle/>
          <a:p>
            <a:pPr marL="457200" indent="-457200">
              <a:buFont typeface="Wingdings" panose="05000000000000000000" pitchFamily="2" charset="2"/>
              <a:buChar char="v"/>
            </a:pPr>
            <a:r>
              <a:rPr lang="en-US" sz="1600" dirty="0">
                <a:solidFill>
                  <a:schemeClr val="tx2"/>
                </a:solidFill>
              </a:rPr>
              <a:t>The arguments object is most useful in scenarios where you've defined a function with more arguments than it is formally declared to accept. </a:t>
            </a:r>
          </a:p>
          <a:p>
            <a:pPr marL="457200" indent="-457200">
              <a:buFont typeface="Wingdings" panose="05000000000000000000" pitchFamily="2" charset="2"/>
              <a:buChar char="v"/>
            </a:pPr>
            <a:r>
              <a:rPr lang="en-US" sz="1600" dirty="0">
                <a:solidFill>
                  <a:schemeClr val="tx2"/>
                </a:solidFill>
              </a:rPr>
              <a:t>This technique is useful for functions that can be passed a variable number of arguments. </a:t>
            </a:r>
          </a:p>
          <a:p>
            <a:pPr marL="457200" indent="-457200">
              <a:buFont typeface="Wingdings" panose="05000000000000000000" pitchFamily="2" charset="2"/>
              <a:buChar char="v"/>
            </a:pPr>
            <a:r>
              <a:rPr lang="en-US" sz="1600" dirty="0">
                <a:solidFill>
                  <a:schemeClr val="tx2"/>
                </a:solidFill>
              </a:rPr>
              <a:t>You can use </a:t>
            </a:r>
            <a:r>
              <a:rPr lang="en-US" sz="1600" dirty="0" err="1">
                <a:solidFill>
                  <a:schemeClr val="tx2"/>
                </a:solidFill>
              </a:rPr>
              <a:t>arguments.length</a:t>
            </a:r>
            <a:r>
              <a:rPr lang="en-US" sz="1600" dirty="0">
                <a:solidFill>
                  <a:schemeClr val="tx2"/>
                </a:solidFill>
              </a:rPr>
              <a:t> to determine the number of arguments passed to the function, and then process each argument by using the arguments object.</a:t>
            </a:r>
            <a:br>
              <a:rPr lang="en-US" sz="1600" dirty="0">
                <a:solidFill>
                  <a:schemeClr val="tx2"/>
                </a:solidFill>
              </a:rPr>
            </a:br>
            <a:r>
              <a:rPr lang="en-US" sz="1600" dirty="0">
                <a:solidFill>
                  <a:schemeClr val="tx2"/>
                </a:solidFill>
              </a:rPr>
              <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function calculate(numbers)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let base </a:t>
            </a:r>
            <a:r>
              <a:rPr lang="en-US" sz="1600" dirty="0" smtClean="0">
                <a:solidFill>
                  <a:schemeClr val="tx2"/>
                </a:solidFill>
                <a:latin typeface="Courier New" panose="02070309020205020404" pitchFamily="49" charset="0"/>
                <a:cs typeface="Courier New" panose="02070309020205020404" pitchFamily="49" charset="0"/>
              </a:rPr>
              <a:t>= 0;</a:t>
            </a: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for (let i = 1; i &lt; </a:t>
            </a:r>
            <a:r>
              <a:rPr lang="en-US" sz="1600" b="1" dirty="0" err="1">
                <a:solidFill>
                  <a:schemeClr val="tx2"/>
                </a:solidFill>
                <a:latin typeface="Courier New" panose="02070309020205020404" pitchFamily="49" charset="0"/>
                <a:cs typeface="Courier New" panose="02070309020205020404" pitchFamily="49" charset="0"/>
              </a:rPr>
              <a:t>arguments.length</a:t>
            </a:r>
            <a:r>
              <a:rPr lang="en-US" sz="1600" dirty="0">
                <a:solidFill>
                  <a:schemeClr val="tx2"/>
                </a:solidFill>
                <a:latin typeface="Courier New" panose="02070309020205020404" pitchFamily="49" charset="0"/>
                <a:cs typeface="Courier New" panose="02070309020205020404" pitchFamily="49" charset="0"/>
              </a:rPr>
              <a:t>; i++)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base += Number(</a:t>
            </a:r>
            <a:r>
              <a:rPr lang="en-US" sz="1600" b="1" dirty="0">
                <a:solidFill>
                  <a:schemeClr val="tx2"/>
                </a:solidFill>
                <a:latin typeface="Courier New" panose="02070309020205020404" pitchFamily="49" charset="0"/>
                <a:cs typeface="Courier New" panose="02070309020205020404" pitchFamily="49" charset="0"/>
              </a:rPr>
              <a:t>arguments[i]</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console.log(base);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calculate(2, 2, 20);</a:t>
            </a:r>
          </a:p>
        </p:txBody>
      </p:sp>
      <p:sp>
        <p:nvSpPr>
          <p:cNvPr id="2" name="Text Placeholder 1"/>
          <p:cNvSpPr>
            <a:spLocks noGrp="1"/>
          </p:cNvSpPr>
          <p:nvPr>
            <p:ph type="body" sz="quarter" idx="11"/>
          </p:nvPr>
        </p:nvSpPr>
        <p:spPr/>
        <p:txBody>
          <a:bodyPr/>
          <a:lstStyle/>
          <a:p>
            <a:r>
              <a:rPr lang="en-US" dirty="0"/>
              <a:t>The arguments object</a:t>
            </a:r>
          </a:p>
        </p:txBody>
      </p:sp>
    </p:spTree>
    <p:extLst>
      <p:ext uri="{BB962C8B-B14F-4D97-AF65-F5344CB8AC3E}">
        <p14:creationId xmlns:p14="http://schemas.microsoft.com/office/powerpoint/2010/main" val="1824691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r>
              <a:rPr lang="en-US" sz="1600" dirty="0">
                <a:solidFill>
                  <a:schemeClr val="tx2"/>
                </a:solidFill>
              </a:rPr>
              <a:t>As mentioned earlier, most programming languages make distinctions between functions and </a:t>
            </a:r>
            <a:r>
              <a:rPr lang="en-US" sz="1600" dirty="0" smtClean="0">
                <a:solidFill>
                  <a:schemeClr val="tx2"/>
                </a:solidFill>
              </a:rPr>
              <a:t>procedures. </a:t>
            </a:r>
            <a:r>
              <a:rPr lang="en-US" sz="1600" dirty="0">
                <a:solidFill>
                  <a:schemeClr val="tx2"/>
                </a:solidFill>
              </a:rPr>
              <a:t>Up to this point we've been using functions similarly to how most programming languages use </a:t>
            </a:r>
            <a:r>
              <a:rPr lang="en-US" sz="1600" dirty="0" smtClean="0">
                <a:solidFill>
                  <a:schemeClr val="tx2"/>
                </a:solidFill>
              </a:rPr>
              <a:t>procedures. </a:t>
            </a:r>
            <a:r>
              <a:rPr lang="en-US" sz="1600" dirty="0">
                <a:solidFill>
                  <a:schemeClr val="tx2"/>
                </a:solidFill>
              </a:rPr>
              <a:t>You call the function, and the function executes the statement contained within it. A true function, however, will almost always return a value back to the calling application:</a:t>
            </a:r>
          </a:p>
          <a:p>
            <a:endParaRPr lang="en-US" sz="1600" dirty="0">
              <a:solidFill>
                <a:schemeClr val="tx2"/>
              </a:solidFill>
              <a:latin typeface="Courier New" panose="02070309020205020404" pitchFamily="49" charset="0"/>
              <a:cs typeface="Courier New" panose="02070309020205020404" pitchFamily="49" charset="0"/>
            </a:endParaRPr>
          </a:p>
          <a:p>
            <a:r>
              <a:rPr lang="en-US" sz="1600" dirty="0">
                <a:solidFill>
                  <a:schemeClr val="tx2"/>
                </a:solidFill>
                <a:latin typeface="Courier New" panose="02070309020205020404" pitchFamily="49" charset="0"/>
                <a:cs typeface="Courier New" panose="02070309020205020404" pitchFamily="49" charset="0"/>
              </a:rPr>
              <a:t>function calculate(numbers)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let </a:t>
            </a:r>
            <a:r>
              <a:rPr lang="en-US" sz="1600" dirty="0" smtClean="0">
                <a:solidFill>
                  <a:schemeClr val="tx2"/>
                </a:solidFill>
                <a:latin typeface="Courier New" panose="02070309020205020404" pitchFamily="49" charset="0"/>
                <a:cs typeface="Courier New" panose="02070309020205020404" pitchFamily="49" charset="0"/>
              </a:rPr>
              <a:t>total= 0;</a:t>
            </a: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for (let i = 1; i &lt; </a:t>
            </a:r>
            <a:r>
              <a:rPr lang="en-US" sz="1600" dirty="0" err="1">
                <a:solidFill>
                  <a:schemeClr val="tx2"/>
                </a:solidFill>
                <a:latin typeface="Courier New" panose="02070309020205020404" pitchFamily="49" charset="0"/>
                <a:cs typeface="Courier New" panose="02070309020205020404" pitchFamily="49" charset="0"/>
              </a:rPr>
              <a:t>arguments.length</a:t>
            </a:r>
            <a:r>
              <a:rPr lang="en-US" sz="1600" dirty="0">
                <a:solidFill>
                  <a:schemeClr val="tx2"/>
                </a:solidFill>
                <a:latin typeface="Courier New" panose="02070309020205020404" pitchFamily="49" charset="0"/>
                <a:cs typeface="Courier New" panose="02070309020205020404" pitchFamily="49" charset="0"/>
              </a:rPr>
              <a:t>; i++)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t>
            </a:r>
            <a:r>
              <a:rPr lang="en-US" sz="1600" dirty="0" smtClean="0">
                <a:solidFill>
                  <a:schemeClr val="tx2"/>
                </a:solidFill>
                <a:latin typeface="Courier New" panose="02070309020205020404" pitchFamily="49" charset="0"/>
                <a:cs typeface="Courier New" panose="02070309020205020404" pitchFamily="49" charset="0"/>
              </a:rPr>
              <a:t>total +</a:t>
            </a:r>
            <a:r>
              <a:rPr lang="en-US" sz="1600" dirty="0">
                <a:solidFill>
                  <a:schemeClr val="tx2"/>
                </a:solidFill>
                <a:latin typeface="Courier New" panose="02070309020205020404" pitchFamily="49" charset="0"/>
                <a:cs typeface="Courier New" panose="02070309020205020404" pitchFamily="49" charset="0"/>
              </a:rPr>
              <a:t>= Number(arguments[i]);</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t>
            </a:r>
            <a:r>
              <a:rPr lang="en-US" sz="1600" b="1" dirty="0">
                <a:solidFill>
                  <a:schemeClr val="tx2"/>
                </a:solidFill>
                <a:latin typeface="Courier New" panose="02070309020205020404" pitchFamily="49" charset="0"/>
                <a:cs typeface="Courier New" panose="02070309020205020404" pitchFamily="49" charset="0"/>
              </a:rPr>
              <a:t>return </a:t>
            </a:r>
            <a:r>
              <a:rPr lang="en-US" sz="1600" b="1" dirty="0" smtClean="0">
                <a:solidFill>
                  <a:schemeClr val="tx2"/>
                </a:solidFill>
                <a:latin typeface="Courier New" panose="02070309020205020404" pitchFamily="49" charset="0"/>
                <a:cs typeface="Courier New" panose="02070309020205020404" pitchFamily="49" charset="0"/>
              </a:rPr>
              <a:t>total</a:t>
            </a:r>
            <a:r>
              <a:rPr lang="en-US" sz="1600" dirty="0" smtClean="0">
                <a:solidFill>
                  <a:schemeClr val="tx2"/>
                </a:solidFill>
                <a:latin typeface="Courier New" panose="02070309020205020404" pitchFamily="49" charset="0"/>
                <a:cs typeface="Courier New" panose="02070309020205020404" pitchFamily="49" charset="0"/>
              </a:rPr>
              <a:t>;</a:t>
            </a:r>
            <a:endParaRPr lang="en-US" sz="1600" dirty="0">
              <a:solidFill>
                <a:schemeClr val="tx2"/>
              </a:solidFill>
              <a:latin typeface="Courier New" panose="02070309020205020404" pitchFamily="49" charset="0"/>
              <a:cs typeface="Courier New" panose="02070309020205020404" pitchFamily="49" charset="0"/>
            </a:endParaRPr>
          </a:p>
          <a:p>
            <a:r>
              <a:rPr lang="en-US" sz="1600" dirty="0">
                <a:solidFill>
                  <a:schemeClr val="tx2"/>
                </a:solidFill>
                <a:latin typeface="Courier New" panose="02070309020205020404" pitchFamily="49" charset="0"/>
                <a:cs typeface="Courier New" panose="02070309020205020404" pitchFamily="49" charset="0"/>
              </a:rPr>
              <a:t>}</a:t>
            </a:r>
          </a:p>
          <a:p>
            <a:r>
              <a:rPr lang="en-US" sz="1600" dirty="0">
                <a:solidFill>
                  <a:schemeClr val="tx2"/>
                </a:solidFill>
                <a:latin typeface="Courier New" panose="02070309020205020404" pitchFamily="49" charset="0"/>
                <a:cs typeface="Courier New" panose="02070309020205020404" pitchFamily="49" charset="0"/>
              </a:rPr>
              <a:t>console.log(calculate(2, 2, 20));</a:t>
            </a:r>
          </a:p>
        </p:txBody>
      </p:sp>
      <p:sp>
        <p:nvSpPr>
          <p:cNvPr id="2" name="Text Placeholder 1"/>
          <p:cNvSpPr>
            <a:spLocks noGrp="1"/>
          </p:cNvSpPr>
          <p:nvPr>
            <p:ph type="body" sz="quarter" idx="11"/>
          </p:nvPr>
        </p:nvSpPr>
        <p:spPr/>
        <p:txBody>
          <a:bodyPr/>
          <a:lstStyle/>
          <a:p>
            <a:r>
              <a:rPr lang="en-US" dirty="0"/>
              <a:t>Returning values</a:t>
            </a:r>
          </a:p>
        </p:txBody>
      </p:sp>
    </p:spTree>
    <p:extLst>
      <p:ext uri="{BB962C8B-B14F-4D97-AF65-F5344CB8AC3E}">
        <p14:creationId xmlns:p14="http://schemas.microsoft.com/office/powerpoint/2010/main" val="2384271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lvl="0">
              <a:defRPr/>
            </a:pPr>
            <a:r>
              <a:rPr lang="en-US" sz="1600" dirty="0">
                <a:solidFill>
                  <a:schemeClr val="tx2"/>
                </a:solidFill>
                <a:cs typeface="Courier New" panose="02070309020205020404" pitchFamily="49" charset="0"/>
              </a:rPr>
              <a:t>Scope in programming languages refers to the visibility of variables and functions. It tells you where in your program you can use the variables and functions that you've defined. Unlike many programming languages, JavaScript uses </a:t>
            </a:r>
            <a:r>
              <a:rPr lang="en-US" sz="1600" b="1" dirty="0">
                <a:solidFill>
                  <a:schemeClr val="tx2"/>
                </a:solidFill>
                <a:cs typeface="Courier New" panose="02070309020205020404" pitchFamily="49" charset="0"/>
              </a:rPr>
              <a:t>lexical scoping </a:t>
            </a:r>
            <a:r>
              <a:rPr lang="en-US" sz="1600" dirty="0">
                <a:solidFill>
                  <a:schemeClr val="tx2"/>
                </a:solidFill>
                <a:cs typeface="Courier New" panose="02070309020205020404" pitchFamily="49" charset="0"/>
              </a:rPr>
              <a:t>to determine where you can access variables and functions.</a:t>
            </a:r>
          </a:p>
          <a:p>
            <a:pPr lvl="0">
              <a:defRPr/>
            </a:pPr>
            <a:endParaRPr lang="en-US" sz="1600" dirty="0">
              <a:solidFill>
                <a:schemeClr val="tx2"/>
              </a:solidFill>
              <a:cs typeface="Courier New" panose="02070309020205020404" pitchFamily="49" charset="0"/>
            </a:endParaRPr>
          </a:p>
          <a:p>
            <a:pPr marL="457200" indent="-457200">
              <a:buFont typeface="Wingdings" panose="05000000000000000000" pitchFamily="2" charset="2"/>
              <a:buChar char="v"/>
              <a:defRPr/>
            </a:pPr>
            <a:r>
              <a:rPr lang="en-US" sz="1600" dirty="0">
                <a:solidFill>
                  <a:schemeClr val="tx2"/>
                </a:solidFill>
                <a:cs typeface="Courier New" panose="02070309020205020404" pitchFamily="49" charset="0"/>
              </a:rPr>
              <a:t>Global variables are defined outside of functions. These variables have </a:t>
            </a:r>
            <a:r>
              <a:rPr lang="en-US" sz="1600" b="1" dirty="0">
                <a:solidFill>
                  <a:schemeClr val="tx2"/>
                </a:solidFill>
                <a:cs typeface="Courier New" panose="02070309020205020404" pitchFamily="49" charset="0"/>
              </a:rPr>
              <a:t>global scope </a:t>
            </a:r>
            <a:r>
              <a:rPr lang="en-US" sz="1600" dirty="0">
                <a:solidFill>
                  <a:schemeClr val="tx2"/>
                </a:solidFill>
                <a:cs typeface="Courier New" panose="02070309020205020404" pitchFamily="49" charset="0"/>
              </a:rPr>
              <a:t>so they can be used inside or outside of a function. </a:t>
            </a:r>
          </a:p>
          <a:p>
            <a:pPr marL="457200" indent="-457200">
              <a:buFont typeface="Wingdings" panose="05000000000000000000" pitchFamily="2" charset="2"/>
              <a:buChar char="v"/>
              <a:defRPr/>
            </a:pPr>
            <a:endParaRPr lang="en-US" sz="1600" dirty="0">
              <a:solidFill>
                <a:schemeClr val="tx2"/>
              </a:solidFill>
              <a:cs typeface="Courier New" panose="02070309020205020404" pitchFamily="49" charset="0"/>
            </a:endParaRPr>
          </a:p>
          <a:p>
            <a:pPr marL="457200" indent="-457200">
              <a:buFont typeface="Wingdings" panose="05000000000000000000" pitchFamily="2" charset="2"/>
              <a:buChar char="v"/>
              <a:defRPr/>
            </a:pPr>
            <a:r>
              <a:rPr lang="en-US" sz="1600" dirty="0">
                <a:solidFill>
                  <a:schemeClr val="tx2"/>
                </a:solidFill>
                <a:cs typeface="Courier New" panose="02070309020205020404" pitchFamily="49" charset="0"/>
              </a:rPr>
              <a:t>Local variables are variables that are defined within functions. They have </a:t>
            </a:r>
            <a:r>
              <a:rPr lang="en-US" sz="1600" b="1" dirty="0">
                <a:solidFill>
                  <a:schemeClr val="tx2"/>
                </a:solidFill>
                <a:cs typeface="Courier New" panose="02070309020205020404" pitchFamily="49" charset="0"/>
              </a:rPr>
              <a:t>local scope</a:t>
            </a:r>
            <a:r>
              <a:rPr lang="en-US" sz="1600" dirty="0">
                <a:solidFill>
                  <a:schemeClr val="tx2"/>
                </a:solidFill>
                <a:cs typeface="Courier New" panose="02070309020205020404" pitchFamily="49" charset="0"/>
              </a:rPr>
              <a:t>, which means that they can only be used within functions that define them</a:t>
            </a:r>
            <a:r>
              <a:rPr lang="en-US" sz="1600" dirty="0" smtClean="0">
                <a:solidFill>
                  <a:schemeClr val="tx2"/>
                </a:solidFill>
                <a:cs typeface="Courier New" panose="02070309020205020404" pitchFamily="49" charset="0"/>
              </a:rPr>
              <a:t>.</a:t>
            </a:r>
          </a:p>
          <a:p>
            <a:pPr marL="457200" indent="-457200">
              <a:buFont typeface="Wingdings" panose="05000000000000000000" pitchFamily="2" charset="2"/>
              <a:buChar char="v"/>
              <a:defRPr/>
            </a:pPr>
            <a:endParaRPr lang="en-US" sz="1600" dirty="0">
              <a:solidFill>
                <a:schemeClr val="tx2"/>
              </a:solidFill>
              <a:cs typeface="Courier New" panose="02070309020205020404" pitchFamily="49" charset="0"/>
            </a:endParaRPr>
          </a:p>
          <a:p>
            <a:pPr marL="457200" indent="-457200">
              <a:buFont typeface="Wingdings" panose="05000000000000000000" pitchFamily="2" charset="2"/>
              <a:buChar char="v"/>
              <a:defRPr/>
            </a:pPr>
            <a:endParaRPr lang="en-US" sz="1600" dirty="0" smtClean="0">
              <a:solidFill>
                <a:schemeClr val="tx2"/>
              </a:solidFill>
              <a:cs typeface="Courier New" panose="02070309020205020404" pitchFamily="49" charset="0"/>
            </a:endParaRPr>
          </a:p>
          <a:p>
            <a:pPr>
              <a:defRPr/>
            </a:pPr>
            <a:r>
              <a:rPr lang="en-US" sz="1600" dirty="0" smtClean="0">
                <a:solidFill>
                  <a:schemeClr val="tx2"/>
                </a:solidFill>
                <a:cs typeface="Courier New" panose="02070309020205020404" pitchFamily="49" charset="0"/>
              </a:rPr>
              <a:t>Same as public (can be used outside function) and private (can only be used inside function)</a:t>
            </a:r>
            <a:endParaRPr lang="en-US" sz="1600"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Scope</a:t>
            </a:r>
          </a:p>
        </p:txBody>
      </p:sp>
    </p:spTree>
    <p:extLst>
      <p:ext uri="{BB962C8B-B14F-4D97-AF65-F5344CB8AC3E}">
        <p14:creationId xmlns:p14="http://schemas.microsoft.com/office/powerpoint/2010/main" val="3931327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lvl="0">
              <a:defRPr/>
            </a:pPr>
            <a:r>
              <a:rPr lang="en-US" sz="1600" dirty="0">
                <a:solidFill>
                  <a:schemeClr val="tx2"/>
                </a:solidFill>
                <a:cs typeface="Courier New" panose="02070309020205020404" pitchFamily="49" charset="0"/>
              </a:rPr>
              <a:t>Global scope versus local scope</a:t>
            </a:r>
          </a:p>
          <a:p>
            <a:pPr lvl="0">
              <a:defRPr/>
            </a:pPr>
            <a:endParaRPr lang="en-US" sz="1600" dirty="0">
              <a:solidFill>
                <a:schemeClr val="tx2"/>
              </a:solidFill>
              <a:cs typeface="Courier New" panose="02070309020205020404" pitchFamily="49" charset="0"/>
            </a:endParaRPr>
          </a:p>
          <a:p>
            <a:pPr lvl="0">
              <a:defRPr/>
            </a:pPr>
            <a:r>
              <a:rPr lang="en-US" sz="1600" dirty="0">
                <a:solidFill>
                  <a:schemeClr val="tx2"/>
                </a:solidFill>
                <a:latin typeface="Courier New" panose="02070309020205020404" pitchFamily="49" charset="0"/>
                <a:cs typeface="Courier New" panose="02070309020205020404" pitchFamily="49" charset="0"/>
              </a:rPr>
              <a:t>let make = 'Chevy';							// Global variable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let model = 'Camaro';							// Global variable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(make, model)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let year = 2015; 						// Local variable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return `I own a ${year} ${make} ${model}.`;</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(make, model));					// 1</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console.log(year, make, model);					// 2</a:t>
            </a:r>
          </a:p>
          <a:p>
            <a:pPr lvl="0">
              <a:defRPr/>
            </a:pPr>
            <a:endParaRPr lang="en-US" sz="1600" dirty="0">
              <a:solidFill>
                <a:schemeClr val="tx2"/>
              </a:solidFill>
              <a:latin typeface="Courier New" panose="02070309020205020404" pitchFamily="49" charset="0"/>
              <a:cs typeface="Courier New" panose="02070309020205020404" pitchFamily="49" charset="0"/>
            </a:endParaRPr>
          </a:p>
          <a:p>
            <a:pPr lvl="0">
              <a:defRPr/>
            </a:pPr>
            <a:r>
              <a:rPr lang="en-US" sz="1600" dirty="0">
                <a:solidFill>
                  <a:schemeClr val="tx2"/>
                </a:solidFill>
                <a:latin typeface="Courier New" panose="02070309020205020404" pitchFamily="49" charset="0"/>
                <a:cs typeface="Courier New" panose="02070309020205020404" pitchFamily="49" charset="0"/>
              </a:rPr>
              <a:t>// 1: Returns: I own a 2015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2: Returns: Uncaught </a:t>
            </a:r>
            <a:r>
              <a:rPr lang="en-US" sz="1600" dirty="0" err="1">
                <a:solidFill>
                  <a:schemeClr val="tx2"/>
                </a:solidFill>
                <a:latin typeface="Courier New" panose="02070309020205020404" pitchFamily="49" charset="0"/>
                <a:cs typeface="Courier New" panose="02070309020205020404" pitchFamily="49" charset="0"/>
              </a:rPr>
              <a:t>ReferenceError</a:t>
            </a:r>
            <a:r>
              <a:rPr lang="en-US" sz="1600" dirty="0">
                <a:solidFill>
                  <a:schemeClr val="tx2"/>
                </a:solidFill>
                <a:latin typeface="Courier New" panose="02070309020205020404" pitchFamily="49" charset="0"/>
                <a:cs typeface="Courier New" panose="02070309020205020404" pitchFamily="49" charset="0"/>
              </a:rPr>
              <a:t>: year is not defined</a:t>
            </a:r>
          </a:p>
        </p:txBody>
      </p:sp>
      <p:sp>
        <p:nvSpPr>
          <p:cNvPr id="2" name="Text Placeholder 1"/>
          <p:cNvSpPr>
            <a:spLocks noGrp="1"/>
          </p:cNvSpPr>
          <p:nvPr>
            <p:ph type="body" sz="quarter" idx="11"/>
          </p:nvPr>
        </p:nvSpPr>
        <p:spPr/>
        <p:txBody>
          <a:bodyPr/>
          <a:lstStyle/>
          <a:p>
            <a:r>
              <a:rPr lang="en-US" dirty="0"/>
              <a:t>Scope</a:t>
            </a:r>
          </a:p>
        </p:txBody>
      </p:sp>
    </p:spTree>
    <p:extLst>
      <p:ext uri="{BB962C8B-B14F-4D97-AF65-F5344CB8AC3E}">
        <p14:creationId xmlns:p14="http://schemas.microsoft.com/office/powerpoint/2010/main" val="3769404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dirty="0">
                <a:solidFill>
                  <a:schemeClr val="tx2"/>
                </a:solidFill>
              </a:rPr>
              <a:t>Function declarations and variable declarations are always moved (“hoisted”) invisibly to the top of their containing scope by the JavaScript interpreter. Function parameters and language-defined names are, obviously, already there. This means that code like this:</a:t>
            </a:r>
          </a:p>
          <a:p>
            <a:pPr fontAlgn="base"/>
            <a:endParaRPr lang="en-US" sz="1600" dirty="0">
              <a:solidFill>
                <a:schemeClr val="tx2"/>
              </a:solidFill>
            </a:endParaRPr>
          </a:p>
          <a:p>
            <a:pPr fontAlgn="base"/>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let make = 'Chevy';</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p>
          <a:p>
            <a:pPr fontAlgn="base"/>
            <a:endParaRPr lang="en-US" sz="1600" dirty="0">
              <a:solidFill>
                <a:schemeClr val="tx2"/>
              </a:solidFill>
            </a:endParaRPr>
          </a:p>
          <a:p>
            <a:pPr fontAlgn="base"/>
            <a:r>
              <a:rPr lang="en-US" sz="1600" dirty="0">
                <a:solidFill>
                  <a:schemeClr val="tx2"/>
                </a:solidFill>
              </a:rPr>
              <a:t>is interpreted like this:</a:t>
            </a:r>
          </a:p>
          <a:p>
            <a:pPr fontAlgn="base"/>
            <a:r>
              <a:rPr lang="en-US" sz="1600" dirty="0">
                <a:solidFill>
                  <a:schemeClr val="tx2"/>
                </a:solidFill>
              </a:rPr>
              <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let make;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make = 'Chevy';</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Scope and Hoisting</a:t>
            </a:r>
          </a:p>
        </p:txBody>
      </p:sp>
    </p:spTree>
    <p:extLst>
      <p:ext uri="{BB962C8B-B14F-4D97-AF65-F5344CB8AC3E}">
        <p14:creationId xmlns:p14="http://schemas.microsoft.com/office/powerpoint/2010/main" val="951911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477025" cy="4679950"/>
          </a:xfrm>
        </p:spPr>
        <p:txBody>
          <a:bodyPr>
            <a:noAutofit/>
          </a:bodyPr>
          <a:lstStyle/>
          <a:p>
            <a:pPr fontAlgn="base"/>
            <a:r>
              <a:rPr lang="en-US" sz="1600" dirty="0"/>
              <a:t>Where you can run into problems is when you write code that looks like this:</a:t>
            </a:r>
          </a:p>
          <a:p>
            <a:pPr fontAlgn="base"/>
            <a:endParaRPr lang="en-US" sz="1600" dirty="0"/>
          </a:p>
          <a:p>
            <a:pPr fontAlgn="base"/>
            <a:r>
              <a:rPr lang="en-US" sz="1600" dirty="0">
                <a:latin typeface="Courier New" panose="02070309020205020404" pitchFamily="49" charset="0"/>
                <a:cs typeface="Courier New" panose="02070309020205020404" pitchFamily="49" charset="0"/>
              </a:rPr>
              <a:t>let model = 'Camaro';</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displayCar</a:t>
            </a: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console.log(`I own a 2015 Chevy ${model}`);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model = 'Suburban';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p>
          <a:p>
            <a:pPr fontAlgn="base"/>
            <a:endParaRPr lang="en-US" sz="1600" dirty="0">
              <a:latin typeface="Courier New" panose="02070309020205020404" pitchFamily="49" charset="0"/>
              <a:cs typeface="Courier New" panose="02070309020205020404" pitchFamily="49" charset="0"/>
            </a:endParaRPr>
          </a:p>
          <a:p>
            <a:pPr fontAlgn="base"/>
            <a:r>
              <a:rPr lang="en-US" sz="1600" dirty="0">
                <a:cs typeface="Courier New" panose="02070309020205020404" pitchFamily="49" charset="0"/>
              </a:rPr>
              <a:t>Because it becomes this in the interpreter:</a:t>
            </a:r>
            <a:br>
              <a:rPr lang="en-US" sz="1600" dirty="0">
                <a:cs typeface="Courier New" panose="02070309020205020404" pitchFamily="49" charset="0"/>
              </a:rPr>
            </a:br>
            <a:r>
              <a:rPr lang="en-US" sz="1600" dirty="0">
                <a:latin typeface="Courier New" panose="02070309020205020404" pitchFamily="49" charset="0"/>
                <a:cs typeface="Courier New" panose="02070309020205020404" pitchFamily="49" charset="0"/>
              </a:rPr>
              <a:t>let model = 'Camaro';</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displayCar</a:t>
            </a: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model; 					// Hoisted to the top of its function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console.log(`I own a 2015 Chevy ${model}`); 	// model is now undefined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model = 'Suburban';</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endParaRPr lang="en-US" sz="1600" dirty="0" smtClean="0">
              <a:solidFill>
                <a:srgbClr val="FFFF00"/>
              </a:solidFill>
              <a:latin typeface="Courier New" panose="02070309020205020404" pitchFamily="49" charset="0"/>
              <a:cs typeface="Courier New" panose="02070309020205020404" pitchFamily="49" charset="0"/>
            </a:endParaRPr>
          </a:p>
          <a:p>
            <a:pPr fontAlgn="base"/>
            <a:r>
              <a:rPr lang="en-US" sz="1600" dirty="0" smtClean="0">
                <a:solidFill>
                  <a:srgbClr val="FFFF00"/>
                </a:solidFill>
                <a:latin typeface="Courier New" panose="02070309020205020404" pitchFamily="49" charset="0"/>
                <a:cs typeface="Courier New" panose="02070309020205020404" pitchFamily="49" charset="0"/>
              </a:rPr>
              <a:t>Moral of story: define all your variables at the top of the function, not 50 lines down.</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Scope and Hoisting</a:t>
            </a:r>
          </a:p>
        </p:txBody>
      </p:sp>
    </p:spTree>
    <p:extLst>
      <p:ext uri="{BB962C8B-B14F-4D97-AF65-F5344CB8AC3E}">
        <p14:creationId xmlns:p14="http://schemas.microsoft.com/office/powerpoint/2010/main" val="2713979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477025" cy="4679950"/>
          </a:xfrm>
        </p:spPr>
        <p:txBody>
          <a:bodyPr>
            <a:noAutofit/>
          </a:bodyPr>
          <a:lstStyle/>
          <a:p>
            <a:pPr fontAlgn="base"/>
            <a:r>
              <a:rPr lang="en-US" sz="1600" dirty="0"/>
              <a:t>Strict mode was introduced in ECMAScript 5 as a way of addressing the problem of JavaScript creating unwanted variables when you misspell an identifier or omit the let keyword. To use strict mode, you code the “use strict”; directive at the top of every function that you declare. </a:t>
            </a:r>
          </a:p>
          <a:p>
            <a:pPr fontAlgn="base"/>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displayCar</a:t>
            </a:r>
            <a:r>
              <a:rPr lang="en-US" sz="1600" dirty="0">
                <a:latin typeface="Courier New" panose="02070309020205020404" pitchFamily="49" charset="0"/>
                <a:cs typeface="Courier New" panose="02070309020205020404" pitchFamily="49" charset="0"/>
              </a:rPr>
              <a:t>() {</a:t>
            </a:r>
          </a:p>
          <a:p>
            <a:pPr fontAlgn="base"/>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"use strict";</a:t>
            </a:r>
          </a:p>
          <a:p>
            <a:pPr fontAlgn="base"/>
            <a:r>
              <a:rPr lang="en-US" sz="1600" dirty="0">
                <a:latin typeface="Courier New" panose="02070309020205020404" pitchFamily="49" charset="0"/>
                <a:cs typeface="Courier New" panose="02070309020205020404" pitchFamily="49" charset="0"/>
              </a:rPr>
              <a:t>	let model = 'Suburban';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console.log(`I own a 2015 Chevy ${model}`);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p>
          <a:p>
            <a:pPr fontAlgn="base"/>
            <a:r>
              <a:rPr lang="en-US" sz="1600" dirty="0" err="1">
                <a:latin typeface="Courier New" panose="02070309020205020404" pitchFamily="49" charset="0"/>
                <a:cs typeface="Courier New" panose="02070309020205020404" pitchFamily="49" charset="0"/>
              </a:rPr>
              <a:t>displayCar</a:t>
            </a:r>
            <a:r>
              <a:rPr lang="en-US" sz="1600" dirty="0">
                <a:latin typeface="Courier New" panose="02070309020205020404" pitchFamily="49" charset="0"/>
                <a:cs typeface="Courier New" panose="02070309020205020404" pitchFamily="49" charset="0"/>
              </a:rPr>
              <a:t>();</a:t>
            </a:r>
          </a:p>
          <a:p>
            <a:pPr fontAlgn="base"/>
            <a:endParaRPr lang="en-US" sz="1600" dirty="0">
              <a:latin typeface="Courier New" panose="02070309020205020404" pitchFamily="49" charset="0"/>
              <a:cs typeface="Courier New" panose="02070309020205020404" pitchFamily="49" charset="0"/>
            </a:endParaRPr>
          </a:p>
          <a:p>
            <a:pPr marL="285750" indent="-285750" fontAlgn="base">
              <a:buFontTx/>
              <a:buChar char="•"/>
            </a:pPr>
            <a:r>
              <a:rPr lang="en-US" sz="1600" i="1" dirty="0" smtClean="0">
                <a:latin typeface="Museo Slab 500 (Body)"/>
                <a:cs typeface="Courier New" panose="02070309020205020404" pitchFamily="49" charset="0"/>
              </a:rPr>
              <a:t>We </a:t>
            </a:r>
            <a:r>
              <a:rPr lang="en-US" sz="1600" i="1" dirty="0">
                <a:latin typeface="Museo Slab 500 (Body)"/>
                <a:cs typeface="Courier New" panose="02070309020205020404" pitchFamily="49" charset="0"/>
              </a:rPr>
              <a:t>won't be using strict mode when defining functions in this course. Just be aware that it exists</a:t>
            </a:r>
            <a:r>
              <a:rPr lang="en-US" sz="1600" i="1" dirty="0" smtClean="0">
                <a:latin typeface="Museo Slab 500 (Body)"/>
                <a:cs typeface="Courier New" panose="02070309020205020404" pitchFamily="49" charset="0"/>
              </a:rPr>
              <a:t>.</a:t>
            </a:r>
          </a:p>
          <a:p>
            <a:pPr marL="285750" indent="-285750" fontAlgn="base">
              <a:buFontTx/>
              <a:buChar char="•"/>
            </a:pPr>
            <a:endParaRPr lang="en-US" sz="1600" i="1" dirty="0">
              <a:latin typeface="Museo Slab 500 (Body)"/>
              <a:cs typeface="Courier New" panose="02070309020205020404" pitchFamily="49" charset="0"/>
            </a:endParaRPr>
          </a:p>
          <a:p>
            <a:pPr marL="285750" indent="-285750" fontAlgn="base">
              <a:buFontTx/>
              <a:buChar char="•"/>
            </a:pPr>
            <a:r>
              <a:rPr lang="en-US" sz="1600" i="1" dirty="0" smtClean="0">
                <a:solidFill>
                  <a:srgbClr val="FFFF00"/>
                </a:solidFill>
                <a:latin typeface="Museo Slab 500 (Body)"/>
                <a:cs typeface="Courier New" panose="02070309020205020404" pitchFamily="49" charset="0"/>
              </a:rPr>
              <a:t>If you use a linter, like </a:t>
            </a:r>
            <a:r>
              <a:rPr lang="en-US" sz="1600" i="1" dirty="0" err="1" smtClean="0">
                <a:solidFill>
                  <a:srgbClr val="FFFF00"/>
                </a:solidFill>
                <a:latin typeface="Museo Slab 500 (Body)"/>
                <a:cs typeface="Courier New" panose="02070309020205020404" pitchFamily="49" charset="0"/>
              </a:rPr>
              <a:t>JSLint</a:t>
            </a:r>
            <a:r>
              <a:rPr lang="en-US" sz="1600" i="1" dirty="0" smtClean="0">
                <a:solidFill>
                  <a:srgbClr val="FFFF00"/>
                </a:solidFill>
                <a:latin typeface="Museo Slab 500 (Body)"/>
                <a:cs typeface="Courier New" panose="02070309020205020404" pitchFamily="49" charset="0"/>
              </a:rPr>
              <a:t>, it will ask you to put it at the top of every function. Zak says we won’t use it in this class.</a:t>
            </a:r>
            <a:endParaRPr lang="en-US" sz="1600" i="1" dirty="0">
              <a:solidFill>
                <a:srgbClr val="FFFF00"/>
              </a:solidFill>
              <a:latin typeface="Museo Slab 500 (Body)"/>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Strict Mode</a:t>
            </a:r>
          </a:p>
        </p:txBody>
      </p:sp>
    </p:spTree>
    <p:extLst>
      <p:ext uri="{BB962C8B-B14F-4D97-AF65-F5344CB8AC3E}">
        <p14:creationId xmlns:p14="http://schemas.microsoft.com/office/powerpoint/2010/main" val="354727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104964"/>
            <a:ext cx="8352928" cy="648072"/>
          </a:xfrm>
        </p:spPr>
        <p:txBody>
          <a:bodyPr/>
          <a:lstStyle/>
          <a:p>
            <a:pPr algn="ctr"/>
            <a:r>
              <a:rPr lang="en-US" dirty="0"/>
              <a:t>Introduction to Functions</a:t>
            </a:r>
          </a:p>
        </p:txBody>
      </p:sp>
    </p:spTree>
    <p:extLst>
      <p:ext uri="{BB962C8B-B14F-4D97-AF65-F5344CB8AC3E}">
        <p14:creationId xmlns:p14="http://schemas.microsoft.com/office/powerpoint/2010/main" val="1121036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a:defRPr/>
            </a:pPr>
            <a:r>
              <a:rPr lang="en-US" sz="1600" dirty="0">
                <a:solidFill>
                  <a:schemeClr val="tx2"/>
                </a:solidFill>
              </a:rPr>
              <a:t>Function expressions are also very flexible and can be used in many contexts. In all, there are seven different types of function expressions that you can use including:</a:t>
            </a:r>
            <a:endParaRPr lang="en-US" sz="1600" dirty="0">
              <a:solidFill>
                <a:schemeClr val="tx2"/>
              </a:solidFill>
              <a:cs typeface="Courier New" panose="02070309020205020404" pitchFamily="49" charset="0"/>
            </a:endParaRPr>
          </a:p>
          <a:p>
            <a:pPr>
              <a:defRPr/>
            </a:pPr>
            <a:endParaRPr lang="en-US" sz="1600" dirty="0">
              <a:solidFill>
                <a:schemeClr val="tx2"/>
              </a:solidFill>
              <a:cs typeface="Courier New" panose="02070309020205020404" pitchFamily="49" charset="0"/>
            </a:endParaRPr>
          </a:p>
          <a:p>
            <a:pPr marL="457200" indent="-457200">
              <a:buFont typeface="Wingdings" panose="05000000000000000000" pitchFamily="2" charset="2"/>
              <a:buChar char="v"/>
              <a:defRPr/>
            </a:pPr>
            <a:r>
              <a:rPr lang="en-US" sz="1600" dirty="0">
                <a:solidFill>
                  <a:srgbClr val="FFFF00"/>
                </a:solidFill>
                <a:cs typeface="Courier New" panose="02070309020205020404" pitchFamily="49" charset="0"/>
              </a:rPr>
              <a:t>Variable Assignment Functions</a:t>
            </a:r>
          </a:p>
          <a:p>
            <a:pPr marL="457200" indent="-457200">
              <a:buFont typeface="Wingdings" panose="05000000000000000000" pitchFamily="2" charset="2"/>
              <a:buChar char="v"/>
              <a:defRPr/>
            </a:pPr>
            <a:r>
              <a:rPr lang="en-US" sz="1600" dirty="0">
                <a:solidFill>
                  <a:srgbClr val="FFFF00"/>
                </a:solidFill>
              </a:rPr>
              <a:t>Arrow</a:t>
            </a:r>
            <a:r>
              <a:rPr lang="en-US" sz="1600" dirty="0">
                <a:solidFill>
                  <a:srgbClr val="FFFF00"/>
                </a:solidFill>
                <a:cs typeface="Courier New" panose="02070309020205020404" pitchFamily="49" charset="0"/>
              </a:rPr>
              <a:t> Functions</a:t>
            </a:r>
          </a:p>
          <a:p>
            <a:pPr marL="457200" indent="-457200">
              <a:buFont typeface="Wingdings" panose="05000000000000000000" pitchFamily="2" charset="2"/>
              <a:buChar char="v"/>
              <a:defRPr/>
            </a:pPr>
            <a:r>
              <a:rPr lang="en-US" sz="1600" dirty="0">
                <a:solidFill>
                  <a:schemeClr val="tx2"/>
                </a:solidFill>
                <a:cs typeface="Courier New" panose="02070309020205020404" pitchFamily="49" charset="0"/>
              </a:rPr>
              <a:t>Immediately Invoked Function Expressions (IIFE)</a:t>
            </a:r>
          </a:p>
          <a:p>
            <a:pPr marL="457200" indent="-457200">
              <a:buFont typeface="Wingdings" panose="05000000000000000000" pitchFamily="2" charset="2"/>
              <a:buChar char="v"/>
              <a:defRPr/>
            </a:pPr>
            <a:r>
              <a:rPr lang="en-US" sz="1600" dirty="0">
                <a:solidFill>
                  <a:schemeClr val="tx2"/>
                </a:solidFill>
              </a:rPr>
              <a:t>Assigned and Invoked</a:t>
            </a:r>
            <a:r>
              <a:rPr lang="en-US" sz="1600" dirty="0">
                <a:solidFill>
                  <a:schemeClr val="tx2"/>
                </a:solidFill>
                <a:cs typeface="Courier New" panose="02070309020205020404" pitchFamily="49" charset="0"/>
              </a:rPr>
              <a:t> Functions</a:t>
            </a: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Property Assignment</a:t>
            </a:r>
            <a:r>
              <a:rPr lang="en-US" sz="1600" dirty="0">
                <a:solidFill>
                  <a:schemeClr val="tx2"/>
                </a:solidFill>
                <a:cs typeface="Courier New" panose="02070309020205020404" pitchFamily="49" charset="0"/>
              </a:rPr>
              <a:t> Functions</a:t>
            </a: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Callback </a:t>
            </a:r>
            <a:r>
              <a:rPr lang="en-US" sz="1600" dirty="0">
                <a:solidFill>
                  <a:schemeClr val="tx2"/>
                </a:solidFill>
                <a:cs typeface="Courier New" panose="02070309020205020404" pitchFamily="49" charset="0"/>
              </a:rPr>
              <a:t>Functions</a:t>
            </a: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Closure</a:t>
            </a:r>
            <a:r>
              <a:rPr lang="en-US" sz="1600" dirty="0">
                <a:solidFill>
                  <a:schemeClr val="tx2"/>
                </a:solidFill>
                <a:cs typeface="Courier New" panose="02070309020205020404" pitchFamily="49" charset="0"/>
              </a:rPr>
              <a:t> Functions</a:t>
            </a:r>
            <a:endParaRPr lang="en-US" sz="1600" dirty="0">
              <a:solidFill>
                <a:schemeClr val="tx2"/>
              </a:solidFill>
            </a:endParaRP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rPr>
              <a:t>In this lecture, we’ll explore the most basic of the seven: variable assignment functions and the new ES6 arrow functions</a:t>
            </a:r>
            <a:r>
              <a:rPr lang="en-US" sz="1600" dirty="0" smtClean="0">
                <a:solidFill>
                  <a:schemeClr val="tx2"/>
                </a:solidFill>
              </a:rPr>
              <a:t>.</a:t>
            </a:r>
          </a:p>
          <a:p>
            <a:pPr>
              <a:defRPr/>
            </a:pPr>
            <a:r>
              <a:rPr lang="en-US" sz="1600" dirty="0" smtClean="0">
                <a:solidFill>
                  <a:srgbClr val="FF0000"/>
                </a:solidFill>
              </a:rPr>
              <a:t>We will look at the last 5 functions in the second to last module of this FEWD II course.</a:t>
            </a:r>
            <a:endParaRPr lang="en-US" sz="1600" dirty="0">
              <a:solidFill>
                <a:srgbClr val="FF0000"/>
              </a:solidFill>
            </a:endParaRPr>
          </a:p>
        </p:txBody>
      </p:sp>
      <p:sp>
        <p:nvSpPr>
          <p:cNvPr id="2" name="Text Placeholder 1"/>
          <p:cNvSpPr>
            <a:spLocks noGrp="1"/>
          </p:cNvSpPr>
          <p:nvPr>
            <p:ph type="body" sz="quarter" idx="11"/>
          </p:nvPr>
        </p:nvSpPr>
        <p:spPr/>
        <p:txBody>
          <a:bodyPr/>
          <a:lstStyle/>
          <a:p>
            <a:r>
              <a:rPr lang="en-US" dirty="0"/>
              <a:t>Function Expressions</a:t>
            </a:r>
          </a:p>
        </p:txBody>
      </p:sp>
    </p:spTree>
    <p:extLst>
      <p:ext uri="{BB962C8B-B14F-4D97-AF65-F5344CB8AC3E}">
        <p14:creationId xmlns:p14="http://schemas.microsoft.com/office/powerpoint/2010/main" val="246182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marL="463550" indent="-463550">
              <a:buFont typeface="Wingdings" panose="05000000000000000000" pitchFamily="2" charset="2"/>
              <a:buChar char="v"/>
              <a:defRPr/>
            </a:pPr>
            <a:r>
              <a:rPr lang="en-US" sz="1600" dirty="0"/>
              <a:t>Variable assignment functions are functionally equivalent to the named function declaration but a are a bit more flexible.</a:t>
            </a:r>
          </a:p>
          <a:p>
            <a:pPr marL="463550" indent="-463550">
              <a:buFont typeface="Wingdings" panose="05000000000000000000" pitchFamily="2" charset="2"/>
              <a:buChar char="v"/>
              <a:defRPr/>
            </a:pPr>
            <a:endParaRPr lang="en-US" sz="1600" dirty="0"/>
          </a:p>
          <a:p>
            <a:pPr marL="463550" indent="-463550">
              <a:buFont typeface="Wingdings" panose="05000000000000000000" pitchFamily="2" charset="2"/>
              <a:buChar char="v"/>
              <a:defRPr/>
            </a:pPr>
            <a:r>
              <a:rPr lang="en-US" sz="1600" dirty="0"/>
              <a:t>A variable assignment function is assigned to a variable and is referred to by its variable name.</a:t>
            </a:r>
          </a:p>
          <a:p>
            <a:pPr marL="463550" indent="-463550">
              <a:buFont typeface="Wingdings" panose="05000000000000000000" pitchFamily="2" charset="2"/>
              <a:buChar char="v"/>
              <a:defRPr/>
            </a:pPr>
            <a:endParaRPr lang="en-US" sz="1600" dirty="0"/>
          </a:p>
          <a:p>
            <a:pPr marL="463550" indent="-463550">
              <a:buFont typeface="Wingdings" panose="05000000000000000000" pitchFamily="2" charset="2"/>
              <a:buChar char="v"/>
              <a:defRPr/>
            </a:pPr>
            <a:r>
              <a:rPr lang="en-US" sz="1600" dirty="0">
                <a:solidFill>
                  <a:srgbClr val="FFFF00"/>
                </a:solidFill>
              </a:rPr>
              <a:t>Variable assignment functions should include a statement terminator.</a:t>
            </a:r>
          </a:p>
          <a:p>
            <a:pPr marL="463550" indent="-463550">
              <a:buFont typeface="Wingdings" panose="05000000000000000000" pitchFamily="2" charset="2"/>
              <a:buChar char="v"/>
              <a:defRPr/>
            </a:pPr>
            <a:endParaRPr lang="en-US" sz="1600" dirty="0"/>
          </a:p>
          <a:p>
            <a:pPr marL="463550" indent="-463550">
              <a:buFont typeface="Wingdings" panose="05000000000000000000" pitchFamily="2" charset="2"/>
              <a:buChar char="v"/>
              <a:defRPr/>
            </a:pPr>
            <a:r>
              <a:rPr lang="en-US" sz="1600" dirty="0"/>
              <a:t>Variable assignment functions are often referred to as anonymous functions because they don’t have a name.</a:t>
            </a:r>
          </a:p>
          <a:p>
            <a:pPr marL="463550" indent="-463550">
              <a:buFont typeface="Wingdings" panose="05000000000000000000" pitchFamily="2" charset="2"/>
              <a:buChar char="v"/>
              <a:defRPr/>
            </a:pPr>
            <a:endParaRPr lang="en-US" sz="1600" dirty="0"/>
          </a:p>
          <a:p>
            <a:pPr marL="463550" indent="-463550">
              <a:buFont typeface="Wingdings" panose="05000000000000000000" pitchFamily="2" charset="2"/>
              <a:buChar char="v"/>
              <a:defRPr/>
            </a:pPr>
            <a:r>
              <a:rPr lang="en-US" sz="1600" dirty="0"/>
              <a:t>Unlike named function declarations which are hoisted, variable assignment functions must be coded before any statements that call it.</a:t>
            </a:r>
          </a:p>
          <a:p>
            <a:pPr marL="463550" indent="-463550">
              <a:buFont typeface="Wingdings" panose="05000000000000000000" pitchFamily="2" charset="2"/>
              <a:buChar char="v"/>
              <a:defRPr/>
            </a:pPr>
            <a:endParaRPr lang="en-US" sz="1600" dirty="0"/>
          </a:p>
          <a:p>
            <a:pPr marL="463550" indent="-463550">
              <a:buFont typeface="Wingdings" panose="05000000000000000000" pitchFamily="2" charset="2"/>
              <a:buChar char="v"/>
              <a:defRPr/>
            </a:pPr>
            <a:r>
              <a:rPr lang="en-US" sz="1600" dirty="0"/>
              <a:t>Unlike variables which are mutable, functions are immutable and therefore will use the const keyword instead of the let keyword.</a:t>
            </a:r>
          </a:p>
        </p:txBody>
      </p:sp>
      <p:sp>
        <p:nvSpPr>
          <p:cNvPr id="2" name="Text Placeholder 1"/>
          <p:cNvSpPr>
            <a:spLocks noGrp="1"/>
          </p:cNvSpPr>
          <p:nvPr>
            <p:ph type="body" sz="quarter" idx="11"/>
          </p:nvPr>
        </p:nvSpPr>
        <p:spPr/>
        <p:txBody>
          <a:bodyPr/>
          <a:lstStyle/>
          <a:p>
            <a:r>
              <a:rPr lang="en-US" dirty="0"/>
              <a:t>Variable Assignment Functions</a:t>
            </a:r>
          </a:p>
        </p:txBody>
      </p:sp>
    </p:spTree>
    <p:extLst>
      <p:ext uri="{BB962C8B-B14F-4D97-AF65-F5344CB8AC3E}">
        <p14:creationId xmlns:p14="http://schemas.microsoft.com/office/powerpoint/2010/main" val="1471643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cs typeface="Courier New" panose="02070309020205020404" pitchFamily="49" charset="0"/>
              </a:rPr>
              <a:t>Syntax for a variable assignment function</a:t>
            </a:r>
          </a:p>
          <a:p>
            <a:pPr>
              <a:defRPr/>
            </a:pPr>
            <a:endParaRPr lang="en-US" sz="1600" dirty="0">
              <a:latin typeface="Courier New" panose="02070309020205020404" pitchFamily="49" charset="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const variableName = function (parameters)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 Statements that run when the function is executed</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a:t>
            </a:r>
            <a:br>
              <a:rPr lang="pt-BR" sz="1600" dirty="0">
                <a:latin typeface="Courier New" panose="02070309020205020404" pitchFamily="49" charset="0"/>
                <a:cs typeface="Courier New" panose="02070309020205020404" pitchFamily="49" charset="0"/>
              </a:rPr>
            </a:br>
            <a:endParaRPr lang="en-US" sz="1600" dirty="0">
              <a:solidFill>
                <a:srgbClr val="FF0000"/>
              </a:solidFill>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A variable assignment function that calculates the sum of two numbers and returns it</a:t>
            </a:r>
          </a:p>
          <a:p>
            <a:pPr>
              <a:defRPr/>
            </a:pPr>
            <a:endParaRPr lang="en-US" sz="1600" dirty="0">
              <a:latin typeface="Courier New" panose="02070309020205020404" pitchFamily="49" charset="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const sum = function (num1, num2)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return num1 + num2;</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console.log(</a:t>
            </a:r>
            <a:r>
              <a:rPr lang="en-US" sz="1600" dirty="0">
                <a:latin typeface="Courier New" panose="02070309020205020404" pitchFamily="49" charset="0"/>
                <a:cs typeface="Courier New" panose="02070309020205020404" pitchFamily="49" charset="0"/>
              </a:rPr>
              <a:t>sum(1, 1)); 	// returns: 2</a:t>
            </a:r>
            <a:endParaRPr lang="en-US" sz="1600" dirty="0">
              <a:solidFill>
                <a:srgbClr val="FF0000"/>
              </a:solidFill>
              <a:latin typeface="Courier New" panose="02070309020205020404" pitchFamily="49" charset="0"/>
              <a:cs typeface="Courier New" panose="02070309020205020404" pitchFamily="49" charset="0"/>
            </a:endParaRPr>
          </a:p>
          <a:p>
            <a:pPr>
              <a:defRPr/>
            </a:pPr>
            <a:endParaRPr lang="en-US" sz="1600" dirty="0" smtClean="0">
              <a:solidFill>
                <a:srgbClr val="FF0000"/>
              </a:solidFill>
              <a:latin typeface="Courier New" panose="02070309020205020404" pitchFamily="49" charset="0"/>
              <a:cs typeface="Courier New" panose="02070309020205020404" pitchFamily="49" charset="0"/>
            </a:endParaRPr>
          </a:p>
          <a:p>
            <a:pPr>
              <a:defRPr/>
            </a:pPr>
            <a:r>
              <a:rPr lang="pt-BR" sz="1600" dirty="0" err="1">
                <a:solidFill>
                  <a:srgbClr val="FFFF00"/>
                </a:solidFill>
                <a:latin typeface="Courier New" panose="02070309020205020404" pitchFamily="49" charset="0"/>
                <a:cs typeface="Courier New" panose="02070309020205020404" pitchFamily="49" charset="0"/>
              </a:rPr>
              <a:t>you</a:t>
            </a:r>
            <a:r>
              <a:rPr lang="pt-BR" sz="1600" dirty="0">
                <a:solidFill>
                  <a:srgbClr val="FFFF00"/>
                </a:solidFill>
                <a:latin typeface="Courier New" panose="02070309020205020404" pitchFamily="49" charset="0"/>
                <a:cs typeface="Courier New" panose="02070309020205020404" pitchFamily="49" charset="0"/>
              </a:rPr>
              <a:t> </a:t>
            </a:r>
            <a:r>
              <a:rPr lang="pt-BR" sz="1600" dirty="0" err="1">
                <a:solidFill>
                  <a:srgbClr val="FFFF00"/>
                </a:solidFill>
                <a:latin typeface="Courier New" panose="02070309020205020404" pitchFamily="49" charset="0"/>
                <a:cs typeface="Courier New" panose="02070309020205020404" pitchFamily="49" charset="0"/>
              </a:rPr>
              <a:t>should</a:t>
            </a:r>
            <a:r>
              <a:rPr lang="pt-BR" sz="1600" dirty="0">
                <a:solidFill>
                  <a:srgbClr val="FFFF00"/>
                </a:solidFill>
                <a:latin typeface="Courier New" panose="02070309020205020404" pitchFamily="49" charset="0"/>
                <a:cs typeface="Courier New" panose="02070309020205020404" pitchFamily="49" charset="0"/>
              </a:rPr>
              <a:t> </a:t>
            </a:r>
            <a:r>
              <a:rPr lang="pt-BR" sz="1600" dirty="0" err="1">
                <a:solidFill>
                  <a:srgbClr val="FFFF00"/>
                </a:solidFill>
                <a:latin typeface="Courier New" panose="02070309020205020404" pitchFamily="49" charset="0"/>
                <a:cs typeface="Courier New" panose="02070309020205020404" pitchFamily="49" charset="0"/>
              </a:rPr>
              <a:t>have</a:t>
            </a:r>
            <a:r>
              <a:rPr lang="pt-BR" sz="1600" dirty="0">
                <a:solidFill>
                  <a:srgbClr val="FFFF00"/>
                </a:solidFill>
                <a:latin typeface="Courier New" panose="02070309020205020404" pitchFamily="49" charset="0"/>
                <a:cs typeface="Courier New" panose="02070309020205020404" pitchFamily="49" charset="0"/>
              </a:rPr>
              <a:t> a </a:t>
            </a:r>
            <a:r>
              <a:rPr lang="pt-BR" sz="1600" dirty="0" err="1">
                <a:solidFill>
                  <a:srgbClr val="FFFF00"/>
                </a:solidFill>
                <a:latin typeface="Courier New" panose="02070309020205020404" pitchFamily="49" charset="0"/>
                <a:cs typeface="Courier New" panose="02070309020205020404" pitchFamily="49" charset="0"/>
              </a:rPr>
              <a:t>space</a:t>
            </a:r>
            <a:r>
              <a:rPr lang="pt-BR" sz="1600" dirty="0">
                <a:solidFill>
                  <a:srgbClr val="FFFF00"/>
                </a:solidFill>
                <a:latin typeface="Courier New" panose="02070309020205020404" pitchFamily="49" charset="0"/>
                <a:cs typeface="Courier New" panose="02070309020205020404" pitchFamily="49" charset="0"/>
              </a:rPr>
              <a:t> </a:t>
            </a:r>
            <a:r>
              <a:rPr lang="pt-BR" sz="1600" dirty="0" err="1" smtClean="0">
                <a:solidFill>
                  <a:srgbClr val="FFFF00"/>
                </a:solidFill>
                <a:latin typeface="Courier New" panose="02070309020205020404" pitchFamily="49" charset="0"/>
                <a:cs typeface="Courier New" panose="02070309020205020404" pitchFamily="49" charset="0"/>
              </a:rPr>
              <a:t>between</a:t>
            </a:r>
            <a:r>
              <a:rPr lang="pt-BR" sz="1600" dirty="0" smtClean="0">
                <a:solidFill>
                  <a:srgbClr val="FFFF00"/>
                </a:solidFill>
                <a:latin typeface="Courier New" panose="02070309020205020404" pitchFamily="49" charset="0"/>
                <a:cs typeface="Courier New" panose="02070309020205020404" pitchFamily="49" charset="0"/>
              </a:rPr>
              <a:t> </a:t>
            </a:r>
            <a:r>
              <a:rPr lang="pt-BR" sz="1600" dirty="0" err="1" smtClean="0">
                <a:solidFill>
                  <a:srgbClr val="FFFF00"/>
                </a:solidFill>
                <a:latin typeface="Courier New" panose="02070309020205020404" pitchFamily="49" charset="0"/>
                <a:cs typeface="Courier New" panose="02070309020205020404" pitchFamily="49" charset="0"/>
              </a:rPr>
              <a:t>the</a:t>
            </a:r>
            <a:r>
              <a:rPr lang="pt-BR" sz="1600" dirty="0" smtClean="0">
                <a:solidFill>
                  <a:srgbClr val="FFFF00"/>
                </a:solidFill>
                <a:latin typeface="Courier New" panose="02070309020205020404" pitchFamily="49" charset="0"/>
                <a:cs typeface="Courier New" panose="02070309020205020404" pitchFamily="49" charset="0"/>
              </a:rPr>
              <a:t> </a:t>
            </a:r>
            <a:r>
              <a:rPr lang="pt-BR" sz="1600" dirty="0" err="1" smtClean="0">
                <a:solidFill>
                  <a:srgbClr val="FFFF00"/>
                </a:solidFill>
                <a:latin typeface="Courier New" panose="02070309020205020404" pitchFamily="49" charset="0"/>
                <a:cs typeface="Courier New" panose="02070309020205020404" pitchFamily="49" charset="0"/>
              </a:rPr>
              <a:t>word</a:t>
            </a:r>
            <a:r>
              <a:rPr lang="pt-BR" sz="1600" dirty="0" smtClean="0">
                <a:solidFill>
                  <a:srgbClr val="FFFF00"/>
                </a:solidFill>
                <a:latin typeface="Courier New" panose="02070309020205020404" pitchFamily="49" charset="0"/>
                <a:cs typeface="Courier New" panose="02070309020205020404" pitchFamily="49" charset="0"/>
              </a:rPr>
              <a:t> “</a:t>
            </a:r>
            <a:r>
              <a:rPr lang="pt-BR" sz="1600" dirty="0" err="1" smtClean="0">
                <a:solidFill>
                  <a:srgbClr val="FFFF00"/>
                </a:solidFill>
                <a:latin typeface="Courier New" panose="02070309020205020404" pitchFamily="49" charset="0"/>
                <a:cs typeface="Courier New" panose="02070309020205020404" pitchFamily="49" charset="0"/>
              </a:rPr>
              <a:t>function</a:t>
            </a:r>
            <a:r>
              <a:rPr lang="pt-BR" sz="1600" dirty="0" smtClean="0">
                <a:solidFill>
                  <a:srgbClr val="FFFF00"/>
                </a:solidFill>
                <a:latin typeface="Courier New" panose="02070309020205020404" pitchFamily="49" charset="0"/>
                <a:cs typeface="Courier New" panose="02070309020205020404" pitchFamily="49" charset="0"/>
              </a:rPr>
              <a:t>” </a:t>
            </a:r>
            <a:r>
              <a:rPr lang="pt-BR" sz="1600" dirty="0" err="1" smtClean="0">
                <a:solidFill>
                  <a:srgbClr val="FFFF00"/>
                </a:solidFill>
                <a:latin typeface="Courier New" panose="02070309020205020404" pitchFamily="49" charset="0"/>
                <a:cs typeface="Courier New" panose="02070309020205020404" pitchFamily="49" charset="0"/>
              </a:rPr>
              <a:t>and</a:t>
            </a:r>
            <a:r>
              <a:rPr lang="pt-BR" sz="1600" dirty="0" smtClean="0">
                <a:solidFill>
                  <a:srgbClr val="FFFF00"/>
                </a:solidFill>
                <a:latin typeface="Courier New" panose="02070309020205020404" pitchFamily="49" charset="0"/>
                <a:cs typeface="Courier New" panose="02070309020205020404" pitchFamily="49" charset="0"/>
              </a:rPr>
              <a:t> </a:t>
            </a:r>
            <a:r>
              <a:rPr lang="pt-BR" sz="1600" dirty="0" err="1" smtClean="0">
                <a:solidFill>
                  <a:srgbClr val="FFFF00"/>
                </a:solidFill>
                <a:latin typeface="Courier New" panose="02070309020205020404" pitchFamily="49" charset="0"/>
                <a:cs typeface="Courier New" panose="02070309020205020404" pitchFamily="49" charset="0"/>
              </a:rPr>
              <a:t>the</a:t>
            </a:r>
            <a:r>
              <a:rPr lang="pt-BR" sz="1600" dirty="0" smtClean="0">
                <a:solidFill>
                  <a:srgbClr val="FFFF00"/>
                </a:solidFill>
                <a:latin typeface="Courier New" panose="02070309020205020404" pitchFamily="49" charset="0"/>
                <a:cs typeface="Courier New" panose="02070309020205020404" pitchFamily="49" charset="0"/>
              </a:rPr>
              <a:t> “(“ for </a:t>
            </a:r>
            <a:r>
              <a:rPr lang="pt-BR" sz="1600" dirty="0" err="1" smtClean="0">
                <a:solidFill>
                  <a:srgbClr val="FFFF00"/>
                </a:solidFill>
                <a:latin typeface="Courier New" panose="02070309020205020404" pitchFamily="49" charset="0"/>
                <a:cs typeface="Courier New" panose="02070309020205020404" pitchFamily="49" charset="0"/>
              </a:rPr>
              <a:t>variable</a:t>
            </a:r>
            <a:r>
              <a:rPr lang="pt-BR" sz="1600" dirty="0" smtClean="0">
                <a:solidFill>
                  <a:srgbClr val="FFFF00"/>
                </a:solidFill>
                <a:latin typeface="Courier New" panose="02070309020205020404" pitchFamily="49" charset="0"/>
                <a:cs typeface="Courier New" panose="02070309020205020404" pitchFamily="49" charset="0"/>
              </a:rPr>
              <a:t> </a:t>
            </a:r>
            <a:r>
              <a:rPr lang="pt-BR" sz="1600" dirty="0" err="1" smtClean="0">
                <a:solidFill>
                  <a:srgbClr val="FFFF00"/>
                </a:solidFill>
                <a:latin typeface="Courier New" panose="02070309020205020404" pitchFamily="49" charset="0"/>
                <a:cs typeface="Courier New" panose="02070309020205020404" pitchFamily="49" charset="0"/>
              </a:rPr>
              <a:t>assignment</a:t>
            </a:r>
            <a:r>
              <a:rPr lang="pt-BR" sz="1600" dirty="0" smtClean="0">
                <a:solidFill>
                  <a:srgbClr val="FFFF00"/>
                </a:solidFill>
                <a:latin typeface="Courier New" panose="02070309020205020404" pitchFamily="49" charset="0"/>
                <a:cs typeface="Courier New" panose="02070309020205020404" pitchFamily="49" charset="0"/>
              </a:rPr>
              <a:t> </a:t>
            </a:r>
            <a:r>
              <a:rPr lang="pt-BR" sz="1600" dirty="0" err="1" smtClean="0">
                <a:solidFill>
                  <a:srgbClr val="FFFF00"/>
                </a:solidFill>
                <a:latin typeface="Courier New" panose="02070309020205020404" pitchFamily="49" charset="0"/>
                <a:cs typeface="Courier New" panose="02070309020205020404" pitchFamily="49" charset="0"/>
              </a:rPr>
              <a:t>functions</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Variable Assignment Functions</a:t>
            </a:r>
          </a:p>
        </p:txBody>
      </p:sp>
    </p:spTree>
    <p:extLst>
      <p:ext uri="{BB962C8B-B14F-4D97-AF65-F5344CB8AC3E}">
        <p14:creationId xmlns:p14="http://schemas.microsoft.com/office/powerpoint/2010/main" val="790337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cs typeface="Courier New" panose="02070309020205020404" pitchFamily="49" charset="0"/>
              </a:rPr>
              <a:t>Using a variable assignment function to select a DOM element and retrieve its value</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//HTML with an input type email</a:t>
            </a:r>
          </a:p>
          <a:p>
            <a:pPr>
              <a:defRPr/>
            </a:pPr>
            <a:r>
              <a:rPr lang="en-US" sz="1600" dirty="0">
                <a:latin typeface="Courier New" panose="02070309020205020404" pitchFamily="49" charset="0"/>
                <a:cs typeface="Courier New" panose="02070309020205020404" pitchFamily="49" charset="0"/>
              </a:rPr>
              <a:t>&lt;input type="email" id="email"&gt;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//A variable assignment function with one parameter that returns a DOM </a:t>
            </a:r>
            <a:r>
              <a:rPr lang="en-US" sz="1600" dirty="0" smtClean="0">
                <a:latin typeface="Courier New" panose="02070309020205020404" pitchFamily="49" charset="0"/>
                <a:cs typeface="Courier New" panose="02070309020205020404" pitchFamily="49" charset="0"/>
              </a:rPr>
              <a:t>element. </a:t>
            </a:r>
            <a:r>
              <a:rPr lang="en-US" sz="1600" dirty="0" smtClean="0">
                <a:solidFill>
                  <a:srgbClr val="FFFF00"/>
                </a:solidFill>
                <a:latin typeface="Courier New" panose="02070309020205020404" pitchFamily="49" charset="0"/>
                <a:cs typeface="Courier New" panose="02070309020205020404" pitchFamily="49" charset="0"/>
              </a:rPr>
              <a:t>Zak thinks of this as a “helper function”</a:t>
            </a:r>
            <a:endParaRPr lang="en-US" sz="1600" dirty="0">
              <a:solidFill>
                <a:srgbClr val="FFFF00"/>
              </a:solidFill>
              <a:latin typeface="Courier New" panose="02070309020205020404" pitchFamily="49" charset="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const $ = function (id)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return document.getElementById(id);</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//Calling the function and displaying the result</a:t>
            </a: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emailAddress</a:t>
            </a:r>
            <a:r>
              <a:rPr lang="en-US" sz="1600" dirty="0">
                <a:latin typeface="Courier New" panose="02070309020205020404" pitchFamily="49" charset="0"/>
                <a:cs typeface="Courier New" panose="02070309020205020404" pitchFamily="49" charset="0"/>
              </a:rPr>
              <a:t> = $('email').value;</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emailAddress</a:t>
            </a:r>
            <a:r>
              <a:rPr lang="en-US" sz="1600" dirty="0">
                <a:latin typeface="Courier New" panose="02070309020205020404" pitchFamily="49" charset="0"/>
                <a:cs typeface="Courier New" panose="02070309020205020404" pitchFamily="49" charset="0"/>
              </a:rPr>
              <a:t>);</a:t>
            </a:r>
            <a:endParaRPr lang="en-US" sz="1600" dirty="0">
              <a:solidFill>
                <a:srgbClr val="FF00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Variable Assignment Functions</a:t>
            </a:r>
          </a:p>
        </p:txBody>
      </p:sp>
      <p:sp>
        <p:nvSpPr>
          <p:cNvPr id="3" name="TextBox 2"/>
          <p:cNvSpPr txBox="1"/>
          <p:nvPr/>
        </p:nvSpPr>
        <p:spPr>
          <a:xfrm>
            <a:off x="8008442" y="5138356"/>
            <a:ext cx="3422110" cy="1477328"/>
          </a:xfrm>
          <a:prstGeom prst="rect">
            <a:avLst/>
          </a:prstGeom>
          <a:noFill/>
        </p:spPr>
        <p:txBody>
          <a:bodyPr wrap="square" rtlCol="0">
            <a:spAutoFit/>
          </a:bodyPr>
          <a:lstStyle/>
          <a:p>
            <a:r>
              <a:rPr lang="en-US" dirty="0">
                <a:solidFill>
                  <a:srgbClr val="FFFF00"/>
                </a:solidFill>
              </a:rPr>
              <a:t>It would be a lot harder to do this with a named function. This is why he preferred a variable assignment function. They are more dynamic.</a:t>
            </a:r>
          </a:p>
        </p:txBody>
      </p:sp>
      <p:sp>
        <p:nvSpPr>
          <p:cNvPr id="6" name="TextBox 5"/>
          <p:cNvSpPr txBox="1"/>
          <p:nvPr/>
        </p:nvSpPr>
        <p:spPr>
          <a:xfrm>
            <a:off x="6632063" y="3973832"/>
            <a:ext cx="4963125" cy="923330"/>
          </a:xfrm>
          <a:prstGeom prst="rect">
            <a:avLst/>
          </a:prstGeom>
          <a:noFill/>
        </p:spPr>
        <p:txBody>
          <a:bodyPr wrap="square" rtlCol="0">
            <a:spAutoFit/>
          </a:bodyPr>
          <a:lstStyle/>
          <a:p>
            <a:r>
              <a:rPr lang="en-US" dirty="0">
                <a:solidFill>
                  <a:srgbClr val="FFFF00"/>
                </a:solidFill>
              </a:rPr>
              <a:t>he prefers to use the $ because </a:t>
            </a:r>
            <a:r>
              <a:rPr lang="en-US" dirty="0" err="1">
                <a:solidFill>
                  <a:srgbClr val="FFFF00"/>
                </a:solidFill>
              </a:rPr>
              <a:t>jQuery</a:t>
            </a:r>
            <a:r>
              <a:rPr lang="en-US" dirty="0">
                <a:solidFill>
                  <a:srgbClr val="FFFF00"/>
                </a:solidFill>
              </a:rPr>
              <a:t> uses $ to grab anything. So he thinks of us writing our own </a:t>
            </a:r>
            <a:r>
              <a:rPr lang="en-US" dirty="0" err="1">
                <a:solidFill>
                  <a:srgbClr val="FFFF00"/>
                </a:solidFill>
              </a:rPr>
              <a:t>jQuery</a:t>
            </a:r>
            <a:r>
              <a:rPr lang="en-US" dirty="0">
                <a:solidFill>
                  <a:srgbClr val="FFFF00"/>
                </a:solidFill>
              </a:rPr>
              <a:t> mini-library right here</a:t>
            </a:r>
          </a:p>
        </p:txBody>
      </p:sp>
    </p:spTree>
    <p:extLst>
      <p:ext uri="{BB962C8B-B14F-4D97-AF65-F5344CB8AC3E}">
        <p14:creationId xmlns:p14="http://schemas.microsoft.com/office/powerpoint/2010/main" val="590742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Functions</a:t>
            </a:r>
          </a:p>
        </p:txBody>
      </p:sp>
    </p:spTree>
    <p:extLst>
      <p:ext uri="{BB962C8B-B14F-4D97-AF65-F5344CB8AC3E}">
        <p14:creationId xmlns:p14="http://schemas.microsoft.com/office/powerpoint/2010/main" val="3750299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Passing Them Data</a:t>
            </a:r>
          </a:p>
        </p:txBody>
      </p:sp>
    </p:spTree>
    <p:extLst>
      <p:ext uri="{BB962C8B-B14F-4D97-AF65-F5344CB8AC3E}">
        <p14:creationId xmlns:p14="http://schemas.microsoft.com/office/powerpoint/2010/main" val="1315731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Returning Values</a:t>
            </a:r>
          </a:p>
        </p:txBody>
      </p:sp>
    </p:spTree>
    <p:extLst>
      <p:ext uri="{BB962C8B-B14F-4D97-AF65-F5344CB8AC3E}">
        <p14:creationId xmlns:p14="http://schemas.microsoft.com/office/powerpoint/2010/main" val="601565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Local vs. Global Variables</a:t>
            </a:r>
          </a:p>
        </p:txBody>
      </p:sp>
    </p:spTree>
    <p:extLst>
      <p:ext uri="{BB962C8B-B14F-4D97-AF65-F5344CB8AC3E}">
        <p14:creationId xmlns:p14="http://schemas.microsoft.com/office/powerpoint/2010/main" val="3063319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marL="457200" indent="-457200">
              <a:buFont typeface="Wingdings" panose="05000000000000000000" pitchFamily="2" charset="2"/>
              <a:buChar char="v"/>
              <a:defRPr/>
            </a:pPr>
            <a:r>
              <a:rPr lang="en-US" sz="1600" dirty="0"/>
              <a:t>Arrow functions were introduced with ES6 as a new syntax for writing JavaScript functions. They save developers time and simplify function scope.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Surveys show they’re the most popular ES6 feature.</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Arrow functions utilize the new </a:t>
            </a:r>
            <a:r>
              <a:rPr lang="en-US" sz="1600" dirty="0">
                <a:latin typeface="Courier New" panose="02070309020205020404" pitchFamily="49" charset="0"/>
                <a:cs typeface="Courier New" panose="02070309020205020404" pitchFamily="49" charset="0"/>
              </a:rPr>
              <a:t>=&gt;</a:t>
            </a:r>
            <a:r>
              <a:rPr lang="en-US" sz="1600" dirty="0"/>
              <a:t> token. </a:t>
            </a:r>
          </a:p>
          <a:p>
            <a:pPr>
              <a:defRPr/>
            </a:pPr>
            <a:endParaRPr lang="en-US" sz="1600" dirty="0"/>
          </a:p>
          <a:p>
            <a:pPr marL="457200" indent="-457200">
              <a:buFont typeface="Wingdings" panose="05000000000000000000" pitchFamily="2" charset="2"/>
              <a:buChar char="v"/>
              <a:defRPr/>
            </a:pPr>
            <a:r>
              <a:rPr lang="en-US" sz="1600" dirty="0"/>
              <a:t>Arrow functions make our code more concise and simplify function scoping.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By using arrow functions, we avoid having to type the </a:t>
            </a:r>
            <a:r>
              <a:rPr lang="en-US" sz="1600" dirty="0">
                <a:latin typeface="Courier New" panose="02070309020205020404" pitchFamily="49" charset="0"/>
                <a:cs typeface="Courier New" panose="02070309020205020404" pitchFamily="49" charset="0"/>
              </a:rPr>
              <a:t>function</a:t>
            </a:r>
            <a:r>
              <a:rPr lang="en-US" sz="1600" dirty="0"/>
              <a:t> keyword, </a:t>
            </a:r>
            <a:r>
              <a:rPr lang="en-US" sz="1600" dirty="0">
                <a:latin typeface="Courier New" panose="02070309020205020404" pitchFamily="49" charset="0"/>
                <a:cs typeface="Courier New" panose="02070309020205020404" pitchFamily="49" charset="0"/>
              </a:rPr>
              <a:t>return</a:t>
            </a:r>
            <a:r>
              <a:rPr lang="en-US" sz="1600" dirty="0"/>
              <a:t> keyword (it’s implicit in arrow functions), and curly braces</a:t>
            </a:r>
            <a:r>
              <a:rPr lang="en-US" sz="1600" dirty="0" smtClean="0"/>
              <a:t>.</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smtClean="0">
                <a:solidFill>
                  <a:srgbClr val="FFFF00"/>
                </a:solidFill>
              </a:rPr>
              <a:t>Arrow functions cannot access the </a:t>
            </a:r>
            <a:r>
              <a:rPr lang="en-US" sz="1600" dirty="0" smtClean="0">
                <a:solidFill>
                  <a:srgbClr val="FFFF00"/>
                </a:solidFill>
                <a:latin typeface="Courier New"/>
                <a:cs typeface="Courier New"/>
              </a:rPr>
              <a:t>arguments</a:t>
            </a:r>
            <a:r>
              <a:rPr lang="en-US" sz="1600" dirty="0" smtClean="0">
                <a:solidFill>
                  <a:srgbClr val="FFFF00"/>
                </a:solidFill>
              </a:rPr>
              <a:t> object!</a:t>
            </a:r>
            <a:endParaRPr lang="en-US" sz="1600" dirty="0">
              <a:solidFill>
                <a:srgbClr val="FFFF00"/>
              </a:solidFill>
            </a:endParaRPr>
          </a:p>
        </p:txBody>
      </p:sp>
      <p:sp>
        <p:nvSpPr>
          <p:cNvPr id="2" name="Text Placeholder 1"/>
          <p:cNvSpPr>
            <a:spLocks noGrp="1"/>
          </p:cNvSpPr>
          <p:nvPr>
            <p:ph type="body" sz="quarter" idx="11"/>
          </p:nvPr>
        </p:nvSpPr>
        <p:spPr/>
        <p:txBody>
          <a:bodyPr/>
          <a:lstStyle/>
          <a:p>
            <a:r>
              <a:rPr lang="en-US" dirty="0"/>
              <a:t>Arrow functions</a:t>
            </a:r>
          </a:p>
        </p:txBody>
      </p:sp>
    </p:spTree>
    <p:extLst>
      <p:ext uri="{BB962C8B-B14F-4D97-AF65-F5344CB8AC3E}">
        <p14:creationId xmlns:p14="http://schemas.microsoft.com/office/powerpoint/2010/main" val="3062508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t>There are a variety of syntaxes available in arrow functions (</a:t>
            </a:r>
            <a:r>
              <a:rPr lang="en-US" sz="1600" dirty="0">
                <a:hlinkClick r:id="rId2"/>
              </a:rPr>
              <a:t>MDN has a complete list</a:t>
            </a:r>
            <a:r>
              <a:rPr lang="en-US" sz="1600" dirty="0"/>
              <a:t>). We’ll cover the common ones here to get you started. Let’s compare how ES5 code with function expressions can now be written in ES6 using arrow functions:</a:t>
            </a:r>
          </a:p>
          <a:p>
            <a:pPr>
              <a:defRPr/>
            </a:pPr>
            <a:endParaRPr lang="en-US" sz="1600" dirty="0"/>
          </a:p>
          <a:p>
            <a:pPr>
              <a:defRPr/>
            </a:pPr>
            <a:r>
              <a:rPr lang="pt-BR" sz="1600" b="1" dirty="0"/>
              <a:t>ES5</a:t>
            </a:r>
          </a:p>
          <a:p>
            <a:pPr>
              <a:defRPr/>
            </a:pPr>
            <a:r>
              <a:rPr lang="pt-BR" sz="1600" dirty="0">
                <a:latin typeface="Courier New" panose="02070309020205020404" pitchFamily="49" charset="0"/>
                <a:cs typeface="Courier New" panose="02070309020205020404" pitchFamily="49" charset="0"/>
              </a:rPr>
              <a:t>var sum = function (num1, num2)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return num1 + num2;</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sum(5, 5);</a:t>
            </a:r>
          </a:p>
          <a:p>
            <a:pPr>
              <a:defRPr/>
            </a:pPr>
            <a:endParaRPr lang="pt-BR" sz="1600" dirty="0">
              <a:latin typeface="Courier New" panose="02070309020205020404" pitchFamily="49" charset="0"/>
              <a:cs typeface="Courier New" panose="02070309020205020404" pitchFamily="49" charset="0"/>
            </a:endParaRPr>
          </a:p>
          <a:p>
            <a:pPr>
              <a:defRPr/>
            </a:pPr>
            <a:r>
              <a:rPr lang="pt-BR" sz="1600" b="1" dirty="0">
                <a:cs typeface="Courier New" panose="02070309020205020404" pitchFamily="49" charset="0"/>
              </a:rPr>
              <a:t>ES6 (Arrow Functions)</a:t>
            </a:r>
          </a:p>
          <a:p>
            <a:pPr>
              <a:defRPr/>
            </a:pPr>
            <a:r>
              <a:rPr lang="pt-BR" sz="1600" dirty="0">
                <a:latin typeface="Courier New" panose="02070309020205020404" pitchFamily="49" charset="0"/>
                <a:cs typeface="Courier New" panose="02070309020205020404" pitchFamily="49" charset="0"/>
              </a:rPr>
              <a:t>const sum = (num1, num2) =&gt; {return num1 + num2};</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sum(5, 5);</a:t>
            </a:r>
          </a:p>
        </p:txBody>
      </p:sp>
      <p:sp>
        <p:nvSpPr>
          <p:cNvPr id="2" name="Text Placeholder 1"/>
          <p:cNvSpPr>
            <a:spLocks noGrp="1"/>
          </p:cNvSpPr>
          <p:nvPr>
            <p:ph type="body" sz="quarter" idx="11"/>
          </p:nvPr>
        </p:nvSpPr>
        <p:spPr/>
        <p:txBody>
          <a:bodyPr/>
          <a:lstStyle/>
          <a:p>
            <a:r>
              <a:rPr lang="en-US" dirty="0"/>
              <a:t>An example of an arrow functions</a:t>
            </a:r>
          </a:p>
        </p:txBody>
      </p:sp>
      <p:sp>
        <p:nvSpPr>
          <p:cNvPr id="6" name="Text Placeholder 6">
            <a:extLst>
              <a:ext uri="{FF2B5EF4-FFF2-40B4-BE49-F238E27FC236}">
                <a16:creationId xmlns="" xmlns:a16="http://schemas.microsoft.com/office/drawing/2014/main" id="{3B4771CB-5B61-45A6-A318-403F600EFF7A}"/>
              </a:ext>
            </a:extLst>
          </p:cNvPr>
          <p:cNvSpPr txBox="1">
            <a:spLocks/>
          </p:cNvSpPr>
          <p:nvPr/>
        </p:nvSpPr>
        <p:spPr>
          <a:xfrm>
            <a:off x="7610818" y="5093363"/>
            <a:ext cx="3795797" cy="1672078"/>
          </a:xfrm>
          <a:prstGeom prst="rect">
            <a:avLst/>
          </a:prstGeom>
        </p:spPr>
        <p:txBody>
          <a:bodyPr vert="horz" lIns="91440" tIns="45720" rIns="91440" bIns="45720" rtlCol="0">
            <a:noAutofit/>
          </a:bodyPr>
          <a:lst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pt-BR" sz="1600" dirty="0">
                <a:latin typeface="Courier New" panose="02070309020205020404" pitchFamily="49" charset="0"/>
                <a:cs typeface="Courier New" panose="02070309020205020404" pitchFamily="49" charset="0"/>
              </a:rPr>
              <a:t>const sum = (num1, num2) =&gt; {</a:t>
            </a:r>
          </a:p>
          <a:p>
            <a:pPr>
              <a:defRPr/>
            </a:pPr>
            <a:r>
              <a:rPr lang="pt-BR" sz="1600" dirty="0">
                <a:latin typeface="Courier New" panose="02070309020205020404" pitchFamily="49" charset="0"/>
                <a:cs typeface="Courier New" panose="02070309020205020404" pitchFamily="49" charset="0"/>
              </a:rPr>
              <a:t>	return num1 + num2</a:t>
            </a:r>
          </a:p>
          <a:p>
            <a:pPr>
              <a:defRPr/>
            </a:pPr>
            <a:r>
              <a:rPr lang="pt-BR" sz="1600" dirty="0">
                <a:latin typeface="Courier New" panose="02070309020205020404" pitchFamily="49" charset="0"/>
                <a:cs typeface="Courier New" panose="02070309020205020404" pitchFamily="49" charset="0"/>
              </a:rPr>
              <a:t>};</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sum(5, 5);</a:t>
            </a:r>
          </a:p>
        </p:txBody>
      </p:sp>
    </p:spTree>
    <p:extLst>
      <p:ext uri="{BB962C8B-B14F-4D97-AF65-F5344CB8AC3E}">
        <p14:creationId xmlns:p14="http://schemas.microsoft.com/office/powerpoint/2010/main" val="299549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05541" cy="4679950"/>
          </a:xfrm>
        </p:spPr>
        <p:txBody>
          <a:bodyPr>
            <a:noAutofit/>
          </a:bodyPr>
          <a:lstStyle/>
          <a:p>
            <a:pPr marL="457200" indent="-457200">
              <a:buFont typeface="Wingdings" panose="05000000000000000000" pitchFamily="2" charset="2"/>
              <a:buChar char="v"/>
              <a:defRPr/>
            </a:pPr>
            <a:r>
              <a:rPr lang="en-US" sz="1600" dirty="0">
                <a:solidFill>
                  <a:schemeClr val="tx2"/>
                </a:solidFill>
              </a:rPr>
              <a:t>In programming, a </a:t>
            </a:r>
            <a:r>
              <a:rPr lang="en-US" sz="1600" b="1" dirty="0">
                <a:solidFill>
                  <a:schemeClr val="tx2"/>
                </a:solidFill>
              </a:rPr>
              <a:t>function</a:t>
            </a:r>
            <a:r>
              <a:rPr lang="en-US" sz="1600" dirty="0">
                <a:solidFill>
                  <a:schemeClr val="tx2"/>
                </a:solidFill>
              </a:rPr>
              <a:t> is a named section of a program that performs a specific task.</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A function can be referenced by name and executed as many times as necessary by the application. </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Some programming languages make a distinction between a function, which often returns a value, and a procedure which performs some operation but does not return a value.</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Most programming languages, including JavaScript, come with a prewritten set of functions that are kept in a library. These are known as built-in functions (or as MDN documents them: built-in objects). </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Of course, you can write your own functions in JavaScript to perform specialized tasks. In this section, you will learn how to do that.</a:t>
            </a:r>
            <a:endParaRPr lang="en-US" sz="1600"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Introduction to Functions in JavaScript</a:t>
            </a:r>
          </a:p>
        </p:txBody>
      </p:sp>
    </p:spTree>
    <p:extLst>
      <p:ext uri="{BB962C8B-B14F-4D97-AF65-F5344CB8AC3E}">
        <p14:creationId xmlns:p14="http://schemas.microsoft.com/office/powerpoint/2010/main" val="1925840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t>The arrow function example in the previous slide allows a developer to accomplish the same result with fewer lines of code and approximately half the typing.</a:t>
            </a:r>
          </a:p>
          <a:p>
            <a:pPr>
              <a:defRPr/>
            </a:pPr>
            <a:endParaRPr lang="en-US" sz="1600" dirty="0"/>
          </a:p>
          <a:p>
            <a:pPr>
              <a:defRPr/>
            </a:pPr>
            <a:r>
              <a:rPr lang="en-US" sz="1600" dirty="0"/>
              <a:t>Curly braces aren’t required if only one expression is present. The example in the previous slide could also be written as:</a:t>
            </a:r>
          </a:p>
          <a:p>
            <a:pPr>
              <a:defRPr/>
            </a:pPr>
            <a:endParaRPr lang="en-US" sz="1600" dirty="0"/>
          </a:p>
          <a:p>
            <a:pPr>
              <a:defRPr/>
            </a:pPr>
            <a:r>
              <a:rPr lang="en-US" sz="1600" dirty="0">
                <a:latin typeface="Courier New" panose="02070309020205020404" pitchFamily="49" charset="0"/>
                <a:cs typeface="Courier New" panose="02070309020205020404" pitchFamily="49" charset="0"/>
              </a:rPr>
              <a:t>const sum = (num1, num2) =&gt; num1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num2;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sum(5, 5);</a:t>
            </a:r>
            <a:endParaRPr lang="pt-BR"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An example of an arrow functions with alternate syntax</a:t>
            </a:r>
          </a:p>
        </p:txBody>
      </p:sp>
    </p:spTree>
    <p:extLst>
      <p:ext uri="{BB962C8B-B14F-4D97-AF65-F5344CB8AC3E}">
        <p14:creationId xmlns:p14="http://schemas.microsoft.com/office/powerpoint/2010/main" val="839955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t>Parentheses are optional when only one parameter is present</a:t>
            </a:r>
          </a:p>
          <a:p>
            <a:pPr>
              <a:defRPr/>
            </a:pPr>
            <a:endParaRPr lang="en-US" sz="1600" dirty="0"/>
          </a:p>
          <a:p>
            <a:pPr>
              <a:defRPr/>
            </a:pPr>
            <a:r>
              <a:rPr lang="en-US" sz="1600" b="1" dirty="0"/>
              <a:t>ES5</a:t>
            </a:r>
            <a:r>
              <a:rPr lang="en-US" sz="1600" dirty="0"/>
              <a:t/>
            </a:r>
            <a:br>
              <a:rPr lang="en-US" sz="1600" dirty="0"/>
            </a:br>
            <a:r>
              <a:rPr lang="pt-BR" sz="1600" dirty="0">
                <a:latin typeface="Courier New" panose="02070309020205020404" pitchFamily="49" charset="0"/>
                <a:cs typeface="Courier New" panose="02070309020205020404" pitchFamily="49" charset="0"/>
              </a:rPr>
              <a:t>var splitPhrase = function (phrase)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return phrase.split('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a:t>
            </a:r>
            <a:br>
              <a:rPr lang="pt-BR"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splitPhrase</a:t>
            </a:r>
            <a:r>
              <a:rPr lang="en-US" sz="1600" dirty="0">
                <a:latin typeface="Courier New" panose="02070309020205020404" pitchFamily="49" charset="0"/>
                <a:cs typeface="Courier New" panose="02070309020205020404" pitchFamily="49" charset="0"/>
              </a:rPr>
              <a:t>("JavaScript is an awesome language!"));</a:t>
            </a:r>
            <a:endParaRPr lang="pt-BR" sz="1400" dirty="0">
              <a:latin typeface="Courier New" panose="02070309020205020404" pitchFamily="49" charset="0"/>
              <a:cs typeface="Courier New" panose="02070309020205020404" pitchFamily="49" charset="0"/>
            </a:endParaRPr>
          </a:p>
          <a:p>
            <a:pPr>
              <a:defRPr/>
            </a:pPr>
            <a:endParaRPr lang="en-US" sz="1600" dirty="0"/>
          </a:p>
          <a:p>
            <a:pPr>
              <a:defRPr/>
            </a:pPr>
            <a:r>
              <a:rPr lang="en-US" sz="1600" b="1" dirty="0"/>
              <a:t>ES6</a:t>
            </a:r>
            <a:r>
              <a:rPr lang="en-US" sz="1600" dirty="0"/>
              <a:t/>
            </a:r>
            <a:br>
              <a:rPr lang="en-US" sz="1600" dirty="0"/>
            </a:br>
            <a:r>
              <a:rPr lang="en-US" sz="1600" dirty="0">
                <a:latin typeface="Courier New" panose="02070309020205020404" pitchFamily="49" charset="0"/>
                <a:cs typeface="Courier New" panose="02070309020205020404" pitchFamily="49" charset="0"/>
              </a:rPr>
              <a:t>const </a:t>
            </a:r>
            <a:r>
              <a:rPr lang="en-US" sz="1600" dirty="0" err="1">
                <a:latin typeface="Courier New" panose="02070309020205020404" pitchFamily="49" charset="0"/>
                <a:cs typeface="Courier New" panose="02070309020205020404" pitchFamily="49" charset="0"/>
              </a:rPr>
              <a:t>splitPhrase</a:t>
            </a:r>
            <a:r>
              <a:rPr lang="en-US" sz="1600" dirty="0">
                <a:latin typeface="Courier New" panose="02070309020205020404" pitchFamily="49" charset="0"/>
                <a:cs typeface="Courier New" panose="02070309020205020404" pitchFamily="49" charset="0"/>
              </a:rPr>
              <a:t> = phrase =&gt; </a:t>
            </a:r>
            <a:r>
              <a:rPr lang="en-US" sz="1600" dirty="0" err="1">
                <a:latin typeface="Courier New" panose="02070309020205020404" pitchFamily="49" charset="0"/>
                <a:cs typeface="Courier New" panose="02070309020205020404" pitchFamily="49" charset="0"/>
              </a:rPr>
              <a:t>phrase.split</a:t>
            </a:r>
            <a:r>
              <a:rPr lang="en-US" sz="1600" dirty="0">
                <a:latin typeface="Courier New" panose="02070309020205020404" pitchFamily="49" charset="0"/>
                <a:cs typeface="Courier New" panose="02070309020205020404" pitchFamily="49" charset="0"/>
              </a:rPr>
              <a:t>(' ');</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splitPhrase</a:t>
            </a:r>
            <a:r>
              <a:rPr lang="en-US" sz="1600" dirty="0">
                <a:latin typeface="Courier New" panose="02070309020205020404" pitchFamily="49" charset="0"/>
                <a:cs typeface="Courier New" panose="02070309020205020404" pitchFamily="49" charset="0"/>
              </a:rPr>
              <a:t>("JavaScript is an awesome language!"));</a:t>
            </a:r>
            <a:endParaRPr lang="pt-BR"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Basic syntax of an arrow function with one parameter</a:t>
            </a:r>
          </a:p>
        </p:txBody>
      </p:sp>
    </p:spTree>
    <p:extLst>
      <p:ext uri="{BB962C8B-B14F-4D97-AF65-F5344CB8AC3E}">
        <p14:creationId xmlns:p14="http://schemas.microsoft.com/office/powerpoint/2010/main" val="2681609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t>Parentheses are required when no parameters are present</a:t>
            </a:r>
          </a:p>
          <a:p>
            <a:pPr>
              <a:defRPr/>
            </a:pPr>
            <a:endParaRPr lang="en-US" sz="1600" dirty="0"/>
          </a:p>
          <a:p>
            <a:pPr>
              <a:defRPr/>
            </a:pPr>
            <a:r>
              <a:rPr lang="en-US" sz="1600" b="1" dirty="0"/>
              <a:t>ES5</a:t>
            </a:r>
            <a:r>
              <a:rPr lang="en-US" sz="1600" dirty="0"/>
              <a:t/>
            </a:r>
            <a:br>
              <a:rPr lang="en-US" sz="1600" dirty="0"/>
            </a:br>
            <a:r>
              <a:rPr lang="pt-BR" sz="1600" dirty="0">
                <a:latin typeface="Courier New" panose="02070309020205020404" pitchFamily="49" charset="0"/>
                <a:cs typeface="Courier New" panose="02070309020205020404" pitchFamily="49" charset="0"/>
              </a:rPr>
              <a:t>var displayMessage = function ()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console.log('JavaScript is an awesome language');</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a:t>
            </a:r>
          </a:p>
          <a:p>
            <a:pPr>
              <a:defRPr/>
            </a:pPr>
            <a:r>
              <a:rPr lang="pt-BR" sz="1600" dirty="0">
                <a:latin typeface="Courier New" panose="02070309020205020404" pitchFamily="49" charset="0"/>
                <a:cs typeface="Courier New" panose="02070309020205020404" pitchFamily="49" charset="0"/>
              </a:rPr>
              <a:t>displayMessage();</a:t>
            </a:r>
          </a:p>
          <a:p>
            <a:pPr>
              <a:defRPr/>
            </a:pPr>
            <a:endParaRPr lang="en-US" sz="1600" dirty="0"/>
          </a:p>
          <a:p>
            <a:pPr>
              <a:defRPr/>
            </a:pPr>
            <a:r>
              <a:rPr lang="en-US" sz="1600" b="1" dirty="0"/>
              <a:t>ES6</a:t>
            </a:r>
            <a:r>
              <a:rPr lang="en-US" sz="1600" dirty="0"/>
              <a:t/>
            </a:r>
            <a:br>
              <a:rPr lang="en-US" sz="1600" dirty="0"/>
            </a:br>
            <a:r>
              <a:rPr lang="en-US" sz="1600" dirty="0">
                <a:latin typeface="Courier New" panose="02070309020205020404" pitchFamily="49" charset="0"/>
                <a:cs typeface="Courier New" panose="02070309020205020404" pitchFamily="49" charset="0"/>
              </a:rPr>
              <a:t>const </a:t>
            </a:r>
            <a:r>
              <a:rPr lang="en-US" sz="1600" dirty="0" err="1">
                <a:latin typeface="Courier New" panose="02070309020205020404" pitchFamily="49" charset="0"/>
                <a:cs typeface="Courier New" panose="02070309020205020404" pitchFamily="49" charset="0"/>
              </a:rPr>
              <a:t>displayMessage</a:t>
            </a:r>
            <a:r>
              <a:rPr lang="en-US" sz="1600" dirty="0">
                <a:latin typeface="Courier New" panose="02070309020205020404" pitchFamily="49" charset="0"/>
                <a:cs typeface="Courier New" panose="02070309020205020404" pitchFamily="49" charset="0"/>
              </a:rPr>
              <a:t> = () =&gt; {</a:t>
            </a:r>
            <a:r>
              <a:rPr lang="pt-BR" sz="1600" dirty="0">
                <a:latin typeface="Courier New" panose="02070309020205020404" pitchFamily="49" charset="0"/>
                <a:cs typeface="Courier New" panose="02070309020205020404" pitchFamily="49" charset="0"/>
              </a:rPr>
              <a:t>console.log('JavaScript is an awesome language');};</a:t>
            </a:r>
            <a:br>
              <a:rPr lang="pt-BR"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displayMessage</a:t>
            </a:r>
            <a:r>
              <a:rPr lang="en-US" sz="16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Basic syntax of an arrow function with no parameters</a:t>
            </a:r>
          </a:p>
        </p:txBody>
      </p:sp>
    </p:spTree>
    <p:extLst>
      <p:ext uri="{BB962C8B-B14F-4D97-AF65-F5344CB8AC3E}">
        <p14:creationId xmlns:p14="http://schemas.microsoft.com/office/powerpoint/2010/main" val="961782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104964"/>
            <a:ext cx="8352928" cy="648072"/>
          </a:xfrm>
        </p:spPr>
        <p:txBody>
          <a:bodyPr/>
          <a:lstStyle/>
          <a:p>
            <a:pPr algn="ctr"/>
            <a:r>
              <a:rPr lang="en-US" dirty="0"/>
              <a:t>Introduction to Modules</a:t>
            </a:r>
          </a:p>
        </p:txBody>
      </p:sp>
    </p:spTree>
    <p:extLst>
      <p:ext uri="{BB962C8B-B14F-4D97-AF65-F5344CB8AC3E}">
        <p14:creationId xmlns:p14="http://schemas.microsoft.com/office/powerpoint/2010/main" val="1585968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marL="457200" indent="-457200">
              <a:buFont typeface="Wingdings" panose="05000000000000000000" pitchFamily="2" charset="2"/>
              <a:buChar char="v"/>
              <a:defRPr/>
            </a:pPr>
            <a:r>
              <a:rPr lang="en-US" sz="1600" dirty="0"/>
              <a:t>In JavaScript, the word “modules” refers to small units of independent, reusable code.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They are the foundation of many JavaScript design patterns and are critically necessary when building any substantial JavaScript-based application.</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In simpler terms, modules are "blocks" of code that you write that allow you to abstract away portions of code that you don't want exposed or accessed by other parts of your application.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JavaScript has had modules for a long time. However, they were implemented via libraries, not built into the language. ES6 is the first time that JavaScript has built-in support for modules.</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As you progress through the many parts of the JavaScript ecosystem, you'll quickly realize that most of the tools that you'll use (Node, Express, etc.), rely on this Module pattern.</a:t>
            </a:r>
          </a:p>
          <a:p>
            <a:pPr>
              <a:defRPr/>
            </a:pPr>
            <a:r>
              <a:rPr lang="en-US" sz="1600" dirty="0" err="1" smtClean="0">
                <a:solidFill>
                  <a:srgbClr val="FFFF00"/>
                </a:solidFill>
              </a:rPr>
              <a:t>Npm</a:t>
            </a:r>
            <a:r>
              <a:rPr lang="en-US" sz="1600" dirty="0" smtClean="0">
                <a:solidFill>
                  <a:srgbClr val="FFFF00"/>
                </a:solidFill>
              </a:rPr>
              <a:t>: Node Package Manager. “Package” is a fancy name for Module.</a:t>
            </a:r>
            <a:endParaRPr lang="en-US" sz="1600" dirty="0">
              <a:solidFill>
                <a:srgbClr val="FFFF00"/>
              </a:solidFill>
            </a:endParaRPr>
          </a:p>
          <a:p>
            <a:pPr marL="457200" indent="-457200">
              <a:buFont typeface="Wingdings" panose="05000000000000000000" pitchFamily="2" charset="2"/>
              <a:buChar char="v"/>
              <a:defRPr/>
            </a:pPr>
            <a:endParaRPr lang="en-US" sz="1600" dirty="0"/>
          </a:p>
        </p:txBody>
      </p:sp>
      <p:sp>
        <p:nvSpPr>
          <p:cNvPr id="2" name="Text Placeholder 1"/>
          <p:cNvSpPr>
            <a:spLocks noGrp="1"/>
          </p:cNvSpPr>
          <p:nvPr>
            <p:ph type="body" sz="quarter" idx="11"/>
          </p:nvPr>
        </p:nvSpPr>
        <p:spPr/>
        <p:txBody>
          <a:bodyPr/>
          <a:lstStyle/>
          <a:p>
            <a:r>
              <a:rPr lang="en-US"/>
              <a:t>Introduction to Modules</a:t>
            </a:r>
            <a:endParaRPr lang="en-US" dirty="0"/>
          </a:p>
        </p:txBody>
      </p:sp>
    </p:spTree>
    <p:extLst>
      <p:ext uri="{BB962C8B-B14F-4D97-AF65-F5344CB8AC3E}">
        <p14:creationId xmlns:p14="http://schemas.microsoft.com/office/powerpoint/2010/main" val="1987871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60" y="1628800"/>
            <a:ext cx="6694918" cy="4679950"/>
          </a:xfrm>
        </p:spPr>
        <p:txBody>
          <a:bodyPr>
            <a:noAutofit/>
          </a:bodyPr>
          <a:lstStyle/>
          <a:p>
            <a:pPr>
              <a:defRPr/>
            </a:pPr>
            <a:r>
              <a:rPr lang="en-US" sz="1600" dirty="0"/>
              <a:t>To help you understand modules in JavaScript, consider this piece of code that adds two numbers together. Assume this piece of code was contained within a file called app.js:</a:t>
            </a:r>
          </a:p>
          <a:p>
            <a:pPr>
              <a:defRPr/>
            </a:pPr>
            <a:endParaRPr lang="en-US" sz="1600" dirty="0"/>
          </a:p>
          <a:p>
            <a:pPr>
              <a:defRPr/>
            </a:pPr>
            <a:r>
              <a:rPr lang="en-US" sz="1600" dirty="0">
                <a:latin typeface="Courier New" panose="02070309020205020404" pitchFamily="49" charset="0"/>
                <a:cs typeface="Courier New" panose="02070309020205020404" pitchFamily="49" charset="0"/>
              </a:rPr>
              <a:t>const add = (x, y) =&gt; {return x + y};</a:t>
            </a:r>
            <a:br>
              <a:rPr lang="en-US" sz="1600" dirty="0">
                <a:latin typeface="Courier New" panose="02070309020205020404" pitchFamily="49" charset="0"/>
                <a:cs typeface="Courier New" panose="02070309020205020404" pitchFamily="49" charset="0"/>
              </a:rPr>
            </a:br>
            <a:endParaRPr lang="en-US" sz="1600" dirty="0"/>
          </a:p>
          <a:p>
            <a:pPr>
              <a:defRPr/>
            </a:pPr>
            <a:r>
              <a:rPr lang="en-US" sz="1600" dirty="0"/>
              <a:t>This function is only going to be available within app.js . Wherever you need this function (perhaps in script.js), you must either rewrite the function or attach the script again.  Worse, to include both files within your index.html file, you would have to write two script references like this:</a:t>
            </a:r>
          </a:p>
          <a:p>
            <a:pPr>
              <a:defRPr/>
            </a:pPr>
            <a:endParaRPr lang="en-US" sz="1600" dirty="0"/>
          </a:p>
          <a:p>
            <a:pPr>
              <a:defRPr/>
            </a:pPr>
            <a:r>
              <a:rPr lang="en-US" sz="1600" dirty="0">
                <a:latin typeface="Courier New" panose="02070309020205020404" pitchFamily="49" charset="0"/>
                <a:cs typeface="Courier New" panose="02070309020205020404" pitchFamily="49" charset="0"/>
              </a:rPr>
              <a:t>&lt;script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="app.js"&gt;&lt;/script&gt;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&lt;script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="script.js"&gt;&lt;/script&gt;</a:t>
            </a:r>
          </a:p>
        </p:txBody>
      </p:sp>
      <p:sp>
        <p:nvSpPr>
          <p:cNvPr id="2" name="Text Placeholder 1"/>
          <p:cNvSpPr>
            <a:spLocks noGrp="1"/>
          </p:cNvSpPr>
          <p:nvPr>
            <p:ph type="body" sz="quarter" idx="11"/>
          </p:nvPr>
        </p:nvSpPr>
        <p:spPr/>
        <p:txBody>
          <a:bodyPr/>
          <a:lstStyle/>
          <a:p>
            <a:r>
              <a:rPr lang="en-US" dirty="0"/>
              <a:t>Introduction to Modules</a:t>
            </a:r>
          </a:p>
        </p:txBody>
      </p:sp>
      <p:sp>
        <p:nvSpPr>
          <p:cNvPr id="6" name="Oval 5">
            <a:extLst>
              <a:ext uri="{FF2B5EF4-FFF2-40B4-BE49-F238E27FC236}">
                <a16:creationId xmlns="" xmlns:a16="http://schemas.microsoft.com/office/drawing/2014/main" id="{5E2B26C3-02FB-4932-8E3C-C6F38D8FCB26}"/>
              </a:ext>
            </a:extLst>
          </p:cNvPr>
          <p:cNvSpPr/>
          <p:nvPr/>
        </p:nvSpPr>
        <p:spPr>
          <a:xfrm>
            <a:off x="7255565" y="1748205"/>
            <a:ext cx="1888435" cy="1888435"/>
          </a:xfrm>
          <a:prstGeom prst="ellipse">
            <a:avLst/>
          </a:prstGeom>
          <a:ln w="57150">
            <a:solidFill>
              <a:schemeClr val="tx2"/>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Index.html</a:t>
            </a:r>
          </a:p>
        </p:txBody>
      </p:sp>
      <p:sp>
        <p:nvSpPr>
          <p:cNvPr id="8" name="Oval 7">
            <a:extLst>
              <a:ext uri="{FF2B5EF4-FFF2-40B4-BE49-F238E27FC236}">
                <a16:creationId xmlns="" xmlns:a16="http://schemas.microsoft.com/office/drawing/2014/main" id="{962CE456-96FF-4BBA-9913-6AE1EC717CC6}"/>
              </a:ext>
            </a:extLst>
          </p:cNvPr>
          <p:cNvSpPr/>
          <p:nvPr/>
        </p:nvSpPr>
        <p:spPr>
          <a:xfrm>
            <a:off x="9660834" y="2404187"/>
            <a:ext cx="1888435" cy="1888435"/>
          </a:xfrm>
          <a:prstGeom prst="ellipse">
            <a:avLst/>
          </a:prstGeom>
          <a:ln w="57150">
            <a:solidFill>
              <a:schemeClr val="tx2"/>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rgbClr val="000000"/>
                </a:solidFill>
              </a:rPr>
              <a:t>app.js</a:t>
            </a:r>
          </a:p>
          <a:p>
            <a:endParaRPr lang="en-US" sz="900" dirty="0">
              <a:solidFill>
                <a:srgbClr val="000000"/>
              </a:solidFill>
            </a:endParaRPr>
          </a:p>
          <a:p>
            <a:r>
              <a:rPr lang="en-US" sz="900" dirty="0">
                <a:solidFill>
                  <a:srgbClr val="000000"/>
                </a:solidFill>
              </a:rPr>
              <a:t>const add = (x , y) = &gt; {</a:t>
            </a:r>
            <a:br>
              <a:rPr lang="en-US" sz="900" dirty="0">
                <a:solidFill>
                  <a:srgbClr val="000000"/>
                </a:solidFill>
              </a:rPr>
            </a:br>
            <a:r>
              <a:rPr lang="en-US" sz="900" dirty="0">
                <a:solidFill>
                  <a:srgbClr val="000000"/>
                </a:solidFill>
              </a:rPr>
              <a:t>     return x + y;</a:t>
            </a:r>
            <a:br>
              <a:rPr lang="en-US" sz="900" dirty="0">
                <a:solidFill>
                  <a:srgbClr val="000000"/>
                </a:solidFill>
              </a:rPr>
            </a:br>
            <a:r>
              <a:rPr lang="en-US" sz="900" dirty="0">
                <a:solidFill>
                  <a:srgbClr val="000000"/>
                </a:solidFill>
              </a:rPr>
              <a:t>};</a:t>
            </a:r>
            <a:endParaRPr lang="en-US" sz="1200" dirty="0">
              <a:solidFill>
                <a:srgbClr val="000000"/>
              </a:solidFill>
            </a:endParaRPr>
          </a:p>
        </p:txBody>
      </p:sp>
      <p:sp>
        <p:nvSpPr>
          <p:cNvPr id="9" name="Oval 8">
            <a:extLst>
              <a:ext uri="{FF2B5EF4-FFF2-40B4-BE49-F238E27FC236}">
                <a16:creationId xmlns="" xmlns:a16="http://schemas.microsoft.com/office/drawing/2014/main" id="{9255B662-7EF7-49B8-9609-DCAA2E2E2F16}"/>
              </a:ext>
            </a:extLst>
          </p:cNvPr>
          <p:cNvSpPr/>
          <p:nvPr/>
        </p:nvSpPr>
        <p:spPr>
          <a:xfrm>
            <a:off x="7772399" y="4365645"/>
            <a:ext cx="1888435" cy="1888435"/>
          </a:xfrm>
          <a:prstGeom prst="ellipse">
            <a:avLst/>
          </a:prstGeom>
          <a:ln w="57150">
            <a:solidFill>
              <a:schemeClr val="tx2"/>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rgbClr val="000000"/>
                </a:solidFill>
              </a:rPr>
              <a:t>script.js</a:t>
            </a:r>
          </a:p>
          <a:p>
            <a:pPr algn="ctr"/>
            <a:endParaRPr lang="en-US" sz="900" dirty="0">
              <a:solidFill>
                <a:srgbClr val="000000"/>
              </a:solidFill>
            </a:endParaRPr>
          </a:p>
          <a:p>
            <a:r>
              <a:rPr lang="en-US" sz="900" dirty="0">
                <a:solidFill>
                  <a:srgbClr val="000000"/>
                </a:solidFill>
              </a:rPr>
              <a:t>const add = (x , y) = &gt; {</a:t>
            </a:r>
            <a:br>
              <a:rPr lang="en-US" sz="900" dirty="0">
                <a:solidFill>
                  <a:srgbClr val="000000"/>
                </a:solidFill>
              </a:rPr>
            </a:br>
            <a:r>
              <a:rPr lang="en-US" sz="900" dirty="0">
                <a:solidFill>
                  <a:srgbClr val="000000"/>
                </a:solidFill>
              </a:rPr>
              <a:t>     return x + y;</a:t>
            </a:r>
            <a:br>
              <a:rPr lang="en-US" sz="900" dirty="0">
                <a:solidFill>
                  <a:srgbClr val="000000"/>
                </a:solidFill>
              </a:rPr>
            </a:br>
            <a:r>
              <a:rPr lang="en-US" sz="900" dirty="0">
                <a:solidFill>
                  <a:srgbClr val="000000"/>
                </a:solidFill>
              </a:rPr>
              <a:t>};</a:t>
            </a:r>
          </a:p>
        </p:txBody>
      </p:sp>
      <p:cxnSp>
        <p:nvCxnSpPr>
          <p:cNvPr id="13" name="Connector: Elbow 12">
            <a:extLst>
              <a:ext uri="{FF2B5EF4-FFF2-40B4-BE49-F238E27FC236}">
                <a16:creationId xmlns="" xmlns:a16="http://schemas.microsoft.com/office/drawing/2014/main" id="{9D4F2BE5-B501-4B48-B157-721BDE1EBEA5}"/>
              </a:ext>
            </a:extLst>
          </p:cNvPr>
          <p:cNvCxnSpPr>
            <a:stCxn id="9" idx="0"/>
            <a:endCxn id="6" idx="4"/>
          </p:cNvCxnSpPr>
          <p:nvPr/>
        </p:nvCxnSpPr>
        <p:spPr>
          <a:xfrm rot="16200000" flipV="1">
            <a:off x="8093698" y="3742726"/>
            <a:ext cx="729005" cy="516834"/>
          </a:xfrm>
          <a:prstGeom prst="bentConnector3">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 xmlns:a16="http://schemas.microsoft.com/office/drawing/2014/main" id="{98EF6F0D-07AE-4578-AD23-E3EE66DBE303}"/>
              </a:ext>
            </a:extLst>
          </p:cNvPr>
          <p:cNvCxnSpPr>
            <a:cxnSpLocks/>
            <a:stCxn id="8" idx="2"/>
            <a:endCxn id="6" idx="6"/>
          </p:cNvCxnSpPr>
          <p:nvPr/>
        </p:nvCxnSpPr>
        <p:spPr>
          <a:xfrm rot="10800000">
            <a:off x="9144000" y="2692423"/>
            <a:ext cx="516834" cy="655982"/>
          </a:xfrm>
          <a:prstGeom prst="bentConnector3">
            <a:avLst>
              <a:gd name="adj1" fmla="val 50000"/>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6764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59" y="1628800"/>
            <a:ext cx="11498831" cy="4679950"/>
          </a:xfrm>
        </p:spPr>
        <p:txBody>
          <a:bodyPr>
            <a:noAutofit/>
          </a:bodyPr>
          <a:lstStyle/>
          <a:p>
            <a:pPr>
              <a:defRPr/>
            </a:pPr>
            <a:r>
              <a:rPr lang="en-US" sz="1600" dirty="0"/>
              <a:t>With modules, you can concatenate all scripts in one main script by marking some of them as exports, then other modules can import them.</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Introduction to Modules</a:t>
            </a:r>
          </a:p>
        </p:txBody>
      </p:sp>
      <p:sp>
        <p:nvSpPr>
          <p:cNvPr id="6" name="Oval 5">
            <a:extLst>
              <a:ext uri="{FF2B5EF4-FFF2-40B4-BE49-F238E27FC236}">
                <a16:creationId xmlns="" xmlns:a16="http://schemas.microsoft.com/office/drawing/2014/main" id="{5E2B26C3-02FB-4932-8E3C-C6F38D8FCB26}"/>
              </a:ext>
            </a:extLst>
          </p:cNvPr>
          <p:cNvSpPr/>
          <p:nvPr/>
        </p:nvSpPr>
        <p:spPr>
          <a:xfrm>
            <a:off x="609599" y="3386202"/>
            <a:ext cx="1888435" cy="1888435"/>
          </a:xfrm>
          <a:prstGeom prst="ellipse">
            <a:avLst/>
          </a:prstGeom>
          <a:ln w="57150">
            <a:solidFill>
              <a:schemeClr val="tx2"/>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Index.html</a:t>
            </a:r>
          </a:p>
        </p:txBody>
      </p:sp>
      <p:sp>
        <p:nvSpPr>
          <p:cNvPr id="8" name="Oval 7">
            <a:extLst>
              <a:ext uri="{FF2B5EF4-FFF2-40B4-BE49-F238E27FC236}">
                <a16:creationId xmlns="" xmlns:a16="http://schemas.microsoft.com/office/drawing/2014/main" id="{962CE456-96FF-4BBA-9913-6AE1EC717CC6}"/>
              </a:ext>
            </a:extLst>
          </p:cNvPr>
          <p:cNvSpPr/>
          <p:nvPr/>
        </p:nvSpPr>
        <p:spPr>
          <a:xfrm>
            <a:off x="6129130" y="2694313"/>
            <a:ext cx="1888435" cy="1888435"/>
          </a:xfrm>
          <a:prstGeom prst="ellipse">
            <a:avLst/>
          </a:prstGeom>
          <a:ln w="57150">
            <a:solidFill>
              <a:schemeClr val="tx2"/>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rgbClr val="000000"/>
                </a:solidFill>
              </a:rPr>
              <a:t>module1.js</a:t>
            </a:r>
          </a:p>
          <a:p>
            <a:endParaRPr lang="en-US" sz="900" dirty="0">
              <a:solidFill>
                <a:srgbClr val="000000"/>
              </a:solidFill>
            </a:endParaRPr>
          </a:p>
          <a:p>
            <a:r>
              <a:rPr lang="en-US" sz="900" dirty="0">
                <a:solidFill>
                  <a:srgbClr val="000000"/>
                </a:solidFill>
              </a:rPr>
              <a:t>const add = (x , y) = &gt; {</a:t>
            </a:r>
            <a:br>
              <a:rPr lang="en-US" sz="900" dirty="0">
                <a:solidFill>
                  <a:srgbClr val="000000"/>
                </a:solidFill>
              </a:rPr>
            </a:br>
            <a:r>
              <a:rPr lang="en-US" sz="900" dirty="0">
                <a:solidFill>
                  <a:srgbClr val="000000"/>
                </a:solidFill>
              </a:rPr>
              <a:t>     return x + y;</a:t>
            </a:r>
            <a:br>
              <a:rPr lang="en-US" sz="900" dirty="0">
                <a:solidFill>
                  <a:srgbClr val="000000"/>
                </a:solidFill>
              </a:rPr>
            </a:br>
            <a:r>
              <a:rPr lang="en-US" sz="900" dirty="0">
                <a:solidFill>
                  <a:srgbClr val="000000"/>
                </a:solidFill>
              </a:rPr>
              <a:t>};</a:t>
            </a:r>
            <a:endParaRPr lang="en-US" sz="1200" dirty="0">
              <a:solidFill>
                <a:srgbClr val="000000"/>
              </a:solidFill>
            </a:endParaRPr>
          </a:p>
        </p:txBody>
      </p:sp>
      <p:sp>
        <p:nvSpPr>
          <p:cNvPr id="9" name="Oval 8">
            <a:extLst>
              <a:ext uri="{FF2B5EF4-FFF2-40B4-BE49-F238E27FC236}">
                <a16:creationId xmlns="" xmlns:a16="http://schemas.microsoft.com/office/drawing/2014/main" id="{9255B662-7EF7-49B8-9609-DCAA2E2E2F16}"/>
              </a:ext>
            </a:extLst>
          </p:cNvPr>
          <p:cNvSpPr/>
          <p:nvPr/>
        </p:nvSpPr>
        <p:spPr>
          <a:xfrm>
            <a:off x="7145492" y="4120072"/>
            <a:ext cx="1888435" cy="1888435"/>
          </a:xfrm>
          <a:prstGeom prst="ellipse">
            <a:avLst/>
          </a:prstGeom>
          <a:ln w="57150">
            <a:solidFill>
              <a:schemeClr val="tx2"/>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rgbClr val="000000"/>
                </a:solidFill>
              </a:rPr>
              <a:t>module2.js</a:t>
            </a:r>
          </a:p>
          <a:p>
            <a:pPr algn="ctr"/>
            <a:endParaRPr lang="en-US" sz="900" dirty="0">
              <a:solidFill>
                <a:srgbClr val="000000"/>
              </a:solidFill>
            </a:endParaRPr>
          </a:p>
          <a:p>
            <a:r>
              <a:rPr lang="en-US" sz="900" dirty="0">
                <a:solidFill>
                  <a:srgbClr val="000000"/>
                </a:solidFill>
              </a:rPr>
              <a:t>const sub = (x , y) = &gt; {</a:t>
            </a:r>
            <a:br>
              <a:rPr lang="en-US" sz="900" dirty="0">
                <a:solidFill>
                  <a:srgbClr val="000000"/>
                </a:solidFill>
              </a:rPr>
            </a:br>
            <a:r>
              <a:rPr lang="en-US" sz="900" dirty="0">
                <a:solidFill>
                  <a:srgbClr val="000000"/>
                </a:solidFill>
              </a:rPr>
              <a:t>     return x </a:t>
            </a:r>
            <a:r>
              <a:rPr lang="en-US" sz="900" dirty="0" smtClean="0">
                <a:solidFill>
                  <a:srgbClr val="000000"/>
                </a:solidFill>
              </a:rPr>
              <a:t>- </a:t>
            </a:r>
            <a:r>
              <a:rPr lang="en-US" sz="900" dirty="0">
                <a:solidFill>
                  <a:srgbClr val="000000"/>
                </a:solidFill>
              </a:rPr>
              <a:t>y;</a:t>
            </a:r>
            <a:br>
              <a:rPr lang="en-US" sz="900" dirty="0">
                <a:solidFill>
                  <a:srgbClr val="000000"/>
                </a:solidFill>
              </a:rPr>
            </a:br>
            <a:r>
              <a:rPr lang="en-US" sz="900" dirty="0">
                <a:solidFill>
                  <a:srgbClr val="000000"/>
                </a:solidFill>
              </a:rPr>
              <a:t>};</a:t>
            </a:r>
          </a:p>
          <a:p>
            <a:pPr algn="ctr"/>
            <a:endParaRPr lang="en-US" dirty="0">
              <a:solidFill>
                <a:srgbClr val="000000"/>
              </a:solidFill>
            </a:endParaRPr>
          </a:p>
        </p:txBody>
      </p:sp>
      <p:sp>
        <p:nvSpPr>
          <p:cNvPr id="16" name="Oval 15">
            <a:extLst>
              <a:ext uri="{FF2B5EF4-FFF2-40B4-BE49-F238E27FC236}">
                <a16:creationId xmlns="" xmlns:a16="http://schemas.microsoft.com/office/drawing/2014/main" id="{6156733C-2AA6-4654-947D-675A9EE69C23}"/>
              </a:ext>
            </a:extLst>
          </p:cNvPr>
          <p:cNvSpPr/>
          <p:nvPr/>
        </p:nvSpPr>
        <p:spPr>
          <a:xfrm>
            <a:off x="3485321" y="3386201"/>
            <a:ext cx="1888435" cy="1888435"/>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57150">
            <a:solidFill>
              <a:srgbClr val="F1F3EE"/>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rgbClr val="000000"/>
                </a:solidFill>
              </a:rPr>
              <a:t>app.js</a:t>
            </a:r>
          </a:p>
          <a:p>
            <a:endParaRPr lang="en-US" sz="900" dirty="0">
              <a:solidFill>
                <a:srgbClr val="000000"/>
              </a:solidFill>
            </a:endParaRPr>
          </a:p>
          <a:p>
            <a:r>
              <a:rPr lang="en-US" sz="900" dirty="0">
                <a:solidFill>
                  <a:srgbClr val="000000"/>
                </a:solidFill>
              </a:rPr>
              <a:t>add(5, 5);</a:t>
            </a:r>
            <a:br>
              <a:rPr lang="en-US" sz="900" dirty="0">
                <a:solidFill>
                  <a:srgbClr val="000000"/>
                </a:solidFill>
              </a:rPr>
            </a:br>
            <a:r>
              <a:rPr lang="en-US" sz="900" dirty="0">
                <a:solidFill>
                  <a:srgbClr val="000000"/>
                </a:solidFill>
              </a:rPr>
              <a:t>sub(10, 5);</a:t>
            </a:r>
            <a:endParaRPr lang="en-US" sz="1200" dirty="0">
              <a:solidFill>
                <a:srgbClr val="000000"/>
              </a:solidFill>
            </a:endParaRPr>
          </a:p>
        </p:txBody>
      </p:sp>
      <p:cxnSp>
        <p:nvCxnSpPr>
          <p:cNvPr id="17" name="Straight Arrow Connector 16">
            <a:extLst>
              <a:ext uri="{FF2B5EF4-FFF2-40B4-BE49-F238E27FC236}">
                <a16:creationId xmlns="" xmlns:a16="http://schemas.microsoft.com/office/drawing/2014/main" id="{87F3B01C-047C-47D9-9DB0-84BDFB014791}"/>
              </a:ext>
            </a:extLst>
          </p:cNvPr>
          <p:cNvCxnSpPr>
            <a:cxnSpLocks/>
            <a:stCxn id="16" idx="2"/>
            <a:endCxn id="6" idx="6"/>
          </p:cNvCxnSpPr>
          <p:nvPr/>
        </p:nvCxnSpPr>
        <p:spPr>
          <a:xfrm flipH="1">
            <a:off x="2498034" y="4330419"/>
            <a:ext cx="987287" cy="1"/>
          </a:xfrm>
          <a:prstGeom prst="straightConnector1">
            <a:avLst/>
          </a:prstGeom>
          <a:ln w="57150">
            <a:solidFill>
              <a:srgbClr val="F1F3EE"/>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B330FB09-8EAF-430E-928F-1655FBB162AC}"/>
              </a:ext>
            </a:extLst>
          </p:cNvPr>
          <p:cNvCxnSpPr>
            <a:cxnSpLocks/>
            <a:stCxn id="8" idx="2"/>
            <a:endCxn id="16" idx="6"/>
          </p:cNvCxnSpPr>
          <p:nvPr/>
        </p:nvCxnSpPr>
        <p:spPr>
          <a:xfrm flipH="1">
            <a:off x="5373756" y="3638531"/>
            <a:ext cx="755374" cy="691888"/>
          </a:xfrm>
          <a:prstGeom prst="straightConnector1">
            <a:avLst/>
          </a:prstGeom>
          <a:ln w="57150">
            <a:solidFill>
              <a:srgbClr val="F1F3EE"/>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CB7E6CFD-9920-4668-ADA1-BDEB5AABF9E9}"/>
              </a:ext>
            </a:extLst>
          </p:cNvPr>
          <p:cNvCxnSpPr>
            <a:cxnSpLocks/>
            <a:stCxn id="9" idx="2"/>
            <a:endCxn id="16" idx="6"/>
          </p:cNvCxnSpPr>
          <p:nvPr/>
        </p:nvCxnSpPr>
        <p:spPr>
          <a:xfrm flipH="1" flipV="1">
            <a:off x="5373756" y="4330419"/>
            <a:ext cx="1771736" cy="733871"/>
          </a:xfrm>
          <a:prstGeom prst="straightConnector1">
            <a:avLst/>
          </a:prstGeom>
          <a:ln w="57150">
            <a:solidFill>
              <a:srgbClr val="F1F3EE"/>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537634" y="2257584"/>
            <a:ext cx="3222192" cy="1200329"/>
          </a:xfrm>
          <a:prstGeom prst="rect">
            <a:avLst/>
          </a:prstGeom>
          <a:noFill/>
        </p:spPr>
        <p:txBody>
          <a:bodyPr wrap="square" rtlCol="0">
            <a:spAutoFit/>
          </a:bodyPr>
          <a:lstStyle/>
          <a:p>
            <a:r>
              <a:rPr lang="en-US" dirty="0" err="1" smtClean="0"/>
              <a:t>Npm</a:t>
            </a:r>
            <a:r>
              <a:rPr lang="en-US" dirty="0" smtClean="0"/>
              <a:t> will go out and copy the modules to </a:t>
            </a:r>
            <a:r>
              <a:rPr lang="en-US" dirty="0" err="1" smtClean="0"/>
              <a:t>node_modules</a:t>
            </a:r>
            <a:r>
              <a:rPr lang="en-US" dirty="0" smtClean="0"/>
              <a:t>. I think these modules will all be integrated into one .</a:t>
            </a:r>
            <a:r>
              <a:rPr lang="en-US" dirty="0" err="1" smtClean="0"/>
              <a:t>js</a:t>
            </a:r>
            <a:r>
              <a:rPr lang="en-US" dirty="0" smtClean="0"/>
              <a:t> file</a:t>
            </a:r>
          </a:p>
        </p:txBody>
      </p:sp>
    </p:spTree>
    <p:extLst>
      <p:ext uri="{BB962C8B-B14F-4D97-AF65-F5344CB8AC3E}">
        <p14:creationId xmlns:p14="http://schemas.microsoft.com/office/powerpoint/2010/main" val="2957341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marL="457200" indent="-457200">
              <a:buFont typeface="Wingdings" panose="05000000000000000000" pitchFamily="2" charset="2"/>
              <a:buChar char="v"/>
              <a:defRPr/>
            </a:pPr>
            <a:r>
              <a:rPr lang="en-US" sz="1600" dirty="0"/>
              <a:t>Everything inside a module is private by default.</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Public variables, functions, and classes are exposed using the </a:t>
            </a:r>
            <a:r>
              <a:rPr lang="en-US" sz="1600" b="1" dirty="0"/>
              <a:t>export</a:t>
            </a:r>
            <a:r>
              <a:rPr lang="en-US" sz="1600" dirty="0"/>
              <a:t> keyword.</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Exposed modules are called into other modules using the </a:t>
            </a:r>
            <a:r>
              <a:rPr lang="en-US" sz="1600" b="1" dirty="0"/>
              <a:t>import</a:t>
            </a:r>
            <a:r>
              <a:rPr lang="en-US" sz="1600" dirty="0"/>
              <a:t> statement.</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Modules must be included in your HTML with the </a:t>
            </a:r>
            <a:r>
              <a:rPr lang="en-US" sz="1600" b="1" dirty="0"/>
              <a:t>type="module"</a:t>
            </a:r>
            <a:r>
              <a:rPr lang="en-US" sz="1600" dirty="0"/>
              <a:t> attribute and value, which can be an inline or external script tag:</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&lt;script </a:t>
            </a:r>
            <a:r>
              <a:rPr lang="en-US" sz="1600" b="1" dirty="0">
                <a:latin typeface="Courier New" panose="02070309020205020404" pitchFamily="49" charset="0"/>
                <a:cs typeface="Courier New" panose="02070309020205020404" pitchFamily="49" charset="0"/>
              </a:rPr>
              <a:t>type="module"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="app.js"&gt;&lt;/script&gt;</a:t>
            </a:r>
          </a:p>
        </p:txBody>
      </p:sp>
      <p:sp>
        <p:nvSpPr>
          <p:cNvPr id="2" name="Text Placeholder 1"/>
          <p:cNvSpPr>
            <a:spLocks noGrp="1"/>
          </p:cNvSpPr>
          <p:nvPr>
            <p:ph type="body" sz="quarter" idx="11"/>
          </p:nvPr>
        </p:nvSpPr>
        <p:spPr/>
        <p:txBody>
          <a:bodyPr/>
          <a:lstStyle/>
          <a:p>
            <a:r>
              <a:rPr lang="en-US" dirty="0"/>
              <a:t>Some things to consider when working with modules</a:t>
            </a:r>
          </a:p>
        </p:txBody>
      </p:sp>
    </p:spTree>
    <p:extLst>
      <p:ext uri="{BB962C8B-B14F-4D97-AF65-F5344CB8AC3E}">
        <p14:creationId xmlns:p14="http://schemas.microsoft.com/office/powerpoint/2010/main" val="4259187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59" y="1628800"/>
            <a:ext cx="10312648" cy="4679950"/>
          </a:xfrm>
        </p:spPr>
        <p:txBody>
          <a:bodyPr>
            <a:noAutofit/>
          </a:bodyPr>
          <a:lstStyle/>
          <a:p>
            <a:pPr>
              <a:defRPr/>
            </a:pPr>
            <a:r>
              <a:rPr lang="en-US" sz="1600" b="1" dirty="0">
                <a:cs typeface="Courier New" panose="02070309020205020404" pitchFamily="49" charset="0"/>
              </a:rPr>
              <a:t>calculator.js</a:t>
            </a:r>
          </a:p>
          <a:p>
            <a:pPr>
              <a:defRPr/>
            </a:pP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const add = (x, y) =&gt; {           </a:t>
            </a:r>
            <a:r>
              <a:rPr lang="en-US" sz="1600" b="1" dirty="0">
                <a:latin typeface="Courier New" panose="02070309020205020404" pitchFamily="49" charset="0"/>
                <a:cs typeface="Courier New" panose="02070309020205020404" pitchFamily="49" charset="0"/>
              </a:rPr>
              <a:t>O</a:t>
            </a:r>
            <a:r>
              <a:rPr lang="en-US" sz="1600" b="1" dirty="0">
                <a:cs typeface="Courier New" panose="02070309020205020404" pitchFamily="49" charset="0"/>
              </a:rPr>
              <a:t>r</a:t>
            </a:r>
          </a:p>
          <a:p>
            <a:pPr>
              <a:defRPr/>
            </a:pPr>
            <a:r>
              <a:rPr lang="en-US" sz="1600" dirty="0">
                <a:latin typeface="Courier New" panose="02070309020205020404" pitchFamily="49" charset="0"/>
                <a:cs typeface="Courier New" panose="02070309020205020404" pitchFamily="49" charset="0"/>
              </a:rPr>
              <a:t>	return x + y;</a:t>
            </a:r>
          </a:p>
          <a:p>
            <a:pPr>
              <a:defRPr/>
            </a:pP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export {add};</a:t>
            </a:r>
          </a:p>
          <a:p>
            <a:pPr>
              <a:defRPr/>
            </a:pPr>
            <a:endParaRPr lang="en-US" sz="1600" dirty="0"/>
          </a:p>
          <a:p>
            <a:pPr>
              <a:defRPr/>
            </a:pPr>
            <a:endParaRPr lang="en-US" sz="1600" i="1" dirty="0">
              <a:cs typeface="Courier New" panose="02070309020205020404" pitchFamily="49" charset="0"/>
            </a:endParaRPr>
          </a:p>
          <a:p>
            <a:pPr>
              <a:defRPr/>
            </a:pPr>
            <a:endParaRPr lang="en-US" sz="1600" i="1" dirty="0">
              <a:cs typeface="Courier New" panose="02070309020205020404" pitchFamily="49" charset="0"/>
            </a:endParaRPr>
          </a:p>
          <a:p>
            <a:pPr>
              <a:defRPr/>
            </a:pPr>
            <a:r>
              <a:rPr lang="en-US" sz="1600" i="1" dirty="0">
                <a:cs typeface="Courier New" panose="02070309020205020404" pitchFamily="49" charset="0"/>
              </a:rPr>
              <a:t>* You only want to export modules you want to use in other parts of your code. Its not required for you to export every module in a script.</a:t>
            </a:r>
          </a:p>
        </p:txBody>
      </p:sp>
      <p:sp>
        <p:nvSpPr>
          <p:cNvPr id="2" name="Text Placeholder 1"/>
          <p:cNvSpPr>
            <a:spLocks noGrp="1"/>
          </p:cNvSpPr>
          <p:nvPr>
            <p:ph type="body" sz="quarter" idx="11"/>
          </p:nvPr>
        </p:nvSpPr>
        <p:spPr/>
        <p:txBody>
          <a:bodyPr/>
          <a:lstStyle/>
          <a:p>
            <a:r>
              <a:rPr lang="en-US" dirty="0"/>
              <a:t>Creating a module and exporting it for public use</a:t>
            </a:r>
          </a:p>
        </p:txBody>
      </p:sp>
      <p:sp>
        <p:nvSpPr>
          <p:cNvPr id="6" name="Text Placeholder 6">
            <a:extLst>
              <a:ext uri="{FF2B5EF4-FFF2-40B4-BE49-F238E27FC236}">
                <a16:creationId xmlns="" xmlns:a16="http://schemas.microsoft.com/office/drawing/2014/main" id="{528C62E5-79BE-47C2-B74B-D4C368A5BD93}"/>
              </a:ext>
            </a:extLst>
          </p:cNvPr>
          <p:cNvSpPr txBox="1">
            <a:spLocks/>
          </p:cNvSpPr>
          <p:nvPr/>
        </p:nvSpPr>
        <p:spPr>
          <a:xfrm>
            <a:off x="5983364" y="2317913"/>
            <a:ext cx="4664643" cy="1372817"/>
          </a:xfrm>
          <a:prstGeom prst="rect">
            <a:avLst/>
          </a:prstGeom>
        </p:spPr>
        <p:txBody>
          <a:bodyPr vert="horz" lIns="91440" tIns="45720" rIns="91440" bIns="45720" rtlCol="0">
            <a:noAutofit/>
          </a:bodyPr>
          <a:lst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600" dirty="0">
                <a:latin typeface="Courier New" panose="02070309020205020404" pitchFamily="49" charset="0"/>
                <a:cs typeface="Courier New" panose="02070309020205020404" pitchFamily="49" charset="0"/>
              </a:rPr>
              <a:t>export const add = (x, y) =&gt; {</a:t>
            </a:r>
          </a:p>
          <a:p>
            <a:pPr>
              <a:defRPr/>
            </a:pPr>
            <a:r>
              <a:rPr lang="en-US" sz="1600" dirty="0">
                <a:latin typeface="Courier New" panose="02070309020205020404" pitchFamily="49" charset="0"/>
                <a:cs typeface="Courier New" panose="02070309020205020404" pitchFamily="49" charset="0"/>
              </a:rPr>
              <a:t>	return x + y;</a:t>
            </a:r>
          </a:p>
          <a:p>
            <a:pPr>
              <a:defRPr/>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548078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b="1" dirty="0">
                <a:cs typeface="Courier New" panose="02070309020205020404" pitchFamily="49" charset="0"/>
              </a:rPr>
              <a:t>script.js</a:t>
            </a:r>
          </a:p>
          <a:p>
            <a:pPr>
              <a:defRPr/>
            </a:pPr>
            <a:r>
              <a:rPr lang="en-US" sz="1600" dirty="0">
                <a:cs typeface="Courier New" panose="02070309020205020404" pitchFamily="49" charset="0"/>
              </a:rPr>
              <a:t/>
            </a:r>
            <a:br>
              <a:rPr lang="en-US" sz="1600" dirty="0">
                <a:cs typeface="Courier New" panose="02070309020205020404" pitchFamily="49" charset="0"/>
              </a:rPr>
            </a:br>
            <a:r>
              <a:rPr lang="en-US" sz="1600" dirty="0">
                <a:cs typeface="Courier New" panose="02070309020205020404" pitchFamily="49" charset="0"/>
              </a:rPr>
              <a:t>You can import modules individually</a:t>
            </a:r>
          </a:p>
          <a:p>
            <a:pPr>
              <a:defRPr/>
            </a:pPr>
            <a:endParaRPr lang="en-US" sz="1600" dirty="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import {add} from './calculator.js';</a:t>
            </a:r>
          </a:p>
          <a:p>
            <a:pPr>
              <a:defRPr/>
            </a:pPr>
            <a:r>
              <a:rPr lang="en-US" sz="1600" dirty="0">
                <a:latin typeface="Courier New" panose="02070309020205020404" pitchFamily="49" charset="0"/>
                <a:cs typeface="Courier New" panose="02070309020205020404" pitchFamily="49" charset="0"/>
              </a:rPr>
              <a:t>console.log(add(5, 5)); 				//10</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You can import modules as aliases (calc here is the alias)</a:t>
            </a:r>
          </a:p>
          <a:p>
            <a:pPr>
              <a:defRPr/>
            </a:pPr>
            <a:endParaRPr lang="en-US" sz="1600" dirty="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import </a:t>
            </a:r>
            <a:r>
              <a:rPr lang="en-US" sz="1600" b="1" dirty="0">
                <a:latin typeface="Courier New" panose="02070309020205020404" pitchFamily="49" charset="0"/>
                <a:cs typeface="Courier New" panose="02070309020205020404" pitchFamily="49" charset="0"/>
              </a:rPr>
              <a:t>* as calc</a:t>
            </a:r>
            <a:r>
              <a:rPr lang="en-US" sz="1600" dirty="0">
                <a:latin typeface="Courier New" panose="02070309020205020404" pitchFamily="49" charset="0"/>
                <a:cs typeface="Courier New" panose="02070309020205020404" pitchFamily="49" charset="0"/>
              </a:rPr>
              <a:t> from './calculator.js';</a:t>
            </a:r>
          </a:p>
          <a:p>
            <a:pPr>
              <a:defRPr/>
            </a:pPr>
            <a:r>
              <a:rPr lang="en-US" sz="1600" dirty="0">
                <a:latin typeface="Courier New" panose="02070309020205020404" pitchFamily="49" charset="0"/>
                <a:cs typeface="Courier New" panose="02070309020205020404" pitchFamily="49" charset="0"/>
              </a:rPr>
              <a:t>console.log(</a:t>
            </a:r>
            <a:r>
              <a:rPr lang="en-US" sz="1600" b="1" dirty="0" err="1">
                <a:latin typeface="Courier New" panose="02070309020205020404" pitchFamily="49" charset="0"/>
                <a:cs typeface="Courier New" panose="02070309020205020404" pitchFamily="49" charset="0"/>
              </a:rPr>
              <a:t>calc</a:t>
            </a:r>
            <a:r>
              <a:rPr lang="en-US" sz="1600" dirty="0" err="1">
                <a:latin typeface="Courier New" panose="02070309020205020404" pitchFamily="49" charset="0"/>
                <a:cs typeface="Courier New" panose="02070309020205020404" pitchFamily="49" charset="0"/>
              </a:rPr>
              <a:t>.add</a:t>
            </a:r>
            <a:r>
              <a:rPr lang="en-US" sz="1600" dirty="0">
                <a:latin typeface="Courier New" panose="02070309020205020404" pitchFamily="49" charset="0"/>
                <a:cs typeface="Courier New" panose="02070309020205020404" pitchFamily="49" charset="0"/>
              </a:rPr>
              <a:t>(5, 5)); 				//10</a:t>
            </a:r>
          </a:p>
        </p:txBody>
      </p:sp>
      <p:sp>
        <p:nvSpPr>
          <p:cNvPr id="2" name="Text Placeholder 1"/>
          <p:cNvSpPr>
            <a:spLocks noGrp="1"/>
          </p:cNvSpPr>
          <p:nvPr>
            <p:ph type="body" sz="quarter" idx="11"/>
          </p:nvPr>
        </p:nvSpPr>
        <p:spPr/>
        <p:txBody>
          <a:bodyPr/>
          <a:lstStyle/>
          <a:p>
            <a:r>
              <a:rPr lang="en-US" dirty="0"/>
              <a:t>Importing a module</a:t>
            </a:r>
          </a:p>
        </p:txBody>
      </p:sp>
    </p:spTree>
    <p:extLst>
      <p:ext uri="{BB962C8B-B14F-4D97-AF65-F5344CB8AC3E}">
        <p14:creationId xmlns:p14="http://schemas.microsoft.com/office/powerpoint/2010/main" val="402031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Functions</a:t>
            </a:r>
            <a:endParaRPr lang="nl-NL" dirty="0"/>
          </a:p>
        </p:txBody>
      </p:sp>
      <p:sp>
        <p:nvSpPr>
          <p:cNvPr id="7" name="Text Placeholder 6"/>
          <p:cNvSpPr>
            <a:spLocks noGrp="1"/>
          </p:cNvSpPr>
          <p:nvPr>
            <p:ph type="body" sz="quarter" idx="14"/>
          </p:nvPr>
        </p:nvSpPr>
        <p:spPr>
          <a:xfrm>
            <a:off x="335360" y="1628800"/>
            <a:ext cx="10094515" cy="4679950"/>
          </a:xfrm>
        </p:spPr>
        <p:txBody>
          <a:bodyPr>
            <a:noAutofit/>
          </a:bodyPr>
          <a:lstStyle/>
          <a:p>
            <a:pPr>
              <a:defRPr/>
            </a:pPr>
            <a:r>
              <a:rPr lang="en-US" sz="1600" dirty="0">
                <a:solidFill>
                  <a:schemeClr val="tx2"/>
                </a:solidFill>
              </a:rPr>
              <a:t>JavaScript has several top-level, built-in functions that you can use in your code. These include:</a:t>
            </a:r>
          </a:p>
          <a:p>
            <a:pPr>
              <a:defRPr/>
            </a:pPr>
            <a:endParaRPr lang="en-US" sz="1600" b="1" dirty="0">
              <a:solidFill>
                <a:schemeClr val="tx2"/>
              </a:solidFill>
              <a:cs typeface="Courier New" panose="02070309020205020404" pitchFamily="49" charset="0"/>
            </a:endParaRP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eval</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isFinite</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b="1" dirty="0" err="1">
                <a:solidFill>
                  <a:schemeClr val="tx2"/>
                </a:solidFill>
                <a:latin typeface="Courier New" panose="02070309020205020404" pitchFamily="49" charset="0"/>
                <a:cs typeface="Courier New" panose="02070309020205020404" pitchFamily="49" charset="0"/>
              </a:rPr>
              <a:t>isNaN</a:t>
            </a:r>
            <a:r>
              <a:rPr lang="en-US" sz="1600" b="1" dirty="0">
                <a:solidFill>
                  <a:schemeClr val="tx2"/>
                </a:solidFill>
                <a:latin typeface="Courier New" panose="02070309020205020404" pitchFamily="49" charset="0"/>
                <a:cs typeface="Courier New" panose="02070309020205020404" pitchFamily="49" charset="0"/>
              </a:rPr>
              <a:t>()		</a:t>
            </a:r>
            <a:r>
              <a:rPr lang="en-US" sz="1600" dirty="0">
                <a:solidFill>
                  <a:schemeClr val="tx2"/>
                </a:solidFill>
                <a:latin typeface="Courier New" panose="02070309020205020404" pitchFamily="49" charset="0"/>
                <a:cs typeface="Courier New" panose="02070309020205020404" pitchFamily="49" charset="0"/>
              </a:rPr>
              <a:t>//Covered</a:t>
            </a:r>
          </a:p>
          <a:p>
            <a:pPr marL="457200" indent="-457200">
              <a:buFont typeface="Wingdings" panose="05000000000000000000" pitchFamily="2" charset="2"/>
              <a:buChar char="v"/>
              <a:defRPr/>
            </a:pPr>
            <a:r>
              <a:rPr lang="en-US" sz="1600" b="1" dirty="0" err="1">
                <a:solidFill>
                  <a:schemeClr val="tx2"/>
                </a:solidFill>
                <a:latin typeface="Courier New" panose="02070309020205020404" pitchFamily="49" charset="0"/>
                <a:cs typeface="Courier New" panose="02070309020205020404" pitchFamily="49" charset="0"/>
              </a:rPr>
              <a:t>parseFloat</a:t>
            </a:r>
            <a:r>
              <a:rPr lang="en-US" sz="1600" b="1" dirty="0">
                <a:solidFill>
                  <a:schemeClr val="tx2"/>
                </a:solidFill>
                <a:latin typeface="Courier New" panose="02070309020205020404" pitchFamily="49" charset="0"/>
                <a:cs typeface="Courier New" panose="02070309020205020404" pitchFamily="49" charset="0"/>
              </a:rPr>
              <a:t>()	</a:t>
            </a:r>
            <a:r>
              <a:rPr lang="en-US" sz="1600" dirty="0">
                <a:solidFill>
                  <a:schemeClr val="tx2"/>
                </a:solidFill>
                <a:latin typeface="Courier New" panose="02070309020205020404" pitchFamily="49" charset="0"/>
                <a:cs typeface="Courier New" panose="02070309020205020404" pitchFamily="49" charset="0"/>
              </a:rPr>
              <a:t>//Covered</a:t>
            </a:r>
          </a:p>
          <a:p>
            <a:pPr marL="457200" indent="-457200">
              <a:buFont typeface="Wingdings" panose="05000000000000000000" pitchFamily="2" charset="2"/>
              <a:buChar char="v"/>
              <a:defRPr/>
            </a:pPr>
            <a:r>
              <a:rPr lang="en-US" sz="1600" b="1" dirty="0" err="1">
                <a:solidFill>
                  <a:schemeClr val="tx2"/>
                </a:solidFill>
                <a:latin typeface="Courier New" panose="02070309020205020404" pitchFamily="49" charset="0"/>
                <a:cs typeface="Courier New" panose="02070309020205020404" pitchFamily="49" charset="0"/>
              </a:rPr>
              <a:t>parseInt</a:t>
            </a:r>
            <a:r>
              <a:rPr lang="en-US" sz="1600" b="1" dirty="0">
                <a:solidFill>
                  <a:schemeClr val="tx2"/>
                </a:solidFill>
                <a:latin typeface="Courier New" panose="02070309020205020404" pitchFamily="49" charset="0"/>
                <a:cs typeface="Courier New" panose="02070309020205020404" pitchFamily="49" charset="0"/>
              </a:rPr>
              <a:t>()		</a:t>
            </a:r>
            <a:r>
              <a:rPr lang="en-US" sz="1600" dirty="0">
                <a:solidFill>
                  <a:schemeClr val="tx2"/>
                </a:solidFill>
                <a:latin typeface="Courier New" panose="02070309020205020404" pitchFamily="49" charset="0"/>
                <a:cs typeface="Courier New" panose="02070309020205020404" pitchFamily="49" charset="0"/>
              </a:rPr>
              <a:t>//Covered</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decodeURI</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encodeURI()</a:t>
            </a:r>
          </a:p>
          <a:p>
            <a:pPr marL="457200" indent="-457200">
              <a:buFont typeface="Wingdings" panose="05000000000000000000" pitchFamily="2" charset="2"/>
              <a:buChar char="v"/>
              <a:defRPr/>
            </a:pPr>
            <a:r>
              <a:rPr lang="en-US" sz="1600" b="1" dirty="0">
                <a:solidFill>
                  <a:schemeClr val="tx2"/>
                </a:solidFill>
                <a:latin typeface="Courier New" panose="02070309020205020404" pitchFamily="49" charset="0"/>
                <a:cs typeface="Courier New" panose="02070309020205020404" pitchFamily="49" charset="0"/>
              </a:rPr>
              <a:t>String()		</a:t>
            </a:r>
            <a:r>
              <a:rPr lang="en-US" sz="1600" dirty="0">
                <a:solidFill>
                  <a:schemeClr val="tx2"/>
                </a:solidFill>
                <a:latin typeface="Courier New" panose="02070309020205020404" pitchFamily="49" charset="0"/>
                <a:cs typeface="Courier New" panose="02070309020205020404" pitchFamily="49" charset="0"/>
              </a:rPr>
              <a:t>//Covered</a:t>
            </a:r>
          </a:p>
          <a:p>
            <a:pPr marL="457200" indent="-457200">
              <a:buFont typeface="Wingdings" panose="05000000000000000000" pitchFamily="2" charset="2"/>
              <a:buChar char="v"/>
              <a:defRPr/>
            </a:pPr>
            <a:r>
              <a:rPr lang="en-US" sz="1600" b="1" dirty="0">
                <a:solidFill>
                  <a:schemeClr val="tx2"/>
                </a:solidFill>
                <a:latin typeface="Courier New" panose="02070309020205020404" pitchFamily="49" charset="0"/>
                <a:cs typeface="Courier New" panose="02070309020205020404" pitchFamily="49" charset="0"/>
              </a:rPr>
              <a:t>Number()		</a:t>
            </a:r>
            <a:r>
              <a:rPr lang="en-US" sz="1600" dirty="0">
                <a:solidFill>
                  <a:schemeClr val="tx2"/>
                </a:solidFill>
                <a:latin typeface="Courier New" panose="02070309020205020404" pitchFamily="49" charset="0"/>
                <a:cs typeface="Courier New" panose="02070309020205020404" pitchFamily="49" charset="0"/>
              </a:rPr>
              <a:t>//Covered</a:t>
            </a:r>
          </a:p>
        </p:txBody>
      </p:sp>
      <p:sp>
        <p:nvSpPr>
          <p:cNvPr id="2" name="Text Placeholder 1"/>
          <p:cNvSpPr>
            <a:spLocks noGrp="1"/>
          </p:cNvSpPr>
          <p:nvPr>
            <p:ph type="body" sz="quarter" idx="11"/>
          </p:nvPr>
        </p:nvSpPr>
        <p:spPr/>
        <p:txBody>
          <a:bodyPr/>
          <a:lstStyle/>
          <a:p>
            <a:r>
              <a:rPr lang="en-US" dirty="0"/>
              <a:t>Built-in Functions</a:t>
            </a:r>
          </a:p>
        </p:txBody>
      </p:sp>
    </p:spTree>
    <p:extLst>
      <p:ext uri="{BB962C8B-B14F-4D97-AF65-F5344CB8AC3E}">
        <p14:creationId xmlns:p14="http://schemas.microsoft.com/office/powerpoint/2010/main" val="42567304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b="1" dirty="0">
                <a:cs typeface="Courier New" panose="02070309020205020404" pitchFamily="49" charset="0"/>
              </a:rPr>
              <a:t>calculator.js</a:t>
            </a:r>
          </a:p>
          <a:p>
            <a:pPr>
              <a:defRPr/>
            </a:pPr>
            <a:r>
              <a:rPr lang="en-US" sz="1600" dirty="0">
                <a:cs typeface="Courier New" panose="02070309020205020404" pitchFamily="49" charset="0"/>
              </a:rPr>
              <a:t/>
            </a:r>
            <a:br>
              <a:rPr lang="en-US" sz="1600" dirty="0">
                <a:cs typeface="Courier New" panose="02070309020205020404" pitchFamily="49" charset="0"/>
              </a:rPr>
            </a:br>
            <a:r>
              <a:rPr lang="en-US" sz="1600" dirty="0">
                <a:latin typeface="Courier New" panose="02070309020205020404" pitchFamily="49" charset="0"/>
                <a:cs typeface="Courier New" panose="02070309020205020404" pitchFamily="49" charset="0"/>
              </a:rPr>
              <a:t>export </a:t>
            </a:r>
            <a:r>
              <a:rPr lang="en-US" sz="1600" b="1" dirty="0">
                <a:latin typeface="Courier New" panose="02070309020205020404" pitchFamily="49" charset="0"/>
                <a:cs typeface="Courier New" panose="02070309020205020404" pitchFamily="49" charset="0"/>
              </a:rPr>
              <a:t>default</a:t>
            </a:r>
            <a:r>
              <a:rPr lang="en-US" sz="1600" dirty="0">
                <a:latin typeface="Courier New" panose="02070309020205020404" pitchFamily="49" charset="0"/>
                <a:cs typeface="Courier New" panose="02070309020205020404" pitchFamily="49" charset="0"/>
              </a:rPr>
              <a:t> {add};</a:t>
            </a:r>
          </a:p>
          <a:p>
            <a:pPr>
              <a:defRPr/>
            </a:pPr>
            <a:endParaRPr lang="en-US" sz="1600" dirty="0">
              <a:latin typeface="Courier New" panose="02070309020205020404" pitchFamily="49" charset="0"/>
              <a:cs typeface="Courier New" panose="02070309020205020404" pitchFamily="49" charset="0"/>
            </a:endParaRPr>
          </a:p>
          <a:p>
            <a:pPr>
              <a:defRPr/>
            </a:pPr>
            <a:r>
              <a:rPr lang="en-US" sz="1600" b="1" dirty="0">
                <a:cs typeface="Courier New" panose="02070309020205020404" pitchFamily="49" charset="0"/>
              </a:rPr>
              <a:t>script.js</a:t>
            </a:r>
          </a:p>
          <a:p>
            <a:pPr>
              <a:defRPr/>
            </a:pPr>
            <a:endParaRPr lang="en-US" sz="1600" dirty="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import </a:t>
            </a:r>
            <a:r>
              <a:rPr lang="en-US" sz="1600" b="1" dirty="0">
                <a:latin typeface="Courier New" panose="02070309020205020404" pitchFamily="49" charset="0"/>
                <a:cs typeface="Courier New" panose="02070309020205020404" pitchFamily="49" charset="0"/>
              </a:rPr>
              <a:t>calc </a:t>
            </a:r>
            <a:r>
              <a:rPr lang="en-US" sz="1600" dirty="0">
                <a:latin typeface="Courier New" panose="02070309020205020404" pitchFamily="49" charset="0"/>
                <a:cs typeface="Courier New" panose="02070309020205020404" pitchFamily="49" charset="0"/>
              </a:rPr>
              <a:t>from './calculator.js';</a:t>
            </a:r>
          </a:p>
          <a:p>
            <a:pPr>
              <a:defRPr/>
            </a:pPr>
            <a:r>
              <a:rPr lang="en-US" sz="1600" dirty="0">
                <a:latin typeface="Courier New" panose="02070309020205020404" pitchFamily="49" charset="0"/>
                <a:cs typeface="Courier New" panose="02070309020205020404" pitchFamily="49" charset="0"/>
              </a:rPr>
              <a:t>console.log(</a:t>
            </a:r>
            <a:r>
              <a:rPr lang="en-US" sz="1600" b="1" dirty="0" err="1">
                <a:latin typeface="Courier New" panose="02070309020205020404" pitchFamily="49" charset="0"/>
                <a:cs typeface="Courier New" panose="02070309020205020404" pitchFamily="49" charset="0"/>
              </a:rPr>
              <a:t>calc</a:t>
            </a:r>
            <a:r>
              <a:rPr lang="en-US" sz="1600" dirty="0" err="1">
                <a:latin typeface="Courier New" panose="02070309020205020404" pitchFamily="49" charset="0"/>
                <a:cs typeface="Courier New" panose="02070309020205020404" pitchFamily="49" charset="0"/>
              </a:rPr>
              <a:t>.add</a:t>
            </a:r>
            <a:r>
              <a:rPr lang="en-US" sz="1600" dirty="0">
                <a:latin typeface="Courier New" panose="02070309020205020404" pitchFamily="49" charset="0"/>
                <a:cs typeface="Courier New" panose="02070309020205020404" pitchFamily="49" charset="0"/>
              </a:rPr>
              <a:t>(5, 5)); 				//10</a:t>
            </a:r>
          </a:p>
        </p:txBody>
      </p:sp>
      <p:sp>
        <p:nvSpPr>
          <p:cNvPr id="2" name="Text Placeholder 1"/>
          <p:cNvSpPr>
            <a:spLocks noGrp="1"/>
          </p:cNvSpPr>
          <p:nvPr>
            <p:ph type="body" sz="quarter" idx="11"/>
          </p:nvPr>
        </p:nvSpPr>
        <p:spPr/>
        <p:txBody>
          <a:bodyPr/>
          <a:lstStyle/>
          <a:p>
            <a:r>
              <a:rPr lang="en-US" dirty="0"/>
              <a:t>Export and importing modules using default values</a:t>
            </a:r>
          </a:p>
        </p:txBody>
      </p:sp>
    </p:spTree>
    <p:extLst>
      <p:ext uri="{BB962C8B-B14F-4D97-AF65-F5344CB8AC3E}">
        <p14:creationId xmlns:p14="http://schemas.microsoft.com/office/powerpoint/2010/main" val="33680381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9470"/>
            <a:ext cx="8352928" cy="1559060"/>
          </a:xfrm>
        </p:spPr>
        <p:txBody>
          <a:bodyPr/>
          <a:lstStyle/>
          <a:p>
            <a:pPr algn="ctr"/>
            <a:r>
              <a:rPr lang="en-US" dirty="0"/>
              <a:t>Lab 7</a:t>
            </a:r>
            <a:br>
              <a:rPr lang="en-US" dirty="0"/>
            </a:br>
            <a:r>
              <a:rPr lang="en-US" dirty="0"/>
              <a:t>The Guess the Number Game</a:t>
            </a:r>
          </a:p>
        </p:txBody>
      </p:sp>
    </p:spTree>
    <p:extLst>
      <p:ext uri="{BB962C8B-B14F-4D97-AF65-F5344CB8AC3E}">
        <p14:creationId xmlns:p14="http://schemas.microsoft.com/office/powerpoint/2010/main" val="202739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0094515" cy="4679950"/>
          </a:xfrm>
        </p:spPr>
        <p:txBody>
          <a:bodyPr>
            <a:noAutofit/>
          </a:bodyPr>
          <a:lstStyle/>
          <a:p>
            <a:pPr>
              <a:defRPr/>
            </a:pPr>
            <a:r>
              <a:rPr lang="en-US" sz="1600" dirty="0">
                <a:solidFill>
                  <a:schemeClr val="tx2"/>
                </a:solidFill>
              </a:rPr>
              <a:t>The </a:t>
            </a:r>
            <a:r>
              <a:rPr lang="en-US" sz="1600" b="1" dirty="0" err="1">
                <a:solidFill>
                  <a:schemeClr val="tx2"/>
                </a:solidFill>
              </a:rPr>
              <a:t>eval</a:t>
            </a:r>
            <a:r>
              <a:rPr lang="en-US" sz="1600" b="1" dirty="0">
                <a:solidFill>
                  <a:schemeClr val="tx2"/>
                </a:solidFill>
              </a:rPr>
              <a:t>()</a:t>
            </a:r>
            <a:r>
              <a:rPr lang="en-US" sz="1600" dirty="0">
                <a:solidFill>
                  <a:schemeClr val="tx2"/>
                </a:solidFill>
              </a:rPr>
              <a:t> function evaluates JavaScript code represented as a string:</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console.log(eval('2 + 2'));</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b="1" dirty="0">
                <a:solidFill>
                  <a:schemeClr val="tx2"/>
                </a:solidFill>
                <a:cs typeface="Courier New" panose="02070309020205020404" pitchFamily="49" charset="0"/>
              </a:rPr>
              <a:t>Returns</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smtClean="0">
                <a:solidFill>
                  <a:schemeClr val="tx2"/>
                </a:solidFill>
                <a:latin typeface="Courier New" panose="02070309020205020404" pitchFamily="49" charset="0"/>
                <a:cs typeface="Courier New" panose="02070309020205020404" pitchFamily="49" charset="0"/>
              </a:rPr>
              <a:t>4</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smtClean="0">
                <a:solidFill>
                  <a:srgbClr val="FFFF00"/>
                </a:solidFill>
                <a:latin typeface="Courier New" panose="02070309020205020404" pitchFamily="49" charset="0"/>
                <a:cs typeface="Courier New" panose="02070309020205020404" pitchFamily="49" charset="0"/>
              </a:rPr>
              <a:t>Highly discouraged to be used in code. Can lead to errors.</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eval()</a:t>
            </a:r>
          </a:p>
        </p:txBody>
      </p:sp>
    </p:spTree>
    <p:extLst>
      <p:ext uri="{BB962C8B-B14F-4D97-AF65-F5344CB8AC3E}">
        <p14:creationId xmlns:p14="http://schemas.microsoft.com/office/powerpoint/2010/main" val="391181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0094515" cy="4679950"/>
          </a:xfrm>
        </p:spPr>
        <p:txBody>
          <a:bodyPr>
            <a:noAutofit/>
          </a:bodyPr>
          <a:lstStyle/>
          <a:p>
            <a:pPr>
              <a:defRPr/>
            </a:pPr>
            <a:r>
              <a:rPr lang="en-US" sz="1600" dirty="0">
                <a:solidFill>
                  <a:schemeClr val="tx2"/>
                </a:solidFill>
              </a:rPr>
              <a:t>You can use the </a:t>
            </a:r>
            <a:r>
              <a:rPr lang="en-US" sz="1600" b="1" dirty="0" err="1">
                <a:solidFill>
                  <a:schemeClr val="tx2"/>
                </a:solidFill>
              </a:rPr>
              <a:t>isFinite</a:t>
            </a:r>
            <a:r>
              <a:rPr lang="en-US" sz="1600" b="1" dirty="0">
                <a:solidFill>
                  <a:schemeClr val="tx2"/>
                </a:solidFill>
              </a:rPr>
              <a:t>()</a:t>
            </a:r>
            <a:r>
              <a:rPr lang="en-US" sz="1600" dirty="0">
                <a:solidFill>
                  <a:schemeClr val="tx2"/>
                </a:solidFill>
              </a:rPr>
              <a:t> function to determine whether a number is a finite number. The </a:t>
            </a:r>
            <a:r>
              <a:rPr lang="en-US" sz="1600" dirty="0" err="1">
                <a:solidFill>
                  <a:schemeClr val="tx2"/>
                </a:solidFill>
              </a:rPr>
              <a:t>isFinite</a:t>
            </a:r>
            <a:r>
              <a:rPr lang="en-US" sz="1600" dirty="0">
                <a:solidFill>
                  <a:schemeClr val="tx2"/>
                </a:solidFill>
              </a:rPr>
              <a:t>() function examines the number in its argument. If the argument is NaN, positive infinity, or negative infinity, this method returns false; otherwise, it returns true.</a:t>
            </a:r>
          </a:p>
          <a:p>
            <a:pPr>
              <a:defRPr/>
            </a:pPr>
            <a:endParaRPr lang="en-US" sz="1600" dirty="0">
              <a:solidFill>
                <a:schemeClr val="tx2"/>
              </a:solidFill>
              <a:cs typeface="Courier New" panose="02070309020205020404" pitchFamily="49" charset="0"/>
            </a:endParaRPr>
          </a:p>
          <a:p>
            <a:pPr>
              <a:defRPr/>
            </a:pPr>
            <a:r>
              <a:rPr lang="it-IT" sz="1600" dirty="0">
                <a:solidFill>
                  <a:schemeClr val="tx2"/>
                </a:solidFill>
                <a:latin typeface="Courier New" panose="02070309020205020404" pitchFamily="49" charset="0"/>
                <a:cs typeface="Courier New" panose="02070309020205020404" pitchFamily="49" charset="0"/>
              </a:rPr>
              <a:t>isFinite(Infinity); 		// false </a:t>
            </a:r>
            <a:br>
              <a:rPr lang="it-IT" sz="1600" dirty="0">
                <a:solidFill>
                  <a:schemeClr val="tx2"/>
                </a:solidFill>
                <a:latin typeface="Courier New" panose="02070309020205020404" pitchFamily="49" charset="0"/>
                <a:cs typeface="Courier New" panose="02070309020205020404" pitchFamily="49" charset="0"/>
              </a:rPr>
            </a:br>
            <a:r>
              <a:rPr lang="it-IT" sz="1600" dirty="0">
                <a:solidFill>
                  <a:schemeClr val="tx2"/>
                </a:solidFill>
                <a:latin typeface="Courier New" panose="02070309020205020404" pitchFamily="49" charset="0"/>
                <a:cs typeface="Courier New" panose="02070309020205020404" pitchFamily="49" charset="0"/>
              </a:rPr>
              <a:t>isFinite(NaN); 		// false </a:t>
            </a:r>
            <a:br>
              <a:rPr lang="it-IT" sz="1600" dirty="0">
                <a:solidFill>
                  <a:schemeClr val="tx2"/>
                </a:solidFill>
                <a:latin typeface="Courier New" panose="02070309020205020404" pitchFamily="49" charset="0"/>
                <a:cs typeface="Courier New" panose="02070309020205020404" pitchFamily="49" charset="0"/>
              </a:rPr>
            </a:br>
            <a:r>
              <a:rPr lang="it-IT" sz="1600" dirty="0">
                <a:solidFill>
                  <a:schemeClr val="tx2"/>
                </a:solidFill>
                <a:latin typeface="Courier New" panose="02070309020205020404" pitchFamily="49" charset="0"/>
                <a:cs typeface="Courier New" panose="02070309020205020404" pitchFamily="49" charset="0"/>
              </a:rPr>
              <a:t>isFinite(-Infinity); 		// false </a:t>
            </a:r>
            <a:br>
              <a:rPr lang="it-IT" sz="1600" dirty="0">
                <a:solidFill>
                  <a:schemeClr val="tx2"/>
                </a:solidFill>
                <a:latin typeface="Courier New" panose="02070309020205020404" pitchFamily="49" charset="0"/>
                <a:cs typeface="Courier New" panose="02070309020205020404" pitchFamily="49" charset="0"/>
              </a:rPr>
            </a:br>
            <a:r>
              <a:rPr lang="it-IT" sz="1600" dirty="0">
                <a:solidFill>
                  <a:schemeClr val="tx2"/>
                </a:solidFill>
                <a:latin typeface="Courier New" panose="02070309020205020404" pitchFamily="49" charset="0"/>
                <a:cs typeface="Courier New" panose="02070309020205020404" pitchFamily="49" charset="0"/>
              </a:rPr>
              <a:t/>
            </a:r>
            <a:br>
              <a:rPr lang="it-IT" sz="1600" dirty="0">
                <a:solidFill>
                  <a:schemeClr val="tx2"/>
                </a:solidFill>
                <a:latin typeface="Courier New" panose="02070309020205020404" pitchFamily="49" charset="0"/>
                <a:cs typeface="Courier New" panose="02070309020205020404" pitchFamily="49" charset="0"/>
              </a:rPr>
            </a:br>
            <a:r>
              <a:rPr lang="it-IT" sz="1600" dirty="0">
                <a:solidFill>
                  <a:schemeClr val="tx2"/>
                </a:solidFill>
                <a:latin typeface="Courier New" panose="02070309020205020404" pitchFamily="49" charset="0"/>
                <a:cs typeface="Courier New" panose="02070309020205020404" pitchFamily="49" charset="0"/>
              </a:rPr>
              <a:t>isFinite(0); 			// true </a:t>
            </a:r>
            <a:br>
              <a:rPr lang="it-IT" sz="1600" dirty="0">
                <a:solidFill>
                  <a:schemeClr val="tx2"/>
                </a:solidFill>
                <a:latin typeface="Courier New" panose="02070309020205020404" pitchFamily="49" charset="0"/>
                <a:cs typeface="Courier New" panose="02070309020205020404" pitchFamily="49" charset="0"/>
              </a:rPr>
            </a:br>
            <a:r>
              <a:rPr lang="it-IT" sz="1600" dirty="0">
                <a:solidFill>
                  <a:schemeClr val="tx2"/>
                </a:solidFill>
                <a:latin typeface="Courier New" panose="02070309020205020404" pitchFamily="49" charset="0"/>
                <a:cs typeface="Courier New" panose="02070309020205020404" pitchFamily="49" charset="0"/>
              </a:rPr>
              <a:t>isFinite(64); 			// true </a:t>
            </a:r>
            <a:br>
              <a:rPr lang="it-IT" sz="1600" dirty="0">
                <a:solidFill>
                  <a:schemeClr val="tx2"/>
                </a:solidFill>
                <a:latin typeface="Courier New" panose="02070309020205020404" pitchFamily="49" charset="0"/>
                <a:cs typeface="Courier New" panose="02070309020205020404" pitchFamily="49" charset="0"/>
              </a:rPr>
            </a:br>
            <a:r>
              <a:rPr lang="it-IT" sz="1600" dirty="0">
                <a:solidFill>
                  <a:schemeClr val="tx2"/>
                </a:solidFill>
                <a:latin typeface="Courier New" panose="02070309020205020404" pitchFamily="49" charset="0"/>
                <a:cs typeface="Courier New" panose="02070309020205020404" pitchFamily="49" charset="0"/>
              </a:rPr>
              <a:t>isFinite(null); 		// </a:t>
            </a:r>
            <a:r>
              <a:rPr lang="it-IT" sz="1600" dirty="0" err="1" smtClean="0">
                <a:solidFill>
                  <a:schemeClr val="tx2"/>
                </a:solidFill>
                <a:latin typeface="Courier New" panose="02070309020205020404" pitchFamily="49" charset="0"/>
                <a:cs typeface="Courier New" panose="02070309020205020404" pitchFamily="49" charset="0"/>
              </a:rPr>
              <a:t>true</a:t>
            </a:r>
            <a:endParaRPr lang="it-IT" sz="1600" dirty="0" smtClean="0">
              <a:solidFill>
                <a:schemeClr val="tx2"/>
              </a:solidFill>
              <a:latin typeface="Courier New" panose="02070309020205020404" pitchFamily="49" charset="0"/>
              <a:cs typeface="Courier New" panose="02070309020205020404" pitchFamily="49" charset="0"/>
            </a:endParaRPr>
          </a:p>
          <a:p>
            <a:pPr>
              <a:defRPr/>
            </a:pPr>
            <a:endParaRPr lang="it-IT" sz="1600" dirty="0">
              <a:solidFill>
                <a:schemeClr val="tx2"/>
              </a:solidFill>
              <a:latin typeface="Courier New" panose="02070309020205020404" pitchFamily="49" charset="0"/>
              <a:cs typeface="Courier New" panose="02070309020205020404" pitchFamily="49" charset="0"/>
            </a:endParaRPr>
          </a:p>
          <a:p>
            <a:pPr>
              <a:defRPr/>
            </a:pPr>
            <a:r>
              <a:rPr lang="en-US" sz="1600" dirty="0" smtClean="0">
                <a:solidFill>
                  <a:srgbClr val="FFFF00"/>
                </a:solidFill>
                <a:latin typeface="Courier New" panose="02070309020205020404" pitchFamily="49" charset="0"/>
                <a:cs typeface="Courier New" panose="02070309020205020404" pitchFamily="49" charset="0"/>
              </a:rPr>
              <a:t>Good way to detect memory leaks or to prevent browser crashes</a:t>
            </a:r>
          </a:p>
          <a:p>
            <a:pPr>
              <a:defRPr/>
            </a:pPr>
            <a:endParaRPr lang="en-US" sz="1600" dirty="0">
              <a:solidFill>
                <a:srgbClr val="FFFF00"/>
              </a:solidFill>
              <a:latin typeface="Courier New" panose="02070309020205020404" pitchFamily="49" charset="0"/>
              <a:cs typeface="Courier New" panose="02070309020205020404" pitchFamily="49" charset="0"/>
            </a:endParaRPr>
          </a:p>
          <a:p>
            <a:pPr>
              <a:defRPr/>
            </a:pPr>
            <a:r>
              <a:rPr lang="en-US" sz="1600" dirty="0" smtClean="0">
                <a:solidFill>
                  <a:srgbClr val="FFFF00"/>
                </a:solidFill>
                <a:latin typeface="Courier New" panose="02070309020205020404" pitchFamily="49" charset="0"/>
                <a:cs typeface="Courier New" panose="02070309020205020404" pitchFamily="49" charset="0"/>
              </a:rPr>
              <a:t>Looping to infinity is used when mining </a:t>
            </a:r>
            <a:r>
              <a:rPr lang="en-US" sz="1600" dirty="0" err="1" smtClean="0">
                <a:solidFill>
                  <a:srgbClr val="FFFF00"/>
                </a:solidFill>
                <a:latin typeface="Courier New" panose="02070309020205020404" pitchFamily="49" charset="0"/>
                <a:cs typeface="Courier New" panose="02070309020205020404" pitchFamily="49" charset="0"/>
              </a:rPr>
              <a:t>BitCoin</a:t>
            </a:r>
            <a:r>
              <a:rPr lang="en-US" sz="1600" dirty="0" smtClean="0">
                <a:solidFill>
                  <a:srgbClr val="FFFF00"/>
                </a:solidFill>
                <a:latin typeface="Courier New" panose="02070309020205020404" pitchFamily="49" charset="0"/>
                <a:cs typeface="Courier New" panose="02070309020205020404" pitchFamily="49" charset="0"/>
              </a:rPr>
              <a:t>.</a:t>
            </a:r>
            <a:endParaRPr lang="it-IT" sz="1600" dirty="0" smtClean="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isFinite</a:t>
            </a:r>
            <a:r>
              <a:rPr lang="en-US" dirty="0"/>
              <a:t>()</a:t>
            </a:r>
          </a:p>
        </p:txBody>
      </p:sp>
    </p:spTree>
    <p:extLst>
      <p:ext uri="{BB962C8B-B14F-4D97-AF65-F5344CB8AC3E}">
        <p14:creationId xmlns:p14="http://schemas.microsoft.com/office/powerpoint/2010/main" val="400052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a:defRPr/>
            </a:pPr>
            <a:r>
              <a:rPr lang="en-US" sz="1600" dirty="0">
                <a:solidFill>
                  <a:schemeClr val="tx2"/>
                </a:solidFill>
              </a:rPr>
              <a:t>The </a:t>
            </a:r>
            <a:r>
              <a:rPr lang="en-US" sz="1600" b="1" dirty="0" err="1">
                <a:solidFill>
                  <a:schemeClr val="tx2"/>
                </a:solidFill>
              </a:rPr>
              <a:t>isNaN</a:t>
            </a:r>
            <a:r>
              <a:rPr lang="en-US" sz="1600" b="1" dirty="0">
                <a:solidFill>
                  <a:schemeClr val="tx2"/>
                </a:solidFill>
              </a:rPr>
              <a:t>()</a:t>
            </a:r>
            <a:r>
              <a:rPr lang="en-US" sz="1600" dirty="0">
                <a:solidFill>
                  <a:schemeClr val="tx2"/>
                </a:solidFill>
              </a:rPr>
              <a:t> function determines whether a value is NaN or not. You may alternatively want to use Number.isNaN() or you can use typeof to determine if the value is "not a number".</a:t>
            </a:r>
          </a:p>
          <a:p>
            <a:pPr>
              <a:defRPr/>
            </a:pPr>
            <a:endParaRPr lang="en-US" sz="1600" dirty="0">
              <a:solidFill>
                <a:schemeClr val="tx2"/>
              </a:solidFill>
              <a:cs typeface="Courier New" panose="02070309020205020404" pitchFamily="49" charset="0"/>
            </a:endParaRPr>
          </a:p>
          <a:p>
            <a:pPr>
              <a:defRPr/>
            </a:pP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(NaN);       	// true</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(undefined); 	// true</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        	// true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(true);      	// </a:t>
            </a:r>
            <a:r>
              <a:rPr lang="en-US" sz="1600" dirty="0" smtClean="0">
                <a:solidFill>
                  <a:schemeClr val="tx2"/>
                </a:solidFill>
                <a:latin typeface="Courier New" panose="02070309020205020404" pitchFamily="49" charset="0"/>
                <a:cs typeface="Courier New" panose="02070309020205020404" pitchFamily="49" charset="0"/>
              </a:rPr>
              <a:t>false  (resolves to 1)</a:t>
            </a: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err="1" smtClean="0">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(null);      	// </a:t>
            </a:r>
            <a:r>
              <a:rPr lang="en-US" sz="1600" dirty="0" smtClean="0">
                <a:solidFill>
                  <a:schemeClr val="tx2"/>
                </a:solidFill>
                <a:latin typeface="Courier New" panose="02070309020205020404" pitchFamily="49" charset="0"/>
                <a:cs typeface="Courier New" panose="02070309020205020404" pitchFamily="49" charset="0"/>
              </a:rPr>
              <a:t>false   (resolves to 0)</a:t>
            </a: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(37);        	// false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('37');      	// false: converted to the number 37 which is not NaN</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('37.37');   	// false: converted to the number 37.37 which is not NaN</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        	// false: the empty string is converted to 0 which is not NaN</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 ');       	// false: string w/ spaces is converted to 0 which is not NaN</a:t>
            </a:r>
          </a:p>
        </p:txBody>
      </p:sp>
      <p:sp>
        <p:nvSpPr>
          <p:cNvPr id="2" name="Text Placeholder 1"/>
          <p:cNvSpPr>
            <a:spLocks noGrp="1"/>
          </p:cNvSpPr>
          <p:nvPr>
            <p:ph type="body" sz="quarter" idx="11"/>
          </p:nvPr>
        </p:nvSpPr>
        <p:spPr/>
        <p:txBody>
          <a:bodyPr/>
          <a:lstStyle/>
          <a:p>
            <a:r>
              <a:rPr lang="en-US" dirty="0" err="1"/>
              <a:t>isNaN</a:t>
            </a:r>
            <a:r>
              <a:rPr lang="en-US" dirty="0"/>
              <a:t>()</a:t>
            </a:r>
          </a:p>
        </p:txBody>
      </p:sp>
    </p:spTree>
    <p:extLst>
      <p:ext uri="{BB962C8B-B14F-4D97-AF65-F5344CB8AC3E}">
        <p14:creationId xmlns:p14="http://schemas.microsoft.com/office/powerpoint/2010/main" val="47005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18589" cy="4679950"/>
          </a:xfrm>
        </p:spPr>
        <p:txBody>
          <a:bodyPr>
            <a:noAutofit/>
          </a:bodyPr>
          <a:lstStyle/>
          <a:p>
            <a:r>
              <a:rPr lang="en-US" sz="1600" dirty="0">
                <a:solidFill>
                  <a:schemeClr val="tx2"/>
                </a:solidFill>
              </a:rPr>
              <a:t>The </a:t>
            </a:r>
            <a:r>
              <a:rPr lang="en-US" sz="1600" b="1" dirty="0" err="1">
                <a:solidFill>
                  <a:schemeClr val="tx2"/>
                </a:solidFill>
              </a:rPr>
              <a:t>parseFloat</a:t>
            </a:r>
            <a:r>
              <a:rPr lang="en-US" sz="1600" b="1" dirty="0">
                <a:solidFill>
                  <a:schemeClr val="tx2"/>
                </a:solidFill>
              </a:rPr>
              <a:t>()</a:t>
            </a:r>
            <a:r>
              <a:rPr lang="en-US" sz="1600" dirty="0">
                <a:solidFill>
                  <a:schemeClr val="tx2"/>
                </a:solidFill>
              </a:rPr>
              <a:t> function parses its argument (a string) and returns a floating-point number. If it encounters a character other than a sign (+ or -), numeral (0-9), a decimal point, or an exponent, it returns the value up to that point and ignores that character and all succeeding characters. Leading and trailing spaces are allowed. If the first character cannot be converted to a number, </a:t>
            </a:r>
            <a:r>
              <a:rPr lang="en-US" sz="1600" dirty="0" err="1">
                <a:solidFill>
                  <a:schemeClr val="tx2"/>
                </a:solidFill>
              </a:rPr>
              <a:t>parseFloat</a:t>
            </a:r>
            <a:r>
              <a:rPr lang="en-US" sz="1600" dirty="0">
                <a:solidFill>
                  <a:schemeClr val="tx2"/>
                </a:solidFill>
              </a:rPr>
              <a:t>() returns NaN.</a:t>
            </a:r>
          </a:p>
          <a:p>
            <a:pPr>
              <a:defRPr/>
            </a:pPr>
            <a:endParaRPr lang="en-US" sz="1600" dirty="0">
              <a:solidFill>
                <a:schemeClr val="tx2"/>
              </a:solidFill>
              <a:cs typeface="Courier New" panose="02070309020205020404" pitchFamily="49" charset="0"/>
            </a:endParaRPr>
          </a:p>
          <a:p>
            <a:pPr>
              <a:defRPr/>
            </a:pPr>
            <a:r>
              <a:rPr lang="en-US" sz="1600" dirty="0" err="1">
                <a:solidFill>
                  <a:schemeClr val="tx2"/>
                </a:solidFill>
                <a:latin typeface="Courier New" panose="02070309020205020404" pitchFamily="49" charset="0"/>
                <a:cs typeface="Courier New" panose="02070309020205020404" pitchFamily="49" charset="0"/>
              </a:rPr>
              <a:t>parseFloat</a:t>
            </a:r>
            <a:r>
              <a:rPr lang="en-US" sz="1600" dirty="0">
                <a:solidFill>
                  <a:schemeClr val="tx2"/>
                </a:solidFill>
                <a:latin typeface="Courier New" panose="02070309020205020404" pitchFamily="49" charset="0"/>
                <a:cs typeface="Courier New" panose="02070309020205020404" pitchFamily="49" charset="0"/>
              </a:rPr>
              <a:t>('3.14');					// returns 3.14</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parseFloat</a:t>
            </a:r>
            <a:r>
              <a:rPr lang="en-US" sz="1600" dirty="0">
                <a:solidFill>
                  <a:schemeClr val="tx2"/>
                </a:solidFill>
                <a:latin typeface="Courier New" panose="02070309020205020404" pitchFamily="49" charset="0"/>
                <a:cs typeface="Courier New" panose="02070309020205020404" pitchFamily="49" charset="0"/>
              </a:rPr>
              <a:t>('0.0314E+2'); 				// returns 3.14</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parseFloat</a:t>
            </a:r>
            <a:r>
              <a:rPr lang="en-US" sz="1600" dirty="0">
                <a:solidFill>
                  <a:schemeClr val="tx2"/>
                </a:solidFill>
                <a:latin typeface="Courier New" panose="02070309020205020404" pitchFamily="49" charset="0"/>
                <a:cs typeface="Courier New" panose="02070309020205020404" pitchFamily="49" charset="0"/>
              </a:rPr>
              <a:t>('3.14 more non-digit characters');	// returns 3.14</a:t>
            </a:r>
          </a:p>
        </p:txBody>
      </p:sp>
      <p:sp>
        <p:nvSpPr>
          <p:cNvPr id="2" name="Text Placeholder 1"/>
          <p:cNvSpPr>
            <a:spLocks noGrp="1"/>
          </p:cNvSpPr>
          <p:nvPr>
            <p:ph type="body" sz="quarter" idx="11"/>
          </p:nvPr>
        </p:nvSpPr>
        <p:spPr/>
        <p:txBody>
          <a:bodyPr/>
          <a:lstStyle/>
          <a:p>
            <a:r>
              <a:rPr lang="en-US" dirty="0" err="1"/>
              <a:t>parseFloat</a:t>
            </a:r>
            <a:r>
              <a:rPr lang="en-US" dirty="0"/>
              <a:t>()</a:t>
            </a:r>
          </a:p>
        </p:txBody>
      </p:sp>
    </p:spTree>
    <p:extLst>
      <p:ext uri="{BB962C8B-B14F-4D97-AF65-F5344CB8AC3E}">
        <p14:creationId xmlns:p14="http://schemas.microsoft.com/office/powerpoint/2010/main" val="2591123531"/>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TotalTime>
  <Words>2706</Words>
  <Application>Microsoft Macintosh PowerPoint</Application>
  <PresentationFormat>Custom</PresentationFormat>
  <Paragraphs>421</Paragraphs>
  <Slides>51</Slides>
  <Notes>1</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Master light</vt:lpstr>
      <vt:lpstr>Master dark</vt:lpstr>
      <vt:lpstr>COMM 644 Web Programming Intermediate</vt:lpstr>
      <vt:lpstr>This week at a glance…</vt:lpstr>
      <vt:lpstr>Introduction to Functions</vt:lpstr>
      <vt:lpstr>Introduction to Functions</vt:lpstr>
      <vt:lpstr>Working with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Exercise: Functions</vt:lpstr>
      <vt:lpstr>Exercise: Passing Them Data</vt:lpstr>
      <vt:lpstr>Exercise: Returning Values</vt:lpstr>
      <vt:lpstr>Exercise: Local vs. Global Variables</vt:lpstr>
      <vt:lpstr>Introduction to Functions</vt:lpstr>
      <vt:lpstr>Introduction to Functions</vt:lpstr>
      <vt:lpstr>Introduction to Functions</vt:lpstr>
      <vt:lpstr>Introduction to Functions</vt:lpstr>
      <vt:lpstr>Introduction to Functions</vt:lpstr>
      <vt:lpstr>Introduction to Modules</vt:lpstr>
      <vt:lpstr>Introduction to Modules</vt:lpstr>
      <vt:lpstr>Introduction to Modules</vt:lpstr>
      <vt:lpstr>Introduction to Modules</vt:lpstr>
      <vt:lpstr>Introduction to Modules</vt:lpstr>
      <vt:lpstr>Introduction to Modules</vt:lpstr>
      <vt:lpstr>Introduction to Modules</vt:lpstr>
      <vt:lpstr>Introduction to Modules</vt:lpstr>
      <vt:lpstr>Lab 7 The Guess the Number Game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583</cp:revision>
  <dcterms:created xsi:type="dcterms:W3CDTF">2011-04-02T17:19:46Z</dcterms:created>
  <dcterms:modified xsi:type="dcterms:W3CDTF">2021-03-11T06:43:34Z</dcterms:modified>
</cp:coreProperties>
</file>