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0"/>
  </p:notesMasterIdLst>
  <p:handoutMasterIdLst>
    <p:handoutMasterId r:id="rId31"/>
  </p:handoutMasterIdLst>
  <p:sldIdLst>
    <p:sldId id="390" r:id="rId3"/>
    <p:sldId id="310" r:id="rId4"/>
    <p:sldId id="416" r:id="rId5"/>
    <p:sldId id="392" r:id="rId6"/>
    <p:sldId id="397" r:id="rId7"/>
    <p:sldId id="398" r:id="rId8"/>
    <p:sldId id="399" r:id="rId9"/>
    <p:sldId id="400" r:id="rId10"/>
    <p:sldId id="430" r:id="rId11"/>
    <p:sldId id="401" r:id="rId12"/>
    <p:sldId id="403" r:id="rId13"/>
    <p:sldId id="402" r:id="rId14"/>
    <p:sldId id="431" r:id="rId15"/>
    <p:sldId id="424" r:id="rId16"/>
    <p:sldId id="425" r:id="rId17"/>
    <p:sldId id="426" r:id="rId18"/>
    <p:sldId id="405" r:id="rId19"/>
    <p:sldId id="406" r:id="rId20"/>
    <p:sldId id="407" r:id="rId21"/>
    <p:sldId id="408" r:id="rId22"/>
    <p:sldId id="409" r:id="rId23"/>
    <p:sldId id="428" r:id="rId24"/>
    <p:sldId id="429" r:id="rId25"/>
    <p:sldId id="410" r:id="rId26"/>
    <p:sldId id="412" r:id="rId27"/>
    <p:sldId id="413" r:id="rId28"/>
    <p:sldId id="418"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3EE"/>
    <a:srgbClr val="FF5050"/>
    <a:srgbClr val="FAD646"/>
    <a:srgbClr val="CCCCCC"/>
    <a:srgbClr val="993300"/>
    <a:srgbClr val="000000"/>
    <a:srgbClr val="CC6600"/>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70" autoAdjust="0"/>
    <p:restoredTop sz="95052" autoAdjust="0"/>
  </p:normalViewPr>
  <p:slideViewPr>
    <p:cSldViewPr snapToGrid="0">
      <p:cViewPr varScale="1">
        <p:scale>
          <a:sx n="110" d="100"/>
          <a:sy n="110" d="100"/>
        </p:scale>
        <p:origin x="-96" y="-2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1" d="100"/>
          <a:sy n="71"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3/9/21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3/9/21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script is at bottom </a:t>
            </a:r>
            <a:r>
              <a:rPr lang="en-US"/>
              <a:t>of page</a:t>
            </a:r>
          </a:p>
        </p:txBody>
      </p:sp>
      <p:sp>
        <p:nvSpPr>
          <p:cNvPr id="4" name="Slide Number Placeholder 3"/>
          <p:cNvSpPr>
            <a:spLocks noGrp="1"/>
          </p:cNvSpPr>
          <p:nvPr>
            <p:ph type="sldNum" sz="quarter" idx="10"/>
          </p:nvPr>
        </p:nvSpPr>
        <p:spPr/>
        <p:txBody>
          <a:bodyPr/>
          <a:lstStyle/>
          <a:p>
            <a:fld id="{052A1873-0A52-4A4E-BA28-80AFF6A8486D}" type="slidenum">
              <a:rPr lang="en-US" smtClean="0"/>
              <a:t>7</a:t>
            </a:fld>
            <a:endParaRPr lang="en-US"/>
          </a:p>
        </p:txBody>
      </p:sp>
    </p:spTree>
    <p:extLst>
      <p:ext uri="{BB962C8B-B14F-4D97-AF65-F5344CB8AC3E}">
        <p14:creationId xmlns:p14="http://schemas.microsoft.com/office/powerpoint/2010/main" val="172834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Ev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vent%23propert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vent%23metho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6</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26694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Event Listener arguments</a:t>
            </a:r>
          </a:p>
        </p:txBody>
      </p:sp>
      <p:sp>
        <p:nvSpPr>
          <p:cNvPr id="8" name="Text Placeholder 6"/>
          <p:cNvSpPr>
            <a:spLocks noGrp="1"/>
          </p:cNvSpPr>
          <p:nvPr>
            <p:ph type="body" sz="quarter" idx="14"/>
          </p:nvPr>
        </p:nvSpPr>
        <p:spPr>
          <a:xfrm>
            <a:off x="335359" y="1628800"/>
            <a:ext cx="11497249" cy="4679950"/>
          </a:xfrm>
        </p:spPr>
        <p:txBody>
          <a:bodyPr>
            <a:noAutofit/>
          </a:bodyPr>
          <a:lstStyle/>
          <a:p>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'click'</a:t>
            </a:r>
            <a:r>
              <a:rPr lang="en-US" sz="1600" dirty="0">
                <a:latin typeface="Courier New" panose="02070309020205020404" pitchFamily="49" charset="0"/>
                <a:cs typeface="Courier New" panose="02070309020205020404" pitchFamily="49" charset="0"/>
              </a:rPr>
              <a:t>, </a:t>
            </a:r>
            <a:r>
              <a:rPr lang="en-US" sz="1600" b="1" dirty="0" err="1">
                <a:solidFill>
                  <a:srgbClr val="92D050"/>
                </a:solidFill>
                <a:latin typeface="Courier New" panose="02070309020205020404" pitchFamily="49" charset="0"/>
                <a:cs typeface="Courier New" panose="02070309020205020404" pitchFamily="49" charset="0"/>
              </a:rPr>
              <a:t>writeMessage</a:t>
            </a:r>
            <a:r>
              <a:rPr lang="en-US" sz="1600" dirty="0">
                <a:latin typeface="Courier New" panose="02070309020205020404" pitchFamily="49" charset="0"/>
                <a:cs typeface="Courier New" panose="02070309020205020404" pitchFamily="49" charset="0"/>
              </a:rPr>
              <a:t>, </a:t>
            </a:r>
            <a:r>
              <a:rPr lang="en-US" sz="1600" b="1" dirty="0">
                <a:solidFill>
                  <a:schemeClr val="accent4">
                    <a:lumMod val="40000"/>
                    <a:lumOff val="60000"/>
                  </a:schemeClr>
                </a:solidFill>
                <a:latin typeface="Courier New" panose="02070309020205020404" pitchFamily="49" charset="0"/>
                <a:cs typeface="Courier New" panose="02070309020205020404" pitchFamily="49" charset="0"/>
              </a:rPr>
              <a:t>false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pPr marL="461963" indent="-461963" fontAlgn="base">
              <a:buFont typeface="Wingdings" panose="05000000000000000000" pitchFamily="2" charset="2"/>
              <a:buChar char="v"/>
            </a:pPr>
            <a:r>
              <a:rPr lang="en-US" sz="1600" b="1" dirty="0">
                <a:solidFill>
                  <a:schemeClr val="bg2">
                    <a:lumMod val="40000"/>
                    <a:lumOff val="60000"/>
                  </a:schemeClr>
                </a:solidFill>
                <a:latin typeface="Courier New" panose="02070309020205020404" pitchFamily="49" charset="0"/>
                <a:cs typeface="Courier New" panose="02070309020205020404" pitchFamily="49" charset="0"/>
              </a:rPr>
              <a:t>event name (string)</a:t>
            </a:r>
            <a:r>
              <a:rPr lang="en-US" sz="1600" dirty="0"/>
              <a:t/>
            </a:r>
            <a:br>
              <a:rPr lang="en-US" sz="1600" dirty="0"/>
            </a:br>
            <a:r>
              <a:rPr lang="en-US" sz="1600" dirty="0"/>
              <a:t>This is the name or type of event that you want to listen for. These are outlined in the next slide.</a:t>
            </a:r>
          </a:p>
          <a:p>
            <a:pPr marL="461963" indent="-461963" fontAlgn="base">
              <a:buFont typeface="Wingdings" panose="05000000000000000000" pitchFamily="2" charset="2"/>
              <a:buChar char="v"/>
            </a:pPr>
            <a:endParaRPr lang="en-US" sz="1600" dirty="0"/>
          </a:p>
          <a:p>
            <a:pPr marL="461963" indent="-461963" fontAlgn="base">
              <a:buFont typeface="Wingdings" panose="05000000000000000000" pitchFamily="2" charset="2"/>
              <a:buChar char="v"/>
            </a:pPr>
            <a:r>
              <a:rPr lang="en-US" sz="1600" b="1" dirty="0">
                <a:solidFill>
                  <a:srgbClr val="92D050"/>
                </a:solidFill>
                <a:latin typeface="Courier New" panose="02070309020205020404" pitchFamily="49" charset="0"/>
                <a:cs typeface="Courier New" panose="02070309020205020404" pitchFamily="49" charset="0"/>
              </a:rPr>
              <a:t>function handler</a:t>
            </a:r>
            <a:r>
              <a:rPr lang="en-US" sz="1600" dirty="0"/>
              <a:t/>
            </a:r>
            <a:br>
              <a:rPr lang="en-US" sz="1600" dirty="0"/>
            </a:br>
            <a:r>
              <a:rPr lang="en-US" sz="1600" dirty="0"/>
              <a:t>This function gets called when the event happens. This can come in the form of a user defined function, anonymous function, or an arrow function. </a:t>
            </a:r>
            <a:r>
              <a:rPr lang="en-US" sz="1600" b="1" dirty="0"/>
              <a:t>The Event object, containing data about the event, is passed as an argument automatically (more on this in a bit).</a:t>
            </a:r>
          </a:p>
          <a:p>
            <a:pPr marL="461963" indent="-461963" fontAlgn="base">
              <a:buFont typeface="Wingdings" panose="05000000000000000000" pitchFamily="2" charset="2"/>
              <a:buChar char="v"/>
            </a:pPr>
            <a:endParaRPr lang="en-US" sz="1600" dirty="0"/>
          </a:p>
          <a:p>
            <a:pPr marL="461963" indent="-461963" fontAlgn="base">
              <a:buFont typeface="Wingdings" panose="05000000000000000000" pitchFamily="2" charset="2"/>
              <a:buChar char="v"/>
            </a:pPr>
            <a:r>
              <a:rPr lang="en-US" sz="1600" b="1" dirty="0">
                <a:solidFill>
                  <a:schemeClr val="accent4">
                    <a:lumMod val="40000"/>
                    <a:lumOff val="60000"/>
                  </a:schemeClr>
                </a:solidFill>
                <a:latin typeface="Courier New" panose="02070309020205020404" pitchFamily="49" charset="0"/>
                <a:cs typeface="Courier New" panose="02070309020205020404" pitchFamily="49" charset="0"/>
              </a:rPr>
              <a:t>use-capture (Boolean)</a:t>
            </a:r>
            <a:r>
              <a:rPr lang="en-US" sz="1600" dirty="0"/>
              <a:t/>
            </a:r>
            <a:br>
              <a:rPr lang="en-US" sz="1600" dirty="0"/>
            </a:br>
            <a:r>
              <a:rPr lang="en-US" sz="1600" dirty="0"/>
              <a:t>This optional parameter declares whether the callback should be fired in the “capture” phase (more on this in a bit). The default is false</a:t>
            </a:r>
            <a:r>
              <a:rPr lang="en-US" sz="1600" dirty="0" smtClean="0"/>
              <a:t>. </a:t>
            </a:r>
            <a:r>
              <a:rPr lang="en-US" sz="1600" dirty="0" smtClean="0">
                <a:solidFill>
                  <a:srgbClr val="FFFF00"/>
                </a:solidFill>
              </a:rPr>
              <a:t>Used rarely</a:t>
            </a:r>
            <a:endParaRPr lang="en-US" sz="1600" dirty="0">
              <a:solidFill>
                <a:srgbClr val="FFFF00"/>
              </a:solidFill>
            </a:endParaRPr>
          </a:p>
        </p:txBody>
      </p:sp>
    </p:spTree>
    <p:extLst>
      <p:ext uri="{BB962C8B-B14F-4D97-AF65-F5344CB8AC3E}">
        <p14:creationId xmlns:p14="http://schemas.microsoft.com/office/powerpoint/2010/main" val="376298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The various types of events that you can handle</a:t>
            </a:r>
          </a:p>
        </p:txBody>
      </p:sp>
      <p:sp>
        <p:nvSpPr>
          <p:cNvPr id="8" name="Text Placeholder 6"/>
          <p:cNvSpPr>
            <a:spLocks noGrp="1"/>
          </p:cNvSpPr>
          <p:nvPr>
            <p:ph type="body" sz="quarter" idx="14"/>
          </p:nvPr>
        </p:nvSpPr>
        <p:spPr>
          <a:xfrm>
            <a:off x="335360" y="1642448"/>
            <a:ext cx="1849814" cy="4578048"/>
          </a:xfrm>
        </p:spPr>
        <p:txBody>
          <a:bodyPr>
            <a:noAutofit/>
          </a:bodyPr>
          <a:lstStyle/>
          <a:p>
            <a:r>
              <a:rPr lang="en-US" sz="1600" b="1" dirty="0">
                <a:cs typeface="Courier New" panose="02070309020205020404" pitchFamily="49" charset="0"/>
              </a:rPr>
              <a:t>Mouse Events</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mousedown</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mouseup</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mouseover</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mouseout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mousemove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click</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dblclick</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drag</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dragstart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dragend</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drop</a:t>
            </a:r>
          </a:p>
        </p:txBody>
      </p:sp>
      <p:sp>
        <p:nvSpPr>
          <p:cNvPr id="7" name="Text Placeholder 6"/>
          <p:cNvSpPr>
            <a:spLocks noGrp="1"/>
          </p:cNvSpPr>
          <p:nvPr>
            <p:ph type="body" sz="quarter" idx="14"/>
          </p:nvPr>
        </p:nvSpPr>
        <p:spPr>
          <a:xfrm>
            <a:off x="2439500" y="1642448"/>
            <a:ext cx="1652978" cy="1974208"/>
          </a:xfrm>
        </p:spPr>
        <p:txBody>
          <a:bodyPr>
            <a:noAutofit/>
          </a:bodyPr>
          <a:lstStyle/>
          <a:p>
            <a:r>
              <a:rPr lang="en-US" sz="1600" b="1" dirty="0">
                <a:cs typeface="Courier New" panose="02070309020205020404" pitchFamily="49" charset="0"/>
              </a:rPr>
              <a:t>Keyboard Events</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keydown</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keypress</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keyup</a:t>
            </a:r>
            <a:endParaRPr lang="en-US" sz="1600" dirty="0">
              <a:latin typeface="Courier New" panose="02070309020205020404" pitchFamily="49" charset="0"/>
              <a:cs typeface="Courier New" panose="02070309020205020404" pitchFamily="49" charset="0"/>
            </a:endParaRPr>
          </a:p>
        </p:txBody>
      </p:sp>
      <p:sp>
        <p:nvSpPr>
          <p:cNvPr id="9" name="Text Placeholder 6"/>
          <p:cNvSpPr>
            <a:spLocks noGrp="1"/>
          </p:cNvSpPr>
          <p:nvPr>
            <p:ph type="body" sz="quarter" idx="14"/>
          </p:nvPr>
        </p:nvSpPr>
        <p:spPr>
          <a:xfrm>
            <a:off x="4604502" y="1642448"/>
            <a:ext cx="1790589" cy="3485762"/>
          </a:xfrm>
        </p:spPr>
        <p:txBody>
          <a:bodyPr>
            <a:noAutofit/>
          </a:bodyPr>
          <a:lstStyle/>
          <a:p>
            <a:r>
              <a:rPr lang="en-US" sz="1600" b="1" dirty="0">
                <a:cs typeface="Courier New" panose="02070309020205020404" pitchFamily="49" charset="0"/>
              </a:rPr>
              <a:t>Window Events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load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unload</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beforeunload</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abort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error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resize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scroll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contextmenu</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
        <p:nvSpPr>
          <p:cNvPr id="10" name="Text Placeholder 6"/>
          <p:cNvSpPr>
            <a:spLocks noGrp="1"/>
          </p:cNvSpPr>
          <p:nvPr>
            <p:ph type="body" sz="quarter" idx="14"/>
          </p:nvPr>
        </p:nvSpPr>
        <p:spPr>
          <a:xfrm>
            <a:off x="6907115" y="1642448"/>
            <a:ext cx="1395280" cy="2861311"/>
          </a:xfrm>
        </p:spPr>
        <p:txBody>
          <a:bodyPr>
            <a:noAutofit/>
          </a:bodyPr>
          <a:lstStyle/>
          <a:p>
            <a:r>
              <a:rPr lang="en-US" sz="1600" b="1" dirty="0">
                <a:cs typeface="Courier New" panose="02070309020205020404" pitchFamily="49" charset="0"/>
              </a:rPr>
              <a:t>Form Events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focus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blur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change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reset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submit</a:t>
            </a:r>
          </a:p>
        </p:txBody>
      </p:sp>
      <p:sp>
        <p:nvSpPr>
          <p:cNvPr id="11" name="Text Placeholder 6">
            <a:extLst>
              <a:ext uri="{FF2B5EF4-FFF2-40B4-BE49-F238E27FC236}">
                <a16:creationId xmlns:a16="http://schemas.microsoft.com/office/drawing/2014/main" xmlns="" id="{B7E53A53-3696-4B7A-9C7B-3007BCE0A792}"/>
              </a:ext>
            </a:extLst>
          </p:cNvPr>
          <p:cNvSpPr txBox="1">
            <a:spLocks/>
          </p:cNvSpPr>
          <p:nvPr/>
        </p:nvSpPr>
        <p:spPr>
          <a:xfrm>
            <a:off x="8814419" y="1642448"/>
            <a:ext cx="1954450" cy="2861311"/>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cs typeface="Courier New" panose="02070309020205020404" pitchFamily="49" charset="0"/>
              </a:rPr>
              <a:t>Touch Device Events</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touchstart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touchmove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touchend</a:t>
            </a:r>
            <a:endParaRPr lang="en-US" sz="1600" dirty="0">
              <a:latin typeface="Courier New" panose="02070309020205020404" pitchFamily="49" charset="0"/>
              <a:cs typeface="Courier New" panose="02070309020205020404" pitchFamily="49" charset="0"/>
            </a:endParaRPr>
          </a:p>
        </p:txBody>
      </p:sp>
      <p:sp>
        <p:nvSpPr>
          <p:cNvPr id="14" name="Text Placeholder 6">
            <a:extLst>
              <a:ext uri="{FF2B5EF4-FFF2-40B4-BE49-F238E27FC236}">
                <a16:creationId xmlns:a16="http://schemas.microsoft.com/office/drawing/2014/main" xmlns="" id="{683930BB-18A9-414E-9D45-19024025127C}"/>
              </a:ext>
            </a:extLst>
          </p:cNvPr>
          <p:cNvSpPr txBox="1">
            <a:spLocks/>
          </p:cNvSpPr>
          <p:nvPr/>
        </p:nvSpPr>
        <p:spPr>
          <a:xfrm>
            <a:off x="5683449" y="5651538"/>
            <a:ext cx="6261939" cy="946989"/>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cs typeface="Courier New" panose="02070309020205020404" pitchFamily="49" charset="0"/>
              </a:rPr>
              <a:t>Visit the Mozilla MDN documentation for a full list of events: </a:t>
            </a:r>
            <a:r>
              <a:rPr lang="en-US" sz="1600" dirty="0">
                <a:cs typeface="Courier New" panose="02070309020205020404" pitchFamily="49" charset="0"/>
                <a:hlinkClick r:id="rId2"/>
              </a:rPr>
              <a:t>https://developer.mozilla.org/en-US/docs/Web/Events</a:t>
            </a:r>
            <a:r>
              <a:rPr lang="en-US" sz="1600" dirty="0">
                <a:cs typeface="Courier New" panose="02070309020205020404" pitchFamily="49" charset="0"/>
              </a:rPr>
              <a:t> </a:t>
            </a:r>
          </a:p>
        </p:txBody>
      </p:sp>
    </p:spTree>
    <p:extLst>
      <p:ext uri="{BB962C8B-B14F-4D97-AF65-F5344CB8AC3E}">
        <p14:creationId xmlns:p14="http://schemas.microsoft.com/office/powerpoint/2010/main" val="27597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Overcoming common errors</a:t>
            </a:r>
          </a:p>
        </p:txBody>
      </p:sp>
      <p:sp>
        <p:nvSpPr>
          <p:cNvPr id="8" name="Text Placeholder 6"/>
          <p:cNvSpPr>
            <a:spLocks noGrp="1"/>
          </p:cNvSpPr>
          <p:nvPr>
            <p:ph type="body" sz="quarter" idx="14"/>
          </p:nvPr>
        </p:nvSpPr>
        <p:spPr>
          <a:xfrm>
            <a:off x="335359" y="1624100"/>
            <a:ext cx="11510897" cy="4679950"/>
          </a:xfrm>
        </p:spPr>
        <p:txBody>
          <a:bodyPr>
            <a:noAutofit/>
          </a:bodyPr>
          <a:lstStyle/>
          <a:p>
            <a:r>
              <a:rPr lang="en-US" sz="1600" b="1" dirty="0"/>
              <a:t>Overcoming </a:t>
            </a:r>
            <a:r>
              <a:rPr lang="en-US" sz="1600" b="1" dirty="0">
                <a:solidFill>
                  <a:srgbClr val="FF0000"/>
                </a:solidFill>
              </a:rPr>
              <a:t>Uncaught </a:t>
            </a:r>
            <a:r>
              <a:rPr lang="en-US" sz="1600" b="1" dirty="0" err="1">
                <a:solidFill>
                  <a:srgbClr val="FF0000"/>
                </a:solidFill>
              </a:rPr>
              <a:t>ReferenceError</a:t>
            </a:r>
            <a:r>
              <a:rPr lang="en-US" sz="1600" b="1" dirty="0">
                <a:solidFill>
                  <a:srgbClr val="FF0000"/>
                </a:solidFill>
              </a:rPr>
              <a:t>: &lt;element&gt; is not defined</a:t>
            </a:r>
            <a:endParaRPr lang="en-US" sz="1600" dirty="0">
              <a:solidFill>
                <a:srgbClr val="FF0000"/>
              </a:solidFill>
              <a:cs typeface="Courier New" panose="02070309020205020404" pitchFamily="49" charset="0"/>
            </a:endParaRPr>
          </a:p>
          <a:p>
            <a:r>
              <a:rPr lang="en-US" sz="1600" dirty="0">
                <a:cs typeface="Courier New" panose="02070309020205020404" pitchFamily="49" charset="0"/>
              </a:rPr>
              <a:t>Using this method allows you to place your event listeners back in the head section of your web page while at the same time avoiding reference errors:</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&lt;script&gt;</a:t>
            </a:r>
            <a:r>
              <a:rPr lang="en-US" sz="1600" b="1" dirty="0">
                <a:latin typeface="Courier New" panose="02070309020205020404" pitchFamily="49" charset="0"/>
                <a:cs typeface="Courier New" panose="02070309020205020404" pitchFamily="49" charset="0"/>
              </a:rPr>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window.addEventListener</a:t>
            </a:r>
            <a:r>
              <a:rPr lang="en-US" sz="1600" b="1" dirty="0">
                <a:latin typeface="Courier New" panose="02070309020205020404" pitchFamily="49" charset="0"/>
                <a:cs typeface="Courier New" panose="02070309020205020404" pitchFamily="49" charset="0"/>
              </a:rPr>
              <a:t>('load', </a:t>
            </a:r>
            <a:r>
              <a:rPr lang="en-US" sz="1600" b="1" dirty="0" err="1">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function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function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console.log('Hello World');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&lt;/script&gt;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&lt;input id="</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 type="button" value="Click Me"&gt;</a:t>
            </a:r>
          </a:p>
        </p:txBody>
      </p:sp>
    </p:spTree>
    <p:extLst>
      <p:ext uri="{BB962C8B-B14F-4D97-AF65-F5344CB8AC3E}">
        <p14:creationId xmlns:p14="http://schemas.microsoft.com/office/powerpoint/2010/main" val="350157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Removing an event listener</a:t>
            </a:r>
          </a:p>
        </p:txBody>
      </p:sp>
      <p:sp>
        <p:nvSpPr>
          <p:cNvPr id="8" name="Text Placeholder 6"/>
          <p:cNvSpPr>
            <a:spLocks noGrp="1"/>
          </p:cNvSpPr>
          <p:nvPr>
            <p:ph type="body" sz="quarter" idx="14"/>
          </p:nvPr>
        </p:nvSpPr>
        <p:spPr>
          <a:xfrm>
            <a:off x="335359" y="1624100"/>
            <a:ext cx="11510897" cy="4679950"/>
          </a:xfrm>
        </p:spPr>
        <p:txBody>
          <a:bodyPr>
            <a:noAutofit/>
          </a:bodyPr>
          <a:lstStyle/>
          <a:p>
            <a:r>
              <a:rPr lang="en-US" sz="1600" dirty="0"/>
              <a:t>The </a:t>
            </a:r>
            <a:r>
              <a:rPr lang="en-US" sz="1600" dirty="0" err="1"/>
              <a:t>removeEventListener</a:t>
            </a:r>
            <a:r>
              <a:rPr lang="en-US" sz="1600" dirty="0"/>
              <a:t>() method removes an event handler that has been attached with the </a:t>
            </a:r>
            <a:r>
              <a:rPr lang="en-US" sz="1600" dirty="0" err="1"/>
              <a:t>addEventListener</a:t>
            </a:r>
            <a:r>
              <a:rPr lang="en-US" sz="1600" dirty="0"/>
              <a:t>() method:</a:t>
            </a:r>
          </a:p>
          <a:p>
            <a:r>
              <a:rPr lang="en-US" sz="1600" b="1" dirty="0">
                <a:latin typeface="Courier New" panose="02070309020205020404" pitchFamily="49" charset="0"/>
                <a:cs typeface="Courier New" panose="02070309020205020404" pitchFamily="49" charset="0"/>
              </a:rPr>
              <a:t/>
            </a:r>
            <a:br>
              <a:rPr lang="en-US" sz="1600" b="1" dirty="0">
                <a:latin typeface="Courier New" panose="02070309020205020404" pitchFamily="49" charset="0"/>
                <a:cs typeface="Courier New" panose="02070309020205020404" pitchFamily="49" charset="0"/>
              </a:rPr>
            </a:br>
            <a:r>
              <a:rPr lang="en-US" sz="1600" dirty="0">
                <a:cs typeface="Courier New" panose="02070309020205020404" pitchFamily="49" charset="0"/>
              </a:rPr>
              <a:t>See demo for a detailed explanation of how this works</a:t>
            </a:r>
            <a:r>
              <a:rPr lang="en-US" sz="1600" dirty="0" smtClean="0">
                <a:cs typeface="Courier New" panose="02070309020205020404" pitchFamily="49" charset="0"/>
              </a:rPr>
              <a:t>.</a:t>
            </a:r>
          </a:p>
          <a:p>
            <a:endParaRPr lang="en-US" sz="1600" dirty="0">
              <a:cs typeface="Courier New" panose="02070309020205020404" pitchFamily="49" charset="0"/>
            </a:endParaRPr>
          </a:p>
          <a:p>
            <a:r>
              <a:rPr lang="en-US" sz="1600" dirty="0" smtClean="0">
                <a:solidFill>
                  <a:srgbClr val="FFFF00"/>
                </a:solidFill>
                <a:cs typeface="Courier New" panose="02070309020205020404" pitchFamily="49" charset="0"/>
              </a:rPr>
              <a:t>Application would be a game. I.e. you want to remove event listener of a weapon so that after someone picks it up no one else can pick the weapon out of their hand.</a:t>
            </a:r>
          </a:p>
          <a:p>
            <a:r>
              <a:rPr lang="en-US" sz="1600" dirty="0" smtClean="0">
                <a:solidFill>
                  <a:srgbClr val="FFFF00"/>
                </a:solidFill>
                <a:cs typeface="Courier New" panose="02070309020205020404" pitchFamily="49" charset="0"/>
              </a:rPr>
              <a:t>And </a:t>
            </a:r>
            <a:r>
              <a:rPr lang="en-US" sz="1600" dirty="0" err="1" smtClean="0">
                <a:solidFill>
                  <a:srgbClr val="FFFF00"/>
                </a:solidFill>
                <a:cs typeface="Courier New" panose="02070309020205020404" pitchFamily="49" charset="0"/>
              </a:rPr>
              <a:t>removeEventListener</a:t>
            </a:r>
            <a:r>
              <a:rPr lang="en-US" sz="1600" dirty="0" smtClean="0">
                <a:solidFill>
                  <a:srgbClr val="FFFF00"/>
                </a:solidFill>
                <a:cs typeface="Courier New" panose="02070309020205020404" pitchFamily="49" charset="0"/>
              </a:rPr>
              <a:t> can only be used in conjunction with named/custom functions.</a:t>
            </a:r>
          </a:p>
        </p:txBody>
      </p:sp>
    </p:spTree>
    <p:extLst>
      <p:ext uri="{BB962C8B-B14F-4D97-AF65-F5344CB8AC3E}">
        <p14:creationId xmlns:p14="http://schemas.microsoft.com/office/powerpoint/2010/main" val="4233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The Event Object</a:t>
            </a:r>
          </a:p>
        </p:txBody>
      </p:sp>
      <p:sp>
        <p:nvSpPr>
          <p:cNvPr id="8" name="Text Placeholder 6"/>
          <p:cNvSpPr>
            <a:spLocks noGrp="1"/>
          </p:cNvSpPr>
          <p:nvPr>
            <p:ph type="body" sz="quarter" idx="14"/>
          </p:nvPr>
        </p:nvSpPr>
        <p:spPr>
          <a:xfrm>
            <a:off x="335360" y="1628800"/>
            <a:ext cx="11493886" cy="4739803"/>
          </a:xfrm>
        </p:spPr>
        <p:txBody>
          <a:bodyPr>
            <a:normAutofit fontScale="92500" lnSpcReduction="10000"/>
          </a:bodyPr>
          <a:lstStyle/>
          <a:p>
            <a:r>
              <a:rPr lang="en-US" sz="1600" dirty="0"/>
              <a:t>The Event object is created when the event is fired. It travels with the event on its journey through the DOM. The function that we assign to the event listener is passed the Event object as an argument. </a:t>
            </a:r>
            <a:r>
              <a:rPr lang="en-US" sz="1600" dirty="0" smtClean="0"/>
              <a:t>(</a:t>
            </a:r>
            <a:r>
              <a:rPr lang="en-US" sz="1600" dirty="0" smtClean="0">
                <a:solidFill>
                  <a:srgbClr val="FFFF00"/>
                </a:solidFill>
              </a:rPr>
              <a:t>The argument is the element that triggered the event. -DY) </a:t>
            </a:r>
            <a:r>
              <a:rPr lang="en-US" sz="1600" dirty="0" smtClean="0"/>
              <a:t>We </a:t>
            </a:r>
            <a:r>
              <a:rPr lang="en-US" sz="1600" dirty="0"/>
              <a:t>can use this object to access information about the fired event:</a:t>
            </a:r>
          </a:p>
          <a:p>
            <a:endParaRPr lang="en-US" sz="1600" dirty="0"/>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function (</a:t>
            </a:r>
            <a:r>
              <a:rPr lang="en-US" sz="1600" b="1" dirty="0">
                <a:latin typeface="Courier New" panose="02070309020205020404" pitchFamily="49" charset="0"/>
                <a:cs typeface="Courier New" panose="02070309020205020404" pitchFamily="49" charset="0"/>
              </a:rPr>
              <a:t>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a:t>
            </a:r>
            <a:r>
              <a:rPr lang="en-US" sz="1600" b="1" dirty="0" err="1">
                <a:latin typeface="Courier New" panose="02070309020205020404" pitchFamily="49" charset="0"/>
                <a:cs typeface="Courier New" panose="02070309020205020404" pitchFamily="49" charset="0"/>
              </a:rPr>
              <a:t>e.target</a:t>
            </a:r>
            <a:r>
              <a:rPr lang="en-US" sz="16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//Displays '&lt;button id="</a:t>
            </a:r>
            <a:r>
              <a:rPr lang="en-US" sz="1200" dirty="0" err="1">
                <a:latin typeface="Courier New" panose="02070309020205020404" pitchFamily="49" charset="0"/>
                <a:cs typeface="Courier New" panose="02070309020205020404" pitchFamily="49" charset="0"/>
              </a:rPr>
              <a:t>myButton</a:t>
            </a:r>
            <a:r>
              <a:rPr lang="en-US" sz="1200" dirty="0">
                <a:latin typeface="Courier New" panose="02070309020205020404" pitchFamily="49" charset="0"/>
                <a:cs typeface="Courier New" panose="02070309020205020404" pitchFamily="49" charset="0"/>
              </a:rPr>
              <a:t>"&gt;Click Me&lt;/button</a:t>
            </a:r>
            <a:r>
              <a:rPr lang="en-US" sz="1200" dirty="0" smtClean="0">
                <a:latin typeface="Courier New" panose="02070309020205020404" pitchFamily="49" charset="0"/>
                <a:cs typeface="Courier New" panose="02070309020205020404" pitchFamily="49" charset="0"/>
              </a:rPr>
              <a:t>&gt;’ gets from the</a:t>
            </a:r>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console.log(</a:t>
            </a:r>
            <a:r>
              <a:rPr lang="en-US" sz="1600" b="1" dirty="0" err="1">
                <a:latin typeface="Courier New" panose="02070309020205020404" pitchFamily="49" charset="0"/>
                <a:cs typeface="Courier New" panose="02070309020205020404" pitchFamily="49" charset="0"/>
              </a:rPr>
              <a:t>e.currentTarget</a:t>
            </a:r>
            <a:r>
              <a:rPr lang="en-US" sz="16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//Displays '&lt;button id="</a:t>
            </a:r>
            <a:r>
              <a:rPr lang="en-US" sz="1200" dirty="0" err="1">
                <a:latin typeface="Courier New" panose="02070309020205020404" pitchFamily="49" charset="0"/>
                <a:cs typeface="Courier New" panose="02070309020205020404" pitchFamily="49" charset="0"/>
              </a:rPr>
              <a:t>myButton</a:t>
            </a:r>
            <a:r>
              <a:rPr lang="en-US" sz="1200" dirty="0">
                <a:latin typeface="Courier New" panose="02070309020205020404" pitchFamily="49" charset="0"/>
                <a:cs typeface="Courier New" panose="02070309020205020404" pitchFamily="49" charset="0"/>
              </a:rPr>
              <a:t>"&gt;Click Me&lt;/button</a:t>
            </a:r>
            <a:r>
              <a:rPr lang="en-US" sz="1200" dirty="0" smtClean="0">
                <a:latin typeface="Courier New" panose="02070309020205020404" pitchFamily="49" charset="0"/>
                <a:cs typeface="Courier New" panose="02070309020205020404" pitchFamily="49" charset="0"/>
              </a:rPr>
              <a:t>&gt;’ .</a:t>
            </a:r>
            <a:r>
              <a:rPr lang="en-US" sz="1200" dirty="0" err="1" smtClean="0">
                <a:latin typeface="Courier New" panose="02070309020205020404" pitchFamily="49" charset="0"/>
                <a:cs typeface="Courier New" panose="02070309020205020404" pitchFamily="49" charset="0"/>
              </a:rPr>
              <a:t>currentTarget</a:t>
            </a:r>
            <a:r>
              <a:rPr lang="en-US" sz="1200" dirty="0" smtClean="0">
                <a:latin typeface="Courier New" panose="02070309020205020404" pitchFamily="49" charset="0"/>
                <a:cs typeface="Courier New" panose="02070309020205020404" pitchFamily="49" charset="0"/>
              </a:rPr>
              <a:t> gets from bubble up phase</a:t>
            </a:r>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console.log(</a:t>
            </a:r>
            <a:r>
              <a:rPr lang="en-US" sz="1600" b="1" dirty="0" err="1">
                <a:latin typeface="Courier New" panose="02070309020205020404" pitchFamily="49" charset="0"/>
                <a:cs typeface="Courier New" panose="02070309020205020404" pitchFamily="49" charset="0"/>
              </a:rPr>
              <a:t>e.type</a:t>
            </a:r>
            <a:r>
              <a:rPr lang="en-US" sz="16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//Displays 'click'</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&lt;button id="</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 class="blue"&gt;Click Me&lt;/button&gt;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There are numerous types of properties supported by the Event object (represented by 'e' here). The code above outlines how to use 3 of them. Let's look at some more..</a:t>
            </a:r>
            <a:r>
              <a:rPr lang="en-US" sz="1600" dirty="0" smtClean="0">
                <a:cs typeface="Courier New" panose="02070309020205020404" pitchFamily="49" charset="0"/>
              </a:rPr>
              <a:t>.</a:t>
            </a:r>
          </a:p>
        </p:txBody>
      </p:sp>
    </p:spTree>
    <p:extLst>
      <p:ext uri="{BB962C8B-B14F-4D97-AF65-F5344CB8AC3E}">
        <p14:creationId xmlns:p14="http://schemas.microsoft.com/office/powerpoint/2010/main" val="245230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The Event Object</a:t>
            </a:r>
          </a:p>
        </p:txBody>
      </p:sp>
      <p:sp>
        <p:nvSpPr>
          <p:cNvPr id="8" name="Text Placeholder 6"/>
          <p:cNvSpPr>
            <a:spLocks noGrp="1"/>
          </p:cNvSpPr>
          <p:nvPr>
            <p:ph type="body" sz="quarter" idx="14"/>
          </p:nvPr>
        </p:nvSpPr>
        <p:spPr>
          <a:xfrm>
            <a:off x="335359" y="1628800"/>
            <a:ext cx="11513203" cy="5148382"/>
          </a:xfrm>
        </p:spPr>
        <p:txBody>
          <a:bodyPr>
            <a:normAutofit lnSpcReduction="10000"/>
          </a:bodyPr>
          <a:lstStyle/>
          <a:p>
            <a:r>
              <a:rPr lang="en-US" sz="1600" b="1" dirty="0">
                <a:cs typeface="Courier New" panose="02070309020205020404" pitchFamily="49" charset="0"/>
              </a:rPr>
              <a:t>Common properties of the Event object</a:t>
            </a: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a detailed list of all of the Event properties, visit the MDN documentation: </a:t>
            </a:r>
            <a:br>
              <a:rPr lang="en-US" sz="1600" dirty="0">
                <a:cs typeface="Courier New" panose="02070309020205020404" pitchFamily="49" charset="0"/>
              </a:rPr>
            </a:br>
            <a:r>
              <a:rPr lang="en-US" sz="1600" dirty="0">
                <a:cs typeface="Courier New" panose="02070309020205020404" pitchFamily="49" charset="0"/>
                <a:hlinkClick r:id="rId2"/>
              </a:rPr>
              <a:t>https://developer.mozilla.org/en-US/docs/Web/API/Event#properties</a:t>
            </a:r>
            <a:r>
              <a:rPr lang="en-US" sz="1600" dirty="0">
                <a:cs typeface="Courier New" panose="02070309020205020404" pitchFamily="49" charset="0"/>
              </a:rPr>
              <a:t> </a:t>
            </a:r>
            <a:endParaRPr lang="en-US" sz="1600" dirty="0" smtClean="0">
              <a:cs typeface="Courier New" panose="02070309020205020404" pitchFamily="49" charset="0"/>
            </a:endParaRPr>
          </a:p>
          <a:p>
            <a:endParaRPr lang="en-US" sz="1600" dirty="0">
              <a:cs typeface="Courier New" panose="02070309020205020404" pitchFamily="49" charset="0"/>
            </a:endParaRPr>
          </a:p>
          <a:p>
            <a:r>
              <a:rPr lang="en-US" sz="1600" dirty="0" smtClean="0">
                <a:solidFill>
                  <a:srgbClr val="FFFF00"/>
                </a:solidFill>
                <a:cs typeface="Courier New" panose="02070309020205020404" pitchFamily="49" charset="0"/>
              </a:rPr>
              <a:t>Target = core of the event phase, </a:t>
            </a:r>
            <a:r>
              <a:rPr lang="en-US" sz="1600" dirty="0" err="1" smtClean="0">
                <a:solidFill>
                  <a:srgbClr val="FFFF00"/>
                </a:solidFill>
                <a:cs typeface="Courier New" panose="02070309020205020404" pitchFamily="49" charset="0"/>
              </a:rPr>
              <a:t>currentTarget</a:t>
            </a:r>
            <a:r>
              <a:rPr lang="en-US" sz="1600" dirty="0" smtClean="0">
                <a:solidFill>
                  <a:srgbClr val="FFFF00"/>
                </a:solidFill>
                <a:cs typeface="Courier New" panose="02070309020205020404" pitchFamily="49" charset="0"/>
              </a:rPr>
              <a:t> = bubble up</a:t>
            </a:r>
            <a:endParaRPr lang="en-US" sz="1600" dirty="0">
              <a:solidFill>
                <a:srgbClr val="FFFF00"/>
              </a:solidFill>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92206192"/>
              </p:ext>
            </p:extLst>
          </p:nvPr>
        </p:nvGraphicFramePr>
        <p:xfrm>
          <a:off x="0" y="2341344"/>
          <a:ext cx="12192000" cy="2743199"/>
        </p:xfrm>
        <a:graphic>
          <a:graphicData uri="http://schemas.openxmlformats.org/drawingml/2006/table">
            <a:tbl>
              <a:tblPr firstRow="1" bandRow="1">
                <a:tableStyleId>{5C22544A-7EE6-4342-B048-85BDC9FD1C3A}</a:tableStyleId>
              </a:tblPr>
              <a:tblGrid>
                <a:gridCol w="2917767">
                  <a:extLst>
                    <a:ext uri="{9D8B030D-6E8A-4147-A177-3AD203B41FA5}">
                      <a16:colId xmlns:a16="http://schemas.microsoft.com/office/drawing/2014/main" xmlns="" val="20000"/>
                    </a:ext>
                  </a:extLst>
                </a:gridCol>
                <a:gridCol w="9274233">
                  <a:extLst>
                    <a:ext uri="{9D8B030D-6E8A-4147-A177-3AD203B41FA5}">
                      <a16:colId xmlns:a16="http://schemas.microsoft.com/office/drawing/2014/main" xmlns="" val="20001"/>
                    </a:ext>
                  </a:extLst>
                </a:gridCol>
              </a:tblGrid>
              <a:tr h="160004">
                <a:tc>
                  <a:txBody>
                    <a:bodyPr/>
                    <a:lstStyle/>
                    <a:p>
                      <a:r>
                        <a:rPr lang="en-US" sz="1400" b="1"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60004">
                <a:tc>
                  <a:txBody>
                    <a:bodyPr/>
                    <a:lstStyle/>
                    <a:p>
                      <a:r>
                        <a:rPr lang="en-US" sz="1400" dirty="0">
                          <a:latin typeface="Courier New" panose="02070309020205020404" pitchFamily="49" charset="0"/>
                          <a:cs typeface="Courier New" panose="02070309020205020404" pitchFamily="49" charset="0"/>
                        </a:rPr>
                        <a:t>type</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The name of the event</a:t>
                      </a:r>
                      <a:r>
                        <a:rPr lang="en-US" sz="1400" baseline="0" dirty="0"/>
                        <a: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60004">
                <a:tc>
                  <a:txBody>
                    <a:bodyPr/>
                    <a:lstStyle/>
                    <a:p>
                      <a:r>
                        <a:rPr lang="en-US" sz="1400" dirty="0">
                          <a:latin typeface="Courier New" panose="02070309020205020404" pitchFamily="49" charset="0"/>
                          <a:cs typeface="Courier New" panose="02070309020205020404" pitchFamily="49" charset="0"/>
                        </a:rPr>
                        <a:t>target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The DOM node where the event originated.</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60004">
                <a:tc>
                  <a:txBody>
                    <a:bodyPr/>
                    <a:lstStyle/>
                    <a:p>
                      <a:r>
                        <a:rPr lang="en-US" sz="1400" dirty="0" err="1">
                          <a:latin typeface="Courier New" panose="02070309020205020404" pitchFamily="49" charset="0"/>
                          <a:cs typeface="Courier New" panose="02070309020205020404" pitchFamily="49" charset="0"/>
                        </a:rPr>
                        <a:t>currentTarget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The DOM node that the event callback is currently firing on.</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60004">
                <a:tc>
                  <a:txBody>
                    <a:bodyPr/>
                    <a:lstStyle/>
                    <a:p>
                      <a:r>
                        <a:rPr lang="en-US" sz="1400" dirty="0">
                          <a:latin typeface="Courier New" panose="02070309020205020404" pitchFamily="49" charset="0"/>
                          <a:cs typeface="Courier New" panose="02070309020205020404" pitchFamily="49" charset="0"/>
                        </a:rPr>
                        <a:t>bubbles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Indicates whether this is a “bubbling” event.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60004">
                <a:tc>
                  <a:txBody>
                    <a:bodyPr/>
                    <a:lstStyle/>
                    <a:p>
                      <a:r>
                        <a:rPr lang="en-US" sz="1400" dirty="0">
                          <a:latin typeface="Courier New" panose="02070309020205020404" pitchFamily="49" charset="0"/>
                          <a:cs typeface="Courier New" panose="02070309020205020404" pitchFamily="49" charset="0"/>
                        </a:rPr>
                        <a:t>cancelable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Indicates whether the default behavior of this event can be prevented by calling the </a:t>
                      </a:r>
                      <a:r>
                        <a:rPr lang="en-US" sz="1400" b="0" i="0" u="none" strike="noStrike" kern="1200" dirty="0">
                          <a:solidFill>
                            <a:schemeClr val="dk1"/>
                          </a:solidFill>
                          <a:effectLst/>
                          <a:latin typeface="+mn-lt"/>
                          <a:ea typeface="+mn-ea"/>
                          <a:cs typeface="+mn-cs"/>
                        </a:rPr>
                        <a:t>preventDefault()</a:t>
                      </a:r>
                      <a:r>
                        <a:rPr lang="en-US" sz="1400" b="0" i="0" kern="1200" dirty="0">
                          <a:solidFill>
                            <a:schemeClr val="dk1"/>
                          </a:solidFill>
                          <a:effectLst/>
                          <a:latin typeface="+mn-lt"/>
                          <a:ea typeface="+mn-ea"/>
                          <a:cs typeface="+mn-cs"/>
                        </a:rPr>
                        <a:t> method.</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60004">
                <a:tc>
                  <a:txBody>
                    <a:bodyPr/>
                    <a:lstStyle/>
                    <a:p>
                      <a:r>
                        <a:rPr lang="en-US" sz="1400" dirty="0" err="1">
                          <a:latin typeface="Courier New" panose="02070309020205020404" pitchFamily="49" charset="0"/>
                          <a:cs typeface="Courier New" panose="02070309020205020404" pitchFamily="49" charset="0"/>
                        </a:rPr>
                        <a:t>defaultPrevented</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States whether the </a:t>
                      </a:r>
                      <a:r>
                        <a:rPr lang="en-US" sz="1400" b="0" i="0" u="none" strike="noStrike" kern="1200" dirty="0">
                          <a:solidFill>
                            <a:schemeClr val="dk1"/>
                          </a:solidFill>
                          <a:effectLst/>
                          <a:latin typeface="+mn-lt"/>
                          <a:ea typeface="+mn-ea"/>
                          <a:cs typeface="+mn-cs"/>
                        </a:rPr>
                        <a:t>preventDefault()</a:t>
                      </a:r>
                      <a:r>
                        <a:rPr lang="en-US" sz="1400" b="0" i="0" kern="1200" dirty="0">
                          <a:solidFill>
                            <a:schemeClr val="dk1"/>
                          </a:solidFill>
                          <a:effectLst/>
                          <a:latin typeface="+mn-lt"/>
                          <a:ea typeface="+mn-ea"/>
                          <a:cs typeface="+mn-cs"/>
                        </a:rPr>
                        <a:t> method has been called on the event object.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72007">
                <a:tc>
                  <a:txBody>
                    <a:bodyPr/>
                    <a:lstStyle/>
                    <a:p>
                      <a:r>
                        <a:rPr lang="en-US" sz="1400" dirty="0" err="1">
                          <a:latin typeface="Courier New" panose="02070309020205020404" pitchFamily="49" charset="0"/>
                          <a:cs typeface="Courier New" panose="02070309020205020404" pitchFamily="49" charset="0"/>
                        </a:rPr>
                        <a:t>eventPhase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This number represents the phase that the event is currently in: none (</a:t>
                      </a:r>
                      <a:r>
                        <a:rPr lang="en-US" sz="1400" dirty="0"/>
                        <a:t>0</a:t>
                      </a:r>
                      <a:r>
                        <a:rPr lang="en-US" sz="1400" b="0" i="0" kern="1200" dirty="0">
                          <a:solidFill>
                            <a:schemeClr val="dk1"/>
                          </a:solidFill>
                          <a:effectLst/>
                          <a:latin typeface="+mn-lt"/>
                          <a:ea typeface="+mn-ea"/>
                          <a:cs typeface="+mn-cs"/>
                        </a:rPr>
                        <a:t>), capture (</a:t>
                      </a:r>
                      <a:r>
                        <a:rPr lang="en-US" sz="1400" dirty="0"/>
                        <a:t>1</a:t>
                      </a:r>
                      <a:r>
                        <a:rPr lang="en-US" sz="1400" b="0" i="0" kern="1200" dirty="0">
                          <a:solidFill>
                            <a:schemeClr val="dk1"/>
                          </a:solidFill>
                          <a:effectLst/>
                          <a:latin typeface="+mn-lt"/>
                          <a:ea typeface="+mn-ea"/>
                          <a:cs typeface="+mn-cs"/>
                        </a:rPr>
                        <a:t>), target (</a:t>
                      </a:r>
                      <a:r>
                        <a:rPr lang="en-US" sz="1400" dirty="0"/>
                        <a:t>2</a:t>
                      </a:r>
                      <a:r>
                        <a:rPr lang="en-US" sz="1400" b="0" i="0" kern="1200" dirty="0">
                          <a:solidFill>
                            <a:schemeClr val="dk1"/>
                          </a:solidFill>
                          <a:effectLst/>
                          <a:latin typeface="+mn-lt"/>
                          <a:ea typeface="+mn-ea"/>
                          <a:cs typeface="+mn-cs"/>
                        </a:rPr>
                        <a:t>) or bubbling (</a:t>
                      </a:r>
                      <a:r>
                        <a:rPr lang="en-US" sz="1400" dirty="0"/>
                        <a:t>3</a:t>
                      </a:r>
                      <a:r>
                        <a:rPr lang="en-US" sz="1400" b="0" i="0" kern="1200" dirty="0">
                          <a:solidFill>
                            <a:schemeClr val="dk1"/>
                          </a:solidFill>
                          <a:effectLst/>
                          <a:latin typeface="+mn-lt"/>
                          <a:ea typeface="+mn-ea"/>
                          <a:cs typeface="+mn-cs"/>
                        </a:rPr>
                        <a: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160004">
                <a:tc>
                  <a:txBody>
                    <a:bodyPr/>
                    <a:lstStyle/>
                    <a:p>
                      <a:r>
                        <a:rPr lang="en-US" sz="1400" dirty="0">
                          <a:latin typeface="Courier New" panose="02070309020205020404" pitchFamily="49" charset="0"/>
                          <a:cs typeface="Courier New" panose="02070309020205020404" pitchFamily="49" charset="0"/>
                        </a:rPr>
                        <a:t>timestamp</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This is the date on which the event occurred.</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08883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The Event Object</a:t>
            </a:r>
          </a:p>
        </p:txBody>
      </p:sp>
      <p:sp>
        <p:nvSpPr>
          <p:cNvPr id="8" name="Text Placeholder 6"/>
          <p:cNvSpPr>
            <a:spLocks noGrp="1"/>
          </p:cNvSpPr>
          <p:nvPr>
            <p:ph type="body" sz="quarter" idx="14"/>
          </p:nvPr>
        </p:nvSpPr>
        <p:spPr>
          <a:xfrm>
            <a:off x="335360" y="1628800"/>
            <a:ext cx="9649072" cy="4679950"/>
          </a:xfrm>
        </p:spPr>
        <p:txBody>
          <a:bodyPr>
            <a:normAutofit fontScale="92500" lnSpcReduction="10000"/>
          </a:bodyPr>
          <a:lstStyle/>
          <a:p>
            <a:r>
              <a:rPr lang="en-US" sz="1600" b="1" dirty="0">
                <a:cs typeface="Courier New" panose="02070309020205020404" pitchFamily="49" charset="0"/>
              </a:rPr>
              <a:t>Common methods of the Event object</a:t>
            </a: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err="1" smtClean="0">
                <a:solidFill>
                  <a:srgbClr val="FFFF00"/>
                </a:solidFill>
                <a:cs typeface="Courier New" panose="02070309020205020404" pitchFamily="49" charset="0"/>
              </a:rPr>
              <a:t>preventDefault</a:t>
            </a:r>
            <a:r>
              <a:rPr lang="en-US" sz="1600" dirty="0" smtClean="0">
                <a:solidFill>
                  <a:srgbClr val="FFFF00"/>
                </a:solidFill>
                <a:cs typeface="Courier New" panose="02070309020205020404" pitchFamily="49" charset="0"/>
              </a:rPr>
              <a:t>() could be used to prevent clicking on a link to open the link target until you execut</a:t>
            </a:r>
            <a:r>
              <a:rPr lang="en-US" sz="1600" dirty="0" smtClean="0">
                <a:solidFill>
                  <a:srgbClr val="FFFF00"/>
                </a:solidFill>
                <a:cs typeface="Courier New" panose="02070309020205020404" pitchFamily="49" charset="0"/>
              </a:rPr>
              <a:t>e your JavaScript code</a:t>
            </a:r>
            <a:endParaRPr lang="en-US" sz="1600" dirty="0">
              <a:solidFill>
                <a:srgbClr val="FFFF00"/>
              </a:solidFill>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a detailed list of all of the Event methods, visit the MDN documentation: </a:t>
            </a:r>
            <a:br>
              <a:rPr lang="en-US" sz="1600" dirty="0">
                <a:cs typeface="Courier New" panose="02070309020205020404" pitchFamily="49" charset="0"/>
              </a:rPr>
            </a:br>
            <a:r>
              <a:rPr lang="en-US" sz="1600" dirty="0">
                <a:cs typeface="Courier New" panose="02070309020205020404" pitchFamily="49" charset="0"/>
                <a:hlinkClick r:id="rId2"/>
              </a:rPr>
              <a:t>https://developer.mozilla.org/en-US/docs/Web/API/Event#methods</a:t>
            </a:r>
            <a:endParaRPr lang="en-US" sz="1600" dirty="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33975364"/>
              </p:ext>
            </p:extLst>
          </p:nvPr>
        </p:nvGraphicFramePr>
        <p:xfrm>
          <a:off x="0" y="2329469"/>
          <a:ext cx="12192000" cy="1127759"/>
        </p:xfrm>
        <a:graphic>
          <a:graphicData uri="http://schemas.openxmlformats.org/drawingml/2006/table">
            <a:tbl>
              <a:tblPr firstRow="1" bandRow="1">
                <a:tableStyleId>{5C22544A-7EE6-4342-B048-85BDC9FD1C3A}</a:tableStyleId>
              </a:tblPr>
              <a:tblGrid>
                <a:gridCol w="3316406">
                  <a:extLst>
                    <a:ext uri="{9D8B030D-6E8A-4147-A177-3AD203B41FA5}">
                      <a16:colId xmlns:a16="http://schemas.microsoft.com/office/drawing/2014/main" xmlns="" val="20000"/>
                    </a:ext>
                  </a:extLst>
                </a:gridCol>
                <a:gridCol w="8875594">
                  <a:extLst>
                    <a:ext uri="{9D8B030D-6E8A-4147-A177-3AD203B41FA5}">
                      <a16:colId xmlns:a16="http://schemas.microsoft.com/office/drawing/2014/main" xmlns="" val="20001"/>
                    </a:ext>
                  </a:extLst>
                </a:gridCol>
              </a:tblGrid>
              <a:tr h="133574">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33574">
                <a:tc>
                  <a:txBody>
                    <a:bodyPr/>
                    <a:lstStyle/>
                    <a:p>
                      <a:r>
                        <a:rPr lang="en-US" sz="1400" dirty="0">
                          <a:latin typeface="Courier New" panose="02070309020205020404" pitchFamily="49" charset="0"/>
                          <a:cs typeface="Courier New" panose="02070309020205020404" pitchFamily="49" charset="0"/>
                        </a:rPr>
                        <a:t>preventDefault()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Prevents any default behavior from occurring that the browser</a:t>
                      </a:r>
                      <a:r>
                        <a:rPr lang="en-US" sz="1400" b="0" i="0" kern="1200" baseline="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might carry out in relation to the event.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27077">
                <a:tc>
                  <a:txBody>
                    <a:bodyPr/>
                    <a:lstStyle/>
                    <a:p>
                      <a:r>
                        <a:rPr lang="en-US" sz="1400" dirty="0" err="1">
                          <a:latin typeface="Courier New" panose="02070309020205020404" pitchFamily="49" charset="0"/>
                          <a:cs typeface="Courier New" panose="02070309020205020404" pitchFamily="49" charset="0"/>
                        </a:rPr>
                        <a:t>stopPropagation</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Prevents any callbacks from being fired on any nodes further along the event chain, but it does not prevent any additional callbacks of the same event name from being fired on the current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588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Propagation</a:t>
            </a:r>
          </a:p>
        </p:txBody>
      </p:sp>
      <p:sp>
        <p:nvSpPr>
          <p:cNvPr id="8" name="Text Placeholder 6"/>
          <p:cNvSpPr>
            <a:spLocks noGrp="1"/>
          </p:cNvSpPr>
          <p:nvPr>
            <p:ph type="body" sz="quarter" idx="14"/>
          </p:nvPr>
        </p:nvSpPr>
        <p:spPr>
          <a:xfrm>
            <a:off x="335360" y="1628800"/>
            <a:ext cx="6602264" cy="4679950"/>
          </a:xfrm>
        </p:spPr>
        <p:txBody>
          <a:bodyPr>
            <a:normAutofit/>
          </a:bodyPr>
          <a:lstStyle/>
          <a:p>
            <a:r>
              <a:rPr lang="en-US" sz="1600" dirty="0"/>
              <a:t>When a DOM event fires in your app, it doesn’t just fire once where the event originated; it embarks on a journey of 3 phases. This is known as </a:t>
            </a:r>
            <a:r>
              <a:rPr lang="en-US" sz="1600" b="1" dirty="0"/>
              <a:t>event propagation</a:t>
            </a:r>
            <a:r>
              <a:rPr lang="en-US" sz="1600" dirty="0"/>
              <a:t>.</a:t>
            </a:r>
          </a:p>
          <a:p>
            <a:endParaRPr lang="en-US" sz="1600" dirty="0"/>
          </a:p>
          <a:p>
            <a:r>
              <a:rPr lang="en-US" sz="1600" dirty="0"/>
              <a:t>The event flows from the document’s root to the target (capture phase), then fires on the event target (target phase), then flows back to the document’s root (bubbling phase)</a:t>
            </a:r>
            <a:r>
              <a:rPr lang="en-US" sz="1600" dirty="0" smtClean="0"/>
              <a:t>.</a:t>
            </a:r>
          </a:p>
          <a:p>
            <a:endParaRPr lang="en-US" sz="1600" dirty="0">
              <a:cs typeface="Courier New" panose="02070309020205020404" pitchFamily="49" charset="0"/>
            </a:endParaRPr>
          </a:p>
          <a:p>
            <a:r>
              <a:rPr lang="en-US" sz="1600" dirty="0" smtClean="0">
                <a:solidFill>
                  <a:srgbClr val="FFFF00"/>
                </a:solidFill>
                <a:cs typeface="Courier New" panose="02070309020205020404" pitchFamily="49" charset="0"/>
              </a:rPr>
              <a:t>Q from audience: When would I used Capture Phase </a:t>
            </a:r>
            <a:r>
              <a:rPr lang="en-US" sz="1600" dirty="0" err="1" smtClean="0">
                <a:solidFill>
                  <a:srgbClr val="FFFF00"/>
                </a:solidFill>
                <a:cs typeface="Courier New" panose="02070309020205020404" pitchFamily="49" charset="0"/>
              </a:rPr>
              <a:t>vs</a:t>
            </a:r>
            <a:r>
              <a:rPr lang="en-US" sz="1600" dirty="0" smtClean="0">
                <a:solidFill>
                  <a:srgbClr val="FFFF00"/>
                </a:solidFill>
                <a:cs typeface="Courier New" panose="02070309020205020404" pitchFamily="49" charset="0"/>
              </a:rPr>
              <a:t> Bubbling Phase?</a:t>
            </a:r>
          </a:p>
          <a:p>
            <a:r>
              <a:rPr lang="en-US" sz="1600" dirty="0" smtClean="0">
                <a:solidFill>
                  <a:srgbClr val="FFFF00"/>
                </a:solidFill>
                <a:cs typeface="Courier New" panose="02070309020205020404" pitchFamily="49" charset="0"/>
              </a:rPr>
              <a:t>Zak says that he has almost never used Capture Phase, and always use Bubbling Phase.</a:t>
            </a:r>
            <a:endParaRPr lang="en-US" sz="1600" dirty="0">
              <a:solidFill>
                <a:srgbClr val="FFFF00"/>
              </a:solidFill>
              <a:cs typeface="Courier New" panose="02070309020205020404" pitchFamily="49" charset="0"/>
            </a:endParaRPr>
          </a:p>
        </p:txBody>
      </p:sp>
      <p:sp>
        <p:nvSpPr>
          <p:cNvPr id="19" name="Rectangle 18"/>
          <p:cNvSpPr/>
          <p:nvPr/>
        </p:nvSpPr>
        <p:spPr>
          <a:xfrm>
            <a:off x="8845196" y="1728967"/>
            <a:ext cx="1352550" cy="50445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rPr>
              <a:t>window</a:t>
            </a:r>
          </a:p>
        </p:txBody>
      </p:sp>
      <p:sp>
        <p:nvSpPr>
          <p:cNvPr id="30" name="Rectangle 29"/>
          <p:cNvSpPr/>
          <p:nvPr/>
        </p:nvSpPr>
        <p:spPr>
          <a:xfrm>
            <a:off x="8845196" y="2399602"/>
            <a:ext cx="1352550" cy="50445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rPr>
              <a:t>document</a:t>
            </a:r>
          </a:p>
        </p:txBody>
      </p:sp>
      <p:sp>
        <p:nvSpPr>
          <p:cNvPr id="31" name="Rectangle 30"/>
          <p:cNvSpPr/>
          <p:nvPr/>
        </p:nvSpPr>
        <p:spPr>
          <a:xfrm>
            <a:off x="8845196" y="3070237"/>
            <a:ext cx="1352550" cy="50445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rPr>
              <a:t>&lt;html&gt;</a:t>
            </a:r>
          </a:p>
        </p:txBody>
      </p:sp>
      <p:sp>
        <p:nvSpPr>
          <p:cNvPr id="32" name="Rectangle 31"/>
          <p:cNvSpPr/>
          <p:nvPr/>
        </p:nvSpPr>
        <p:spPr>
          <a:xfrm>
            <a:off x="8845196" y="3740871"/>
            <a:ext cx="1352550" cy="50445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rPr>
              <a:t>&lt;body&gt;</a:t>
            </a:r>
          </a:p>
        </p:txBody>
      </p:sp>
      <p:sp>
        <p:nvSpPr>
          <p:cNvPr id="33" name="Rectangle 32"/>
          <p:cNvSpPr/>
          <p:nvPr/>
        </p:nvSpPr>
        <p:spPr>
          <a:xfrm>
            <a:off x="8845196" y="4411505"/>
            <a:ext cx="1352550" cy="50445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rPr>
              <a:t>&lt;button&gt;</a:t>
            </a:r>
          </a:p>
        </p:txBody>
      </p:sp>
      <p:sp>
        <p:nvSpPr>
          <p:cNvPr id="3" name="Right Brace 2"/>
          <p:cNvSpPr/>
          <p:nvPr/>
        </p:nvSpPr>
        <p:spPr>
          <a:xfrm>
            <a:off x="10580652" y="1728967"/>
            <a:ext cx="288032" cy="3186989"/>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10800000">
            <a:off x="8132380" y="1728966"/>
            <a:ext cx="288032" cy="3186989"/>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p:cNvSpPr/>
          <p:nvPr/>
        </p:nvSpPr>
        <p:spPr>
          <a:xfrm rot="5400000">
            <a:off x="9452135" y="4801087"/>
            <a:ext cx="155448" cy="1352550"/>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7285700" y="3022379"/>
            <a:ext cx="1008112" cy="600164"/>
          </a:xfrm>
          <a:prstGeom prst="rect">
            <a:avLst/>
          </a:prstGeom>
          <a:noFill/>
        </p:spPr>
        <p:txBody>
          <a:bodyPr wrap="square" rtlCol="0">
            <a:spAutoFit/>
          </a:bodyPr>
          <a:lstStyle/>
          <a:p>
            <a:pPr algn="ctr"/>
            <a:r>
              <a:rPr lang="en-US" sz="1100" dirty="0"/>
              <a:t>Capture </a:t>
            </a:r>
            <a:br>
              <a:rPr lang="en-US" sz="1100" dirty="0"/>
            </a:br>
            <a:r>
              <a:rPr lang="en-US" sz="1100" dirty="0"/>
              <a:t>Phase </a:t>
            </a:r>
            <a:br>
              <a:rPr lang="en-US" sz="1100" dirty="0"/>
            </a:br>
            <a:r>
              <a:rPr lang="en-US" sz="1100" dirty="0"/>
              <a:t>(1)</a:t>
            </a:r>
          </a:p>
        </p:txBody>
      </p:sp>
      <p:sp>
        <p:nvSpPr>
          <p:cNvPr id="40" name="TextBox 39"/>
          <p:cNvSpPr txBox="1"/>
          <p:nvPr/>
        </p:nvSpPr>
        <p:spPr>
          <a:xfrm>
            <a:off x="10724668" y="3022379"/>
            <a:ext cx="1008112" cy="600164"/>
          </a:xfrm>
          <a:prstGeom prst="rect">
            <a:avLst/>
          </a:prstGeom>
          <a:noFill/>
        </p:spPr>
        <p:txBody>
          <a:bodyPr wrap="square" rtlCol="0">
            <a:spAutoFit/>
          </a:bodyPr>
          <a:lstStyle/>
          <a:p>
            <a:pPr algn="ctr"/>
            <a:r>
              <a:rPr lang="en-US" sz="1100" dirty="0"/>
              <a:t>Bubbling</a:t>
            </a:r>
            <a:br>
              <a:rPr lang="en-US" sz="1100" dirty="0"/>
            </a:br>
            <a:r>
              <a:rPr lang="en-US" sz="1100" dirty="0"/>
              <a:t>Phase </a:t>
            </a:r>
            <a:br>
              <a:rPr lang="en-US" sz="1100" dirty="0"/>
            </a:br>
            <a:r>
              <a:rPr lang="en-US" sz="1100" dirty="0"/>
              <a:t>(3)</a:t>
            </a:r>
          </a:p>
        </p:txBody>
      </p:sp>
      <p:sp>
        <p:nvSpPr>
          <p:cNvPr id="41" name="TextBox 40"/>
          <p:cNvSpPr txBox="1"/>
          <p:nvPr/>
        </p:nvSpPr>
        <p:spPr>
          <a:xfrm>
            <a:off x="8645882" y="5687670"/>
            <a:ext cx="1767955" cy="261610"/>
          </a:xfrm>
          <a:prstGeom prst="rect">
            <a:avLst/>
          </a:prstGeom>
          <a:noFill/>
        </p:spPr>
        <p:txBody>
          <a:bodyPr wrap="square" rtlCol="0">
            <a:spAutoFit/>
          </a:bodyPr>
          <a:lstStyle/>
          <a:p>
            <a:pPr algn="ctr"/>
            <a:r>
              <a:rPr lang="en-US" sz="1100" dirty="0"/>
              <a:t>Target Phase (2)</a:t>
            </a:r>
          </a:p>
        </p:txBody>
      </p:sp>
      <p:cxnSp>
        <p:nvCxnSpPr>
          <p:cNvPr id="44" name="Straight Arrow Connector 43"/>
          <p:cNvCxnSpPr/>
          <p:nvPr/>
        </p:nvCxnSpPr>
        <p:spPr>
          <a:xfrm>
            <a:off x="9521471" y="2233417"/>
            <a:ext cx="0" cy="166184"/>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521471" y="2904052"/>
            <a:ext cx="0" cy="166184"/>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2" idx="0"/>
          </p:cNvCxnSpPr>
          <p:nvPr/>
        </p:nvCxnSpPr>
        <p:spPr>
          <a:xfrm>
            <a:off x="9513085" y="3574688"/>
            <a:ext cx="8387" cy="166183"/>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9521471" y="4245322"/>
            <a:ext cx="0" cy="166183"/>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645881" y="1981191"/>
            <a:ext cx="0" cy="2682538"/>
          </a:xfrm>
          <a:prstGeom prst="straightConnector1">
            <a:avLst/>
          </a:prstGeom>
          <a:ln w="25400">
            <a:solidFill>
              <a:srgbClr val="FAD6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10408913" y="1981192"/>
            <a:ext cx="0" cy="2682538"/>
          </a:xfrm>
          <a:prstGeom prst="straightConnector1">
            <a:avLst/>
          </a:prstGeom>
          <a:ln w="25400">
            <a:solidFill>
              <a:srgbClr val="FAD6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068485" y="5085184"/>
            <a:ext cx="998563" cy="0"/>
          </a:xfrm>
          <a:prstGeom prst="straightConnector1">
            <a:avLst/>
          </a:prstGeom>
          <a:ln w="25400">
            <a:solidFill>
              <a:srgbClr val="FAD646"/>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91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Propagation – The Capture Phase</a:t>
            </a:r>
          </a:p>
        </p:txBody>
      </p:sp>
      <p:sp>
        <p:nvSpPr>
          <p:cNvPr id="8" name="Text Placeholder 6"/>
          <p:cNvSpPr>
            <a:spLocks noGrp="1"/>
          </p:cNvSpPr>
          <p:nvPr>
            <p:ph type="body" sz="quarter" idx="14"/>
          </p:nvPr>
        </p:nvSpPr>
        <p:spPr>
          <a:xfrm>
            <a:off x="335359" y="1628800"/>
            <a:ext cx="11483601" cy="4679950"/>
          </a:xfrm>
        </p:spPr>
        <p:txBody>
          <a:bodyPr>
            <a:normAutofit/>
          </a:bodyPr>
          <a:lstStyle/>
          <a:p>
            <a:pPr marL="463550" indent="-463550" fontAlgn="base">
              <a:buFont typeface="Wingdings" panose="05000000000000000000" pitchFamily="2" charset="2"/>
              <a:buChar char="v"/>
            </a:pPr>
            <a:r>
              <a:rPr lang="en-US" sz="1600" dirty="0"/>
              <a:t>The first phase is the capture phase. </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The event starts its journey at the root of the document, working its way down through each layer of the DOM, firing on each node until it reaches the event target. </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The job of the capture phase is to build the propagation path, which the event will travel back through in the bubbling phase.</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You can listen to events in the capture phase by setting the third argument of </a:t>
            </a:r>
            <a:r>
              <a:rPr lang="en-US" sz="1600" dirty="0" err="1"/>
              <a:t>addEventListener</a:t>
            </a:r>
            <a:r>
              <a:rPr lang="en-US" sz="1600" dirty="0"/>
              <a:t>() to true. </a:t>
            </a:r>
          </a:p>
          <a:p>
            <a:pPr marL="463550" indent="-463550" fontAlgn="base">
              <a:buFont typeface="Wingdings" panose="05000000000000000000" pitchFamily="2" charset="2"/>
              <a:buChar char="v"/>
            </a:pPr>
            <a:endParaRPr lang="en-US" sz="1600" dirty="0"/>
          </a:p>
          <a:p>
            <a:r>
              <a:rPr lang="en-US" sz="1600" i="1" dirty="0"/>
              <a:t>* Keep in mind that when you set the capture phase to true, you won’t be able to capture events in the bubbling phase. You’re either capturing the propagation path in the capture phase (true) or relying on bubbling (false).</a:t>
            </a:r>
          </a:p>
        </p:txBody>
      </p:sp>
    </p:spTree>
    <p:extLst>
      <p:ext uri="{BB962C8B-B14F-4D97-AF65-F5344CB8AC3E}">
        <p14:creationId xmlns:p14="http://schemas.microsoft.com/office/powerpoint/2010/main" val="384451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Propagation – The Target Phase</a:t>
            </a:r>
          </a:p>
        </p:txBody>
      </p:sp>
      <p:sp>
        <p:nvSpPr>
          <p:cNvPr id="8" name="Text Placeholder 6"/>
          <p:cNvSpPr>
            <a:spLocks noGrp="1"/>
          </p:cNvSpPr>
          <p:nvPr>
            <p:ph type="body" sz="quarter" idx="14"/>
          </p:nvPr>
        </p:nvSpPr>
        <p:spPr>
          <a:xfrm>
            <a:off x="335359" y="1628800"/>
            <a:ext cx="11492464" cy="4679950"/>
          </a:xfrm>
        </p:spPr>
        <p:txBody>
          <a:bodyPr>
            <a:normAutofit/>
          </a:bodyPr>
          <a:lstStyle/>
          <a:p>
            <a:pPr marL="463550" indent="-463550" fontAlgn="base">
              <a:buFont typeface="Wingdings" panose="05000000000000000000" pitchFamily="2" charset="2"/>
              <a:buChar char="v"/>
            </a:pPr>
            <a:r>
              <a:rPr lang="en-US" sz="1600" dirty="0"/>
              <a:t>An event reaching the target is known as the target phase. </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The event fires on the target node, before reversing and retracing its steps.</a:t>
            </a:r>
          </a:p>
        </p:txBody>
      </p:sp>
    </p:spTree>
    <p:extLst>
      <p:ext uri="{BB962C8B-B14F-4D97-AF65-F5344CB8AC3E}">
        <p14:creationId xmlns:p14="http://schemas.microsoft.com/office/powerpoint/2010/main" val="82799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799"/>
            <a:ext cx="10009112" cy="5072251"/>
          </a:xfrm>
        </p:spPr>
        <p:txBody>
          <a:bodyPr>
            <a:normAutofit/>
          </a:bodyPr>
          <a:lstStyle/>
          <a:p>
            <a:pPr marL="461963" indent="-461963">
              <a:buFont typeface="Wingdings" pitchFamily="2" charset="2"/>
              <a:buChar char="v"/>
            </a:pPr>
            <a:r>
              <a:rPr lang="en-US" sz="1600" dirty="0"/>
              <a:t>Introduction to JavaScript Events</a:t>
            </a:r>
          </a:p>
          <a:p>
            <a:pPr marL="461963" indent="-461963">
              <a:buFont typeface="Wingdings" pitchFamily="2" charset="2"/>
              <a:buChar char="v"/>
            </a:pPr>
            <a:r>
              <a:rPr lang="en-US" sz="1600" dirty="0"/>
              <a:t>Registering Event Listeners</a:t>
            </a:r>
          </a:p>
          <a:p>
            <a:pPr marL="461963" indent="-461963">
              <a:buFont typeface="Wingdings" pitchFamily="2" charset="2"/>
              <a:buChar char="v"/>
            </a:pPr>
            <a:r>
              <a:rPr lang="en-US" sz="1600" dirty="0"/>
              <a:t>Common HTML DOM Events</a:t>
            </a:r>
          </a:p>
          <a:p>
            <a:pPr marL="461963" indent="-461963">
              <a:buFont typeface="Wingdings" pitchFamily="2" charset="2"/>
              <a:buChar char="v"/>
            </a:pPr>
            <a:r>
              <a:rPr lang="en-US" sz="1600" dirty="0"/>
              <a:t>The Event Object</a:t>
            </a:r>
          </a:p>
          <a:p>
            <a:pPr marL="461963" indent="-461963">
              <a:buFont typeface="Wingdings" pitchFamily="2" charset="2"/>
              <a:buChar char="v"/>
            </a:pPr>
            <a:r>
              <a:rPr lang="en-US" sz="1600" dirty="0"/>
              <a:t>Event Propagation</a:t>
            </a:r>
          </a:p>
          <a:p>
            <a:pPr marL="461963" indent="-461963">
              <a:buFont typeface="Wingdings" pitchFamily="2" charset="2"/>
              <a:buChar char="v"/>
            </a:pPr>
            <a:r>
              <a:rPr lang="en-US" sz="1600" dirty="0"/>
              <a:t>Event Delegation</a:t>
            </a:r>
          </a:p>
          <a:p>
            <a:pPr marL="461963" indent="-461963">
              <a:buFont typeface="Wingdings" pitchFamily="2" charset="2"/>
              <a:buChar char="v"/>
            </a:pPr>
            <a:r>
              <a:rPr lang="en-US" sz="1600" dirty="0"/>
              <a:t>Stopping Propagation</a:t>
            </a:r>
          </a:p>
          <a:p>
            <a:pPr marL="461963" indent="-461963">
              <a:buFont typeface="Wingdings" pitchFamily="2" charset="2"/>
              <a:buChar char="v"/>
            </a:pPr>
            <a:r>
              <a:rPr lang="en-US" sz="1600" dirty="0"/>
              <a:t>Preventing the Browser's Default Behavior</a:t>
            </a:r>
          </a:p>
          <a:p>
            <a:pPr marL="461963" indent="-461963">
              <a:buFont typeface="Wingdings" pitchFamily="2" charset="2"/>
              <a:buChar char="v"/>
            </a:pPr>
            <a:r>
              <a:rPr lang="en-US" sz="1600" dirty="0"/>
              <a:t>Lab 08: The Future Value Application v2</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Propagation – The Bubbling Phase</a:t>
            </a:r>
          </a:p>
        </p:txBody>
      </p:sp>
      <p:sp>
        <p:nvSpPr>
          <p:cNvPr id="8" name="Text Placeholder 6"/>
          <p:cNvSpPr>
            <a:spLocks noGrp="1"/>
          </p:cNvSpPr>
          <p:nvPr>
            <p:ph type="body" sz="quarter" idx="14"/>
          </p:nvPr>
        </p:nvSpPr>
        <p:spPr>
          <a:xfrm>
            <a:off x="335359" y="1628800"/>
            <a:ext cx="11528090" cy="4700748"/>
          </a:xfrm>
        </p:spPr>
        <p:txBody>
          <a:bodyPr>
            <a:normAutofit/>
          </a:bodyPr>
          <a:lstStyle/>
          <a:p>
            <a:pPr marL="463550" indent="-463550" fontAlgn="base">
              <a:buFont typeface="Wingdings" panose="05000000000000000000" pitchFamily="2" charset="2"/>
              <a:buChar char="v"/>
            </a:pPr>
            <a:r>
              <a:rPr lang="en-US" sz="1600" dirty="0"/>
              <a:t>After an event has fired on the target, it doesn’t stop there. It bubbles up (or propagates) through the DOM until it reaches the document’s root. This means that the same event is fired on the target’s parent node, followed by the parent’s parent, continuing until there is no parent to pass the event onto.</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Think of the DOM as an onion and the event target as the core of the onion. In the capture phase, the event drills into the onion through each layer. When the event reaches the core, it fires (the target phase), and then reverses, working its way back up through each layer (the bubbling phase). Once the event has returned to the surface, its journey is over.</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Bubbling frees us from listening for an event on the exact element it came from; instead, we listen on an element further up the DOM tree, waiting for the event to reach us. </a:t>
            </a:r>
          </a:p>
          <a:p>
            <a:pPr marL="463550" indent="-463550" fontAlgn="base">
              <a:buFont typeface="Wingdings" panose="05000000000000000000" pitchFamily="2" charset="2"/>
              <a:buChar char="v"/>
            </a:pPr>
            <a:endParaRPr lang="en-US" sz="1600" dirty="0"/>
          </a:p>
          <a:p>
            <a:pPr marL="463550" indent="-463550" fontAlgn="base">
              <a:buFont typeface="Wingdings" panose="05000000000000000000" pitchFamily="2" charset="2"/>
              <a:buChar char="v"/>
            </a:pPr>
            <a:r>
              <a:rPr lang="en-US" sz="1600" dirty="0"/>
              <a:t>If events didn’t bubble, we would have to, in some cases, listen for an event on many different elements to ensure that it is caught.</a:t>
            </a:r>
          </a:p>
        </p:txBody>
      </p:sp>
    </p:spTree>
    <p:extLst>
      <p:ext uri="{BB962C8B-B14F-4D97-AF65-F5344CB8AC3E}">
        <p14:creationId xmlns:p14="http://schemas.microsoft.com/office/powerpoint/2010/main" val="81320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Propagation – Demo</a:t>
            </a:r>
          </a:p>
        </p:txBody>
      </p:sp>
      <p:sp>
        <p:nvSpPr>
          <p:cNvPr id="8" name="Text Placeholder 6"/>
          <p:cNvSpPr>
            <a:spLocks noGrp="1"/>
          </p:cNvSpPr>
          <p:nvPr>
            <p:ph type="body" sz="quarter" idx="14"/>
          </p:nvPr>
        </p:nvSpPr>
        <p:spPr>
          <a:xfrm>
            <a:off x="335360" y="1628800"/>
            <a:ext cx="9649072" cy="4679950"/>
          </a:xfrm>
        </p:spPr>
        <p:txBody>
          <a:bodyPr>
            <a:normAutofit/>
          </a:bodyPr>
          <a:lstStyle/>
          <a:p>
            <a:pPr fontAlgn="base"/>
            <a:r>
              <a:rPr lang="en-US" sz="1600" dirty="0"/>
              <a:t>Check out demo on the event phases.</a:t>
            </a:r>
          </a:p>
        </p:txBody>
      </p:sp>
    </p:spTree>
    <p:extLst>
      <p:ext uri="{BB962C8B-B14F-4D97-AF65-F5344CB8AC3E}">
        <p14:creationId xmlns:p14="http://schemas.microsoft.com/office/powerpoint/2010/main" val="145500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961" y="4630190"/>
            <a:ext cx="7747462" cy="143809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Delegation</a:t>
            </a:r>
          </a:p>
        </p:txBody>
      </p:sp>
      <p:sp>
        <p:nvSpPr>
          <p:cNvPr id="8" name="Text Placeholder 6"/>
          <p:cNvSpPr>
            <a:spLocks noGrp="1"/>
          </p:cNvSpPr>
          <p:nvPr>
            <p:ph type="body" sz="quarter" idx="14"/>
          </p:nvPr>
        </p:nvSpPr>
        <p:spPr>
          <a:xfrm>
            <a:off x="335359" y="1628800"/>
            <a:ext cx="11528090" cy="757311"/>
          </a:xfrm>
        </p:spPr>
        <p:txBody>
          <a:bodyPr>
            <a:normAutofit fontScale="92500"/>
          </a:bodyPr>
          <a:lstStyle/>
          <a:p>
            <a:pPr fontAlgn="base"/>
            <a:r>
              <a:rPr lang="en-US" sz="1600" dirty="0"/>
              <a:t>Event delegation refers to the process of using event propagation (bubbling) to handle events at a higher level in the DOM than the element on which the event originated. It allows us to attach a single event listener for elements that exist now or in the future.</a:t>
            </a:r>
          </a:p>
        </p:txBody>
      </p:sp>
      <p:sp>
        <p:nvSpPr>
          <p:cNvPr id="7" name="Rectangle 6"/>
          <p:cNvSpPr/>
          <p:nvPr/>
        </p:nvSpPr>
        <p:spPr>
          <a:xfrm>
            <a:off x="4019876" y="2610430"/>
            <a:ext cx="1352550" cy="504451"/>
          </a:xfrm>
          <a:prstGeom prst="rect">
            <a:avLst/>
          </a:prstGeom>
          <a:ln w="38100">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document</a:t>
            </a:r>
          </a:p>
        </p:txBody>
      </p:sp>
      <p:sp>
        <p:nvSpPr>
          <p:cNvPr id="9" name="Rectangle 8"/>
          <p:cNvSpPr/>
          <p:nvPr/>
        </p:nvSpPr>
        <p:spPr>
          <a:xfrm>
            <a:off x="4019876" y="3281065"/>
            <a:ext cx="1352550" cy="504451"/>
          </a:xfrm>
          <a:prstGeom prst="rect">
            <a:avLst/>
          </a:prstGeom>
          <a:ln w="38100">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&lt;html&gt;</a:t>
            </a:r>
          </a:p>
        </p:txBody>
      </p:sp>
      <p:sp>
        <p:nvSpPr>
          <p:cNvPr id="10" name="Rectangle 9"/>
          <p:cNvSpPr/>
          <p:nvPr/>
        </p:nvSpPr>
        <p:spPr>
          <a:xfrm>
            <a:off x="4019876" y="3951699"/>
            <a:ext cx="1352550" cy="504451"/>
          </a:xfrm>
          <a:prstGeom prst="rect">
            <a:avLst/>
          </a:prstGeom>
          <a:ln w="38100">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&lt;body&gt;</a:t>
            </a:r>
          </a:p>
        </p:txBody>
      </p:sp>
      <p:sp>
        <p:nvSpPr>
          <p:cNvPr id="11" name="Rectangle 10"/>
          <p:cNvSpPr/>
          <p:nvPr/>
        </p:nvSpPr>
        <p:spPr>
          <a:xfrm>
            <a:off x="4019876" y="5425737"/>
            <a:ext cx="1352550" cy="5044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2"/>
                </a:solidFill>
              </a:rPr>
              <a:t>&lt;a id=“3”&gt;</a:t>
            </a:r>
          </a:p>
        </p:txBody>
      </p:sp>
      <p:cxnSp>
        <p:nvCxnSpPr>
          <p:cNvPr id="15" name="Straight Arrow Connector 14"/>
          <p:cNvCxnSpPr/>
          <p:nvPr/>
        </p:nvCxnSpPr>
        <p:spPr>
          <a:xfrm>
            <a:off x="2582343" y="5658914"/>
            <a:ext cx="0" cy="166183"/>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19876" y="4755103"/>
            <a:ext cx="1352550" cy="50445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w="381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2"/>
                </a:solidFill>
              </a:rPr>
              <a:t>&lt;div&gt;</a:t>
            </a:r>
          </a:p>
        </p:txBody>
      </p:sp>
      <p:sp>
        <p:nvSpPr>
          <p:cNvPr id="20" name="Rectangle 19"/>
          <p:cNvSpPr/>
          <p:nvPr/>
        </p:nvSpPr>
        <p:spPr>
          <a:xfrm>
            <a:off x="5561689" y="5425737"/>
            <a:ext cx="1352550" cy="5044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2"/>
                </a:solidFill>
              </a:rPr>
              <a:t>&lt;a id=“4”&gt;</a:t>
            </a:r>
          </a:p>
        </p:txBody>
      </p:sp>
      <p:sp>
        <p:nvSpPr>
          <p:cNvPr id="21" name="Rectangle 20"/>
          <p:cNvSpPr/>
          <p:nvPr/>
        </p:nvSpPr>
        <p:spPr>
          <a:xfrm>
            <a:off x="7103502" y="5425737"/>
            <a:ext cx="1352550" cy="5044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2"/>
                </a:solidFill>
              </a:rPr>
              <a:t>&lt;a id=“5”&gt;</a:t>
            </a:r>
          </a:p>
        </p:txBody>
      </p:sp>
      <p:sp>
        <p:nvSpPr>
          <p:cNvPr id="22" name="Rectangle 21"/>
          <p:cNvSpPr/>
          <p:nvPr/>
        </p:nvSpPr>
        <p:spPr>
          <a:xfrm>
            <a:off x="2478063" y="5406688"/>
            <a:ext cx="1352550" cy="5044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2"/>
                </a:solidFill>
              </a:rPr>
              <a:t>&lt;a id=“2”&gt;</a:t>
            </a:r>
          </a:p>
        </p:txBody>
      </p:sp>
      <p:sp>
        <p:nvSpPr>
          <p:cNvPr id="23" name="Rectangle 22"/>
          <p:cNvSpPr/>
          <p:nvPr/>
        </p:nvSpPr>
        <p:spPr>
          <a:xfrm>
            <a:off x="936250" y="5406687"/>
            <a:ext cx="1352550" cy="5044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2"/>
                </a:solidFill>
              </a:rPr>
              <a:t>&lt;a id=“1”&gt;</a:t>
            </a:r>
          </a:p>
        </p:txBody>
      </p:sp>
      <p:sp>
        <p:nvSpPr>
          <p:cNvPr id="3" name="TextBox 2"/>
          <p:cNvSpPr txBox="1"/>
          <p:nvPr/>
        </p:nvSpPr>
        <p:spPr>
          <a:xfrm>
            <a:off x="8682048" y="4822662"/>
            <a:ext cx="3384468" cy="369332"/>
          </a:xfrm>
          <a:prstGeom prst="rect">
            <a:avLst/>
          </a:prstGeom>
          <a:noFill/>
        </p:spPr>
        <p:txBody>
          <a:bodyPr wrap="square" rtlCol="0">
            <a:spAutoFit/>
          </a:bodyPr>
          <a:lstStyle/>
          <a:p>
            <a:r>
              <a:rPr lang="en-US" dirty="0">
                <a:solidFill>
                  <a:srgbClr val="92D050"/>
                </a:solidFill>
              </a:rPr>
              <a:t>Insert 1 event handler here</a:t>
            </a:r>
          </a:p>
        </p:txBody>
      </p:sp>
      <p:sp>
        <p:nvSpPr>
          <p:cNvPr id="24" name="TextBox 23"/>
          <p:cNvSpPr txBox="1"/>
          <p:nvPr/>
        </p:nvSpPr>
        <p:spPr>
          <a:xfrm>
            <a:off x="8682048" y="5500265"/>
            <a:ext cx="3384468" cy="369332"/>
          </a:xfrm>
          <a:prstGeom prst="rect">
            <a:avLst/>
          </a:prstGeom>
          <a:noFill/>
        </p:spPr>
        <p:txBody>
          <a:bodyPr wrap="square" rtlCol="0">
            <a:spAutoFit/>
          </a:bodyPr>
          <a:lstStyle/>
          <a:p>
            <a:r>
              <a:rPr lang="en-US" dirty="0">
                <a:solidFill>
                  <a:schemeClr val="accent4">
                    <a:lumMod val="60000"/>
                    <a:lumOff val="40000"/>
                  </a:schemeClr>
                </a:solidFill>
              </a:rPr>
              <a:t>Insert 5 event handlers here</a:t>
            </a:r>
          </a:p>
        </p:txBody>
      </p:sp>
    </p:spTree>
    <p:extLst>
      <p:ext uri="{BB962C8B-B14F-4D97-AF65-F5344CB8AC3E}">
        <p14:creationId xmlns:p14="http://schemas.microsoft.com/office/powerpoint/2010/main" val="462442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Event Delegation</a:t>
            </a:r>
          </a:p>
        </p:txBody>
      </p:sp>
      <p:sp>
        <p:nvSpPr>
          <p:cNvPr id="8" name="Text Placeholder 6"/>
          <p:cNvSpPr>
            <a:spLocks noGrp="1"/>
          </p:cNvSpPr>
          <p:nvPr>
            <p:ph type="body" sz="quarter" idx="14"/>
          </p:nvPr>
        </p:nvSpPr>
        <p:spPr>
          <a:xfrm>
            <a:off x="335359" y="1628800"/>
            <a:ext cx="11528090" cy="4784879"/>
          </a:xfrm>
        </p:spPr>
        <p:txBody>
          <a:bodyPr>
            <a:normAutofit/>
          </a:bodyPr>
          <a:lstStyle/>
          <a:p>
            <a:pPr fontAlgn="base"/>
            <a:r>
              <a:rPr lang="en-US" sz="1600" b="1" dirty="0"/>
              <a:t>HTML</a:t>
            </a:r>
            <a:endParaRPr lang="en-US" sz="1600" dirty="0"/>
          </a:p>
          <a:p>
            <a:pPr fontAlgn="base"/>
            <a:r>
              <a:rPr lang="en-US" sz="1600" dirty="0">
                <a:latin typeface="Courier New" panose="02070309020205020404" pitchFamily="49" charset="0"/>
                <a:cs typeface="Courier New" panose="02070309020205020404" pitchFamily="49" charset="0"/>
              </a:rPr>
              <a:t>&lt;div id="buttons"&gt;</a:t>
            </a:r>
          </a:p>
          <a:p>
            <a:pPr fontAlgn="base"/>
            <a:r>
              <a:rPr lang="en-US" sz="1600" dirty="0">
                <a:latin typeface="Courier New" panose="02070309020205020404" pitchFamily="49" charset="0"/>
                <a:cs typeface="Courier New" panose="02070309020205020404" pitchFamily="49" charset="0"/>
              </a:rPr>
              <a:t>	&lt;button id="button1"&gt;1&lt;/button&gt;</a:t>
            </a:r>
          </a:p>
          <a:p>
            <a:pPr fontAlgn="base"/>
            <a:r>
              <a:rPr lang="en-US" sz="1600" dirty="0">
                <a:latin typeface="Courier New" panose="02070309020205020404" pitchFamily="49" charset="0"/>
                <a:cs typeface="Courier New" panose="02070309020205020404" pitchFamily="49" charset="0"/>
              </a:rPr>
              <a:t>	&lt;button id="button2"&gt;2&lt;/button&gt;</a:t>
            </a:r>
          </a:p>
          <a:p>
            <a:pPr fontAlgn="base"/>
            <a:r>
              <a:rPr lang="en-US" sz="1600" dirty="0">
                <a:latin typeface="Courier New" panose="02070309020205020404" pitchFamily="49" charset="0"/>
                <a:cs typeface="Courier New" panose="02070309020205020404" pitchFamily="49" charset="0"/>
              </a:rPr>
              <a:t>	&lt;button id="button3"&gt;3&lt;/button&gt;</a:t>
            </a:r>
          </a:p>
          <a:p>
            <a:pPr fontAlgn="base"/>
            <a:r>
              <a:rPr lang="en-US" sz="1600" dirty="0">
                <a:latin typeface="Courier New" panose="02070309020205020404" pitchFamily="49" charset="0"/>
                <a:cs typeface="Courier New" panose="02070309020205020404" pitchFamily="49" charset="0"/>
              </a:rPr>
              <a:t>&lt;/div&gt;</a:t>
            </a:r>
          </a:p>
          <a:p>
            <a:pPr fontAlgn="base"/>
            <a:endParaRPr lang="en-US" sz="1600" dirty="0">
              <a:latin typeface="Courier New" panose="02070309020205020404" pitchFamily="49" charset="0"/>
              <a:cs typeface="Courier New" panose="02070309020205020404" pitchFamily="49" charset="0"/>
            </a:endParaRPr>
          </a:p>
          <a:p>
            <a:pPr fontAlgn="base"/>
            <a:r>
              <a:rPr lang="en-US" sz="1600" b="1" dirty="0"/>
              <a:t>Script</a:t>
            </a:r>
            <a:endParaRPr lang="en-US" sz="1600" dirty="0">
              <a:latin typeface="Courier New" panose="02070309020205020404" pitchFamily="49" charset="0"/>
              <a:cs typeface="Courier New" panose="02070309020205020404" pitchFamily="49" charset="0"/>
            </a:endParaRPr>
          </a:p>
          <a:p>
            <a:pPr fontAlgn="base"/>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('buttons');</a:t>
            </a:r>
          </a:p>
          <a:p>
            <a:pPr fontAlgn="base"/>
            <a:r>
              <a:rPr lang="en-US" sz="1600" dirty="0" err="1">
                <a:latin typeface="Courier New" panose="02070309020205020404" pitchFamily="49" charset="0"/>
                <a:cs typeface="Courier New" panose="02070309020205020404" pitchFamily="49" charset="0"/>
              </a:rPr>
              <a:t>btns.addEventListener</a:t>
            </a:r>
            <a:r>
              <a:rPr lang="en-US" sz="1600" dirty="0">
                <a:latin typeface="Courier New" panose="02070309020205020404" pitchFamily="49" charset="0"/>
                <a:cs typeface="Courier New" panose="02070309020205020404" pitchFamily="49" charset="0"/>
              </a:rPr>
              <a:t>('click', (e) =&gt; console.log(`Button: ${</a:t>
            </a:r>
            <a:r>
              <a:rPr lang="en-US" sz="1600" dirty="0" err="1">
                <a:latin typeface="Courier New" panose="02070309020205020404" pitchFamily="49" charset="0"/>
                <a:cs typeface="Courier New" panose="02070309020205020404" pitchFamily="49" charset="0"/>
              </a:rPr>
              <a:t>e.target.innerText</a:t>
            </a: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cs typeface="Courier New" panose="02070309020205020404" pitchFamily="49" charset="0"/>
              </a:rPr>
              <a:t>With this example you can really begin to see the benefit of working directly with the Event object!</a:t>
            </a:r>
          </a:p>
        </p:txBody>
      </p:sp>
    </p:spTree>
    <p:extLst>
      <p:ext uri="{BB962C8B-B14F-4D97-AF65-F5344CB8AC3E}">
        <p14:creationId xmlns:p14="http://schemas.microsoft.com/office/powerpoint/2010/main" val="122607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Stopping Propagation</a:t>
            </a:r>
          </a:p>
        </p:txBody>
      </p:sp>
      <p:sp>
        <p:nvSpPr>
          <p:cNvPr id="8" name="Text Placeholder 6"/>
          <p:cNvSpPr>
            <a:spLocks noGrp="1"/>
          </p:cNvSpPr>
          <p:nvPr>
            <p:ph type="body" sz="quarter" idx="14"/>
          </p:nvPr>
        </p:nvSpPr>
        <p:spPr>
          <a:xfrm>
            <a:off x="335359" y="1628800"/>
            <a:ext cx="11510897" cy="4679950"/>
          </a:xfrm>
        </p:spPr>
        <p:txBody>
          <a:bodyPr>
            <a:normAutofit/>
          </a:bodyPr>
          <a:lstStyle/>
          <a:p>
            <a:pPr fontAlgn="base"/>
            <a:r>
              <a:rPr lang="en-US" sz="1600" dirty="0"/>
              <a:t>Interrupting the path of the event at any point on its journey (in the capture or bubbling phase) is possible simply by calling the </a:t>
            </a:r>
            <a:r>
              <a:rPr lang="en-US" sz="1600" dirty="0" err="1"/>
              <a:t>stopPropagation</a:t>
            </a:r>
            <a:r>
              <a:rPr lang="en-US" sz="1600" dirty="0"/>
              <a:t>() method on the event object. Then, the event will no longer call any listeners on nodes that it travels through on its way to the target and back to the document.</a:t>
            </a:r>
          </a:p>
          <a:p>
            <a:pPr fontAlgn="base"/>
            <a:endParaRPr lang="en-US" sz="1600" dirty="0"/>
          </a:p>
          <a:p>
            <a:pPr fontAlgn="base"/>
            <a:r>
              <a:rPr lang="en-US" sz="1600" dirty="0" err="1">
                <a:latin typeface="Courier New" panose="02070309020205020404" pitchFamily="49" charset="0"/>
                <a:cs typeface="Courier New" panose="02070309020205020404" pitchFamily="49" charset="0"/>
              </a:rPr>
              <a:t>child.addEventListener</a:t>
            </a:r>
            <a:r>
              <a:rPr lang="en-US" sz="1600" dirty="0">
                <a:latin typeface="Courier New" panose="02070309020205020404" pitchFamily="49" charset="0"/>
                <a:cs typeface="Courier New" panose="02070309020205020404" pitchFamily="49" charset="0"/>
              </a:rPr>
              <a:t>('click', function (e)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e.stopPropagation</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parent.addEventListener</a:t>
            </a:r>
            <a:r>
              <a:rPr lang="en-US" sz="1600" dirty="0">
                <a:latin typeface="Courier New" panose="02070309020205020404" pitchFamily="49" charset="0"/>
                <a:cs typeface="Courier New" panose="02070309020205020404" pitchFamily="49" charset="0"/>
              </a:rPr>
              <a:t>('click', function (e)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If the child element is clicked this callback will not fire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715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Stopping Propagation</a:t>
            </a:r>
          </a:p>
        </p:txBody>
      </p:sp>
      <p:sp>
        <p:nvSpPr>
          <p:cNvPr id="8" name="Text Placeholder 6"/>
          <p:cNvSpPr>
            <a:spLocks noGrp="1"/>
          </p:cNvSpPr>
          <p:nvPr>
            <p:ph type="body" sz="quarter" idx="14"/>
          </p:nvPr>
        </p:nvSpPr>
        <p:spPr>
          <a:xfrm>
            <a:off x="335360" y="1628800"/>
            <a:ext cx="9649072" cy="4679950"/>
          </a:xfrm>
        </p:spPr>
        <p:txBody>
          <a:bodyPr>
            <a:normAutofit/>
          </a:bodyPr>
          <a:lstStyle/>
          <a:p>
            <a:pPr fontAlgn="base"/>
            <a:r>
              <a:rPr lang="en-US" sz="1600" dirty="0"/>
              <a:t>Check out demo on how to stop event propagation.</a:t>
            </a:r>
          </a:p>
        </p:txBody>
      </p:sp>
    </p:spTree>
    <p:extLst>
      <p:ext uri="{BB962C8B-B14F-4D97-AF65-F5344CB8AC3E}">
        <p14:creationId xmlns:p14="http://schemas.microsoft.com/office/powerpoint/2010/main" val="75670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Preventing the browser's default behavior</a:t>
            </a:r>
          </a:p>
        </p:txBody>
      </p:sp>
      <p:sp>
        <p:nvSpPr>
          <p:cNvPr id="8" name="Text Placeholder 6"/>
          <p:cNvSpPr>
            <a:spLocks noGrp="1"/>
          </p:cNvSpPr>
          <p:nvPr>
            <p:ph type="body" sz="quarter" idx="14"/>
          </p:nvPr>
        </p:nvSpPr>
        <p:spPr>
          <a:xfrm>
            <a:off x="335359" y="1645426"/>
            <a:ext cx="11497249" cy="4679950"/>
          </a:xfrm>
        </p:spPr>
        <p:txBody>
          <a:bodyPr>
            <a:normAutofit fontScale="92500" lnSpcReduction="10000"/>
          </a:bodyPr>
          <a:lstStyle/>
          <a:p>
            <a:pPr fontAlgn="base"/>
            <a:r>
              <a:rPr lang="en-US" sz="1600" dirty="0"/>
              <a:t>The browser has default behaviors that will respond when certain events occur in the document. The most common event is a link being clicked. When a click event occurs on an &lt;a&gt; element, it will bubble up to the document level of the DOM, and the browser will interpret the </a:t>
            </a:r>
            <a:r>
              <a:rPr lang="en-US" sz="1600" dirty="0" err="1"/>
              <a:t>href</a:t>
            </a:r>
            <a:r>
              <a:rPr lang="en-US" sz="1600" dirty="0"/>
              <a:t> attribute and reload the window at the new address. Often times, developers want to manage the navigation themselves, without causing the page to refresh. To do this, we need to prevent the browser’s default response to clicks and instead do our own thing. To do this, we call the preventDefault() method.</a:t>
            </a:r>
          </a:p>
          <a:p>
            <a:pPr fontAlgn="base"/>
            <a:endParaRPr lang="en-US" sz="1600" dirty="0"/>
          </a:p>
          <a:p>
            <a:pPr fontAlgn="base"/>
            <a:r>
              <a:rPr lang="en-US" sz="1600" dirty="0" err="1">
                <a:latin typeface="Courier New" panose="02070309020205020404" pitchFamily="49" charset="0"/>
                <a:cs typeface="Courier New" panose="02070309020205020404" pitchFamily="49" charset="0"/>
              </a:rPr>
              <a:t>anchor.addEventListener</a:t>
            </a:r>
            <a:r>
              <a:rPr lang="en-US" sz="1600" dirty="0">
                <a:latin typeface="Courier New" panose="02070309020205020404" pitchFamily="49" charset="0"/>
                <a:cs typeface="Courier New" panose="02070309020205020404" pitchFamily="49" charset="0"/>
              </a:rPr>
              <a:t>('click', function (e)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e.preventDefault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Do our own thing</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fontAlgn="base"/>
            <a:r>
              <a:rPr lang="en-US" sz="1600" b="1" dirty="0"/>
              <a:t>Demo</a:t>
            </a:r>
          </a:p>
          <a:p>
            <a:pPr fontAlgn="base"/>
            <a:endParaRPr lang="en-US" sz="1600" b="1" dirty="0"/>
          </a:p>
          <a:p>
            <a:pPr fontAlgn="base"/>
            <a:r>
              <a:rPr lang="en-US" sz="1600" dirty="0"/>
              <a:t>Check out demo on how to prevent the browser's default behavior</a:t>
            </a:r>
            <a:r>
              <a:rPr lang="en-US" sz="1600" dirty="0" smtClean="0"/>
              <a:t>.</a:t>
            </a:r>
          </a:p>
          <a:p>
            <a:pPr fontAlgn="base"/>
            <a:r>
              <a:rPr lang="en-US" sz="1600" dirty="0" smtClean="0">
                <a:solidFill>
                  <a:srgbClr val="FFFF00"/>
                </a:solidFill>
              </a:rPr>
              <a:t>Example: preventing a form from taking the action defined in “action” attribute of the form element</a:t>
            </a:r>
            <a:endParaRPr lang="en-US" sz="1600" dirty="0">
              <a:solidFill>
                <a:srgbClr val="FFFF00"/>
              </a:solidFill>
            </a:endParaRPr>
          </a:p>
        </p:txBody>
      </p:sp>
    </p:spTree>
    <p:extLst>
      <p:ext uri="{BB962C8B-B14F-4D97-AF65-F5344CB8AC3E}">
        <p14:creationId xmlns:p14="http://schemas.microsoft.com/office/powerpoint/2010/main" val="137293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01703"/>
            <a:ext cx="8352928" cy="1654594"/>
          </a:xfrm>
        </p:spPr>
        <p:txBody>
          <a:bodyPr/>
          <a:lstStyle/>
          <a:p>
            <a:pPr algn="ctr"/>
            <a:r>
              <a:rPr lang="en-US" dirty="0"/>
              <a:t>Lab 8</a:t>
            </a:r>
            <a:br>
              <a:rPr lang="en-US" dirty="0"/>
            </a:br>
            <a:r>
              <a:rPr lang="en-US" dirty="0"/>
              <a:t>The Future Value Application v2</a:t>
            </a:r>
          </a:p>
        </p:txBody>
      </p:sp>
    </p:spTree>
    <p:extLst>
      <p:ext uri="{BB962C8B-B14F-4D97-AF65-F5344CB8AC3E}">
        <p14:creationId xmlns:p14="http://schemas.microsoft.com/office/powerpoint/2010/main" val="75674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34016" y="3023121"/>
            <a:ext cx="7923969" cy="811758"/>
          </a:xfrm>
        </p:spPr>
        <p:txBody>
          <a:bodyPr/>
          <a:lstStyle/>
          <a:p>
            <a:pPr algn="ctr"/>
            <a:r>
              <a:rPr lang="en-US" dirty="0"/>
              <a:t>Introduction to JavaScript Events</a:t>
            </a:r>
          </a:p>
        </p:txBody>
      </p:sp>
    </p:spTree>
    <p:extLst>
      <p:ext uri="{BB962C8B-B14F-4D97-AF65-F5344CB8AC3E}">
        <p14:creationId xmlns:p14="http://schemas.microsoft.com/office/powerpoint/2010/main" val="157533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Introduction to events and the Event Model</a:t>
            </a:r>
          </a:p>
        </p:txBody>
      </p:sp>
      <p:sp>
        <p:nvSpPr>
          <p:cNvPr id="8" name="Text Placeholder 6"/>
          <p:cNvSpPr>
            <a:spLocks noGrp="1"/>
          </p:cNvSpPr>
          <p:nvPr>
            <p:ph type="body" sz="quarter" idx="14"/>
          </p:nvPr>
        </p:nvSpPr>
        <p:spPr>
          <a:xfrm>
            <a:off x="335359" y="1628800"/>
            <a:ext cx="11497249" cy="4653247"/>
          </a:xfrm>
        </p:spPr>
        <p:txBody>
          <a:bodyPr>
            <a:normAutofit/>
          </a:bodyPr>
          <a:lstStyle/>
          <a:p>
            <a:r>
              <a:rPr lang="en-US" sz="1600" dirty="0"/>
              <a:t>Just like a radio or television news program, the browser broadcasts various types of events and just like a radio or television news program, you can tune in and listen to the events as they happen and eventually respond. </a:t>
            </a:r>
          </a:p>
          <a:p>
            <a:endParaRPr lang="en-US" sz="1600" dirty="0"/>
          </a:p>
          <a:p>
            <a:r>
              <a:rPr lang="en-US" sz="1600" dirty="0"/>
              <a:t>Some example events include:</a:t>
            </a:r>
          </a:p>
          <a:p>
            <a:endParaRPr lang="en-US" sz="1600" dirty="0"/>
          </a:p>
          <a:p>
            <a:pPr marL="457200" indent="-457200">
              <a:buFont typeface="Wingdings" panose="05000000000000000000" pitchFamily="2" charset="2"/>
              <a:buChar char="v"/>
            </a:pPr>
            <a:r>
              <a:rPr lang="en-US" sz="1600" dirty="0"/>
              <a:t>The user clicking a button</a:t>
            </a:r>
          </a:p>
          <a:p>
            <a:pPr marL="457200" indent="-457200">
              <a:buFont typeface="Wingdings" panose="05000000000000000000" pitchFamily="2" charset="2"/>
              <a:buChar char="v"/>
            </a:pPr>
            <a:r>
              <a:rPr lang="en-US" sz="1600" dirty="0"/>
              <a:t>The user selecting an item from a drop down list in a form</a:t>
            </a:r>
          </a:p>
          <a:p>
            <a:pPr marL="457200" indent="-457200">
              <a:buFont typeface="Wingdings" panose="05000000000000000000" pitchFamily="2" charset="2"/>
              <a:buChar char="v"/>
            </a:pPr>
            <a:r>
              <a:rPr lang="en-US" sz="1600" dirty="0"/>
              <a:t>The user tabbing into a text field</a:t>
            </a:r>
          </a:p>
          <a:p>
            <a:pPr marL="457200" indent="-457200">
              <a:buFont typeface="Wingdings" panose="05000000000000000000" pitchFamily="2" charset="2"/>
              <a:buChar char="v"/>
            </a:pPr>
            <a:r>
              <a:rPr lang="en-US" sz="1600" dirty="0"/>
              <a:t>The page loading</a:t>
            </a:r>
          </a:p>
          <a:p>
            <a:endParaRPr lang="en-US" sz="1600" dirty="0"/>
          </a:p>
          <a:p>
            <a:r>
              <a:rPr lang="en-US" sz="1600" dirty="0"/>
              <a:t>All of these different types of events can be listened for, and when heard, you can execute code to respond according. This process is known as </a:t>
            </a:r>
            <a:r>
              <a:rPr lang="en-US" sz="1600" b="1" dirty="0"/>
              <a:t>event handling</a:t>
            </a:r>
            <a:r>
              <a:rPr lang="en-US" sz="1600" dirty="0"/>
              <a:t>.</a:t>
            </a:r>
            <a:endParaRPr lang="en-US" sz="1600" dirty="0">
              <a:cs typeface="Courier New" panose="02070309020205020404" pitchFamily="49" charset="0"/>
            </a:endParaRPr>
          </a:p>
        </p:txBody>
      </p:sp>
    </p:spTree>
    <p:extLst>
      <p:ext uri="{BB962C8B-B14F-4D97-AF65-F5344CB8AC3E}">
        <p14:creationId xmlns:p14="http://schemas.microsoft.com/office/powerpoint/2010/main" val="3953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a:t>
            </a:r>
          </a:p>
        </p:txBody>
      </p:sp>
      <p:sp>
        <p:nvSpPr>
          <p:cNvPr id="8" name="Text Placeholder 6"/>
          <p:cNvSpPr>
            <a:spLocks noGrp="1"/>
          </p:cNvSpPr>
          <p:nvPr>
            <p:ph type="body" sz="quarter" idx="14"/>
          </p:nvPr>
        </p:nvSpPr>
        <p:spPr>
          <a:xfrm>
            <a:off x="335360" y="1628800"/>
            <a:ext cx="9649072" cy="4679950"/>
          </a:xfrm>
        </p:spPr>
        <p:txBody>
          <a:bodyPr>
            <a:normAutofit/>
          </a:bodyPr>
          <a:lstStyle/>
          <a:p>
            <a:r>
              <a:rPr lang="en-US" sz="1600" dirty="0"/>
              <a:t>JavaScript provides three ways to listen for events. These methods include:</a:t>
            </a:r>
          </a:p>
          <a:p>
            <a:endParaRPr lang="en-US" sz="1600" dirty="0"/>
          </a:p>
          <a:p>
            <a:pPr marL="461963" indent="-461963">
              <a:buFont typeface="Wingdings" panose="05000000000000000000" pitchFamily="2" charset="2"/>
              <a:buChar char="v"/>
            </a:pPr>
            <a:r>
              <a:rPr lang="en-US" sz="1600" dirty="0"/>
              <a:t>Inline HTML Attribute 		</a:t>
            </a:r>
            <a:r>
              <a:rPr lang="en-US" sz="1600" dirty="0">
                <a:solidFill>
                  <a:srgbClr val="FF5050"/>
                </a:solidFill>
              </a:rPr>
              <a:t>(old school)</a:t>
            </a:r>
          </a:p>
          <a:p>
            <a:pPr marL="461963" indent="-461963">
              <a:buFont typeface="Wingdings" panose="05000000000000000000" pitchFamily="2" charset="2"/>
              <a:buChar char="v"/>
            </a:pPr>
            <a:r>
              <a:rPr lang="en-US" sz="1600" dirty="0">
                <a:cs typeface="Courier New" panose="02070309020205020404" pitchFamily="49" charset="0"/>
              </a:rPr>
              <a:t>Element Property 		</a:t>
            </a:r>
            <a:r>
              <a:rPr lang="en-US" sz="1600" dirty="0">
                <a:solidFill>
                  <a:srgbClr val="FAD646"/>
                </a:solidFill>
                <a:cs typeface="Courier New" panose="02070309020205020404" pitchFamily="49" charset="0"/>
              </a:rPr>
              <a:t>(limited)</a:t>
            </a:r>
          </a:p>
          <a:p>
            <a:pPr marL="461963" indent="-461963">
              <a:buFont typeface="Wingdings" panose="05000000000000000000" pitchFamily="2" charset="2"/>
              <a:buChar char="v"/>
            </a:pPr>
            <a:r>
              <a:rPr lang="en-US" sz="1600" dirty="0"/>
              <a:t>Event Listener			</a:t>
            </a:r>
            <a:r>
              <a:rPr lang="en-US" sz="1600" dirty="0">
                <a:solidFill>
                  <a:srgbClr val="92D050"/>
                </a:solidFill>
              </a:rPr>
              <a:t>(current standard)</a:t>
            </a:r>
            <a:endParaRPr lang="en-US" sz="1600" dirty="0">
              <a:solidFill>
                <a:srgbClr val="92D050"/>
              </a:solidFill>
              <a:cs typeface="Courier New" panose="02070309020205020404" pitchFamily="49" charset="0"/>
            </a:endParaRPr>
          </a:p>
        </p:txBody>
      </p:sp>
    </p:spTree>
    <p:extLst>
      <p:ext uri="{BB962C8B-B14F-4D97-AF65-F5344CB8AC3E}">
        <p14:creationId xmlns:p14="http://schemas.microsoft.com/office/powerpoint/2010/main" val="283255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Inline HTML Attribute</a:t>
            </a:r>
          </a:p>
        </p:txBody>
      </p:sp>
      <p:sp>
        <p:nvSpPr>
          <p:cNvPr id="8" name="Text Placeholder 6"/>
          <p:cNvSpPr>
            <a:spLocks noGrp="1"/>
          </p:cNvSpPr>
          <p:nvPr>
            <p:ph type="body" sz="quarter" idx="14"/>
          </p:nvPr>
        </p:nvSpPr>
        <p:spPr>
          <a:xfrm>
            <a:off x="335359" y="1628800"/>
            <a:ext cx="11497249" cy="4679950"/>
          </a:xfrm>
        </p:spPr>
        <p:txBody>
          <a:bodyPr>
            <a:normAutofit/>
          </a:bodyPr>
          <a:lstStyle/>
          <a:p>
            <a:r>
              <a:rPr lang="en-US" sz="1600" dirty="0"/>
              <a:t>This way should be avoided. It is the laziest way to create events in JavaScript and it makes the markup bigger and less readable. Content, structure, and behavior are not well-separated, making a bug harder to find.</a:t>
            </a:r>
            <a:br>
              <a:rPr lang="en-US" sz="1600" dirty="0"/>
            </a:br>
            <a:r>
              <a:rPr lang="en-US" sz="1600" dirty="0"/>
              <a:t/>
            </a:r>
            <a:br>
              <a:rPr lang="en-US" sz="1600" dirty="0"/>
            </a:br>
            <a:r>
              <a:rPr lang="en-US" sz="1600" b="1" dirty="0">
                <a:cs typeface="Courier New" panose="02070309020205020404" pitchFamily="49" charset="0"/>
              </a:rPr>
              <a:t>Script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writeMessage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alert('Hello World');</a:t>
            </a:r>
          </a:p>
          <a:p>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HTML</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&lt;button onclick="</a:t>
            </a:r>
            <a:r>
              <a:rPr lang="en-US" sz="1600" dirty="0" err="1">
                <a:latin typeface="Courier New" panose="02070309020205020404" pitchFamily="49" charset="0"/>
                <a:cs typeface="Courier New" panose="02070309020205020404" pitchFamily="49" charset="0"/>
              </a:rPr>
              <a:t>writeMessage</a:t>
            </a:r>
            <a:r>
              <a:rPr lang="en-US" sz="1600" dirty="0">
                <a:latin typeface="Courier New" panose="02070309020205020404" pitchFamily="49" charset="0"/>
                <a:cs typeface="Courier New" panose="02070309020205020404" pitchFamily="49" charset="0"/>
              </a:rPr>
              <a:t>()"&gt;Click Me&lt;/button&gt;</a:t>
            </a:r>
          </a:p>
        </p:txBody>
      </p:sp>
    </p:spTree>
    <p:extLst>
      <p:ext uri="{BB962C8B-B14F-4D97-AF65-F5344CB8AC3E}">
        <p14:creationId xmlns:p14="http://schemas.microsoft.com/office/powerpoint/2010/main" val="289177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Element Property</a:t>
            </a:r>
          </a:p>
        </p:txBody>
      </p:sp>
      <p:sp>
        <p:nvSpPr>
          <p:cNvPr id="8" name="Text Placeholder 6"/>
          <p:cNvSpPr>
            <a:spLocks noGrp="1"/>
          </p:cNvSpPr>
          <p:nvPr>
            <p:ph type="body" sz="quarter" idx="14"/>
          </p:nvPr>
        </p:nvSpPr>
        <p:spPr>
          <a:xfrm>
            <a:off x="335360" y="1634202"/>
            <a:ext cx="11524544" cy="4679950"/>
          </a:xfrm>
        </p:spPr>
        <p:txBody>
          <a:bodyPr>
            <a:noAutofit/>
          </a:bodyPr>
          <a:lstStyle/>
          <a:p>
            <a:r>
              <a:rPr lang="en-US" sz="1600" dirty="0"/>
              <a:t>This method is better than the inline method as all the code is contained within your script. The drawback to this method is that you can only use anonymous functions to handle the code: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Script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btn.onclick</a:t>
            </a:r>
            <a:r>
              <a:rPr lang="en-US" sz="1600" dirty="0">
                <a:latin typeface="Courier New" panose="02070309020205020404" pitchFamily="49" charset="0"/>
                <a:cs typeface="Courier New" panose="02070309020205020404" pitchFamily="49" charset="0"/>
              </a:rPr>
              <a:t> = function () {alert('Hello World');}</a:t>
            </a:r>
          </a:p>
          <a:p>
            <a:r>
              <a:rPr lang="en-US" sz="1600" dirty="0" err="1">
                <a:latin typeface="Courier New" panose="02070309020205020404" pitchFamily="49" charset="0"/>
                <a:cs typeface="Courier New" panose="02070309020205020404" pitchFamily="49" charset="0"/>
              </a:rPr>
              <a:t>btn.onfocus</a:t>
            </a:r>
            <a:r>
              <a:rPr lang="en-US" sz="1600" dirty="0">
                <a:latin typeface="Courier New" panose="02070309020205020404" pitchFamily="49" charset="0"/>
                <a:cs typeface="Courier New" panose="02070309020205020404" pitchFamily="49" charset="0"/>
              </a:rPr>
              <a:t> = function () {alert('Hello World');}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cs typeface="Courier New" panose="02070309020205020404" pitchFamily="49" charset="0"/>
              </a:rPr>
              <a:t>HTML</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&lt;button id="</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"&gt;Click Me&lt;/button&gt;</a:t>
            </a:r>
          </a:p>
        </p:txBody>
      </p:sp>
    </p:spTree>
    <p:extLst>
      <p:ext uri="{BB962C8B-B14F-4D97-AF65-F5344CB8AC3E}">
        <p14:creationId xmlns:p14="http://schemas.microsoft.com/office/powerpoint/2010/main" val="286294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Event Listener</a:t>
            </a:r>
          </a:p>
        </p:txBody>
      </p:sp>
      <p:sp>
        <p:nvSpPr>
          <p:cNvPr id="8" name="Text Placeholder 6"/>
          <p:cNvSpPr>
            <a:spLocks noGrp="1"/>
          </p:cNvSpPr>
          <p:nvPr>
            <p:ph type="body" sz="quarter" idx="14"/>
          </p:nvPr>
        </p:nvSpPr>
        <p:spPr>
          <a:xfrm>
            <a:off x="335359" y="1628800"/>
            <a:ext cx="11510897" cy="4810101"/>
          </a:xfrm>
        </p:spPr>
        <p:txBody>
          <a:bodyPr>
            <a:noAutofit/>
          </a:bodyPr>
          <a:lstStyle/>
          <a:p>
            <a:r>
              <a:rPr lang="en-US" sz="1600" dirty="0"/>
              <a:t>The best way to work with browser events is to use the </a:t>
            </a:r>
            <a:r>
              <a:rPr lang="en-US" sz="1600" dirty="0" err="1"/>
              <a:t>addEventListener</a:t>
            </a:r>
            <a:r>
              <a:rPr lang="en-US" sz="1600" dirty="0"/>
              <a:t>() method. With this method you can handle the event by way of a user defined function, an anonymous function, or even an arrow function if you prefer:</a:t>
            </a:r>
            <a:br>
              <a:rPr lang="en-US" sz="1600" dirty="0"/>
            </a:br>
            <a:r>
              <a:rPr lang="en-US" sz="1600" dirty="0"/>
              <a:t/>
            </a:r>
            <a:br>
              <a:rPr lang="en-US" sz="1600" dirty="0"/>
            </a:br>
            <a:r>
              <a:rPr lang="en-US" sz="1600" b="1" dirty="0"/>
              <a:t>HTML</a:t>
            </a:r>
          </a:p>
          <a:p>
            <a:r>
              <a:rPr lang="en-US" sz="1600" b="1" dirty="0"/>
              <a:t/>
            </a:r>
            <a:br>
              <a:rPr lang="en-US" sz="1600" b="1" dirty="0"/>
            </a:br>
            <a:r>
              <a:rPr lang="en-US" sz="1600" dirty="0">
                <a:latin typeface="Courier New" panose="02070309020205020404" pitchFamily="49" charset="0"/>
                <a:cs typeface="Courier New" panose="02070309020205020404" pitchFamily="49" charset="0"/>
              </a:rPr>
              <a:t>&lt;button id="</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"&gt;Click Me&lt;/button&gt;</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Script (using user defined function)</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a:t>
            </a:r>
            <a:r>
              <a:rPr lang="en-US" sz="1600" dirty="0" err="1">
                <a:latin typeface="Courier New" panose="02070309020205020404" pitchFamily="49" charset="0"/>
                <a:cs typeface="Courier New" panose="02070309020205020404" pitchFamily="49" charset="0"/>
              </a:rPr>
              <a:t>writeMessage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writeMessage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alert('Hello World');</a:t>
            </a:r>
          </a:p>
          <a:p>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291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Events</a:t>
            </a:r>
            <a:endParaRPr lang="nl-NL" dirty="0"/>
          </a:p>
        </p:txBody>
      </p:sp>
      <p:sp>
        <p:nvSpPr>
          <p:cNvPr id="2" name="Text Placeholder 1"/>
          <p:cNvSpPr>
            <a:spLocks noGrp="1"/>
          </p:cNvSpPr>
          <p:nvPr>
            <p:ph type="body" sz="quarter" idx="11"/>
          </p:nvPr>
        </p:nvSpPr>
        <p:spPr/>
        <p:txBody>
          <a:bodyPr/>
          <a:lstStyle/>
          <a:p>
            <a:r>
              <a:rPr lang="en-US" dirty="0"/>
              <a:t>Listening for events – Event Listener</a:t>
            </a:r>
          </a:p>
        </p:txBody>
      </p:sp>
      <p:sp>
        <p:nvSpPr>
          <p:cNvPr id="8" name="Text Placeholder 6"/>
          <p:cNvSpPr>
            <a:spLocks noGrp="1"/>
          </p:cNvSpPr>
          <p:nvPr>
            <p:ph type="body" sz="quarter" idx="14"/>
          </p:nvPr>
        </p:nvSpPr>
        <p:spPr>
          <a:xfrm>
            <a:off x="335359" y="1628800"/>
            <a:ext cx="11510897" cy="4810101"/>
          </a:xfrm>
        </p:spPr>
        <p:txBody>
          <a:bodyPr>
            <a:noAutofit/>
          </a:bodyPr>
          <a:lstStyle/>
          <a:p>
            <a:r>
              <a:rPr lang="en-US" sz="1600" b="1" dirty="0">
                <a:cs typeface="Courier New" panose="02070309020205020404" pitchFamily="49" charset="0"/>
              </a:rPr>
              <a:t>Script (using anonymous function)</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function () {</a:t>
            </a:r>
          </a:p>
          <a:p>
            <a:r>
              <a:rPr lang="en-US" sz="1600" dirty="0">
                <a:latin typeface="Courier New" panose="02070309020205020404" pitchFamily="49" charset="0"/>
                <a:cs typeface="Courier New" panose="02070309020205020404" pitchFamily="49" charset="0"/>
              </a:rPr>
              <a:t>	alert('Hello World');</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Script (using arrow function)</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 =&gt; alert('Hello World'));</a:t>
            </a:r>
          </a:p>
        </p:txBody>
      </p:sp>
    </p:spTree>
    <p:extLst>
      <p:ext uri="{BB962C8B-B14F-4D97-AF65-F5344CB8AC3E}">
        <p14:creationId xmlns:p14="http://schemas.microsoft.com/office/powerpoint/2010/main" val="3301163744"/>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1552</Words>
  <Application>Microsoft Macintosh PowerPoint</Application>
  <PresentationFormat>Custom</PresentationFormat>
  <Paragraphs>271</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Master light</vt:lpstr>
      <vt:lpstr>Master dark</vt:lpstr>
      <vt:lpstr>COMM 644 Web Programming Intermediate</vt:lpstr>
      <vt:lpstr>This week at a glance…</vt:lpstr>
      <vt:lpstr>Introduction to 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JavaScript Events</vt:lpstr>
      <vt:lpstr>Lab 8 The Future Value Application v2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560</cp:revision>
  <dcterms:created xsi:type="dcterms:W3CDTF">2011-04-02T17:19:46Z</dcterms:created>
  <dcterms:modified xsi:type="dcterms:W3CDTF">2021-03-10T18:02:15Z</dcterms:modified>
</cp:coreProperties>
</file>