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7"/>
  </p:notesMasterIdLst>
  <p:handoutMasterIdLst>
    <p:handoutMasterId r:id="rId58"/>
  </p:handoutMasterIdLst>
  <p:sldIdLst>
    <p:sldId id="309" r:id="rId3"/>
    <p:sldId id="310" r:id="rId4"/>
    <p:sldId id="412" r:id="rId5"/>
    <p:sldId id="381" r:id="rId6"/>
    <p:sldId id="421" r:id="rId7"/>
    <p:sldId id="415" r:id="rId8"/>
    <p:sldId id="416" r:id="rId9"/>
    <p:sldId id="409" r:id="rId10"/>
    <p:sldId id="353" r:id="rId11"/>
    <p:sldId id="354" r:id="rId12"/>
    <p:sldId id="355" r:id="rId13"/>
    <p:sldId id="356" r:id="rId14"/>
    <p:sldId id="357" r:id="rId15"/>
    <p:sldId id="420" r:id="rId16"/>
    <p:sldId id="358" r:id="rId17"/>
    <p:sldId id="359" r:id="rId18"/>
    <p:sldId id="383" r:id="rId19"/>
    <p:sldId id="378" r:id="rId20"/>
    <p:sldId id="379" r:id="rId21"/>
    <p:sldId id="380" r:id="rId22"/>
    <p:sldId id="384" r:id="rId23"/>
    <p:sldId id="401" r:id="rId24"/>
    <p:sldId id="402" r:id="rId25"/>
    <p:sldId id="408" r:id="rId26"/>
    <p:sldId id="364" r:id="rId27"/>
    <p:sldId id="365" r:id="rId28"/>
    <p:sldId id="366" r:id="rId29"/>
    <p:sldId id="367" r:id="rId30"/>
    <p:sldId id="385" r:id="rId31"/>
    <p:sldId id="413" r:id="rId32"/>
    <p:sldId id="414" r:id="rId33"/>
    <p:sldId id="410" r:id="rId34"/>
    <p:sldId id="363" r:id="rId35"/>
    <p:sldId id="394" r:id="rId36"/>
    <p:sldId id="387" r:id="rId37"/>
    <p:sldId id="403" r:id="rId38"/>
    <p:sldId id="404" r:id="rId39"/>
    <p:sldId id="419" r:id="rId40"/>
    <p:sldId id="388" r:id="rId41"/>
    <p:sldId id="389" r:id="rId42"/>
    <p:sldId id="397" r:id="rId43"/>
    <p:sldId id="393" r:id="rId44"/>
    <p:sldId id="406" r:id="rId45"/>
    <p:sldId id="407" r:id="rId46"/>
    <p:sldId id="411" r:id="rId47"/>
    <p:sldId id="371" r:id="rId48"/>
    <p:sldId id="372" r:id="rId49"/>
    <p:sldId id="373" r:id="rId50"/>
    <p:sldId id="374" r:id="rId51"/>
    <p:sldId id="375" r:id="rId52"/>
    <p:sldId id="376" r:id="rId53"/>
    <p:sldId id="377" r:id="rId54"/>
    <p:sldId id="417" r:id="rId55"/>
    <p:sldId id="418" r:id="rId5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68" autoAdjust="0"/>
    <p:restoredTop sz="77262" autoAdjust="0"/>
  </p:normalViewPr>
  <p:slideViewPr>
    <p:cSldViewPr snapToGrid="0">
      <p:cViewPr>
        <p:scale>
          <a:sx n="75" d="100"/>
          <a:sy n="75" d="100"/>
        </p:scale>
        <p:origin x="-80" y="-141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7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2/16/21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2/16/21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Module 2</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494690" cy="4679950"/>
          </a:xfrm>
        </p:spPr>
        <p:txBody>
          <a:bodyPr>
            <a:noAutofit/>
          </a:bodyPr>
          <a:lstStyle/>
          <a:p>
            <a:pPr marL="285750" indent="-285750">
              <a:buFont typeface="Wingdings" panose="05000000000000000000" pitchFamily="2" charset="2"/>
              <a:buChar char="v"/>
              <a:defRPr/>
            </a:pPr>
            <a:r>
              <a:rPr lang="en-US" sz="1600" dirty="0">
                <a:solidFill>
                  <a:schemeClr val="tx1"/>
                </a:solidFill>
              </a:rPr>
              <a:t>JavaScript statements are structured using the convention of dot syntax</a:t>
            </a:r>
            <a:br>
              <a:rPr lang="en-US" sz="1600" dirty="0">
                <a:solidFill>
                  <a:schemeClr val="tx1"/>
                </a:solidFill>
              </a:rPr>
            </a:br>
            <a:endParaRPr lang="en-US" sz="1600" dirty="0">
              <a:solidFill>
                <a:schemeClr val="tx1"/>
              </a:solidFill>
            </a:endParaRPr>
          </a:p>
          <a:p>
            <a:pPr marL="285750" indent="-285750">
              <a:buFont typeface="Wingdings" panose="05000000000000000000" pitchFamily="2" charset="2"/>
              <a:buChar char="v"/>
              <a:defRPr/>
            </a:pPr>
            <a:r>
              <a:rPr lang="en-US" sz="1600" dirty="0">
                <a:solidFill>
                  <a:schemeClr val="tx1"/>
                </a:solidFill>
              </a:rPr>
              <a:t>The dots in dot syntax are the conjunctions that put objects, properties, and methods together into logical JavaScript </a:t>
            </a:r>
            <a:r>
              <a:rPr lang="en-US" sz="1600" dirty="0" smtClean="0">
                <a:solidFill>
                  <a:schemeClr val="tx1"/>
                </a:solidFill>
              </a:rPr>
              <a:t>statements</a:t>
            </a:r>
            <a:br>
              <a:rPr lang="en-US" sz="1600" dirty="0" smtClean="0">
                <a:solidFill>
                  <a:schemeClr val="tx1"/>
                </a:solidFill>
              </a:rPr>
            </a:br>
            <a:endParaRPr lang="en-US" sz="1600" dirty="0">
              <a:solidFill>
                <a:schemeClr val="tx1"/>
              </a:solidFill>
            </a:endParaRPr>
          </a:p>
          <a:p>
            <a:pPr marL="285750" indent="-285750">
              <a:buFont typeface="Wingdings" panose="05000000000000000000" pitchFamily="2" charset="2"/>
              <a:buChar char="v"/>
              <a:defRPr/>
            </a:pPr>
            <a:r>
              <a:rPr lang="en-US" sz="1600" dirty="0">
                <a:solidFill>
                  <a:schemeClr val="tx1"/>
                </a:solidFill>
              </a:rPr>
              <a:t>Consider the code we wrote in the previous module:</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num = </a:t>
            </a:r>
            <a:r>
              <a:rPr lang="en-US" sz="1600" dirty="0" err="1">
                <a:solidFill>
                  <a:schemeClr val="tx1"/>
                </a:solidFill>
                <a:latin typeface="Courier New" panose="02070309020205020404" pitchFamily="49" charset="0"/>
                <a:cs typeface="Courier New" panose="02070309020205020404" pitchFamily="49" charset="0"/>
              </a:rPr>
              <a:t>window.prompt</a:t>
            </a:r>
            <a:r>
              <a:rPr lang="en-US" sz="1600" dirty="0">
                <a:solidFill>
                  <a:schemeClr val="tx1"/>
                </a:solidFill>
                <a:latin typeface="Courier New" panose="02070309020205020404" pitchFamily="49" charset="0"/>
                <a:cs typeface="Courier New" panose="02070309020205020404" pitchFamily="49" charset="0"/>
              </a:rPr>
              <a:t>("Guess a number between 1 and 10");</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if (num == 5)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window.alert</a:t>
            </a:r>
            <a:r>
              <a:rPr lang="en-US" sz="1600" dirty="0">
                <a:solidFill>
                  <a:schemeClr val="tx1"/>
                </a:solidFill>
                <a:latin typeface="Courier New" panose="02070309020205020404" pitchFamily="49" charset="0"/>
                <a:cs typeface="Courier New" panose="02070309020205020404" pitchFamily="49" charset="0"/>
              </a:rPr>
              <a:t>("You guessed the right number!");</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else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window.alert</a:t>
            </a:r>
            <a:r>
              <a:rPr lang="en-US" sz="1600" dirty="0">
                <a:solidFill>
                  <a:schemeClr val="tx1"/>
                </a:solidFill>
                <a:latin typeface="Courier New" panose="02070309020205020404" pitchFamily="49" charset="0"/>
                <a:cs typeface="Courier New" panose="02070309020205020404" pitchFamily="49" charset="0"/>
              </a:rPr>
              <a:t>("You guessed the wrong number.");</a:t>
            </a:r>
            <a:br>
              <a:rPr lang="en-US" sz="1600" dirty="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defRPr/>
            </a:pPr>
            <a:r>
              <a:rPr lang="en-US" sz="1600" dirty="0" smtClean="0">
                <a:solidFill>
                  <a:schemeClr val="tx1"/>
                </a:solidFill>
                <a:latin typeface="Courier New" panose="02070309020205020404" pitchFamily="49" charset="0"/>
                <a:cs typeface="Courier New" panose="02070309020205020404" pitchFamily="49" charset="0"/>
              </a:rPr>
              <a:t>Zak: you access </a:t>
            </a:r>
            <a:r>
              <a:rPr lang="en-US" sz="1600" dirty="0">
                <a:solidFill>
                  <a:schemeClr val="tx1"/>
                </a:solidFill>
                <a:latin typeface="Courier New" panose="02070309020205020404" pitchFamily="49" charset="0"/>
                <a:cs typeface="Courier New" panose="02070309020205020404" pitchFamily="49" charset="0"/>
              </a:rPr>
              <a:t>members of objects by using dot syntax</a:t>
            </a:r>
          </a:p>
        </p:txBody>
      </p:sp>
      <p:sp>
        <p:nvSpPr>
          <p:cNvPr id="2" name="Text Placeholder 1"/>
          <p:cNvSpPr>
            <a:spLocks noGrp="1"/>
          </p:cNvSpPr>
          <p:nvPr>
            <p:ph type="body" sz="quarter" idx="11"/>
          </p:nvPr>
        </p:nvSpPr>
        <p:spPr/>
        <p:txBody>
          <a:bodyPr/>
          <a:lstStyle/>
          <a:p>
            <a:r>
              <a:rPr lang="en-US" dirty="0"/>
              <a:t>Dot Syntax</a:t>
            </a:r>
          </a:p>
        </p:txBody>
      </p:sp>
    </p:spTree>
    <p:extLst>
      <p:ext uri="{BB962C8B-B14F-4D97-AF65-F5344CB8AC3E}">
        <p14:creationId xmlns:p14="http://schemas.microsoft.com/office/powerpoint/2010/main" val="304769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1" y="1628800"/>
            <a:ext cx="11502412" cy="4679950"/>
          </a:xfrm>
        </p:spPr>
        <p:txBody>
          <a:bodyPr>
            <a:noAutofit/>
          </a:bodyPr>
          <a:lstStyle/>
          <a:p>
            <a:pPr marL="342900" indent="-342900">
              <a:buFont typeface="Wingdings" panose="05000000000000000000" pitchFamily="2" charset="2"/>
              <a:buChar char="v"/>
              <a:defRPr/>
            </a:pPr>
            <a:r>
              <a:rPr lang="en-US" sz="1600" dirty="0">
                <a:solidFill>
                  <a:schemeClr val="tx1"/>
                </a:solidFill>
              </a:rPr>
              <a:t>Punctuation plays a big role in the syntax of JavaScript</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Although used differently compared to the rules of spoken languages, punctuation in JavaScript helps structure messages into statements that the browser can decipher</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As you’ve seen, dots (periods) are the conjunctions of the JavaScript language. Other common punctuations that you will see include:</a:t>
            </a:r>
          </a:p>
          <a:p>
            <a:pPr marL="342900" indent="-342900">
              <a:buFont typeface="Wingdings" panose="05000000000000000000" pitchFamily="2" charset="2"/>
              <a:buChar char="v"/>
              <a:defRPr/>
            </a:pPr>
            <a:endParaRPr lang="en-US" sz="1600" dirty="0">
              <a:solidFill>
                <a:schemeClr val="tx1"/>
              </a:solidFill>
            </a:endParaRPr>
          </a:p>
          <a:p>
            <a:pPr marL="685800" indent="-342900">
              <a:buFont typeface="Wingdings" panose="05000000000000000000" pitchFamily="2" charset="2"/>
              <a:buChar char="v"/>
              <a:defRPr/>
            </a:pPr>
            <a:r>
              <a:rPr lang="en-US" sz="1600" dirty="0">
                <a:solidFill>
                  <a:schemeClr val="tx1"/>
                </a:solidFill>
              </a:rPr>
              <a:t>Semicolons</a:t>
            </a:r>
          </a:p>
          <a:p>
            <a:pPr marL="685800" indent="-342900">
              <a:buFont typeface="Wingdings" panose="05000000000000000000" pitchFamily="2" charset="2"/>
              <a:buChar char="v"/>
              <a:defRPr/>
            </a:pPr>
            <a:r>
              <a:rPr lang="en-US" sz="1600" dirty="0">
                <a:solidFill>
                  <a:schemeClr val="tx1"/>
                </a:solidFill>
              </a:rPr>
              <a:t>Parentheses</a:t>
            </a:r>
          </a:p>
          <a:p>
            <a:pPr marL="685800" indent="-342900">
              <a:buFont typeface="Wingdings" panose="05000000000000000000" pitchFamily="2" charset="2"/>
              <a:buChar char="v"/>
              <a:defRPr/>
            </a:pPr>
            <a:r>
              <a:rPr lang="en-US" sz="1600" dirty="0">
                <a:solidFill>
                  <a:schemeClr val="tx1"/>
                </a:solidFill>
              </a:rPr>
              <a:t>Braces</a:t>
            </a:r>
          </a:p>
          <a:p>
            <a:pPr marL="685800" indent="-342900">
              <a:buFont typeface="Wingdings" panose="05000000000000000000" pitchFamily="2" charset="2"/>
              <a:buChar char="v"/>
              <a:defRPr/>
            </a:pPr>
            <a:r>
              <a:rPr lang="en-US" sz="1600" dirty="0">
                <a:solidFill>
                  <a:schemeClr val="tx1"/>
                </a:solidFill>
              </a:rPr>
              <a:t>Commas</a:t>
            </a:r>
          </a:p>
        </p:txBody>
      </p:sp>
      <p:sp>
        <p:nvSpPr>
          <p:cNvPr id="2" name="Text Placeholder 1"/>
          <p:cNvSpPr>
            <a:spLocks noGrp="1"/>
          </p:cNvSpPr>
          <p:nvPr>
            <p:ph type="body" sz="quarter" idx="11"/>
          </p:nvPr>
        </p:nvSpPr>
        <p:spPr/>
        <p:txBody>
          <a:bodyPr/>
          <a:lstStyle/>
          <a:p>
            <a:r>
              <a:rPr lang="en-US" dirty="0"/>
              <a:t>Punctuation</a:t>
            </a:r>
          </a:p>
        </p:txBody>
      </p:sp>
    </p:spTree>
    <p:extLst>
      <p:ext uri="{BB962C8B-B14F-4D97-AF65-F5344CB8AC3E}">
        <p14:creationId xmlns:p14="http://schemas.microsoft.com/office/powerpoint/2010/main" val="138548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16398" cy="4679950"/>
          </a:xfrm>
        </p:spPr>
        <p:txBody>
          <a:bodyPr>
            <a:noAutofit/>
          </a:bodyPr>
          <a:lstStyle/>
          <a:p>
            <a:pPr>
              <a:defRPr/>
            </a:pPr>
            <a:r>
              <a:rPr lang="en-US" sz="1600" dirty="0">
                <a:solidFill>
                  <a:schemeClr val="tx1"/>
                </a:solidFill>
              </a:rPr>
              <a:t>The semicolon is used to terminate a statement in JavaScript. It’s the functional equivalent to a period in a sentence:</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num = prompt("Guess a number between 1 and 10");</a:t>
            </a:r>
            <a:endParaRPr lang="en-US" sz="1600" b="1"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Semicolons</a:t>
            </a:r>
          </a:p>
        </p:txBody>
      </p:sp>
    </p:spTree>
    <p:extLst>
      <p:ext uri="{BB962C8B-B14F-4D97-AF65-F5344CB8AC3E}">
        <p14:creationId xmlns:p14="http://schemas.microsoft.com/office/powerpoint/2010/main" val="396721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16398" cy="4679950"/>
          </a:xfrm>
        </p:spPr>
        <p:txBody>
          <a:bodyPr>
            <a:noAutofit/>
          </a:bodyPr>
          <a:lstStyle/>
          <a:p>
            <a:pPr>
              <a:defRPr/>
            </a:pPr>
            <a:r>
              <a:rPr lang="en-US" sz="1600" dirty="0">
                <a:solidFill>
                  <a:schemeClr val="tx1"/>
                </a:solidFill>
              </a:rPr>
              <a:t>Parentheses are common in JavaScript and are used in various instances. In this example, parentheses are used to specify order in a mathematical operation:</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num = prompt("Guess a number between 1 and 10");</a:t>
            </a:r>
          </a:p>
          <a:p>
            <a:pPr>
              <a:defRPr/>
            </a:pPr>
            <a:r>
              <a:rPr lang="en-US" sz="1600" dirty="0">
                <a:solidFill>
                  <a:schemeClr val="tx1"/>
                </a:solidFill>
                <a:latin typeface="Courier New" panose="02070309020205020404" pitchFamily="49" charset="0"/>
                <a:cs typeface="Courier New" panose="02070309020205020404" pitchFamily="49" charset="0"/>
              </a:rPr>
              <a:t>if (num == 5) {</a:t>
            </a:r>
          </a:p>
          <a:p>
            <a:pPr>
              <a:defRPr/>
            </a:pPr>
            <a:r>
              <a:rPr lang="en-US" sz="1600" dirty="0">
                <a:solidFill>
                  <a:schemeClr val="tx1"/>
                </a:solidFill>
                <a:latin typeface="Courier New" panose="02070309020205020404" pitchFamily="49" charset="0"/>
                <a:cs typeface="Courier New" panose="02070309020205020404" pitchFamily="49" charset="0"/>
              </a:rPr>
              <a:t>	alert("You guessed the right number!");</a:t>
            </a:r>
          </a:p>
          <a:p>
            <a:pPr>
              <a:defRPr/>
            </a:pPr>
            <a:r>
              <a:rPr lang="en-US" sz="1600" dirty="0">
                <a:solidFill>
                  <a:schemeClr val="tx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Parentheses</a:t>
            </a:r>
          </a:p>
        </p:txBody>
      </p:sp>
    </p:spTree>
    <p:extLst>
      <p:ext uri="{BB962C8B-B14F-4D97-AF65-F5344CB8AC3E}">
        <p14:creationId xmlns:p14="http://schemas.microsoft.com/office/powerpoint/2010/main" val="579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16398" cy="4679950"/>
          </a:xfrm>
        </p:spPr>
        <p:txBody>
          <a:bodyPr>
            <a:noAutofit/>
          </a:bodyPr>
          <a:lstStyle/>
          <a:p>
            <a:pPr>
              <a:defRPr/>
            </a:pPr>
            <a:r>
              <a:rPr lang="en-US" sz="1600" dirty="0">
                <a:solidFill>
                  <a:schemeClr val="tx1"/>
                </a:solidFill>
              </a:rPr>
              <a:t>Another common use is to pass values to methods as parameters</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function </a:t>
            </a:r>
            <a:r>
              <a:rPr lang="en-US" sz="1600" dirty="0" err="1">
                <a:solidFill>
                  <a:schemeClr val="tx1"/>
                </a:solidFill>
                <a:latin typeface="Courier New" panose="02070309020205020404" pitchFamily="49" charset="0"/>
                <a:cs typeface="Courier New" panose="02070309020205020404" pitchFamily="49" charset="0"/>
              </a:rPr>
              <a:t>checkNumber</a:t>
            </a:r>
            <a:r>
              <a:rPr lang="en-US" sz="1600" b="1" dirty="0">
                <a:solidFill>
                  <a:schemeClr val="tx1"/>
                </a:solidFill>
                <a:latin typeface="Courier New" panose="02070309020205020404" pitchFamily="49" charset="0"/>
                <a:cs typeface="Courier New" panose="02070309020205020404" pitchFamily="49" charset="0"/>
              </a:rPr>
              <a:t>(</a:t>
            </a:r>
            <a:r>
              <a:rPr lang="en-US" sz="1600" b="1" dirty="0" err="1" smtClean="0">
                <a:solidFill>
                  <a:schemeClr val="tx1"/>
                </a:solidFill>
                <a:latin typeface="Courier New" panose="02070309020205020404" pitchFamily="49" charset="0"/>
                <a:cs typeface="Courier New" panose="02070309020205020404" pitchFamily="49" charset="0"/>
              </a:rPr>
              <a:t>num</a:t>
            </a:r>
            <a:r>
              <a:rPr lang="en-US" sz="1600" b="1" dirty="0" smtClean="0">
                <a:solidFill>
                  <a:schemeClr val="tx1"/>
                </a:solidFill>
                <a:latin typeface="Courier New" panose="02070309020205020404" pitchFamily="49" charset="0"/>
                <a:cs typeface="Courier New" panose="02070309020205020404" pitchFamily="49" charset="0"/>
              </a:rPr>
              <a:t>)</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a:t>
            </a:r>
          </a:p>
          <a:p>
            <a:pPr>
              <a:defRPr/>
            </a:pPr>
            <a:r>
              <a:rPr lang="en-US" sz="1600" dirty="0">
                <a:solidFill>
                  <a:schemeClr val="tx1"/>
                </a:solidFill>
                <a:latin typeface="Courier New" panose="02070309020205020404" pitchFamily="49" charset="0"/>
                <a:cs typeface="Courier New" panose="02070309020205020404" pitchFamily="49" charset="0"/>
              </a:rPr>
              <a:t>	if (num == 5) {</a:t>
            </a:r>
          </a:p>
          <a:p>
            <a:pPr>
              <a:defRPr/>
            </a:pPr>
            <a:r>
              <a:rPr lang="en-US" sz="1600" dirty="0">
                <a:solidFill>
                  <a:schemeClr val="tx1"/>
                </a:solidFill>
                <a:latin typeface="Courier New" panose="02070309020205020404" pitchFamily="49" charset="0"/>
                <a:cs typeface="Courier New" panose="02070309020205020404" pitchFamily="49" charset="0"/>
              </a:rPr>
              <a:t>		alert("You guessed the right number!");</a:t>
            </a:r>
          </a:p>
          <a:p>
            <a:pPr>
              <a:defRPr/>
            </a:pPr>
            <a:r>
              <a:rPr lang="en-US" sz="1600" dirty="0">
                <a:solidFill>
                  <a:schemeClr val="tx1"/>
                </a:solidFill>
                <a:latin typeface="Courier New" panose="02070309020205020404" pitchFamily="49" charset="0"/>
                <a:cs typeface="Courier New" panose="02070309020205020404" pitchFamily="49" charset="0"/>
              </a:rPr>
              <a:t>	}</a:t>
            </a:r>
          </a:p>
          <a:p>
            <a:pPr>
              <a:defRPr/>
            </a:pPr>
            <a:r>
              <a:rPr lang="en-US" sz="1600" dirty="0">
                <a:solidFill>
                  <a:schemeClr val="tx1"/>
                </a:solidFill>
                <a:latin typeface="Courier New" panose="02070309020205020404" pitchFamily="49" charset="0"/>
                <a:cs typeface="Courier New" panose="02070309020205020404" pitchFamily="49" charset="0"/>
              </a:rPr>
              <a:t>}</a:t>
            </a:r>
          </a:p>
          <a:p>
            <a:pPr>
              <a:defRPr/>
            </a:pPr>
            <a:r>
              <a:rPr lang="en-US" sz="1600" b="1" dirty="0" err="1">
                <a:solidFill>
                  <a:schemeClr val="tx1"/>
                </a:solidFill>
                <a:latin typeface="Courier New" panose="02070309020205020404" pitchFamily="49" charset="0"/>
                <a:cs typeface="Courier New" panose="02070309020205020404" pitchFamily="49" charset="0"/>
              </a:rPr>
              <a:t>checkNumber</a:t>
            </a:r>
            <a:r>
              <a:rPr lang="en-US" sz="1600" b="1" dirty="0">
                <a:solidFill>
                  <a:schemeClr val="tx1"/>
                </a:solidFill>
                <a:latin typeface="Courier New" panose="02070309020205020404" pitchFamily="49" charset="0"/>
                <a:cs typeface="Courier New" panose="02070309020205020404" pitchFamily="49" charset="0"/>
              </a:rPr>
              <a:t>(5)</a:t>
            </a:r>
            <a:r>
              <a:rPr lang="en-US" sz="1600" dirty="0">
                <a:solidFill>
                  <a:schemeClr val="tx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Parentheses</a:t>
            </a:r>
          </a:p>
        </p:txBody>
      </p:sp>
    </p:spTree>
    <p:extLst>
      <p:ext uri="{BB962C8B-B14F-4D97-AF65-F5344CB8AC3E}">
        <p14:creationId xmlns:p14="http://schemas.microsoft.com/office/powerpoint/2010/main" val="45804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Braces are used in JavaScript as a way of grouping multiple statements and commands into blocks of code. When the block is triggered, all of the statements and commands in that block are executed</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function </a:t>
            </a:r>
            <a:r>
              <a:rPr lang="en-US" sz="1600" dirty="0" err="1">
                <a:solidFill>
                  <a:schemeClr val="tx1"/>
                </a:solidFill>
                <a:latin typeface="Courier New" panose="02070309020205020404" pitchFamily="49" charset="0"/>
                <a:cs typeface="Courier New" panose="02070309020205020404" pitchFamily="49" charset="0"/>
              </a:rPr>
              <a:t>checkNumber</a:t>
            </a:r>
            <a:r>
              <a:rPr lang="en-US" sz="1600" dirty="0">
                <a:solidFill>
                  <a:schemeClr val="tx1"/>
                </a:solidFill>
                <a:latin typeface="Courier New" panose="02070309020205020404" pitchFamily="49" charset="0"/>
                <a:cs typeface="Courier New" panose="02070309020205020404" pitchFamily="49" charset="0"/>
              </a:rPr>
              <a:t>(number) </a:t>
            </a:r>
            <a:r>
              <a:rPr lang="en-US" sz="1600" b="1" dirty="0">
                <a:solidFill>
                  <a:schemeClr val="tx1"/>
                </a:solidFill>
                <a:latin typeface="Courier New" panose="02070309020205020404" pitchFamily="49" charset="0"/>
                <a:cs typeface="Courier New" panose="02070309020205020404" pitchFamily="49" charset="0"/>
              </a:rPr>
              <a:t>{</a:t>
            </a:r>
          </a:p>
          <a:p>
            <a:pPr>
              <a:defRPr/>
            </a:pPr>
            <a:r>
              <a:rPr lang="en-US" sz="1600" dirty="0">
                <a:solidFill>
                  <a:schemeClr val="tx1"/>
                </a:solidFill>
                <a:latin typeface="Courier New" panose="02070309020205020404" pitchFamily="49" charset="0"/>
                <a:cs typeface="Courier New" panose="02070309020205020404" pitchFamily="49" charset="0"/>
              </a:rPr>
              <a:t>	if (num == 5) </a:t>
            </a:r>
            <a:r>
              <a:rPr lang="en-US" sz="1600" b="1" dirty="0">
                <a:solidFill>
                  <a:schemeClr val="tx1"/>
                </a:solidFill>
                <a:latin typeface="Courier New" panose="02070309020205020404" pitchFamily="49" charset="0"/>
                <a:cs typeface="Courier New" panose="02070309020205020404" pitchFamily="49" charset="0"/>
              </a:rPr>
              <a:t>{</a:t>
            </a:r>
          </a:p>
          <a:p>
            <a:pPr>
              <a:defRPr/>
            </a:pPr>
            <a:r>
              <a:rPr lang="en-US" sz="1600" dirty="0">
                <a:solidFill>
                  <a:schemeClr val="tx1"/>
                </a:solidFill>
                <a:latin typeface="Courier New" panose="02070309020205020404" pitchFamily="49" charset="0"/>
                <a:cs typeface="Courier New" panose="02070309020205020404" pitchFamily="49" charset="0"/>
              </a:rPr>
              <a:t>		alert("You guessed the right number!");</a:t>
            </a:r>
          </a:p>
          <a:p>
            <a:pPr>
              <a:defRPr/>
            </a:pPr>
            <a:r>
              <a:rPr lang="en-US" sz="1600" b="1" dirty="0">
                <a:solidFill>
                  <a:schemeClr val="tx1"/>
                </a:solidFill>
                <a:latin typeface="Courier New" panose="02070309020205020404" pitchFamily="49" charset="0"/>
                <a:cs typeface="Courier New" panose="02070309020205020404" pitchFamily="49" charset="0"/>
              </a:rPr>
              <a:t>	}</a:t>
            </a:r>
          </a:p>
          <a:p>
            <a:pPr>
              <a:defRPr/>
            </a:pPr>
            <a:r>
              <a:rPr lang="en-US" sz="1600" b="1" dirty="0">
                <a:solidFill>
                  <a:schemeClr val="tx1"/>
                </a:solidFill>
                <a:latin typeface="Courier New" panose="02070309020205020404" pitchFamily="49" charset="0"/>
                <a:cs typeface="Courier New" panose="02070309020205020404" pitchFamily="49" charset="0"/>
              </a:rPr>
              <a:t>}</a:t>
            </a:r>
          </a:p>
          <a:p>
            <a:pPr>
              <a:defRPr/>
            </a:pPr>
            <a:r>
              <a:rPr lang="en-US" sz="1600" dirty="0" err="1">
                <a:solidFill>
                  <a:schemeClr val="tx1"/>
                </a:solidFill>
                <a:latin typeface="Courier New" panose="02070309020205020404" pitchFamily="49" charset="0"/>
                <a:cs typeface="Courier New" panose="02070309020205020404" pitchFamily="49" charset="0"/>
              </a:rPr>
              <a:t>checkNumber</a:t>
            </a:r>
            <a:r>
              <a:rPr lang="en-US" sz="1600" dirty="0">
                <a:solidFill>
                  <a:schemeClr val="tx1"/>
                </a:solidFill>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a:t>Braces</a:t>
            </a:r>
          </a:p>
        </p:txBody>
      </p:sp>
    </p:spTree>
    <p:extLst>
      <p:ext uri="{BB962C8B-B14F-4D97-AF65-F5344CB8AC3E}">
        <p14:creationId xmlns:p14="http://schemas.microsoft.com/office/powerpoint/2010/main" val="3603614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Most commonly, commas are used to separate multiple parameters that are passed into functions</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function </a:t>
            </a:r>
            <a:r>
              <a:rPr lang="en-US" sz="1600" dirty="0" err="1">
                <a:solidFill>
                  <a:schemeClr val="tx1"/>
                </a:solidFill>
                <a:latin typeface="Courier New" panose="02070309020205020404" pitchFamily="49" charset="0"/>
                <a:cs typeface="Courier New" panose="02070309020205020404" pitchFamily="49" charset="0"/>
              </a:rPr>
              <a:t>checkNumbers</a:t>
            </a:r>
            <a:r>
              <a:rPr lang="en-US" sz="1600" b="1" dirty="0">
                <a:solidFill>
                  <a:schemeClr val="tx1"/>
                </a:solidFill>
                <a:latin typeface="Courier New" panose="02070309020205020404" pitchFamily="49" charset="0"/>
                <a:cs typeface="Courier New" panose="02070309020205020404" pitchFamily="49" charset="0"/>
              </a:rPr>
              <a:t>(num1, num2)</a:t>
            </a:r>
            <a:r>
              <a:rPr lang="en-US" sz="1600" dirty="0">
                <a:solidFill>
                  <a:schemeClr val="tx1"/>
                </a:solidFill>
                <a:latin typeface="Courier New" panose="02070309020205020404" pitchFamily="49" charset="0"/>
                <a:cs typeface="Courier New" panose="02070309020205020404" pitchFamily="49" charset="0"/>
              </a:rPr>
              <a:t> {</a:t>
            </a:r>
          </a:p>
          <a:p>
            <a:pPr>
              <a:defRPr/>
            </a:pPr>
            <a:r>
              <a:rPr lang="en-US" sz="1600" dirty="0">
                <a:solidFill>
                  <a:schemeClr val="tx1"/>
                </a:solidFill>
                <a:latin typeface="Courier New" panose="02070309020205020404" pitchFamily="49" charset="0"/>
                <a:cs typeface="Courier New" panose="02070309020205020404" pitchFamily="49" charset="0"/>
              </a:rPr>
              <a:t>	if (num1 == 5 &amp;&amp; num2 == 7) {</a:t>
            </a:r>
          </a:p>
          <a:p>
            <a:pPr>
              <a:defRPr/>
            </a:pPr>
            <a:r>
              <a:rPr lang="en-US" sz="1600" dirty="0">
                <a:solidFill>
                  <a:schemeClr val="tx1"/>
                </a:solidFill>
                <a:latin typeface="Courier New" panose="02070309020205020404" pitchFamily="49" charset="0"/>
                <a:cs typeface="Courier New" panose="02070309020205020404" pitchFamily="49" charset="0"/>
              </a:rPr>
              <a:t>		alert("You guessed the right numbers!");</a:t>
            </a:r>
          </a:p>
          <a:p>
            <a:pPr>
              <a:defRPr/>
            </a:pPr>
            <a:r>
              <a:rPr lang="en-US" sz="1600" dirty="0">
                <a:solidFill>
                  <a:schemeClr val="tx1"/>
                </a:solidFill>
                <a:latin typeface="Courier New" panose="02070309020205020404" pitchFamily="49" charset="0"/>
                <a:cs typeface="Courier New" panose="02070309020205020404" pitchFamily="49" charset="0"/>
              </a:rPr>
              <a:t>	}</a:t>
            </a:r>
          </a:p>
          <a:p>
            <a:pPr>
              <a:defRPr/>
            </a:pPr>
            <a:r>
              <a:rPr lang="en-US" sz="1600" dirty="0">
                <a:solidFill>
                  <a:schemeClr val="tx1"/>
                </a:solidFill>
                <a:latin typeface="Courier New" panose="02070309020205020404" pitchFamily="49" charset="0"/>
                <a:cs typeface="Courier New" panose="02070309020205020404" pitchFamily="49" charset="0"/>
              </a:rPr>
              <a:t>}</a:t>
            </a:r>
          </a:p>
          <a:p>
            <a:pPr>
              <a:defRPr/>
            </a:pPr>
            <a:r>
              <a:rPr lang="en-US" sz="1600" b="1" dirty="0" err="1">
                <a:solidFill>
                  <a:schemeClr val="tx1"/>
                </a:solidFill>
                <a:latin typeface="Courier New" panose="02070309020205020404" pitchFamily="49" charset="0"/>
                <a:cs typeface="Courier New" panose="02070309020205020404" pitchFamily="49" charset="0"/>
              </a:rPr>
              <a:t>checkNumbers</a:t>
            </a:r>
            <a:r>
              <a:rPr lang="en-US" sz="1600" b="1" dirty="0">
                <a:solidFill>
                  <a:schemeClr val="tx1"/>
                </a:solidFill>
                <a:latin typeface="Courier New" panose="02070309020205020404" pitchFamily="49" charset="0"/>
                <a:cs typeface="Courier New" panose="02070309020205020404" pitchFamily="49" charset="0"/>
              </a:rPr>
              <a:t>(5, 10)</a:t>
            </a:r>
            <a:r>
              <a:rPr lang="en-US" sz="1600" dirty="0">
                <a:solidFill>
                  <a:schemeClr val="tx1"/>
                </a:solidFill>
                <a:latin typeface="Courier New" panose="02070309020205020404" pitchFamily="49" charset="0"/>
                <a:cs typeface="Courier New" panose="02070309020205020404" pitchFamily="49" charset="0"/>
              </a:rPr>
              <a:t>;</a:t>
            </a:r>
          </a:p>
          <a:p>
            <a:pPr>
              <a:defRPr/>
            </a:pP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Commas</a:t>
            </a:r>
          </a:p>
        </p:txBody>
      </p:sp>
    </p:spTree>
    <p:extLst>
      <p:ext uri="{BB962C8B-B14F-4D97-AF65-F5344CB8AC3E}">
        <p14:creationId xmlns:p14="http://schemas.microsoft.com/office/powerpoint/2010/main" val="416763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342900" indent="-342900">
              <a:buFont typeface="Wingdings" panose="05000000000000000000" pitchFamily="2" charset="2"/>
              <a:buChar char="v"/>
              <a:defRPr/>
            </a:pPr>
            <a:r>
              <a:rPr lang="en-US" sz="1600" b="1" dirty="0"/>
              <a:t>Case Sensitivity</a:t>
            </a:r>
            <a:br>
              <a:rPr lang="en-US" sz="1600" b="1" dirty="0"/>
            </a:br>
            <a:r>
              <a:rPr lang="en-US" sz="1600" dirty="0"/>
              <a:t/>
            </a:r>
            <a:br>
              <a:rPr lang="en-US" sz="1600" dirty="0"/>
            </a:br>
            <a:r>
              <a:rPr lang="en-US" sz="1600" dirty="0"/>
              <a:t>JavaScript is case sensitive!!!! </a:t>
            </a:r>
            <a:r>
              <a:rPr lang="en-US" sz="1600" b="1" dirty="0" err="1"/>
              <a:t>lastname</a:t>
            </a:r>
            <a:r>
              <a:rPr lang="en-US" sz="1600" dirty="0"/>
              <a:t> is completely different than </a:t>
            </a:r>
            <a:r>
              <a:rPr lang="en-US" sz="1600" b="1" dirty="0" err="1"/>
              <a:t>lastName</a:t>
            </a:r>
            <a:endParaRPr lang="en-US" sz="1600" b="1" dirty="0"/>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r>
              <a:rPr lang="en-US" sz="1600" b="1" dirty="0"/>
              <a:t>Camel Case</a:t>
            </a:r>
            <a:r>
              <a:rPr lang="en-US" sz="1600" dirty="0"/>
              <a:t/>
            </a:r>
            <a:br>
              <a:rPr lang="en-US" sz="1600" dirty="0"/>
            </a:br>
            <a:r>
              <a:rPr lang="en-US" sz="1600" dirty="0"/>
              <a:t/>
            </a:r>
            <a:br>
              <a:rPr lang="en-US" sz="1600" dirty="0"/>
            </a:br>
            <a:r>
              <a:rPr lang="en-US" sz="1600" dirty="0"/>
              <a:t>Historically, programmers have used three ways of joining multiple words into one variable name:</a:t>
            </a:r>
            <a:br>
              <a:rPr lang="en-US" sz="1600" dirty="0"/>
            </a:br>
            <a:r>
              <a:rPr lang="en-US" sz="1600" dirty="0"/>
              <a:t/>
            </a:r>
            <a:br>
              <a:rPr lang="en-US" sz="1600" dirty="0"/>
            </a:br>
            <a:r>
              <a:rPr lang="en-US" sz="1600" dirty="0"/>
              <a:t>Hyphens: 	first-name, last-name, master-card, inner-city</a:t>
            </a:r>
            <a:br>
              <a:rPr lang="en-US" sz="1600" dirty="0"/>
            </a:br>
            <a:r>
              <a:rPr lang="en-US" sz="1600" dirty="0"/>
              <a:t>Underscore: 	</a:t>
            </a:r>
            <a:r>
              <a:rPr lang="en-US" sz="1600" dirty="0" err="1"/>
              <a:t>first_name</a:t>
            </a:r>
            <a:r>
              <a:rPr lang="en-US" sz="1600" dirty="0"/>
              <a:t>, </a:t>
            </a:r>
            <a:r>
              <a:rPr lang="en-US" sz="1600" dirty="0" err="1"/>
              <a:t>last_name</a:t>
            </a:r>
            <a:r>
              <a:rPr lang="en-US" sz="1600" dirty="0"/>
              <a:t>, </a:t>
            </a:r>
            <a:r>
              <a:rPr lang="en-US" sz="1600" dirty="0" err="1"/>
              <a:t>master_card</a:t>
            </a:r>
            <a:r>
              <a:rPr lang="en-US" sz="1600" dirty="0"/>
              <a:t>, </a:t>
            </a:r>
            <a:r>
              <a:rPr lang="en-US" sz="1600" dirty="0" err="1"/>
              <a:t>inner_city</a:t>
            </a:r>
            <a:r>
              <a:rPr lang="en-US" sz="1600" dirty="0"/>
              <a:t/>
            </a:r>
            <a:br>
              <a:rPr lang="en-US" sz="1600" dirty="0"/>
            </a:br>
            <a:r>
              <a:rPr lang="en-US" sz="1600" dirty="0"/>
              <a:t>Camel Case: 	</a:t>
            </a:r>
            <a:r>
              <a:rPr lang="en-US" sz="1600" dirty="0" err="1"/>
              <a:t>firstName</a:t>
            </a:r>
            <a:r>
              <a:rPr lang="en-US" sz="1600" dirty="0"/>
              <a:t>, </a:t>
            </a:r>
            <a:r>
              <a:rPr lang="en-US" sz="1600" dirty="0" err="1"/>
              <a:t>lastName</a:t>
            </a:r>
            <a:r>
              <a:rPr lang="en-US" sz="1600" dirty="0"/>
              <a:t>, </a:t>
            </a:r>
            <a:r>
              <a:rPr lang="en-US" sz="1600" dirty="0" err="1"/>
              <a:t>masterCard</a:t>
            </a:r>
            <a:r>
              <a:rPr lang="en-US" sz="1600" dirty="0"/>
              <a:t>, </a:t>
            </a:r>
            <a:r>
              <a:rPr lang="en-US" sz="1600" dirty="0" err="1"/>
              <a:t>innerCity</a:t>
            </a:r>
            <a:r>
              <a:rPr lang="en-US" sz="1600" dirty="0"/>
              <a:t/>
            </a:r>
            <a:br>
              <a:rPr lang="en-US" sz="1600" dirty="0"/>
            </a:br>
            <a:r>
              <a:rPr lang="en-US" sz="1600" dirty="0"/>
              <a:t/>
            </a:r>
            <a:br>
              <a:rPr lang="en-US" sz="1600" dirty="0"/>
            </a:br>
            <a:r>
              <a:rPr lang="en-US" sz="1600" dirty="0"/>
              <a:t>In JavaScript, you can't use the hyphen because it's reserved for mathematical </a:t>
            </a:r>
            <a:r>
              <a:rPr lang="en-US" sz="1600" dirty="0" smtClean="0"/>
              <a:t>equations</a:t>
            </a:r>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r>
              <a:rPr lang="en-US" sz="1100" dirty="0" smtClean="0"/>
              <a:t>Hungarian notation adds a prefix before the variable name. For example, </a:t>
            </a:r>
            <a:r>
              <a:rPr lang="en-US" sz="1100" dirty="0" err="1" smtClean="0"/>
              <a:t>strNum</a:t>
            </a:r>
            <a:r>
              <a:rPr lang="en-US" sz="1100" dirty="0" smtClean="0"/>
              <a:t> for a variable that would store a string.  It’s not necessary in JavaScript because JS is dynamically typed, but Zak thinks it still is more elegant because it is explicit</a:t>
            </a:r>
            <a:endParaRPr lang="en-US" sz="1100" dirty="0"/>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Case sensitivity, Camel Case, and Hungarian Notation</a:t>
            </a:r>
          </a:p>
        </p:txBody>
      </p:sp>
    </p:spTree>
    <p:extLst>
      <p:ext uri="{BB962C8B-B14F-4D97-AF65-F5344CB8AC3E}">
        <p14:creationId xmlns:p14="http://schemas.microsoft.com/office/powerpoint/2010/main" val="318922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342900" indent="-342900">
              <a:buFont typeface="Wingdings" panose="05000000000000000000" pitchFamily="2" charset="2"/>
              <a:buChar char="v"/>
              <a:defRPr/>
            </a:pPr>
            <a:r>
              <a:rPr lang="en-US" sz="1600" dirty="0">
                <a:solidFill>
                  <a:schemeClr val="tx1"/>
                </a:solidFill>
              </a:rPr>
              <a:t>An expression is any valid unit of code that resolves to a value</a:t>
            </a:r>
          </a:p>
          <a:p>
            <a:pPr marL="342900" indent="-342900">
              <a:buFont typeface="Wingdings" panose="05000000000000000000" pitchFamily="2" charset="2"/>
              <a:buChar char="v"/>
              <a:defRPr/>
            </a:pP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There are two types of expressions</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Those that simply have a value (literal)</a:t>
            </a:r>
            <a:br>
              <a:rPr lang="en-US" sz="1600" dirty="0">
                <a:solidFill>
                  <a:schemeClr val="tx1"/>
                </a:solidFill>
              </a:rPr>
            </a:br>
            <a:r>
              <a:rPr lang="en-US" sz="1600" dirty="0">
                <a:solidFill>
                  <a:schemeClr val="tx1"/>
                </a:solidFill>
              </a:rPr>
              <a:t>- Those that assign a value to a variable (variable or complex</a:t>
            </a:r>
            <a:r>
              <a:rPr lang="en-US" sz="1600" dirty="0" smtClean="0">
                <a:solidFill>
                  <a:schemeClr val="tx1"/>
                </a:solidFill>
              </a:rPr>
              <a:t>)</a:t>
            </a:r>
          </a:p>
          <a:p>
            <a:pPr marL="342900" indent="-342900">
              <a:buFont typeface="Wingdings" panose="05000000000000000000" pitchFamily="2" charset="2"/>
              <a:buChar char="v"/>
              <a:defRPr/>
            </a:pPr>
            <a:endParaRPr lang="en-US" sz="1600" dirty="0">
              <a:solidFill>
                <a:schemeClr val="tx1"/>
              </a:solidFill>
            </a:endParaRPr>
          </a:p>
          <a:p>
            <a:pPr marL="342900" indent="-342900">
              <a:buFont typeface="Wingdings" panose="05000000000000000000" pitchFamily="2" charset="2"/>
              <a:buChar char="v"/>
              <a:defRPr/>
            </a:pPr>
            <a:r>
              <a:rPr lang="en-US" sz="1600" dirty="0" smtClean="0">
                <a:solidFill>
                  <a:schemeClr val="tx1"/>
                </a:solidFill>
              </a:rPr>
              <a:t>Zak says that there is not anything in JavaScript that requires you to know the difference between literal and variable or complex for the code to work</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Expressions</a:t>
            </a:r>
          </a:p>
        </p:txBody>
      </p:sp>
    </p:spTree>
    <p:extLst>
      <p:ext uri="{BB962C8B-B14F-4D97-AF65-F5344CB8AC3E}">
        <p14:creationId xmlns:p14="http://schemas.microsoft.com/office/powerpoint/2010/main" val="56032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The simplest expressions are literals. Here are some examples of JavaScript literal expressions:</a:t>
            </a:r>
          </a:p>
          <a:p>
            <a:pPr>
              <a:defRPr/>
            </a:pP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3.9 				// numeric literal </a:t>
            </a:r>
          </a:p>
          <a:p>
            <a:pPr>
              <a:defRPr/>
            </a:pPr>
            <a:r>
              <a:rPr lang="en-US" sz="1600" dirty="0">
                <a:latin typeface="Courier New" pitchFamily="49" charset="0"/>
                <a:cs typeface="Courier New" pitchFamily="49" charset="0"/>
              </a:rPr>
              <a:t>"Hello!" 			// string literal </a:t>
            </a:r>
          </a:p>
          <a:p>
            <a:pPr>
              <a:defRPr/>
            </a:pPr>
            <a:r>
              <a:rPr lang="en-US" sz="1600" dirty="0">
                <a:latin typeface="Courier New" pitchFamily="49" charset="0"/>
                <a:cs typeface="Courier New" pitchFamily="49" charset="0"/>
              </a:rPr>
              <a:t>false 				// Boolean literal </a:t>
            </a:r>
          </a:p>
          <a:p>
            <a:pPr>
              <a:defRPr/>
            </a:pPr>
            <a:r>
              <a:rPr lang="en-US" sz="1600" dirty="0">
                <a:latin typeface="Courier New" pitchFamily="49" charset="0"/>
                <a:cs typeface="Courier New" pitchFamily="49" charset="0"/>
              </a:rPr>
              <a:t>null 				// literal null value </a:t>
            </a:r>
          </a:p>
          <a:p>
            <a:pPr>
              <a:defRPr/>
            </a:pPr>
            <a:r>
              <a:rPr lang="en-US" sz="1600" dirty="0">
                <a:latin typeface="Courier New" pitchFamily="49" charset="0"/>
                <a:cs typeface="Courier New" pitchFamily="49" charset="0"/>
              </a:rPr>
              <a:t>{x:1, y:2} 			// Object literal </a:t>
            </a:r>
          </a:p>
          <a:p>
            <a:pPr>
              <a:defRPr/>
            </a:pPr>
            <a:r>
              <a:rPr lang="en-US" sz="1600" dirty="0">
                <a:latin typeface="Courier New" pitchFamily="49" charset="0"/>
                <a:cs typeface="Courier New" pitchFamily="49" charset="0"/>
              </a:rPr>
              <a:t>[1,2,3] 			// Array literal </a:t>
            </a:r>
          </a:p>
          <a:p>
            <a:pPr>
              <a:defRPr/>
            </a:pPr>
            <a:r>
              <a:rPr lang="en-US" sz="1600" dirty="0">
                <a:latin typeface="Courier New" pitchFamily="49" charset="0"/>
                <a:cs typeface="Courier New" pitchFamily="49" charset="0"/>
              </a:rPr>
              <a:t>function(x){return x*x;} 	// function </a:t>
            </a:r>
            <a:r>
              <a:rPr lang="en-US" sz="1600" dirty="0" smtClean="0">
                <a:latin typeface="Courier New" pitchFamily="49" charset="0"/>
                <a:cs typeface="Courier New" pitchFamily="49" charset="0"/>
              </a:rPr>
              <a:t>literal</a:t>
            </a:r>
          </a:p>
          <a:p>
            <a:pPr>
              <a:defRPr/>
            </a:pP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[5, 10, 20] is an array literal expression.  let </a:t>
            </a:r>
            <a:r>
              <a:rPr lang="en-US" sz="1600" dirty="0" err="1">
                <a:latin typeface="Courier New" pitchFamily="49" charset="0"/>
                <a:cs typeface="Courier New" pitchFamily="49" charset="0"/>
              </a:rPr>
              <a:t>arrNumbers</a:t>
            </a:r>
            <a:r>
              <a:rPr lang="en-US" sz="1600" dirty="0">
                <a:latin typeface="Courier New" pitchFamily="49" charset="0"/>
                <a:cs typeface="Courier New" pitchFamily="49" charset="0"/>
              </a:rPr>
              <a:t> = [5, 10, 20] is a complex/variable expression</a:t>
            </a:r>
          </a:p>
        </p:txBody>
      </p:sp>
      <p:sp>
        <p:nvSpPr>
          <p:cNvPr id="2" name="Text Placeholder 1"/>
          <p:cNvSpPr>
            <a:spLocks noGrp="1"/>
          </p:cNvSpPr>
          <p:nvPr>
            <p:ph type="body" sz="quarter" idx="11"/>
          </p:nvPr>
        </p:nvSpPr>
        <p:spPr/>
        <p:txBody>
          <a:bodyPr/>
          <a:lstStyle/>
          <a:p>
            <a:r>
              <a:rPr lang="en-US" dirty="0"/>
              <a:t>Literal Expressions</a:t>
            </a:r>
          </a:p>
        </p:txBody>
      </p:sp>
    </p:spTree>
    <p:extLst>
      <p:ext uri="{BB962C8B-B14F-4D97-AF65-F5344CB8AC3E}">
        <p14:creationId xmlns:p14="http://schemas.microsoft.com/office/powerpoint/2010/main" val="270730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lecture at a glance…</a:t>
            </a:r>
            <a:endParaRPr lang="nl-NL" dirty="0"/>
          </a:p>
        </p:txBody>
      </p:sp>
      <p:sp>
        <p:nvSpPr>
          <p:cNvPr id="7" name="Text Placeholder 6"/>
          <p:cNvSpPr>
            <a:spLocks noGrp="1"/>
          </p:cNvSpPr>
          <p:nvPr>
            <p:ph type="body" sz="quarter" idx="14"/>
          </p:nvPr>
        </p:nvSpPr>
        <p:spPr>
          <a:xfrm>
            <a:off x="335360" y="1628800"/>
            <a:ext cx="10009112" cy="5040560"/>
          </a:xfrm>
        </p:spPr>
        <p:txBody>
          <a:bodyPr>
            <a:normAutofit/>
          </a:bodyPr>
          <a:lstStyle/>
          <a:p>
            <a:pPr marL="342900" indent="-342900">
              <a:buFont typeface="Wingdings" panose="05000000000000000000" pitchFamily="2" charset="2"/>
              <a:buChar char="v"/>
              <a:defRPr/>
            </a:pPr>
            <a:r>
              <a:rPr lang="en-US" sz="1600" dirty="0">
                <a:solidFill>
                  <a:schemeClr val="tx1"/>
                </a:solidFill>
              </a:rPr>
              <a:t>Helpful JavaScript Functions</a:t>
            </a:r>
          </a:p>
          <a:p>
            <a:pPr marL="342900" indent="-342900">
              <a:buFont typeface="Wingdings" panose="05000000000000000000" pitchFamily="2" charset="2"/>
              <a:buChar char="v"/>
              <a:defRPr/>
            </a:pPr>
            <a:r>
              <a:rPr lang="en-US" sz="1600" dirty="0">
                <a:solidFill>
                  <a:schemeClr val="tx1"/>
                </a:solidFill>
              </a:rPr>
              <a:t>Exercise: Alerts</a:t>
            </a:r>
          </a:p>
          <a:p>
            <a:pPr marL="342900" indent="-342900">
              <a:buFont typeface="Wingdings" panose="05000000000000000000" pitchFamily="2" charset="2"/>
              <a:buChar char="v"/>
              <a:defRPr/>
            </a:pPr>
            <a:r>
              <a:rPr lang="en-US" sz="1600" dirty="0">
                <a:solidFill>
                  <a:schemeClr val="tx1"/>
                </a:solidFill>
              </a:rPr>
              <a:t>Exercise: Prompts</a:t>
            </a:r>
          </a:p>
          <a:p>
            <a:pPr marL="342900" indent="-342900">
              <a:buFont typeface="Wingdings" panose="05000000000000000000" pitchFamily="2" charset="2"/>
              <a:buChar char="v"/>
              <a:defRPr/>
            </a:pPr>
            <a:r>
              <a:rPr lang="en-US" sz="1600" dirty="0">
                <a:solidFill>
                  <a:schemeClr val="tx1"/>
                </a:solidFill>
              </a:rPr>
              <a:t>JavaScript Syntax</a:t>
            </a:r>
          </a:p>
          <a:p>
            <a:pPr marL="342900" indent="-342900">
              <a:buFont typeface="Wingdings" panose="05000000000000000000" pitchFamily="2" charset="2"/>
              <a:buChar char="v"/>
              <a:defRPr/>
            </a:pPr>
            <a:r>
              <a:rPr lang="en-US" sz="1600" dirty="0">
                <a:solidFill>
                  <a:schemeClr val="tx1"/>
                </a:solidFill>
              </a:rPr>
              <a:t>Exercise: Variable Names Legal and Illegal</a:t>
            </a:r>
          </a:p>
          <a:p>
            <a:pPr marL="342900" indent="-342900">
              <a:buFont typeface="Wingdings" panose="05000000000000000000" pitchFamily="2" charset="2"/>
              <a:buChar char="v"/>
              <a:defRPr/>
            </a:pPr>
            <a:r>
              <a:rPr lang="en-US" sz="1600" dirty="0">
                <a:solidFill>
                  <a:schemeClr val="tx1"/>
                </a:solidFill>
              </a:rPr>
              <a:t>Variables</a:t>
            </a:r>
          </a:p>
          <a:p>
            <a:pPr marL="342900" indent="-342900">
              <a:buFont typeface="Wingdings" panose="05000000000000000000" pitchFamily="2" charset="2"/>
              <a:buChar char="v"/>
              <a:defRPr/>
            </a:pPr>
            <a:r>
              <a:rPr lang="en-US" sz="1600" dirty="0">
                <a:solidFill>
                  <a:schemeClr val="tx1"/>
                </a:solidFill>
              </a:rPr>
              <a:t>Exercise: Variables for Strings</a:t>
            </a:r>
          </a:p>
          <a:p>
            <a:pPr marL="342900" indent="-342900">
              <a:buFont typeface="Wingdings" panose="05000000000000000000" pitchFamily="2" charset="2"/>
              <a:buChar char="v"/>
              <a:defRPr/>
            </a:pPr>
            <a:r>
              <a:rPr lang="en-US" sz="1600" dirty="0">
                <a:solidFill>
                  <a:schemeClr val="tx1"/>
                </a:solidFill>
              </a:rPr>
              <a:t>Exercise: Variables for Numbers</a:t>
            </a:r>
          </a:p>
          <a:p>
            <a:pPr marL="342900" indent="-342900">
              <a:buFont typeface="Wingdings" panose="05000000000000000000" pitchFamily="2" charset="2"/>
              <a:buChar char="v"/>
              <a:defRPr/>
            </a:pPr>
            <a:r>
              <a:rPr lang="en-US" sz="1600" dirty="0">
                <a:solidFill>
                  <a:schemeClr val="tx1"/>
                </a:solidFill>
              </a:rPr>
              <a:t>Data Types</a:t>
            </a:r>
          </a:p>
          <a:p>
            <a:pPr marL="342900" indent="-342900">
              <a:buFont typeface="Wingdings" panose="05000000000000000000" pitchFamily="2" charset="2"/>
              <a:buChar char="v"/>
              <a:defRPr/>
            </a:pPr>
            <a:r>
              <a:rPr lang="en-US" sz="1600" dirty="0">
                <a:solidFill>
                  <a:schemeClr val="tx1"/>
                </a:solidFill>
              </a:rPr>
              <a:t>Operators</a:t>
            </a:r>
          </a:p>
          <a:p>
            <a:pPr marL="342900" indent="-342900">
              <a:buFont typeface="Wingdings" panose="05000000000000000000" pitchFamily="2" charset="2"/>
              <a:buChar char="v"/>
              <a:defRPr/>
            </a:pPr>
            <a:r>
              <a:rPr lang="en-US" sz="1600" dirty="0">
                <a:solidFill>
                  <a:schemeClr val="tx1"/>
                </a:solidFill>
              </a:rPr>
              <a:t>Lab 02: The Calculate MPG Application</a:t>
            </a:r>
          </a:p>
          <a:p>
            <a:pPr marL="342900" indent="-342900">
              <a:buFont typeface="Wingdings" panose="05000000000000000000" pitchFamily="2" charset="2"/>
              <a:buChar char="v"/>
              <a:defRPr/>
            </a:pPr>
            <a:r>
              <a:rPr lang="en-US" sz="1600" dirty="0">
                <a:solidFill>
                  <a:schemeClr val="tx1"/>
                </a:solidFill>
              </a:rPr>
              <a:t>Lab 02: The Test Scores Application</a:t>
            </a:r>
          </a:p>
        </p:txBody>
      </p:sp>
      <p:sp>
        <p:nvSpPr>
          <p:cNvPr id="2" name="Text Placeholder 1"/>
          <p:cNvSpPr>
            <a:spLocks noGrp="1"/>
          </p:cNvSpPr>
          <p:nvPr>
            <p:ph type="body" sz="quarter" idx="11"/>
          </p:nvPr>
        </p:nvSpPr>
        <p:spPr/>
        <p:txBody>
          <a:bodyPr/>
          <a:lstStyle/>
          <a:p>
            <a:r>
              <a:rPr lang="en-US" dirty="0"/>
              <a:t>This lecture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486526" cy="4679950"/>
          </a:xfrm>
        </p:spPr>
        <p:txBody>
          <a:bodyPr>
            <a:noAutofit/>
          </a:bodyPr>
          <a:lstStyle/>
          <a:p>
            <a:r>
              <a:rPr lang="en-US" sz="1600" dirty="0"/>
              <a:t>More complicated expressions can contain variables, function calls, and other expressions. You can combine expressions to create complex expressions using operators (covered later). Here is an example of a complex expressions in JavaScript:</a:t>
            </a:r>
          </a:p>
          <a:p>
            <a:pPr>
              <a:defRPr/>
            </a:pP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let </a:t>
            </a:r>
            <a:r>
              <a:rPr lang="en-US" sz="1600" dirty="0" err="1">
                <a:latin typeface="Courier New" panose="02070309020205020404" pitchFamily="49" charset="0"/>
                <a:cs typeface="Courier New" panose="02070309020205020404" pitchFamily="49" charset="0"/>
              </a:rPr>
              <a:t>anExpression</a:t>
            </a:r>
            <a:r>
              <a:rPr lang="en-US" sz="1600" dirty="0">
                <a:latin typeface="Courier New" panose="02070309020205020404" pitchFamily="49" charset="0"/>
                <a:cs typeface="Courier New" panose="02070309020205020404" pitchFamily="49" charset="0"/>
              </a:rPr>
              <a:t> = 3 * (4 / 5) + 6;</a:t>
            </a:r>
          </a:p>
        </p:txBody>
      </p:sp>
      <p:sp>
        <p:nvSpPr>
          <p:cNvPr id="2" name="Text Placeholder 1"/>
          <p:cNvSpPr>
            <a:spLocks noGrp="1"/>
          </p:cNvSpPr>
          <p:nvPr>
            <p:ph type="body" sz="quarter" idx="11"/>
          </p:nvPr>
        </p:nvSpPr>
        <p:spPr/>
        <p:txBody>
          <a:bodyPr/>
          <a:lstStyle/>
          <a:p>
            <a:r>
              <a:rPr lang="en-US" dirty="0"/>
              <a:t>Complex or Variable Expressions</a:t>
            </a:r>
          </a:p>
        </p:txBody>
      </p:sp>
    </p:spTree>
    <p:extLst>
      <p:ext uri="{BB962C8B-B14F-4D97-AF65-F5344CB8AC3E}">
        <p14:creationId xmlns:p14="http://schemas.microsoft.com/office/powerpoint/2010/main" val="1489960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455385" cy="4679950"/>
          </a:xfrm>
        </p:spPr>
        <p:txBody>
          <a:bodyPr>
            <a:noAutofit/>
          </a:bodyPr>
          <a:lstStyle/>
          <a:p>
            <a:r>
              <a:rPr lang="en-US" sz="1600" dirty="0"/>
              <a:t>JavaScript </a:t>
            </a:r>
            <a:r>
              <a:rPr lang="en-US" sz="1600" b="1" dirty="0"/>
              <a:t>keywords</a:t>
            </a:r>
            <a:r>
              <a:rPr lang="en-US" sz="1600" dirty="0"/>
              <a:t> are used to identify actions to be performed. For instance, the </a:t>
            </a:r>
            <a:r>
              <a:rPr lang="en-US" sz="1600" b="1" dirty="0">
                <a:latin typeface="Courier New" panose="02070309020205020404" pitchFamily="49" charset="0"/>
                <a:cs typeface="Courier New" panose="02070309020205020404" pitchFamily="49" charset="0"/>
              </a:rPr>
              <a:t>let</a:t>
            </a:r>
            <a:r>
              <a:rPr lang="en-US" sz="1600" dirty="0"/>
              <a:t> keyword tells the browser to create a new variable</a:t>
            </a:r>
            <a:br>
              <a:rPr lang="en-US" sz="1600" dirty="0"/>
            </a:br>
            <a:r>
              <a:rPr lang="en-US" sz="1600" dirty="0"/>
              <a:t/>
            </a:r>
            <a:br>
              <a:rPr lang="en-US" sz="1600" dirty="0"/>
            </a:br>
            <a:r>
              <a:rPr lang="en-US" sz="1600" dirty="0">
                <a:solidFill>
                  <a:schemeClr val="tx1"/>
                </a:solidFill>
                <a:latin typeface="Courier New" panose="02070309020205020404" pitchFamily="49" charset="0"/>
                <a:cs typeface="Courier New" panose="02070309020205020404" pitchFamily="49" charset="0"/>
              </a:rPr>
              <a:t>let num = prompt('Guess a number between 1 and 10');</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Most of the JavaScript keywords are outlined here (ones you've been exposed to already are bolded):</a:t>
            </a:r>
          </a:p>
        </p:txBody>
      </p:sp>
      <p:sp>
        <p:nvSpPr>
          <p:cNvPr id="2" name="Text Placeholder 1"/>
          <p:cNvSpPr>
            <a:spLocks noGrp="1"/>
          </p:cNvSpPr>
          <p:nvPr>
            <p:ph type="body" sz="quarter" idx="11"/>
          </p:nvPr>
        </p:nvSpPr>
        <p:spPr/>
        <p:txBody>
          <a:bodyPr/>
          <a:lstStyle/>
          <a:p>
            <a:r>
              <a:rPr lang="en-US" dirty="0"/>
              <a:t>Keywords</a:t>
            </a:r>
          </a:p>
        </p:txBody>
      </p:sp>
      <p:graphicFrame>
        <p:nvGraphicFramePr>
          <p:cNvPr id="4" name="Table 3"/>
          <p:cNvGraphicFramePr>
            <a:graphicFrameLocks noGrp="1"/>
          </p:cNvGraphicFramePr>
          <p:nvPr>
            <p:extLst>
              <p:ext uri="{D42A27DB-BD31-4B8C-83A1-F6EECF244321}">
                <p14:modId xmlns:p14="http://schemas.microsoft.com/office/powerpoint/2010/main" val="2763836452"/>
              </p:ext>
            </p:extLst>
          </p:nvPr>
        </p:nvGraphicFramePr>
        <p:xfrm>
          <a:off x="401255" y="4140104"/>
          <a:ext cx="8066088" cy="1973580"/>
        </p:xfrm>
        <a:graphic>
          <a:graphicData uri="http://schemas.openxmlformats.org/drawingml/2006/table">
            <a:tbl>
              <a:tblPr/>
              <a:tblGrid>
                <a:gridCol w="2016522">
                  <a:extLst>
                    <a:ext uri="{9D8B030D-6E8A-4147-A177-3AD203B41FA5}">
                      <a16:colId xmlns="" xmlns:a16="http://schemas.microsoft.com/office/drawing/2014/main" val="20000"/>
                    </a:ext>
                  </a:extLst>
                </a:gridCol>
                <a:gridCol w="2016522">
                  <a:extLst>
                    <a:ext uri="{9D8B030D-6E8A-4147-A177-3AD203B41FA5}">
                      <a16:colId xmlns="" xmlns:a16="http://schemas.microsoft.com/office/drawing/2014/main" val="20001"/>
                    </a:ext>
                  </a:extLst>
                </a:gridCol>
                <a:gridCol w="2016522">
                  <a:extLst>
                    <a:ext uri="{9D8B030D-6E8A-4147-A177-3AD203B41FA5}">
                      <a16:colId xmlns="" xmlns:a16="http://schemas.microsoft.com/office/drawing/2014/main" val="20002"/>
                    </a:ext>
                  </a:extLst>
                </a:gridCol>
                <a:gridCol w="2016522">
                  <a:extLst>
                    <a:ext uri="{9D8B030D-6E8A-4147-A177-3AD203B41FA5}">
                      <a16:colId xmlns="" xmlns:a16="http://schemas.microsoft.com/office/drawing/2014/main" val="20003"/>
                    </a:ext>
                  </a:extLst>
                </a:gridCol>
              </a:tblGrid>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break</a:t>
                      </a:r>
                    </a:p>
                  </a:txBody>
                  <a:tcPr marL="47625" marR="47625" marT="19050" marB="19050" anchor="ctr">
                    <a:lnL>
                      <a:noFill/>
                    </a:lnL>
                    <a:lnR>
                      <a:noFill/>
                    </a:lnR>
                    <a:lnT>
                      <a:noFill/>
                    </a:lnT>
                    <a:lnB>
                      <a:noFill/>
                    </a:lnB>
                  </a:tcPr>
                </a:tc>
                <a:tc>
                  <a:txBody>
                    <a:bodyPr/>
                    <a:lstStyle/>
                    <a:p>
                      <a:r>
                        <a:rPr lang="en-US" sz="1600" b="0" i="0" dirty="0">
                          <a:solidFill>
                            <a:schemeClr val="tx2"/>
                          </a:solidFill>
                          <a:effectLst/>
                          <a:latin typeface="Courier New" panose="02070309020205020404" pitchFamily="49" charset="0"/>
                          <a:cs typeface="Courier New" panose="02070309020205020404" pitchFamily="49" charset="0"/>
                        </a:rPr>
                        <a:t>do</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tc>
                  <a:txBody>
                    <a:bodyPr/>
                    <a:lstStyle/>
                    <a:p>
                      <a:r>
                        <a:rPr lang="en-US" sz="1600" b="0" i="0" dirty="0" err="1">
                          <a:solidFill>
                            <a:schemeClr val="tx2"/>
                          </a:solidFill>
                          <a:effectLst/>
                          <a:latin typeface="Courier New" panose="02070309020205020404" pitchFamily="49" charset="0"/>
                          <a:cs typeface="Courier New" panose="02070309020205020404" pitchFamily="49" charset="0"/>
                        </a:rPr>
                        <a:t>instanceof</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tc>
                  <a:txBody>
                    <a:bodyPr/>
                    <a:lstStyle/>
                    <a:p>
                      <a:r>
                        <a:rPr lang="en-US" sz="1600" b="0" i="0" dirty="0" err="1">
                          <a:solidFill>
                            <a:schemeClr val="tx2"/>
                          </a:solidFill>
                          <a:effectLst/>
                          <a:latin typeface="Courier New" panose="02070309020205020404" pitchFamily="49" charset="0"/>
                          <a:cs typeface="Courier New" panose="02070309020205020404" pitchFamily="49" charset="0"/>
                        </a:rPr>
                        <a:t>typeof</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extLst>
                  <a:ext uri="{0D108BD9-81ED-4DB2-BD59-A6C34878D82A}">
                    <a16:rowId xmlns="" xmlns:a16="http://schemas.microsoft.com/office/drawing/2014/main" val="10000"/>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case</a:t>
                      </a:r>
                    </a:p>
                  </a:txBody>
                  <a:tcPr marL="47625" marR="47625" marT="19050" marB="19050" anchor="ctr">
                    <a:lnL>
                      <a:noFill/>
                    </a:lnL>
                    <a:lnR>
                      <a:noFill/>
                    </a:lnR>
                    <a:lnT>
                      <a:noFill/>
                    </a:lnT>
                    <a:lnB>
                      <a:noFill/>
                    </a:lnB>
                  </a:tcPr>
                </a:tc>
                <a:tc>
                  <a:txBody>
                    <a:bodyPr/>
                    <a:lstStyle/>
                    <a:p>
                      <a:r>
                        <a:rPr lang="en-US" sz="1600" b="1" dirty="0">
                          <a:solidFill>
                            <a:schemeClr val="tx2"/>
                          </a:solidFill>
                          <a:effectLst/>
                          <a:latin typeface="Courier New" panose="02070309020205020404" pitchFamily="49" charset="0"/>
                          <a:cs typeface="Courier New" panose="02070309020205020404" pitchFamily="49" charset="0"/>
                        </a:rPr>
                        <a:t>else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new</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var</a:t>
                      </a:r>
                    </a:p>
                  </a:txBody>
                  <a:tcPr marL="47625" marR="47625" marT="19050" marB="19050" anchor="ctr">
                    <a:lnL>
                      <a:noFill/>
                    </a:lnL>
                    <a:lnR>
                      <a:noFill/>
                    </a:lnR>
                    <a:lnT>
                      <a:noFill/>
                    </a:lnT>
                    <a:lnB>
                      <a:noFill/>
                    </a:lnB>
                  </a:tcPr>
                </a:tc>
                <a:extLst>
                  <a:ext uri="{0D108BD9-81ED-4DB2-BD59-A6C34878D82A}">
                    <a16:rowId xmlns="" xmlns:a16="http://schemas.microsoft.com/office/drawing/2014/main" val="10001"/>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catch</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finally</a:t>
                      </a:r>
                    </a:p>
                  </a:txBody>
                  <a:tcPr marL="47625" marR="47625" marT="19050" marB="19050" anchor="ctr">
                    <a:lnL>
                      <a:noFill/>
                    </a:lnL>
                    <a:lnR>
                      <a:noFill/>
                    </a:lnR>
                    <a:lnT>
                      <a:noFill/>
                    </a:lnT>
                    <a:lnB>
                      <a:noFill/>
                    </a:lnB>
                  </a:tcPr>
                </a:tc>
                <a:tc>
                  <a:txBody>
                    <a:bodyPr/>
                    <a:lstStyle/>
                    <a:p>
                      <a:r>
                        <a:rPr lang="en-US" sz="1600" b="0" dirty="0">
                          <a:solidFill>
                            <a:schemeClr val="tx2"/>
                          </a:solidFill>
                          <a:effectLst/>
                          <a:latin typeface="Courier New" panose="02070309020205020404" pitchFamily="49" charset="0"/>
                          <a:cs typeface="Courier New" panose="02070309020205020404" pitchFamily="49" charset="0"/>
                        </a:rPr>
                        <a:t>return</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void</a:t>
                      </a:r>
                    </a:p>
                  </a:txBody>
                  <a:tcPr marL="47625" marR="47625" marT="19050" marB="19050" anchor="ctr">
                    <a:lnL>
                      <a:noFill/>
                    </a:lnL>
                    <a:lnR>
                      <a:noFill/>
                    </a:lnR>
                    <a:lnT>
                      <a:noFill/>
                    </a:lnT>
                    <a:lnB>
                      <a:noFill/>
                    </a:lnB>
                  </a:tcPr>
                </a:tc>
                <a:extLst>
                  <a:ext uri="{0D108BD9-81ED-4DB2-BD59-A6C34878D82A}">
                    <a16:rowId xmlns="" xmlns:a16="http://schemas.microsoft.com/office/drawing/2014/main" val="10002"/>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continue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for</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switch</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while</a:t>
                      </a:r>
                    </a:p>
                  </a:txBody>
                  <a:tcPr marL="47625" marR="47625" marT="19050" marB="19050" anchor="ctr">
                    <a:lnL>
                      <a:noFill/>
                    </a:lnL>
                    <a:lnR>
                      <a:noFill/>
                    </a:lnR>
                    <a:lnT>
                      <a:noFill/>
                    </a:lnT>
                    <a:lnB>
                      <a:noFill/>
                    </a:lnB>
                  </a:tcPr>
                </a:tc>
                <a:extLst>
                  <a:ext uri="{0D108BD9-81ED-4DB2-BD59-A6C34878D82A}">
                    <a16:rowId xmlns="" xmlns:a16="http://schemas.microsoft.com/office/drawing/2014/main" val="10003"/>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const</a:t>
                      </a:r>
                    </a:p>
                  </a:txBody>
                  <a:tcPr marL="47625" marR="47625" marT="19050" marB="19050" anchor="ctr">
                    <a:lnL>
                      <a:noFill/>
                    </a:lnL>
                    <a:lnR>
                      <a:noFill/>
                    </a:lnR>
                    <a:lnT>
                      <a:noFill/>
                    </a:lnT>
                    <a:lnB>
                      <a:noFill/>
                    </a:lnB>
                  </a:tcPr>
                </a:tc>
                <a:tc>
                  <a:txBody>
                    <a:bodyPr/>
                    <a:lstStyle/>
                    <a:p>
                      <a:r>
                        <a:rPr lang="en-US" sz="1600" b="1" dirty="0">
                          <a:solidFill>
                            <a:schemeClr val="tx2"/>
                          </a:solidFill>
                          <a:effectLst/>
                          <a:latin typeface="Courier New" panose="02070309020205020404" pitchFamily="49" charset="0"/>
                          <a:cs typeface="Courier New" panose="02070309020205020404" pitchFamily="49" charset="0"/>
                        </a:rPr>
                        <a:t>function</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this</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with</a:t>
                      </a:r>
                    </a:p>
                  </a:txBody>
                  <a:tcPr marL="47625" marR="47625" marT="19050" marB="19050" anchor="ctr">
                    <a:lnL>
                      <a:noFill/>
                    </a:lnL>
                    <a:lnR>
                      <a:noFill/>
                    </a:lnR>
                    <a:lnT>
                      <a:noFill/>
                    </a:lnT>
                    <a:lnB>
                      <a:noFill/>
                    </a:lnB>
                  </a:tcPr>
                </a:tc>
                <a:extLst>
                  <a:ext uri="{0D108BD9-81ED-4DB2-BD59-A6C34878D82A}">
                    <a16:rowId xmlns="" xmlns:a16="http://schemas.microsoft.com/office/drawing/2014/main" val="10004"/>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default</a:t>
                      </a:r>
                    </a:p>
                  </a:txBody>
                  <a:tcPr marL="47625" marR="47625" marT="19050" marB="19050" anchor="ctr">
                    <a:lnL>
                      <a:noFill/>
                    </a:lnL>
                    <a:lnR>
                      <a:noFill/>
                    </a:lnR>
                    <a:lnT>
                      <a:noFill/>
                    </a:lnT>
                    <a:lnB>
                      <a:noFill/>
                    </a:lnB>
                  </a:tcPr>
                </a:tc>
                <a:tc>
                  <a:txBody>
                    <a:bodyPr/>
                    <a:lstStyle/>
                    <a:p>
                      <a:r>
                        <a:rPr lang="en-US" sz="1600" b="1" dirty="0">
                          <a:solidFill>
                            <a:schemeClr val="tx2"/>
                          </a:solidFill>
                          <a:effectLst/>
                          <a:latin typeface="Courier New" panose="02070309020205020404" pitchFamily="49" charset="0"/>
                          <a:cs typeface="Courier New" panose="02070309020205020404" pitchFamily="49" charset="0"/>
                        </a:rPr>
                        <a:t>if</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throw</a:t>
                      </a:r>
                    </a:p>
                  </a:txBody>
                  <a:tcPr marL="47625" marR="47625" marT="19050" marB="19050" anchor="ctr">
                    <a:lnL>
                      <a:noFill/>
                    </a:lnL>
                    <a:lnR>
                      <a:noFill/>
                    </a:lnR>
                    <a:lnT>
                      <a:noFill/>
                    </a:lnT>
                    <a:lnB>
                      <a:noFill/>
                    </a:lnB>
                  </a:tcPr>
                </a:tc>
                <a:tc>
                  <a:txBody>
                    <a:bodyPr/>
                    <a:lstStyle/>
                    <a:p>
                      <a:r>
                        <a:rPr lang="en-US" sz="1600" b="1" dirty="0">
                          <a:solidFill>
                            <a:schemeClr val="tx2"/>
                          </a:solidFill>
                          <a:effectLst/>
                          <a:latin typeface="Courier New" panose="02070309020205020404" pitchFamily="49" charset="0"/>
                          <a:cs typeface="Courier New" panose="02070309020205020404" pitchFamily="49" charset="0"/>
                        </a:rPr>
                        <a:t>let</a:t>
                      </a:r>
                    </a:p>
                  </a:txBody>
                  <a:tcPr marL="47625" marR="47625" marT="19050" marB="19050" anchor="ctr">
                    <a:lnL>
                      <a:noFill/>
                    </a:lnL>
                    <a:lnR>
                      <a:noFill/>
                    </a:lnR>
                    <a:lnT>
                      <a:noFill/>
                    </a:lnT>
                    <a:lnB>
                      <a:noFill/>
                    </a:lnB>
                  </a:tcPr>
                </a:tc>
                <a:extLst>
                  <a:ext uri="{0D108BD9-81ED-4DB2-BD59-A6C34878D82A}">
                    <a16:rowId xmlns="" xmlns:a16="http://schemas.microsoft.com/office/drawing/2014/main" val="10005"/>
                  </a:ext>
                </a:extLst>
              </a:tr>
              <a:tr h="0">
                <a:tc>
                  <a:txBody>
                    <a:bodyPr/>
                    <a:lstStyle/>
                    <a:p>
                      <a:pPr algn="l"/>
                      <a:r>
                        <a:rPr lang="en-US" sz="1600" dirty="0">
                          <a:solidFill>
                            <a:schemeClr val="tx2"/>
                          </a:solidFill>
                          <a:effectLst/>
                          <a:latin typeface="Courier New" panose="02070309020205020404" pitchFamily="49" charset="0"/>
                          <a:cs typeface="Courier New" panose="02070309020205020404" pitchFamily="49" charset="0"/>
                        </a:rPr>
                        <a:t>delete</a:t>
                      </a:r>
                      <a:endParaRPr lang="en-US" sz="1600" b="0" i="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tc>
                  <a:txBody>
                    <a:bodyPr/>
                    <a:lstStyle/>
                    <a:p>
                      <a:pPr algn="l"/>
                      <a:r>
                        <a:rPr lang="en-US" sz="1600" dirty="0">
                          <a:solidFill>
                            <a:schemeClr val="tx2"/>
                          </a:solidFill>
                          <a:effectLst/>
                          <a:latin typeface="Courier New" panose="02070309020205020404" pitchFamily="49" charset="0"/>
                          <a:cs typeface="Courier New" panose="02070309020205020404" pitchFamily="49" charset="0"/>
                        </a:rPr>
                        <a:t>in</a:t>
                      </a:r>
                      <a:endParaRPr lang="en-US" sz="1600" b="0" i="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tc>
                  <a:txBody>
                    <a:bodyPr/>
                    <a:lstStyle/>
                    <a:p>
                      <a:pPr algn="l"/>
                      <a:r>
                        <a:rPr lang="en-US" sz="1600" dirty="0">
                          <a:solidFill>
                            <a:schemeClr val="tx2"/>
                          </a:solidFill>
                          <a:effectLst/>
                          <a:latin typeface="Courier New" panose="02070309020205020404" pitchFamily="49" charset="0"/>
                          <a:cs typeface="Courier New" panose="02070309020205020404" pitchFamily="49" charset="0"/>
                        </a:rPr>
                        <a:t>try</a:t>
                      </a:r>
                      <a:endParaRPr lang="en-US" sz="1600" b="0" i="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tc>
                  <a:txBody>
                    <a:bodyPr/>
                    <a:lstStyle/>
                    <a:p>
                      <a:endParaRPr lang="en-US" sz="1600" dirty="0">
                        <a:solidFill>
                          <a:schemeClr val="tx2"/>
                        </a:solidFill>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93907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37663" cy="4679950"/>
          </a:xfrm>
        </p:spPr>
        <p:txBody>
          <a:bodyPr>
            <a:noAutofit/>
          </a:bodyPr>
          <a:lstStyle/>
          <a:p>
            <a:r>
              <a:rPr lang="en-US" sz="1600" dirty="0"/>
              <a:t>Due to proposed extensions to the ECMA-262 specification, the words below are also considered reserved words and can’t be used as variable identifiers (covered next):</a:t>
            </a:r>
            <a:br>
              <a:rPr lang="en-US" sz="1600" dirty="0"/>
            </a:br>
            <a:endParaRPr lang="en-US" sz="1600" dirty="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ECMAScript Reserved Keywords</a:t>
            </a:r>
          </a:p>
        </p:txBody>
      </p:sp>
      <p:graphicFrame>
        <p:nvGraphicFramePr>
          <p:cNvPr id="4" name="Table 3"/>
          <p:cNvGraphicFramePr>
            <a:graphicFrameLocks noGrp="1"/>
          </p:cNvGraphicFramePr>
          <p:nvPr>
            <p:extLst>
              <p:ext uri="{D42A27DB-BD31-4B8C-83A1-F6EECF244321}">
                <p14:modId xmlns:p14="http://schemas.microsoft.com/office/powerpoint/2010/main" val="1902843571"/>
              </p:ext>
            </p:extLst>
          </p:nvPr>
        </p:nvGraphicFramePr>
        <p:xfrm>
          <a:off x="408837" y="2862903"/>
          <a:ext cx="8066088" cy="2255520"/>
        </p:xfrm>
        <a:graphic>
          <a:graphicData uri="http://schemas.openxmlformats.org/drawingml/2006/table">
            <a:tbl>
              <a:tblPr/>
              <a:tblGrid>
                <a:gridCol w="2016522">
                  <a:extLst>
                    <a:ext uri="{9D8B030D-6E8A-4147-A177-3AD203B41FA5}">
                      <a16:colId xmlns="" xmlns:a16="http://schemas.microsoft.com/office/drawing/2014/main" val="20000"/>
                    </a:ext>
                  </a:extLst>
                </a:gridCol>
                <a:gridCol w="2016522">
                  <a:extLst>
                    <a:ext uri="{9D8B030D-6E8A-4147-A177-3AD203B41FA5}">
                      <a16:colId xmlns="" xmlns:a16="http://schemas.microsoft.com/office/drawing/2014/main" val="20001"/>
                    </a:ext>
                  </a:extLst>
                </a:gridCol>
                <a:gridCol w="2016522">
                  <a:extLst>
                    <a:ext uri="{9D8B030D-6E8A-4147-A177-3AD203B41FA5}">
                      <a16:colId xmlns="" xmlns:a16="http://schemas.microsoft.com/office/drawing/2014/main" val="20002"/>
                    </a:ext>
                  </a:extLst>
                </a:gridCol>
                <a:gridCol w="2016522">
                  <a:extLst>
                    <a:ext uri="{9D8B030D-6E8A-4147-A177-3AD203B41FA5}">
                      <a16:colId xmlns="" xmlns:a16="http://schemas.microsoft.com/office/drawing/2014/main" val="20003"/>
                    </a:ext>
                  </a:extLst>
                </a:gridCol>
              </a:tblGrid>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abstract</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export</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interface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static</a:t>
                      </a:r>
                    </a:p>
                  </a:txBody>
                  <a:tcPr marL="47625" marR="47625" marT="19050" marB="19050" anchor="ctr">
                    <a:lnL>
                      <a:noFill/>
                    </a:lnL>
                    <a:lnR>
                      <a:noFill/>
                    </a:lnR>
                    <a:lnT>
                      <a:noFill/>
                    </a:lnT>
                    <a:lnB>
                      <a:noFill/>
                    </a:lnB>
                  </a:tcPr>
                </a:tc>
                <a:extLst>
                  <a:ext uri="{0D108BD9-81ED-4DB2-BD59-A6C34878D82A}">
                    <a16:rowId xmlns="" xmlns:a16="http://schemas.microsoft.com/office/drawing/2014/main" val="10000"/>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Boolean</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extends</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long</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super</a:t>
                      </a:r>
                    </a:p>
                  </a:txBody>
                  <a:tcPr marL="47625" marR="47625" marT="19050" marB="19050" anchor="ctr">
                    <a:lnL>
                      <a:noFill/>
                    </a:lnL>
                    <a:lnR>
                      <a:noFill/>
                    </a:lnR>
                    <a:lnT>
                      <a:noFill/>
                    </a:lnT>
                    <a:lnB>
                      <a:noFill/>
                    </a:lnB>
                  </a:tcPr>
                </a:tc>
                <a:extLst>
                  <a:ext uri="{0D108BD9-81ED-4DB2-BD59-A6C34878D82A}">
                    <a16:rowId xmlns="" xmlns:a16="http://schemas.microsoft.com/office/drawing/2014/main" val="10001"/>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byte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final</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native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synchronized</a:t>
                      </a:r>
                    </a:p>
                  </a:txBody>
                  <a:tcPr marL="47625" marR="47625" marT="19050" marB="19050" anchor="ctr">
                    <a:lnL>
                      <a:noFill/>
                    </a:lnL>
                    <a:lnR>
                      <a:noFill/>
                    </a:lnR>
                    <a:lnT>
                      <a:noFill/>
                    </a:lnT>
                    <a:lnB>
                      <a:noFill/>
                    </a:lnB>
                  </a:tcPr>
                </a:tc>
                <a:extLst>
                  <a:ext uri="{0D108BD9-81ED-4DB2-BD59-A6C34878D82A}">
                    <a16:rowId xmlns="" xmlns:a16="http://schemas.microsoft.com/office/drawing/2014/main" val="10002"/>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char</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float</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package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throws</a:t>
                      </a:r>
                    </a:p>
                  </a:txBody>
                  <a:tcPr marL="47625" marR="47625" marT="19050" marB="19050" anchor="ctr">
                    <a:lnL>
                      <a:noFill/>
                    </a:lnL>
                    <a:lnR>
                      <a:noFill/>
                    </a:lnR>
                    <a:lnT>
                      <a:noFill/>
                    </a:lnT>
                    <a:lnB>
                      <a:noFill/>
                    </a:lnB>
                  </a:tcPr>
                </a:tc>
                <a:extLst>
                  <a:ext uri="{0D108BD9-81ED-4DB2-BD59-A6C34878D82A}">
                    <a16:rowId xmlns="" xmlns:a16="http://schemas.microsoft.com/office/drawing/2014/main" val="10003"/>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class</a:t>
                      </a:r>
                    </a:p>
                  </a:txBody>
                  <a:tcPr marL="47625" marR="47625" marT="19050" marB="19050" anchor="ctr">
                    <a:lnL>
                      <a:noFill/>
                    </a:lnL>
                    <a:lnR>
                      <a:noFill/>
                    </a:lnR>
                    <a:lnT>
                      <a:noFill/>
                    </a:lnT>
                    <a:lnB>
                      <a:noFill/>
                    </a:lnB>
                  </a:tcPr>
                </a:tc>
                <a:tc>
                  <a:txBody>
                    <a:bodyPr/>
                    <a:lstStyle/>
                    <a:p>
                      <a:r>
                        <a:rPr lang="en-US" sz="1600" dirty="0" err="1">
                          <a:solidFill>
                            <a:schemeClr val="tx2"/>
                          </a:solidFill>
                          <a:effectLst/>
                          <a:latin typeface="Courier New" panose="02070309020205020404" pitchFamily="49" charset="0"/>
                          <a:cs typeface="Courier New" panose="02070309020205020404" pitchFamily="49" charset="0"/>
                        </a:rPr>
                        <a:t>goto</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private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transient</a:t>
                      </a:r>
                    </a:p>
                  </a:txBody>
                  <a:tcPr marL="47625" marR="47625" marT="19050" marB="19050" anchor="ctr">
                    <a:lnL>
                      <a:noFill/>
                    </a:lnL>
                    <a:lnR>
                      <a:noFill/>
                    </a:lnR>
                    <a:lnT>
                      <a:noFill/>
                    </a:lnT>
                    <a:lnB>
                      <a:noFill/>
                    </a:lnB>
                  </a:tcPr>
                </a:tc>
                <a:extLst>
                  <a:ext uri="{0D108BD9-81ED-4DB2-BD59-A6C34878D82A}">
                    <a16:rowId xmlns="" xmlns:a16="http://schemas.microsoft.com/office/drawing/2014/main" val="10004"/>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debugger</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implements</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protected</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volatile</a:t>
                      </a:r>
                    </a:p>
                  </a:txBody>
                  <a:tcPr marL="47625" marR="47625" marT="19050" marB="19050" anchor="ctr">
                    <a:lnL>
                      <a:noFill/>
                    </a:lnL>
                    <a:lnR>
                      <a:noFill/>
                    </a:lnR>
                    <a:lnT>
                      <a:noFill/>
                    </a:lnT>
                    <a:lnB>
                      <a:noFill/>
                    </a:lnB>
                  </a:tcPr>
                </a:tc>
                <a:extLst>
                  <a:ext uri="{0D108BD9-81ED-4DB2-BD59-A6C34878D82A}">
                    <a16:rowId xmlns="" xmlns:a16="http://schemas.microsoft.com/office/drawing/2014/main" val="10005"/>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double</a:t>
                      </a: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import</a:t>
                      </a: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public</a:t>
                      </a:r>
                    </a:p>
                  </a:txBody>
                  <a:tcPr marL="47625" marR="47625" marT="19050" marB="19050" anchor="ctr">
                    <a:lnL>
                      <a:noFill/>
                    </a:lnL>
                    <a:lnR>
                      <a:noFill/>
                    </a:lnR>
                    <a:lnT>
                      <a:noFill/>
                    </a:lnT>
                    <a:lnB>
                      <a:noFill/>
                    </a:lnB>
                    <a:noFill/>
                  </a:tcPr>
                </a:tc>
                <a:tc>
                  <a:txBody>
                    <a:bodyPr/>
                    <a:lstStyle/>
                    <a:p>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extLst>
                  <a:ext uri="{0D108BD9-81ED-4DB2-BD59-A6C34878D82A}">
                    <a16:rowId xmlns="" xmlns:a16="http://schemas.microsoft.com/office/drawing/2014/main" val="10006"/>
                  </a:ext>
                </a:extLst>
              </a:tr>
              <a:tr h="0">
                <a:tc>
                  <a:txBody>
                    <a:bodyPr/>
                    <a:lstStyle/>
                    <a:p>
                      <a:r>
                        <a:rPr lang="en-US" sz="1600" dirty="0" err="1">
                          <a:solidFill>
                            <a:schemeClr val="tx2"/>
                          </a:solidFill>
                          <a:effectLst/>
                          <a:latin typeface="Courier New" panose="02070309020205020404" pitchFamily="49" charset="0"/>
                          <a:cs typeface="Courier New" panose="02070309020205020404" pitchFamily="49" charset="0"/>
                        </a:rPr>
                        <a:t>enum</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int</a:t>
                      </a: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short</a:t>
                      </a:r>
                    </a:p>
                  </a:txBody>
                  <a:tcPr marL="47625" marR="47625" marT="19050" marB="19050" anchor="ctr">
                    <a:lnL>
                      <a:noFill/>
                    </a:lnL>
                    <a:lnR>
                      <a:noFill/>
                    </a:lnR>
                    <a:lnT>
                      <a:noFill/>
                    </a:lnT>
                    <a:lnB>
                      <a:noFill/>
                    </a:lnB>
                    <a:noFill/>
                  </a:tcPr>
                </a:tc>
                <a:tc>
                  <a:txBody>
                    <a:bodyPr/>
                    <a:lstStyle/>
                    <a:p>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275803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23487" cy="4679950"/>
          </a:xfrm>
        </p:spPr>
        <p:txBody>
          <a:bodyPr>
            <a:noAutofit/>
          </a:bodyPr>
          <a:lstStyle/>
          <a:p>
            <a:r>
              <a:rPr lang="en-US" sz="1600" dirty="0"/>
              <a:t>In addition to the ECMAScript reserved words, certain JavaScript-specific words implemented in most browsers are considered reserved by implementation:</a:t>
            </a:r>
            <a:br>
              <a:rPr lang="en-US" sz="1600" dirty="0"/>
            </a:br>
            <a:endParaRPr lang="en-US" sz="1600" dirty="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JavaScript-Specific Reserved Keywords</a:t>
            </a:r>
          </a:p>
        </p:txBody>
      </p:sp>
      <p:graphicFrame>
        <p:nvGraphicFramePr>
          <p:cNvPr id="4" name="Table 3"/>
          <p:cNvGraphicFramePr>
            <a:graphicFrameLocks noGrp="1"/>
          </p:cNvGraphicFramePr>
          <p:nvPr>
            <p:extLst>
              <p:ext uri="{D42A27DB-BD31-4B8C-83A1-F6EECF244321}">
                <p14:modId xmlns:p14="http://schemas.microsoft.com/office/powerpoint/2010/main" val="3457479202"/>
              </p:ext>
            </p:extLst>
          </p:nvPr>
        </p:nvGraphicFramePr>
        <p:xfrm>
          <a:off x="408838" y="2854597"/>
          <a:ext cx="8066088" cy="1973580"/>
        </p:xfrm>
        <a:graphic>
          <a:graphicData uri="http://schemas.openxmlformats.org/drawingml/2006/table">
            <a:tbl>
              <a:tblPr/>
              <a:tblGrid>
                <a:gridCol w="2016522">
                  <a:extLst>
                    <a:ext uri="{9D8B030D-6E8A-4147-A177-3AD203B41FA5}">
                      <a16:colId xmlns="" xmlns:a16="http://schemas.microsoft.com/office/drawing/2014/main" val="20000"/>
                    </a:ext>
                  </a:extLst>
                </a:gridCol>
                <a:gridCol w="2016522">
                  <a:extLst>
                    <a:ext uri="{9D8B030D-6E8A-4147-A177-3AD203B41FA5}">
                      <a16:colId xmlns="" xmlns:a16="http://schemas.microsoft.com/office/drawing/2014/main" val="20001"/>
                    </a:ext>
                  </a:extLst>
                </a:gridCol>
                <a:gridCol w="2016522">
                  <a:extLst>
                    <a:ext uri="{9D8B030D-6E8A-4147-A177-3AD203B41FA5}">
                      <a16:colId xmlns="" xmlns:a16="http://schemas.microsoft.com/office/drawing/2014/main" val="20002"/>
                    </a:ext>
                  </a:extLst>
                </a:gridCol>
                <a:gridCol w="2016522">
                  <a:extLst>
                    <a:ext uri="{9D8B030D-6E8A-4147-A177-3AD203B41FA5}">
                      <a16:colId xmlns="" xmlns:a16="http://schemas.microsoft.com/office/drawing/2014/main" val="20003"/>
                    </a:ext>
                  </a:extLst>
                </a:gridCol>
              </a:tblGrid>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alert</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eval</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location</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open</a:t>
                      </a:r>
                    </a:p>
                  </a:txBody>
                  <a:tcPr marL="47625" marR="47625" marT="19050" marB="19050" anchor="ctr">
                    <a:lnL>
                      <a:noFill/>
                    </a:lnL>
                    <a:lnR>
                      <a:noFill/>
                    </a:lnR>
                    <a:lnT>
                      <a:noFill/>
                    </a:lnT>
                    <a:lnB>
                      <a:noFill/>
                    </a:lnB>
                  </a:tcPr>
                </a:tc>
                <a:extLst>
                  <a:ext uri="{0D108BD9-81ED-4DB2-BD59-A6C34878D82A}">
                    <a16:rowId xmlns="" xmlns:a16="http://schemas.microsoft.com/office/drawing/2014/main" val="10000"/>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array</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focus</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math</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outerHeight</a:t>
                      </a:r>
                    </a:p>
                  </a:txBody>
                  <a:tcPr marL="47625" marR="47625" marT="19050" marB="19050" anchor="ctr">
                    <a:lnL>
                      <a:noFill/>
                    </a:lnL>
                    <a:lnR>
                      <a:noFill/>
                    </a:lnR>
                    <a:lnT>
                      <a:noFill/>
                    </a:lnT>
                    <a:lnB>
                      <a:noFill/>
                    </a:lnB>
                  </a:tcPr>
                </a:tc>
                <a:extLst>
                  <a:ext uri="{0D108BD9-81ED-4DB2-BD59-A6C34878D82A}">
                    <a16:rowId xmlns="" xmlns:a16="http://schemas.microsoft.com/office/drawing/2014/main" val="10001"/>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blur</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function</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name</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parent</a:t>
                      </a:r>
                    </a:p>
                  </a:txBody>
                  <a:tcPr marL="47625" marR="47625" marT="19050" marB="19050" anchor="ctr">
                    <a:lnL>
                      <a:noFill/>
                    </a:lnL>
                    <a:lnR>
                      <a:noFill/>
                    </a:lnR>
                    <a:lnT>
                      <a:noFill/>
                    </a:lnT>
                    <a:lnB>
                      <a:noFill/>
                    </a:lnB>
                  </a:tcPr>
                </a:tc>
                <a:extLst>
                  <a:ext uri="{0D108BD9-81ED-4DB2-BD59-A6C34878D82A}">
                    <a16:rowId xmlns="" xmlns:a16="http://schemas.microsoft.com/office/drawing/2014/main" val="10002"/>
                  </a:ext>
                </a:extLst>
              </a:tr>
              <a:tr h="0">
                <a:tc>
                  <a:txBody>
                    <a:bodyPr/>
                    <a:lstStyle/>
                    <a:p>
                      <a:r>
                        <a:rPr lang="en-US" sz="1600" dirty="0" err="1">
                          <a:solidFill>
                            <a:schemeClr val="tx2"/>
                          </a:solidFill>
                          <a:effectLst/>
                          <a:latin typeface="Courier New" panose="02070309020205020404" pitchFamily="49" charset="0"/>
                          <a:cs typeface="Courier New" panose="02070309020205020404" pitchFamily="49" charset="0"/>
                        </a:rPr>
                        <a:t>boolean</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history</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navigator</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parseFloat</a:t>
                      </a:r>
                    </a:p>
                  </a:txBody>
                  <a:tcPr marL="47625" marR="47625" marT="19050" marB="19050" anchor="ctr">
                    <a:lnL>
                      <a:noFill/>
                    </a:lnL>
                    <a:lnR>
                      <a:noFill/>
                    </a:lnR>
                    <a:lnT>
                      <a:noFill/>
                    </a:lnT>
                    <a:lnB>
                      <a:noFill/>
                    </a:lnB>
                  </a:tcPr>
                </a:tc>
                <a:extLst>
                  <a:ext uri="{0D108BD9-81ED-4DB2-BD59-A6C34878D82A}">
                    <a16:rowId xmlns="" xmlns:a16="http://schemas.microsoft.com/office/drawing/2014/main" val="10003"/>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date</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image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number</a:t>
                      </a:r>
                    </a:p>
                  </a:txBody>
                  <a:tcPr marL="47625" marR="47625" marT="19050" marB="19050" anchor="ctr">
                    <a:lnL>
                      <a:noFill/>
                    </a:lnL>
                    <a:lnR>
                      <a:noFill/>
                    </a:lnR>
                    <a:lnT>
                      <a:noFill/>
                    </a:lnT>
                    <a:lnB>
                      <a:noFill/>
                    </a:lnB>
                  </a:tcPr>
                </a:tc>
                <a:tc>
                  <a:txBody>
                    <a:bodyPr/>
                    <a:lstStyle/>
                    <a:p>
                      <a:r>
                        <a:rPr lang="en-US" sz="1600" dirty="0" err="1">
                          <a:solidFill>
                            <a:schemeClr val="tx2"/>
                          </a:solidFill>
                          <a:effectLst/>
                          <a:latin typeface="Courier New" panose="02070309020205020404" pitchFamily="49" charset="0"/>
                          <a:cs typeface="Courier New" panose="02070309020205020404" pitchFamily="49" charset="0"/>
                        </a:rPr>
                        <a:t>regExp</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extLst>
                  <a:ext uri="{0D108BD9-81ED-4DB2-BD59-A6C34878D82A}">
                    <a16:rowId xmlns="" xmlns:a16="http://schemas.microsoft.com/office/drawing/2014/main" val="10004"/>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document</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isNaN</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object</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status</a:t>
                      </a:r>
                    </a:p>
                  </a:txBody>
                  <a:tcPr marL="47625" marR="47625" marT="19050" marB="19050" anchor="ctr">
                    <a:lnL>
                      <a:noFill/>
                    </a:lnL>
                    <a:lnR>
                      <a:noFill/>
                    </a:lnR>
                    <a:lnT>
                      <a:noFill/>
                    </a:lnT>
                    <a:lnB>
                      <a:noFill/>
                    </a:lnB>
                  </a:tcPr>
                </a:tc>
                <a:extLst>
                  <a:ext uri="{0D108BD9-81ED-4DB2-BD59-A6C34878D82A}">
                    <a16:rowId xmlns="" xmlns:a16="http://schemas.microsoft.com/office/drawing/2014/main" val="10005"/>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escape</a:t>
                      </a:r>
                    </a:p>
                  </a:txBody>
                  <a:tcPr marL="47625" marR="47625" marT="19050" marB="19050" anchor="ctr">
                    <a:lnL>
                      <a:noFill/>
                    </a:lnL>
                    <a:lnR>
                      <a:noFill/>
                    </a:lnR>
                    <a:lnT>
                      <a:noFill/>
                    </a:lnT>
                    <a:lnB>
                      <a:noFill/>
                    </a:lnB>
                    <a:noFill/>
                  </a:tcPr>
                </a:tc>
                <a:tc>
                  <a:txBody>
                    <a:bodyPr/>
                    <a:lstStyle/>
                    <a:p>
                      <a:r>
                        <a:rPr lang="en-US" sz="1600">
                          <a:solidFill>
                            <a:schemeClr val="tx2"/>
                          </a:solidFill>
                          <a:effectLst/>
                          <a:latin typeface="Courier New" panose="02070309020205020404" pitchFamily="49" charset="0"/>
                          <a:cs typeface="Courier New" panose="02070309020205020404" pitchFamily="49" charset="0"/>
                        </a:rPr>
                        <a:t>length</a:t>
                      </a:r>
                    </a:p>
                  </a:txBody>
                  <a:tcPr marL="47625" marR="47625" marT="19050" marB="19050" anchor="ctr">
                    <a:lnL>
                      <a:noFill/>
                    </a:lnL>
                    <a:lnR>
                      <a:noFill/>
                    </a:lnR>
                    <a:lnT>
                      <a:noFill/>
                    </a:lnT>
                    <a:lnB>
                      <a:noFill/>
                    </a:lnB>
                    <a:noFill/>
                  </a:tcPr>
                </a:tc>
                <a:tc>
                  <a:txBody>
                    <a:bodyPr/>
                    <a:lstStyle/>
                    <a:p>
                      <a:r>
                        <a:rPr lang="en-US" sz="1600">
                          <a:solidFill>
                            <a:schemeClr val="tx2"/>
                          </a:solidFill>
                          <a:effectLst/>
                          <a:latin typeface="Courier New" panose="02070309020205020404" pitchFamily="49" charset="0"/>
                          <a:cs typeface="Courier New" panose="02070309020205020404" pitchFamily="49" charset="0"/>
                        </a:rPr>
                        <a:t>onLoad</a:t>
                      </a: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string</a:t>
                      </a:r>
                    </a:p>
                  </a:txBody>
                  <a:tcPr marL="47625" marR="47625" marT="19050" marB="19050" anchor="ctr">
                    <a:lnL>
                      <a:noFill/>
                    </a:lnL>
                    <a:lnR>
                      <a:noFill/>
                    </a:lnR>
                    <a:lnT>
                      <a:noFill/>
                    </a:lnT>
                    <a:lnB>
                      <a:noFill/>
                    </a:lnB>
                    <a:no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109735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Variables</a:t>
            </a:r>
          </a:p>
        </p:txBody>
      </p:sp>
    </p:spTree>
    <p:extLst>
      <p:ext uri="{BB962C8B-B14F-4D97-AF65-F5344CB8AC3E}">
        <p14:creationId xmlns:p14="http://schemas.microsoft.com/office/powerpoint/2010/main" val="3571436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483878" cy="4679950"/>
          </a:xfrm>
        </p:spPr>
        <p:txBody>
          <a:bodyPr>
            <a:noAutofit/>
          </a:bodyPr>
          <a:lstStyle/>
          <a:p>
            <a:pPr marL="342900" indent="-342900">
              <a:buFont typeface="Wingdings" panose="05000000000000000000" pitchFamily="2" charset="2"/>
              <a:buChar char="v"/>
              <a:defRPr/>
            </a:pPr>
            <a:r>
              <a:rPr lang="en-US" sz="1600" dirty="0"/>
              <a:t>You use variables as </a:t>
            </a:r>
            <a:r>
              <a:rPr lang="en-US" sz="1600" b="1" dirty="0"/>
              <a:t>symbolic names for values </a:t>
            </a:r>
            <a:r>
              <a:rPr lang="en-US" sz="1600" dirty="0"/>
              <a:t>in your application. The names of variables, called </a:t>
            </a:r>
            <a:r>
              <a:rPr lang="en-US" sz="1600" b="1" dirty="0"/>
              <a:t>identifiers</a:t>
            </a:r>
            <a:r>
              <a:rPr lang="en-US" sz="1600" dirty="0"/>
              <a:t>, conform to certain rules</a:t>
            </a:r>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r>
              <a:rPr lang="en-US" sz="1600" dirty="0"/>
              <a:t>A JavaScript identifier must start with a letter, underscore (_), or dollar sign ($); subsequent characters can also be digits (0-9). </a:t>
            </a:r>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r>
              <a:rPr lang="en-US" sz="1600" dirty="0"/>
              <a:t>Because JavaScript is case sensitive, letters include the characters "A" through "Z" (uppercase) and the characters "a" through "z" (lowercase)</a:t>
            </a:r>
          </a:p>
        </p:txBody>
      </p:sp>
      <p:sp>
        <p:nvSpPr>
          <p:cNvPr id="2" name="Text Placeholder 1"/>
          <p:cNvSpPr>
            <a:spLocks noGrp="1"/>
          </p:cNvSpPr>
          <p:nvPr>
            <p:ph type="body" sz="quarter" idx="11"/>
          </p:nvPr>
        </p:nvSpPr>
        <p:spPr/>
        <p:txBody>
          <a:bodyPr/>
          <a:lstStyle/>
          <a:p>
            <a:r>
              <a:rPr lang="en-US" dirty="0"/>
              <a:t>Variables</a:t>
            </a:r>
          </a:p>
        </p:txBody>
      </p:sp>
      <p:graphicFrame>
        <p:nvGraphicFramePr>
          <p:cNvPr id="8" name="Table 7"/>
          <p:cNvGraphicFramePr>
            <a:graphicFrameLocks noGrp="1"/>
          </p:cNvGraphicFramePr>
          <p:nvPr>
            <p:extLst>
              <p:ext uri="{D42A27DB-BD31-4B8C-83A1-F6EECF244321}">
                <p14:modId xmlns:p14="http://schemas.microsoft.com/office/powerpoint/2010/main" val="1385682401"/>
              </p:ext>
            </p:extLst>
          </p:nvPr>
        </p:nvGraphicFramePr>
        <p:xfrm>
          <a:off x="740888" y="4637125"/>
          <a:ext cx="8066088" cy="1501140"/>
        </p:xfrm>
        <a:graphic>
          <a:graphicData uri="http://schemas.openxmlformats.org/drawingml/2006/table">
            <a:tbl>
              <a:tblPr/>
              <a:tblGrid>
                <a:gridCol w="4033044">
                  <a:extLst>
                    <a:ext uri="{9D8B030D-6E8A-4147-A177-3AD203B41FA5}">
                      <a16:colId xmlns="" xmlns:a16="http://schemas.microsoft.com/office/drawing/2014/main" val="20000"/>
                    </a:ext>
                  </a:extLst>
                </a:gridCol>
                <a:gridCol w="4033044">
                  <a:extLst>
                    <a:ext uri="{9D8B030D-6E8A-4147-A177-3AD203B41FA5}">
                      <a16:colId xmlns="" xmlns:a16="http://schemas.microsoft.com/office/drawing/2014/main" val="20001"/>
                    </a:ext>
                  </a:extLst>
                </a:gridCol>
              </a:tblGrid>
              <a:tr h="0">
                <a:tc>
                  <a:txBody>
                    <a:bodyPr/>
                    <a:lstStyle/>
                    <a:p>
                      <a:r>
                        <a:rPr lang="en-US" sz="1600" b="1" dirty="0">
                          <a:solidFill>
                            <a:schemeClr val="tx2"/>
                          </a:solidFill>
                          <a:effectLst/>
                          <a:latin typeface="+mn-lt"/>
                          <a:cs typeface="Courier New" panose="02070309020205020404" pitchFamily="49" charset="0"/>
                        </a:rPr>
                        <a:t>Valid</a:t>
                      </a:r>
                      <a:r>
                        <a:rPr lang="en-US" sz="1600" dirty="0">
                          <a:solidFill>
                            <a:schemeClr val="tx2"/>
                          </a:solidFill>
                        </a:rPr>
                        <a:t/>
                      </a:r>
                      <a:br>
                        <a:rPr lang="en-US" sz="1600" dirty="0">
                          <a:solidFill>
                            <a:schemeClr val="tx2"/>
                          </a:solidFill>
                        </a:rPr>
                      </a:br>
                      <a:r>
                        <a:rPr lang="en-US" sz="1600" dirty="0">
                          <a:solidFill>
                            <a:schemeClr val="tx2"/>
                          </a:solidFill>
                        </a:rPr>
                        <a:t/>
                      </a:r>
                      <a:br>
                        <a:rPr lang="en-US" sz="1600" dirty="0">
                          <a:solidFill>
                            <a:schemeClr val="tx2"/>
                          </a:solidFill>
                        </a:rPr>
                      </a:br>
                      <a:r>
                        <a:rPr lang="en-US" sz="1600" dirty="0" err="1">
                          <a:solidFill>
                            <a:schemeClr val="tx2"/>
                          </a:solidFill>
                          <a:latin typeface="Courier New" panose="02070309020205020404" pitchFamily="49" charset="0"/>
                          <a:cs typeface="Courier New" panose="02070309020205020404" pitchFamily="49" charset="0"/>
                        </a:rPr>
                        <a:t>number_hits</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temp99</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_name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r>
                        <a:rPr lang="en-US" sz="1600" dirty="0" err="1">
                          <a:solidFill>
                            <a:schemeClr val="tx2"/>
                          </a:solidFill>
                          <a:latin typeface="Courier New" panose="02070309020205020404" pitchFamily="49" charset="0"/>
                          <a:cs typeface="Courier New" panose="02070309020205020404" pitchFamily="49" charset="0"/>
                        </a:rPr>
                        <a:t>customer_id</a:t>
                      </a:r>
                      <a:endParaRPr lang="en-US" sz="1600" dirty="0">
                        <a:solidFill>
                          <a:schemeClr val="tx2"/>
                        </a:solidFill>
                        <a:latin typeface="Courier New" panose="02070309020205020404" pitchFamily="49" charset="0"/>
                        <a:cs typeface="Courier New" panose="02070309020205020404" pitchFamily="49" charset="0"/>
                      </a:endParaRPr>
                    </a:p>
                  </a:txBody>
                  <a:tcPr marL="47625" marR="47625" marT="19050" marB="19050">
                    <a:lnL>
                      <a:noFill/>
                    </a:lnL>
                    <a:lnR>
                      <a:noFill/>
                    </a:lnR>
                    <a:lnT>
                      <a:noFill/>
                    </a:lnT>
                    <a:lnB>
                      <a:noFill/>
                    </a:lnB>
                  </a:tcPr>
                </a:tc>
                <a:tc>
                  <a:txBody>
                    <a:bodyPr/>
                    <a:lstStyle/>
                    <a:p>
                      <a:r>
                        <a:rPr lang="en-US" sz="1600" b="1" dirty="0">
                          <a:solidFill>
                            <a:schemeClr val="tx2"/>
                          </a:solidFill>
                          <a:effectLst/>
                          <a:latin typeface="+mn-lt"/>
                          <a:cs typeface="Courier New" panose="02070309020205020404" pitchFamily="49" charset="0"/>
                        </a:rPr>
                        <a:t>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rPr>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99Balloons</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Alpha&amp;Beta</a:t>
                      </a:r>
                      <a:endParaRPr lang="en-US" sz="1600" dirty="0">
                        <a:solidFill>
                          <a:schemeClr val="tx2"/>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latin typeface="Courier New" panose="02070309020205020404" pitchFamily="49" charset="0"/>
                          <a:cs typeface="Courier New" panose="02070309020205020404" pitchFamily="49" charset="0"/>
                        </a:rPr>
                        <a:t>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latin typeface="Courier New" panose="02070309020205020404" pitchFamily="49" charset="0"/>
                          <a:cs typeface="Courier New" panose="02070309020205020404" pitchFamily="49" charset="0"/>
                        </a:rPr>
                        <a:t>document</a:t>
                      </a:r>
                    </a:p>
                  </a:txBody>
                  <a:tcPr marL="47625" marR="47625" marT="19050" marB="19050">
                    <a:lnL>
                      <a:noFill/>
                    </a:lnL>
                    <a:lnR>
                      <a:noFill/>
                    </a:lnR>
                    <a:lnT>
                      <a:noFill/>
                    </a:lnT>
                    <a:lnB>
                      <a:noFill/>
                    </a:lnB>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78389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20090" cy="5040560"/>
          </a:xfrm>
        </p:spPr>
        <p:txBody>
          <a:bodyPr>
            <a:noAutofit/>
          </a:bodyPr>
          <a:lstStyle/>
          <a:p>
            <a:pPr marL="460375" indent="-460375">
              <a:buFont typeface="Wingdings" panose="05000000000000000000" pitchFamily="2" charset="2"/>
              <a:buChar char="v"/>
              <a:defRPr/>
            </a:pPr>
            <a:r>
              <a:rPr lang="en-US" sz="1600" dirty="0">
                <a:solidFill>
                  <a:schemeClr val="tx1"/>
                </a:solidFill>
              </a:rPr>
              <a:t>Creating a variable happens through a process known as </a:t>
            </a:r>
            <a:r>
              <a:rPr lang="en-US" sz="1600" b="1" dirty="0">
                <a:solidFill>
                  <a:schemeClr val="tx1"/>
                </a:solidFill>
              </a:rPr>
              <a:t>variable declaration. </a:t>
            </a:r>
            <a:r>
              <a:rPr lang="en-US" sz="1600" dirty="0">
                <a:solidFill>
                  <a:schemeClr val="tx1"/>
                </a:solidFill>
              </a:rPr>
              <a:t>Declaration is the process of setting aside browser memory for that variable to be used and stored. </a:t>
            </a:r>
          </a:p>
          <a:p>
            <a:pPr marL="460375" indent="-460375">
              <a:buFont typeface="Wingdings" panose="05000000000000000000" pitchFamily="2" charset="2"/>
              <a:buChar char="v"/>
              <a:defRPr/>
            </a:pPr>
            <a:endParaRPr lang="en-US" sz="1600" dirty="0">
              <a:solidFill>
                <a:schemeClr val="tx1"/>
              </a:solidFill>
            </a:endParaRPr>
          </a:p>
          <a:p>
            <a:pPr marL="460375" indent="-460375">
              <a:buFont typeface="Wingdings" panose="05000000000000000000" pitchFamily="2" charset="2"/>
              <a:buChar char="v"/>
              <a:defRPr/>
            </a:pPr>
            <a:r>
              <a:rPr lang="en-US" sz="1600" dirty="0">
                <a:solidFill>
                  <a:schemeClr val="tx1"/>
                </a:solidFill>
              </a:rPr>
              <a:t>You use the </a:t>
            </a:r>
            <a:r>
              <a:rPr lang="en-US" sz="1600" dirty="0">
                <a:solidFill>
                  <a:schemeClr val="tx1"/>
                </a:solidFill>
                <a:latin typeface="Courier New" panose="02070309020205020404" pitchFamily="49" charset="0"/>
                <a:cs typeface="Courier New" panose="02070309020205020404" pitchFamily="49" charset="0"/>
              </a:rPr>
              <a:t>let</a:t>
            </a:r>
            <a:r>
              <a:rPr lang="en-US" sz="1600" dirty="0">
                <a:solidFill>
                  <a:schemeClr val="tx1"/>
                </a:solidFill>
              </a:rPr>
              <a:t> (mutable) and </a:t>
            </a:r>
            <a:r>
              <a:rPr lang="en-US" sz="1600" dirty="0">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rPr>
              <a:t> (immutable) keywords to declare variables</a:t>
            </a:r>
            <a:br>
              <a:rPr lang="en-US" sz="1600" dirty="0">
                <a:solidFill>
                  <a:schemeClr val="tx1"/>
                </a:solidFill>
              </a:rPr>
            </a:br>
            <a:r>
              <a:rPr lang="en-US" sz="1600" dirty="0">
                <a:solidFill>
                  <a:schemeClr val="tx1"/>
                </a:solidFill>
              </a:rPr>
              <a:t/>
            </a:r>
            <a:br>
              <a:rPr lang="en-US" sz="1600" dirty="0">
                <a:solidFill>
                  <a:schemeClr val="tx1"/>
                </a:solidFill>
              </a:rPr>
            </a:br>
            <a:r>
              <a:rPr lang="en-US" sz="1600" b="1" dirty="0">
                <a:solidFill>
                  <a:schemeClr val="tx1"/>
                </a:solidFill>
                <a:latin typeface="Courier New" panose="02070309020205020404" pitchFamily="49" charset="0"/>
                <a:cs typeface="Courier New" panose="02070309020205020404" pitchFamily="49" charset="0"/>
              </a:rPr>
              <a:t>let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let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cs typeface="Courier New" panose="02070309020205020404" pitchFamily="49" charset="0"/>
              </a:rPr>
              <a:t>or:</a:t>
            </a: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let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cs typeface="Courier New" panose="02070309020205020404" pitchFamily="49" charset="0"/>
              </a:rPr>
              <a:t>or:</a:t>
            </a: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PI = 3.14159;</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alert(PI);</a:t>
            </a:r>
          </a:p>
          <a:p>
            <a:pPr marL="342900" indent="-342900">
              <a:buFont typeface="Wingdings" panose="05000000000000000000" pitchFamily="2" charset="2"/>
              <a:buChar char="v"/>
              <a:defRPr/>
            </a:pP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Declaration</a:t>
            </a:r>
          </a:p>
        </p:txBody>
      </p:sp>
    </p:spTree>
    <p:extLst>
      <p:ext uri="{BB962C8B-B14F-4D97-AF65-F5344CB8AC3E}">
        <p14:creationId xmlns:p14="http://schemas.microsoft.com/office/powerpoint/2010/main" val="226987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5105632"/>
          </a:xfrm>
        </p:spPr>
        <p:txBody>
          <a:bodyPr>
            <a:noAutofit/>
          </a:bodyPr>
          <a:lstStyle/>
          <a:p>
            <a:pPr marL="460375" indent="-460375">
              <a:buFont typeface="Wingdings" panose="05000000000000000000" pitchFamily="2" charset="2"/>
              <a:buChar char="v"/>
              <a:defRPr/>
            </a:pPr>
            <a:r>
              <a:rPr lang="en-US" sz="1600" dirty="0">
                <a:solidFill>
                  <a:schemeClr val="tx1"/>
                </a:solidFill>
              </a:rPr>
              <a:t>Adding a value to a variable happens through a process known as </a:t>
            </a:r>
            <a:r>
              <a:rPr lang="en-US" sz="1600" b="1" dirty="0">
                <a:solidFill>
                  <a:schemeClr val="tx1"/>
                </a:solidFill>
              </a:rPr>
              <a:t>assignment</a:t>
            </a:r>
            <a:r>
              <a:rPr lang="en-US" sz="1600" dirty="0">
                <a:solidFill>
                  <a:schemeClr val="tx1"/>
                </a:solidFill>
              </a:rPr>
              <a:t>. Assignment is handled using the </a:t>
            </a:r>
            <a:r>
              <a:rPr lang="en-US" sz="1600" b="1" dirty="0">
                <a:solidFill>
                  <a:schemeClr val="tx1"/>
                </a:solidFill>
              </a:rPr>
              <a:t>assignment operator</a:t>
            </a: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"Zak Ruvalcaba";</a:t>
            </a:r>
            <a:br>
              <a:rPr lang="en-US" sz="1600" dirty="0">
                <a:solidFill>
                  <a:schemeClr val="tx1"/>
                </a:solidFill>
                <a:latin typeface="Courier New" panose="02070309020205020404" pitchFamily="49" charset="0"/>
                <a:cs typeface="Courier New" panose="02070309020205020404" pitchFamily="49" charset="0"/>
              </a:rPr>
            </a:b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true;</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cs typeface="Courier New" panose="02070309020205020404" pitchFamily="49" charset="0"/>
              </a:rPr>
              <a:t>or:</a:t>
            </a:r>
            <a:br>
              <a:rPr lang="en-US" sz="1600" dirty="0">
                <a:solidFill>
                  <a:schemeClr val="tx1"/>
                </a:solidFill>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"Zak Ruvalcaba";</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true;</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cs typeface="Courier New" panose="02070309020205020404" pitchFamily="49" charset="0"/>
              </a:rPr>
              <a:t>or:</a:t>
            </a:r>
            <a:br>
              <a:rPr lang="en-US" sz="1600" dirty="0">
                <a:solidFill>
                  <a:schemeClr val="tx1"/>
                </a:solidFill>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"Zak Ruvalcaba",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true</a:t>
            </a:r>
            <a:r>
              <a:rPr lang="en-US" sz="1600" dirty="0" smtClean="0">
                <a:solidFill>
                  <a:schemeClr val="tx1"/>
                </a:solidFill>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a:p>
            <a:pPr marL="460375" indent="-460375">
              <a:buFont typeface="Wingdings" panose="05000000000000000000" pitchFamily="2" charset="2"/>
              <a:buChar char="v"/>
              <a:defRPr/>
            </a:pPr>
            <a:r>
              <a:rPr lang="en-US" sz="1200" dirty="0" smtClean="0">
                <a:solidFill>
                  <a:schemeClr val="tx1"/>
                </a:solidFill>
                <a:latin typeface="Courier New" panose="02070309020205020404" pitchFamily="49" charset="0"/>
                <a:cs typeface="Courier New" panose="02070309020205020404" pitchFamily="49" charset="0"/>
              </a:rPr>
              <a:t>Zak says there’s something called hoisting. But basically declare all your variables at the top.</a:t>
            </a:r>
            <a:endParaRPr lang="en-US" sz="12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Assignment</a:t>
            </a:r>
          </a:p>
        </p:txBody>
      </p:sp>
    </p:spTree>
    <p:extLst>
      <p:ext uri="{BB962C8B-B14F-4D97-AF65-F5344CB8AC3E}">
        <p14:creationId xmlns:p14="http://schemas.microsoft.com/office/powerpoint/2010/main" val="3106956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02221" cy="4679950"/>
          </a:xfrm>
        </p:spPr>
        <p:txBody>
          <a:bodyPr>
            <a:noAutofit/>
          </a:bodyPr>
          <a:lstStyle/>
          <a:p>
            <a:pPr>
              <a:defRPr/>
            </a:pPr>
            <a:r>
              <a:rPr lang="en-US" sz="1600" dirty="0">
                <a:solidFill>
                  <a:schemeClr val="tx1"/>
                </a:solidFill>
              </a:rPr>
              <a:t>JavaScript is a dynamically typed language as opposed to a strongly typed language like C#, C++, Java, etc. This means you don't have to specify the data type of a variable when you declare it.</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yearsTeaching</a:t>
            </a:r>
            <a:r>
              <a:rPr lang="en-US" sz="1600" dirty="0">
                <a:solidFill>
                  <a:schemeClr val="tx1"/>
                </a:solidFill>
                <a:latin typeface="Courier New" panose="02070309020205020404" pitchFamily="49" charset="0"/>
                <a:cs typeface="Courier New" panose="02070309020205020404" pitchFamily="49" charset="0"/>
              </a:rPr>
              <a:t> = "seventeen";</a:t>
            </a:r>
            <a:br>
              <a:rPr lang="en-US" sz="1600" dirty="0">
                <a:solidFill>
                  <a:schemeClr val="tx1"/>
                </a:solidFill>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a:t>
            </a:r>
            <a:r>
              <a:rPr lang="en-US" sz="1600" dirty="0">
                <a:solidFill>
                  <a:schemeClr val="tx1"/>
                </a:solidFill>
                <a:latin typeface="Courier New" panose="02070309020205020404" pitchFamily="49" charset="0"/>
                <a:cs typeface="Courier New" panose="02070309020205020404" pitchFamily="49" charset="0"/>
              </a:rPr>
              <a:t>("Zak has been teaching for " + </a:t>
            </a:r>
            <a:r>
              <a:rPr lang="en-US" sz="1600" dirty="0" err="1">
                <a:solidFill>
                  <a:schemeClr val="tx1"/>
                </a:solidFill>
                <a:latin typeface="Courier New" panose="02070309020205020404" pitchFamily="49" charset="0"/>
                <a:cs typeface="Courier New" panose="02070309020205020404" pitchFamily="49" charset="0"/>
              </a:rPr>
              <a:t>yearsTeaching</a:t>
            </a:r>
            <a:r>
              <a:rPr lang="en-US" sz="1600" dirty="0">
                <a:solidFill>
                  <a:schemeClr val="tx1"/>
                </a:solidFill>
                <a:latin typeface="Courier New" panose="02070309020205020404" pitchFamily="49" charset="0"/>
                <a:cs typeface="Courier New" panose="02070309020205020404" pitchFamily="49" charset="0"/>
              </a:rPr>
              <a:t> + " years.");</a:t>
            </a:r>
          </a:p>
        </p:txBody>
      </p:sp>
      <p:sp>
        <p:nvSpPr>
          <p:cNvPr id="2" name="Text Placeholder 1"/>
          <p:cNvSpPr>
            <a:spLocks noGrp="1"/>
          </p:cNvSpPr>
          <p:nvPr>
            <p:ph type="body" sz="quarter" idx="11"/>
          </p:nvPr>
        </p:nvSpPr>
        <p:spPr/>
        <p:txBody>
          <a:bodyPr/>
          <a:lstStyle/>
          <a:p>
            <a:r>
              <a:rPr lang="en-US" dirty="0"/>
              <a:t>Dynamic Typing</a:t>
            </a:r>
          </a:p>
        </p:txBody>
      </p:sp>
    </p:spTree>
    <p:extLst>
      <p:ext uri="{BB962C8B-B14F-4D97-AF65-F5344CB8AC3E}">
        <p14:creationId xmlns:p14="http://schemas.microsoft.com/office/powerpoint/2010/main" val="2595190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marL="460375" indent="-460375">
              <a:buFont typeface="Wingdings" panose="05000000000000000000" pitchFamily="2" charset="2"/>
              <a:buChar char="v"/>
              <a:defRPr/>
            </a:pPr>
            <a:r>
              <a:rPr lang="en-US" sz="1600" dirty="0"/>
              <a:t>Data types are converted automatically as needed during script execution. This is known as </a:t>
            </a:r>
            <a:r>
              <a:rPr lang="en-US" sz="1600" b="1" dirty="0"/>
              <a:t>coercion. </a:t>
            </a:r>
            <a:r>
              <a:rPr lang="en-US" sz="1600" dirty="0"/>
              <a:t>The JavaScript interpreter implicitly converts, or </a:t>
            </a:r>
            <a:r>
              <a:rPr lang="en-US" sz="1600" i="1" dirty="0"/>
              <a:t>coerces</a:t>
            </a:r>
            <a:r>
              <a:rPr lang="en-US" sz="1600" dirty="0"/>
              <a:t>, one of the data types to that of the other, then performs the operation:</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yearsTeaching</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17;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alert("Zak has been teaching for " + </a:t>
            </a:r>
            <a:r>
              <a:rPr lang="en-US" sz="1600" dirty="0" err="1">
                <a:latin typeface="Courier New" panose="02070309020205020404" pitchFamily="49" charset="0"/>
                <a:cs typeface="Courier New" panose="02070309020205020404" pitchFamily="49" charset="0"/>
              </a:rPr>
              <a:t>yearsTeaching</a:t>
            </a:r>
            <a:r>
              <a:rPr lang="en-US" sz="1600" dirty="0">
                <a:latin typeface="Courier New" panose="02070309020205020404" pitchFamily="49" charset="0"/>
                <a:cs typeface="Courier New" panose="02070309020205020404" pitchFamily="49" charset="0"/>
              </a:rPr>
              <a:t> + " years.");</a:t>
            </a:r>
          </a:p>
          <a:p>
            <a:pPr marL="460375" indent="-460375">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460375" indent="-460375">
              <a:buFont typeface="Wingdings" panose="05000000000000000000" pitchFamily="2" charset="2"/>
              <a:buChar char="v"/>
              <a:defRPr/>
            </a:pPr>
            <a:r>
              <a:rPr lang="en-US" sz="1600" dirty="0"/>
              <a:t>The rules for coercion of string, number, and Boolean values are the following:</a:t>
            </a:r>
            <a:br>
              <a:rPr lang="en-US" sz="1600" dirty="0"/>
            </a:br>
            <a:r>
              <a:rPr lang="en-US" sz="1600" dirty="0"/>
              <a:t/>
            </a:r>
            <a:br>
              <a:rPr lang="en-US" sz="1600" dirty="0"/>
            </a:br>
            <a:r>
              <a:rPr lang="en-US" sz="1600" dirty="0"/>
              <a:t>- If you add a number and a string, the number is coerced to a string</a:t>
            </a:r>
            <a:br>
              <a:rPr lang="en-US" sz="1600" dirty="0"/>
            </a:br>
            <a:r>
              <a:rPr lang="en-US" sz="1600" dirty="0"/>
              <a:t>- If you add a Boolean and a string, the Boolean is coerced to a string</a:t>
            </a:r>
            <a:br>
              <a:rPr lang="en-US" sz="1600" dirty="0"/>
            </a:br>
            <a:r>
              <a:rPr lang="en-US" sz="1600" dirty="0"/>
              <a:t>- If you add a number and a Boolean, the Boolean is coerced to a </a:t>
            </a:r>
            <a:r>
              <a:rPr lang="en-US" sz="1600" dirty="0" smtClean="0"/>
              <a:t>number (True will coerce to 1 and False will coerce to 0)</a:t>
            </a:r>
            <a:endParaRPr lang="en-US" sz="1600" dirty="0"/>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Coercion</a:t>
            </a:r>
          </a:p>
        </p:txBody>
      </p:sp>
    </p:spTree>
    <p:extLst>
      <p:ext uri="{BB962C8B-B14F-4D97-AF65-F5344CB8AC3E}">
        <p14:creationId xmlns:p14="http://schemas.microsoft.com/office/powerpoint/2010/main" val="194929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Helpful JavaScript Functions</a:t>
            </a:r>
          </a:p>
        </p:txBody>
      </p:sp>
    </p:spTree>
    <p:extLst>
      <p:ext uri="{BB962C8B-B14F-4D97-AF65-F5344CB8AC3E}">
        <p14:creationId xmlns:p14="http://schemas.microsoft.com/office/powerpoint/2010/main" val="275767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Variables for Strings</a:t>
            </a:r>
          </a:p>
        </p:txBody>
      </p:sp>
    </p:spTree>
    <p:extLst>
      <p:ext uri="{BB962C8B-B14F-4D97-AF65-F5344CB8AC3E}">
        <p14:creationId xmlns:p14="http://schemas.microsoft.com/office/powerpoint/2010/main" val="1788402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Variables for Numbers</a:t>
            </a:r>
          </a:p>
        </p:txBody>
      </p:sp>
    </p:spTree>
    <p:extLst>
      <p:ext uri="{BB962C8B-B14F-4D97-AF65-F5344CB8AC3E}">
        <p14:creationId xmlns:p14="http://schemas.microsoft.com/office/powerpoint/2010/main" val="1415718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Data Types</a:t>
            </a:r>
          </a:p>
        </p:txBody>
      </p:sp>
    </p:spTree>
    <p:extLst>
      <p:ext uri="{BB962C8B-B14F-4D97-AF65-F5344CB8AC3E}">
        <p14:creationId xmlns:p14="http://schemas.microsoft.com/office/powerpoint/2010/main" val="2136393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7390" cy="4679950"/>
          </a:xfrm>
        </p:spPr>
        <p:txBody>
          <a:bodyPr>
            <a:noAutofit/>
          </a:bodyPr>
          <a:lstStyle/>
          <a:p>
            <a:pPr marL="460375" indent="-460375">
              <a:buFont typeface="Wingdings" panose="05000000000000000000" pitchFamily="2" charset="2"/>
              <a:buChar char="v"/>
              <a:defRPr/>
            </a:pPr>
            <a:r>
              <a:rPr lang="en-US" sz="1600" dirty="0">
                <a:solidFill>
                  <a:schemeClr val="tx1"/>
                </a:solidFill>
              </a:rPr>
              <a:t>Inside the computer's world, there is only data. Every piece of data plays its own role. </a:t>
            </a:r>
          </a:p>
          <a:p>
            <a:pPr marL="460375" indent="-460375">
              <a:buFont typeface="Wingdings" panose="05000000000000000000" pitchFamily="2" charset="2"/>
              <a:buChar char="v"/>
              <a:defRPr/>
            </a:pPr>
            <a:endParaRPr lang="en-US" sz="1600" dirty="0">
              <a:solidFill>
                <a:schemeClr val="tx1"/>
              </a:solidFill>
            </a:endParaRPr>
          </a:p>
          <a:p>
            <a:pPr marL="460375" indent="-460375">
              <a:buFont typeface="Wingdings" panose="05000000000000000000" pitchFamily="2" charset="2"/>
              <a:buChar char="v"/>
              <a:defRPr/>
            </a:pPr>
            <a:r>
              <a:rPr lang="en-US" sz="1600" dirty="0">
                <a:solidFill>
                  <a:schemeClr val="tx1"/>
                </a:solidFill>
              </a:rPr>
              <a:t>In JavaScript, most of this data is neatly separated into things called </a:t>
            </a:r>
            <a:r>
              <a:rPr lang="en-US" sz="1600" b="1" dirty="0">
                <a:solidFill>
                  <a:schemeClr val="tx1"/>
                </a:solidFill>
              </a:rPr>
              <a:t>values</a:t>
            </a:r>
            <a:r>
              <a:rPr lang="en-US" sz="1600" dirty="0">
                <a:solidFill>
                  <a:schemeClr val="tx1"/>
                </a:solidFill>
              </a:rPr>
              <a:t>. </a:t>
            </a:r>
          </a:p>
          <a:p>
            <a:pPr marL="460375" indent="-460375">
              <a:buFont typeface="Wingdings" panose="05000000000000000000" pitchFamily="2" charset="2"/>
              <a:buChar char="v"/>
              <a:defRPr/>
            </a:pPr>
            <a:endParaRPr lang="en-US" sz="1600" dirty="0">
              <a:solidFill>
                <a:schemeClr val="tx1"/>
              </a:solidFill>
            </a:endParaRPr>
          </a:p>
          <a:p>
            <a:pPr marL="460375" indent="-460375">
              <a:buFont typeface="Wingdings" panose="05000000000000000000" pitchFamily="2" charset="2"/>
              <a:buChar char="v"/>
              <a:defRPr/>
            </a:pPr>
            <a:r>
              <a:rPr lang="en-US" sz="1600" dirty="0">
                <a:solidFill>
                  <a:schemeClr val="tx1"/>
                </a:solidFill>
              </a:rPr>
              <a:t>Every value has a </a:t>
            </a:r>
            <a:r>
              <a:rPr lang="en-US" sz="1600" b="1" dirty="0">
                <a:solidFill>
                  <a:schemeClr val="tx1"/>
                </a:solidFill>
              </a:rPr>
              <a:t>data type</a:t>
            </a:r>
            <a:r>
              <a:rPr lang="en-US" sz="1600" dirty="0">
                <a:solidFill>
                  <a:schemeClr val="tx1"/>
                </a:solidFill>
              </a:rPr>
              <a:t>, which determines the kind of role it can play. </a:t>
            </a:r>
          </a:p>
          <a:p>
            <a:pPr marL="460375" indent="-460375">
              <a:buFont typeface="Wingdings" panose="05000000000000000000" pitchFamily="2" charset="2"/>
              <a:buChar char="v"/>
              <a:defRPr/>
            </a:pPr>
            <a:endParaRPr lang="en-US" sz="1600" dirty="0">
              <a:solidFill>
                <a:schemeClr val="tx1"/>
              </a:solidFill>
            </a:endParaRPr>
          </a:p>
          <a:p>
            <a:pPr marL="460375" indent="-460375">
              <a:buFont typeface="Wingdings" panose="05000000000000000000" pitchFamily="2" charset="2"/>
              <a:buChar char="v"/>
              <a:defRPr/>
            </a:pPr>
            <a:r>
              <a:rPr lang="en-US" sz="1600" dirty="0">
                <a:solidFill>
                  <a:schemeClr val="tx1"/>
                </a:solidFill>
              </a:rPr>
              <a:t>Data types are separated into 2 main categories including: </a:t>
            </a:r>
            <a:r>
              <a:rPr lang="en-US" sz="1600" b="1" dirty="0">
                <a:solidFill>
                  <a:schemeClr val="tx1"/>
                </a:solidFill>
              </a:rPr>
              <a:t>Primitive Data Types</a:t>
            </a:r>
            <a:r>
              <a:rPr lang="en-US" sz="1600" dirty="0">
                <a:solidFill>
                  <a:schemeClr val="tx1"/>
                </a:solidFill>
              </a:rPr>
              <a:t> and </a:t>
            </a:r>
            <a:r>
              <a:rPr lang="en-US" sz="1600" b="1" dirty="0">
                <a:solidFill>
                  <a:schemeClr val="tx1"/>
                </a:solidFill>
              </a:rPr>
              <a:t>Object Data Types</a:t>
            </a:r>
            <a:r>
              <a:rPr lang="en-US" sz="1600" dirty="0">
                <a:solidFill>
                  <a:schemeClr val="tx1"/>
                </a:solidFill>
              </a:rPr>
              <a:t>.</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Primitive Data Types (immutable):	string, number, Boolean, null, and undefined</a:t>
            </a:r>
            <a:br>
              <a:rPr lang="en-US" sz="1600" dirty="0">
                <a:solidFill>
                  <a:schemeClr val="tx1"/>
                </a:solidFill>
              </a:rPr>
            </a:br>
            <a:r>
              <a:rPr lang="en-US" sz="1600" dirty="0">
                <a:solidFill>
                  <a:schemeClr val="tx1"/>
                </a:solidFill>
              </a:rPr>
              <a:t>Object Data Types: 		Object, Date, Math, String, Number, </a:t>
            </a:r>
            <a:r>
              <a:rPr lang="en-US" sz="1600" dirty="0" err="1">
                <a:solidFill>
                  <a:schemeClr val="tx1"/>
                </a:solidFill>
              </a:rPr>
              <a:t>RegExp</a:t>
            </a:r>
            <a:r>
              <a:rPr lang="en-US" sz="1600" dirty="0">
                <a:solidFill>
                  <a:schemeClr val="tx1"/>
                </a:solidFill>
              </a:rPr>
              <a:t>, Array, etc.</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Data Types</a:t>
            </a:r>
          </a:p>
        </p:txBody>
      </p:sp>
    </p:spTree>
    <p:extLst>
      <p:ext uri="{BB962C8B-B14F-4D97-AF65-F5344CB8AC3E}">
        <p14:creationId xmlns:p14="http://schemas.microsoft.com/office/powerpoint/2010/main" val="2321012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marL="460375" indent="-460375">
              <a:buFont typeface="Wingdings" panose="05000000000000000000" pitchFamily="2" charset="2"/>
              <a:buChar char="v"/>
              <a:defRPr/>
            </a:pPr>
            <a:r>
              <a:rPr lang="en-US" sz="1600" dirty="0">
                <a:solidFill>
                  <a:schemeClr val="tx1"/>
                </a:solidFill>
              </a:rPr>
              <a:t>JavaScript has three basic primitive data types: string, number, and Boolean. Each is differentiated from the others by the type of value it contains. In the end, these three simply contain values.</a:t>
            </a:r>
          </a:p>
          <a:p>
            <a:pPr marL="460375" indent="-460375">
              <a:buFont typeface="Wingdings" panose="05000000000000000000" pitchFamily="2" charset="2"/>
              <a:buChar char="v"/>
              <a:defRPr/>
            </a:pPr>
            <a:r>
              <a:rPr lang="en-US" sz="1600" dirty="0">
                <a:solidFill>
                  <a:schemeClr val="tx1"/>
                </a:solidFill>
              </a:rPr>
              <a:t>JavaScript also has built-in objects like String, Number, and Boolean. These are known as object data types. Each one has its own built-in properties and methods.</a:t>
            </a:r>
          </a:p>
          <a:p>
            <a:pPr marL="460375" indent="-460375">
              <a:buFont typeface="Wingdings" panose="05000000000000000000" pitchFamily="2" charset="2"/>
              <a:buChar char="v"/>
              <a:defRPr/>
            </a:pPr>
            <a:r>
              <a:rPr lang="en-US" sz="1600" dirty="0">
                <a:solidFill>
                  <a:schemeClr val="tx1"/>
                </a:solidFill>
              </a:rPr>
              <a:t>In actuality, the two are connected. The String object wraps the string primitive - just as the Number and Boolean objects wrap their individual primitive types - when using the primitive type like an object. </a:t>
            </a:r>
          </a:p>
          <a:p>
            <a:pPr marL="460375" indent="-460375">
              <a:buFont typeface="Wingdings" panose="05000000000000000000" pitchFamily="2" charset="2"/>
              <a:buChar char="v"/>
              <a:defRPr/>
            </a:pPr>
            <a:r>
              <a:rPr lang="en-US" sz="1600" dirty="0">
                <a:solidFill>
                  <a:schemeClr val="tx1"/>
                </a:solidFill>
              </a:rPr>
              <a:t>When you create a string primitive variable in JavaScript, and then use one of the String methods, JavaScript implicitly wraps the string primitive in a String object, processes the String object property or method call, and then discards the object. Here's an example:</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firstName</a:t>
            </a:r>
            <a:r>
              <a:rPr lang="en-US" sz="1600" dirty="0">
                <a:solidFill>
                  <a:schemeClr val="tx1"/>
                </a:solidFill>
                <a:latin typeface="Courier New" panose="02070309020205020404" pitchFamily="49" charset="0"/>
                <a:cs typeface="Courier New" panose="02070309020205020404" pitchFamily="49" charset="0"/>
              </a:rPr>
              <a:t> = "Zak";</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cappedName</a:t>
            </a:r>
            <a:r>
              <a:rPr lang="en-US" sz="1600" dirty="0">
                <a:solidFill>
                  <a:schemeClr val="tx1"/>
                </a:solidFill>
                <a:latin typeface="Courier New" panose="02070309020205020404" pitchFamily="49" charset="0"/>
                <a:cs typeface="Courier New" panose="02070309020205020404" pitchFamily="49" charset="0"/>
              </a:rPr>
              <a:t> = </a:t>
            </a:r>
            <a:r>
              <a:rPr lang="en-US" sz="1600" dirty="0" err="1">
                <a:solidFill>
                  <a:schemeClr val="tx1"/>
                </a:solidFill>
                <a:latin typeface="Courier New" panose="02070309020205020404" pitchFamily="49" charset="0"/>
                <a:cs typeface="Courier New" panose="02070309020205020404" pitchFamily="49" charset="0"/>
              </a:rPr>
              <a:t>firstName.toUpperCase</a:t>
            </a:r>
            <a:r>
              <a:rPr lang="en-US" sz="1600" dirty="0">
                <a:solidFill>
                  <a:schemeClr val="tx1"/>
                </a:solidFill>
                <a:latin typeface="Courier New" panose="02070309020205020404" pitchFamily="49" charset="0"/>
                <a:cs typeface="Courier New" panose="02070309020205020404" pitchFamily="49" charset="0"/>
              </a:rPr>
              <a:t>();</a:t>
            </a:r>
          </a:p>
          <a:p>
            <a:pPr marL="460375" indent="-460375">
              <a:buFont typeface="Wingdings" panose="05000000000000000000" pitchFamily="2" charset="2"/>
              <a:buChar char="v"/>
              <a:defRPr/>
            </a:pPr>
            <a:endParaRPr lang="en-US" sz="1600" dirty="0">
              <a:solidFill>
                <a:schemeClr val="tx1"/>
              </a:solidFill>
              <a:latin typeface="Courier New" panose="02070309020205020404" pitchFamily="49" charset="0"/>
              <a:cs typeface="Courier New" panose="02070309020205020404" pitchFamily="49" charset="0"/>
            </a:endParaRPr>
          </a:p>
          <a:p>
            <a:pPr marL="460375" indent="-460375">
              <a:buFont typeface="Wingdings" panose="05000000000000000000" pitchFamily="2" charset="2"/>
              <a:buChar char="v"/>
              <a:defRPr/>
            </a:pPr>
            <a:r>
              <a:rPr lang="en-US" sz="1600" dirty="0">
                <a:solidFill>
                  <a:schemeClr val="tx1"/>
                </a:solidFill>
              </a:rPr>
              <a:t>In this example, when the method </a:t>
            </a:r>
            <a:r>
              <a:rPr lang="en-US" sz="1600" dirty="0" err="1">
                <a:solidFill>
                  <a:schemeClr val="tx1"/>
                </a:solidFill>
                <a:latin typeface="Courier New" panose="02070309020205020404" pitchFamily="49" charset="0"/>
                <a:cs typeface="Courier New" panose="02070309020205020404" pitchFamily="49" charset="0"/>
              </a:rPr>
              <a:t>toUpperCase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cs typeface="Courier New" panose="02070309020205020404" pitchFamily="49" charset="0"/>
              </a:rPr>
              <a:t> </a:t>
            </a:r>
            <a:r>
              <a:rPr lang="en-US" sz="1600" dirty="0">
                <a:solidFill>
                  <a:schemeClr val="tx1"/>
                </a:solidFill>
              </a:rPr>
              <a:t>is called on </a:t>
            </a:r>
            <a:r>
              <a:rPr lang="en-US" sz="1600" dirty="0" err="1">
                <a:solidFill>
                  <a:schemeClr val="tx1"/>
                </a:solidFill>
                <a:latin typeface="Courier New" panose="02070309020205020404" pitchFamily="49" charset="0"/>
                <a:cs typeface="Courier New" panose="02070309020205020404" pitchFamily="49" charset="0"/>
              </a:rPr>
              <a:t>firstName</a:t>
            </a:r>
            <a:r>
              <a:rPr lang="en-US" sz="1600" dirty="0">
                <a:solidFill>
                  <a:schemeClr val="tx1"/>
                </a:solidFill>
              </a:rPr>
              <a:t>, an object is created to wrap the string and then process the method call before the object is discarded.</a:t>
            </a:r>
          </a:p>
        </p:txBody>
      </p:sp>
      <p:sp>
        <p:nvSpPr>
          <p:cNvPr id="2" name="Text Placeholder 1"/>
          <p:cNvSpPr>
            <a:spLocks noGrp="1"/>
          </p:cNvSpPr>
          <p:nvPr>
            <p:ph type="body" sz="quarter" idx="11"/>
          </p:nvPr>
        </p:nvSpPr>
        <p:spPr/>
        <p:txBody>
          <a:bodyPr/>
          <a:lstStyle/>
          <a:p>
            <a:r>
              <a:rPr lang="en-US" dirty="0"/>
              <a:t>Primitive Data Types</a:t>
            </a:r>
          </a:p>
        </p:txBody>
      </p:sp>
    </p:spTree>
    <p:extLst>
      <p:ext uri="{BB962C8B-B14F-4D97-AF65-F5344CB8AC3E}">
        <p14:creationId xmlns:p14="http://schemas.microsoft.com/office/powerpoint/2010/main" val="3887729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0009112" cy="4679950"/>
          </a:xfrm>
        </p:spPr>
        <p:txBody>
          <a:bodyPr>
            <a:noAutofit/>
          </a:bodyPr>
          <a:lstStyle/>
          <a:p>
            <a:pPr marL="460375" indent="-460375">
              <a:buFont typeface="Wingdings" panose="05000000000000000000" pitchFamily="2" charset="2"/>
              <a:buChar char="v"/>
              <a:defRPr/>
            </a:pPr>
            <a:r>
              <a:rPr lang="en-US" sz="1600" dirty="0"/>
              <a:t>A string value is a chain of zero or more characters (letters, digits, and punctuation marks). You use the string data type to represent text in JavaScript. You include string literals in your scripts by enclosing them in single or double quotation marks. Double quotation marks can be contained in strings surrounded by single quotation marks, and single quotation marks can be contained in strings surrounded by double quotation marks. The following are examples of strings:</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"This is an example of a string data type!"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'"This is a string!" and so is this.'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"45"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marL="460375" indent="-460375">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460375" indent="-460375">
              <a:buFont typeface="Wingdings" panose="05000000000000000000" pitchFamily="2" charset="2"/>
              <a:buChar char="v"/>
              <a:defRPr/>
            </a:pPr>
            <a:r>
              <a:rPr lang="en-US" sz="1600" dirty="0"/>
              <a:t>A string that contains zero characters (' ') is an empty (zero-length) string.</a:t>
            </a:r>
          </a:p>
        </p:txBody>
      </p:sp>
      <p:sp>
        <p:nvSpPr>
          <p:cNvPr id="2" name="Text Placeholder 1"/>
          <p:cNvSpPr>
            <a:spLocks noGrp="1"/>
          </p:cNvSpPr>
          <p:nvPr>
            <p:ph type="body" sz="quarter" idx="11"/>
          </p:nvPr>
        </p:nvSpPr>
        <p:spPr/>
        <p:txBody>
          <a:bodyPr/>
          <a:lstStyle/>
          <a:p>
            <a:r>
              <a:rPr lang="en-US" dirty="0"/>
              <a:t>String Data Type</a:t>
            </a:r>
          </a:p>
        </p:txBody>
      </p:sp>
    </p:spTree>
    <p:extLst>
      <p:ext uri="{BB962C8B-B14F-4D97-AF65-F5344CB8AC3E}">
        <p14:creationId xmlns:p14="http://schemas.microsoft.com/office/powerpoint/2010/main" val="461471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Not all characters are treated equally within a string in JavaScript. A string can also contain an escape sequence, such as </a:t>
            </a:r>
            <a:r>
              <a:rPr lang="en-US" sz="1600" dirty="0">
                <a:latin typeface="Courier New" panose="02070309020205020404" pitchFamily="49" charset="0"/>
                <a:cs typeface="Courier New" panose="02070309020205020404" pitchFamily="49" charset="0"/>
              </a:rPr>
              <a:t>\n</a:t>
            </a:r>
            <a:r>
              <a:rPr lang="en-US" sz="1600" dirty="0"/>
              <a:t> for the end-of-line terminator or </a:t>
            </a:r>
            <a:r>
              <a:rPr lang="en-US" sz="1600" dirty="0">
                <a:latin typeface="Courier New" panose="02070309020205020404" pitchFamily="49" charset="0"/>
                <a:cs typeface="Courier New" panose="02070309020205020404" pitchFamily="49" charset="0"/>
              </a:rPr>
              <a:t>\t</a:t>
            </a:r>
            <a:r>
              <a:rPr lang="en-US" sz="1600" dirty="0"/>
              <a:t> for a tab. An escape sequence is a pattern in which certain characters are encoded in certain ways in order to include them within a string.</a:t>
            </a:r>
          </a:p>
          <a:p>
            <a:pPr>
              <a:defRPr/>
            </a:pPr>
            <a:endParaRPr lang="en-US" sz="1600" dirty="0"/>
          </a:p>
          <a:p>
            <a:pPr>
              <a:defRPr/>
            </a:pPr>
            <a:r>
              <a:rPr lang="en-US" sz="1600" dirty="0"/>
              <a:t>The following snippet of code assigns a string literal containing a line-terminator escape sequence to a variable. When the string is used in a console window, the escape sequence, </a:t>
            </a:r>
            <a:r>
              <a:rPr lang="en-US" sz="1600" dirty="0">
                <a:latin typeface="Courier New" panose="02070309020205020404" pitchFamily="49" charset="0"/>
                <a:cs typeface="Courier New" panose="02070309020205020404" pitchFamily="49" charset="0"/>
              </a:rPr>
              <a:t>\n</a:t>
            </a:r>
            <a:r>
              <a:rPr lang="en-US" sz="1600" dirty="0"/>
              <a:t>, is interpreted literally, and a newline is published:</a:t>
            </a:r>
          </a:p>
          <a:p>
            <a:pPr marL="342900" indent="-342900">
              <a:buFont typeface="Wingdings" panose="05000000000000000000" pitchFamily="2" charset="2"/>
              <a:buChar char="v"/>
              <a:defRPr/>
            </a:pPr>
            <a:endParaRPr lang="en-US" sz="1600" dirty="0"/>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stringValue</a:t>
            </a:r>
            <a:r>
              <a:rPr lang="en-US" sz="1600" dirty="0">
                <a:latin typeface="Courier New" panose="02070309020205020404" pitchFamily="49" charset="0"/>
                <a:cs typeface="Courier New" panose="02070309020205020404" pitchFamily="49" charset="0"/>
              </a:rPr>
              <a:t> = "This is the first line\</a:t>
            </a:r>
            <a:r>
              <a:rPr lang="en-US" sz="1600" dirty="0" err="1">
                <a:latin typeface="Courier New" panose="02070309020205020404" pitchFamily="49" charset="0"/>
                <a:cs typeface="Courier New" panose="02070309020205020404" pitchFamily="49" charset="0"/>
              </a:rPr>
              <a:t>nThis</a:t>
            </a:r>
            <a:r>
              <a:rPr lang="en-US" sz="1600" dirty="0">
                <a:latin typeface="Courier New" panose="02070309020205020404" pitchFamily="49" charset="0"/>
                <a:cs typeface="Courier New" panose="02070309020205020404" pitchFamily="49" charset="0"/>
              </a:rPr>
              <a:t> is the second line";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a:t>
            </a:r>
            <a:r>
              <a:rPr lang="en-US" sz="1600" dirty="0" err="1">
                <a:latin typeface="Courier New" panose="02070309020205020404" pitchFamily="49" charset="0"/>
                <a:cs typeface="Courier New" panose="02070309020205020404" pitchFamily="49" charset="0"/>
              </a:rPr>
              <a:t>stringValue</a:t>
            </a:r>
            <a:r>
              <a:rPr lang="en-US" sz="1600" dirty="0">
                <a:latin typeface="Courier New" panose="02070309020205020404" pitchFamily="49" charset="0"/>
                <a:cs typeface="Courier New" panose="02070309020205020404" pitchFamily="49" charset="0"/>
              </a:rPr>
              <a:t>);</a:t>
            </a:r>
          </a:p>
          <a:p>
            <a:pPr>
              <a:defRPr/>
            </a:pPr>
            <a:endParaRPr lang="en-US" sz="1600" dirty="0"/>
          </a:p>
          <a:p>
            <a:pPr>
              <a:defRPr/>
            </a:pPr>
            <a:r>
              <a:rPr lang="en-US" sz="1600" b="1" dirty="0"/>
              <a:t>Returns</a:t>
            </a:r>
            <a:endParaRPr lang="en-US" sz="1600" dirty="0"/>
          </a:p>
          <a:p>
            <a:pPr>
              <a:defRPr/>
            </a:pPr>
            <a:r>
              <a:rPr lang="en-US" sz="1600" dirty="0">
                <a:latin typeface="Courier New" panose="02070309020205020404" pitchFamily="49" charset="0"/>
                <a:cs typeface="Courier New" panose="02070309020205020404" pitchFamily="49" charset="0"/>
              </a:rPr>
              <a:t>This is the first line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This is the second line</a:t>
            </a:r>
          </a:p>
        </p:txBody>
      </p:sp>
      <p:sp>
        <p:nvSpPr>
          <p:cNvPr id="2" name="Text Placeholder 1"/>
          <p:cNvSpPr>
            <a:spLocks noGrp="1"/>
          </p:cNvSpPr>
          <p:nvPr>
            <p:ph type="body" sz="quarter" idx="11"/>
          </p:nvPr>
        </p:nvSpPr>
        <p:spPr/>
        <p:txBody>
          <a:bodyPr/>
          <a:lstStyle/>
          <a:p>
            <a:r>
              <a:rPr lang="en-US" dirty="0"/>
              <a:t>String Escape Sequences</a:t>
            </a:r>
          </a:p>
        </p:txBody>
      </p:sp>
    </p:spTree>
    <p:extLst>
      <p:ext uri="{BB962C8B-B14F-4D97-AF65-F5344CB8AC3E}">
        <p14:creationId xmlns:p14="http://schemas.microsoft.com/office/powerpoint/2010/main" val="3086923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0009112" cy="4679950"/>
          </a:xfrm>
        </p:spPr>
        <p:txBody>
          <a:bodyPr>
            <a:noAutofit/>
          </a:bodyPr>
          <a:lstStyle/>
          <a:p>
            <a:pPr>
              <a:defRPr/>
            </a:pPr>
            <a:r>
              <a:rPr lang="en-US" sz="1600" dirty="0"/>
              <a:t>You can also use the backslash to denote that the quote in the string is meant to be taken as a literal character, not as an end-of-string terminator:</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stringValue</a:t>
            </a:r>
            <a:r>
              <a:rPr lang="en-US" sz="1600" dirty="0">
                <a:latin typeface="Courier New" panose="02070309020205020404" pitchFamily="49" charset="0"/>
                <a:cs typeface="Courier New" panose="02070309020205020404" pitchFamily="49" charset="0"/>
              </a:rPr>
              <a:t> = "This is a \"string\" with a quote.";</a:t>
            </a:r>
          </a:p>
          <a:p>
            <a:pPr>
              <a:defRPr/>
            </a:pPr>
            <a:endParaRPr lang="en-US" sz="1600" dirty="0"/>
          </a:p>
          <a:p>
            <a:pPr>
              <a:defRPr/>
            </a:pPr>
            <a:r>
              <a:rPr lang="en-US" sz="1600" dirty="0"/>
              <a:t>By using the backslash with quotes, you can include single and double quotes within a string. To include a backslash in a string, use two backslashes in a row:</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stringValue</a:t>
            </a:r>
            <a:r>
              <a:rPr lang="en-US" sz="1600" dirty="0">
                <a:latin typeface="Courier New" panose="02070309020205020404" pitchFamily="49" charset="0"/>
                <a:cs typeface="Courier New" panose="02070309020205020404" pitchFamily="49" charset="0"/>
              </a:rPr>
              <a:t> = "This is a \\string\\ with a backslash.";</a:t>
            </a:r>
          </a:p>
          <a:p>
            <a:pPr>
              <a:defRPr/>
            </a:pPr>
            <a:endParaRPr lang="en-US" sz="1600" dirty="0"/>
          </a:p>
          <a:p>
            <a:pPr>
              <a:defRPr/>
            </a:pPr>
            <a:r>
              <a:rPr lang="en-US" sz="1600" dirty="0"/>
              <a:t>The result of this line of code is a string with two backslashes, one on each side of the word “string”</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String Escape Sequences</a:t>
            </a:r>
          </a:p>
        </p:txBody>
      </p:sp>
    </p:spTree>
    <p:extLst>
      <p:ext uri="{BB962C8B-B14F-4D97-AF65-F5344CB8AC3E}">
        <p14:creationId xmlns:p14="http://schemas.microsoft.com/office/powerpoint/2010/main" val="3499789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marL="460375" indent="-460375">
              <a:buFont typeface="Wingdings" panose="05000000000000000000" pitchFamily="2" charset="2"/>
              <a:buChar char="v"/>
              <a:defRPr/>
            </a:pPr>
            <a:r>
              <a:rPr lang="en-US" sz="1600" dirty="0"/>
              <a:t>Template literals are string literals allowing for embedded expressions.  </a:t>
            </a:r>
            <a:r>
              <a:rPr lang="en-US" sz="1600" dirty="0" smtClean="0"/>
              <a:t>(Zak said that it might not work on older browsers since Template literals are a new feature to JavaScript)</a:t>
            </a:r>
            <a:endParaRPr lang="en-US" sz="1600" dirty="0"/>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Written using the back tick. </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The literal expression is added by using the </a:t>
            </a:r>
            <a:r>
              <a:rPr lang="en-US" sz="1600" dirty="0">
                <a:latin typeface="Courier New" panose="02070309020205020404" pitchFamily="49" charset="0"/>
                <a:cs typeface="Courier New" panose="02070309020205020404" pitchFamily="49" charset="0"/>
              </a:rPr>
              <a:t>${ … }</a:t>
            </a:r>
            <a:r>
              <a:rPr lang="en-US" sz="1600" dirty="0"/>
              <a:t> syntax as follows:</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let name = "Zak Ruvalcaba";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a:t>
            </a:r>
            <a:r>
              <a:rPr lang="en-US" sz="1600" b="1" dirty="0">
                <a:latin typeface="Courier New" panose="02070309020205020404" pitchFamily="49" charset="0"/>
                <a:cs typeface="Courier New" panose="02070309020205020404" pitchFamily="49" charset="0"/>
              </a:rPr>
              <a:t>(`Welcome the class ${name}`)</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Template Literals</a:t>
            </a:r>
          </a:p>
        </p:txBody>
      </p:sp>
    </p:spTree>
    <p:extLst>
      <p:ext uri="{BB962C8B-B14F-4D97-AF65-F5344CB8AC3E}">
        <p14:creationId xmlns:p14="http://schemas.microsoft.com/office/powerpoint/2010/main" val="2738883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pPr marL="463550" indent="-463550">
              <a:buFont typeface="Wingdings" panose="05000000000000000000" pitchFamily="2" charset="2"/>
              <a:buChar char="v"/>
              <a:defRPr/>
            </a:pPr>
            <a:r>
              <a:rPr lang="en-US" sz="1600" dirty="0"/>
              <a:t>Numeric values are represented by the Number data type In JavaScript. Numbers are split up into two categories including </a:t>
            </a:r>
            <a:r>
              <a:rPr lang="en-US" sz="1600" b="1" dirty="0"/>
              <a:t>integers</a:t>
            </a:r>
            <a:r>
              <a:rPr lang="en-US" sz="1600" dirty="0"/>
              <a:t> and </a:t>
            </a:r>
            <a:r>
              <a:rPr lang="en-US" sz="1600" b="1" dirty="0"/>
              <a:t>floating-point values </a:t>
            </a:r>
            <a:r>
              <a:rPr lang="en-US" sz="1600" dirty="0"/>
              <a:t>(or </a:t>
            </a:r>
            <a:r>
              <a:rPr lang="en-US" sz="1600" b="1" dirty="0"/>
              <a:t>decimals</a:t>
            </a:r>
            <a:r>
              <a:rPr lang="en-US" sz="1600" dirty="0"/>
              <a:t>). JavaScript makes no distinction between integer and floating-point values; a JavaScript number can be either. The following are examples of numbers:</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45</a:t>
            </a:r>
          </a:p>
          <a:p>
            <a:pPr marL="463550" indent="-46355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463550" indent="-46355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NaN</a:t>
            </a:r>
            <a:r>
              <a:rPr lang="en-US" sz="1600" dirty="0"/>
              <a:t> (not a number). This is used when a mathematical operation is performed on inappropriate data, such as strings or the undefined value</a:t>
            </a:r>
          </a:p>
        </p:txBody>
      </p:sp>
      <p:sp>
        <p:nvSpPr>
          <p:cNvPr id="2" name="Text Placeholder 1"/>
          <p:cNvSpPr>
            <a:spLocks noGrp="1"/>
          </p:cNvSpPr>
          <p:nvPr>
            <p:ph type="body" sz="quarter" idx="11"/>
          </p:nvPr>
        </p:nvSpPr>
        <p:spPr/>
        <p:txBody>
          <a:bodyPr/>
          <a:lstStyle/>
          <a:p>
            <a:r>
              <a:rPr lang="en-US" dirty="0"/>
              <a:t>Number Data Type</a:t>
            </a:r>
          </a:p>
        </p:txBody>
      </p:sp>
    </p:spTree>
    <p:extLst>
      <p:ext uri="{BB962C8B-B14F-4D97-AF65-F5344CB8AC3E}">
        <p14:creationId xmlns:p14="http://schemas.microsoft.com/office/powerpoint/2010/main" val="112268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Helpful JavaScript Functions</a:t>
            </a:r>
            <a:endParaRPr lang="nl-NL" dirty="0"/>
          </a:p>
        </p:txBody>
      </p:sp>
      <p:sp>
        <p:nvSpPr>
          <p:cNvPr id="7" name="Text Placeholder 6"/>
          <p:cNvSpPr>
            <a:spLocks noGrp="1"/>
          </p:cNvSpPr>
          <p:nvPr>
            <p:ph type="body" sz="quarter" idx="14"/>
          </p:nvPr>
        </p:nvSpPr>
        <p:spPr>
          <a:xfrm>
            <a:off x="335359" y="1628800"/>
            <a:ext cx="11511019" cy="4757823"/>
          </a:xfrm>
        </p:spPr>
        <p:txBody>
          <a:bodyPr>
            <a:noAutofit/>
          </a:bodyPr>
          <a:lstStyle/>
          <a:p>
            <a:pPr>
              <a:defRPr/>
            </a:pPr>
            <a:r>
              <a:rPr lang="en-US" sz="1600" dirty="0">
                <a:solidFill>
                  <a:schemeClr val="tx1"/>
                </a:solidFill>
                <a:latin typeface="Courier New" panose="02070309020205020404" pitchFamily="49" charset="0"/>
                <a:cs typeface="Courier New" panose="02070309020205020404" pitchFamily="49" charset="0"/>
              </a:rPr>
              <a:t>alert();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Shows text to the user in a dialog box. When an alert box pops up, the user will have to click "OK" to proceed.</a:t>
            </a:r>
          </a:p>
          <a:p>
            <a:pPr>
              <a:defRPr/>
            </a:pPr>
            <a:endParaRPr lang="en-US" sz="1600" dirty="0">
              <a:solidFill>
                <a:schemeClr val="tx1"/>
              </a:solidFill>
              <a:cs typeface="Courier New" panose="02070309020205020404" pitchFamily="49" charset="0"/>
            </a:endParaRPr>
          </a:p>
          <a:p>
            <a:pPr>
              <a:defRPr/>
            </a:pPr>
            <a:r>
              <a:rPr lang="en-US" sz="1600" dirty="0">
                <a:solidFill>
                  <a:schemeClr val="tx1"/>
                </a:solidFill>
                <a:latin typeface="Courier New" panose="02070309020205020404" pitchFamily="49" charset="0"/>
                <a:cs typeface="Courier New" panose="02070309020205020404" pitchFamily="49" charset="0"/>
              </a:rPr>
              <a:t>confirm();</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confirm box is used if you want the user to verify or accept something. When a confirm box pops up, the user will have to click either "OK" or "Cancel" to proceed. If the user clicks "OK", the box returns true. If the user clicks "Cancel", the box returns false.</a:t>
            </a:r>
          </a:p>
          <a:p>
            <a:pPr>
              <a:defRPr/>
            </a:pPr>
            <a:endParaRPr lang="en-US" sz="1600" dirty="0">
              <a:solidFill>
                <a:schemeClr val="tx1"/>
              </a:solidFill>
              <a:cs typeface="Courier New" panose="02070309020205020404" pitchFamily="49" charset="0"/>
            </a:endParaRPr>
          </a:p>
          <a:p>
            <a:pPr>
              <a:defRPr/>
            </a:pPr>
            <a:r>
              <a:rPr lang="en-US" sz="1600" dirty="0">
                <a:solidFill>
                  <a:schemeClr val="tx1"/>
                </a:solidFill>
                <a:latin typeface="Courier New" panose="02070309020205020404" pitchFamily="49" charset="0"/>
                <a:cs typeface="Courier New" panose="02070309020205020404" pitchFamily="49" charset="0"/>
              </a:rPr>
              <a:t>prompt();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prompt box is used when you want the user to input a value before entering a page. When a prompt box pops up, the user will have to click either "OK" or "Cancel" to proceed after entering an input value. If the user clicks "OK" the box returns the input value. If the user clicks "Cancel" the box returns null.</a:t>
            </a:r>
          </a:p>
        </p:txBody>
      </p:sp>
      <p:sp>
        <p:nvSpPr>
          <p:cNvPr id="2" name="Text Placeholder 1"/>
          <p:cNvSpPr>
            <a:spLocks noGrp="1"/>
          </p:cNvSpPr>
          <p:nvPr>
            <p:ph type="body" sz="quarter" idx="11"/>
          </p:nvPr>
        </p:nvSpPr>
        <p:spPr/>
        <p:txBody>
          <a:bodyPr/>
          <a:lstStyle/>
          <a:p>
            <a:r>
              <a:rPr lang="en-US" dirty="0">
                <a:solidFill>
                  <a:schemeClr val="tx1"/>
                </a:solidFill>
              </a:rPr>
              <a:t>JavaScript has several functions that can help you when writing JavaScript code</a:t>
            </a:r>
            <a:endParaRPr lang="en-US" dirty="0"/>
          </a:p>
        </p:txBody>
      </p:sp>
    </p:spTree>
    <p:extLst>
      <p:ext uri="{BB962C8B-B14F-4D97-AF65-F5344CB8AC3E}">
        <p14:creationId xmlns:p14="http://schemas.microsoft.com/office/powerpoint/2010/main" val="3882523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7390" cy="4679950"/>
          </a:xfrm>
        </p:spPr>
        <p:txBody>
          <a:bodyPr>
            <a:noAutofit/>
          </a:bodyPr>
          <a:lstStyle/>
          <a:p>
            <a:pPr marL="457200" indent="-457200">
              <a:buFont typeface="Wingdings" panose="05000000000000000000" pitchFamily="2" charset="2"/>
              <a:buChar char="v"/>
            </a:pPr>
            <a:r>
              <a:rPr lang="en-US" sz="1600" dirty="0"/>
              <a:t>Whereas the string and number data types can have a virtually unlimited number of different values, the Boolean data type can only have two: </a:t>
            </a:r>
            <a:r>
              <a:rPr lang="en-US" sz="1600" b="1" dirty="0"/>
              <a:t>true</a:t>
            </a:r>
            <a:r>
              <a:rPr lang="en-US" sz="1600" dirty="0"/>
              <a:t> and </a:t>
            </a:r>
            <a:r>
              <a:rPr lang="en-US" sz="1600" b="1" dirty="0"/>
              <a:t>false</a:t>
            </a:r>
            <a:r>
              <a:rPr lang="en-US" sz="1600" dirty="0"/>
              <a:t>. A Boolean value is a truth-value: it specifies whether the condition is true or not and that's it. </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dirty="0"/>
              <a:t>Comparisons you make in your scripts always have a Boolean outcome. Consider the following line of JavaScript code:</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let x = 200;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y = 200;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alert(x == y);</a:t>
            </a:r>
          </a:p>
        </p:txBody>
      </p:sp>
      <p:sp>
        <p:nvSpPr>
          <p:cNvPr id="2" name="Text Placeholder 1"/>
          <p:cNvSpPr>
            <a:spLocks noGrp="1"/>
          </p:cNvSpPr>
          <p:nvPr>
            <p:ph type="body" sz="quarter" idx="11"/>
          </p:nvPr>
        </p:nvSpPr>
        <p:spPr/>
        <p:txBody>
          <a:bodyPr/>
          <a:lstStyle/>
          <a:p>
            <a:r>
              <a:rPr lang="en-US" dirty="0"/>
              <a:t>Boolean Data Type</a:t>
            </a:r>
          </a:p>
        </p:txBody>
      </p:sp>
    </p:spTree>
    <p:extLst>
      <p:ext uri="{BB962C8B-B14F-4D97-AF65-F5344CB8AC3E}">
        <p14:creationId xmlns:p14="http://schemas.microsoft.com/office/powerpoint/2010/main" val="760015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marL="457200" indent="-457200">
              <a:buFont typeface="Wingdings" panose="05000000000000000000" pitchFamily="2" charset="2"/>
              <a:buChar char="v"/>
            </a:pPr>
            <a:r>
              <a:rPr lang="en-US" sz="1600" dirty="0"/>
              <a:t>The </a:t>
            </a:r>
            <a:r>
              <a:rPr lang="en-US" sz="1600" b="1" dirty="0"/>
              <a:t>null</a:t>
            </a:r>
            <a:r>
              <a:rPr lang="en-US" sz="1600" dirty="0"/>
              <a:t> data type has only one value in JavaScript: null. A variable that contains null contains no valid Number, String, Boolean, Array, Object, etc. You can erase the contents of a variable (without deleting the variable) by assigning it the null </a:t>
            </a:r>
            <a:r>
              <a:rPr lang="en-US" sz="1600" dirty="0" smtClean="0"/>
              <a:t>value</a:t>
            </a:r>
            <a:r>
              <a:rPr lang="en-US" sz="1600" dirty="0"/>
              <a:t>.</a:t>
            </a:r>
            <a:br>
              <a:rPr lang="en-US" sz="1600" dirty="0"/>
            </a:br>
            <a:r>
              <a:rPr lang="en-US" sz="1600" dirty="0"/>
              <a:t/>
            </a:r>
            <a:br>
              <a:rPr lang="en-US" sz="1600" dirty="0"/>
            </a:br>
            <a:r>
              <a:rPr lang="de-DE" sz="1600" dirty="0">
                <a:latin typeface="Courier New" panose="02070309020205020404" pitchFamily="49" charset="0"/>
                <a:cs typeface="Courier New" panose="02070309020205020404" pitchFamily="49" charset="0"/>
              </a:rPr>
              <a:t>let x = 200;</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let y = null;</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x = null;</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alert(x);</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alert(y);</a:t>
            </a:r>
          </a:p>
          <a:p>
            <a:pPr marL="457200" indent="-457200">
              <a:buFont typeface="Wingdings" panose="05000000000000000000" pitchFamily="2" charset="2"/>
              <a:buChar char="v"/>
            </a:pPr>
            <a:endParaRPr lang="de-DE" sz="1600" dirty="0">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pPr>
            <a:r>
              <a:rPr lang="en-US" sz="1600" dirty="0"/>
              <a:t>The </a:t>
            </a:r>
            <a:r>
              <a:rPr lang="en-US" sz="1600" b="1" dirty="0"/>
              <a:t>undefined</a:t>
            </a:r>
            <a:r>
              <a:rPr lang="en-US" sz="1600" dirty="0"/>
              <a:t> value is returned when you use an object property that does not exist, or a variable that has been declared, but has never had a value assigned to it.</a:t>
            </a:r>
            <a:br>
              <a:rPr lang="en-US" sz="1600" dirty="0"/>
            </a:br>
            <a:r>
              <a:rPr lang="en-US" sz="1600" dirty="0"/>
              <a:t/>
            </a:r>
            <a:br>
              <a:rPr lang="en-US" sz="1600" dirty="0"/>
            </a:br>
            <a:r>
              <a:rPr lang="de-DE" sz="1600" dirty="0">
                <a:latin typeface="Courier New" panose="02070309020205020404" pitchFamily="49" charset="0"/>
                <a:cs typeface="Courier New" panose="02070309020205020404" pitchFamily="49" charset="0"/>
              </a:rPr>
              <a:t>let x;</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alert(x);</a:t>
            </a:r>
          </a:p>
        </p:txBody>
      </p:sp>
      <p:sp>
        <p:nvSpPr>
          <p:cNvPr id="2" name="Text Placeholder 1"/>
          <p:cNvSpPr>
            <a:spLocks noGrp="1"/>
          </p:cNvSpPr>
          <p:nvPr>
            <p:ph type="body" sz="quarter" idx="11"/>
          </p:nvPr>
        </p:nvSpPr>
        <p:spPr/>
        <p:txBody>
          <a:bodyPr/>
          <a:lstStyle/>
          <a:p>
            <a:r>
              <a:rPr lang="en-US" dirty="0"/>
              <a:t>Null and Undefined Data Types</a:t>
            </a:r>
          </a:p>
        </p:txBody>
      </p:sp>
    </p:spTree>
    <p:extLst>
      <p:ext uri="{BB962C8B-B14F-4D97-AF65-F5344CB8AC3E}">
        <p14:creationId xmlns:p14="http://schemas.microsoft.com/office/powerpoint/2010/main" val="2587781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marL="457200" indent="-457200">
              <a:buFont typeface="Wingdings" panose="05000000000000000000" pitchFamily="2" charset="2"/>
              <a:buChar char="v"/>
            </a:pPr>
            <a:r>
              <a:rPr lang="en-US" sz="1600" dirty="0"/>
              <a:t>In JavaScript, a lot of what you'll work with will be classified as an object. Arrays, custom Objects, Dates, Arithmetic, String manipulation, and more, are all of the object data type.</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dirty="0"/>
              <a:t>Programmers like to use Object to build their own custom objects, also known as object-oriented programming. Here's an example of code that creates a new object called "car":</a:t>
            </a:r>
            <a:br>
              <a:rPr lang="en-US" sz="1600" dirty="0"/>
            </a:br>
            <a:r>
              <a:rPr lang="en-US" sz="1600" dirty="0"/>
              <a:t/>
            </a:r>
            <a:br>
              <a:rPr lang="en-US" sz="1600" dirty="0"/>
            </a:br>
            <a:r>
              <a:rPr lang="de-DE" sz="1600" dirty="0">
                <a:latin typeface="Courier New" panose="02070309020205020404" pitchFamily="49" charset="0"/>
                <a:cs typeface="Courier New" panose="02070309020205020404" pitchFamily="49" charset="0"/>
              </a:rPr>
              <a:t>let</a:t>
            </a:r>
            <a:r>
              <a:rPr lang="en-US" sz="1600" dirty="0">
                <a:latin typeface="Courier New" panose="02070309020205020404" pitchFamily="49" charset="0"/>
                <a:cs typeface="Courier New" panose="02070309020205020404" pitchFamily="49" charset="0"/>
              </a:rPr>
              <a:t> car = new Object();</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car.manufacturer</a:t>
            </a:r>
            <a:r>
              <a:rPr lang="en-US" sz="1600" dirty="0">
                <a:latin typeface="Courier New" panose="02070309020205020404" pitchFamily="49" charset="0"/>
                <a:cs typeface="Courier New" panose="02070309020205020404" pitchFamily="49" charset="0"/>
              </a:rPr>
              <a:t> = "Chevy";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car.color</a:t>
            </a:r>
            <a:r>
              <a:rPr lang="en-US" sz="1600" dirty="0">
                <a:latin typeface="Courier New" panose="02070309020205020404" pitchFamily="49" charset="0"/>
                <a:cs typeface="Courier New" panose="02070309020205020404" pitchFamily="49" charset="0"/>
              </a:rPr>
              <a:t> = "white";</a:t>
            </a:r>
          </a:p>
          <a:p>
            <a:pPr marL="457200" indent="-457200">
              <a:buFont typeface="Wingdings" panose="05000000000000000000" pitchFamily="2" charset="2"/>
              <a:buChar char="v"/>
            </a:pPr>
            <a:endParaRPr lang="en-US" sz="1600" dirty="0">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pPr>
            <a:r>
              <a:rPr lang="en-US" sz="1600" dirty="0"/>
              <a:t>You can also write it like this:</a:t>
            </a:r>
            <a:br>
              <a:rPr lang="en-US" sz="1600" dirty="0"/>
            </a:br>
            <a:r>
              <a:rPr lang="en-US" sz="1600" dirty="0"/>
              <a:t/>
            </a:r>
            <a:br>
              <a:rPr lang="en-US" sz="1600" dirty="0"/>
            </a:br>
            <a:r>
              <a:rPr lang="de-DE" sz="1600" dirty="0">
                <a:latin typeface="Courier New" panose="02070309020205020404" pitchFamily="49" charset="0"/>
                <a:cs typeface="Courier New" panose="02070309020205020404" pitchFamily="49" charset="0"/>
              </a:rPr>
              <a:t>let</a:t>
            </a:r>
            <a:r>
              <a:rPr lang="en-US" sz="1600" dirty="0">
                <a:latin typeface="Courier New" panose="02070309020205020404" pitchFamily="49" charset="0"/>
                <a:cs typeface="Courier New" panose="02070309020205020404" pitchFamily="49" charset="0"/>
              </a:rPr>
              <a:t> car = {</a:t>
            </a:r>
            <a:r>
              <a:rPr lang="en-US" sz="1600" dirty="0" err="1">
                <a:latin typeface="Courier New" panose="02070309020205020404" pitchFamily="49" charset="0"/>
                <a:cs typeface="Courier New" panose="02070309020205020404" pitchFamily="49" charset="0"/>
              </a:rPr>
              <a:t>manufacturer:"Chevy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color:"white</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Object Data Types</a:t>
            </a:r>
          </a:p>
        </p:txBody>
      </p:sp>
    </p:spTree>
    <p:extLst>
      <p:ext uri="{BB962C8B-B14F-4D97-AF65-F5344CB8AC3E}">
        <p14:creationId xmlns:p14="http://schemas.microsoft.com/office/powerpoint/2010/main" val="1422579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494691" cy="4679950"/>
          </a:xfrm>
        </p:spPr>
        <p:txBody>
          <a:bodyPr>
            <a:noAutofit/>
          </a:bodyPr>
          <a:lstStyle/>
          <a:p>
            <a:r>
              <a:rPr lang="en-US" sz="1600" dirty="0"/>
              <a:t>In JavaScript, variables can be converted to a new variable and another data type. This can happen in one of two ways. Either by the use of a JavaScript function (explicit) or automatically by JavaScript itself (implicit).</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String()</a:t>
            </a:r>
            <a:r>
              <a:rPr lang="en-US" sz="1600" dirty="0">
                <a:cs typeface="Courier New" panose="02070309020205020404" pitchFamily="49" charset="0"/>
              </a:rPr>
              <a:t>		Converts numbers to strings.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	</a:t>
            </a:r>
            <a:r>
              <a:rPr lang="en-US" sz="1600" dirty="0"/>
              <a:t>	</a:t>
            </a:r>
            <a:r>
              <a:rPr lang="en-US" sz="1600" dirty="0">
                <a:cs typeface="Courier New" panose="02070309020205020404" pitchFamily="49" charset="0"/>
              </a:rPr>
              <a:t>Converts numbers to strings. This method is called automatically during implicit conversions.</a:t>
            </a:r>
            <a:endParaRPr lang="en-US" sz="1600" dirty="0"/>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toExponential</a:t>
            </a:r>
            <a:r>
              <a:rPr lang="en-US" sz="1600" dirty="0">
                <a:latin typeface="Courier New" panose="02070309020205020404" pitchFamily="49" charset="0"/>
                <a:cs typeface="Courier New" panose="02070309020205020404" pitchFamily="49" charset="0"/>
              </a:rPr>
              <a:t>()</a:t>
            </a:r>
            <a:r>
              <a:rPr lang="en-US" sz="1600" dirty="0"/>
              <a:t>	Returns a string, with a number rounded and written using exponential notation.</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toFixed</a:t>
            </a:r>
            <a:r>
              <a:rPr lang="en-US" sz="1600" dirty="0">
                <a:latin typeface="Courier New" panose="02070309020205020404" pitchFamily="49" charset="0"/>
                <a:cs typeface="Courier New" panose="02070309020205020404" pitchFamily="49" charset="0"/>
              </a:rPr>
              <a:t>()	</a:t>
            </a:r>
            <a:r>
              <a:rPr lang="en-US" sz="1600" dirty="0"/>
              <a:t>	Returns a string, with a number rounded and written with a specified number of decimals.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toPrecision</a:t>
            </a:r>
            <a:r>
              <a:rPr lang="en-US" sz="1600" dirty="0">
                <a:latin typeface="Courier New" panose="02070309020205020404" pitchFamily="49" charset="0"/>
                <a:cs typeface="Courier New" panose="02070309020205020404" pitchFamily="49" charset="0"/>
              </a:rPr>
              <a:t>()</a:t>
            </a:r>
            <a:r>
              <a:rPr lang="en-US" sz="1600" dirty="0"/>
              <a:t>		Returns a string, with a number written with a specified length.</a:t>
            </a:r>
          </a:p>
          <a:p>
            <a:r>
              <a:rPr lang="en-US" sz="1600" dirty="0">
                <a:latin typeface="Courier New" panose="02070309020205020404" pitchFamily="49" charset="0"/>
                <a:cs typeface="Courier New" panose="02070309020205020404" pitchFamily="49" charset="0"/>
              </a:rPr>
              <a:t>Number()	</a:t>
            </a:r>
            <a:r>
              <a:rPr lang="en-US" sz="1600" dirty="0"/>
              <a:t>	Converts strings to numbers.</a:t>
            </a:r>
          </a:p>
          <a:p>
            <a:r>
              <a:rPr lang="en-US" sz="1600" dirty="0" err="1">
                <a:latin typeface="Courier New" panose="02070309020205020404" pitchFamily="49" charset="0"/>
                <a:cs typeface="Courier New" panose="02070309020205020404" pitchFamily="49" charset="0"/>
              </a:rPr>
              <a:t>parseFloat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Parses a string and returns a floating-point number.</a:t>
            </a:r>
          </a:p>
          <a:p>
            <a:r>
              <a:rPr lang="en-US" sz="1600" dirty="0" err="1">
                <a:latin typeface="Courier New" panose="02070309020205020404" pitchFamily="49" charset="0"/>
                <a:cs typeface="Courier New" panose="02070309020205020404" pitchFamily="49" charset="0"/>
              </a:rPr>
              <a:t>parseInt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Parses a string and returns an integer.</a:t>
            </a:r>
          </a:p>
        </p:txBody>
      </p:sp>
      <p:sp>
        <p:nvSpPr>
          <p:cNvPr id="2" name="Text Placeholder 1"/>
          <p:cNvSpPr>
            <a:spLocks noGrp="1"/>
          </p:cNvSpPr>
          <p:nvPr>
            <p:ph type="body" sz="quarter" idx="11"/>
          </p:nvPr>
        </p:nvSpPr>
        <p:spPr/>
        <p:txBody>
          <a:bodyPr/>
          <a:lstStyle/>
          <a:p>
            <a:r>
              <a:rPr lang="en-US" dirty="0"/>
              <a:t>Type Conversion</a:t>
            </a:r>
          </a:p>
        </p:txBody>
      </p:sp>
    </p:spTree>
    <p:extLst>
      <p:ext uri="{BB962C8B-B14F-4D97-AF65-F5344CB8AC3E}">
        <p14:creationId xmlns:p14="http://schemas.microsoft.com/office/powerpoint/2010/main" val="4270068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799"/>
            <a:ext cx="11511019" cy="5041421"/>
          </a:xfrm>
        </p:spPr>
        <p:txBody>
          <a:bodyPr>
            <a:noAutofit/>
          </a:bodyPr>
          <a:lstStyle/>
          <a:p>
            <a:r>
              <a:rPr lang="en-US" sz="1600" dirty="0">
                <a:latin typeface="Courier New" panose="02070309020205020404" pitchFamily="49" charset="0"/>
                <a:cs typeface="Courier New" panose="02070309020205020404" pitchFamily="49" charset="0"/>
              </a:rPr>
              <a:t>String(23)			// Returns 23 as a string from the literal 23</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let</a:t>
            </a:r>
            <a:r>
              <a:rPr lang="en-US" sz="1600" dirty="0">
                <a:latin typeface="Courier New" panose="02070309020205020404" pitchFamily="49" charset="0"/>
                <a:cs typeface="Courier New" panose="02070309020205020404" pitchFamily="49" charset="0"/>
              </a:rPr>
              <a:t> x = 5;</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x.toString</a:t>
            </a:r>
            <a:r>
              <a:rPr lang="en-US" sz="1600" dirty="0">
                <a:latin typeface="Courier New" panose="02070309020205020404" pitchFamily="49" charset="0"/>
                <a:cs typeface="Courier New" panose="02070309020205020404" pitchFamily="49" charset="0"/>
              </a:rPr>
              <a:t>()	</a:t>
            </a:r>
            <a:r>
              <a:rPr lang="en-US" sz="1600" dirty="0"/>
              <a:t>		</a:t>
            </a:r>
            <a:r>
              <a:rPr lang="en-US" sz="1600" dirty="0">
                <a:latin typeface="Courier New" panose="02070309020205020404" pitchFamily="49" charset="0"/>
                <a:cs typeface="Courier New" panose="02070309020205020404" pitchFamily="49" charset="0"/>
              </a:rPr>
              <a:t>// Returns 5 as a string from the variable x</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Number("40")			// Returns the number 40</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parseInt</a:t>
            </a:r>
            <a:r>
              <a:rPr lang="en-US" sz="1600" dirty="0">
                <a:latin typeface="Courier New" panose="02070309020205020404" pitchFamily="49" charset="0"/>
                <a:cs typeface="Courier New" panose="02070309020205020404" pitchFamily="49" charset="0"/>
              </a:rPr>
              <a:t>(12345.6789)		// Returns 12345</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parseFloat</a:t>
            </a:r>
            <a:r>
              <a:rPr lang="en-US" sz="1600" dirty="0">
                <a:latin typeface="Courier New" panose="02070309020205020404" pitchFamily="49" charset="0"/>
                <a:cs typeface="Courier New" panose="02070309020205020404" pitchFamily="49" charset="0"/>
              </a:rPr>
              <a:t>(12345.6789)		// Returns 12345.6789</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parseInt</a:t>
            </a:r>
            <a:r>
              <a:rPr lang="en-US" sz="1600" dirty="0">
                <a:latin typeface="Courier New" panose="02070309020205020404" pitchFamily="49" charset="0"/>
                <a:cs typeface="Courier New" panose="02070309020205020404" pitchFamily="49" charset="0"/>
              </a:rPr>
              <a:t>("Zak")		// Returns </a:t>
            </a:r>
            <a:r>
              <a:rPr lang="en-US" sz="1600" dirty="0" err="1">
                <a:latin typeface="Courier New" panose="02070309020205020404" pitchFamily="49" charset="0"/>
                <a:cs typeface="Courier New" panose="02070309020205020404" pitchFamily="49" charset="0"/>
              </a:rPr>
              <a:t>NaN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Type Conversion Examples</a:t>
            </a:r>
          </a:p>
        </p:txBody>
      </p:sp>
    </p:spTree>
    <p:extLst>
      <p:ext uri="{BB962C8B-B14F-4D97-AF65-F5344CB8AC3E}">
        <p14:creationId xmlns:p14="http://schemas.microsoft.com/office/powerpoint/2010/main" val="52930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Operators</a:t>
            </a:r>
          </a:p>
        </p:txBody>
      </p:sp>
    </p:spTree>
    <p:extLst>
      <p:ext uri="{BB962C8B-B14F-4D97-AF65-F5344CB8AC3E}">
        <p14:creationId xmlns:p14="http://schemas.microsoft.com/office/powerpoint/2010/main" val="95692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486526" cy="4679950"/>
          </a:xfrm>
        </p:spPr>
        <p:txBody>
          <a:bodyPr>
            <a:noAutofit/>
          </a:bodyPr>
          <a:lstStyle/>
          <a:p>
            <a:pPr>
              <a:defRPr/>
            </a:pPr>
            <a:r>
              <a:rPr lang="en-US" sz="1600" dirty="0">
                <a:solidFill>
                  <a:schemeClr val="tx1"/>
                </a:solidFill>
              </a:rPr>
              <a:t>In previous slides you saw how the equal sign was used to assign a value to a variable. Also, you saw how plus signs were used to add numbers together as well as perform what is known as string concatenation. These are known as operators and they play a critical part of any programming language. </a:t>
            </a:r>
          </a:p>
          <a:p>
            <a:pPr>
              <a:defRPr/>
            </a:pPr>
            <a:endParaRPr lang="en-US" sz="1600" dirty="0">
              <a:solidFill>
                <a:schemeClr val="tx1"/>
              </a:solidFill>
            </a:endParaRPr>
          </a:p>
          <a:p>
            <a:pPr>
              <a:defRPr/>
            </a:pPr>
            <a:r>
              <a:rPr lang="en-US" sz="1600" dirty="0">
                <a:solidFill>
                  <a:schemeClr val="tx1"/>
                </a:solidFill>
              </a:rPr>
              <a:t>In JavaScript, there are several types of operators. The ones that we’ll focus on include: </a:t>
            </a:r>
          </a:p>
          <a:p>
            <a:pPr>
              <a:defRPr/>
            </a:pPr>
            <a:endParaRPr lang="en-US" sz="1600" dirty="0">
              <a:solidFill>
                <a:schemeClr val="tx1"/>
              </a:solidFill>
            </a:endParaRPr>
          </a:p>
          <a:p>
            <a:pPr marL="457200" indent="-457200">
              <a:buFont typeface="Wingdings" panose="05000000000000000000" pitchFamily="2" charset="2"/>
              <a:buChar char="v"/>
              <a:defRPr/>
            </a:pPr>
            <a:r>
              <a:rPr lang="en-US" sz="1600" dirty="0">
                <a:solidFill>
                  <a:schemeClr val="tx1"/>
                </a:solidFill>
              </a:rPr>
              <a:t>Assignment</a:t>
            </a:r>
          </a:p>
          <a:p>
            <a:pPr marL="457200" indent="-457200">
              <a:buFont typeface="Wingdings" panose="05000000000000000000" pitchFamily="2" charset="2"/>
              <a:buChar char="v"/>
              <a:defRPr/>
            </a:pPr>
            <a:r>
              <a:rPr lang="en-US" sz="1600" dirty="0">
                <a:solidFill>
                  <a:schemeClr val="tx1"/>
                </a:solidFill>
              </a:rPr>
              <a:t>Arithmetic</a:t>
            </a:r>
          </a:p>
          <a:p>
            <a:pPr marL="457200" indent="-457200">
              <a:buFont typeface="Wingdings" panose="05000000000000000000" pitchFamily="2" charset="2"/>
              <a:buChar char="v"/>
              <a:defRPr/>
            </a:pPr>
            <a:r>
              <a:rPr lang="en-US" sz="1600" dirty="0">
                <a:solidFill>
                  <a:schemeClr val="tx1"/>
                </a:solidFill>
              </a:rPr>
              <a:t>Comparison</a:t>
            </a:r>
          </a:p>
          <a:p>
            <a:pPr marL="457200" indent="-457200">
              <a:buFont typeface="Wingdings" panose="05000000000000000000" pitchFamily="2" charset="2"/>
              <a:buChar char="v"/>
              <a:defRPr/>
            </a:pPr>
            <a:r>
              <a:rPr lang="en-US" sz="1600" dirty="0">
                <a:solidFill>
                  <a:schemeClr val="tx1"/>
                </a:solidFill>
              </a:rPr>
              <a:t>Logical</a:t>
            </a:r>
          </a:p>
          <a:p>
            <a:pPr marL="457200" indent="-457200">
              <a:buFont typeface="Wingdings" panose="05000000000000000000" pitchFamily="2" charset="2"/>
              <a:buChar char="v"/>
              <a:defRPr/>
            </a:pPr>
            <a:r>
              <a:rPr lang="en-US" sz="1600" dirty="0">
                <a:solidFill>
                  <a:schemeClr val="tx1"/>
                </a:solidFill>
              </a:rPr>
              <a:t>String</a:t>
            </a:r>
          </a:p>
          <a:p>
            <a:pPr marL="457200" indent="-457200">
              <a:buFont typeface="Wingdings" panose="05000000000000000000" pitchFamily="2" charset="2"/>
              <a:buChar char="v"/>
              <a:defRPr/>
            </a:pPr>
            <a:r>
              <a:rPr lang="en-US" sz="1600" dirty="0">
                <a:solidFill>
                  <a:schemeClr val="tx1"/>
                </a:solidFill>
              </a:rPr>
              <a:t>Concatenation</a:t>
            </a:r>
          </a:p>
          <a:p>
            <a:pPr marL="457200" indent="-457200">
              <a:buFont typeface="Wingdings" panose="05000000000000000000" pitchFamily="2" charset="2"/>
              <a:buChar char="v"/>
              <a:defRPr/>
            </a:pPr>
            <a:r>
              <a:rPr lang="en-US" sz="1600" dirty="0">
                <a:solidFill>
                  <a:schemeClr val="tx1"/>
                </a:solidFill>
              </a:rPr>
              <a:t>Unary</a:t>
            </a:r>
          </a:p>
        </p:txBody>
      </p:sp>
      <p:sp>
        <p:nvSpPr>
          <p:cNvPr id="2" name="Text Placeholder 1"/>
          <p:cNvSpPr>
            <a:spLocks noGrp="1"/>
          </p:cNvSpPr>
          <p:nvPr>
            <p:ph type="body" sz="quarter" idx="11"/>
          </p:nvPr>
        </p:nvSpPr>
        <p:spPr/>
        <p:txBody>
          <a:bodyPr/>
          <a:lstStyle/>
          <a:p>
            <a:r>
              <a:rPr lang="en-US" dirty="0"/>
              <a:t>Operators</a:t>
            </a:r>
          </a:p>
        </p:txBody>
      </p:sp>
    </p:spTree>
    <p:extLst>
      <p:ext uri="{BB962C8B-B14F-4D97-AF65-F5344CB8AC3E}">
        <p14:creationId xmlns:p14="http://schemas.microsoft.com/office/powerpoint/2010/main" val="3273327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844979"/>
          </a:xfrm>
        </p:spPr>
        <p:txBody>
          <a:bodyPr>
            <a:noAutofit/>
          </a:bodyPr>
          <a:lstStyle/>
          <a:p>
            <a:pPr>
              <a:defRPr/>
            </a:pPr>
            <a:r>
              <a:rPr lang="en-US" sz="1600" dirty="0">
                <a:solidFill>
                  <a:schemeClr val="tx1"/>
                </a:solidFill>
              </a:rPr>
              <a:t>An assignment operator assigns a value to a JavaScript variable. The basic assignment operator is equal (=), which assigns the value to the variable. Other assignment operators include:</a:t>
            </a:r>
          </a:p>
          <a:p>
            <a:pPr marL="342900" indent="-342900">
              <a:buFont typeface="Wingdings" panose="05000000000000000000" pitchFamily="2" charset="2"/>
              <a:buChar char="v"/>
              <a:defRPr/>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Assignment operators</a:t>
            </a:r>
          </a:p>
        </p:txBody>
      </p:sp>
      <p:graphicFrame>
        <p:nvGraphicFramePr>
          <p:cNvPr id="6" name="Table 5"/>
          <p:cNvGraphicFramePr>
            <a:graphicFrameLocks noGrp="1"/>
          </p:cNvGraphicFramePr>
          <p:nvPr>
            <p:extLst>
              <p:ext uri="{D42A27DB-BD31-4B8C-83A1-F6EECF244321}">
                <p14:modId xmlns:p14="http://schemas.microsoft.com/office/powerpoint/2010/main" val="1078243432"/>
              </p:ext>
            </p:extLst>
          </p:nvPr>
        </p:nvGraphicFramePr>
        <p:xfrm>
          <a:off x="0" y="2670710"/>
          <a:ext cx="12192000" cy="2682239"/>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gridCol w="4064000">
                  <a:extLst>
                    <a:ext uri="{9D8B030D-6E8A-4147-A177-3AD203B41FA5}">
                      <a16:colId xmlns="" xmlns:a16="http://schemas.microsoft.com/office/drawing/2014/main" val="20002"/>
                    </a:ext>
                  </a:extLst>
                </a:gridCol>
              </a:tblGrid>
              <a:tr h="162246">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62246">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Assignment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latin typeface="Courier New" pitchFamily="49" charset="0"/>
                          <a:cs typeface="Courier New" pitchFamily="49" charset="0"/>
                        </a:rPr>
                        <a:t>let 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5817">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Add and assign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a:t>
                      </a:r>
                      <a:br>
                        <a:rPr lang="en-US" sz="1400" dirty="0">
                          <a:latin typeface="Courier New" pitchFamily="49" charset="0"/>
                          <a:cs typeface="Courier New" pitchFamily="49" charset="0"/>
                        </a:rPr>
                      </a:br>
                      <a:r>
                        <a:rPr lang="en-US" sz="1400" dirty="0">
                          <a:latin typeface="Courier New" pitchFamily="49" charset="0"/>
                          <a:cs typeface="Courier New" pitchFamily="49" charset="0"/>
                        </a:rPr>
                        <a:t>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75817">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Subtract</a:t>
                      </a:r>
                      <a:r>
                        <a:rPr lang="en-US" sz="1400" baseline="0" dirty="0"/>
                        <a:t> and assign</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10;</a:t>
                      </a:r>
                      <a:br>
                        <a:rPr lang="en-US" sz="1400" dirty="0">
                          <a:latin typeface="Courier New" pitchFamily="49" charset="0"/>
                          <a:cs typeface="Courier New" pitchFamily="49" charset="0"/>
                        </a:rPr>
                      </a:br>
                      <a:r>
                        <a:rPr lang="en-US" sz="1400" dirty="0">
                          <a:latin typeface="Courier New" pitchFamily="49" charset="0"/>
                          <a:cs typeface="Courier New" pitchFamily="49" charset="0"/>
                        </a:rPr>
                        <a:t>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75817">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Multiply</a:t>
                      </a:r>
                      <a:r>
                        <a:rPr lang="en-US" sz="1400" baseline="0" dirty="0"/>
                        <a:t> and assign</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a:t>
                      </a:r>
                      <a:br>
                        <a:rPr lang="en-US" sz="1400" dirty="0">
                          <a:latin typeface="Courier New" pitchFamily="49" charset="0"/>
                          <a:cs typeface="Courier New" pitchFamily="49" charset="0"/>
                        </a:rPr>
                      </a:br>
                      <a:r>
                        <a:rPr lang="en-US" sz="1400" dirty="0">
                          <a:latin typeface="Courier New" pitchFamily="49" charset="0"/>
                          <a:cs typeface="Courier New" pitchFamily="49" charset="0"/>
                        </a:rPr>
                        <a:t>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75817">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Divide and</a:t>
                      </a:r>
                      <a:r>
                        <a:rPr lang="en-US" sz="1400" baseline="0" dirty="0"/>
                        <a:t> assign</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10;</a:t>
                      </a:r>
                      <a:br>
                        <a:rPr lang="en-US" sz="1400" dirty="0">
                          <a:latin typeface="Courier New" pitchFamily="49" charset="0"/>
                          <a:cs typeface="Courier New" pitchFamily="49" charset="0"/>
                        </a:rPr>
                      </a:br>
                      <a:r>
                        <a:rPr lang="en-US" sz="1400" dirty="0">
                          <a:latin typeface="Courier New" pitchFamily="49" charset="0"/>
                          <a:cs typeface="Courier New" pitchFamily="49" charset="0"/>
                        </a:rPr>
                        <a:t>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802289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solidFill>
                  <a:schemeClr val="tx1"/>
                </a:solidFill>
              </a:rPr>
              <a:t>Arithmetic operators take numerical values as their operands and return a single numerical value. The standard arithmetic operators are addition (+), subtraction (-), multiplication (*), and division (/). But there are others that you might find useful as well:</a:t>
            </a:r>
          </a:p>
        </p:txBody>
      </p:sp>
      <p:sp>
        <p:nvSpPr>
          <p:cNvPr id="2" name="Text Placeholder 1"/>
          <p:cNvSpPr>
            <a:spLocks noGrp="1"/>
          </p:cNvSpPr>
          <p:nvPr>
            <p:ph type="body" sz="quarter" idx="11"/>
          </p:nvPr>
        </p:nvSpPr>
        <p:spPr/>
        <p:txBody>
          <a:bodyPr/>
          <a:lstStyle/>
          <a:p>
            <a:r>
              <a:rPr lang="en-US" dirty="0"/>
              <a:t>Arithmetic operators</a:t>
            </a:r>
          </a:p>
        </p:txBody>
      </p:sp>
      <p:graphicFrame>
        <p:nvGraphicFramePr>
          <p:cNvPr id="6" name="Table 5"/>
          <p:cNvGraphicFramePr>
            <a:graphicFrameLocks noGrp="1"/>
          </p:cNvGraphicFramePr>
          <p:nvPr>
            <p:extLst>
              <p:ext uri="{D42A27DB-BD31-4B8C-83A1-F6EECF244321}">
                <p14:modId xmlns:p14="http://schemas.microsoft.com/office/powerpoint/2010/main" val="2918256611"/>
              </p:ext>
            </p:extLst>
          </p:nvPr>
        </p:nvGraphicFramePr>
        <p:xfrm>
          <a:off x="0" y="2852936"/>
          <a:ext cx="12192000" cy="1828799"/>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gridCol w="4064000">
                  <a:extLst>
                    <a:ext uri="{9D8B030D-6E8A-4147-A177-3AD203B41FA5}">
                      <a16:colId xmlns="" xmlns:a16="http://schemas.microsoft.com/office/drawing/2014/main" val="20002"/>
                    </a:ext>
                  </a:extLst>
                </a:gridCol>
              </a:tblGrid>
              <a:tr h="140321">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Addition</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latin typeface="Courier New" pitchFamily="49" charset="0"/>
                          <a:cs typeface="Courier New" pitchFamily="49" charset="0"/>
                        </a:rPr>
                        <a:t>let x = 5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Subtraction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10 -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Multiplication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Division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10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Modulus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12 %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575369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35511" cy="4679950"/>
          </a:xfrm>
        </p:spPr>
        <p:txBody>
          <a:bodyPr>
            <a:noAutofit/>
          </a:bodyPr>
          <a:lstStyle/>
          <a:p>
            <a:pPr>
              <a:defRPr/>
            </a:pPr>
            <a:r>
              <a:rPr lang="en-US" sz="1600" dirty="0">
                <a:solidFill>
                  <a:schemeClr val="tx1"/>
                </a:solidFill>
              </a:rPr>
              <a:t>A comparison operator compares its operands and returns a logical value based on whether the comparison is true:</a:t>
            </a:r>
          </a:p>
        </p:txBody>
      </p:sp>
      <p:sp>
        <p:nvSpPr>
          <p:cNvPr id="2" name="Text Placeholder 1"/>
          <p:cNvSpPr>
            <a:spLocks noGrp="1"/>
          </p:cNvSpPr>
          <p:nvPr>
            <p:ph type="body" sz="quarter" idx="11"/>
          </p:nvPr>
        </p:nvSpPr>
        <p:spPr/>
        <p:txBody>
          <a:bodyPr/>
          <a:lstStyle/>
          <a:p>
            <a:r>
              <a:rPr lang="en-US" dirty="0"/>
              <a:t>Comparison operators</a:t>
            </a:r>
          </a:p>
        </p:txBody>
      </p:sp>
      <p:graphicFrame>
        <p:nvGraphicFramePr>
          <p:cNvPr id="6" name="Table 5"/>
          <p:cNvGraphicFramePr>
            <a:graphicFrameLocks noGrp="1"/>
          </p:cNvGraphicFramePr>
          <p:nvPr>
            <p:extLst>
              <p:ext uri="{D42A27DB-BD31-4B8C-83A1-F6EECF244321}">
                <p14:modId xmlns:p14="http://schemas.microsoft.com/office/powerpoint/2010/main" val="3335827378"/>
              </p:ext>
            </p:extLst>
          </p:nvPr>
        </p:nvGraphicFramePr>
        <p:xfrm>
          <a:off x="0" y="2370434"/>
          <a:ext cx="12192000" cy="3108959"/>
        </p:xfrm>
        <a:graphic>
          <a:graphicData uri="http://schemas.openxmlformats.org/drawingml/2006/table">
            <a:tbl>
              <a:tblPr firstRow="1" bandRow="1">
                <a:tableStyleId>{5C22544A-7EE6-4342-B048-85BDC9FD1C3A}</a:tableStyleId>
              </a:tblPr>
              <a:tblGrid>
                <a:gridCol w="3020786">
                  <a:extLst>
                    <a:ext uri="{9D8B030D-6E8A-4147-A177-3AD203B41FA5}">
                      <a16:colId xmlns="" xmlns:a16="http://schemas.microsoft.com/office/drawing/2014/main" val="20000"/>
                    </a:ext>
                  </a:extLst>
                </a:gridCol>
                <a:gridCol w="4082143">
                  <a:extLst>
                    <a:ext uri="{9D8B030D-6E8A-4147-A177-3AD203B41FA5}">
                      <a16:colId xmlns="" xmlns:a16="http://schemas.microsoft.com/office/drawing/2014/main" val="20001"/>
                    </a:ext>
                  </a:extLst>
                </a:gridCol>
                <a:gridCol w="5089071">
                  <a:extLst>
                    <a:ext uri="{9D8B030D-6E8A-4147-A177-3AD203B41FA5}">
                      <a16:colId xmlns="" xmlns:a16="http://schemas.microsoft.com/office/drawing/2014/main" val="20002"/>
                    </a:ext>
                  </a:extLst>
                </a:gridCol>
              </a:tblGrid>
              <a:tr h="223754">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2375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Equal to</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rowSpan="2">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 y);</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2375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Not equal</a:t>
                      </a:r>
                      <a:r>
                        <a:rPr lang="en-US" sz="1400" baseline="0" dirty="0"/>
                        <a:t> to</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itchFamily="49" charset="0"/>
                        <a:cs typeface="Courier New" pitchFamily="49" charset="0"/>
                      </a:endParaRPr>
                    </a:p>
                  </a:txBody>
                  <a:tcPr anchor="ctr"/>
                </a:tc>
                <a:extLst>
                  <a:ext uri="{0D108BD9-81ED-4DB2-BD59-A6C34878D82A}">
                    <a16:rowId xmlns="" xmlns:a16="http://schemas.microsoft.com/office/drawing/2014/main" val="10002"/>
                  </a:ext>
                </a:extLst>
              </a:tr>
              <a:tr h="223754">
                <a:tc>
                  <a:txBody>
                    <a:bodyPr/>
                    <a:lstStyle/>
                    <a:p>
                      <a:r>
                        <a:rPr lang="en-US" sz="1400" dirty="0">
                          <a:latin typeface="Courier New" pitchFamily="49" charset="0"/>
                          <a:cs typeface="Courier New" pitchFamily="49" charset="0"/>
                        </a:rPr>
                        <a:t>&gt;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Greater than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&gt; y);</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23754">
                <a:tc>
                  <a:txBody>
                    <a:bodyPr/>
                    <a:lstStyle/>
                    <a:p>
                      <a:r>
                        <a:rPr lang="en-US" sz="1400" dirty="0">
                          <a:latin typeface="Courier New" pitchFamily="49" charset="0"/>
                          <a:cs typeface="Courier New" pitchFamily="49" charset="0"/>
                        </a:rPr>
                        <a:t>&lt;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Less than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itchFamily="49" charset="0"/>
                        <a:cs typeface="Courier New" pitchFamily="49" charset="0"/>
                      </a:endParaRPr>
                    </a:p>
                  </a:txBody>
                  <a:tcPr anchor="ctr"/>
                </a:tc>
                <a:extLst>
                  <a:ext uri="{0D108BD9-81ED-4DB2-BD59-A6C34878D82A}">
                    <a16:rowId xmlns="" xmlns:a16="http://schemas.microsoft.com/office/drawing/2014/main" val="10004"/>
                  </a:ext>
                </a:extLst>
              </a:tr>
              <a:tr h="223754">
                <a:tc>
                  <a:txBody>
                    <a:bodyPr/>
                    <a:lstStyle/>
                    <a:p>
                      <a:r>
                        <a:rPr lang="en-US" sz="1400" dirty="0">
                          <a:latin typeface="Courier New" pitchFamily="49" charset="0"/>
                          <a:cs typeface="Courier New" pitchFamily="49" charset="0"/>
                        </a:rPr>
                        <a:t>&gt;=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Greater</a:t>
                      </a:r>
                      <a:r>
                        <a:rPr lang="en-US" sz="1400" baseline="0" dirty="0"/>
                        <a:t> than or equal to</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&lt;= y);</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23754">
                <a:tc>
                  <a:txBody>
                    <a:bodyPr/>
                    <a:lstStyle/>
                    <a:p>
                      <a:r>
                        <a:rPr lang="en-US" sz="1400" dirty="0">
                          <a:latin typeface="Courier New" pitchFamily="49" charset="0"/>
                          <a:cs typeface="Courier New" pitchFamily="49" charset="0"/>
                        </a:rPr>
                        <a:t>&lt;=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Less than or equal</a:t>
                      </a:r>
                      <a:r>
                        <a:rPr lang="en-US" sz="1400" baseline="0" dirty="0"/>
                        <a:t> to</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itchFamily="49" charset="0"/>
                        <a:cs typeface="Courier New" pitchFamily="49" charset="0"/>
                      </a:endParaRPr>
                    </a:p>
                  </a:txBody>
                  <a:tcPr anchor="ctr"/>
                </a:tc>
                <a:extLst>
                  <a:ext uri="{0D108BD9-81ED-4DB2-BD59-A6C34878D82A}">
                    <a16:rowId xmlns="" xmlns:a16="http://schemas.microsoft.com/office/drawing/2014/main" val="10006"/>
                  </a:ext>
                </a:extLst>
              </a:tr>
              <a:tr h="22375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Equal value</a:t>
                      </a:r>
                      <a:r>
                        <a:rPr lang="en-US" sz="1400" baseline="0" dirty="0"/>
                        <a:t> and equal type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r>
                        <a:rPr lang="en-US" sz="1400" b="0" i="0" kern="1200" dirty="0">
                          <a:solidFill>
                            <a:schemeClr val="dk1"/>
                          </a:solidFill>
                          <a:effectLst/>
                          <a:latin typeface="Courier New" panose="02070309020205020404" pitchFamily="49" charset="0"/>
                          <a:ea typeface="+mn-ea"/>
                          <a:cs typeface="Courier New" panose="02070309020205020404" pitchFamily="49" charset="0"/>
                        </a:rPr>
                        <a:t>null === undefined       // returns false</a:t>
                      </a:r>
                      <a:br>
                        <a:rPr lang="en-US" sz="1400" b="0" i="0" kern="1200" dirty="0">
                          <a:solidFill>
                            <a:schemeClr val="dk1"/>
                          </a:solidFill>
                          <a:effectLst/>
                          <a:latin typeface="Courier New" panose="02070309020205020404" pitchFamily="49" charset="0"/>
                          <a:ea typeface="+mn-ea"/>
                          <a:cs typeface="Courier New" panose="02070309020205020404" pitchFamily="49" charset="0"/>
                        </a:rPr>
                      </a:br>
                      <a:r>
                        <a:rPr lang="en-US" sz="1400" b="0" i="0" kern="1200" dirty="0">
                          <a:solidFill>
                            <a:schemeClr val="dk1"/>
                          </a:solidFill>
                          <a:effectLst/>
                          <a:latin typeface="Courier New" panose="02070309020205020404" pitchFamily="49" charset="0"/>
                          <a:ea typeface="+mn-ea"/>
                          <a:cs typeface="Courier New" panose="02070309020205020404" pitchFamily="49" charset="0"/>
                        </a:rPr>
                        <a:t>null </a:t>
                      </a:r>
                      <a:r>
                        <a:rPr lang="en-US" sz="1400" b="0" i="0" kern="1200" dirty="0" smtClean="0">
                          <a:solidFill>
                            <a:srgbClr val="FF0000"/>
                          </a:solidFill>
                          <a:effectLst/>
                          <a:latin typeface="Courier New" panose="02070309020205020404" pitchFamily="49" charset="0"/>
                          <a:ea typeface="+mn-ea"/>
                          <a:cs typeface="Courier New" panose="02070309020205020404" pitchFamily="49" charset="0"/>
                        </a:rPr>
                        <a:t>!</a:t>
                      </a:r>
                      <a:r>
                        <a:rPr lang="en-US" sz="1400" b="0" i="0" kern="1200" dirty="0" smtClean="0">
                          <a:solidFill>
                            <a:schemeClr val="dk1"/>
                          </a:solidFill>
                          <a:effectLst/>
                          <a:latin typeface="Courier New" panose="02070309020205020404" pitchFamily="49" charset="0"/>
                          <a:ea typeface="+mn-ea"/>
                          <a:cs typeface="Courier New" panose="02070309020205020404" pitchFamily="49" charset="0"/>
                        </a:rPr>
                        <a:t>=</a:t>
                      </a:r>
                      <a:r>
                        <a:rPr lang="en-US" sz="1400" b="0" i="0" kern="1200" dirty="0">
                          <a:solidFill>
                            <a:schemeClr val="dk1"/>
                          </a:solidFill>
                          <a:effectLst/>
                          <a:latin typeface="Courier New" panose="02070309020205020404" pitchFamily="49" charset="0"/>
                          <a:ea typeface="+mn-ea"/>
                          <a:cs typeface="Courier New" panose="02070309020205020404" pitchFamily="49" charset="0"/>
                        </a:rPr>
                        <a:t>= undefined        // returns true</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CCCCC"/>
                    </a:solidFill>
                  </a:tcPr>
                </a:tc>
                <a:extLst>
                  <a:ext uri="{0D108BD9-81ED-4DB2-BD59-A6C34878D82A}">
                    <a16:rowId xmlns="" xmlns:a16="http://schemas.microsoft.com/office/drawing/2014/main" val="10007"/>
                  </a:ext>
                </a:extLst>
              </a:tr>
              <a:tr h="22375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Not equal</a:t>
                      </a:r>
                      <a:r>
                        <a:rPr lang="en-US" sz="1400" baseline="0" dirty="0"/>
                        <a:t> value and not equal type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vMerge="1">
                  <a:txBody>
                    <a:bodyPr/>
                    <a:lstStyle/>
                    <a:p>
                      <a:endParaRPr lang="en-US" sz="1200" dirty="0">
                        <a:latin typeface="Courier New" pitchFamily="49" charset="0"/>
                        <a:cs typeface="Courier New" pitchFamily="49" charset="0"/>
                      </a:endParaRPr>
                    </a:p>
                  </a:txBody>
                  <a:tcPr anchor="ctr">
                    <a:solidFill>
                      <a:srgbClr val="CCCCCC"/>
                    </a:solidFill>
                  </a:tcPr>
                </a:tc>
                <a:extLst>
                  <a:ext uri="{0D108BD9-81ED-4DB2-BD59-A6C34878D82A}">
                    <a16:rowId xmlns="" xmlns:a16="http://schemas.microsoft.com/office/drawing/2014/main" val="10008"/>
                  </a:ext>
                </a:extLst>
              </a:tr>
            </a:tbl>
          </a:graphicData>
        </a:graphic>
      </p:graphicFrame>
      <p:sp>
        <p:nvSpPr>
          <p:cNvPr id="3" name="TextBox 2"/>
          <p:cNvSpPr txBox="1"/>
          <p:nvPr/>
        </p:nvSpPr>
        <p:spPr>
          <a:xfrm>
            <a:off x="501021" y="5825441"/>
            <a:ext cx="8132855" cy="646331"/>
          </a:xfrm>
          <a:prstGeom prst="rect">
            <a:avLst/>
          </a:prstGeom>
          <a:noFill/>
        </p:spPr>
        <p:txBody>
          <a:bodyPr wrap="square" rtlCol="0">
            <a:spAutoFit/>
          </a:bodyPr>
          <a:lstStyle/>
          <a:p>
            <a:r>
              <a:rPr lang="en-US" dirty="0"/>
              <a:t>Zak ALWAYS uses triple equal </a:t>
            </a:r>
            <a:r>
              <a:rPr lang="en-US" dirty="0" smtClean="0"/>
              <a:t>sign. It requires the value AND the type to be same</a:t>
            </a:r>
            <a:endParaRPr lang="en-US" dirty="0"/>
          </a:p>
        </p:txBody>
      </p:sp>
      <p:sp>
        <p:nvSpPr>
          <p:cNvPr id="4" name="Rectangle 3"/>
          <p:cNvSpPr/>
          <p:nvPr/>
        </p:nvSpPr>
        <p:spPr>
          <a:xfrm>
            <a:off x="7051325" y="5392837"/>
            <a:ext cx="5140675" cy="307777"/>
          </a:xfrm>
          <a:prstGeom prst="rect">
            <a:avLst/>
          </a:prstGeom>
        </p:spPr>
        <p:txBody>
          <a:bodyPr wrap="none">
            <a:spAutoFit/>
          </a:bodyPr>
          <a:lstStyle/>
          <a:p>
            <a:r>
              <a:rPr lang="en-US" sz="1400" dirty="0" smtClean="0">
                <a:solidFill>
                  <a:srgbClr val="FF0000"/>
                </a:solidFill>
                <a:latin typeface="Courier New" panose="02070309020205020404" pitchFamily="49" charset="0"/>
                <a:cs typeface="Courier New" panose="02070309020205020404" pitchFamily="49" charset="0"/>
              </a:rPr>
              <a:t>I added this ! Because I think Zak left it out </a:t>
            </a:r>
            <a:endParaRPr lang="en-US" dirty="0">
              <a:solidFill>
                <a:srgbClr val="FF0000"/>
              </a:solidFill>
            </a:endParaRPr>
          </a:p>
        </p:txBody>
      </p:sp>
    </p:spTree>
    <p:extLst>
      <p:ext uri="{BB962C8B-B14F-4D97-AF65-F5344CB8AC3E}">
        <p14:creationId xmlns:p14="http://schemas.microsoft.com/office/powerpoint/2010/main" val="33139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Helpful JavaScript Functions</a:t>
            </a:r>
            <a:endParaRPr lang="nl-NL" dirty="0"/>
          </a:p>
        </p:txBody>
      </p:sp>
      <p:sp>
        <p:nvSpPr>
          <p:cNvPr id="7" name="Text Placeholder 6"/>
          <p:cNvSpPr>
            <a:spLocks noGrp="1"/>
          </p:cNvSpPr>
          <p:nvPr>
            <p:ph type="body" sz="quarter" idx="14"/>
          </p:nvPr>
        </p:nvSpPr>
        <p:spPr>
          <a:xfrm>
            <a:off x="335359" y="1628800"/>
            <a:ext cx="11511019" cy="5229200"/>
          </a:xfrm>
        </p:spPr>
        <p:txBody>
          <a:bodyPr>
            <a:noAutofit/>
          </a:bodyPr>
          <a:lstStyle/>
          <a:p>
            <a:pPr>
              <a:defRPr/>
            </a:pPr>
            <a:r>
              <a:rPr lang="en-US" sz="1600" dirty="0">
                <a:solidFill>
                  <a:schemeClr val="tx1"/>
                </a:solidFill>
                <a:latin typeface="Courier New" panose="02070309020205020404" pitchFamily="49" charset="0"/>
                <a:cs typeface="Courier New" panose="02070309020205020404" pitchFamily="49" charset="0"/>
              </a:rPr>
              <a:t>console.log();</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console.info();</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smtClean="0">
                <a:solidFill>
                  <a:schemeClr val="tx1"/>
                </a:solidFill>
                <a:cs typeface="Courier New" panose="02070309020205020404" pitchFamily="49" charset="0"/>
              </a:rPr>
              <a:t>A </a:t>
            </a:r>
            <a:r>
              <a:rPr lang="en-US" sz="1600" dirty="0">
                <a:solidFill>
                  <a:schemeClr val="tx1"/>
                </a:solidFill>
                <a:cs typeface="Courier New" panose="02070309020205020404" pitchFamily="49" charset="0"/>
              </a:rPr>
              <a:t>quick method for displaying data within the browser's console window</a:t>
            </a:r>
            <a:r>
              <a:rPr lang="en-US" sz="1600" dirty="0" smtClean="0">
                <a:solidFill>
                  <a:schemeClr val="tx1"/>
                </a:solidFill>
                <a:cs typeface="Courier New" panose="02070309020205020404" pitchFamily="49" charset="0"/>
              </a:rPr>
              <a:t>.  (Zak says that he rarely uses </a:t>
            </a:r>
            <a:r>
              <a:rPr lang="en-US" sz="1600" dirty="0" err="1" smtClean="0">
                <a:solidFill>
                  <a:schemeClr val="tx1"/>
                </a:solidFill>
                <a:cs typeface="Courier New" panose="02070309020205020404" pitchFamily="49" charset="0"/>
              </a:rPr>
              <a:t>console.info</a:t>
            </a:r>
            <a:r>
              <a:rPr lang="en-US" sz="1600" dirty="0" smtClean="0">
                <a:solidFill>
                  <a:schemeClr val="tx1"/>
                </a:solidFill>
                <a:cs typeface="Courier New" panose="02070309020205020404" pitchFamily="49" charset="0"/>
              </a:rPr>
              <a:t>. He uses </a:t>
            </a:r>
            <a:r>
              <a:rPr lang="en-US" sz="1600" dirty="0" err="1" smtClean="0">
                <a:solidFill>
                  <a:schemeClr val="tx1"/>
                </a:solidFill>
                <a:cs typeface="Courier New" panose="02070309020205020404" pitchFamily="49" charset="0"/>
              </a:rPr>
              <a:t>console.log</a:t>
            </a:r>
            <a:r>
              <a:rPr lang="en-US" sz="1600" dirty="0" smtClean="0">
                <a:solidFill>
                  <a:schemeClr val="tx1"/>
                </a:solidFill>
                <a:cs typeface="Courier New" panose="02070309020205020404" pitchFamily="49" charset="0"/>
              </a:rPr>
              <a:t>.  </a:t>
            </a:r>
            <a:r>
              <a:rPr lang="en-US" sz="1600" dirty="0" err="1" smtClean="0">
                <a:solidFill>
                  <a:schemeClr val="tx1"/>
                </a:solidFill>
                <a:cs typeface="Courier New" panose="02070309020205020404" pitchFamily="49" charset="0"/>
              </a:rPr>
              <a:t>Console.log</a:t>
            </a:r>
            <a:r>
              <a:rPr lang="en-US" sz="1600" dirty="0" smtClean="0">
                <a:solidFill>
                  <a:schemeClr val="tx1"/>
                </a:solidFill>
                <a:cs typeface="Courier New" panose="02070309020205020404" pitchFamily="49" charset="0"/>
              </a:rPr>
              <a:t> preserves the log even if the console refreshes according to </a:t>
            </a:r>
            <a:r>
              <a:rPr lang="en-US" sz="1600" dirty="0" err="1" smtClean="0">
                <a:solidFill>
                  <a:schemeClr val="tx1"/>
                </a:solidFill>
                <a:cs typeface="Courier New" panose="02070309020205020404" pitchFamily="49" charset="0"/>
              </a:rPr>
              <a:t>Kam</a:t>
            </a:r>
            <a:r>
              <a:rPr lang="en-US" sz="1600" dirty="0" smtClean="0">
                <a:solidFill>
                  <a:schemeClr val="tx1"/>
                </a:solidFill>
                <a:cs typeface="Courier New" panose="02070309020205020404" pitchFamily="49" charset="0"/>
              </a:rPr>
              <a:t> H)</a:t>
            </a:r>
            <a:endParaRPr lang="en-US" sz="1600" dirty="0">
              <a:solidFill>
                <a:schemeClr val="tx1"/>
              </a:solidFill>
              <a:cs typeface="Courier New" panose="02070309020205020404" pitchFamily="49" charset="0"/>
            </a:endParaRPr>
          </a:p>
          <a:p>
            <a:pPr>
              <a:defRPr/>
            </a:pPr>
            <a:endParaRPr lang="en-US" sz="1600" dirty="0">
              <a:solidFill>
                <a:schemeClr val="tx1"/>
              </a:solidFill>
              <a:cs typeface="Courier New" panose="02070309020205020404" pitchFamily="49" charset="0"/>
            </a:endParaRPr>
          </a:p>
          <a:p>
            <a:pPr>
              <a:defRPr/>
            </a:pPr>
            <a:r>
              <a:rPr lang="en-US" sz="1600" dirty="0" err="1">
                <a:solidFill>
                  <a:schemeClr val="tx1"/>
                </a:solidFill>
                <a:latin typeface="Courier New" panose="02070309020205020404" pitchFamily="49" charset="0"/>
                <a:cs typeface="Courier New" panose="02070309020205020404" pitchFamily="49" charset="0"/>
              </a:rPr>
              <a:t>console.error</a:t>
            </a:r>
            <a:r>
              <a:rPr lang="en-US" sz="1600" dirty="0">
                <a:solidFill>
                  <a:schemeClr val="tx1"/>
                </a:solidFill>
                <a:latin typeface="Courier New" panose="02070309020205020404" pitchFamily="49" charset="0"/>
                <a:cs typeface="Courier New" panose="02070309020205020404" pitchFamily="49" charset="0"/>
              </a:rPr>
              <a: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quick method for displaying data within the browser's console window. Message is displayed red with an error icon.</a:t>
            </a:r>
          </a:p>
          <a:p>
            <a:pPr>
              <a:defRPr/>
            </a:pPr>
            <a:endParaRPr lang="en-US" sz="1600" dirty="0">
              <a:solidFill>
                <a:schemeClr val="tx1"/>
              </a:solidFill>
              <a:cs typeface="Courier New" panose="02070309020205020404" pitchFamily="49" charset="0"/>
            </a:endParaRPr>
          </a:p>
          <a:p>
            <a:pPr>
              <a:defRPr/>
            </a:pPr>
            <a:r>
              <a:rPr lang="en-US" sz="1600" dirty="0" err="1">
                <a:solidFill>
                  <a:schemeClr val="tx1"/>
                </a:solidFill>
                <a:latin typeface="Courier New" panose="02070309020205020404" pitchFamily="49" charset="0"/>
                <a:cs typeface="Courier New" panose="02070309020205020404" pitchFamily="49" charset="0"/>
              </a:rPr>
              <a:t>console.warn</a:t>
            </a:r>
            <a:r>
              <a:rPr lang="en-US" sz="1600" dirty="0">
                <a:solidFill>
                  <a:schemeClr val="tx1"/>
                </a:solidFill>
                <a:latin typeface="Courier New" panose="02070309020205020404" pitchFamily="49" charset="0"/>
                <a:cs typeface="Courier New" panose="02070309020205020404" pitchFamily="49" charset="0"/>
              </a:rPr>
              <a: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quick method for displaying data within the browser's console window. Message is displayed yellow with a warning icon.</a:t>
            </a:r>
          </a:p>
          <a:p>
            <a:pPr>
              <a:defRPr/>
            </a:pPr>
            <a:endParaRPr lang="en-US" sz="1600" dirty="0">
              <a:solidFill>
                <a:schemeClr val="tx1"/>
              </a:solidFill>
              <a:cs typeface="Courier New" panose="02070309020205020404" pitchFamily="49" charset="0"/>
            </a:endParaRPr>
          </a:p>
          <a:p>
            <a:pPr>
              <a:defRPr/>
            </a:pPr>
            <a:r>
              <a:rPr lang="en-US" sz="1600" dirty="0" err="1">
                <a:solidFill>
                  <a:schemeClr val="tx1"/>
                </a:solidFill>
                <a:latin typeface="Courier New" panose="02070309020205020404" pitchFamily="49" charset="0"/>
                <a:cs typeface="Courier New" panose="02070309020205020404" pitchFamily="49" charset="0"/>
              </a:rPr>
              <a:t>document.write</a:t>
            </a:r>
            <a:r>
              <a:rPr lang="en-US" sz="1600" dirty="0">
                <a:solidFill>
                  <a:schemeClr val="tx1"/>
                </a:solidFill>
                <a:latin typeface="Courier New" panose="02070309020205020404" pitchFamily="49" charset="0"/>
                <a:cs typeface="Courier New" panose="02070309020205020404" pitchFamily="49" charset="0"/>
              </a:rPr>
              <a: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quick method for displaying data within the browser window</a:t>
            </a:r>
            <a:r>
              <a:rPr lang="en-US" sz="1600" dirty="0" smtClean="0">
                <a:solidFill>
                  <a:schemeClr val="tx1"/>
                </a:solidFill>
                <a:cs typeface="Courier New" panose="02070309020205020404" pitchFamily="49" charset="0"/>
              </a:rPr>
              <a:t>.</a:t>
            </a:r>
          </a:p>
          <a:p>
            <a:pPr>
              <a:defRPr/>
            </a:pPr>
            <a:r>
              <a:rPr lang="en-US" sz="1100" dirty="0" smtClean="0">
                <a:solidFill>
                  <a:schemeClr val="tx1"/>
                </a:solidFill>
                <a:cs typeface="Courier New" panose="02070309020205020404" pitchFamily="49" charset="0"/>
              </a:rPr>
              <a:t>Note: This writes directly to the HTML body, so format anything you want to be written via </a:t>
            </a:r>
            <a:r>
              <a:rPr lang="en-US" sz="1100" dirty="0" err="1" smtClean="0">
                <a:solidFill>
                  <a:schemeClr val="tx1"/>
                </a:solidFill>
                <a:cs typeface="Courier New" panose="02070309020205020404" pitchFamily="49" charset="0"/>
              </a:rPr>
              <a:t>document.write</a:t>
            </a:r>
            <a:r>
              <a:rPr lang="en-US" sz="1100" dirty="0" smtClean="0">
                <a:solidFill>
                  <a:schemeClr val="tx1"/>
                </a:solidFill>
                <a:cs typeface="Courier New" panose="02070309020205020404" pitchFamily="49" charset="0"/>
              </a:rPr>
              <a:t>() in HTML.  You can look in the Inspector inside of the &lt;body&gt; tag and see that </a:t>
            </a:r>
            <a:r>
              <a:rPr lang="en-US" sz="1100" dirty="0" err="1" smtClean="0">
                <a:solidFill>
                  <a:schemeClr val="tx1"/>
                </a:solidFill>
                <a:cs typeface="Courier New" panose="02070309020205020404" pitchFamily="49" charset="0"/>
              </a:rPr>
              <a:t>document.write</a:t>
            </a:r>
            <a:r>
              <a:rPr lang="en-US" sz="1100" dirty="0" smtClean="0">
                <a:solidFill>
                  <a:schemeClr val="tx1"/>
                </a:solidFill>
                <a:cs typeface="Courier New" panose="02070309020205020404" pitchFamily="49" charset="0"/>
              </a:rPr>
              <a:t>() writes text straight into the &lt;body&gt; tag (the text that is written is not wrapped in &lt;p&gt; tags </a:t>
            </a:r>
            <a:r>
              <a:rPr lang="en-US" sz="1100" smtClean="0">
                <a:solidFill>
                  <a:schemeClr val="tx1"/>
                </a:solidFill>
                <a:cs typeface="Courier New" panose="02070309020205020404" pitchFamily="49" charset="0"/>
              </a:rPr>
              <a:t>or anything)</a:t>
            </a:r>
            <a:endParaRPr lang="en-US" sz="1100" dirty="0">
              <a:solidFill>
                <a:schemeClr val="tx1"/>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solidFill>
                  <a:schemeClr val="tx1"/>
                </a:solidFill>
              </a:rPr>
              <a:t>JavaScript has several functions that can help you when writing JavaScript code</a:t>
            </a:r>
            <a:endParaRPr lang="en-US" dirty="0"/>
          </a:p>
        </p:txBody>
      </p:sp>
    </p:spTree>
    <p:extLst>
      <p:ext uri="{BB962C8B-B14F-4D97-AF65-F5344CB8AC3E}">
        <p14:creationId xmlns:p14="http://schemas.microsoft.com/office/powerpoint/2010/main" val="115341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Logical operators are typically used with Boolean values. When they are, they return a Boolean value.</a:t>
            </a:r>
          </a:p>
        </p:txBody>
      </p:sp>
      <p:sp>
        <p:nvSpPr>
          <p:cNvPr id="2" name="Text Placeholder 1"/>
          <p:cNvSpPr>
            <a:spLocks noGrp="1"/>
          </p:cNvSpPr>
          <p:nvPr>
            <p:ph type="body" sz="quarter" idx="11"/>
          </p:nvPr>
        </p:nvSpPr>
        <p:spPr/>
        <p:txBody>
          <a:bodyPr/>
          <a:lstStyle/>
          <a:p>
            <a:r>
              <a:rPr lang="en-US" dirty="0"/>
              <a:t>Logical operators</a:t>
            </a:r>
          </a:p>
        </p:txBody>
      </p:sp>
      <p:graphicFrame>
        <p:nvGraphicFramePr>
          <p:cNvPr id="8" name="Table 7"/>
          <p:cNvGraphicFramePr>
            <a:graphicFrameLocks noGrp="1"/>
          </p:cNvGraphicFramePr>
          <p:nvPr>
            <p:extLst>
              <p:ext uri="{D42A27DB-BD31-4B8C-83A1-F6EECF244321}">
                <p14:modId xmlns:p14="http://schemas.microsoft.com/office/powerpoint/2010/main" val="1947240381"/>
              </p:ext>
            </p:extLst>
          </p:nvPr>
        </p:nvGraphicFramePr>
        <p:xfrm>
          <a:off x="0" y="2401620"/>
          <a:ext cx="12192000" cy="1767839"/>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2732585">
                  <a:extLst>
                    <a:ext uri="{9D8B030D-6E8A-4147-A177-3AD203B41FA5}">
                      <a16:colId xmlns="" xmlns:a16="http://schemas.microsoft.com/office/drawing/2014/main" val="20001"/>
                    </a:ext>
                  </a:extLst>
                </a:gridCol>
                <a:gridCol w="5395415">
                  <a:extLst>
                    <a:ext uri="{9D8B030D-6E8A-4147-A177-3AD203B41FA5}">
                      <a16:colId xmlns="" xmlns:a16="http://schemas.microsoft.com/office/drawing/2014/main" val="20002"/>
                    </a:ext>
                  </a:extLst>
                </a:gridCol>
              </a:tblGrid>
              <a:tr h="130268">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12644">
                <a:tc>
                  <a:txBody>
                    <a:bodyPr/>
                    <a:lstStyle/>
                    <a:p>
                      <a:r>
                        <a:rPr lang="en-US" sz="1400" dirty="0">
                          <a:latin typeface="Courier New" pitchFamily="49" charset="0"/>
                          <a:cs typeface="Courier New" pitchFamily="49" charset="0"/>
                        </a:rPr>
                        <a:t>&amp;&amp;</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AND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 5</a:t>
                      </a:r>
                      <a:r>
                        <a:rPr lang="es-ES" sz="1400" b="0" i="0" kern="1200" baseline="0" dirty="0">
                          <a:solidFill>
                            <a:schemeClr val="dk1"/>
                          </a:solidFill>
                          <a:latin typeface="Courier New" pitchFamily="49" charset="0"/>
                          <a:ea typeface="+mn-ea"/>
                          <a:cs typeface="Courier New" pitchFamily="49" charset="0"/>
                        </a:rPr>
                        <a:t> &amp;&amp; y == 10</a:t>
                      </a:r>
                      <a:r>
                        <a:rPr lang="es-ES" sz="1400" b="0" i="0" kern="1200" dirty="0">
                          <a:solidFill>
                            <a:schemeClr val="dk1"/>
                          </a:solidFill>
                          <a:latin typeface="Courier New" pitchFamily="49" charset="0"/>
                          <a:ea typeface="+mn-ea"/>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1264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OR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 5</a:t>
                      </a:r>
                      <a:r>
                        <a:rPr lang="es-ES" sz="1400" b="0" i="0" kern="1200" baseline="0" dirty="0">
                          <a:solidFill>
                            <a:schemeClr val="dk1"/>
                          </a:solidFill>
                          <a:latin typeface="Courier New" pitchFamily="49" charset="0"/>
                          <a:ea typeface="+mn-ea"/>
                          <a:cs typeface="Courier New" pitchFamily="49" charset="0"/>
                        </a:rPr>
                        <a:t> || y == 5</a:t>
                      </a:r>
                      <a:r>
                        <a:rPr lang="es-ES" sz="1400" b="0" i="0" kern="1200" dirty="0">
                          <a:solidFill>
                            <a:schemeClr val="dk1"/>
                          </a:solidFill>
                          <a:latin typeface="Courier New" pitchFamily="49" charset="0"/>
                          <a:ea typeface="+mn-ea"/>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260212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The concatenation operator (+) concatenates two string values together, returning another string that is the union of the two. For example, "my " + "string" returns the string "my string".</a:t>
            </a:r>
          </a:p>
        </p:txBody>
      </p:sp>
      <p:sp>
        <p:nvSpPr>
          <p:cNvPr id="2" name="Text Placeholder 1"/>
          <p:cNvSpPr>
            <a:spLocks noGrp="1"/>
          </p:cNvSpPr>
          <p:nvPr>
            <p:ph type="body" sz="quarter" idx="11"/>
          </p:nvPr>
        </p:nvSpPr>
        <p:spPr/>
        <p:txBody>
          <a:bodyPr/>
          <a:lstStyle/>
          <a:p>
            <a:r>
              <a:rPr lang="en-US" dirty="0"/>
              <a:t>Concatenation operator</a:t>
            </a:r>
          </a:p>
        </p:txBody>
      </p:sp>
      <p:graphicFrame>
        <p:nvGraphicFramePr>
          <p:cNvPr id="6" name="Table 5"/>
          <p:cNvGraphicFramePr>
            <a:graphicFrameLocks noGrp="1"/>
          </p:cNvGraphicFramePr>
          <p:nvPr>
            <p:extLst>
              <p:ext uri="{D42A27DB-BD31-4B8C-83A1-F6EECF244321}">
                <p14:modId xmlns:p14="http://schemas.microsoft.com/office/powerpoint/2010/main" val="3480350763"/>
              </p:ext>
            </p:extLst>
          </p:nvPr>
        </p:nvGraphicFramePr>
        <p:xfrm>
          <a:off x="0" y="2772333"/>
          <a:ext cx="12192000" cy="1036319"/>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3442269">
                  <a:extLst>
                    <a:ext uri="{9D8B030D-6E8A-4147-A177-3AD203B41FA5}">
                      <a16:colId xmlns="" xmlns:a16="http://schemas.microsoft.com/office/drawing/2014/main" val="20001"/>
                    </a:ext>
                  </a:extLst>
                </a:gridCol>
                <a:gridCol w="4685731">
                  <a:extLst>
                    <a:ext uri="{9D8B030D-6E8A-4147-A177-3AD203B41FA5}">
                      <a16:colId xmlns="" xmlns:a16="http://schemas.microsoft.com/office/drawing/2014/main" val="20002"/>
                    </a:ext>
                  </a:extLst>
                </a:gridCol>
              </a:tblGrid>
              <a:tr h="119285">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35303">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concatenate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a:t>
                      </a:r>
                      <a:r>
                        <a:rPr lang="es-ES" sz="1400" b="0" i="0" kern="1200" dirty="0" err="1">
                          <a:solidFill>
                            <a:schemeClr val="dk1"/>
                          </a:solidFill>
                          <a:latin typeface="Courier New" pitchFamily="49" charset="0"/>
                          <a:ea typeface="+mn-ea"/>
                          <a:cs typeface="Courier New" pitchFamily="49" charset="0"/>
                        </a:rPr>
                        <a:t>Hello</a:t>
                      </a:r>
                      <a:r>
                        <a:rPr lang="es-ES" sz="1400" b="0" i="0" kern="1200" dirty="0">
                          <a:solidFill>
                            <a:schemeClr val="dk1"/>
                          </a:solidFill>
                          <a:latin typeface="Courier New" pitchFamily="49" charset="0"/>
                          <a:ea typeface="+mn-ea"/>
                          <a:cs typeface="Courier New" pitchFamily="49" charset="0"/>
                        </a:rPr>
                        <a:t>";</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"World";</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 " " + y);</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718452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pPr>
              <a:defRPr/>
            </a:pPr>
            <a:r>
              <a:rPr lang="en-US" sz="1600" dirty="0">
                <a:solidFill>
                  <a:schemeClr val="tx1"/>
                </a:solidFill>
              </a:rPr>
              <a:t>In addition to the many operators covered so far, JavaScript also provides for the following special operators. </a:t>
            </a:r>
            <a:br>
              <a:rPr lang="en-US" sz="1600" dirty="0">
                <a:solidFill>
                  <a:schemeClr val="tx1"/>
                </a:solidFill>
              </a:rPr>
            </a:b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Unary operators</a:t>
            </a:r>
          </a:p>
        </p:txBody>
      </p:sp>
      <p:graphicFrame>
        <p:nvGraphicFramePr>
          <p:cNvPr id="6" name="Table 5"/>
          <p:cNvGraphicFramePr>
            <a:graphicFrameLocks noGrp="1"/>
          </p:cNvGraphicFramePr>
          <p:nvPr>
            <p:extLst>
              <p:ext uri="{D42A27DB-BD31-4B8C-83A1-F6EECF244321}">
                <p14:modId xmlns:p14="http://schemas.microsoft.com/office/powerpoint/2010/main" val="376277769"/>
              </p:ext>
            </p:extLst>
          </p:nvPr>
        </p:nvGraphicFramePr>
        <p:xfrm>
          <a:off x="0" y="2368960"/>
          <a:ext cx="12192000" cy="3413759"/>
        </p:xfrm>
        <a:graphic>
          <a:graphicData uri="http://schemas.openxmlformats.org/drawingml/2006/table">
            <a:tbl>
              <a:tblPr firstRow="1" bandRow="1">
                <a:tableStyleId>{5C22544A-7EE6-4342-B048-85BDC9FD1C3A}</a:tableStyleId>
              </a:tblPr>
              <a:tblGrid>
                <a:gridCol w="1942214">
                  <a:extLst>
                    <a:ext uri="{9D8B030D-6E8A-4147-A177-3AD203B41FA5}">
                      <a16:colId xmlns="" xmlns:a16="http://schemas.microsoft.com/office/drawing/2014/main" val="20000"/>
                    </a:ext>
                  </a:extLst>
                </a:gridCol>
                <a:gridCol w="5344633">
                  <a:extLst>
                    <a:ext uri="{9D8B030D-6E8A-4147-A177-3AD203B41FA5}">
                      <a16:colId xmlns="" xmlns:a16="http://schemas.microsoft.com/office/drawing/2014/main" val="20001"/>
                    </a:ext>
                  </a:extLst>
                </a:gridCol>
                <a:gridCol w="4905153">
                  <a:extLst>
                    <a:ext uri="{9D8B030D-6E8A-4147-A177-3AD203B41FA5}">
                      <a16:colId xmlns="" xmlns:a16="http://schemas.microsoft.com/office/drawing/2014/main" val="250761912"/>
                    </a:ext>
                  </a:extLst>
                </a:gridCol>
              </a:tblGrid>
              <a:tr h="186345">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86345">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latin typeface="+mn-lt"/>
                          <a:ea typeface="+mn-ea"/>
                          <a:cs typeface="Courier New" pitchFamily="49" charset="0"/>
                        </a:rPr>
                        <a:t>Converts to Boolean value then negates it</a:t>
                      </a:r>
                      <a:endParaRPr lang="en-US" sz="1400" dirty="0">
                        <a:latin typeface="+mn-lt"/>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&lt;= y != true);</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86345">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Courier New" pitchFamily="49" charset="0"/>
                        </a:rPr>
                        <a:t>Adds one to its operand</a:t>
                      </a:r>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let</a:t>
                      </a:r>
                      <a:r>
                        <a:rPr lang="en-US" sz="1400" baseline="0" dirty="0">
                          <a:latin typeface="Courier New" pitchFamily="49" charset="0"/>
                          <a:cs typeface="Courier New" pitchFamily="49" charset="0"/>
                        </a:rPr>
                        <a:t> x++;</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73">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latin typeface="+mn-lt"/>
                          <a:ea typeface="+mn-ea"/>
                          <a:cs typeface="Courier New" pitchFamily="49" charset="0"/>
                        </a:rPr>
                        <a:t>Decrements by one from its operand</a:t>
                      </a:r>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let</a:t>
                      </a:r>
                      <a:r>
                        <a:rPr lang="en-US" sz="1400" baseline="0" dirty="0">
                          <a:latin typeface="Courier New" pitchFamily="49" charset="0"/>
                          <a:cs typeface="Courier New" pitchFamily="49" charset="0"/>
                        </a:rPr>
                        <a:t> x--;</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86345">
                <a:tc>
                  <a:txBody>
                    <a:bodyPr/>
                    <a:lstStyle/>
                    <a:p>
                      <a:r>
                        <a:rPr lang="en-US" sz="1400" dirty="0">
                          <a:latin typeface="Courier New" pitchFamily="49" charset="0"/>
                          <a:cs typeface="Courier New" pitchFamily="49" charset="0"/>
                        </a:rPr>
                        <a:t>delete</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latin typeface="+mn-lt"/>
                          <a:cs typeface="Courier New" pitchFamily="49" charset="0"/>
                        </a:rPr>
                        <a:t>Deletes specific index of an array or specific property of an object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186345">
                <a:tc>
                  <a:txBody>
                    <a:bodyPr/>
                    <a:lstStyle/>
                    <a:p>
                      <a:r>
                        <a:rPr lang="en-US" sz="1400" dirty="0" err="1">
                          <a:latin typeface="Courier New" pitchFamily="49" charset="0"/>
                          <a:cs typeface="Courier New" pitchFamily="49" charset="0"/>
                        </a:rPr>
                        <a:t>typeof</a:t>
                      </a:r>
                      <a:endParaRPr lang="en-US" sz="1400"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 string which is the type of the operand</a:t>
                      </a:r>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err="1">
                          <a:solidFill>
                            <a:schemeClr val="dk1"/>
                          </a:solidFill>
                          <a:effectLst/>
                          <a:latin typeface="Courier New" panose="02070309020205020404" pitchFamily="49" charset="0"/>
                          <a:ea typeface="+mn-ea"/>
                          <a:cs typeface="Courier New" panose="02070309020205020404" pitchFamily="49" charset="0"/>
                        </a:rPr>
                        <a:t>typeof</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Courier New" panose="02070309020205020404" pitchFamily="49" charset="0"/>
                          <a:ea typeface="+mn-ea"/>
                          <a:cs typeface="Courier New" panose="02070309020205020404" pitchFamily="49" charset="0"/>
                        </a:rPr>
                        <a:t>false</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mn-lt"/>
                          <a:ea typeface="+mn-ea"/>
                          <a:cs typeface="+mn-cs"/>
                        </a:rPr>
                        <a:t>// returns '</a:t>
                      </a:r>
                      <a:r>
                        <a:rPr lang="en-US" sz="1400" b="0" kern="1200" dirty="0" err="1">
                          <a:solidFill>
                            <a:schemeClr val="dk1"/>
                          </a:solidFill>
                          <a:effectLst/>
                          <a:latin typeface="+mn-lt"/>
                          <a:ea typeface="+mn-ea"/>
                          <a:cs typeface="+mn-cs"/>
                        </a:rPr>
                        <a:t>boolean</a:t>
                      </a:r>
                      <a:r>
                        <a:rPr lang="en-US" sz="1400" b="0" kern="1200" dirty="0">
                          <a:solidFill>
                            <a:schemeClr val="dk1"/>
                          </a:solidFill>
                          <a:effectLst/>
                          <a:latin typeface="+mn-lt"/>
                          <a:ea typeface="+mn-ea"/>
                          <a:cs typeface="+mn-cs"/>
                        </a:rPr>
                        <a:t>'</a:t>
                      </a:r>
                      <a:br>
                        <a:rPr lang="en-US" sz="1400" b="0" kern="1200" dirty="0">
                          <a:solidFill>
                            <a:schemeClr val="dk1"/>
                          </a:solidFill>
                          <a:effectLst/>
                          <a:latin typeface="+mn-lt"/>
                          <a:ea typeface="+mn-ea"/>
                          <a:cs typeface="+mn-cs"/>
                        </a:rPr>
                      </a:br>
                      <a:r>
                        <a:rPr lang="en-US" sz="1400" b="0" kern="1200" dirty="0" err="1">
                          <a:solidFill>
                            <a:schemeClr val="dk1"/>
                          </a:solidFill>
                          <a:effectLst/>
                          <a:latin typeface="Courier New" panose="02070309020205020404" pitchFamily="49" charset="0"/>
                          <a:ea typeface="+mn-ea"/>
                          <a:cs typeface="Courier New" panose="02070309020205020404" pitchFamily="49" charset="0"/>
                        </a:rPr>
                        <a:t>typeof</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Courier New" panose="02070309020205020404" pitchFamily="49" charset="0"/>
                          <a:ea typeface="+mn-ea"/>
                          <a:cs typeface="Courier New" panose="02070309020205020404" pitchFamily="49" charset="0"/>
                        </a:rPr>
                        <a:t>2</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mn-lt"/>
                          <a:ea typeface="+mn-ea"/>
                          <a:cs typeface="+mn-cs"/>
                        </a:rPr>
                        <a:t>// returns 'number'</a:t>
                      </a:r>
                      <a:br>
                        <a:rPr lang="en-US" sz="1400" b="0" kern="1200" dirty="0">
                          <a:solidFill>
                            <a:schemeClr val="dk1"/>
                          </a:solidFill>
                          <a:effectLst/>
                          <a:latin typeface="+mn-lt"/>
                          <a:ea typeface="+mn-ea"/>
                          <a:cs typeface="+mn-cs"/>
                        </a:rPr>
                      </a:br>
                      <a:r>
                        <a:rPr lang="en-US" sz="1400" b="0" kern="1200" dirty="0" err="1">
                          <a:solidFill>
                            <a:schemeClr val="dk1"/>
                          </a:solidFill>
                          <a:effectLst/>
                          <a:latin typeface="Courier New" panose="02070309020205020404" pitchFamily="49" charset="0"/>
                          <a:ea typeface="+mn-ea"/>
                          <a:cs typeface="Courier New" panose="02070309020205020404" pitchFamily="49" charset="0"/>
                        </a:rPr>
                        <a:t>typeof</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Courier New" panose="02070309020205020404" pitchFamily="49" charset="0"/>
                          <a:ea typeface="+mn-ea"/>
                          <a:cs typeface="Courier New" panose="02070309020205020404" pitchFamily="49" charset="0"/>
                        </a:rPr>
                        <a:t>'Hello'</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mn-lt"/>
                          <a:ea typeface="+mn-ea"/>
                          <a:cs typeface="+mn-cs"/>
                        </a:rPr>
                        <a:t>// returns 'string'</a:t>
                      </a:r>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186345">
                <a:tc>
                  <a:txBody>
                    <a:bodyPr/>
                    <a:lstStyle/>
                    <a:p>
                      <a:r>
                        <a:rPr lang="en-US" sz="1400" dirty="0">
                          <a:latin typeface="Courier New" pitchFamily="49" charset="0"/>
                          <a:cs typeface="Courier New" pitchFamily="49" charset="0"/>
                        </a:rPr>
                        <a:t>void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latin typeface="+mn-lt"/>
                          <a:cs typeface="Courier New" pitchFamily="49" charset="0"/>
                        </a:rPr>
                        <a:t>Discards a return value of an expression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560055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2774443"/>
            <a:ext cx="11099800" cy="1309114"/>
          </a:xfrm>
        </p:spPr>
        <p:txBody>
          <a:bodyPr/>
          <a:lstStyle/>
          <a:p>
            <a:pPr algn="ctr">
              <a:defRPr/>
            </a:pPr>
            <a:r>
              <a:rPr lang="en-US" sz="4000" dirty="0">
                <a:solidFill>
                  <a:schemeClr val="tx1"/>
                </a:solidFill>
              </a:rPr>
              <a:t>Lab </a:t>
            </a:r>
            <a:br>
              <a:rPr lang="en-US" sz="4000" dirty="0">
                <a:solidFill>
                  <a:schemeClr val="tx1"/>
                </a:solidFill>
              </a:rPr>
            </a:br>
            <a:r>
              <a:rPr lang="en-US" sz="4000" dirty="0">
                <a:solidFill>
                  <a:schemeClr val="tx1"/>
                </a:solidFill>
              </a:rPr>
              <a:t>The Calculate MPG Application</a:t>
            </a:r>
          </a:p>
        </p:txBody>
      </p:sp>
    </p:spTree>
    <p:extLst>
      <p:ext uri="{BB962C8B-B14F-4D97-AF65-F5344CB8AC3E}">
        <p14:creationId xmlns:p14="http://schemas.microsoft.com/office/powerpoint/2010/main" val="3481978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2752643"/>
            <a:ext cx="11099800" cy="1352714"/>
          </a:xfrm>
        </p:spPr>
        <p:txBody>
          <a:bodyPr/>
          <a:lstStyle/>
          <a:p>
            <a:pPr algn="ctr">
              <a:defRPr/>
            </a:pPr>
            <a:r>
              <a:rPr lang="en-US" sz="4000" dirty="0">
                <a:solidFill>
                  <a:schemeClr val="tx1"/>
                </a:solidFill>
              </a:rPr>
              <a:t>Lab</a:t>
            </a:r>
            <a:br>
              <a:rPr lang="en-US" sz="4000" dirty="0">
                <a:solidFill>
                  <a:schemeClr val="tx1"/>
                </a:solidFill>
              </a:rPr>
            </a:br>
            <a:r>
              <a:rPr lang="en-US" sz="4000" dirty="0">
                <a:solidFill>
                  <a:schemeClr val="tx1"/>
                </a:solidFill>
              </a:rPr>
              <a:t>The Test Scores Application</a:t>
            </a:r>
          </a:p>
        </p:txBody>
      </p:sp>
    </p:spTree>
    <p:extLst>
      <p:ext uri="{BB962C8B-B14F-4D97-AF65-F5344CB8AC3E}">
        <p14:creationId xmlns:p14="http://schemas.microsoft.com/office/powerpoint/2010/main" val="203921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Alerts</a:t>
            </a:r>
          </a:p>
        </p:txBody>
      </p:sp>
    </p:spTree>
    <p:extLst>
      <p:ext uri="{BB962C8B-B14F-4D97-AF65-F5344CB8AC3E}">
        <p14:creationId xmlns:p14="http://schemas.microsoft.com/office/powerpoint/2010/main" val="51914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Prompts</a:t>
            </a:r>
          </a:p>
        </p:txBody>
      </p:sp>
    </p:spTree>
    <p:extLst>
      <p:ext uri="{BB962C8B-B14F-4D97-AF65-F5344CB8AC3E}">
        <p14:creationId xmlns:p14="http://schemas.microsoft.com/office/powerpoint/2010/main" val="301681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JavaScript Essentials</a:t>
            </a:r>
          </a:p>
        </p:txBody>
      </p:sp>
    </p:spTree>
    <p:extLst>
      <p:ext uri="{BB962C8B-B14F-4D97-AF65-F5344CB8AC3E}">
        <p14:creationId xmlns:p14="http://schemas.microsoft.com/office/powerpoint/2010/main" val="235926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marL="342900" indent="-342900">
              <a:buFont typeface="Wingdings" panose="05000000000000000000" pitchFamily="2" charset="2"/>
              <a:buChar char="v"/>
              <a:defRPr/>
            </a:pPr>
            <a:r>
              <a:rPr lang="en-US" sz="1600" dirty="0">
                <a:solidFill>
                  <a:schemeClr val="tx1"/>
                </a:solidFill>
              </a:rPr>
              <a:t>Every programming language has its own syntax</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With spoken languages, there are rules for grammar and structure that make a language understood by all</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Spoken languages work with nouns, verbs, conjunctions, and punctuation, stringing words together into logical messages, otherwise known as sentences</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JavaScript works the same way (sort of)</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In the JavaScript world, sentences are known as </a:t>
            </a:r>
            <a:r>
              <a:rPr lang="en-US" sz="1600" b="1" dirty="0">
                <a:solidFill>
                  <a:schemeClr val="tx1"/>
                </a:solidFill>
              </a:rPr>
              <a:t>statements</a:t>
            </a:r>
            <a:endParaRPr lang="en-US" sz="1600" dirty="0">
              <a:solidFill>
                <a:schemeClr val="tx1"/>
              </a:solidFill>
            </a:endParaRPr>
          </a:p>
          <a:p>
            <a:pPr marL="342900" indent="-342900">
              <a:buFont typeface="Wingdings" panose="05000000000000000000" pitchFamily="2" charset="2"/>
              <a:buChar char="v"/>
              <a:defRPr/>
            </a:pP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Statements are composed of values, expressions, keywords, operators, and more. These are the nouns and verbs of the statement. Punctuation is handled using periods, commas, parenthesis, statement terminators, and more.</a:t>
            </a:r>
          </a:p>
        </p:txBody>
      </p:sp>
      <p:sp>
        <p:nvSpPr>
          <p:cNvPr id="2" name="Text Placeholder 1"/>
          <p:cNvSpPr>
            <a:spLocks noGrp="1"/>
          </p:cNvSpPr>
          <p:nvPr>
            <p:ph type="body" sz="quarter" idx="11"/>
          </p:nvPr>
        </p:nvSpPr>
        <p:spPr/>
        <p:txBody>
          <a:bodyPr/>
          <a:lstStyle/>
          <a:p>
            <a:r>
              <a:rPr lang="en-US" dirty="0"/>
              <a:t>JavaScript Syntax</a:t>
            </a:r>
          </a:p>
        </p:txBody>
      </p:sp>
    </p:spTree>
    <p:extLst>
      <p:ext uri="{BB962C8B-B14F-4D97-AF65-F5344CB8AC3E}">
        <p14:creationId xmlns:p14="http://schemas.microsoft.com/office/powerpoint/2010/main" val="3284535162"/>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1687</TotalTime>
  <Words>2298</Words>
  <Application>Microsoft Macintosh PowerPoint</Application>
  <PresentationFormat>Custom</PresentationFormat>
  <Paragraphs>483</Paragraphs>
  <Slides>54</Slides>
  <Notes>0</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Master light</vt:lpstr>
      <vt:lpstr>Master dark</vt:lpstr>
      <vt:lpstr>COMM 644 Web Programming Intermediate</vt:lpstr>
      <vt:lpstr>This lecture at a glance…</vt:lpstr>
      <vt:lpstr>Helpful JavaScript Functions</vt:lpstr>
      <vt:lpstr>Helpful JavaScript Functions</vt:lpstr>
      <vt:lpstr>Helpful JavaScript Functions</vt:lpstr>
      <vt:lpstr>Exercise: Alerts</vt:lpstr>
      <vt:lpstr>Exercise: Prompts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Variables</vt:lpstr>
      <vt:lpstr>JavaScript Essentials</vt:lpstr>
      <vt:lpstr>JavaScript Essentials</vt:lpstr>
      <vt:lpstr>JavaScript Essentials</vt:lpstr>
      <vt:lpstr>JavaScript Essentials</vt:lpstr>
      <vt:lpstr>JavaScript Essentials</vt:lpstr>
      <vt:lpstr>Exercise: Variables for Strings</vt:lpstr>
      <vt:lpstr>Exercise: Variables for Numbers</vt:lpstr>
      <vt:lpstr>Data Types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Operators</vt:lpstr>
      <vt:lpstr>JavaScript Essentials</vt:lpstr>
      <vt:lpstr>JavaScript Essentials</vt:lpstr>
      <vt:lpstr>JavaScript Essentials</vt:lpstr>
      <vt:lpstr>JavaScript Essentials</vt:lpstr>
      <vt:lpstr>JavaScript Essentials</vt:lpstr>
      <vt:lpstr>JavaScript Essentials</vt:lpstr>
      <vt:lpstr>JavaScript Essentials</vt:lpstr>
      <vt:lpstr>Lab  The Calculate MPG Application</vt:lpstr>
      <vt:lpstr>Lab The Test Scores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321</cp:revision>
  <dcterms:created xsi:type="dcterms:W3CDTF">2011-04-02T17:19:46Z</dcterms:created>
  <dcterms:modified xsi:type="dcterms:W3CDTF">2021-02-18T04:05:06Z</dcterms:modified>
</cp:coreProperties>
</file>