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2"/>
  </p:notesMasterIdLst>
  <p:handoutMasterIdLst>
    <p:handoutMasterId r:id="rId33"/>
  </p:handoutMasterIdLst>
  <p:sldIdLst>
    <p:sldId id="309" r:id="rId3"/>
    <p:sldId id="310" r:id="rId4"/>
    <p:sldId id="496" r:id="rId5"/>
    <p:sldId id="497" r:id="rId6"/>
    <p:sldId id="498" r:id="rId7"/>
    <p:sldId id="499" r:id="rId8"/>
    <p:sldId id="500" r:id="rId9"/>
    <p:sldId id="451" r:id="rId10"/>
    <p:sldId id="452" r:id="rId11"/>
    <p:sldId id="335" r:id="rId12"/>
    <p:sldId id="336" r:id="rId13"/>
    <p:sldId id="337" r:id="rId14"/>
    <p:sldId id="338" r:id="rId15"/>
    <p:sldId id="453" r:id="rId16"/>
    <p:sldId id="454" r:id="rId17"/>
    <p:sldId id="455" r:id="rId18"/>
    <p:sldId id="456" r:id="rId19"/>
    <p:sldId id="457" r:id="rId20"/>
    <p:sldId id="463" r:id="rId21"/>
    <p:sldId id="458" r:id="rId22"/>
    <p:sldId id="459" r:id="rId23"/>
    <p:sldId id="464" r:id="rId24"/>
    <p:sldId id="501" r:id="rId25"/>
    <p:sldId id="502" r:id="rId26"/>
    <p:sldId id="460" r:id="rId27"/>
    <p:sldId id="461" r:id="rId28"/>
    <p:sldId id="465" r:id="rId29"/>
    <p:sldId id="462" r:id="rId30"/>
    <p:sldId id="418" r:id="rId3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CC"/>
    <a:srgbClr val="9933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9" autoAdjust="0"/>
    <p:restoredTop sz="77262" autoAdjust="0"/>
  </p:normalViewPr>
  <p:slideViewPr>
    <p:cSldViewPr snapToGrid="0">
      <p:cViewPr varScale="1">
        <p:scale>
          <a:sx n="117" d="100"/>
          <a:sy n="117" d="100"/>
        </p:scale>
        <p:origin x="-240" y="-1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0" d="100"/>
          <a:sy n="90" d="100"/>
        </p:scale>
        <p:origin x="-37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B30D4-4B06-4D33-8582-8E46455657B2}" type="doc">
      <dgm:prSet loTypeId="urn:microsoft.com/office/officeart/2005/8/layout/hierarchy6" loCatId="hierarchy" qsTypeId="urn:microsoft.com/office/officeart/2005/8/quickstyle/simple3" qsCatId="simple" csTypeId="urn:microsoft.com/office/officeart/2005/8/colors/accent2_3" csCatId="accent2" phldr="1"/>
      <dgm:spPr/>
      <dgm:t>
        <a:bodyPr/>
        <a:lstStyle/>
        <a:p>
          <a:endParaRPr lang="en-US"/>
        </a:p>
      </dgm:t>
    </dgm:pt>
    <dgm:pt modelId="{D5BF26C5-E997-4289-B8BB-9D2DF345B35F}">
      <dgm:prSet phldrT="[Text]">
        <dgm:style>
          <a:lnRef idx="1">
            <a:schemeClr val="dk1"/>
          </a:lnRef>
          <a:fillRef idx="2">
            <a:schemeClr val="dk1"/>
          </a:fillRef>
          <a:effectRef idx="1">
            <a:schemeClr val="dk1"/>
          </a:effectRef>
          <a:fontRef idx="minor">
            <a:schemeClr val="dk1"/>
          </a:fontRef>
        </dgm:style>
      </dgm:prSet>
      <dgm:spPr/>
      <dgm:t>
        <a:bodyPr/>
        <a:lstStyle/>
        <a:p>
          <a:r>
            <a:rPr lang="en-US" dirty="0"/>
            <a:t>window</a:t>
          </a:r>
        </a:p>
      </dgm:t>
    </dgm:pt>
    <dgm:pt modelId="{84BC20CC-758E-43D0-9B58-E93ACCCF8D54}" type="parTrans" cxnId="{06CF1D62-BD9E-428F-8BC7-E1B949FC5702}">
      <dgm:prSet/>
      <dgm:spPr/>
      <dgm:t>
        <a:bodyPr/>
        <a:lstStyle/>
        <a:p>
          <a:endParaRPr lang="en-US"/>
        </a:p>
      </dgm:t>
    </dgm:pt>
    <dgm:pt modelId="{C7D301F0-C729-4ACF-8585-472B3418AD6C}" type="sibTrans" cxnId="{06CF1D62-BD9E-428F-8BC7-E1B949FC5702}">
      <dgm:prSet/>
      <dgm:spPr/>
      <dgm:t>
        <a:bodyPr/>
        <a:lstStyle/>
        <a:p>
          <a:endParaRPr lang="en-US"/>
        </a:p>
      </dgm:t>
    </dgm:pt>
    <dgm:pt modelId="{DBB0D8DC-5C7E-48B8-A202-8FD94B20BBB0}"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document</a:t>
          </a:r>
        </a:p>
      </dgm:t>
    </dgm:pt>
    <dgm:pt modelId="{878D957D-0A20-4C23-8F82-1BED4C6E5CD4}" type="parTrans" cxnId="{DEBB5449-5E10-4090-853D-7FF1A51175ED}">
      <dgm:prSet/>
      <dgm:spPr/>
      <dgm:t>
        <a:bodyPr/>
        <a:lstStyle/>
        <a:p>
          <a:endParaRPr lang="en-US"/>
        </a:p>
      </dgm:t>
    </dgm:pt>
    <dgm:pt modelId="{6F4F6BA8-15A0-4453-AFAB-C13D961CF239}" type="sibTrans" cxnId="{DEBB5449-5E10-4090-853D-7FF1A51175ED}">
      <dgm:prSet/>
      <dgm:spPr/>
      <dgm:t>
        <a:bodyPr/>
        <a:lstStyle/>
        <a:p>
          <a:endParaRPr lang="en-US"/>
        </a:p>
      </dgm:t>
    </dgm:pt>
    <dgm:pt modelId="{9DEE1E8A-24C1-4111-937E-83C7F1B76618}"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history</a:t>
          </a:r>
        </a:p>
      </dgm:t>
    </dgm:pt>
    <dgm:pt modelId="{30864A00-E973-4CC1-9696-7C02E110ED4D}" type="parTrans" cxnId="{1B240A5C-BAA0-4369-B136-A598FD4EDF92}">
      <dgm:prSet/>
      <dgm:spPr/>
      <dgm:t>
        <a:bodyPr/>
        <a:lstStyle/>
        <a:p>
          <a:endParaRPr lang="en-US"/>
        </a:p>
      </dgm:t>
    </dgm:pt>
    <dgm:pt modelId="{A30932FA-F996-4796-B27D-5AB3DF2B5C45}" type="sibTrans" cxnId="{1B240A5C-BAA0-4369-B136-A598FD4EDF92}">
      <dgm:prSet/>
      <dgm:spPr/>
      <dgm:t>
        <a:bodyPr/>
        <a:lstStyle/>
        <a:p>
          <a:endParaRPr lang="en-US"/>
        </a:p>
      </dgm:t>
    </dgm:pt>
    <dgm:pt modelId="{5C20CD6C-7270-47AE-9B97-7D05AB0714AC}"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screen</a:t>
          </a:r>
        </a:p>
      </dgm:t>
    </dgm:pt>
    <dgm:pt modelId="{6C2D835D-25AC-497A-9C39-8353A4FC36EB}" type="parTrans" cxnId="{7D6CC6EA-EE9A-46A3-82A2-1E246EEF0C39}">
      <dgm:prSet/>
      <dgm:spPr/>
      <dgm:t>
        <a:bodyPr/>
        <a:lstStyle/>
        <a:p>
          <a:endParaRPr lang="en-US"/>
        </a:p>
      </dgm:t>
    </dgm:pt>
    <dgm:pt modelId="{63CCCA1A-90A9-48FF-AAB0-F23DAEABA34B}" type="sibTrans" cxnId="{7D6CC6EA-EE9A-46A3-82A2-1E246EEF0C39}">
      <dgm:prSet/>
      <dgm:spPr/>
      <dgm:t>
        <a:bodyPr/>
        <a:lstStyle/>
        <a:p>
          <a:endParaRPr lang="en-US"/>
        </a:p>
      </dgm:t>
    </dgm:pt>
    <dgm:pt modelId="{79FCE633-0B8E-4DC8-93C8-94006592FECE}"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navigator</a:t>
          </a:r>
        </a:p>
      </dgm:t>
    </dgm:pt>
    <dgm:pt modelId="{249FB876-D011-488E-9AD5-19851C6E55F7}" type="parTrans" cxnId="{0CFC9478-F495-4698-97AE-6959C2A286C2}">
      <dgm:prSet/>
      <dgm:spPr/>
      <dgm:t>
        <a:bodyPr/>
        <a:lstStyle/>
        <a:p>
          <a:endParaRPr lang="en-US"/>
        </a:p>
      </dgm:t>
    </dgm:pt>
    <dgm:pt modelId="{91114CE6-030B-43DA-94E8-8FF02ECE9F66}" type="sibTrans" cxnId="{0CFC9478-F495-4698-97AE-6959C2A286C2}">
      <dgm:prSet/>
      <dgm:spPr/>
      <dgm:t>
        <a:bodyPr/>
        <a:lstStyle/>
        <a:p>
          <a:endParaRPr lang="en-US"/>
        </a:p>
      </dgm:t>
    </dgm:pt>
    <dgm:pt modelId="{8995DF5B-3373-4284-8336-EB0292AB0AA7}"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location</a:t>
          </a:r>
        </a:p>
      </dgm:t>
    </dgm:pt>
    <dgm:pt modelId="{F5B38113-9954-4D3D-8197-08966429E2F4}" type="parTrans" cxnId="{7BC43443-17DF-4855-BC7E-64FE539610BA}">
      <dgm:prSet/>
      <dgm:spPr/>
      <dgm:t>
        <a:bodyPr/>
        <a:lstStyle/>
        <a:p>
          <a:endParaRPr lang="en-US"/>
        </a:p>
      </dgm:t>
    </dgm:pt>
    <dgm:pt modelId="{F1B08AC0-DDA3-4A07-A28C-60AA07C2127A}" type="sibTrans" cxnId="{7BC43443-17DF-4855-BC7E-64FE539610BA}">
      <dgm:prSet/>
      <dgm:spPr/>
      <dgm:t>
        <a:bodyPr/>
        <a:lstStyle/>
        <a:p>
          <a:endParaRPr lang="en-US"/>
        </a:p>
      </dgm:t>
    </dgm:pt>
    <dgm:pt modelId="{664AE238-2A25-4A93-AE5A-F2F501144285}"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and more</a:t>
          </a:r>
        </a:p>
      </dgm:t>
    </dgm:pt>
    <dgm:pt modelId="{3B125795-F016-48CF-8A4A-8DADB9F125E3}" type="parTrans" cxnId="{DD65C081-9257-463C-B83F-EF8638ED4B36}">
      <dgm:prSet/>
      <dgm:spPr/>
      <dgm:t>
        <a:bodyPr/>
        <a:lstStyle/>
        <a:p>
          <a:endParaRPr lang="en-US"/>
        </a:p>
      </dgm:t>
    </dgm:pt>
    <dgm:pt modelId="{735B1C45-A04D-4E24-B4A0-AC554A738A55}" type="sibTrans" cxnId="{DD65C081-9257-463C-B83F-EF8638ED4B36}">
      <dgm:prSet/>
      <dgm:spPr/>
      <dgm:t>
        <a:bodyPr/>
        <a:lstStyle/>
        <a:p>
          <a:endParaRPr lang="en-US"/>
        </a:p>
      </dgm:t>
    </dgm:pt>
    <dgm:pt modelId="{DA70CE85-152F-4040-BC83-ECFCEF05D8C1}"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geolocation</a:t>
          </a:r>
        </a:p>
      </dgm:t>
    </dgm:pt>
    <dgm:pt modelId="{D21677D9-9338-4B9B-B766-595D0FF161FB}" type="parTrans" cxnId="{67F34F94-E68B-4987-88FE-E06B21010B0C}">
      <dgm:prSet/>
      <dgm:spPr/>
      <dgm:t>
        <a:bodyPr/>
        <a:lstStyle/>
        <a:p>
          <a:endParaRPr lang="en-US"/>
        </a:p>
      </dgm:t>
    </dgm:pt>
    <dgm:pt modelId="{84EB391F-0752-4C6C-956A-08E6759F173C}" type="sibTrans" cxnId="{67F34F94-E68B-4987-88FE-E06B21010B0C}">
      <dgm:prSet/>
      <dgm:spPr/>
      <dgm:t>
        <a:bodyPr/>
        <a:lstStyle/>
        <a:p>
          <a:endParaRPr lang="en-US"/>
        </a:p>
      </dgm:t>
    </dgm:pt>
    <dgm:pt modelId="{E4C51460-E082-4EFB-9EA6-BF761C95D86B}"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opener</a:t>
          </a:r>
        </a:p>
      </dgm:t>
    </dgm:pt>
    <dgm:pt modelId="{3FC26EB8-0071-47BE-AA34-DFC2B7ECE203}" type="parTrans" cxnId="{653D8D41-AB80-4440-9756-D7E69D49D50C}">
      <dgm:prSet/>
      <dgm:spPr/>
      <dgm:t>
        <a:bodyPr/>
        <a:lstStyle/>
        <a:p>
          <a:endParaRPr lang="en-US"/>
        </a:p>
      </dgm:t>
    </dgm:pt>
    <dgm:pt modelId="{1111C953-39B5-413F-9C94-A765FAF89876}" type="sibTrans" cxnId="{653D8D41-AB80-4440-9756-D7E69D49D50C}">
      <dgm:prSet/>
      <dgm:spPr/>
      <dgm:t>
        <a:bodyPr/>
        <a:lstStyle/>
        <a:p>
          <a:endParaRPr lang="en-US"/>
        </a:p>
      </dgm:t>
    </dgm:pt>
    <dgm:pt modelId="{30E32CC7-629D-49C8-8B85-CF0300ED59FF}" type="asst">
      <dgm:prSet phldrT="[Text]">
        <dgm:style>
          <a:lnRef idx="1">
            <a:schemeClr val="dk1"/>
          </a:lnRef>
          <a:fillRef idx="2">
            <a:schemeClr val="dk1"/>
          </a:fillRef>
          <a:effectRef idx="1">
            <a:schemeClr val="dk1"/>
          </a:effectRef>
          <a:fontRef idx="minor">
            <a:schemeClr val="dk1"/>
          </a:fontRef>
        </dgm:style>
      </dgm:prSet>
      <dgm:spPr/>
      <dgm:t>
        <a:bodyPr/>
        <a:lstStyle/>
        <a:p>
          <a:r>
            <a:rPr lang="en-US" dirty="0"/>
            <a:t>frames</a:t>
          </a:r>
        </a:p>
      </dgm:t>
    </dgm:pt>
    <dgm:pt modelId="{7A291F8A-D3D7-4915-9085-1B49E2E4FFFB}" type="parTrans" cxnId="{6CF16805-C9A1-4274-B4CA-C0D6EEB8F9FF}">
      <dgm:prSet/>
      <dgm:spPr/>
      <dgm:t>
        <a:bodyPr/>
        <a:lstStyle/>
        <a:p>
          <a:endParaRPr lang="en-US"/>
        </a:p>
      </dgm:t>
    </dgm:pt>
    <dgm:pt modelId="{19E10A77-6B2A-4CAA-BD90-8F33CEC9010D}" type="sibTrans" cxnId="{6CF16805-C9A1-4274-B4CA-C0D6EEB8F9FF}">
      <dgm:prSet/>
      <dgm:spPr/>
      <dgm:t>
        <a:bodyPr/>
        <a:lstStyle/>
        <a:p>
          <a:endParaRPr lang="en-US"/>
        </a:p>
      </dgm:t>
    </dgm:pt>
    <dgm:pt modelId="{DB190D56-0E95-4A18-80BF-9B77E653A972}" type="pres">
      <dgm:prSet presAssocID="{981B30D4-4B06-4D33-8582-8E46455657B2}" presName="mainComposite" presStyleCnt="0">
        <dgm:presLayoutVars>
          <dgm:chPref val="1"/>
          <dgm:dir/>
          <dgm:animOne val="branch"/>
          <dgm:animLvl val="lvl"/>
          <dgm:resizeHandles val="exact"/>
        </dgm:presLayoutVars>
      </dgm:prSet>
      <dgm:spPr/>
      <dgm:t>
        <a:bodyPr/>
        <a:lstStyle/>
        <a:p>
          <a:endParaRPr lang="en-US"/>
        </a:p>
      </dgm:t>
    </dgm:pt>
    <dgm:pt modelId="{E061206E-23AD-4D36-8766-9E1231BC45FF}" type="pres">
      <dgm:prSet presAssocID="{981B30D4-4B06-4D33-8582-8E46455657B2}" presName="hierFlow" presStyleCnt="0"/>
      <dgm:spPr/>
    </dgm:pt>
    <dgm:pt modelId="{2EE045C6-1CC4-4285-9342-906244FDFD00}" type="pres">
      <dgm:prSet presAssocID="{981B30D4-4B06-4D33-8582-8E46455657B2}" presName="hierChild1" presStyleCnt="0">
        <dgm:presLayoutVars>
          <dgm:chPref val="1"/>
          <dgm:animOne val="branch"/>
          <dgm:animLvl val="lvl"/>
        </dgm:presLayoutVars>
      </dgm:prSet>
      <dgm:spPr/>
    </dgm:pt>
    <dgm:pt modelId="{A135D77A-8B49-49D6-8B26-4DF7992E9E4E}" type="pres">
      <dgm:prSet presAssocID="{D5BF26C5-E997-4289-B8BB-9D2DF345B35F}" presName="Name14" presStyleCnt="0"/>
      <dgm:spPr/>
    </dgm:pt>
    <dgm:pt modelId="{93853900-2B47-417E-87F4-6C30F7D4AEEB}" type="pres">
      <dgm:prSet presAssocID="{D5BF26C5-E997-4289-B8BB-9D2DF345B35F}" presName="level1Shape" presStyleLbl="node0" presStyleIdx="0" presStyleCnt="1">
        <dgm:presLayoutVars>
          <dgm:chPref val="3"/>
        </dgm:presLayoutVars>
      </dgm:prSet>
      <dgm:spPr/>
      <dgm:t>
        <a:bodyPr/>
        <a:lstStyle/>
        <a:p>
          <a:endParaRPr lang="en-US"/>
        </a:p>
      </dgm:t>
    </dgm:pt>
    <dgm:pt modelId="{23C6378F-52E1-4F1E-8894-C16D26B4B158}" type="pres">
      <dgm:prSet presAssocID="{D5BF26C5-E997-4289-B8BB-9D2DF345B35F}" presName="hierChild2" presStyleCnt="0"/>
      <dgm:spPr/>
    </dgm:pt>
    <dgm:pt modelId="{7978895D-B10B-47D9-898A-7AA357359411}" type="pres">
      <dgm:prSet presAssocID="{878D957D-0A20-4C23-8F82-1BED4C6E5CD4}" presName="Name19" presStyleLbl="parChTrans1D2" presStyleIdx="0" presStyleCnt="8"/>
      <dgm:spPr/>
      <dgm:t>
        <a:bodyPr/>
        <a:lstStyle/>
        <a:p>
          <a:endParaRPr lang="en-US"/>
        </a:p>
      </dgm:t>
    </dgm:pt>
    <dgm:pt modelId="{E54B7B83-E61E-4437-B5EF-5FDC61CF4DD7}" type="pres">
      <dgm:prSet presAssocID="{DBB0D8DC-5C7E-48B8-A202-8FD94B20BBB0}" presName="Name21" presStyleCnt="0"/>
      <dgm:spPr/>
    </dgm:pt>
    <dgm:pt modelId="{9E32FB70-7283-4456-BE4E-819FF8AB873F}" type="pres">
      <dgm:prSet presAssocID="{DBB0D8DC-5C7E-48B8-A202-8FD94B20BBB0}" presName="level2Shape" presStyleLbl="asst1" presStyleIdx="0" presStyleCnt="9"/>
      <dgm:spPr/>
      <dgm:t>
        <a:bodyPr/>
        <a:lstStyle/>
        <a:p>
          <a:endParaRPr lang="en-US"/>
        </a:p>
      </dgm:t>
    </dgm:pt>
    <dgm:pt modelId="{304091BF-AB5D-44F8-8021-55D614D8AF8A}" type="pres">
      <dgm:prSet presAssocID="{DBB0D8DC-5C7E-48B8-A202-8FD94B20BBB0}" presName="hierChild3" presStyleCnt="0"/>
      <dgm:spPr/>
    </dgm:pt>
    <dgm:pt modelId="{E3B73FF2-E9ED-40D4-A40B-DFAD8D67C2C2}" type="pres">
      <dgm:prSet presAssocID="{30864A00-E973-4CC1-9696-7C02E110ED4D}" presName="Name19" presStyleLbl="parChTrans1D2" presStyleIdx="1" presStyleCnt="8"/>
      <dgm:spPr/>
      <dgm:t>
        <a:bodyPr/>
        <a:lstStyle/>
        <a:p>
          <a:endParaRPr lang="en-US"/>
        </a:p>
      </dgm:t>
    </dgm:pt>
    <dgm:pt modelId="{DE10393F-3396-4821-AD2D-E7F28BABB298}" type="pres">
      <dgm:prSet presAssocID="{9DEE1E8A-24C1-4111-937E-83C7F1B76618}" presName="Name21" presStyleCnt="0"/>
      <dgm:spPr/>
    </dgm:pt>
    <dgm:pt modelId="{BB4A06D7-2F02-42B1-8444-4E10887061B7}" type="pres">
      <dgm:prSet presAssocID="{9DEE1E8A-24C1-4111-937E-83C7F1B76618}" presName="level2Shape" presStyleLbl="asst1" presStyleIdx="1" presStyleCnt="9"/>
      <dgm:spPr/>
      <dgm:t>
        <a:bodyPr/>
        <a:lstStyle/>
        <a:p>
          <a:endParaRPr lang="en-US"/>
        </a:p>
      </dgm:t>
    </dgm:pt>
    <dgm:pt modelId="{3B7D5198-B8A0-4E8B-B832-1778CEDF55EA}" type="pres">
      <dgm:prSet presAssocID="{9DEE1E8A-24C1-4111-937E-83C7F1B76618}" presName="hierChild3" presStyleCnt="0"/>
      <dgm:spPr/>
    </dgm:pt>
    <dgm:pt modelId="{80C991FA-9FF9-4CB3-B0DE-F22DBC212960}" type="pres">
      <dgm:prSet presAssocID="{7A291F8A-D3D7-4915-9085-1B49E2E4FFFB}" presName="Name19" presStyleLbl="parChTrans1D2" presStyleIdx="2" presStyleCnt="8"/>
      <dgm:spPr/>
      <dgm:t>
        <a:bodyPr/>
        <a:lstStyle/>
        <a:p>
          <a:endParaRPr lang="en-US"/>
        </a:p>
      </dgm:t>
    </dgm:pt>
    <dgm:pt modelId="{3A4C5A82-E6D3-4BDF-8D79-DE53F917403D}" type="pres">
      <dgm:prSet presAssocID="{30E32CC7-629D-49C8-8B85-CF0300ED59FF}" presName="Name21" presStyleCnt="0"/>
      <dgm:spPr/>
    </dgm:pt>
    <dgm:pt modelId="{69BF8E77-35C3-413C-A3EE-1C8C8698754E}" type="pres">
      <dgm:prSet presAssocID="{30E32CC7-629D-49C8-8B85-CF0300ED59FF}" presName="level2Shape" presStyleLbl="asst1" presStyleIdx="2" presStyleCnt="9"/>
      <dgm:spPr/>
      <dgm:t>
        <a:bodyPr/>
        <a:lstStyle/>
        <a:p>
          <a:endParaRPr lang="en-US"/>
        </a:p>
      </dgm:t>
    </dgm:pt>
    <dgm:pt modelId="{A080B64C-B72A-4EDC-8DBE-8BE617CC8A97}" type="pres">
      <dgm:prSet presAssocID="{30E32CC7-629D-49C8-8B85-CF0300ED59FF}" presName="hierChild3" presStyleCnt="0"/>
      <dgm:spPr/>
    </dgm:pt>
    <dgm:pt modelId="{E9F188EE-CD37-4454-A86D-48511F0CABD8}" type="pres">
      <dgm:prSet presAssocID="{6C2D835D-25AC-497A-9C39-8353A4FC36EB}" presName="Name19" presStyleLbl="parChTrans1D2" presStyleIdx="3" presStyleCnt="8"/>
      <dgm:spPr/>
      <dgm:t>
        <a:bodyPr/>
        <a:lstStyle/>
        <a:p>
          <a:endParaRPr lang="en-US"/>
        </a:p>
      </dgm:t>
    </dgm:pt>
    <dgm:pt modelId="{81842EBC-065F-41B7-A284-8F5509051059}" type="pres">
      <dgm:prSet presAssocID="{5C20CD6C-7270-47AE-9B97-7D05AB0714AC}" presName="Name21" presStyleCnt="0"/>
      <dgm:spPr/>
    </dgm:pt>
    <dgm:pt modelId="{02DCA9D7-B2E0-4DD6-ACA9-0DFA488317EE}" type="pres">
      <dgm:prSet presAssocID="{5C20CD6C-7270-47AE-9B97-7D05AB0714AC}" presName="level2Shape" presStyleLbl="asst1" presStyleIdx="3" presStyleCnt="9"/>
      <dgm:spPr/>
      <dgm:t>
        <a:bodyPr/>
        <a:lstStyle/>
        <a:p>
          <a:endParaRPr lang="en-US"/>
        </a:p>
      </dgm:t>
    </dgm:pt>
    <dgm:pt modelId="{41729E7E-4681-41F5-AF0E-C84F79CD61F9}" type="pres">
      <dgm:prSet presAssocID="{5C20CD6C-7270-47AE-9B97-7D05AB0714AC}" presName="hierChild3" presStyleCnt="0"/>
      <dgm:spPr/>
    </dgm:pt>
    <dgm:pt modelId="{88D1CB60-1D6C-4871-B58C-0971F260747F}" type="pres">
      <dgm:prSet presAssocID="{249FB876-D011-488E-9AD5-19851C6E55F7}" presName="Name19" presStyleLbl="parChTrans1D2" presStyleIdx="4" presStyleCnt="8"/>
      <dgm:spPr/>
      <dgm:t>
        <a:bodyPr/>
        <a:lstStyle/>
        <a:p>
          <a:endParaRPr lang="en-US"/>
        </a:p>
      </dgm:t>
    </dgm:pt>
    <dgm:pt modelId="{8E0BD66D-BDE4-4A82-B9A6-8692D29DDA91}" type="pres">
      <dgm:prSet presAssocID="{79FCE633-0B8E-4DC8-93C8-94006592FECE}" presName="Name21" presStyleCnt="0"/>
      <dgm:spPr/>
    </dgm:pt>
    <dgm:pt modelId="{35211940-30F8-4053-A960-A7DA245E6D41}" type="pres">
      <dgm:prSet presAssocID="{79FCE633-0B8E-4DC8-93C8-94006592FECE}" presName="level2Shape" presStyleLbl="asst1" presStyleIdx="4" presStyleCnt="9"/>
      <dgm:spPr/>
      <dgm:t>
        <a:bodyPr/>
        <a:lstStyle/>
        <a:p>
          <a:endParaRPr lang="en-US"/>
        </a:p>
      </dgm:t>
    </dgm:pt>
    <dgm:pt modelId="{10834D33-0286-4600-AC3F-ACD7CB8D4B19}" type="pres">
      <dgm:prSet presAssocID="{79FCE633-0B8E-4DC8-93C8-94006592FECE}" presName="hierChild3" presStyleCnt="0"/>
      <dgm:spPr/>
    </dgm:pt>
    <dgm:pt modelId="{AA457A83-B1D9-4237-B024-2491B415345B}" type="pres">
      <dgm:prSet presAssocID="{D21677D9-9338-4B9B-B766-595D0FF161FB}" presName="Name19" presStyleLbl="parChTrans1D3" presStyleIdx="0" presStyleCnt="1"/>
      <dgm:spPr/>
      <dgm:t>
        <a:bodyPr/>
        <a:lstStyle/>
        <a:p>
          <a:endParaRPr lang="en-US"/>
        </a:p>
      </dgm:t>
    </dgm:pt>
    <dgm:pt modelId="{F49D2029-3C4C-459B-B741-B6A54D2C4116}" type="pres">
      <dgm:prSet presAssocID="{DA70CE85-152F-4040-BC83-ECFCEF05D8C1}" presName="Name21" presStyleCnt="0"/>
      <dgm:spPr/>
    </dgm:pt>
    <dgm:pt modelId="{6E1079FC-C9D1-4FA5-8744-311B56BCEC66}" type="pres">
      <dgm:prSet presAssocID="{DA70CE85-152F-4040-BC83-ECFCEF05D8C1}" presName="level2Shape" presStyleLbl="asst1" presStyleIdx="5" presStyleCnt="9"/>
      <dgm:spPr/>
      <dgm:t>
        <a:bodyPr/>
        <a:lstStyle/>
        <a:p>
          <a:endParaRPr lang="en-US"/>
        </a:p>
      </dgm:t>
    </dgm:pt>
    <dgm:pt modelId="{9C440FEE-FAD3-459B-8ABD-570DF62F008A}" type="pres">
      <dgm:prSet presAssocID="{DA70CE85-152F-4040-BC83-ECFCEF05D8C1}" presName="hierChild3" presStyleCnt="0"/>
      <dgm:spPr/>
    </dgm:pt>
    <dgm:pt modelId="{6869C3DE-1C89-4244-858D-92C5FD9C6A30}" type="pres">
      <dgm:prSet presAssocID="{F5B38113-9954-4D3D-8197-08966429E2F4}" presName="Name19" presStyleLbl="parChTrans1D2" presStyleIdx="5" presStyleCnt="8"/>
      <dgm:spPr/>
      <dgm:t>
        <a:bodyPr/>
        <a:lstStyle/>
        <a:p>
          <a:endParaRPr lang="en-US"/>
        </a:p>
      </dgm:t>
    </dgm:pt>
    <dgm:pt modelId="{F22F11C5-EBCF-4FE9-ABB5-A0A1B0344252}" type="pres">
      <dgm:prSet presAssocID="{8995DF5B-3373-4284-8336-EB0292AB0AA7}" presName="Name21" presStyleCnt="0"/>
      <dgm:spPr/>
    </dgm:pt>
    <dgm:pt modelId="{60FB89C2-192A-4A7D-9DE7-12BA5B147E41}" type="pres">
      <dgm:prSet presAssocID="{8995DF5B-3373-4284-8336-EB0292AB0AA7}" presName="level2Shape" presStyleLbl="asst1" presStyleIdx="6" presStyleCnt="9"/>
      <dgm:spPr/>
      <dgm:t>
        <a:bodyPr/>
        <a:lstStyle/>
        <a:p>
          <a:endParaRPr lang="en-US"/>
        </a:p>
      </dgm:t>
    </dgm:pt>
    <dgm:pt modelId="{D232E2B2-8326-4C16-851D-17288FE7EB6E}" type="pres">
      <dgm:prSet presAssocID="{8995DF5B-3373-4284-8336-EB0292AB0AA7}" presName="hierChild3" presStyleCnt="0"/>
      <dgm:spPr/>
    </dgm:pt>
    <dgm:pt modelId="{21C9EC18-4712-4BA6-BFE4-6D06E8D74A30}" type="pres">
      <dgm:prSet presAssocID="{3FC26EB8-0071-47BE-AA34-DFC2B7ECE203}" presName="Name19" presStyleLbl="parChTrans1D2" presStyleIdx="6" presStyleCnt="8"/>
      <dgm:spPr/>
      <dgm:t>
        <a:bodyPr/>
        <a:lstStyle/>
        <a:p>
          <a:endParaRPr lang="en-US"/>
        </a:p>
      </dgm:t>
    </dgm:pt>
    <dgm:pt modelId="{6FED9B3F-E537-4AD6-975E-0B58D437755C}" type="pres">
      <dgm:prSet presAssocID="{E4C51460-E082-4EFB-9EA6-BF761C95D86B}" presName="Name21" presStyleCnt="0"/>
      <dgm:spPr/>
    </dgm:pt>
    <dgm:pt modelId="{794D835B-7946-44C6-ACD4-B39E0E865901}" type="pres">
      <dgm:prSet presAssocID="{E4C51460-E082-4EFB-9EA6-BF761C95D86B}" presName="level2Shape" presStyleLbl="asst1" presStyleIdx="7" presStyleCnt="9"/>
      <dgm:spPr/>
      <dgm:t>
        <a:bodyPr/>
        <a:lstStyle/>
        <a:p>
          <a:endParaRPr lang="en-US"/>
        </a:p>
      </dgm:t>
    </dgm:pt>
    <dgm:pt modelId="{2D3870CA-8A2B-4EA3-A29B-424D2B72A5CD}" type="pres">
      <dgm:prSet presAssocID="{E4C51460-E082-4EFB-9EA6-BF761C95D86B}" presName="hierChild3" presStyleCnt="0"/>
      <dgm:spPr/>
    </dgm:pt>
    <dgm:pt modelId="{8AB4910D-3ABD-4A0D-9DFB-B7AC1AE015D5}" type="pres">
      <dgm:prSet presAssocID="{3B125795-F016-48CF-8A4A-8DADB9F125E3}" presName="Name19" presStyleLbl="parChTrans1D2" presStyleIdx="7" presStyleCnt="8"/>
      <dgm:spPr/>
      <dgm:t>
        <a:bodyPr/>
        <a:lstStyle/>
        <a:p>
          <a:endParaRPr lang="en-US"/>
        </a:p>
      </dgm:t>
    </dgm:pt>
    <dgm:pt modelId="{B667068E-7032-4DD1-A7AA-E04B07A8E46B}" type="pres">
      <dgm:prSet presAssocID="{664AE238-2A25-4A93-AE5A-F2F501144285}" presName="Name21" presStyleCnt="0"/>
      <dgm:spPr/>
    </dgm:pt>
    <dgm:pt modelId="{7018017E-7CDB-4DFE-9F43-B426491FE85A}" type="pres">
      <dgm:prSet presAssocID="{664AE238-2A25-4A93-AE5A-F2F501144285}" presName="level2Shape" presStyleLbl="asst1" presStyleIdx="8" presStyleCnt="9"/>
      <dgm:spPr/>
      <dgm:t>
        <a:bodyPr/>
        <a:lstStyle/>
        <a:p>
          <a:endParaRPr lang="en-US"/>
        </a:p>
      </dgm:t>
    </dgm:pt>
    <dgm:pt modelId="{B0EBC4D1-BBFA-4BDE-A12F-EFA3E4CBD5D4}" type="pres">
      <dgm:prSet presAssocID="{664AE238-2A25-4A93-AE5A-F2F501144285}" presName="hierChild3" presStyleCnt="0"/>
      <dgm:spPr/>
    </dgm:pt>
    <dgm:pt modelId="{5830B4E1-FAED-4FBA-A567-AD079A894915}" type="pres">
      <dgm:prSet presAssocID="{981B30D4-4B06-4D33-8582-8E46455657B2}" presName="bgShapesFlow" presStyleCnt="0"/>
      <dgm:spPr/>
    </dgm:pt>
  </dgm:ptLst>
  <dgm:cxnLst>
    <dgm:cxn modelId="{F5101CE5-4204-465C-B772-E13F7D85E9F6}" type="presOf" srcId="{D5BF26C5-E997-4289-B8BB-9D2DF345B35F}" destId="{93853900-2B47-417E-87F4-6C30F7D4AEEB}" srcOrd="0" destOrd="0" presId="urn:microsoft.com/office/officeart/2005/8/layout/hierarchy6"/>
    <dgm:cxn modelId="{CB826642-765E-4766-928B-AEFF8ACB97F1}" type="presOf" srcId="{D21677D9-9338-4B9B-B766-595D0FF161FB}" destId="{AA457A83-B1D9-4237-B024-2491B415345B}" srcOrd="0" destOrd="0" presId="urn:microsoft.com/office/officeart/2005/8/layout/hierarchy6"/>
    <dgm:cxn modelId="{42314791-3B3E-4214-8C2B-799D3D534F7A}" type="presOf" srcId="{3B125795-F016-48CF-8A4A-8DADB9F125E3}" destId="{8AB4910D-3ABD-4A0D-9DFB-B7AC1AE015D5}" srcOrd="0" destOrd="0" presId="urn:microsoft.com/office/officeart/2005/8/layout/hierarchy6"/>
    <dgm:cxn modelId="{D7F2FB12-6644-4927-9EF7-E1433D25FD92}" type="presOf" srcId="{E4C51460-E082-4EFB-9EA6-BF761C95D86B}" destId="{794D835B-7946-44C6-ACD4-B39E0E865901}" srcOrd="0" destOrd="0" presId="urn:microsoft.com/office/officeart/2005/8/layout/hierarchy6"/>
    <dgm:cxn modelId="{611F73D2-47F4-45E8-B581-6CF0E923049F}" type="presOf" srcId="{30E32CC7-629D-49C8-8B85-CF0300ED59FF}" destId="{69BF8E77-35C3-413C-A3EE-1C8C8698754E}" srcOrd="0" destOrd="0" presId="urn:microsoft.com/office/officeart/2005/8/layout/hierarchy6"/>
    <dgm:cxn modelId="{DEBB5449-5E10-4090-853D-7FF1A51175ED}" srcId="{D5BF26C5-E997-4289-B8BB-9D2DF345B35F}" destId="{DBB0D8DC-5C7E-48B8-A202-8FD94B20BBB0}" srcOrd="0" destOrd="0" parTransId="{878D957D-0A20-4C23-8F82-1BED4C6E5CD4}" sibTransId="{6F4F6BA8-15A0-4453-AFAB-C13D961CF239}"/>
    <dgm:cxn modelId="{7BC43443-17DF-4855-BC7E-64FE539610BA}" srcId="{D5BF26C5-E997-4289-B8BB-9D2DF345B35F}" destId="{8995DF5B-3373-4284-8336-EB0292AB0AA7}" srcOrd="5" destOrd="0" parTransId="{F5B38113-9954-4D3D-8197-08966429E2F4}" sibTransId="{F1B08AC0-DDA3-4A07-A28C-60AA07C2127A}"/>
    <dgm:cxn modelId="{3D66E9D5-E08F-4185-AF2D-BEE8D28DEAA3}" type="presOf" srcId="{DA70CE85-152F-4040-BC83-ECFCEF05D8C1}" destId="{6E1079FC-C9D1-4FA5-8744-311B56BCEC66}" srcOrd="0" destOrd="0" presId="urn:microsoft.com/office/officeart/2005/8/layout/hierarchy6"/>
    <dgm:cxn modelId="{67F34F94-E68B-4987-88FE-E06B21010B0C}" srcId="{79FCE633-0B8E-4DC8-93C8-94006592FECE}" destId="{DA70CE85-152F-4040-BC83-ECFCEF05D8C1}" srcOrd="0" destOrd="0" parTransId="{D21677D9-9338-4B9B-B766-595D0FF161FB}" sibTransId="{84EB391F-0752-4C6C-956A-08E6759F173C}"/>
    <dgm:cxn modelId="{2CEF2615-6FE0-4A51-9E9E-01268DB923F9}" type="presOf" srcId="{6C2D835D-25AC-497A-9C39-8353A4FC36EB}" destId="{E9F188EE-CD37-4454-A86D-48511F0CABD8}" srcOrd="0" destOrd="0" presId="urn:microsoft.com/office/officeart/2005/8/layout/hierarchy6"/>
    <dgm:cxn modelId="{930AFFF3-5888-426D-9E3F-F15D41C28B51}" type="presOf" srcId="{664AE238-2A25-4A93-AE5A-F2F501144285}" destId="{7018017E-7CDB-4DFE-9F43-B426491FE85A}" srcOrd="0" destOrd="0" presId="urn:microsoft.com/office/officeart/2005/8/layout/hierarchy6"/>
    <dgm:cxn modelId="{D5A26B7B-F770-46DF-AC63-B4510D1ED0CB}" type="presOf" srcId="{5C20CD6C-7270-47AE-9B97-7D05AB0714AC}" destId="{02DCA9D7-B2E0-4DD6-ACA9-0DFA488317EE}" srcOrd="0" destOrd="0" presId="urn:microsoft.com/office/officeart/2005/8/layout/hierarchy6"/>
    <dgm:cxn modelId="{653D8D41-AB80-4440-9756-D7E69D49D50C}" srcId="{D5BF26C5-E997-4289-B8BB-9D2DF345B35F}" destId="{E4C51460-E082-4EFB-9EA6-BF761C95D86B}" srcOrd="6" destOrd="0" parTransId="{3FC26EB8-0071-47BE-AA34-DFC2B7ECE203}" sibTransId="{1111C953-39B5-413F-9C94-A765FAF89876}"/>
    <dgm:cxn modelId="{6CF16805-C9A1-4274-B4CA-C0D6EEB8F9FF}" srcId="{D5BF26C5-E997-4289-B8BB-9D2DF345B35F}" destId="{30E32CC7-629D-49C8-8B85-CF0300ED59FF}" srcOrd="2" destOrd="0" parTransId="{7A291F8A-D3D7-4915-9085-1B49E2E4FFFB}" sibTransId="{19E10A77-6B2A-4CAA-BD90-8F33CEC9010D}"/>
    <dgm:cxn modelId="{C72EC1DB-F7B0-4800-986A-5F84989FB489}" type="presOf" srcId="{79FCE633-0B8E-4DC8-93C8-94006592FECE}" destId="{35211940-30F8-4053-A960-A7DA245E6D41}" srcOrd="0" destOrd="0" presId="urn:microsoft.com/office/officeart/2005/8/layout/hierarchy6"/>
    <dgm:cxn modelId="{06CF1D62-BD9E-428F-8BC7-E1B949FC5702}" srcId="{981B30D4-4B06-4D33-8582-8E46455657B2}" destId="{D5BF26C5-E997-4289-B8BB-9D2DF345B35F}" srcOrd="0" destOrd="0" parTransId="{84BC20CC-758E-43D0-9B58-E93ACCCF8D54}" sibTransId="{C7D301F0-C729-4ACF-8585-472B3418AD6C}"/>
    <dgm:cxn modelId="{50953422-1673-4B1B-AAE9-54A1992A475B}" type="presOf" srcId="{7A291F8A-D3D7-4915-9085-1B49E2E4FFFB}" destId="{80C991FA-9FF9-4CB3-B0DE-F22DBC212960}" srcOrd="0" destOrd="0" presId="urn:microsoft.com/office/officeart/2005/8/layout/hierarchy6"/>
    <dgm:cxn modelId="{43D47A92-1FC3-4976-A092-80BAEA4787CA}" type="presOf" srcId="{249FB876-D011-488E-9AD5-19851C6E55F7}" destId="{88D1CB60-1D6C-4871-B58C-0971F260747F}" srcOrd="0" destOrd="0" presId="urn:microsoft.com/office/officeart/2005/8/layout/hierarchy6"/>
    <dgm:cxn modelId="{C0F080E1-7B8D-425F-AF4E-F9C9F5C63306}" type="presOf" srcId="{9DEE1E8A-24C1-4111-937E-83C7F1B76618}" destId="{BB4A06D7-2F02-42B1-8444-4E10887061B7}" srcOrd="0" destOrd="0" presId="urn:microsoft.com/office/officeart/2005/8/layout/hierarchy6"/>
    <dgm:cxn modelId="{A3C3C89A-40CC-4665-BDDF-2C84B14862B0}" type="presOf" srcId="{8995DF5B-3373-4284-8336-EB0292AB0AA7}" destId="{60FB89C2-192A-4A7D-9DE7-12BA5B147E41}" srcOrd="0" destOrd="0" presId="urn:microsoft.com/office/officeart/2005/8/layout/hierarchy6"/>
    <dgm:cxn modelId="{0A665B0B-4A6B-41DC-88A2-059BF9473C86}" type="presOf" srcId="{981B30D4-4B06-4D33-8582-8E46455657B2}" destId="{DB190D56-0E95-4A18-80BF-9B77E653A972}" srcOrd="0" destOrd="0" presId="urn:microsoft.com/office/officeart/2005/8/layout/hierarchy6"/>
    <dgm:cxn modelId="{61ABE52B-08F3-4FE9-B663-78F6141A8F0E}" type="presOf" srcId="{30864A00-E973-4CC1-9696-7C02E110ED4D}" destId="{E3B73FF2-E9ED-40D4-A40B-DFAD8D67C2C2}" srcOrd="0" destOrd="0" presId="urn:microsoft.com/office/officeart/2005/8/layout/hierarchy6"/>
    <dgm:cxn modelId="{0CFC9478-F495-4698-97AE-6959C2A286C2}" srcId="{D5BF26C5-E997-4289-B8BB-9D2DF345B35F}" destId="{79FCE633-0B8E-4DC8-93C8-94006592FECE}" srcOrd="4" destOrd="0" parTransId="{249FB876-D011-488E-9AD5-19851C6E55F7}" sibTransId="{91114CE6-030B-43DA-94E8-8FF02ECE9F66}"/>
    <dgm:cxn modelId="{8FA42AB9-C873-4F14-A672-6512300CDF3C}" type="presOf" srcId="{DBB0D8DC-5C7E-48B8-A202-8FD94B20BBB0}" destId="{9E32FB70-7283-4456-BE4E-819FF8AB873F}" srcOrd="0" destOrd="0" presId="urn:microsoft.com/office/officeart/2005/8/layout/hierarchy6"/>
    <dgm:cxn modelId="{3FE16342-5AAE-41D5-9AF0-5829BA18FD84}" type="presOf" srcId="{3FC26EB8-0071-47BE-AA34-DFC2B7ECE203}" destId="{21C9EC18-4712-4BA6-BFE4-6D06E8D74A30}" srcOrd="0" destOrd="0" presId="urn:microsoft.com/office/officeart/2005/8/layout/hierarchy6"/>
    <dgm:cxn modelId="{7D6CC6EA-EE9A-46A3-82A2-1E246EEF0C39}" srcId="{D5BF26C5-E997-4289-B8BB-9D2DF345B35F}" destId="{5C20CD6C-7270-47AE-9B97-7D05AB0714AC}" srcOrd="3" destOrd="0" parTransId="{6C2D835D-25AC-497A-9C39-8353A4FC36EB}" sibTransId="{63CCCA1A-90A9-48FF-AAB0-F23DAEABA34B}"/>
    <dgm:cxn modelId="{DD65C081-9257-463C-B83F-EF8638ED4B36}" srcId="{D5BF26C5-E997-4289-B8BB-9D2DF345B35F}" destId="{664AE238-2A25-4A93-AE5A-F2F501144285}" srcOrd="7" destOrd="0" parTransId="{3B125795-F016-48CF-8A4A-8DADB9F125E3}" sibTransId="{735B1C45-A04D-4E24-B4A0-AC554A738A55}"/>
    <dgm:cxn modelId="{1B240A5C-BAA0-4369-B136-A598FD4EDF92}" srcId="{D5BF26C5-E997-4289-B8BB-9D2DF345B35F}" destId="{9DEE1E8A-24C1-4111-937E-83C7F1B76618}" srcOrd="1" destOrd="0" parTransId="{30864A00-E973-4CC1-9696-7C02E110ED4D}" sibTransId="{A30932FA-F996-4796-B27D-5AB3DF2B5C45}"/>
    <dgm:cxn modelId="{F2472467-3C96-45D7-8958-66554EF96301}" type="presOf" srcId="{878D957D-0A20-4C23-8F82-1BED4C6E5CD4}" destId="{7978895D-B10B-47D9-898A-7AA357359411}" srcOrd="0" destOrd="0" presId="urn:microsoft.com/office/officeart/2005/8/layout/hierarchy6"/>
    <dgm:cxn modelId="{A3BE1E72-26C1-49FF-B330-4EB5B68E2523}" type="presOf" srcId="{F5B38113-9954-4D3D-8197-08966429E2F4}" destId="{6869C3DE-1C89-4244-858D-92C5FD9C6A30}" srcOrd="0" destOrd="0" presId="urn:microsoft.com/office/officeart/2005/8/layout/hierarchy6"/>
    <dgm:cxn modelId="{A1499136-53EE-4C95-ACDB-3D84F9299C63}" type="presParOf" srcId="{DB190D56-0E95-4A18-80BF-9B77E653A972}" destId="{E061206E-23AD-4D36-8766-9E1231BC45FF}" srcOrd="0" destOrd="0" presId="urn:microsoft.com/office/officeart/2005/8/layout/hierarchy6"/>
    <dgm:cxn modelId="{6801663C-3CFB-46C8-A399-331776661FC0}" type="presParOf" srcId="{E061206E-23AD-4D36-8766-9E1231BC45FF}" destId="{2EE045C6-1CC4-4285-9342-906244FDFD00}" srcOrd="0" destOrd="0" presId="urn:microsoft.com/office/officeart/2005/8/layout/hierarchy6"/>
    <dgm:cxn modelId="{1B3434D8-7002-499C-8B45-85AF13DA8297}" type="presParOf" srcId="{2EE045C6-1CC4-4285-9342-906244FDFD00}" destId="{A135D77A-8B49-49D6-8B26-4DF7992E9E4E}" srcOrd="0" destOrd="0" presId="urn:microsoft.com/office/officeart/2005/8/layout/hierarchy6"/>
    <dgm:cxn modelId="{5C91BAAE-1F1C-422B-A451-061F66793BDA}" type="presParOf" srcId="{A135D77A-8B49-49D6-8B26-4DF7992E9E4E}" destId="{93853900-2B47-417E-87F4-6C30F7D4AEEB}" srcOrd="0" destOrd="0" presId="urn:microsoft.com/office/officeart/2005/8/layout/hierarchy6"/>
    <dgm:cxn modelId="{ACDEA288-2D8E-4616-ABE2-D37720763572}" type="presParOf" srcId="{A135D77A-8B49-49D6-8B26-4DF7992E9E4E}" destId="{23C6378F-52E1-4F1E-8894-C16D26B4B158}" srcOrd="1" destOrd="0" presId="urn:microsoft.com/office/officeart/2005/8/layout/hierarchy6"/>
    <dgm:cxn modelId="{2B03881F-996C-4201-929F-E24AC6069DFF}" type="presParOf" srcId="{23C6378F-52E1-4F1E-8894-C16D26B4B158}" destId="{7978895D-B10B-47D9-898A-7AA357359411}" srcOrd="0" destOrd="0" presId="urn:microsoft.com/office/officeart/2005/8/layout/hierarchy6"/>
    <dgm:cxn modelId="{9F7601B9-A155-4EEE-8277-99AD94D84B27}" type="presParOf" srcId="{23C6378F-52E1-4F1E-8894-C16D26B4B158}" destId="{E54B7B83-E61E-4437-B5EF-5FDC61CF4DD7}" srcOrd="1" destOrd="0" presId="urn:microsoft.com/office/officeart/2005/8/layout/hierarchy6"/>
    <dgm:cxn modelId="{3B661D62-68DC-4D4F-9BC3-E2656168E2AE}" type="presParOf" srcId="{E54B7B83-E61E-4437-B5EF-5FDC61CF4DD7}" destId="{9E32FB70-7283-4456-BE4E-819FF8AB873F}" srcOrd="0" destOrd="0" presId="urn:microsoft.com/office/officeart/2005/8/layout/hierarchy6"/>
    <dgm:cxn modelId="{AB99C3D2-64E9-43E2-9373-D2F6590CC102}" type="presParOf" srcId="{E54B7B83-E61E-4437-B5EF-5FDC61CF4DD7}" destId="{304091BF-AB5D-44F8-8021-55D614D8AF8A}" srcOrd="1" destOrd="0" presId="urn:microsoft.com/office/officeart/2005/8/layout/hierarchy6"/>
    <dgm:cxn modelId="{FD4BD586-E7BB-4858-9D79-F6715A823111}" type="presParOf" srcId="{23C6378F-52E1-4F1E-8894-C16D26B4B158}" destId="{E3B73FF2-E9ED-40D4-A40B-DFAD8D67C2C2}" srcOrd="2" destOrd="0" presId="urn:microsoft.com/office/officeart/2005/8/layout/hierarchy6"/>
    <dgm:cxn modelId="{806C4B8F-155E-4727-BAA3-464458F83DAA}" type="presParOf" srcId="{23C6378F-52E1-4F1E-8894-C16D26B4B158}" destId="{DE10393F-3396-4821-AD2D-E7F28BABB298}" srcOrd="3" destOrd="0" presId="urn:microsoft.com/office/officeart/2005/8/layout/hierarchy6"/>
    <dgm:cxn modelId="{0B118B81-CAFD-4D77-A47A-9EC0404FC06C}" type="presParOf" srcId="{DE10393F-3396-4821-AD2D-E7F28BABB298}" destId="{BB4A06D7-2F02-42B1-8444-4E10887061B7}" srcOrd="0" destOrd="0" presId="urn:microsoft.com/office/officeart/2005/8/layout/hierarchy6"/>
    <dgm:cxn modelId="{6DC64ADE-5826-4D8E-BBC7-BAFD16FD1ED1}" type="presParOf" srcId="{DE10393F-3396-4821-AD2D-E7F28BABB298}" destId="{3B7D5198-B8A0-4E8B-B832-1778CEDF55EA}" srcOrd="1" destOrd="0" presId="urn:microsoft.com/office/officeart/2005/8/layout/hierarchy6"/>
    <dgm:cxn modelId="{611BA3D1-621F-4D66-9E73-370B2A8C90F8}" type="presParOf" srcId="{23C6378F-52E1-4F1E-8894-C16D26B4B158}" destId="{80C991FA-9FF9-4CB3-B0DE-F22DBC212960}" srcOrd="4" destOrd="0" presId="urn:microsoft.com/office/officeart/2005/8/layout/hierarchy6"/>
    <dgm:cxn modelId="{BDB24F23-7F3E-4291-93D7-05332B205203}" type="presParOf" srcId="{23C6378F-52E1-4F1E-8894-C16D26B4B158}" destId="{3A4C5A82-E6D3-4BDF-8D79-DE53F917403D}" srcOrd="5" destOrd="0" presId="urn:microsoft.com/office/officeart/2005/8/layout/hierarchy6"/>
    <dgm:cxn modelId="{0384233E-E414-4A98-A59C-84D7C8375A50}" type="presParOf" srcId="{3A4C5A82-E6D3-4BDF-8D79-DE53F917403D}" destId="{69BF8E77-35C3-413C-A3EE-1C8C8698754E}" srcOrd="0" destOrd="0" presId="urn:microsoft.com/office/officeart/2005/8/layout/hierarchy6"/>
    <dgm:cxn modelId="{BCB1417E-E58E-4234-8473-020BB54A848D}" type="presParOf" srcId="{3A4C5A82-E6D3-4BDF-8D79-DE53F917403D}" destId="{A080B64C-B72A-4EDC-8DBE-8BE617CC8A97}" srcOrd="1" destOrd="0" presId="urn:microsoft.com/office/officeart/2005/8/layout/hierarchy6"/>
    <dgm:cxn modelId="{1366B0C8-7A18-4CA7-8E85-19BF6A200D7A}" type="presParOf" srcId="{23C6378F-52E1-4F1E-8894-C16D26B4B158}" destId="{E9F188EE-CD37-4454-A86D-48511F0CABD8}" srcOrd="6" destOrd="0" presId="urn:microsoft.com/office/officeart/2005/8/layout/hierarchy6"/>
    <dgm:cxn modelId="{62670BA0-1B1F-494E-9ECD-B96839BF2DD6}" type="presParOf" srcId="{23C6378F-52E1-4F1E-8894-C16D26B4B158}" destId="{81842EBC-065F-41B7-A284-8F5509051059}" srcOrd="7" destOrd="0" presId="urn:microsoft.com/office/officeart/2005/8/layout/hierarchy6"/>
    <dgm:cxn modelId="{C25DAD27-DC3B-4A6C-8759-1471F53971B7}" type="presParOf" srcId="{81842EBC-065F-41B7-A284-8F5509051059}" destId="{02DCA9D7-B2E0-4DD6-ACA9-0DFA488317EE}" srcOrd="0" destOrd="0" presId="urn:microsoft.com/office/officeart/2005/8/layout/hierarchy6"/>
    <dgm:cxn modelId="{74EE626A-AB07-47E4-A5F6-5160377CE75D}" type="presParOf" srcId="{81842EBC-065F-41B7-A284-8F5509051059}" destId="{41729E7E-4681-41F5-AF0E-C84F79CD61F9}" srcOrd="1" destOrd="0" presId="urn:microsoft.com/office/officeart/2005/8/layout/hierarchy6"/>
    <dgm:cxn modelId="{005ECA0F-EAB7-40E6-9DB5-0B72488D80E9}" type="presParOf" srcId="{23C6378F-52E1-4F1E-8894-C16D26B4B158}" destId="{88D1CB60-1D6C-4871-B58C-0971F260747F}" srcOrd="8" destOrd="0" presId="urn:microsoft.com/office/officeart/2005/8/layout/hierarchy6"/>
    <dgm:cxn modelId="{3CB1E798-D47E-4412-8FA4-B7684FA3665D}" type="presParOf" srcId="{23C6378F-52E1-4F1E-8894-C16D26B4B158}" destId="{8E0BD66D-BDE4-4A82-B9A6-8692D29DDA91}" srcOrd="9" destOrd="0" presId="urn:microsoft.com/office/officeart/2005/8/layout/hierarchy6"/>
    <dgm:cxn modelId="{F954F549-5D9E-4700-9842-D72291F93EAD}" type="presParOf" srcId="{8E0BD66D-BDE4-4A82-B9A6-8692D29DDA91}" destId="{35211940-30F8-4053-A960-A7DA245E6D41}" srcOrd="0" destOrd="0" presId="urn:microsoft.com/office/officeart/2005/8/layout/hierarchy6"/>
    <dgm:cxn modelId="{29C5CC6D-C6B8-4E5D-A850-A7ED503BC27C}" type="presParOf" srcId="{8E0BD66D-BDE4-4A82-B9A6-8692D29DDA91}" destId="{10834D33-0286-4600-AC3F-ACD7CB8D4B19}" srcOrd="1" destOrd="0" presId="urn:microsoft.com/office/officeart/2005/8/layout/hierarchy6"/>
    <dgm:cxn modelId="{57CFEAB9-50C5-4215-A41D-BA6973EE773D}" type="presParOf" srcId="{10834D33-0286-4600-AC3F-ACD7CB8D4B19}" destId="{AA457A83-B1D9-4237-B024-2491B415345B}" srcOrd="0" destOrd="0" presId="urn:microsoft.com/office/officeart/2005/8/layout/hierarchy6"/>
    <dgm:cxn modelId="{1B33972C-DD1F-4E89-BAE7-CA37AAB814B0}" type="presParOf" srcId="{10834D33-0286-4600-AC3F-ACD7CB8D4B19}" destId="{F49D2029-3C4C-459B-B741-B6A54D2C4116}" srcOrd="1" destOrd="0" presId="urn:microsoft.com/office/officeart/2005/8/layout/hierarchy6"/>
    <dgm:cxn modelId="{AF0FD42C-FE59-4E74-8D08-F5CADEAB132B}" type="presParOf" srcId="{F49D2029-3C4C-459B-B741-B6A54D2C4116}" destId="{6E1079FC-C9D1-4FA5-8744-311B56BCEC66}" srcOrd="0" destOrd="0" presId="urn:microsoft.com/office/officeart/2005/8/layout/hierarchy6"/>
    <dgm:cxn modelId="{D22AB569-E7C4-4AAE-AE2F-F840248E80FE}" type="presParOf" srcId="{F49D2029-3C4C-459B-B741-B6A54D2C4116}" destId="{9C440FEE-FAD3-459B-8ABD-570DF62F008A}" srcOrd="1" destOrd="0" presId="urn:microsoft.com/office/officeart/2005/8/layout/hierarchy6"/>
    <dgm:cxn modelId="{8A885D04-726D-449F-9E12-F8695F158025}" type="presParOf" srcId="{23C6378F-52E1-4F1E-8894-C16D26B4B158}" destId="{6869C3DE-1C89-4244-858D-92C5FD9C6A30}" srcOrd="10" destOrd="0" presId="urn:microsoft.com/office/officeart/2005/8/layout/hierarchy6"/>
    <dgm:cxn modelId="{6457E517-5E2E-4E11-B7A9-0E888F9F75EF}" type="presParOf" srcId="{23C6378F-52E1-4F1E-8894-C16D26B4B158}" destId="{F22F11C5-EBCF-4FE9-ABB5-A0A1B0344252}" srcOrd="11" destOrd="0" presId="urn:microsoft.com/office/officeart/2005/8/layout/hierarchy6"/>
    <dgm:cxn modelId="{16EC79AF-B19B-428E-B7CD-E363B6F102ED}" type="presParOf" srcId="{F22F11C5-EBCF-4FE9-ABB5-A0A1B0344252}" destId="{60FB89C2-192A-4A7D-9DE7-12BA5B147E41}" srcOrd="0" destOrd="0" presId="urn:microsoft.com/office/officeart/2005/8/layout/hierarchy6"/>
    <dgm:cxn modelId="{DB242477-BE86-4049-B889-11A2C6F4C34F}" type="presParOf" srcId="{F22F11C5-EBCF-4FE9-ABB5-A0A1B0344252}" destId="{D232E2B2-8326-4C16-851D-17288FE7EB6E}" srcOrd="1" destOrd="0" presId="urn:microsoft.com/office/officeart/2005/8/layout/hierarchy6"/>
    <dgm:cxn modelId="{FA6166D2-1BFF-4743-A800-6C2724F7EB99}" type="presParOf" srcId="{23C6378F-52E1-4F1E-8894-C16D26B4B158}" destId="{21C9EC18-4712-4BA6-BFE4-6D06E8D74A30}" srcOrd="12" destOrd="0" presId="urn:microsoft.com/office/officeart/2005/8/layout/hierarchy6"/>
    <dgm:cxn modelId="{403DCE75-7EDB-4D50-B3EA-9C3C3316089B}" type="presParOf" srcId="{23C6378F-52E1-4F1E-8894-C16D26B4B158}" destId="{6FED9B3F-E537-4AD6-975E-0B58D437755C}" srcOrd="13" destOrd="0" presId="urn:microsoft.com/office/officeart/2005/8/layout/hierarchy6"/>
    <dgm:cxn modelId="{FD3B1238-ED7F-43F6-9B6B-C258E40CF99A}" type="presParOf" srcId="{6FED9B3F-E537-4AD6-975E-0B58D437755C}" destId="{794D835B-7946-44C6-ACD4-B39E0E865901}" srcOrd="0" destOrd="0" presId="urn:microsoft.com/office/officeart/2005/8/layout/hierarchy6"/>
    <dgm:cxn modelId="{4A2D73AA-D1DB-4619-A436-6940FD69070D}" type="presParOf" srcId="{6FED9B3F-E537-4AD6-975E-0B58D437755C}" destId="{2D3870CA-8A2B-4EA3-A29B-424D2B72A5CD}" srcOrd="1" destOrd="0" presId="urn:microsoft.com/office/officeart/2005/8/layout/hierarchy6"/>
    <dgm:cxn modelId="{613695E1-1C45-4630-AF34-EF53CC38B003}" type="presParOf" srcId="{23C6378F-52E1-4F1E-8894-C16D26B4B158}" destId="{8AB4910D-3ABD-4A0D-9DFB-B7AC1AE015D5}" srcOrd="14" destOrd="0" presId="urn:microsoft.com/office/officeart/2005/8/layout/hierarchy6"/>
    <dgm:cxn modelId="{9784BC6B-8D6E-4B82-81BA-51CC0E4E7E76}" type="presParOf" srcId="{23C6378F-52E1-4F1E-8894-C16D26B4B158}" destId="{B667068E-7032-4DD1-A7AA-E04B07A8E46B}" srcOrd="15" destOrd="0" presId="urn:microsoft.com/office/officeart/2005/8/layout/hierarchy6"/>
    <dgm:cxn modelId="{0B5CB58D-771D-4FFC-BA19-B92FA3A29121}" type="presParOf" srcId="{B667068E-7032-4DD1-A7AA-E04B07A8E46B}" destId="{7018017E-7CDB-4DFE-9F43-B426491FE85A}" srcOrd="0" destOrd="0" presId="urn:microsoft.com/office/officeart/2005/8/layout/hierarchy6"/>
    <dgm:cxn modelId="{E65358EA-A88B-4259-A7BB-0CADAE4F39C0}" type="presParOf" srcId="{B667068E-7032-4DD1-A7AA-E04B07A8E46B}" destId="{B0EBC4D1-BBFA-4BDE-A12F-EFA3E4CBD5D4}" srcOrd="1" destOrd="0" presId="urn:microsoft.com/office/officeart/2005/8/layout/hierarchy6"/>
    <dgm:cxn modelId="{C7F855F1-9809-4CB7-BF66-F341BB60EDBC}" type="presParOf" srcId="{DB190D56-0E95-4A18-80BF-9B77E653A972}" destId="{5830B4E1-FAED-4FBA-A567-AD079A89491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53900-2B47-417E-87F4-6C30F7D4AEEB}">
      <dsp:nvSpPr>
        <dsp:cNvPr id="0" name=""/>
        <dsp:cNvSpPr/>
      </dsp:nvSpPr>
      <dsp:spPr>
        <a:xfrm>
          <a:off x="4165118" y="648109"/>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window</a:t>
          </a:r>
        </a:p>
      </dsp:txBody>
      <dsp:txXfrm>
        <a:off x="4182990" y="665981"/>
        <a:ext cx="879554" cy="574455"/>
      </dsp:txXfrm>
    </dsp:sp>
    <dsp:sp modelId="{7978895D-B10B-47D9-898A-7AA357359411}">
      <dsp:nvSpPr>
        <dsp:cNvPr id="0" name=""/>
        <dsp:cNvSpPr/>
      </dsp:nvSpPr>
      <dsp:spPr>
        <a:xfrm>
          <a:off x="458157" y="1258309"/>
          <a:ext cx="4164610" cy="244079"/>
        </a:xfrm>
        <a:custGeom>
          <a:avLst/>
          <a:gdLst/>
          <a:ahLst/>
          <a:cxnLst/>
          <a:rect l="0" t="0" r="0" b="0"/>
          <a:pathLst>
            <a:path>
              <a:moveTo>
                <a:pt x="4164610" y="0"/>
              </a:moveTo>
              <a:lnTo>
                <a:pt x="4164610" y="122039"/>
              </a:lnTo>
              <a:lnTo>
                <a:pt x="0" y="122039"/>
              </a:lnTo>
              <a:lnTo>
                <a:pt x="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2FB70-7283-4456-BE4E-819FF8AB873F}">
      <dsp:nvSpPr>
        <dsp:cNvPr id="0" name=""/>
        <dsp:cNvSpPr/>
      </dsp:nvSpPr>
      <dsp:spPr>
        <a:xfrm>
          <a:off x="507"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document</a:t>
          </a:r>
        </a:p>
      </dsp:txBody>
      <dsp:txXfrm>
        <a:off x="18379" y="1520260"/>
        <a:ext cx="879554" cy="574455"/>
      </dsp:txXfrm>
    </dsp:sp>
    <dsp:sp modelId="{E3B73FF2-E9ED-40D4-A40B-DFAD8D67C2C2}">
      <dsp:nvSpPr>
        <dsp:cNvPr id="0" name=""/>
        <dsp:cNvSpPr/>
      </dsp:nvSpPr>
      <dsp:spPr>
        <a:xfrm>
          <a:off x="1648045" y="1258309"/>
          <a:ext cx="2974721" cy="244079"/>
        </a:xfrm>
        <a:custGeom>
          <a:avLst/>
          <a:gdLst/>
          <a:ahLst/>
          <a:cxnLst/>
          <a:rect l="0" t="0" r="0" b="0"/>
          <a:pathLst>
            <a:path>
              <a:moveTo>
                <a:pt x="2974721" y="0"/>
              </a:moveTo>
              <a:lnTo>
                <a:pt x="2974721" y="122039"/>
              </a:lnTo>
              <a:lnTo>
                <a:pt x="0" y="122039"/>
              </a:lnTo>
              <a:lnTo>
                <a:pt x="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4A06D7-2F02-42B1-8444-4E10887061B7}">
      <dsp:nvSpPr>
        <dsp:cNvPr id="0" name=""/>
        <dsp:cNvSpPr/>
      </dsp:nvSpPr>
      <dsp:spPr>
        <a:xfrm>
          <a:off x="1190396"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history</a:t>
          </a:r>
        </a:p>
      </dsp:txBody>
      <dsp:txXfrm>
        <a:off x="1208268" y="1520260"/>
        <a:ext cx="879554" cy="574455"/>
      </dsp:txXfrm>
    </dsp:sp>
    <dsp:sp modelId="{80C991FA-9FF9-4CB3-B0DE-F22DBC212960}">
      <dsp:nvSpPr>
        <dsp:cNvPr id="0" name=""/>
        <dsp:cNvSpPr/>
      </dsp:nvSpPr>
      <dsp:spPr>
        <a:xfrm>
          <a:off x="2837934" y="1258309"/>
          <a:ext cx="1784832" cy="244079"/>
        </a:xfrm>
        <a:custGeom>
          <a:avLst/>
          <a:gdLst/>
          <a:ahLst/>
          <a:cxnLst/>
          <a:rect l="0" t="0" r="0" b="0"/>
          <a:pathLst>
            <a:path>
              <a:moveTo>
                <a:pt x="1784832" y="0"/>
              </a:moveTo>
              <a:lnTo>
                <a:pt x="1784832" y="122039"/>
              </a:lnTo>
              <a:lnTo>
                <a:pt x="0" y="122039"/>
              </a:lnTo>
              <a:lnTo>
                <a:pt x="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BF8E77-35C3-413C-A3EE-1C8C8698754E}">
      <dsp:nvSpPr>
        <dsp:cNvPr id="0" name=""/>
        <dsp:cNvSpPr/>
      </dsp:nvSpPr>
      <dsp:spPr>
        <a:xfrm>
          <a:off x="2380285"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frames</a:t>
          </a:r>
        </a:p>
      </dsp:txBody>
      <dsp:txXfrm>
        <a:off x="2398157" y="1520260"/>
        <a:ext cx="879554" cy="574455"/>
      </dsp:txXfrm>
    </dsp:sp>
    <dsp:sp modelId="{E9F188EE-CD37-4454-A86D-48511F0CABD8}">
      <dsp:nvSpPr>
        <dsp:cNvPr id="0" name=""/>
        <dsp:cNvSpPr/>
      </dsp:nvSpPr>
      <dsp:spPr>
        <a:xfrm>
          <a:off x="4027823" y="1258309"/>
          <a:ext cx="594944" cy="244079"/>
        </a:xfrm>
        <a:custGeom>
          <a:avLst/>
          <a:gdLst/>
          <a:ahLst/>
          <a:cxnLst/>
          <a:rect l="0" t="0" r="0" b="0"/>
          <a:pathLst>
            <a:path>
              <a:moveTo>
                <a:pt x="594944" y="0"/>
              </a:moveTo>
              <a:lnTo>
                <a:pt x="594944" y="122039"/>
              </a:lnTo>
              <a:lnTo>
                <a:pt x="0" y="122039"/>
              </a:lnTo>
              <a:lnTo>
                <a:pt x="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DCA9D7-B2E0-4DD6-ACA9-0DFA488317EE}">
      <dsp:nvSpPr>
        <dsp:cNvPr id="0" name=""/>
        <dsp:cNvSpPr/>
      </dsp:nvSpPr>
      <dsp:spPr>
        <a:xfrm>
          <a:off x="3570173"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screen</a:t>
          </a:r>
        </a:p>
      </dsp:txBody>
      <dsp:txXfrm>
        <a:off x="3588045" y="1520260"/>
        <a:ext cx="879554" cy="574455"/>
      </dsp:txXfrm>
    </dsp:sp>
    <dsp:sp modelId="{88D1CB60-1D6C-4871-B58C-0971F260747F}">
      <dsp:nvSpPr>
        <dsp:cNvPr id="0" name=""/>
        <dsp:cNvSpPr/>
      </dsp:nvSpPr>
      <dsp:spPr>
        <a:xfrm>
          <a:off x="4622767" y="1258309"/>
          <a:ext cx="594944" cy="244079"/>
        </a:xfrm>
        <a:custGeom>
          <a:avLst/>
          <a:gdLst/>
          <a:ahLst/>
          <a:cxnLst/>
          <a:rect l="0" t="0" r="0" b="0"/>
          <a:pathLst>
            <a:path>
              <a:moveTo>
                <a:pt x="0" y="0"/>
              </a:moveTo>
              <a:lnTo>
                <a:pt x="0" y="122039"/>
              </a:lnTo>
              <a:lnTo>
                <a:pt x="594944" y="122039"/>
              </a:lnTo>
              <a:lnTo>
                <a:pt x="594944"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11940-30F8-4053-A960-A7DA245E6D41}">
      <dsp:nvSpPr>
        <dsp:cNvPr id="0" name=""/>
        <dsp:cNvSpPr/>
      </dsp:nvSpPr>
      <dsp:spPr>
        <a:xfrm>
          <a:off x="4760062"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navigator</a:t>
          </a:r>
        </a:p>
      </dsp:txBody>
      <dsp:txXfrm>
        <a:off x="4777934" y="1520260"/>
        <a:ext cx="879554" cy="574455"/>
      </dsp:txXfrm>
    </dsp:sp>
    <dsp:sp modelId="{AA457A83-B1D9-4237-B024-2491B415345B}">
      <dsp:nvSpPr>
        <dsp:cNvPr id="0" name=""/>
        <dsp:cNvSpPr/>
      </dsp:nvSpPr>
      <dsp:spPr>
        <a:xfrm>
          <a:off x="5171991" y="2112588"/>
          <a:ext cx="91440" cy="244079"/>
        </a:xfrm>
        <a:custGeom>
          <a:avLst/>
          <a:gdLst/>
          <a:ahLst/>
          <a:cxnLst/>
          <a:rect l="0" t="0" r="0" b="0"/>
          <a:pathLst>
            <a:path>
              <a:moveTo>
                <a:pt x="45720" y="0"/>
              </a:moveTo>
              <a:lnTo>
                <a:pt x="45720" y="244079"/>
              </a:lnTo>
            </a:path>
          </a:pathLst>
        </a:custGeom>
        <a:noFill/>
        <a:ln w="25400" cap="flat" cmpd="sng" algn="ctr">
          <a:solidFill>
            <a:schemeClr val="accent2">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1079FC-C9D1-4FA5-8744-311B56BCEC66}">
      <dsp:nvSpPr>
        <dsp:cNvPr id="0" name=""/>
        <dsp:cNvSpPr/>
      </dsp:nvSpPr>
      <dsp:spPr>
        <a:xfrm>
          <a:off x="4760062" y="2356667"/>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geolocation</a:t>
          </a:r>
        </a:p>
      </dsp:txBody>
      <dsp:txXfrm>
        <a:off x="4777934" y="2374539"/>
        <a:ext cx="879554" cy="574455"/>
      </dsp:txXfrm>
    </dsp:sp>
    <dsp:sp modelId="{6869C3DE-1C89-4244-858D-92C5FD9C6A30}">
      <dsp:nvSpPr>
        <dsp:cNvPr id="0" name=""/>
        <dsp:cNvSpPr/>
      </dsp:nvSpPr>
      <dsp:spPr>
        <a:xfrm>
          <a:off x="4622767" y="1258309"/>
          <a:ext cx="1784832" cy="244079"/>
        </a:xfrm>
        <a:custGeom>
          <a:avLst/>
          <a:gdLst/>
          <a:ahLst/>
          <a:cxnLst/>
          <a:rect l="0" t="0" r="0" b="0"/>
          <a:pathLst>
            <a:path>
              <a:moveTo>
                <a:pt x="0" y="0"/>
              </a:moveTo>
              <a:lnTo>
                <a:pt x="0" y="122039"/>
              </a:lnTo>
              <a:lnTo>
                <a:pt x="1784832" y="122039"/>
              </a:lnTo>
              <a:lnTo>
                <a:pt x="1784832"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FB89C2-192A-4A7D-9DE7-12BA5B147E41}">
      <dsp:nvSpPr>
        <dsp:cNvPr id="0" name=""/>
        <dsp:cNvSpPr/>
      </dsp:nvSpPr>
      <dsp:spPr>
        <a:xfrm>
          <a:off x="5949950"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location</a:t>
          </a:r>
        </a:p>
      </dsp:txBody>
      <dsp:txXfrm>
        <a:off x="5967822" y="1520260"/>
        <a:ext cx="879554" cy="574455"/>
      </dsp:txXfrm>
    </dsp:sp>
    <dsp:sp modelId="{21C9EC18-4712-4BA6-BFE4-6D06E8D74A30}">
      <dsp:nvSpPr>
        <dsp:cNvPr id="0" name=""/>
        <dsp:cNvSpPr/>
      </dsp:nvSpPr>
      <dsp:spPr>
        <a:xfrm>
          <a:off x="4622767" y="1258309"/>
          <a:ext cx="2974721" cy="244079"/>
        </a:xfrm>
        <a:custGeom>
          <a:avLst/>
          <a:gdLst/>
          <a:ahLst/>
          <a:cxnLst/>
          <a:rect l="0" t="0" r="0" b="0"/>
          <a:pathLst>
            <a:path>
              <a:moveTo>
                <a:pt x="0" y="0"/>
              </a:moveTo>
              <a:lnTo>
                <a:pt x="0" y="122039"/>
              </a:lnTo>
              <a:lnTo>
                <a:pt x="2974721" y="122039"/>
              </a:lnTo>
              <a:lnTo>
                <a:pt x="2974721"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4D835B-7946-44C6-ACD4-B39E0E865901}">
      <dsp:nvSpPr>
        <dsp:cNvPr id="0" name=""/>
        <dsp:cNvSpPr/>
      </dsp:nvSpPr>
      <dsp:spPr>
        <a:xfrm>
          <a:off x="7139839"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opener</a:t>
          </a:r>
        </a:p>
      </dsp:txBody>
      <dsp:txXfrm>
        <a:off x="7157711" y="1520260"/>
        <a:ext cx="879554" cy="574455"/>
      </dsp:txXfrm>
    </dsp:sp>
    <dsp:sp modelId="{8AB4910D-3ABD-4A0D-9DFB-B7AC1AE015D5}">
      <dsp:nvSpPr>
        <dsp:cNvPr id="0" name=""/>
        <dsp:cNvSpPr/>
      </dsp:nvSpPr>
      <dsp:spPr>
        <a:xfrm>
          <a:off x="4622767" y="1258309"/>
          <a:ext cx="4164610" cy="244079"/>
        </a:xfrm>
        <a:custGeom>
          <a:avLst/>
          <a:gdLst/>
          <a:ahLst/>
          <a:cxnLst/>
          <a:rect l="0" t="0" r="0" b="0"/>
          <a:pathLst>
            <a:path>
              <a:moveTo>
                <a:pt x="0" y="0"/>
              </a:moveTo>
              <a:lnTo>
                <a:pt x="0" y="122039"/>
              </a:lnTo>
              <a:lnTo>
                <a:pt x="4164610" y="122039"/>
              </a:lnTo>
              <a:lnTo>
                <a:pt x="4164610" y="244079"/>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8017E-7CDB-4DFE-9F43-B426491FE85A}">
      <dsp:nvSpPr>
        <dsp:cNvPr id="0" name=""/>
        <dsp:cNvSpPr/>
      </dsp:nvSpPr>
      <dsp:spPr>
        <a:xfrm>
          <a:off x="8329728" y="1502388"/>
          <a:ext cx="915298" cy="610199"/>
        </a:xfrm>
        <a:prstGeom prst="roundRect">
          <a:avLst>
            <a:gd name="adj" fmla="val 10000"/>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and more</a:t>
          </a:r>
        </a:p>
      </dsp:txBody>
      <dsp:txXfrm>
        <a:off x="8347600" y="1520260"/>
        <a:ext cx="879554" cy="5744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3/17/21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3/17/21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9855200" y="6453336"/>
            <a:ext cx="20974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Geoloc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7</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59" y="1628800"/>
            <a:ext cx="11576333" cy="4679950"/>
          </a:xfrm>
        </p:spPr>
        <p:txBody>
          <a:bodyPr>
            <a:noAutofit/>
          </a:bodyPr>
          <a:lstStyle/>
          <a:p>
            <a:pPr marL="457200" indent="-457200">
              <a:buFont typeface="Wingdings" panose="05000000000000000000" pitchFamily="2" charset="2"/>
              <a:buChar char="v"/>
            </a:pPr>
            <a:r>
              <a:rPr lang="en-US" sz="1600" dirty="0">
                <a:solidFill>
                  <a:schemeClr val="tx1"/>
                </a:solidFill>
              </a:rPr>
              <a:t>One of the newest and most exciting features in HTML5 is the ability to work with global positioning via the Geolocation object. </a:t>
            </a:r>
            <a:r>
              <a:rPr lang="en-US" sz="1600" dirty="0" smtClean="0">
                <a:solidFill>
                  <a:srgbClr val="FFFF00"/>
                </a:solidFill>
                <a:latin typeface="Courier New" panose="02070309020205020404" pitchFamily="49" charset="0"/>
                <a:cs typeface="Courier New" panose="02070309020205020404" pitchFamily="49" charset="0"/>
              </a:rPr>
              <a:t>Not meant for desktop computers</a:t>
            </a:r>
            <a:endParaRPr lang="en-US" sz="1600" dirty="0">
              <a:solidFill>
                <a:srgbClr val="FFFF00"/>
              </a:solidFill>
            </a:endParaRPr>
          </a:p>
          <a:p>
            <a:pPr marL="457200" indent="-457200">
              <a:buFont typeface="Wingdings" panose="05000000000000000000" pitchFamily="2" charset="2"/>
              <a:buChar char="v"/>
            </a:pP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The Geolocation object is a member of the navigator object.</a:t>
            </a:r>
          </a:p>
          <a:p>
            <a:pPr marL="457200" indent="-457200">
              <a:buFont typeface="Wingdings" panose="05000000000000000000" pitchFamily="2" charset="2"/>
              <a:buChar char="v"/>
            </a:pP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With Geolocation you can detect the latitude, longitude, accuracy of the latitude and longitude coordinates in meters, altitude, accuracy of the altitude in meters, heading, and speed of the user visiting your Geolocation-enabled web page</a:t>
            </a:r>
            <a:r>
              <a:rPr lang="en-US" sz="1600" dirty="0" smtClean="0">
                <a:solidFill>
                  <a:schemeClr val="tx1"/>
                </a:solidFill>
              </a:rPr>
              <a:t>. </a:t>
            </a:r>
            <a:r>
              <a:rPr lang="en-US" sz="1600" dirty="0" smtClean="0">
                <a:solidFill>
                  <a:srgbClr val="FFFF00"/>
                </a:solidFill>
              </a:rPr>
              <a:t>Altitude is not fully supported yet because there is not an altimeter built in yet to mobile devices.</a:t>
            </a:r>
            <a:endParaRPr lang="en-US" sz="1600" dirty="0">
              <a:solidFill>
                <a:srgbClr val="FFFF00"/>
              </a:solidFill>
            </a:endParaRPr>
          </a:p>
          <a:p>
            <a:pPr marL="457200" indent="-457200">
              <a:buFont typeface="Wingdings" panose="05000000000000000000" pitchFamily="2" charset="2"/>
              <a:buChar char="v"/>
            </a:pP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These properties are generally made available by accessing the coordinates of the user’s current position using cell tower triangulation via IP address, Wi-Fi and Bluetooth MAC addresses, RFID, device GPS, GSM/CDMA cell IDs, and other methods.</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dirty="0">
                <a:solidFill>
                  <a:schemeClr val="tx1"/>
                </a:solidFill>
              </a:rPr>
              <a:t>More detaile</a:t>
            </a:r>
            <a:r>
              <a:rPr lang="en-US" sz="1600" dirty="0"/>
              <a:t>d information on Geolocation can be here: </a:t>
            </a:r>
            <a:r>
              <a:rPr lang="en-US" sz="1600" dirty="0">
                <a:hlinkClick r:id="rId2"/>
              </a:rPr>
              <a:t>https://developer.mozilla.org/en-US/docs/Web/API/Geolocation</a:t>
            </a:r>
            <a:endParaRPr lang="en-US" sz="1600" dirty="0"/>
          </a:p>
          <a:p>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Geolocation: A native way to identify the location of a user</a:t>
            </a:r>
          </a:p>
        </p:txBody>
      </p:sp>
    </p:spTree>
    <p:extLst>
      <p:ext uri="{BB962C8B-B14F-4D97-AF65-F5344CB8AC3E}">
        <p14:creationId xmlns:p14="http://schemas.microsoft.com/office/powerpoint/2010/main" val="179761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2" name="Text Placeholder 1"/>
          <p:cNvSpPr>
            <a:spLocks noGrp="1"/>
          </p:cNvSpPr>
          <p:nvPr>
            <p:ph type="body" sz="quarter" idx="11"/>
          </p:nvPr>
        </p:nvSpPr>
        <p:spPr/>
        <p:txBody>
          <a:bodyPr/>
          <a:lstStyle/>
          <a:p>
            <a:r>
              <a:rPr lang="en-US" dirty="0"/>
              <a:t>Properties and methods of the geolocation object</a:t>
            </a:r>
          </a:p>
        </p:txBody>
      </p:sp>
      <p:graphicFrame>
        <p:nvGraphicFramePr>
          <p:cNvPr id="8" name="Table 7"/>
          <p:cNvGraphicFramePr>
            <a:graphicFrameLocks noGrp="1"/>
          </p:cNvGraphicFramePr>
          <p:nvPr>
            <p:extLst>
              <p:ext uri="{D42A27DB-BD31-4B8C-83A1-F6EECF244321}">
                <p14:modId xmlns:p14="http://schemas.microsoft.com/office/powerpoint/2010/main" val="2194906288"/>
              </p:ext>
            </p:extLst>
          </p:nvPr>
        </p:nvGraphicFramePr>
        <p:xfrm>
          <a:off x="0" y="1682750"/>
          <a:ext cx="12192000" cy="3992879"/>
        </p:xfrm>
        <a:graphic>
          <a:graphicData uri="http://schemas.openxmlformats.org/drawingml/2006/table">
            <a:tbl>
              <a:tblPr firstRow="1" bandRow="1">
                <a:tableStyleId>{5C22544A-7EE6-4342-B048-85BDC9FD1C3A}</a:tableStyleId>
              </a:tblPr>
              <a:tblGrid>
                <a:gridCol w="2812093">
                  <a:extLst>
                    <a:ext uri="{9D8B030D-6E8A-4147-A177-3AD203B41FA5}">
                      <a16:colId xmlns:a16="http://schemas.microsoft.com/office/drawing/2014/main" xmlns="" val="20000"/>
                    </a:ext>
                  </a:extLst>
                </a:gridCol>
                <a:gridCol w="9379907">
                  <a:extLst>
                    <a:ext uri="{9D8B030D-6E8A-4147-A177-3AD203B41FA5}">
                      <a16:colId xmlns:a16="http://schemas.microsoft.com/office/drawing/2014/main" xmlns="" val="20001"/>
                    </a:ext>
                  </a:extLst>
                </a:gridCol>
              </a:tblGrid>
              <a:tr h="232569">
                <a:tc>
                  <a:txBody>
                    <a:bodyPr/>
                    <a:lstStyle/>
                    <a:p>
                      <a:r>
                        <a:rPr lang="en-US" sz="1400" dirty="0"/>
                        <a:t>Feature</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32569">
                <a:tc>
                  <a:txBody>
                    <a:bodyPr/>
                    <a:lstStyle/>
                    <a:p>
                      <a:r>
                        <a:rPr lang="en-US" sz="1400" dirty="0">
                          <a:latin typeface="Courier New" panose="02070309020205020404" pitchFamily="49" charset="0"/>
                          <a:cs typeface="Courier New" panose="02070309020205020404" pitchFamily="49" charset="0"/>
                        </a:rPr>
                        <a:t>latitude</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Represents geographic coordinates specified in decimal degrees.</a:t>
                      </a:r>
                      <a:endParaRPr lang="en-US" sz="14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32569">
                <a:tc>
                  <a:txBody>
                    <a:bodyPr/>
                    <a:lstStyle/>
                    <a:p>
                      <a:r>
                        <a:rPr lang="en-US" sz="1400" dirty="0">
                          <a:latin typeface="Courier New" panose="02070309020205020404" pitchFamily="49" charset="0"/>
                          <a:cs typeface="Courier New" panose="02070309020205020404" pitchFamily="49" charset="0"/>
                        </a:rPr>
                        <a:t>longitude</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Represents geographic coordinates specified in decimal degrees.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32569">
                <a:tc>
                  <a:txBody>
                    <a:bodyPr/>
                    <a:lstStyle/>
                    <a:p>
                      <a:r>
                        <a:rPr lang="en-US" sz="1400" dirty="0">
                          <a:latin typeface="Courier New" panose="02070309020205020404" pitchFamily="49" charset="0"/>
                          <a:cs typeface="Courier New" panose="02070309020205020404" pitchFamily="49" charset="0"/>
                        </a:rPr>
                        <a:t>accuracy</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The accuracy level in meters for the latitude and longitude coordinates. </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32569">
                <a:tc>
                  <a:txBody>
                    <a:bodyPr/>
                    <a:lstStyle/>
                    <a:p>
                      <a:r>
                        <a:rPr lang="en-US" sz="1400" dirty="0">
                          <a:latin typeface="Courier New" panose="02070309020205020404" pitchFamily="49" charset="0"/>
                          <a:cs typeface="Courier New" panose="02070309020205020404" pitchFamily="49" charset="0"/>
                        </a:rPr>
                        <a:t>altitude</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The height of the position in meters. </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32569">
                <a:tc>
                  <a:txBody>
                    <a:bodyPr/>
                    <a:lstStyle/>
                    <a:p>
                      <a:r>
                        <a:rPr lang="en-US" sz="1400" dirty="0" err="1">
                          <a:latin typeface="Courier New" panose="02070309020205020404" pitchFamily="49" charset="0"/>
                          <a:cs typeface="Courier New" panose="02070309020205020404" pitchFamily="49" charset="0"/>
                        </a:rPr>
                        <a:t>altitudeAccuracy</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1400" kern="1200" dirty="0">
                          <a:solidFill>
                            <a:schemeClr val="dk1"/>
                          </a:solidFill>
                          <a:latin typeface="+mn-lt"/>
                          <a:ea typeface="+mn-ea"/>
                          <a:cs typeface="+mn-cs"/>
                        </a:rPr>
                        <a:t>The accuracy level in meters for the altitude position.</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32569">
                <a:tc>
                  <a:txBody>
                    <a:bodyPr/>
                    <a:lstStyle/>
                    <a:p>
                      <a:r>
                        <a:rPr lang="en-US" sz="1400" dirty="0">
                          <a:latin typeface="Courier New" panose="02070309020205020404" pitchFamily="49" charset="0"/>
                          <a:cs typeface="Courier New" panose="02070309020205020404" pitchFamily="49" charset="0"/>
                        </a:rPr>
                        <a:t>heading</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mn-lt"/>
                          <a:ea typeface="+mn-ea"/>
                          <a:cs typeface="+mn-cs"/>
                        </a:rPr>
                        <a:t>The direction of travel in degrees counting clockwise relative to true north.</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32569">
                <a:tc>
                  <a:txBody>
                    <a:bodyPr/>
                    <a:lstStyle/>
                    <a:p>
                      <a:r>
                        <a:rPr lang="en-US" sz="1400" dirty="0">
                          <a:latin typeface="Courier New" panose="02070309020205020404" pitchFamily="49" charset="0"/>
                          <a:cs typeface="Courier New" panose="02070309020205020404" pitchFamily="49" charset="0"/>
                        </a:rPr>
                        <a:t>speed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mn-lt"/>
                          <a:ea typeface="+mn-ea"/>
                          <a:cs typeface="+mn-cs"/>
                        </a:rPr>
                        <a:t>The current ground speed in meters per second.</a:t>
                      </a:r>
                      <a:endParaRPr lang="en-US" sz="1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32569">
                <a:tc>
                  <a:txBody>
                    <a:bodyPr/>
                    <a:lstStyle/>
                    <a:p>
                      <a:r>
                        <a:rPr lang="en-US" sz="1400" dirty="0" err="1">
                          <a:latin typeface="Courier New" panose="02070309020205020404" pitchFamily="49" charset="0"/>
                          <a:cs typeface="Courier New" panose="02070309020205020404" pitchFamily="49" charset="0"/>
                        </a:rPr>
                        <a:t>getCurrentPosition</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Used to get the current position of the device. Accepts 3 parameters including success (a callback function), error (optional), and options (optional). The callback function accepts </a:t>
                      </a:r>
                      <a:r>
                        <a:rPr lang="en-US" sz="1400" dirty="0" err="1">
                          <a:solidFill>
                            <a:schemeClr val="bg1"/>
                          </a:solidFill>
                        </a:rPr>
                        <a:t>GeolocationPosition</a:t>
                      </a:r>
                      <a:r>
                        <a:rPr lang="en-US" sz="1400" dirty="0">
                          <a:solidFill>
                            <a:schemeClr val="bg1"/>
                          </a:solidFill>
                        </a:rPr>
                        <a:t> object as its sole input parameter</a:t>
                      </a:r>
                      <a:r>
                        <a:rPr lang="en-US" sz="1400" dirty="0" smtClean="0">
                          <a:solidFill>
                            <a:schemeClr val="bg1"/>
                          </a:solidFill>
                        </a:rPr>
                        <a:t>. Error -&gt; what you want to do when you get an error.  Options:</a:t>
                      </a:r>
                      <a:r>
                        <a:rPr lang="en-US" sz="1400" baseline="0" dirty="0" smtClean="0">
                          <a:solidFill>
                            <a:schemeClr val="bg1"/>
                          </a:solidFill>
                        </a:rPr>
                        <a:t> read the documentation on the previous slide’s link</a:t>
                      </a:r>
                      <a:endParaRPr lang="en-US" sz="14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96243846"/>
                  </a:ext>
                </a:extLst>
              </a:tr>
              <a:tr h="232569">
                <a:tc>
                  <a:txBody>
                    <a:bodyPr/>
                    <a:lstStyle/>
                    <a:p>
                      <a:r>
                        <a:rPr lang="en-US" sz="1400" dirty="0" err="1">
                          <a:latin typeface="Courier New" panose="02070309020205020404" pitchFamily="49" charset="0"/>
                          <a:cs typeface="Courier New" panose="02070309020205020404" pitchFamily="49" charset="0"/>
                        </a:rPr>
                        <a:t>watchPosition</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Represents the newly established callback function to be invoked whenever the device location changes.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596393298"/>
                  </a:ext>
                </a:extLst>
              </a:tr>
              <a:tr h="232569">
                <a:tc>
                  <a:txBody>
                    <a:bodyPr/>
                    <a:lstStyle/>
                    <a:p>
                      <a:r>
                        <a:rPr lang="en-US" sz="1400" dirty="0" err="1">
                          <a:latin typeface="Courier New" panose="02070309020205020404" pitchFamily="49" charset="0"/>
                          <a:cs typeface="Courier New" panose="02070309020205020404" pitchFamily="49" charset="0"/>
                        </a:rPr>
                        <a:t>clearWatch</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Removes the particular handler previously installed using </a:t>
                      </a:r>
                      <a:r>
                        <a:rPr lang="en-US" sz="1400" dirty="0" err="1">
                          <a:solidFill>
                            <a:schemeClr val="bg1"/>
                          </a:solidFill>
                        </a:rPr>
                        <a:t>watchPosition</a:t>
                      </a:r>
                      <a:r>
                        <a:rPr lang="en-US" sz="1400"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5954885"/>
                  </a:ext>
                </a:extLst>
              </a:tr>
            </a:tbl>
          </a:graphicData>
        </a:graphic>
      </p:graphicFrame>
    </p:spTree>
    <p:extLst>
      <p:ext uri="{BB962C8B-B14F-4D97-AF65-F5344CB8AC3E}">
        <p14:creationId xmlns:p14="http://schemas.microsoft.com/office/powerpoint/2010/main" val="138162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617154" cy="4679950"/>
          </a:xfrm>
        </p:spPr>
        <p:txBody>
          <a:bodyPr>
            <a:noAutofit/>
          </a:bodyPr>
          <a:lstStyle/>
          <a:p>
            <a:r>
              <a:rPr lang="en-US" sz="1600" dirty="0" err="1">
                <a:solidFill>
                  <a:schemeClr val="tx1"/>
                </a:solidFill>
                <a:latin typeface="Courier New" panose="02070309020205020404" pitchFamily="49" charset="0"/>
                <a:cs typeface="Courier New" panose="02070309020205020404" pitchFamily="49" charset="0"/>
              </a:rPr>
              <a:t>document.getElementById</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btnGetLocation</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addEventListener</a:t>
            </a:r>
            <a:r>
              <a:rPr lang="en-US" sz="1600" dirty="0">
                <a:solidFill>
                  <a:schemeClr val="tx1"/>
                </a:solidFill>
                <a:latin typeface="Courier New" panose="02070309020205020404" pitchFamily="49" charset="0"/>
                <a:cs typeface="Courier New" panose="02070309020205020404" pitchFamily="49" charset="0"/>
              </a:rPr>
              <a:t>('click', () =&gt;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window.</a:t>
            </a:r>
            <a:r>
              <a:rPr lang="en-US" sz="1600" dirty="0" err="1">
                <a:solidFill>
                  <a:schemeClr val="tx1"/>
                </a:solidFill>
                <a:latin typeface="Courier New" panose="02070309020205020404" pitchFamily="49" charset="0"/>
                <a:cs typeface="Courier New" panose="02070309020205020404" pitchFamily="49" charset="0"/>
              </a:rPr>
              <a:t>navigator.geolocation.getCurrentPosition</a:t>
            </a:r>
            <a:r>
              <a:rPr lang="en-US" sz="1600" dirty="0">
                <a:solidFill>
                  <a:schemeClr val="tx1"/>
                </a:solidFill>
                <a:latin typeface="Courier New" panose="02070309020205020404" pitchFamily="49" charset="0"/>
                <a:cs typeface="Courier New" panose="02070309020205020404" pitchFamily="49" charset="0"/>
              </a:rPr>
              <a:t>((position) =&gt;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window.</a:t>
            </a:r>
            <a:r>
              <a:rPr lang="en-US" sz="1600" dirty="0" err="1">
                <a:solidFill>
                  <a:schemeClr val="tx1"/>
                </a:solidFill>
                <a:latin typeface="Courier New" panose="02070309020205020404" pitchFamily="49" charset="0"/>
                <a:cs typeface="Courier New" panose="02070309020205020404" pitchFamily="49" charset="0"/>
              </a:rPr>
              <a:t>alert</a:t>
            </a:r>
            <a:r>
              <a:rPr lang="en-US" sz="1600" dirty="0">
                <a:solidFill>
                  <a:schemeClr val="tx1"/>
                </a:solidFill>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'Latitude: ' + </a:t>
            </a:r>
            <a:r>
              <a:rPr lang="en-US" sz="1600" dirty="0" err="1">
                <a:solidFill>
                  <a:schemeClr val="tx1"/>
                </a:solidFill>
                <a:latin typeface="Courier New" panose="02070309020205020404" pitchFamily="49" charset="0"/>
                <a:cs typeface="Courier New" panose="02070309020205020404" pitchFamily="49" charset="0"/>
              </a:rPr>
              <a:t>position.coords.latitude</a:t>
            </a:r>
            <a:r>
              <a:rPr lang="en-US" sz="1600" dirty="0">
                <a:solidFill>
                  <a:schemeClr val="tx1"/>
                </a:solidFill>
                <a:latin typeface="Courier New" panose="02070309020205020404" pitchFamily="49" charset="0"/>
                <a:cs typeface="Courier New" panose="02070309020205020404" pitchFamily="49" charset="0"/>
              </a:rPr>
              <a:t> + '\n' +</a:t>
            </a:r>
          </a:p>
          <a:p>
            <a:r>
              <a:rPr lang="en-US" sz="1600" dirty="0">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'Longitude: ' + </a:t>
            </a:r>
            <a:r>
              <a:rPr lang="en-US" sz="1600" dirty="0" err="1">
                <a:solidFill>
                  <a:schemeClr val="tx1"/>
                </a:solidFill>
                <a:latin typeface="Courier New" panose="02070309020205020404" pitchFamily="49" charset="0"/>
                <a:cs typeface="Courier New" panose="02070309020205020404" pitchFamily="49" charset="0"/>
              </a:rPr>
              <a:t>position.coords.longitude</a:t>
            </a:r>
            <a:r>
              <a:rPr lang="en-US" sz="1600" dirty="0">
                <a:solidFill>
                  <a:schemeClr val="tx1"/>
                </a:solidFill>
                <a:latin typeface="Courier New" panose="02070309020205020404" pitchFamily="49" charset="0"/>
                <a:cs typeface="Courier New" panose="02070309020205020404" pitchFamily="49" charset="0"/>
              </a:rPr>
              <a:t> + '\n' +</a:t>
            </a:r>
          </a:p>
          <a:p>
            <a:r>
              <a:rPr lang="en-US" sz="1600" dirty="0">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'Accuracy: ' + </a:t>
            </a:r>
            <a:r>
              <a:rPr lang="en-US" sz="1600" dirty="0" err="1">
                <a:solidFill>
                  <a:schemeClr val="tx1"/>
                </a:solidFill>
                <a:latin typeface="Courier New" panose="02070309020205020404" pitchFamily="49" charset="0"/>
                <a:cs typeface="Courier New" panose="02070309020205020404" pitchFamily="49" charset="0"/>
              </a:rPr>
              <a:t>position.coords.accuracy</a:t>
            </a:r>
            <a:r>
              <a:rPr lang="en-US" sz="1600" dirty="0">
                <a:solidFill>
                  <a:schemeClr val="tx1"/>
                </a:solidFill>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solidFill>
                  <a:schemeClr val="tx1"/>
                </a:solidFill>
                <a:latin typeface="Courier New" panose="02070309020205020404" pitchFamily="49" charset="0"/>
                <a:cs typeface="Courier New" panose="02070309020205020404" pitchFamily="49" charset="0"/>
              </a:rPr>
              <a:t>});</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&lt;button id="</a:t>
            </a:r>
            <a:r>
              <a:rPr lang="en-US" sz="1600" dirty="0" err="1">
                <a:solidFill>
                  <a:schemeClr val="tx1"/>
                </a:solidFill>
                <a:latin typeface="Courier New" panose="02070309020205020404" pitchFamily="49" charset="0"/>
                <a:cs typeface="Courier New" panose="02070309020205020404" pitchFamily="49" charset="0"/>
              </a:rPr>
              <a:t>btnGetLocation</a:t>
            </a:r>
            <a:r>
              <a:rPr lang="en-US" sz="1600" dirty="0">
                <a:solidFill>
                  <a:schemeClr val="tx1"/>
                </a:solidFill>
                <a:latin typeface="Courier New" panose="02070309020205020404" pitchFamily="49" charset="0"/>
                <a:cs typeface="Courier New" panose="02070309020205020404" pitchFamily="49" charset="0"/>
              </a:rPr>
              <a:t>"&gt;Get Location&lt;/button&gt;</a:t>
            </a:r>
          </a:p>
        </p:txBody>
      </p:sp>
      <p:sp>
        <p:nvSpPr>
          <p:cNvPr id="2" name="Text Placeholder 1"/>
          <p:cNvSpPr>
            <a:spLocks noGrp="1"/>
          </p:cNvSpPr>
          <p:nvPr>
            <p:ph type="body" sz="quarter" idx="11"/>
          </p:nvPr>
        </p:nvSpPr>
        <p:spPr/>
        <p:txBody>
          <a:bodyPr/>
          <a:lstStyle/>
          <a:p>
            <a:r>
              <a:rPr lang="en-US" dirty="0"/>
              <a:t>Simple application that uses Geolocation</a:t>
            </a:r>
          </a:p>
        </p:txBody>
      </p:sp>
    </p:spTree>
    <p:extLst>
      <p:ext uri="{BB962C8B-B14F-4D97-AF65-F5344CB8AC3E}">
        <p14:creationId xmlns:p14="http://schemas.microsoft.com/office/powerpoint/2010/main" val="224302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75465" cy="4679950"/>
          </a:xfrm>
        </p:spPr>
        <p:txBody>
          <a:bodyPr>
            <a:noAutofit/>
          </a:bodyPr>
          <a:lstStyle/>
          <a:p>
            <a:r>
              <a:rPr lang="en-US" sz="1600" dirty="0">
                <a:solidFill>
                  <a:schemeClr val="tx1"/>
                </a:solidFill>
                <a:latin typeface="Courier New" pitchFamily="49" charset="0"/>
                <a:cs typeface="Courier New" pitchFamily="49" charset="0"/>
              </a:rPr>
              <a: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navigator.geolocation.getCurrentPosition</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getLocation</a:t>
            </a:r>
            <a:r>
              <a:rPr lang="en-US" sz="1600"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errorHandling</a:t>
            </a:r>
            <a:r>
              <a:rPr lang="en-US" sz="1600" dirty="0">
                <a:solidFill>
                  <a:schemeClr val="tx1"/>
                </a:solidFill>
                <a:latin typeface="Courier New" pitchFamily="49" charset="0"/>
                <a:cs typeface="Courier New" pitchFamily="49" charset="0"/>
              </a:rPr>
              <a:t>);  </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a:t>
            </a:r>
            <a:br>
              <a:rPr lang="en-US" sz="1600"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function </a:t>
            </a:r>
            <a:r>
              <a:rPr lang="en-US" sz="1600" b="1" dirty="0" err="1">
                <a:solidFill>
                  <a:schemeClr val="tx1"/>
                </a:solidFill>
                <a:latin typeface="Courier New" pitchFamily="49" charset="0"/>
                <a:cs typeface="Courier New" pitchFamily="49" charset="0"/>
              </a:rPr>
              <a:t>errorHandling</a:t>
            </a:r>
            <a:r>
              <a:rPr lang="en-US" sz="1600" b="1" dirty="0">
                <a:solidFill>
                  <a:schemeClr val="tx1"/>
                </a:solidFill>
                <a:latin typeface="Courier New" pitchFamily="49" charset="0"/>
                <a:cs typeface="Courier New" pitchFamily="49" charset="0"/>
              </a:rPr>
              <a:t>(error) {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switch(</a:t>
            </a:r>
            <a:r>
              <a:rPr lang="en-US" sz="1600" b="1" dirty="0" err="1">
                <a:solidFill>
                  <a:schemeClr val="tx1"/>
                </a:solidFill>
                <a:latin typeface="Courier New" pitchFamily="49" charset="0"/>
                <a:cs typeface="Courier New" pitchFamily="49" charset="0"/>
              </a:rPr>
              <a:t>error.code</a:t>
            </a:r>
            <a:r>
              <a:rPr lang="en-US" sz="1600" b="1" dirty="0">
                <a:solidFill>
                  <a:schemeClr val="tx1"/>
                </a:solidFill>
                <a:latin typeface="Courier New" pitchFamily="49" charset="0"/>
                <a:cs typeface="Courier New" pitchFamily="49" charset="0"/>
              </a:rPr>
              <a:t>) {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case </a:t>
            </a:r>
            <a:r>
              <a:rPr lang="en-US" sz="1600" b="1" dirty="0" err="1">
                <a:solidFill>
                  <a:schemeClr val="tx1"/>
                </a:solidFill>
                <a:latin typeface="Courier New" pitchFamily="49" charset="0"/>
                <a:cs typeface="Courier New" pitchFamily="49" charset="0"/>
              </a:rPr>
              <a:t>error.PERMISSION_DENIED</a:t>
            </a:r>
            <a:r>
              <a:rPr lang="en-US" sz="1600" b="1" dirty="0">
                <a:solidFill>
                  <a:schemeClr val="tx1"/>
                </a:solidFill>
                <a:latin typeface="Courier New" pitchFamily="49" charset="0"/>
                <a:cs typeface="Courier New" pitchFamily="49" charset="0"/>
              </a:rPr>
              <a:t>: alert('Not sharing your location.');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break;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case </a:t>
            </a:r>
            <a:r>
              <a:rPr lang="en-US" sz="1600" b="1" dirty="0" err="1">
                <a:solidFill>
                  <a:schemeClr val="tx1"/>
                </a:solidFill>
                <a:latin typeface="Courier New" pitchFamily="49" charset="0"/>
                <a:cs typeface="Courier New" pitchFamily="49" charset="0"/>
              </a:rPr>
              <a:t>error.POSITION_UNAVAILABLE</a:t>
            </a:r>
            <a:r>
              <a:rPr lang="en-US" sz="1600" b="1" dirty="0">
                <a:solidFill>
                  <a:schemeClr val="tx1"/>
                </a:solidFill>
                <a:latin typeface="Courier New" pitchFamily="49" charset="0"/>
                <a:cs typeface="Courier New" pitchFamily="49" charset="0"/>
              </a:rPr>
              <a:t>: alert('Couldn’t detect position.');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break;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case </a:t>
            </a:r>
            <a:r>
              <a:rPr lang="en-US" sz="1600" b="1" dirty="0" err="1">
                <a:solidFill>
                  <a:schemeClr val="tx1"/>
                </a:solidFill>
                <a:latin typeface="Courier New" pitchFamily="49" charset="0"/>
                <a:cs typeface="Courier New" pitchFamily="49" charset="0"/>
              </a:rPr>
              <a:t>error.TIMEOUT</a:t>
            </a:r>
            <a:r>
              <a:rPr lang="en-US" sz="1600" b="1" dirty="0">
                <a:solidFill>
                  <a:schemeClr val="tx1"/>
                </a:solidFill>
                <a:latin typeface="Courier New" pitchFamily="49" charset="0"/>
                <a:cs typeface="Courier New" pitchFamily="49" charset="0"/>
              </a:rPr>
              <a:t>: alert('Position retrieval timed out.');</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break;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default: alert('Unknown error.');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break;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    }  </a:t>
            </a:r>
            <a:br>
              <a:rPr lang="en-US" sz="1600" b="1" dirty="0">
                <a:solidFill>
                  <a:schemeClr val="tx1"/>
                </a:solidFill>
                <a:latin typeface="Courier New" pitchFamily="49" charset="0"/>
                <a:cs typeface="Courier New" pitchFamily="49" charset="0"/>
              </a:rPr>
            </a:br>
            <a:r>
              <a:rPr lang="en-US" sz="1600" b="1" dirty="0">
                <a:solidFill>
                  <a:schemeClr val="tx1"/>
                </a:solidFill>
                <a:latin typeface="Courier New" pitchFamily="49" charset="0"/>
                <a:cs typeface="Courier New" pitchFamily="49" charset="0"/>
              </a:rPr>
              <a:t>}</a:t>
            </a:r>
          </a:p>
        </p:txBody>
      </p:sp>
      <p:sp>
        <p:nvSpPr>
          <p:cNvPr id="5" name="Title 4"/>
          <p:cNvSpPr>
            <a:spLocks noGrp="1"/>
          </p:cNvSpPr>
          <p:nvPr>
            <p:ph type="title"/>
          </p:nvPr>
        </p:nvSpPr>
        <p:spPr/>
        <p:txBody>
          <a:bodyPr/>
          <a:lstStyle/>
          <a:p>
            <a:r>
              <a:rPr lang="en-US" dirty="0"/>
              <a:t>Browser Control</a:t>
            </a:r>
            <a:endParaRPr lang="nl-NL" dirty="0"/>
          </a:p>
        </p:txBody>
      </p:sp>
      <p:sp>
        <p:nvSpPr>
          <p:cNvPr id="2" name="Text Placeholder 1"/>
          <p:cNvSpPr>
            <a:spLocks noGrp="1"/>
          </p:cNvSpPr>
          <p:nvPr>
            <p:ph type="body" sz="quarter" idx="11"/>
          </p:nvPr>
        </p:nvSpPr>
        <p:spPr/>
        <p:txBody>
          <a:bodyPr/>
          <a:lstStyle/>
          <a:p>
            <a:r>
              <a:rPr lang="en-US" dirty="0"/>
              <a:t>Handling Geolocation-related errors</a:t>
            </a:r>
          </a:p>
        </p:txBody>
      </p:sp>
    </p:spTree>
    <p:extLst>
      <p:ext uri="{BB962C8B-B14F-4D97-AF65-F5344CB8AC3E}">
        <p14:creationId xmlns:p14="http://schemas.microsoft.com/office/powerpoint/2010/main" val="37919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59" y="1628800"/>
            <a:ext cx="11527347" cy="4809578"/>
          </a:xfrm>
        </p:spPr>
        <p:txBody>
          <a:bodyPr>
            <a:noAutofit/>
          </a:bodyPr>
          <a:lstStyle/>
          <a:p>
            <a:r>
              <a:rPr lang="en-US" sz="1600" dirty="0"/>
              <a:t>The </a:t>
            </a:r>
            <a:r>
              <a:rPr lang="en-US" sz="1600" b="1" dirty="0"/>
              <a:t>location</a:t>
            </a:r>
            <a:r>
              <a:rPr lang="en-US" sz="1600" dirty="0"/>
              <a:t> object exposes information about the URL of the currently loaded page. For example, </a:t>
            </a:r>
            <a:r>
              <a:rPr lang="en-US" sz="1600" dirty="0" err="1"/>
              <a:t>location.href</a:t>
            </a:r>
            <a:r>
              <a:rPr lang="en-US" sz="1600" dirty="0"/>
              <a:t> is the full URL and </a:t>
            </a:r>
            <a:r>
              <a:rPr lang="en-US" sz="1600" dirty="0" err="1"/>
              <a:t>location.hostname</a:t>
            </a:r>
            <a:r>
              <a:rPr lang="en-US" sz="1600" dirty="0"/>
              <a:t> is only the domain. The </a:t>
            </a:r>
            <a:r>
              <a:rPr lang="en-US" sz="1600" dirty="0" err="1"/>
              <a:t>window.location</a:t>
            </a:r>
            <a:r>
              <a:rPr lang="en-US" sz="1600" dirty="0"/>
              <a:t> object supports the following properties:</a:t>
            </a:r>
          </a:p>
          <a:p>
            <a:endParaRPr lang="en-US" sz="1600" dirty="0">
              <a:solidFill>
                <a:schemeClr val="bg1">
                  <a:lumMod val="25000"/>
                </a:schemeClr>
              </a:solidFill>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hash</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host</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hostname</a:t>
            </a:r>
          </a:p>
          <a:p>
            <a:pPr marL="457200" indent="-45720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href</a:t>
            </a:r>
            <a:endParaRPr lang="en-US" sz="1600" dirty="0">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origin</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pathname</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port</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protocol</a:t>
            </a:r>
          </a:p>
          <a:p>
            <a:pPr marL="457200" indent="-45720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search</a:t>
            </a:r>
          </a:p>
        </p:txBody>
      </p:sp>
      <p:sp>
        <p:nvSpPr>
          <p:cNvPr id="2" name="Text Placeholder 1"/>
          <p:cNvSpPr>
            <a:spLocks noGrp="1"/>
          </p:cNvSpPr>
          <p:nvPr>
            <p:ph type="body" sz="quarter" idx="11"/>
          </p:nvPr>
        </p:nvSpPr>
        <p:spPr/>
        <p:txBody>
          <a:bodyPr/>
          <a:lstStyle/>
          <a:p>
            <a:r>
              <a:rPr lang="en-US" dirty="0" err="1"/>
              <a:t>window.location</a:t>
            </a:r>
            <a:endParaRPr lang="en-US" dirty="0"/>
          </a:p>
        </p:txBody>
      </p:sp>
      <p:sp>
        <p:nvSpPr>
          <p:cNvPr id="3" name="TextBox 2"/>
          <p:cNvSpPr txBox="1"/>
          <p:nvPr/>
        </p:nvSpPr>
        <p:spPr>
          <a:xfrm>
            <a:off x="3391901" y="2643143"/>
            <a:ext cx="2218972" cy="1200329"/>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assign()</a:t>
            </a:r>
          </a:p>
          <a:p>
            <a:pPr marL="457200" indent="-457200">
              <a:lnSpc>
                <a:spcPct val="150000"/>
              </a:lnSpc>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reload()</a:t>
            </a:r>
          </a:p>
          <a:p>
            <a:pPr marL="457200" indent="-457200">
              <a:lnSpc>
                <a:spcPct val="150000"/>
              </a:lnSpc>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replace()</a:t>
            </a:r>
          </a:p>
        </p:txBody>
      </p:sp>
    </p:spTree>
    <p:extLst>
      <p:ext uri="{BB962C8B-B14F-4D97-AF65-F5344CB8AC3E}">
        <p14:creationId xmlns:p14="http://schemas.microsoft.com/office/powerpoint/2010/main" val="351710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25336" cy="4679950"/>
          </a:xfrm>
        </p:spPr>
        <p:txBody>
          <a:bodyPr>
            <a:noAutofit/>
          </a:bodyPr>
          <a:lstStyle/>
          <a:p>
            <a:r>
              <a:rPr lang="en-US" sz="1600" dirty="0"/>
              <a:t>If you were on a page and the URL looked like this: </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http://search.phpied.com:8080/search?q=java&amp;what=script#results</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properties of the </a:t>
            </a:r>
            <a:r>
              <a:rPr lang="en-US" sz="1600" dirty="0" err="1">
                <a:cs typeface="Courier New" panose="02070309020205020404" pitchFamily="49" charset="0"/>
              </a:rPr>
              <a:t>window.location</a:t>
            </a:r>
            <a:r>
              <a:rPr lang="en-US" sz="1600" dirty="0">
                <a:cs typeface="Courier New" panose="02070309020205020404" pitchFamily="49" charset="0"/>
              </a:rPr>
              <a:t> object could be used to return all of the elements of that URL:</a:t>
            </a:r>
          </a:p>
          <a:p>
            <a:endParaRPr lang="en-US" sz="1600" dirty="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href</a:t>
            </a:r>
            <a:r>
              <a:rPr lang="en-US" sz="1600" dirty="0">
                <a:latin typeface="Courier New" panose="02070309020205020404" pitchFamily="49" charset="0"/>
                <a:cs typeface="Courier New" panose="02070309020205020404" pitchFamily="49" charset="0"/>
              </a:rPr>
              <a:t>		http://search.phpied.com:8080/search?q=java&amp;what=script#results</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hash</a:t>
            </a:r>
            <a:r>
              <a:rPr lang="en-US" sz="1600" dirty="0">
                <a:latin typeface="Courier New" panose="02070309020205020404" pitchFamily="49" charset="0"/>
                <a:cs typeface="Courier New" panose="02070309020205020404" pitchFamily="49" charset="0"/>
              </a:rPr>
              <a:t>		#results</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host</a:t>
            </a:r>
            <a:r>
              <a:rPr lang="en-US" sz="1600" dirty="0">
                <a:latin typeface="Courier New" panose="02070309020205020404" pitchFamily="49" charset="0"/>
                <a:cs typeface="Courier New" panose="02070309020205020404" pitchFamily="49" charset="0"/>
              </a:rPr>
              <a:t> 		search.phpied.com:8080</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hostname</a:t>
            </a:r>
            <a:r>
              <a:rPr lang="en-US" sz="1600" dirty="0">
                <a:latin typeface="Courier New" panose="02070309020205020404" pitchFamily="49" charset="0"/>
                <a:cs typeface="Courier New" panose="02070309020205020404" pitchFamily="49" charset="0"/>
              </a:rPr>
              <a:t> 	search.phpied.com</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pathname</a:t>
            </a:r>
            <a:r>
              <a:rPr lang="en-US" sz="1600" dirty="0">
                <a:latin typeface="Courier New" panose="02070309020205020404" pitchFamily="49" charset="0"/>
                <a:cs typeface="Courier New" panose="02070309020205020404" pitchFamily="49" charset="0"/>
              </a:rPr>
              <a:t> 	/search</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port</a:t>
            </a:r>
            <a:r>
              <a:rPr lang="en-US" sz="1600" dirty="0">
                <a:latin typeface="Courier New" panose="02070309020205020404" pitchFamily="49" charset="0"/>
                <a:cs typeface="Courier New" panose="02070309020205020404" pitchFamily="49" charset="0"/>
              </a:rPr>
              <a:t>		8080</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protocol</a:t>
            </a:r>
            <a:r>
              <a:rPr lang="en-US" sz="1600" dirty="0">
                <a:latin typeface="Courier New" panose="02070309020205020404" pitchFamily="49" charset="0"/>
                <a:cs typeface="Courier New" panose="02070309020205020404" pitchFamily="49" charset="0"/>
              </a:rPr>
              <a:t> 	http:</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search</a:t>
            </a:r>
            <a:r>
              <a:rPr lang="en-US" sz="1600" dirty="0">
                <a:latin typeface="Courier New" panose="02070309020205020404" pitchFamily="49" charset="0"/>
                <a:cs typeface="Courier New" panose="02070309020205020404" pitchFamily="49" charset="0"/>
              </a:rPr>
              <a:t>		?q=</a:t>
            </a:r>
            <a:r>
              <a:rPr lang="en-US" sz="1600" dirty="0" err="1">
                <a:latin typeface="Courier New" panose="02070309020205020404" pitchFamily="49" charset="0"/>
                <a:cs typeface="Courier New" panose="02070309020205020404" pitchFamily="49" charset="0"/>
              </a:rPr>
              <a:t>java&amp;what</a:t>
            </a:r>
            <a:r>
              <a:rPr lang="en-US" sz="1600" dirty="0">
                <a:latin typeface="Courier New" panose="02070309020205020404" pitchFamily="49" charset="0"/>
                <a:cs typeface="Courier New" panose="02070309020205020404" pitchFamily="49" charset="0"/>
              </a:rPr>
              <a:t>=script</a:t>
            </a:r>
          </a:p>
        </p:txBody>
      </p:sp>
      <p:sp>
        <p:nvSpPr>
          <p:cNvPr id="2" name="Text Placeholder 1"/>
          <p:cNvSpPr>
            <a:spLocks noGrp="1"/>
          </p:cNvSpPr>
          <p:nvPr>
            <p:ph type="body" sz="quarter" idx="11"/>
          </p:nvPr>
        </p:nvSpPr>
        <p:spPr/>
        <p:txBody>
          <a:bodyPr/>
          <a:lstStyle/>
          <a:p>
            <a:r>
              <a:rPr lang="en-US" dirty="0" err="1"/>
              <a:t>window.location</a:t>
            </a:r>
            <a:endParaRPr lang="en-US" dirty="0"/>
          </a:p>
        </p:txBody>
      </p:sp>
    </p:spTree>
    <p:extLst>
      <p:ext uri="{BB962C8B-B14F-4D97-AF65-F5344CB8AC3E}">
        <p14:creationId xmlns:p14="http://schemas.microsoft.com/office/powerpoint/2010/main" val="94716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80720" cy="4679950"/>
          </a:xfrm>
        </p:spPr>
        <p:txBody>
          <a:bodyPr>
            <a:noAutofit/>
          </a:bodyPr>
          <a:lstStyle/>
          <a:p>
            <a:r>
              <a:rPr lang="en-US" sz="1600" dirty="0"/>
              <a:t>You can also do a number of other things with </a:t>
            </a:r>
            <a:r>
              <a:rPr lang="en-US" sz="1600" dirty="0" err="1"/>
              <a:t>window.location</a:t>
            </a:r>
            <a:r>
              <a:rPr lang="en-US" sz="1600" dirty="0"/>
              <a:t> including redirecting the user to a new website or web page within your web site, refreshing the existing web page, replacing the URL and adding an entry to the browser's history, and more.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Redirect the user</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window.location.href</a:t>
            </a:r>
            <a:r>
              <a:rPr lang="en-US" sz="1600" dirty="0">
                <a:latin typeface="Courier New" panose="02070309020205020404" pitchFamily="49" charset="0"/>
                <a:cs typeface="Courier New" panose="02070309020205020404" pitchFamily="49" charset="0"/>
              </a:rPr>
              <a:t> = 'http://www.vectacorp.com';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window.location.assign</a:t>
            </a:r>
            <a:r>
              <a:rPr lang="en-US" sz="1600" dirty="0">
                <a:latin typeface="Courier New" panose="02070309020205020404" pitchFamily="49" charset="0"/>
                <a:cs typeface="Courier New" panose="02070309020205020404" pitchFamily="49" charset="0"/>
              </a:rPr>
              <a:t>('http://www.vectacorp.com'); 		// creates entry in history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window.location.replace</a:t>
            </a:r>
            <a:r>
              <a:rPr lang="en-US" sz="1600" dirty="0">
                <a:latin typeface="Courier New" panose="02070309020205020404" pitchFamily="49" charset="0"/>
                <a:cs typeface="Courier New" panose="02070309020205020404" pitchFamily="49" charset="0"/>
              </a:rPr>
              <a:t>('http://www.vectacorp.com'); 	// no entry in history</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Refresh the web page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window.location.reload</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err="1"/>
              <a:t>window.location</a:t>
            </a:r>
            <a:endParaRPr lang="en-US" dirty="0"/>
          </a:p>
        </p:txBody>
      </p:sp>
    </p:spTree>
    <p:extLst>
      <p:ext uri="{BB962C8B-B14F-4D97-AF65-F5344CB8AC3E}">
        <p14:creationId xmlns:p14="http://schemas.microsoft.com/office/powerpoint/2010/main" val="95689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31520" cy="4679950"/>
          </a:xfrm>
        </p:spPr>
        <p:txBody>
          <a:bodyPr>
            <a:noAutofit/>
          </a:bodyPr>
          <a:lstStyle/>
          <a:p>
            <a:r>
              <a:rPr lang="en-US" sz="1600" dirty="0"/>
              <a:t>The </a:t>
            </a:r>
            <a:r>
              <a:rPr lang="en-US" sz="1600" dirty="0" err="1"/>
              <a:t>window.history</a:t>
            </a:r>
            <a:r>
              <a:rPr lang="en-US" sz="1600" dirty="0"/>
              <a:t> object allows limited access to the previously visited pages in the browser session. </a:t>
            </a:r>
          </a:p>
          <a:p>
            <a:endParaRPr lang="en-US" sz="1600" dirty="0"/>
          </a:p>
          <a:p>
            <a:r>
              <a:rPr lang="en-US" sz="1600" b="1" dirty="0"/>
              <a:t>See how many pages the user has visited before coming to your page</a:t>
            </a:r>
            <a:r>
              <a:rPr lang="en-US" sz="1600" dirty="0"/>
              <a:t/>
            </a:r>
            <a:br>
              <a:rPr lang="en-US" sz="1600" dirty="0"/>
            </a:br>
            <a:r>
              <a:rPr lang="en-US" sz="1600" dirty="0" err="1">
                <a:latin typeface="Courier New" panose="02070309020205020404" pitchFamily="49" charset="0"/>
                <a:cs typeface="Courier New" panose="02070309020205020404" pitchFamily="49" charset="0"/>
              </a:rPr>
              <a:t>window.history.length</a:t>
            </a:r>
            <a:r>
              <a:rPr lang="en-US" sz="1600"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t>Navigate back and forth through the user's session as if the user had clicked on the Back/Forward browser buttons</a:t>
            </a:r>
            <a:br>
              <a:rPr lang="en-US" sz="1600" b="1" dirty="0"/>
            </a:br>
            <a:r>
              <a:rPr lang="en-US" sz="1600" dirty="0" err="1">
                <a:latin typeface="Courier New" panose="02070309020205020404" pitchFamily="49" charset="0"/>
                <a:cs typeface="Courier New" panose="02070309020205020404" pitchFamily="49" charset="0"/>
              </a:rPr>
              <a:t>window.history.forward</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r>
            <a:br>
              <a:rPr lang="en-US" sz="1600" dirty="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window.history.back</a:t>
            </a:r>
            <a:r>
              <a:rPr lang="en-US" sz="1600" dirty="0">
                <a:latin typeface="Courier New" panose="02070309020205020404" pitchFamily="49" charset="0"/>
                <a:cs typeface="Courier New" panose="02070309020205020404" pitchFamily="49" charset="0"/>
              </a:rPr>
              <a:t>();</a:t>
            </a:r>
          </a:p>
          <a:p>
            <a:endParaRPr lang="en-US" sz="1600" dirty="0"/>
          </a:p>
          <a:p>
            <a:r>
              <a:rPr lang="en-US" sz="1600" b="1" dirty="0"/>
              <a:t>Skip between pages</a:t>
            </a:r>
            <a:r>
              <a:rPr lang="en-US" sz="1600" dirty="0"/>
              <a:t/>
            </a:r>
            <a:br>
              <a:rPr lang="en-US" sz="1600" dirty="0"/>
            </a:br>
            <a:r>
              <a:rPr lang="en-US" sz="1600" dirty="0" err="1">
                <a:latin typeface="Courier New" panose="02070309020205020404" pitchFamily="49" charset="0"/>
                <a:cs typeface="Courier New" panose="02070309020205020404" pitchFamily="49" charset="0"/>
              </a:rPr>
              <a:t>window.history.go</a:t>
            </a:r>
            <a:r>
              <a:rPr lang="en-US" sz="1600" dirty="0">
                <a:latin typeface="Courier New" panose="02070309020205020404" pitchFamily="49" charset="0"/>
                <a:cs typeface="Courier New" panose="02070309020205020404" pitchFamily="49" charset="0"/>
              </a:rPr>
              <a:t>(-1);		// Goes back 1 page in the history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window.history.go</a:t>
            </a:r>
            <a:r>
              <a:rPr lang="en-US" sz="1600" dirty="0">
                <a:latin typeface="Courier New" panose="02070309020205020404" pitchFamily="49" charset="0"/>
                <a:cs typeface="Courier New" panose="02070309020205020404" pitchFamily="49" charset="0"/>
              </a:rPr>
              <a:t>(2); 		// Goes forward 2 pages in the history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window.history.go</a:t>
            </a:r>
            <a:r>
              <a:rPr lang="en-US" sz="1600" dirty="0">
                <a:latin typeface="Courier New" panose="02070309020205020404" pitchFamily="49" charset="0"/>
                <a:cs typeface="Courier New" panose="02070309020205020404" pitchFamily="49" charset="0"/>
              </a:rPr>
              <a:t>(0); 		// Reloads the </a:t>
            </a:r>
            <a:r>
              <a:rPr lang="en-US" sz="1600" dirty="0" smtClean="0">
                <a:latin typeface="Courier New" panose="02070309020205020404" pitchFamily="49" charset="0"/>
                <a:cs typeface="Courier New" panose="02070309020205020404" pitchFamily="49" charset="0"/>
              </a:rPr>
              <a:t>page</a:t>
            </a:r>
          </a:p>
          <a:p>
            <a:r>
              <a:rPr lang="en-US" sz="1600" dirty="0" smtClean="0">
                <a:latin typeface="Courier New" panose="02070309020205020404" pitchFamily="49" charset="0"/>
                <a:cs typeface="Courier New" panose="02070309020205020404" pitchFamily="49" charset="0"/>
              </a:rPr>
              <a:t>This might be used in single page applications (made in React), to easily redirect user. He only used it native mobile applications</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window.history</a:t>
            </a:r>
            <a:endParaRPr lang="en-US" dirty="0"/>
          </a:p>
        </p:txBody>
      </p:sp>
    </p:spTree>
    <p:extLst>
      <p:ext uri="{BB962C8B-B14F-4D97-AF65-F5344CB8AC3E}">
        <p14:creationId xmlns:p14="http://schemas.microsoft.com/office/powerpoint/2010/main" val="2147365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01040" cy="4679950"/>
          </a:xfrm>
        </p:spPr>
        <p:txBody>
          <a:bodyPr>
            <a:noAutofit/>
          </a:bodyPr>
          <a:lstStyle/>
          <a:p>
            <a:r>
              <a:rPr lang="en-US" sz="1600" dirty="0"/>
              <a:t>The </a:t>
            </a:r>
            <a:r>
              <a:rPr lang="en-US" sz="1600" dirty="0" err="1"/>
              <a:t>window.frames</a:t>
            </a:r>
            <a:r>
              <a:rPr lang="en-US" sz="1600" dirty="0"/>
              <a:t> property is a collection of all the frames in the current page. Regardless of whether there are frames on the page or not, </a:t>
            </a:r>
            <a:r>
              <a:rPr lang="en-US" sz="1600" dirty="0" err="1"/>
              <a:t>window.frames</a:t>
            </a:r>
            <a:r>
              <a:rPr lang="en-US" sz="1600" dirty="0"/>
              <a:t> always exists and points to window. </a:t>
            </a:r>
            <a:r>
              <a:rPr lang="en-US" sz="1600" dirty="0">
                <a:cs typeface="Courier New" panose="02070309020205020404" pitchFamily="49" charset="0"/>
              </a:rPr>
              <a:t>Consider having an iframe element on your web page: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&lt;iframe name="</a:t>
            </a:r>
            <a:r>
              <a:rPr lang="en-US" sz="1600" dirty="0" err="1">
                <a:latin typeface="Courier New" panose="02070309020205020404" pitchFamily="49" charset="0"/>
                <a:cs typeface="Courier New" panose="02070309020205020404" pitchFamily="49" charset="0"/>
              </a:rPr>
              <a:t>myframe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="sample.html"&gt;&lt;/iframe&gt;</a:t>
            </a:r>
          </a:p>
          <a:p>
            <a:endParaRPr lang="en-US" sz="1600" dirty="0"/>
          </a:p>
          <a:p>
            <a:r>
              <a:rPr lang="en-US" sz="1600" dirty="0"/>
              <a:t>In order to tell if there are any frames on the page, you can check the length property:</a:t>
            </a:r>
          </a:p>
          <a:p>
            <a:endParaRPr lang="en-US" sz="1600" dirty="0"/>
          </a:p>
          <a:p>
            <a:r>
              <a:rPr lang="en-US" sz="1600" dirty="0" err="1">
                <a:latin typeface="Courier New" panose="02070309020205020404" pitchFamily="49" charset="0"/>
                <a:cs typeface="Courier New" panose="02070309020205020404" pitchFamily="49" charset="0"/>
              </a:rPr>
              <a:t>window.frames.length</a:t>
            </a:r>
            <a:r>
              <a:rPr lang="en-US" sz="1600" dirty="0">
                <a:latin typeface="Courier New" panose="02070309020205020404" pitchFamily="49" charset="0"/>
                <a:cs typeface="Courier New" panose="02070309020205020404" pitchFamily="49" charset="0"/>
              </a:rPr>
              <a:t> 		// Returns 1</a:t>
            </a:r>
          </a:p>
        </p:txBody>
      </p:sp>
      <p:sp>
        <p:nvSpPr>
          <p:cNvPr id="2" name="Text Placeholder 1"/>
          <p:cNvSpPr>
            <a:spLocks noGrp="1"/>
          </p:cNvSpPr>
          <p:nvPr>
            <p:ph type="body" sz="quarter" idx="11"/>
          </p:nvPr>
        </p:nvSpPr>
        <p:spPr/>
        <p:txBody>
          <a:bodyPr/>
          <a:lstStyle/>
          <a:p>
            <a:r>
              <a:rPr lang="en-US" dirty="0" err="1"/>
              <a:t>window.frames</a:t>
            </a:r>
            <a:endParaRPr lang="en-US" dirty="0"/>
          </a:p>
        </p:txBody>
      </p:sp>
    </p:spTree>
    <p:extLst>
      <p:ext uri="{BB962C8B-B14F-4D97-AF65-F5344CB8AC3E}">
        <p14:creationId xmlns:p14="http://schemas.microsoft.com/office/powerpoint/2010/main" val="3819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6624"/>
            <a:ext cx="11511200" cy="4679950"/>
          </a:xfrm>
        </p:spPr>
        <p:txBody>
          <a:bodyPr>
            <a:noAutofit/>
          </a:bodyPr>
          <a:lstStyle/>
          <a:p>
            <a:r>
              <a:rPr lang="en-US" sz="1600" dirty="0"/>
              <a:t>To get access to the iframe's window, you can do any of the following:</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[0].window;</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dirty="0"/>
              <a:t>From the parent page, you can access properties of the child frame. For example, you can reload the frame:</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window.location.reload</a:t>
            </a:r>
            <a:r>
              <a:rPr lang="en-US" sz="1600" dirty="0">
                <a:latin typeface="Courier New" panose="02070309020205020404" pitchFamily="49" charset="0"/>
                <a:cs typeface="Courier New" panose="02070309020205020404" pitchFamily="49" charset="0"/>
              </a:rPr>
              <a:t>();</a:t>
            </a:r>
          </a:p>
          <a:p>
            <a:endParaRPr lang="en-US" sz="1600" dirty="0"/>
          </a:p>
          <a:p>
            <a:r>
              <a:rPr lang="en-US" sz="1600" dirty="0"/>
              <a:t>From inside the child you can access the parent as follows:</a:t>
            </a:r>
          </a:p>
          <a:p>
            <a:r>
              <a:rPr lang="en-US" sz="1600" dirty="0" err="1">
                <a:latin typeface="Courier New" panose="02070309020205020404" pitchFamily="49" charset="0"/>
                <a:cs typeface="Courier New" panose="02070309020205020404" pitchFamily="49" charset="0"/>
              </a:rPr>
              <a:t>window.frames</a:t>
            </a:r>
            <a:r>
              <a:rPr lang="en-US" sz="1600" dirty="0">
                <a:latin typeface="Courier New" panose="02070309020205020404" pitchFamily="49" charset="0"/>
                <a:cs typeface="Courier New" panose="02070309020205020404" pitchFamily="49" charset="0"/>
              </a:rPr>
              <a:t>[0].parent === window; 	// Returns </a:t>
            </a:r>
            <a:r>
              <a:rPr lang="en-US" sz="1600" dirty="0" smtClean="0">
                <a:latin typeface="Courier New" panose="02070309020205020404" pitchFamily="49" charset="0"/>
                <a:cs typeface="Courier New" panose="02070309020205020404" pitchFamily="49" charset="0"/>
              </a:rPr>
              <a:t>true</a:t>
            </a:r>
          </a:p>
          <a:p>
            <a:endParaRPr lang="en-US" sz="1600" dirty="0">
              <a:latin typeface="Courier New" panose="02070309020205020404" pitchFamily="49" charset="0"/>
              <a:cs typeface="Courier New" panose="02070309020205020404" pitchFamily="49" charset="0"/>
            </a:endParaRPr>
          </a:p>
          <a:p>
            <a:r>
              <a:rPr lang="en-US" sz="1600" dirty="0" smtClean="0">
                <a:solidFill>
                  <a:srgbClr val="FFFF00"/>
                </a:solidFill>
                <a:latin typeface="Courier New" panose="02070309020205020404" pitchFamily="49" charset="0"/>
                <a:cs typeface="Courier New" panose="02070309020205020404" pitchFamily="49" charset="0"/>
              </a:rPr>
              <a:t>Big in web marketing (Facebook pixel)</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window.frames</a:t>
            </a:r>
            <a:endParaRPr lang="en-US" dirty="0"/>
          </a:p>
        </p:txBody>
      </p:sp>
    </p:spTree>
    <p:extLst>
      <p:ext uri="{BB962C8B-B14F-4D97-AF65-F5344CB8AC3E}">
        <p14:creationId xmlns:p14="http://schemas.microsoft.com/office/powerpoint/2010/main" val="220930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1551840" cy="4894464"/>
          </a:xfrm>
        </p:spPr>
        <p:txBody>
          <a:bodyPr>
            <a:normAutofit/>
          </a:bodyPr>
          <a:lstStyle/>
          <a:p>
            <a:pPr marL="461963" indent="-461963">
              <a:buFont typeface="Wingdings" pitchFamily="2" charset="2"/>
              <a:buChar char="v"/>
            </a:pPr>
            <a:r>
              <a:rPr lang="en-US" sz="1600" dirty="0"/>
              <a:t>Browser Control with the Browser Object Model (BOM)</a:t>
            </a:r>
          </a:p>
          <a:p>
            <a:pPr marL="461963" indent="-461963">
              <a:buFont typeface="Wingdings" pitchFamily="2" charset="2"/>
              <a:buChar char="v"/>
            </a:pPr>
            <a:r>
              <a:rPr lang="en-US" sz="1600" dirty="0" err="1"/>
              <a:t>window.navigator</a:t>
            </a:r>
            <a:endParaRPr lang="en-US" sz="1600" dirty="0"/>
          </a:p>
          <a:p>
            <a:pPr marL="461963" indent="-461963">
              <a:buFont typeface="Wingdings" pitchFamily="2" charset="2"/>
              <a:buChar char="v"/>
            </a:pPr>
            <a:r>
              <a:rPr lang="en-US" sz="1600" dirty="0" err="1"/>
              <a:t>window.navigator.geolocation</a:t>
            </a:r>
            <a:endParaRPr lang="en-US" sz="1600" dirty="0"/>
          </a:p>
          <a:p>
            <a:pPr marL="461963" indent="-461963">
              <a:buFont typeface="Wingdings" pitchFamily="2" charset="2"/>
              <a:buChar char="v"/>
            </a:pPr>
            <a:r>
              <a:rPr lang="en-US" sz="1600" dirty="0" err="1"/>
              <a:t>window.location</a:t>
            </a:r>
            <a:endParaRPr lang="en-US" sz="1600" dirty="0"/>
          </a:p>
          <a:p>
            <a:pPr marL="461963" indent="-461963">
              <a:buFont typeface="Wingdings" pitchFamily="2" charset="2"/>
              <a:buChar char="v"/>
            </a:pPr>
            <a:r>
              <a:rPr lang="en-US" sz="1600" dirty="0" err="1"/>
              <a:t>window.history</a:t>
            </a:r>
            <a:endParaRPr lang="en-US" sz="1600" dirty="0"/>
          </a:p>
          <a:p>
            <a:pPr marL="461963" indent="-461963">
              <a:buFont typeface="Wingdings" pitchFamily="2" charset="2"/>
              <a:buChar char="v"/>
            </a:pPr>
            <a:r>
              <a:rPr lang="en-US" sz="1600" dirty="0" err="1"/>
              <a:t>window.frames</a:t>
            </a:r>
            <a:endParaRPr lang="en-US" sz="1600" dirty="0"/>
          </a:p>
          <a:p>
            <a:pPr marL="461963" indent="-461963">
              <a:buFont typeface="Wingdings" pitchFamily="2" charset="2"/>
              <a:buChar char="v"/>
            </a:pPr>
            <a:r>
              <a:rPr lang="en-US" sz="1600" dirty="0" err="1"/>
              <a:t>window.screen</a:t>
            </a:r>
            <a:endParaRPr lang="en-US" sz="1600" dirty="0"/>
          </a:p>
          <a:p>
            <a:pPr marL="461963" indent="-461963">
              <a:buFont typeface="Wingdings" pitchFamily="2" charset="2"/>
              <a:buChar char="v"/>
            </a:pPr>
            <a:r>
              <a:rPr lang="en-US" sz="1600" dirty="0" err="1"/>
              <a:t>window.open</a:t>
            </a:r>
            <a:r>
              <a:rPr lang="en-US" sz="1600" dirty="0"/>
              <a:t>() and </a:t>
            </a:r>
            <a:r>
              <a:rPr lang="en-US" sz="1600" dirty="0" err="1"/>
              <a:t>window.close</a:t>
            </a:r>
            <a:r>
              <a:rPr lang="en-US" sz="1600" dirty="0"/>
              <a:t>()</a:t>
            </a:r>
          </a:p>
          <a:p>
            <a:pPr marL="461963" indent="-461963">
              <a:buFont typeface="Wingdings" pitchFamily="2" charset="2"/>
              <a:buChar char="v"/>
            </a:pPr>
            <a:r>
              <a:rPr lang="en-US" sz="1600" dirty="0" err="1"/>
              <a:t>window.moveTo</a:t>
            </a:r>
            <a:r>
              <a:rPr lang="en-US" sz="1600" dirty="0"/>
              <a:t>() and </a:t>
            </a:r>
            <a:r>
              <a:rPr lang="en-US" sz="1600" dirty="0" err="1"/>
              <a:t>window.resizeTo</a:t>
            </a:r>
            <a:r>
              <a:rPr lang="en-US" sz="1600" dirty="0"/>
              <a:t>()</a:t>
            </a:r>
          </a:p>
          <a:p>
            <a:pPr marL="461963" indent="-461963">
              <a:buFont typeface="Wingdings" pitchFamily="2" charset="2"/>
              <a:buChar char="v"/>
            </a:pPr>
            <a:r>
              <a:rPr lang="en-US" sz="1600" dirty="0" err="1"/>
              <a:t>window.setTimeout</a:t>
            </a:r>
            <a:r>
              <a:rPr lang="en-US" sz="1600" dirty="0"/>
              <a:t>() and </a:t>
            </a:r>
            <a:r>
              <a:rPr lang="en-US" sz="1600" dirty="0" err="1"/>
              <a:t>window.setInterval</a:t>
            </a:r>
            <a:r>
              <a:rPr lang="en-US" sz="1600" dirty="0"/>
              <a:t>()</a:t>
            </a:r>
          </a:p>
          <a:p>
            <a:pPr marL="461963" indent="-461963">
              <a:buFont typeface="Wingdings" pitchFamily="2" charset="2"/>
              <a:buChar char="v"/>
            </a:pPr>
            <a:r>
              <a:rPr lang="en-US" sz="1600" dirty="0" err="1"/>
              <a:t>window.document</a:t>
            </a:r>
            <a:r>
              <a:rPr lang="en-US" sz="1600" dirty="0"/>
              <a:t> (not covered in this lecture)</a:t>
            </a:r>
          </a:p>
          <a:p>
            <a:pPr marL="461963" indent="-461963">
              <a:buFont typeface="Wingdings" pitchFamily="2" charset="2"/>
              <a:buChar char="v"/>
            </a:pPr>
            <a:r>
              <a:rPr lang="en-US" sz="1600" dirty="0"/>
              <a:t>Lab 09: The Terms of Service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723290" cy="4679950"/>
          </a:xfrm>
        </p:spPr>
        <p:txBody>
          <a:bodyPr>
            <a:noAutofit/>
          </a:bodyPr>
          <a:lstStyle/>
          <a:p>
            <a:r>
              <a:rPr lang="en-US" sz="1600" dirty="0"/>
              <a:t>The </a:t>
            </a:r>
            <a:r>
              <a:rPr lang="en-US" sz="1600" dirty="0" err="1"/>
              <a:t>window.screen</a:t>
            </a:r>
            <a:r>
              <a:rPr lang="en-US" sz="1600" dirty="0"/>
              <a:t> object provides information about the environment outside the browser. For example, the property </a:t>
            </a:r>
            <a:r>
              <a:rPr lang="en-US" sz="1600" dirty="0" err="1"/>
              <a:t>window.screen.colorDepth</a:t>
            </a:r>
            <a:r>
              <a:rPr lang="en-US" sz="1600" dirty="0"/>
              <a:t> contains the color bit-depth of the monitor:</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window.screen.colorDepth</a:t>
            </a:r>
            <a:r>
              <a:rPr lang="en-US" sz="1600" dirty="0">
                <a:latin typeface="Courier New" panose="02070309020205020404" pitchFamily="49" charset="0"/>
                <a:cs typeface="Courier New" panose="02070309020205020404" pitchFamily="49" charset="0"/>
              </a:rPr>
              <a:t>); // Bit depth of the color palette for images</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window.screen.pixelDepth</a:t>
            </a:r>
            <a:r>
              <a:rPr lang="en-US" sz="1600" dirty="0">
                <a:latin typeface="Courier New" panose="02070309020205020404" pitchFamily="49" charset="0"/>
                <a:cs typeface="Courier New" panose="02070309020205020404" pitchFamily="49" charset="0"/>
              </a:rPr>
              <a:t>); // Color resolution of the screen</a:t>
            </a:r>
          </a:p>
          <a:p>
            <a:endParaRPr lang="en-US" sz="1600" dirty="0">
              <a:latin typeface="Courier New" panose="02070309020205020404" pitchFamily="49" charset="0"/>
              <a:cs typeface="Courier New" panose="02070309020205020404" pitchFamily="49" charset="0"/>
            </a:endParaRPr>
          </a:p>
          <a:p>
            <a:r>
              <a:rPr lang="en-US" sz="1600" dirty="0"/>
              <a:t>You can also check the available screen real estate (the resolution):</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window.screen.width</a:t>
            </a:r>
            <a:r>
              <a:rPr lang="en-US" sz="1600" dirty="0">
                <a:latin typeface="Courier New" panose="02070309020205020404" pitchFamily="49" charset="0"/>
                <a:cs typeface="Courier New" panose="02070309020205020404" pitchFamily="49" charset="0"/>
              </a:rPr>
              <a:t>); 	  // Total width of the screen</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window.screen.availWidth</a:t>
            </a:r>
            <a:r>
              <a:rPr lang="en-US" sz="1600" dirty="0">
                <a:latin typeface="Courier New" panose="02070309020205020404" pitchFamily="49" charset="0"/>
                <a:cs typeface="Courier New" panose="02070309020205020404" pitchFamily="49" charset="0"/>
              </a:rPr>
              <a:t>);  // Width of the screen (- Windows taskbar)</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window.screen.height</a:t>
            </a:r>
            <a:r>
              <a:rPr lang="en-US" sz="1600" dirty="0">
                <a:latin typeface="Courier New" panose="02070309020205020404" pitchFamily="49" charset="0"/>
                <a:cs typeface="Courier New" panose="02070309020205020404" pitchFamily="49" charset="0"/>
              </a:rPr>
              <a:t>); 	  // Total height of the screen</a:t>
            </a:r>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window.screen.availHeight</a:t>
            </a:r>
            <a:r>
              <a:rPr lang="en-US" sz="1600" dirty="0">
                <a:latin typeface="Courier New" panose="02070309020205020404" pitchFamily="49" charset="0"/>
                <a:cs typeface="Courier New" panose="02070309020205020404" pitchFamily="49" charset="0"/>
              </a:rPr>
              <a:t>); // Height of the screen (- Windows taskbar)</a:t>
            </a:r>
          </a:p>
          <a:p>
            <a:endParaRPr lang="en-US" sz="1600" dirty="0">
              <a:latin typeface="Courier New" panose="02070309020205020404" pitchFamily="49" charset="0"/>
              <a:cs typeface="Courier New" panose="02070309020205020404" pitchFamily="49" charset="0"/>
            </a:endParaRPr>
          </a:p>
          <a:p>
            <a:r>
              <a:rPr lang="en-US" sz="1600" dirty="0"/>
              <a:t>The difference between height and </a:t>
            </a:r>
            <a:r>
              <a:rPr lang="en-US" sz="1600" dirty="0" err="1"/>
              <a:t>availHeight</a:t>
            </a:r>
            <a:r>
              <a:rPr lang="en-US" sz="1600" dirty="0"/>
              <a:t>/</a:t>
            </a:r>
            <a:r>
              <a:rPr lang="en-US" sz="1600" dirty="0" err="1"/>
              <a:t>availWidth</a:t>
            </a:r>
            <a:r>
              <a:rPr lang="en-US" sz="1600" dirty="0"/>
              <a:t> is that the height/width is the whole screen, while </a:t>
            </a:r>
            <a:r>
              <a:rPr lang="en-US" sz="1600" dirty="0" err="1"/>
              <a:t>availHeight</a:t>
            </a:r>
            <a:r>
              <a:rPr lang="en-US" sz="1600" dirty="0"/>
              <a:t>/</a:t>
            </a:r>
            <a:r>
              <a:rPr lang="en-US" sz="1600" dirty="0" err="1"/>
              <a:t>availWidth</a:t>
            </a:r>
            <a:r>
              <a:rPr lang="en-US" sz="1600" dirty="0"/>
              <a:t> subtracts any operating system menus such as the Windows taskbar.</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window.screen</a:t>
            </a:r>
            <a:endParaRPr lang="en-US" dirty="0"/>
          </a:p>
        </p:txBody>
      </p:sp>
    </p:spTree>
    <p:extLst>
      <p:ext uri="{BB962C8B-B14F-4D97-AF65-F5344CB8AC3E}">
        <p14:creationId xmlns:p14="http://schemas.microsoft.com/office/powerpoint/2010/main" val="406419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01040" cy="4679950"/>
          </a:xfrm>
        </p:spPr>
        <p:txBody>
          <a:bodyPr>
            <a:noAutofit/>
          </a:bodyPr>
          <a:lstStyle/>
          <a:p>
            <a:r>
              <a:rPr lang="en-US" sz="1600" dirty="0"/>
              <a:t>The </a:t>
            </a:r>
            <a:r>
              <a:rPr lang="en-US" sz="1600" dirty="0" err="1"/>
              <a:t>window.open</a:t>
            </a:r>
            <a:r>
              <a:rPr lang="en-US" sz="1600" dirty="0"/>
              <a:t>() method allows you to open new browser windows (pop ups). Various browser policies and user settings may prevent you from opening a pop up, but generally you should be able to open a new window if it was initiated by the user. Otherwise, if you try to open a pop up as the page loads, it will probably be blocked, because the user didn't initiate it explicitly. The </a:t>
            </a:r>
            <a:r>
              <a:rPr lang="en-US" sz="1600" dirty="0" err="1"/>
              <a:t>window.open</a:t>
            </a:r>
            <a:r>
              <a:rPr lang="en-US" sz="1600" dirty="0"/>
              <a:t>() method accepts the following parameters:</a:t>
            </a:r>
          </a:p>
          <a:p>
            <a:endParaRPr lang="en-US" sz="1600" dirty="0"/>
          </a:p>
          <a:p>
            <a:r>
              <a:rPr lang="en-US" sz="1600" dirty="0" err="1">
                <a:latin typeface="Courier New" panose="02070309020205020404" pitchFamily="49" charset="0"/>
                <a:cs typeface="Courier New" panose="02070309020205020404" pitchFamily="49" charset="0"/>
              </a:rPr>
              <a:t>window.open</a:t>
            </a:r>
            <a:r>
              <a:rPr lang="en-US" sz="1600" dirty="0">
                <a:latin typeface="Courier New" panose="02070309020205020404" pitchFamily="49" charset="0"/>
                <a:cs typeface="Courier New" panose="02070309020205020404" pitchFamily="49" charset="0"/>
              </a:rPr>
              <a:t>('</a:t>
            </a:r>
            <a:r>
              <a:rPr lang="en-US" sz="1600" b="1" dirty="0" err="1">
                <a:solidFill>
                  <a:srgbClr val="FFFF00"/>
                </a:solidFill>
                <a:latin typeface="Courier New" panose="02070309020205020404" pitchFamily="49" charset="0"/>
                <a:cs typeface="Courier New" panose="02070309020205020404" pitchFamily="49" charset="0"/>
              </a:rPr>
              <a:t>url</a:t>
            </a:r>
            <a:r>
              <a:rPr lang="en-US" sz="1600" b="1" dirty="0">
                <a:solidFill>
                  <a:srgbClr val="FFFF00"/>
                </a:solidFill>
                <a:latin typeface="Courier New" panose="02070309020205020404" pitchFamily="49" charset="0"/>
                <a:cs typeface="Courier New" panose="02070309020205020404" pitchFamily="49" charset="0"/>
              </a:rPr>
              <a:t>-to-</a:t>
            </a:r>
            <a:r>
              <a:rPr lang="en-US" sz="1600" b="1" dirty="0" err="1">
                <a:solidFill>
                  <a:srgbClr val="FFFF00"/>
                </a:solidFill>
                <a:latin typeface="Courier New" panose="02070309020205020404" pitchFamily="49" charset="0"/>
                <a:cs typeface="Courier New" panose="02070309020205020404" pitchFamily="49" charset="0"/>
              </a:rPr>
              <a:t>open</a:t>
            </a:r>
            <a:r>
              <a:rPr lang="en-US" sz="1600" dirty="0" err="1">
                <a:latin typeface="Courier New" panose="02070309020205020404" pitchFamily="49" charset="0"/>
                <a:cs typeface="Courier New" panose="02070309020205020404" pitchFamily="49" charset="0"/>
              </a:rPr>
              <a:t>','</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window</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-name</a:t>
            </a:r>
            <a:r>
              <a:rPr lang="en-US" sz="1600" dirty="0">
                <a:latin typeface="Courier New" panose="02070309020205020404" pitchFamily="49" charset="0"/>
                <a:cs typeface="Courier New" panose="02070309020205020404" pitchFamily="49" charset="0"/>
              </a:rPr>
              <a:t>','</a:t>
            </a:r>
            <a:r>
              <a:rPr lang="en-US" sz="1600" b="1" dirty="0" err="1">
                <a:solidFill>
                  <a:srgbClr val="92D050"/>
                </a:solidFill>
                <a:latin typeface="Courier New" panose="02070309020205020404" pitchFamily="49" charset="0"/>
                <a:cs typeface="Courier New" panose="02070309020205020404" pitchFamily="49" charset="0"/>
              </a:rPr>
              <a:t>feautres</a:t>
            </a:r>
            <a:r>
              <a:rPr lang="en-US" sz="1600" dirty="0">
                <a:latin typeface="Courier New" panose="02070309020205020404" pitchFamily="49" charset="0"/>
                <a:cs typeface="Courier New" panose="02070309020205020404" pitchFamily="49" charset="0"/>
              </a:rPr>
              <a:t>');</a:t>
            </a:r>
            <a:endParaRPr lang="en-US" sz="1600" dirty="0"/>
          </a:p>
          <a:p>
            <a:endParaRPr lang="en-US" sz="1600" dirty="0"/>
          </a:p>
          <a:p>
            <a:pPr marL="400050" indent="-400050">
              <a:buFont typeface="Wingdings" panose="05000000000000000000" pitchFamily="2" charset="2"/>
              <a:buChar char="v"/>
            </a:pPr>
            <a:r>
              <a:rPr lang="en-US" sz="1600" dirty="0">
                <a:solidFill>
                  <a:srgbClr val="FFFF00"/>
                </a:solidFill>
              </a:rPr>
              <a:t>URL to load in the new window</a:t>
            </a:r>
          </a:p>
          <a:p>
            <a:pPr marL="400050" indent="-400050">
              <a:buFont typeface="Wingdings" panose="05000000000000000000" pitchFamily="2" charset="2"/>
              <a:buChar char="v"/>
            </a:pPr>
            <a:r>
              <a:rPr lang="en-US" sz="1600" dirty="0">
                <a:solidFill>
                  <a:schemeClr val="bg2">
                    <a:lumMod val="40000"/>
                    <a:lumOff val="60000"/>
                  </a:schemeClr>
                </a:solidFill>
              </a:rPr>
              <a:t>Name of the new window, which can be used as the value of a form's target attribute</a:t>
            </a:r>
          </a:p>
          <a:p>
            <a:pPr marL="400050" indent="-400050">
              <a:buFont typeface="Wingdings" panose="05000000000000000000" pitchFamily="2" charset="2"/>
              <a:buChar char="v"/>
            </a:pPr>
            <a:r>
              <a:rPr lang="en-US" sz="1600" dirty="0">
                <a:solidFill>
                  <a:srgbClr val="92D050"/>
                </a:solidFill>
              </a:rPr>
              <a:t>Comma-separated list of features including:</a:t>
            </a:r>
          </a:p>
          <a:p>
            <a:pPr marL="800100" indent="-400050">
              <a:buFont typeface="Wingdings" panose="05000000000000000000" pitchFamily="2" charset="2"/>
              <a:buChar char="v"/>
            </a:pPr>
            <a:r>
              <a:rPr lang="en-US" sz="1600" dirty="0"/>
              <a:t>resizable: Should the user be able to resize the new window (true or false)</a:t>
            </a:r>
          </a:p>
          <a:p>
            <a:pPr marL="800100" indent="-400050">
              <a:buFont typeface="Wingdings" panose="05000000000000000000" pitchFamily="2" charset="2"/>
              <a:buChar char="v"/>
            </a:pPr>
            <a:r>
              <a:rPr lang="en-US" sz="1600" dirty="0"/>
              <a:t>width: Width of the pop up</a:t>
            </a:r>
          </a:p>
          <a:p>
            <a:pPr marL="800100" indent="-400050">
              <a:buFont typeface="Wingdings" panose="05000000000000000000" pitchFamily="2" charset="2"/>
              <a:buChar char="v"/>
            </a:pPr>
            <a:r>
              <a:rPr lang="en-US" sz="1600" dirty="0"/>
              <a:t>height: Height of the pop up</a:t>
            </a:r>
          </a:p>
          <a:p>
            <a:pPr marL="800100" indent="-400050">
              <a:buFont typeface="Wingdings" panose="05000000000000000000" pitchFamily="2" charset="2"/>
              <a:buChar char="v"/>
            </a:pPr>
            <a:r>
              <a:rPr lang="en-US" sz="1600" dirty="0"/>
              <a:t>status: Should the status bar be visible (true or false)</a:t>
            </a:r>
          </a:p>
          <a:p>
            <a:pPr marL="800100" indent="-400050">
              <a:buFont typeface="Wingdings" panose="05000000000000000000" pitchFamily="2" charset="2"/>
              <a:buChar char="v"/>
            </a:pP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window.open</a:t>
            </a:r>
            <a:r>
              <a:rPr lang="en-US" dirty="0"/>
              <a:t>() and </a:t>
            </a:r>
            <a:r>
              <a:rPr lang="en-US" dirty="0" err="1"/>
              <a:t>window.close</a:t>
            </a:r>
            <a:r>
              <a:rPr lang="en-US" dirty="0"/>
              <a:t>()</a:t>
            </a:r>
          </a:p>
        </p:txBody>
      </p:sp>
    </p:spTree>
    <p:extLst>
      <p:ext uri="{BB962C8B-B14F-4D97-AF65-F5344CB8AC3E}">
        <p14:creationId xmlns:p14="http://schemas.microsoft.com/office/powerpoint/2010/main" val="66301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01040" cy="4679950"/>
          </a:xfrm>
        </p:spPr>
        <p:txBody>
          <a:bodyPr>
            <a:noAutofit/>
          </a:bodyPr>
          <a:lstStyle/>
          <a:p>
            <a:r>
              <a:rPr lang="en-US" sz="1600" b="1" dirty="0"/>
              <a:t>Open a new 300px by 300px window with Google's web page loaded</a:t>
            </a:r>
          </a:p>
          <a:p>
            <a:r>
              <a:rPr lang="en-US" sz="1600" dirty="0" err="1">
                <a:latin typeface="Courier New" panose="02070309020205020404" pitchFamily="49" charset="0"/>
                <a:cs typeface="Courier New" panose="02070309020205020404" pitchFamily="49" charset="0"/>
              </a:rPr>
              <a:t>window.open</a:t>
            </a:r>
            <a:r>
              <a:rPr lang="en-US" sz="1600" dirty="0">
                <a:latin typeface="Courier New" panose="02070309020205020404" pitchFamily="49" charset="0"/>
                <a:cs typeface="Courier New" panose="02070309020205020404" pitchFamily="49" charset="0"/>
              </a:rPr>
              <a:t>('http://www.google.com','google','width=300,height=300');</a:t>
            </a:r>
          </a:p>
          <a:p>
            <a:endParaRPr lang="en-US" sz="1600" dirty="0"/>
          </a:p>
          <a:p>
            <a:r>
              <a:rPr lang="en-US" sz="1600" b="1" dirty="0"/>
              <a:t>Close an open window</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window.close</a:t>
            </a:r>
            <a:r>
              <a:rPr lang="en-US" sz="1600" dirty="0">
                <a:latin typeface="Courier New" panose="02070309020205020404" pitchFamily="49" charset="0"/>
                <a:cs typeface="Courier New" panose="02070309020205020404" pitchFamily="49" charset="0"/>
              </a:rPr>
              <a:t>();</a:t>
            </a:r>
            <a:endParaRPr lang="en-US" sz="1600" dirty="0"/>
          </a:p>
        </p:txBody>
      </p:sp>
      <p:sp>
        <p:nvSpPr>
          <p:cNvPr id="2" name="Text Placeholder 1"/>
          <p:cNvSpPr>
            <a:spLocks noGrp="1"/>
          </p:cNvSpPr>
          <p:nvPr>
            <p:ph type="body" sz="quarter" idx="11"/>
          </p:nvPr>
        </p:nvSpPr>
        <p:spPr/>
        <p:txBody>
          <a:bodyPr/>
          <a:lstStyle/>
          <a:p>
            <a:r>
              <a:rPr lang="en-US" dirty="0" err="1"/>
              <a:t>window.open</a:t>
            </a:r>
            <a:r>
              <a:rPr lang="en-US" dirty="0"/>
              <a:t>() and </a:t>
            </a:r>
            <a:r>
              <a:rPr lang="en-US" dirty="0" err="1"/>
              <a:t>window.close</a:t>
            </a:r>
            <a:r>
              <a:rPr lang="en-US" dirty="0"/>
              <a:t>()</a:t>
            </a:r>
          </a:p>
        </p:txBody>
      </p:sp>
    </p:spTree>
    <p:extLst>
      <p:ext uri="{BB962C8B-B14F-4D97-AF65-F5344CB8AC3E}">
        <p14:creationId xmlns:p14="http://schemas.microsoft.com/office/powerpoint/2010/main" val="1586372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799"/>
            <a:ext cx="11501040" cy="4790535"/>
          </a:xfrm>
        </p:spPr>
        <p:txBody>
          <a:bodyPr>
            <a:noAutofit/>
          </a:bodyPr>
          <a:lstStyle/>
          <a:p>
            <a:r>
              <a:rPr lang="en-US" sz="1600" dirty="0"/>
              <a:t>The window object's opener property returns a reference to the window that opened the window, either with open(), or by navigating a link with a target attribute. In other words, if window A opens window B, </a:t>
            </a:r>
            <a:r>
              <a:rPr lang="en-US" sz="1600" dirty="0" err="1"/>
              <a:t>B.opener</a:t>
            </a:r>
            <a:r>
              <a:rPr lang="en-US" sz="1600" dirty="0"/>
              <a:t> returns A.</a:t>
            </a:r>
          </a:p>
          <a:p>
            <a:endParaRPr lang="en-US" sz="1600" dirty="0"/>
          </a:p>
          <a:p>
            <a:r>
              <a:rPr lang="en-US" sz="1600" b="1" dirty="0"/>
              <a:t>index.html</a:t>
            </a:r>
            <a:r>
              <a:rPr lang="en-US" sz="1600" dirty="0"/>
              <a:t/>
            </a:r>
            <a:br>
              <a:rPr lang="en-US" sz="1600" dirty="0"/>
            </a:br>
            <a:r>
              <a:rPr lang="en-US" sz="1600" dirty="0" err="1">
                <a:latin typeface="Courier New" panose="02070309020205020404" pitchFamily="49" charset="0"/>
                <a:cs typeface="Courier New" panose="02070309020205020404" pitchFamily="49" charset="0"/>
              </a:rPr>
              <a:t>window.addEventListener</a:t>
            </a:r>
            <a:r>
              <a:rPr lang="en-US" sz="1600" dirty="0">
                <a:latin typeface="Courier New" panose="02070309020205020404" pitchFamily="49" charset="0"/>
                <a:cs typeface="Courier New" panose="02070309020205020404" pitchFamily="49" charset="0"/>
              </a:rPr>
              <a:t>('load', () =&gt; {</a:t>
            </a:r>
          </a:p>
          <a:p>
            <a:r>
              <a:rPr lang="en-US" sz="1600" dirty="0">
                <a:latin typeface="Courier New" panose="02070309020205020404" pitchFamily="49" charset="0"/>
                <a:cs typeface="Courier New" panose="02070309020205020404" pitchFamily="49" charset="0"/>
              </a:rPr>
              <a:t>    let </a:t>
            </a:r>
            <a:r>
              <a:rPr lang="en-US" sz="1600" dirty="0" err="1">
                <a:latin typeface="Courier New" panose="02070309020205020404" pitchFamily="49" charset="0"/>
                <a:cs typeface="Courier New" panose="02070309020205020404" pitchFamily="49" charset="0"/>
              </a:rPr>
              <a:t>btn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window.document.getElementById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myButton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btn.addEventListener</a:t>
            </a:r>
            <a:r>
              <a:rPr lang="en-US" sz="1600" dirty="0">
                <a:latin typeface="Courier New" panose="02070309020205020404" pitchFamily="49" charset="0"/>
                <a:cs typeface="Courier New" panose="02070309020205020404" pitchFamily="49" charset="0"/>
              </a:rPr>
              <a:t>('click', function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window.open</a:t>
            </a:r>
            <a:r>
              <a:rPr lang="en-US" sz="1600" dirty="0">
                <a:latin typeface="Courier New" panose="02070309020205020404" pitchFamily="49" charset="0"/>
                <a:cs typeface="Courier New" panose="02070309020205020404" pitchFamily="49" charset="0"/>
              </a:rPr>
              <a:t>('popup.html', 'popup', 'width=400,height=400');</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&lt;output id="</a:t>
            </a:r>
            <a:r>
              <a:rPr lang="en-US" sz="1600" dirty="0" err="1">
                <a:latin typeface="Courier New" panose="02070309020205020404" pitchFamily="49" charset="0"/>
                <a:cs typeface="Courier New" panose="02070309020205020404" pitchFamily="49" charset="0"/>
              </a:rPr>
              <a:t>logindetails</a:t>
            </a:r>
            <a:r>
              <a:rPr lang="en-US" sz="1600" dirty="0">
                <a:latin typeface="Courier New" panose="02070309020205020404" pitchFamily="49" charset="0"/>
                <a:cs typeface="Courier New" panose="02070309020205020404" pitchFamily="49" charset="0"/>
              </a:rPr>
              <a:t>"&gt;&lt;/output&gt;</a:t>
            </a:r>
          </a:p>
        </p:txBody>
      </p:sp>
      <p:sp>
        <p:nvSpPr>
          <p:cNvPr id="2" name="Text Placeholder 1"/>
          <p:cNvSpPr>
            <a:spLocks noGrp="1"/>
          </p:cNvSpPr>
          <p:nvPr>
            <p:ph type="body" sz="quarter" idx="11"/>
          </p:nvPr>
        </p:nvSpPr>
        <p:spPr/>
        <p:txBody>
          <a:bodyPr/>
          <a:lstStyle/>
          <a:p>
            <a:r>
              <a:rPr lang="en-US" dirty="0" err="1"/>
              <a:t>window.opener</a:t>
            </a:r>
            <a:endParaRPr lang="en-US" dirty="0"/>
          </a:p>
        </p:txBody>
      </p:sp>
    </p:spTree>
    <p:extLst>
      <p:ext uri="{BB962C8B-B14F-4D97-AF65-F5344CB8AC3E}">
        <p14:creationId xmlns:p14="http://schemas.microsoft.com/office/powerpoint/2010/main" val="3306134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01040" cy="4679950"/>
          </a:xfrm>
        </p:spPr>
        <p:txBody>
          <a:bodyPr>
            <a:noAutofit/>
          </a:bodyPr>
          <a:lstStyle/>
          <a:p>
            <a:r>
              <a:rPr lang="en-US" sz="1600" b="1" dirty="0"/>
              <a:t>popup.html</a:t>
            </a:r>
          </a:p>
          <a:p>
            <a:r>
              <a:rPr lang="en-US" sz="1600" dirty="0" err="1">
                <a:latin typeface="Courier New" panose="02070309020205020404" pitchFamily="49" charset="0"/>
                <a:cs typeface="Courier New" panose="02070309020205020404" pitchFamily="49" charset="0"/>
              </a:rPr>
              <a:t>window.addEventListener</a:t>
            </a:r>
            <a:r>
              <a:rPr lang="en-US" sz="1600" dirty="0">
                <a:latin typeface="Courier New" panose="02070309020205020404" pitchFamily="49" charset="0"/>
                <a:cs typeface="Courier New" panose="02070309020205020404" pitchFamily="49" charset="0"/>
              </a:rPr>
              <a:t>('load', () =&gt; {</a:t>
            </a:r>
          </a:p>
          <a:p>
            <a:r>
              <a:rPr lang="en-US" sz="1600" dirty="0">
                <a:latin typeface="Courier New" panose="02070309020205020404" pitchFamily="49" charset="0"/>
                <a:cs typeface="Courier New" panose="02070309020205020404" pitchFamily="49" charset="0"/>
              </a:rPr>
              <a:t>	let </a:t>
            </a:r>
            <a:r>
              <a:rPr lang="en-US" sz="1600" dirty="0" err="1">
                <a:latin typeface="Courier New" panose="02070309020205020404" pitchFamily="49" charset="0"/>
                <a:cs typeface="Courier New" panose="02070309020205020404" pitchFamily="49" charset="0"/>
              </a:rPr>
              <a:t>parentoutput</a:t>
            </a:r>
            <a:r>
              <a:rPr lang="en-US" sz="1600"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window.opener</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logindetails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parentoutput.innerHTML</a:t>
            </a:r>
            <a:r>
              <a:rPr lang="en-US" sz="1600" dirty="0">
                <a:latin typeface="Courier New" panose="02070309020205020404" pitchFamily="49" charset="0"/>
                <a:cs typeface="Courier New" panose="02070309020205020404" pitchFamily="49" charset="0"/>
              </a:rPr>
              <a:t> = 'Hello World';</a:t>
            </a:r>
          </a:p>
          <a:p>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err="1"/>
              <a:t>window.opener</a:t>
            </a:r>
            <a:endParaRPr lang="en-US" dirty="0"/>
          </a:p>
        </p:txBody>
      </p:sp>
    </p:spTree>
    <p:extLst>
      <p:ext uri="{BB962C8B-B14F-4D97-AF65-F5344CB8AC3E}">
        <p14:creationId xmlns:p14="http://schemas.microsoft.com/office/powerpoint/2010/main" val="52484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59" y="1628800"/>
            <a:ext cx="11625319" cy="4679950"/>
          </a:xfrm>
        </p:spPr>
        <p:txBody>
          <a:bodyPr>
            <a:noAutofit/>
          </a:bodyPr>
          <a:lstStyle/>
          <a:p>
            <a:r>
              <a:rPr lang="en-US" sz="1600" dirty="0"/>
              <a:t>Continuing with shady practices from the past, the following represents a set of methods to surely irritate your users, provided their browser and personal settings allow you to: </a:t>
            </a:r>
          </a:p>
          <a:p>
            <a:endParaRPr lang="en-US" sz="1600" dirty="0"/>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window.moveTo</a:t>
            </a:r>
            <a:r>
              <a:rPr lang="en-US" sz="1600" dirty="0">
                <a:latin typeface="Courier New" panose="02070309020205020404" pitchFamily="49" charset="0"/>
                <a:cs typeface="Courier New" panose="02070309020205020404" pitchFamily="49" charset="0"/>
              </a:rPr>
              <a:t>(100, 100)</a:t>
            </a:r>
            <a:r>
              <a:rPr lang="en-US" sz="1600" dirty="0"/>
              <a:t/>
            </a:r>
            <a:br>
              <a:rPr lang="en-US" sz="1600" dirty="0"/>
            </a:br>
            <a:r>
              <a:rPr lang="en-US" sz="1600" dirty="0"/>
              <a:t>Moves the browser window to screen location x = 100 and y = 100 (counted from the top-left corner).</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window.moveBy</a:t>
            </a:r>
            <a:r>
              <a:rPr lang="en-US" sz="1600" dirty="0">
                <a:latin typeface="Courier New" panose="02070309020205020404" pitchFamily="49" charset="0"/>
                <a:cs typeface="Courier New" panose="02070309020205020404" pitchFamily="49" charset="0"/>
              </a:rPr>
              <a:t>(10, -10)</a:t>
            </a:r>
            <a:r>
              <a:rPr lang="en-US" sz="1600" dirty="0"/>
              <a:t/>
            </a:r>
            <a:br>
              <a:rPr lang="en-US" sz="1600" dirty="0"/>
            </a:br>
            <a:r>
              <a:rPr lang="en-US" sz="1600" dirty="0"/>
              <a:t>Moves the window 10 pixels to the right and 10 pixels up from its current location.</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window.resizeTo</a:t>
            </a:r>
            <a:r>
              <a:rPr lang="en-US" sz="1600" dirty="0">
                <a:latin typeface="Courier New" panose="02070309020205020404" pitchFamily="49" charset="0"/>
                <a:cs typeface="Courier New" panose="02070309020205020404" pitchFamily="49" charset="0"/>
              </a:rPr>
              <a:t>(x, y)</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window.resizeBy</a:t>
            </a:r>
            <a:r>
              <a:rPr lang="en-US" sz="1600" dirty="0">
                <a:latin typeface="Courier New" panose="02070309020205020404" pitchFamily="49" charset="0"/>
                <a:cs typeface="Courier New" panose="02070309020205020404" pitchFamily="49" charset="0"/>
              </a:rPr>
              <a:t>(x, y)</a:t>
            </a:r>
            <a:r>
              <a:rPr lang="en-US" sz="1600" dirty="0"/>
              <a:t/>
            </a:r>
            <a:br>
              <a:rPr lang="en-US" sz="1600" dirty="0"/>
            </a:br>
            <a:r>
              <a:rPr lang="en-US" sz="1600" dirty="0"/>
              <a:t>Accepts the same parameters as the move methods but they resize the window as opposed to moving it.</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window.moveTo</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window.screen.width</a:t>
            </a:r>
            <a:r>
              <a:rPr lang="en-US" sz="1600" dirty="0">
                <a:latin typeface="Courier New" panose="02070309020205020404" pitchFamily="49" charset="0"/>
                <a:cs typeface="Courier New" panose="02070309020205020404" pitchFamily="49" charset="0"/>
              </a:rPr>
              <a:t> - width) / 2), ((</a:t>
            </a:r>
            <a:r>
              <a:rPr lang="en-US" sz="1600" dirty="0" err="1">
                <a:latin typeface="Courier New" panose="02070309020205020404" pitchFamily="49" charset="0"/>
                <a:cs typeface="Courier New" panose="02070309020205020404" pitchFamily="49" charset="0"/>
              </a:rPr>
              <a:t>window.screen.height</a:t>
            </a:r>
            <a:r>
              <a:rPr lang="en-US" sz="1600" dirty="0">
                <a:latin typeface="Courier New" panose="02070309020205020404" pitchFamily="49" charset="0"/>
                <a:cs typeface="Courier New" panose="02070309020205020404" pitchFamily="49" charset="0"/>
              </a:rPr>
              <a:t> - height) / 2));</a:t>
            </a:r>
            <a:r>
              <a:rPr lang="en-US" sz="1600" dirty="0"/>
              <a:t/>
            </a:r>
            <a:br>
              <a:rPr lang="en-US" sz="1600" dirty="0"/>
            </a:br>
            <a:r>
              <a:rPr lang="en-US" sz="1600" dirty="0"/>
              <a:t>Centers the window within the user's screen.</a:t>
            </a:r>
          </a:p>
        </p:txBody>
      </p:sp>
      <p:sp>
        <p:nvSpPr>
          <p:cNvPr id="2" name="Text Placeholder 1"/>
          <p:cNvSpPr>
            <a:spLocks noGrp="1"/>
          </p:cNvSpPr>
          <p:nvPr>
            <p:ph type="body" sz="quarter" idx="11"/>
          </p:nvPr>
        </p:nvSpPr>
        <p:spPr/>
        <p:txBody>
          <a:bodyPr/>
          <a:lstStyle/>
          <a:p>
            <a:r>
              <a:rPr lang="en-US" dirty="0" err="1"/>
              <a:t>window.moveTo</a:t>
            </a:r>
            <a:r>
              <a:rPr lang="en-US" dirty="0"/>
              <a:t>() and </a:t>
            </a:r>
            <a:r>
              <a:rPr lang="en-US" dirty="0" err="1"/>
              <a:t>window.resizeTo</a:t>
            </a:r>
            <a:r>
              <a:rPr lang="en-US" dirty="0"/>
              <a:t>()</a:t>
            </a:r>
          </a:p>
        </p:txBody>
      </p:sp>
    </p:spTree>
    <p:extLst>
      <p:ext uri="{BB962C8B-B14F-4D97-AF65-F5344CB8AC3E}">
        <p14:creationId xmlns:p14="http://schemas.microsoft.com/office/powerpoint/2010/main" val="96545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41680" cy="4679950"/>
          </a:xfrm>
        </p:spPr>
        <p:txBody>
          <a:bodyPr>
            <a:noAutofit/>
          </a:bodyPr>
          <a:lstStyle/>
          <a:p>
            <a:r>
              <a:rPr lang="en-US" sz="1600" dirty="0"/>
              <a:t>The </a:t>
            </a:r>
            <a:r>
              <a:rPr lang="en-US" sz="1600" dirty="0" err="1"/>
              <a:t>setTimeout</a:t>
            </a:r>
            <a:r>
              <a:rPr lang="en-US" sz="1600" dirty="0"/>
              <a:t>() and </a:t>
            </a:r>
            <a:r>
              <a:rPr lang="en-US" sz="1600" dirty="0" err="1"/>
              <a:t>setInterval</a:t>
            </a:r>
            <a:r>
              <a:rPr lang="en-US" sz="1600" dirty="0"/>
              <a:t>() methods allow for scheduling the execution of a piece of code. The </a:t>
            </a:r>
            <a:r>
              <a:rPr lang="en-US" sz="1600" dirty="0" err="1"/>
              <a:t>setTimeout</a:t>
            </a:r>
            <a:r>
              <a:rPr lang="en-US" sz="1600" dirty="0"/>
              <a:t>() method attempts to execute the given code once after a specified number of milliseconds. The following code will call the function and show a message in the console after 10 seconds has passed: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function boo() { window.console.log('Boo!'); }</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window.setTimeout</a:t>
            </a:r>
            <a:r>
              <a:rPr lang="en-US" sz="1600" b="1" dirty="0">
                <a:latin typeface="Courier New" panose="02070309020205020404" pitchFamily="49" charset="0"/>
                <a:cs typeface="Courier New" panose="02070309020205020404" pitchFamily="49" charset="0"/>
              </a:rPr>
              <a:t>(boo, 10000);</a:t>
            </a:r>
          </a:p>
          <a:p>
            <a:endParaRPr lang="en-US" sz="1600" b="1" dirty="0"/>
          </a:p>
          <a:p>
            <a:r>
              <a:rPr lang="en-US" sz="1600" dirty="0">
                <a:cs typeface="Courier New" panose="02070309020205020404" pitchFamily="49" charset="0"/>
              </a:rPr>
              <a:t>The </a:t>
            </a:r>
            <a:r>
              <a:rPr lang="en-US" sz="1600" dirty="0" err="1">
                <a:cs typeface="Courier New" panose="02070309020205020404" pitchFamily="49" charset="0"/>
              </a:rPr>
              <a:t>setTimeout</a:t>
            </a:r>
            <a:r>
              <a:rPr lang="en-US" sz="1600" dirty="0">
                <a:cs typeface="Courier New" panose="02070309020205020404" pitchFamily="49" charset="0"/>
              </a:rPr>
              <a:t>() method will always return an id which represents the id of the timeout. You can use this id to cancel out of a timeout with the </a:t>
            </a:r>
            <a:r>
              <a:rPr lang="en-US" sz="1600" dirty="0" err="1">
                <a:cs typeface="Courier New" panose="02070309020205020404" pitchFamily="49" charset="0"/>
              </a:rPr>
              <a:t>clearTimeout</a:t>
            </a:r>
            <a:r>
              <a:rPr lang="en-US" sz="1600" dirty="0">
                <a:cs typeface="Courier New" panose="02070309020205020404" pitchFamily="49" charset="0"/>
              </a:rPr>
              <a:t>() method:</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function boo() { window.console.log('Boo!');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id = </a:t>
            </a:r>
            <a:r>
              <a:rPr lang="en-US" sz="1600" dirty="0" err="1">
                <a:latin typeface="Courier New" panose="02070309020205020404" pitchFamily="49" charset="0"/>
                <a:cs typeface="Courier New" panose="02070309020205020404" pitchFamily="49" charset="0"/>
              </a:rPr>
              <a:t>window.setTimeout</a:t>
            </a:r>
            <a:r>
              <a:rPr lang="en-US" sz="1600" dirty="0">
                <a:latin typeface="Courier New" panose="02070309020205020404" pitchFamily="49" charset="0"/>
                <a:cs typeface="Courier New" panose="02070309020205020404" pitchFamily="49" charset="0"/>
              </a:rPr>
              <a:t>(boo, 10000);</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window.clearTimeout</a:t>
            </a:r>
            <a:r>
              <a:rPr lang="en-US" sz="1600" b="1" dirty="0">
                <a:latin typeface="Courier New" panose="02070309020205020404" pitchFamily="49" charset="0"/>
                <a:cs typeface="Courier New" panose="02070309020205020404" pitchFamily="49" charset="0"/>
              </a:rPr>
              <a:t>(id);</a:t>
            </a:r>
          </a:p>
        </p:txBody>
      </p:sp>
      <p:sp>
        <p:nvSpPr>
          <p:cNvPr id="2" name="Text Placeholder 1"/>
          <p:cNvSpPr>
            <a:spLocks noGrp="1"/>
          </p:cNvSpPr>
          <p:nvPr>
            <p:ph type="body" sz="quarter" idx="11"/>
          </p:nvPr>
        </p:nvSpPr>
        <p:spPr>
          <a:xfrm>
            <a:off x="335360" y="908720"/>
            <a:ext cx="10142140" cy="360040"/>
          </a:xfrm>
        </p:spPr>
        <p:txBody>
          <a:bodyPr/>
          <a:lstStyle/>
          <a:p>
            <a:r>
              <a:rPr lang="en-US" dirty="0" err="1"/>
              <a:t>window.setTimeout</a:t>
            </a:r>
            <a:r>
              <a:rPr lang="en-US" dirty="0"/>
              <a:t>() and </a:t>
            </a:r>
            <a:r>
              <a:rPr lang="en-US" dirty="0" err="1"/>
              <a:t>window.clearTimeout</a:t>
            </a:r>
            <a:r>
              <a:rPr lang="en-US" dirty="0"/>
              <a:t>()</a:t>
            </a:r>
          </a:p>
        </p:txBody>
      </p:sp>
    </p:spTree>
    <p:extLst>
      <p:ext uri="{BB962C8B-B14F-4D97-AF65-F5344CB8AC3E}">
        <p14:creationId xmlns:p14="http://schemas.microsoft.com/office/powerpoint/2010/main" val="289534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11200" cy="4679950"/>
          </a:xfrm>
        </p:spPr>
        <p:txBody>
          <a:bodyPr>
            <a:noAutofit/>
          </a:bodyPr>
          <a:lstStyle/>
          <a:p>
            <a:r>
              <a:rPr lang="en-US" sz="1600" dirty="0"/>
              <a:t>The </a:t>
            </a:r>
            <a:r>
              <a:rPr lang="en-US" sz="1600" dirty="0" err="1"/>
              <a:t>setInterval</a:t>
            </a:r>
            <a:r>
              <a:rPr lang="en-US" sz="1600" dirty="0"/>
              <a:t>() method attempts to execute it repeatedly after a specified number of milliseconds has passed. Here, the </a:t>
            </a:r>
            <a:r>
              <a:rPr lang="en-US" sz="1600" dirty="0" err="1"/>
              <a:t>setInterval</a:t>
            </a:r>
            <a:r>
              <a:rPr lang="en-US" sz="1600" dirty="0"/>
              <a:t>() method is used to schedule the boo() function to execute every 3 seconds:</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function boo() { window.console.log('Boo!'); }</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window.setInterval</a:t>
            </a:r>
            <a:r>
              <a:rPr lang="en-US" sz="1600" b="1" dirty="0">
                <a:latin typeface="Courier New" panose="02070309020205020404" pitchFamily="49" charset="0"/>
                <a:cs typeface="Courier New" panose="02070309020205020404" pitchFamily="49" charset="0"/>
              </a:rPr>
              <a:t>(boo, 3000);</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And of course, you can cancel the </a:t>
            </a:r>
            <a:r>
              <a:rPr lang="en-US" sz="1600" dirty="0" err="1">
                <a:cs typeface="Courier New" panose="02070309020205020404" pitchFamily="49" charset="0"/>
              </a:rPr>
              <a:t>setInterval</a:t>
            </a:r>
            <a:r>
              <a:rPr lang="en-US" sz="1600" dirty="0">
                <a:cs typeface="Courier New" panose="02070309020205020404" pitchFamily="49" charset="0"/>
              </a:rPr>
              <a:t>() method using the same logic as the </a:t>
            </a:r>
            <a:r>
              <a:rPr lang="en-US" sz="1600" dirty="0" err="1">
                <a:cs typeface="Courier New" panose="02070309020205020404" pitchFamily="49" charset="0"/>
              </a:rPr>
              <a:t>setTimeout</a:t>
            </a:r>
            <a:r>
              <a:rPr lang="en-US" sz="1600" dirty="0">
                <a:cs typeface="Courier New" panose="02070309020205020404" pitchFamily="49" charset="0"/>
              </a:rPr>
              <a:t>() method but this time using </a:t>
            </a:r>
            <a:r>
              <a:rPr lang="en-US" sz="1600" dirty="0" err="1">
                <a:cs typeface="Courier New" panose="02070309020205020404" pitchFamily="49" charset="0"/>
              </a:rPr>
              <a:t>clearInterval</a:t>
            </a:r>
            <a:r>
              <a:rPr lang="en-US" sz="1600" dirty="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boo() { window.console.log('Boo!');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id = </a:t>
            </a:r>
            <a:r>
              <a:rPr lang="en-US" sz="1600" dirty="0" err="1">
                <a:latin typeface="Courier New" panose="02070309020205020404" pitchFamily="49" charset="0"/>
                <a:cs typeface="Courier New" panose="02070309020205020404" pitchFamily="49" charset="0"/>
              </a:rPr>
              <a:t>window.setInterval</a:t>
            </a:r>
            <a:r>
              <a:rPr lang="en-US" sz="1600" dirty="0">
                <a:latin typeface="Courier New" panose="02070309020205020404" pitchFamily="49" charset="0"/>
                <a:cs typeface="Courier New" panose="02070309020205020404" pitchFamily="49" charset="0"/>
              </a:rPr>
              <a:t>(boo, 3000);</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window.clearInterval</a:t>
            </a:r>
            <a:r>
              <a:rPr lang="en-US" sz="1600" b="1" dirty="0">
                <a:latin typeface="Courier New" panose="02070309020205020404" pitchFamily="49" charset="0"/>
                <a:cs typeface="Courier New" panose="02070309020205020404" pitchFamily="49" charset="0"/>
              </a:rPr>
              <a:t>(id)</a:t>
            </a:r>
            <a:r>
              <a:rPr lang="en-US" sz="1600" b="1" dirty="0" smtClean="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err="1" smtClean="0">
                <a:solidFill>
                  <a:srgbClr val="FFFF00"/>
                </a:solidFill>
                <a:latin typeface="Courier New" panose="02070309020205020404" pitchFamily="49" charset="0"/>
                <a:cs typeface="Courier New" panose="02070309020205020404" pitchFamily="49" charset="0"/>
              </a:rPr>
              <a:t>setInterval</a:t>
            </a:r>
            <a:r>
              <a:rPr lang="en-US" sz="1600" b="1" dirty="0" smtClean="0">
                <a:solidFill>
                  <a:srgbClr val="FFFF00"/>
                </a:solidFill>
                <a:latin typeface="Courier New" panose="02070309020205020404" pitchFamily="49" charset="0"/>
                <a:cs typeface="Courier New" panose="02070309020205020404" pitchFamily="49" charset="0"/>
              </a:rPr>
              <a:t> is one of the most important methods in JavaScript. It’s what causes a chart to update on a ticker. Or sports cores updating.</a:t>
            </a:r>
            <a:endParaRPr lang="en-US" sz="1600" b="1"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10142140" cy="360040"/>
          </a:xfrm>
        </p:spPr>
        <p:txBody>
          <a:bodyPr/>
          <a:lstStyle/>
          <a:p>
            <a:r>
              <a:rPr lang="en-US" dirty="0" err="1"/>
              <a:t>window.setInterval</a:t>
            </a:r>
            <a:r>
              <a:rPr lang="en-US" dirty="0"/>
              <a:t>() and </a:t>
            </a:r>
            <a:r>
              <a:rPr lang="en-US" dirty="0" err="1"/>
              <a:t>window.clearInterval</a:t>
            </a:r>
            <a:r>
              <a:rPr lang="en-US" dirty="0"/>
              <a:t>()</a:t>
            </a:r>
          </a:p>
          <a:p>
            <a:endParaRPr lang="en-US" dirty="0"/>
          </a:p>
        </p:txBody>
      </p:sp>
    </p:spTree>
    <p:extLst>
      <p:ext uri="{BB962C8B-B14F-4D97-AF65-F5344CB8AC3E}">
        <p14:creationId xmlns:p14="http://schemas.microsoft.com/office/powerpoint/2010/main" val="3886415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21360" cy="4679950"/>
          </a:xfrm>
        </p:spPr>
        <p:txBody>
          <a:bodyPr>
            <a:noAutofit/>
          </a:bodyPr>
          <a:lstStyle/>
          <a:p>
            <a:r>
              <a:rPr lang="en-US" sz="1600" dirty="0"/>
              <a:t>The </a:t>
            </a:r>
            <a:r>
              <a:rPr lang="en-US" sz="1600" dirty="0" err="1"/>
              <a:t>window.document</a:t>
            </a:r>
            <a:r>
              <a:rPr lang="en-US" sz="1600" dirty="0"/>
              <a:t> object is a BOM object that refers to the currently loaded document (page). Its methods and properties fall into the DOM category of objects. Take a deep breath….this is where JavaScript really takes a turn for the interesting…</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9856390" cy="360040"/>
          </a:xfrm>
        </p:spPr>
        <p:txBody>
          <a:bodyPr/>
          <a:lstStyle/>
          <a:p>
            <a:r>
              <a:rPr lang="en-US" dirty="0" err="1"/>
              <a:t>window.document</a:t>
            </a:r>
            <a:endParaRPr lang="en-US" dirty="0"/>
          </a:p>
        </p:txBody>
      </p:sp>
    </p:spTree>
    <p:extLst>
      <p:ext uri="{BB962C8B-B14F-4D97-AF65-F5344CB8AC3E}">
        <p14:creationId xmlns:p14="http://schemas.microsoft.com/office/powerpoint/2010/main" val="225504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01703"/>
            <a:ext cx="8352928" cy="1654594"/>
          </a:xfrm>
        </p:spPr>
        <p:txBody>
          <a:bodyPr/>
          <a:lstStyle/>
          <a:p>
            <a:pPr algn="ctr"/>
            <a:r>
              <a:rPr lang="en-US" dirty="0"/>
              <a:t>Lab 9</a:t>
            </a:r>
            <a:br>
              <a:rPr lang="en-US" dirty="0"/>
            </a:br>
            <a:r>
              <a:rPr lang="en-US" dirty="0"/>
              <a:t>The Terms of Service Application</a:t>
            </a:r>
          </a:p>
        </p:txBody>
      </p:sp>
    </p:spTree>
    <p:extLst>
      <p:ext uri="{BB962C8B-B14F-4D97-AF65-F5344CB8AC3E}">
        <p14:creationId xmlns:p14="http://schemas.microsoft.com/office/powerpoint/2010/main" val="75674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21360" cy="4739343"/>
          </a:xfrm>
        </p:spPr>
        <p:txBody>
          <a:bodyPr>
            <a:noAutofit/>
          </a:bodyPr>
          <a:lstStyle/>
          <a:p>
            <a:r>
              <a:rPr lang="en-US" sz="1600" dirty="0">
                <a:solidFill>
                  <a:schemeClr val="tx2"/>
                </a:solidFill>
              </a:rPr>
              <a:t>The JavaScript code in a page has access to a number of objects. These objects can be divided into the following types:</a:t>
            </a:r>
          </a:p>
          <a:p>
            <a:endParaRPr lang="en-US" sz="1600" b="1" dirty="0">
              <a:solidFill>
                <a:schemeClr val="tx2"/>
              </a:solidFill>
            </a:endParaRPr>
          </a:p>
          <a:p>
            <a:pPr marL="400050" indent="-400050">
              <a:buFont typeface="Wingdings" panose="05000000000000000000" pitchFamily="2" charset="2"/>
              <a:buChar char="v"/>
            </a:pPr>
            <a:r>
              <a:rPr lang="en-US" sz="1600" b="1" dirty="0">
                <a:solidFill>
                  <a:schemeClr val="tx2"/>
                </a:solidFill>
              </a:rPr>
              <a:t>Core JavaScript Objects</a:t>
            </a:r>
            <a:r>
              <a:rPr lang="en-US" sz="1600" dirty="0">
                <a:solidFill>
                  <a:schemeClr val="tx2"/>
                </a:solidFill>
              </a:rPr>
              <a:t/>
            </a:r>
            <a:br>
              <a:rPr lang="en-US" sz="1600" dirty="0">
                <a:solidFill>
                  <a:schemeClr val="tx2"/>
                </a:solidFill>
              </a:rPr>
            </a:br>
            <a:r>
              <a:rPr lang="en-US" sz="1600" dirty="0">
                <a:solidFill>
                  <a:schemeClr val="tx2"/>
                </a:solidFill>
              </a:rPr>
              <a:t>JavaScript objects like Array, String, Number, Object, Math, and others.</a:t>
            </a:r>
          </a:p>
          <a:p>
            <a:pPr marL="400050" indent="-400050">
              <a:buFont typeface="Wingdings" panose="05000000000000000000" pitchFamily="2" charset="2"/>
              <a:buChar char="v"/>
            </a:pPr>
            <a:endParaRPr lang="en-US" sz="1600" b="1" dirty="0">
              <a:solidFill>
                <a:schemeClr val="tx2"/>
              </a:solidFill>
            </a:endParaRPr>
          </a:p>
          <a:p>
            <a:pPr marL="400050" indent="-400050">
              <a:buFont typeface="Wingdings" panose="05000000000000000000" pitchFamily="2" charset="2"/>
              <a:buChar char="v"/>
            </a:pPr>
            <a:r>
              <a:rPr lang="en-US" sz="1600" b="1" dirty="0">
                <a:solidFill>
                  <a:schemeClr val="tx2"/>
                </a:solidFill>
              </a:rPr>
              <a:t>Browser Objects (Browser Object Model)</a:t>
            </a:r>
            <a:r>
              <a:rPr lang="en-US" sz="1600" dirty="0">
                <a:solidFill>
                  <a:schemeClr val="tx2"/>
                </a:solidFill>
              </a:rPr>
              <a:t/>
            </a:r>
            <a:br>
              <a:rPr lang="en-US" sz="1600" dirty="0">
                <a:solidFill>
                  <a:schemeClr val="tx2"/>
                </a:solidFill>
              </a:rPr>
            </a:br>
            <a:r>
              <a:rPr lang="en-US" sz="1600" dirty="0">
                <a:solidFill>
                  <a:schemeClr val="tx2"/>
                </a:solidFill>
              </a:rPr>
              <a:t>Collection of objects that give you control of the browser and the computer screen. These objects are accessible through the global object </a:t>
            </a:r>
            <a:r>
              <a:rPr lang="en-US" sz="1600" b="1" dirty="0">
                <a:solidFill>
                  <a:schemeClr val="tx2"/>
                </a:solidFill>
              </a:rPr>
              <a:t>window</a:t>
            </a:r>
            <a:r>
              <a:rPr lang="en-US" sz="1600" dirty="0">
                <a:solidFill>
                  <a:schemeClr val="tx2"/>
                </a:solidFill>
              </a:rPr>
              <a:t> and the child objects of window including history, screen, navigator, location, and more</a:t>
            </a:r>
            <a:r>
              <a:rPr lang="en-US" sz="1600" dirty="0" smtClean="0">
                <a:solidFill>
                  <a:schemeClr val="tx2"/>
                </a:solidFill>
              </a:rPr>
              <a:t>. </a:t>
            </a:r>
            <a:r>
              <a:rPr lang="en-US" sz="1600" dirty="0" smtClean="0">
                <a:solidFill>
                  <a:srgbClr val="FFFF00"/>
                </a:solidFill>
              </a:rPr>
              <a:t>99% of functionality is contained in the Window object</a:t>
            </a:r>
            <a:endParaRPr lang="en-US" sz="1600" dirty="0">
              <a:solidFill>
                <a:schemeClr val="tx2"/>
              </a:solidFill>
            </a:endParaRPr>
          </a:p>
          <a:p>
            <a:pPr marL="400050" indent="-400050">
              <a:buFont typeface="Wingdings" panose="05000000000000000000" pitchFamily="2" charset="2"/>
              <a:buChar char="v"/>
            </a:pPr>
            <a:endParaRPr lang="en-US" sz="1600" dirty="0">
              <a:solidFill>
                <a:schemeClr val="tx2"/>
              </a:solidFill>
              <a:latin typeface="Courier New" panose="02070309020205020404" pitchFamily="49" charset="0"/>
              <a:cs typeface="Courier New" panose="02070309020205020404" pitchFamily="49" charset="0"/>
            </a:endParaRPr>
          </a:p>
          <a:p>
            <a:pPr marL="400050" indent="-400050">
              <a:buFont typeface="Wingdings" panose="05000000000000000000" pitchFamily="2" charset="2"/>
              <a:buChar char="v"/>
            </a:pPr>
            <a:r>
              <a:rPr lang="en-US" sz="1600" b="1" dirty="0">
                <a:solidFill>
                  <a:schemeClr val="tx2"/>
                </a:solidFill>
              </a:rPr>
              <a:t>Document Objects (Document Object Model)</a:t>
            </a:r>
            <a:br>
              <a:rPr lang="en-US" sz="1600" b="1" dirty="0">
                <a:solidFill>
                  <a:schemeClr val="tx2"/>
                </a:solidFill>
              </a:rPr>
            </a:br>
            <a:r>
              <a:rPr lang="en-US" sz="1600" dirty="0">
                <a:solidFill>
                  <a:schemeClr val="tx2"/>
                </a:solidFill>
              </a:rPr>
              <a:t>Collection of objects that give you access to elements within the web page (document). These objects are accessible through the object </a:t>
            </a:r>
            <a:r>
              <a:rPr lang="en-US" sz="1600" b="1" dirty="0">
                <a:solidFill>
                  <a:schemeClr val="tx2"/>
                </a:solidFill>
              </a:rPr>
              <a:t>document</a:t>
            </a:r>
            <a:r>
              <a:rPr lang="en-US" sz="1600" dirty="0">
                <a:solidFill>
                  <a:schemeClr val="tx2"/>
                </a:solidFill>
              </a:rPr>
              <a:t> (also a nested object within window)</a:t>
            </a:r>
            <a:r>
              <a:rPr lang="en-US" sz="1600" dirty="0" smtClean="0">
                <a:solidFill>
                  <a:schemeClr val="tx2"/>
                </a:solidFill>
              </a:rPr>
              <a:t>. </a:t>
            </a:r>
            <a:r>
              <a:rPr lang="en-US" sz="1600" dirty="0" smtClean="0">
                <a:solidFill>
                  <a:srgbClr val="FFFF00"/>
                </a:solidFill>
              </a:rPr>
              <a:t>Document is </a:t>
            </a:r>
            <a:r>
              <a:rPr lang="en-US" sz="1600" dirty="0" smtClean="0">
                <a:solidFill>
                  <a:srgbClr val="FFFF00"/>
                </a:solidFill>
              </a:rPr>
              <a:t>contained within window object. </a:t>
            </a:r>
            <a:r>
              <a:rPr lang="en-US" sz="1600" dirty="0" smtClean="0">
                <a:solidFill>
                  <a:srgbClr val="FFFF00"/>
                </a:solidFill>
              </a:rPr>
              <a:t>Text boxes, drop down lists, etc.</a:t>
            </a:r>
            <a:endParaRPr lang="en-US" sz="1600" dirty="0">
              <a:solidFill>
                <a:srgbClr val="FFFF00"/>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Core Objects vs BOM vs DOM</a:t>
            </a:r>
          </a:p>
        </p:txBody>
      </p:sp>
    </p:spTree>
    <p:extLst>
      <p:ext uri="{BB962C8B-B14F-4D97-AF65-F5344CB8AC3E}">
        <p14:creationId xmlns:p14="http://schemas.microsoft.com/office/powerpoint/2010/main" val="302780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90880" cy="4679950"/>
          </a:xfrm>
        </p:spPr>
        <p:txBody>
          <a:bodyPr>
            <a:noAutofit/>
          </a:bodyPr>
          <a:lstStyle/>
          <a:p>
            <a:r>
              <a:rPr lang="en-US" sz="1600" dirty="0"/>
              <a:t>One thing that we haven't discussed yet is the role of the window object as it relates to JavaScript. Simply put, everything in JavaScript derives from the window object. Remember the built-in JavaScript functions like eval(), </a:t>
            </a:r>
            <a:r>
              <a:rPr lang="en-US" sz="1600" dirty="0" err="1"/>
              <a:t>isNan</a:t>
            </a:r>
            <a:r>
              <a:rPr lang="en-US" sz="1600" dirty="0"/>
              <a:t>(), etc.? These are all functions of the window object:</a:t>
            </a:r>
          </a:p>
          <a:p>
            <a:endParaRPr lang="en-US" sz="1600" dirty="0"/>
          </a:p>
          <a:p>
            <a:r>
              <a:rPr lang="en-US" sz="1600" dirty="0">
                <a:latin typeface="Courier New" panose="02070309020205020404" pitchFamily="49" charset="0"/>
                <a:cs typeface="Courier New" panose="02070309020205020404" pitchFamily="49" charset="0"/>
              </a:rPr>
              <a:t>eval('1 + 1');						// Returns 2</a:t>
            </a:r>
          </a:p>
          <a:p>
            <a:r>
              <a:rPr lang="en-US" sz="1600" dirty="0">
                <a:cs typeface="Courier New" panose="02070309020205020404" pitchFamily="49" charset="0"/>
              </a:rPr>
              <a:t>Is the same as:</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err="1">
                <a:latin typeface="Courier New" panose="02070309020205020404" pitchFamily="49" charset="0"/>
                <a:cs typeface="Courier New" panose="02070309020205020404" pitchFamily="49" charset="0"/>
              </a:rPr>
              <a:t>window</a:t>
            </a:r>
            <a:r>
              <a:rPr lang="en-US" sz="1600" dirty="0" err="1">
                <a:latin typeface="Courier New" panose="02070309020205020404" pitchFamily="49" charset="0"/>
                <a:cs typeface="Courier New" panose="02070309020205020404" pitchFamily="49" charset="0"/>
              </a:rPr>
              <a:t>.eval</a:t>
            </a:r>
            <a:r>
              <a:rPr lang="en-US" sz="1600" dirty="0">
                <a:latin typeface="Courier New" panose="02070309020205020404" pitchFamily="49" charset="0"/>
                <a:cs typeface="Courier New" panose="02070309020205020404" pitchFamily="49" charset="0"/>
              </a:rPr>
              <a:t>('1 + 1');					// Returns 2</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and...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console.log(eval('1 + 1'));				// Returns 2</a:t>
            </a:r>
          </a:p>
          <a:p>
            <a:r>
              <a:rPr lang="en-US" sz="1600" dirty="0">
                <a:cs typeface="Courier New" panose="02070309020205020404" pitchFamily="49" charset="0"/>
              </a:rPr>
              <a:t>Is the same as:</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window</a:t>
            </a:r>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window</a:t>
            </a:r>
            <a:r>
              <a:rPr lang="en-US" sz="1600" dirty="0" err="1">
                <a:latin typeface="Courier New" panose="02070309020205020404" pitchFamily="49" charset="0"/>
                <a:cs typeface="Courier New" panose="02070309020205020404" pitchFamily="49" charset="0"/>
              </a:rPr>
              <a:t>.eval</a:t>
            </a:r>
            <a:r>
              <a:rPr lang="en-US" sz="1600" dirty="0">
                <a:latin typeface="Courier New" panose="02070309020205020404" pitchFamily="49" charset="0"/>
                <a:cs typeface="Courier New" panose="02070309020205020404" pitchFamily="49" charset="0"/>
              </a:rPr>
              <a:t>('1 + 1'));		// Returns 2</a:t>
            </a:r>
          </a:p>
          <a:p>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window Object</a:t>
            </a:r>
          </a:p>
        </p:txBody>
      </p:sp>
    </p:spTree>
    <p:extLst>
      <p:ext uri="{BB962C8B-B14F-4D97-AF65-F5344CB8AC3E}">
        <p14:creationId xmlns:p14="http://schemas.microsoft.com/office/powerpoint/2010/main" val="6374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90880" cy="4679950"/>
          </a:xfrm>
        </p:spPr>
        <p:txBody>
          <a:bodyPr>
            <a:noAutofit/>
          </a:bodyPr>
          <a:lstStyle/>
          <a:p>
            <a:r>
              <a:rPr lang="en-US" sz="1600" dirty="0"/>
              <a:t>So how many members does the window object have exactly? Let's find out… </a:t>
            </a:r>
            <a:br>
              <a:rPr lang="en-US" sz="1600" dirty="0"/>
            </a:br>
            <a:endParaRPr lang="en-US" sz="1600" dirty="0"/>
          </a:p>
          <a:p>
            <a:r>
              <a:rPr lang="en-US" sz="1600" dirty="0">
                <a:latin typeface="Courier New" panose="02070309020205020404" pitchFamily="49" charset="0"/>
                <a:cs typeface="Courier New" panose="02070309020205020404" pitchFamily="49" charset="0"/>
              </a:rPr>
              <a:t>window.console.log(</a:t>
            </a:r>
            <a:r>
              <a:rPr lang="en-US" sz="1600" dirty="0" err="1">
                <a:latin typeface="Courier New" panose="02070309020205020404" pitchFamily="49" charset="0"/>
                <a:cs typeface="Courier New" panose="02070309020205020404" pitchFamily="49" charset="0"/>
              </a:rPr>
              <a:t>Object.getOwnPropertyNames</a:t>
            </a:r>
            <a:r>
              <a:rPr lang="en-US" sz="1600" dirty="0">
                <a:latin typeface="Courier New" panose="02070309020205020404" pitchFamily="49" charset="0"/>
                <a:cs typeface="Courier New" panose="02070309020205020404" pitchFamily="49" charset="0"/>
              </a:rPr>
              <a:t>(window))</a:t>
            </a:r>
            <a:r>
              <a:rPr lang="en-US" sz="1600" dirty="0" smtClean="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p>
            <a:r>
              <a:rPr lang="en-US" sz="1600" dirty="0" smtClean="0">
                <a:solidFill>
                  <a:srgbClr val="FFFF00"/>
                </a:solidFill>
              </a:rPr>
              <a:t>Everything stems from the Object object. Window object stems from the Object object, and from Window most functionality comes.</a:t>
            </a:r>
          </a:p>
          <a:p>
            <a:r>
              <a:rPr lang="en-US" sz="1600" smtClean="0">
                <a:solidFill>
                  <a:srgbClr val="FFFF00"/>
                </a:solidFill>
                <a:latin typeface="Courier New" panose="02070309020205020404" pitchFamily="49" charset="0"/>
                <a:cs typeface="Courier New" panose="02070309020205020404" pitchFamily="49" charset="0"/>
              </a:rPr>
              <a:t>Apparently, </a:t>
            </a:r>
            <a:r>
              <a:rPr lang="en-US" sz="1600" dirty="0">
                <a:solidFill>
                  <a:srgbClr val="FFFF00"/>
                </a:solidFill>
                <a:latin typeface="Courier New" panose="02070309020205020404" pitchFamily="49" charset="0"/>
                <a:cs typeface="Courier New" panose="02070309020205020404" pitchFamily="49" charset="0"/>
              </a:rPr>
              <a:t>t</a:t>
            </a:r>
            <a:r>
              <a:rPr lang="en-US" sz="1600" smtClean="0">
                <a:solidFill>
                  <a:srgbClr val="FFFF00"/>
                </a:solidFill>
                <a:latin typeface="Courier New" panose="02070309020205020404" pitchFamily="49" charset="0"/>
                <a:cs typeface="Courier New" panose="02070309020205020404" pitchFamily="49" charset="0"/>
              </a:rPr>
              <a:t>hough</a:t>
            </a:r>
            <a:r>
              <a:rPr lang="en-US" sz="1600" dirty="0" smtClean="0">
                <a:solidFill>
                  <a:srgbClr val="FFFF00"/>
                </a:solidFill>
                <a:latin typeface="Courier New" panose="02070309020205020404" pitchFamily="49" charset="0"/>
                <a:cs typeface="Courier New" panose="02070309020205020404" pitchFamily="49" charset="0"/>
              </a:rPr>
              <a:t>, you cannot do </a:t>
            </a:r>
            <a:r>
              <a:rPr lang="en-US" sz="1600" dirty="0" err="1" smtClean="0">
                <a:solidFill>
                  <a:srgbClr val="FFFF00"/>
                </a:solidFill>
                <a:latin typeface="Courier New" panose="02070309020205020404" pitchFamily="49" charset="0"/>
                <a:cs typeface="Courier New" panose="02070309020205020404" pitchFamily="49" charset="0"/>
              </a:rPr>
              <a:t>Object.window.console.log</a:t>
            </a:r>
            <a:r>
              <a:rPr lang="en-US" sz="1600" dirty="0" smtClean="0">
                <a:solidFill>
                  <a:srgbClr val="FFFF00"/>
                </a:solidFill>
                <a:latin typeface="Courier New" panose="02070309020205020404" pitchFamily="49" charset="0"/>
                <a:cs typeface="Courier New" panose="02070309020205020404" pitchFamily="49" charset="0"/>
              </a:rPr>
              <a:t>(</a:t>
            </a:r>
            <a:r>
              <a:rPr lang="en-US" sz="1600" dirty="0" err="1">
                <a:solidFill>
                  <a:srgbClr val="FFFF00"/>
                </a:solidFill>
                <a:latin typeface="Courier New" panose="02070309020205020404" pitchFamily="49" charset="0"/>
                <a:cs typeface="Courier New" panose="02070309020205020404" pitchFamily="49" charset="0"/>
              </a:rPr>
              <a:t>Object.getOwnPropertyNames</a:t>
            </a:r>
            <a:r>
              <a:rPr lang="en-US" sz="1600" dirty="0">
                <a:solidFill>
                  <a:srgbClr val="FFFF00"/>
                </a:solidFill>
                <a:latin typeface="Courier New" panose="02070309020205020404" pitchFamily="49" charset="0"/>
                <a:cs typeface="Courier New" panose="02070309020205020404" pitchFamily="49" charset="0"/>
              </a:rPr>
              <a:t>(Array));</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How many members does the window object have exactly?</a:t>
            </a:r>
          </a:p>
        </p:txBody>
      </p:sp>
    </p:spTree>
    <p:extLst>
      <p:ext uri="{BB962C8B-B14F-4D97-AF65-F5344CB8AC3E}">
        <p14:creationId xmlns:p14="http://schemas.microsoft.com/office/powerpoint/2010/main" val="309375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90880" cy="4679950"/>
          </a:xfrm>
        </p:spPr>
        <p:txBody>
          <a:bodyPr>
            <a:noAutofit/>
          </a:bodyPr>
          <a:lstStyle/>
          <a:p>
            <a:r>
              <a:rPr lang="en-US" sz="1600" dirty="0"/>
              <a:t>In addition to being a reference to the global object, the window object also serves a second purpose: providing information about the browser environment. There's a window object for every frame, iframe, pop up, browser tab, etc. The rest of this lecture deals with the browser objects (BOM) that are supported across all major browsers. Visually, this is how everything flows:</a:t>
            </a:r>
            <a:endParaRPr lang="en-US" sz="1600" dirty="0">
              <a:solidFill>
                <a:schemeClr val="bg1">
                  <a:lumMod val="25000"/>
                </a:schemeClr>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window Object</a:t>
            </a:r>
          </a:p>
        </p:txBody>
      </p:sp>
      <p:graphicFrame>
        <p:nvGraphicFramePr>
          <p:cNvPr id="4" name="Diagram 3"/>
          <p:cNvGraphicFramePr/>
          <p:nvPr>
            <p:extLst>
              <p:ext uri="{D42A27DB-BD31-4B8C-83A1-F6EECF244321}">
                <p14:modId xmlns:p14="http://schemas.microsoft.com/office/powerpoint/2010/main" val="1482262957"/>
              </p:ext>
            </p:extLst>
          </p:nvPr>
        </p:nvGraphicFramePr>
        <p:xfrm>
          <a:off x="794327" y="2693773"/>
          <a:ext cx="9245535" cy="361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09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486526" cy="4679950"/>
          </a:xfrm>
        </p:spPr>
        <p:txBody>
          <a:bodyPr>
            <a:noAutofit/>
          </a:bodyPr>
          <a:lstStyle/>
          <a:p>
            <a:r>
              <a:rPr lang="en-US" sz="1600" dirty="0">
                <a:solidFill>
                  <a:schemeClr val="tx2"/>
                </a:solidFill>
              </a:rPr>
              <a:t>The </a:t>
            </a:r>
            <a:r>
              <a:rPr lang="en-US" sz="1600" b="1" dirty="0">
                <a:solidFill>
                  <a:schemeClr val="tx2"/>
                </a:solidFill>
              </a:rPr>
              <a:t>navigator</a:t>
            </a:r>
            <a:r>
              <a:rPr lang="en-US" sz="1600" dirty="0">
                <a:solidFill>
                  <a:schemeClr val="tx2"/>
                </a:solidFill>
              </a:rPr>
              <a:t> object exposes information about the browser and its capabilities. </a:t>
            </a:r>
            <a:r>
              <a:rPr lang="en-US" sz="1600" dirty="0"/>
              <a:t>The object supports the following members:</a:t>
            </a:r>
          </a:p>
          <a:p>
            <a:endParaRPr lang="en-US" sz="1600" dirty="0">
              <a:solidFill>
                <a:schemeClr val="bg1">
                  <a:lumMod val="25000"/>
                </a:schemeClr>
              </a:solidFill>
              <a:latin typeface="Courier New" panose="02070309020205020404" pitchFamily="49" charset="0"/>
              <a:cs typeface="Courier New" panose="02070309020205020404" pitchFamily="49" charset="0"/>
            </a:endParaRP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appCodeName</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Returns the code name of the browser</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appName</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Returns the name of the browser</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appVersion</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Returns the browser's version information</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cookieEnabled</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Determines whether cookies are enabled in the browser</a:t>
            </a:r>
          </a:p>
          <a:p>
            <a:pPr marL="400050" indent="-40005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geolocation		</a:t>
            </a:r>
            <a:r>
              <a:rPr lang="en-US" sz="1600" dirty="0">
                <a:cs typeface="Courier New" panose="02070309020205020404" pitchFamily="49" charset="0"/>
              </a:rPr>
              <a:t>Returns a Geolocation object used to locate the user's position</a:t>
            </a:r>
          </a:p>
          <a:p>
            <a:pPr marL="400050" indent="-40005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language		</a:t>
            </a:r>
            <a:r>
              <a:rPr lang="en-US" sz="1600" dirty="0">
                <a:cs typeface="Courier New" panose="02070309020205020404" pitchFamily="49" charset="0"/>
              </a:rPr>
              <a:t>Returns the language of the browser</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onLine</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Determines whether the browser is online</a:t>
            </a:r>
          </a:p>
          <a:p>
            <a:pPr marL="400050" indent="-40005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platform		</a:t>
            </a:r>
            <a:r>
              <a:rPr lang="en-US" sz="1600" dirty="0">
                <a:cs typeface="Courier New" panose="02070309020205020404" pitchFamily="49" charset="0"/>
              </a:rPr>
              <a:t>Returns for which platform the browser is compiled</a:t>
            </a:r>
          </a:p>
          <a:p>
            <a:pPr marL="400050" indent="-400050">
              <a:buFont typeface="Wingdings" panose="05000000000000000000" pitchFamily="2" charset="2"/>
              <a:buChar char="v"/>
            </a:pPr>
            <a:r>
              <a:rPr lang="en-US" sz="1600" dirty="0">
                <a:latin typeface="Courier New" panose="02070309020205020404" pitchFamily="49" charset="0"/>
                <a:cs typeface="Courier New" panose="02070309020205020404" pitchFamily="49" charset="0"/>
              </a:rPr>
              <a:t>product		</a:t>
            </a:r>
            <a:r>
              <a:rPr lang="en-US" sz="1600" dirty="0">
                <a:cs typeface="Courier New" panose="02070309020205020404" pitchFamily="49" charset="0"/>
              </a:rPr>
              <a:t>Returns the engine name of the browser</a:t>
            </a:r>
          </a:p>
          <a:p>
            <a:pPr marL="400050" indent="-400050">
              <a:buFont typeface="Wingdings" panose="05000000000000000000" pitchFamily="2" charset="2"/>
              <a:buChar char="v"/>
            </a:pPr>
            <a:r>
              <a:rPr lang="en-US" sz="1600" dirty="0" err="1">
                <a:latin typeface="Courier New" panose="02070309020205020404" pitchFamily="49" charset="0"/>
                <a:cs typeface="Courier New" panose="02070309020205020404" pitchFamily="49" charset="0"/>
              </a:rPr>
              <a:t>userAgent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Returns the user-agent sent by the browser to the server</a:t>
            </a:r>
          </a:p>
        </p:txBody>
      </p:sp>
      <p:sp>
        <p:nvSpPr>
          <p:cNvPr id="2" name="Text Placeholder 1"/>
          <p:cNvSpPr>
            <a:spLocks noGrp="1"/>
          </p:cNvSpPr>
          <p:nvPr>
            <p:ph type="body" sz="quarter" idx="11"/>
          </p:nvPr>
        </p:nvSpPr>
        <p:spPr/>
        <p:txBody>
          <a:bodyPr/>
          <a:lstStyle/>
          <a:p>
            <a:r>
              <a:rPr lang="en-US" dirty="0" err="1"/>
              <a:t>window.navigator</a:t>
            </a:r>
            <a:endParaRPr lang="en-US" dirty="0"/>
          </a:p>
        </p:txBody>
      </p:sp>
    </p:spTree>
    <p:extLst>
      <p:ext uri="{BB962C8B-B14F-4D97-AF65-F5344CB8AC3E}">
        <p14:creationId xmlns:p14="http://schemas.microsoft.com/office/powerpoint/2010/main" val="319340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11511200" cy="4679950"/>
          </a:xfrm>
        </p:spPr>
        <p:txBody>
          <a:bodyPr>
            <a:noAutofit/>
          </a:bodyPr>
          <a:lstStyle/>
          <a:p>
            <a:r>
              <a:rPr lang="en-US" sz="1600" dirty="0">
                <a:solidFill>
                  <a:schemeClr val="tx2"/>
                </a:solidFill>
              </a:rPr>
              <a:t>One property that I like to use is </a:t>
            </a:r>
            <a:r>
              <a:rPr lang="en-US" sz="1600" dirty="0" err="1">
                <a:solidFill>
                  <a:schemeClr val="tx2"/>
                </a:solidFill>
              </a:rPr>
              <a:t>navigator.userAgent</a:t>
            </a:r>
            <a:r>
              <a:rPr lang="en-US" sz="1600" dirty="0">
                <a:solidFill>
                  <a:schemeClr val="tx2"/>
                </a:solidFill>
              </a:rPr>
              <a:t>, which is a long string used in identifying the browser. In Chrome for instance, adding this code:</a:t>
            </a: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latin typeface="Courier New" panose="02070309020205020404" pitchFamily="49" charset="0"/>
                <a:cs typeface="Courier New" panose="02070309020205020404" pitchFamily="49" charset="0"/>
              </a:rPr>
              <a:t>window.</a:t>
            </a: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window.</a:t>
            </a:r>
            <a:r>
              <a:rPr lang="en-US" sz="1600" b="1" dirty="0" err="1">
                <a:solidFill>
                  <a:schemeClr val="tx2"/>
                </a:solidFill>
                <a:latin typeface="Courier New" panose="02070309020205020404" pitchFamily="49" charset="0"/>
                <a:cs typeface="Courier New" panose="02070309020205020404" pitchFamily="49" charset="0"/>
              </a:rPr>
              <a:t>navigator.userAgent</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b="1" dirty="0">
                <a:solidFill>
                  <a:schemeClr val="tx2"/>
                </a:solidFill>
                <a:cs typeface="Courier New" panose="02070309020205020404" pitchFamily="49" charset="0"/>
              </a:rPr>
              <a:t>Returns</a:t>
            </a:r>
            <a:r>
              <a:rPr lang="en-US" sz="1600" b="1" dirty="0">
                <a:solidFill>
                  <a:schemeClr val="tx2"/>
                </a:solidFill>
              </a:rPr>
              <a:t> the following output:</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Mozilla/5.0 (Windows NT 6.1; WOW64) </a:t>
            </a:r>
            <a:r>
              <a:rPr lang="en-US" sz="1600" dirty="0" err="1">
                <a:solidFill>
                  <a:schemeClr val="tx2"/>
                </a:solidFill>
                <a:latin typeface="Courier New" panose="02070309020205020404" pitchFamily="49" charset="0"/>
                <a:cs typeface="Courier New" panose="02070309020205020404" pitchFamily="49" charset="0"/>
              </a:rPr>
              <a:t>AppleWebKit</a:t>
            </a:r>
            <a:r>
              <a:rPr lang="en-US" sz="1600" dirty="0">
                <a:solidFill>
                  <a:schemeClr val="tx2"/>
                </a:solidFill>
                <a:latin typeface="Courier New" panose="02070309020205020404" pitchFamily="49" charset="0"/>
                <a:cs typeface="Courier New" panose="02070309020205020404" pitchFamily="49" charset="0"/>
              </a:rPr>
              <a:t>/537.36 (KHTML, like Gecko) Chrome/44.0.2403.155 Safari/537.36</a:t>
            </a:r>
          </a:p>
        </p:txBody>
      </p:sp>
      <p:sp>
        <p:nvSpPr>
          <p:cNvPr id="2" name="Text Placeholder 1"/>
          <p:cNvSpPr>
            <a:spLocks noGrp="1"/>
          </p:cNvSpPr>
          <p:nvPr>
            <p:ph type="body" sz="quarter" idx="11"/>
          </p:nvPr>
        </p:nvSpPr>
        <p:spPr/>
        <p:txBody>
          <a:bodyPr/>
          <a:lstStyle/>
          <a:p>
            <a:r>
              <a:rPr lang="en-US" dirty="0" err="1"/>
              <a:t>window.navigator</a:t>
            </a:r>
            <a:endParaRPr lang="en-US" dirty="0"/>
          </a:p>
        </p:txBody>
      </p:sp>
    </p:spTree>
    <p:extLst>
      <p:ext uri="{BB962C8B-B14F-4D97-AF65-F5344CB8AC3E}">
        <p14:creationId xmlns:p14="http://schemas.microsoft.com/office/powerpoint/2010/main" val="413860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Browser Control</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following code snippets is commonly used to detect a specific browser:</a:t>
            </a:r>
          </a:p>
          <a:p>
            <a:endParaRPr lang="en-US" sz="1400" dirty="0">
              <a:solidFill>
                <a:schemeClr val="bg1">
                  <a:lumMod val="25000"/>
                </a:schemeClr>
              </a:solidFill>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let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sUsrAg</a:t>
            </a:r>
            <a:r>
              <a:rPr lang="en-US" sz="1500"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window.navigator.userAgent</a:t>
            </a: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if(</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('Chrome</a:t>
            </a:r>
            <a:r>
              <a:rPr lang="en-US" sz="1500" dirty="0">
                <a:latin typeface="Courier New" panose="02070309020205020404" pitchFamily="49" charset="0"/>
                <a:cs typeface="Courier New" panose="02070309020205020404" pitchFamily="49" charset="0"/>
              </a:rPr>
              <a:t>')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'Google Chrome';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else if (</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('Safari')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'Apple Safari';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else if (</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('Opera')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'Opera';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else if (</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('Firefox')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'Mozilla Firefox';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else if (</a:t>
            </a:r>
            <a:r>
              <a:rPr lang="en-US" sz="1500" dirty="0" err="1">
                <a:latin typeface="Courier New" panose="02070309020205020404" pitchFamily="49" charset="0"/>
                <a:cs typeface="Courier New" panose="02070309020205020404" pitchFamily="49" charset="0"/>
              </a:rPr>
              <a:t>sUsrAg.indexOf</a:t>
            </a:r>
            <a:r>
              <a:rPr lang="en-US" sz="1500" dirty="0">
                <a:latin typeface="Courier New" panose="02070309020205020404" pitchFamily="49" charset="0"/>
                <a:cs typeface="Courier New" panose="02070309020205020404" pitchFamily="49" charset="0"/>
              </a:rPr>
              <a:t>('MSIE') &gt; -1) {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 = 'Microsoft Internet Explorer';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err="1">
                <a:latin typeface="Courier New" panose="02070309020205020404" pitchFamily="49" charset="0"/>
                <a:cs typeface="Courier New" panose="02070309020205020404" pitchFamily="49" charset="0"/>
              </a:rPr>
              <a:t>window.alert</a:t>
            </a:r>
            <a:r>
              <a:rPr lang="en-US" sz="1500" dirty="0">
                <a:latin typeface="Courier New" panose="02070309020205020404" pitchFamily="49" charset="0"/>
                <a:cs typeface="Courier New" panose="02070309020205020404" pitchFamily="49" charset="0"/>
              </a:rPr>
              <a:t>(`You are using: ${</a:t>
            </a:r>
            <a:r>
              <a:rPr lang="en-US" sz="1500" dirty="0" err="1">
                <a:latin typeface="Courier New" panose="02070309020205020404" pitchFamily="49" charset="0"/>
                <a:cs typeface="Courier New" panose="02070309020205020404" pitchFamily="49" charset="0"/>
              </a:rPr>
              <a:t>sBrowser</a:t>
            </a:r>
            <a:r>
              <a:rPr lang="en-US" sz="1500" dirty="0">
                <a:latin typeface="Courier New" panose="02070309020205020404" pitchFamily="49" charset="0"/>
                <a:cs typeface="Courier New" panose="02070309020205020404" pitchFamily="49" charset="0"/>
              </a:rPr>
              <a:t>}`);</a:t>
            </a:r>
            <a:endParaRPr lang="en-US" sz="1500" dirty="0">
              <a:solidFill>
                <a:schemeClr val="bg1">
                  <a:lumMod val="25000"/>
                </a:schemeClr>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window.navigator</a:t>
            </a:r>
            <a:r>
              <a:rPr lang="en-US" dirty="0"/>
              <a:t> (detecting a browser)</a:t>
            </a:r>
          </a:p>
        </p:txBody>
      </p:sp>
    </p:spTree>
    <p:extLst>
      <p:ext uri="{BB962C8B-B14F-4D97-AF65-F5344CB8AC3E}">
        <p14:creationId xmlns:p14="http://schemas.microsoft.com/office/powerpoint/2010/main" val="179716118"/>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1695</Words>
  <Application>Microsoft Macintosh PowerPoint</Application>
  <PresentationFormat>Custom</PresentationFormat>
  <Paragraphs>268</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Master light</vt:lpstr>
      <vt:lpstr>Master dark</vt:lpstr>
      <vt:lpstr>COMM 644 Web Programming Intermediate</vt:lpstr>
      <vt:lpstr>This week at a glance…</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Browser Control</vt:lpstr>
      <vt:lpstr>Lab 9 The Terms of Service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885</cp:revision>
  <dcterms:created xsi:type="dcterms:W3CDTF">2011-04-02T17:19:46Z</dcterms:created>
  <dcterms:modified xsi:type="dcterms:W3CDTF">2021-03-18T03:15:13Z</dcterms:modified>
</cp:coreProperties>
</file>