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0"/>
  </p:notesMasterIdLst>
  <p:handoutMasterIdLst>
    <p:handoutMasterId r:id="rId51"/>
  </p:handoutMasterIdLst>
  <p:sldIdLst>
    <p:sldId id="390" r:id="rId3"/>
    <p:sldId id="310" r:id="rId4"/>
    <p:sldId id="417" r:id="rId5"/>
    <p:sldId id="418" r:id="rId6"/>
    <p:sldId id="413" r:id="rId7"/>
    <p:sldId id="414" r:id="rId8"/>
    <p:sldId id="415" r:id="rId9"/>
    <p:sldId id="416" r:id="rId10"/>
    <p:sldId id="430" r:id="rId11"/>
    <p:sldId id="431" r:id="rId12"/>
    <p:sldId id="432" r:id="rId13"/>
    <p:sldId id="433" r:id="rId14"/>
    <p:sldId id="429" r:id="rId15"/>
    <p:sldId id="434" r:id="rId16"/>
    <p:sldId id="435" r:id="rId17"/>
    <p:sldId id="436" r:id="rId18"/>
    <p:sldId id="437" r:id="rId19"/>
    <p:sldId id="438" r:id="rId20"/>
    <p:sldId id="392" r:id="rId21"/>
    <p:sldId id="403" r:id="rId22"/>
    <p:sldId id="400" r:id="rId23"/>
    <p:sldId id="401" r:id="rId24"/>
    <p:sldId id="404" r:id="rId25"/>
    <p:sldId id="399" r:id="rId26"/>
    <p:sldId id="419" r:id="rId27"/>
    <p:sldId id="420" r:id="rId28"/>
    <p:sldId id="398" r:id="rId29"/>
    <p:sldId id="421" r:id="rId30"/>
    <p:sldId id="393" r:id="rId31"/>
    <p:sldId id="423" r:id="rId32"/>
    <p:sldId id="425" r:id="rId33"/>
    <p:sldId id="426" r:id="rId34"/>
    <p:sldId id="427" r:id="rId35"/>
    <p:sldId id="428" r:id="rId36"/>
    <p:sldId id="394" r:id="rId37"/>
    <p:sldId id="386" r:id="rId38"/>
    <p:sldId id="387" r:id="rId39"/>
    <p:sldId id="388" r:id="rId40"/>
    <p:sldId id="440" r:id="rId41"/>
    <p:sldId id="441" r:id="rId42"/>
    <p:sldId id="442" r:id="rId43"/>
    <p:sldId id="443" r:id="rId44"/>
    <p:sldId id="445" r:id="rId45"/>
    <p:sldId id="446" r:id="rId46"/>
    <p:sldId id="444" r:id="rId47"/>
    <p:sldId id="447" r:id="rId48"/>
    <p:sldId id="422" r:id="rId4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Ruvalcaba" initials="Z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autoAdjust="0"/>
    <p:restoredTop sz="99874" autoAdjust="0"/>
  </p:normalViewPr>
  <p:slideViewPr>
    <p:cSldViewPr snapToGrid="0">
      <p:cViewPr varScale="1">
        <p:scale>
          <a:sx n="77" d="100"/>
          <a:sy n="77" d="100"/>
        </p:scale>
        <p:origin x="-128" y="-16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1" d="100"/>
          <a:sy n="71"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5/13/21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5/13/21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13</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26694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Now we know what the first set of parenthesis in an IIFE do, what about the enclosing parenthesis at the end of our IIFE? (shown in blue):</a:t>
            </a:r>
          </a:p>
          <a:p>
            <a:pPr>
              <a:defRPr/>
            </a:pPr>
            <a:endParaRPr lang="en-US" sz="1600" dirty="0"/>
          </a:p>
          <a:p>
            <a:pPr>
              <a:defRPr/>
            </a:pP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function () {} </a:t>
            </a: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a:defRPr/>
            </a:pPr>
            <a:endParaRPr lang="en-US" sz="1600" dirty="0"/>
          </a:p>
          <a:p>
            <a:pPr>
              <a:defRPr/>
            </a:pPr>
            <a:r>
              <a:rPr lang="en-US" sz="1600" dirty="0"/>
              <a:t>As you know, parenthesis are used to invoke functions. So, in our example above, a pair of parenthesis immediately after our function declaration will immediately invoke the function, hence the name "Immediately Invoked". But why does this happen?</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0091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Let's look at a simple example. Open up your Developer Console and type the following function declaration into your console:</a:t>
            </a:r>
            <a:br>
              <a:rPr lang="en-US" sz="1600" dirty="0"/>
            </a:br>
            <a:r>
              <a:rPr lang="en-US" sz="1600" dirty="0"/>
              <a:t/>
            </a:r>
            <a:br>
              <a:rPr lang="en-US" sz="1600" dirty="0"/>
            </a:br>
            <a:r>
              <a:rPr lang="en-US" sz="1400" dirty="0">
                <a:latin typeface="Courier New" panose="02070309020205020404" pitchFamily="49" charset="0"/>
                <a:cs typeface="Courier New" panose="02070309020205020404" pitchFamily="49" charset="0"/>
              </a:rPr>
              <a:t>function speak(){</a:t>
            </a:r>
          </a:p>
          <a:p>
            <a:pPr>
              <a:defRPr/>
            </a:pPr>
            <a:r>
              <a:rPr lang="en-US" sz="1400" dirty="0">
                <a:latin typeface="Courier New" panose="02070309020205020404" pitchFamily="49" charset="0"/>
                <a:cs typeface="Courier New" panose="02070309020205020404" pitchFamily="49" charset="0"/>
              </a:rPr>
              <a:t>    console.log('hello');</a:t>
            </a:r>
          </a:p>
          <a:p>
            <a:pPr>
              <a:defRPr/>
            </a:pPr>
            <a:r>
              <a:rPr lang="en-US" sz="1400" dirty="0">
                <a:latin typeface="Courier New" panose="02070309020205020404" pitchFamily="49" charset="0"/>
                <a:cs typeface="Courier New" panose="02070309020205020404" pitchFamily="49" charset="0"/>
              </a:rPr>
              <a:t>}</a:t>
            </a:r>
          </a:p>
          <a:p>
            <a:pPr>
              <a:defRPr/>
            </a:pPr>
            <a:endParaRPr lang="en-US" sz="1400" dirty="0"/>
          </a:p>
          <a:p>
            <a:pPr>
              <a:defRPr/>
            </a:pPr>
            <a:r>
              <a:rPr lang="en-US" sz="1600" dirty="0"/>
              <a:t>Now, invoke your function by simply typing </a:t>
            </a:r>
            <a:r>
              <a:rPr lang="en-US" sz="1600" dirty="0">
                <a:latin typeface="Courier New" panose="02070309020205020404" pitchFamily="49" charset="0"/>
                <a:cs typeface="Courier New" panose="02070309020205020404" pitchFamily="49" charset="0"/>
              </a:rPr>
              <a:t>speak()</a:t>
            </a:r>
            <a:r>
              <a:rPr lang="en-US" sz="1600" dirty="0"/>
              <a:t> into the console. In return, "hello" will be logged back to you. But what happens if you omit the parenthesis and just type </a:t>
            </a:r>
            <a:r>
              <a:rPr lang="en-US" sz="1600" dirty="0">
                <a:latin typeface="Courier New" panose="02070309020205020404" pitchFamily="49" charset="0"/>
                <a:cs typeface="Courier New" panose="02070309020205020404" pitchFamily="49" charset="0"/>
              </a:rPr>
              <a:t>speak</a:t>
            </a:r>
            <a:r>
              <a:rPr lang="en-US" sz="1600" dirty="0"/>
              <a:t>?</a:t>
            </a:r>
            <a:br>
              <a:rPr lang="en-US" sz="1600" dirty="0"/>
            </a:br>
            <a:r>
              <a:rPr lang="en-US" sz="1600" dirty="0"/>
              <a:t/>
            </a:r>
            <a:br>
              <a:rPr lang="en-US" sz="1600" dirty="0"/>
            </a:br>
            <a:r>
              <a:rPr lang="en-US" sz="1400" dirty="0">
                <a:latin typeface="Courier New" panose="02070309020205020404" pitchFamily="49" charset="0"/>
                <a:cs typeface="Courier New" panose="02070309020205020404" pitchFamily="49" charset="0"/>
              </a:rPr>
              <a:t>speak();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'hello'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speak;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f speak(){</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console.log('hello');</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9374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marL="460375" indent="-460375">
              <a:buFont typeface="Wingdings" panose="05000000000000000000" pitchFamily="2" charset="2"/>
              <a:buChar char="v"/>
              <a:defRPr/>
            </a:pPr>
            <a:r>
              <a:rPr lang="en-US" sz="1600" dirty="0"/>
              <a:t>Without the parenthesis, the function is never invoked, and thus the function definition is returned instead.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No matter how many times we type </a:t>
            </a:r>
            <a:r>
              <a:rPr lang="en-US" sz="1600" dirty="0">
                <a:latin typeface="Courier New" panose="02070309020205020404" pitchFamily="49" charset="0"/>
                <a:cs typeface="Courier New" panose="02070309020205020404" pitchFamily="49" charset="0"/>
              </a:rPr>
              <a:t>speak();</a:t>
            </a:r>
            <a:r>
              <a:rPr lang="en-US" sz="1600" dirty="0"/>
              <a:t> or </a:t>
            </a:r>
            <a:r>
              <a:rPr lang="en-US" sz="1600" dirty="0">
                <a:latin typeface="Courier New" panose="02070309020205020404" pitchFamily="49" charset="0"/>
                <a:cs typeface="Courier New" panose="02070309020205020404" pitchFamily="49" charset="0"/>
              </a:rPr>
              <a:t>speak;</a:t>
            </a:r>
            <a:r>
              <a:rPr lang="en-US" sz="1600" dirty="0"/>
              <a:t> into the Developer Console, it'll always return "Hello" or the actual function declaration.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The function "hangs" around, unnecessarily taking up a name in the global namespace, increasing the possibility of scope pollution and name collisions.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Additionally, because it's named, it might accidentally be invoked more than once resulting in unforeseen results in your application.</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So, the answer to why we need an IIFE should now make sense: privacy</a:t>
            </a:r>
          </a:p>
          <a:p>
            <a:pPr>
              <a:defRPr/>
            </a:pPr>
            <a:endParaRPr lang="en-US" sz="1600" dirty="0"/>
          </a:p>
          <a:p>
            <a:pPr>
              <a:defRPr/>
            </a:pPr>
            <a:endParaRPr lang="en-US" sz="1600" dirty="0"/>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1074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If you require, or think you might need privacy from your functions, create an IIFE:</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And that’s pretty much it! No one can ever get this alert to show up again. The function dies immediately after it came to life. </a:t>
            </a:r>
          </a:p>
          <a:p>
            <a:pPr>
              <a:defRPr/>
            </a:pP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An alternate (and seldom used) way to write an IIFE is with the keyword </a:t>
            </a:r>
            <a:r>
              <a:rPr lang="en-US" sz="1600" dirty="0">
                <a:solidFill>
                  <a:schemeClr val="tx2"/>
                </a:solidFill>
                <a:latin typeface="Courier New" panose="02070309020205020404" pitchFamily="49" charset="0"/>
                <a:cs typeface="Courier New" panose="02070309020205020404" pitchFamily="49" charset="0"/>
              </a:rPr>
              <a:t>void.</a:t>
            </a:r>
            <a:r>
              <a:rPr lang="en-US" sz="1600" dirty="0">
                <a:solidFill>
                  <a:schemeClr val="tx2"/>
                </a:solidFill>
                <a:cs typeface="Courier New" panose="02070309020205020404" pitchFamily="49" charset="0"/>
              </a:rPr>
              <a:t> The </a:t>
            </a:r>
            <a:r>
              <a:rPr lang="en-US" sz="1600" dirty="0">
                <a:solidFill>
                  <a:schemeClr val="tx2"/>
                </a:solidFill>
                <a:latin typeface="Courier New" panose="02070309020205020404" pitchFamily="49" charset="0"/>
                <a:cs typeface="Courier New" panose="02070309020205020404" pitchFamily="49" charset="0"/>
              </a:rPr>
              <a:t>void</a:t>
            </a:r>
            <a:r>
              <a:rPr lang="en-US" sz="1600" dirty="0">
                <a:solidFill>
                  <a:schemeClr val="tx2"/>
                </a:solidFill>
                <a:cs typeface="Courier New" panose="02070309020205020404" pitchFamily="49" charset="0"/>
              </a:rPr>
              <a:t> keyword forces the function to be treated as an expression. The downside to this method is that the function can never return a value. With that said, the above method is preferred when you need to return a value from the IIFE.</a:t>
            </a:r>
          </a:p>
          <a:p>
            <a:pPr>
              <a:defRPr/>
            </a:pPr>
            <a:endParaRPr lang="en-US" sz="1400" dirty="0">
              <a:solidFill>
                <a:schemeClr val="tx2"/>
              </a:solidFill>
              <a:cs typeface="Courier New" panose="02070309020205020404" pitchFamily="49" charset="0"/>
            </a:endParaRPr>
          </a:p>
          <a:p>
            <a:pPr>
              <a:defRPr/>
            </a:pPr>
            <a:r>
              <a:rPr lang="en-US" sz="1400" b="1" dirty="0">
                <a:solidFill>
                  <a:schemeClr val="tx2"/>
                </a:solidFill>
                <a:latin typeface="Courier New" panose="02070309020205020404" pitchFamily="49" charset="0"/>
                <a:cs typeface="Courier New" panose="02070309020205020404" pitchFamily="49" charset="0"/>
              </a:rPr>
              <a:t>void</a:t>
            </a:r>
            <a:r>
              <a:rPr lang="en-US" sz="1400" dirty="0">
                <a:solidFill>
                  <a:schemeClr val="tx2"/>
                </a:solidFill>
                <a:latin typeface="Courier New" panose="02070309020205020404" pitchFamily="49" charset="0"/>
                <a:cs typeface="Courier New" panose="02070309020205020404" pitchFamily="49" charset="0"/>
              </a:rPr>
              <a:t> 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417691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Up to this point you've worked with IIFE functions using the anonymous syntax. You can also name your IIFE like this:</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r>
              <a:rPr lang="en-US" sz="1400" b="1"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This is beneficial in situations where you need to set up a recursive IIFE function (more on this later). But wait, if we're naming the function, can't we just call it like this:</a:t>
            </a:r>
          </a:p>
          <a:p>
            <a:pPr>
              <a:defRPr/>
            </a:pPr>
            <a:endParaRPr lang="en-US" sz="1400" dirty="0">
              <a:solidFill>
                <a:schemeClr val="tx2"/>
              </a:solidFill>
              <a:cs typeface="Courier New" panose="02070309020205020404" pitchFamily="49" charset="0"/>
            </a:endParaRPr>
          </a:p>
          <a:p>
            <a:pPr>
              <a:defRPr/>
            </a:pPr>
            <a:r>
              <a:rPr lang="en-US" sz="1400"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 Uncaught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answer is no. Remember, the outer parenthesis define the function as an expression and therefore it can't be called.</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41314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b="1" dirty="0"/>
              <a:t>IIFEs and private variables</a:t>
            </a:r>
          </a:p>
          <a:p>
            <a:pPr>
              <a:defRPr/>
            </a:pPr>
            <a:r>
              <a:rPr lang="en-US" sz="1600" dirty="0"/>
              <a:t>Remember, IIFEs are about privacy. One thing that IIFEs are good at has to do with their ability to create a function scope for the IIFE. Any variables declared inside the IIFE aren't visible to the outside world. Here's an example:</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num1;			// Private variable that no one has access to outside this IIFE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num2;			// Private variable that no one has access to outside this IIFE</a:t>
            </a:r>
          </a:p>
          <a:p>
            <a:pPr>
              <a:defRPr/>
            </a:pP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init</a:t>
            </a: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function </a:t>
            </a:r>
            <a:r>
              <a:rPr lang="en-US" sz="1400" dirty="0" err="1">
                <a:solidFill>
                  <a:schemeClr val="tx2"/>
                </a:solidFill>
                <a:latin typeface="Courier New" panose="02070309020205020404" pitchFamily="49" charset="0"/>
                <a:cs typeface="Courier New" panose="02070309020205020404" pitchFamily="49" charset="0"/>
              </a:rPr>
              <a:t>init</a:t>
            </a:r>
            <a:r>
              <a:rPr lang="en-US" sz="1400" dirty="0">
                <a:solidFill>
                  <a:schemeClr val="tx2"/>
                </a:solidFill>
                <a:latin typeface="Courier New" panose="02070309020205020404" pitchFamily="49" charset="0"/>
                <a:cs typeface="Courier New" panose="02070309020205020404" pitchFamily="49" charset="0"/>
              </a:rPr>
              <a:t>() {		// Private function that no one has access to outside this IIFE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num1 = 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num2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335883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b="1" dirty="0"/>
              <a:t>IIFEs and private variables</a:t>
            </a:r>
          </a:p>
          <a:p>
            <a:pPr>
              <a:defRPr/>
            </a:pPr>
            <a:r>
              <a:rPr lang="en-US" sz="1600" dirty="0"/>
              <a:t>In this example, we've declared two variables inside the IIFE and they're private to that IIFE. Nothing outside the IIFE has access to them. Similarly, we have an </a:t>
            </a:r>
            <a:r>
              <a:rPr lang="en-US" sz="1600" dirty="0" err="1"/>
              <a:t>init</a:t>
            </a:r>
            <a:r>
              <a:rPr lang="en-US" sz="1600" dirty="0"/>
              <a:t>() function that nothing has access to outside the IIFE. But the </a:t>
            </a:r>
            <a:r>
              <a:rPr lang="en-US" sz="1600" dirty="0" err="1"/>
              <a:t>init</a:t>
            </a:r>
            <a:r>
              <a:rPr lang="en-US" sz="1600" dirty="0"/>
              <a:t>() function can access those private variables.</a:t>
            </a:r>
          </a:p>
          <a:p>
            <a:pPr>
              <a:defRPr/>
            </a:pPr>
            <a:endParaRPr lang="en-US" sz="1600" dirty="0"/>
          </a:p>
          <a:p>
            <a:pPr>
              <a:defRPr/>
            </a:pPr>
            <a:r>
              <a:rPr lang="en-US" sz="1600" dirty="0"/>
              <a:t>Next time whenever you are creating a bunch of variables and functions in global scope that no one uses outside your code, just wrap all of that in an IIFE. Your code will continue to work, but now you are not polluting global scope. Also, if you ever end up writing your own JavaScript or jQuery plugins, you end up shielding your code from someone who may change your global variables accidentally, or worse, intentionally!</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1497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0487"/>
            <a:ext cx="11526902" cy="4679950"/>
          </a:xfrm>
        </p:spPr>
        <p:txBody>
          <a:bodyPr>
            <a:noAutofit/>
          </a:bodyPr>
          <a:lstStyle/>
          <a:p>
            <a:pPr>
              <a:defRPr/>
            </a:pPr>
            <a:r>
              <a:rPr lang="en-US" sz="1600" b="1" dirty="0"/>
              <a:t>Returning a value from an IIFE</a:t>
            </a:r>
          </a:p>
          <a:p>
            <a:pPr>
              <a:defRPr/>
            </a:pPr>
            <a:r>
              <a:rPr lang="en-US" sz="1600" dirty="0"/>
              <a:t>Another important and powerful feature of IIFEs is that they can return a value that can be assigned to a variable. Consider this example, the syntax of which should look relatively familiar:</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const calculate = (function()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num1 = 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num2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return num1 + num2;</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alert(</a:t>
            </a:r>
            <a:r>
              <a:rPr lang="en-US" sz="1400" dirty="0" err="1">
                <a:solidFill>
                  <a:schemeClr val="tx2"/>
                </a:solidFill>
                <a:latin typeface="Courier New" panose="02070309020205020404" pitchFamily="49" charset="0"/>
                <a:cs typeface="Courier New" panose="02070309020205020404" pitchFamily="49" charset="0"/>
              </a:rPr>
              <a:t>caculate</a:t>
            </a:r>
            <a:r>
              <a:rPr lang="en-US" sz="1400" dirty="0">
                <a:solidFill>
                  <a:schemeClr val="tx2"/>
                </a:solidFill>
                <a:latin typeface="Courier New" panose="02070309020205020404" pitchFamily="49" charset="0"/>
                <a:cs typeface="Courier New" panose="02070309020205020404" pitchFamily="49" charset="0"/>
              </a:rPr>
              <a:t>); 			// alerts 15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console.log(calculate.num1);	// Uncaught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calculate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variation, we have an IIFE that sets two private variables and outlines a return statement. When we execute the code, the sum of the two variables is returned. Basically, the IIFE is executed, immediately of course, and then the return value from it is assigned to the </a:t>
            </a:r>
            <a:r>
              <a:rPr lang="en-US" sz="1600" dirty="0">
                <a:solidFill>
                  <a:schemeClr val="tx2"/>
                </a:solidFill>
                <a:latin typeface="Courier New" panose="02070309020205020404" pitchFamily="49" charset="0"/>
                <a:cs typeface="Courier New" panose="02070309020205020404" pitchFamily="49" charset="0"/>
              </a:rPr>
              <a:t>calculate</a:t>
            </a:r>
            <a:r>
              <a:rPr lang="en-US" sz="1600" dirty="0">
                <a:solidFill>
                  <a:schemeClr val="tx2"/>
                </a:solidFill>
                <a:cs typeface="Courier New" panose="02070309020205020404" pitchFamily="49" charset="0"/>
              </a:rPr>
              <a:t> variable. </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390957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0487"/>
            <a:ext cx="11526902" cy="4679950"/>
          </a:xfrm>
        </p:spPr>
        <p:txBody>
          <a:bodyPr>
            <a:noAutofit/>
          </a:bodyPr>
          <a:lstStyle/>
          <a:p>
            <a:pPr>
              <a:defRPr/>
            </a:pPr>
            <a:r>
              <a:rPr lang="en-US" sz="1600" b="1" dirty="0"/>
              <a:t>IIFEs with parameters</a:t>
            </a:r>
          </a:p>
          <a:p>
            <a:pPr>
              <a:defRPr/>
            </a:pPr>
            <a:r>
              <a:rPr lang="en-US" sz="1600" dirty="0"/>
              <a:t>Not only can IIFEs return values, but they can also take arguments while they are invoked:</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a:t>
            </a:r>
            <a:r>
              <a:rPr lang="en-US" sz="1400" b="1" dirty="0">
                <a:solidFill>
                  <a:schemeClr val="tx2"/>
                </a:solidFill>
                <a:latin typeface="Courier New" panose="02070309020205020404" pitchFamily="49" charset="0"/>
                <a:cs typeface="Courier New" panose="02070309020205020404" pitchFamily="49" charset="0"/>
              </a:rPr>
              <a:t>num1, num2</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total = num1 + num2;</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console.log(total);</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r>
              <a:rPr lang="en-US" sz="1400" b="1" dirty="0">
                <a:solidFill>
                  <a:schemeClr val="tx2"/>
                </a:solidFill>
                <a:latin typeface="Courier New" panose="02070309020205020404" pitchFamily="49" charset="0"/>
                <a:cs typeface="Courier New" panose="02070309020205020404" pitchFamily="49" charset="0"/>
              </a:rPr>
              <a:t>5, 10</a:t>
            </a: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example, the IIFE has two formal parameters named </a:t>
            </a:r>
            <a:r>
              <a:rPr lang="en-US" sz="1600" dirty="0">
                <a:solidFill>
                  <a:schemeClr val="tx2"/>
                </a:solidFill>
                <a:latin typeface="Courier New" panose="02070309020205020404" pitchFamily="49" charset="0"/>
                <a:cs typeface="Courier New" panose="02070309020205020404" pitchFamily="49" charset="0"/>
              </a:rPr>
              <a:t>num1</a:t>
            </a:r>
            <a:r>
              <a:rPr lang="en-US" sz="1600" dirty="0">
                <a:solidFill>
                  <a:schemeClr val="tx2"/>
                </a:solidFill>
                <a:cs typeface="Courier New" panose="02070309020205020404" pitchFamily="49" charset="0"/>
              </a:rPr>
              <a:t> and </a:t>
            </a:r>
            <a:r>
              <a:rPr lang="en-US" sz="1600" dirty="0">
                <a:solidFill>
                  <a:schemeClr val="tx2"/>
                </a:solidFill>
                <a:latin typeface="Courier New" panose="02070309020205020404" pitchFamily="49" charset="0"/>
                <a:cs typeface="Courier New" panose="02070309020205020404" pitchFamily="49" charset="0"/>
              </a:rPr>
              <a:t>num2</a:t>
            </a:r>
            <a:r>
              <a:rPr lang="en-US" sz="1600" dirty="0">
                <a:solidFill>
                  <a:schemeClr val="tx2"/>
                </a:solidFill>
                <a:cs typeface="Courier New" panose="02070309020205020404" pitchFamily="49" charset="0"/>
              </a:rPr>
              <a:t> respectively. When we execute the IIFE, instead of the empty parentheses </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cs typeface="Courier New" panose="02070309020205020404" pitchFamily="49" charset="0"/>
              </a:rPr>
              <a:t> we've seen so far, we're now passing arguments to the IIFE to process code. </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53607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Closure Functions</a:t>
            </a:r>
          </a:p>
        </p:txBody>
      </p:sp>
    </p:spTree>
    <p:extLst>
      <p:ext uri="{BB962C8B-B14F-4D97-AF65-F5344CB8AC3E}">
        <p14:creationId xmlns:p14="http://schemas.microsoft.com/office/powerpoint/2010/main" val="217438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53739"/>
            <a:ext cx="10009112" cy="4679950"/>
          </a:xfrm>
        </p:spPr>
        <p:txBody>
          <a:bodyPr>
            <a:normAutofit/>
          </a:bodyPr>
          <a:lstStyle/>
          <a:p>
            <a:pPr marL="461963" indent="-461963">
              <a:buFont typeface="Wingdings" pitchFamily="2" charset="2"/>
              <a:buChar char="v"/>
            </a:pPr>
            <a:r>
              <a:rPr lang="en-US" sz="1600" dirty="0"/>
              <a:t>Lab 21: The Slide Show Application (Objects)</a:t>
            </a:r>
          </a:p>
          <a:p>
            <a:pPr marL="461963" indent="-461963">
              <a:buFont typeface="Wingdings" pitchFamily="2" charset="2"/>
              <a:buChar char="v"/>
            </a:pPr>
            <a:r>
              <a:rPr lang="en-US" sz="1600" dirty="0"/>
              <a:t>Immediately Invoked Function Expressions (IIFE)</a:t>
            </a:r>
          </a:p>
          <a:p>
            <a:pPr marL="461963" indent="-461963">
              <a:buFont typeface="Wingdings" pitchFamily="2" charset="2"/>
              <a:buChar char="v"/>
            </a:pPr>
            <a:r>
              <a:rPr lang="en-US" sz="1600" dirty="0"/>
              <a:t>Closure Functions</a:t>
            </a:r>
          </a:p>
          <a:p>
            <a:pPr marL="461963" indent="-461963">
              <a:buFont typeface="Wingdings" pitchFamily="2" charset="2"/>
              <a:buChar char="v"/>
            </a:pPr>
            <a:r>
              <a:rPr lang="en-US" sz="1600" dirty="0"/>
              <a:t>Lab 22: The Image Rollover Application (Closures)</a:t>
            </a:r>
          </a:p>
          <a:p>
            <a:pPr marL="461963" indent="-461963">
              <a:buFont typeface="Wingdings" pitchFamily="2" charset="2"/>
              <a:buChar char="v"/>
            </a:pPr>
            <a:r>
              <a:rPr lang="en-US" sz="1600" dirty="0"/>
              <a:t>Callback Functions</a:t>
            </a:r>
          </a:p>
          <a:p>
            <a:pPr marL="461963" indent="-461963">
              <a:buFont typeface="Wingdings" pitchFamily="2" charset="2"/>
              <a:buChar char="v"/>
            </a:pPr>
            <a:r>
              <a:rPr lang="en-US" sz="1600" dirty="0"/>
              <a:t>Recursive Functions</a:t>
            </a:r>
          </a:p>
          <a:p>
            <a:pPr marL="461963" indent="-461963">
              <a:buFont typeface="Wingdings" pitchFamily="2" charset="2"/>
              <a:buChar char="v"/>
            </a:pPr>
            <a:r>
              <a:rPr lang="en-US" sz="1600" dirty="0"/>
              <a:t>Generator Functions</a:t>
            </a:r>
          </a:p>
          <a:p>
            <a:pPr marL="461963" indent="-461963">
              <a:buFont typeface="Wingdings" pitchFamily="2" charset="2"/>
              <a:buChar char="v"/>
            </a:pPr>
            <a:r>
              <a:rPr lang="en-US" sz="1600" dirty="0"/>
              <a:t>Lab 24: The Slide Show Application v2 (Closures)</a:t>
            </a:r>
          </a:p>
          <a:p>
            <a:pPr marL="461963" indent="-461963">
              <a:buFont typeface="Wingdings" pitchFamily="2" charset="2"/>
              <a:buChar char="v"/>
            </a:pPr>
            <a:r>
              <a:rPr lang="en-US" sz="1600" dirty="0"/>
              <a:t>Lab 24: Image Rollovers</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t>Closures are a powerful feature of the JavaScript language, but they can also be difficult to understand. In the slides that follow, you’ll learn what closures are and some of the many ways you can use them. But before you can learn about closures, you need to learn about JavaScript’s </a:t>
            </a:r>
            <a:r>
              <a:rPr lang="en-US" sz="1600" b="1" dirty="0"/>
              <a:t>scope chain</a:t>
            </a:r>
            <a:r>
              <a:rPr lang="en-US" sz="1600" dirty="0"/>
              <a:t>.</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129078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tabLst>
                <a:tab pos="398463" algn="l"/>
              </a:tabLst>
            </a:pPr>
            <a:r>
              <a:rPr lang="en-US" sz="1400" dirty="0">
                <a:latin typeface="Courier New" panose="02070309020205020404" pitchFamily="49" charset="0"/>
                <a:cs typeface="Courier New" panose="02070309020205020404" pitchFamily="49" charset="0"/>
              </a:rPr>
              <a:t>let g = 'I am global';     			// Contained by global context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console.log(o);  					// Reference error - o is not defined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console.log(i);  					// Reference error - i is not defined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outerFunction</a:t>
            </a:r>
            <a:r>
              <a:rPr lang="en-US" sz="1400" dirty="0">
                <a:latin typeface="Courier New" panose="02070309020205020404" pitchFamily="49" charset="0"/>
                <a:cs typeface="Courier New" panose="02070309020205020404" pitchFamily="49" charset="0"/>
              </a:rPr>
              <a:t> = function () {  		// Contained by global context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o = 'I am outer';         			// Contained by </a:t>
            </a:r>
            <a:r>
              <a:rPr lang="en-US" sz="1400" dirty="0" err="1">
                <a:latin typeface="Courier New" panose="02070309020205020404" pitchFamily="49" charset="0"/>
                <a:cs typeface="Courier New" panose="02070309020205020404" pitchFamily="49" charset="0"/>
              </a:rPr>
              <a:t>outerFunction</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console.log(o);  				// 'I am outer'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console.log(i);  				// Reference error - i is not defined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const </a:t>
            </a:r>
            <a:r>
              <a:rPr lang="en-US" sz="1400" dirty="0" err="1">
                <a:latin typeface="Courier New" panose="02070309020205020404" pitchFamily="49" charset="0"/>
                <a:cs typeface="Courier New" panose="02070309020205020404" pitchFamily="49" charset="0"/>
              </a:rPr>
              <a:t>innerFunction</a:t>
            </a:r>
            <a:r>
              <a:rPr lang="en-US" sz="1400" dirty="0">
                <a:latin typeface="Courier New" panose="02070309020205020404" pitchFamily="49" charset="0"/>
                <a:cs typeface="Courier New" panose="02070309020205020404" pitchFamily="49" charset="0"/>
              </a:rPr>
              <a:t> = function () { 		// Contained by </a:t>
            </a:r>
            <a:r>
              <a:rPr lang="en-US" sz="1400" dirty="0" err="1">
                <a:latin typeface="Courier New" panose="02070309020205020404" pitchFamily="49" charset="0"/>
                <a:cs typeface="Courier New" panose="02070309020205020404" pitchFamily="49" charset="0"/>
              </a:rPr>
              <a:t>outerFunction</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i = 'I am inner';        		// Contained by </a:t>
            </a:r>
            <a:r>
              <a:rPr lang="en-US" sz="1400" dirty="0" err="1">
                <a:latin typeface="Courier New" panose="02070309020205020404" pitchFamily="49" charset="0"/>
                <a:cs typeface="Courier New" panose="02070309020205020404" pitchFamily="49" charset="0"/>
              </a:rPr>
              <a:t>innerFunction</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console.log(o);  				// 'I am outer'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console.log(i);  				// 'I am inner'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31577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tabLst>
                <a:tab pos="398463" algn="l"/>
              </a:tabLst>
            </a:pPr>
            <a:r>
              <a:rPr lang="en-US" sz="1600" b="1" dirty="0"/>
              <a:t>You can move up the scope chain but not down</a:t>
            </a:r>
          </a:p>
          <a:p>
            <a:pPr>
              <a:tabLst>
                <a:tab pos="398463" algn="l"/>
              </a:tabLst>
            </a:pPr>
            <a:endParaRPr lang="en-US" sz="1600" dirty="0">
              <a:cs typeface="Courier New" panose="02070309020205020404" pitchFamily="49" charset="0"/>
            </a:endParaRPr>
          </a:p>
          <a:p>
            <a:pPr marL="457200" lvl="0" indent="-457200">
              <a:buFont typeface="Wingdings" panose="05000000000000000000" pitchFamily="2" charset="2"/>
              <a:buChar char="v"/>
            </a:pPr>
            <a:r>
              <a:rPr lang="en-US" sz="1600" dirty="0"/>
              <a:t>The global scope has access to its own g variable but can’t move down to access the o variable within </a:t>
            </a:r>
            <a:r>
              <a:rPr lang="en-US" sz="1600" dirty="0" err="1"/>
              <a:t>outerFunction</a:t>
            </a:r>
            <a:r>
              <a:rPr lang="en-US" sz="1600" dirty="0"/>
              <a:t>().</a:t>
            </a:r>
          </a:p>
          <a:p>
            <a:pPr marL="457200" lvl="0" indent="-457200">
              <a:buFont typeface="Wingdings" panose="05000000000000000000" pitchFamily="2" charset="2"/>
              <a:buChar char="v"/>
            </a:pPr>
            <a:endParaRPr lang="en-US" sz="1600" dirty="0"/>
          </a:p>
          <a:p>
            <a:pPr marL="457200" lvl="0" indent="-457200">
              <a:buFont typeface="Wingdings" panose="05000000000000000000" pitchFamily="2" charset="2"/>
              <a:buChar char="v"/>
            </a:pPr>
            <a:r>
              <a:rPr lang="en-US" sz="1600" dirty="0" err="1"/>
              <a:t>outerFunction</a:t>
            </a:r>
            <a:r>
              <a:rPr lang="en-US" sz="1600" dirty="0"/>
              <a:t>() can move up to access the g variable in the global scope, and has access to its own o variable, but can’t move down to access the i variable within </a:t>
            </a:r>
            <a:r>
              <a:rPr lang="en-US" sz="1600" dirty="0" err="1"/>
              <a:t>innerFunction</a:t>
            </a:r>
            <a:r>
              <a:rPr lang="en-US" sz="1600" dirty="0"/>
              <a:t>().</a:t>
            </a:r>
          </a:p>
          <a:p>
            <a:pPr marL="457200" lvl="0" indent="-457200">
              <a:buFont typeface="Wingdings" panose="05000000000000000000" pitchFamily="2" charset="2"/>
              <a:buChar char="v"/>
            </a:pPr>
            <a:endParaRPr lang="en-US" sz="1600" dirty="0"/>
          </a:p>
          <a:p>
            <a:pPr marL="457200" lvl="0" indent="-457200">
              <a:buFont typeface="Wingdings" panose="05000000000000000000" pitchFamily="2" charset="2"/>
              <a:buChar char="v"/>
            </a:pPr>
            <a:r>
              <a:rPr lang="en-US" sz="1600" dirty="0" err="1"/>
              <a:t>innerFunction</a:t>
            </a:r>
            <a:r>
              <a:rPr lang="en-US" sz="1600" dirty="0"/>
              <a:t>() can move up to access the g variable in the global scope, and the o variable in </a:t>
            </a:r>
            <a:r>
              <a:rPr lang="en-US" sz="1600" dirty="0" err="1"/>
              <a:t>outerFunction</a:t>
            </a:r>
            <a:r>
              <a:rPr lang="en-US" sz="1600" dirty="0"/>
              <a:t>(), and has access to its own i variable.</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58820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57200" indent="-457200">
              <a:buFont typeface="Wingdings" panose="05000000000000000000" pitchFamily="2" charset="2"/>
              <a:buChar char="v"/>
              <a:tabLst>
                <a:tab pos="398463" algn="l"/>
              </a:tabLst>
            </a:pPr>
            <a:r>
              <a:rPr lang="en-US" sz="1600" dirty="0"/>
              <a:t>The scope chain in JavaScript refers to what is in scope, or what can be seen and used by other objects. The scope chain starts with global scope and moves down.</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Objects that are created within other objects have access to their own scope, and the scope of the object that contains them.</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Object visibility moves up the scope chain, not down.</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An object in the scope chain will be available, or “alive”, as long as something is referring to it. This is true even if the object that contains it has finished and is out of scope.</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33192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b="1" dirty="0">
                <a:solidFill>
                  <a:schemeClr val="tx2"/>
                </a:solidFill>
                <a:cs typeface="Courier New" panose="02070309020205020404" pitchFamily="49" charset="0"/>
              </a:rPr>
              <a:t>An example that illustrates a closure</a:t>
            </a:r>
          </a:p>
          <a:p>
            <a:r>
              <a:rPr lang="en-US" sz="1400" dirty="0">
                <a:solidFill>
                  <a:schemeClr val="tx2"/>
                </a:solidFill>
                <a:latin typeface="Courier New" panose="02070309020205020404" pitchFamily="49" charset="0"/>
                <a:cs typeface="Courier New" panose="02070309020205020404" pitchFamily="49" charset="0"/>
              </a:rPr>
              <a:t>const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dirty="0">
                <a:solidFill>
                  <a:schemeClr val="tx2"/>
                </a:solidFill>
                <a:latin typeface="Courier New" panose="02070309020205020404" pitchFamily="49" charset="0"/>
                <a:cs typeface="Courier New" panose="02070309020205020404" pitchFamily="49" charset="0"/>
              </a:rPr>
              <a:t>	let count = 0;</a:t>
            </a:r>
          </a:p>
          <a:p>
            <a:r>
              <a:rPr lang="en-US" sz="1400" dirty="0">
                <a:solidFill>
                  <a:schemeClr val="tx2"/>
                </a:solidFill>
                <a:latin typeface="Courier New" panose="02070309020205020404" pitchFamily="49" charset="0"/>
                <a:cs typeface="Courier New" panose="02070309020205020404" pitchFamily="49" charset="0"/>
              </a:rPr>
              <a:t>	const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dirty="0">
                <a:solidFill>
                  <a:schemeClr val="tx2"/>
                </a:solidFill>
                <a:latin typeface="Courier New" panose="02070309020205020404" pitchFamily="49" charset="0"/>
                <a:cs typeface="Courier New" panose="02070309020205020404" pitchFamily="49" charset="0"/>
              </a:rPr>
              <a:t>		count++;</a:t>
            </a:r>
          </a:p>
          <a:p>
            <a:r>
              <a:rPr lang="en-US" sz="1400" dirty="0">
                <a:solidFill>
                  <a:schemeClr val="tx2"/>
                </a:solidFill>
                <a:latin typeface="Courier New" panose="02070309020205020404" pitchFamily="49" charset="0"/>
                <a:cs typeface="Courier New" panose="02070309020205020404" pitchFamily="49" charset="0"/>
              </a:rPr>
              <a:t>		console.log(this.id + ' count is ' + count);</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return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a:p>
            <a:r>
              <a:rPr lang="en-US" sz="1400" dirty="0" err="1">
                <a:solidFill>
                  <a:schemeClr val="tx2"/>
                </a:solidFill>
                <a:latin typeface="Courier New" panose="02070309020205020404" pitchFamily="49" charset="0"/>
                <a:cs typeface="Courier New" panose="02070309020205020404" pitchFamily="49" charset="0"/>
              </a:rPr>
              <a:t>window.addEventListener</a:t>
            </a:r>
            <a:r>
              <a:rPr lang="en-US" sz="1400" dirty="0">
                <a:solidFill>
                  <a:schemeClr val="tx2"/>
                </a:solidFill>
                <a:latin typeface="Courier New" panose="02070309020205020404" pitchFamily="49" charset="0"/>
                <a:cs typeface="Courier New" panose="02070309020205020404" pitchFamily="49" charset="0"/>
              </a:rPr>
              <a:t>('load', () =&gt;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('button1').</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('button2').</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343666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cs typeface="Courier New" panose="02070309020205020404" pitchFamily="49" charset="0"/>
              </a:rPr>
              <a:t>A closure</a:t>
            </a:r>
            <a:r>
              <a:rPr lang="en-US" sz="1600" i="1" dirty="0">
                <a:cs typeface="Courier New" panose="02070309020205020404" pitchFamily="49" charset="0"/>
              </a:rPr>
              <a:t> </a:t>
            </a:r>
            <a:r>
              <a:rPr lang="en-US" sz="1600" dirty="0">
                <a:cs typeface="Courier New" panose="02070309020205020404" pitchFamily="49" charset="0"/>
              </a:rPr>
              <a:t>is an inner function that has access to an outer function’s variables.</a:t>
            </a:r>
          </a:p>
          <a:p>
            <a:r>
              <a:rPr lang="en-US" sz="1400" dirty="0">
                <a:solidFill>
                  <a:schemeClr val="tx2"/>
                </a:solidFill>
                <a:latin typeface="Courier New" panose="02070309020205020404" pitchFamily="49" charset="0"/>
                <a:cs typeface="Courier New" panose="02070309020205020404" pitchFamily="49" charset="0"/>
              </a:rPr>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const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b="1" dirty="0">
                <a:solidFill>
                  <a:schemeClr val="tx2"/>
                </a:solidFill>
                <a:latin typeface="Courier New" panose="02070309020205020404" pitchFamily="49" charset="0"/>
                <a:cs typeface="Courier New" panose="02070309020205020404" pitchFamily="49" charset="0"/>
              </a:rPr>
              <a:t>	let count = 0;</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Inner function that refers to the outer function's local variable</a:t>
            </a:r>
            <a:endParaRPr lang="en-US" sz="1400"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const </a:t>
            </a:r>
            <a:r>
              <a:rPr lang="en-US" sz="1400" b="1" dirty="0" err="1">
                <a:solidFill>
                  <a:schemeClr val="tx2"/>
                </a:solidFill>
                <a:latin typeface="Courier New" panose="02070309020205020404" pitchFamily="49" charset="0"/>
                <a:cs typeface="Courier New" panose="02070309020205020404" pitchFamily="49" charset="0"/>
              </a:rPr>
              <a:t>clickCounter</a:t>
            </a:r>
            <a:r>
              <a:rPr lang="en-US" sz="1400" b="1" dirty="0">
                <a:solidFill>
                  <a:schemeClr val="tx2"/>
                </a:solidFill>
                <a:latin typeface="Courier New" panose="02070309020205020404" pitchFamily="49" charset="0"/>
                <a:cs typeface="Courier New" panose="02070309020205020404" pitchFamily="49" charset="0"/>
              </a:rPr>
              <a:t> = function () {</a:t>
            </a:r>
          </a:p>
          <a:p>
            <a:r>
              <a:rPr lang="en-US" sz="1400" b="1" dirty="0">
                <a:solidFill>
                  <a:schemeClr val="tx2"/>
                </a:solidFill>
                <a:latin typeface="Courier New" panose="02070309020205020404" pitchFamily="49" charset="0"/>
                <a:cs typeface="Courier New" panose="02070309020205020404" pitchFamily="49" charset="0"/>
              </a:rPr>
              <a:t>		count++;</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The value of 'this' is the clicked element</a:t>
            </a:r>
            <a:endParaRPr lang="en-US" sz="1400" b="1"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a:t>
            </a:r>
            <a:r>
              <a:rPr lang="en-US" sz="1400" dirty="0">
                <a:solidFill>
                  <a:schemeClr val="tx2"/>
                </a:solidFill>
                <a:latin typeface="Courier New" panose="02070309020205020404" pitchFamily="49" charset="0"/>
                <a:cs typeface="Courier New" panose="02070309020205020404" pitchFamily="49" charset="0"/>
              </a:rPr>
              <a:t>console.log(this.id + ' count is ' + count);</a:t>
            </a:r>
            <a:endParaRPr lang="en-US" sz="1400" b="1"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Returning the inner function (closure) keeps the variables it refers to "alive", even after</a:t>
            </a:r>
          </a:p>
          <a:p>
            <a:r>
              <a:rPr lang="en-US" sz="1400" dirty="0">
                <a:latin typeface="Courier New" panose="02070309020205020404" pitchFamily="49" charset="0"/>
                <a:cs typeface="Courier New" panose="02070309020205020404" pitchFamily="49" charset="0"/>
              </a:rPr>
              <a:t>	// the outer function is out of scope</a:t>
            </a:r>
            <a:endParaRPr lang="en-US" sz="14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	return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2765739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cs typeface="Courier New" panose="02070309020205020404" pitchFamily="49" charset="0"/>
              </a:rPr>
              <a:t>Closures are created when a reference is made to a variable, object, or function that is defined within another function.</a:t>
            </a:r>
          </a:p>
          <a:p>
            <a:endParaRPr lang="en-US" sz="1400" dirty="0">
              <a:solidFill>
                <a:schemeClr val="tx2"/>
              </a:solidFill>
              <a:latin typeface="Courier New" panose="02070309020205020404" pitchFamily="49" charset="0"/>
              <a:cs typeface="Courier New" panose="02070309020205020404" pitchFamily="49" charset="0"/>
            </a:endParaRPr>
          </a:p>
          <a:p>
            <a:r>
              <a:rPr lang="en-US" sz="1400" dirty="0" err="1">
                <a:solidFill>
                  <a:schemeClr val="tx2"/>
                </a:solidFill>
                <a:latin typeface="Courier New" panose="02070309020205020404" pitchFamily="49" charset="0"/>
                <a:cs typeface="Courier New" panose="02070309020205020404" pitchFamily="49" charset="0"/>
              </a:rPr>
              <a:t>window.addEventListener</a:t>
            </a:r>
            <a:r>
              <a:rPr lang="en-US" sz="1400" dirty="0">
                <a:solidFill>
                  <a:schemeClr val="tx2"/>
                </a:solidFill>
                <a:latin typeface="Courier New" panose="02070309020205020404" pitchFamily="49" charset="0"/>
                <a:cs typeface="Courier New" panose="02070309020205020404" pitchFamily="49" charset="0"/>
              </a:rPr>
              <a:t>('load', () =&gt;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Each call to </a:t>
            </a:r>
            <a:r>
              <a:rPr lang="en-US" sz="1400" dirty="0" err="1">
                <a:latin typeface="Courier New" panose="02070309020205020404" pitchFamily="49" charset="0"/>
                <a:cs typeface="Courier New" panose="02070309020205020404" pitchFamily="49" charset="0"/>
              </a:rPr>
              <a:t>createClickCounter</a:t>
            </a:r>
            <a:r>
              <a:rPr lang="en-US" sz="1400" dirty="0">
                <a:latin typeface="Courier New" panose="02070309020205020404" pitchFamily="49" charset="0"/>
                <a:cs typeface="Courier New" panose="02070309020205020404" pitchFamily="49" charset="0"/>
              </a:rPr>
              <a:t> creates a closure that is assigned as the button's event</a:t>
            </a:r>
          </a:p>
          <a:p>
            <a:r>
              <a:rPr lang="en-US" sz="1400" dirty="0">
                <a:latin typeface="Courier New" panose="02070309020205020404" pitchFamily="49" charset="0"/>
                <a:cs typeface="Courier New" panose="02070309020205020404" pitchFamily="49" charset="0"/>
              </a:rPr>
              <a:t>	// handler with its own count variable</a:t>
            </a:r>
            <a:endParaRPr lang="en-US" sz="14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('button1').</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b="1" dirty="0" err="1">
                <a:solidFill>
                  <a:schemeClr val="tx2"/>
                </a:solidFill>
                <a:latin typeface="Courier New" panose="02070309020205020404" pitchFamily="49" charset="0"/>
                <a:cs typeface="Courier New" panose="02070309020205020404" pitchFamily="49" charset="0"/>
              </a:rPr>
              <a:t>createClickCounter</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('button2').</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b="1" dirty="0" err="1">
                <a:solidFill>
                  <a:schemeClr val="tx2"/>
                </a:solidFill>
                <a:latin typeface="Courier New" panose="02070309020205020404" pitchFamily="49" charset="0"/>
                <a:cs typeface="Courier New" panose="02070309020205020404" pitchFamily="49" charset="0"/>
              </a:rPr>
              <a:t>createClickCounter</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406152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22</a:t>
            </a:r>
            <a:br>
              <a:rPr lang="en-US" dirty="0"/>
            </a:br>
            <a:r>
              <a:rPr lang="en-US" dirty="0"/>
              <a:t>The Image Rollover Application</a:t>
            </a:r>
          </a:p>
        </p:txBody>
      </p:sp>
    </p:spTree>
    <p:extLst>
      <p:ext uri="{BB962C8B-B14F-4D97-AF65-F5344CB8AC3E}">
        <p14:creationId xmlns:p14="http://schemas.microsoft.com/office/powerpoint/2010/main" val="37296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57200" indent="-457200">
              <a:buFont typeface="Wingdings" panose="05000000000000000000" pitchFamily="2" charset="2"/>
              <a:buChar char="v"/>
            </a:pPr>
            <a:r>
              <a:rPr lang="en-US" sz="1600" dirty="0">
                <a:cs typeface="Courier New" panose="02070309020205020404" pitchFamily="49" charset="0"/>
              </a:rPr>
              <a:t>The </a:t>
            </a:r>
            <a:r>
              <a:rPr lang="en-US" sz="1600" dirty="0" err="1">
                <a:cs typeface="Courier New" panose="02070309020205020404" pitchFamily="49" charset="0"/>
              </a:rPr>
              <a:t>createRollover</a:t>
            </a:r>
            <a:r>
              <a:rPr lang="en-US" sz="1600" dirty="0">
                <a:cs typeface="Courier New" panose="02070309020205020404" pitchFamily="49" charset="0"/>
              </a:rPr>
              <a:t> function contains two inner functions called </a:t>
            </a:r>
            <a:r>
              <a:rPr lang="en-US" sz="1600" dirty="0" err="1">
                <a:cs typeface="Courier New" panose="02070309020205020404" pitchFamily="49" charset="0"/>
              </a:rPr>
              <a:t>mouseover</a:t>
            </a:r>
            <a:r>
              <a:rPr lang="en-US" sz="1600" dirty="0">
                <a:cs typeface="Courier New" panose="02070309020205020404" pitchFamily="49" charset="0"/>
              </a:rPr>
              <a:t> and </a:t>
            </a:r>
            <a:r>
              <a:rPr lang="en-US" sz="1600" dirty="0" err="1">
                <a:cs typeface="Courier New" panose="02070309020205020404" pitchFamily="49" charset="0"/>
              </a:rPr>
              <a:t>mouseout</a:t>
            </a:r>
            <a:r>
              <a:rPr lang="en-US" sz="1600" dirty="0">
                <a:cs typeface="Courier New" panose="02070309020205020404" pitchFamily="49" charset="0"/>
              </a:rPr>
              <a:t>. Each of these inner functions refers to the local variables of the outer function.</a:t>
            </a:r>
          </a:p>
          <a:p>
            <a:pPr marL="457200" indent="-457200">
              <a:buFont typeface="Wingdings" panose="05000000000000000000" pitchFamily="2" charset="2"/>
              <a:buChar char="v"/>
            </a:pPr>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Since the inner functions are attached as event handlers, any references to them stay “alive”. This, in turn, means that references to the local variables of the outer function also stay “alive”, even after the outer function has completed and is out of scope.</a:t>
            </a:r>
          </a:p>
          <a:p>
            <a:pPr marL="457200" indent="-457200">
              <a:buFont typeface="Wingdings" panose="05000000000000000000" pitchFamily="2" charset="2"/>
              <a:buChar char="v"/>
            </a:pPr>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Thus, each call to the </a:t>
            </a:r>
            <a:r>
              <a:rPr lang="en-US" sz="1600" dirty="0" err="1">
                <a:cs typeface="Courier New" panose="02070309020205020404" pitchFamily="49" charset="0"/>
              </a:rPr>
              <a:t>createRollover</a:t>
            </a:r>
            <a:r>
              <a:rPr lang="en-US" sz="1600" dirty="0">
                <a:cs typeface="Courier New" panose="02070309020205020404" pitchFamily="49" charset="0"/>
              </a:rPr>
              <a:t> function creates a closure that has its own variables. This is how each rollover stores the image information that’s sent to the outer function.</a:t>
            </a:r>
          </a:p>
        </p:txBody>
      </p:sp>
      <p:sp>
        <p:nvSpPr>
          <p:cNvPr id="2" name="Text Placeholder 1"/>
          <p:cNvSpPr>
            <a:spLocks noGrp="1"/>
          </p:cNvSpPr>
          <p:nvPr>
            <p:ph type="body" sz="quarter" idx="11"/>
          </p:nvPr>
        </p:nvSpPr>
        <p:spPr/>
        <p:txBody>
          <a:bodyPr/>
          <a:lstStyle/>
          <a:p>
            <a:r>
              <a:rPr lang="en-US" dirty="0"/>
              <a:t>Closure functions explained in Lab 22</a:t>
            </a:r>
          </a:p>
        </p:txBody>
      </p:sp>
    </p:spTree>
    <p:extLst>
      <p:ext uri="{BB962C8B-B14F-4D97-AF65-F5344CB8AC3E}">
        <p14:creationId xmlns:p14="http://schemas.microsoft.com/office/powerpoint/2010/main" val="302515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Callback Functions</a:t>
            </a:r>
          </a:p>
        </p:txBody>
      </p:sp>
    </p:spTree>
    <p:extLst>
      <p:ext uri="{BB962C8B-B14F-4D97-AF65-F5344CB8AC3E}">
        <p14:creationId xmlns:p14="http://schemas.microsoft.com/office/powerpoint/2010/main" val="166864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55976"/>
            <a:ext cx="8352928" cy="1546049"/>
          </a:xfrm>
        </p:spPr>
        <p:txBody>
          <a:bodyPr/>
          <a:lstStyle/>
          <a:p>
            <a:pPr algn="ctr"/>
            <a:r>
              <a:rPr lang="en-US" dirty="0"/>
              <a:t>Lab 21</a:t>
            </a:r>
            <a:br>
              <a:rPr lang="en-US" dirty="0"/>
            </a:br>
            <a:r>
              <a:rPr lang="en-US" dirty="0"/>
              <a:t>The Slide Show Application</a:t>
            </a:r>
          </a:p>
        </p:txBody>
      </p:sp>
    </p:spTree>
    <p:extLst>
      <p:ext uri="{BB962C8B-B14F-4D97-AF65-F5344CB8AC3E}">
        <p14:creationId xmlns:p14="http://schemas.microsoft.com/office/powerpoint/2010/main" val="266608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When you pass a function as an argument to another function, the function you pass is in referred to as a callback function. You’ve already seen callback functions in native JavaScript methods like .</a:t>
            </a:r>
            <a:r>
              <a:rPr lang="en-US" sz="1600" dirty="0" err="1">
                <a:solidFill>
                  <a:schemeClr val="tx2"/>
                </a:solidFill>
              </a:rPr>
              <a:t>setTimeout</a:t>
            </a:r>
            <a:r>
              <a:rPr lang="en-US" sz="1600" dirty="0">
                <a:solidFill>
                  <a:schemeClr val="tx2"/>
                </a:solidFill>
              </a:rPr>
              <a:t>() and the .sort() method of an array, .</a:t>
            </a:r>
            <a:r>
              <a:rPr lang="en-US" sz="1600" dirty="0" err="1">
                <a:solidFill>
                  <a:schemeClr val="tx2"/>
                </a:solidFill>
              </a:rPr>
              <a:t>addEventListener</a:t>
            </a:r>
            <a:r>
              <a:rPr lang="en-US" sz="1600" dirty="0">
                <a:solidFill>
                  <a:schemeClr val="tx2"/>
                </a:solidFill>
              </a:rPr>
              <a:t>(), etc. </a:t>
            </a:r>
          </a:p>
          <a:p>
            <a:pPr fontAlgn="base"/>
            <a:endParaRPr lang="en-US" sz="1600" dirty="0">
              <a:solidFill>
                <a:schemeClr val="tx2"/>
              </a:solidFill>
            </a:endParaRPr>
          </a:p>
          <a:p>
            <a:pPr fontAlgn="base"/>
            <a:r>
              <a:rPr lang="en-US" sz="1600" dirty="0">
                <a:solidFill>
                  <a:schemeClr val="tx2"/>
                </a:solidFill>
              </a:rPr>
              <a:t>A callback can look like the following. In this case, at 3 seconds, the message function is called and a message is displayed in the console window. This is a very simple example of a callback function.</a:t>
            </a:r>
            <a:br>
              <a:rPr lang="en-US" sz="1600" dirty="0">
                <a:solidFill>
                  <a:schemeClr val="tx2"/>
                </a:solidFill>
              </a:rPr>
            </a:br>
            <a:r>
              <a:rPr lang="en-US" sz="1600" dirty="0">
                <a:solidFill>
                  <a:schemeClr val="tx2"/>
                </a:solidFill>
              </a:rPr>
              <a:t/>
            </a:r>
            <a:br>
              <a:rPr lang="en-US" sz="1600" dirty="0">
                <a:solidFill>
                  <a:schemeClr val="tx2"/>
                </a:solidFill>
              </a:rPr>
            </a:br>
            <a:r>
              <a:rPr lang="en-US" sz="1400" dirty="0">
                <a:solidFill>
                  <a:schemeClr val="tx2"/>
                </a:solidFill>
                <a:latin typeface="Courier New" panose="02070309020205020404" pitchFamily="49" charset="0"/>
                <a:cs typeface="Courier New" panose="02070309020205020404" pitchFamily="49" charset="0"/>
              </a:rPr>
              <a:t>const message = function() {</a:t>
            </a:r>
          </a:p>
          <a:p>
            <a:pPr fontAlgn="base"/>
            <a:r>
              <a:rPr lang="en-US" sz="1400" dirty="0">
                <a:solidFill>
                  <a:schemeClr val="tx2"/>
                </a:solidFill>
                <a:latin typeface="Courier New" panose="02070309020205020404" pitchFamily="49" charset="0"/>
                <a:cs typeface="Courier New" panose="02070309020205020404" pitchFamily="49" charset="0"/>
              </a:rPr>
              <a:t>	console.log('This message is shown after 3 seconds')</a:t>
            </a:r>
            <a:r>
              <a:rPr lang="en-US" sz="1400" dirty="0" smtClean="0">
                <a:solidFill>
                  <a:schemeClr val="tx2"/>
                </a:solidFill>
                <a:latin typeface="Courier New" panose="02070309020205020404" pitchFamily="49" charset="0"/>
                <a:cs typeface="Courier New" panose="02070309020205020404" pitchFamily="49" charset="0"/>
              </a:rPr>
              <a:t>; </a:t>
            </a:r>
            <a:r>
              <a:rPr lang="en-US" sz="800" dirty="0" smtClean="0">
                <a:solidFill>
                  <a:srgbClr val="FFFF00"/>
                </a:solidFill>
                <a:latin typeface="Courier New" panose="02070309020205020404" pitchFamily="49" charset="0"/>
                <a:cs typeface="Courier New" panose="02070309020205020404" pitchFamily="49" charset="0"/>
              </a:rPr>
              <a:t>//Technically this should be a return to be a real callback</a:t>
            </a:r>
            <a:endParaRPr lang="en-US" sz="800" dirty="0">
              <a:solidFill>
                <a:srgbClr val="FFFF00"/>
              </a:solidFill>
              <a:latin typeface="Courier New" panose="02070309020205020404" pitchFamily="49" charset="0"/>
              <a:cs typeface="Courier New" panose="02070309020205020404" pitchFamily="49" charset="0"/>
            </a:endParaRP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err="1">
                <a:solidFill>
                  <a:schemeClr val="tx2"/>
                </a:solidFill>
                <a:latin typeface="Courier New" panose="02070309020205020404" pitchFamily="49" charset="0"/>
                <a:cs typeface="Courier New" panose="02070309020205020404" pitchFamily="49" charset="0"/>
              </a:rPr>
              <a:t>setTimeout</a:t>
            </a:r>
            <a:r>
              <a:rPr lang="en-US" sz="1400" dirty="0">
                <a:solidFill>
                  <a:schemeClr val="tx2"/>
                </a:solidFill>
                <a:latin typeface="Courier New" panose="02070309020205020404" pitchFamily="49" charset="0"/>
                <a:cs typeface="Courier New" panose="02070309020205020404" pitchFamily="49" charset="0"/>
              </a:rPr>
              <a:t>(message, 3000););</a:t>
            </a:r>
          </a:p>
          <a:p>
            <a:pPr fontAlgn="base"/>
            <a:endParaRPr lang="en-US" sz="1600" dirty="0">
              <a:solidFill>
                <a:schemeClr val="tx2"/>
              </a:solidFill>
            </a:endParaRPr>
          </a:p>
          <a:p>
            <a:pPr fontAlgn="base"/>
            <a:r>
              <a:rPr lang="en-US" sz="1600" dirty="0">
                <a:solidFill>
                  <a:schemeClr val="tx2"/>
                </a:solidFill>
              </a:rPr>
              <a:t>This is an example of a native function that relies on callbacks. Now you’ll learn how you can create and use your own callback functions.</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332177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Reasons to use callback functions</a:t>
            </a:r>
          </a:p>
          <a:p>
            <a:pPr fontAlgn="base"/>
            <a:endParaRPr lang="en-US" sz="1600" b="1" dirty="0">
              <a:solidFill>
                <a:schemeClr val="tx2"/>
              </a:solidFill>
            </a:endParaRPr>
          </a:p>
          <a:p>
            <a:pPr marL="457200" indent="-457200" fontAlgn="base">
              <a:buFont typeface="Wingdings" panose="05000000000000000000" pitchFamily="2" charset="2"/>
              <a:buChar char="v"/>
            </a:pPr>
            <a:r>
              <a:rPr lang="en-US" sz="1600" dirty="0">
                <a:solidFill>
                  <a:schemeClr val="tx2"/>
                </a:solidFill>
              </a:rPr>
              <a:t>To create asynchronous code in which you pass the function at one time, but it won’t be called until later. Examples are the </a:t>
            </a:r>
            <a:r>
              <a:rPr lang="en-US" sz="1600" dirty="0" err="1">
                <a:solidFill>
                  <a:schemeClr val="tx2"/>
                </a:solidFill>
                <a:latin typeface="Courier New" panose="02070309020205020404" pitchFamily="49" charset="0"/>
                <a:cs typeface="Courier New" panose="02070309020205020404" pitchFamily="49" charset="0"/>
              </a:rPr>
              <a:t>setTimeout</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rPr>
              <a:t> and </a:t>
            </a:r>
            <a:r>
              <a:rPr lang="en-US" sz="1600" dirty="0" err="1">
                <a:solidFill>
                  <a:schemeClr val="tx2"/>
                </a:solidFill>
                <a:latin typeface="Courier New" panose="02070309020205020404" pitchFamily="49" charset="0"/>
                <a:cs typeface="Courier New" panose="02070309020205020404" pitchFamily="49" charset="0"/>
              </a:rPr>
              <a:t>addEventListener</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rPr>
              <a:t> functions.</a:t>
            </a:r>
          </a:p>
          <a:p>
            <a:pPr marL="457200" indent="-457200" fontAlgn="base">
              <a:buFont typeface="Wingdings" panose="05000000000000000000" pitchFamily="2" charset="2"/>
              <a:buChar char="v"/>
            </a:pPr>
            <a:r>
              <a:rPr lang="en-US" sz="1600" dirty="0">
                <a:solidFill>
                  <a:schemeClr val="tx2"/>
                </a:solidFill>
              </a:rPr>
              <a:t>To create utility code that is flexible so it can be used in various types of situations with different data types. Examples are many of the Array methods, like sort and reduce.</a:t>
            </a:r>
          </a:p>
          <a:p>
            <a:pPr marL="457200" indent="-457200" fontAlgn="base">
              <a:buFont typeface="Wingdings" panose="05000000000000000000" pitchFamily="2" charset="2"/>
              <a:buChar char="v"/>
            </a:pPr>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b="1" dirty="0">
                <a:solidFill>
                  <a:schemeClr val="tx2"/>
                </a:solidFill>
              </a:rPr>
              <a:t>Best practices for writing code that use callback functions</a:t>
            </a:r>
          </a:p>
          <a:p>
            <a:pPr fontAlgn="base"/>
            <a:endParaRPr lang="en-US" sz="1600" b="1" dirty="0">
              <a:solidFill>
                <a:schemeClr val="tx2"/>
              </a:solidFill>
            </a:endParaRPr>
          </a:p>
          <a:p>
            <a:pPr marL="457200" indent="-457200" fontAlgn="base">
              <a:buFont typeface="Wingdings" panose="05000000000000000000" pitchFamily="2" charset="2"/>
              <a:buChar char="v"/>
            </a:pPr>
            <a:r>
              <a:rPr lang="en-US" sz="1600" dirty="0">
                <a:solidFill>
                  <a:schemeClr val="tx2"/>
                </a:solidFill>
              </a:rPr>
              <a:t>Make the callback function an optional parameter.</a:t>
            </a:r>
          </a:p>
          <a:p>
            <a:pPr marL="457200" indent="-457200" fontAlgn="base">
              <a:buFont typeface="Wingdings" panose="05000000000000000000" pitchFamily="2" charset="2"/>
              <a:buChar char="v"/>
            </a:pPr>
            <a:r>
              <a:rPr lang="en-US" sz="1600" dirty="0">
                <a:solidFill>
                  <a:schemeClr val="tx2"/>
                </a:solidFill>
              </a:rPr>
              <a:t>Check to make sure the callback function exists and is a function before you call it.</a:t>
            </a:r>
          </a:p>
          <a:p>
            <a:pPr marL="457200" indent="-457200" fontAlgn="base">
              <a:buFont typeface="Wingdings" panose="05000000000000000000" pitchFamily="2" charset="2"/>
              <a:buChar char="v"/>
            </a:pPr>
            <a:r>
              <a:rPr lang="en-US" sz="1600" dirty="0">
                <a:solidFill>
                  <a:schemeClr val="tx2"/>
                </a:solidFill>
              </a:rPr>
              <a:t>Do something if the optional callback function isn’t received.</a:t>
            </a:r>
          </a:p>
          <a:p>
            <a:pPr marL="457200" indent="-457200" fontAlgn="base">
              <a:buFont typeface="Wingdings" panose="05000000000000000000" pitchFamily="2" charset="2"/>
              <a:buChar char="v"/>
            </a:pPr>
            <a:r>
              <a:rPr lang="en-US" sz="1600" dirty="0">
                <a:solidFill>
                  <a:schemeClr val="tx2"/>
                </a:solidFill>
                <a:cs typeface="Courier New" panose="02070309020205020404" pitchFamily="49" charset="0"/>
              </a:rPr>
              <a:t>Callback functions won't have parenthesis on the function call like closures will.</a:t>
            </a: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918206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code a utility function that relies on a callback function</a:t>
            </a:r>
          </a:p>
          <a:p>
            <a:pPr fontAlgn="base"/>
            <a:r>
              <a:rPr lang="en-US" sz="1600" dirty="0">
                <a:solidFill>
                  <a:schemeClr val="tx2"/>
                </a:solidFill>
              </a:rPr>
              <a:t>When you use callback functions, you can write "utility functions" that are general-purpose.</a:t>
            </a:r>
          </a:p>
          <a:p>
            <a:pPr fontAlgn="base"/>
            <a:endParaRPr lang="en-US" sz="1600" dirty="0">
              <a:solidFill>
                <a:schemeClr val="tx2"/>
              </a:solidFill>
            </a:endParaRP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 = function(amount, </a:t>
            </a:r>
            <a:r>
              <a:rPr lang="en-US" sz="1400" dirty="0" err="1">
                <a:latin typeface="Courier New" panose="02070309020205020404" pitchFamily="49" charset="0"/>
                <a:cs typeface="Courier New" panose="02070309020205020404" pitchFamily="49" charset="0"/>
              </a:rPr>
              <a:t>taxRate</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getTaxableAmount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set default taxable amount</a:t>
            </a:r>
          </a:p>
          <a:p>
            <a:r>
              <a:rPr lang="en-US" sz="1400" dirty="0">
                <a:latin typeface="Courier New" panose="02070309020205020404" pitchFamily="49" charset="0"/>
                <a:cs typeface="Courier New" panose="02070309020205020404" pitchFamily="49" charset="0"/>
              </a:rPr>
              <a:t>	let taxable = amount;</a:t>
            </a:r>
          </a:p>
          <a:p>
            <a:r>
              <a:rPr lang="en-US" sz="1400" dirty="0">
                <a:latin typeface="Courier New" panose="02070309020205020404" pitchFamily="49" charset="0"/>
                <a:cs typeface="Courier New" panose="02070309020205020404" pitchFamily="49" charset="0"/>
              </a:rPr>
              <a:t>	// check to make sure callback exists and is a function</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&amp;&amp; </a:t>
            </a:r>
            <a:r>
              <a:rPr lang="en-US" sz="1400" b="1" dirty="0" err="1">
                <a:latin typeface="Courier New" panose="02070309020205020404" pitchFamily="49" charset="0"/>
                <a:cs typeface="Courier New" panose="02070309020205020404" pitchFamily="49" charset="0"/>
              </a:rPr>
              <a:t>typeof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 'function') {</a:t>
            </a:r>
          </a:p>
          <a:p>
            <a:r>
              <a:rPr lang="en-US" sz="1400" b="1" dirty="0">
                <a:latin typeface="Courier New" panose="02070309020205020404" pitchFamily="49" charset="0"/>
                <a:cs typeface="Courier New" panose="02070309020205020404" pitchFamily="49" charset="0"/>
              </a:rPr>
              <a:t>		taxable =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(amount);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calculate and return tax</a:t>
            </a:r>
          </a:p>
          <a:p>
            <a:r>
              <a:rPr lang="en-US" sz="1400" dirty="0">
                <a:latin typeface="Courier New" panose="02070309020205020404" pitchFamily="49" charset="0"/>
                <a:cs typeface="Courier New" panose="02070309020205020404" pitchFamily="49" charset="0"/>
              </a:rPr>
              <a:t>	let tax = taxable * </a:t>
            </a:r>
            <a:r>
              <a:rPr lang="en-US" sz="1400" dirty="0" err="1">
                <a:latin typeface="Courier New" panose="02070309020205020404" pitchFamily="49" charset="0"/>
                <a:cs typeface="Courier New" panose="02070309020205020404" pitchFamily="49" charset="0"/>
              </a:rPr>
              <a:t>taxRate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isNaN</a:t>
            </a:r>
            <a:r>
              <a:rPr lang="en-US" sz="1400" dirty="0">
                <a:latin typeface="Courier New" panose="02070309020205020404" pitchFamily="49" charset="0"/>
                <a:cs typeface="Courier New" panose="02070309020205020404" pitchFamily="49" charset="0"/>
              </a:rPr>
              <a:t>(tax)) ? 'Invalid calculation.' : tax;</a:t>
            </a:r>
          </a:p>
          <a:p>
            <a:r>
              <a:rPr lang="en-US" sz="1400" dirty="0">
                <a:latin typeface="Courier New" panose="02070309020205020404" pitchFamily="49" charset="0"/>
                <a:cs typeface="Courier New" panose="02070309020205020404" pitchFamily="49" charset="0"/>
              </a:rPr>
              <a:t>};</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3313506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use the utility function</a:t>
            </a:r>
          </a:p>
          <a:p>
            <a:pPr fontAlgn="base"/>
            <a:r>
              <a:rPr lang="en-US" sz="1600" dirty="0">
                <a:solidFill>
                  <a:schemeClr val="tx2"/>
                </a:solidFill>
              </a:rPr>
              <a:t>Then, when you call the utility function, you can provide the specifics required by the application in the callback function.</a:t>
            </a:r>
          </a:p>
          <a:p>
            <a:pPr fontAlgn="base"/>
            <a:endParaRPr lang="en-US" sz="1600" dirty="0">
              <a:solidFill>
                <a:schemeClr val="tx2"/>
              </a:solidFill>
            </a:endParaRPr>
          </a:p>
          <a:p>
            <a:r>
              <a:rPr lang="en-US" sz="1400" dirty="0">
                <a:latin typeface="Courier New" panose="02070309020205020404" pitchFamily="49" charset="0"/>
                <a:cs typeface="Courier New" panose="02070309020205020404" pitchFamily="49" charset="0"/>
              </a:rPr>
              <a:t>// Code that uses the utility function with no callback</a:t>
            </a:r>
          </a:p>
          <a:p>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(100, 0.08); // tax = 8</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Code that uses the utility function with a callback</a:t>
            </a:r>
          </a:p>
          <a:p>
            <a:r>
              <a:rPr lang="en-US" sz="1400" b="1" dirty="0">
                <a:latin typeface="Courier New" panose="02070309020205020404" pitchFamily="49" charset="0"/>
                <a:cs typeface="Courier New" panose="02070309020205020404" pitchFamily="49" charset="0"/>
              </a:rPr>
              <a:t>const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 function (amount) {</a:t>
            </a:r>
          </a:p>
          <a:p>
            <a:r>
              <a:rPr lang="en-US" sz="1400" b="1" dirty="0">
                <a:latin typeface="Courier New" panose="02070309020205020404" pitchFamily="49" charset="0"/>
                <a:cs typeface="Courier New" panose="02070309020205020404" pitchFamily="49" charset="0"/>
              </a:rPr>
              <a:t>	return amount * 0.90; // 10 percent discount before tax</a:t>
            </a:r>
          </a:p>
          <a:p>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(100, 0.08, </a:t>
            </a:r>
            <a:r>
              <a:rPr lang="en-US" sz="1400" b="1" dirty="0" err="1">
                <a:latin typeface="Courier New" panose="02070309020205020404" pitchFamily="49" charset="0"/>
                <a:cs typeface="Courier New" panose="02070309020205020404" pitchFamily="49" charset="0"/>
              </a:rPr>
              <a:t>getTaxableAmount</a:t>
            </a:r>
            <a:r>
              <a:rPr lang="en-US" sz="1400" dirty="0">
                <a:latin typeface="Courier New" panose="02070309020205020404" pitchFamily="49" charset="0"/>
                <a:cs typeface="Courier New" panose="02070309020205020404" pitchFamily="49" charset="0"/>
              </a:rPr>
              <a:t>); // tax = 7.2</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the result</a:t>
            </a:r>
          </a:p>
          <a:p>
            <a:r>
              <a:rPr lang="en-US" sz="1400" dirty="0">
                <a:solidFill>
                  <a:schemeClr val="tx2"/>
                </a:solidFill>
                <a:latin typeface="Courier New" panose="02070309020205020404" pitchFamily="49" charset="0"/>
                <a:cs typeface="Courier New" panose="02070309020205020404" pitchFamily="49" charset="0"/>
              </a:rPr>
              <a:t>console.log(tax);</a:t>
            </a: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272763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use the utility function (advanced)</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function (amount)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total = amount, item; // set default value of 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Array.isArray</a:t>
            </a:r>
            <a:r>
              <a:rPr lang="en-US" sz="1400" dirty="0">
                <a:latin typeface="Courier New" panose="02070309020205020404" pitchFamily="49" charset="0"/>
                <a:cs typeface="Courier New" panose="02070309020205020404" pitchFamily="49" charset="0"/>
              </a:rPr>
              <a:t>(amount))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total =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for (let i = 0; i &lt; </a:t>
            </a:r>
            <a:r>
              <a:rPr lang="en-US" sz="1400" dirty="0" err="1">
                <a:latin typeface="Courier New" panose="02070309020205020404" pitchFamily="49" charset="0"/>
                <a:cs typeface="Courier New" panose="02070309020205020404" pitchFamily="49" charset="0"/>
              </a:rPr>
              <a:t>amount.length</a:t>
            </a:r>
            <a:r>
              <a:rPr lang="en-US" sz="1400" dirty="0">
                <a:latin typeface="Courier New" panose="02070309020205020404" pitchFamily="49" charset="0"/>
                <a:cs typeface="Courier New" panose="02070309020205020404" pitchFamily="49" charset="0"/>
              </a:rPr>
              <a:t>; i += 1)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item = (amount[i].type === 'food') ? 0 : amount[i].total;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total = total + item;</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return 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items = [{type:'food',total:35.00},{type:'clothing',total:35.00},{</a:t>
            </a:r>
            <a:r>
              <a:rPr lang="en-US" sz="1400" dirty="0" err="1">
                <a:latin typeface="Courier New" panose="02070309020205020404" pitchFamily="49" charset="0"/>
                <a:cs typeface="Courier New" panose="02070309020205020404" pitchFamily="49" charset="0"/>
              </a:rPr>
              <a:t>type:'pet</a:t>
            </a:r>
            <a:r>
              <a:rPr lang="en-US" sz="1400" dirty="0">
                <a:latin typeface="Courier New" panose="02070309020205020404" pitchFamily="49" charset="0"/>
                <a:cs typeface="Courier New" panose="02070309020205020404" pitchFamily="49" charset="0"/>
              </a:rPr>
              <a:t> supplies',total:45.00}];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100</a:t>
            </a:r>
            <a:r>
              <a:rPr lang="en-US" sz="1400" dirty="0">
                <a:latin typeface="Courier New" panose="02070309020205020404" pitchFamily="49" charset="0"/>
                <a:cs typeface="Courier New" panose="02070309020205020404" pitchFamily="49" charset="0"/>
              </a:rPr>
              <a:t>, 0.08,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tax = 8</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let itemized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items</a:t>
            </a:r>
            <a:r>
              <a:rPr lang="en-US" sz="1400" dirty="0">
                <a:latin typeface="Courier New" panose="02070309020205020404" pitchFamily="49" charset="0"/>
                <a:cs typeface="Courier New" panose="02070309020205020404" pitchFamily="49" charset="0"/>
              </a:rPr>
              <a:t>, 0.08,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tax = 6.4</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console.log('Tax: ' + tax + '\</a:t>
            </a:r>
            <a:r>
              <a:rPr lang="en-US" sz="1400" dirty="0" err="1">
                <a:latin typeface="Courier New" panose="02070309020205020404" pitchFamily="49" charset="0"/>
                <a:cs typeface="Courier New" panose="02070309020205020404" pitchFamily="49" charset="0"/>
              </a:rPr>
              <a:t>nItemized</a:t>
            </a:r>
            <a:r>
              <a:rPr lang="en-US" sz="1400" dirty="0">
                <a:latin typeface="Courier New" panose="02070309020205020404" pitchFamily="49" charset="0"/>
                <a:cs typeface="Courier New" panose="02070309020205020404" pitchFamily="49" charset="0"/>
              </a:rPr>
              <a:t> Tax: ' + itemized);</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1969607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Recursive Functions</a:t>
            </a:r>
          </a:p>
        </p:txBody>
      </p:sp>
    </p:spTree>
    <p:extLst>
      <p:ext uri="{BB962C8B-B14F-4D97-AF65-F5344CB8AC3E}">
        <p14:creationId xmlns:p14="http://schemas.microsoft.com/office/powerpoint/2010/main" val="3957500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Recursion is a technique for iterating over an operation by having a function call itself repeatedly until it arrives at a result. Most loops can be rewritten in a recursive style, and in some functional languages this approach to looping is the default.</a:t>
            </a:r>
          </a:p>
          <a:p>
            <a:pPr fontAlgn="base"/>
            <a:endParaRPr lang="en-US" sz="1600" dirty="0">
              <a:solidFill>
                <a:schemeClr val="tx2"/>
              </a:solidFill>
            </a:endParaRPr>
          </a:p>
          <a:p>
            <a:pPr fontAlgn="base"/>
            <a:r>
              <a:rPr lang="en-US" sz="1600" dirty="0">
                <a:solidFill>
                  <a:schemeClr val="tx2"/>
                </a:solidFill>
              </a:rPr>
              <a:t>Recursion is best applied when you need to call the same function repeatedly with different parameters from within a loop. While it can be used in many situations, it is most effective for solving complex problems involving math, sorting, or traversing the nodes of complex data structures. </a:t>
            </a:r>
            <a:endParaRPr lang="en-US" sz="1600" dirty="0">
              <a:solidFill>
                <a:schemeClr val="tx2"/>
              </a:solidFill>
              <a:latin typeface="Courier New" panose="02070309020205020404" pitchFamily="49" charset="0"/>
              <a:cs typeface="Courier New" panose="02070309020205020404" pitchFamily="49" charset="0"/>
            </a:endParaRPr>
          </a:p>
          <a:p>
            <a:pPr fontAlgn="base"/>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dirty="0">
                <a:solidFill>
                  <a:schemeClr val="tx2"/>
                </a:solidFill>
              </a:rPr>
              <a:t>The classic example of a function where recursion can be applied is the factorial. This is a function that returns the value of multiplying a number again and again by each preceding integer, all the way down to one. For instance, the factorial of six is: </a:t>
            </a:r>
          </a:p>
          <a:p>
            <a:pPr fontAlgn="base"/>
            <a:endParaRPr lang="en-US" sz="1600" dirty="0">
              <a:solidFill>
                <a:schemeClr val="tx2"/>
              </a:solidFill>
            </a:endParaRPr>
          </a:p>
          <a:p>
            <a:pPr fontAlgn="base"/>
            <a:r>
              <a:rPr lang="en-US" sz="1400" dirty="0">
                <a:solidFill>
                  <a:schemeClr val="tx2"/>
                </a:solidFill>
                <a:latin typeface="Courier New" panose="02070309020205020404" pitchFamily="49" charset="0"/>
                <a:cs typeface="Courier New" panose="02070309020205020404" pitchFamily="49" charset="0"/>
              </a:rPr>
              <a:t>6 × 5 × 4 × 3 × 2 × 1 = 720</a:t>
            </a:r>
          </a:p>
          <a:p>
            <a:pPr fontAlgn="base"/>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dirty="0">
                <a:solidFill>
                  <a:schemeClr val="tx2"/>
                </a:solidFill>
              </a:rPr>
              <a:t>You can see that we’re repeating the same behavior here over and over. Let's see how we can solve this problem using a classic loop and then how we can solve it using a recursive function.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1950739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t>Using the classic for loop</a:t>
            </a:r>
            <a:r>
              <a:rPr lang="en-US" sz="1600" dirty="0"/>
              <a:t/>
            </a:r>
            <a:br>
              <a:rPr lang="en-US" sz="1600" dirty="0"/>
            </a:br>
            <a:r>
              <a:rPr lang="en-US" sz="1600" dirty="0"/>
              <a:t>Using a for loop, it’s not difficult to create a function that will perform this operation iteratively until it returns the correct result:</a:t>
            </a:r>
          </a:p>
          <a:p>
            <a:pPr fontAlgn="base"/>
            <a:endParaRPr lang="en-US" sz="1600" dirty="0">
              <a:latin typeface="Courier New" panose="02070309020205020404" pitchFamily="49" charset="0"/>
              <a:cs typeface="Courier New" panose="02070309020205020404" pitchFamily="49" charset="0"/>
            </a:endParaRPr>
          </a:p>
          <a:p>
            <a:pPr fontAlgn="base"/>
            <a:r>
              <a:rPr lang="en-US" sz="1400" dirty="0">
                <a:latin typeface="Courier New" panose="02070309020205020404" pitchFamily="49" charset="0"/>
                <a:cs typeface="Courier New" panose="02070309020205020404" pitchFamily="49" charset="0"/>
              </a:rPr>
              <a:t>function factor(factorial)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result = 1;</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for (let count = factorial; count &gt; 1; count--)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result *= count;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return result;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console.log(factor(6)); // 720</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t>This works, but it isn’t very elegant from a functional programming perspective. We have to use a couple of local variables that maintain and track state in order to support the for loop and then return a result. It would cleaner to ditch the for loop and take a more functional JavaScript approach using a recursive function…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373848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t>Using a recursive function</a:t>
            </a:r>
            <a:r>
              <a:rPr lang="en-US" sz="1600" dirty="0"/>
              <a:t/>
            </a:r>
            <a:br>
              <a:rPr lang="en-US" sz="1600" dirty="0"/>
            </a:br>
            <a:r>
              <a:rPr lang="en-US" sz="1600" dirty="0"/>
              <a:t>We could rewrite the previous function (and nested loop) to use recursion like this:</a:t>
            </a:r>
          </a:p>
          <a:p>
            <a:pPr fontAlgn="base"/>
            <a:endParaRPr lang="en-US" sz="1600" dirty="0">
              <a:latin typeface="Courier New" panose="02070309020205020404" pitchFamily="49" charset="0"/>
              <a:cs typeface="Courier New" panose="02070309020205020404" pitchFamily="49" charset="0"/>
            </a:endParaRPr>
          </a:p>
          <a:p>
            <a:pPr fontAlgn="base"/>
            <a:r>
              <a:rPr lang="en-US" sz="1400" dirty="0">
                <a:latin typeface="Courier New" panose="02070309020205020404" pitchFamily="49" charset="0"/>
                <a:cs typeface="Courier New" panose="02070309020205020404" pitchFamily="49" charset="0"/>
              </a:rPr>
              <a:t>function factor(factorial) {</a:t>
            </a:r>
          </a:p>
          <a:p>
            <a:pPr fontAlgn="base"/>
            <a:r>
              <a:rPr lang="en-US" sz="1400" dirty="0">
                <a:latin typeface="Courier New" panose="02070309020205020404" pitchFamily="49" charset="0"/>
                <a:cs typeface="Courier New" panose="02070309020205020404" pitchFamily="49" charset="0"/>
              </a:rPr>
              <a:t>	if (factorial &lt;= 0) {</a:t>
            </a:r>
          </a:p>
          <a:p>
            <a:pPr fontAlgn="base"/>
            <a:r>
              <a:rPr lang="en-US" sz="1400" dirty="0">
                <a:latin typeface="Courier New" panose="02070309020205020404" pitchFamily="49" charset="0"/>
                <a:cs typeface="Courier New" panose="02070309020205020404" pitchFamily="49" charset="0"/>
              </a:rPr>
              <a:t>		return 1;</a:t>
            </a:r>
          </a:p>
          <a:p>
            <a:pPr fontAlgn="base"/>
            <a:r>
              <a:rPr lang="en-US" sz="1400" dirty="0">
                <a:latin typeface="Courier New" panose="02070309020205020404" pitchFamily="49" charset="0"/>
                <a:cs typeface="Courier New" panose="02070309020205020404" pitchFamily="49" charset="0"/>
              </a:rPr>
              <a:t>	} else {</a:t>
            </a:r>
          </a:p>
          <a:p>
            <a:pPr fontAlgn="base"/>
            <a:r>
              <a:rPr lang="en-US" sz="1400" dirty="0">
                <a:latin typeface="Courier New" panose="02070309020205020404" pitchFamily="49" charset="0"/>
                <a:cs typeface="Courier New" panose="02070309020205020404" pitchFamily="49" charset="0"/>
              </a:rPr>
              <a:t>		return (factorial * factor(factorial - 1));</a:t>
            </a:r>
          </a:p>
          <a:p>
            <a:pPr fontAlgn="base"/>
            <a:r>
              <a:rPr lang="en-US" sz="1400" dirty="0">
                <a:latin typeface="Courier New" panose="02070309020205020404" pitchFamily="49" charset="0"/>
                <a:cs typeface="Courier New" panose="02070309020205020404" pitchFamily="49" charset="0"/>
              </a:rPr>
              <a:t>	}</a:t>
            </a:r>
          </a:p>
          <a:p>
            <a:pPr fontAlgn="base"/>
            <a:r>
              <a:rPr lang="en-US" sz="1400" dirty="0">
                <a:latin typeface="Courier New" panose="02070309020205020404" pitchFamily="49" charset="0"/>
                <a:cs typeface="Courier New" panose="02070309020205020404" pitchFamily="49" charset="0"/>
              </a:rPr>
              <a:t>}</a:t>
            </a:r>
          </a:p>
          <a:p>
            <a:pPr fontAlgn="base"/>
            <a:r>
              <a:rPr lang="en-US" sz="1400" dirty="0">
                <a:latin typeface="Courier New" panose="02070309020205020404" pitchFamily="49" charset="0"/>
                <a:cs typeface="Courier New" panose="02070309020205020404" pitchFamily="49" charset="0"/>
              </a:rPr>
              <a:t>console.log(factor(6)); // 720</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t>Writing code this way allows us to describe the whole process in a stateless way with no unforeseen side effects that might come from variables being out of scope, hoisting, etc.</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536906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Generator Functions</a:t>
            </a:r>
          </a:p>
        </p:txBody>
      </p:sp>
    </p:spTree>
    <p:extLst>
      <p:ext uri="{BB962C8B-B14F-4D97-AF65-F5344CB8AC3E}">
        <p14:creationId xmlns:p14="http://schemas.microsoft.com/office/powerpoint/2010/main" val="359634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8568"/>
            <a:ext cx="8352928" cy="1620864"/>
          </a:xfrm>
        </p:spPr>
        <p:txBody>
          <a:bodyPr/>
          <a:lstStyle/>
          <a:p>
            <a:pPr algn="ctr"/>
            <a:r>
              <a:rPr lang="en-US" dirty="0"/>
              <a:t>Immediately Invoked Function Expressions (IIFE)</a:t>
            </a:r>
          </a:p>
        </p:txBody>
      </p:sp>
    </p:spTree>
    <p:extLst>
      <p:ext uri="{BB962C8B-B14F-4D97-AF65-F5344CB8AC3E}">
        <p14:creationId xmlns:p14="http://schemas.microsoft.com/office/powerpoint/2010/main" val="91250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60375" indent="-460375" fontAlgn="base">
              <a:buFont typeface="Wingdings" panose="05000000000000000000" pitchFamily="2" charset="2"/>
              <a:buChar char="v"/>
            </a:pPr>
            <a:r>
              <a:rPr lang="en-US" sz="1600" dirty="0">
                <a:solidFill>
                  <a:schemeClr val="tx2"/>
                </a:solidFill>
              </a:rPr>
              <a:t>ES6 introduced a new way of working with functions and iterators in the form of </a:t>
            </a:r>
            <a:r>
              <a:rPr lang="en-US" sz="1600" b="1" dirty="0">
                <a:solidFill>
                  <a:schemeClr val="tx2"/>
                </a:solidFill>
              </a:rPr>
              <a:t>Generators</a:t>
            </a:r>
            <a:r>
              <a:rPr lang="en-US" sz="1600" dirty="0">
                <a:solidFill>
                  <a:schemeClr val="tx2"/>
                </a:solidFill>
              </a:rPr>
              <a:t> (or </a:t>
            </a:r>
            <a:r>
              <a:rPr lang="en-US" sz="1600" b="1" dirty="0">
                <a:solidFill>
                  <a:schemeClr val="tx2"/>
                </a:solidFill>
              </a:rPr>
              <a:t>generator functions</a:t>
            </a:r>
            <a:r>
              <a:rPr lang="en-US" sz="1600" dirty="0">
                <a:solidFill>
                  <a:schemeClr val="tx2"/>
                </a:solidFill>
              </a:rPr>
              <a:t>). </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A generator is a function that can stop midway and then continue from where it stopped.</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In short, a generator appears to be a function, but it behaves more like an iterator. </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To help understand generators imagine you are reading a book. Then you hear the doorbell ring. It’s the pizza delivery guy. You get up to open the door. However, before doing that, you set a bookmark at the last page you read. You mentally save the events of the plot. Then, you go and get your pizza. Once you return back to your room, you begin the book from the page that you set the bookmark on. You don’t begin it from the first page again. In a sense, you acted as a generator function.</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The only way to exit a normal function is by returning from it or throwing an error. If you call the function again, it will begin the execution from the beginning. In contrast, a generator is a function that can stop midway and then continue from where it stopped.</a:t>
            </a:r>
          </a:p>
        </p:txBody>
      </p:sp>
      <p:sp>
        <p:nvSpPr>
          <p:cNvPr id="2" name="Text Placeholder 1"/>
          <p:cNvSpPr>
            <a:spLocks noGrp="1"/>
          </p:cNvSpPr>
          <p:nvPr>
            <p:ph type="body" sz="quarter" idx="11"/>
          </p:nvPr>
        </p:nvSpPr>
        <p:spPr/>
        <p:txBody>
          <a:bodyPr/>
          <a:lstStyle/>
          <a:p>
            <a:r>
              <a:rPr lang="en-US"/>
              <a:t>Generator </a:t>
            </a:r>
            <a:r>
              <a:rPr lang="en-US" dirty="0"/>
              <a:t>functions</a:t>
            </a:r>
          </a:p>
        </p:txBody>
      </p:sp>
    </p:spTree>
    <p:extLst>
      <p:ext uri="{BB962C8B-B14F-4D97-AF65-F5344CB8AC3E}">
        <p14:creationId xmlns:p14="http://schemas.microsoft.com/office/powerpoint/2010/main" val="2135084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2" name="Text Placeholder 1"/>
          <p:cNvSpPr>
            <a:spLocks noGrp="1"/>
          </p:cNvSpPr>
          <p:nvPr>
            <p:ph type="body" sz="quarter" idx="11"/>
          </p:nvPr>
        </p:nvSpPr>
        <p:spPr/>
        <p:txBody>
          <a:bodyPr/>
          <a:lstStyle/>
          <a:p>
            <a:r>
              <a:rPr lang="en-US" dirty="0"/>
              <a:t>An illustration of how generator functions work</a:t>
            </a:r>
          </a:p>
        </p:txBody>
      </p:sp>
      <p:pic>
        <p:nvPicPr>
          <p:cNvPr id="4" name="Picture 3" descr="Diagram&#10;&#10;Description automatically generated">
            <a:extLst>
              <a:ext uri="{FF2B5EF4-FFF2-40B4-BE49-F238E27FC236}">
                <a16:creationId xmlns="" xmlns:a16="http://schemas.microsoft.com/office/drawing/2014/main" id="{57859AE9-B83C-45C1-A6EC-1BFB55208EE7}"/>
              </a:ext>
            </a:extLst>
          </p:cNvPr>
          <p:cNvPicPr>
            <a:picLocks noChangeAspect="1"/>
          </p:cNvPicPr>
          <p:nvPr/>
        </p:nvPicPr>
        <p:blipFill rotWithShape="1">
          <a:blip r:embed="rId2">
            <a:extLst>
              <a:ext uri="{28A0092B-C50C-407E-A947-70E740481C1C}">
                <a14:useLocalDpi xmlns:a14="http://schemas.microsoft.com/office/drawing/2010/main" val="0"/>
              </a:ext>
            </a:extLst>
          </a:blip>
          <a:srcRect l="4179" t="2704" r="3742" b="9225"/>
          <a:stretch/>
        </p:blipFill>
        <p:spPr>
          <a:xfrm>
            <a:off x="448351" y="1805203"/>
            <a:ext cx="6241518" cy="4400920"/>
          </a:xfrm>
          <a:prstGeom prst="rect">
            <a:avLst/>
          </a:prstGeom>
        </p:spPr>
      </p:pic>
    </p:spTree>
    <p:extLst>
      <p:ext uri="{BB962C8B-B14F-4D97-AF65-F5344CB8AC3E}">
        <p14:creationId xmlns:p14="http://schemas.microsoft.com/office/powerpoint/2010/main" val="368814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400" dirty="0">
                <a:solidFill>
                  <a:schemeClr val="tx2"/>
                </a:solidFill>
                <a:latin typeface="Courier New" panose="02070309020205020404" pitchFamily="49" charset="0"/>
                <a:cs typeface="Courier New" panose="02070309020205020404" pitchFamily="49" charset="0"/>
              </a:rPr>
              <a:t>function </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	console.log('This will be executed first.');		// line 1</a:t>
            </a:r>
          </a:p>
          <a:p>
            <a:pPr fontAlgn="base"/>
            <a:r>
              <a:rPr lang="en-US" sz="1400" dirty="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yield</a:t>
            </a:r>
            <a:r>
              <a:rPr lang="en-US" sz="1400" dirty="0">
                <a:solidFill>
                  <a:schemeClr val="tx2"/>
                </a:solidFill>
                <a:latin typeface="Courier New" panose="02070309020205020404" pitchFamily="49" charset="0"/>
                <a:cs typeface="Courier New" panose="02070309020205020404" pitchFamily="49" charset="0"/>
              </a:rPr>
              <a:t> 'Hello ';						// line 2</a:t>
            </a:r>
          </a:p>
          <a:p>
            <a:pPr fontAlgn="base"/>
            <a:r>
              <a:rPr lang="en-US" sz="1400" dirty="0">
                <a:solidFill>
                  <a:schemeClr val="tx2"/>
                </a:solidFill>
                <a:latin typeface="Courier New" panose="02070309020205020404" pitchFamily="49" charset="0"/>
                <a:cs typeface="Courier New" panose="02070309020205020404" pitchFamily="49" charset="0"/>
              </a:rPr>
              <a:t>	console.log('I will be printed after the pause');		// line 3</a:t>
            </a:r>
          </a:p>
          <a:p>
            <a:pPr fontAlgn="base"/>
            <a:r>
              <a:rPr lang="en-US" sz="1400" dirty="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yield</a:t>
            </a:r>
            <a:r>
              <a:rPr lang="en-US" sz="1400" dirty="0">
                <a:solidFill>
                  <a:schemeClr val="tx2"/>
                </a:solidFill>
                <a:latin typeface="Courier New" panose="02070309020205020404" pitchFamily="49" charset="0"/>
                <a:cs typeface="Courier New" panose="02070309020205020404" pitchFamily="49" charset="0"/>
              </a:rPr>
              <a:t> 'World!';						// line 4</a:t>
            </a: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const gen =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displays line 1 and line 2</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displays line 3 and line 4</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undefined</a:t>
            </a:r>
          </a:p>
        </p:txBody>
      </p:sp>
      <p:sp>
        <p:nvSpPr>
          <p:cNvPr id="2" name="Text Placeholder 1"/>
          <p:cNvSpPr>
            <a:spLocks noGrp="1"/>
          </p:cNvSpPr>
          <p:nvPr>
            <p:ph type="body" sz="quarter" idx="11"/>
          </p:nvPr>
        </p:nvSpPr>
        <p:spPr/>
        <p:txBody>
          <a:bodyPr/>
          <a:lstStyle/>
          <a:p>
            <a:r>
              <a:rPr lang="en-US" dirty="0"/>
              <a:t>Generator functions: a simple example</a:t>
            </a:r>
          </a:p>
        </p:txBody>
      </p:sp>
    </p:spTree>
    <p:extLst>
      <p:ext uri="{BB962C8B-B14F-4D97-AF65-F5344CB8AC3E}">
        <p14:creationId xmlns:p14="http://schemas.microsoft.com/office/powerpoint/2010/main" val="1724470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60375" indent="-460375" fontAlgn="base">
              <a:buFont typeface="+mj-lt"/>
              <a:buAutoNum type="arabicPeriod"/>
            </a:pPr>
            <a:r>
              <a:rPr lang="en-US" sz="1600" dirty="0">
                <a:solidFill>
                  <a:schemeClr val="tx2"/>
                </a:solidFill>
              </a:rPr>
              <a:t>In the previous example focus on the bold parts. When creating a generator function, we use </a:t>
            </a:r>
            <a:r>
              <a:rPr lang="en-US" sz="1600" b="1" dirty="0">
                <a:solidFill>
                  <a:schemeClr val="tx2"/>
                </a:solidFill>
              </a:rPr>
              <a:t>function *</a:t>
            </a:r>
            <a:r>
              <a:rPr lang="en-US" sz="1600" dirty="0">
                <a:solidFill>
                  <a:schemeClr val="tx2"/>
                </a:solidFill>
              </a:rPr>
              <a:t> instead of just function. </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Inside the function body, we don’t have a return (although we can….more on this in a bit). Instead, we have another keyword </a:t>
            </a:r>
            <a:r>
              <a:rPr lang="en-US" sz="1600" b="1" dirty="0">
                <a:solidFill>
                  <a:schemeClr val="tx2"/>
                </a:solidFill>
              </a:rPr>
              <a:t>yield</a:t>
            </a:r>
            <a:r>
              <a:rPr lang="en-US" sz="1600" dirty="0">
                <a:solidFill>
                  <a:schemeClr val="tx2"/>
                </a:solidFill>
              </a:rPr>
              <a:t>. It’s an operator with which a generator can pause itself and yield (return) a value.</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We then create a new instance of the generator function. This will return a generator object that contains a value property and a done property with either a true or false value. </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To begin executing the generator, we call the </a:t>
            </a:r>
            <a:r>
              <a:rPr lang="en-US" sz="1600" b="1" dirty="0">
                <a:solidFill>
                  <a:schemeClr val="tx2"/>
                </a:solidFill>
              </a:rPr>
              <a:t>next()</a:t>
            </a:r>
            <a:r>
              <a:rPr lang="en-US" sz="1600" dirty="0">
                <a:solidFill>
                  <a:schemeClr val="tx2"/>
                </a:solidFill>
              </a:rPr>
              <a:t> method on the generator object. First, it executes console.log. Then, it encounters a yield ‘Hello, ‘. The generator yields the value and suspends/pauses. Now, it is waiting for the next invocation.</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We call another next() method to yield the next result. Once you run out of yield statements, the generator object will return undefined.</a:t>
            </a:r>
          </a:p>
        </p:txBody>
      </p:sp>
      <p:sp>
        <p:nvSpPr>
          <p:cNvPr id="2" name="Text Placeholder 1"/>
          <p:cNvSpPr>
            <a:spLocks noGrp="1"/>
          </p:cNvSpPr>
          <p:nvPr>
            <p:ph type="body" sz="quarter" idx="11"/>
          </p:nvPr>
        </p:nvSpPr>
        <p:spPr/>
        <p:txBody>
          <a:bodyPr/>
          <a:lstStyle/>
          <a:p>
            <a:r>
              <a:rPr lang="en-US"/>
              <a:t>Generator </a:t>
            </a:r>
            <a:r>
              <a:rPr lang="en-US" dirty="0"/>
              <a:t>functions</a:t>
            </a:r>
          </a:p>
        </p:txBody>
      </p:sp>
    </p:spTree>
    <p:extLst>
      <p:ext uri="{BB962C8B-B14F-4D97-AF65-F5344CB8AC3E}">
        <p14:creationId xmlns:p14="http://schemas.microsoft.com/office/powerpoint/2010/main" val="1701985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We can also return values from a generator. However, return sets the done property to true after which the generator can't generate any more values:</a:t>
            </a:r>
          </a:p>
          <a:p>
            <a:pPr fontAlgn="base"/>
            <a:r>
              <a:rPr lang="en-US" sz="1600" dirty="0">
                <a:solidFill>
                  <a:schemeClr val="tx2"/>
                </a:solidFill>
              </a:rPr>
              <a:t/>
            </a:r>
            <a:br>
              <a:rPr lang="en-US" sz="1600" dirty="0">
                <a:solidFill>
                  <a:schemeClr val="tx2"/>
                </a:solidFill>
              </a:rPr>
            </a:br>
            <a:r>
              <a:rPr lang="en-US" sz="1400" dirty="0">
                <a:solidFill>
                  <a:schemeClr val="tx2"/>
                </a:solidFill>
                <a:latin typeface="Courier New" panose="02070309020205020404" pitchFamily="49" charset="0"/>
                <a:cs typeface="Courier New" panose="02070309020205020404" pitchFamily="49" charset="0"/>
              </a:rPr>
              <a:t>function *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yield 'a';</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return 'b'; 	// Generator ends here.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yield 'a'; 	// Will never be executed.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Returning values from generator functions</a:t>
            </a:r>
          </a:p>
        </p:txBody>
      </p:sp>
    </p:spTree>
    <p:extLst>
      <p:ext uri="{BB962C8B-B14F-4D97-AF65-F5344CB8AC3E}">
        <p14:creationId xmlns:p14="http://schemas.microsoft.com/office/powerpoint/2010/main" val="3987827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cs typeface="Courier New" panose="02070309020205020404" pitchFamily="49" charset="0"/>
              </a:rPr>
              <a:t>This example demonstrates how to create an infinite loop within a generator function. This example can be used to generate auto-incrementing numbers, perhaps for a grid that display employees </a:t>
            </a:r>
            <a:r>
              <a:rPr lang="en-US" sz="1600" dirty="0">
                <a:solidFill>
                  <a:schemeClr val="tx2"/>
                </a:solidFill>
                <a:cs typeface="Courier New" panose="02070309020205020404" pitchFamily="49" charset="0"/>
                <a:sym typeface="Wingdings" panose="05000000000000000000" pitchFamily="2" charset="2"/>
              </a:rPr>
              <a:t>.</a:t>
            </a:r>
            <a:r>
              <a:rPr lang="en-US" sz="1600" dirty="0">
                <a:solidFill>
                  <a:schemeClr val="tx2"/>
                </a:solidFill>
                <a:cs typeface="Courier New" panose="02070309020205020404" pitchFamily="49" charset="0"/>
              </a:rPr>
              <a:t> </a:t>
            </a:r>
          </a:p>
          <a:p>
            <a:pPr fontAlgn="base"/>
            <a:endParaRPr lang="en-US" sz="1400" dirty="0">
              <a:solidFill>
                <a:schemeClr val="tx2"/>
              </a:solidFill>
              <a:latin typeface="Courier New" panose="02070309020205020404" pitchFamily="49" charset="0"/>
              <a:cs typeface="Courier New" panose="02070309020205020404" pitchFamily="49" charset="0"/>
            </a:endParaRPr>
          </a:p>
          <a:p>
            <a:pPr fontAlgn="base"/>
            <a:r>
              <a:rPr lang="en-US" sz="1400" dirty="0">
                <a:solidFill>
                  <a:schemeClr val="tx2"/>
                </a:solidFill>
                <a:latin typeface="Courier New" panose="02070309020205020404" pitchFamily="49" charset="0"/>
                <a:cs typeface="Courier New" panose="02070309020205020404" pitchFamily="49" charset="0"/>
              </a:rPr>
              <a:t>function * </a:t>
            </a:r>
            <a:r>
              <a:rPr lang="en-US" sz="1400" dirty="0" err="1">
                <a:solidFill>
                  <a:schemeClr val="tx2"/>
                </a:solidFill>
                <a:latin typeface="Courier New" panose="02070309020205020404" pitchFamily="49" charset="0"/>
                <a:cs typeface="Courier New" panose="02070309020205020404" pitchFamily="49" charset="0"/>
              </a:rPr>
              <a:t>generateID</a:t>
            </a:r>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	let id = 1;</a:t>
            </a:r>
          </a:p>
          <a:p>
            <a:pPr fontAlgn="base"/>
            <a:r>
              <a:rPr lang="en-US" sz="1400" dirty="0">
                <a:solidFill>
                  <a:schemeClr val="tx2"/>
                </a:solidFill>
                <a:latin typeface="Courier New" panose="02070309020205020404" pitchFamily="49" charset="0"/>
                <a:cs typeface="Courier New" panose="02070309020205020404" pitchFamily="49" charset="0"/>
              </a:rPr>
              <a:t>	while (true) {</a:t>
            </a:r>
          </a:p>
          <a:p>
            <a:pPr fontAlgn="base"/>
            <a:r>
              <a:rPr lang="en-US" sz="1400" dirty="0">
                <a:solidFill>
                  <a:schemeClr val="tx2"/>
                </a:solidFill>
                <a:latin typeface="Courier New" panose="02070309020205020404" pitchFamily="49" charset="0"/>
                <a:cs typeface="Courier New" panose="02070309020205020404" pitchFamily="49" charset="0"/>
              </a:rPr>
              <a:t>		yield id;</a:t>
            </a:r>
          </a:p>
          <a:p>
            <a:pPr fontAlgn="base"/>
            <a:r>
              <a:rPr lang="en-US" sz="1400" dirty="0">
                <a:solidFill>
                  <a:schemeClr val="tx2"/>
                </a:solidFill>
                <a:latin typeface="Courier New" panose="02070309020205020404" pitchFamily="49" charset="0"/>
                <a:cs typeface="Courier New" panose="02070309020205020404" pitchFamily="49" charset="0"/>
              </a:rPr>
              <a:t>		id++;</a:t>
            </a:r>
          </a:p>
          <a:p>
            <a:pPr fontAlgn="base"/>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const id = </a:t>
            </a:r>
            <a:r>
              <a:rPr lang="en-US" sz="1400" dirty="0" err="1">
                <a:solidFill>
                  <a:schemeClr val="tx2"/>
                </a:solidFill>
                <a:latin typeface="Courier New" panose="02070309020205020404" pitchFamily="49" charset="0"/>
                <a:cs typeface="Courier New" panose="02070309020205020404" pitchFamily="49" charset="0"/>
              </a:rPr>
              <a:t>generateID</a:t>
            </a:r>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id.next</a:t>
            </a:r>
            <a:r>
              <a:rPr lang="en-US" sz="1400" dirty="0">
                <a:solidFill>
                  <a:schemeClr val="tx2"/>
                </a:solidFill>
                <a:latin typeface="Courier New" panose="02070309020205020404" pitchFamily="49" charset="0"/>
                <a:cs typeface="Courier New" panose="02070309020205020404" pitchFamily="49" charset="0"/>
              </a:rPr>
              <a:t>().value);</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id.next</a:t>
            </a:r>
            <a:r>
              <a:rPr lang="en-US" sz="1400" dirty="0">
                <a:solidFill>
                  <a:schemeClr val="tx2"/>
                </a:solidFill>
                <a:latin typeface="Courier New" panose="02070309020205020404" pitchFamily="49" charset="0"/>
                <a:cs typeface="Courier New" panose="02070309020205020404" pitchFamily="49" charset="0"/>
              </a:rPr>
              <a:t>().value);</a:t>
            </a:r>
          </a:p>
        </p:txBody>
      </p:sp>
      <p:sp>
        <p:nvSpPr>
          <p:cNvPr id="2" name="Text Placeholder 1"/>
          <p:cNvSpPr>
            <a:spLocks noGrp="1"/>
          </p:cNvSpPr>
          <p:nvPr>
            <p:ph type="body" sz="quarter" idx="11"/>
          </p:nvPr>
        </p:nvSpPr>
        <p:spPr/>
        <p:txBody>
          <a:bodyPr/>
          <a:lstStyle/>
          <a:p>
            <a:r>
              <a:rPr lang="en-US" dirty="0"/>
              <a:t>Generator functions: a practical example</a:t>
            </a:r>
          </a:p>
        </p:txBody>
      </p:sp>
    </p:spTree>
    <p:extLst>
      <p:ext uri="{BB962C8B-B14F-4D97-AF65-F5344CB8AC3E}">
        <p14:creationId xmlns:p14="http://schemas.microsoft.com/office/powerpoint/2010/main" val="2215870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23</a:t>
            </a:r>
            <a:br>
              <a:rPr lang="en-US" dirty="0"/>
            </a:br>
            <a:r>
              <a:rPr lang="en-US" dirty="0"/>
              <a:t>The Slide Show Application v2</a:t>
            </a:r>
          </a:p>
        </p:txBody>
      </p:sp>
    </p:spTree>
    <p:extLst>
      <p:ext uri="{BB962C8B-B14F-4D97-AF65-F5344CB8AC3E}">
        <p14:creationId xmlns:p14="http://schemas.microsoft.com/office/powerpoint/2010/main" val="3508377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24</a:t>
            </a:r>
            <a:br>
              <a:rPr lang="en-US" dirty="0"/>
            </a:br>
            <a:r>
              <a:rPr lang="en-US" dirty="0"/>
              <a:t>Image Rollovers</a:t>
            </a:r>
          </a:p>
        </p:txBody>
      </p:sp>
    </p:spTree>
    <p:extLst>
      <p:ext uri="{BB962C8B-B14F-4D97-AF65-F5344CB8AC3E}">
        <p14:creationId xmlns:p14="http://schemas.microsoft.com/office/powerpoint/2010/main" val="295243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It won't take very long working with JavaScript before you come across this pattern:</a:t>
            </a:r>
          </a:p>
          <a:p>
            <a:pPr>
              <a:defRPr/>
            </a:pPr>
            <a:endParaRPr lang="en-US" sz="1600" dirty="0">
              <a:solidFill>
                <a:srgbClr val="FF0000"/>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 {</a:t>
            </a:r>
          </a:p>
          <a:p>
            <a:pPr>
              <a:defRPr/>
            </a:pPr>
            <a:r>
              <a:rPr lang="en-US" sz="1400" dirty="0">
                <a:solidFill>
                  <a:schemeClr val="tx2"/>
                </a:solidFill>
                <a:latin typeface="Courier New" panose="02070309020205020404" pitchFamily="49" charset="0"/>
                <a:cs typeface="Courier New" panose="02070309020205020404" pitchFamily="49" charset="0"/>
              </a:rPr>
              <a:t>    // code</a:t>
            </a:r>
          </a:p>
          <a:p>
            <a:pPr>
              <a:defRPr/>
            </a:pP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smtClean="0">
              <a:solidFill>
                <a:schemeClr val="tx2"/>
              </a:solidFill>
              <a:latin typeface="Courier New" panose="02070309020205020404" pitchFamily="49" charset="0"/>
              <a:cs typeface="Courier New" panose="02070309020205020404" pitchFamily="49" charset="0"/>
            </a:endParaRPr>
          </a:p>
          <a:p>
            <a:pPr>
              <a:defRPr/>
            </a:pPr>
            <a:r>
              <a:rPr lang="en-US" sz="1400" dirty="0" smtClean="0">
                <a:solidFill>
                  <a:srgbClr val="FFFF00"/>
                </a:solidFill>
                <a:latin typeface="Courier New" panose="02070309020205020404" pitchFamily="49" charset="0"/>
                <a:cs typeface="Courier New" panose="02070309020205020404" pitchFamily="49" charset="0"/>
              </a:rPr>
              <a:t>Most of the time you’ll find this code in plugins</a:t>
            </a:r>
            <a:endParaRPr lang="en-US" sz="1400" dirty="0">
              <a:solidFill>
                <a:srgbClr val="FFFF00"/>
              </a:solidFill>
              <a:latin typeface="Courier New" panose="02070309020205020404" pitchFamily="49" charset="0"/>
              <a:cs typeface="Courier New" panose="02070309020205020404" pitchFamily="49" charset="0"/>
            </a:endParaRPr>
          </a:p>
          <a:p>
            <a:pPr>
              <a:defRPr/>
            </a:pPr>
            <a:r>
              <a:rPr lang="en-US" sz="1600" dirty="0"/>
              <a:t>This method to working with functions is referred to as an </a:t>
            </a:r>
            <a:r>
              <a:rPr lang="en-US" sz="1600" b="1" dirty="0"/>
              <a:t>immediately invoked function expression</a:t>
            </a:r>
            <a:r>
              <a:rPr lang="en-US" sz="1600" dirty="0"/>
              <a:t>, or </a:t>
            </a:r>
            <a:r>
              <a:rPr lang="en-US" sz="1600" b="1" dirty="0"/>
              <a:t>IIFE</a:t>
            </a:r>
            <a:r>
              <a:rPr lang="en-US" sz="1600" dirty="0"/>
              <a:t> (pronounced "iffy") for short.</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88912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To understand the role of an IIFE, let's review the process for creating "normal" functions. In JavaScript, functions can be created either through a function declaration or a function expression (aka variable assignment function):</a:t>
            </a:r>
          </a:p>
          <a:p>
            <a:pPr>
              <a:defRPr/>
            </a:pPr>
            <a:endParaRPr lang="en-US" sz="1600" dirty="0"/>
          </a:p>
          <a:p>
            <a:pPr>
              <a:defRPr/>
            </a:pPr>
            <a:r>
              <a:rPr lang="en-US" sz="1600" b="1" dirty="0">
                <a:solidFill>
                  <a:schemeClr val="tx2"/>
                </a:solidFill>
                <a:cs typeface="Courier New" panose="02070309020205020404" pitchFamily="49" charset="0"/>
              </a:rPr>
              <a:t>Named function declaration</a:t>
            </a:r>
            <a:r>
              <a:rPr lang="en-US" sz="1400" dirty="0">
                <a:solidFill>
                  <a:schemeClr val="tx2"/>
                </a:solidFill>
                <a:latin typeface="Courier New" panose="02070309020205020404" pitchFamily="49" charset="0"/>
                <a:cs typeface="Courier New" panose="02070309020205020404" pitchFamily="49" charset="0"/>
              </a:rPr>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 code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Function expression (aka Variable assignment function)</a:t>
            </a:r>
            <a:r>
              <a:rPr lang="en-US" sz="1400" dirty="0">
                <a:solidFill>
                  <a:schemeClr val="tx2"/>
                </a:solidFill>
                <a:latin typeface="Courier New" panose="02070309020205020404" pitchFamily="49" charset="0"/>
                <a:cs typeface="Courier New" panose="02070309020205020404" pitchFamily="49" charset="0"/>
              </a:rPr>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const calculate = function ()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 code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27060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The key thing about JavaScript expressions is that they return values. In both previous examples, </a:t>
            </a:r>
            <a:r>
              <a:rPr lang="en-US" sz="1600" b="1" dirty="0"/>
              <a:t>the return value of the expression is the function</a:t>
            </a:r>
            <a:r>
              <a:rPr lang="en-US" sz="1600" dirty="0"/>
              <a:t>. That means that if we want to invoke the function expression right away we need to call it: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console.log(num);			// Outputs: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r>
              <a:rPr lang="en-US" sz="1400" b="1" dirty="0">
                <a:solidFill>
                  <a:schemeClr val="tx2"/>
                </a:solidFill>
                <a:latin typeface="Courier New" panose="02070309020205020404" pitchFamily="49" charset="0"/>
                <a:cs typeface="Courier New" panose="02070309020205020404" pitchFamily="49" charset="0"/>
              </a:rPr>
              <a:t>calculate();</a:t>
            </a:r>
            <a:r>
              <a:rPr lang="en-US" sz="1400" dirty="0">
                <a:solidFill>
                  <a:schemeClr val="tx2"/>
                </a:solidFill>
                <a:latin typeface="Courier New" panose="02070309020205020404" pitchFamily="49" charset="0"/>
                <a:cs typeface="Courier New" panose="02070309020205020404" pitchFamily="49" charset="0"/>
              </a:rPr>
              <a:t>				// Call the function to output 10</a:t>
            </a:r>
            <a:r>
              <a:rPr lang="en-US" sz="1400" b="1" dirty="0">
                <a:solidFill>
                  <a:schemeClr val="tx2"/>
                </a:solidFill>
                <a:latin typeface="Courier New" panose="02070309020205020404" pitchFamily="49" charset="0"/>
                <a:cs typeface="Courier New" panose="02070309020205020404" pitchFamily="49" charset="0"/>
              </a:rPr>
              <a:t/>
            </a:r>
            <a:br>
              <a:rPr lang="en-US" sz="1400" b="1"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console.log(num);				//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num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Visually, the main difference between the declaration and expression is small. And in fact, we would still invoke both of these functions in the same way  -  using the function name followed by parenthesis: </a:t>
            </a:r>
            <a:r>
              <a:rPr lang="en-US" sz="1600" dirty="0">
                <a:solidFill>
                  <a:schemeClr val="tx2"/>
                </a:solidFill>
                <a:latin typeface="Courier New" panose="02070309020205020404" pitchFamily="49" charset="0"/>
                <a:cs typeface="Courier New" panose="02070309020205020404" pitchFamily="49" charset="0"/>
              </a:rPr>
              <a:t>calculate();</a:t>
            </a:r>
            <a:r>
              <a:rPr lang="en-US" sz="1600" dirty="0">
                <a:solidFill>
                  <a:schemeClr val="tx2"/>
                </a:solidFill>
                <a:cs typeface="Courier New" panose="02070309020205020404" pitchFamily="49" charset="0"/>
              </a:rPr>
              <a:t>. So what’s the catch? The catch is a little complicated. When the JavaScript Parser encounters the </a:t>
            </a:r>
            <a:r>
              <a:rPr lang="en-US" sz="1600" dirty="0">
                <a:solidFill>
                  <a:schemeClr val="tx2"/>
                </a:solidFill>
                <a:latin typeface="Courier New" panose="02070309020205020404" pitchFamily="49" charset="0"/>
                <a:cs typeface="Courier New" panose="02070309020205020404" pitchFamily="49" charset="0"/>
              </a:rPr>
              <a:t>function</a:t>
            </a:r>
            <a:r>
              <a:rPr lang="en-US" sz="1600" dirty="0">
                <a:solidFill>
                  <a:schemeClr val="tx2"/>
                </a:solidFill>
                <a:cs typeface="Courier New" panose="02070309020205020404" pitchFamily="49" charset="0"/>
              </a:rPr>
              <a:t> keyword it usually assumes we’re writing a function declaration, unless we explicitly tell it that we’re not.</a:t>
            </a:r>
          </a:p>
          <a:p>
            <a:pPr>
              <a:defRPr/>
            </a:pP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21193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So now let's turn our attention to what an Immediately Invoked Function Expression looks like again. As you can see below, it looks like a typical function declaration, except it’s wrapped in parenthesis and has a second set of parenthesis at the end:</a:t>
            </a:r>
          </a:p>
          <a:p>
            <a:pPr>
              <a:defRPr/>
            </a:pPr>
            <a:endParaRPr lang="en-US" sz="1600" dirty="0"/>
          </a:p>
          <a:p>
            <a:pPr>
              <a:defRPr/>
            </a:pPr>
            <a:r>
              <a:rPr lang="en-US" sz="1400" dirty="0">
                <a:latin typeface="Courier New" panose="02070309020205020404" pitchFamily="49" charset="0"/>
                <a:cs typeface="Courier New" panose="02070309020205020404" pitchFamily="49" charset="0"/>
              </a:rPr>
              <a:t>(function(){</a:t>
            </a:r>
          </a:p>
          <a:p>
            <a:pPr>
              <a:defRPr/>
            </a:pPr>
            <a:r>
              <a:rPr lang="en-US" sz="1400" dirty="0">
                <a:latin typeface="Courier New" panose="02070309020205020404" pitchFamily="49" charset="0"/>
                <a:cs typeface="Courier New" panose="02070309020205020404" pitchFamily="49" charset="0"/>
              </a:rPr>
              <a:t>    // ...do something</a:t>
            </a:r>
          </a:p>
          <a:p>
            <a:pPr>
              <a:defRPr/>
            </a:pPr>
            <a:r>
              <a:rPr lang="en-US" sz="1400" dirty="0">
                <a:latin typeface="Courier New" panose="02070309020205020404" pitchFamily="49" charset="0"/>
                <a:cs typeface="Courier New" panose="02070309020205020404" pitchFamily="49" charset="0"/>
              </a:rPr>
              <a:t>})();</a:t>
            </a:r>
          </a:p>
          <a:p>
            <a:pPr>
              <a:defRPr/>
            </a:pPr>
            <a:endParaRPr lang="en-US" sz="1600" dirty="0">
              <a:solidFill>
                <a:schemeClr val="tx2"/>
              </a:solidFill>
              <a:cs typeface="Courier New" panose="02070309020205020404" pitchFamily="49" charset="0"/>
            </a:endParaRPr>
          </a:p>
          <a:p>
            <a:pPr>
              <a:defRPr/>
            </a:pPr>
            <a:r>
              <a:rPr lang="en-US" sz="1600" dirty="0"/>
              <a:t>Let's examine the two key aspects of an IIFE  one at a time. First, we’ll examine the enclosing parenthesis (shown in orange):</a:t>
            </a:r>
          </a:p>
          <a:p>
            <a:pPr>
              <a:defRPr/>
            </a:pPr>
            <a:endParaRPr lang="en-US" sz="1600" dirty="0">
              <a:solidFill>
                <a:schemeClr val="tx2"/>
              </a:solidFill>
              <a:cs typeface="Courier New" panose="02070309020205020404" pitchFamily="49" charset="0"/>
            </a:endParaRPr>
          </a:p>
          <a:p>
            <a:pPr>
              <a:defRPr/>
            </a:pP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function () {} </a:t>
            </a: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a:defRPr/>
            </a:pP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6848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This is where our earlier discussion of declaration vs. expression comes into play. Remember, JavaScript usually assumes we’re writing a function declaration when it encounters the function keyword. This is important because if you were to try to create an IIFE without the enclosing parenthesis, JavaScript thinks you’re attempting to make a function declaration and that you accidentally omitted the name of the function. The result is that a syntax error is thrown:</a:t>
            </a:r>
          </a:p>
          <a:p>
            <a:pPr>
              <a:defRPr/>
            </a:pPr>
            <a:endParaRPr lang="en-US" sz="1600" dirty="0">
              <a:solidFill>
                <a:schemeClr val="tx2"/>
              </a:solidFill>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/*...code*/ }(); 				// </a:t>
            </a:r>
            <a:r>
              <a:rPr lang="en-US" sz="1400" dirty="0" err="1">
                <a:solidFill>
                  <a:schemeClr val="tx2"/>
                </a:solidFill>
                <a:latin typeface="Courier New" panose="02070309020205020404" pitchFamily="49" charset="0"/>
                <a:cs typeface="Courier New" panose="02070309020205020404" pitchFamily="49" charset="0"/>
              </a:rPr>
              <a:t>SyntaxError</a:t>
            </a:r>
            <a:r>
              <a:rPr lang="en-US" sz="1400" dirty="0">
                <a:solidFill>
                  <a:schemeClr val="tx2"/>
                </a:solidFill>
                <a:latin typeface="Courier New" panose="02070309020205020404" pitchFamily="49" charset="0"/>
                <a:cs typeface="Courier New" panose="02070309020205020404" pitchFamily="49" charset="0"/>
              </a:rPr>
              <a:t>: Unexpected token (</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t>JavaScript thinks you meant to create a function declaration:</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r>
              <a:rPr lang="en-US" sz="1400" dirty="0" err="1">
                <a:solidFill>
                  <a:schemeClr val="tx2"/>
                </a:solidFill>
                <a:latin typeface="Courier New" panose="02070309020205020404" pitchFamily="49" charset="0"/>
                <a:cs typeface="Courier New" panose="02070309020205020404" pitchFamily="49" charset="0"/>
              </a:rPr>
              <a:t>doSomething</a:t>
            </a:r>
            <a:r>
              <a:rPr lang="en-US" sz="1400" dirty="0">
                <a:solidFill>
                  <a:schemeClr val="tx2"/>
                </a:solidFill>
                <a:latin typeface="Courier New" panose="02070309020205020404" pitchFamily="49" charset="0"/>
                <a:cs typeface="Courier New" panose="02070309020205020404" pitchFamily="49" charset="0"/>
              </a:rPr>
              <a:t>(){ /*... code*/ }(); 			// Did you mean to type this?</a:t>
            </a:r>
          </a:p>
          <a:p>
            <a:pPr>
              <a:defRPr/>
            </a:pPr>
            <a:endParaRPr lang="en-US" sz="1400" dirty="0">
              <a:solidFill>
                <a:schemeClr val="tx2"/>
              </a:solidFill>
              <a:latin typeface="Courier New" panose="02070309020205020404" pitchFamily="49" charset="0"/>
              <a:cs typeface="Courier New" panose="02070309020205020404" pitchFamily="49" charset="0"/>
            </a:endParaRPr>
          </a:p>
          <a:p>
            <a:r>
              <a:rPr lang="en-US" sz="1600" dirty="0"/>
              <a:t>But that’s not what we want. Luckily, this is where function expressions come into play. By wrapping our function in parenthesis, we tell the parser to </a:t>
            </a:r>
            <a:r>
              <a:rPr lang="en-US" sz="1600" b="1" dirty="0"/>
              <a:t>parse our JavaScript as a function expression, and not a function declaration</a:t>
            </a:r>
            <a:r>
              <a:rPr lang="en-US" sz="1600" dirty="0"/>
              <a:t>. This allows our code to run without any errors!</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451092681"/>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2707</Words>
  <Application>Microsoft Macintosh PowerPoint</Application>
  <PresentationFormat>Custom</PresentationFormat>
  <Paragraphs>361</Paragraphs>
  <Slides>47</Slides>
  <Notes>0</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Master light</vt:lpstr>
      <vt:lpstr>Master dark</vt:lpstr>
      <vt:lpstr>COMM 644 Web Programming Intermediate</vt:lpstr>
      <vt:lpstr>This week at a glance…</vt:lpstr>
      <vt:lpstr>Lab 21 The Slide Show Application</vt:lpstr>
      <vt:lpstr>Immediately Invoked Function Expressions (IIFE)</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Closure Functions</vt:lpstr>
      <vt:lpstr>Advanced Functions</vt:lpstr>
      <vt:lpstr>Advanced Functions</vt:lpstr>
      <vt:lpstr>Advanced Functions</vt:lpstr>
      <vt:lpstr>Advanced Functions</vt:lpstr>
      <vt:lpstr>Advanced Functions</vt:lpstr>
      <vt:lpstr>Advanced Functions</vt:lpstr>
      <vt:lpstr>Advanced Functions</vt:lpstr>
      <vt:lpstr>Lab 22 The Image Rollover Application</vt:lpstr>
      <vt:lpstr>Advanced Functions</vt:lpstr>
      <vt:lpstr>Callback Functions</vt:lpstr>
      <vt:lpstr>Advanced Functions</vt:lpstr>
      <vt:lpstr>Advanced Functions</vt:lpstr>
      <vt:lpstr>Advanced Functions</vt:lpstr>
      <vt:lpstr>Advanced Functions</vt:lpstr>
      <vt:lpstr>Advanced Functions</vt:lpstr>
      <vt:lpstr>Recursive Functions</vt:lpstr>
      <vt:lpstr>Advanced Functions</vt:lpstr>
      <vt:lpstr>Advanced Functions</vt:lpstr>
      <vt:lpstr>Advanced Functions</vt:lpstr>
      <vt:lpstr>Generator Functions</vt:lpstr>
      <vt:lpstr>Advanced Functions</vt:lpstr>
      <vt:lpstr>Advanced Functions</vt:lpstr>
      <vt:lpstr>Advanced Functions</vt:lpstr>
      <vt:lpstr>Advanced Functions</vt:lpstr>
      <vt:lpstr>Advanced Functions</vt:lpstr>
      <vt:lpstr>Advanced Functions</vt:lpstr>
      <vt:lpstr>Lab 23 The Slide Show Application v2</vt:lpstr>
      <vt:lpstr>Lab 24 Image Rollovers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606</cp:revision>
  <dcterms:created xsi:type="dcterms:W3CDTF">2011-04-02T17:19:46Z</dcterms:created>
  <dcterms:modified xsi:type="dcterms:W3CDTF">2021-05-13T17:58:19Z</dcterms:modified>
</cp:coreProperties>
</file>