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4"/>
  </p:notesMasterIdLst>
  <p:handoutMasterIdLst>
    <p:handoutMasterId r:id="rId25"/>
  </p:handoutMasterIdLst>
  <p:sldIdLst>
    <p:sldId id="309" r:id="rId3"/>
    <p:sldId id="310" r:id="rId4"/>
    <p:sldId id="311" r:id="rId5"/>
    <p:sldId id="312" r:id="rId6"/>
    <p:sldId id="328" r:id="rId7"/>
    <p:sldId id="329" r:id="rId8"/>
    <p:sldId id="313" r:id="rId9"/>
    <p:sldId id="314" r:id="rId10"/>
    <p:sldId id="315" r:id="rId11"/>
    <p:sldId id="415" r:id="rId12"/>
    <p:sldId id="419" r:id="rId13"/>
    <p:sldId id="317" r:id="rId14"/>
    <p:sldId id="316" r:id="rId15"/>
    <p:sldId id="420" r:id="rId16"/>
    <p:sldId id="421" r:id="rId17"/>
    <p:sldId id="330" r:id="rId18"/>
    <p:sldId id="422" r:id="rId19"/>
    <p:sldId id="318" r:id="rId20"/>
    <p:sldId id="423" r:id="rId21"/>
    <p:sldId id="424" r:id="rId22"/>
    <p:sldId id="418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77262" autoAdjust="0"/>
  </p:normalViewPr>
  <p:slideViewPr>
    <p:cSldViewPr snapToGrid="0">
      <p:cViewPr varScale="1">
        <p:scale>
          <a:sx n="61" d="100"/>
          <a:sy n="61" d="100"/>
        </p:scale>
        <p:origin x="-120" y="-1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2/16/21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Master subtitle</a:t>
            </a:r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zruvalca@sdcc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75720" y="692696"/>
            <a:ext cx="6912768" cy="1296144"/>
          </a:xfrm>
        </p:spPr>
        <p:txBody>
          <a:bodyPr/>
          <a:lstStyle/>
          <a:p>
            <a:r>
              <a:rPr lang="en-US" sz="4000" dirty="0"/>
              <a:t>COMM 644</a:t>
            </a:r>
            <a:br>
              <a:rPr lang="en-US" sz="4000" dirty="0"/>
            </a:br>
            <a:r>
              <a:rPr lang="en-US" sz="4000" dirty="0"/>
              <a:t>Web Programming Intermediate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575720" y="2348706"/>
            <a:ext cx="5905500" cy="3528566"/>
          </a:xfrm>
        </p:spPr>
        <p:txBody>
          <a:bodyPr>
            <a:normAutofit/>
          </a:bodyPr>
          <a:lstStyle/>
          <a:p>
            <a:r>
              <a:rPr lang="en-US" sz="2800" spc="0" dirty="0"/>
              <a:t>Zak Ruvalcaba</a:t>
            </a:r>
          </a:p>
          <a:p>
            <a:pPr lvl="1"/>
            <a:r>
              <a:rPr lang="en-US" sz="1800" dirty="0"/>
              <a:t>Lecture 3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>
                <a:hlinkClick r:id="rId2"/>
              </a:rPr>
              <a:t>zruvalca@sdccd.edu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LinkedIn: linkedin.com/in/</a:t>
            </a:r>
            <a:r>
              <a:rPr lang="en-US" sz="1800" dirty="0" err="1"/>
              <a:t>zakruvalcaba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737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6100" y="3102248"/>
            <a:ext cx="11099800" cy="653504"/>
          </a:xfrm>
        </p:spPr>
        <p:txBody>
          <a:bodyPr/>
          <a:lstStyle/>
          <a:p>
            <a:pPr algn="ctr"/>
            <a:r>
              <a:rPr lang="en-US" sz="4000" dirty="0"/>
              <a:t>Exercise: if Statements</a:t>
            </a:r>
          </a:p>
        </p:txBody>
      </p:sp>
    </p:spTree>
    <p:extLst>
      <p:ext uri="{BB962C8B-B14F-4D97-AF65-F5344CB8AC3E}">
        <p14:creationId xmlns:p14="http://schemas.microsoft.com/office/powerpoint/2010/main" val="51914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6100" y="3102248"/>
            <a:ext cx="11099800" cy="653504"/>
          </a:xfrm>
        </p:spPr>
        <p:txBody>
          <a:bodyPr/>
          <a:lstStyle/>
          <a:p>
            <a:pPr algn="ctr"/>
            <a:r>
              <a:rPr lang="en-US" sz="4000" dirty="0"/>
              <a:t>Exercise: 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182246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27347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/>
              <a:t>As you've seen, the if statement takes 3 lines of code or more to write. Alternatively, you can use much more compact syntax by writing your code using the following single-statement syntax: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 ? statement1 : statement2</a:t>
            </a:r>
            <a:endParaRPr lang="en-US" sz="1600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1600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cs typeface="Courier New" panose="02070309020205020404" pitchFamily="49" charset="0"/>
              </a:rPr>
              <a:t>The syntax can be adapted as follows:</a:t>
            </a:r>
          </a:p>
          <a:p>
            <a:pPr>
              <a:defRPr/>
            </a:pPr>
            <a:endParaRPr lang="en-US" sz="1600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num = prompt("Guess a number between 1 and 10");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(num === 5) ?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 guessed right!")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 guessed wrong!");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Single statement suites</a:t>
            </a:r>
          </a:p>
        </p:txBody>
      </p:sp>
    </p:spTree>
    <p:extLst>
      <p:ext uri="{BB962C8B-B14F-4D97-AF65-F5344CB8AC3E}">
        <p14:creationId xmlns:p14="http://schemas.microsoft.com/office/powerpoint/2010/main" val="252610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9780190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/>
              <a:t>You can also compound the statements using else if to have multiple conditions tested in sequence: </a:t>
            </a:r>
            <a:endParaRPr lang="en-US" sz="1600" b="1" dirty="0"/>
          </a:p>
          <a:p>
            <a:pPr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grade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Number(prompt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student\'s grade"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(grade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90)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 received an A");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(grade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80)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 received a B");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(grade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70)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 received a C");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grade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60)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 received a D");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else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 failed the course!");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else if</a:t>
            </a:r>
          </a:p>
        </p:txBody>
      </p:sp>
    </p:spTree>
    <p:extLst>
      <p:ext uri="{BB962C8B-B14F-4D97-AF65-F5344CB8AC3E}">
        <p14:creationId xmlns:p14="http://schemas.microsoft.com/office/powerpoint/2010/main" val="224080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6100" y="3102248"/>
            <a:ext cx="11099800" cy="653504"/>
          </a:xfrm>
        </p:spPr>
        <p:txBody>
          <a:bodyPr/>
          <a:lstStyle/>
          <a:p>
            <a:pPr algn="ctr"/>
            <a:r>
              <a:rPr lang="en-US" sz="4000" dirty="0"/>
              <a:t>Exercise: Testing Sets of Conditions</a:t>
            </a:r>
          </a:p>
        </p:txBody>
      </p:sp>
    </p:spTree>
    <p:extLst>
      <p:ext uri="{BB962C8B-B14F-4D97-AF65-F5344CB8AC3E}">
        <p14:creationId xmlns:p14="http://schemas.microsoft.com/office/powerpoint/2010/main" val="95682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6100" y="3102248"/>
            <a:ext cx="11099800" cy="653504"/>
          </a:xfrm>
        </p:spPr>
        <p:txBody>
          <a:bodyPr/>
          <a:lstStyle/>
          <a:p>
            <a:pPr algn="ctr"/>
            <a:r>
              <a:rPr lang="en-US" sz="4000" dirty="0"/>
              <a:t>Exercise: if else and else if Statements</a:t>
            </a:r>
          </a:p>
        </p:txBody>
      </p:sp>
    </p:spTree>
    <p:extLst>
      <p:ext uri="{BB962C8B-B14F-4D97-AF65-F5344CB8AC3E}">
        <p14:creationId xmlns:p14="http://schemas.microsoft.com/office/powerpoint/2010/main" val="44789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19183" cy="48981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It's possible to code one if statement within a clause of another if statement. The result is known as a </a:t>
            </a:r>
            <a:r>
              <a:rPr lang="en-US" sz="1600" b="1" dirty="0">
                <a:solidFill>
                  <a:schemeClr val="tx1"/>
                </a:solidFill>
              </a:rPr>
              <a:t>nested if statement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discount, total = 150,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"retail";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=== "retail")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(total &gt; 0 &amp;&amp; total &lt; 100)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discount = 0;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(total &gt;= 100 &amp;&amp; total &lt; 250)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discount = 0.1;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=== "wholesale")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(total &gt; 0 &amp;&amp; total &lt; 500)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discount = 0.2;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discount = 0;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(discount);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</p:spTree>
    <p:extLst>
      <p:ext uri="{BB962C8B-B14F-4D97-AF65-F5344CB8AC3E}">
        <p14:creationId xmlns:p14="http://schemas.microsoft.com/office/powerpoint/2010/main" val="25439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6100" y="3102248"/>
            <a:ext cx="11099800" cy="653504"/>
          </a:xfrm>
        </p:spPr>
        <p:txBody>
          <a:bodyPr/>
          <a:lstStyle/>
          <a:p>
            <a:pPr algn="ctr"/>
            <a:r>
              <a:rPr lang="en-US" sz="4000" dirty="0"/>
              <a:t>Exercise: Nested if Statements</a:t>
            </a:r>
          </a:p>
        </p:txBody>
      </p:sp>
    </p:spTree>
    <p:extLst>
      <p:ext uri="{BB962C8B-B14F-4D97-AF65-F5344CB8AC3E}">
        <p14:creationId xmlns:p14="http://schemas.microsoft.com/office/powerpoint/2010/main" val="41783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02854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/>
              <a:t>A switch statement allows a program to evaluate an expression and attempt to match the expression's value to a case label. If a match is found, the program executes the associated statement. </a:t>
            </a:r>
            <a:endParaRPr lang="en-US" sz="1600" b="1" dirty="0"/>
          </a:p>
          <a:p>
            <a:pPr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grade = prompt("Enter the student\'s grade");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(grade)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case "A":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 is eligible to articulate.");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case "B":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 is eligible to articulate.");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default: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 is not eligible to articulate.");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82736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6100" y="3102248"/>
            <a:ext cx="11099800" cy="653504"/>
          </a:xfrm>
        </p:spPr>
        <p:txBody>
          <a:bodyPr/>
          <a:lstStyle/>
          <a:p>
            <a:pPr algn="ctr"/>
            <a:r>
              <a:rPr lang="en-US" sz="4000" dirty="0"/>
              <a:t>Exercise: Switch Statements (How to Start Them)</a:t>
            </a:r>
          </a:p>
        </p:txBody>
      </p:sp>
    </p:spTree>
    <p:extLst>
      <p:ext uri="{BB962C8B-B14F-4D97-AF65-F5344CB8AC3E}">
        <p14:creationId xmlns:p14="http://schemas.microsoft.com/office/powerpoint/2010/main" val="347923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at a glance…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009112" cy="5041421"/>
          </a:xfrm>
        </p:spPr>
        <p:txBody>
          <a:bodyPr>
            <a:noAutofit/>
          </a:bodyPr>
          <a:lstStyle/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Block Statements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Conditional Statements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if / else Statements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Exercise: if Statements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Exercise: Comparison Operators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if / else if Statements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Exercise: if else and else if Statements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Exercise: Testing Sets of Conditions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Single Statement Suites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Nested Statements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Exercise: Nested Statements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The switch Statement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Exercise: switch Statements (How to Start Them)</a:t>
            </a:r>
          </a:p>
          <a:p>
            <a:pPr marL="461963" indent="-461963">
              <a:buFont typeface="Wingdings" pitchFamily="2" charset="2"/>
              <a:buChar char="v"/>
            </a:pPr>
            <a:r>
              <a:rPr lang="en-US" sz="1400" dirty="0"/>
              <a:t>Exercise: switch Statements (How to Complete Them)</a:t>
            </a:r>
          </a:p>
          <a:p>
            <a:pPr marL="461963" indent="-461963"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sz="1400" dirty="0"/>
              <a:t>Lab 04 – The Invoice Application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week at a glance…</a:t>
            </a:r>
          </a:p>
        </p:txBody>
      </p:sp>
    </p:spTree>
    <p:extLst>
      <p:ext uri="{BB962C8B-B14F-4D97-AF65-F5344CB8AC3E}">
        <p14:creationId xmlns:p14="http://schemas.microsoft.com/office/powerpoint/2010/main" val="3158092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6100" y="3102248"/>
            <a:ext cx="11099800" cy="653504"/>
          </a:xfrm>
        </p:spPr>
        <p:txBody>
          <a:bodyPr/>
          <a:lstStyle/>
          <a:p>
            <a:pPr algn="ctr"/>
            <a:r>
              <a:rPr lang="en-US" sz="4000" dirty="0"/>
              <a:t>Exercise: Switch Statements (How to Complete Them)</a:t>
            </a:r>
          </a:p>
        </p:txBody>
      </p:sp>
    </p:spTree>
    <p:extLst>
      <p:ext uri="{BB962C8B-B14F-4D97-AF65-F5344CB8AC3E}">
        <p14:creationId xmlns:p14="http://schemas.microsoft.com/office/powerpoint/2010/main" val="260386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6100" y="2752643"/>
            <a:ext cx="11099800" cy="1352714"/>
          </a:xfrm>
        </p:spPr>
        <p:txBody>
          <a:bodyPr/>
          <a:lstStyle/>
          <a:p>
            <a:pPr algn="ctr">
              <a:defRPr/>
            </a:pPr>
            <a:r>
              <a:rPr lang="en-US" sz="4000" dirty="0">
                <a:solidFill>
                  <a:schemeClr val="tx1"/>
                </a:solidFill>
              </a:rPr>
              <a:t>Lab 4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The Invoice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3921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27347" cy="4679950"/>
          </a:xfrm>
        </p:spPr>
        <p:txBody>
          <a:bodyPr>
            <a:noAutofit/>
          </a:bodyPr>
          <a:lstStyle/>
          <a:p>
            <a:pPr marL="460375" indent="-460375">
              <a:buFont typeface="Wingdings" panose="05000000000000000000" pitchFamily="2" charset="2"/>
              <a:buChar char="v"/>
              <a:defRPr/>
            </a:pPr>
            <a:r>
              <a:rPr lang="en-US" sz="1600" dirty="0"/>
              <a:t>A block statement is used to group statements together into a single block of code. </a:t>
            </a:r>
          </a:p>
          <a:p>
            <a:pPr marL="460375" indent="-460375">
              <a:buFont typeface="Wingdings" panose="05000000000000000000" pitchFamily="2" charset="2"/>
              <a:buChar char="v"/>
              <a:defRPr/>
            </a:pPr>
            <a:r>
              <a:rPr lang="en-US" sz="1600" dirty="0"/>
              <a:t>The block is delimited by a pair of curly brackets. </a:t>
            </a:r>
          </a:p>
          <a:p>
            <a:pPr marL="460375" indent="-460375">
              <a:buFont typeface="Wingdings" panose="05000000000000000000" pitchFamily="2" charset="2"/>
              <a:buChar char="v"/>
              <a:defRPr/>
            </a:pPr>
            <a:r>
              <a:rPr lang="en-US" sz="1600" dirty="0"/>
              <a:t>The block statement on its own is completely optional. </a:t>
            </a:r>
          </a:p>
          <a:p>
            <a:pPr marL="460375" indent="-460375">
              <a:buFont typeface="Wingdings" panose="05000000000000000000" pitchFamily="2" charset="2"/>
              <a:buChar char="v"/>
              <a:defRPr/>
            </a:pPr>
            <a:r>
              <a:rPr lang="en-US" sz="1600" dirty="0"/>
              <a:t>When combined with other statements such as conditionals, loops, or even functions, they are required.</a:t>
            </a:r>
          </a:p>
          <a:p>
            <a:pPr marL="460375" indent="-460375">
              <a:buFont typeface="Wingdings" panose="05000000000000000000" pitchFamily="2" charset="2"/>
              <a:buChar char="v"/>
              <a:defRPr/>
            </a:pPr>
            <a:endParaRPr lang="en-US" sz="1600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cs typeface="Courier New" panose="02070309020205020404" pitchFamily="49" charset="0"/>
              </a:rPr>
              <a:t>The following is a simple example of using an optional block statement:</a:t>
            </a:r>
            <a:br>
              <a:rPr lang="en-US" sz="1600" dirty="0"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/>
            </a:r>
            <a:br>
              <a:rPr lang="en-US" sz="1600" dirty="0"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let make = prompt("What make is your car?");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let model = prompt("What model is your car?");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let year = prompt("What year is your car?");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 own a " + year + " " + make + " " + model);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Block statements</a:t>
            </a:r>
          </a:p>
        </p:txBody>
      </p:sp>
    </p:spTree>
    <p:extLst>
      <p:ext uri="{BB962C8B-B14F-4D97-AF65-F5344CB8AC3E}">
        <p14:creationId xmlns:p14="http://schemas.microsoft.com/office/powerpoint/2010/main" val="312847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19183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/>
              <a:t>Block statements are more commonly used with control statements such as conditionals, loops, functions, and objects. Here's an example of a function. The code that will be executed when the function is called is contained within a block statement:</a:t>
            </a:r>
            <a:endParaRPr lang="en-US" sz="1600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survey()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let make = prompt("What make is your car?");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let model = prompt("What model is your car?");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 own a " + make + " " + model);	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survey();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Block statements</a:t>
            </a:r>
          </a:p>
        </p:txBody>
      </p:sp>
    </p:spTree>
    <p:extLst>
      <p:ext uri="{BB962C8B-B14F-4D97-AF65-F5344CB8AC3E}">
        <p14:creationId xmlns:p14="http://schemas.microsoft.com/office/powerpoint/2010/main" val="303494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02854" cy="467995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/>
              <a:t>Conditional statements are used to make decisions in code.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/>
              <a:t>Decision making is the anticipation of certain conditions occurring during execution of the program and then specifying actions to take according to the condition's outcome.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/>
              <a:t>Decision structures evaluate expressions which produce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/>
              <a:t> 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/>
              <a:t> as outcomes.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/>
              <a:t>Depending on the outcome, you may choose to write additional statements to execute. Or you may choose to write even more conditional statements to further refine your decision-making logic.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212713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19183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/>
              <a:t>The following diagram represents the general flow of a typical decision-making structure found in most programming languages: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2389416" y="3077937"/>
            <a:ext cx="1401333" cy="938893"/>
          </a:xfrm>
          <a:prstGeom prst="flowChartDecision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389416" y="4683678"/>
            <a:ext cx="1401333" cy="565958"/>
          </a:xfrm>
          <a:prstGeom prst="flowChartProcess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conditional code</a:t>
            </a: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 flipH="1">
            <a:off x="3090083" y="2579916"/>
            <a:ext cx="1461" cy="498021"/>
          </a:xfrm>
          <a:prstGeom prst="straightConnector1">
            <a:avLst/>
          </a:prstGeom>
          <a:ln w="25400">
            <a:solidFill>
              <a:schemeClr val="tx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3090082" y="5249637"/>
            <a:ext cx="1" cy="813807"/>
          </a:xfrm>
          <a:prstGeom prst="straightConnector1">
            <a:avLst/>
          </a:prstGeom>
          <a:ln w="25400">
            <a:solidFill>
              <a:schemeClr val="tx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3090082" y="4016830"/>
            <a:ext cx="0" cy="666849"/>
          </a:xfrm>
          <a:prstGeom prst="straightConnector1">
            <a:avLst/>
          </a:prstGeom>
          <a:ln w="25400">
            <a:solidFill>
              <a:schemeClr val="tx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</p:cNvCxnSpPr>
          <p:nvPr/>
        </p:nvCxnSpPr>
        <p:spPr>
          <a:xfrm flipH="1">
            <a:off x="3090082" y="3547383"/>
            <a:ext cx="700667" cy="2256114"/>
          </a:xfrm>
          <a:prstGeom prst="bentConnector4">
            <a:avLst>
              <a:gd name="adj1" fmla="val -154974"/>
              <a:gd name="adj2" fmla="val 100210"/>
            </a:avLst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lowchart: Connector 1024"/>
          <p:cNvSpPr/>
          <p:nvPr/>
        </p:nvSpPr>
        <p:spPr>
          <a:xfrm>
            <a:off x="3000684" y="6079772"/>
            <a:ext cx="178794" cy="190021"/>
          </a:xfrm>
          <a:prstGeom prst="flowChartConnec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Box 1027"/>
          <p:cNvSpPr txBox="1"/>
          <p:nvPr/>
        </p:nvSpPr>
        <p:spPr>
          <a:xfrm>
            <a:off x="3090081" y="4114723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condition is true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0366" y="4536941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177436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27347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/>
              <a:t>JavaScript supports the following types of conditional statements: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cs typeface="Courier New" panose="02070309020205020404" pitchFamily="49" charset="0"/>
              </a:rPr>
              <a:t>statements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else </a:t>
            </a:r>
            <a:r>
              <a:rPr lang="en-US" sz="1600" dirty="0">
                <a:cs typeface="Courier New" panose="02070309020205020404" pitchFamily="49" charset="0"/>
              </a:rPr>
              <a:t>statements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cs typeface="Courier New" panose="02070309020205020404" pitchFamily="49" charset="0"/>
              </a:rPr>
              <a:t>Single statement suites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600" dirty="0">
                <a:cs typeface="Courier New" panose="02070309020205020404" pitchFamily="49" charset="0"/>
              </a:rPr>
              <a:t>statements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cs typeface="Courier New" panose="02070309020205020404" pitchFamily="49" charset="0"/>
              </a:rPr>
              <a:t>Nested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cs typeface="Courier New" panose="02070309020205020404" pitchFamily="49" charset="0"/>
              </a:rPr>
              <a:t> statements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1600" dirty="0">
                <a:cs typeface="Courier New" panose="02070309020205020404" pitchFamily="49" charset="0"/>
              </a:rPr>
              <a:t>statements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2049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35511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/>
              <a:t>Use the if statement to execute a statement if a condition is true:</a:t>
            </a:r>
          </a:p>
          <a:p>
            <a:pPr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num = prompt("Enter a number between 1 and 10");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(num ===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‘5’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 guessed the right number!");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89184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9780190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/>
              <a:t>Use the optional else clause to execute a statement if the condition is false:</a:t>
            </a:r>
            <a:endParaRPr lang="en-US" sz="1600" b="1" dirty="0"/>
          </a:p>
          <a:p>
            <a:pPr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num = prompt("Enter a number between 1 and 10");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(num ===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‘5’)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 guessed the right number!");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{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("You guessed the wrong number...bummer!");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if else</a:t>
            </a:r>
          </a:p>
        </p:txBody>
      </p:sp>
    </p:spTree>
    <p:extLst>
      <p:ext uri="{BB962C8B-B14F-4D97-AF65-F5344CB8AC3E}">
        <p14:creationId xmlns:p14="http://schemas.microsoft.com/office/powerpoint/2010/main" val="12533361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589</Words>
  <Application>Microsoft Macintosh PowerPoint</Application>
  <PresentationFormat>Custom</PresentationFormat>
  <Paragraphs>104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Master light</vt:lpstr>
      <vt:lpstr>Master dark</vt:lpstr>
      <vt:lpstr>COMM 644 Web Programming Intermediate</vt:lpstr>
      <vt:lpstr>This week at a glance…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Exercise: if Statements</vt:lpstr>
      <vt:lpstr>Exercise: Comparison Operators</vt:lpstr>
      <vt:lpstr>Control Statements</vt:lpstr>
      <vt:lpstr>Control Statements</vt:lpstr>
      <vt:lpstr>Exercise: Testing Sets of Conditions</vt:lpstr>
      <vt:lpstr>Exercise: if else and else if Statements</vt:lpstr>
      <vt:lpstr>Control Statements</vt:lpstr>
      <vt:lpstr>Exercise: Nested if Statements</vt:lpstr>
      <vt:lpstr>Control Statements</vt:lpstr>
      <vt:lpstr>Exercise: Switch Statements (How to Start Them)</vt:lpstr>
      <vt:lpstr>Exercise: Switch Statements (How to Complete Them)</vt:lpstr>
      <vt:lpstr>Lab 4 The Invoice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Darren Yamaguchi</cp:lastModifiedBy>
  <cp:revision>322</cp:revision>
  <dcterms:created xsi:type="dcterms:W3CDTF">2011-04-02T17:19:46Z</dcterms:created>
  <dcterms:modified xsi:type="dcterms:W3CDTF">2021-02-17T03:14:23Z</dcterms:modified>
</cp:coreProperties>
</file>