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4"/>
  </p:notesMasterIdLst>
  <p:handoutMasterIdLst>
    <p:handoutMasterId r:id="rId55"/>
  </p:handoutMasterIdLst>
  <p:sldIdLst>
    <p:sldId id="309" r:id="rId3"/>
    <p:sldId id="379" r:id="rId4"/>
    <p:sldId id="419" r:id="rId5"/>
    <p:sldId id="380" r:id="rId6"/>
    <p:sldId id="381" r:id="rId7"/>
    <p:sldId id="383" r:id="rId8"/>
    <p:sldId id="384" r:id="rId9"/>
    <p:sldId id="385" r:id="rId10"/>
    <p:sldId id="429" r:id="rId11"/>
    <p:sldId id="420" r:id="rId12"/>
    <p:sldId id="421" r:id="rId13"/>
    <p:sldId id="422" r:id="rId14"/>
    <p:sldId id="423" r:id="rId15"/>
    <p:sldId id="447" r:id="rId16"/>
    <p:sldId id="424" r:id="rId17"/>
    <p:sldId id="425" r:id="rId18"/>
    <p:sldId id="426" r:id="rId19"/>
    <p:sldId id="427" r:id="rId20"/>
    <p:sldId id="428" r:id="rId21"/>
    <p:sldId id="459" r:id="rId22"/>
    <p:sldId id="256" r:id="rId23"/>
    <p:sldId id="257" r:id="rId24"/>
    <p:sldId id="258" r:id="rId25"/>
    <p:sldId id="259" r:id="rId26"/>
    <p:sldId id="260" r:id="rId27"/>
    <p:sldId id="261" r:id="rId28"/>
    <p:sldId id="448" r:id="rId29"/>
    <p:sldId id="449" r:id="rId30"/>
    <p:sldId id="461" r:id="rId31"/>
    <p:sldId id="460" r:id="rId32"/>
    <p:sldId id="462" r:id="rId33"/>
    <p:sldId id="463" r:id="rId34"/>
    <p:sldId id="464" r:id="rId35"/>
    <p:sldId id="465" r:id="rId36"/>
    <p:sldId id="466" r:id="rId37"/>
    <p:sldId id="454" r:id="rId38"/>
    <p:sldId id="455" r:id="rId39"/>
    <p:sldId id="468" r:id="rId40"/>
    <p:sldId id="469" r:id="rId41"/>
    <p:sldId id="470" r:id="rId42"/>
    <p:sldId id="471" r:id="rId43"/>
    <p:sldId id="472" r:id="rId44"/>
    <p:sldId id="473" r:id="rId45"/>
    <p:sldId id="474" r:id="rId46"/>
    <p:sldId id="475" r:id="rId47"/>
    <p:sldId id="476" r:id="rId48"/>
    <p:sldId id="477" r:id="rId49"/>
    <p:sldId id="478" r:id="rId50"/>
    <p:sldId id="479" r:id="rId51"/>
    <p:sldId id="480" r:id="rId52"/>
    <p:sldId id="446"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77262" autoAdjust="0"/>
  </p:normalViewPr>
  <p:slideViewPr>
    <p:cSldViewPr snapToGrid="0">
      <p:cViewPr varScale="1">
        <p:scale>
          <a:sx n="87" d="100"/>
          <a:sy n="87" d="100"/>
        </p:scale>
        <p:origin x="-112" y="-14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5/4/21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5/4/21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9138606" y="6453336"/>
            <a:ext cx="2814045"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w3.org/TR/XMLHttpRequest/" TargetMode="External"/><Relationship Id="rId3" Type="http://schemas.openxmlformats.org/officeDocument/2006/relationships/hyperlink" Target="https://xhr.spec.whatwg.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jsonplaceholder.typicode.com/" TargetMode="External"/><Relationship Id="rId3" Type="http://schemas.openxmlformats.org/officeDocument/2006/relationships/hyperlink" Target="https://reqres.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11</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2" name="Text Placeholder 1"/>
          <p:cNvSpPr>
            <a:spLocks noGrp="1"/>
          </p:cNvSpPr>
          <p:nvPr>
            <p:ph type="body" sz="quarter" idx="11"/>
          </p:nvPr>
        </p:nvSpPr>
        <p:spPr/>
        <p:txBody>
          <a:bodyPr/>
          <a:lstStyle/>
          <a:p>
            <a:r>
              <a:rPr lang="en-US" dirty="0"/>
              <a:t>Introduction to the XMLHttpRequest Object</a:t>
            </a:r>
          </a:p>
        </p:txBody>
      </p:sp>
      <p:sp>
        <p:nvSpPr>
          <p:cNvPr id="8" name="Text Placeholder 6"/>
          <p:cNvSpPr>
            <a:spLocks noGrp="1"/>
          </p:cNvSpPr>
          <p:nvPr>
            <p:ph type="body" sz="quarter" idx="14"/>
          </p:nvPr>
        </p:nvSpPr>
        <p:spPr>
          <a:xfrm>
            <a:off x="335359" y="1628800"/>
            <a:ext cx="11519183" cy="4679950"/>
          </a:xfrm>
        </p:spPr>
        <p:txBody>
          <a:bodyPr>
            <a:noAutofit/>
          </a:bodyPr>
          <a:lstStyle/>
          <a:p>
            <a:pPr marL="461963" indent="-461963">
              <a:buFont typeface="Wingdings" pitchFamily="2" charset="2"/>
              <a:buChar char="v"/>
            </a:pPr>
            <a:r>
              <a:rPr lang="en-US" sz="1600" dirty="0">
                <a:solidFill>
                  <a:schemeClr val="tx2"/>
                </a:solidFill>
              </a:rPr>
              <a:t>AJAX communication is handled in JavaScript by the XMLHttpRequest (XHR) object. Yes, you can use the Fetch API as well, but under the hood, the </a:t>
            </a:r>
            <a:r>
              <a:rPr lang="en-US" sz="1600" dirty="0" err="1">
                <a:solidFill>
                  <a:schemeClr val="tx2"/>
                </a:solidFill>
              </a:rPr>
              <a:t>XMLHttpRequest</a:t>
            </a:r>
            <a:r>
              <a:rPr lang="en-US" sz="1600" dirty="0">
                <a:solidFill>
                  <a:schemeClr val="tx2"/>
                </a:solidFill>
              </a:rPr>
              <a:t> object is used.</a:t>
            </a:r>
          </a:p>
          <a:p>
            <a:pPr marL="461963" indent="-461963">
              <a:buFont typeface="Wingdings" pitchFamily="2" charset="2"/>
              <a:buChar char="v"/>
            </a:pPr>
            <a:endParaRPr lang="en-US" sz="1600" dirty="0">
              <a:solidFill>
                <a:schemeClr val="tx2"/>
              </a:solidFill>
            </a:endParaRPr>
          </a:p>
          <a:p>
            <a:pPr marL="461963" indent="-461963">
              <a:buFont typeface="Wingdings" pitchFamily="2" charset="2"/>
              <a:buChar char="v"/>
            </a:pPr>
            <a:r>
              <a:rPr lang="en-US" sz="1600" dirty="0">
                <a:solidFill>
                  <a:schemeClr val="tx2"/>
                </a:solidFill>
              </a:rPr>
              <a:t>Like server-side traffic, AJAX communication is broken down into requests and responses.</a:t>
            </a:r>
            <a:br>
              <a:rPr lang="en-US" sz="1600" dirty="0">
                <a:solidFill>
                  <a:schemeClr val="tx2"/>
                </a:solidFill>
              </a:rPr>
            </a:br>
            <a:endParaRPr lang="en-US" sz="1600" dirty="0">
              <a:solidFill>
                <a:schemeClr val="tx2"/>
              </a:solidFill>
            </a:endParaRPr>
          </a:p>
          <a:p>
            <a:pPr marL="461963" indent="-461963">
              <a:buFont typeface="Wingdings" pitchFamily="2" charset="2"/>
              <a:buChar char="v"/>
            </a:pPr>
            <a:r>
              <a:rPr lang="en-US" sz="1600" dirty="0">
                <a:solidFill>
                  <a:schemeClr val="tx2"/>
                </a:solidFill>
              </a:rPr>
              <a:t>The XHR object was designed by Microsoft (originally for Outlook Web Access) and later adopted by Mozilla, Apple, Google, and others. It's now standardized by both the </a:t>
            </a:r>
            <a:r>
              <a:rPr lang="en-US" sz="1600" dirty="0">
                <a:solidFill>
                  <a:schemeClr val="tx2"/>
                </a:solidFill>
                <a:hlinkClick r:id="rId2"/>
              </a:rPr>
              <a:t>W3C</a:t>
            </a:r>
            <a:r>
              <a:rPr lang="en-US" sz="1600" dirty="0">
                <a:solidFill>
                  <a:schemeClr val="tx2"/>
                </a:solidFill>
              </a:rPr>
              <a:t> and the </a:t>
            </a:r>
            <a:r>
              <a:rPr lang="en-US" sz="1600" dirty="0">
                <a:solidFill>
                  <a:schemeClr val="tx2"/>
                </a:solidFill>
                <a:hlinkClick r:id="rId3"/>
              </a:rPr>
              <a:t>WHATWG</a:t>
            </a:r>
            <a:r>
              <a:rPr lang="en-US" sz="1600" dirty="0">
                <a:solidFill>
                  <a:schemeClr val="tx2"/>
                </a:solidFill>
              </a:rPr>
              <a:t>.</a:t>
            </a:r>
            <a:br>
              <a:rPr lang="en-US" sz="1600" dirty="0">
                <a:solidFill>
                  <a:schemeClr val="tx2"/>
                </a:solidFill>
              </a:rPr>
            </a:br>
            <a:endParaRPr lang="en-US" sz="1600" dirty="0">
              <a:solidFill>
                <a:schemeClr val="tx2"/>
              </a:solidFill>
            </a:endParaRPr>
          </a:p>
          <a:p>
            <a:pPr marL="461963" indent="-461963">
              <a:buFont typeface="Wingdings" pitchFamily="2" charset="2"/>
              <a:buChar char="v"/>
            </a:pPr>
            <a:r>
              <a:rPr lang="en-US" sz="1600" dirty="0">
                <a:solidFill>
                  <a:schemeClr val="tx2"/>
                </a:solidFill>
              </a:rPr>
              <a:t>This object can include data that tells the server what data is being requested and how the data should be processed.</a:t>
            </a:r>
            <a:br>
              <a:rPr lang="en-US" sz="1600" dirty="0">
                <a:solidFill>
                  <a:schemeClr val="tx2"/>
                </a:solidFill>
              </a:rPr>
            </a:br>
            <a:endParaRPr lang="en-US" sz="1600" dirty="0">
              <a:solidFill>
                <a:schemeClr val="tx2"/>
              </a:solidFill>
            </a:endParaRPr>
          </a:p>
          <a:p>
            <a:pPr marL="461963" indent="-461963">
              <a:buFont typeface="Wingdings" pitchFamily="2" charset="2"/>
              <a:buChar char="v"/>
            </a:pPr>
            <a:r>
              <a:rPr lang="en-US" sz="1600" dirty="0">
                <a:solidFill>
                  <a:schemeClr val="tx2"/>
                </a:solidFill>
              </a:rPr>
              <a:t>Despite its name, XHR can be used to retrieve any type of data, not just </a:t>
            </a:r>
            <a:r>
              <a:rPr lang="en-US" sz="1600" dirty="0" smtClean="0">
                <a:solidFill>
                  <a:schemeClr val="tx2"/>
                </a:solidFill>
              </a:rPr>
              <a:t>XML (</a:t>
            </a:r>
            <a:r>
              <a:rPr lang="en-US" sz="1600" dirty="0" smtClean="0">
                <a:solidFill>
                  <a:srgbClr val="FFFF00"/>
                </a:solidFill>
              </a:rPr>
              <a:t>i.e. JSON and HTML</a:t>
            </a:r>
            <a:r>
              <a:rPr lang="en-US" sz="1600" dirty="0" smtClean="0">
                <a:solidFill>
                  <a:schemeClr val="tx2"/>
                </a:solidFill>
              </a:rPr>
              <a:t>), </a:t>
            </a:r>
            <a:r>
              <a:rPr lang="en-US" sz="1600" dirty="0">
                <a:solidFill>
                  <a:schemeClr val="tx2"/>
                </a:solidFill>
              </a:rPr>
              <a:t>and it supports protocols other than HTTP as well.</a:t>
            </a:r>
            <a:br>
              <a:rPr lang="en-US" sz="1600" dirty="0">
                <a:solidFill>
                  <a:schemeClr val="tx2"/>
                </a:solidFill>
              </a:rPr>
            </a:br>
            <a:endParaRPr lang="en-US" sz="1600" dirty="0">
              <a:solidFill>
                <a:schemeClr val="tx2"/>
              </a:solidFill>
            </a:endParaRPr>
          </a:p>
          <a:p>
            <a:pPr marL="461963" indent="-461963">
              <a:buFont typeface="Wingdings" pitchFamily="2" charset="2"/>
              <a:buChar char="v"/>
            </a:pPr>
            <a:r>
              <a:rPr lang="en-US" sz="1600" dirty="0">
                <a:solidFill>
                  <a:schemeClr val="tx2"/>
                </a:solidFill>
              </a:rPr>
              <a:t>An XHR object is often processed by a server-side application.</a:t>
            </a:r>
          </a:p>
        </p:txBody>
      </p:sp>
    </p:spTree>
    <p:extLst>
      <p:ext uri="{BB962C8B-B14F-4D97-AF65-F5344CB8AC3E}">
        <p14:creationId xmlns:p14="http://schemas.microsoft.com/office/powerpoint/2010/main" val="72622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10067464" cy="4679950"/>
          </a:xfrm>
        </p:spPr>
        <p:txBody>
          <a:bodyPr>
            <a:noAutofit/>
          </a:bodyPr>
          <a:lstStyle/>
          <a:p>
            <a:r>
              <a:rPr lang="en-US" sz="1600" dirty="0"/>
              <a:t>The following list represents the most common </a:t>
            </a:r>
            <a:r>
              <a:rPr lang="en-US" sz="1600" b="1" dirty="0"/>
              <a:t>request</a:t>
            </a:r>
            <a:r>
              <a:rPr lang="en-US" sz="1600" dirty="0"/>
              <a:t> members of the </a:t>
            </a:r>
            <a:r>
              <a:rPr lang="en-US" sz="1600" dirty="0" err="1"/>
              <a:t>XMLHttpRequest</a:t>
            </a:r>
            <a:r>
              <a:rPr lang="en-US" sz="1600" dirty="0"/>
              <a:t> object.</a:t>
            </a:r>
          </a:p>
        </p:txBody>
      </p:sp>
      <p:sp>
        <p:nvSpPr>
          <p:cNvPr id="2" name="Text Placeholder 1"/>
          <p:cNvSpPr>
            <a:spLocks noGrp="1"/>
          </p:cNvSpPr>
          <p:nvPr>
            <p:ph type="body" sz="quarter" idx="11"/>
          </p:nvPr>
        </p:nvSpPr>
        <p:spPr/>
        <p:txBody>
          <a:bodyPr/>
          <a:lstStyle/>
          <a:p>
            <a:r>
              <a:rPr lang="en-US" dirty="0"/>
              <a:t>Common members of the </a:t>
            </a:r>
            <a:r>
              <a:rPr lang="en-US" dirty="0" err="1"/>
              <a:t>XMLHttpRequest</a:t>
            </a:r>
            <a:r>
              <a:rPr lang="en-US" dirty="0"/>
              <a:t> object</a:t>
            </a:r>
          </a:p>
        </p:txBody>
      </p:sp>
      <p:graphicFrame>
        <p:nvGraphicFramePr>
          <p:cNvPr id="6" name="Table 5"/>
          <p:cNvGraphicFramePr>
            <a:graphicFrameLocks noGrp="1"/>
          </p:cNvGraphicFramePr>
          <p:nvPr>
            <p:extLst>
              <p:ext uri="{D42A27DB-BD31-4B8C-83A1-F6EECF244321}">
                <p14:modId xmlns:p14="http://schemas.microsoft.com/office/powerpoint/2010/main" val="1472823589"/>
              </p:ext>
            </p:extLst>
          </p:nvPr>
        </p:nvGraphicFramePr>
        <p:xfrm>
          <a:off x="0" y="2178247"/>
          <a:ext cx="12192000" cy="3108959"/>
        </p:xfrm>
        <a:graphic>
          <a:graphicData uri="http://schemas.openxmlformats.org/drawingml/2006/table">
            <a:tbl>
              <a:tblPr firstRow="1" bandRow="1">
                <a:tableStyleId>{5C22544A-7EE6-4342-B048-85BDC9FD1C3A}</a:tableStyleId>
              </a:tblPr>
              <a:tblGrid>
                <a:gridCol w="4174435">
                  <a:extLst>
                    <a:ext uri="{9D8B030D-6E8A-4147-A177-3AD203B41FA5}">
                      <a16:colId xmlns="" xmlns:a16="http://schemas.microsoft.com/office/drawing/2014/main" val="20000"/>
                    </a:ext>
                  </a:extLst>
                </a:gridCol>
                <a:gridCol w="8017565">
                  <a:extLst>
                    <a:ext uri="{9D8B030D-6E8A-4147-A177-3AD203B41FA5}">
                      <a16:colId xmlns="" xmlns:a16="http://schemas.microsoft.com/office/drawing/2014/main" val="20001"/>
                    </a:ext>
                  </a:extLst>
                </a:gridCol>
              </a:tblGrid>
              <a:tr h="130653">
                <a:tc>
                  <a:txBody>
                    <a:bodyPr/>
                    <a:lstStyle/>
                    <a:p>
                      <a:r>
                        <a:rPr lang="en-US" sz="1400"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61079">
                <a:tc>
                  <a:txBody>
                    <a:bodyPr/>
                    <a:lstStyle/>
                    <a:p>
                      <a:r>
                        <a:rPr lang="en-US" sz="1400" b="1" kern="1200" dirty="0">
                          <a:solidFill>
                            <a:schemeClr val="dk1"/>
                          </a:solidFill>
                          <a:latin typeface="Courier New" pitchFamily="49" charset="0"/>
                          <a:ea typeface="+mn-ea"/>
                          <a:cs typeface="Courier New" pitchFamily="49" charset="0"/>
                        </a:rPr>
                        <a:t>.open(</a:t>
                      </a:r>
                      <a:r>
                        <a:rPr lang="en-US" sz="1400" b="1" i="1" kern="1200" dirty="0" err="1">
                          <a:solidFill>
                            <a:schemeClr val="dk1"/>
                          </a:solidFill>
                          <a:latin typeface="Courier New" pitchFamily="49" charset="0"/>
                          <a:ea typeface="+mn-ea"/>
                          <a:cs typeface="Courier New" pitchFamily="49" charset="0"/>
                        </a:rPr>
                        <a:t>method</a:t>
                      </a:r>
                      <a:r>
                        <a:rPr lang="en-US" sz="1400" b="1" kern="1200" dirty="0" err="1">
                          <a:solidFill>
                            <a:schemeClr val="dk1"/>
                          </a:solidFill>
                          <a:latin typeface="Courier New" pitchFamily="49" charset="0"/>
                          <a:ea typeface="+mn-ea"/>
                          <a:cs typeface="Courier New" pitchFamily="49" charset="0"/>
                        </a:rPr>
                        <a:t>,</a:t>
                      </a:r>
                      <a:r>
                        <a:rPr lang="en-US" sz="1400" b="1" i="1" kern="1200" dirty="0" err="1">
                          <a:solidFill>
                            <a:schemeClr val="dk1"/>
                          </a:solidFill>
                          <a:latin typeface="Courier New" pitchFamily="49" charset="0"/>
                          <a:ea typeface="+mn-ea"/>
                          <a:cs typeface="Courier New" pitchFamily="49" charset="0"/>
                        </a:rPr>
                        <a:t>url</a:t>
                      </a:r>
                      <a:r>
                        <a:rPr lang="en-US" sz="1400" b="1" kern="1200" dirty="0" err="1">
                          <a:solidFill>
                            <a:schemeClr val="dk1"/>
                          </a:solidFill>
                          <a:latin typeface="Courier New" pitchFamily="49" charset="0"/>
                          <a:ea typeface="+mn-ea"/>
                          <a:cs typeface="Courier New" pitchFamily="49" charset="0"/>
                        </a:rPr>
                        <a:t>,</a:t>
                      </a:r>
                      <a:r>
                        <a:rPr lang="en-US" sz="1400" b="1" i="1" kern="1200" dirty="0" err="1">
                          <a:solidFill>
                            <a:schemeClr val="dk1"/>
                          </a:solidFill>
                          <a:latin typeface="Courier New" pitchFamily="49" charset="0"/>
                          <a:ea typeface="+mn-ea"/>
                          <a:cs typeface="Courier New" pitchFamily="49" charset="0"/>
                        </a:rPr>
                        <a:t>async,user,pass</a:t>
                      </a:r>
                      <a:r>
                        <a:rPr lang="en-US" sz="1400" b="1" kern="1200" dirty="0">
                          <a:solidFill>
                            <a:schemeClr val="dk1"/>
                          </a:solidFill>
                          <a:latin typeface="Courier New" pitchFamily="49" charset="0"/>
                          <a:ea typeface="+mn-ea"/>
                          <a:cs typeface="Courier New" pitchFamily="49" charset="0"/>
                        </a:rPr>
                        <a:t>) </a:t>
                      </a:r>
                      <a:endParaRPr lang="en-US" sz="1400" b="1" dirty="0">
                        <a:latin typeface="Courier New" pitchFamily="49" charset="0"/>
                        <a:cs typeface="Courier New"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Opens a connection for a request at the specified URL. Specify the method as either</a:t>
                      </a:r>
                      <a:r>
                        <a:rPr lang="en-US" sz="1400" b="1" kern="1200" baseline="0" dirty="0">
                          <a:solidFill>
                            <a:schemeClr val="dk1"/>
                          </a:solidFill>
                          <a:latin typeface="+mn-lt"/>
                          <a:ea typeface="+mn-ea"/>
                          <a:cs typeface="+mn-cs"/>
                        </a:rPr>
                        <a:t> </a:t>
                      </a:r>
                      <a:r>
                        <a:rPr lang="en-US" sz="1400" b="1" kern="1200" dirty="0">
                          <a:solidFill>
                            <a:schemeClr val="dk1"/>
                          </a:solidFill>
                          <a:latin typeface="+mn-lt"/>
                          <a:ea typeface="+mn-ea"/>
                          <a:cs typeface="+mn-cs"/>
                        </a:rPr>
                        <a:t>GET or POST</a:t>
                      </a:r>
                      <a:r>
                        <a:rPr lang="en-US" sz="1400" b="1" kern="1200" baseline="0" dirty="0">
                          <a:solidFill>
                            <a:schemeClr val="dk1"/>
                          </a:solidFill>
                          <a:latin typeface="+mn-lt"/>
                          <a:ea typeface="+mn-ea"/>
                          <a:cs typeface="+mn-cs"/>
                        </a:rPr>
                        <a:t> and whether or not the transmission should be asynchronous (true) or synchronous (false)</a:t>
                      </a:r>
                      <a:r>
                        <a:rPr lang="en-US" sz="1400" b="1" kern="1200" dirty="0" smtClean="0">
                          <a:solidFill>
                            <a:schemeClr val="dk1"/>
                          </a:solidFill>
                          <a:latin typeface="+mn-lt"/>
                          <a:ea typeface="+mn-ea"/>
                          <a:cs typeface="+mn-cs"/>
                        </a:rPr>
                        <a:t>. </a:t>
                      </a:r>
                      <a:r>
                        <a:rPr lang="en-US" sz="1400" b="1" kern="1200" dirty="0" smtClean="0">
                          <a:solidFill>
                            <a:srgbClr val="FFFF00"/>
                          </a:solidFill>
                          <a:latin typeface="+mn-lt"/>
                          <a:ea typeface="+mn-ea"/>
                          <a:cs typeface="+mn-cs"/>
                        </a:rPr>
                        <a:t>Always</a:t>
                      </a:r>
                      <a:r>
                        <a:rPr lang="en-US" sz="1400" b="1" kern="1200" baseline="0" dirty="0" smtClean="0">
                          <a:solidFill>
                            <a:srgbClr val="FFFF00"/>
                          </a:solidFill>
                          <a:latin typeface="+mn-lt"/>
                          <a:ea typeface="+mn-ea"/>
                          <a:cs typeface="+mn-cs"/>
                        </a:rPr>
                        <a:t> set to </a:t>
                      </a:r>
                      <a:r>
                        <a:rPr lang="en-US" sz="1400" b="1" kern="1200" baseline="0" dirty="0" err="1" smtClean="0">
                          <a:solidFill>
                            <a:srgbClr val="FFFF00"/>
                          </a:solidFill>
                          <a:latin typeface="+mn-lt"/>
                          <a:ea typeface="+mn-ea"/>
                          <a:cs typeface="+mn-cs"/>
                        </a:rPr>
                        <a:t>asychronous</a:t>
                      </a:r>
                      <a:endParaRPr lang="en-US" sz="1400" b="1" dirty="0">
                        <a:solidFill>
                          <a:srgbClr val="FFFF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0653">
                <a:tc>
                  <a:txBody>
                    <a:bodyPr/>
                    <a:lstStyle/>
                    <a:p>
                      <a:r>
                        <a:rPr lang="en-US" sz="1400" b="0" kern="1200" dirty="0">
                          <a:solidFill>
                            <a:schemeClr val="dk1"/>
                          </a:solidFill>
                          <a:latin typeface="Courier New" pitchFamily="49" charset="0"/>
                          <a:ea typeface="+mn-ea"/>
                          <a:cs typeface="Courier New" pitchFamily="49" charset="0"/>
                        </a:rPr>
                        <a:t>.</a:t>
                      </a:r>
                      <a:r>
                        <a:rPr lang="en-US" sz="1400" b="0" kern="1200" dirty="0" err="1">
                          <a:solidFill>
                            <a:schemeClr val="dk1"/>
                          </a:solidFill>
                          <a:latin typeface="Courier New" pitchFamily="49" charset="0"/>
                          <a:ea typeface="+mn-ea"/>
                          <a:cs typeface="Courier New" pitchFamily="49" charset="0"/>
                        </a:rPr>
                        <a:t>setRequestHeader</a:t>
                      </a:r>
                      <a:r>
                        <a:rPr lang="en-US" sz="1400" b="0" kern="1200" dirty="0">
                          <a:solidFill>
                            <a:schemeClr val="dk1"/>
                          </a:solidFill>
                          <a:latin typeface="Courier New" pitchFamily="49" charset="0"/>
                          <a:ea typeface="+mn-ea"/>
                          <a:cs typeface="Courier New" pitchFamily="49" charset="0"/>
                        </a:rPr>
                        <a:t>(</a:t>
                      </a:r>
                      <a:r>
                        <a:rPr lang="en-US" sz="1400" b="0" i="1" kern="1200" dirty="0" err="1">
                          <a:solidFill>
                            <a:schemeClr val="dk1"/>
                          </a:solidFill>
                          <a:latin typeface="Courier New" pitchFamily="49" charset="0"/>
                          <a:ea typeface="+mn-ea"/>
                          <a:cs typeface="Courier New" pitchFamily="49" charset="0"/>
                        </a:rPr>
                        <a:t>name</a:t>
                      </a:r>
                      <a:r>
                        <a:rPr lang="en-US" sz="1400" b="0" kern="1200" dirty="0" err="1">
                          <a:solidFill>
                            <a:schemeClr val="dk1"/>
                          </a:solidFill>
                          <a:latin typeface="Courier New" pitchFamily="49" charset="0"/>
                          <a:ea typeface="+mn-ea"/>
                          <a:cs typeface="Courier New" pitchFamily="49" charset="0"/>
                        </a:rPr>
                        <a:t>,</a:t>
                      </a:r>
                      <a:r>
                        <a:rPr lang="en-US" sz="1400" b="0" i="1" kern="1200" dirty="0" err="1">
                          <a:solidFill>
                            <a:schemeClr val="dk1"/>
                          </a:solidFill>
                          <a:latin typeface="Courier New" pitchFamily="49" charset="0"/>
                          <a:ea typeface="+mn-ea"/>
                          <a:cs typeface="Courier New" pitchFamily="49" charset="0"/>
                        </a:rPr>
                        <a:t>value</a:t>
                      </a:r>
                      <a:r>
                        <a:rPr lang="en-US" sz="1400" b="0" kern="1200" dirty="0">
                          <a:solidFill>
                            <a:schemeClr val="dk1"/>
                          </a:solidFill>
                          <a:latin typeface="Courier New" pitchFamily="49" charset="0"/>
                          <a:ea typeface="+mn-ea"/>
                          <a:cs typeface="Courier New" pitchFamily="49" charset="0"/>
                        </a:rPr>
                        <a:t>)</a:t>
                      </a:r>
                      <a:endParaRPr lang="en-US" sz="1400" b="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solidFill>
                            <a:schemeClr val="dk1"/>
                          </a:solidFill>
                          <a:latin typeface="+mn-lt"/>
                          <a:ea typeface="+mn-ea"/>
                          <a:cs typeface="+mn-cs"/>
                        </a:rPr>
                        <a:t>Specifies a header name and value for a request header.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61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Courier New" pitchFamily="49" charset="0"/>
                          <a:cs typeface="Courier New" pitchFamily="49" charset="0"/>
                        </a:rPr>
                        <a:t>timeout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i="0" kern="1200" dirty="0">
                          <a:solidFill>
                            <a:schemeClr val="dk1"/>
                          </a:solidFill>
                          <a:effectLst/>
                          <a:latin typeface="+mn-lt"/>
                          <a:ea typeface="+mn-ea"/>
                          <a:cs typeface="+mn-cs"/>
                        </a:rPr>
                        <a:t>Number in milliseconds representing how long</a:t>
                      </a:r>
                      <a:r>
                        <a:rPr lang="en-US" sz="1400" b="0" i="0" kern="1200" baseline="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request can take before automatically being terminated. A value of 0 (default) means there is no timeout.</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61079">
                <a:tc>
                  <a:txBody>
                    <a:bodyPr/>
                    <a:lstStyle/>
                    <a:p>
                      <a:r>
                        <a:rPr lang="en-US" sz="1400" b="1" kern="1200" dirty="0">
                          <a:solidFill>
                            <a:schemeClr val="dk1"/>
                          </a:solidFill>
                          <a:latin typeface="Courier New" pitchFamily="49" charset="0"/>
                          <a:ea typeface="+mn-ea"/>
                          <a:cs typeface="Courier New" pitchFamily="49" charset="0"/>
                        </a:rPr>
                        <a:t>.send([</a:t>
                      </a:r>
                      <a:r>
                        <a:rPr lang="en-US" sz="1400" b="1" i="1" kern="1200" dirty="0">
                          <a:solidFill>
                            <a:schemeClr val="dk1"/>
                          </a:solidFill>
                          <a:latin typeface="Courier New" pitchFamily="49" charset="0"/>
                          <a:ea typeface="+mn-ea"/>
                          <a:cs typeface="Courier New" pitchFamily="49" charset="0"/>
                        </a:rPr>
                        <a:t>data</a:t>
                      </a:r>
                      <a:r>
                        <a:rPr lang="en-US" sz="1400" b="1" kern="1200" dirty="0">
                          <a:solidFill>
                            <a:schemeClr val="dk1"/>
                          </a:solidFill>
                          <a:latin typeface="Courier New" pitchFamily="49" charset="0"/>
                          <a:ea typeface="+mn-ea"/>
                          <a:cs typeface="Courier New" pitchFamily="49" charset="0"/>
                        </a:rPr>
                        <a:t>]) </a:t>
                      </a:r>
                      <a:endParaRPr lang="en-US" sz="1400" b="1"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Starts the request. This method can include data that gets sent with the request. This method must be called after a request connection has been opened. Use:</a:t>
                      </a:r>
                      <a:br>
                        <a:rPr lang="en-US" sz="1400" b="1" kern="1200" dirty="0">
                          <a:solidFill>
                            <a:schemeClr val="dk1"/>
                          </a:solidFill>
                          <a:latin typeface="+mn-lt"/>
                          <a:ea typeface="+mn-ea"/>
                          <a:cs typeface="+mn-cs"/>
                        </a:rPr>
                      </a:br>
                      <a:r>
                        <a:rPr lang="en-US" sz="1400" b="1" kern="1200" baseline="0" dirty="0">
                          <a:solidFill>
                            <a:schemeClr val="dk1"/>
                          </a:solidFill>
                          <a:latin typeface="+mn-lt"/>
                          <a:ea typeface="+mn-ea"/>
                          <a:cs typeface="+mn-cs"/>
                        </a:rPr>
                        <a:t>.send() for GET requests</a:t>
                      </a:r>
                      <a:br>
                        <a:rPr lang="en-US" sz="1400" b="1" kern="1200" baseline="0" dirty="0">
                          <a:solidFill>
                            <a:schemeClr val="dk1"/>
                          </a:solidFill>
                          <a:latin typeface="+mn-lt"/>
                          <a:ea typeface="+mn-ea"/>
                          <a:cs typeface="+mn-cs"/>
                        </a:rPr>
                      </a:br>
                      <a:r>
                        <a:rPr lang="en-US" sz="1400" b="1" kern="1200" baseline="0" dirty="0">
                          <a:solidFill>
                            <a:schemeClr val="dk1"/>
                          </a:solidFill>
                          <a:latin typeface="+mn-lt"/>
                          <a:ea typeface="+mn-ea"/>
                          <a:cs typeface="+mn-cs"/>
                        </a:rPr>
                        <a:t>.send([data]) for POST requests</a:t>
                      </a:r>
                      <a:r>
                        <a:rPr lang="en-US" sz="1400" b="1" kern="1200" baseline="0" dirty="0" smtClean="0">
                          <a:solidFill>
                            <a:schemeClr val="dk1"/>
                          </a:solidFill>
                          <a:latin typeface="+mn-lt"/>
                          <a:ea typeface="+mn-ea"/>
                          <a:cs typeface="+mn-cs"/>
                        </a:rPr>
                        <a:t>. </a:t>
                      </a:r>
                      <a:r>
                        <a:rPr lang="en-US" sz="1400" b="1" kern="1200" baseline="0" dirty="0" err="1" smtClean="0">
                          <a:solidFill>
                            <a:srgbClr val="FFFF00"/>
                          </a:solidFill>
                          <a:latin typeface="+mn-lt"/>
                          <a:ea typeface="+mn-ea"/>
                          <a:cs typeface="+mn-cs"/>
                        </a:rPr>
                        <a:t>POST:Submits</a:t>
                      </a:r>
                      <a:r>
                        <a:rPr lang="en-US" sz="1400" b="1" kern="1200" baseline="0" dirty="0" smtClean="0">
                          <a:solidFill>
                            <a:srgbClr val="FFFF00"/>
                          </a:solidFill>
                          <a:latin typeface="+mn-lt"/>
                          <a:ea typeface="+mn-ea"/>
                          <a:cs typeface="+mn-cs"/>
                        </a:rPr>
                        <a:t> data to be processed</a:t>
                      </a:r>
                      <a:endParaRPr lang="en-US" sz="1400" b="1" dirty="0">
                        <a:solidFill>
                          <a:srgbClr val="FFFF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30653">
                <a:tc>
                  <a:txBody>
                    <a:bodyPr/>
                    <a:lstStyle/>
                    <a:p>
                      <a:r>
                        <a:rPr lang="en-US" sz="1400" b="0" dirty="0">
                          <a:latin typeface="Courier New" pitchFamily="49" charset="0"/>
                          <a:cs typeface="Courier New" pitchFamily="49" charset="0"/>
                        </a:rPr>
                        <a:t>.abort()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kern="1200" dirty="0">
                          <a:solidFill>
                            <a:schemeClr val="dk1"/>
                          </a:solidFill>
                          <a:latin typeface="+mn-lt"/>
                          <a:ea typeface="+mn-ea"/>
                          <a:cs typeface="+mn-cs"/>
                        </a:rPr>
                        <a:t>Cancels the current request.</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5483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The following list represents the most common </a:t>
            </a:r>
            <a:r>
              <a:rPr lang="en-US" sz="1600" b="1" dirty="0"/>
              <a:t>response</a:t>
            </a:r>
            <a:r>
              <a:rPr lang="en-US" sz="1600" dirty="0"/>
              <a:t> members of the </a:t>
            </a:r>
            <a:r>
              <a:rPr lang="en-US" sz="1600" dirty="0" err="1"/>
              <a:t>XMLHttpRequest</a:t>
            </a:r>
            <a:r>
              <a:rPr lang="en-US" sz="1600" dirty="0"/>
              <a:t> object.</a:t>
            </a:r>
          </a:p>
        </p:txBody>
      </p:sp>
      <p:sp>
        <p:nvSpPr>
          <p:cNvPr id="2" name="Text Placeholder 1"/>
          <p:cNvSpPr>
            <a:spLocks noGrp="1"/>
          </p:cNvSpPr>
          <p:nvPr>
            <p:ph type="body" sz="quarter" idx="11"/>
          </p:nvPr>
        </p:nvSpPr>
        <p:spPr/>
        <p:txBody>
          <a:bodyPr/>
          <a:lstStyle/>
          <a:p>
            <a:r>
              <a:rPr lang="en-US" dirty="0"/>
              <a:t>Common members of the </a:t>
            </a:r>
            <a:r>
              <a:rPr lang="en-US" dirty="0" err="1"/>
              <a:t>XMLHttpRequest</a:t>
            </a:r>
            <a:r>
              <a:rPr lang="en-US" dirty="0"/>
              <a:t> object</a:t>
            </a:r>
          </a:p>
        </p:txBody>
      </p:sp>
      <p:graphicFrame>
        <p:nvGraphicFramePr>
          <p:cNvPr id="6" name="Table 5"/>
          <p:cNvGraphicFramePr>
            <a:graphicFrameLocks noGrp="1"/>
          </p:cNvGraphicFramePr>
          <p:nvPr>
            <p:extLst>
              <p:ext uri="{D42A27DB-BD31-4B8C-83A1-F6EECF244321}">
                <p14:modId xmlns:p14="http://schemas.microsoft.com/office/powerpoint/2010/main" val="3946869953"/>
              </p:ext>
            </p:extLst>
          </p:nvPr>
        </p:nvGraphicFramePr>
        <p:xfrm>
          <a:off x="0" y="2184873"/>
          <a:ext cx="12192000" cy="4846319"/>
        </p:xfrm>
        <a:graphic>
          <a:graphicData uri="http://schemas.openxmlformats.org/drawingml/2006/table">
            <a:tbl>
              <a:tblPr firstRow="1" bandRow="1">
                <a:tableStyleId>{5C22544A-7EE6-4342-B048-85BDC9FD1C3A}</a:tableStyleId>
              </a:tblPr>
              <a:tblGrid>
                <a:gridCol w="3193774">
                  <a:extLst>
                    <a:ext uri="{9D8B030D-6E8A-4147-A177-3AD203B41FA5}">
                      <a16:colId xmlns="" xmlns:a16="http://schemas.microsoft.com/office/drawing/2014/main" val="20000"/>
                    </a:ext>
                  </a:extLst>
                </a:gridCol>
                <a:gridCol w="8998226">
                  <a:extLst>
                    <a:ext uri="{9D8B030D-6E8A-4147-A177-3AD203B41FA5}">
                      <a16:colId xmlns="" xmlns:a16="http://schemas.microsoft.com/office/drawing/2014/main" val="20001"/>
                    </a:ext>
                  </a:extLst>
                </a:gridCol>
              </a:tblGrid>
              <a:tr h="218466">
                <a:tc>
                  <a:txBody>
                    <a:bodyPr/>
                    <a:lstStyle/>
                    <a:p>
                      <a:r>
                        <a:rPr lang="en-US" sz="1400" dirty="0"/>
                        <a:t>Property</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18466">
                <a:tc>
                  <a:txBody>
                    <a:bodyPr/>
                    <a:lstStyle/>
                    <a:p>
                      <a:r>
                        <a:rPr lang="en-US" sz="1400" b="0" kern="1200" dirty="0" err="1">
                          <a:solidFill>
                            <a:schemeClr val="dk1"/>
                          </a:solidFill>
                          <a:latin typeface="Courier New" pitchFamily="49" charset="0"/>
                          <a:ea typeface="+mn-ea"/>
                          <a:cs typeface="Courier New" pitchFamily="49" charset="0"/>
                        </a:rPr>
                        <a:t>responseURL</a:t>
                      </a:r>
                      <a:endParaRPr lang="en-US" sz="1400" b="0" dirty="0">
                        <a:latin typeface="Courier New" pitchFamily="49" charset="0"/>
                        <a:cs typeface="Courier New"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en-US" sz="1400" b="0" dirty="0"/>
                        <a:t>Represents the URL</a:t>
                      </a:r>
                      <a:r>
                        <a:rPr lang="en-US" sz="1400" b="0" baseline="0" dirty="0"/>
                        <a:t> that returned the data in the response.</a:t>
                      </a:r>
                      <a:endParaRPr lang="en-US" sz="1400" b="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24319">
                <a:tc>
                  <a:txBody>
                    <a:bodyPr/>
                    <a:lstStyle/>
                    <a:p>
                      <a:r>
                        <a:rPr lang="en-US" sz="1400" b="1" kern="1200" dirty="0">
                          <a:solidFill>
                            <a:schemeClr val="dk1"/>
                          </a:solidFill>
                          <a:latin typeface="Courier New" pitchFamily="49" charset="0"/>
                          <a:ea typeface="+mn-ea"/>
                          <a:cs typeface="Courier New" pitchFamily="49" charset="0"/>
                        </a:rPr>
                        <a:t>status</a:t>
                      </a:r>
                      <a:endParaRPr lang="en-US" sz="1400" b="1"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The status code returned from the server in numeric format. Common values include:</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200 for OK</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404 for Page not found.</a:t>
                      </a:r>
                      <a:endParaRPr lang="en-US" sz="1400"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18466">
                <a:tc>
                  <a:txBody>
                    <a:bodyPr/>
                    <a:lstStyle/>
                    <a:p>
                      <a:r>
                        <a:rPr lang="en-US" sz="1400" b="0" kern="1200" dirty="0" err="1">
                          <a:solidFill>
                            <a:schemeClr val="dk1"/>
                          </a:solidFill>
                          <a:latin typeface="Courier New" pitchFamily="49" charset="0"/>
                          <a:ea typeface="+mn-ea"/>
                          <a:cs typeface="Courier New" pitchFamily="49" charset="0"/>
                        </a:rPr>
                        <a:t>statusText</a:t>
                      </a:r>
                      <a:endParaRPr lang="en-US" sz="1400" b="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The status message returned from the server in text format.</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18466">
                <a:tc>
                  <a:txBody>
                    <a:bodyPr/>
                    <a:lstStyle/>
                    <a:p>
                      <a:r>
                        <a:rPr lang="en-US" sz="1400" b="0" dirty="0">
                          <a:latin typeface="Courier New" pitchFamily="49" charset="0"/>
                          <a:cs typeface="Courier New" pitchFamily="49" charset="0"/>
                        </a:rPr>
                        <a:t>.</a:t>
                      </a:r>
                      <a:r>
                        <a:rPr lang="en-US" sz="1400" b="0" kern="1200" dirty="0" err="1">
                          <a:solidFill>
                            <a:schemeClr val="dk1"/>
                          </a:solidFill>
                          <a:latin typeface="Courier New" pitchFamily="49" charset="0"/>
                          <a:ea typeface="+mn-ea"/>
                          <a:cs typeface="Courier New" pitchFamily="49" charset="0"/>
                        </a:rPr>
                        <a:t>getResponseHeader</a:t>
                      </a:r>
                      <a:r>
                        <a:rPr lang="en-US" sz="1400" b="0" dirty="0">
                          <a:latin typeface="Courier New" pitchFamily="49" charset="0"/>
                          <a:cs typeface="Courier New" pitchFamily="49" charset="0"/>
                        </a:rPr>
                        <a:t>(name)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kern="1200" dirty="0">
                          <a:solidFill>
                            <a:schemeClr val="dk1"/>
                          </a:solidFill>
                          <a:latin typeface="+mn-lt"/>
                          <a:ea typeface="+mn-ea"/>
                          <a:cs typeface="+mn-cs"/>
                        </a:rPr>
                        <a:t>Returns the value of a specific response header.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18466">
                <a:tc>
                  <a:txBody>
                    <a:bodyPr/>
                    <a:lstStyle/>
                    <a:p>
                      <a:r>
                        <a:rPr lang="en-US" sz="1400" b="0" dirty="0">
                          <a:latin typeface="Courier New" pitchFamily="49" charset="0"/>
                          <a:cs typeface="Courier New" pitchFamily="49" charset="0"/>
                        </a:rPr>
                        <a:t>.</a:t>
                      </a:r>
                      <a:r>
                        <a:rPr lang="en-US" sz="1400" b="0" kern="1200" dirty="0" err="1">
                          <a:solidFill>
                            <a:schemeClr val="dk1"/>
                          </a:solidFill>
                          <a:latin typeface="Courier New" pitchFamily="49" charset="0"/>
                          <a:ea typeface="+mn-ea"/>
                          <a:cs typeface="Courier New" pitchFamily="49" charset="0"/>
                        </a:rPr>
                        <a:t>getAllResponseHeaders</a:t>
                      </a:r>
                      <a:r>
                        <a:rPr lang="en-US" sz="1400" b="0" dirty="0">
                          <a:latin typeface="Courier New" pitchFamily="49" charset="0"/>
                          <a:cs typeface="Courier New"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kern="1200" dirty="0">
                          <a:solidFill>
                            <a:schemeClr val="dk1"/>
                          </a:solidFill>
                          <a:latin typeface="+mn-lt"/>
                          <a:ea typeface="+mn-ea"/>
                          <a:cs typeface="+mn-cs"/>
                        </a:rPr>
                        <a:t>Returns a string that contains the names and values of all response headers.</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983097">
                <a:tc>
                  <a:txBody>
                    <a:bodyPr/>
                    <a:lstStyle/>
                    <a:p>
                      <a:r>
                        <a:rPr lang="en-US" sz="1400" b="1" kern="1200" dirty="0" err="1">
                          <a:solidFill>
                            <a:schemeClr val="dk1"/>
                          </a:solidFill>
                          <a:latin typeface="Courier New" pitchFamily="49" charset="0"/>
                          <a:ea typeface="+mn-ea"/>
                          <a:cs typeface="Courier New" pitchFamily="49" charset="0"/>
                        </a:rPr>
                        <a:t>readyState</a:t>
                      </a:r>
                      <a:endParaRPr lang="en-US" sz="1400" b="1"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1" kern="1200" dirty="0">
                          <a:solidFill>
                            <a:schemeClr val="dk1"/>
                          </a:solidFill>
                          <a:latin typeface="+mn-lt"/>
                          <a:ea typeface="+mn-ea"/>
                          <a:cs typeface="+mn-cs"/>
                        </a:rPr>
                        <a:t>A numeric value that indicates the state of the current request: </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0 is UNSENT</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1 is OPENED</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2 is HEADERS_RECEIVED</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3 is LOADING</a:t>
                      </a:r>
                      <a:br>
                        <a:rPr lang="en-US" sz="1400" b="1" kern="1200" dirty="0">
                          <a:solidFill>
                            <a:schemeClr val="dk1"/>
                          </a:solidFill>
                          <a:latin typeface="+mn-lt"/>
                          <a:ea typeface="+mn-ea"/>
                          <a:cs typeface="+mn-cs"/>
                        </a:rPr>
                      </a:br>
                      <a:r>
                        <a:rPr lang="en-US" sz="1400" b="1" kern="1200" dirty="0">
                          <a:solidFill>
                            <a:schemeClr val="dk1"/>
                          </a:solidFill>
                          <a:latin typeface="+mn-lt"/>
                          <a:ea typeface="+mn-ea"/>
                          <a:cs typeface="+mn-cs"/>
                        </a:rPr>
                        <a:t>4 is DONE</a:t>
                      </a:r>
                      <a:endParaRPr lang="en-US" sz="1400"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18466">
                <a:tc>
                  <a:txBody>
                    <a:bodyPr/>
                    <a:lstStyle/>
                    <a:p>
                      <a:r>
                        <a:rPr lang="en-US" sz="1400" b="1" kern="1200" dirty="0" err="1">
                          <a:solidFill>
                            <a:schemeClr val="dk1"/>
                          </a:solidFill>
                          <a:latin typeface="Courier New" pitchFamily="49" charset="0"/>
                          <a:ea typeface="+mn-ea"/>
                          <a:cs typeface="Courier New" pitchFamily="49" charset="0"/>
                        </a:rPr>
                        <a:t>responseType</a:t>
                      </a:r>
                      <a:endParaRPr lang="en-US" sz="1400" b="1"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i="0" kern="1200" dirty="0">
                          <a:solidFill>
                            <a:schemeClr val="dk1"/>
                          </a:solidFill>
                          <a:effectLst/>
                          <a:latin typeface="+mn-lt"/>
                          <a:ea typeface="+mn-ea"/>
                          <a:cs typeface="+mn-cs"/>
                        </a:rPr>
                        <a:t>Enumerated value that defines the response type. Possible values</a:t>
                      </a:r>
                      <a:r>
                        <a:rPr lang="en-US" sz="1400" b="0" i="0" kern="1200" baseline="0" dirty="0">
                          <a:solidFill>
                            <a:schemeClr val="dk1"/>
                          </a:solidFill>
                          <a:effectLst/>
                          <a:latin typeface="+mn-lt"/>
                          <a:ea typeface="+mn-ea"/>
                          <a:cs typeface="+mn-cs"/>
                        </a:rPr>
                        <a:t> include </a:t>
                      </a:r>
                      <a:r>
                        <a:rPr lang="en-US" sz="1400" b="0" i="0" kern="1200" baseline="0" dirty="0" err="1">
                          <a:solidFill>
                            <a:schemeClr val="dk1"/>
                          </a:solidFill>
                          <a:effectLst/>
                          <a:latin typeface="+mn-lt"/>
                          <a:ea typeface="+mn-ea"/>
                          <a:cs typeface="+mn-cs"/>
                        </a:rPr>
                        <a:t>json</a:t>
                      </a:r>
                      <a:r>
                        <a:rPr lang="en-US" sz="1400" b="0" i="0" kern="1200" baseline="0" dirty="0">
                          <a:solidFill>
                            <a:schemeClr val="dk1"/>
                          </a:solidFill>
                          <a:effectLst/>
                          <a:latin typeface="+mn-lt"/>
                          <a:ea typeface="+mn-ea"/>
                          <a:cs typeface="+mn-cs"/>
                        </a:rPr>
                        <a:t>, text, document, etc.</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18466">
                <a:tc>
                  <a:txBody>
                    <a:bodyPr/>
                    <a:lstStyle/>
                    <a:p>
                      <a:r>
                        <a:rPr lang="en-US" sz="1400" b="0" kern="1200" dirty="0" err="1">
                          <a:solidFill>
                            <a:schemeClr val="dk1"/>
                          </a:solidFill>
                          <a:latin typeface="Courier New" pitchFamily="49" charset="0"/>
                          <a:ea typeface="+mn-ea"/>
                          <a:cs typeface="Courier New" pitchFamily="49" charset="0"/>
                        </a:rPr>
                        <a:t>responseText</a:t>
                      </a:r>
                      <a:endParaRPr lang="en-US" sz="1400" b="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kern="1200" dirty="0">
                          <a:solidFill>
                            <a:schemeClr val="dk1"/>
                          </a:solidFill>
                          <a:latin typeface="+mn-lt"/>
                          <a:ea typeface="+mn-ea"/>
                          <a:cs typeface="+mn-cs"/>
                        </a:rPr>
                        <a:t>The content that’s returned from the server in plain text format</a:t>
                      </a:r>
                      <a:r>
                        <a:rPr lang="en-US" sz="1400" kern="1200" dirty="0" smtClean="0">
                          <a:solidFill>
                            <a:schemeClr val="dk1"/>
                          </a:solidFill>
                          <a:latin typeface="+mn-lt"/>
                          <a:ea typeface="+mn-ea"/>
                          <a:cs typeface="+mn-cs"/>
                        </a:rPr>
                        <a:t>. </a:t>
                      </a:r>
                      <a:r>
                        <a:rPr lang="en-US" sz="1400" kern="1200" dirty="0" smtClean="0">
                          <a:solidFill>
                            <a:srgbClr val="0000FF"/>
                          </a:solidFill>
                          <a:latin typeface="+mn-lt"/>
                          <a:ea typeface="+mn-ea"/>
                          <a:cs typeface="+mn-cs"/>
                        </a:rPr>
                        <a:t>Rarely</a:t>
                      </a:r>
                      <a:r>
                        <a:rPr lang="en-US" sz="1400" kern="1200" baseline="0" dirty="0" smtClean="0">
                          <a:solidFill>
                            <a:srgbClr val="0000FF"/>
                          </a:solidFill>
                          <a:latin typeface="+mn-lt"/>
                          <a:ea typeface="+mn-ea"/>
                          <a:cs typeface="+mn-cs"/>
                        </a:rPr>
                        <a:t> will use this.</a:t>
                      </a:r>
                      <a:endParaRPr lang="en-US" sz="1400" b="0" dirty="0">
                        <a:solidFill>
                          <a:srgbClr val="0000FF"/>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218466">
                <a:tc>
                  <a:txBody>
                    <a:bodyPr/>
                    <a:lstStyle/>
                    <a:p>
                      <a:r>
                        <a:rPr lang="en-US" sz="1400" b="1" kern="1200" dirty="0" err="1">
                          <a:solidFill>
                            <a:schemeClr val="dk1"/>
                          </a:solidFill>
                          <a:latin typeface="Courier New" pitchFamily="49" charset="0"/>
                          <a:ea typeface="+mn-ea"/>
                          <a:cs typeface="Courier New" pitchFamily="49" charset="0"/>
                        </a:rPr>
                        <a:t>responseXml</a:t>
                      </a:r>
                      <a:endParaRPr lang="en-US" sz="1400" b="1"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1" kern="1200" dirty="0">
                          <a:solidFill>
                            <a:schemeClr val="dk1"/>
                          </a:solidFill>
                          <a:latin typeface="+mn-lt"/>
                          <a:ea typeface="+mn-ea"/>
                          <a:cs typeface="+mn-cs"/>
                        </a:rPr>
                        <a:t>The content that’s returned from the server in XML format.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218466">
                <a:tc>
                  <a:txBody>
                    <a:bodyPr/>
                    <a:lstStyle/>
                    <a:p>
                      <a:r>
                        <a:rPr lang="en-US" sz="1400" b="1" dirty="0" smtClean="0">
                          <a:latin typeface="Courier New" pitchFamily="49" charset="0"/>
                          <a:cs typeface="Courier New" pitchFamily="49" charset="0"/>
                        </a:rPr>
                        <a:t>Response</a:t>
                      </a:r>
                      <a:endParaRPr lang="en-US" sz="1400" b="1"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1" kern="1200" dirty="0" smtClean="0">
                          <a:solidFill>
                            <a:schemeClr val="dk1"/>
                          </a:solidFill>
                          <a:latin typeface="+mn-lt"/>
                          <a:ea typeface="+mn-ea"/>
                          <a:cs typeface="+mn-cs"/>
                        </a:rPr>
                        <a:t>Used when working with JSON</a:t>
                      </a:r>
                      <a:endParaRPr lang="en-US" sz="1400" b="1" kern="1200" dirty="0">
                        <a:solidFill>
                          <a:schemeClr val="dk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056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t>The following list represents all of the </a:t>
            </a:r>
            <a:r>
              <a:rPr lang="en-US" sz="1600" b="1" dirty="0"/>
              <a:t>events</a:t>
            </a:r>
            <a:r>
              <a:rPr lang="en-US" sz="1600" dirty="0"/>
              <a:t> supported by the </a:t>
            </a:r>
            <a:r>
              <a:rPr lang="en-US" sz="1600" dirty="0" err="1"/>
              <a:t>XMLHttpRequest</a:t>
            </a:r>
            <a:r>
              <a:rPr lang="en-US" sz="1600" dirty="0"/>
              <a:t> object.</a:t>
            </a:r>
          </a:p>
        </p:txBody>
      </p:sp>
      <p:sp>
        <p:nvSpPr>
          <p:cNvPr id="2" name="Text Placeholder 1"/>
          <p:cNvSpPr>
            <a:spLocks noGrp="1"/>
          </p:cNvSpPr>
          <p:nvPr>
            <p:ph type="body" sz="quarter" idx="11"/>
          </p:nvPr>
        </p:nvSpPr>
        <p:spPr/>
        <p:txBody>
          <a:bodyPr/>
          <a:lstStyle/>
          <a:p>
            <a:r>
              <a:rPr lang="en-US" dirty="0"/>
              <a:t>Common members of the </a:t>
            </a:r>
            <a:r>
              <a:rPr lang="en-US" dirty="0" err="1"/>
              <a:t>XMLHttpRequest</a:t>
            </a:r>
            <a:r>
              <a:rPr lang="en-US" dirty="0"/>
              <a:t> object</a:t>
            </a:r>
          </a:p>
        </p:txBody>
      </p:sp>
      <p:graphicFrame>
        <p:nvGraphicFramePr>
          <p:cNvPr id="6" name="Table 5"/>
          <p:cNvGraphicFramePr>
            <a:graphicFrameLocks noGrp="1"/>
          </p:cNvGraphicFramePr>
          <p:nvPr>
            <p:extLst>
              <p:ext uri="{D42A27DB-BD31-4B8C-83A1-F6EECF244321}">
                <p14:modId xmlns:p14="http://schemas.microsoft.com/office/powerpoint/2010/main" val="630259255"/>
              </p:ext>
            </p:extLst>
          </p:nvPr>
        </p:nvGraphicFramePr>
        <p:xfrm>
          <a:off x="0" y="2184873"/>
          <a:ext cx="12192000" cy="2743199"/>
        </p:xfrm>
        <a:graphic>
          <a:graphicData uri="http://schemas.openxmlformats.org/drawingml/2006/table">
            <a:tbl>
              <a:tblPr firstRow="1" bandRow="1">
                <a:tableStyleId>{5C22544A-7EE6-4342-B048-85BDC9FD1C3A}</a:tableStyleId>
              </a:tblPr>
              <a:tblGrid>
                <a:gridCol w="2669721">
                  <a:extLst>
                    <a:ext uri="{9D8B030D-6E8A-4147-A177-3AD203B41FA5}">
                      <a16:colId xmlns="" xmlns:a16="http://schemas.microsoft.com/office/drawing/2014/main" val="20000"/>
                    </a:ext>
                  </a:extLst>
                </a:gridCol>
                <a:gridCol w="9522279">
                  <a:extLst>
                    <a:ext uri="{9D8B030D-6E8A-4147-A177-3AD203B41FA5}">
                      <a16:colId xmlns="" xmlns:a16="http://schemas.microsoft.com/office/drawing/2014/main" val="20001"/>
                    </a:ext>
                  </a:extLst>
                </a:gridCol>
              </a:tblGrid>
              <a:tr h="193401">
                <a:tc>
                  <a:txBody>
                    <a:bodyPr/>
                    <a:lstStyle/>
                    <a:p>
                      <a:r>
                        <a:rPr lang="en-US" sz="1400" dirty="0"/>
                        <a:t>Event</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93401">
                <a:tc>
                  <a:txBody>
                    <a:bodyPr/>
                    <a:lstStyle/>
                    <a:p>
                      <a:r>
                        <a:rPr lang="en-US" sz="1400" b="1" kern="1200" dirty="0" err="1">
                          <a:solidFill>
                            <a:schemeClr val="dk1"/>
                          </a:solidFill>
                          <a:latin typeface="Courier New" pitchFamily="49" charset="0"/>
                          <a:ea typeface="+mn-ea"/>
                          <a:cs typeface="Courier New" pitchFamily="49" charset="0"/>
                        </a:rPr>
                        <a:t>readystatechange</a:t>
                      </a:r>
                      <a:endParaRPr lang="en-US" sz="1400" b="1" dirty="0">
                        <a:latin typeface="Courier New" pitchFamily="49" charset="0"/>
                        <a:cs typeface="Courier New"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en-US" sz="1400" b="1" kern="1200" dirty="0">
                          <a:solidFill>
                            <a:schemeClr val="dk1"/>
                          </a:solidFill>
                          <a:latin typeface="+mn-lt"/>
                          <a:ea typeface="+mn-ea"/>
                          <a:cs typeface="+mn-cs"/>
                        </a:rPr>
                        <a:t>An event that occurs when the state of the request changes.</a:t>
                      </a:r>
                      <a:endParaRPr lang="en-US" sz="1400" b="1"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93401">
                <a:tc>
                  <a:txBody>
                    <a:bodyPr/>
                    <a:lstStyle/>
                    <a:p>
                      <a:r>
                        <a:rPr lang="en-US" sz="1400" b="0" dirty="0" err="1">
                          <a:latin typeface="Courier New" pitchFamily="49" charset="0"/>
                          <a:cs typeface="Courier New" pitchFamily="49" charset="0"/>
                        </a:rPr>
                        <a:t>loadstart</a:t>
                      </a:r>
                      <a:endParaRPr lang="en-US" sz="1400" b="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a:t>
                      </a:r>
                      <a:r>
                        <a:rPr lang="en-US" sz="1400" b="0" baseline="0" dirty="0"/>
                        <a:t> event that occurs once the transmission has been initiated.</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93401">
                <a:tc>
                  <a:txBody>
                    <a:bodyPr/>
                    <a:lstStyle/>
                    <a:p>
                      <a:r>
                        <a:rPr lang="en-US" sz="1400" b="0" dirty="0">
                          <a:latin typeface="Courier New" pitchFamily="49" charset="0"/>
                          <a:cs typeface="Courier New" pitchFamily="49" charset="0"/>
                        </a:rPr>
                        <a:t>progress</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a:t>
                      </a:r>
                      <a:r>
                        <a:rPr lang="en-US" sz="1400" b="0" baseline="0" dirty="0"/>
                        <a:t> event that occurs during the transmission of data.</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93401">
                <a:tc>
                  <a:txBody>
                    <a:bodyPr/>
                    <a:lstStyle/>
                    <a:p>
                      <a:r>
                        <a:rPr lang="en-US" sz="1400" b="0" dirty="0">
                          <a:latin typeface="Courier New" pitchFamily="49" charset="0"/>
                          <a:cs typeface="Courier New" pitchFamily="49" charset="0"/>
                        </a:rPr>
                        <a:t>abort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 event that occurs when</a:t>
                      </a:r>
                      <a:r>
                        <a:rPr lang="en-US" sz="1400" b="0" baseline="0" dirty="0"/>
                        <a:t> the request has been aborted.</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193401">
                <a:tc>
                  <a:txBody>
                    <a:bodyPr/>
                    <a:lstStyle/>
                    <a:p>
                      <a:r>
                        <a:rPr lang="en-US" sz="1400" b="0" dirty="0">
                          <a:latin typeface="Courier New" pitchFamily="49" charset="0"/>
                          <a:cs typeface="Courier New" pitchFamily="49" charset="0"/>
                        </a:rPr>
                        <a:t>error</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 event that occurs when the</a:t>
                      </a:r>
                      <a:r>
                        <a:rPr lang="en-US" sz="1400" b="0" baseline="0" dirty="0"/>
                        <a:t> request fails.</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193401">
                <a:tc>
                  <a:txBody>
                    <a:bodyPr/>
                    <a:lstStyle/>
                    <a:p>
                      <a:r>
                        <a:rPr lang="en-US" sz="1400" b="0" dirty="0">
                          <a:latin typeface="Courier New" pitchFamily="49" charset="0"/>
                          <a:cs typeface="Courier New" pitchFamily="49" charset="0"/>
                        </a:rPr>
                        <a:t>load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 event that occurs once the request succeeds</a:t>
                      </a:r>
                      <a:r>
                        <a:rPr lang="en-US" sz="1400" b="0" baseline="0" dirty="0"/>
                        <a:t> in fetching the data.</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93401">
                <a:tc>
                  <a:txBody>
                    <a:bodyPr/>
                    <a:lstStyle/>
                    <a:p>
                      <a:r>
                        <a:rPr lang="en-US" sz="1400" b="0" dirty="0">
                          <a:latin typeface="Courier New" pitchFamily="49" charset="0"/>
                          <a:cs typeface="Courier New" pitchFamily="49" charset="0"/>
                        </a:rPr>
                        <a:t>timeout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 event</a:t>
                      </a:r>
                      <a:r>
                        <a:rPr lang="en-US" sz="1400" b="0" baseline="0" dirty="0"/>
                        <a:t> that occurs once the developer's pre-set timeout has passed.</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193401">
                <a:tc>
                  <a:txBody>
                    <a:bodyPr/>
                    <a:lstStyle/>
                    <a:p>
                      <a:r>
                        <a:rPr lang="en-US" sz="1400" b="0" dirty="0" err="1">
                          <a:latin typeface="Courier New" pitchFamily="49" charset="0"/>
                          <a:cs typeface="Courier New" pitchFamily="49" charset="0"/>
                        </a:rPr>
                        <a:t>loadend</a:t>
                      </a:r>
                      <a:endParaRPr lang="en-US" sz="1400" b="0" dirty="0">
                        <a:latin typeface="Courier New" pitchFamily="49" charset="0"/>
                        <a:cs typeface="Courier New"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400" b="0" dirty="0"/>
                        <a:t>An event</a:t>
                      </a:r>
                      <a:r>
                        <a:rPr lang="en-US" sz="1400" b="0" baseline="0" dirty="0"/>
                        <a:t> that occurs once the request either fails or succeeds in fetching data.</a:t>
                      </a:r>
                      <a:endParaRPr lang="en-US" sz="14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27606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Loading XML Data</a:t>
            </a:r>
          </a:p>
        </p:txBody>
      </p:sp>
    </p:spTree>
    <p:extLst>
      <p:ext uri="{BB962C8B-B14F-4D97-AF65-F5344CB8AC3E}">
        <p14:creationId xmlns:p14="http://schemas.microsoft.com/office/powerpoint/2010/main" val="358673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10076608" cy="4679950"/>
          </a:xfrm>
        </p:spPr>
        <p:txBody>
          <a:bodyPr>
            <a:noAutofit/>
          </a:bodyPr>
          <a:lstStyle/>
          <a:p>
            <a:r>
              <a:rPr lang="en-US" sz="1600" dirty="0">
                <a:solidFill>
                  <a:schemeClr val="tx2"/>
                </a:solidFill>
                <a:cs typeface="Courier New" pitchFamily="49" charset="0"/>
              </a:rPr>
              <a:t>In this example, a new instance of the XHR object is created and stored within an object variable named </a:t>
            </a:r>
            <a:r>
              <a:rPr lang="en-US" sz="1600" dirty="0" err="1">
                <a:solidFill>
                  <a:schemeClr val="tx2"/>
                </a:solidFill>
                <a:latin typeface="Courier New" panose="02070309020205020404" pitchFamily="49" charset="0"/>
                <a:cs typeface="Courier New" panose="02070309020205020404" pitchFamily="49" charset="0"/>
              </a:rPr>
              <a:t>xhr</a:t>
            </a:r>
            <a:r>
              <a:rPr lang="en-US" sz="1600" dirty="0">
                <a:solidFill>
                  <a:schemeClr val="tx2"/>
                </a:solidFill>
                <a:cs typeface="Courier New" pitchFamily="49" charset="0"/>
              </a:rPr>
              <a:t>.</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Create a new instance of the XMLHttpRequest() object</a:t>
            </a:r>
            <a:endParaRPr lang="en-US" sz="1400" b="1"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Creating a new instance of the XHR object</a:t>
            </a:r>
          </a:p>
        </p:txBody>
      </p:sp>
    </p:spTree>
    <p:extLst>
      <p:ext uri="{BB962C8B-B14F-4D97-AF65-F5344CB8AC3E}">
        <p14:creationId xmlns:p14="http://schemas.microsoft.com/office/powerpoint/2010/main" val="224150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r>
              <a:rPr lang="en-US" sz="1600" dirty="0">
                <a:solidFill>
                  <a:schemeClr val="tx2"/>
                </a:solidFill>
                <a:cs typeface="Courier New" pitchFamily="49" charset="0"/>
              </a:rPr>
              <a:t>The </a:t>
            </a:r>
            <a:r>
              <a:rPr lang="en-US" sz="1600" dirty="0">
                <a:solidFill>
                  <a:schemeClr val="tx2"/>
                </a:solidFill>
                <a:latin typeface="Courier New" panose="02070309020205020404" pitchFamily="49" charset="0"/>
                <a:cs typeface="Courier New" panose="02070309020205020404" pitchFamily="49" charset="0"/>
              </a:rPr>
              <a:t>.open()</a:t>
            </a:r>
            <a:r>
              <a:rPr lang="en-US" sz="1600" dirty="0">
                <a:solidFill>
                  <a:schemeClr val="tx2"/>
                </a:solidFill>
                <a:cs typeface="Courier New" pitchFamily="49" charset="0"/>
              </a:rPr>
              <a:t> method is used to point to the XML file that will be fetched and to set the method used for requesting the data (</a:t>
            </a:r>
            <a:r>
              <a:rPr lang="en-US" sz="1600" dirty="0">
                <a:solidFill>
                  <a:schemeClr val="tx2"/>
                </a:solidFill>
                <a:latin typeface="Courier New" panose="02070309020205020404" pitchFamily="49" charset="0"/>
                <a:cs typeface="Courier New" panose="02070309020205020404" pitchFamily="49" charset="0"/>
              </a:rPr>
              <a:t>GET</a:t>
            </a:r>
            <a:r>
              <a:rPr lang="en-US" sz="1600" dirty="0">
                <a:solidFill>
                  <a:schemeClr val="tx2"/>
                </a:solidFill>
                <a:cs typeface="Courier New" pitchFamily="49" charset="0"/>
              </a:rPr>
              <a:t> in this case). Then, the </a:t>
            </a:r>
            <a:r>
              <a:rPr lang="en-US" sz="1600" dirty="0">
                <a:solidFill>
                  <a:schemeClr val="tx2"/>
                </a:solidFill>
                <a:latin typeface="Courier New" panose="02070309020205020404" pitchFamily="49" charset="0"/>
                <a:cs typeface="Courier New" panose="02070309020205020404" pitchFamily="49" charset="0"/>
              </a:rPr>
              <a:t>.send()</a:t>
            </a:r>
            <a:r>
              <a:rPr lang="en-US" sz="1600" dirty="0">
                <a:solidFill>
                  <a:schemeClr val="tx2"/>
                </a:solidFill>
                <a:cs typeface="Courier New" pitchFamily="49" charset="0"/>
              </a:rPr>
              <a:t> method is called to initiate the request.</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Create a new instance of the XMLHttpRequest() object</a:t>
            </a:r>
            <a:endParaRPr lang="en-US" sz="1400" b="1"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endParaRPr lang="en-US" sz="1400" b="1"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Open the connection</a:t>
            </a:r>
            <a:endParaRPr lang="en-US" sz="1400" b="1" dirty="0">
              <a:solidFill>
                <a:schemeClr val="tx2"/>
              </a:solidFill>
              <a:latin typeface="Courier New" pitchFamily="49" charset="0"/>
              <a:cs typeface="Courier New" pitchFamily="49" charset="0"/>
            </a:endParaRPr>
          </a:p>
          <a:p>
            <a:r>
              <a:rPr lang="en-US" sz="1400" b="1" dirty="0" err="1">
                <a:solidFill>
                  <a:schemeClr val="tx2"/>
                </a:solidFill>
                <a:latin typeface="Courier New" pitchFamily="49" charset="0"/>
                <a:cs typeface="Courier New" pitchFamily="49" charset="0"/>
              </a:rPr>
              <a:t>xhr.open</a:t>
            </a:r>
            <a:r>
              <a:rPr lang="en-US" sz="1400" b="1" dirty="0">
                <a:solidFill>
                  <a:schemeClr val="tx2"/>
                </a:solidFill>
                <a:latin typeface="Courier New" pitchFamily="49" charset="0"/>
                <a:cs typeface="Courier New" pitchFamily="49" charset="0"/>
              </a:rPr>
              <a:t>('GET', 'team.xml');</a:t>
            </a:r>
          </a:p>
          <a:p>
            <a:endParaRPr lang="en-US" sz="1400" b="1"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Initiate the request</a:t>
            </a:r>
            <a:endParaRPr lang="en-US" sz="1400" b="1" dirty="0">
              <a:solidFill>
                <a:schemeClr val="tx2"/>
              </a:solidFill>
              <a:latin typeface="Courier New" pitchFamily="49" charset="0"/>
              <a:cs typeface="Courier New" pitchFamily="49" charset="0"/>
            </a:endParaRPr>
          </a:p>
          <a:p>
            <a:r>
              <a:rPr lang="en-US" sz="1400" b="1" dirty="0" err="1">
                <a:solidFill>
                  <a:schemeClr val="tx2"/>
                </a:solidFill>
                <a:latin typeface="Courier New" pitchFamily="49" charset="0"/>
                <a:cs typeface="Courier New" pitchFamily="49" charset="0"/>
              </a:rPr>
              <a:t>xhr.send</a:t>
            </a:r>
            <a:r>
              <a:rPr lang="en-US" sz="1400" b="1" dirty="0">
                <a:solidFill>
                  <a:schemeClr val="tx2"/>
                </a:solidFill>
                <a:latin typeface="Courier New" pitchFamily="49" charset="0"/>
                <a:cs typeface="Courier New" pitchFamily="49" charset="0"/>
              </a:rPr>
              <a:t>();</a:t>
            </a:r>
            <a:endParaRPr lang="en-US" sz="1400" dirty="0">
              <a:solidFill>
                <a:schemeClr val="tx2"/>
              </a:solidFill>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a:t>Opening a connection to an XML file </a:t>
            </a:r>
          </a:p>
        </p:txBody>
      </p:sp>
    </p:spTree>
    <p:extLst>
      <p:ext uri="{BB962C8B-B14F-4D97-AF65-F5344CB8AC3E}">
        <p14:creationId xmlns:p14="http://schemas.microsoft.com/office/powerpoint/2010/main" val="198321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r>
              <a:rPr lang="en-US" sz="1600" dirty="0">
                <a:solidFill>
                  <a:schemeClr val="tx2"/>
                </a:solidFill>
                <a:cs typeface="Courier New" pitchFamily="49" charset="0"/>
              </a:rPr>
              <a:t>The </a:t>
            </a:r>
            <a:r>
              <a:rPr lang="en-US" sz="1600" dirty="0" err="1">
                <a:solidFill>
                  <a:schemeClr val="tx2"/>
                </a:solidFill>
                <a:latin typeface="Courier New" panose="02070309020205020404" pitchFamily="49" charset="0"/>
                <a:cs typeface="Courier New" panose="02070309020205020404" pitchFamily="49" charset="0"/>
              </a:rPr>
              <a:t>readystatechange</a:t>
            </a:r>
            <a:r>
              <a:rPr lang="en-US" sz="1600" dirty="0">
                <a:solidFill>
                  <a:schemeClr val="tx2"/>
                </a:solidFill>
                <a:cs typeface="Courier New" pitchFamily="49" charset="0"/>
              </a:rPr>
              <a:t> event is used to handle the state change of the request. All of the code for iterating through the loaded XML file will be written within this event handler function.</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b="1" dirty="0" err="1">
                <a:solidFill>
                  <a:schemeClr val="tx2"/>
                </a:solidFill>
                <a:latin typeface="Courier New" pitchFamily="49" charset="0"/>
                <a:cs typeface="Courier New" pitchFamily="49" charset="0"/>
              </a:rPr>
              <a:t>xhr.onreadystatechange</a:t>
            </a:r>
            <a:r>
              <a:rPr lang="en-US" sz="1400" b="1" dirty="0">
                <a:solidFill>
                  <a:schemeClr val="tx2"/>
                </a:solidFill>
                <a:latin typeface="Courier New" pitchFamily="49" charset="0"/>
                <a:cs typeface="Courier New" pitchFamily="49" charset="0"/>
              </a:rPr>
              <a:t> = () =&gt; {</a:t>
            </a:r>
          </a:p>
          <a:p>
            <a:endParaRPr lang="en-US" sz="1400" b="1" dirty="0">
              <a:solidFill>
                <a:schemeClr val="tx2"/>
              </a:solidFill>
              <a:latin typeface="Courier New" pitchFamily="49" charset="0"/>
              <a:cs typeface="Courier New" pitchFamily="49" charset="0"/>
            </a:endParaRPr>
          </a:p>
          <a:p>
            <a:r>
              <a:rPr lang="en-US" sz="1400" b="1"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'team.xml');</a:t>
            </a:r>
          </a:p>
          <a:p>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Handling the state change of the request </a:t>
            </a:r>
          </a:p>
        </p:txBody>
      </p:sp>
    </p:spTree>
    <p:extLst>
      <p:ext uri="{BB962C8B-B14F-4D97-AF65-F5344CB8AC3E}">
        <p14:creationId xmlns:p14="http://schemas.microsoft.com/office/powerpoint/2010/main" val="363190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11502853" cy="4679950"/>
          </a:xfrm>
        </p:spPr>
        <p:txBody>
          <a:bodyPr>
            <a:noAutofit/>
          </a:bodyPr>
          <a:lstStyle/>
          <a:p>
            <a:r>
              <a:rPr lang="en-US" sz="1600" dirty="0">
                <a:solidFill>
                  <a:schemeClr val="tx2"/>
                </a:solidFill>
                <a:cs typeface="Courier New" pitchFamily="49" charset="0"/>
              </a:rPr>
              <a:t>The </a:t>
            </a:r>
            <a:r>
              <a:rPr lang="en-US" sz="1600" dirty="0" err="1">
                <a:solidFill>
                  <a:schemeClr val="tx2"/>
                </a:solidFill>
                <a:latin typeface="Courier New" panose="02070309020205020404" pitchFamily="49" charset="0"/>
                <a:cs typeface="Courier New" panose="02070309020205020404" pitchFamily="49" charset="0"/>
              </a:rPr>
              <a:t>readyState</a:t>
            </a:r>
            <a:r>
              <a:rPr lang="en-US" sz="1600" dirty="0">
                <a:solidFill>
                  <a:schemeClr val="tx2"/>
                </a:solidFill>
                <a:cs typeface="Courier New" pitchFamily="49" charset="0"/>
              </a:rPr>
              <a:t> and </a:t>
            </a:r>
            <a:r>
              <a:rPr lang="en-US" sz="1600" dirty="0">
                <a:solidFill>
                  <a:schemeClr val="tx2"/>
                </a:solidFill>
                <a:latin typeface="Courier New" panose="02070309020205020404" pitchFamily="49" charset="0"/>
                <a:cs typeface="Courier New" panose="02070309020205020404" pitchFamily="49" charset="0"/>
              </a:rPr>
              <a:t>status</a:t>
            </a:r>
            <a:r>
              <a:rPr lang="en-US" sz="1600" dirty="0">
                <a:solidFill>
                  <a:schemeClr val="tx2"/>
                </a:solidFill>
                <a:cs typeface="Courier New" pitchFamily="49" charset="0"/>
              </a:rPr>
              <a:t> properties can now be checked to see if the fetch to the server was successful. If a </a:t>
            </a:r>
            <a:r>
              <a:rPr lang="en-US" sz="1600" dirty="0">
                <a:solidFill>
                  <a:schemeClr val="tx2"/>
                </a:solidFill>
                <a:latin typeface="Courier New" panose="02070309020205020404" pitchFamily="49" charset="0"/>
                <a:cs typeface="Courier New" panose="02070309020205020404" pitchFamily="49" charset="0"/>
              </a:rPr>
              <a:t>4</a:t>
            </a:r>
            <a:r>
              <a:rPr lang="en-US" sz="1600" dirty="0">
                <a:solidFill>
                  <a:schemeClr val="tx2"/>
                </a:solidFill>
                <a:cs typeface="Courier New" pitchFamily="49" charset="0"/>
              </a:rPr>
              <a:t> is received (Done) and a </a:t>
            </a:r>
            <a:r>
              <a:rPr lang="en-US" sz="1600" dirty="0">
                <a:solidFill>
                  <a:schemeClr val="tx2"/>
                </a:solidFill>
                <a:latin typeface="Courier New" panose="02070309020205020404" pitchFamily="49" charset="0"/>
                <a:cs typeface="Courier New" panose="02070309020205020404" pitchFamily="49" charset="0"/>
              </a:rPr>
              <a:t>status</a:t>
            </a:r>
            <a:r>
              <a:rPr lang="en-US" sz="1600" dirty="0">
                <a:solidFill>
                  <a:schemeClr val="tx2"/>
                </a:solidFill>
                <a:cs typeface="Courier New" pitchFamily="49" charset="0"/>
              </a:rPr>
              <a:t> of </a:t>
            </a:r>
            <a:r>
              <a:rPr lang="en-US" sz="1600" dirty="0">
                <a:solidFill>
                  <a:schemeClr val="tx2"/>
                </a:solidFill>
                <a:latin typeface="Courier New" panose="02070309020205020404" pitchFamily="49" charset="0"/>
                <a:cs typeface="Courier New" panose="02070309020205020404" pitchFamily="49" charset="0"/>
              </a:rPr>
              <a:t>200</a:t>
            </a:r>
            <a:r>
              <a:rPr lang="en-US" sz="1600" dirty="0">
                <a:solidFill>
                  <a:schemeClr val="tx2"/>
                </a:solidFill>
                <a:cs typeface="Courier New" pitchFamily="49" charset="0"/>
              </a:rPr>
              <a:t> is received (OK), then we can go ahead and iterate through the returned data. Otherwise, you'll need to output some kind of failure error back to the user (not shown).</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dirty="0" err="1">
                <a:solidFill>
                  <a:schemeClr val="tx2"/>
                </a:solidFill>
                <a:latin typeface="Courier New" pitchFamily="49" charset="0"/>
                <a:cs typeface="Courier New" pitchFamily="49" charset="0"/>
              </a:rPr>
              <a:t>xhr.onreadystatechange</a:t>
            </a:r>
            <a:r>
              <a:rPr lang="en-US" sz="1400" dirty="0">
                <a:solidFill>
                  <a:schemeClr val="tx2"/>
                </a:solidFill>
                <a:latin typeface="Courier New" pitchFamily="49" charset="0"/>
                <a:cs typeface="Courier New" pitchFamily="49" charset="0"/>
              </a:rPr>
              <a:t> = () =&gt; {</a:t>
            </a:r>
          </a:p>
          <a:p>
            <a:r>
              <a:rPr lang="en-US" sz="1400" b="1" dirty="0">
                <a:solidFill>
                  <a:schemeClr val="tx2"/>
                </a:solidFill>
                <a:latin typeface="Courier New" pitchFamily="49" charset="0"/>
                <a:cs typeface="Courier New" pitchFamily="49" charset="0"/>
              </a:rPr>
              <a:t>	if (</a:t>
            </a:r>
            <a:r>
              <a:rPr lang="en-US" sz="1400" b="1" dirty="0" err="1">
                <a:solidFill>
                  <a:schemeClr val="tx2"/>
                </a:solidFill>
                <a:latin typeface="Courier New" pitchFamily="49" charset="0"/>
                <a:cs typeface="Courier New" pitchFamily="49" charset="0"/>
              </a:rPr>
              <a:t>xhr.readyState</a:t>
            </a:r>
            <a:r>
              <a:rPr lang="en-US" sz="1400" b="1" dirty="0">
                <a:solidFill>
                  <a:schemeClr val="tx2"/>
                </a:solidFill>
                <a:latin typeface="Courier New" pitchFamily="49" charset="0"/>
                <a:cs typeface="Courier New" pitchFamily="49" charset="0"/>
              </a:rPr>
              <a:t> == 4 &amp;&amp; </a:t>
            </a:r>
            <a:r>
              <a:rPr lang="en-US" sz="1400" b="1" dirty="0" err="1">
                <a:solidFill>
                  <a:schemeClr val="tx2"/>
                </a:solidFill>
                <a:latin typeface="Courier New" pitchFamily="49" charset="0"/>
                <a:cs typeface="Courier New" pitchFamily="49" charset="0"/>
              </a:rPr>
              <a:t>xhr.status</a:t>
            </a:r>
            <a:r>
              <a:rPr lang="en-US" sz="1400" b="1" dirty="0">
                <a:solidFill>
                  <a:schemeClr val="tx2"/>
                </a:solidFill>
                <a:latin typeface="Courier New" pitchFamily="49" charset="0"/>
                <a:cs typeface="Courier New" pitchFamily="49" charset="0"/>
              </a:rPr>
              <a:t> == 200) {</a:t>
            </a:r>
          </a:p>
          <a:p>
            <a:r>
              <a:rPr lang="en-US" sz="1400" b="1" dirty="0">
                <a:solidFill>
                  <a:schemeClr val="tx2"/>
                </a:solidFill>
                <a:latin typeface="Courier New" pitchFamily="49" charset="0"/>
                <a:cs typeface="Courier New" pitchFamily="49" charset="0"/>
              </a:rPr>
              <a:t>		console.log(</a:t>
            </a:r>
            <a:r>
              <a:rPr lang="en-US" sz="1400" b="1" dirty="0" err="1">
                <a:solidFill>
                  <a:schemeClr val="tx2"/>
                </a:solidFill>
                <a:latin typeface="Courier New" pitchFamily="49" charset="0"/>
                <a:cs typeface="Courier New" pitchFamily="49" charset="0"/>
              </a:rPr>
              <a:t>xhr.responseXML</a:t>
            </a:r>
            <a:r>
              <a:rPr lang="en-US" sz="1400" b="1" dirty="0">
                <a:solidFill>
                  <a:schemeClr val="tx2"/>
                </a:solidFill>
                <a:latin typeface="Courier New" pitchFamily="49" charset="0"/>
                <a:cs typeface="Courier New" pitchFamily="49" charset="0"/>
              </a:rPr>
              <a:t>);</a:t>
            </a:r>
          </a:p>
          <a:p>
            <a:r>
              <a:rPr lang="en-US" sz="1400" b="1" dirty="0">
                <a:solidFill>
                  <a:schemeClr val="tx2"/>
                </a:solidFill>
                <a:latin typeface="Courier New" pitchFamily="49" charset="0"/>
                <a:cs typeface="Courier New" pitchFamily="49" charset="0"/>
              </a:rPr>
              <a:t>	}</a:t>
            </a:r>
          </a:p>
          <a:p>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'team.xml');</a:t>
            </a:r>
          </a:p>
          <a:p>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Check and see if the fetch was successful</a:t>
            </a:r>
          </a:p>
        </p:txBody>
      </p:sp>
    </p:spTree>
    <p:extLst>
      <p:ext uri="{BB962C8B-B14F-4D97-AF65-F5344CB8AC3E}">
        <p14:creationId xmlns:p14="http://schemas.microsoft.com/office/powerpoint/2010/main" val="236626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11689987" cy="4679950"/>
          </a:xfrm>
        </p:spPr>
        <p:txBody>
          <a:bodyPr>
            <a:noAutofit/>
          </a:bodyPr>
          <a:lstStyle/>
          <a:p>
            <a:r>
              <a:rPr lang="en-US" sz="1400" dirty="0">
                <a:solidFill>
                  <a:schemeClr val="tx2"/>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dirty="0" err="1">
                <a:solidFill>
                  <a:schemeClr val="tx2"/>
                </a:solidFill>
                <a:latin typeface="Courier New" pitchFamily="49" charset="0"/>
                <a:cs typeface="Courier New" pitchFamily="49" charset="0"/>
              </a:rPr>
              <a:t>xhr.onreadystatechange</a:t>
            </a:r>
            <a:r>
              <a:rPr lang="en-US" sz="1400" dirty="0">
                <a:solidFill>
                  <a:schemeClr val="tx2"/>
                </a:solidFill>
                <a:latin typeface="Courier New" pitchFamily="49" charset="0"/>
                <a:cs typeface="Courier New" pitchFamily="49" charset="0"/>
              </a:rPr>
              <a:t> = () =&gt; {</a:t>
            </a:r>
          </a:p>
          <a:p>
            <a:r>
              <a:rPr lang="en-US" sz="1400" dirty="0">
                <a:solidFill>
                  <a:schemeClr val="tx2"/>
                </a:solidFill>
                <a:latin typeface="Courier New" pitchFamily="49" charset="0"/>
                <a:cs typeface="Courier New" pitchFamily="49" charset="0"/>
              </a:rPr>
              <a:t>	if (</a:t>
            </a:r>
            <a:r>
              <a:rPr lang="en-US" sz="1400" dirty="0" err="1">
                <a:solidFill>
                  <a:schemeClr val="tx2"/>
                </a:solidFill>
                <a:latin typeface="Courier New" pitchFamily="49" charset="0"/>
                <a:cs typeface="Courier New" pitchFamily="49" charset="0"/>
              </a:rPr>
              <a:t>xhr.readyState</a:t>
            </a:r>
            <a:r>
              <a:rPr lang="en-US" sz="1400" dirty="0">
                <a:solidFill>
                  <a:schemeClr val="tx2"/>
                </a:solidFill>
                <a:latin typeface="Courier New" pitchFamily="49" charset="0"/>
                <a:cs typeface="Courier New" pitchFamily="49" charset="0"/>
              </a:rPr>
              <a:t> == 4 &amp;&amp; </a:t>
            </a:r>
            <a:r>
              <a:rPr lang="en-US" sz="1400" dirty="0" err="1">
                <a:solidFill>
                  <a:schemeClr val="tx2"/>
                </a:solidFill>
                <a:latin typeface="Courier New" pitchFamily="49" charset="0"/>
                <a:cs typeface="Courier New" pitchFamily="49" charset="0"/>
              </a:rPr>
              <a:t>xhr.status</a:t>
            </a:r>
            <a:r>
              <a:rPr lang="en-US" sz="1400" dirty="0">
                <a:solidFill>
                  <a:schemeClr val="tx2"/>
                </a:solidFill>
                <a:latin typeface="Courier New" pitchFamily="49" charset="0"/>
                <a:cs typeface="Courier New" pitchFamily="49" charset="0"/>
              </a:rPr>
              <a:t> == 200) {</a:t>
            </a:r>
            <a:endParaRPr lang="en-US" sz="1400" b="1" dirty="0">
              <a:solidFill>
                <a:schemeClr val="tx2"/>
              </a:solidFill>
              <a:latin typeface="Courier New" pitchFamily="49" charset="0"/>
              <a:cs typeface="Courier New" pitchFamily="49" charset="0"/>
            </a:endParaRPr>
          </a:p>
          <a:p>
            <a:r>
              <a:rPr lang="en-US" sz="1400" b="1" dirty="0">
                <a:solidFill>
                  <a:schemeClr val="tx2"/>
                </a:solidFill>
                <a:latin typeface="Courier New" pitchFamily="49" charset="0"/>
                <a:cs typeface="Courier New" pitchFamily="49" charset="0"/>
              </a:rPr>
              <a:t>		let </a:t>
            </a:r>
            <a:r>
              <a:rPr lang="en-US" sz="1400" b="1" dirty="0" err="1">
                <a:solidFill>
                  <a:schemeClr val="tx2"/>
                </a:solidFill>
                <a:latin typeface="Courier New" pitchFamily="49" charset="0"/>
                <a:cs typeface="Courier New" pitchFamily="49" charset="0"/>
              </a:rPr>
              <a:t>xmlDoc</a:t>
            </a:r>
            <a:r>
              <a:rPr lang="en-US" sz="1400" b="1" dirty="0">
                <a:solidFill>
                  <a:schemeClr val="tx2"/>
                </a:solidFill>
                <a:latin typeface="Courier New" pitchFamily="49" charset="0"/>
                <a:cs typeface="Courier New" pitchFamily="49" charset="0"/>
              </a:rPr>
              <a:t> = </a:t>
            </a:r>
            <a:r>
              <a:rPr lang="en-US" sz="1400" b="1" dirty="0" err="1">
                <a:solidFill>
                  <a:schemeClr val="tx2"/>
                </a:solidFill>
                <a:latin typeface="Courier New" pitchFamily="49" charset="0"/>
                <a:cs typeface="Courier New" pitchFamily="49" charset="0"/>
              </a:rPr>
              <a:t>xhr.responseXML</a:t>
            </a:r>
            <a:r>
              <a:rPr lang="en-US" sz="1400" b="1" dirty="0">
                <a:solidFill>
                  <a:schemeClr val="tx2"/>
                </a:solidFill>
                <a:latin typeface="Courier New" pitchFamily="49" charset="0"/>
                <a:cs typeface="Courier New" pitchFamily="49" charset="0"/>
              </a:rPr>
              <a:t>;</a:t>
            </a:r>
          </a:p>
          <a:p>
            <a:r>
              <a:rPr lang="en-US" sz="1400" b="1" dirty="0">
                <a:solidFill>
                  <a:schemeClr val="tx2"/>
                </a:solidFill>
                <a:latin typeface="Courier New" pitchFamily="49" charset="0"/>
                <a:cs typeface="Courier New" pitchFamily="49" charset="0"/>
              </a:rPr>
              <a:t>		let team = </a:t>
            </a:r>
            <a:r>
              <a:rPr lang="en-US" sz="1400" b="1" dirty="0" err="1">
                <a:solidFill>
                  <a:schemeClr val="tx2"/>
                </a:solidFill>
                <a:latin typeface="Courier New" pitchFamily="49" charset="0"/>
                <a:cs typeface="Courier New" pitchFamily="49" charset="0"/>
              </a:rPr>
              <a:t>xmlDoc.getElementsByTagName</a:t>
            </a:r>
            <a:r>
              <a:rPr lang="en-US" sz="1400" b="1" dirty="0">
                <a:solidFill>
                  <a:schemeClr val="tx2"/>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teammember</a:t>
            </a:r>
            <a:r>
              <a:rPr lang="en-US" sz="1400" b="1" dirty="0">
                <a:solidFill>
                  <a:schemeClr val="tx2"/>
                </a:solidFill>
                <a:latin typeface="Courier New" pitchFamily="49" charset="0"/>
                <a:cs typeface="Courier New" pitchFamily="49" charset="0"/>
              </a:rPr>
              <a:t>');</a:t>
            </a:r>
          </a:p>
          <a:p>
            <a:r>
              <a:rPr lang="en-US" sz="1400" b="1" dirty="0">
                <a:solidFill>
                  <a:schemeClr val="tx2"/>
                </a:solidFill>
                <a:latin typeface="Courier New" pitchFamily="49" charset="0"/>
                <a:cs typeface="Courier New" pitchFamily="49" charset="0"/>
              </a:rPr>
              <a:t>		for (let i = 0; i &lt; </a:t>
            </a:r>
            <a:r>
              <a:rPr lang="en-US" sz="1400" b="1" dirty="0" err="1">
                <a:solidFill>
                  <a:schemeClr val="tx2"/>
                </a:solidFill>
                <a:latin typeface="Courier New" pitchFamily="49" charset="0"/>
                <a:cs typeface="Courier New" pitchFamily="49" charset="0"/>
              </a:rPr>
              <a:t>team.length</a:t>
            </a:r>
            <a:r>
              <a:rPr lang="en-US" sz="1400" b="1" dirty="0">
                <a:solidFill>
                  <a:schemeClr val="tx2"/>
                </a:solidFill>
                <a:latin typeface="Courier New" pitchFamily="49" charset="0"/>
                <a:cs typeface="Courier New" pitchFamily="49" charset="0"/>
              </a:rPr>
              <a:t>; i++) {</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document.body.innerHTML</a:t>
            </a:r>
            <a:r>
              <a:rPr lang="en-US" sz="1400" b="1" dirty="0">
                <a:solidFill>
                  <a:schemeClr val="tx2"/>
                </a:solidFill>
                <a:latin typeface="Courier New" pitchFamily="49" charset="0"/>
                <a:cs typeface="Courier New" pitchFamily="49" charset="0"/>
              </a:rPr>
              <a:t> += </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xmlDoc.getElementsByTagName</a:t>
            </a:r>
            <a:r>
              <a:rPr lang="en-US" sz="1400" b="1" dirty="0">
                <a:solidFill>
                  <a:schemeClr val="tx2"/>
                </a:solidFill>
                <a:latin typeface="Courier New" pitchFamily="49" charset="0"/>
                <a:cs typeface="Courier New" pitchFamily="49" charset="0"/>
              </a:rPr>
              <a:t>('name')[i].</a:t>
            </a:r>
            <a:r>
              <a:rPr lang="en-US" sz="1400" b="1" dirty="0" err="1">
                <a:solidFill>
                  <a:schemeClr val="tx2"/>
                </a:solidFill>
                <a:latin typeface="Courier New" pitchFamily="49" charset="0"/>
                <a:cs typeface="Courier New" pitchFamily="49" charset="0"/>
              </a:rPr>
              <a:t>childNodes</a:t>
            </a:r>
            <a:r>
              <a:rPr lang="en-US" sz="1400" b="1" dirty="0">
                <a:solidFill>
                  <a:schemeClr val="tx2"/>
                </a:solidFill>
                <a:latin typeface="Courier New" pitchFamily="49" charset="0"/>
                <a:cs typeface="Courier New" pitchFamily="49" charset="0"/>
              </a:rPr>
              <a:t>[0].</a:t>
            </a:r>
            <a:r>
              <a:rPr lang="en-US" sz="1400" b="1" dirty="0" err="1">
                <a:solidFill>
                  <a:schemeClr val="tx2"/>
                </a:solidFill>
                <a:latin typeface="Courier New" pitchFamily="49" charset="0"/>
                <a:cs typeface="Courier New" pitchFamily="49" charset="0"/>
              </a:rPr>
              <a:t>nodeValue</a:t>
            </a:r>
            <a:r>
              <a:rPr lang="en-US" sz="1400" b="1" dirty="0">
                <a:solidFill>
                  <a:schemeClr val="tx2"/>
                </a:solidFill>
                <a:latin typeface="Courier New" pitchFamily="49" charset="0"/>
                <a:cs typeface="Courier New" pitchFamily="49" charset="0"/>
              </a:rPr>
              <a:t> + '&lt;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 + </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xmlDoc.getElementsByTagName</a:t>
            </a:r>
            <a:r>
              <a:rPr lang="en-US" sz="1400" b="1" dirty="0">
                <a:solidFill>
                  <a:schemeClr val="tx2"/>
                </a:solidFill>
                <a:latin typeface="Courier New" pitchFamily="49" charset="0"/>
                <a:cs typeface="Courier New" pitchFamily="49" charset="0"/>
              </a:rPr>
              <a:t>('title')[i].</a:t>
            </a:r>
            <a:r>
              <a:rPr lang="en-US" sz="1400" b="1" dirty="0" err="1">
                <a:solidFill>
                  <a:schemeClr val="tx2"/>
                </a:solidFill>
                <a:latin typeface="Courier New" pitchFamily="49" charset="0"/>
                <a:cs typeface="Courier New" pitchFamily="49" charset="0"/>
              </a:rPr>
              <a:t>childNodes</a:t>
            </a:r>
            <a:r>
              <a:rPr lang="en-US" sz="1400" b="1" dirty="0">
                <a:solidFill>
                  <a:schemeClr val="tx2"/>
                </a:solidFill>
                <a:latin typeface="Courier New" pitchFamily="49" charset="0"/>
                <a:cs typeface="Courier New" pitchFamily="49" charset="0"/>
              </a:rPr>
              <a:t>[0].</a:t>
            </a:r>
            <a:r>
              <a:rPr lang="en-US" sz="1400" b="1" dirty="0" err="1">
                <a:solidFill>
                  <a:schemeClr val="tx2"/>
                </a:solidFill>
                <a:latin typeface="Courier New" pitchFamily="49" charset="0"/>
                <a:cs typeface="Courier New" pitchFamily="49" charset="0"/>
              </a:rPr>
              <a:t>nodeValue</a:t>
            </a:r>
            <a:r>
              <a:rPr lang="en-US" sz="1400" b="1" dirty="0">
                <a:solidFill>
                  <a:schemeClr val="tx2"/>
                </a:solidFill>
                <a:latin typeface="Courier New" pitchFamily="49" charset="0"/>
                <a:cs typeface="Courier New" pitchFamily="49" charset="0"/>
              </a:rPr>
              <a:t> + '&lt;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 + </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xmlDoc.getElementsByTagName</a:t>
            </a:r>
            <a:r>
              <a:rPr lang="en-US" sz="1400" b="1" dirty="0">
                <a:solidFill>
                  <a:schemeClr val="tx2"/>
                </a:solidFill>
                <a:latin typeface="Courier New" pitchFamily="49" charset="0"/>
                <a:cs typeface="Courier New" pitchFamily="49" charset="0"/>
              </a:rPr>
              <a:t>('bio')[i].</a:t>
            </a:r>
            <a:r>
              <a:rPr lang="en-US" sz="1400" b="1" dirty="0" err="1">
                <a:solidFill>
                  <a:schemeClr val="tx2"/>
                </a:solidFill>
                <a:latin typeface="Courier New" pitchFamily="49" charset="0"/>
                <a:cs typeface="Courier New" pitchFamily="49" charset="0"/>
              </a:rPr>
              <a:t>childNodes</a:t>
            </a:r>
            <a:r>
              <a:rPr lang="en-US" sz="1400" b="1" dirty="0">
                <a:solidFill>
                  <a:schemeClr val="tx2"/>
                </a:solidFill>
                <a:latin typeface="Courier New" pitchFamily="49" charset="0"/>
                <a:cs typeface="Courier New" pitchFamily="49" charset="0"/>
              </a:rPr>
              <a:t>[0].</a:t>
            </a:r>
            <a:r>
              <a:rPr lang="en-US" sz="1400" b="1" dirty="0" err="1">
                <a:solidFill>
                  <a:schemeClr val="tx2"/>
                </a:solidFill>
                <a:latin typeface="Courier New" pitchFamily="49" charset="0"/>
                <a:cs typeface="Courier New" pitchFamily="49" charset="0"/>
              </a:rPr>
              <a:t>nodeValue</a:t>
            </a:r>
            <a:r>
              <a:rPr lang="en-US" sz="1400" b="1" dirty="0">
                <a:solidFill>
                  <a:schemeClr val="tx2"/>
                </a:solidFill>
                <a:latin typeface="Courier New" pitchFamily="49" charset="0"/>
                <a:cs typeface="Courier New" pitchFamily="49" charset="0"/>
              </a:rPr>
              <a:t> + '&lt;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a:t>
            </a:r>
          </a:p>
          <a:p>
            <a:r>
              <a:rPr lang="en-US" sz="1400" b="1" dirty="0">
                <a:solidFill>
                  <a:schemeClr val="tx2"/>
                </a:solidFill>
                <a:latin typeface="Courier New" pitchFamily="49" charset="0"/>
                <a:cs typeface="Courier New" pitchFamily="49" charset="0"/>
              </a:rPr>
              <a:t>		}</a:t>
            </a:r>
          </a:p>
          <a:p>
            <a:r>
              <a:rPr lang="en-US" sz="1400" b="1" dirty="0">
                <a:solidFill>
                  <a:schemeClr val="tx2"/>
                </a:solidFill>
                <a:latin typeface="Courier New" pitchFamily="49" charset="0"/>
                <a:cs typeface="Courier New" pitchFamily="49" charset="0"/>
              </a:rPr>
              <a:t>	</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a:t>
            </a:r>
            <a:br>
              <a:rPr lang="en-US" sz="1400" dirty="0">
                <a:solidFill>
                  <a:schemeClr val="tx2"/>
                </a:solidFill>
                <a:latin typeface="Courier New" pitchFamily="49" charset="0"/>
                <a:cs typeface="Courier New" pitchFamily="49" charset="0"/>
              </a:rPr>
            </a:b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Iterating through the returned XML data</a:t>
            </a:r>
          </a:p>
        </p:txBody>
      </p:sp>
    </p:spTree>
    <p:extLst>
      <p:ext uri="{BB962C8B-B14F-4D97-AF65-F5344CB8AC3E}">
        <p14:creationId xmlns:p14="http://schemas.microsoft.com/office/powerpoint/2010/main" val="25562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lecture at a glance…</a:t>
            </a:r>
            <a:endParaRPr lang="nl-NL" dirty="0"/>
          </a:p>
        </p:txBody>
      </p:sp>
      <p:sp>
        <p:nvSpPr>
          <p:cNvPr id="7" name="Text Placeholder 6"/>
          <p:cNvSpPr>
            <a:spLocks noGrp="1"/>
          </p:cNvSpPr>
          <p:nvPr>
            <p:ph type="body" sz="quarter" idx="14"/>
          </p:nvPr>
        </p:nvSpPr>
        <p:spPr>
          <a:xfrm>
            <a:off x="335360" y="1628800"/>
            <a:ext cx="9937104" cy="4679950"/>
          </a:xfrm>
        </p:spPr>
        <p:txBody>
          <a:bodyPr>
            <a:noAutofit/>
          </a:bodyPr>
          <a:lstStyle/>
          <a:p>
            <a:pPr marL="461963" indent="-461963">
              <a:buFont typeface="Wingdings" pitchFamily="2" charset="2"/>
              <a:buChar char="v"/>
            </a:pPr>
            <a:r>
              <a:rPr lang="en-US" sz="1600" dirty="0"/>
              <a:t>Introduction to AJAX</a:t>
            </a:r>
          </a:p>
          <a:p>
            <a:pPr marL="461963" indent="-461963">
              <a:buFont typeface="Wingdings" pitchFamily="2" charset="2"/>
              <a:buChar char="v"/>
            </a:pPr>
            <a:r>
              <a:rPr lang="en-US" sz="1600" dirty="0"/>
              <a:t>The </a:t>
            </a:r>
            <a:r>
              <a:rPr lang="en-US" sz="1600" dirty="0" err="1"/>
              <a:t>XMLHttpRequest</a:t>
            </a:r>
            <a:r>
              <a:rPr lang="en-US" sz="1600" dirty="0"/>
              <a:t> Object</a:t>
            </a:r>
          </a:p>
          <a:p>
            <a:pPr marL="914400" indent="-461963">
              <a:buFont typeface="Wingdings" pitchFamily="2" charset="2"/>
              <a:buChar char="v"/>
            </a:pPr>
            <a:r>
              <a:rPr lang="en-US" sz="1600" dirty="0"/>
              <a:t>Loading XML Data</a:t>
            </a:r>
          </a:p>
          <a:p>
            <a:pPr marL="914400" indent="-461963">
              <a:buFont typeface="Wingdings" pitchFamily="2" charset="2"/>
              <a:buChar char="v"/>
            </a:pPr>
            <a:r>
              <a:rPr lang="en-US" sz="1600" dirty="0"/>
              <a:t>Loading JSON Data</a:t>
            </a:r>
          </a:p>
          <a:p>
            <a:pPr marL="914400" indent="-461963">
              <a:buFont typeface="Wingdings" pitchFamily="2" charset="2"/>
              <a:buChar char="v"/>
            </a:pPr>
            <a:r>
              <a:rPr lang="en-US" sz="1600" dirty="0"/>
              <a:t>Using Web APIs</a:t>
            </a:r>
          </a:p>
          <a:p>
            <a:pPr marL="461963" indent="-461963">
              <a:buFont typeface="Wingdings" pitchFamily="2" charset="2"/>
              <a:buChar char="v"/>
            </a:pPr>
            <a:r>
              <a:rPr lang="en-US" sz="1600" dirty="0"/>
              <a:t>Promises</a:t>
            </a:r>
          </a:p>
          <a:p>
            <a:pPr marL="461963" indent="-461963">
              <a:buFont typeface="Wingdings" pitchFamily="2" charset="2"/>
              <a:buChar char="v"/>
            </a:pPr>
            <a:r>
              <a:rPr lang="en-US" sz="1600" dirty="0"/>
              <a:t>The Fetch API</a:t>
            </a:r>
          </a:p>
          <a:p>
            <a:pPr marL="461963" indent="-461963">
              <a:buFont typeface="Wingdings" pitchFamily="2" charset="2"/>
              <a:buChar char="v"/>
            </a:pPr>
            <a:r>
              <a:rPr lang="en-US" sz="1600" dirty="0"/>
              <a:t>Async / Await</a:t>
            </a:r>
          </a:p>
          <a:p>
            <a:pPr marL="461963" indent="-461963">
              <a:buFont typeface="Wingdings" pitchFamily="2" charset="2"/>
              <a:buChar char="v"/>
            </a:pPr>
            <a:r>
              <a:rPr lang="en-US" sz="1600" dirty="0"/>
              <a:t>Making Cross Origin Requests</a:t>
            </a:r>
          </a:p>
          <a:p>
            <a:pPr marL="461963" indent="-461963">
              <a:buFont typeface="Wingdings" pitchFamily="2" charset="2"/>
              <a:buChar char="v"/>
            </a:pPr>
            <a:r>
              <a:rPr lang="en-US" sz="1600" dirty="0"/>
              <a:t>Lab 18: The (Console-Based) Employee Management Application v2</a:t>
            </a:r>
          </a:p>
        </p:txBody>
      </p:sp>
      <p:sp>
        <p:nvSpPr>
          <p:cNvPr id="2" name="Text Placeholder 1"/>
          <p:cNvSpPr>
            <a:spLocks noGrp="1"/>
          </p:cNvSpPr>
          <p:nvPr>
            <p:ph type="body" sz="quarter" idx="11"/>
          </p:nvPr>
        </p:nvSpPr>
        <p:spPr/>
        <p:txBody>
          <a:bodyPr/>
          <a:lstStyle/>
          <a:p>
            <a:r>
              <a:rPr lang="en-US" dirty="0"/>
              <a:t>This lecture at a glance…</a:t>
            </a:r>
          </a:p>
        </p:txBody>
      </p:sp>
    </p:spTree>
    <p:extLst>
      <p:ext uri="{BB962C8B-B14F-4D97-AF65-F5344CB8AC3E}">
        <p14:creationId xmlns:p14="http://schemas.microsoft.com/office/powerpoint/2010/main" val="1626954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XMLHttpRequest Object</a:t>
            </a:r>
            <a:endParaRPr lang="nl-NL" dirty="0"/>
          </a:p>
        </p:txBody>
      </p:sp>
      <p:sp>
        <p:nvSpPr>
          <p:cNvPr id="7" name="Text Placeholder 6"/>
          <p:cNvSpPr>
            <a:spLocks noGrp="1"/>
          </p:cNvSpPr>
          <p:nvPr>
            <p:ph type="body" sz="quarter" idx="14"/>
          </p:nvPr>
        </p:nvSpPr>
        <p:spPr>
          <a:xfrm>
            <a:off x="335360" y="1628800"/>
            <a:ext cx="11689987" cy="4679950"/>
          </a:xfrm>
        </p:spPr>
        <p:txBody>
          <a:bodyPr>
            <a:noAutofit/>
          </a:bodyPr>
          <a:lstStyle/>
          <a:p>
            <a:r>
              <a:rPr lang="en-US" sz="1400" dirty="0">
                <a:solidFill>
                  <a:schemeClr val="tx2"/>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dirty="0" err="1">
                <a:solidFill>
                  <a:schemeClr val="tx2"/>
                </a:solidFill>
                <a:latin typeface="Courier New" pitchFamily="49" charset="0"/>
                <a:cs typeface="Courier New" pitchFamily="49" charset="0"/>
              </a:rPr>
              <a:t>xhr.onreadystatechange</a:t>
            </a:r>
            <a:r>
              <a:rPr lang="en-US" sz="1400" dirty="0">
                <a:solidFill>
                  <a:schemeClr val="tx2"/>
                </a:solidFill>
                <a:latin typeface="Courier New" pitchFamily="49" charset="0"/>
                <a:cs typeface="Courier New" pitchFamily="49" charset="0"/>
              </a:rPr>
              <a:t> = () =&gt; {</a:t>
            </a:r>
          </a:p>
          <a:p>
            <a:r>
              <a:rPr lang="en-US" sz="1400" dirty="0">
                <a:solidFill>
                  <a:schemeClr val="tx2"/>
                </a:solidFill>
                <a:latin typeface="Courier New" pitchFamily="49" charset="0"/>
                <a:cs typeface="Courier New" pitchFamily="49" charset="0"/>
              </a:rPr>
              <a:t>	if (</a:t>
            </a:r>
            <a:r>
              <a:rPr lang="en-US" sz="1400" dirty="0" err="1">
                <a:solidFill>
                  <a:schemeClr val="tx2"/>
                </a:solidFill>
                <a:latin typeface="Courier New" pitchFamily="49" charset="0"/>
                <a:cs typeface="Courier New" pitchFamily="49" charset="0"/>
              </a:rPr>
              <a:t>xhr.readyState</a:t>
            </a:r>
            <a:r>
              <a:rPr lang="en-US" sz="1400" dirty="0">
                <a:solidFill>
                  <a:schemeClr val="tx2"/>
                </a:solidFill>
                <a:latin typeface="Courier New" pitchFamily="49" charset="0"/>
                <a:cs typeface="Courier New" pitchFamily="49" charset="0"/>
              </a:rPr>
              <a:t> == 4 &amp;&amp; </a:t>
            </a:r>
            <a:r>
              <a:rPr lang="en-US" sz="1400" dirty="0" err="1">
                <a:solidFill>
                  <a:schemeClr val="tx2"/>
                </a:solidFill>
                <a:latin typeface="Courier New" pitchFamily="49" charset="0"/>
                <a:cs typeface="Courier New" pitchFamily="49" charset="0"/>
              </a:rPr>
              <a:t>xhr.status</a:t>
            </a:r>
            <a:r>
              <a:rPr lang="en-US" sz="1400" dirty="0">
                <a:solidFill>
                  <a:schemeClr val="tx2"/>
                </a:solidFill>
                <a:latin typeface="Courier New" pitchFamily="49" charset="0"/>
                <a:cs typeface="Courier New" pitchFamily="49" charset="0"/>
              </a:rPr>
              <a:t> == 200) {</a:t>
            </a:r>
            <a:endParaRPr lang="en-US" sz="1400" b="1"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let </a:t>
            </a:r>
            <a:r>
              <a:rPr lang="en-US" sz="1400" dirty="0" err="1">
                <a:solidFill>
                  <a:schemeClr val="tx2"/>
                </a:solidFill>
                <a:latin typeface="Courier New" pitchFamily="49" charset="0"/>
                <a:cs typeface="Courier New" pitchFamily="49" charset="0"/>
              </a:rPr>
              <a:t>xmlDoc</a:t>
            </a:r>
            <a:r>
              <a:rPr lang="en-US" sz="1400" dirty="0">
                <a:solidFill>
                  <a:schemeClr val="tx2"/>
                </a:solidFill>
                <a:latin typeface="Courier New" pitchFamily="49" charset="0"/>
                <a:cs typeface="Courier New" pitchFamily="49" charset="0"/>
              </a:rPr>
              <a:t> = </a:t>
            </a:r>
            <a:r>
              <a:rPr lang="en-US" sz="1400" dirty="0" err="1">
                <a:solidFill>
                  <a:schemeClr val="tx2"/>
                </a:solidFill>
                <a:latin typeface="Courier New" pitchFamily="49" charset="0"/>
                <a:cs typeface="Courier New" pitchFamily="49" charset="0"/>
              </a:rPr>
              <a:t>xhr.responseXML</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		let team = </a:t>
            </a:r>
            <a:r>
              <a:rPr lang="en-US" sz="1400" dirty="0" err="1">
                <a:solidFill>
                  <a:schemeClr val="tx2"/>
                </a:solidFill>
                <a:latin typeface="Courier New" pitchFamily="49" charset="0"/>
                <a:cs typeface="Courier New" pitchFamily="49" charset="0"/>
              </a:rPr>
              <a:t>xmlDoc.getElementsByTagName</a:t>
            </a:r>
            <a:r>
              <a:rPr lang="en-US" sz="1400" dirty="0">
                <a:solidFill>
                  <a:schemeClr val="tx2"/>
                </a:solidFill>
                <a:latin typeface="Courier New" pitchFamily="49" charset="0"/>
                <a:cs typeface="Courier New" pitchFamily="49" charset="0"/>
              </a:rPr>
              <a:t>('</a:t>
            </a:r>
            <a:r>
              <a:rPr lang="en-US" sz="1400" dirty="0" err="1">
                <a:solidFill>
                  <a:schemeClr val="tx2"/>
                </a:solidFill>
                <a:latin typeface="Courier New" pitchFamily="49" charset="0"/>
                <a:cs typeface="Courier New" pitchFamily="49" charset="0"/>
              </a:rPr>
              <a:t>teammember</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		for (let i = 0; i &lt; </a:t>
            </a:r>
            <a:r>
              <a:rPr lang="en-US" sz="1400" dirty="0" err="1">
                <a:solidFill>
                  <a:schemeClr val="tx2"/>
                </a:solidFill>
                <a:latin typeface="Courier New" pitchFamily="49" charset="0"/>
                <a:cs typeface="Courier New" pitchFamily="49" charset="0"/>
              </a:rPr>
              <a:t>team.length</a:t>
            </a:r>
            <a:r>
              <a:rPr lang="en-US" sz="1400" dirty="0">
                <a:solidFill>
                  <a:schemeClr val="tx2"/>
                </a:solidFill>
                <a:latin typeface="Courier New" pitchFamily="49" charset="0"/>
                <a:cs typeface="Courier New" pitchFamily="49" charset="0"/>
              </a:rPr>
              <a:t>; i++) {</a:t>
            </a:r>
          </a:p>
          <a:p>
            <a:r>
              <a:rPr lang="en-US" sz="1400" dirty="0">
                <a:solidFill>
                  <a:schemeClr val="tx2"/>
                </a:solidFill>
                <a:latin typeface="Courier New" pitchFamily="49" charset="0"/>
                <a:cs typeface="Courier New" pitchFamily="49" charset="0"/>
              </a:rPr>
              <a:t>			</a:t>
            </a:r>
            <a:r>
              <a:rPr lang="en-US" sz="1400" dirty="0" err="1">
                <a:solidFill>
                  <a:schemeClr val="tx2"/>
                </a:solidFill>
                <a:latin typeface="Courier New" pitchFamily="49" charset="0"/>
                <a:cs typeface="Courier New" pitchFamily="49" charset="0"/>
              </a:rPr>
              <a:t>document.body.innerHTML</a:t>
            </a:r>
            <a:r>
              <a:rPr lang="en-US" sz="1400" dirty="0">
                <a:solidFill>
                  <a:schemeClr val="tx2"/>
                </a:solidFill>
                <a:latin typeface="Courier New" pitchFamily="49" charset="0"/>
                <a:cs typeface="Courier New" pitchFamily="49" charset="0"/>
              </a:rPr>
              <a:t> += </a:t>
            </a:r>
          </a:p>
          <a:p>
            <a:r>
              <a:rPr lang="en-US" sz="1400" dirty="0">
                <a:solidFill>
                  <a:schemeClr val="tx2"/>
                </a:solidFill>
                <a:latin typeface="Courier New" pitchFamily="49" charset="0"/>
                <a:cs typeface="Courier New" pitchFamily="49" charset="0"/>
              </a:rPr>
              <a:t>			</a:t>
            </a:r>
            <a:r>
              <a:rPr lang="en-US" sz="1400" dirty="0" err="1">
                <a:solidFill>
                  <a:schemeClr val="tx2"/>
                </a:solidFill>
                <a:latin typeface="Courier New" pitchFamily="49" charset="0"/>
                <a:cs typeface="Courier New" pitchFamily="49" charset="0"/>
              </a:rPr>
              <a:t>xmlDoc.getElementsByTagName</a:t>
            </a:r>
            <a:r>
              <a:rPr lang="en-US" sz="1400" dirty="0">
                <a:solidFill>
                  <a:schemeClr val="tx2"/>
                </a:solidFill>
                <a:latin typeface="Courier New" pitchFamily="49" charset="0"/>
                <a:cs typeface="Courier New" pitchFamily="49" charset="0"/>
              </a:rPr>
              <a:t>('name')[i].</a:t>
            </a:r>
            <a:r>
              <a:rPr lang="en-US" sz="1400" dirty="0" err="1">
                <a:solidFill>
                  <a:schemeClr val="tx2"/>
                </a:solidFill>
                <a:latin typeface="Courier New" pitchFamily="49" charset="0"/>
                <a:cs typeface="Courier New" pitchFamily="49" charset="0"/>
              </a:rPr>
              <a:t>childNodes</a:t>
            </a:r>
            <a:r>
              <a:rPr lang="en-US" sz="1400" dirty="0">
                <a:solidFill>
                  <a:schemeClr val="tx2"/>
                </a:solidFill>
                <a:latin typeface="Courier New" pitchFamily="49" charset="0"/>
                <a:cs typeface="Courier New" pitchFamily="49" charset="0"/>
              </a:rPr>
              <a:t>[0].</a:t>
            </a:r>
            <a:r>
              <a:rPr lang="en-US" sz="1400" dirty="0" err="1">
                <a:solidFill>
                  <a:schemeClr val="tx2"/>
                </a:solidFill>
                <a:latin typeface="Courier New" pitchFamily="49" charset="0"/>
                <a:cs typeface="Courier New" pitchFamily="49" charset="0"/>
              </a:rPr>
              <a:t>nodeValue</a:t>
            </a:r>
            <a:r>
              <a:rPr lang="en-US" sz="1400" dirty="0">
                <a:solidFill>
                  <a:schemeClr val="tx2"/>
                </a:solidFill>
                <a:latin typeface="Courier New" pitchFamily="49" charset="0"/>
                <a:cs typeface="Courier New" pitchFamily="49" charset="0"/>
              </a:rPr>
              <a:t> + '&lt;</a:t>
            </a:r>
            <a:r>
              <a:rPr lang="en-US" sz="1400" dirty="0" err="1">
                <a:solidFill>
                  <a:schemeClr val="tx2"/>
                </a:solidFill>
                <a:latin typeface="Courier New" pitchFamily="49" charset="0"/>
                <a:cs typeface="Courier New" pitchFamily="49" charset="0"/>
              </a:rPr>
              <a:t>br</a:t>
            </a:r>
            <a:r>
              <a:rPr lang="en-US" sz="1400" dirty="0">
                <a:solidFill>
                  <a:schemeClr val="tx2"/>
                </a:solidFill>
                <a:latin typeface="Courier New" pitchFamily="49" charset="0"/>
                <a:cs typeface="Courier New" pitchFamily="49" charset="0"/>
              </a:rPr>
              <a:t>&gt;' + </a:t>
            </a:r>
          </a:p>
          <a:p>
            <a:r>
              <a:rPr lang="en-US" sz="1400" dirty="0">
                <a:solidFill>
                  <a:schemeClr val="tx2"/>
                </a:solidFill>
                <a:latin typeface="Courier New" pitchFamily="49" charset="0"/>
                <a:cs typeface="Courier New" pitchFamily="49" charset="0"/>
              </a:rPr>
              <a:t>			</a:t>
            </a:r>
            <a:r>
              <a:rPr lang="en-US" sz="1400" dirty="0" err="1">
                <a:solidFill>
                  <a:schemeClr val="tx2"/>
                </a:solidFill>
                <a:latin typeface="Courier New" pitchFamily="49" charset="0"/>
                <a:cs typeface="Courier New" pitchFamily="49" charset="0"/>
              </a:rPr>
              <a:t>xmlDoc.getElementsByTagName</a:t>
            </a:r>
            <a:r>
              <a:rPr lang="en-US" sz="1400" dirty="0">
                <a:solidFill>
                  <a:schemeClr val="tx2"/>
                </a:solidFill>
                <a:latin typeface="Courier New" pitchFamily="49" charset="0"/>
                <a:cs typeface="Courier New" pitchFamily="49" charset="0"/>
              </a:rPr>
              <a:t>('title')[i].</a:t>
            </a:r>
            <a:r>
              <a:rPr lang="en-US" sz="1400" dirty="0" err="1">
                <a:solidFill>
                  <a:schemeClr val="tx2"/>
                </a:solidFill>
                <a:latin typeface="Courier New" pitchFamily="49" charset="0"/>
                <a:cs typeface="Courier New" pitchFamily="49" charset="0"/>
              </a:rPr>
              <a:t>childNodes</a:t>
            </a:r>
            <a:r>
              <a:rPr lang="en-US" sz="1400" dirty="0">
                <a:solidFill>
                  <a:schemeClr val="tx2"/>
                </a:solidFill>
                <a:latin typeface="Courier New" pitchFamily="49" charset="0"/>
                <a:cs typeface="Courier New" pitchFamily="49" charset="0"/>
              </a:rPr>
              <a:t>[0].</a:t>
            </a:r>
            <a:r>
              <a:rPr lang="en-US" sz="1400" dirty="0" err="1">
                <a:solidFill>
                  <a:schemeClr val="tx2"/>
                </a:solidFill>
                <a:latin typeface="Courier New" pitchFamily="49" charset="0"/>
                <a:cs typeface="Courier New" pitchFamily="49" charset="0"/>
              </a:rPr>
              <a:t>nodeValue</a:t>
            </a:r>
            <a:r>
              <a:rPr lang="en-US" sz="1400" dirty="0">
                <a:solidFill>
                  <a:schemeClr val="tx2"/>
                </a:solidFill>
                <a:latin typeface="Courier New" pitchFamily="49" charset="0"/>
                <a:cs typeface="Courier New" pitchFamily="49" charset="0"/>
              </a:rPr>
              <a:t> + '&lt;</a:t>
            </a:r>
            <a:r>
              <a:rPr lang="en-US" sz="1400" dirty="0" err="1">
                <a:solidFill>
                  <a:schemeClr val="tx2"/>
                </a:solidFill>
                <a:latin typeface="Courier New" pitchFamily="49" charset="0"/>
                <a:cs typeface="Courier New" pitchFamily="49" charset="0"/>
              </a:rPr>
              <a:t>br</a:t>
            </a:r>
            <a:r>
              <a:rPr lang="en-US" sz="1400" dirty="0">
                <a:solidFill>
                  <a:schemeClr val="tx2"/>
                </a:solidFill>
                <a:latin typeface="Courier New" pitchFamily="49" charset="0"/>
                <a:cs typeface="Courier New" pitchFamily="49" charset="0"/>
              </a:rPr>
              <a:t>&gt;' + </a:t>
            </a:r>
          </a:p>
          <a:p>
            <a:r>
              <a:rPr lang="en-US" sz="1400" dirty="0">
                <a:solidFill>
                  <a:schemeClr val="tx2"/>
                </a:solidFill>
                <a:latin typeface="Courier New" pitchFamily="49" charset="0"/>
                <a:cs typeface="Courier New" pitchFamily="49" charset="0"/>
              </a:rPr>
              <a:t>			</a:t>
            </a:r>
            <a:r>
              <a:rPr lang="en-US" sz="1400" dirty="0" err="1">
                <a:solidFill>
                  <a:schemeClr val="tx2"/>
                </a:solidFill>
                <a:latin typeface="Courier New" pitchFamily="49" charset="0"/>
                <a:cs typeface="Courier New" pitchFamily="49" charset="0"/>
              </a:rPr>
              <a:t>xmlDoc.getElementsByTagName</a:t>
            </a:r>
            <a:r>
              <a:rPr lang="en-US" sz="1400" dirty="0">
                <a:solidFill>
                  <a:schemeClr val="tx2"/>
                </a:solidFill>
                <a:latin typeface="Courier New" pitchFamily="49" charset="0"/>
                <a:cs typeface="Courier New" pitchFamily="49" charset="0"/>
              </a:rPr>
              <a:t>('bio')[i].</a:t>
            </a:r>
            <a:r>
              <a:rPr lang="en-US" sz="1400" dirty="0" err="1">
                <a:solidFill>
                  <a:schemeClr val="tx2"/>
                </a:solidFill>
                <a:latin typeface="Courier New" pitchFamily="49" charset="0"/>
                <a:cs typeface="Courier New" pitchFamily="49" charset="0"/>
              </a:rPr>
              <a:t>childNodes</a:t>
            </a:r>
            <a:r>
              <a:rPr lang="en-US" sz="1400" dirty="0">
                <a:solidFill>
                  <a:schemeClr val="tx2"/>
                </a:solidFill>
                <a:latin typeface="Courier New" pitchFamily="49" charset="0"/>
                <a:cs typeface="Courier New" pitchFamily="49" charset="0"/>
              </a:rPr>
              <a:t>[0].</a:t>
            </a:r>
            <a:r>
              <a:rPr lang="en-US" sz="1400" dirty="0" err="1">
                <a:solidFill>
                  <a:schemeClr val="tx2"/>
                </a:solidFill>
                <a:latin typeface="Courier New" pitchFamily="49" charset="0"/>
                <a:cs typeface="Courier New" pitchFamily="49" charset="0"/>
              </a:rPr>
              <a:t>nodeValue</a:t>
            </a:r>
            <a:r>
              <a:rPr lang="en-US" sz="1400" dirty="0">
                <a:solidFill>
                  <a:schemeClr val="tx2"/>
                </a:solidFill>
                <a:latin typeface="Courier New" pitchFamily="49" charset="0"/>
                <a:cs typeface="Courier New" pitchFamily="49" charset="0"/>
              </a:rPr>
              <a:t> + '&lt;</a:t>
            </a:r>
            <a:r>
              <a:rPr lang="en-US" sz="1400" dirty="0" err="1">
                <a:solidFill>
                  <a:schemeClr val="tx2"/>
                </a:solidFill>
                <a:latin typeface="Courier New" pitchFamily="49" charset="0"/>
                <a:cs typeface="Courier New" pitchFamily="49" charset="0"/>
              </a:rPr>
              <a:t>br</a:t>
            </a:r>
            <a:r>
              <a:rPr lang="en-US" sz="1400" dirty="0">
                <a:solidFill>
                  <a:schemeClr val="tx2"/>
                </a:solidFill>
                <a:latin typeface="Courier New" pitchFamily="49" charset="0"/>
                <a:cs typeface="Courier New" pitchFamily="49" charset="0"/>
              </a:rPr>
              <a:t>&gt;&lt;</a:t>
            </a:r>
            <a:r>
              <a:rPr lang="en-US" sz="1400" dirty="0" err="1">
                <a:solidFill>
                  <a:schemeClr val="tx2"/>
                </a:solidFill>
                <a:latin typeface="Courier New" pitchFamily="49" charset="0"/>
                <a:cs typeface="Courier New" pitchFamily="49" charset="0"/>
              </a:rPr>
              <a:t>br</a:t>
            </a:r>
            <a:r>
              <a:rPr lang="en-US" sz="1400" dirty="0">
                <a:solidFill>
                  <a:schemeClr val="tx2"/>
                </a:solidFill>
                <a:latin typeface="Courier New" pitchFamily="49" charset="0"/>
                <a:cs typeface="Courier New" pitchFamily="49" charset="0"/>
              </a:rPr>
              <a:t>&gt;');</a:t>
            </a:r>
          </a:p>
          <a:p>
            <a:r>
              <a:rPr lang="en-US" sz="1400" dirty="0">
                <a:solidFill>
                  <a:schemeClr val="tx2"/>
                </a:solidFill>
                <a:latin typeface="Courier New" pitchFamily="49" charset="0"/>
                <a:cs typeface="Courier New" pitchFamily="49" charset="0"/>
              </a:rPr>
              <a:t>		}</a:t>
            </a:r>
          </a:p>
          <a:p>
            <a:r>
              <a:rPr lang="en-US" sz="1400" b="1" dirty="0">
                <a:solidFill>
                  <a:schemeClr val="tx2"/>
                </a:solidFill>
                <a:latin typeface="Courier New" pitchFamily="49" charset="0"/>
                <a:cs typeface="Courier New" pitchFamily="49" charset="0"/>
              </a:rPr>
              <a:t>	</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a:t>
            </a:r>
          </a:p>
          <a:p>
            <a:r>
              <a:rPr lang="en-US" sz="1400" b="1" dirty="0" err="1">
                <a:solidFill>
                  <a:schemeClr val="tx2"/>
                </a:solidFill>
                <a:latin typeface="Courier New" pitchFamily="49" charset="0"/>
                <a:cs typeface="Courier New" pitchFamily="49" charset="0"/>
              </a:rPr>
              <a:t>xhr.onerror</a:t>
            </a:r>
            <a:r>
              <a:rPr lang="en-US" sz="1400" b="1" dirty="0">
                <a:solidFill>
                  <a:schemeClr val="tx2"/>
                </a:solidFill>
                <a:latin typeface="Courier New" pitchFamily="49" charset="0"/>
                <a:cs typeface="Courier New" pitchFamily="49" charset="0"/>
              </a:rPr>
              <a:t> = (e) =&gt; {</a:t>
            </a:r>
            <a:r>
              <a:rPr lang="en-US" sz="1400" b="1" dirty="0" err="1">
                <a:solidFill>
                  <a:schemeClr val="tx2"/>
                </a:solidFill>
                <a:latin typeface="Courier New" pitchFamily="49" charset="0"/>
                <a:cs typeface="Courier New" pitchFamily="49" charset="0"/>
              </a:rPr>
              <a:t>console.error</a:t>
            </a:r>
            <a:r>
              <a:rPr lang="en-US" sz="1400" b="1" dirty="0">
                <a:solidFill>
                  <a:schemeClr val="tx2"/>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e.message</a:t>
            </a:r>
            <a:r>
              <a:rPr lang="en-US" sz="1400" b="1" dirty="0">
                <a:solidFill>
                  <a:schemeClr val="tx2"/>
                </a:solidFill>
                <a:latin typeface="Courier New" pitchFamily="49" charset="0"/>
                <a:cs typeface="Courier New" pitchFamily="49" charset="0"/>
              </a:rPr>
              <a:t>)};</a:t>
            </a:r>
            <a:r>
              <a:rPr lang="en-US" sz="1400" dirty="0">
                <a:solidFill>
                  <a:schemeClr val="tx2"/>
                </a:solidFill>
                <a:latin typeface="Courier New" pitchFamily="49" charset="0"/>
                <a:cs typeface="Courier New" pitchFamily="49" charset="0"/>
              </a:rPr>
              <a:t/>
            </a:r>
            <a:br>
              <a:rPr lang="en-US" sz="1400" dirty="0">
                <a:solidFill>
                  <a:schemeClr val="tx2"/>
                </a:solidFill>
                <a:latin typeface="Courier New" pitchFamily="49" charset="0"/>
                <a:cs typeface="Courier New" pitchFamily="49" charset="0"/>
              </a:rPr>
            </a:b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Handling potential errors</a:t>
            </a:r>
          </a:p>
        </p:txBody>
      </p:sp>
    </p:spTree>
    <p:extLst>
      <p:ext uri="{BB962C8B-B14F-4D97-AF65-F5344CB8AC3E}">
        <p14:creationId xmlns:p14="http://schemas.microsoft.com/office/powerpoint/2010/main" val="194309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1716" y="3012766"/>
            <a:ext cx="9128568" cy="832468"/>
          </a:xfrm>
        </p:spPr>
        <p:txBody>
          <a:bodyPr/>
          <a:lstStyle/>
          <a:p>
            <a:pPr algn="ctr"/>
            <a:r>
              <a:rPr lang="en-US" dirty="0"/>
              <a:t>Loading JSON Data</a:t>
            </a:r>
          </a:p>
        </p:txBody>
      </p:sp>
    </p:spTree>
    <p:extLst>
      <p:ext uri="{BB962C8B-B14F-4D97-AF65-F5344CB8AC3E}">
        <p14:creationId xmlns:p14="http://schemas.microsoft.com/office/powerpoint/2010/main" val="50370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Consuming JSON Data</a:t>
            </a:r>
            <a:endParaRPr lang="nl-NL" dirty="0"/>
          </a:p>
        </p:txBody>
      </p:sp>
      <p:sp>
        <p:nvSpPr>
          <p:cNvPr id="7" name="Text Placeholder 6"/>
          <p:cNvSpPr>
            <a:spLocks noGrp="1"/>
          </p:cNvSpPr>
          <p:nvPr>
            <p:ph type="body" sz="quarter" idx="14"/>
          </p:nvPr>
        </p:nvSpPr>
        <p:spPr>
          <a:xfrm>
            <a:off x="335360" y="1628800"/>
            <a:ext cx="10076608" cy="4679950"/>
          </a:xfrm>
        </p:spPr>
        <p:txBody>
          <a:bodyPr>
            <a:noAutofit/>
          </a:bodyPr>
          <a:lstStyle/>
          <a:p>
            <a:r>
              <a:rPr lang="en-US" sz="1600" dirty="0">
                <a:solidFill>
                  <a:schemeClr val="tx2"/>
                </a:solidFill>
                <a:cs typeface="Courier New" pitchFamily="49" charset="0"/>
              </a:rPr>
              <a:t>In this example, a new instance of the XHR object is created and stored within an object variable named </a:t>
            </a:r>
            <a:r>
              <a:rPr lang="en-US" sz="1600" dirty="0" err="1">
                <a:solidFill>
                  <a:schemeClr val="tx2"/>
                </a:solidFill>
                <a:latin typeface="Courier New" panose="02070309020205020404" pitchFamily="49" charset="0"/>
                <a:cs typeface="Courier New" panose="02070309020205020404" pitchFamily="49" charset="0"/>
              </a:rPr>
              <a:t>xhr</a:t>
            </a:r>
            <a:r>
              <a:rPr lang="en-US" sz="1600" dirty="0">
                <a:solidFill>
                  <a:schemeClr val="tx2"/>
                </a:solidFill>
                <a:cs typeface="Courier New" pitchFamily="49" charset="0"/>
              </a:rPr>
              <a:t>. Next, the response type is set to 'json'. This way the browser knows to handle the data contained in the response stream as JSON data.</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Create a new instance of the XMLHttpRequest() object</a:t>
            </a: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a:p>
            <a:endParaRPr lang="en-US" sz="14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Set the response type to json</a:t>
            </a:r>
          </a:p>
          <a:p>
            <a:r>
              <a:rPr lang="en-US" sz="1400" b="1" dirty="0" err="1">
                <a:solidFill>
                  <a:schemeClr val="tx2"/>
                </a:solidFill>
                <a:latin typeface="Courier New" pitchFamily="49" charset="0"/>
                <a:cs typeface="Courier New" pitchFamily="49" charset="0"/>
              </a:rPr>
              <a:t>xhr.responseType</a:t>
            </a:r>
            <a:r>
              <a:rPr lang="en-US" sz="1400" b="1" dirty="0">
                <a:solidFill>
                  <a:schemeClr val="tx2"/>
                </a:solidFill>
                <a:latin typeface="Courier New" pitchFamily="49" charset="0"/>
                <a:cs typeface="Courier New" pitchFamily="49" charset="0"/>
              </a:rPr>
              <a:t> = 'json';</a:t>
            </a:r>
          </a:p>
        </p:txBody>
      </p:sp>
      <p:sp>
        <p:nvSpPr>
          <p:cNvPr id="2" name="Text Placeholder 1"/>
          <p:cNvSpPr>
            <a:spLocks noGrp="1"/>
          </p:cNvSpPr>
          <p:nvPr>
            <p:ph type="body" sz="quarter" idx="11"/>
          </p:nvPr>
        </p:nvSpPr>
        <p:spPr/>
        <p:txBody>
          <a:bodyPr/>
          <a:lstStyle/>
          <a:p>
            <a:r>
              <a:rPr lang="en-US" dirty="0"/>
              <a:t>Creating a new instance of the XHR object</a:t>
            </a:r>
          </a:p>
        </p:txBody>
      </p:sp>
    </p:spTree>
    <p:extLst>
      <p:ext uri="{BB962C8B-B14F-4D97-AF65-F5344CB8AC3E}">
        <p14:creationId xmlns:p14="http://schemas.microsoft.com/office/powerpoint/2010/main" val="2645984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Consuming JSON Data</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r>
              <a:rPr lang="en-US" sz="1600" dirty="0">
                <a:solidFill>
                  <a:schemeClr val="tx2"/>
                </a:solidFill>
                <a:cs typeface="Courier New" pitchFamily="49" charset="0"/>
              </a:rPr>
              <a:t>The </a:t>
            </a:r>
            <a:r>
              <a:rPr lang="en-US" sz="1600" dirty="0">
                <a:solidFill>
                  <a:schemeClr val="tx2"/>
                </a:solidFill>
                <a:latin typeface="Courier New" panose="02070309020205020404" pitchFamily="49" charset="0"/>
                <a:cs typeface="Courier New" panose="02070309020205020404" pitchFamily="49" charset="0"/>
              </a:rPr>
              <a:t>.open()</a:t>
            </a:r>
            <a:r>
              <a:rPr lang="en-US" sz="1600" dirty="0">
                <a:solidFill>
                  <a:schemeClr val="tx2"/>
                </a:solidFill>
                <a:cs typeface="Courier New" pitchFamily="49" charset="0"/>
              </a:rPr>
              <a:t> method is used to point to the JSON file that will be fetched and to set the method used for requesting the data (</a:t>
            </a:r>
            <a:r>
              <a:rPr lang="en-US" sz="1600" dirty="0">
                <a:solidFill>
                  <a:schemeClr val="tx2"/>
                </a:solidFill>
                <a:latin typeface="Courier New" panose="02070309020205020404" pitchFamily="49" charset="0"/>
                <a:cs typeface="Courier New" panose="02070309020205020404" pitchFamily="49" charset="0"/>
              </a:rPr>
              <a:t>GET</a:t>
            </a:r>
            <a:r>
              <a:rPr lang="en-US" sz="1600" dirty="0">
                <a:solidFill>
                  <a:schemeClr val="tx2"/>
                </a:solidFill>
                <a:cs typeface="Courier New" pitchFamily="49" charset="0"/>
              </a:rPr>
              <a:t> in this case). Then, the </a:t>
            </a:r>
            <a:r>
              <a:rPr lang="en-US" sz="1600" dirty="0">
                <a:solidFill>
                  <a:schemeClr val="tx2"/>
                </a:solidFill>
                <a:latin typeface="Courier New" panose="02070309020205020404" pitchFamily="49" charset="0"/>
                <a:cs typeface="Courier New" panose="02070309020205020404" pitchFamily="49" charset="0"/>
              </a:rPr>
              <a:t>.send()</a:t>
            </a:r>
            <a:r>
              <a:rPr lang="en-US" sz="1600" dirty="0">
                <a:solidFill>
                  <a:schemeClr val="tx2"/>
                </a:solidFill>
                <a:cs typeface="Courier New" pitchFamily="49" charset="0"/>
              </a:rPr>
              <a:t> method is called to initiate the request.</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Create a new instance of the XMLHttpRequest() object</a:t>
            </a: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a:p>
            <a:endParaRPr lang="en-US" sz="14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 Set the response type to json</a:t>
            </a:r>
          </a:p>
          <a:p>
            <a:r>
              <a:rPr lang="en-US" sz="1400" dirty="0" err="1">
                <a:solidFill>
                  <a:schemeClr val="tx2"/>
                </a:solidFill>
                <a:latin typeface="Courier New" pitchFamily="49" charset="0"/>
                <a:cs typeface="Courier New" pitchFamily="49" charset="0"/>
              </a:rPr>
              <a:t>xhr.responseType</a:t>
            </a:r>
            <a:r>
              <a:rPr lang="en-US" sz="1400" dirty="0">
                <a:solidFill>
                  <a:schemeClr val="tx2"/>
                </a:solidFill>
                <a:latin typeface="Courier New" pitchFamily="49" charset="0"/>
                <a:cs typeface="Courier New" pitchFamily="49" charset="0"/>
              </a:rPr>
              <a:t> = 'json';</a:t>
            </a:r>
          </a:p>
          <a:p>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dirty="0">
                <a:solidFill>
                  <a:schemeClr val="tx2"/>
                </a:solidFill>
                <a:latin typeface="Courier New" pitchFamily="49" charset="0"/>
                <a:cs typeface="Courier New" pitchFamily="49" charset="0"/>
              </a:rPr>
              <a:t>// Open the connection</a:t>
            </a: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'data/</a:t>
            </a:r>
            <a:r>
              <a:rPr lang="en-US" sz="1400" dirty="0" err="1">
                <a:solidFill>
                  <a:schemeClr val="tx2"/>
                </a:solidFill>
                <a:latin typeface="Courier New" pitchFamily="49" charset="0"/>
                <a:cs typeface="Courier New" pitchFamily="49" charset="0"/>
              </a:rPr>
              <a:t>team.json</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
            </a:r>
            <a:br>
              <a:rPr lang="en-US" sz="1400" dirty="0">
                <a:solidFill>
                  <a:schemeClr val="tx2"/>
                </a:solidFill>
                <a:latin typeface="Courier New" pitchFamily="49" charset="0"/>
                <a:cs typeface="Courier New" pitchFamily="49" charset="0"/>
              </a:rPr>
            </a:br>
            <a:r>
              <a:rPr lang="en-US" sz="1400" dirty="0">
                <a:solidFill>
                  <a:schemeClr val="tx2"/>
                </a:solidFill>
                <a:latin typeface="Courier New" pitchFamily="49" charset="0"/>
                <a:cs typeface="Courier New" pitchFamily="49" charset="0"/>
              </a:rPr>
              <a:t>// Initiate the request</a:t>
            </a:r>
            <a:br>
              <a:rPr lang="en-US" sz="1400" dirty="0">
                <a:solidFill>
                  <a:schemeClr val="tx2"/>
                </a:solidFill>
                <a:latin typeface="Courier New" pitchFamily="49" charset="0"/>
                <a:cs typeface="Courier New" pitchFamily="49" charset="0"/>
              </a:rPr>
            </a:br>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Opening a connection to a JSON file </a:t>
            </a:r>
          </a:p>
        </p:txBody>
      </p:sp>
    </p:spTree>
    <p:extLst>
      <p:ext uri="{BB962C8B-B14F-4D97-AF65-F5344CB8AC3E}">
        <p14:creationId xmlns:p14="http://schemas.microsoft.com/office/powerpoint/2010/main" val="4040592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Consuming JSON Data</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r>
              <a:rPr lang="en-US" sz="1600" dirty="0">
                <a:solidFill>
                  <a:schemeClr val="tx2"/>
                </a:solidFill>
                <a:cs typeface="Courier New" pitchFamily="49" charset="0"/>
              </a:rPr>
              <a:t>The </a:t>
            </a:r>
            <a:r>
              <a:rPr lang="en-US" sz="1600" dirty="0" err="1">
                <a:solidFill>
                  <a:schemeClr val="tx2"/>
                </a:solidFill>
                <a:latin typeface="Courier New" panose="02070309020205020404" pitchFamily="49" charset="0"/>
                <a:cs typeface="Courier New" panose="02070309020205020404" pitchFamily="49" charset="0"/>
              </a:rPr>
              <a:t>readystatechange</a:t>
            </a:r>
            <a:r>
              <a:rPr lang="en-US" sz="1600" dirty="0">
                <a:solidFill>
                  <a:schemeClr val="tx2"/>
                </a:solidFill>
                <a:cs typeface="Courier New" pitchFamily="49" charset="0"/>
              </a:rPr>
              <a:t> event is used to handle the state change of the request. All of the code for iterating through the loaded JSON file will be written within this event handler function.</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xhr.responseType</a:t>
            </a:r>
            <a:r>
              <a:rPr lang="en-US" sz="1400" dirty="0">
                <a:solidFill>
                  <a:schemeClr val="tx2"/>
                </a:solidFill>
                <a:latin typeface="Courier New" pitchFamily="49" charset="0"/>
                <a:cs typeface="Courier New" pitchFamily="49" charset="0"/>
              </a:rPr>
              <a:t> = 'json';</a:t>
            </a:r>
          </a:p>
          <a:p>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'data/</a:t>
            </a:r>
            <a:r>
              <a:rPr lang="en-US" sz="1400" dirty="0" err="1">
                <a:solidFill>
                  <a:schemeClr val="tx2"/>
                </a:solidFill>
                <a:latin typeface="Courier New" pitchFamily="49" charset="0"/>
                <a:cs typeface="Courier New" pitchFamily="49" charset="0"/>
              </a:rPr>
              <a:t>team.json</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b="1" dirty="0" err="1">
                <a:solidFill>
                  <a:schemeClr val="tx2"/>
                </a:solidFill>
                <a:latin typeface="Courier New" pitchFamily="49" charset="0"/>
                <a:cs typeface="Courier New" pitchFamily="49" charset="0"/>
              </a:rPr>
              <a:t>xhr.addEventListener</a:t>
            </a:r>
            <a:r>
              <a:rPr lang="en-US" sz="1400" b="1" dirty="0">
                <a:solidFill>
                  <a:schemeClr val="tx2"/>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readystatechange</a:t>
            </a:r>
            <a:r>
              <a:rPr lang="en-US" sz="1400" b="1" dirty="0">
                <a:solidFill>
                  <a:schemeClr val="tx2"/>
                </a:solidFill>
                <a:latin typeface="Courier New" pitchFamily="49" charset="0"/>
                <a:cs typeface="Courier New" pitchFamily="49" charset="0"/>
              </a:rPr>
              <a:t>', () =&gt; {</a:t>
            </a:r>
            <a:br>
              <a:rPr lang="en-US" sz="1400" b="1" dirty="0">
                <a:solidFill>
                  <a:schemeClr val="tx2"/>
                </a:solidFill>
                <a:latin typeface="Courier New" pitchFamily="49" charset="0"/>
                <a:cs typeface="Courier New" pitchFamily="49" charset="0"/>
              </a:rPr>
            </a:b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b="1"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Handling the state change of the request </a:t>
            </a:r>
          </a:p>
        </p:txBody>
      </p:sp>
    </p:spTree>
    <p:extLst>
      <p:ext uri="{BB962C8B-B14F-4D97-AF65-F5344CB8AC3E}">
        <p14:creationId xmlns:p14="http://schemas.microsoft.com/office/powerpoint/2010/main" val="2751316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Consuming JSON Data</a:t>
            </a:r>
            <a:endParaRPr lang="nl-NL" dirty="0"/>
          </a:p>
        </p:txBody>
      </p:sp>
      <p:sp>
        <p:nvSpPr>
          <p:cNvPr id="7" name="Text Placeholder 6"/>
          <p:cNvSpPr>
            <a:spLocks noGrp="1"/>
          </p:cNvSpPr>
          <p:nvPr>
            <p:ph type="body" sz="quarter" idx="14"/>
          </p:nvPr>
        </p:nvSpPr>
        <p:spPr>
          <a:xfrm>
            <a:off x="335360" y="1628800"/>
            <a:ext cx="11502853" cy="4679950"/>
          </a:xfrm>
        </p:spPr>
        <p:txBody>
          <a:bodyPr>
            <a:noAutofit/>
          </a:bodyPr>
          <a:lstStyle/>
          <a:p>
            <a:r>
              <a:rPr lang="en-US" sz="1600" dirty="0">
                <a:solidFill>
                  <a:schemeClr val="tx2"/>
                </a:solidFill>
                <a:cs typeface="Courier New" pitchFamily="49" charset="0"/>
              </a:rPr>
              <a:t>The </a:t>
            </a:r>
            <a:r>
              <a:rPr lang="en-US" sz="1600" dirty="0" err="1">
                <a:solidFill>
                  <a:schemeClr val="tx2"/>
                </a:solidFill>
                <a:latin typeface="Courier New" panose="02070309020205020404" pitchFamily="49" charset="0"/>
                <a:cs typeface="Courier New" panose="02070309020205020404" pitchFamily="49" charset="0"/>
              </a:rPr>
              <a:t>readyState</a:t>
            </a:r>
            <a:r>
              <a:rPr lang="en-US" sz="1600" dirty="0">
                <a:solidFill>
                  <a:schemeClr val="tx2"/>
                </a:solidFill>
                <a:cs typeface="Courier New" pitchFamily="49" charset="0"/>
              </a:rPr>
              <a:t> and </a:t>
            </a:r>
            <a:r>
              <a:rPr lang="en-US" sz="1600" dirty="0">
                <a:solidFill>
                  <a:schemeClr val="tx2"/>
                </a:solidFill>
                <a:latin typeface="Courier New" panose="02070309020205020404" pitchFamily="49" charset="0"/>
                <a:cs typeface="Courier New" panose="02070309020205020404" pitchFamily="49" charset="0"/>
              </a:rPr>
              <a:t>status</a:t>
            </a:r>
            <a:r>
              <a:rPr lang="en-US" sz="1600" dirty="0">
                <a:solidFill>
                  <a:schemeClr val="tx2"/>
                </a:solidFill>
                <a:cs typeface="Courier New" pitchFamily="49" charset="0"/>
              </a:rPr>
              <a:t> properties can now be checked to see if the fetch to the server was successful. If a </a:t>
            </a:r>
            <a:r>
              <a:rPr lang="en-US" sz="1600" dirty="0">
                <a:solidFill>
                  <a:schemeClr val="tx2"/>
                </a:solidFill>
                <a:latin typeface="Courier New" panose="02070309020205020404" pitchFamily="49" charset="0"/>
                <a:cs typeface="Courier New" panose="02070309020205020404" pitchFamily="49" charset="0"/>
              </a:rPr>
              <a:t>4</a:t>
            </a:r>
            <a:r>
              <a:rPr lang="en-US" sz="1600" dirty="0">
                <a:solidFill>
                  <a:schemeClr val="tx2"/>
                </a:solidFill>
                <a:cs typeface="Courier New" pitchFamily="49" charset="0"/>
              </a:rPr>
              <a:t> is received (Done) and a </a:t>
            </a:r>
            <a:r>
              <a:rPr lang="en-US" sz="1600" dirty="0">
                <a:solidFill>
                  <a:schemeClr val="tx2"/>
                </a:solidFill>
                <a:latin typeface="Courier New" panose="02070309020205020404" pitchFamily="49" charset="0"/>
                <a:cs typeface="Courier New" panose="02070309020205020404" pitchFamily="49" charset="0"/>
              </a:rPr>
              <a:t>status</a:t>
            </a:r>
            <a:r>
              <a:rPr lang="en-US" sz="1600" dirty="0">
                <a:solidFill>
                  <a:schemeClr val="tx2"/>
                </a:solidFill>
                <a:cs typeface="Courier New" pitchFamily="49" charset="0"/>
              </a:rPr>
              <a:t> of </a:t>
            </a:r>
            <a:r>
              <a:rPr lang="en-US" sz="1600" dirty="0">
                <a:solidFill>
                  <a:schemeClr val="tx2"/>
                </a:solidFill>
                <a:latin typeface="Courier New" panose="02070309020205020404" pitchFamily="49" charset="0"/>
                <a:cs typeface="Courier New" panose="02070309020205020404" pitchFamily="49" charset="0"/>
              </a:rPr>
              <a:t>200</a:t>
            </a:r>
            <a:r>
              <a:rPr lang="en-US" sz="1600" dirty="0">
                <a:solidFill>
                  <a:schemeClr val="tx2"/>
                </a:solidFill>
                <a:cs typeface="Courier New" pitchFamily="49" charset="0"/>
              </a:rPr>
              <a:t> is received (OK), then we can go ahead and iterate through the returned data. Otherwise, you'll need to output some kind of failure error back to the user (not shown).</a:t>
            </a:r>
          </a:p>
          <a:p>
            <a:endParaRPr lang="en-US" sz="1600" dirty="0">
              <a:solidFill>
                <a:schemeClr val="tx2"/>
              </a:solidFill>
              <a:latin typeface="Courier New" pitchFamily="49" charset="0"/>
              <a:cs typeface="Courier New" pitchFamily="49" charset="0"/>
            </a:endParaRPr>
          </a:p>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xhr.responseType</a:t>
            </a:r>
            <a:r>
              <a:rPr lang="en-US" sz="1400" dirty="0">
                <a:solidFill>
                  <a:schemeClr val="tx2"/>
                </a:solidFill>
                <a:latin typeface="Courier New" pitchFamily="49" charset="0"/>
                <a:cs typeface="Courier New" pitchFamily="49" charset="0"/>
              </a:rPr>
              <a:t> = 'json';</a:t>
            </a:r>
          </a:p>
          <a:p>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'data/</a:t>
            </a:r>
            <a:r>
              <a:rPr lang="en-US" sz="1400" dirty="0" err="1">
                <a:solidFill>
                  <a:schemeClr val="tx2"/>
                </a:solidFill>
                <a:latin typeface="Courier New" pitchFamily="49" charset="0"/>
                <a:cs typeface="Courier New" pitchFamily="49" charset="0"/>
              </a:rPr>
              <a:t>team.json</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dirty="0" err="1">
                <a:solidFill>
                  <a:schemeClr val="tx2"/>
                </a:solidFill>
                <a:latin typeface="Courier New" pitchFamily="49" charset="0"/>
                <a:cs typeface="Courier New" pitchFamily="49" charset="0"/>
              </a:rPr>
              <a:t>xhr.addEventListener</a:t>
            </a:r>
            <a:r>
              <a:rPr lang="en-US" sz="1400" dirty="0">
                <a:solidFill>
                  <a:schemeClr val="tx2"/>
                </a:solidFill>
                <a:latin typeface="Courier New" pitchFamily="49" charset="0"/>
                <a:cs typeface="Courier New" pitchFamily="49" charset="0"/>
              </a:rPr>
              <a:t>('</a:t>
            </a:r>
            <a:r>
              <a:rPr lang="en-US" sz="1400" dirty="0" err="1">
                <a:solidFill>
                  <a:schemeClr val="tx2"/>
                </a:solidFill>
                <a:latin typeface="Courier New" pitchFamily="49" charset="0"/>
                <a:cs typeface="Courier New" pitchFamily="49" charset="0"/>
              </a:rPr>
              <a:t>readystatechange</a:t>
            </a:r>
            <a:r>
              <a:rPr lang="en-US" sz="1400" dirty="0">
                <a:solidFill>
                  <a:schemeClr val="tx2"/>
                </a:solidFill>
                <a:latin typeface="Courier New" pitchFamily="49" charset="0"/>
                <a:cs typeface="Courier New" pitchFamily="49" charset="0"/>
              </a:rPr>
              <a:t>', () =&gt; {</a:t>
            </a:r>
          </a:p>
          <a:p>
            <a:r>
              <a:rPr lang="en-US" sz="1400" b="1" dirty="0">
                <a:solidFill>
                  <a:schemeClr val="tx2"/>
                </a:solidFill>
                <a:latin typeface="Courier New" pitchFamily="49" charset="0"/>
                <a:cs typeface="Courier New" pitchFamily="49" charset="0"/>
              </a:rPr>
              <a:t>	if (</a:t>
            </a:r>
            <a:r>
              <a:rPr lang="en-US" sz="1400" b="1" dirty="0" err="1">
                <a:solidFill>
                  <a:schemeClr val="tx2"/>
                </a:solidFill>
                <a:latin typeface="Courier New" pitchFamily="49" charset="0"/>
                <a:cs typeface="Courier New" pitchFamily="49" charset="0"/>
              </a:rPr>
              <a:t>xhr.readyState</a:t>
            </a:r>
            <a:r>
              <a:rPr lang="en-US" sz="1400" b="1" dirty="0">
                <a:solidFill>
                  <a:schemeClr val="tx2"/>
                </a:solidFill>
                <a:latin typeface="Courier New" pitchFamily="49" charset="0"/>
                <a:cs typeface="Courier New" pitchFamily="49" charset="0"/>
              </a:rPr>
              <a:t> === 4 &amp;&amp; </a:t>
            </a:r>
            <a:r>
              <a:rPr lang="en-US" sz="1400" b="1" dirty="0" err="1">
                <a:solidFill>
                  <a:schemeClr val="tx2"/>
                </a:solidFill>
                <a:latin typeface="Courier New" pitchFamily="49" charset="0"/>
                <a:cs typeface="Courier New" pitchFamily="49" charset="0"/>
              </a:rPr>
              <a:t>xhr.status</a:t>
            </a:r>
            <a:r>
              <a:rPr lang="en-US" sz="1400" b="1" dirty="0">
                <a:solidFill>
                  <a:schemeClr val="tx2"/>
                </a:solidFill>
                <a:latin typeface="Courier New" pitchFamily="49" charset="0"/>
                <a:cs typeface="Courier New" pitchFamily="49" charset="0"/>
              </a:rPr>
              <a:t> === 200) {</a:t>
            </a:r>
            <a:br>
              <a:rPr lang="en-US" sz="1400" b="1" dirty="0">
                <a:solidFill>
                  <a:schemeClr val="tx2"/>
                </a:solidFill>
                <a:latin typeface="Courier New" pitchFamily="49" charset="0"/>
                <a:cs typeface="Courier New" pitchFamily="49" charset="0"/>
              </a:rPr>
            </a:br>
            <a:r>
              <a:rPr lang="en-US" sz="1400" b="1" dirty="0">
                <a:solidFill>
                  <a:schemeClr val="tx2"/>
                </a:solidFill>
                <a:latin typeface="Courier New" pitchFamily="49" charset="0"/>
                <a:cs typeface="Courier New" pitchFamily="49" charset="0"/>
              </a:rPr>
              <a:t/>
            </a:r>
            <a:br>
              <a:rPr lang="en-US" sz="1400" b="1" dirty="0">
                <a:solidFill>
                  <a:schemeClr val="tx2"/>
                </a:solidFill>
                <a:latin typeface="Courier New" pitchFamily="49" charset="0"/>
                <a:cs typeface="Courier New" pitchFamily="49" charset="0"/>
              </a:rPr>
            </a:br>
            <a:r>
              <a:rPr lang="en-US" sz="1400" b="1" dirty="0">
                <a:solidFill>
                  <a:schemeClr val="tx2"/>
                </a:solidFill>
                <a:latin typeface="Courier New" pitchFamily="49" charset="0"/>
                <a:cs typeface="Courier New" pitchFamily="49" charset="0"/>
              </a:rPr>
              <a:t>	}</a:t>
            </a:r>
          </a:p>
          <a:p>
            <a:r>
              <a:rPr lang="en-US" sz="1400" b="1"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Check and see if the fetch was successful</a:t>
            </a:r>
          </a:p>
        </p:txBody>
      </p:sp>
    </p:spTree>
    <p:extLst>
      <p:ext uri="{BB962C8B-B14F-4D97-AF65-F5344CB8AC3E}">
        <p14:creationId xmlns:p14="http://schemas.microsoft.com/office/powerpoint/2010/main" val="828341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Consuming JSON Data</a:t>
            </a:r>
            <a:endParaRPr lang="nl-NL" dirty="0"/>
          </a:p>
        </p:txBody>
      </p:sp>
      <p:sp>
        <p:nvSpPr>
          <p:cNvPr id="7" name="Text Placeholder 6"/>
          <p:cNvSpPr>
            <a:spLocks noGrp="1"/>
          </p:cNvSpPr>
          <p:nvPr>
            <p:ph type="body" sz="quarter" idx="14"/>
          </p:nvPr>
        </p:nvSpPr>
        <p:spPr>
          <a:xfrm>
            <a:off x="335361" y="1628800"/>
            <a:ext cx="11509506" cy="4679950"/>
          </a:xfrm>
        </p:spPr>
        <p:txBody>
          <a:bodyPr>
            <a:noAutofit/>
          </a:bodyPr>
          <a:lstStyle/>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xhr.responseType</a:t>
            </a:r>
            <a:r>
              <a:rPr lang="en-US" sz="1400" dirty="0">
                <a:solidFill>
                  <a:schemeClr val="tx2"/>
                </a:solidFill>
                <a:latin typeface="Courier New" pitchFamily="49" charset="0"/>
                <a:cs typeface="Courier New" pitchFamily="49" charset="0"/>
              </a:rPr>
              <a:t> = 'json';</a:t>
            </a:r>
          </a:p>
          <a:p>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'data/</a:t>
            </a:r>
            <a:r>
              <a:rPr lang="en-US" sz="1400" dirty="0" err="1">
                <a:solidFill>
                  <a:schemeClr val="tx2"/>
                </a:solidFill>
                <a:latin typeface="Courier New" pitchFamily="49" charset="0"/>
                <a:cs typeface="Courier New" pitchFamily="49" charset="0"/>
              </a:rPr>
              <a:t>team.json</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dirty="0" err="1">
                <a:solidFill>
                  <a:schemeClr val="tx2"/>
                </a:solidFill>
                <a:latin typeface="Courier New" pitchFamily="49" charset="0"/>
                <a:cs typeface="Courier New" pitchFamily="49" charset="0"/>
              </a:rPr>
              <a:t>xhr.addEventListener</a:t>
            </a:r>
            <a:r>
              <a:rPr lang="en-US" sz="1400" dirty="0">
                <a:solidFill>
                  <a:schemeClr val="tx2"/>
                </a:solidFill>
                <a:latin typeface="Courier New" pitchFamily="49" charset="0"/>
                <a:cs typeface="Courier New" pitchFamily="49" charset="0"/>
              </a:rPr>
              <a:t>('</a:t>
            </a:r>
            <a:r>
              <a:rPr lang="en-US" sz="1400" dirty="0" err="1">
                <a:solidFill>
                  <a:schemeClr val="tx2"/>
                </a:solidFill>
                <a:latin typeface="Courier New" pitchFamily="49" charset="0"/>
                <a:cs typeface="Courier New" pitchFamily="49" charset="0"/>
              </a:rPr>
              <a:t>readystatechange</a:t>
            </a:r>
            <a:r>
              <a:rPr lang="en-US" sz="1400" dirty="0">
                <a:solidFill>
                  <a:schemeClr val="tx2"/>
                </a:solidFill>
                <a:latin typeface="Courier New" pitchFamily="49" charset="0"/>
                <a:cs typeface="Courier New" pitchFamily="49" charset="0"/>
              </a:rPr>
              <a:t>', () =&gt; {</a:t>
            </a:r>
          </a:p>
          <a:p>
            <a:r>
              <a:rPr lang="en-US" sz="1400" dirty="0">
                <a:solidFill>
                  <a:schemeClr val="tx2"/>
                </a:solidFill>
                <a:latin typeface="Courier New" pitchFamily="49" charset="0"/>
                <a:cs typeface="Courier New" pitchFamily="49" charset="0"/>
              </a:rPr>
              <a:t>	if (</a:t>
            </a:r>
            <a:r>
              <a:rPr lang="en-US" sz="1400" dirty="0" err="1">
                <a:solidFill>
                  <a:schemeClr val="tx2"/>
                </a:solidFill>
                <a:latin typeface="Courier New" pitchFamily="49" charset="0"/>
                <a:cs typeface="Courier New" pitchFamily="49" charset="0"/>
              </a:rPr>
              <a:t>xhr.readyState</a:t>
            </a:r>
            <a:r>
              <a:rPr lang="en-US" sz="1400" dirty="0">
                <a:solidFill>
                  <a:schemeClr val="tx2"/>
                </a:solidFill>
                <a:latin typeface="Courier New" pitchFamily="49" charset="0"/>
                <a:cs typeface="Courier New" pitchFamily="49" charset="0"/>
              </a:rPr>
              <a:t> === 4 &amp;&amp; </a:t>
            </a:r>
            <a:r>
              <a:rPr lang="en-US" sz="1400" dirty="0" err="1">
                <a:solidFill>
                  <a:schemeClr val="tx2"/>
                </a:solidFill>
                <a:latin typeface="Courier New" pitchFamily="49" charset="0"/>
                <a:cs typeface="Courier New" pitchFamily="49" charset="0"/>
              </a:rPr>
              <a:t>xhr.status</a:t>
            </a:r>
            <a:r>
              <a:rPr lang="en-US" sz="1400" dirty="0">
                <a:solidFill>
                  <a:schemeClr val="tx2"/>
                </a:solidFill>
                <a:latin typeface="Courier New" pitchFamily="49" charset="0"/>
                <a:cs typeface="Courier New" pitchFamily="49" charset="0"/>
              </a:rPr>
              <a:t> === 200) {</a:t>
            </a:r>
            <a:endParaRPr lang="en-US" sz="1400" b="1" dirty="0">
              <a:solidFill>
                <a:schemeClr val="tx2"/>
              </a:solidFill>
              <a:latin typeface="Courier New" pitchFamily="49" charset="0"/>
              <a:cs typeface="Courier New" pitchFamily="49" charset="0"/>
            </a:endParaRPr>
          </a:p>
          <a:p>
            <a:r>
              <a:rPr lang="en-US" sz="1400" b="1" dirty="0">
                <a:solidFill>
                  <a:schemeClr val="tx2"/>
                </a:solidFill>
                <a:latin typeface="Courier New" pitchFamily="49" charset="0"/>
                <a:cs typeface="Courier New" pitchFamily="49" charset="0"/>
              </a:rPr>
              <a:t>		let employees = </a:t>
            </a:r>
            <a:r>
              <a:rPr lang="en-US" sz="1400" b="1" dirty="0" err="1">
                <a:solidFill>
                  <a:schemeClr val="tx2"/>
                </a:solidFill>
                <a:latin typeface="Courier New" pitchFamily="49" charset="0"/>
                <a:cs typeface="Courier New" pitchFamily="49" charset="0"/>
              </a:rPr>
              <a:t>xhr.response</a:t>
            </a:r>
            <a:r>
              <a:rPr lang="en-US" sz="1400" b="1" dirty="0">
                <a:solidFill>
                  <a:schemeClr val="tx2"/>
                </a:solidFill>
                <a:latin typeface="Courier New" pitchFamily="49" charset="0"/>
                <a:cs typeface="Courier New" pitchFamily="49" charset="0"/>
              </a:rPr>
              <a:t>;</a:t>
            </a:r>
          </a:p>
          <a:p>
            <a:r>
              <a:rPr lang="en-US" sz="1400" b="1" dirty="0">
                <a:solidFill>
                  <a:schemeClr val="tx2"/>
                </a:solidFill>
                <a:latin typeface="Courier New" pitchFamily="49" charset="0"/>
                <a:cs typeface="Courier New" pitchFamily="49" charset="0"/>
              </a:rPr>
              <a:t>		for (let employee of employees) {</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document.body.innerHTML</a:t>
            </a:r>
            <a:r>
              <a:rPr lang="en-US" sz="1400" b="1" dirty="0">
                <a:solidFill>
                  <a:schemeClr val="tx2"/>
                </a:solidFill>
                <a:latin typeface="Courier New" pitchFamily="49" charset="0"/>
                <a:cs typeface="Courier New" pitchFamily="49" charset="0"/>
              </a:rPr>
              <a:t> += `${employee.name}&lt;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a:t>
            </a:r>
            <a:r>
              <a:rPr lang="en-US" sz="1400" b="1" dirty="0" err="1">
                <a:solidFill>
                  <a:schemeClr val="tx2"/>
                </a:solidFill>
                <a:latin typeface="Courier New" pitchFamily="49" charset="0"/>
                <a:cs typeface="Courier New" pitchFamily="49" charset="0"/>
              </a:rPr>
              <a:t>employee.title</a:t>
            </a:r>
            <a:r>
              <a:rPr lang="en-US" sz="1400" b="1" dirty="0">
                <a:solidFill>
                  <a:schemeClr val="tx2"/>
                </a:solidFill>
                <a:latin typeface="Courier New" pitchFamily="49" charset="0"/>
                <a:cs typeface="Courier New" pitchFamily="49" charset="0"/>
              </a:rPr>
              <a:t>}'&lt;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a:t>
            </a:r>
          </a:p>
          <a:p>
            <a:r>
              <a:rPr lang="en-US" sz="1400" b="1" dirty="0">
                <a:solidFill>
                  <a:schemeClr val="tx2"/>
                </a:solidFill>
                <a:latin typeface="Courier New" pitchFamily="49" charset="0"/>
                <a:cs typeface="Courier New" pitchFamily="49" charset="0"/>
              </a:rPr>
              <a:t>		}</a:t>
            </a:r>
          </a:p>
          <a:p>
            <a:r>
              <a:rPr lang="en-US" sz="1400" b="1" dirty="0">
                <a:solidFill>
                  <a:schemeClr val="tx2"/>
                </a:solidFill>
                <a:latin typeface="Courier New" pitchFamily="49" charset="0"/>
                <a:cs typeface="Courier New" pitchFamily="49" charset="0"/>
              </a:rPr>
              <a:t>	</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xhr.onerror</a:t>
            </a:r>
            <a:r>
              <a:rPr lang="en-US" sz="1400" dirty="0">
                <a:solidFill>
                  <a:schemeClr val="tx2"/>
                </a:solidFill>
                <a:latin typeface="Courier New" pitchFamily="49" charset="0"/>
                <a:cs typeface="Courier New" pitchFamily="49" charset="0"/>
              </a:rPr>
              <a:t> = (e) =&gt; {</a:t>
            </a:r>
            <a:r>
              <a:rPr lang="en-US" sz="1400" dirty="0" err="1">
                <a:solidFill>
                  <a:schemeClr val="tx2"/>
                </a:solidFill>
                <a:latin typeface="Courier New" pitchFamily="49" charset="0"/>
                <a:cs typeface="Courier New" pitchFamily="49" charset="0"/>
              </a:rPr>
              <a:t>console.error</a:t>
            </a:r>
            <a:r>
              <a:rPr lang="en-US" sz="1400" dirty="0">
                <a:solidFill>
                  <a:schemeClr val="tx2"/>
                </a:solidFill>
                <a:latin typeface="Courier New" pitchFamily="49" charset="0"/>
                <a:cs typeface="Courier New" pitchFamily="49" charset="0"/>
              </a:rPr>
              <a:t>(</a:t>
            </a:r>
            <a:r>
              <a:rPr lang="en-US" sz="1400" dirty="0" err="1">
                <a:solidFill>
                  <a:schemeClr val="tx2"/>
                </a:solidFill>
                <a:latin typeface="Courier New" pitchFamily="49" charset="0"/>
                <a:cs typeface="Courier New" pitchFamily="49" charset="0"/>
              </a:rPr>
              <a:t>e.message</a:t>
            </a:r>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Iterating through the returned JSON data</a:t>
            </a:r>
          </a:p>
        </p:txBody>
      </p:sp>
    </p:spTree>
    <p:extLst>
      <p:ext uri="{BB962C8B-B14F-4D97-AF65-F5344CB8AC3E}">
        <p14:creationId xmlns:p14="http://schemas.microsoft.com/office/powerpoint/2010/main" val="221413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1716" y="3012766"/>
            <a:ext cx="9128568" cy="832468"/>
          </a:xfrm>
        </p:spPr>
        <p:txBody>
          <a:bodyPr/>
          <a:lstStyle/>
          <a:p>
            <a:pPr algn="ctr"/>
            <a:r>
              <a:rPr lang="en-US" dirty="0"/>
              <a:t>Using Web APIs</a:t>
            </a:r>
          </a:p>
        </p:txBody>
      </p:sp>
    </p:spTree>
    <p:extLst>
      <p:ext uri="{BB962C8B-B14F-4D97-AF65-F5344CB8AC3E}">
        <p14:creationId xmlns:p14="http://schemas.microsoft.com/office/powerpoint/2010/main" val="388368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Web APIs</a:t>
            </a:r>
            <a:endParaRPr lang="nl-NL" dirty="0"/>
          </a:p>
        </p:txBody>
      </p:sp>
      <p:sp>
        <p:nvSpPr>
          <p:cNvPr id="7" name="Text Placeholder 6"/>
          <p:cNvSpPr>
            <a:spLocks noGrp="1"/>
          </p:cNvSpPr>
          <p:nvPr>
            <p:ph type="body" sz="quarter" idx="14"/>
          </p:nvPr>
        </p:nvSpPr>
        <p:spPr>
          <a:xfrm>
            <a:off x="335360" y="1628800"/>
            <a:ext cx="11518710" cy="4679950"/>
          </a:xfrm>
        </p:spPr>
        <p:txBody>
          <a:bodyPr>
            <a:noAutofit/>
          </a:bodyPr>
          <a:lstStyle/>
          <a:p>
            <a:pPr marL="457200" indent="-457200">
              <a:buFont typeface="Wingdings" panose="05000000000000000000" pitchFamily="2" charset="2"/>
              <a:buChar char="v"/>
            </a:pPr>
            <a:r>
              <a:rPr lang="en-US" sz="1600" dirty="0">
                <a:solidFill>
                  <a:schemeClr val="tx2"/>
                </a:solidFill>
                <a:cs typeface="Courier New" pitchFamily="49" charset="0"/>
              </a:rPr>
              <a:t>Ajax requests typically get data from a web service API. </a:t>
            </a:r>
          </a:p>
          <a:p>
            <a:pPr marL="457200" indent="-457200">
              <a:buFont typeface="Wingdings" panose="05000000000000000000" pitchFamily="2" charset="2"/>
              <a:buChar char="v"/>
            </a:pPr>
            <a:endParaRPr lang="en-US" sz="1600" dirty="0">
              <a:solidFill>
                <a:schemeClr val="tx2"/>
              </a:solidFill>
              <a:cs typeface="Courier New" pitchFamily="49" charset="0"/>
            </a:endParaRPr>
          </a:p>
          <a:p>
            <a:pPr marL="457200" indent="-457200">
              <a:buFont typeface="Wingdings" panose="05000000000000000000" pitchFamily="2" charset="2"/>
              <a:buChar char="v"/>
            </a:pPr>
            <a:r>
              <a:rPr lang="en-US" sz="1600" dirty="0">
                <a:solidFill>
                  <a:schemeClr val="tx2"/>
                </a:solidFill>
                <a:cs typeface="Courier New" pitchFamily="49" charset="0"/>
              </a:rPr>
              <a:t>If you're not ready to build your own API, there are several free APIs that you can use. </a:t>
            </a:r>
            <a:r>
              <a:rPr lang="en-US" sz="1600" dirty="0">
                <a:solidFill>
                  <a:schemeClr val="tx2"/>
                </a:solidFill>
                <a:cs typeface="Courier New" pitchFamily="49" charset="0"/>
                <a:hlinkClick r:id="rId2"/>
              </a:rPr>
              <a:t>JSON Placeholder</a:t>
            </a:r>
            <a:r>
              <a:rPr lang="en-US" sz="1600" dirty="0">
                <a:solidFill>
                  <a:schemeClr val="tx2"/>
                </a:solidFill>
                <a:cs typeface="Courier New" pitchFamily="49" charset="0"/>
              </a:rPr>
              <a:t> and </a:t>
            </a:r>
            <a:r>
              <a:rPr lang="en-US" sz="1600" dirty="0">
                <a:solidFill>
                  <a:schemeClr val="tx2"/>
                </a:solidFill>
                <a:cs typeface="Courier New" pitchFamily="49" charset="0"/>
                <a:hlinkClick r:id="rId3"/>
              </a:rPr>
              <a:t>ReqRes</a:t>
            </a:r>
            <a:r>
              <a:rPr lang="en-US" sz="1600" dirty="0">
                <a:solidFill>
                  <a:schemeClr val="tx2"/>
                </a:solidFill>
                <a:cs typeface="Courier New" pitchFamily="49" charset="0"/>
              </a:rPr>
              <a:t> are two examples of free web service APIs that you can use to practice making asynchronous calls within your applications. </a:t>
            </a:r>
          </a:p>
          <a:p>
            <a:pPr marL="457200" indent="-457200">
              <a:buFont typeface="Wingdings" panose="05000000000000000000" pitchFamily="2" charset="2"/>
              <a:buChar char="v"/>
            </a:pPr>
            <a:endParaRPr lang="en-US" sz="1600" dirty="0">
              <a:solidFill>
                <a:schemeClr val="tx2"/>
              </a:solidFill>
              <a:cs typeface="Courier New" pitchFamily="49" charset="0"/>
            </a:endParaRPr>
          </a:p>
          <a:p>
            <a:pPr marL="457200" indent="-457200">
              <a:buFont typeface="Wingdings" panose="05000000000000000000" pitchFamily="2" charset="2"/>
              <a:buChar char="v"/>
            </a:pPr>
            <a:r>
              <a:rPr lang="en-US" sz="1600" dirty="0">
                <a:solidFill>
                  <a:schemeClr val="tx2"/>
                </a:solidFill>
                <a:cs typeface="Courier New" pitchFamily="49" charset="0"/>
              </a:rPr>
              <a:t>These web services provide an API that accesses fake data that's in JSON format. This data mimics the kind of data that's typically returned by real web services. </a:t>
            </a:r>
          </a:p>
          <a:p>
            <a:pPr marL="457200" indent="-457200">
              <a:buFont typeface="Wingdings" panose="05000000000000000000" pitchFamily="2" charset="2"/>
              <a:buChar char="v"/>
            </a:pPr>
            <a:endParaRPr lang="en-US" sz="1600" dirty="0">
              <a:solidFill>
                <a:schemeClr val="tx2"/>
              </a:solidFill>
              <a:cs typeface="Courier New" pitchFamily="49" charset="0"/>
            </a:endParaRPr>
          </a:p>
          <a:p>
            <a:pPr marL="457200" indent="-457200">
              <a:buFont typeface="Wingdings" panose="05000000000000000000" pitchFamily="2" charset="2"/>
              <a:buChar char="v"/>
            </a:pPr>
            <a:r>
              <a:rPr lang="en-US" sz="1600" dirty="0">
                <a:solidFill>
                  <a:schemeClr val="tx2"/>
                </a:solidFill>
                <a:cs typeface="Courier New" pitchFamily="49" charset="0"/>
              </a:rPr>
              <a:t>Using APIs like these allow you to practice making Ajax calls without having to set up accounts or worry about other implementation details</a:t>
            </a:r>
            <a:r>
              <a:rPr lang="en-US" sz="1600" dirty="0" smtClean="0">
                <a:solidFill>
                  <a:schemeClr val="tx2"/>
                </a:solidFill>
                <a:cs typeface="Courier New" pitchFamily="49" charset="0"/>
              </a:rPr>
              <a:t>.</a:t>
            </a:r>
          </a:p>
          <a:p>
            <a:pPr marL="457200" indent="-457200">
              <a:buFont typeface="Wingdings" panose="05000000000000000000" pitchFamily="2" charset="2"/>
              <a:buChar char="v"/>
            </a:pPr>
            <a:endParaRPr lang="en-US" sz="1600" dirty="0">
              <a:solidFill>
                <a:schemeClr val="tx2"/>
              </a:solidFill>
              <a:latin typeface="Courier New" pitchFamily="49" charset="0"/>
              <a:cs typeface="Courier New" pitchFamily="49" charset="0"/>
            </a:endParaRPr>
          </a:p>
          <a:p>
            <a:pPr marL="457200" indent="-457200">
              <a:buFont typeface="Wingdings" panose="05000000000000000000" pitchFamily="2" charset="2"/>
              <a:buChar char="v"/>
            </a:pPr>
            <a:r>
              <a:rPr lang="en-US" sz="1600" dirty="0" smtClean="0">
                <a:solidFill>
                  <a:srgbClr val="FFFF00"/>
                </a:solidFill>
                <a:latin typeface="Courier New" pitchFamily="49" charset="0"/>
                <a:cs typeface="Courier New" pitchFamily="49" charset="0"/>
              </a:rPr>
              <a:t>We would learn how to do </a:t>
            </a:r>
            <a:r>
              <a:rPr lang="en-US" sz="1600" dirty="0" smtClean="0">
                <a:solidFill>
                  <a:srgbClr val="FFFF00"/>
                </a:solidFill>
                <a:latin typeface="Courier New" pitchFamily="49" charset="0"/>
                <a:cs typeface="Courier New" pitchFamily="49" charset="0"/>
              </a:rPr>
              <a:t>this (create Web APIs) </a:t>
            </a:r>
            <a:r>
              <a:rPr lang="en-US" sz="1600" dirty="0" smtClean="0">
                <a:solidFill>
                  <a:srgbClr val="FFFF00"/>
                </a:solidFill>
                <a:latin typeface="Courier New" pitchFamily="49" charset="0"/>
                <a:cs typeface="Courier New" pitchFamily="49" charset="0"/>
              </a:rPr>
              <a:t>in the Full Stack FEWD program next </a:t>
            </a:r>
            <a:r>
              <a:rPr lang="en-US" sz="1600" dirty="0" smtClean="0">
                <a:solidFill>
                  <a:srgbClr val="FFFF00"/>
                </a:solidFill>
                <a:latin typeface="Courier New" pitchFamily="49" charset="0"/>
                <a:cs typeface="Courier New" pitchFamily="49" charset="0"/>
              </a:rPr>
              <a:t>Spring</a:t>
            </a:r>
            <a:endParaRPr lang="en-US" sz="1400" dirty="0">
              <a:solidFill>
                <a:srgbClr val="FFFF00"/>
              </a:solidFill>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a:t>Using Web APIs to practice loading data into an application</a:t>
            </a:r>
          </a:p>
        </p:txBody>
      </p:sp>
    </p:spTree>
    <p:extLst>
      <p:ext uri="{BB962C8B-B14F-4D97-AF65-F5344CB8AC3E}">
        <p14:creationId xmlns:p14="http://schemas.microsoft.com/office/powerpoint/2010/main" val="3426277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Web APIs</a:t>
            </a:r>
            <a:endParaRPr lang="nl-NL" dirty="0"/>
          </a:p>
        </p:txBody>
      </p:sp>
      <p:sp>
        <p:nvSpPr>
          <p:cNvPr id="7" name="Text Placeholder 6"/>
          <p:cNvSpPr>
            <a:spLocks noGrp="1"/>
          </p:cNvSpPr>
          <p:nvPr>
            <p:ph type="body" sz="quarter" idx="14"/>
          </p:nvPr>
        </p:nvSpPr>
        <p:spPr>
          <a:xfrm>
            <a:off x="335360" y="1628800"/>
            <a:ext cx="11518710" cy="4659357"/>
          </a:xfrm>
        </p:spPr>
        <p:txBody>
          <a:bodyPr>
            <a:noAutofit/>
          </a:bodyPr>
          <a:lstStyle/>
          <a:p>
            <a:r>
              <a:rPr lang="en-US" sz="1600" dirty="0">
                <a:solidFill>
                  <a:schemeClr val="tx2"/>
                </a:solidFill>
                <a:cs typeface="Courier New" pitchFamily="49" charset="0"/>
              </a:rPr>
              <a:t>The fake data that’s available from the JSON Placeholder API</a:t>
            </a: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endParaRPr lang="en-US" sz="1600" dirty="0">
              <a:solidFill>
                <a:schemeClr val="tx2"/>
              </a:solidFill>
              <a:cs typeface="Courier New" pitchFamily="49" charset="0"/>
            </a:endParaRPr>
          </a:p>
          <a:p>
            <a:r>
              <a:rPr lang="en-US" sz="1600" dirty="0">
                <a:solidFill>
                  <a:schemeClr val="tx2"/>
                </a:solidFill>
                <a:cs typeface="Courier New" pitchFamily="49" charset="0"/>
              </a:rPr>
              <a:t>To select all users then, you would use the URL: https://jsonplaceholder.typicode.com/users</a:t>
            </a:r>
            <a:endParaRPr lang="en-US" sz="1400" dirty="0">
              <a:solidFill>
                <a:schemeClr val="tx2"/>
              </a:solidFill>
              <a:cs typeface="Courier New" pitchFamily="49" charset="0"/>
            </a:endParaRPr>
          </a:p>
        </p:txBody>
      </p:sp>
      <p:sp>
        <p:nvSpPr>
          <p:cNvPr id="2" name="Text Placeholder 1"/>
          <p:cNvSpPr>
            <a:spLocks noGrp="1"/>
          </p:cNvSpPr>
          <p:nvPr>
            <p:ph type="body" sz="quarter" idx="11"/>
          </p:nvPr>
        </p:nvSpPr>
        <p:spPr/>
        <p:txBody>
          <a:bodyPr/>
          <a:lstStyle/>
          <a:p>
            <a:r>
              <a:rPr lang="en-US" dirty="0"/>
              <a:t>The JSON Placeholder API</a:t>
            </a:r>
          </a:p>
        </p:txBody>
      </p:sp>
      <p:graphicFrame>
        <p:nvGraphicFramePr>
          <p:cNvPr id="3" name="Table 3">
            <a:extLst>
              <a:ext uri="{FF2B5EF4-FFF2-40B4-BE49-F238E27FC236}">
                <a16:creationId xmlns="" xmlns:a16="http://schemas.microsoft.com/office/drawing/2014/main" id="{44685671-473B-4EBF-A093-E31101B356F4}"/>
              </a:ext>
            </a:extLst>
          </p:cNvPr>
          <p:cNvGraphicFramePr>
            <a:graphicFrameLocks noGrp="1"/>
          </p:cNvGraphicFramePr>
          <p:nvPr>
            <p:extLst>
              <p:ext uri="{D42A27DB-BD31-4B8C-83A1-F6EECF244321}">
                <p14:modId xmlns:p14="http://schemas.microsoft.com/office/powerpoint/2010/main" val="3939889983"/>
              </p:ext>
            </p:extLst>
          </p:nvPr>
        </p:nvGraphicFramePr>
        <p:xfrm>
          <a:off x="0" y="2329805"/>
          <a:ext cx="12192000" cy="2346959"/>
        </p:xfrm>
        <a:graphic>
          <a:graphicData uri="http://schemas.openxmlformats.org/drawingml/2006/table">
            <a:tbl>
              <a:tblPr firstRow="1" bandRow="1">
                <a:tableStyleId>{5C22544A-7EE6-4342-B048-85BDC9FD1C3A}</a:tableStyleId>
              </a:tblPr>
              <a:tblGrid>
                <a:gridCol w="2630557">
                  <a:extLst>
                    <a:ext uri="{9D8B030D-6E8A-4147-A177-3AD203B41FA5}">
                      <a16:colId xmlns="" xmlns:a16="http://schemas.microsoft.com/office/drawing/2014/main" val="292713965"/>
                    </a:ext>
                  </a:extLst>
                </a:gridCol>
                <a:gridCol w="9561443">
                  <a:extLst>
                    <a:ext uri="{9D8B030D-6E8A-4147-A177-3AD203B41FA5}">
                      <a16:colId xmlns="" xmlns:a16="http://schemas.microsoft.com/office/drawing/2014/main" val="1654982644"/>
                    </a:ext>
                  </a:extLst>
                </a:gridCol>
              </a:tblGrid>
              <a:tr h="126649">
                <a:tc>
                  <a:txBody>
                    <a:bodyPr/>
                    <a:lstStyle/>
                    <a:p>
                      <a:pPr marL="338328" lvl="1"/>
                      <a:r>
                        <a:rPr lang="en-US" sz="1400" dirty="0"/>
                        <a:t>Resource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576128096"/>
                  </a:ext>
                </a:extLst>
              </a:tr>
              <a:tr h="126649">
                <a:tc>
                  <a:txBody>
                    <a:bodyPr/>
                    <a:lstStyle/>
                    <a:p>
                      <a:pPr marL="338328" lvl="1"/>
                      <a:r>
                        <a:rPr lang="en-US" sz="1400" dirty="0"/>
                        <a:t>/users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10 users with data such as name, username, and email address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226319735"/>
                  </a:ext>
                </a:extLst>
              </a:tr>
              <a:tr h="126649">
                <a:tc>
                  <a:txBody>
                    <a:bodyPr/>
                    <a:lstStyle/>
                    <a:p>
                      <a:pPr marL="338328" lvl="1"/>
                      <a:r>
                        <a:rPr lang="en-US" sz="1400" dirty="0"/>
                        <a:t>/posts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100 blog posts with each one related to a specific user.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197197187"/>
                  </a:ext>
                </a:extLst>
              </a:tr>
              <a:tr h="126649">
                <a:tc>
                  <a:txBody>
                    <a:bodyPr/>
                    <a:lstStyle/>
                    <a:p>
                      <a:pPr marL="338328" lvl="1"/>
                      <a:r>
                        <a:rPr lang="en-US" sz="1400" dirty="0"/>
                        <a:t>/comments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500 comments with each one related to a specific blog post.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673595144"/>
                  </a:ext>
                </a:extLst>
              </a:tr>
              <a:tr h="126649">
                <a:tc>
                  <a:txBody>
                    <a:bodyPr/>
                    <a:lstStyle/>
                    <a:p>
                      <a:pPr marL="338328" lvl="1"/>
                      <a:r>
                        <a:rPr lang="en-US" sz="1400" dirty="0"/>
                        <a:t>/albums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100 photo albums with each one related to a specific user.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090398390"/>
                  </a:ext>
                </a:extLst>
              </a:tr>
              <a:tr h="176962">
                <a:tc>
                  <a:txBody>
                    <a:bodyPr/>
                    <a:lstStyle/>
                    <a:p>
                      <a:pPr marL="338328" lvl="1"/>
                      <a:r>
                        <a:rPr lang="en-US" sz="1400" dirty="0"/>
                        <a:t>/photos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5000 simple photos of various colors with each one related to a specific album. This includes one photo that’s 600x600 pixels and a thumbnail that’s 150x150 pixels.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884599761"/>
                  </a:ext>
                </a:extLst>
              </a:tr>
              <a:tr h="126649">
                <a:tc>
                  <a:txBody>
                    <a:bodyPr/>
                    <a:lstStyle/>
                    <a:p>
                      <a:pPr marL="338328" lvl="1"/>
                      <a:r>
                        <a:rPr lang="en-US" sz="1400" dirty="0"/>
                        <a:t>/</a:t>
                      </a:r>
                      <a:r>
                        <a:rPr lang="en-US" sz="1400" dirty="0" err="1"/>
                        <a:t>todos</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200 tasks with each one related to a specific user.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502517315"/>
                  </a:ext>
                </a:extLst>
              </a:tr>
            </a:tbl>
          </a:graphicData>
        </a:graphic>
      </p:graphicFrame>
    </p:spTree>
    <p:extLst>
      <p:ext uri="{BB962C8B-B14F-4D97-AF65-F5344CB8AC3E}">
        <p14:creationId xmlns:p14="http://schemas.microsoft.com/office/powerpoint/2010/main" val="424851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47814"/>
            <a:ext cx="8352928" cy="762372"/>
          </a:xfrm>
        </p:spPr>
        <p:txBody>
          <a:bodyPr/>
          <a:lstStyle/>
          <a:p>
            <a:pPr algn="ctr"/>
            <a:r>
              <a:rPr lang="en-US" dirty="0"/>
              <a:t>Introduction to AJAX</a:t>
            </a:r>
          </a:p>
        </p:txBody>
      </p:sp>
    </p:spTree>
    <p:extLst>
      <p:ext uri="{BB962C8B-B14F-4D97-AF65-F5344CB8AC3E}">
        <p14:creationId xmlns:p14="http://schemas.microsoft.com/office/powerpoint/2010/main" val="3518553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Web APIs</a:t>
            </a:r>
            <a:endParaRPr lang="nl-NL" dirty="0"/>
          </a:p>
        </p:txBody>
      </p:sp>
      <p:sp>
        <p:nvSpPr>
          <p:cNvPr id="7" name="Text Placeholder 6"/>
          <p:cNvSpPr>
            <a:spLocks noGrp="1"/>
          </p:cNvSpPr>
          <p:nvPr>
            <p:ph type="body" sz="quarter" idx="14"/>
          </p:nvPr>
        </p:nvSpPr>
        <p:spPr>
          <a:xfrm>
            <a:off x="335361" y="1628800"/>
            <a:ext cx="11509506" cy="4679950"/>
          </a:xfrm>
        </p:spPr>
        <p:txBody>
          <a:bodyPr>
            <a:noAutofit/>
          </a:bodyPr>
          <a:lstStyle/>
          <a:p>
            <a:r>
              <a:rPr lang="en-US" sz="1400" dirty="0">
                <a:solidFill>
                  <a:schemeClr val="tx2"/>
                </a:solidFill>
                <a:latin typeface="Courier New" pitchFamily="49" charset="0"/>
                <a:cs typeface="Courier New" pitchFamily="49" charset="0"/>
              </a:rPr>
              <a:t>const </a:t>
            </a:r>
            <a:r>
              <a:rPr lang="en-US" sz="1400" dirty="0" err="1">
                <a:solidFill>
                  <a:schemeClr val="tx2"/>
                </a:solidFill>
                <a:latin typeface="Courier New" pitchFamily="49" charset="0"/>
                <a:cs typeface="Courier New" pitchFamily="49" charset="0"/>
              </a:rPr>
              <a:t>xhr</a:t>
            </a:r>
            <a:r>
              <a:rPr lang="en-US" sz="1400" dirty="0">
                <a:solidFill>
                  <a:schemeClr val="tx2"/>
                </a:solidFill>
                <a:latin typeface="Courier New" pitchFamily="49" charset="0"/>
                <a:cs typeface="Courier New" pitchFamily="49" charset="0"/>
              </a:rPr>
              <a:t> = new </a:t>
            </a:r>
            <a:r>
              <a:rPr lang="en-US" sz="1400" dirty="0" err="1">
                <a:solidFill>
                  <a:schemeClr val="tx2"/>
                </a:solidFill>
                <a:latin typeface="Courier New" pitchFamily="49" charset="0"/>
                <a:cs typeface="Courier New" pitchFamily="49" charset="0"/>
              </a:rPr>
              <a:t>XMLHttpRequest</a:t>
            </a:r>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xhr.responseType</a:t>
            </a:r>
            <a:r>
              <a:rPr lang="en-US" sz="1400" dirty="0">
                <a:solidFill>
                  <a:schemeClr val="tx2"/>
                </a:solidFill>
                <a:latin typeface="Courier New" pitchFamily="49" charset="0"/>
                <a:cs typeface="Courier New" pitchFamily="49" charset="0"/>
              </a:rPr>
              <a:t> = 'json';</a:t>
            </a:r>
          </a:p>
          <a:p>
            <a:r>
              <a:rPr lang="en-US" sz="1400" dirty="0" err="1">
                <a:solidFill>
                  <a:schemeClr val="tx2"/>
                </a:solidFill>
                <a:latin typeface="Courier New" pitchFamily="49" charset="0"/>
                <a:cs typeface="Courier New" pitchFamily="49" charset="0"/>
              </a:rPr>
              <a:t>xhr.open</a:t>
            </a:r>
            <a:r>
              <a:rPr lang="en-US" sz="1400" dirty="0">
                <a:solidFill>
                  <a:schemeClr val="tx2"/>
                </a:solidFill>
                <a:latin typeface="Courier New" pitchFamily="49" charset="0"/>
                <a:cs typeface="Courier New" pitchFamily="49" charset="0"/>
              </a:rPr>
              <a:t>('GET', </a:t>
            </a:r>
            <a:r>
              <a:rPr lang="en-US" sz="1400" b="1" dirty="0">
                <a:solidFill>
                  <a:schemeClr val="tx2"/>
                </a:solidFill>
                <a:latin typeface="Courier New" pitchFamily="49" charset="0"/>
                <a:cs typeface="Courier New" pitchFamily="49" charset="0"/>
              </a:rPr>
              <a:t>'https://jsonplaceholder.typicode.com/users/'</a:t>
            </a:r>
            <a:r>
              <a:rPr lang="en-US" sz="1400" dirty="0">
                <a:solidFill>
                  <a:schemeClr val="tx2"/>
                </a:solidFill>
                <a:latin typeface="Courier New" pitchFamily="49" charset="0"/>
                <a:cs typeface="Courier New" pitchFamily="49" charset="0"/>
              </a:rPr>
              <a:t>);</a:t>
            </a:r>
            <a:endParaRPr lang="en-US" sz="1400" b="1" dirty="0">
              <a:solidFill>
                <a:schemeClr val="tx2"/>
              </a:solidFill>
              <a:latin typeface="Courier New" pitchFamily="49" charset="0"/>
              <a:cs typeface="Courier New" pitchFamily="49" charset="0"/>
            </a:endParaRPr>
          </a:p>
          <a:p>
            <a:r>
              <a:rPr lang="en-US" sz="1400" dirty="0" err="1">
                <a:solidFill>
                  <a:schemeClr val="tx2"/>
                </a:solidFill>
                <a:latin typeface="Courier New" pitchFamily="49" charset="0"/>
                <a:cs typeface="Courier New" pitchFamily="49" charset="0"/>
              </a:rPr>
              <a:t>xhr.addEventListener</a:t>
            </a:r>
            <a:r>
              <a:rPr lang="en-US" sz="1400" dirty="0">
                <a:solidFill>
                  <a:schemeClr val="tx2"/>
                </a:solidFill>
                <a:latin typeface="Courier New" pitchFamily="49" charset="0"/>
                <a:cs typeface="Courier New" pitchFamily="49" charset="0"/>
              </a:rPr>
              <a:t>('</a:t>
            </a:r>
            <a:r>
              <a:rPr lang="en-US" sz="1400" dirty="0" err="1">
                <a:solidFill>
                  <a:schemeClr val="tx2"/>
                </a:solidFill>
                <a:latin typeface="Courier New" pitchFamily="49" charset="0"/>
                <a:cs typeface="Courier New" pitchFamily="49" charset="0"/>
              </a:rPr>
              <a:t>readystatechange</a:t>
            </a:r>
            <a:r>
              <a:rPr lang="en-US" sz="1400" dirty="0">
                <a:solidFill>
                  <a:schemeClr val="tx2"/>
                </a:solidFill>
                <a:latin typeface="Courier New" pitchFamily="49" charset="0"/>
                <a:cs typeface="Courier New" pitchFamily="49" charset="0"/>
              </a:rPr>
              <a:t>', () =&gt; {</a:t>
            </a:r>
          </a:p>
          <a:p>
            <a:r>
              <a:rPr lang="en-US" sz="1400" dirty="0">
                <a:solidFill>
                  <a:schemeClr val="tx2"/>
                </a:solidFill>
                <a:latin typeface="Courier New" pitchFamily="49" charset="0"/>
                <a:cs typeface="Courier New" pitchFamily="49" charset="0"/>
              </a:rPr>
              <a:t>	if (</a:t>
            </a:r>
            <a:r>
              <a:rPr lang="en-US" sz="1400" dirty="0" err="1">
                <a:solidFill>
                  <a:schemeClr val="tx2"/>
                </a:solidFill>
                <a:latin typeface="Courier New" pitchFamily="49" charset="0"/>
                <a:cs typeface="Courier New" pitchFamily="49" charset="0"/>
              </a:rPr>
              <a:t>xhr.readyState</a:t>
            </a:r>
            <a:r>
              <a:rPr lang="en-US" sz="1400" dirty="0">
                <a:solidFill>
                  <a:schemeClr val="tx2"/>
                </a:solidFill>
                <a:latin typeface="Courier New" pitchFamily="49" charset="0"/>
                <a:cs typeface="Courier New" pitchFamily="49" charset="0"/>
              </a:rPr>
              <a:t> === 4 &amp;&amp; </a:t>
            </a:r>
            <a:r>
              <a:rPr lang="en-US" sz="1400" dirty="0" err="1">
                <a:solidFill>
                  <a:schemeClr val="tx2"/>
                </a:solidFill>
                <a:latin typeface="Courier New" pitchFamily="49" charset="0"/>
                <a:cs typeface="Courier New" pitchFamily="49" charset="0"/>
              </a:rPr>
              <a:t>xhr.status</a:t>
            </a:r>
            <a:r>
              <a:rPr lang="en-US" sz="1400" dirty="0">
                <a:solidFill>
                  <a:schemeClr val="tx2"/>
                </a:solidFill>
                <a:latin typeface="Courier New" pitchFamily="49" charset="0"/>
                <a:cs typeface="Courier New" pitchFamily="49" charset="0"/>
              </a:rPr>
              <a:t> === 200) {</a:t>
            </a:r>
            <a:endParaRPr lang="en-US" sz="1400" b="1" dirty="0">
              <a:solidFill>
                <a:schemeClr val="tx2"/>
              </a:solidFill>
              <a:latin typeface="Courier New" pitchFamily="49" charset="0"/>
              <a:cs typeface="Courier New" pitchFamily="49" charset="0"/>
            </a:endParaRPr>
          </a:p>
          <a:p>
            <a:r>
              <a:rPr lang="en-US" sz="1400" b="1" dirty="0">
                <a:solidFill>
                  <a:schemeClr val="tx2"/>
                </a:solidFill>
                <a:latin typeface="Courier New" pitchFamily="49" charset="0"/>
                <a:cs typeface="Courier New" pitchFamily="49" charset="0"/>
              </a:rPr>
              <a:t>		let users = </a:t>
            </a:r>
            <a:r>
              <a:rPr lang="en-US" sz="1400" b="1" dirty="0" err="1">
                <a:solidFill>
                  <a:schemeClr val="tx2"/>
                </a:solidFill>
                <a:latin typeface="Courier New" pitchFamily="49" charset="0"/>
                <a:cs typeface="Courier New" pitchFamily="49" charset="0"/>
              </a:rPr>
              <a:t>xhr.response</a:t>
            </a:r>
            <a:r>
              <a:rPr lang="en-US" sz="1400" b="1" dirty="0">
                <a:solidFill>
                  <a:schemeClr val="tx2"/>
                </a:solidFill>
                <a:latin typeface="Courier New" pitchFamily="49" charset="0"/>
                <a:cs typeface="Courier New" pitchFamily="49" charset="0"/>
              </a:rPr>
              <a:t>;</a:t>
            </a:r>
          </a:p>
          <a:p>
            <a:r>
              <a:rPr lang="en-US" sz="1400" b="1" dirty="0">
                <a:solidFill>
                  <a:schemeClr val="tx2"/>
                </a:solidFill>
                <a:latin typeface="Courier New" pitchFamily="49" charset="0"/>
                <a:cs typeface="Courier New" pitchFamily="49" charset="0"/>
              </a:rPr>
              <a:t>		for (let user of users) {</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document.body.innerHTML</a:t>
            </a:r>
            <a:r>
              <a:rPr lang="en-US" sz="1400" b="1" dirty="0">
                <a:solidFill>
                  <a:schemeClr val="tx2"/>
                </a:solidFill>
                <a:latin typeface="Courier New" pitchFamily="49" charset="0"/>
                <a:cs typeface="Courier New" pitchFamily="49" charset="0"/>
              </a:rPr>
              <a:t> += `${user.name}&lt;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a:t>
            </a:r>
          </a:p>
          <a:p>
            <a:r>
              <a:rPr lang="en-US" sz="1400" b="1" dirty="0">
                <a:solidFill>
                  <a:schemeClr val="tx2"/>
                </a:solidFill>
                <a:latin typeface="Courier New" pitchFamily="49" charset="0"/>
                <a:cs typeface="Courier New" pitchFamily="49" charset="0"/>
              </a:rPr>
              <a:t>				&lt;a </a:t>
            </a:r>
            <a:r>
              <a:rPr lang="en-US" sz="1400" b="1" dirty="0" err="1">
                <a:solidFill>
                  <a:schemeClr val="tx2"/>
                </a:solidFill>
                <a:latin typeface="Courier New" pitchFamily="49" charset="0"/>
                <a:cs typeface="Courier New" pitchFamily="49" charset="0"/>
              </a:rPr>
              <a:t>href</a:t>
            </a:r>
            <a:r>
              <a:rPr lang="en-US" sz="1400" b="1" dirty="0">
                <a:solidFill>
                  <a:schemeClr val="tx2"/>
                </a:solidFill>
                <a:latin typeface="Courier New" pitchFamily="49" charset="0"/>
                <a:cs typeface="Courier New" pitchFamily="49" charset="0"/>
              </a:rPr>
              <a:t>="mailto:${user.email}"&gt;${user.email}&lt;/a&gt;&lt;br&gt;</a:t>
            </a:r>
          </a:p>
          <a:p>
            <a:r>
              <a:rPr lang="en-US" sz="1400" b="1" dirty="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user.phone</a:t>
            </a:r>
            <a:r>
              <a:rPr lang="en-US" sz="1400" b="1" dirty="0">
                <a:solidFill>
                  <a:schemeClr val="tx2"/>
                </a:solidFill>
                <a:latin typeface="Courier New" pitchFamily="49" charset="0"/>
                <a:cs typeface="Courier New" pitchFamily="49" charset="0"/>
              </a:rPr>
              <a:t>}&lt;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a:t>
            </a:r>
            <a:r>
              <a:rPr lang="en-US" sz="1400" b="1" dirty="0" err="1">
                <a:solidFill>
                  <a:schemeClr val="tx2"/>
                </a:solidFill>
                <a:latin typeface="Courier New" pitchFamily="49" charset="0"/>
                <a:cs typeface="Courier New" pitchFamily="49" charset="0"/>
              </a:rPr>
              <a:t>user.website</a:t>
            </a:r>
            <a:r>
              <a:rPr lang="en-US" sz="1400" b="1" dirty="0">
                <a:solidFill>
                  <a:schemeClr val="tx2"/>
                </a:solidFill>
                <a:latin typeface="Courier New" pitchFamily="49" charset="0"/>
                <a:cs typeface="Courier New" pitchFamily="49" charset="0"/>
              </a:rPr>
              <a:t>}&lt;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&gt;&lt;</a:t>
            </a:r>
            <a:r>
              <a:rPr lang="en-US" sz="1400" b="1" dirty="0" err="1">
                <a:solidFill>
                  <a:schemeClr val="tx2"/>
                </a:solidFill>
                <a:latin typeface="Courier New" pitchFamily="49" charset="0"/>
                <a:cs typeface="Courier New" pitchFamily="49" charset="0"/>
              </a:rPr>
              <a:t>br</a:t>
            </a:r>
            <a:r>
              <a:rPr lang="en-US" sz="1400" b="1" dirty="0">
                <a:solidFill>
                  <a:schemeClr val="tx2"/>
                </a:solidFill>
                <a:latin typeface="Courier New" pitchFamily="49" charset="0"/>
                <a:cs typeface="Courier New" pitchFamily="49" charset="0"/>
              </a:rPr>
              <a:t>&gt;`;</a:t>
            </a:r>
          </a:p>
          <a:p>
            <a:r>
              <a:rPr lang="en-US" sz="1400" b="1" dirty="0">
                <a:solidFill>
                  <a:schemeClr val="tx2"/>
                </a:solidFill>
                <a:latin typeface="Courier New" pitchFamily="49" charset="0"/>
                <a:cs typeface="Courier New" pitchFamily="49" charset="0"/>
              </a:rPr>
              <a:t>		}</a:t>
            </a:r>
          </a:p>
          <a:p>
            <a:r>
              <a:rPr lang="en-US" sz="1400" b="1" dirty="0">
                <a:solidFill>
                  <a:schemeClr val="tx2"/>
                </a:solidFill>
                <a:latin typeface="Courier New" pitchFamily="49" charset="0"/>
                <a:cs typeface="Courier New" pitchFamily="49" charset="0"/>
              </a:rPr>
              <a:t>	</a:t>
            </a:r>
            <a:r>
              <a:rPr lang="en-US" sz="1400" dirty="0">
                <a:solidFill>
                  <a:schemeClr val="tx2"/>
                </a:solidFill>
                <a:latin typeface="Courier New" pitchFamily="49" charset="0"/>
                <a:cs typeface="Courier New" pitchFamily="49" charset="0"/>
              </a:rPr>
              <a:t>}</a:t>
            </a:r>
          </a:p>
          <a:p>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xhr.onerror</a:t>
            </a:r>
            <a:r>
              <a:rPr lang="en-US" sz="1400" dirty="0">
                <a:solidFill>
                  <a:schemeClr val="tx2"/>
                </a:solidFill>
                <a:latin typeface="Courier New" pitchFamily="49" charset="0"/>
                <a:cs typeface="Courier New" pitchFamily="49" charset="0"/>
              </a:rPr>
              <a:t> = (e) =&gt; {</a:t>
            </a:r>
            <a:r>
              <a:rPr lang="en-US" sz="1400" dirty="0" err="1">
                <a:solidFill>
                  <a:schemeClr val="tx2"/>
                </a:solidFill>
                <a:latin typeface="Courier New" pitchFamily="49" charset="0"/>
                <a:cs typeface="Courier New" pitchFamily="49" charset="0"/>
              </a:rPr>
              <a:t>console.error</a:t>
            </a:r>
            <a:r>
              <a:rPr lang="en-US" sz="1400" dirty="0">
                <a:solidFill>
                  <a:schemeClr val="tx2"/>
                </a:solidFill>
                <a:latin typeface="Courier New" pitchFamily="49" charset="0"/>
                <a:cs typeface="Courier New" pitchFamily="49" charset="0"/>
              </a:rPr>
              <a:t>(</a:t>
            </a:r>
            <a:r>
              <a:rPr lang="en-US" sz="1400" dirty="0" err="1">
                <a:solidFill>
                  <a:schemeClr val="tx2"/>
                </a:solidFill>
                <a:latin typeface="Courier New" pitchFamily="49" charset="0"/>
                <a:cs typeface="Courier New" pitchFamily="49" charset="0"/>
              </a:rPr>
              <a:t>e.message</a:t>
            </a:r>
            <a:r>
              <a:rPr lang="en-US" sz="1400" dirty="0">
                <a:solidFill>
                  <a:schemeClr val="tx2"/>
                </a:solidFill>
                <a:latin typeface="Courier New" pitchFamily="49" charset="0"/>
                <a:cs typeface="Courier New" pitchFamily="49" charset="0"/>
              </a:rPr>
              <a:t>)};</a:t>
            </a:r>
          </a:p>
          <a:p>
            <a:r>
              <a:rPr lang="en-US" sz="1400" dirty="0" err="1">
                <a:solidFill>
                  <a:schemeClr val="tx2"/>
                </a:solidFill>
                <a:latin typeface="Courier New" pitchFamily="49" charset="0"/>
                <a:cs typeface="Courier New" pitchFamily="49" charset="0"/>
              </a:rPr>
              <a:t>xhr.send</a:t>
            </a:r>
            <a:r>
              <a:rPr lang="en-US" sz="1400" dirty="0">
                <a:solidFill>
                  <a:schemeClr val="tx2"/>
                </a:solidFill>
                <a:latin typeface="Courier New" pitchFamily="49" charset="0"/>
                <a:cs typeface="Courier New" pitchFamily="49" charset="0"/>
              </a:rPr>
              <a:t>();</a:t>
            </a:r>
          </a:p>
        </p:txBody>
      </p:sp>
      <p:sp>
        <p:nvSpPr>
          <p:cNvPr id="2" name="Text Placeholder 1"/>
          <p:cNvSpPr>
            <a:spLocks noGrp="1"/>
          </p:cNvSpPr>
          <p:nvPr>
            <p:ph type="body" sz="quarter" idx="11"/>
          </p:nvPr>
        </p:nvSpPr>
        <p:spPr/>
        <p:txBody>
          <a:bodyPr/>
          <a:lstStyle/>
          <a:p>
            <a:r>
              <a:rPr lang="en-US" dirty="0"/>
              <a:t>Iterating through the JSON data returned from the JSON Placeholder API</a:t>
            </a:r>
          </a:p>
        </p:txBody>
      </p:sp>
    </p:spTree>
    <p:extLst>
      <p:ext uri="{BB962C8B-B14F-4D97-AF65-F5344CB8AC3E}">
        <p14:creationId xmlns:p14="http://schemas.microsoft.com/office/powerpoint/2010/main" val="222348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1716" y="3012766"/>
            <a:ext cx="9128568" cy="832468"/>
          </a:xfrm>
        </p:spPr>
        <p:txBody>
          <a:bodyPr/>
          <a:lstStyle/>
          <a:p>
            <a:pPr algn="ctr"/>
            <a:r>
              <a:rPr lang="en-US" dirty="0"/>
              <a:t>Promises</a:t>
            </a:r>
          </a:p>
        </p:txBody>
      </p:sp>
    </p:spTree>
    <p:extLst>
      <p:ext uri="{BB962C8B-B14F-4D97-AF65-F5344CB8AC3E}">
        <p14:creationId xmlns:p14="http://schemas.microsoft.com/office/powerpoint/2010/main" val="1556667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Promises</a:t>
            </a:r>
            <a:endParaRPr lang="nl-NL" dirty="0"/>
          </a:p>
        </p:txBody>
      </p:sp>
      <p:sp>
        <p:nvSpPr>
          <p:cNvPr id="2" name="Text Placeholder 1"/>
          <p:cNvSpPr>
            <a:spLocks noGrp="1"/>
          </p:cNvSpPr>
          <p:nvPr>
            <p:ph type="body" sz="quarter" idx="11"/>
          </p:nvPr>
        </p:nvSpPr>
        <p:spPr/>
        <p:txBody>
          <a:bodyPr/>
          <a:lstStyle/>
          <a:p>
            <a:r>
              <a:rPr lang="en-US" dirty="0"/>
              <a:t>Introduction to Promises</a:t>
            </a:r>
          </a:p>
        </p:txBody>
      </p:sp>
      <p:sp>
        <p:nvSpPr>
          <p:cNvPr id="8" name="Text Placeholder 6"/>
          <p:cNvSpPr>
            <a:spLocks noGrp="1"/>
          </p:cNvSpPr>
          <p:nvPr>
            <p:ph type="body" sz="quarter" idx="14"/>
          </p:nvPr>
        </p:nvSpPr>
        <p:spPr>
          <a:xfrm>
            <a:off x="335359" y="1628800"/>
            <a:ext cx="11519183" cy="4679950"/>
          </a:xfrm>
        </p:spPr>
        <p:txBody>
          <a:bodyPr>
            <a:noAutofit/>
          </a:bodyPr>
          <a:lstStyle/>
          <a:p>
            <a:pPr marL="461963" indent="-461963">
              <a:buFont typeface="Wingdings" pitchFamily="2" charset="2"/>
              <a:buChar char="v"/>
            </a:pPr>
            <a:r>
              <a:rPr lang="en-US" sz="1600" dirty="0">
                <a:solidFill>
                  <a:schemeClr val="tx2"/>
                </a:solidFill>
              </a:rPr>
              <a:t>A </a:t>
            </a:r>
            <a:r>
              <a:rPr lang="en-US" sz="1600" b="1" dirty="0">
                <a:solidFill>
                  <a:schemeClr val="tx2"/>
                </a:solidFill>
              </a:rPr>
              <a:t>promise</a:t>
            </a:r>
            <a:r>
              <a:rPr lang="en-US" sz="1600" dirty="0">
                <a:solidFill>
                  <a:schemeClr val="tx2"/>
                </a:solidFill>
              </a:rPr>
              <a:t> is an object that may produce a single value some time in the future: either a resolved value, or a reason that it’s not resolved (such as a network error occurred). </a:t>
            </a:r>
          </a:p>
          <a:p>
            <a:pPr marL="461963" indent="-461963">
              <a:buFont typeface="Wingdings" pitchFamily="2" charset="2"/>
              <a:buChar char="v"/>
            </a:pPr>
            <a:endParaRPr lang="en-US" sz="1600" dirty="0">
              <a:solidFill>
                <a:schemeClr val="tx2"/>
              </a:solidFill>
            </a:endParaRPr>
          </a:p>
          <a:p>
            <a:pPr marL="461963" indent="-461963">
              <a:buFont typeface="Wingdings" pitchFamily="2" charset="2"/>
              <a:buChar char="v"/>
            </a:pPr>
            <a:r>
              <a:rPr lang="en-US" sz="1600" dirty="0">
                <a:solidFill>
                  <a:schemeClr val="tx2"/>
                </a:solidFill>
              </a:rPr>
              <a:t>A promise may be in one of 3 possible states: </a:t>
            </a:r>
            <a:r>
              <a:rPr lang="en-US" sz="1600" b="1" dirty="0">
                <a:solidFill>
                  <a:schemeClr val="tx2"/>
                </a:solidFill>
              </a:rPr>
              <a:t>pending</a:t>
            </a:r>
            <a:r>
              <a:rPr lang="en-US" sz="1600" dirty="0">
                <a:solidFill>
                  <a:schemeClr val="tx2"/>
                </a:solidFill>
              </a:rPr>
              <a:t> (first created), </a:t>
            </a:r>
            <a:r>
              <a:rPr lang="en-US" sz="1600" b="1" dirty="0">
                <a:solidFill>
                  <a:schemeClr val="tx2"/>
                </a:solidFill>
              </a:rPr>
              <a:t>fulfilled</a:t>
            </a:r>
            <a:r>
              <a:rPr lang="en-US" sz="1600" dirty="0">
                <a:solidFill>
                  <a:schemeClr val="tx2"/>
                </a:solidFill>
              </a:rPr>
              <a:t> (request returns its value), or </a:t>
            </a:r>
            <a:r>
              <a:rPr lang="en-US" sz="1600" b="1" dirty="0">
                <a:solidFill>
                  <a:schemeClr val="tx2"/>
                </a:solidFill>
              </a:rPr>
              <a:t>rejected</a:t>
            </a:r>
            <a:r>
              <a:rPr lang="en-US" sz="1600" dirty="0">
                <a:solidFill>
                  <a:schemeClr val="tx2"/>
                </a:solidFill>
              </a:rPr>
              <a:t> (an error occurred).</a:t>
            </a:r>
          </a:p>
          <a:p>
            <a:endParaRPr lang="en-US" sz="1600" dirty="0">
              <a:solidFill>
                <a:schemeClr val="tx2"/>
              </a:solidFill>
            </a:endParaRPr>
          </a:p>
          <a:p>
            <a:pPr marL="461963" indent="-461963">
              <a:buFont typeface="Wingdings" pitchFamily="2" charset="2"/>
              <a:buChar char="v"/>
            </a:pPr>
            <a:r>
              <a:rPr lang="en-US" sz="1600" dirty="0">
                <a:solidFill>
                  <a:schemeClr val="tx2"/>
                </a:solidFill>
              </a:rPr>
              <a:t>A promise that is no longer pending is considered settled. This is true whether the promise is </a:t>
            </a:r>
            <a:r>
              <a:rPr lang="en-US" sz="1600" b="1" dirty="0">
                <a:solidFill>
                  <a:schemeClr val="tx2"/>
                </a:solidFill>
              </a:rPr>
              <a:t>fulfilled</a:t>
            </a:r>
            <a:r>
              <a:rPr lang="en-US" sz="1600" dirty="0">
                <a:solidFill>
                  <a:schemeClr val="tx2"/>
                </a:solidFill>
              </a:rPr>
              <a:t> or rejected.  A promise can be </a:t>
            </a:r>
            <a:r>
              <a:rPr lang="en-US" sz="1600" b="1" dirty="0">
                <a:solidFill>
                  <a:schemeClr val="tx2"/>
                </a:solidFill>
              </a:rPr>
              <a:t>resolved</a:t>
            </a:r>
            <a:r>
              <a:rPr lang="en-US" sz="1600" dirty="0">
                <a:solidFill>
                  <a:schemeClr val="tx2"/>
                </a:solidFill>
              </a:rPr>
              <a:t> without being fulfilled. </a:t>
            </a:r>
          </a:p>
          <a:p>
            <a:pPr marL="461963" indent="-461963">
              <a:buFont typeface="Wingdings" pitchFamily="2" charset="2"/>
              <a:buChar char="v"/>
            </a:pPr>
            <a:endParaRPr lang="en-US" sz="1600" dirty="0">
              <a:solidFill>
                <a:schemeClr val="tx2"/>
              </a:solidFill>
            </a:endParaRPr>
          </a:p>
          <a:p>
            <a:pPr marL="461963" indent="-461963">
              <a:buFont typeface="Wingdings" pitchFamily="2" charset="2"/>
              <a:buChar char="v"/>
            </a:pPr>
            <a:r>
              <a:rPr lang="en-US" sz="1600" dirty="0">
                <a:solidFill>
                  <a:schemeClr val="tx2"/>
                </a:solidFill>
              </a:rPr>
              <a:t>Many JavaScript APIs will return Promise objects. The Fetch API, which we will use next, is one of these APIs. </a:t>
            </a:r>
          </a:p>
          <a:p>
            <a:pPr marL="461963" indent="-461963">
              <a:buFont typeface="Wingdings" pitchFamily="2" charset="2"/>
              <a:buChar char="v"/>
            </a:pPr>
            <a:endParaRPr lang="en-US" sz="1600" dirty="0">
              <a:solidFill>
                <a:schemeClr val="tx2"/>
              </a:solidFill>
            </a:endParaRPr>
          </a:p>
          <a:p>
            <a:pPr marL="461963" indent="-461963">
              <a:buFont typeface="Wingdings" pitchFamily="2" charset="2"/>
              <a:buChar char="v"/>
            </a:pPr>
            <a:r>
              <a:rPr lang="en-US" sz="1600" dirty="0">
                <a:solidFill>
                  <a:schemeClr val="tx2"/>
                </a:solidFill>
              </a:rPr>
              <a:t>Promise objects have special syntax that you use to handle the fulfilled value or the reason for rejection.</a:t>
            </a:r>
          </a:p>
          <a:p>
            <a:pPr marL="461963" indent="-461963">
              <a:buFont typeface="Wingdings" pitchFamily="2" charset="2"/>
              <a:buChar char="v"/>
            </a:pPr>
            <a:endParaRPr lang="en-US" sz="1600" dirty="0">
              <a:solidFill>
                <a:schemeClr val="tx2"/>
              </a:solidFill>
            </a:endParaRPr>
          </a:p>
        </p:txBody>
      </p:sp>
    </p:spTree>
    <p:extLst>
      <p:ext uri="{BB962C8B-B14F-4D97-AF65-F5344CB8AC3E}">
        <p14:creationId xmlns:p14="http://schemas.microsoft.com/office/powerpoint/2010/main" val="3245890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Promises</a:t>
            </a:r>
            <a:endParaRPr lang="nl-NL" dirty="0"/>
          </a:p>
        </p:txBody>
      </p:sp>
      <p:sp>
        <p:nvSpPr>
          <p:cNvPr id="2" name="Text Placeholder 1"/>
          <p:cNvSpPr>
            <a:spLocks noGrp="1"/>
          </p:cNvSpPr>
          <p:nvPr>
            <p:ph type="body" sz="quarter" idx="11"/>
          </p:nvPr>
        </p:nvSpPr>
        <p:spPr/>
        <p:txBody>
          <a:bodyPr/>
          <a:lstStyle/>
          <a:p>
            <a:r>
              <a:rPr lang="en-US" dirty="0"/>
              <a:t>Introduction to Promises</a:t>
            </a:r>
          </a:p>
        </p:txBody>
      </p:sp>
      <p:pic>
        <p:nvPicPr>
          <p:cNvPr id="7" name="Picture 6" descr="Diagram&#10;&#10;Description automatically generated">
            <a:extLst>
              <a:ext uri="{FF2B5EF4-FFF2-40B4-BE49-F238E27FC236}">
                <a16:creationId xmlns="" xmlns:a16="http://schemas.microsoft.com/office/drawing/2014/main" id="{3F0D31D1-B16C-46CA-A734-6A66D1DC1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3459"/>
            <a:ext cx="12192000" cy="4514818"/>
          </a:xfrm>
          <a:prstGeom prst="rect">
            <a:avLst/>
          </a:prstGeom>
        </p:spPr>
      </p:pic>
    </p:spTree>
    <p:extLst>
      <p:ext uri="{BB962C8B-B14F-4D97-AF65-F5344CB8AC3E}">
        <p14:creationId xmlns:p14="http://schemas.microsoft.com/office/powerpoint/2010/main" val="2685895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Promises</a:t>
            </a:r>
            <a:endParaRPr lang="nl-NL" dirty="0"/>
          </a:p>
        </p:txBody>
      </p:sp>
      <p:sp>
        <p:nvSpPr>
          <p:cNvPr id="2" name="Text Placeholder 1"/>
          <p:cNvSpPr>
            <a:spLocks noGrp="1"/>
          </p:cNvSpPr>
          <p:nvPr>
            <p:ph type="body" sz="quarter" idx="11"/>
          </p:nvPr>
        </p:nvSpPr>
        <p:spPr/>
        <p:txBody>
          <a:bodyPr/>
          <a:lstStyle/>
          <a:p>
            <a:r>
              <a:rPr lang="en-US" dirty="0"/>
              <a:t>Creating the Promise</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400" dirty="0">
                <a:solidFill>
                  <a:schemeClr val="tx2"/>
                </a:solidFill>
                <a:latin typeface="Courier New" panose="02070309020205020404" pitchFamily="49" charset="0"/>
                <a:cs typeface="Courier New" panose="02070309020205020404" pitchFamily="49" charset="0"/>
              </a:rPr>
              <a:t>const </a:t>
            </a:r>
            <a:r>
              <a:rPr lang="en-US" sz="1400" dirty="0" err="1">
                <a:solidFill>
                  <a:schemeClr val="tx2"/>
                </a:solidFill>
                <a:latin typeface="Courier New" panose="02070309020205020404" pitchFamily="49" charset="0"/>
                <a:cs typeface="Courier New" panose="02070309020205020404" pitchFamily="49" charset="0"/>
              </a:rPr>
              <a:t>myFetch</a:t>
            </a:r>
            <a:r>
              <a:rPr lang="en-US" sz="1400" dirty="0">
                <a:solidFill>
                  <a:schemeClr val="tx2"/>
                </a:solidFill>
                <a:latin typeface="Courier New" panose="02070309020205020404" pitchFamily="49" charset="0"/>
                <a:cs typeface="Courier New" panose="02070309020205020404" pitchFamily="49" charset="0"/>
              </a:rPr>
              <a:t> = (</a:t>
            </a:r>
            <a:r>
              <a:rPr lang="en-US" sz="1400" dirty="0" err="1">
                <a:solidFill>
                  <a:schemeClr val="tx2"/>
                </a:solidFill>
                <a:latin typeface="Courier New" panose="02070309020205020404" pitchFamily="49" charset="0"/>
                <a:cs typeface="Courier New" panose="02070309020205020404" pitchFamily="49" charset="0"/>
              </a:rPr>
              <a:t>url</a:t>
            </a:r>
            <a:r>
              <a:rPr lang="en-US" sz="1400" dirty="0">
                <a:solidFill>
                  <a:schemeClr val="tx2"/>
                </a:solidFill>
                <a:latin typeface="Courier New" panose="02070309020205020404" pitchFamily="49" charset="0"/>
                <a:cs typeface="Courier New" panose="02070309020205020404" pitchFamily="49" charset="0"/>
              </a:rPr>
              <a:t>) =&gt; { </a:t>
            </a:r>
          </a:p>
          <a:p>
            <a:r>
              <a:rPr lang="en-US" sz="1400" b="1" dirty="0">
                <a:solidFill>
                  <a:schemeClr val="tx2"/>
                </a:solidFill>
                <a:latin typeface="Courier New" panose="02070309020205020404" pitchFamily="49" charset="0"/>
                <a:cs typeface="Courier New" panose="02070309020205020404" pitchFamily="49" charset="0"/>
              </a:rPr>
              <a:t>	return new Promise((resolve, reject) </a:t>
            </a:r>
            <a:r>
              <a:rPr lang="en-US" sz="1400" dirty="0">
                <a:solidFill>
                  <a:schemeClr val="tx2"/>
                </a:solidFill>
                <a:latin typeface="Courier New" panose="02070309020205020404" pitchFamily="49" charset="0"/>
                <a:cs typeface="Courier New" panose="02070309020205020404" pitchFamily="49" charset="0"/>
              </a:rPr>
              <a:t>=&gt; { </a:t>
            </a:r>
          </a:p>
          <a:p>
            <a:r>
              <a:rPr lang="en-US" sz="1400" dirty="0">
                <a:solidFill>
                  <a:schemeClr val="tx2"/>
                </a:solidFill>
                <a:latin typeface="Courier New" panose="02070309020205020404" pitchFamily="49" charset="0"/>
                <a:cs typeface="Courier New" panose="02070309020205020404" pitchFamily="49" charset="0"/>
              </a:rPr>
              <a:t>		const </a:t>
            </a:r>
            <a:r>
              <a:rPr lang="en-US" sz="1400" dirty="0" err="1">
                <a:solidFill>
                  <a:schemeClr val="tx2"/>
                </a:solidFill>
                <a:latin typeface="Courier New" panose="02070309020205020404" pitchFamily="49" charset="0"/>
                <a:cs typeface="Courier New" panose="02070309020205020404" pitchFamily="49" charset="0"/>
              </a:rPr>
              <a:t>xhr</a:t>
            </a:r>
            <a:r>
              <a:rPr lang="en-US" sz="1400" dirty="0">
                <a:solidFill>
                  <a:schemeClr val="tx2"/>
                </a:solidFill>
                <a:latin typeface="Courier New" panose="02070309020205020404" pitchFamily="49" charset="0"/>
                <a:cs typeface="Courier New" panose="02070309020205020404" pitchFamily="49" charset="0"/>
              </a:rPr>
              <a:t> = new </a:t>
            </a:r>
            <a:r>
              <a:rPr lang="en-US" sz="1400" dirty="0" err="1">
                <a:solidFill>
                  <a:schemeClr val="tx2"/>
                </a:solidFill>
                <a:latin typeface="Courier New" panose="02070309020205020404" pitchFamily="49" charset="0"/>
                <a:cs typeface="Courier New" panose="02070309020205020404" pitchFamily="49" charset="0"/>
              </a:rPr>
              <a:t>XMLHttpRequest</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xhr.responseType</a:t>
            </a:r>
            <a:r>
              <a:rPr lang="en-US" sz="1400" dirty="0">
                <a:solidFill>
                  <a:schemeClr val="tx2"/>
                </a:solidFill>
                <a:latin typeface="Courier New" panose="02070309020205020404" pitchFamily="49" charset="0"/>
                <a:cs typeface="Courier New" panose="02070309020205020404" pitchFamily="49" charset="0"/>
              </a:rPr>
              <a:t> = 'json';</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xhr.onreadystatechange</a:t>
            </a:r>
            <a:r>
              <a:rPr lang="en-US" sz="1400" dirty="0">
                <a:solidFill>
                  <a:schemeClr val="tx2"/>
                </a:solidFill>
                <a:latin typeface="Courier New" panose="02070309020205020404" pitchFamily="49" charset="0"/>
                <a:cs typeface="Courier New" panose="02070309020205020404" pitchFamily="49" charset="0"/>
              </a:rPr>
              <a:t> = () =&gt; {</a:t>
            </a:r>
          </a:p>
          <a:p>
            <a:r>
              <a:rPr lang="en-US" sz="1400" dirty="0">
                <a:solidFill>
                  <a:schemeClr val="tx2"/>
                </a:solidFill>
                <a:latin typeface="Courier New" panose="02070309020205020404" pitchFamily="49" charset="0"/>
                <a:cs typeface="Courier New" panose="02070309020205020404" pitchFamily="49" charset="0"/>
              </a:rPr>
              <a:t>		if (</a:t>
            </a:r>
            <a:r>
              <a:rPr lang="en-US" sz="1400" dirty="0" err="1">
                <a:solidFill>
                  <a:schemeClr val="tx2"/>
                </a:solidFill>
                <a:latin typeface="Courier New" panose="02070309020205020404" pitchFamily="49" charset="0"/>
                <a:cs typeface="Courier New" panose="02070309020205020404" pitchFamily="49" charset="0"/>
              </a:rPr>
              <a:t>xhr.readyState</a:t>
            </a:r>
            <a:r>
              <a:rPr lang="en-US" sz="1400" dirty="0">
                <a:solidFill>
                  <a:schemeClr val="tx2"/>
                </a:solidFill>
                <a:latin typeface="Courier New" panose="02070309020205020404" pitchFamily="49" charset="0"/>
                <a:cs typeface="Courier New" panose="02070309020205020404" pitchFamily="49" charset="0"/>
              </a:rPr>
              <a:t> == 4)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xhr.status</a:t>
            </a:r>
            <a:r>
              <a:rPr lang="en-US" sz="1400" dirty="0">
                <a:solidFill>
                  <a:schemeClr val="tx2"/>
                </a:solidFill>
                <a:latin typeface="Courier New" panose="02070309020205020404" pitchFamily="49" charset="0"/>
                <a:cs typeface="Courier New" panose="02070309020205020404" pitchFamily="49" charset="0"/>
              </a:rPr>
              <a:t> == 200) ? </a:t>
            </a:r>
            <a:r>
              <a:rPr lang="en-US" sz="1400" b="1" dirty="0">
                <a:solidFill>
                  <a:schemeClr val="tx2"/>
                </a:solidFill>
                <a:latin typeface="Courier New" panose="02070309020205020404" pitchFamily="49" charset="0"/>
                <a:cs typeface="Courier New" panose="02070309020205020404" pitchFamily="49" charset="0"/>
              </a:rPr>
              <a:t>resolve(</a:t>
            </a:r>
            <a:r>
              <a:rPr lang="en-US" sz="1400" b="1" dirty="0" err="1">
                <a:solidFill>
                  <a:schemeClr val="tx2"/>
                </a:solidFill>
                <a:latin typeface="Courier New" panose="02070309020205020404" pitchFamily="49" charset="0"/>
                <a:cs typeface="Courier New" panose="02070309020205020404" pitchFamily="49" charset="0"/>
              </a:rPr>
              <a:t>xhr.response</a:t>
            </a:r>
            <a:r>
              <a:rPr lang="en-US" sz="1400" b="1" dirty="0">
                <a:solidFill>
                  <a:schemeClr val="tx2"/>
                </a:solidFill>
                <a:latin typeface="Courier New" panose="02070309020205020404" pitchFamily="49" charset="0"/>
                <a:cs typeface="Courier New" panose="02070309020205020404" pitchFamily="49" charset="0"/>
              </a:rPr>
              <a:t>) </a:t>
            </a:r>
            <a:r>
              <a:rPr lang="en-US" sz="1400" dirty="0">
                <a:solidFill>
                  <a:schemeClr val="tx2"/>
                </a:solidFill>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reject(new Error(</a:t>
            </a:r>
            <a:r>
              <a:rPr lang="en-US" sz="1400" b="1" dirty="0" err="1">
                <a:solidFill>
                  <a:schemeClr val="tx2"/>
                </a:solidFill>
                <a:latin typeface="Courier New" panose="02070309020205020404" pitchFamily="49" charset="0"/>
                <a:cs typeface="Courier New" panose="02070309020205020404" pitchFamily="49" charset="0"/>
              </a:rPr>
              <a:t>xhr.status</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xhr.open</a:t>
            </a:r>
            <a:r>
              <a:rPr lang="en-US" sz="1400" dirty="0">
                <a:solidFill>
                  <a:schemeClr val="tx2"/>
                </a:solidFill>
                <a:latin typeface="Courier New" panose="02070309020205020404" pitchFamily="49" charset="0"/>
                <a:cs typeface="Courier New" panose="02070309020205020404" pitchFamily="49" charset="0"/>
              </a:rPr>
              <a:t>('GET', </a:t>
            </a:r>
            <a:r>
              <a:rPr lang="en-US" sz="1400" dirty="0" err="1">
                <a:solidFill>
                  <a:schemeClr val="tx2"/>
                </a:solidFill>
                <a:latin typeface="Courier New" panose="02070309020205020404" pitchFamily="49" charset="0"/>
                <a:cs typeface="Courier New" panose="02070309020205020404" pitchFamily="49" charset="0"/>
              </a:rPr>
              <a:t>url</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xhr.send</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6657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Promises</a:t>
            </a:r>
            <a:endParaRPr lang="nl-NL" dirty="0"/>
          </a:p>
        </p:txBody>
      </p:sp>
      <p:sp>
        <p:nvSpPr>
          <p:cNvPr id="2" name="Text Placeholder 1"/>
          <p:cNvSpPr>
            <a:spLocks noGrp="1"/>
          </p:cNvSpPr>
          <p:nvPr>
            <p:ph type="body" sz="quarter" idx="11"/>
          </p:nvPr>
        </p:nvSpPr>
        <p:spPr/>
        <p:txBody>
          <a:bodyPr/>
          <a:lstStyle/>
          <a:p>
            <a:r>
              <a:rPr lang="en-US" dirty="0"/>
              <a:t>Using the Promise</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400" dirty="0" err="1">
                <a:solidFill>
                  <a:schemeClr val="tx2"/>
                </a:solidFill>
                <a:latin typeface="Courier New" panose="02070309020205020404" pitchFamily="49" charset="0"/>
                <a:cs typeface="Courier New" panose="02070309020205020404" pitchFamily="49" charset="0"/>
              </a:rPr>
              <a:t>myFetch</a:t>
            </a:r>
            <a:r>
              <a:rPr lang="en-US" sz="1400" dirty="0">
                <a:solidFill>
                  <a:schemeClr val="tx2"/>
                </a:solidFill>
                <a:latin typeface="Courier New" panose="02070309020205020404" pitchFamily="49" charset="0"/>
                <a:cs typeface="Courier New" panose="02070309020205020404" pitchFamily="49" charset="0"/>
              </a:rPr>
              <a:t>('https://jsonplaceholder.typicode.com/users')</a:t>
            </a:r>
          </a:p>
          <a:p>
            <a:r>
              <a:rPr lang="en-US" sz="1400" dirty="0">
                <a:solidFill>
                  <a:schemeClr val="tx2"/>
                </a:solidFill>
                <a:latin typeface="Courier New" panose="02070309020205020404" pitchFamily="49" charset="0"/>
                <a:cs typeface="Courier New" panose="02070309020205020404" pitchFamily="49" charset="0"/>
              </a:rPr>
              <a:t>	.then((users) =&gt; console.log(users))</a:t>
            </a:r>
          </a:p>
          <a:p>
            <a:r>
              <a:rPr lang="en-US" sz="1400" dirty="0">
                <a:solidFill>
                  <a:schemeClr val="tx2"/>
                </a:solidFill>
                <a:latin typeface="Courier New" panose="02070309020205020404" pitchFamily="49" charset="0"/>
                <a:cs typeface="Courier New" panose="02070309020205020404" pitchFamily="49" charset="0"/>
              </a:rPr>
              <a:t>	.catch((e) =&gt; console.log(e));</a:t>
            </a:r>
          </a:p>
        </p:txBody>
      </p:sp>
    </p:spTree>
    <p:extLst>
      <p:ext uri="{BB962C8B-B14F-4D97-AF65-F5344CB8AC3E}">
        <p14:creationId xmlns:p14="http://schemas.microsoft.com/office/powerpoint/2010/main" val="125269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1716" y="3012766"/>
            <a:ext cx="9128568" cy="832468"/>
          </a:xfrm>
        </p:spPr>
        <p:txBody>
          <a:bodyPr/>
          <a:lstStyle/>
          <a:p>
            <a:pPr algn="ctr"/>
            <a:r>
              <a:rPr lang="en-US" dirty="0"/>
              <a:t>The Fetch API</a:t>
            </a:r>
          </a:p>
        </p:txBody>
      </p:sp>
    </p:spTree>
    <p:extLst>
      <p:ext uri="{BB962C8B-B14F-4D97-AF65-F5344CB8AC3E}">
        <p14:creationId xmlns:p14="http://schemas.microsoft.com/office/powerpoint/2010/main" val="1226603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Fetch API</a:t>
            </a:r>
            <a:endParaRPr lang="nl-NL" dirty="0"/>
          </a:p>
        </p:txBody>
      </p:sp>
      <p:sp>
        <p:nvSpPr>
          <p:cNvPr id="2" name="Text Placeholder 1"/>
          <p:cNvSpPr>
            <a:spLocks noGrp="1"/>
          </p:cNvSpPr>
          <p:nvPr>
            <p:ph type="body" sz="quarter" idx="11"/>
          </p:nvPr>
        </p:nvSpPr>
        <p:spPr/>
        <p:txBody>
          <a:bodyPr/>
          <a:lstStyle/>
          <a:p>
            <a:r>
              <a:rPr lang="en-US" dirty="0"/>
              <a:t>Introduction to the Fetch API: The .fetch() method</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The Fetch API provides methods and objects for making Ajax requests. For new development, it’s generally considered a best practice to use the Fetch API, not the older </a:t>
            </a:r>
            <a:r>
              <a:rPr lang="en-US" sz="1600" dirty="0" err="1">
                <a:solidFill>
                  <a:schemeClr val="tx2"/>
                </a:solidFill>
              </a:rPr>
              <a:t>XMLHttpRequest</a:t>
            </a:r>
            <a:r>
              <a:rPr lang="en-US" sz="1600" dirty="0">
                <a:solidFill>
                  <a:schemeClr val="tx2"/>
                </a:solidFill>
              </a:rPr>
              <a:t> object.</a:t>
            </a:r>
          </a:p>
          <a:p>
            <a:pPr marL="461963" indent="-461963">
              <a:buFont typeface="Wingdings" pitchFamily="2" charset="2"/>
              <a:buChar char="v"/>
            </a:pPr>
            <a:endParaRPr lang="en-US" sz="1600" dirty="0">
              <a:solidFill>
                <a:schemeClr val="tx2"/>
              </a:solidFill>
            </a:endParaRPr>
          </a:p>
          <a:p>
            <a:r>
              <a:rPr lang="en-US" sz="1600" dirty="0">
                <a:solidFill>
                  <a:schemeClr val="tx2"/>
                </a:solidFill>
              </a:rPr>
              <a:t>The main method in the Fetch API is the .fetch() method. </a:t>
            </a:r>
          </a:p>
          <a:p>
            <a:endParaRPr lang="en-US" sz="1600" dirty="0">
              <a:solidFill>
                <a:schemeClr val="tx2"/>
              </a:solidFill>
            </a:endParaRPr>
          </a:p>
          <a:p>
            <a:r>
              <a:rPr lang="en-US" sz="1600" dirty="0">
                <a:solidFill>
                  <a:schemeClr val="tx2"/>
                </a:solidFill>
              </a:rPr>
              <a:t>The .fetch() method accepts a URL for a GET request which returns a promise that resolves when the status and headers of the HTTP response are received:</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fetch('https://jsonplaceholder.typicode.com/users')</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rPr>
              <a:t>At this point, the data of the HTTP response isn’t received yet. So, although this promise is resolved because it has returned a Response object, it isn’t fulfilled, because the requested data isn’t received yet.</a:t>
            </a:r>
          </a:p>
          <a:p>
            <a:endParaRPr lang="en-US" sz="1600" dirty="0">
              <a:solidFill>
                <a:schemeClr val="tx2"/>
              </a:solidFill>
            </a:endParaRPr>
          </a:p>
          <a:p>
            <a:endParaRPr lang="en-US" sz="1600" dirty="0">
              <a:solidFill>
                <a:schemeClr val="tx2"/>
              </a:solidFill>
            </a:endParaRPr>
          </a:p>
          <a:p>
            <a:pPr marL="461963" indent="-461963">
              <a:buFont typeface="Wingdings" pitchFamily="2" charset="2"/>
              <a:buChar char="v"/>
            </a:pPr>
            <a:endParaRPr lang="en-US" sz="1600" dirty="0">
              <a:solidFill>
                <a:schemeClr val="tx2"/>
              </a:solidFill>
            </a:endParaRPr>
          </a:p>
          <a:p>
            <a:pPr marL="461963" indent="-461963">
              <a:buFont typeface="Wingdings" pitchFamily="2" charset="2"/>
              <a:buChar char="v"/>
            </a:pPr>
            <a:endParaRPr lang="en-US" sz="1600" dirty="0">
              <a:solidFill>
                <a:schemeClr val="tx2"/>
              </a:solidFill>
            </a:endParaRPr>
          </a:p>
        </p:txBody>
      </p:sp>
    </p:spTree>
    <p:extLst>
      <p:ext uri="{BB962C8B-B14F-4D97-AF65-F5344CB8AC3E}">
        <p14:creationId xmlns:p14="http://schemas.microsoft.com/office/powerpoint/2010/main" val="926370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Fetch API</a:t>
            </a:r>
            <a:endParaRPr lang="nl-NL" dirty="0"/>
          </a:p>
        </p:txBody>
      </p:sp>
      <p:sp>
        <p:nvSpPr>
          <p:cNvPr id="2" name="Text Placeholder 1"/>
          <p:cNvSpPr>
            <a:spLocks noGrp="1"/>
          </p:cNvSpPr>
          <p:nvPr>
            <p:ph type="body" sz="quarter" idx="11"/>
          </p:nvPr>
        </p:nvSpPr>
        <p:spPr/>
        <p:txBody>
          <a:bodyPr/>
          <a:lstStyle/>
          <a:p>
            <a:r>
              <a:rPr lang="en-US" dirty="0"/>
              <a:t>Introduction to the Fetch API: The first .then() method</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The first .then() method accepts a callback that executes when the promise from the .fetch() method resolves. This callback function accepts the Response object as a parameter and then calls its json() method. This returns a second promise that resolves to a JavaScript object that’s created from the JSON stored in the response. At that point, the original promise is fulfilled:</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fetch('https://jsonplaceholder.typicode.com/users')</a:t>
            </a:r>
          </a:p>
          <a:p>
            <a:r>
              <a:rPr lang="en-US" sz="1600" b="1" dirty="0">
                <a:solidFill>
                  <a:schemeClr val="tx2"/>
                </a:solidFill>
                <a:latin typeface="Courier New" panose="02070309020205020404" pitchFamily="49" charset="0"/>
                <a:cs typeface="Courier New" panose="02070309020205020404" pitchFamily="49" charset="0"/>
              </a:rPr>
              <a:t>	.then( response =&gt; </a:t>
            </a:r>
            <a:r>
              <a:rPr lang="en-US" sz="1600" b="1" dirty="0" err="1">
                <a:solidFill>
                  <a:schemeClr val="tx2"/>
                </a:solidFill>
                <a:latin typeface="Courier New" panose="02070309020205020404" pitchFamily="49" charset="0"/>
                <a:cs typeface="Courier New" panose="02070309020205020404" pitchFamily="49" charset="0"/>
              </a:rPr>
              <a:t>response.json</a:t>
            </a:r>
            <a:r>
              <a:rPr lang="en-US" sz="1600" b="1" dirty="0">
                <a:solidFill>
                  <a:schemeClr val="tx2"/>
                </a:solidFill>
                <a:latin typeface="Courier New" panose="02070309020205020404" pitchFamily="49" charset="0"/>
                <a:cs typeface="Courier New" panose="02070309020205020404" pitchFamily="49" charset="0"/>
              </a:rPr>
              <a:t>())</a:t>
            </a:r>
            <a:endParaRPr lang="en-US" sz="1600" dirty="0">
              <a:solidFill>
                <a:schemeClr val="tx2"/>
              </a:solidFill>
            </a:endParaRPr>
          </a:p>
          <a:p>
            <a:endParaRPr lang="en-US" sz="1600" dirty="0">
              <a:solidFill>
                <a:schemeClr val="tx2"/>
              </a:solidFill>
            </a:endParaRPr>
          </a:p>
          <a:p>
            <a:endParaRPr lang="en-US" sz="1600" dirty="0">
              <a:solidFill>
                <a:schemeClr val="tx2"/>
              </a:solidFill>
            </a:endParaRPr>
          </a:p>
          <a:p>
            <a:pPr marL="461963" indent="-461963">
              <a:buFont typeface="Wingdings" pitchFamily="2" charset="2"/>
              <a:buChar char="v"/>
            </a:pPr>
            <a:endParaRPr lang="en-US" sz="1600" dirty="0">
              <a:solidFill>
                <a:schemeClr val="tx2"/>
              </a:solidFill>
            </a:endParaRPr>
          </a:p>
          <a:p>
            <a:pPr marL="461963" indent="-461963">
              <a:buFont typeface="Wingdings" pitchFamily="2" charset="2"/>
              <a:buChar char="v"/>
            </a:pPr>
            <a:endParaRPr lang="en-US" sz="1600" dirty="0">
              <a:solidFill>
                <a:schemeClr val="tx2"/>
              </a:solidFill>
            </a:endParaRPr>
          </a:p>
        </p:txBody>
      </p:sp>
    </p:spTree>
    <p:extLst>
      <p:ext uri="{BB962C8B-B14F-4D97-AF65-F5344CB8AC3E}">
        <p14:creationId xmlns:p14="http://schemas.microsoft.com/office/powerpoint/2010/main" val="184917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Fetch API</a:t>
            </a:r>
            <a:endParaRPr lang="nl-NL" dirty="0"/>
          </a:p>
        </p:txBody>
      </p:sp>
      <p:sp>
        <p:nvSpPr>
          <p:cNvPr id="2" name="Text Placeholder 1"/>
          <p:cNvSpPr>
            <a:spLocks noGrp="1"/>
          </p:cNvSpPr>
          <p:nvPr>
            <p:ph type="body" sz="quarter" idx="11"/>
          </p:nvPr>
        </p:nvSpPr>
        <p:spPr/>
        <p:txBody>
          <a:bodyPr/>
          <a:lstStyle/>
          <a:p>
            <a:r>
              <a:rPr lang="en-US" dirty="0"/>
              <a:t>Introduction to the Fetch API: The second .then() method</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The second .then() method accepts a callback that executes when the promise from the json() method resolves. This callback accepts a JavaScript object named users. The users object is iterated through and the data is displayed in the browser:</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fetch('https://jsonplaceholder.typicode.com/users')</a:t>
            </a:r>
          </a:p>
          <a:p>
            <a:r>
              <a:rPr lang="en-US" sz="1600" dirty="0">
                <a:solidFill>
                  <a:schemeClr val="tx2"/>
                </a:solidFill>
                <a:latin typeface="Courier New" panose="02070309020205020404" pitchFamily="49" charset="0"/>
                <a:cs typeface="Courier New" panose="02070309020205020404" pitchFamily="49" charset="0"/>
              </a:rPr>
              <a:t>	.then( response =&gt; </a:t>
            </a:r>
            <a:r>
              <a:rPr lang="en-US" sz="1600" dirty="0" err="1">
                <a:solidFill>
                  <a:schemeClr val="tx2"/>
                </a:solidFill>
                <a:latin typeface="Courier New" panose="02070309020205020404" pitchFamily="49" charset="0"/>
                <a:cs typeface="Courier New" panose="02070309020205020404" pitchFamily="49" charset="0"/>
              </a:rPr>
              <a:t>response.json</a:t>
            </a:r>
            <a:r>
              <a:rPr lang="en-US" sz="1600" dirty="0">
                <a:solidFill>
                  <a:schemeClr val="tx2"/>
                </a:solidFill>
                <a:latin typeface="Courier New" panose="02070309020205020404" pitchFamily="49" charset="0"/>
                <a:cs typeface="Courier New" panose="02070309020205020404" pitchFamily="49" charset="0"/>
              </a:rPr>
              <a:t>())</a:t>
            </a:r>
          </a:p>
          <a:p>
            <a:r>
              <a:rPr lang="en-US" sz="1600" b="1" dirty="0">
                <a:solidFill>
                  <a:schemeClr val="tx2"/>
                </a:solidFill>
                <a:latin typeface="Courier New" panose="02070309020205020404" pitchFamily="49" charset="0"/>
                <a:cs typeface="Courier New" panose="02070309020205020404" pitchFamily="49" charset="0"/>
              </a:rPr>
              <a:t>	.then( users =&gt; {</a:t>
            </a:r>
          </a:p>
          <a:p>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for (let user of users) {</a:t>
            </a:r>
          </a:p>
          <a:p>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document.body.innerHTML</a:t>
            </a:r>
            <a:r>
              <a:rPr lang="en-US" sz="1600" dirty="0">
                <a:solidFill>
                  <a:schemeClr val="tx2"/>
                </a:solidFill>
                <a:latin typeface="Courier New" panose="02070309020205020404" pitchFamily="49" charset="0"/>
                <a:cs typeface="Courier New" panose="02070309020205020404" pitchFamily="49" charset="0"/>
              </a:rPr>
              <a:t> += `user.name}&lt;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r>
              <a:rPr lang="en-US" sz="1600" dirty="0" err="1">
                <a:solidFill>
                  <a:schemeClr val="tx2"/>
                </a:solidFill>
                <a:latin typeface="Courier New" panose="02070309020205020404" pitchFamily="49" charset="0"/>
                <a:cs typeface="Courier New" panose="02070309020205020404" pitchFamily="49" charset="0"/>
              </a:rPr>
              <a:t>user.email</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p>
          <a:p>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user.phone</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r>
              <a:rPr lang="en-US" sz="1600" dirty="0" err="1">
                <a:solidFill>
                  <a:schemeClr val="tx2"/>
                </a:solidFill>
                <a:latin typeface="Courier New" panose="02070309020205020404" pitchFamily="49" charset="0"/>
                <a:cs typeface="Courier New" panose="02070309020205020404" pitchFamily="49" charset="0"/>
              </a:rPr>
              <a:t>user.website</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p>
          <a:p>
            <a:r>
              <a:rPr lang="en-US" sz="1600" dirty="0">
                <a:solidFill>
                  <a:schemeClr val="tx2"/>
                </a:solidFill>
                <a:latin typeface="Courier New" panose="02070309020205020404" pitchFamily="49" charset="0"/>
                <a:cs typeface="Courier New" panose="02070309020205020404" pitchFamily="49" charset="0"/>
              </a:rPr>
              <a:t>		}</a:t>
            </a:r>
          </a:p>
          <a:p>
            <a:r>
              <a:rPr lang="en-US" sz="1600" b="1" dirty="0">
                <a:solidFill>
                  <a:schemeClr val="tx2"/>
                </a:solidFill>
                <a:latin typeface="Courier New" panose="02070309020205020404" pitchFamily="49" charset="0"/>
                <a:cs typeface="Courier New" panose="02070309020205020404" pitchFamily="49" charset="0"/>
              </a:rPr>
              <a:t>	});</a:t>
            </a:r>
            <a:endParaRPr lang="en-US" sz="1600" b="1" dirty="0">
              <a:solidFill>
                <a:schemeClr val="tx2"/>
              </a:solidFill>
            </a:endParaRPr>
          </a:p>
        </p:txBody>
      </p:sp>
    </p:spTree>
    <p:extLst>
      <p:ext uri="{BB962C8B-B14F-4D97-AF65-F5344CB8AC3E}">
        <p14:creationId xmlns:p14="http://schemas.microsoft.com/office/powerpoint/2010/main" val="381251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AJAX</a:t>
            </a:r>
            <a:endParaRPr lang="nl-NL" dirty="0"/>
          </a:p>
        </p:txBody>
      </p:sp>
      <p:sp>
        <p:nvSpPr>
          <p:cNvPr id="2" name="Text Placeholder 1"/>
          <p:cNvSpPr>
            <a:spLocks noGrp="1"/>
          </p:cNvSpPr>
          <p:nvPr>
            <p:ph type="body" sz="quarter" idx="11"/>
          </p:nvPr>
        </p:nvSpPr>
        <p:spPr/>
        <p:txBody>
          <a:bodyPr/>
          <a:lstStyle/>
          <a:p>
            <a:r>
              <a:rPr lang="en-US" dirty="0"/>
              <a:t>Introduction to AJAX</a:t>
            </a:r>
          </a:p>
        </p:txBody>
      </p:sp>
      <p:sp>
        <p:nvSpPr>
          <p:cNvPr id="8" name="Text Placeholder 6"/>
          <p:cNvSpPr>
            <a:spLocks noGrp="1"/>
          </p:cNvSpPr>
          <p:nvPr>
            <p:ph type="body" sz="quarter" idx="14"/>
          </p:nvPr>
        </p:nvSpPr>
        <p:spPr>
          <a:xfrm>
            <a:off x="335360" y="1628800"/>
            <a:ext cx="11514133" cy="4679950"/>
          </a:xfrm>
        </p:spPr>
        <p:txBody>
          <a:bodyPr>
            <a:noAutofit/>
          </a:bodyPr>
          <a:lstStyle/>
          <a:p>
            <a:pPr marL="461963" indent="-461963">
              <a:buFont typeface="Wingdings" panose="05000000000000000000" pitchFamily="2" charset="2"/>
              <a:buChar char="v"/>
            </a:pPr>
            <a:r>
              <a:rPr lang="en-US" sz="1600" dirty="0">
                <a:solidFill>
                  <a:schemeClr val="tx2"/>
                </a:solidFill>
              </a:rPr>
              <a:t>AJAX stands for </a:t>
            </a:r>
            <a:r>
              <a:rPr lang="en-US" sz="1600" u="sng" dirty="0">
                <a:solidFill>
                  <a:schemeClr val="tx2"/>
                </a:solidFill>
              </a:rPr>
              <a:t>A</a:t>
            </a:r>
            <a:r>
              <a:rPr lang="en-US" sz="1600" dirty="0">
                <a:solidFill>
                  <a:schemeClr val="tx2"/>
                </a:solidFill>
              </a:rPr>
              <a:t>synchronous </a:t>
            </a:r>
            <a:r>
              <a:rPr lang="en-US" sz="1600" u="sng" dirty="0">
                <a:solidFill>
                  <a:schemeClr val="tx2"/>
                </a:solidFill>
              </a:rPr>
              <a:t>J</a:t>
            </a:r>
            <a:r>
              <a:rPr lang="en-US" sz="1600" dirty="0">
                <a:solidFill>
                  <a:schemeClr val="tx2"/>
                </a:solidFill>
              </a:rPr>
              <a:t>ava</a:t>
            </a:r>
            <a:r>
              <a:rPr lang="en-US" sz="1600" u="sng" dirty="0">
                <a:solidFill>
                  <a:schemeClr val="tx2"/>
                </a:solidFill>
              </a:rPr>
              <a:t>S</a:t>
            </a:r>
            <a:r>
              <a:rPr lang="en-US" sz="1600" dirty="0">
                <a:solidFill>
                  <a:schemeClr val="tx2"/>
                </a:solidFill>
              </a:rPr>
              <a:t>cript and </a:t>
            </a:r>
            <a:r>
              <a:rPr lang="en-US" sz="1600" u="sng" dirty="0">
                <a:solidFill>
                  <a:schemeClr val="tx2"/>
                </a:solidFill>
              </a:rPr>
              <a:t>X</a:t>
            </a:r>
            <a:r>
              <a:rPr lang="en-US" sz="1600" dirty="0">
                <a:solidFill>
                  <a:schemeClr val="tx2"/>
                </a:solidFill>
              </a:rPr>
              <a:t>ML.</a:t>
            </a:r>
          </a:p>
          <a:p>
            <a:pPr marL="461963" indent="-461963">
              <a:buFont typeface="Wingdings" panose="05000000000000000000" pitchFamily="2" charset="2"/>
              <a:buChar char="v"/>
            </a:pPr>
            <a:endParaRPr lang="en-US" sz="1600" dirty="0">
              <a:solidFill>
                <a:schemeClr val="tx2"/>
              </a:solidFill>
            </a:endParaRPr>
          </a:p>
          <a:p>
            <a:pPr marL="461963" indent="-461963">
              <a:buFont typeface="Wingdings" panose="05000000000000000000" pitchFamily="2" charset="2"/>
              <a:buChar char="v"/>
            </a:pPr>
            <a:r>
              <a:rPr lang="en-US" sz="1600" dirty="0">
                <a:solidFill>
                  <a:schemeClr val="tx2"/>
                </a:solidFill>
              </a:rPr>
              <a:t>Unlike normal HTTP requests, AJAX lets you receive data from a web server without reloading the page. This is sometimes known as a 'partial page refresh.'</a:t>
            </a:r>
          </a:p>
          <a:p>
            <a:pPr marL="461963" indent="-461963">
              <a:buFont typeface="Wingdings" panose="05000000000000000000" pitchFamily="2" charset="2"/>
              <a:buChar char="v"/>
            </a:pPr>
            <a:endParaRPr lang="en-US" sz="1600" dirty="0">
              <a:solidFill>
                <a:schemeClr val="tx2"/>
              </a:solidFill>
            </a:endParaRPr>
          </a:p>
          <a:p>
            <a:pPr marL="461963" indent="-461963">
              <a:buFont typeface="Wingdings" panose="05000000000000000000" pitchFamily="2" charset="2"/>
              <a:buChar char="v"/>
            </a:pPr>
            <a:r>
              <a:rPr lang="en-US" sz="1600" dirty="0">
                <a:solidFill>
                  <a:schemeClr val="tx2"/>
                </a:solidFill>
              </a:rPr>
              <a:t>JavaScript is essential to the use of AJAX because JavaScript not only sends the requests but also processes the responses and updates the DOM with the new data.</a:t>
            </a:r>
          </a:p>
          <a:p>
            <a:pPr marL="461963" indent="-461963">
              <a:buFont typeface="Wingdings" panose="05000000000000000000" pitchFamily="2" charset="2"/>
              <a:buChar char="v"/>
            </a:pPr>
            <a:endParaRPr lang="en-US" sz="1600" dirty="0">
              <a:solidFill>
                <a:schemeClr val="tx2"/>
              </a:solidFill>
            </a:endParaRPr>
          </a:p>
          <a:p>
            <a:pPr marL="461963" indent="-461963">
              <a:buFont typeface="Wingdings" panose="05000000000000000000" pitchFamily="2" charset="2"/>
              <a:buChar char="v"/>
            </a:pPr>
            <a:r>
              <a:rPr lang="en-US" sz="1600" dirty="0">
                <a:solidFill>
                  <a:schemeClr val="tx2"/>
                </a:solidFill>
              </a:rPr>
              <a:t>To send an AJAX request, JavaScript uses either the traditional </a:t>
            </a:r>
            <a:r>
              <a:rPr lang="en-US" sz="1600" dirty="0" err="1">
                <a:solidFill>
                  <a:schemeClr val="tx2"/>
                </a:solidFill>
              </a:rPr>
              <a:t>XMLHttpRequest</a:t>
            </a:r>
            <a:r>
              <a:rPr lang="en-US" sz="1600" dirty="0">
                <a:solidFill>
                  <a:schemeClr val="tx2"/>
                </a:solidFill>
              </a:rPr>
              <a:t> (XHR) object or the newer Fetch API which is nothing more than 'syntactic sugar' for the </a:t>
            </a:r>
            <a:r>
              <a:rPr lang="en-US" sz="1600" dirty="0" err="1">
                <a:solidFill>
                  <a:schemeClr val="tx2"/>
                </a:solidFill>
              </a:rPr>
              <a:t>XMLHttpRequest</a:t>
            </a:r>
            <a:r>
              <a:rPr lang="en-US" sz="1600" dirty="0">
                <a:solidFill>
                  <a:schemeClr val="tx2"/>
                </a:solidFill>
              </a:rPr>
              <a:t> object.</a:t>
            </a:r>
          </a:p>
          <a:p>
            <a:pPr marL="461963" indent="-461963">
              <a:buFont typeface="Wingdings" panose="05000000000000000000" pitchFamily="2" charset="2"/>
              <a:buChar char="v"/>
            </a:pPr>
            <a:endParaRPr lang="en-US" sz="1600" dirty="0">
              <a:solidFill>
                <a:schemeClr val="tx2"/>
              </a:solidFill>
            </a:endParaRPr>
          </a:p>
          <a:p>
            <a:pPr marL="461963" indent="-461963">
              <a:buFont typeface="Wingdings" panose="05000000000000000000" pitchFamily="2" charset="2"/>
              <a:buChar char="v"/>
            </a:pPr>
            <a:r>
              <a:rPr lang="en-US" sz="1600" dirty="0">
                <a:solidFill>
                  <a:schemeClr val="tx2"/>
                </a:solidFill>
              </a:rPr>
              <a:t>An XHR object is almost always processed by a server-side application. Those applications usually provide APIs that also let you use AJAX to get data from their sites. We'll look at one of these in this lecture so that we can practice with.</a:t>
            </a:r>
          </a:p>
          <a:p>
            <a:pPr marL="461963" indent="-461963">
              <a:buFont typeface="Wingdings" panose="05000000000000000000" pitchFamily="2" charset="2"/>
              <a:buChar char="v"/>
            </a:pPr>
            <a:endParaRPr lang="en-US" sz="1600" dirty="0">
              <a:solidFill>
                <a:schemeClr val="tx2"/>
              </a:solidFill>
            </a:endParaRPr>
          </a:p>
        </p:txBody>
      </p:sp>
    </p:spTree>
    <p:extLst>
      <p:ext uri="{BB962C8B-B14F-4D97-AF65-F5344CB8AC3E}">
        <p14:creationId xmlns:p14="http://schemas.microsoft.com/office/powerpoint/2010/main" val="2986417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Fetch API</a:t>
            </a:r>
            <a:endParaRPr lang="nl-NL" dirty="0"/>
          </a:p>
        </p:txBody>
      </p:sp>
      <p:sp>
        <p:nvSpPr>
          <p:cNvPr id="2" name="Text Placeholder 1"/>
          <p:cNvSpPr>
            <a:spLocks noGrp="1"/>
          </p:cNvSpPr>
          <p:nvPr>
            <p:ph type="body" sz="quarter" idx="11"/>
          </p:nvPr>
        </p:nvSpPr>
        <p:spPr/>
        <p:txBody>
          <a:bodyPr/>
          <a:lstStyle/>
          <a:p>
            <a:r>
              <a:rPr lang="en-US" dirty="0"/>
              <a:t>Introduction to the Fetch API: The .catch() method</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The catch() method accepts a callback that executes when the promise is rejected. This callback function displays an error message in the console:</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fetch('https://jsonplaceholder.typicode.com/users')</a:t>
            </a:r>
          </a:p>
          <a:p>
            <a:r>
              <a:rPr lang="en-US" sz="1600" dirty="0">
                <a:solidFill>
                  <a:schemeClr val="tx2"/>
                </a:solidFill>
                <a:latin typeface="Courier New" panose="02070309020205020404" pitchFamily="49" charset="0"/>
                <a:cs typeface="Courier New" panose="02070309020205020404" pitchFamily="49" charset="0"/>
              </a:rPr>
              <a:t>	.then( response =&gt; </a:t>
            </a:r>
            <a:r>
              <a:rPr lang="en-US" sz="1600" dirty="0" err="1">
                <a:solidFill>
                  <a:schemeClr val="tx2"/>
                </a:solidFill>
                <a:latin typeface="Courier New" panose="02070309020205020404" pitchFamily="49" charset="0"/>
                <a:cs typeface="Courier New" panose="02070309020205020404" pitchFamily="49" charset="0"/>
              </a:rPr>
              <a:t>response.json</a:t>
            </a:r>
            <a:r>
              <a:rPr lang="en-US" sz="1600" dirty="0">
                <a:solidFill>
                  <a:schemeClr val="tx2"/>
                </a:solidFill>
                <a:latin typeface="Courier New" panose="02070309020205020404" pitchFamily="49" charset="0"/>
                <a:cs typeface="Courier New" panose="02070309020205020404" pitchFamily="49" charset="0"/>
              </a:rPr>
              <a:t>())</a:t>
            </a:r>
          </a:p>
          <a:p>
            <a:r>
              <a:rPr lang="en-US" sz="1600" dirty="0">
                <a:solidFill>
                  <a:schemeClr val="tx2"/>
                </a:solidFill>
                <a:latin typeface="Courier New" panose="02070309020205020404" pitchFamily="49" charset="0"/>
                <a:cs typeface="Courier New" panose="02070309020205020404" pitchFamily="49" charset="0"/>
              </a:rPr>
              <a:t>	.then( users =&gt; {</a:t>
            </a:r>
          </a:p>
          <a:p>
            <a:r>
              <a:rPr lang="en-US" sz="1600" dirty="0">
                <a:solidFill>
                  <a:schemeClr val="tx2"/>
                </a:solidFill>
                <a:latin typeface="Courier New" panose="02070309020205020404" pitchFamily="49" charset="0"/>
                <a:cs typeface="Courier New" panose="02070309020205020404" pitchFamily="49" charset="0"/>
              </a:rPr>
              <a:t>		for (let user of users) {</a:t>
            </a:r>
          </a:p>
          <a:p>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document.body.innerHTML</a:t>
            </a:r>
            <a:r>
              <a:rPr lang="en-US" sz="1600" dirty="0">
                <a:solidFill>
                  <a:schemeClr val="tx2"/>
                </a:solidFill>
                <a:latin typeface="Courier New" panose="02070309020205020404" pitchFamily="49" charset="0"/>
                <a:cs typeface="Courier New" panose="02070309020205020404" pitchFamily="49" charset="0"/>
              </a:rPr>
              <a:t> += `user.name}&lt;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r>
              <a:rPr lang="en-US" sz="1600" dirty="0" err="1">
                <a:solidFill>
                  <a:schemeClr val="tx2"/>
                </a:solidFill>
                <a:latin typeface="Courier New" panose="02070309020205020404" pitchFamily="49" charset="0"/>
                <a:cs typeface="Courier New" panose="02070309020205020404" pitchFamily="49" charset="0"/>
              </a:rPr>
              <a:t>user.email</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p>
          <a:p>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user.phone</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r>
              <a:rPr lang="en-US" sz="1600" dirty="0" err="1">
                <a:solidFill>
                  <a:schemeClr val="tx2"/>
                </a:solidFill>
                <a:latin typeface="Courier New" panose="02070309020205020404" pitchFamily="49" charset="0"/>
                <a:cs typeface="Courier New" panose="02070309020205020404" pitchFamily="49" charset="0"/>
              </a:rPr>
              <a:t>user.website</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p>
          <a:p>
            <a:r>
              <a:rPr lang="en-US" sz="1600" dirty="0">
                <a:solidFill>
                  <a:schemeClr val="tx2"/>
                </a:solidFill>
                <a:latin typeface="Courier New" panose="02070309020205020404" pitchFamily="49" charset="0"/>
                <a:cs typeface="Courier New" panose="02070309020205020404" pitchFamily="49" charset="0"/>
              </a:rPr>
              <a:t>		}</a:t>
            </a:r>
          </a:p>
          <a:p>
            <a:r>
              <a:rPr lang="en-US" sz="1600" dirty="0">
                <a:solidFill>
                  <a:schemeClr val="tx2"/>
                </a:solidFill>
                <a:latin typeface="Courier New" panose="02070309020205020404" pitchFamily="49" charset="0"/>
                <a:cs typeface="Courier New" panose="02070309020205020404" pitchFamily="49" charset="0"/>
              </a:rPr>
              <a:t>	})</a:t>
            </a:r>
          </a:p>
          <a:p>
            <a:r>
              <a:rPr lang="en-US" sz="1600" b="1" dirty="0">
                <a:solidFill>
                  <a:schemeClr val="tx2"/>
                </a:solidFill>
                <a:latin typeface="Courier New" panose="02070309020205020404" pitchFamily="49" charset="0"/>
                <a:cs typeface="Courier New" panose="02070309020205020404" pitchFamily="49" charset="0"/>
              </a:rPr>
              <a:t>	.catch( e =&gt; console.log(</a:t>
            </a:r>
            <a:r>
              <a:rPr lang="en-US" sz="1600" b="1" dirty="0" err="1">
                <a:solidFill>
                  <a:schemeClr val="tx2"/>
                </a:solidFill>
                <a:latin typeface="Courier New" panose="02070309020205020404" pitchFamily="49" charset="0"/>
                <a:cs typeface="Courier New" panose="02070309020205020404" pitchFamily="49" charset="0"/>
              </a:rPr>
              <a:t>e.message</a:t>
            </a:r>
            <a:r>
              <a:rPr lang="en-US" sz="1600" b="1" dirty="0">
                <a:solidFill>
                  <a:schemeClr val="tx2"/>
                </a:solidFill>
                <a:latin typeface="Courier New" panose="02070309020205020404" pitchFamily="49" charset="0"/>
                <a:cs typeface="Courier New" panose="02070309020205020404" pitchFamily="49" charset="0"/>
              </a:rPr>
              <a:t>) );</a:t>
            </a:r>
            <a:endParaRPr lang="en-US" sz="1600" b="1" dirty="0">
              <a:solidFill>
                <a:schemeClr val="tx2"/>
              </a:solidFill>
            </a:endParaRPr>
          </a:p>
        </p:txBody>
      </p:sp>
    </p:spTree>
    <p:extLst>
      <p:ext uri="{BB962C8B-B14F-4D97-AF65-F5344CB8AC3E}">
        <p14:creationId xmlns:p14="http://schemas.microsoft.com/office/powerpoint/2010/main" val="146955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1716" y="3012766"/>
            <a:ext cx="9128568" cy="832468"/>
          </a:xfrm>
        </p:spPr>
        <p:txBody>
          <a:bodyPr/>
          <a:lstStyle/>
          <a:p>
            <a:pPr algn="ctr"/>
            <a:r>
              <a:rPr lang="en-US" dirty="0"/>
              <a:t>Async / Await</a:t>
            </a:r>
          </a:p>
        </p:txBody>
      </p:sp>
    </p:spTree>
    <p:extLst>
      <p:ext uri="{BB962C8B-B14F-4D97-AF65-F5344CB8AC3E}">
        <p14:creationId xmlns:p14="http://schemas.microsoft.com/office/powerpoint/2010/main" val="405355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 / Await</a:t>
            </a:r>
            <a:endParaRPr lang="nl-NL" dirty="0"/>
          </a:p>
        </p:txBody>
      </p:sp>
      <p:sp>
        <p:nvSpPr>
          <p:cNvPr id="2" name="Text Placeholder 1"/>
          <p:cNvSpPr>
            <a:spLocks noGrp="1"/>
          </p:cNvSpPr>
          <p:nvPr>
            <p:ph type="body" sz="quarter" idx="11"/>
          </p:nvPr>
        </p:nvSpPr>
        <p:spPr/>
        <p:txBody>
          <a:bodyPr/>
          <a:lstStyle/>
          <a:p>
            <a:r>
              <a:rPr lang="en-US" dirty="0"/>
              <a:t>Introduction to Async / Await</a:t>
            </a:r>
          </a:p>
        </p:txBody>
      </p:sp>
      <p:sp>
        <p:nvSpPr>
          <p:cNvPr id="8" name="Text Placeholder 6"/>
          <p:cNvSpPr>
            <a:spLocks noGrp="1"/>
          </p:cNvSpPr>
          <p:nvPr>
            <p:ph type="body" sz="quarter" idx="14"/>
          </p:nvPr>
        </p:nvSpPr>
        <p:spPr>
          <a:xfrm>
            <a:off x="335359" y="1628800"/>
            <a:ext cx="11519183" cy="4679950"/>
          </a:xfrm>
        </p:spPr>
        <p:txBody>
          <a:bodyPr>
            <a:noAutofit/>
          </a:bodyPr>
          <a:lstStyle/>
          <a:p>
            <a:pPr marL="457200" indent="-457200">
              <a:buFont typeface="Wingdings" panose="05000000000000000000" pitchFamily="2" charset="2"/>
              <a:buChar char="v"/>
            </a:pPr>
            <a:r>
              <a:rPr lang="en-US" sz="1600" dirty="0">
                <a:solidFill>
                  <a:schemeClr val="tx2"/>
                </a:solidFill>
              </a:rPr>
              <a:t>So far, you've seen how promises can make asynchronous code more readable. </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Still, most developers are used to synchronous code, and code that works directly with promises just looks different, which can make it harder for some developers to understand. </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Fortunately, the async and await keywords make asynchronous code look more like synchronous code. In turn, this makes working with promises even easier.</a:t>
            </a:r>
          </a:p>
        </p:txBody>
      </p:sp>
    </p:spTree>
    <p:extLst>
      <p:ext uri="{BB962C8B-B14F-4D97-AF65-F5344CB8AC3E}">
        <p14:creationId xmlns:p14="http://schemas.microsoft.com/office/powerpoint/2010/main" val="1239084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 / Await</a:t>
            </a:r>
            <a:endParaRPr lang="nl-NL" dirty="0"/>
          </a:p>
        </p:txBody>
      </p:sp>
      <p:sp>
        <p:nvSpPr>
          <p:cNvPr id="2" name="Text Placeholder 1"/>
          <p:cNvSpPr>
            <a:spLocks noGrp="1"/>
          </p:cNvSpPr>
          <p:nvPr>
            <p:ph type="body" sz="quarter" idx="11"/>
          </p:nvPr>
        </p:nvSpPr>
        <p:spPr/>
        <p:txBody>
          <a:bodyPr/>
          <a:lstStyle/>
          <a:p>
            <a:r>
              <a:rPr lang="en-US" dirty="0"/>
              <a:t>Introduction to Async / Await</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When you define a function, you can use the </a:t>
            </a:r>
            <a:r>
              <a:rPr lang="en-US" sz="1600" b="1" dirty="0">
                <a:solidFill>
                  <a:schemeClr val="tx2"/>
                </a:solidFill>
              </a:rPr>
              <a:t>async</a:t>
            </a:r>
            <a:r>
              <a:rPr lang="en-US" sz="1600" dirty="0">
                <a:solidFill>
                  <a:schemeClr val="tx2"/>
                </a:solidFill>
              </a:rPr>
              <a:t> keyword to create an asynchronous function that wraps the return value of that function in a Promise object:</a:t>
            </a:r>
          </a:p>
          <a:p>
            <a:endParaRPr lang="en-US" sz="1600" dirty="0">
              <a:solidFill>
                <a:schemeClr val="tx2"/>
              </a:solidFill>
            </a:endParaRPr>
          </a:p>
          <a:p>
            <a:r>
              <a:rPr lang="en-US" sz="1600" b="1" dirty="0">
                <a:solidFill>
                  <a:schemeClr val="tx2"/>
                </a:solidFill>
                <a:latin typeface="Courier New" panose="02070309020205020404" pitchFamily="49" charset="0"/>
                <a:cs typeface="Courier New" panose="02070309020205020404" pitchFamily="49" charset="0"/>
              </a:rPr>
              <a:t>async</a:t>
            </a:r>
            <a:r>
              <a:rPr lang="en-US" sz="1600" dirty="0">
                <a:solidFill>
                  <a:schemeClr val="tx2"/>
                </a:solidFill>
                <a:latin typeface="Courier New" panose="02070309020205020404" pitchFamily="49" charset="0"/>
                <a:cs typeface="Courier New" panose="02070309020205020404" pitchFamily="49" charset="0"/>
              </a:rPr>
              <a:t> function </a:t>
            </a:r>
            <a:r>
              <a:rPr lang="en-US" sz="1600" dirty="0" err="1">
                <a:solidFill>
                  <a:schemeClr val="tx2"/>
                </a:solidFill>
                <a:latin typeface="Courier New" panose="02070309020205020404" pitchFamily="49" charset="0"/>
                <a:cs typeface="Courier New" panose="02070309020205020404" pitchFamily="49" charset="0"/>
              </a:rPr>
              <a:t>fetchUsers</a:t>
            </a:r>
            <a:r>
              <a:rPr lang="en-US" sz="1600" dirty="0">
                <a:solidFill>
                  <a:schemeClr val="tx2"/>
                </a:solidFill>
                <a:latin typeface="Courier New" panose="02070309020205020404" pitchFamily="49" charset="0"/>
                <a:cs typeface="Courier New" panose="02070309020205020404" pitchFamily="49" charset="0"/>
              </a:rPr>
              <a:t>() {</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rPr>
              <a:t>}</a:t>
            </a:r>
          </a:p>
          <a:p>
            <a:r>
              <a:rPr lang="en-US" sz="1600" dirty="0" err="1">
                <a:solidFill>
                  <a:schemeClr val="tx2"/>
                </a:solidFill>
                <a:latin typeface="Courier New" panose="02070309020205020404" pitchFamily="49" charset="0"/>
                <a:cs typeface="Courier New" panose="02070309020205020404" pitchFamily="49" charset="0"/>
              </a:rPr>
              <a:t>fetchUsers</a:t>
            </a:r>
            <a:r>
              <a:rPr lang="en-US" sz="16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97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 / Await</a:t>
            </a:r>
            <a:endParaRPr lang="nl-NL" dirty="0"/>
          </a:p>
        </p:txBody>
      </p:sp>
      <p:sp>
        <p:nvSpPr>
          <p:cNvPr id="2" name="Text Placeholder 1"/>
          <p:cNvSpPr>
            <a:spLocks noGrp="1"/>
          </p:cNvSpPr>
          <p:nvPr>
            <p:ph type="body" sz="quarter" idx="11"/>
          </p:nvPr>
        </p:nvSpPr>
        <p:spPr/>
        <p:txBody>
          <a:bodyPr/>
          <a:lstStyle/>
          <a:p>
            <a:r>
              <a:rPr lang="en-US" dirty="0"/>
              <a:t>Introduction to Async / Await</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The </a:t>
            </a:r>
            <a:r>
              <a:rPr lang="en-US" sz="1600" b="1" dirty="0">
                <a:solidFill>
                  <a:schemeClr val="tx2"/>
                </a:solidFill>
              </a:rPr>
              <a:t>await</a:t>
            </a:r>
            <a:r>
              <a:rPr lang="en-US" sz="1600" dirty="0">
                <a:solidFill>
                  <a:schemeClr val="tx2"/>
                </a:solidFill>
              </a:rPr>
              <a:t> keyword tells JavaScript to wait until a promise is settled and then return its result. It can only be used in asynchronous functions. This example defines an asynchronous function named </a:t>
            </a:r>
            <a:r>
              <a:rPr lang="en-US" sz="1600" dirty="0" err="1">
                <a:solidFill>
                  <a:schemeClr val="tx2"/>
                </a:solidFill>
              </a:rPr>
              <a:t>fetchUsers</a:t>
            </a:r>
            <a:r>
              <a:rPr lang="en-US" sz="1600" dirty="0">
                <a:solidFill>
                  <a:schemeClr val="tx2"/>
                </a:solidFill>
              </a:rPr>
              <a:t>() that uses the fetch() method to get a collection of users from a Web API. Here, the await keyword is used prior to using the .fetch() method as well as collecting the response from </a:t>
            </a:r>
            <a:r>
              <a:rPr lang="en-US" sz="1600" dirty="0" err="1">
                <a:solidFill>
                  <a:schemeClr val="tx2"/>
                </a:solidFill>
              </a:rPr>
              <a:t>response.json</a:t>
            </a:r>
            <a:r>
              <a:rPr lang="en-US" sz="1600" dirty="0">
                <a:solidFill>
                  <a:schemeClr val="tx2"/>
                </a:solidFill>
              </a:rPr>
              <a:t>(). This makes this code look like "normal" synchronous code because it doesn’t use callback functions:</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async function </a:t>
            </a:r>
            <a:r>
              <a:rPr lang="en-US" sz="1600" dirty="0" err="1">
                <a:solidFill>
                  <a:schemeClr val="tx2"/>
                </a:solidFill>
                <a:latin typeface="Courier New" panose="02070309020205020404" pitchFamily="49" charset="0"/>
                <a:cs typeface="Courier New" panose="02070309020205020404" pitchFamily="49" charset="0"/>
              </a:rPr>
              <a:t>fetchUsers</a:t>
            </a:r>
            <a:r>
              <a:rPr lang="en-US" sz="1600" dirty="0">
                <a:solidFill>
                  <a:schemeClr val="tx2"/>
                </a:solidFill>
                <a:latin typeface="Courier New" panose="02070309020205020404" pitchFamily="49" charset="0"/>
                <a:cs typeface="Courier New" panose="02070309020205020404" pitchFamily="49" charset="0"/>
              </a:rPr>
              <a:t>() {</a:t>
            </a:r>
          </a:p>
          <a:p>
            <a:r>
              <a:rPr lang="en-US" sz="1600" dirty="0">
                <a:solidFill>
                  <a:schemeClr val="tx2"/>
                </a:solidFill>
                <a:latin typeface="Courier New" panose="02070309020205020404" pitchFamily="49" charset="0"/>
                <a:cs typeface="Courier New" panose="02070309020205020404" pitchFamily="49" charset="0"/>
              </a:rPr>
              <a:t>	const response = </a:t>
            </a:r>
            <a:r>
              <a:rPr lang="en-US" sz="1600" b="1" dirty="0">
                <a:solidFill>
                  <a:schemeClr val="tx2"/>
                </a:solidFill>
                <a:latin typeface="Courier New" panose="02070309020205020404" pitchFamily="49" charset="0"/>
                <a:cs typeface="Courier New" panose="02070309020205020404" pitchFamily="49" charset="0"/>
              </a:rPr>
              <a:t>await</a:t>
            </a:r>
            <a:r>
              <a:rPr lang="en-US" sz="1600" dirty="0">
                <a:solidFill>
                  <a:schemeClr val="tx2"/>
                </a:solidFill>
                <a:latin typeface="Courier New" panose="02070309020205020404" pitchFamily="49" charset="0"/>
                <a:cs typeface="Courier New" panose="02070309020205020404" pitchFamily="49" charset="0"/>
              </a:rPr>
              <a:t> fetch('https://jsonplaceholder.typicode.com/users'); </a:t>
            </a:r>
          </a:p>
          <a:p>
            <a:r>
              <a:rPr lang="en-US" sz="1600" dirty="0">
                <a:solidFill>
                  <a:schemeClr val="tx2"/>
                </a:solidFill>
                <a:latin typeface="Courier New" panose="02070309020205020404" pitchFamily="49" charset="0"/>
                <a:cs typeface="Courier New" panose="02070309020205020404" pitchFamily="49" charset="0"/>
              </a:rPr>
              <a:t>	const users = </a:t>
            </a:r>
            <a:r>
              <a:rPr lang="en-US" sz="1600" b="1" dirty="0">
                <a:solidFill>
                  <a:schemeClr val="tx2"/>
                </a:solidFill>
                <a:latin typeface="Courier New" panose="02070309020205020404" pitchFamily="49" charset="0"/>
                <a:cs typeface="Courier New" panose="02070309020205020404" pitchFamily="49" charset="0"/>
              </a:rPr>
              <a:t>await</a:t>
            </a:r>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response.json</a:t>
            </a:r>
            <a:r>
              <a:rPr lang="en-US" sz="1600" dirty="0">
                <a:solidFill>
                  <a:schemeClr val="tx2"/>
                </a:solidFill>
                <a:latin typeface="Courier New" panose="02070309020205020404" pitchFamily="49" charset="0"/>
                <a:cs typeface="Courier New" panose="02070309020205020404" pitchFamily="49" charset="0"/>
              </a:rPr>
              <a:t>();</a:t>
            </a:r>
          </a:p>
          <a:p>
            <a:r>
              <a:rPr lang="en-US" sz="1600" dirty="0">
                <a:solidFill>
                  <a:schemeClr val="tx2"/>
                </a:solidFill>
                <a:latin typeface="Courier New" panose="02070309020205020404" pitchFamily="49" charset="0"/>
                <a:cs typeface="Courier New" panose="02070309020205020404" pitchFamily="49" charset="0"/>
              </a:rPr>
              <a:t>	for (let user of users) {</a:t>
            </a:r>
          </a:p>
          <a:p>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document.body.innerHTML</a:t>
            </a:r>
            <a:r>
              <a:rPr lang="en-US" sz="1600" dirty="0">
                <a:solidFill>
                  <a:schemeClr val="tx2"/>
                </a:solidFill>
                <a:latin typeface="Courier New" panose="02070309020205020404" pitchFamily="49" charset="0"/>
                <a:cs typeface="Courier New" panose="02070309020205020404" pitchFamily="49" charset="0"/>
              </a:rPr>
              <a:t> += `${user.name}&lt;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r>
              <a:rPr lang="en-US" sz="1600" dirty="0" err="1">
                <a:solidFill>
                  <a:schemeClr val="tx2"/>
                </a:solidFill>
                <a:latin typeface="Courier New" panose="02070309020205020404" pitchFamily="49" charset="0"/>
                <a:cs typeface="Courier New" panose="02070309020205020404" pitchFamily="49" charset="0"/>
              </a:rPr>
              <a:t>user.email</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p>
          <a:p>
            <a:r>
              <a:rPr lang="en-US" sz="1600" dirty="0">
                <a:solidFill>
                  <a:schemeClr val="tx2"/>
                </a:solidFill>
                <a:latin typeface="Courier New" panose="02070309020205020404" pitchFamily="49" charset="0"/>
                <a:cs typeface="Courier New" panose="02070309020205020404" pitchFamily="49" charset="0"/>
              </a:rPr>
              <a:t>	}</a:t>
            </a:r>
          </a:p>
          <a:p>
            <a:r>
              <a:rPr lang="en-US" sz="1600" dirty="0">
                <a:solidFill>
                  <a:schemeClr val="tx2"/>
                </a:solidFill>
                <a:latin typeface="Courier New" panose="02070309020205020404" pitchFamily="49" charset="0"/>
                <a:cs typeface="Courier New" panose="02070309020205020404" pitchFamily="49" charset="0"/>
              </a:rPr>
              <a:t>}</a:t>
            </a:r>
          </a:p>
          <a:p>
            <a:r>
              <a:rPr lang="en-US" sz="1600" dirty="0" err="1">
                <a:solidFill>
                  <a:schemeClr val="tx2"/>
                </a:solidFill>
                <a:latin typeface="Courier New" panose="02070309020205020404" pitchFamily="49" charset="0"/>
                <a:cs typeface="Courier New" panose="02070309020205020404" pitchFamily="49" charset="0"/>
              </a:rPr>
              <a:t>fetchUsers</a:t>
            </a:r>
            <a:r>
              <a:rPr lang="en-US" sz="16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22374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 / Await</a:t>
            </a:r>
            <a:endParaRPr lang="nl-NL" dirty="0"/>
          </a:p>
        </p:txBody>
      </p:sp>
      <p:sp>
        <p:nvSpPr>
          <p:cNvPr id="2" name="Text Placeholder 1"/>
          <p:cNvSpPr>
            <a:spLocks noGrp="1"/>
          </p:cNvSpPr>
          <p:nvPr>
            <p:ph type="body" sz="quarter" idx="11"/>
          </p:nvPr>
        </p:nvSpPr>
        <p:spPr/>
        <p:txBody>
          <a:bodyPr/>
          <a:lstStyle/>
          <a:p>
            <a:r>
              <a:rPr lang="en-US" dirty="0"/>
              <a:t>Handling errors with Async / Await</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latin typeface="Courier New" panose="02070309020205020404" pitchFamily="49" charset="0"/>
                <a:cs typeface="Courier New" panose="02070309020205020404" pitchFamily="49" charset="0"/>
              </a:rPr>
              <a:t>async function </a:t>
            </a:r>
            <a:r>
              <a:rPr lang="en-US" sz="1600" dirty="0" err="1">
                <a:solidFill>
                  <a:schemeClr val="tx2"/>
                </a:solidFill>
                <a:latin typeface="Courier New" panose="02070309020205020404" pitchFamily="49" charset="0"/>
                <a:cs typeface="Courier New" panose="02070309020205020404" pitchFamily="49" charset="0"/>
              </a:rPr>
              <a:t>fetchUsers</a:t>
            </a:r>
            <a:r>
              <a:rPr lang="en-US" sz="1600" dirty="0">
                <a:solidFill>
                  <a:schemeClr val="tx2"/>
                </a:solidFill>
                <a:latin typeface="Courier New" panose="02070309020205020404" pitchFamily="49" charset="0"/>
                <a:cs typeface="Courier New" panose="02070309020205020404" pitchFamily="49" charset="0"/>
              </a:rPr>
              <a:t>() {</a:t>
            </a:r>
          </a:p>
          <a:p>
            <a:r>
              <a:rPr lang="en-US" sz="1600" b="1" dirty="0">
                <a:solidFill>
                  <a:schemeClr val="tx2"/>
                </a:solidFill>
                <a:latin typeface="Courier New" panose="02070309020205020404" pitchFamily="49" charset="0"/>
                <a:cs typeface="Courier New" panose="02070309020205020404" pitchFamily="49" charset="0"/>
              </a:rPr>
              <a:t>	try {</a:t>
            </a:r>
          </a:p>
          <a:p>
            <a:r>
              <a:rPr lang="en-US" sz="1600" dirty="0">
                <a:solidFill>
                  <a:schemeClr val="tx2"/>
                </a:solidFill>
                <a:latin typeface="Courier New" panose="02070309020205020404" pitchFamily="49" charset="0"/>
                <a:cs typeface="Courier New" panose="02070309020205020404" pitchFamily="49" charset="0"/>
              </a:rPr>
              <a:t>		const response = </a:t>
            </a:r>
            <a:r>
              <a:rPr lang="en-US" sz="1600" b="1" dirty="0">
                <a:solidFill>
                  <a:schemeClr val="tx2"/>
                </a:solidFill>
                <a:latin typeface="Courier New" panose="02070309020205020404" pitchFamily="49" charset="0"/>
                <a:cs typeface="Courier New" panose="02070309020205020404" pitchFamily="49" charset="0"/>
              </a:rPr>
              <a:t>await</a:t>
            </a:r>
            <a:r>
              <a:rPr lang="en-US" sz="1600" dirty="0">
                <a:solidFill>
                  <a:schemeClr val="tx2"/>
                </a:solidFill>
                <a:latin typeface="Courier New" panose="02070309020205020404" pitchFamily="49" charset="0"/>
                <a:cs typeface="Courier New" panose="02070309020205020404" pitchFamily="49" charset="0"/>
              </a:rPr>
              <a:t> fetch('https://jsonplaceholder.typicode.com/users'); </a:t>
            </a:r>
          </a:p>
          <a:p>
            <a:r>
              <a:rPr lang="en-US" sz="1600" dirty="0">
                <a:solidFill>
                  <a:schemeClr val="tx2"/>
                </a:solidFill>
                <a:latin typeface="Courier New" panose="02070309020205020404" pitchFamily="49" charset="0"/>
                <a:cs typeface="Courier New" panose="02070309020205020404" pitchFamily="49" charset="0"/>
              </a:rPr>
              <a:t>		const users = </a:t>
            </a:r>
            <a:r>
              <a:rPr lang="en-US" sz="1600" b="1" dirty="0">
                <a:solidFill>
                  <a:schemeClr val="tx2"/>
                </a:solidFill>
                <a:latin typeface="Courier New" panose="02070309020205020404" pitchFamily="49" charset="0"/>
                <a:cs typeface="Courier New" panose="02070309020205020404" pitchFamily="49" charset="0"/>
              </a:rPr>
              <a:t>await</a:t>
            </a:r>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response.json</a:t>
            </a:r>
            <a:r>
              <a:rPr lang="en-US" sz="1600" dirty="0">
                <a:solidFill>
                  <a:schemeClr val="tx2"/>
                </a:solidFill>
                <a:latin typeface="Courier New" panose="02070309020205020404" pitchFamily="49" charset="0"/>
                <a:cs typeface="Courier New" panose="02070309020205020404" pitchFamily="49" charset="0"/>
              </a:rPr>
              <a:t>();</a:t>
            </a:r>
          </a:p>
          <a:p>
            <a:r>
              <a:rPr lang="en-US" sz="1600" dirty="0">
                <a:solidFill>
                  <a:schemeClr val="tx2"/>
                </a:solidFill>
                <a:latin typeface="Courier New" panose="02070309020205020404" pitchFamily="49" charset="0"/>
                <a:cs typeface="Courier New" panose="02070309020205020404" pitchFamily="49" charset="0"/>
              </a:rPr>
              <a:t>		for (let user of users) {</a:t>
            </a:r>
          </a:p>
          <a:p>
            <a:r>
              <a:rPr lang="en-US" sz="1600" dirty="0">
                <a:solidFill>
                  <a:schemeClr val="tx2"/>
                </a:solidFill>
                <a:latin typeface="Courier New" panose="02070309020205020404" pitchFamily="49" charset="0"/>
                <a:cs typeface="Courier New" panose="02070309020205020404" pitchFamily="49" charset="0"/>
              </a:rPr>
              <a:t>			</a:t>
            </a:r>
            <a:r>
              <a:rPr lang="en-US" sz="1600" dirty="0" err="1">
                <a:solidFill>
                  <a:schemeClr val="tx2"/>
                </a:solidFill>
                <a:latin typeface="Courier New" panose="02070309020205020404" pitchFamily="49" charset="0"/>
                <a:cs typeface="Courier New" panose="02070309020205020404" pitchFamily="49" charset="0"/>
              </a:rPr>
              <a:t>document.body.innerHTML</a:t>
            </a:r>
            <a:r>
              <a:rPr lang="en-US" sz="1600" dirty="0">
                <a:solidFill>
                  <a:schemeClr val="tx2"/>
                </a:solidFill>
                <a:latin typeface="Courier New" panose="02070309020205020404" pitchFamily="49" charset="0"/>
                <a:cs typeface="Courier New" panose="02070309020205020404" pitchFamily="49" charset="0"/>
              </a:rPr>
              <a:t> += `${user.name}&lt;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r>
              <a:rPr lang="en-US" sz="1600" dirty="0" err="1">
                <a:solidFill>
                  <a:schemeClr val="tx2"/>
                </a:solidFill>
                <a:latin typeface="Courier New" panose="02070309020205020404" pitchFamily="49" charset="0"/>
                <a:cs typeface="Courier New" panose="02070309020205020404" pitchFamily="49" charset="0"/>
              </a:rPr>
              <a:t>user.email</a:t>
            </a:r>
            <a:r>
              <a:rPr lang="en-US" sz="1600" dirty="0">
                <a:solidFill>
                  <a:schemeClr val="tx2"/>
                </a:solidFill>
                <a:latin typeface="Courier New" panose="02070309020205020404" pitchFamily="49" charset="0"/>
                <a:cs typeface="Courier New" panose="02070309020205020404" pitchFamily="49" charset="0"/>
              </a:rPr>
              <a: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&gt;&lt;</a:t>
            </a:r>
            <a:r>
              <a:rPr lang="en-US" sz="1600" dirty="0" err="1">
                <a:solidFill>
                  <a:schemeClr val="tx2"/>
                </a:solidFill>
                <a:latin typeface="Courier New" panose="02070309020205020404" pitchFamily="49" charset="0"/>
                <a:cs typeface="Courier New" panose="02070309020205020404" pitchFamily="49" charset="0"/>
              </a:rPr>
              <a:t>br</a:t>
            </a:r>
            <a:r>
              <a:rPr lang="en-US" sz="1600" dirty="0">
                <a:solidFill>
                  <a:schemeClr val="tx2"/>
                </a:solidFill>
                <a:latin typeface="Courier New" panose="02070309020205020404" pitchFamily="49" charset="0"/>
                <a:cs typeface="Courier New" panose="02070309020205020404" pitchFamily="49" charset="0"/>
              </a:rPr>
              <a:t>&gt;`;</a:t>
            </a:r>
          </a:p>
          <a:p>
            <a:r>
              <a:rPr lang="en-US" sz="1600" dirty="0">
                <a:solidFill>
                  <a:schemeClr val="tx2"/>
                </a:solidFill>
                <a:latin typeface="Courier New" panose="02070309020205020404" pitchFamily="49" charset="0"/>
                <a:cs typeface="Courier New" panose="02070309020205020404" pitchFamily="49" charset="0"/>
              </a:rPr>
              <a:t>		}</a:t>
            </a:r>
          </a:p>
          <a:p>
            <a:r>
              <a:rPr lang="en-US" sz="1600" b="1" dirty="0">
                <a:solidFill>
                  <a:schemeClr val="tx2"/>
                </a:solidFill>
                <a:latin typeface="Courier New" panose="02070309020205020404" pitchFamily="49" charset="0"/>
                <a:cs typeface="Courier New" panose="02070309020205020404" pitchFamily="49" charset="0"/>
              </a:rPr>
              <a:t>	} catch (error) {</a:t>
            </a:r>
          </a:p>
          <a:p>
            <a:r>
              <a:rPr lang="en-US" sz="1600" b="1" dirty="0">
                <a:solidFill>
                  <a:schemeClr val="tx2"/>
                </a:solidFill>
                <a:latin typeface="Courier New" panose="02070309020205020404" pitchFamily="49" charset="0"/>
                <a:cs typeface="Courier New" panose="02070309020205020404" pitchFamily="49" charset="0"/>
              </a:rPr>
              <a:t>		</a:t>
            </a:r>
            <a:r>
              <a:rPr lang="en-US" sz="1600" b="1" dirty="0" err="1">
                <a:solidFill>
                  <a:schemeClr val="tx2"/>
                </a:solidFill>
                <a:latin typeface="Courier New" panose="02070309020205020404" pitchFamily="49" charset="0"/>
                <a:cs typeface="Courier New" panose="02070309020205020404" pitchFamily="49" charset="0"/>
              </a:rPr>
              <a:t>console.error</a:t>
            </a:r>
            <a:r>
              <a:rPr lang="en-US" sz="1600" b="1" dirty="0">
                <a:solidFill>
                  <a:schemeClr val="tx2"/>
                </a:solidFill>
                <a:latin typeface="Courier New" panose="02070309020205020404" pitchFamily="49" charset="0"/>
                <a:cs typeface="Courier New" panose="02070309020205020404" pitchFamily="49" charset="0"/>
              </a:rPr>
              <a:t>(error);</a:t>
            </a:r>
          </a:p>
          <a:p>
            <a:r>
              <a:rPr lang="en-US" sz="1600" b="1" dirty="0">
                <a:solidFill>
                  <a:schemeClr val="tx2"/>
                </a:solidFill>
                <a:latin typeface="Courier New" panose="02070309020205020404" pitchFamily="49" charset="0"/>
                <a:cs typeface="Courier New" panose="02070309020205020404" pitchFamily="49" charset="0"/>
              </a:rPr>
              <a:t>	}</a:t>
            </a:r>
          </a:p>
          <a:p>
            <a:r>
              <a:rPr lang="en-US" sz="1600" dirty="0">
                <a:solidFill>
                  <a:schemeClr val="tx2"/>
                </a:solidFill>
                <a:latin typeface="Courier New" panose="02070309020205020404" pitchFamily="49" charset="0"/>
                <a:cs typeface="Courier New" panose="02070309020205020404" pitchFamily="49" charset="0"/>
              </a:rPr>
              <a:t>}</a:t>
            </a:r>
          </a:p>
          <a:p>
            <a:r>
              <a:rPr lang="en-US" sz="1600" dirty="0" err="1">
                <a:solidFill>
                  <a:schemeClr val="tx2"/>
                </a:solidFill>
                <a:latin typeface="Courier New" panose="02070309020205020404" pitchFamily="49" charset="0"/>
                <a:cs typeface="Courier New" panose="02070309020205020404" pitchFamily="49" charset="0"/>
              </a:rPr>
              <a:t>fetchUsers</a:t>
            </a:r>
            <a:r>
              <a:rPr lang="en-US" sz="16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1306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31716" y="3012766"/>
            <a:ext cx="9128568" cy="832468"/>
          </a:xfrm>
        </p:spPr>
        <p:txBody>
          <a:bodyPr/>
          <a:lstStyle/>
          <a:p>
            <a:pPr algn="ctr"/>
            <a:r>
              <a:rPr lang="en-US" sz="4800" dirty="0"/>
              <a:t>Making Cross Origin Requests</a:t>
            </a:r>
          </a:p>
        </p:txBody>
      </p:sp>
    </p:spTree>
    <p:extLst>
      <p:ext uri="{BB962C8B-B14F-4D97-AF65-F5344CB8AC3E}">
        <p14:creationId xmlns:p14="http://schemas.microsoft.com/office/powerpoint/2010/main" val="1067457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Cross Origin Requests</a:t>
            </a:r>
            <a:endParaRPr lang="nl-NL" dirty="0"/>
          </a:p>
        </p:txBody>
      </p:sp>
      <p:sp>
        <p:nvSpPr>
          <p:cNvPr id="2" name="Text Placeholder 1"/>
          <p:cNvSpPr>
            <a:spLocks noGrp="1"/>
          </p:cNvSpPr>
          <p:nvPr>
            <p:ph type="body" sz="quarter" idx="11"/>
          </p:nvPr>
        </p:nvSpPr>
        <p:spPr/>
        <p:txBody>
          <a:bodyPr/>
          <a:lstStyle/>
          <a:p>
            <a:r>
              <a:rPr lang="en-US" dirty="0"/>
              <a:t>Introduction to Cross Origin Resource Sharing (CORS)</a:t>
            </a:r>
          </a:p>
        </p:txBody>
      </p:sp>
      <p:sp>
        <p:nvSpPr>
          <p:cNvPr id="8" name="Text Placeholder 6"/>
          <p:cNvSpPr>
            <a:spLocks noGrp="1"/>
          </p:cNvSpPr>
          <p:nvPr>
            <p:ph type="body" sz="quarter" idx="14"/>
          </p:nvPr>
        </p:nvSpPr>
        <p:spPr>
          <a:xfrm>
            <a:off x="335359" y="1628800"/>
            <a:ext cx="11519183" cy="4679950"/>
          </a:xfrm>
        </p:spPr>
        <p:txBody>
          <a:bodyPr>
            <a:noAutofit/>
          </a:bodyPr>
          <a:lstStyle/>
          <a:p>
            <a:pPr marL="457200" indent="-457200">
              <a:buFont typeface="Wingdings" panose="05000000000000000000" pitchFamily="2" charset="2"/>
              <a:buChar char="v"/>
            </a:pPr>
            <a:r>
              <a:rPr lang="en-US" sz="1600" dirty="0">
                <a:solidFill>
                  <a:schemeClr val="tx2"/>
                </a:solidFill>
              </a:rPr>
              <a:t>So far, all our examples work because they make requests to an API that allows cross-origin requests. </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For security reasons, many APIs don’t allow </a:t>
            </a:r>
            <a:r>
              <a:rPr lang="en-US" sz="1600" b="1" dirty="0">
                <a:solidFill>
                  <a:schemeClr val="tx2"/>
                </a:solidFill>
              </a:rPr>
              <a:t>cross origin requests</a:t>
            </a:r>
            <a:r>
              <a:rPr lang="en-US" sz="1600" dirty="0">
                <a:solidFill>
                  <a:schemeClr val="tx2"/>
                </a:solidFill>
              </a:rPr>
              <a:t>. As a result, you’ll get an error like the one below if you try to make one:</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a:solidFill>
                  <a:schemeClr val="tx2"/>
                </a:solidFill>
              </a:rPr>
              <a:t/>
            </a:r>
            <a:br>
              <a:rPr lang="en-US" sz="1600" dirty="0">
                <a:solidFill>
                  <a:schemeClr val="tx2"/>
                </a:solidFill>
              </a:rPr>
            </a:br>
            <a:endParaRPr lang="en-US" sz="1600" dirty="0">
              <a:solidFill>
                <a:schemeClr val="tx2"/>
              </a:solidFill>
            </a:endParaRP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For security, browsers enforce a </a:t>
            </a:r>
            <a:r>
              <a:rPr lang="en-US" sz="1600" b="1" dirty="0">
                <a:solidFill>
                  <a:schemeClr val="tx2"/>
                </a:solidFill>
              </a:rPr>
              <a:t>same origin policy </a:t>
            </a:r>
            <a:r>
              <a:rPr lang="en-US" sz="1600" dirty="0">
                <a:solidFill>
                  <a:schemeClr val="tx2"/>
                </a:solidFill>
              </a:rPr>
              <a:t>for client-side code. This means JavaScript code from one origin (protocol, domain, and port) can’t request a resource from another origin. For instance, JavaScript code at http://mysite.com can’t request a resource from an API at https://yourapi.com. </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Fortunately, browsers have a mechanism that allows exceptions to the same origin policy….</a:t>
            </a:r>
          </a:p>
        </p:txBody>
      </p:sp>
      <p:pic>
        <p:nvPicPr>
          <p:cNvPr id="4" name="Picture 3">
            <a:extLst>
              <a:ext uri="{FF2B5EF4-FFF2-40B4-BE49-F238E27FC236}">
                <a16:creationId xmlns="" xmlns:a16="http://schemas.microsoft.com/office/drawing/2014/main" id="{1F7007BF-3254-42F6-BF8E-6384DA92AFA3}"/>
              </a:ext>
            </a:extLst>
          </p:cNvPr>
          <p:cNvPicPr>
            <a:picLocks noChangeAspect="1"/>
          </p:cNvPicPr>
          <p:nvPr/>
        </p:nvPicPr>
        <p:blipFill>
          <a:blip r:embed="rId2"/>
          <a:stretch>
            <a:fillRect/>
          </a:stretch>
        </p:blipFill>
        <p:spPr>
          <a:xfrm>
            <a:off x="881269" y="3208391"/>
            <a:ext cx="10356578" cy="1038930"/>
          </a:xfrm>
          <a:prstGeom prst="rect">
            <a:avLst/>
          </a:prstGeom>
        </p:spPr>
      </p:pic>
    </p:spTree>
    <p:extLst>
      <p:ext uri="{BB962C8B-B14F-4D97-AF65-F5344CB8AC3E}">
        <p14:creationId xmlns:p14="http://schemas.microsoft.com/office/powerpoint/2010/main" val="3694370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Cross Origin Requests</a:t>
            </a:r>
            <a:endParaRPr lang="nl-NL" dirty="0"/>
          </a:p>
        </p:txBody>
      </p:sp>
      <p:sp>
        <p:nvSpPr>
          <p:cNvPr id="2" name="Text Placeholder 1"/>
          <p:cNvSpPr>
            <a:spLocks noGrp="1"/>
          </p:cNvSpPr>
          <p:nvPr>
            <p:ph type="body" sz="quarter" idx="11"/>
          </p:nvPr>
        </p:nvSpPr>
        <p:spPr/>
        <p:txBody>
          <a:bodyPr/>
          <a:lstStyle/>
          <a:p>
            <a:r>
              <a:rPr lang="en-US" dirty="0"/>
              <a:t>Introduction to Cross Origin Resource Sharing (CORS)</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solidFill>
                  <a:schemeClr val="tx2"/>
                </a:solidFill>
              </a:rPr>
              <a:t>Browsers use </a:t>
            </a:r>
            <a:r>
              <a:rPr lang="en-US" sz="1600" b="1" dirty="0">
                <a:solidFill>
                  <a:schemeClr val="tx2"/>
                </a:solidFill>
              </a:rPr>
              <a:t>Cross Origin Resource Sharing (CORS) </a:t>
            </a:r>
            <a:r>
              <a:rPr lang="en-US" sz="1600" dirty="0">
                <a:solidFill>
                  <a:schemeClr val="tx2"/>
                </a:solidFill>
              </a:rPr>
              <a:t>to check whether JavaScript is allowed to make cross-origin requests. To do that, CORS requires the server that’s hosting the API to include an Access-Control-Allow-Origin header in the HTTP response that it returns. Two example of these headers are outlined here: </a:t>
            </a:r>
          </a:p>
          <a:p>
            <a:pPr marL="457200" indent="-457200">
              <a:buFont typeface="Wingdings" panose="05000000000000000000" pitchFamily="2" charset="2"/>
              <a:buChar char="v"/>
            </a:pPr>
            <a:endParaRPr lang="en-US" sz="1600" dirty="0">
              <a:solidFill>
                <a:schemeClr val="tx2"/>
              </a:solidFill>
            </a:endParaRPr>
          </a:p>
          <a:p>
            <a:r>
              <a:rPr lang="en-US" sz="1600" b="1" dirty="0">
                <a:solidFill>
                  <a:schemeClr val="tx2"/>
                </a:solidFill>
              </a:rPr>
              <a:t>A CORS header that allows a specific cross-origin request </a:t>
            </a:r>
          </a:p>
          <a:p>
            <a:r>
              <a:rPr lang="en-US" sz="1600" dirty="0">
                <a:solidFill>
                  <a:schemeClr val="tx2"/>
                </a:solidFill>
                <a:latin typeface="Courier New" panose="02070309020205020404" pitchFamily="49" charset="0"/>
                <a:cs typeface="Courier New" panose="02070309020205020404" pitchFamily="49" charset="0"/>
              </a:rPr>
              <a:t>Access-Control-Allow-Origin: https://example.com</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b="1" dirty="0">
                <a:solidFill>
                  <a:schemeClr val="tx2"/>
                </a:solidFill>
              </a:rPr>
              <a:t>A CORS header that allows any cross-origin request </a:t>
            </a:r>
          </a:p>
          <a:p>
            <a:r>
              <a:rPr lang="en-US" sz="1600" dirty="0">
                <a:solidFill>
                  <a:schemeClr val="tx2"/>
                </a:solidFill>
                <a:latin typeface="Courier New" panose="02070309020205020404" pitchFamily="49" charset="0"/>
                <a:cs typeface="Courier New" panose="02070309020205020404" pitchFamily="49" charset="0"/>
              </a:rPr>
              <a:t>Access-Control-Allow-Origin: *</a:t>
            </a:r>
          </a:p>
          <a:p>
            <a:endParaRPr lang="en-US" sz="1600" dirty="0">
              <a:solidFill>
                <a:schemeClr val="tx2"/>
              </a:solidFill>
            </a:endParaRPr>
          </a:p>
          <a:p>
            <a:r>
              <a:rPr lang="en-US" sz="1600" dirty="0">
                <a:solidFill>
                  <a:schemeClr val="tx2"/>
                </a:solidFill>
              </a:rPr>
              <a:t>The first authorizes a cross-origin request from a specific website.</a:t>
            </a:r>
          </a:p>
          <a:p>
            <a:r>
              <a:rPr lang="en-US" sz="1600" dirty="0">
                <a:solidFill>
                  <a:schemeClr val="tx2"/>
                </a:solidFill>
              </a:rPr>
              <a:t>The second uses the * character to authorize requests from any website.</a:t>
            </a:r>
          </a:p>
        </p:txBody>
      </p:sp>
    </p:spTree>
    <p:extLst>
      <p:ext uri="{BB962C8B-B14F-4D97-AF65-F5344CB8AC3E}">
        <p14:creationId xmlns:p14="http://schemas.microsoft.com/office/powerpoint/2010/main" val="3026781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Cross Origin Requests</a:t>
            </a:r>
            <a:endParaRPr lang="nl-NL" dirty="0"/>
          </a:p>
        </p:txBody>
      </p:sp>
      <p:sp>
        <p:nvSpPr>
          <p:cNvPr id="2" name="Text Placeholder 1"/>
          <p:cNvSpPr>
            <a:spLocks noGrp="1"/>
          </p:cNvSpPr>
          <p:nvPr>
            <p:ph type="body" sz="quarter" idx="11"/>
          </p:nvPr>
        </p:nvSpPr>
        <p:spPr/>
        <p:txBody>
          <a:bodyPr/>
          <a:lstStyle/>
          <a:p>
            <a:r>
              <a:rPr lang="en-US" dirty="0"/>
              <a:t>Options for bypassing the CORS policy</a:t>
            </a:r>
          </a:p>
        </p:txBody>
      </p:sp>
      <p:sp>
        <p:nvSpPr>
          <p:cNvPr id="8" name="Text Placeholder 6"/>
          <p:cNvSpPr>
            <a:spLocks noGrp="1"/>
          </p:cNvSpPr>
          <p:nvPr>
            <p:ph type="body" sz="quarter" idx="14"/>
          </p:nvPr>
        </p:nvSpPr>
        <p:spPr>
          <a:xfrm>
            <a:off x="335359" y="1628800"/>
            <a:ext cx="11519183" cy="4679950"/>
          </a:xfrm>
        </p:spPr>
        <p:txBody>
          <a:bodyPr>
            <a:noAutofit/>
          </a:bodyPr>
          <a:lstStyle/>
          <a:p>
            <a:pPr marL="457200" indent="-457200">
              <a:buFont typeface="Wingdings" panose="05000000000000000000" pitchFamily="2" charset="2"/>
              <a:buChar char="v"/>
            </a:pPr>
            <a:r>
              <a:rPr lang="en-US" sz="1600" dirty="0">
                <a:solidFill>
                  <a:schemeClr val="tx2"/>
                </a:solidFill>
              </a:rPr>
              <a:t>In the past, some developers used iframes or JSON with padding (JSON-P) to trick the server into thinking that another server was making the request.</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These techniques aren’t recommended for modern development. These days, it’s generally considered a best practice to solve this issue by using a server-side proxy. Proxies use code that runs on the server to request data from the API and then displays it in a web page that has the same origin as your client-side application. Then, your application can use an Ajax request to get the data from that web page.</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Creating your own server-side proxy is generally considered the best way to solve this issue. For example, you could use Node.js to run JavaScript on the server.</a:t>
            </a:r>
          </a:p>
          <a:p>
            <a:pPr marL="457200" indent="-457200">
              <a:buFont typeface="Wingdings" panose="05000000000000000000" pitchFamily="2" charset="2"/>
              <a:buChar char="v"/>
            </a:pPr>
            <a:endParaRPr lang="en-US" sz="1600" dirty="0">
              <a:solidFill>
                <a:schemeClr val="tx2"/>
              </a:solidFill>
            </a:endParaRPr>
          </a:p>
          <a:p>
            <a:pPr marL="457200" indent="-457200">
              <a:buFont typeface="Wingdings" panose="05000000000000000000" pitchFamily="2" charset="2"/>
              <a:buChar char="v"/>
            </a:pPr>
            <a:r>
              <a:rPr lang="en-US" sz="1600" dirty="0">
                <a:solidFill>
                  <a:schemeClr val="tx2"/>
                </a:solidFill>
              </a:rPr>
              <a:t>Third-party proxies function similarly. For example, CORS Anywhere is a freely available proxy that you can use and is described in the demos. In general, using a third-party proxy isn’t secure enough for a production applications. However, it’s useful for quickly developing a prototype or testing an API.</a:t>
            </a:r>
          </a:p>
          <a:p>
            <a:endParaRPr lang="en-US" sz="1600" dirty="0">
              <a:solidFill>
                <a:schemeClr val="tx2"/>
              </a:solidFill>
            </a:endParaRPr>
          </a:p>
        </p:txBody>
      </p:sp>
      <p:sp>
        <p:nvSpPr>
          <p:cNvPr id="3" name="TextBox 2"/>
          <p:cNvSpPr txBox="1"/>
          <p:nvPr/>
        </p:nvSpPr>
        <p:spPr>
          <a:xfrm>
            <a:off x="4751445" y="14452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2447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AJAX</a:t>
            </a:r>
            <a:endParaRPr lang="nl-NL" dirty="0"/>
          </a:p>
        </p:txBody>
      </p:sp>
      <p:sp>
        <p:nvSpPr>
          <p:cNvPr id="2" name="Text Placeholder 1"/>
          <p:cNvSpPr>
            <a:spLocks noGrp="1"/>
          </p:cNvSpPr>
          <p:nvPr>
            <p:ph type="body" sz="quarter" idx="11"/>
          </p:nvPr>
        </p:nvSpPr>
        <p:spPr/>
        <p:txBody>
          <a:bodyPr/>
          <a:lstStyle/>
          <a:p>
            <a:r>
              <a:rPr lang="en-US" dirty="0"/>
              <a:t>Introduction to AJAX</a:t>
            </a:r>
          </a:p>
        </p:txBody>
      </p:sp>
      <p:sp>
        <p:nvSpPr>
          <p:cNvPr id="8" name="Text Placeholder 6"/>
          <p:cNvSpPr>
            <a:spLocks noGrp="1"/>
          </p:cNvSpPr>
          <p:nvPr>
            <p:ph type="body" sz="quarter" idx="14"/>
          </p:nvPr>
        </p:nvSpPr>
        <p:spPr>
          <a:xfrm>
            <a:off x="335360" y="1628800"/>
            <a:ext cx="9755591" cy="4679950"/>
          </a:xfrm>
        </p:spPr>
        <p:txBody>
          <a:bodyPr>
            <a:normAutofit/>
          </a:bodyPr>
          <a:lstStyle/>
          <a:p>
            <a:pPr lvl="0"/>
            <a:r>
              <a:rPr lang="en-US" sz="1600" b="1" dirty="0">
                <a:solidFill>
                  <a:schemeClr val="tx2"/>
                </a:solidFill>
              </a:rPr>
              <a:t>How a normal HTTP request is processed</a:t>
            </a:r>
          </a:p>
          <a:p>
            <a:pPr lvl="0"/>
            <a:endParaRPr lang="en-US" sz="1600" dirty="0">
              <a:solidFill>
                <a:schemeClr val="tx2"/>
              </a:solidFill>
            </a:endParaRPr>
          </a:p>
          <a:p>
            <a:pPr lvl="0"/>
            <a:endParaRPr lang="en-US" sz="1600" dirty="0">
              <a:solidFill>
                <a:schemeClr val="tx2"/>
              </a:solidFill>
            </a:endParaRPr>
          </a:p>
          <a:p>
            <a:pPr lvl="0"/>
            <a:endParaRPr lang="en-US" sz="1600" dirty="0">
              <a:solidFill>
                <a:schemeClr val="tx2"/>
              </a:solidFill>
            </a:endParaRPr>
          </a:p>
          <a:p>
            <a:pPr lvl="0"/>
            <a:endParaRPr lang="en-US" sz="1600" dirty="0">
              <a:solidFill>
                <a:schemeClr val="tx2"/>
              </a:solidFill>
            </a:endParaRPr>
          </a:p>
          <a:p>
            <a:pPr lvl="0"/>
            <a:endParaRPr lang="en-US" sz="1600" dirty="0">
              <a:solidFill>
                <a:schemeClr val="tx2"/>
              </a:solidFill>
            </a:endParaRPr>
          </a:p>
          <a:p>
            <a:pPr lvl="0"/>
            <a:endParaRPr lang="en-US" sz="1600" dirty="0">
              <a:solidFill>
                <a:schemeClr val="tx2"/>
              </a:solidFill>
            </a:endParaRPr>
          </a:p>
          <a:p>
            <a:pPr lvl="0"/>
            <a:r>
              <a:rPr lang="en-US" sz="1600" b="1" dirty="0">
                <a:solidFill>
                  <a:schemeClr val="tx2"/>
                </a:solidFill>
              </a:rPr>
              <a:t>How an AJAX request is processed</a:t>
            </a: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 xmlns:a16="http://schemas.microsoft.com/office/drawing/2014/main" id="{11BA7B3B-D082-4F65-AF8B-A68FE1F062F1}"/>
              </a:ext>
            </a:extLst>
          </p:cNvPr>
          <p:cNvPicPr>
            <a:picLocks noChangeAspect="1"/>
          </p:cNvPicPr>
          <p:nvPr/>
        </p:nvPicPr>
        <p:blipFill>
          <a:blip r:embed="rId2"/>
          <a:stretch>
            <a:fillRect/>
          </a:stretch>
        </p:blipFill>
        <p:spPr>
          <a:xfrm>
            <a:off x="440809" y="4746328"/>
            <a:ext cx="8107192" cy="1752257"/>
          </a:xfrm>
          <a:prstGeom prst="rect">
            <a:avLst/>
          </a:prstGeom>
        </p:spPr>
      </p:pic>
      <p:pic>
        <p:nvPicPr>
          <p:cNvPr id="12" name="Picture 11">
            <a:extLst>
              <a:ext uri="{FF2B5EF4-FFF2-40B4-BE49-F238E27FC236}">
                <a16:creationId xmlns="" xmlns:a16="http://schemas.microsoft.com/office/drawing/2014/main" id="{78873D27-122D-4DFA-AC47-B5102868E304}"/>
              </a:ext>
            </a:extLst>
          </p:cNvPr>
          <p:cNvPicPr>
            <a:picLocks noChangeAspect="1"/>
          </p:cNvPicPr>
          <p:nvPr/>
        </p:nvPicPr>
        <p:blipFill>
          <a:blip r:embed="rId3"/>
          <a:stretch>
            <a:fillRect/>
          </a:stretch>
        </p:blipFill>
        <p:spPr>
          <a:xfrm>
            <a:off x="440809" y="2157078"/>
            <a:ext cx="8107192" cy="1811697"/>
          </a:xfrm>
          <a:prstGeom prst="rect">
            <a:avLst/>
          </a:prstGeom>
        </p:spPr>
      </p:pic>
    </p:spTree>
    <p:extLst>
      <p:ext uri="{BB962C8B-B14F-4D97-AF65-F5344CB8AC3E}">
        <p14:creationId xmlns:p14="http://schemas.microsoft.com/office/powerpoint/2010/main" val="3944463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Cross Origin Requests</a:t>
            </a:r>
            <a:endParaRPr lang="nl-NL" dirty="0"/>
          </a:p>
        </p:txBody>
      </p:sp>
      <p:sp>
        <p:nvSpPr>
          <p:cNvPr id="2" name="Text Placeholder 1"/>
          <p:cNvSpPr>
            <a:spLocks noGrp="1"/>
          </p:cNvSpPr>
          <p:nvPr>
            <p:ph type="body" sz="quarter" idx="11"/>
          </p:nvPr>
        </p:nvSpPr>
        <p:spPr/>
        <p:txBody>
          <a:bodyPr/>
          <a:lstStyle/>
          <a:p>
            <a:r>
              <a:rPr lang="en-US" dirty="0"/>
              <a:t>Using a third-party proxy to bypass CORS</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400" dirty="0">
                <a:solidFill>
                  <a:schemeClr val="tx2"/>
                </a:solidFill>
                <a:latin typeface="Courier New" panose="02070309020205020404" pitchFamily="49" charset="0"/>
                <a:cs typeface="Courier New" panose="02070309020205020404" pitchFamily="49" charset="0"/>
              </a:rPr>
              <a:t>async function </a:t>
            </a:r>
            <a:r>
              <a:rPr lang="en-US" sz="1400" dirty="0" err="1">
                <a:solidFill>
                  <a:schemeClr val="tx2"/>
                </a:solidFill>
                <a:latin typeface="Courier New" panose="02070309020205020404" pitchFamily="49" charset="0"/>
                <a:cs typeface="Courier New" panose="02070309020205020404" pitchFamily="49" charset="0"/>
              </a:rPr>
              <a:t>fetchUsers</a:t>
            </a:r>
            <a:r>
              <a:rPr lang="en-US" sz="1400" dirty="0">
                <a:solidFill>
                  <a:schemeClr val="tx2"/>
                </a:solidFill>
                <a:latin typeface="Courier New" panose="02070309020205020404" pitchFamily="49" charset="0"/>
                <a:cs typeface="Courier New" panose="02070309020205020404" pitchFamily="49" charset="0"/>
              </a:rPr>
              <a:t>() {</a:t>
            </a:r>
          </a:p>
          <a:p>
            <a:r>
              <a:rPr lang="en-US" sz="1400" b="1" dirty="0">
                <a:solidFill>
                  <a:schemeClr val="tx2"/>
                </a:solidFill>
                <a:latin typeface="Courier New" panose="02070309020205020404" pitchFamily="49" charset="0"/>
                <a:cs typeface="Courier New" panose="02070309020205020404" pitchFamily="49" charset="0"/>
              </a:rPr>
              <a:t>	const proxy = 'https://cors-anywhere.herokuapp.com/';</a:t>
            </a:r>
          </a:p>
          <a:p>
            <a:r>
              <a:rPr lang="en-US" sz="1400" b="1" dirty="0">
                <a:solidFill>
                  <a:schemeClr val="tx2"/>
                </a:solidFill>
                <a:latin typeface="Courier New" panose="02070309020205020404" pitchFamily="49" charset="0"/>
                <a:cs typeface="Courier New" panose="02070309020205020404" pitchFamily="49" charset="0"/>
              </a:rPr>
              <a:t>	const </a:t>
            </a:r>
            <a:r>
              <a:rPr lang="en-US" sz="1400" b="1" dirty="0" err="1">
                <a:solidFill>
                  <a:schemeClr val="tx2"/>
                </a:solidFill>
                <a:latin typeface="Courier New" panose="02070309020205020404" pitchFamily="49" charset="0"/>
                <a:cs typeface="Courier New" panose="02070309020205020404" pitchFamily="49" charset="0"/>
              </a:rPr>
              <a:t>api</a:t>
            </a:r>
            <a:r>
              <a:rPr lang="en-US" sz="1400" b="1" dirty="0">
                <a:solidFill>
                  <a:schemeClr val="tx2"/>
                </a:solidFill>
                <a:latin typeface="Courier New" panose="02070309020205020404" pitchFamily="49" charset="0"/>
                <a:cs typeface="Courier New" panose="02070309020205020404" pitchFamily="49" charset="0"/>
              </a:rPr>
              <a:t> = 'https://www.flickr.com/services/feeds/photos_public.gne?format=json'; </a:t>
            </a:r>
          </a:p>
          <a:p>
            <a:r>
              <a:rPr lang="en-US" sz="1400" b="1" dirty="0">
                <a:solidFill>
                  <a:schemeClr val="tx2"/>
                </a:solidFill>
                <a:latin typeface="Courier New" panose="02070309020205020404" pitchFamily="49" charset="0"/>
                <a:cs typeface="Courier New" panose="02070309020205020404" pitchFamily="49" charset="0"/>
              </a:rPr>
              <a:t>	const </a:t>
            </a:r>
            <a:r>
              <a:rPr lang="en-US" sz="1400" b="1" dirty="0" err="1">
                <a:solidFill>
                  <a:schemeClr val="tx2"/>
                </a:solidFill>
                <a:latin typeface="Courier New" panose="02070309020205020404" pitchFamily="49" charset="0"/>
                <a:cs typeface="Courier New" panose="02070309020205020404" pitchFamily="49" charset="0"/>
              </a:rPr>
              <a:t>url</a:t>
            </a:r>
            <a:r>
              <a:rPr lang="en-US" sz="1400" b="1" dirty="0">
                <a:solidFill>
                  <a:schemeClr val="tx2"/>
                </a:solidFill>
                <a:latin typeface="Courier New" panose="02070309020205020404" pitchFamily="49" charset="0"/>
                <a:cs typeface="Courier New" panose="02070309020205020404" pitchFamily="49" charset="0"/>
              </a:rPr>
              <a:t> = proxy + </a:t>
            </a:r>
            <a:r>
              <a:rPr lang="en-US" sz="1400" b="1" dirty="0" err="1">
                <a:solidFill>
                  <a:schemeClr val="tx2"/>
                </a:solidFill>
                <a:latin typeface="Courier New" panose="02070309020205020404" pitchFamily="49" charset="0"/>
                <a:cs typeface="Courier New" panose="02070309020205020404" pitchFamily="49" charset="0"/>
              </a:rPr>
              <a:t>api</a:t>
            </a:r>
            <a:r>
              <a:rPr lang="en-US" sz="1400" b="1" dirty="0">
                <a:solidFill>
                  <a:schemeClr val="tx2"/>
                </a:solidFill>
                <a:latin typeface="Courier New" panose="02070309020205020404" pitchFamily="49" charset="0"/>
                <a:cs typeface="Courier New" panose="02070309020205020404" pitchFamily="49" charset="0"/>
              </a:rPr>
              <a:t>;</a:t>
            </a:r>
          </a:p>
          <a:p>
            <a:endParaRPr lang="en-US" sz="1400" b="1"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const response = await fetch(</a:t>
            </a:r>
            <a:r>
              <a:rPr lang="en-US" sz="1400" b="1" dirty="0" err="1">
                <a:solidFill>
                  <a:schemeClr val="tx2"/>
                </a:solidFill>
                <a:latin typeface="Courier New" panose="02070309020205020404" pitchFamily="49" charset="0"/>
                <a:cs typeface="Courier New" panose="02070309020205020404" pitchFamily="49" charset="0"/>
              </a:rPr>
              <a:t>url</a:t>
            </a:r>
            <a:r>
              <a:rPr lang="en-US" sz="1400" b="1" dirty="0">
                <a:solidFill>
                  <a:schemeClr val="tx2"/>
                </a:solidFill>
                <a:latin typeface="Courier New" panose="02070309020205020404" pitchFamily="49" charset="0"/>
                <a:cs typeface="Courier New" panose="02070309020205020404" pitchFamily="49" charset="0"/>
              </a:rPr>
              <a:t>, {</a:t>
            </a:r>
          </a:p>
          <a:p>
            <a:r>
              <a:rPr lang="en-US" sz="1400" b="1" dirty="0">
                <a:solidFill>
                  <a:schemeClr val="tx2"/>
                </a:solidFill>
                <a:latin typeface="Courier New" panose="02070309020205020404" pitchFamily="49" charset="0"/>
                <a:cs typeface="Courier New" panose="02070309020205020404" pitchFamily="49" charset="0"/>
              </a:rPr>
              <a:t>		headers: {'Content-Type': 'application/</a:t>
            </a:r>
            <a:r>
              <a:rPr lang="en-US" sz="1400" b="1" dirty="0" err="1">
                <a:solidFill>
                  <a:schemeClr val="tx2"/>
                </a:solidFill>
                <a:latin typeface="Courier New" panose="02070309020205020404" pitchFamily="49" charset="0"/>
                <a:cs typeface="Courier New" panose="02070309020205020404" pitchFamily="49" charset="0"/>
              </a:rPr>
              <a:t>json','Accept</a:t>
            </a:r>
            <a:r>
              <a:rPr lang="en-US" sz="1400" b="1" dirty="0">
                <a:solidFill>
                  <a:schemeClr val="tx2"/>
                </a:solidFill>
                <a:latin typeface="Courier New" panose="02070309020205020404" pitchFamily="49" charset="0"/>
                <a:cs typeface="Courier New" panose="02070309020205020404" pitchFamily="49" charset="0"/>
              </a:rPr>
              <a:t>': '*/*',}</a:t>
            </a:r>
          </a:p>
          <a:p>
            <a:r>
              <a:rPr lang="en-US" sz="1400" b="1" dirty="0">
                <a:solidFill>
                  <a:schemeClr val="tx2"/>
                </a:solidFill>
                <a:latin typeface="Courier New" panose="02070309020205020404" pitchFamily="49" charset="0"/>
                <a:cs typeface="Courier New" panose="02070309020205020404" pitchFamily="49" charset="0"/>
              </a:rPr>
              <a:t>	});</a:t>
            </a:r>
          </a:p>
          <a:p>
            <a:endParaRPr lang="en-US" sz="14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	const images = await </a:t>
            </a:r>
            <a:r>
              <a:rPr lang="en-US" sz="1400" dirty="0" err="1">
                <a:solidFill>
                  <a:schemeClr val="tx2"/>
                </a:solidFill>
                <a:latin typeface="Courier New" panose="02070309020205020404" pitchFamily="49" charset="0"/>
                <a:cs typeface="Courier New" panose="02070309020205020404" pitchFamily="49" charset="0"/>
              </a:rPr>
              <a:t>response.json</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console.log(images);</a:t>
            </a:r>
          </a:p>
          <a:p>
            <a:r>
              <a:rPr lang="en-US" sz="1400" dirty="0">
                <a:solidFill>
                  <a:schemeClr val="tx2"/>
                </a:solidFill>
                <a:latin typeface="Courier New" panose="02070309020205020404" pitchFamily="49" charset="0"/>
                <a:cs typeface="Courier New" panose="02070309020205020404" pitchFamily="49" charset="0"/>
              </a:rPr>
              <a:t>}</a:t>
            </a:r>
          </a:p>
          <a:p>
            <a:r>
              <a:rPr lang="en-US" sz="1400" dirty="0" err="1">
                <a:solidFill>
                  <a:schemeClr val="tx2"/>
                </a:solidFill>
                <a:latin typeface="Courier New" panose="02070309020205020404" pitchFamily="49" charset="0"/>
                <a:cs typeface="Courier New" panose="02070309020205020404" pitchFamily="49" charset="0"/>
              </a:rPr>
              <a:t>fetchUsers</a:t>
            </a:r>
            <a:r>
              <a:rPr lang="en-US" sz="1400" dirty="0">
                <a:solidFill>
                  <a:schemeClr val="tx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6113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279104"/>
            <a:ext cx="8352928" cy="2299793"/>
          </a:xfrm>
        </p:spPr>
        <p:txBody>
          <a:bodyPr/>
          <a:lstStyle/>
          <a:p>
            <a:pPr algn="ctr"/>
            <a:r>
              <a:rPr lang="en-US" dirty="0"/>
              <a:t>Lab 18</a:t>
            </a:r>
            <a:br>
              <a:rPr lang="en-US" dirty="0"/>
            </a:br>
            <a:r>
              <a:rPr lang="en-US" dirty="0"/>
              <a:t>The (Console-Based) Employee Management Application v2</a:t>
            </a:r>
          </a:p>
        </p:txBody>
      </p:sp>
    </p:spTree>
    <p:extLst>
      <p:ext uri="{BB962C8B-B14F-4D97-AF65-F5344CB8AC3E}">
        <p14:creationId xmlns:p14="http://schemas.microsoft.com/office/powerpoint/2010/main" val="384885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AJAX</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r>
              <a:rPr lang="en-US" sz="1600" dirty="0">
                <a:solidFill>
                  <a:schemeClr val="tx2"/>
                </a:solidFill>
              </a:rPr>
              <a:t>The common data formats for working with AJAX are HTML (uncommon), XML (rarely used anymore), and JSON (very common):</a:t>
            </a:r>
          </a:p>
          <a:p>
            <a:pPr marL="457200" indent="-457200">
              <a:buFont typeface="Wingdings" panose="05000000000000000000" pitchFamily="2" charset="2"/>
              <a:buChar char="v"/>
            </a:pPr>
            <a:endParaRPr lang="en-US" sz="1600" dirty="0">
              <a:solidFill>
                <a:schemeClr val="tx2"/>
              </a:solidFill>
            </a:endParaRPr>
          </a:p>
          <a:p>
            <a:r>
              <a:rPr lang="en-US" sz="1600" b="1" dirty="0">
                <a:solidFill>
                  <a:schemeClr val="tx2"/>
                </a:solidFill>
              </a:rPr>
              <a:t>XML</a:t>
            </a:r>
            <a:r>
              <a:rPr lang="en-US" sz="1600" dirty="0">
                <a:solidFill>
                  <a:schemeClr val="tx2"/>
                </a:solidFill>
              </a:rPr>
              <a:t/>
            </a:r>
            <a:br>
              <a:rPr lang="en-US" sz="1600" dirty="0">
                <a:solidFill>
                  <a:schemeClr val="tx2"/>
                </a:solidFill>
              </a:rPr>
            </a:br>
            <a:r>
              <a:rPr lang="en-US" sz="1600" dirty="0" err="1">
                <a:solidFill>
                  <a:schemeClr val="tx2"/>
                </a:solidFill>
              </a:rPr>
              <a:t>eXtensible</a:t>
            </a:r>
            <a:r>
              <a:rPr lang="en-US" sz="1600" dirty="0">
                <a:solidFill>
                  <a:schemeClr val="tx2"/>
                </a:solidFill>
              </a:rPr>
              <a:t> Markup Language (XML) is an open-standard, device-independent format that must be parsed by JavaScript in the browser.</a:t>
            </a:r>
          </a:p>
          <a:p>
            <a:endParaRPr lang="en-US" sz="1600" dirty="0">
              <a:solidFill>
                <a:schemeClr val="tx2"/>
              </a:solidFill>
            </a:endParaRPr>
          </a:p>
          <a:p>
            <a:r>
              <a:rPr lang="en-US" sz="1600" b="1" dirty="0">
                <a:solidFill>
                  <a:schemeClr val="tx2"/>
                </a:solidFill>
              </a:rPr>
              <a:t>JSON</a:t>
            </a:r>
            <a:r>
              <a:rPr lang="en-US" sz="1600" dirty="0">
                <a:solidFill>
                  <a:schemeClr val="tx2"/>
                </a:solidFill>
              </a:rPr>
              <a:t/>
            </a:r>
            <a:br>
              <a:rPr lang="en-US" sz="1600" dirty="0">
                <a:solidFill>
                  <a:schemeClr val="tx2"/>
                </a:solidFill>
              </a:rPr>
            </a:br>
            <a:r>
              <a:rPr lang="en-US" sz="1600" dirty="0">
                <a:solidFill>
                  <a:schemeClr val="tx2"/>
                </a:solidFill>
              </a:rPr>
              <a:t>JavaScript Object Notation (JSON) is now the most popular format for AJAX applications. JSON files are smaller and faster than XML files. They are also easier to parse since JSON data is returned as native JavaScript objects.</a:t>
            </a:r>
          </a:p>
        </p:txBody>
      </p:sp>
      <p:sp>
        <p:nvSpPr>
          <p:cNvPr id="2" name="Text Placeholder 1"/>
          <p:cNvSpPr>
            <a:spLocks noGrp="1"/>
          </p:cNvSpPr>
          <p:nvPr>
            <p:ph type="body" sz="quarter" idx="11"/>
          </p:nvPr>
        </p:nvSpPr>
        <p:spPr/>
        <p:txBody>
          <a:bodyPr/>
          <a:lstStyle/>
          <a:p>
            <a:r>
              <a:rPr lang="en-US" dirty="0"/>
              <a:t>Common data formats for AJAX</a:t>
            </a:r>
          </a:p>
        </p:txBody>
      </p:sp>
    </p:spTree>
    <p:extLst>
      <p:ext uri="{BB962C8B-B14F-4D97-AF65-F5344CB8AC3E}">
        <p14:creationId xmlns:p14="http://schemas.microsoft.com/office/powerpoint/2010/main" val="396576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AJAX</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r>
              <a:rPr lang="en-US" sz="1600" dirty="0">
                <a:solidFill>
                  <a:schemeClr val="tx2"/>
                </a:solidFill>
                <a:cs typeface="Courier New" panose="02070309020205020404" pitchFamily="49" charset="0"/>
              </a:rPr>
              <a:t>This is an example of a simple XML file that contains a parent node (management) and 2 child nodes (</a:t>
            </a:r>
            <a:r>
              <a:rPr lang="en-US" sz="1600" dirty="0" err="1">
                <a:solidFill>
                  <a:schemeClr val="tx2"/>
                </a:solidFill>
                <a:cs typeface="Courier New" panose="02070309020205020404" pitchFamily="49" charset="0"/>
              </a:rPr>
              <a:t>teammember</a:t>
            </a:r>
            <a:r>
              <a:rPr lang="en-US" sz="1600" dirty="0">
                <a:solidFill>
                  <a:schemeClr val="tx2"/>
                </a:solidFill>
                <a:cs typeface="Courier New" panose="02070309020205020404" pitchFamily="49" charset="0"/>
              </a:rPr>
              <a:t>). Each child node also contains 3 nodes including name, title, and bio.</a:t>
            </a:r>
          </a:p>
          <a:p>
            <a:endParaRPr lang="en-US" sz="16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&lt;management&gt;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a:t>
            </a:r>
            <a:r>
              <a:rPr lang="en-US" sz="1400" dirty="0" err="1">
                <a:solidFill>
                  <a:schemeClr val="tx2"/>
                </a:solidFill>
                <a:latin typeface="Courier New" panose="02070309020205020404" pitchFamily="49" charset="0"/>
                <a:cs typeface="Courier New" panose="02070309020205020404" pitchFamily="49" charset="0"/>
              </a:rPr>
              <a:t>teammember</a:t>
            </a:r>
            <a:r>
              <a:rPr lang="en-US" sz="1400" dirty="0">
                <a:solidFill>
                  <a:schemeClr val="tx2"/>
                </a:solidFill>
                <a:latin typeface="Courier New" panose="02070309020205020404" pitchFamily="49" charset="0"/>
                <a:cs typeface="Courier New" panose="02070309020205020404" pitchFamily="49" charset="0"/>
              </a:rPr>
              <a:t>&gt;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&lt;name&gt;Agnes&lt;/name&gt;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&lt;title&gt;Vice President of Accounting&lt;/title&gt;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&lt;bio&gt;With over 14 years of public accounting ... &lt;/bio&gt;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a:t>
            </a:r>
            <a:r>
              <a:rPr lang="en-US" sz="1400" dirty="0" err="1">
                <a:solidFill>
                  <a:schemeClr val="tx2"/>
                </a:solidFill>
                <a:latin typeface="Courier New" panose="02070309020205020404" pitchFamily="49" charset="0"/>
                <a:cs typeface="Courier New" panose="02070309020205020404" pitchFamily="49" charset="0"/>
              </a:rPr>
              <a:t>teammember</a:t>
            </a:r>
            <a:r>
              <a:rPr lang="en-US" sz="1400" dirty="0">
                <a:solidFill>
                  <a:schemeClr val="tx2"/>
                </a:solidFill>
                <a:latin typeface="Courier New" panose="02070309020205020404" pitchFamily="49" charset="0"/>
                <a:cs typeface="Courier New" panose="02070309020205020404" pitchFamily="49" charset="0"/>
              </a:rPr>
              <a:t>&gt;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a:t>
            </a:r>
            <a:r>
              <a:rPr lang="en-US" sz="1400" dirty="0" err="1">
                <a:solidFill>
                  <a:schemeClr val="tx2"/>
                </a:solidFill>
                <a:latin typeface="Courier New" panose="02070309020205020404" pitchFamily="49" charset="0"/>
                <a:cs typeface="Courier New" panose="02070309020205020404" pitchFamily="49" charset="0"/>
              </a:rPr>
              <a:t>teammember</a:t>
            </a:r>
            <a:r>
              <a:rPr lang="en-US" sz="1400" dirty="0">
                <a:solidFill>
                  <a:schemeClr val="tx2"/>
                </a:solidFill>
                <a:latin typeface="Courier New" panose="02070309020205020404" pitchFamily="49" charset="0"/>
                <a:cs typeface="Courier New" panose="02070309020205020404" pitchFamily="49" charset="0"/>
              </a:rPr>
              <a:t>&gt;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&lt;name&gt;Wilbur&lt;/name&gt;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&lt;title&gt;Founder and CEO&lt;/title&gt;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&lt;bio&gt;While Wilbur is the founder and CEO ... &lt;/bio&gt;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&lt;/</a:t>
            </a:r>
            <a:r>
              <a:rPr lang="en-US" sz="1400" dirty="0" err="1">
                <a:solidFill>
                  <a:schemeClr val="tx2"/>
                </a:solidFill>
                <a:latin typeface="Courier New" panose="02070309020205020404" pitchFamily="49" charset="0"/>
                <a:cs typeface="Courier New" panose="02070309020205020404" pitchFamily="49" charset="0"/>
              </a:rPr>
              <a:t>teammember</a:t>
            </a:r>
            <a:r>
              <a:rPr lang="en-US" sz="1400" dirty="0">
                <a:solidFill>
                  <a:schemeClr val="tx2"/>
                </a:solidFill>
                <a:latin typeface="Courier New" panose="02070309020205020404" pitchFamily="49" charset="0"/>
                <a:cs typeface="Courier New" panose="02070309020205020404" pitchFamily="49" charset="0"/>
              </a:rPr>
              <a:t>&gt;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&lt;/management&gt;</a:t>
            </a:r>
          </a:p>
        </p:txBody>
      </p:sp>
      <p:sp>
        <p:nvSpPr>
          <p:cNvPr id="2" name="Text Placeholder 1"/>
          <p:cNvSpPr>
            <a:spLocks noGrp="1"/>
          </p:cNvSpPr>
          <p:nvPr>
            <p:ph type="body" sz="quarter" idx="11"/>
          </p:nvPr>
        </p:nvSpPr>
        <p:spPr/>
        <p:txBody>
          <a:bodyPr/>
          <a:lstStyle/>
          <a:p>
            <a:r>
              <a:rPr lang="en-US" dirty="0"/>
              <a:t>Example of XML data</a:t>
            </a:r>
          </a:p>
        </p:txBody>
      </p:sp>
    </p:spTree>
    <p:extLst>
      <p:ext uri="{BB962C8B-B14F-4D97-AF65-F5344CB8AC3E}">
        <p14:creationId xmlns:p14="http://schemas.microsoft.com/office/powerpoint/2010/main" val="9635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AJAX</a:t>
            </a:r>
            <a:endParaRPr lang="nl-NL" dirty="0"/>
          </a:p>
        </p:txBody>
      </p:sp>
      <p:sp>
        <p:nvSpPr>
          <p:cNvPr id="7" name="Text Placeholder 6"/>
          <p:cNvSpPr>
            <a:spLocks noGrp="1"/>
          </p:cNvSpPr>
          <p:nvPr>
            <p:ph type="body" sz="quarter" idx="14"/>
          </p:nvPr>
        </p:nvSpPr>
        <p:spPr>
          <a:xfrm>
            <a:off x="335359" y="1628800"/>
            <a:ext cx="11535511" cy="4679950"/>
          </a:xfrm>
        </p:spPr>
        <p:txBody>
          <a:bodyPr>
            <a:noAutofit/>
          </a:bodyPr>
          <a:lstStyle/>
          <a:p>
            <a:r>
              <a:rPr lang="en-US" sz="1600" dirty="0">
                <a:solidFill>
                  <a:schemeClr val="tx2"/>
                </a:solidFill>
                <a:cs typeface="Courier New" panose="02070309020205020404" pitchFamily="49" charset="0"/>
              </a:rPr>
              <a:t>This is an example of a simple JSON file that contains a single high-level object called </a:t>
            </a:r>
            <a:r>
              <a:rPr lang="en-US" sz="1600" dirty="0" err="1">
                <a:solidFill>
                  <a:schemeClr val="tx2"/>
                </a:solidFill>
                <a:cs typeface="Courier New" panose="02070309020205020404" pitchFamily="49" charset="0"/>
              </a:rPr>
              <a:t>teammembers</a:t>
            </a:r>
            <a:r>
              <a:rPr lang="en-US" sz="1600" dirty="0">
                <a:solidFill>
                  <a:schemeClr val="tx2"/>
                </a:solidFill>
                <a:cs typeface="Courier New" panose="02070309020205020404" pitchFamily="49" charset="0"/>
              </a:rPr>
              <a:t>. Then, there are 2 nested objects. Each nested object has a property and a value.</a:t>
            </a:r>
          </a:p>
          <a:p>
            <a:endParaRPr lang="en-US" sz="16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teammembers</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name':'Agnes</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title':'Vice</a:t>
            </a:r>
            <a:r>
              <a:rPr lang="en-US" sz="1400" dirty="0">
                <a:solidFill>
                  <a:schemeClr val="tx2"/>
                </a:solidFill>
                <a:latin typeface="Courier New" panose="02070309020205020404" pitchFamily="49" charset="0"/>
                <a:cs typeface="Courier New" panose="02070309020205020404" pitchFamily="49" charset="0"/>
              </a:rPr>
              <a:t> President of Accounting',</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bio':'With</a:t>
            </a:r>
            <a:r>
              <a:rPr lang="en-US" sz="1400" dirty="0">
                <a:solidFill>
                  <a:schemeClr val="tx2"/>
                </a:solidFill>
                <a:latin typeface="Courier New" panose="02070309020205020404" pitchFamily="49" charset="0"/>
                <a:cs typeface="Courier New" panose="02070309020205020404" pitchFamily="49" charset="0"/>
              </a:rPr>
              <a:t> over 14 years of public accounting... '</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name':'Wilbur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title':'Founder</a:t>
            </a:r>
            <a:r>
              <a:rPr lang="en-US" sz="1400" dirty="0">
                <a:solidFill>
                  <a:schemeClr val="tx2"/>
                </a:solidFill>
                <a:latin typeface="Courier New" panose="02070309020205020404" pitchFamily="49" charset="0"/>
                <a:cs typeface="Courier New" panose="02070309020205020404" pitchFamily="49" charset="0"/>
              </a:rPr>
              <a:t> and CEO',</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bio':'While</a:t>
            </a:r>
            <a:r>
              <a:rPr lang="en-US" sz="1400" dirty="0">
                <a:solidFill>
                  <a:schemeClr val="tx2"/>
                </a:solidFill>
                <a:latin typeface="Courier New" panose="02070309020205020404" pitchFamily="49" charset="0"/>
                <a:cs typeface="Courier New" panose="02070309020205020404" pitchFamily="49" charset="0"/>
              </a:rPr>
              <a:t> Wilbur is the founder and CEO ... '</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a:t>
            </a:r>
            <a:r>
              <a:rPr lang="en-US" sz="1400" dirty="0" smtClean="0">
                <a:solidFill>
                  <a:schemeClr val="tx2"/>
                </a:solidFill>
                <a:latin typeface="Courier New" panose="02070309020205020404" pitchFamily="49" charset="0"/>
                <a:cs typeface="Courier New" panose="02070309020205020404" pitchFamily="49" charset="0"/>
              </a:rPr>
              <a:t>}</a:t>
            </a:r>
          </a:p>
          <a:p>
            <a:r>
              <a:rPr lang="en-US" sz="1400" dirty="0" smtClean="0">
                <a:solidFill>
                  <a:srgbClr val="FFFF00"/>
                </a:solidFill>
                <a:latin typeface="Courier New" panose="02070309020205020404" pitchFamily="49" charset="0"/>
                <a:cs typeface="Courier New" panose="02070309020205020404" pitchFamily="49" charset="0"/>
              </a:rPr>
              <a:t>(in fact, you don’t need the ‘</a:t>
            </a:r>
            <a:r>
              <a:rPr lang="en-US" sz="1400" dirty="0" err="1" smtClean="0">
                <a:solidFill>
                  <a:srgbClr val="FFFF00"/>
                </a:solidFill>
                <a:latin typeface="Courier New" panose="02070309020205020404" pitchFamily="49" charset="0"/>
                <a:cs typeface="Courier New" panose="02070309020205020404" pitchFamily="49" charset="0"/>
              </a:rPr>
              <a:t>teammembers</a:t>
            </a:r>
            <a:r>
              <a:rPr lang="en-US" sz="1400" dirty="0" smtClean="0">
                <a:solidFill>
                  <a:srgbClr val="FFFF00"/>
                </a:solidFill>
                <a:latin typeface="Courier New" panose="02070309020205020404" pitchFamily="49" charset="0"/>
                <a:cs typeface="Courier New" panose="02070309020205020404" pitchFamily="49" charset="0"/>
              </a:rPr>
              <a:t>’[ part at the top – just the brackets are sufficient</a:t>
            </a:r>
            <a:endParaRPr lang="en-US" sz="14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Example of JSON data</a:t>
            </a:r>
          </a:p>
        </p:txBody>
      </p:sp>
    </p:spTree>
    <p:extLst>
      <p:ext uri="{BB962C8B-B14F-4D97-AF65-F5344CB8AC3E}">
        <p14:creationId xmlns:p14="http://schemas.microsoft.com/office/powerpoint/2010/main" val="52051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The </a:t>
            </a:r>
            <a:r>
              <a:rPr lang="en-US" dirty="0" err="1"/>
              <a:t>XMLHttpRequest</a:t>
            </a:r>
            <a:r>
              <a:rPr lang="en-US" dirty="0"/>
              <a:t> Object</a:t>
            </a:r>
          </a:p>
        </p:txBody>
      </p:sp>
    </p:spTree>
    <p:extLst>
      <p:ext uri="{BB962C8B-B14F-4D97-AF65-F5344CB8AC3E}">
        <p14:creationId xmlns:p14="http://schemas.microsoft.com/office/powerpoint/2010/main" val="2143395490"/>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3381</Words>
  <Application>Microsoft Macintosh PowerPoint</Application>
  <PresentationFormat>Custom</PresentationFormat>
  <Paragraphs>487</Paragraphs>
  <Slides>51</Slides>
  <Notes>0</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Master light</vt:lpstr>
      <vt:lpstr>Master dark</vt:lpstr>
      <vt:lpstr>COMM 644 Web Programming Intermediate</vt:lpstr>
      <vt:lpstr>This lecture at a glance…</vt:lpstr>
      <vt:lpstr>Introduction to AJAX</vt:lpstr>
      <vt:lpstr>Introduction to AJAX</vt:lpstr>
      <vt:lpstr>Introduction to AJAX</vt:lpstr>
      <vt:lpstr>Introduction to AJAX</vt:lpstr>
      <vt:lpstr>Introduction to AJAX</vt:lpstr>
      <vt:lpstr>Introduction to AJAX</vt:lpstr>
      <vt:lpstr>The XMLHttpRequest Object</vt:lpstr>
      <vt:lpstr>The XMLHttpRequest Object</vt:lpstr>
      <vt:lpstr>The XMLHttpRequest Object</vt:lpstr>
      <vt:lpstr>The XMLHttpRequest Object</vt:lpstr>
      <vt:lpstr>The XMLHttpRequest Object</vt:lpstr>
      <vt:lpstr>Loading XML Data</vt:lpstr>
      <vt:lpstr>The XMLHttpRequest Object</vt:lpstr>
      <vt:lpstr>The XMLHttpRequest Object</vt:lpstr>
      <vt:lpstr>The XMLHttpRequest Object</vt:lpstr>
      <vt:lpstr>The XMLHttpRequest Object</vt:lpstr>
      <vt:lpstr>The XMLHttpRequest Object</vt:lpstr>
      <vt:lpstr>The XMLHttpRequest Object</vt:lpstr>
      <vt:lpstr>Loading JSON Data</vt:lpstr>
      <vt:lpstr>Consuming JSON Data</vt:lpstr>
      <vt:lpstr>Consuming JSON Data</vt:lpstr>
      <vt:lpstr>Consuming JSON Data</vt:lpstr>
      <vt:lpstr>Consuming JSON Data</vt:lpstr>
      <vt:lpstr>Consuming JSON Data</vt:lpstr>
      <vt:lpstr>Using Web APIs</vt:lpstr>
      <vt:lpstr>Using Web APIs</vt:lpstr>
      <vt:lpstr>Using Web APIs</vt:lpstr>
      <vt:lpstr>Using Web APIs</vt:lpstr>
      <vt:lpstr>Promises</vt:lpstr>
      <vt:lpstr>Promises</vt:lpstr>
      <vt:lpstr>Promises</vt:lpstr>
      <vt:lpstr>Promises</vt:lpstr>
      <vt:lpstr>Promises</vt:lpstr>
      <vt:lpstr>The Fetch API</vt:lpstr>
      <vt:lpstr>The Fetch API</vt:lpstr>
      <vt:lpstr>The Fetch API</vt:lpstr>
      <vt:lpstr>The Fetch API</vt:lpstr>
      <vt:lpstr>The Fetch API</vt:lpstr>
      <vt:lpstr>Async / Await</vt:lpstr>
      <vt:lpstr>Async / Await</vt:lpstr>
      <vt:lpstr>Async / Await</vt:lpstr>
      <vt:lpstr>Async / Await</vt:lpstr>
      <vt:lpstr>Async / Await</vt:lpstr>
      <vt:lpstr>Making Cross Origin Requests</vt:lpstr>
      <vt:lpstr>Making Cross Origin Requests</vt:lpstr>
      <vt:lpstr>Making Cross Origin Requests</vt:lpstr>
      <vt:lpstr>Making Cross Origin Requests</vt:lpstr>
      <vt:lpstr>Making Cross Origin Requests</vt:lpstr>
      <vt:lpstr>Lab 18 The (Console-Based) Employee Management Application v2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1087</cp:revision>
  <dcterms:created xsi:type="dcterms:W3CDTF">2011-04-02T17:19:46Z</dcterms:created>
  <dcterms:modified xsi:type="dcterms:W3CDTF">2021-05-05T03:43:16Z</dcterms:modified>
</cp:coreProperties>
</file>