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0"/>
  </p:notesMasterIdLst>
  <p:handoutMasterIdLst>
    <p:handoutMasterId r:id="rId61"/>
  </p:handoutMasterIdLst>
  <p:sldIdLst>
    <p:sldId id="309" r:id="rId3"/>
    <p:sldId id="310" r:id="rId4"/>
    <p:sldId id="477" r:id="rId5"/>
    <p:sldId id="470" r:id="rId6"/>
    <p:sldId id="479" r:id="rId7"/>
    <p:sldId id="480" r:id="rId8"/>
    <p:sldId id="481" r:id="rId9"/>
    <p:sldId id="416" r:id="rId10"/>
    <p:sldId id="504" r:id="rId11"/>
    <p:sldId id="420" r:id="rId12"/>
    <p:sldId id="527" r:id="rId13"/>
    <p:sldId id="428" r:id="rId14"/>
    <p:sldId id="505" r:id="rId15"/>
    <p:sldId id="427" r:id="rId16"/>
    <p:sldId id="473" r:id="rId17"/>
    <p:sldId id="507" r:id="rId18"/>
    <p:sldId id="509" r:id="rId19"/>
    <p:sldId id="508" r:id="rId20"/>
    <p:sldId id="510" r:id="rId21"/>
    <p:sldId id="511" r:id="rId22"/>
    <p:sldId id="482" r:id="rId23"/>
    <p:sldId id="518" r:id="rId24"/>
    <p:sldId id="512" r:id="rId25"/>
    <p:sldId id="514" r:id="rId26"/>
    <p:sldId id="519" r:id="rId27"/>
    <p:sldId id="520" r:id="rId28"/>
    <p:sldId id="513" r:id="rId29"/>
    <p:sldId id="515" r:id="rId30"/>
    <p:sldId id="521" r:id="rId31"/>
    <p:sldId id="516" r:id="rId32"/>
    <p:sldId id="517" r:id="rId33"/>
    <p:sldId id="485" r:id="rId34"/>
    <p:sldId id="529" r:id="rId35"/>
    <p:sldId id="530" r:id="rId36"/>
    <p:sldId id="523" r:id="rId37"/>
    <p:sldId id="432" r:id="rId38"/>
    <p:sldId id="524" r:id="rId39"/>
    <p:sldId id="474" r:id="rId40"/>
    <p:sldId id="437" r:id="rId41"/>
    <p:sldId id="433" r:id="rId42"/>
    <p:sldId id="434" r:id="rId43"/>
    <p:sldId id="528" r:id="rId44"/>
    <p:sldId id="525" r:id="rId45"/>
    <p:sldId id="438" r:id="rId46"/>
    <p:sldId id="475" r:id="rId47"/>
    <p:sldId id="439" r:id="rId48"/>
    <p:sldId id="441" r:id="rId49"/>
    <p:sldId id="442" r:id="rId50"/>
    <p:sldId id="446" r:id="rId51"/>
    <p:sldId id="495" r:id="rId52"/>
    <p:sldId id="448" r:id="rId53"/>
    <p:sldId id="501" r:id="rId54"/>
    <p:sldId id="526" r:id="rId55"/>
    <p:sldId id="503" r:id="rId56"/>
    <p:sldId id="522" r:id="rId57"/>
    <p:sldId id="493" r:id="rId58"/>
    <p:sldId id="490" r:id="rId5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k" initials="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77262" autoAdjust="0"/>
  </p:normalViewPr>
  <p:slideViewPr>
    <p:cSldViewPr snapToGrid="0">
      <p:cViewPr varScale="1">
        <p:scale>
          <a:sx n="117" d="100"/>
          <a:sy n="117" d="100"/>
        </p:scale>
        <p:origin x="-216" y="-11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0" d="100"/>
          <a:sy n="90" d="100"/>
        </p:scale>
        <p:origin x="-37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commentAuthors" Target="commentAuthors.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3/24/21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3/24/21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9855200" y="6453336"/>
            <a:ext cx="20974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API/Node" TargetMode="Externa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API/document%23Properti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API/Element%23Propertie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API/Element%23Method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8</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The inheritance hierarchy</a:t>
            </a:r>
          </a:p>
        </p:txBody>
      </p:sp>
      <p:sp>
        <p:nvSpPr>
          <p:cNvPr id="8" name="Text Placeholder 6"/>
          <p:cNvSpPr>
            <a:spLocks noGrp="1"/>
          </p:cNvSpPr>
          <p:nvPr>
            <p:ph type="body" sz="quarter" idx="14"/>
          </p:nvPr>
        </p:nvSpPr>
        <p:spPr>
          <a:xfrm>
            <a:off x="335360" y="1628800"/>
            <a:ext cx="11494690" cy="4679950"/>
          </a:xfrm>
        </p:spPr>
        <p:txBody>
          <a:bodyPr>
            <a:noAutofit/>
          </a:bodyPr>
          <a:lstStyle/>
          <a:p>
            <a:r>
              <a:rPr lang="en-US" sz="1600" dirty="0">
                <a:cs typeface="Courier New" panose="02070309020205020404" pitchFamily="49" charset="0"/>
              </a:rPr>
              <a:t>The diagram below describes the seven most common types of DOM interfaces and also outlines the inheritance hierarchy for each interface. As you can see, the Node interface is at the top of the hierarchy and all nodes inherit members from it.</a:t>
            </a: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r>
              <a:rPr lang="en-US" sz="1600" dirty="0">
                <a:cs typeface="Courier New" panose="02070309020205020404" pitchFamily="49" charset="0"/>
              </a:rPr>
              <a:t>For more information on the properties and methods of the Node interface, visit the official documentation on the following MDN web page: </a:t>
            </a:r>
            <a:r>
              <a:rPr lang="en-US" sz="1600" dirty="0">
                <a:cs typeface="Courier New" panose="02070309020205020404" pitchFamily="49" charset="0"/>
                <a:hlinkClick r:id="rId3"/>
              </a:rPr>
              <a:t>https://developer.mozilla.org/en-US/docs/Web/API/Node</a:t>
            </a:r>
            <a:endParaRPr lang="en-US" sz="1600" dirty="0">
              <a:cs typeface="Courier New" panose="02070309020205020404" pitchFamily="49"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664373326"/>
              </p:ext>
            </p:extLst>
          </p:nvPr>
        </p:nvGraphicFramePr>
        <p:xfrm>
          <a:off x="434975" y="2801938"/>
          <a:ext cx="6762750" cy="2305050"/>
        </p:xfrm>
        <a:graphic>
          <a:graphicData uri="http://schemas.openxmlformats.org/presentationml/2006/ole">
            <mc:AlternateContent xmlns:mc="http://schemas.openxmlformats.org/markup-compatibility/2006">
              <mc:Choice xmlns:v="urn:schemas-microsoft-com:vml" Requires="v">
                <p:oleObj spid="_x0000_s1029" name="Visio" r:id="rId4" imgW="4504467" imgH="1532790" progId="Visio.Drawing.11">
                  <p:embed/>
                </p:oleObj>
              </mc:Choice>
              <mc:Fallback>
                <p:oleObj name="Visio" r:id="rId4" imgW="4504467" imgH="1532790" progId="Visio.Drawing.11">
                  <p:embed/>
                  <p:pic>
                    <p:nvPicPr>
                      <p:cNvPr id="0" name=""/>
                      <p:cNvPicPr>
                        <a:picLocks noChangeAspect="1" noChangeArrowheads="1"/>
                      </p:cNvPicPr>
                      <p:nvPr/>
                    </p:nvPicPr>
                    <p:blipFill>
                      <a:blip r:embed="rId5"/>
                      <a:srcRect/>
                      <a:stretch>
                        <a:fillRect/>
                      </a:stretch>
                    </p:blipFill>
                    <p:spPr bwMode="auto">
                      <a:xfrm>
                        <a:off x="434975" y="2801938"/>
                        <a:ext cx="67627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18514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The Document Interface</a:t>
            </a:r>
          </a:p>
        </p:txBody>
      </p:sp>
    </p:spTree>
    <p:extLst>
      <p:ext uri="{BB962C8B-B14F-4D97-AF65-F5344CB8AC3E}">
        <p14:creationId xmlns:p14="http://schemas.microsoft.com/office/powerpoint/2010/main" val="347224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The root elements of the Document interface</a:t>
            </a:r>
          </a:p>
        </p:txBody>
      </p:sp>
      <p:sp>
        <p:nvSpPr>
          <p:cNvPr id="8" name="Text Placeholder 6"/>
          <p:cNvSpPr>
            <a:spLocks noGrp="1"/>
          </p:cNvSpPr>
          <p:nvPr>
            <p:ph type="body" sz="quarter" idx="14"/>
          </p:nvPr>
        </p:nvSpPr>
        <p:spPr>
          <a:xfrm>
            <a:off x="335360" y="1628800"/>
            <a:ext cx="11552896" cy="4679950"/>
          </a:xfrm>
        </p:spPr>
        <p:txBody>
          <a:bodyPr>
            <a:noAutofit/>
          </a:bodyPr>
          <a:lstStyle/>
          <a:p>
            <a:r>
              <a:rPr lang="en-US" sz="1600" dirty="0">
                <a:cs typeface="Courier New" panose="02070309020205020404" pitchFamily="49" charset="0"/>
              </a:rPr>
              <a:t>The document object is the root of every node in the DOM. As you know, this object is a property of the window object, which is the global, top-level object representing a tab in the browser. Below is a chart consisting of the root elements that you have access to for all documents.</a:t>
            </a: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r>
              <a:rPr lang="en-US" sz="1600" dirty="0">
                <a:cs typeface="Courier New" panose="02070309020205020404" pitchFamily="49" charset="0"/>
              </a:rPr>
              <a:t>For more information on all the properties of the Document interface, visit the official documentation here: </a:t>
            </a:r>
            <a:r>
              <a:rPr lang="en-US" sz="1600" dirty="0">
                <a:cs typeface="Courier New" panose="02070309020205020404" pitchFamily="49" charset="0"/>
                <a:hlinkClick r:id="rId2"/>
              </a:rPr>
              <a:t>https://developer.mozilla.org/en-US/docs/Web/API/document#Properties</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997583556"/>
              </p:ext>
            </p:extLst>
          </p:nvPr>
        </p:nvGraphicFramePr>
        <p:xfrm>
          <a:off x="0" y="2920710"/>
          <a:ext cx="11552896" cy="2438399"/>
        </p:xfrm>
        <a:graphic>
          <a:graphicData uri="http://schemas.openxmlformats.org/drawingml/2006/table">
            <a:tbl>
              <a:tblPr firstRow="1" bandRow="1">
                <a:tableStyleId>{5C22544A-7EE6-4342-B048-85BDC9FD1C3A}</a:tableStyleId>
              </a:tblPr>
              <a:tblGrid>
                <a:gridCol w="2232152">
                  <a:extLst>
                    <a:ext uri="{9D8B030D-6E8A-4147-A177-3AD203B41FA5}">
                      <a16:colId xmlns:a16="http://schemas.microsoft.com/office/drawing/2014/main" xmlns="" val="20000"/>
                    </a:ext>
                  </a:extLst>
                </a:gridCol>
                <a:gridCol w="9320744">
                  <a:extLst>
                    <a:ext uri="{9D8B030D-6E8A-4147-A177-3AD203B41FA5}">
                      <a16:colId xmlns:a16="http://schemas.microsoft.com/office/drawing/2014/main" xmlns="" val="20001"/>
                    </a:ext>
                  </a:extLst>
                </a:gridCol>
              </a:tblGrid>
              <a:tr h="156389">
                <a:tc>
                  <a:txBody>
                    <a:bodyPr/>
                    <a:lstStyle/>
                    <a:p>
                      <a:r>
                        <a:rPr lang="en-US" sz="1400" b="1" dirty="0"/>
                        <a:t>Property</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56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Courier New" panose="02070309020205020404" pitchFamily="49" charset="0"/>
                          <a:cs typeface="Courier New" panose="02070309020205020404" pitchFamily="49" charset="0"/>
                        </a:rPr>
                        <a:t>documentElement</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the root &lt;html&gt; element.</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56389">
                <a:tc>
                  <a:txBody>
                    <a:bodyPr/>
                    <a:lstStyle/>
                    <a:p>
                      <a:r>
                        <a:rPr lang="en-US" sz="1400" dirty="0">
                          <a:latin typeface="Courier New" panose="02070309020205020404" pitchFamily="49" charset="0"/>
                          <a:cs typeface="Courier New" panose="02070309020205020404" pitchFamily="49" charset="0"/>
                        </a:rPr>
                        <a:t>head</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the &lt;head&gt; element of the page.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935084825"/>
                  </a:ext>
                </a:extLst>
              </a:tr>
              <a:tr h="156389">
                <a:tc>
                  <a:txBody>
                    <a:bodyPr/>
                    <a:lstStyle/>
                    <a:p>
                      <a:r>
                        <a:rPr lang="en-US" sz="1400" b="0" i="0" kern="1200" dirty="0">
                          <a:solidFill>
                            <a:schemeClr val="dk1"/>
                          </a:solidFill>
                          <a:effectLst/>
                          <a:latin typeface="Courier New" panose="02070309020205020404" pitchFamily="49" charset="0"/>
                          <a:ea typeface="+mn-ea"/>
                          <a:cs typeface="Courier New" panose="02070309020205020404" pitchFamily="49" charset="0"/>
                        </a:rPr>
                        <a:t>title</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Gets or sets the title of the document.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56389">
                <a:tc>
                  <a:txBody>
                    <a:bodyPr/>
                    <a:lstStyle/>
                    <a:p>
                      <a:r>
                        <a:rPr lang="en-US" sz="1400" b="0" i="0" kern="1200" dirty="0">
                          <a:solidFill>
                            <a:schemeClr val="dk1"/>
                          </a:solidFill>
                          <a:effectLst/>
                          <a:latin typeface="Courier New" panose="02070309020205020404" pitchFamily="49" charset="0"/>
                          <a:ea typeface="+mn-ea"/>
                          <a:cs typeface="Courier New" panose="02070309020205020404" pitchFamily="49" charset="0"/>
                        </a:rPr>
                        <a:t>body</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the &lt;body&gt; element.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56389">
                <a:tc>
                  <a:txBody>
                    <a:bodyPr/>
                    <a:lstStyle/>
                    <a:p>
                      <a:r>
                        <a:rPr lang="en-US" sz="1400" dirty="0">
                          <a:latin typeface="Courier New" panose="02070309020205020404" pitchFamily="49" charset="0"/>
                          <a:cs typeface="Courier New" panose="02070309020205020404" pitchFamily="49" charset="0"/>
                        </a:rPr>
                        <a:t>forms</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 array</a:t>
                      </a:r>
                      <a:r>
                        <a:rPr lang="en-US" sz="1400" b="0" i="0" kern="1200" baseline="0" dirty="0">
                          <a:solidFill>
                            <a:schemeClr val="dk1"/>
                          </a:solidFill>
                          <a:effectLst/>
                          <a:latin typeface="+mn-lt"/>
                          <a:ea typeface="+mn-ea"/>
                          <a:cs typeface="+mn-cs"/>
                        </a:rPr>
                        <a:t> of</a:t>
                      </a:r>
                      <a:r>
                        <a:rPr lang="en-US" sz="1400" b="0" i="0" kern="1200" dirty="0">
                          <a:solidFill>
                            <a:schemeClr val="dk1"/>
                          </a:solidFill>
                          <a:effectLst/>
                          <a:latin typeface="+mn-lt"/>
                          <a:ea typeface="+mn-ea"/>
                          <a:cs typeface="+mn-cs"/>
                        </a:rPr>
                        <a:t> &lt;form&gt; elements in the web page.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56389">
                <a:tc>
                  <a:txBody>
                    <a:bodyPr/>
                    <a:lstStyle/>
                    <a:p>
                      <a:r>
                        <a:rPr lang="en-US" sz="1400" b="0" i="0" kern="1200" dirty="0">
                          <a:solidFill>
                            <a:schemeClr val="dk1"/>
                          </a:solidFill>
                          <a:effectLst/>
                          <a:latin typeface="Courier New" panose="02070309020205020404" pitchFamily="49" charset="0"/>
                          <a:ea typeface="+mn-ea"/>
                          <a:cs typeface="Courier New" panose="02070309020205020404" pitchFamily="49" charset="0"/>
                        </a:rPr>
                        <a:t>images</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a:t>
                      </a:r>
                      <a:r>
                        <a:rPr lang="en-US" sz="1400" b="0" i="0" kern="1200" baseline="0" dirty="0">
                          <a:solidFill>
                            <a:schemeClr val="dk1"/>
                          </a:solidFill>
                          <a:effectLst/>
                          <a:latin typeface="+mn-lt"/>
                          <a:ea typeface="+mn-ea"/>
                          <a:cs typeface="+mn-cs"/>
                        </a:rPr>
                        <a:t> array of</a:t>
                      </a:r>
                      <a:r>
                        <a:rPr lang="en-US" sz="1400" b="0" i="0" kern="1200" dirty="0">
                          <a:solidFill>
                            <a:schemeClr val="dk1"/>
                          </a:solidFill>
                          <a:effectLst/>
                          <a:latin typeface="+mn-lt"/>
                          <a:ea typeface="+mn-ea"/>
                          <a:cs typeface="+mn-cs"/>
                        </a:rPr>
                        <a:t> &lt;image&gt; elements in the web page.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156389">
                <a:tc>
                  <a:txBody>
                    <a:bodyPr/>
                    <a:lstStyle/>
                    <a:p>
                      <a:r>
                        <a:rPr lang="en-US" sz="1400" dirty="0">
                          <a:latin typeface="Courier New" panose="02070309020205020404" pitchFamily="49" charset="0"/>
                          <a:cs typeface="Courier New" panose="02070309020205020404" pitchFamily="49" charset="0"/>
                        </a:rPr>
                        <a:t>links</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 array of &lt;a&gt; elements in the web page.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34102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Selectors</a:t>
            </a:r>
          </a:p>
        </p:txBody>
      </p:sp>
    </p:spTree>
    <p:extLst>
      <p:ext uri="{BB962C8B-B14F-4D97-AF65-F5344CB8AC3E}">
        <p14:creationId xmlns:p14="http://schemas.microsoft.com/office/powerpoint/2010/main" val="964330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Selectors</a:t>
            </a:r>
          </a:p>
        </p:txBody>
      </p:sp>
      <p:sp>
        <p:nvSpPr>
          <p:cNvPr id="8" name="Text Placeholder 6"/>
          <p:cNvSpPr>
            <a:spLocks noGrp="1"/>
          </p:cNvSpPr>
          <p:nvPr>
            <p:ph type="body" sz="quarter" idx="14"/>
          </p:nvPr>
        </p:nvSpPr>
        <p:spPr>
          <a:xfrm>
            <a:off x="335360" y="1628800"/>
            <a:ext cx="11494690" cy="4679950"/>
          </a:xfrm>
        </p:spPr>
        <p:txBody>
          <a:bodyPr>
            <a:noAutofit/>
          </a:bodyPr>
          <a:lstStyle/>
          <a:p>
            <a:r>
              <a:rPr lang="en-US" sz="1600" dirty="0"/>
              <a:t>When working with DOM scripting, the Document interface represents your web page. All objects within your web page can be selected, modified, and deleted by way of the Document interface. One of the first things that you'll need to learn how to do, is to use the Document interface to select an element within the DOM. This is done using the following selector methods</a:t>
            </a:r>
            <a:r>
              <a:rPr lang="en-US" sz="1600" dirty="0" smtClean="0"/>
              <a:t>:</a:t>
            </a:r>
          </a:p>
          <a:p>
            <a:r>
              <a:rPr lang="en-US" sz="1600" dirty="0" smtClean="0">
                <a:solidFill>
                  <a:srgbClr val="FFFF00"/>
                </a:solidFill>
              </a:rPr>
              <a:t>Zak uses </a:t>
            </a:r>
            <a:r>
              <a:rPr lang="en-US" sz="1600" dirty="0" err="1" smtClean="0">
                <a:solidFill>
                  <a:srgbClr val="FFFF00"/>
                </a:solidFill>
              </a:rPr>
              <a:t>querySelector</a:t>
            </a:r>
            <a:r>
              <a:rPr lang="en-US" sz="1600" dirty="0" smtClean="0">
                <a:solidFill>
                  <a:srgbClr val="FFFF00"/>
                </a:solidFill>
              </a:rPr>
              <a:t> or </a:t>
            </a:r>
            <a:r>
              <a:rPr lang="en-US" sz="1600" dirty="0" err="1" smtClean="0">
                <a:solidFill>
                  <a:srgbClr val="FFFF00"/>
                </a:solidFill>
              </a:rPr>
              <a:t>querySelectorAll</a:t>
            </a:r>
            <a:r>
              <a:rPr lang="en-US" sz="1600" dirty="0" smtClean="0">
                <a:solidFill>
                  <a:srgbClr val="FFFF00"/>
                </a:solidFill>
              </a:rPr>
              <a:t> almost exclusively.</a:t>
            </a:r>
            <a:endParaRPr lang="en-US" sz="1600"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27812971"/>
              </p:ext>
            </p:extLst>
          </p:nvPr>
        </p:nvGraphicFramePr>
        <p:xfrm>
          <a:off x="0" y="2938442"/>
          <a:ext cx="12192000" cy="2255519"/>
        </p:xfrm>
        <a:graphic>
          <a:graphicData uri="http://schemas.openxmlformats.org/drawingml/2006/table">
            <a:tbl>
              <a:tblPr firstRow="1" bandRow="1">
                <a:tableStyleId>{5C22544A-7EE6-4342-B048-85BDC9FD1C3A}</a:tableStyleId>
              </a:tblPr>
              <a:tblGrid>
                <a:gridCol w="4294414">
                  <a:extLst>
                    <a:ext uri="{9D8B030D-6E8A-4147-A177-3AD203B41FA5}">
                      <a16:colId xmlns:a16="http://schemas.microsoft.com/office/drawing/2014/main" xmlns="" val="20000"/>
                    </a:ext>
                  </a:extLst>
                </a:gridCol>
                <a:gridCol w="7897586">
                  <a:extLst>
                    <a:ext uri="{9D8B030D-6E8A-4147-A177-3AD203B41FA5}">
                      <a16:colId xmlns:a16="http://schemas.microsoft.com/office/drawing/2014/main" xmlns="" val="20001"/>
                    </a:ext>
                  </a:extLst>
                </a:gridCol>
              </a:tblGrid>
              <a:tr h="152657">
                <a:tc>
                  <a:txBody>
                    <a:bodyPr/>
                    <a:lstStyle/>
                    <a:p>
                      <a:r>
                        <a:rPr lang="en-US" sz="1400" b="1" dirty="0"/>
                        <a:t>Method</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526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Courier New" panose="02070309020205020404" pitchFamily="49" charset="0"/>
                          <a:cs typeface="Courier New" panose="02070309020205020404" pitchFamily="49" charset="0"/>
                        </a:rPr>
                        <a:t>getElementById</a:t>
                      </a:r>
                      <a:r>
                        <a:rPr lang="en-US" sz="1400" dirty="0">
                          <a:latin typeface="Courier New" panose="02070309020205020404" pitchFamily="49" charset="0"/>
                          <a:cs typeface="Courier New" panose="02070309020205020404" pitchFamily="49" charset="0"/>
                        </a:rPr>
                        <a:t>(</a:t>
                      </a:r>
                      <a:r>
                        <a:rPr lang="en-US" sz="1400" i="1" dirty="0">
                          <a:latin typeface="Courier New" panose="02070309020205020404" pitchFamily="49" charset="0"/>
                          <a:cs typeface="Courier New" panose="02070309020205020404" pitchFamily="49" charset="0"/>
                        </a:rPr>
                        <a:t>id</a:t>
                      </a:r>
                      <a:r>
                        <a:rPr lang="en-US" sz="140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an object reference to the identified element.</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88207">
                <a:tc>
                  <a:txBody>
                    <a:bodyPr/>
                    <a:lstStyle/>
                    <a:p>
                      <a:r>
                        <a:rPr lang="en-US" sz="1400" b="0" i="0" u="none" strike="noStrike" kern="1200" dirty="0">
                          <a:solidFill>
                            <a:schemeClr val="dk1"/>
                          </a:solidFill>
                          <a:effectLst/>
                          <a:latin typeface="Courier New" panose="02070309020205020404" pitchFamily="49" charset="0"/>
                          <a:ea typeface="+mn-ea"/>
                          <a:cs typeface="Courier New" panose="02070309020205020404" pitchFamily="49" charset="0"/>
                        </a:rPr>
                        <a:t>querySelector(</a:t>
                      </a:r>
                      <a:r>
                        <a:rPr lang="en-US" sz="1400" b="0" i="1" u="none" strike="noStrike" kern="1200" dirty="0">
                          <a:solidFill>
                            <a:schemeClr val="dk1"/>
                          </a:solidFill>
                          <a:effectLst/>
                          <a:latin typeface="Courier New" panose="02070309020205020404" pitchFamily="49" charset="0"/>
                          <a:ea typeface="+mn-ea"/>
                          <a:cs typeface="Courier New" panose="02070309020205020404" pitchFamily="49" charset="0"/>
                        </a:rPr>
                        <a:t>selector</a:t>
                      </a:r>
                      <a:r>
                        <a:rPr lang="en-US" sz="1400" b="0" i="0" u="none" strike="noStrike" kern="1200" dirty="0">
                          <a:solidFill>
                            <a:schemeClr val="dk1"/>
                          </a:solidFill>
                          <a:effectLst/>
                          <a:latin typeface="Courier New" panose="02070309020205020404" pitchFamily="49" charset="0"/>
                          <a:ea typeface="+mn-ea"/>
                          <a:cs typeface="Courier New" panose="02070309020205020404" pitchFamily="49" charset="0"/>
                        </a:rPr>
                        <a:t>)</a:t>
                      </a:r>
                      <a:endParaRPr lang="en-US" sz="1400" b="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the first Element object within the document, in document order, that matches the specified selectors.</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88207">
                <a:tc>
                  <a:txBody>
                    <a:bodyPr/>
                    <a:lstStyle/>
                    <a:p>
                      <a:r>
                        <a:rPr lang="en-US" sz="1400" dirty="0" err="1">
                          <a:latin typeface="Courier New" panose="02070309020205020404" pitchFamily="49" charset="0"/>
                          <a:cs typeface="Courier New" panose="02070309020205020404" pitchFamily="49" charset="0"/>
                        </a:rPr>
                        <a:t>querySelectorAll</a:t>
                      </a:r>
                      <a:r>
                        <a:rPr lang="en-US" sz="1400" dirty="0">
                          <a:latin typeface="Courier New" panose="02070309020205020404" pitchFamily="49" charset="0"/>
                          <a:cs typeface="Courier New" panose="02070309020205020404" pitchFamily="49" charset="0"/>
                        </a:rPr>
                        <a:t>(</a:t>
                      </a:r>
                      <a:r>
                        <a:rPr lang="en-US" sz="1400" i="1" dirty="0">
                          <a:latin typeface="Courier New" panose="02070309020205020404" pitchFamily="49" charset="0"/>
                          <a:cs typeface="Courier New" panose="02070309020205020404" pitchFamily="49" charset="0"/>
                        </a:rPr>
                        <a:t>selectors</a:t>
                      </a:r>
                      <a:r>
                        <a:rPr lang="en-US" sz="140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a:t>
                      </a:r>
                      <a:r>
                        <a:rPr lang="en-US" sz="1400" b="0" i="0" kern="1200" baseline="0" dirty="0">
                          <a:solidFill>
                            <a:schemeClr val="dk1"/>
                          </a:solidFill>
                          <a:effectLst/>
                          <a:latin typeface="+mn-lt"/>
                          <a:ea typeface="+mn-ea"/>
                          <a:cs typeface="+mn-cs"/>
                        </a:rPr>
                        <a:t> array </a:t>
                      </a:r>
                      <a:r>
                        <a:rPr lang="en-US" sz="1400" b="0" i="0" kern="1200" dirty="0">
                          <a:solidFill>
                            <a:schemeClr val="dk1"/>
                          </a:solidFill>
                          <a:effectLst/>
                          <a:latin typeface="+mn-lt"/>
                          <a:ea typeface="+mn-ea"/>
                          <a:cs typeface="+mn-cs"/>
                        </a:rPr>
                        <a:t>of all Element objects within the document that match the specified selectors.</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52657">
                <a:tc>
                  <a:txBody>
                    <a:bodyPr/>
                    <a:lstStyle/>
                    <a:p>
                      <a:r>
                        <a:rPr lang="en-US" sz="1400" dirty="0" err="1">
                          <a:latin typeface="Courier New" panose="02070309020205020404" pitchFamily="49" charset="0"/>
                          <a:cs typeface="Courier New" panose="02070309020205020404" pitchFamily="49" charset="0"/>
                        </a:rPr>
                        <a:t>getElementsByTagName</a:t>
                      </a:r>
                      <a:r>
                        <a:rPr lang="en-US" sz="1400" dirty="0">
                          <a:latin typeface="Courier New" panose="02070309020205020404" pitchFamily="49" charset="0"/>
                          <a:cs typeface="Courier New" panose="02070309020205020404" pitchFamily="49" charset="0"/>
                        </a:rPr>
                        <a:t>(</a:t>
                      </a:r>
                      <a:r>
                        <a:rPr lang="en-US" sz="1400" i="1" dirty="0">
                          <a:latin typeface="Courier New" panose="02070309020205020404" pitchFamily="49" charset="0"/>
                          <a:cs typeface="Courier New" panose="02070309020205020404" pitchFamily="49" charset="0"/>
                        </a:rPr>
                        <a:t>tag-name</a:t>
                      </a:r>
                      <a:r>
                        <a:rPr lang="en-US" sz="140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a:t>
                      </a:r>
                      <a:r>
                        <a:rPr lang="en-US" sz="1400" b="0" i="0" kern="1200" baseline="0" dirty="0">
                          <a:solidFill>
                            <a:schemeClr val="dk1"/>
                          </a:solidFill>
                          <a:effectLst/>
                          <a:latin typeface="+mn-lt"/>
                          <a:ea typeface="+mn-ea"/>
                          <a:cs typeface="+mn-cs"/>
                        </a:rPr>
                        <a:t> array</a:t>
                      </a:r>
                      <a:r>
                        <a:rPr lang="en-US" sz="1400" b="0" i="0" kern="1200" dirty="0">
                          <a:solidFill>
                            <a:schemeClr val="dk1"/>
                          </a:solidFill>
                          <a:effectLst/>
                          <a:latin typeface="+mn-lt"/>
                          <a:ea typeface="+mn-ea"/>
                          <a:cs typeface="+mn-cs"/>
                        </a:rPr>
                        <a:t> of all Element</a:t>
                      </a:r>
                      <a:r>
                        <a:rPr lang="en-US" sz="1400" b="0" i="0" kern="1200" baseline="0" dirty="0">
                          <a:solidFill>
                            <a:schemeClr val="dk1"/>
                          </a:solidFill>
                          <a:effectLst/>
                          <a:latin typeface="+mn-lt"/>
                          <a:ea typeface="+mn-ea"/>
                          <a:cs typeface="+mn-cs"/>
                        </a:rPr>
                        <a:t> objects</a:t>
                      </a:r>
                      <a:r>
                        <a:rPr lang="en-US" sz="1400" b="0" i="0" kern="1200" dirty="0">
                          <a:solidFill>
                            <a:schemeClr val="dk1"/>
                          </a:solidFill>
                          <a:effectLst/>
                          <a:latin typeface="+mn-lt"/>
                          <a:ea typeface="+mn-ea"/>
                          <a:cs typeface="+mn-cs"/>
                        </a:rPr>
                        <a:t> within the document that match the given tag</a:t>
                      </a:r>
                      <a:r>
                        <a:rPr lang="en-US" sz="1400" b="0" i="0" kern="1200" baseline="0" dirty="0">
                          <a:solidFill>
                            <a:schemeClr val="dk1"/>
                          </a:solidFill>
                          <a:effectLst/>
                          <a:latin typeface="+mn-lt"/>
                          <a:ea typeface="+mn-ea"/>
                          <a:cs typeface="+mn-cs"/>
                        </a:rPr>
                        <a:t> name</a:t>
                      </a:r>
                      <a:r>
                        <a:rPr lang="en-US" sz="1400" b="0" i="0" kern="1200" dirty="0">
                          <a:solidFill>
                            <a:schemeClr val="dk1"/>
                          </a:solidFill>
                          <a:effectLst/>
                          <a:latin typeface="+mn-lt"/>
                          <a:ea typeface="+mn-ea"/>
                          <a:cs typeface="+mn-cs"/>
                        </a:rPr>
                        <a: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52657">
                <a:tc>
                  <a:txBody>
                    <a:bodyPr/>
                    <a:lstStyle/>
                    <a:p>
                      <a:r>
                        <a:rPr lang="en-US" sz="1400" b="0" i="0" kern="1200" dirty="0" err="1">
                          <a:solidFill>
                            <a:schemeClr val="dk1"/>
                          </a:solidFill>
                          <a:effectLst/>
                          <a:latin typeface="Courier New" panose="02070309020205020404" pitchFamily="49" charset="0"/>
                          <a:ea typeface="+mn-ea"/>
                          <a:cs typeface="Courier New" panose="02070309020205020404" pitchFamily="49" charset="0"/>
                        </a:rPr>
                        <a:t>getElementsByClassName</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r>
                        <a:rPr lang="en-US" sz="1400" b="0" i="1" kern="1200" dirty="0">
                          <a:solidFill>
                            <a:schemeClr val="dk1"/>
                          </a:solidFill>
                          <a:effectLst/>
                          <a:latin typeface="Courier New" panose="02070309020205020404" pitchFamily="49" charset="0"/>
                          <a:ea typeface="+mn-ea"/>
                          <a:cs typeface="Courier New" panose="02070309020205020404" pitchFamily="49" charset="0"/>
                        </a:rPr>
                        <a:t>class-names</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an</a:t>
                      </a:r>
                      <a:r>
                        <a:rPr lang="en-US" sz="1400" b="0" i="0" kern="1200" baseline="0" dirty="0">
                          <a:solidFill>
                            <a:schemeClr val="dk1"/>
                          </a:solidFill>
                          <a:effectLst/>
                          <a:latin typeface="+mn-lt"/>
                          <a:ea typeface="+mn-ea"/>
                          <a:cs typeface="+mn-cs"/>
                        </a:rPr>
                        <a:t> array</a:t>
                      </a:r>
                      <a:r>
                        <a:rPr lang="en-US" sz="1400" b="0" i="0" kern="1200" dirty="0">
                          <a:solidFill>
                            <a:schemeClr val="dk1"/>
                          </a:solidFill>
                          <a:effectLst/>
                          <a:latin typeface="+mn-lt"/>
                          <a:ea typeface="+mn-ea"/>
                          <a:cs typeface="+mn-cs"/>
                        </a:rPr>
                        <a:t> of all Element</a:t>
                      </a:r>
                      <a:r>
                        <a:rPr lang="en-US" sz="1400" b="0" i="0" kern="1200" baseline="0" dirty="0">
                          <a:solidFill>
                            <a:schemeClr val="dk1"/>
                          </a:solidFill>
                          <a:effectLst/>
                          <a:latin typeface="+mn-lt"/>
                          <a:ea typeface="+mn-ea"/>
                          <a:cs typeface="+mn-cs"/>
                        </a:rPr>
                        <a:t> objects</a:t>
                      </a:r>
                      <a:r>
                        <a:rPr lang="en-US" sz="1400" b="0" i="0" kern="1200" dirty="0">
                          <a:solidFill>
                            <a:schemeClr val="dk1"/>
                          </a:solidFill>
                          <a:effectLst/>
                          <a:latin typeface="+mn-lt"/>
                          <a:ea typeface="+mn-ea"/>
                          <a:cs typeface="+mn-cs"/>
                        </a:rPr>
                        <a:t> within the document that match the given class name.</a:t>
                      </a:r>
                      <a:br>
                        <a:rPr lang="en-US" sz="1400" b="0" i="0" kern="1200" dirty="0">
                          <a:solidFill>
                            <a:schemeClr val="dk1"/>
                          </a:solidFill>
                          <a:effectLst/>
                          <a:latin typeface="+mn-lt"/>
                          <a:ea typeface="+mn-ea"/>
                          <a:cs typeface="+mn-cs"/>
                        </a:rPr>
                      </a:br>
                      <a:r>
                        <a:rPr lang="en-US" sz="1400" b="0" i="0" kern="1200" dirty="0">
                          <a:solidFill>
                            <a:schemeClr val="dk1"/>
                          </a:solidFill>
                          <a:effectLst/>
                          <a:latin typeface="+mn-lt"/>
                          <a:ea typeface="+mn-ea"/>
                          <a:cs typeface="+mn-cs"/>
                        </a:rPr>
                        <a:t>Can</a:t>
                      </a:r>
                      <a:r>
                        <a:rPr lang="en-US" sz="1400" b="0" i="0" kern="1200" baseline="0" dirty="0">
                          <a:solidFill>
                            <a:schemeClr val="dk1"/>
                          </a:solidFill>
                          <a:effectLst/>
                          <a:latin typeface="+mn-lt"/>
                          <a:ea typeface="+mn-ea"/>
                          <a:cs typeface="+mn-cs"/>
                        </a:rPr>
                        <a:t> be a space-separated list of class names.</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410982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Selectors: </a:t>
            </a:r>
            <a:r>
              <a:rPr lang="en-US" dirty="0" err="1"/>
              <a:t>getElementById</a:t>
            </a:r>
            <a:r>
              <a:rPr lang="en-US" dirty="0"/>
              <a:t>()</a:t>
            </a:r>
          </a:p>
        </p:txBody>
      </p:sp>
      <p:sp>
        <p:nvSpPr>
          <p:cNvPr id="8" name="Text Placeholder 6"/>
          <p:cNvSpPr>
            <a:spLocks noGrp="1"/>
          </p:cNvSpPr>
          <p:nvPr>
            <p:ph type="body" sz="quarter" idx="14"/>
          </p:nvPr>
        </p:nvSpPr>
        <p:spPr>
          <a:xfrm>
            <a:off x="335360" y="1628800"/>
            <a:ext cx="11617154" cy="4679950"/>
          </a:xfrm>
        </p:spPr>
        <p:txBody>
          <a:bodyPr>
            <a:noAutofit/>
          </a:bodyPr>
          <a:lstStyle/>
          <a:p>
            <a:r>
              <a:rPr lang="en-US" sz="1600" dirty="0">
                <a:latin typeface="Courier New" panose="02070309020205020404" pitchFamily="49" charset="0"/>
                <a:cs typeface="Courier New" panose="02070309020205020404" pitchFamily="49" charset="0"/>
              </a:rPr>
              <a:t>&lt;h1&gt;Please join our email list&lt;/h1&gt;</a:t>
            </a:r>
          </a:p>
          <a:p>
            <a:r>
              <a:rPr lang="en-US" sz="1600" dirty="0">
                <a:latin typeface="Courier New" panose="02070309020205020404" pitchFamily="49" charset="0"/>
                <a:cs typeface="Courier New" panose="02070309020205020404" pitchFamily="49" charset="0"/>
              </a:rPr>
              <a:t>&lt;form id="</a:t>
            </a:r>
            <a:r>
              <a:rPr lang="en-US" sz="1600" dirty="0" err="1">
                <a:latin typeface="Courier New" panose="02070309020205020404" pitchFamily="49" charset="0"/>
                <a:cs typeface="Courier New" panose="02070309020205020404" pitchFamily="49" charset="0"/>
              </a:rPr>
              <a:t>emailform</a:t>
            </a:r>
            <a:r>
              <a:rPr lang="en-US" sz="1600" dirty="0">
                <a:latin typeface="Courier New" panose="02070309020205020404" pitchFamily="49" charset="0"/>
                <a:cs typeface="Courier New" panose="02070309020205020404" pitchFamily="49" charset="0"/>
              </a:rPr>
              <a:t>" action="" method="post"&gt;</a:t>
            </a:r>
          </a:p>
          <a:p>
            <a:r>
              <a:rPr lang="en-US" sz="1600" dirty="0">
                <a:latin typeface="Courier New" panose="02070309020205020404" pitchFamily="49" charset="0"/>
                <a:cs typeface="Courier New" panose="02070309020205020404" pitchFamily="49" charset="0"/>
              </a:rPr>
              <a:t>	Email Address:&lt;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type="text" id="email" name="email" class="box"&gt; </a:t>
            </a:r>
          </a:p>
          <a:p>
            <a:r>
              <a:rPr lang="en-US" sz="1600" dirty="0">
                <a:latin typeface="Courier New" panose="02070309020205020404" pitchFamily="49" charset="0"/>
                <a:cs typeface="Courier New" panose="02070309020205020404" pitchFamily="49" charset="0"/>
              </a:rPr>
              <a:t>	&lt;span id="error"&gt;*&lt;/span&gt;&lt;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type="submit" id="submit" value="Join Our List" class="box"&gt;</a:t>
            </a:r>
          </a:p>
          <a:p>
            <a:r>
              <a:rPr lang="en-US" sz="1600" dirty="0">
                <a:latin typeface="Courier New" panose="02070309020205020404" pitchFamily="49" charset="0"/>
                <a:cs typeface="Courier New" panose="02070309020205020404" pitchFamily="49" charset="0"/>
              </a:rPr>
              <a:t>&lt;/form&gt;</a:t>
            </a:r>
          </a:p>
          <a:p>
            <a:endParaRPr lang="en-US" sz="1600" b="1" dirty="0"/>
          </a:p>
          <a:p>
            <a:r>
              <a:rPr lang="en-US" sz="1600" b="1" dirty="0"/>
              <a:t>Selecting an element by its unique id</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getElementById</a:t>
            </a:r>
            <a:r>
              <a:rPr lang="en-US" sz="1600" b="1" dirty="0">
                <a:latin typeface="Courier New" panose="02070309020205020404" pitchFamily="49" charset="0"/>
                <a:cs typeface="Courier New" panose="02070309020205020404" pitchFamily="49" charset="0"/>
              </a:rPr>
              <a:t>('email')</a:t>
            </a:r>
            <a:r>
              <a:rPr lang="en-US" sz="1600" dirty="0">
                <a:latin typeface="Courier New" panose="02070309020205020404" pitchFamily="49" charset="0"/>
                <a:cs typeface="Courier New" panose="02070309020205020404" pitchFamily="49" charset="0"/>
              </a:rPr>
              <a:t>);		//Returns 1 &lt;input&gt; tag</a:t>
            </a:r>
            <a:endParaRPr lang="en-US" sz="1600" b="1" dirty="0"/>
          </a:p>
        </p:txBody>
      </p:sp>
    </p:spTree>
    <p:extLst>
      <p:ext uri="{BB962C8B-B14F-4D97-AF65-F5344CB8AC3E}">
        <p14:creationId xmlns:p14="http://schemas.microsoft.com/office/powerpoint/2010/main" val="190052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Selectors: </a:t>
            </a:r>
            <a:r>
              <a:rPr lang="en-US" dirty="0" err="1"/>
              <a:t>getElementsByTagName</a:t>
            </a:r>
            <a:r>
              <a:rPr lang="en-US" dirty="0"/>
              <a:t>()</a:t>
            </a:r>
          </a:p>
        </p:txBody>
      </p:sp>
      <p:sp>
        <p:nvSpPr>
          <p:cNvPr id="8" name="Text Placeholder 6"/>
          <p:cNvSpPr>
            <a:spLocks noGrp="1"/>
          </p:cNvSpPr>
          <p:nvPr>
            <p:ph type="body" sz="quarter" idx="14"/>
          </p:nvPr>
        </p:nvSpPr>
        <p:spPr>
          <a:xfrm>
            <a:off x="335360" y="1628800"/>
            <a:ext cx="11617154" cy="4679950"/>
          </a:xfrm>
        </p:spPr>
        <p:txBody>
          <a:bodyPr>
            <a:noAutofit/>
          </a:bodyPr>
          <a:lstStyle/>
          <a:p>
            <a:r>
              <a:rPr lang="en-US" sz="1600" dirty="0">
                <a:latin typeface="Courier New" panose="02070309020205020404" pitchFamily="49" charset="0"/>
                <a:cs typeface="Courier New" panose="02070309020205020404" pitchFamily="49" charset="0"/>
              </a:rPr>
              <a:t>&lt;h1&gt;Please join our email list&lt;/h1&gt;</a:t>
            </a:r>
          </a:p>
          <a:p>
            <a:r>
              <a:rPr lang="en-US" sz="1600" dirty="0">
                <a:latin typeface="Courier New" panose="02070309020205020404" pitchFamily="49" charset="0"/>
                <a:cs typeface="Courier New" panose="02070309020205020404" pitchFamily="49" charset="0"/>
              </a:rPr>
              <a:t>&lt;form id="</a:t>
            </a:r>
            <a:r>
              <a:rPr lang="en-US" sz="1600" dirty="0" err="1">
                <a:latin typeface="Courier New" panose="02070309020205020404" pitchFamily="49" charset="0"/>
                <a:cs typeface="Courier New" panose="02070309020205020404" pitchFamily="49" charset="0"/>
              </a:rPr>
              <a:t>emailform</a:t>
            </a:r>
            <a:r>
              <a:rPr lang="en-US" sz="1600" dirty="0">
                <a:latin typeface="Courier New" panose="02070309020205020404" pitchFamily="49" charset="0"/>
                <a:cs typeface="Courier New" panose="02070309020205020404" pitchFamily="49" charset="0"/>
              </a:rPr>
              <a:t>" action="" method="post"&gt;</a:t>
            </a:r>
          </a:p>
          <a:p>
            <a:r>
              <a:rPr lang="en-US" sz="1600" dirty="0">
                <a:latin typeface="Courier New" panose="02070309020205020404" pitchFamily="49" charset="0"/>
                <a:cs typeface="Courier New" panose="02070309020205020404" pitchFamily="49" charset="0"/>
              </a:rPr>
              <a:t>	Email Address:&lt;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type="text" id="email" name="email" class="box"&gt; </a:t>
            </a:r>
          </a:p>
          <a:p>
            <a:r>
              <a:rPr lang="en-US" sz="1600" dirty="0">
                <a:latin typeface="Courier New" panose="02070309020205020404" pitchFamily="49" charset="0"/>
                <a:cs typeface="Courier New" panose="02070309020205020404" pitchFamily="49" charset="0"/>
              </a:rPr>
              <a:t>	&lt;span id="error"&gt;*&lt;/span&gt;&lt;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type="submit" id="submit" value="Join Our List" class="box"&gt;</a:t>
            </a:r>
          </a:p>
          <a:p>
            <a:r>
              <a:rPr lang="en-US" sz="1600" dirty="0">
                <a:latin typeface="Courier New" panose="02070309020205020404" pitchFamily="49" charset="0"/>
                <a:cs typeface="Courier New" panose="02070309020205020404" pitchFamily="49" charset="0"/>
              </a:rPr>
              <a:t>&lt;/form&gt;</a:t>
            </a:r>
          </a:p>
          <a:p>
            <a:endParaRPr lang="en-US" sz="1600" b="1" dirty="0"/>
          </a:p>
          <a:p>
            <a:r>
              <a:rPr lang="en-US" sz="1600" b="1" dirty="0"/>
              <a:t>Selecting all input elements into an array of inputs</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getElementsByTagName</a:t>
            </a:r>
            <a:r>
              <a:rPr lang="en-US" sz="1600" b="1" dirty="0">
                <a:latin typeface="Courier New" panose="02070309020205020404" pitchFamily="49" charset="0"/>
                <a:cs typeface="Courier New" panose="02070309020205020404" pitchFamily="49" charset="0"/>
              </a:rPr>
              <a:t>('input')</a:t>
            </a:r>
            <a:r>
              <a:rPr lang="en-US" sz="1600" dirty="0">
                <a:latin typeface="Courier New" panose="02070309020205020404" pitchFamily="49" charset="0"/>
                <a:cs typeface="Courier New" panose="02070309020205020404" pitchFamily="49" charset="0"/>
              </a:rPr>
              <a:t>);		//Returns 2 &lt;input&gt; tags</a:t>
            </a:r>
            <a:endParaRPr lang="en-US" sz="1600" b="1" dirty="0"/>
          </a:p>
        </p:txBody>
      </p:sp>
    </p:spTree>
    <p:extLst>
      <p:ext uri="{BB962C8B-B14F-4D97-AF65-F5344CB8AC3E}">
        <p14:creationId xmlns:p14="http://schemas.microsoft.com/office/powerpoint/2010/main" val="2757917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Selectors: </a:t>
            </a:r>
            <a:r>
              <a:rPr lang="en-US" dirty="0" err="1"/>
              <a:t>getElementsByClassName</a:t>
            </a:r>
            <a:r>
              <a:rPr lang="en-US" dirty="0"/>
              <a:t>()</a:t>
            </a:r>
          </a:p>
        </p:txBody>
      </p:sp>
      <p:sp>
        <p:nvSpPr>
          <p:cNvPr id="8" name="Text Placeholder 6"/>
          <p:cNvSpPr>
            <a:spLocks noGrp="1"/>
          </p:cNvSpPr>
          <p:nvPr>
            <p:ph type="body" sz="quarter" idx="14"/>
          </p:nvPr>
        </p:nvSpPr>
        <p:spPr>
          <a:xfrm>
            <a:off x="335360" y="1628800"/>
            <a:ext cx="11617154" cy="4679950"/>
          </a:xfrm>
        </p:spPr>
        <p:txBody>
          <a:bodyPr>
            <a:noAutofit/>
          </a:bodyPr>
          <a:lstStyle/>
          <a:p>
            <a:r>
              <a:rPr lang="en-US" sz="1600" dirty="0">
                <a:latin typeface="Courier New" panose="02070309020205020404" pitchFamily="49" charset="0"/>
                <a:cs typeface="Courier New" panose="02070309020205020404" pitchFamily="49" charset="0"/>
              </a:rPr>
              <a:t>&lt;h1&gt;Please join our email list&lt;/h1&gt;</a:t>
            </a:r>
          </a:p>
          <a:p>
            <a:r>
              <a:rPr lang="en-US" sz="1600" dirty="0">
                <a:latin typeface="Courier New" panose="02070309020205020404" pitchFamily="49" charset="0"/>
                <a:cs typeface="Courier New" panose="02070309020205020404" pitchFamily="49" charset="0"/>
              </a:rPr>
              <a:t>&lt;form id="</a:t>
            </a:r>
            <a:r>
              <a:rPr lang="en-US" sz="1600" dirty="0" err="1">
                <a:latin typeface="Courier New" panose="02070309020205020404" pitchFamily="49" charset="0"/>
                <a:cs typeface="Courier New" panose="02070309020205020404" pitchFamily="49" charset="0"/>
              </a:rPr>
              <a:t>emailform</a:t>
            </a:r>
            <a:r>
              <a:rPr lang="en-US" sz="1600" dirty="0">
                <a:latin typeface="Courier New" panose="02070309020205020404" pitchFamily="49" charset="0"/>
                <a:cs typeface="Courier New" panose="02070309020205020404" pitchFamily="49" charset="0"/>
              </a:rPr>
              <a:t>" action="" method="post"&gt;</a:t>
            </a:r>
          </a:p>
          <a:p>
            <a:r>
              <a:rPr lang="en-US" sz="1600" dirty="0">
                <a:latin typeface="Courier New" panose="02070309020205020404" pitchFamily="49" charset="0"/>
                <a:cs typeface="Courier New" panose="02070309020205020404" pitchFamily="49" charset="0"/>
              </a:rPr>
              <a:t>	Email Address:&lt;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type="text" id="email" name="email" class="box"&gt; </a:t>
            </a:r>
          </a:p>
          <a:p>
            <a:r>
              <a:rPr lang="en-US" sz="1600" dirty="0">
                <a:latin typeface="Courier New" panose="02070309020205020404" pitchFamily="49" charset="0"/>
                <a:cs typeface="Courier New" panose="02070309020205020404" pitchFamily="49" charset="0"/>
              </a:rPr>
              <a:t>	&lt;span id="error"&gt;*&lt;/span&gt;&lt;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type="submit" id="submit" value="Join Our List" class="box"&gt;</a:t>
            </a:r>
          </a:p>
          <a:p>
            <a:r>
              <a:rPr lang="en-US" sz="1600" dirty="0">
                <a:latin typeface="Courier New" panose="02070309020205020404" pitchFamily="49" charset="0"/>
                <a:cs typeface="Courier New" panose="02070309020205020404" pitchFamily="49" charset="0"/>
              </a:rPr>
              <a:t>&lt;/form&gt;</a:t>
            </a:r>
          </a:p>
          <a:p>
            <a:endParaRPr lang="en-US" sz="1600" b="1" dirty="0"/>
          </a:p>
          <a:p>
            <a:r>
              <a:rPr lang="en-US" sz="1600" b="1" dirty="0"/>
              <a:t>Selecting all elements with 'box' class into an array of inputs</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getElementsByClassName</a:t>
            </a:r>
            <a:r>
              <a:rPr lang="en-US" sz="1600" b="1" dirty="0">
                <a:latin typeface="Courier New" panose="02070309020205020404" pitchFamily="49" charset="0"/>
                <a:cs typeface="Courier New" panose="02070309020205020404" pitchFamily="49" charset="0"/>
              </a:rPr>
              <a:t>('box')</a:t>
            </a:r>
            <a:r>
              <a:rPr lang="en-US" sz="1600" dirty="0">
                <a:latin typeface="Courier New" panose="02070309020205020404" pitchFamily="49" charset="0"/>
                <a:cs typeface="Courier New" panose="02070309020205020404" pitchFamily="49" charset="0"/>
              </a:rPr>
              <a:t>);		//Returns 2 &lt;input&gt; tags</a:t>
            </a:r>
            <a:endParaRPr lang="en-US" sz="1600" b="1" dirty="0"/>
          </a:p>
        </p:txBody>
      </p:sp>
    </p:spTree>
    <p:extLst>
      <p:ext uri="{BB962C8B-B14F-4D97-AF65-F5344CB8AC3E}">
        <p14:creationId xmlns:p14="http://schemas.microsoft.com/office/powerpoint/2010/main" val="17615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Selectors: </a:t>
            </a:r>
            <a:r>
              <a:rPr lang="en-US" dirty="0" err="1"/>
              <a:t>querySelector</a:t>
            </a:r>
            <a:r>
              <a:rPr lang="en-US" dirty="0"/>
              <a:t>()</a:t>
            </a:r>
          </a:p>
        </p:txBody>
      </p:sp>
      <p:sp>
        <p:nvSpPr>
          <p:cNvPr id="8" name="Text Placeholder 6"/>
          <p:cNvSpPr>
            <a:spLocks noGrp="1"/>
          </p:cNvSpPr>
          <p:nvPr>
            <p:ph type="body" sz="quarter" idx="14"/>
          </p:nvPr>
        </p:nvSpPr>
        <p:spPr>
          <a:xfrm>
            <a:off x="335360" y="1628800"/>
            <a:ext cx="11617154" cy="4679950"/>
          </a:xfrm>
        </p:spPr>
        <p:txBody>
          <a:bodyPr>
            <a:noAutofit/>
          </a:bodyPr>
          <a:lstStyle/>
          <a:p>
            <a:r>
              <a:rPr lang="en-US" sz="1600" dirty="0">
                <a:latin typeface="Courier New" panose="02070309020205020404" pitchFamily="49" charset="0"/>
                <a:cs typeface="Courier New" panose="02070309020205020404" pitchFamily="49" charset="0"/>
              </a:rPr>
              <a:t>&lt;h1&gt;Please join our email list&lt;/h1&gt;</a:t>
            </a:r>
          </a:p>
          <a:p>
            <a:r>
              <a:rPr lang="en-US" sz="1600" dirty="0">
                <a:latin typeface="Courier New" panose="02070309020205020404" pitchFamily="49" charset="0"/>
                <a:cs typeface="Courier New" panose="02070309020205020404" pitchFamily="49" charset="0"/>
              </a:rPr>
              <a:t>&lt;form id="</a:t>
            </a:r>
            <a:r>
              <a:rPr lang="en-US" sz="1600" dirty="0" err="1">
                <a:latin typeface="Courier New" panose="02070309020205020404" pitchFamily="49" charset="0"/>
                <a:cs typeface="Courier New" panose="02070309020205020404" pitchFamily="49" charset="0"/>
              </a:rPr>
              <a:t>emailform</a:t>
            </a:r>
            <a:r>
              <a:rPr lang="en-US" sz="1600" dirty="0">
                <a:latin typeface="Courier New" panose="02070309020205020404" pitchFamily="49" charset="0"/>
                <a:cs typeface="Courier New" panose="02070309020205020404" pitchFamily="49" charset="0"/>
              </a:rPr>
              <a:t>" action="" method="post"&gt;</a:t>
            </a:r>
          </a:p>
          <a:p>
            <a:r>
              <a:rPr lang="en-US" sz="1600" dirty="0">
                <a:latin typeface="Courier New" panose="02070309020205020404" pitchFamily="49" charset="0"/>
                <a:cs typeface="Courier New" panose="02070309020205020404" pitchFamily="49" charset="0"/>
              </a:rPr>
              <a:t>	Email Address:&lt;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type="text" id="email" name="email" class="box"&gt; </a:t>
            </a:r>
          </a:p>
          <a:p>
            <a:r>
              <a:rPr lang="en-US" sz="1600" dirty="0">
                <a:latin typeface="Courier New" panose="02070309020205020404" pitchFamily="49" charset="0"/>
                <a:cs typeface="Courier New" panose="02070309020205020404" pitchFamily="49" charset="0"/>
              </a:rPr>
              <a:t>	&lt;span id="error"&gt;*&lt;/span&gt;&lt;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type="submit" id="submit" value="Join Our List" class="box"&gt;</a:t>
            </a:r>
          </a:p>
          <a:p>
            <a:r>
              <a:rPr lang="en-US" sz="1600" dirty="0">
                <a:latin typeface="Courier New" panose="02070309020205020404" pitchFamily="49" charset="0"/>
                <a:cs typeface="Courier New" panose="02070309020205020404" pitchFamily="49" charset="0"/>
              </a:rPr>
              <a:t>&lt;/form&gt;</a:t>
            </a:r>
          </a:p>
          <a:p>
            <a:endParaRPr lang="en-US" sz="1600" b="1" dirty="0"/>
          </a:p>
          <a:p>
            <a:r>
              <a:rPr lang="en-US" sz="1600" b="1" dirty="0"/>
              <a:t>Selecting an element by tag name, class, id, descendancy, etc.</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querySelector</a:t>
            </a:r>
            <a:r>
              <a:rPr lang="en-US" sz="1600" b="1" dirty="0">
                <a:latin typeface="Courier New" panose="02070309020205020404" pitchFamily="49" charset="0"/>
                <a:cs typeface="Courier New" panose="02070309020205020404" pitchFamily="49" charset="0"/>
              </a:rPr>
              <a:t>('form')</a:t>
            </a:r>
            <a:r>
              <a:rPr lang="en-US" sz="1600" dirty="0">
                <a:latin typeface="Courier New" panose="02070309020205020404" pitchFamily="49" charset="0"/>
                <a:cs typeface="Courier New" panose="02070309020205020404" pitchFamily="49" charset="0"/>
              </a:rPr>
              <a:t>);			//Returns 1 &lt;form&gt; tag</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querySelector</a:t>
            </a:r>
            <a:r>
              <a:rPr lang="en-US" sz="1600" b="1" dirty="0">
                <a:latin typeface="Courier New" panose="02070309020205020404" pitchFamily="49" charset="0"/>
                <a:cs typeface="Courier New" panose="02070309020205020404" pitchFamily="49" charset="0"/>
              </a:rPr>
              <a:t>('#error')</a:t>
            </a:r>
            <a:r>
              <a:rPr lang="en-US" sz="1600" dirty="0">
                <a:latin typeface="Courier New" panose="02070309020205020404" pitchFamily="49" charset="0"/>
                <a:cs typeface="Courier New" panose="02070309020205020404" pitchFamily="49" charset="0"/>
              </a:rPr>
              <a:t>);		//Returns 1 &lt;span&gt; tag</a:t>
            </a:r>
            <a:endParaRPr lang="en-US" sz="1600" b="1" dirty="0"/>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querySelector</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input:first-child</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//Returns 1 &lt;input&gt; tag</a:t>
            </a:r>
            <a:endParaRPr lang="en-US" sz="1600" b="1" dirty="0"/>
          </a:p>
        </p:txBody>
      </p:sp>
    </p:spTree>
    <p:extLst>
      <p:ext uri="{BB962C8B-B14F-4D97-AF65-F5344CB8AC3E}">
        <p14:creationId xmlns:p14="http://schemas.microsoft.com/office/powerpoint/2010/main" val="640198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Selectors: </a:t>
            </a:r>
            <a:r>
              <a:rPr lang="en-US" dirty="0" err="1"/>
              <a:t>querySelectorAll</a:t>
            </a:r>
            <a:r>
              <a:rPr lang="en-US" dirty="0"/>
              <a:t>()</a:t>
            </a:r>
          </a:p>
        </p:txBody>
      </p:sp>
      <p:sp>
        <p:nvSpPr>
          <p:cNvPr id="8" name="Text Placeholder 6"/>
          <p:cNvSpPr>
            <a:spLocks noGrp="1"/>
          </p:cNvSpPr>
          <p:nvPr>
            <p:ph type="body" sz="quarter" idx="14"/>
          </p:nvPr>
        </p:nvSpPr>
        <p:spPr>
          <a:xfrm>
            <a:off x="335360" y="1628800"/>
            <a:ext cx="11617154" cy="4679950"/>
          </a:xfrm>
        </p:spPr>
        <p:txBody>
          <a:bodyPr>
            <a:noAutofit/>
          </a:bodyPr>
          <a:lstStyle/>
          <a:p>
            <a:r>
              <a:rPr lang="en-US" sz="1600" dirty="0">
                <a:latin typeface="Courier New" panose="02070309020205020404" pitchFamily="49" charset="0"/>
                <a:cs typeface="Courier New" panose="02070309020205020404" pitchFamily="49" charset="0"/>
              </a:rPr>
              <a:t>&lt;h1&gt;Please join our email list&lt;/h1&gt;</a:t>
            </a:r>
          </a:p>
          <a:p>
            <a:r>
              <a:rPr lang="en-US" sz="1600" dirty="0">
                <a:latin typeface="Courier New" panose="02070309020205020404" pitchFamily="49" charset="0"/>
                <a:cs typeface="Courier New" panose="02070309020205020404" pitchFamily="49" charset="0"/>
              </a:rPr>
              <a:t>&lt;form id="</a:t>
            </a:r>
            <a:r>
              <a:rPr lang="en-US" sz="1600" dirty="0" err="1">
                <a:latin typeface="Courier New" panose="02070309020205020404" pitchFamily="49" charset="0"/>
                <a:cs typeface="Courier New" panose="02070309020205020404" pitchFamily="49" charset="0"/>
              </a:rPr>
              <a:t>emailform</a:t>
            </a:r>
            <a:r>
              <a:rPr lang="en-US" sz="1600" dirty="0">
                <a:latin typeface="Courier New" panose="02070309020205020404" pitchFamily="49" charset="0"/>
                <a:cs typeface="Courier New" panose="02070309020205020404" pitchFamily="49" charset="0"/>
              </a:rPr>
              <a:t>" action="" method="post"&gt;</a:t>
            </a:r>
          </a:p>
          <a:p>
            <a:r>
              <a:rPr lang="en-US" sz="1600" dirty="0">
                <a:latin typeface="Courier New" panose="02070309020205020404" pitchFamily="49" charset="0"/>
                <a:cs typeface="Courier New" panose="02070309020205020404" pitchFamily="49" charset="0"/>
              </a:rPr>
              <a:t>	Email Address:&lt;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type="text" id="email" name="email" class="box"&gt; </a:t>
            </a:r>
          </a:p>
          <a:p>
            <a:r>
              <a:rPr lang="en-US" sz="1600" dirty="0">
                <a:latin typeface="Courier New" panose="02070309020205020404" pitchFamily="49" charset="0"/>
                <a:cs typeface="Courier New" panose="02070309020205020404" pitchFamily="49" charset="0"/>
              </a:rPr>
              <a:t>	&lt;span id="error"&gt;*&lt;/span&gt;&lt;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type="submit" id="submit" value="Join Our List" class="box"&gt;</a:t>
            </a:r>
          </a:p>
          <a:p>
            <a:r>
              <a:rPr lang="en-US" sz="1600" dirty="0">
                <a:latin typeface="Courier New" panose="02070309020205020404" pitchFamily="49" charset="0"/>
                <a:cs typeface="Courier New" panose="02070309020205020404" pitchFamily="49" charset="0"/>
              </a:rPr>
              <a:t>&lt;/form&gt;</a:t>
            </a:r>
          </a:p>
          <a:p>
            <a:endParaRPr lang="en-US" sz="1600" b="1" dirty="0"/>
          </a:p>
          <a:p>
            <a:r>
              <a:rPr lang="en-US" sz="1600" b="1" dirty="0"/>
              <a:t>Selecting all elements by tag name, class, id, descendancy, etc. into a collection</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querySelectorAll</a:t>
            </a:r>
            <a:r>
              <a:rPr lang="en-US" sz="1600" b="1" dirty="0">
                <a:latin typeface="Courier New" panose="02070309020205020404" pitchFamily="49" charset="0"/>
                <a:cs typeface="Courier New" panose="02070309020205020404" pitchFamily="49" charset="0"/>
              </a:rPr>
              <a:t>('input')</a:t>
            </a:r>
            <a:r>
              <a:rPr lang="en-US" sz="1600" dirty="0">
                <a:latin typeface="Courier New" panose="02070309020205020404" pitchFamily="49" charset="0"/>
                <a:cs typeface="Courier New" panose="02070309020205020404" pitchFamily="49" charset="0"/>
              </a:rPr>
              <a:t>);		//Returns 2 &lt;input&gt; tags</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querySelectorAll</a:t>
            </a:r>
            <a:r>
              <a:rPr lang="en-US" sz="1600" b="1" dirty="0">
                <a:latin typeface="Courier New" panose="02070309020205020404" pitchFamily="49" charset="0"/>
                <a:cs typeface="Courier New" panose="02070309020205020404" pitchFamily="49" charset="0"/>
              </a:rPr>
              <a:t>('.box')</a:t>
            </a:r>
            <a:r>
              <a:rPr lang="en-US" sz="1600" dirty="0">
                <a:latin typeface="Courier New" panose="02070309020205020404" pitchFamily="49" charset="0"/>
                <a:cs typeface="Courier New" panose="02070309020205020404" pitchFamily="49" charset="0"/>
              </a:rPr>
              <a:t>);		//Returns 2 &lt;input&gt; tags</a:t>
            </a:r>
            <a:endParaRPr lang="en-US" sz="1600" b="1" dirty="0"/>
          </a:p>
        </p:txBody>
      </p:sp>
    </p:spTree>
    <p:extLst>
      <p:ext uri="{BB962C8B-B14F-4D97-AF65-F5344CB8AC3E}">
        <p14:creationId xmlns:p14="http://schemas.microsoft.com/office/powerpoint/2010/main" val="270025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800"/>
            <a:ext cx="11551840" cy="4894464"/>
          </a:xfrm>
        </p:spPr>
        <p:txBody>
          <a:bodyPr>
            <a:normAutofit/>
          </a:bodyPr>
          <a:lstStyle/>
          <a:p>
            <a:pPr marL="461963" indent="-461963">
              <a:buFont typeface="Wingdings" pitchFamily="2" charset="2"/>
              <a:buChar char="v"/>
            </a:pPr>
            <a:r>
              <a:rPr lang="en-US" sz="1600" dirty="0"/>
              <a:t>Introduction to the DOM</a:t>
            </a:r>
          </a:p>
          <a:p>
            <a:pPr marL="461963" indent="-461963">
              <a:buFont typeface="Wingdings" pitchFamily="2" charset="2"/>
              <a:buChar char="v"/>
            </a:pPr>
            <a:r>
              <a:rPr lang="en-US" sz="1600" dirty="0"/>
              <a:t>Introduction to DOM Scripting </a:t>
            </a:r>
          </a:p>
          <a:p>
            <a:pPr marL="914400" indent="-461963">
              <a:buFont typeface="Wingdings" pitchFamily="2" charset="2"/>
              <a:buChar char="v"/>
              <a:tabLst>
                <a:tab pos="914400" algn="l"/>
              </a:tabLst>
            </a:pPr>
            <a:r>
              <a:rPr lang="en-US" sz="1600" dirty="0"/>
              <a:t>The DOM Core Specification</a:t>
            </a:r>
          </a:p>
          <a:p>
            <a:pPr marL="914400" indent="-461963">
              <a:buFont typeface="Wingdings" pitchFamily="2" charset="2"/>
              <a:buChar char="v"/>
            </a:pPr>
            <a:r>
              <a:rPr lang="en-US" sz="1600" dirty="0"/>
              <a:t>Selectors</a:t>
            </a:r>
          </a:p>
          <a:p>
            <a:pPr marL="914400" indent="-461963">
              <a:buFont typeface="Wingdings" pitchFamily="2" charset="2"/>
              <a:buChar char="v"/>
            </a:pPr>
            <a:r>
              <a:rPr lang="en-US" sz="1600" dirty="0"/>
              <a:t>DOM Traversal</a:t>
            </a:r>
          </a:p>
          <a:p>
            <a:pPr marL="914400" indent="-461963">
              <a:buFont typeface="Wingdings" pitchFamily="2" charset="2"/>
              <a:buChar char="v"/>
            </a:pPr>
            <a:r>
              <a:rPr lang="en-US" sz="1600" dirty="0"/>
              <a:t>Creating HTML Elements</a:t>
            </a:r>
          </a:p>
          <a:p>
            <a:pPr marL="914400" indent="-461963">
              <a:buFont typeface="Wingdings" pitchFamily="2" charset="2"/>
              <a:buChar char="v"/>
            </a:pPr>
            <a:r>
              <a:rPr lang="en-US" sz="1600" dirty="0"/>
              <a:t>Adding, Modifying, and Deleting HTML Elements</a:t>
            </a:r>
          </a:p>
          <a:p>
            <a:pPr marL="914400" indent="-461963">
              <a:buFont typeface="Wingdings" pitchFamily="2" charset="2"/>
              <a:buChar char="v"/>
            </a:pPr>
            <a:r>
              <a:rPr lang="en-US" sz="1600" dirty="0"/>
              <a:t>DOM HTML</a:t>
            </a:r>
          </a:p>
          <a:p>
            <a:pPr marL="914400" indent="-461963">
              <a:buFont typeface="Wingdings" pitchFamily="2" charset="2"/>
              <a:buChar char="v"/>
            </a:pPr>
            <a:r>
              <a:rPr lang="en-US" sz="1600" dirty="0"/>
              <a:t>DOM HTML Examples</a:t>
            </a:r>
          </a:p>
          <a:p>
            <a:pPr marL="461963" indent="-461963">
              <a:buFont typeface="Wingdings" pitchFamily="2" charset="2"/>
              <a:buChar char="v"/>
            </a:pPr>
            <a:r>
              <a:rPr lang="en-US" sz="1600" dirty="0"/>
              <a:t>Lab 10: The Task List Application</a:t>
            </a:r>
          </a:p>
          <a:p>
            <a:pPr marL="461963" indent="-461963">
              <a:buFont typeface="Wingdings" pitchFamily="2" charset="2"/>
              <a:buChar char="v"/>
            </a:pPr>
            <a:r>
              <a:rPr lang="en-US" sz="1600" dirty="0"/>
              <a:t>Lab 11: The FAQs Application</a:t>
            </a:r>
          </a:p>
          <a:p>
            <a:pPr marL="461963" indent="-461963">
              <a:buFont typeface="Wingdings" pitchFamily="2" charset="2"/>
              <a:buChar char="v"/>
            </a:pPr>
            <a:r>
              <a:rPr lang="en-US" sz="1600" dirty="0"/>
              <a:t>Lab 12: The New User Registration Application</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DOM Traversal: Parents</a:t>
            </a:r>
          </a:p>
        </p:txBody>
      </p:sp>
    </p:spTree>
    <p:extLst>
      <p:ext uri="{BB962C8B-B14F-4D97-AF65-F5344CB8AC3E}">
        <p14:creationId xmlns:p14="http://schemas.microsoft.com/office/powerpoint/2010/main" val="167076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Parents </a:t>
            </a:r>
          </a:p>
        </p:txBody>
      </p:sp>
      <p:graphicFrame>
        <p:nvGraphicFramePr>
          <p:cNvPr id="6" name="Table 5"/>
          <p:cNvGraphicFramePr>
            <a:graphicFrameLocks noGrp="1"/>
          </p:cNvGraphicFramePr>
          <p:nvPr>
            <p:extLst>
              <p:ext uri="{D42A27DB-BD31-4B8C-83A1-F6EECF244321}">
                <p14:modId xmlns:p14="http://schemas.microsoft.com/office/powerpoint/2010/main" val="1934490403"/>
              </p:ext>
            </p:extLst>
          </p:nvPr>
        </p:nvGraphicFramePr>
        <p:xfrm>
          <a:off x="0" y="1754618"/>
          <a:ext cx="12192000" cy="914399"/>
        </p:xfrm>
        <a:graphic>
          <a:graphicData uri="http://schemas.openxmlformats.org/drawingml/2006/table">
            <a:tbl>
              <a:tblPr firstRow="1" bandRow="1">
                <a:tableStyleId>{5C22544A-7EE6-4342-B048-85BDC9FD1C3A}</a:tableStyleId>
              </a:tblPr>
              <a:tblGrid>
                <a:gridCol w="2604407">
                  <a:extLst>
                    <a:ext uri="{9D8B030D-6E8A-4147-A177-3AD203B41FA5}">
                      <a16:colId xmlns:a16="http://schemas.microsoft.com/office/drawing/2014/main" xmlns="" val="20000"/>
                    </a:ext>
                  </a:extLst>
                </a:gridCol>
                <a:gridCol w="9587593">
                  <a:extLst>
                    <a:ext uri="{9D8B030D-6E8A-4147-A177-3AD203B41FA5}">
                      <a16:colId xmlns:a16="http://schemas.microsoft.com/office/drawing/2014/main" xmlns="" val="20001"/>
                    </a:ext>
                  </a:extLst>
                </a:gridCol>
              </a:tblGrid>
              <a:tr h="152657">
                <a:tc>
                  <a:txBody>
                    <a:bodyPr/>
                    <a:lstStyle/>
                    <a:p>
                      <a:r>
                        <a:rPr lang="en-US" sz="1400" b="1" dirty="0"/>
                        <a:t>Member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88207">
                <a:tc>
                  <a:txBody>
                    <a:bodyPr/>
                    <a:lstStyle/>
                    <a:p>
                      <a:r>
                        <a:rPr lang="en-US" sz="1400" dirty="0" err="1">
                          <a:latin typeface="Courier New" panose="02070309020205020404" pitchFamily="49" charset="0"/>
                          <a:cs typeface="Courier New" panose="02070309020205020404" pitchFamily="49" charset="0"/>
                        </a:rPr>
                        <a:t>parentNode</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the</a:t>
                      </a:r>
                      <a:r>
                        <a:rPr lang="en-US" sz="1400" b="0" i="0" kern="1200" baseline="0" dirty="0">
                          <a:solidFill>
                            <a:schemeClr val="dk1"/>
                          </a:solidFill>
                          <a:effectLst/>
                          <a:latin typeface="+mn-lt"/>
                          <a:ea typeface="+mn-ea"/>
                          <a:cs typeface="+mn-cs"/>
                        </a:rPr>
                        <a:t> parent node of the current node if one exists. Returned as a Node object.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52657">
                <a:tc>
                  <a:txBody>
                    <a:bodyPr/>
                    <a:lstStyle/>
                    <a:p>
                      <a:r>
                        <a:rPr lang="en-US" sz="1400" b="1" dirty="0" err="1">
                          <a:latin typeface="Courier New" panose="02070309020205020404" pitchFamily="49" charset="0"/>
                          <a:cs typeface="Courier New" panose="02070309020205020404" pitchFamily="49" charset="0"/>
                        </a:rPr>
                        <a:t>parentElement</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the</a:t>
                      </a:r>
                      <a:r>
                        <a:rPr lang="en-US" sz="1400" b="0" i="0" kern="1200" baseline="0" dirty="0">
                          <a:solidFill>
                            <a:schemeClr val="dk1"/>
                          </a:solidFill>
                          <a:effectLst/>
                          <a:latin typeface="+mn-lt"/>
                          <a:ea typeface="+mn-ea"/>
                          <a:cs typeface="+mn-cs"/>
                        </a:rPr>
                        <a:t> parent node of the current node if one exists. Returned as an Element object.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43644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Parents </a:t>
            </a:r>
          </a:p>
        </p:txBody>
      </p:sp>
      <p:sp>
        <p:nvSpPr>
          <p:cNvPr id="8" name="Text Placeholder 6"/>
          <p:cNvSpPr>
            <a:spLocks noGrp="1"/>
          </p:cNvSpPr>
          <p:nvPr>
            <p:ph type="body" sz="quarter" idx="14"/>
          </p:nvPr>
        </p:nvSpPr>
        <p:spPr>
          <a:xfrm>
            <a:off x="335360" y="1628800"/>
            <a:ext cx="11617154" cy="4679950"/>
          </a:xfrm>
        </p:spPr>
        <p:txBody>
          <a:bodyPr>
            <a:noAutofit/>
          </a:bodyPr>
          <a:lstStyle/>
          <a:p>
            <a:r>
              <a:rPr lang="en-US" sz="1600" b="1" dirty="0"/>
              <a:t>Selecting the parent node</a:t>
            </a:r>
            <a:br>
              <a:rPr lang="en-US" sz="1600" b="1" dirty="0"/>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itemList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itemList.parentNode</a:t>
            </a:r>
            <a:r>
              <a:rPr lang="en-US" sz="1600" dirty="0">
                <a:latin typeface="Courier New" panose="02070309020205020404" pitchFamily="49" charset="0"/>
                <a:cs typeface="Courier New" panose="02070309020205020404" pitchFamily="49" charset="0"/>
              </a:rPr>
              <a:t>);			// Node Interface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console.log(</a:t>
            </a:r>
            <a:r>
              <a:rPr lang="en-US" sz="1600" dirty="0" err="1">
                <a:latin typeface="Courier New" panose="02070309020205020404" pitchFamily="49" charset="0"/>
                <a:cs typeface="Courier New" panose="02070309020205020404" pitchFamily="49" charset="0"/>
              </a:rPr>
              <a:t>itemList.parentElement</a:t>
            </a:r>
            <a:r>
              <a:rPr lang="en-US" sz="1600" dirty="0">
                <a:latin typeface="Courier New" panose="02070309020205020404" pitchFamily="49" charset="0"/>
                <a:cs typeface="Courier New" panose="02070309020205020404" pitchFamily="49" charset="0"/>
              </a:rPr>
              <a:t>);		// Document Interface</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p>
          <a:p>
            <a:r>
              <a:rPr lang="en-US" sz="1600" dirty="0">
                <a:latin typeface="Courier New" panose="02070309020205020404" pitchFamily="49" charset="0"/>
                <a:cs typeface="Courier New" panose="02070309020205020404" pitchFamily="49" charset="0"/>
              </a:rPr>
              <a:t>&lt;div id="main" class="card card-body"&gt;</a:t>
            </a:r>
          </a:p>
        </p:txBody>
      </p:sp>
    </p:spTree>
    <p:extLst>
      <p:ext uri="{BB962C8B-B14F-4D97-AF65-F5344CB8AC3E}">
        <p14:creationId xmlns:p14="http://schemas.microsoft.com/office/powerpoint/2010/main" val="149485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DOM Traversal: Children</a:t>
            </a:r>
          </a:p>
        </p:txBody>
      </p:sp>
    </p:spTree>
    <p:extLst>
      <p:ext uri="{BB962C8B-B14F-4D97-AF65-F5344CB8AC3E}">
        <p14:creationId xmlns:p14="http://schemas.microsoft.com/office/powerpoint/2010/main" val="124118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Children </a:t>
            </a:r>
          </a:p>
        </p:txBody>
      </p:sp>
      <p:graphicFrame>
        <p:nvGraphicFramePr>
          <p:cNvPr id="6" name="Table 5"/>
          <p:cNvGraphicFramePr>
            <a:graphicFrameLocks noGrp="1"/>
          </p:cNvGraphicFramePr>
          <p:nvPr>
            <p:extLst>
              <p:ext uri="{D42A27DB-BD31-4B8C-83A1-F6EECF244321}">
                <p14:modId xmlns:p14="http://schemas.microsoft.com/office/powerpoint/2010/main" val="41753495"/>
              </p:ext>
            </p:extLst>
          </p:nvPr>
        </p:nvGraphicFramePr>
        <p:xfrm>
          <a:off x="0" y="1754618"/>
          <a:ext cx="12192000" cy="2560319"/>
        </p:xfrm>
        <a:graphic>
          <a:graphicData uri="http://schemas.openxmlformats.org/drawingml/2006/table">
            <a:tbl>
              <a:tblPr firstRow="1" bandRow="1">
                <a:tableStyleId>{5C22544A-7EE6-4342-B048-85BDC9FD1C3A}</a:tableStyleId>
              </a:tblPr>
              <a:tblGrid>
                <a:gridCol w="2917371">
                  <a:extLst>
                    <a:ext uri="{9D8B030D-6E8A-4147-A177-3AD203B41FA5}">
                      <a16:colId xmlns:a16="http://schemas.microsoft.com/office/drawing/2014/main" xmlns="" val="20000"/>
                    </a:ext>
                  </a:extLst>
                </a:gridCol>
                <a:gridCol w="9274629">
                  <a:extLst>
                    <a:ext uri="{9D8B030D-6E8A-4147-A177-3AD203B41FA5}">
                      <a16:colId xmlns:a16="http://schemas.microsoft.com/office/drawing/2014/main" xmlns="" val="20001"/>
                    </a:ext>
                  </a:extLst>
                </a:gridCol>
              </a:tblGrid>
              <a:tr h="152657">
                <a:tc>
                  <a:txBody>
                    <a:bodyPr/>
                    <a:lstStyle/>
                    <a:p>
                      <a:r>
                        <a:rPr lang="en-US" sz="1400" b="1" dirty="0"/>
                        <a:t>Member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52657">
                <a:tc>
                  <a:txBody>
                    <a:bodyPr/>
                    <a:lstStyle/>
                    <a:p>
                      <a:r>
                        <a:rPr lang="en-US" sz="1400" dirty="0" err="1">
                          <a:latin typeface="Courier New" panose="02070309020205020404" pitchFamily="49" charset="0"/>
                          <a:cs typeface="Courier New" panose="02070309020205020404" pitchFamily="49" charset="0"/>
                        </a:rPr>
                        <a:t>childNodes</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an array of child Nodes</a:t>
                      </a:r>
                      <a:r>
                        <a:rPr lang="en-US" sz="1400" b="0" i="0" kern="1200" baseline="0" dirty="0">
                          <a:solidFill>
                            <a:schemeClr val="dk1"/>
                          </a:solidFill>
                          <a:effectLst/>
                          <a:latin typeface="+mn-lt"/>
                          <a:ea typeface="+mn-ea"/>
                          <a:cs typeface="+mn-cs"/>
                        </a:rPr>
                        <a:t>. </a:t>
                      </a:r>
                      <a:r>
                        <a:rPr lang="en-US" sz="1400" b="0" i="0" kern="1200" baseline="0" dirty="0" smtClean="0">
                          <a:solidFill>
                            <a:schemeClr val="dk1"/>
                          </a:solidFill>
                          <a:effectLst/>
                          <a:latin typeface="+mn-lt"/>
                          <a:ea typeface="+mn-ea"/>
                          <a:cs typeface="+mn-cs"/>
                        </a:rPr>
                        <a:t>*Includes the line breaks in the HTML code, which is why it has more elements than you’d expect! So </a:t>
                      </a:r>
                      <a:r>
                        <a:rPr lang="en-US" sz="1400" b="0" i="0" kern="1200" baseline="0" dirty="0" err="1" smtClean="0">
                          <a:solidFill>
                            <a:schemeClr val="dk1"/>
                          </a:solidFill>
                          <a:effectLst/>
                          <a:latin typeface="+mn-lt"/>
                          <a:ea typeface="+mn-ea"/>
                          <a:cs typeface="+mn-cs"/>
                        </a:rPr>
                        <a:t>childNodes</a:t>
                      </a:r>
                      <a:r>
                        <a:rPr lang="en-US" sz="1400" b="0" i="0" kern="1200" baseline="0" dirty="0" smtClean="0">
                          <a:solidFill>
                            <a:schemeClr val="dk1"/>
                          </a:solidFill>
                          <a:effectLst/>
                          <a:latin typeface="+mn-lt"/>
                          <a:ea typeface="+mn-ea"/>
                          <a:cs typeface="+mn-cs"/>
                        </a:rPr>
                        <a:t> isn’t used much for our purposes, but useful for XML files (when you do Asynchronous programming)</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52657">
                <a:tc>
                  <a:txBody>
                    <a:bodyPr/>
                    <a:lstStyle/>
                    <a:p>
                      <a:r>
                        <a:rPr lang="en-US" sz="1400" b="0" i="0" kern="1200" dirty="0" err="1">
                          <a:solidFill>
                            <a:schemeClr val="dk1"/>
                          </a:solidFill>
                          <a:effectLst/>
                          <a:latin typeface="Courier New" panose="02070309020205020404" pitchFamily="49" charset="0"/>
                          <a:ea typeface="+mn-ea"/>
                          <a:cs typeface="Courier New" panose="02070309020205020404" pitchFamily="49" charset="0"/>
                        </a:rPr>
                        <a:t>firstChild</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a Node</a:t>
                      </a:r>
                      <a:r>
                        <a:rPr lang="en-US" sz="1400" b="0" i="0" kern="1200" baseline="0" dirty="0">
                          <a:solidFill>
                            <a:schemeClr val="dk1"/>
                          </a:solidFill>
                          <a:effectLst/>
                          <a:latin typeface="+mn-lt"/>
                          <a:ea typeface="+mn-ea"/>
                          <a:cs typeface="+mn-cs"/>
                        </a:rPr>
                        <a:t> object for the first child node.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850322084"/>
                  </a:ext>
                </a:extLst>
              </a:tr>
              <a:tr h="152657">
                <a:tc>
                  <a:txBody>
                    <a:bodyPr/>
                    <a:lstStyle/>
                    <a:p>
                      <a:r>
                        <a:rPr lang="en-US" sz="1400" dirty="0" err="1">
                          <a:latin typeface="Courier New" panose="02070309020205020404" pitchFamily="49" charset="0"/>
                          <a:cs typeface="Courier New" panose="02070309020205020404" pitchFamily="49" charset="0"/>
                        </a:rPr>
                        <a:t>lastChild</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a Node</a:t>
                      </a:r>
                      <a:r>
                        <a:rPr lang="en-US" sz="1400" b="0" i="0" kern="1200" baseline="0" dirty="0">
                          <a:solidFill>
                            <a:schemeClr val="dk1"/>
                          </a:solidFill>
                          <a:effectLst/>
                          <a:latin typeface="+mn-lt"/>
                          <a:ea typeface="+mn-ea"/>
                          <a:cs typeface="+mn-cs"/>
                        </a:rPr>
                        <a:t> object for the last child node.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39217530"/>
                  </a:ext>
                </a:extLst>
              </a:tr>
              <a:tr h="152657">
                <a:tc>
                  <a:txBody>
                    <a:bodyPr/>
                    <a:lstStyle/>
                    <a:p>
                      <a:r>
                        <a:rPr lang="en-US" sz="1400" b="1" dirty="0">
                          <a:latin typeface="Courier New" panose="02070309020205020404" pitchFamily="49" charset="0"/>
                          <a:cs typeface="Courier New" panose="02070309020205020404" pitchFamily="49" charset="0"/>
                        </a:rPr>
                        <a:t>children</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 an array of Element child nodes.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503154514"/>
                  </a:ext>
                </a:extLst>
              </a:tr>
              <a:tr h="152657">
                <a:tc>
                  <a:txBody>
                    <a:bodyPr/>
                    <a:lstStyle/>
                    <a:p>
                      <a:r>
                        <a:rPr lang="en-US" sz="1400" b="1" dirty="0" err="1">
                          <a:latin typeface="Courier New" panose="02070309020205020404" pitchFamily="49" charset="0"/>
                          <a:cs typeface="Courier New" panose="02070309020205020404" pitchFamily="49" charset="0"/>
                        </a:rPr>
                        <a:t>firstElementChild</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Returns an Element object representing the first child.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7289279"/>
                  </a:ext>
                </a:extLst>
              </a:tr>
              <a:tr h="152657">
                <a:tc>
                  <a:txBody>
                    <a:bodyPr/>
                    <a:lstStyle/>
                    <a:p>
                      <a:r>
                        <a:rPr lang="en-US" sz="1400" b="1" dirty="0" err="1">
                          <a:latin typeface="Courier New" panose="02070309020205020404" pitchFamily="49" charset="0"/>
                          <a:cs typeface="Courier New" panose="02070309020205020404" pitchFamily="49" charset="0"/>
                        </a:rPr>
                        <a:t>lastElementChild</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Returns an Element object representing the last child.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220292354"/>
                  </a:ext>
                </a:extLst>
              </a:tr>
            </a:tbl>
          </a:graphicData>
        </a:graphic>
      </p:graphicFrame>
    </p:spTree>
    <p:extLst>
      <p:ext uri="{BB962C8B-B14F-4D97-AF65-F5344CB8AC3E}">
        <p14:creationId xmlns:p14="http://schemas.microsoft.com/office/powerpoint/2010/main" val="66270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Children </a:t>
            </a:r>
          </a:p>
        </p:txBody>
      </p:sp>
      <p:sp>
        <p:nvSpPr>
          <p:cNvPr id="8" name="Text Placeholder 6"/>
          <p:cNvSpPr>
            <a:spLocks noGrp="1"/>
          </p:cNvSpPr>
          <p:nvPr>
            <p:ph type="body" sz="quarter" idx="14"/>
          </p:nvPr>
        </p:nvSpPr>
        <p:spPr>
          <a:xfrm>
            <a:off x="335360" y="1628799"/>
            <a:ext cx="11617154" cy="4822801"/>
          </a:xfrm>
        </p:spPr>
        <p:txBody>
          <a:bodyPr>
            <a:noAutofit/>
          </a:bodyPr>
          <a:lstStyle/>
          <a:p>
            <a:r>
              <a:rPr lang="en-US" sz="1600" b="1" dirty="0"/>
              <a:t>Open in class lab file for this demo</a:t>
            </a:r>
          </a:p>
          <a:p>
            <a:endParaRPr lang="en-US" sz="1600" b="1" dirty="0"/>
          </a:p>
          <a:p>
            <a:r>
              <a:rPr lang="en-US" sz="1600" b="1" dirty="0"/>
              <a:t>Selecting the child node</a:t>
            </a:r>
            <a:br>
              <a:rPr lang="en-US" sz="1600" b="1" dirty="0"/>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itemList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itemList.childNodes</a:t>
            </a:r>
            <a:r>
              <a:rPr lang="en-US" sz="1600" dirty="0">
                <a:latin typeface="Courier New" panose="02070309020205020404" pitchFamily="49" charset="0"/>
                <a:cs typeface="Courier New" panose="02070309020205020404" pitchFamily="49" charset="0"/>
              </a:rPr>
              <a:t>);			// Node Interface</a:t>
            </a:r>
          </a:p>
          <a:p>
            <a:r>
              <a:rPr lang="en-US" sz="1600" dirty="0">
                <a:latin typeface="Courier New" panose="02070309020205020404" pitchFamily="49" charset="0"/>
                <a:cs typeface="Courier New" panose="02070309020205020404" pitchFamily="49" charset="0"/>
              </a:rPr>
              <a:t>// or console.log(</a:t>
            </a:r>
            <a:r>
              <a:rPr lang="en-US" sz="1600" dirty="0" err="1">
                <a:latin typeface="Courier New" panose="02070309020205020404" pitchFamily="49" charset="0"/>
                <a:cs typeface="Courier New" panose="02070309020205020404" pitchFamily="49" charset="0"/>
              </a:rPr>
              <a:t>itemList.children</a:t>
            </a:r>
            <a:r>
              <a:rPr lang="en-US" sz="1600" dirty="0">
                <a:latin typeface="Courier New" panose="02070309020205020404" pitchFamily="49" charset="0"/>
                <a:cs typeface="Courier New" panose="02070309020205020404" pitchFamily="49" charset="0"/>
              </a:rPr>
              <a:t>);			// Document Interface</a:t>
            </a:r>
          </a:p>
          <a:p>
            <a:r>
              <a:rPr lang="en-US" sz="1600" dirty="0">
                <a:latin typeface="Courier New" panose="02070309020205020404" pitchFamily="49" charset="0"/>
                <a:cs typeface="Courier New" panose="02070309020205020404" pitchFamily="49" charset="0"/>
              </a:rPr>
              <a:t>// or console.log(</a:t>
            </a:r>
            <a:r>
              <a:rPr lang="en-US" sz="1600" dirty="0" err="1">
                <a:latin typeface="Courier New" panose="02070309020205020404" pitchFamily="49" charset="0"/>
                <a:cs typeface="Courier New" panose="02070309020205020404" pitchFamily="49" charset="0"/>
              </a:rPr>
              <a:t>itemList.children</a:t>
            </a:r>
            <a:r>
              <a:rPr lang="en-US" sz="1600" dirty="0">
                <a:latin typeface="Courier New" panose="02070309020205020404" pitchFamily="49" charset="0"/>
                <a:cs typeface="Courier New" panose="02070309020205020404" pitchFamily="49" charset="0"/>
              </a:rPr>
              <a:t>[0]);		// Returns first item in the list</a:t>
            </a: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t>
            </a:r>
            <a:r>
              <a:rPr lang="en-US" sz="1600" b="1" dirty="0" err="1">
                <a:cs typeface="Courier New" panose="02070309020205020404" pitchFamily="49" charset="0"/>
              </a:rPr>
              <a:t>childNodes</a:t>
            </a:r>
            <a:r>
              <a:rPr lang="en-US" sz="1600" b="1" dirty="0">
                <a:cs typeface="Courier New" panose="02070309020205020404" pitchFamily="49" charset="0"/>
              </a:rPr>
              <a:t/>
            </a:r>
            <a:br>
              <a:rPr lang="en-US" sz="1600" b="1" dirty="0">
                <a:cs typeface="Courier New" panose="02070309020205020404" pitchFamily="49" charset="0"/>
              </a:rPr>
            </a:br>
            <a:r>
              <a:rPr lang="en-US" sz="1600" dirty="0">
                <a:cs typeface="Courier New" panose="02070309020205020404" pitchFamily="49" charset="0"/>
              </a:rPr>
              <a:t>Returns an array of 4 list items including text nodes (line breaks, etc.). Returns the array as a </a:t>
            </a:r>
            <a:r>
              <a:rPr lang="en-US" sz="1600" dirty="0" err="1">
                <a:cs typeface="Courier New" panose="02070309020205020404" pitchFamily="49" charset="0"/>
              </a:rPr>
              <a:t>NodeList</a:t>
            </a:r>
            <a:r>
              <a:rPr lang="en-US" sz="1600" dirty="0">
                <a:cs typeface="Courier New" panose="02070309020205020404" pitchFamily="49" charset="0"/>
              </a:rPr>
              <a:t>.</a:t>
            </a:r>
          </a:p>
          <a:p>
            <a:endParaRPr lang="en-US" sz="1600" b="1" dirty="0">
              <a:cs typeface="Courier New" panose="02070309020205020404" pitchFamily="49" charset="0"/>
            </a:endParaRPr>
          </a:p>
          <a:p>
            <a:r>
              <a:rPr lang="en-US" sz="1600" b="1" dirty="0">
                <a:cs typeface="Courier New" panose="02070309020205020404" pitchFamily="49" charset="0"/>
              </a:rPr>
              <a:t>.children</a:t>
            </a:r>
            <a:br>
              <a:rPr lang="en-US" sz="1600" b="1" dirty="0">
                <a:cs typeface="Courier New" panose="02070309020205020404" pitchFamily="49" charset="0"/>
              </a:rPr>
            </a:br>
            <a:r>
              <a:rPr lang="en-US" sz="1600" dirty="0">
                <a:cs typeface="Courier New" panose="02070309020205020404" pitchFamily="49" charset="0"/>
              </a:rPr>
              <a:t>Returns an array of 4 list items excluding text nodes (line breaks, etc.). Doesn't return the array as a </a:t>
            </a:r>
            <a:r>
              <a:rPr lang="en-US" sz="1600" dirty="0" err="1">
                <a:cs typeface="Courier New" panose="02070309020205020404" pitchFamily="49" charset="0"/>
              </a:rPr>
              <a:t>NodeList</a:t>
            </a:r>
            <a:r>
              <a:rPr lang="en-US" sz="1600" dirty="0">
                <a:cs typeface="Courier New" panose="02070309020205020404" pitchFamily="49" charset="0"/>
              </a:rPr>
              <a:t>.</a:t>
            </a:r>
          </a:p>
        </p:txBody>
      </p:sp>
    </p:spTree>
    <p:extLst>
      <p:ext uri="{BB962C8B-B14F-4D97-AF65-F5344CB8AC3E}">
        <p14:creationId xmlns:p14="http://schemas.microsoft.com/office/powerpoint/2010/main" val="3490122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Children </a:t>
            </a:r>
          </a:p>
        </p:txBody>
      </p:sp>
      <p:sp>
        <p:nvSpPr>
          <p:cNvPr id="8" name="Text Placeholder 6"/>
          <p:cNvSpPr>
            <a:spLocks noGrp="1"/>
          </p:cNvSpPr>
          <p:nvPr>
            <p:ph type="body" sz="quarter" idx="14"/>
          </p:nvPr>
        </p:nvSpPr>
        <p:spPr>
          <a:xfrm>
            <a:off x="335360" y="1628799"/>
            <a:ext cx="11617154" cy="4822801"/>
          </a:xfrm>
        </p:spPr>
        <p:txBody>
          <a:bodyPr>
            <a:noAutofit/>
          </a:bodyPr>
          <a:lstStyle/>
          <a:p>
            <a:r>
              <a:rPr lang="en-US" sz="1600" b="1" dirty="0"/>
              <a:t>Open in class lab file for this demo</a:t>
            </a:r>
          </a:p>
          <a:p>
            <a:endParaRPr lang="en-US" sz="1600" b="1" dirty="0"/>
          </a:p>
          <a:p>
            <a:r>
              <a:rPr lang="en-US" sz="1600" b="1" dirty="0"/>
              <a:t>Selecting the child node</a:t>
            </a:r>
            <a:br>
              <a:rPr lang="en-US" sz="1600" b="1" dirty="0"/>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itemList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itemList.firstChild</a:t>
            </a:r>
            <a:r>
              <a:rPr lang="en-US" sz="1600" dirty="0">
                <a:latin typeface="Courier New" panose="02070309020205020404" pitchFamily="49" charset="0"/>
                <a:cs typeface="Courier New" panose="02070309020205020404" pitchFamily="49" charset="0"/>
              </a:rPr>
              <a:t>);			// Node Interface</a:t>
            </a:r>
          </a:p>
          <a:p>
            <a:r>
              <a:rPr lang="en-US" sz="1600" dirty="0">
                <a:latin typeface="Courier New" panose="02070309020205020404" pitchFamily="49" charset="0"/>
                <a:cs typeface="Courier New" panose="02070309020205020404" pitchFamily="49" charset="0"/>
              </a:rPr>
              <a:t>// or console.log(</a:t>
            </a:r>
            <a:r>
              <a:rPr lang="en-US" sz="1600" dirty="0" err="1">
                <a:latin typeface="Courier New" panose="02070309020205020404" pitchFamily="49" charset="0"/>
                <a:cs typeface="Courier New" panose="02070309020205020404" pitchFamily="49" charset="0"/>
              </a:rPr>
              <a:t>itemList.firstElementChild</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Element Interface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or console.log(</a:t>
            </a:r>
            <a:r>
              <a:rPr lang="en-US" sz="1600" dirty="0" err="1">
                <a:latin typeface="Courier New" panose="02070309020205020404" pitchFamily="49" charset="0"/>
                <a:cs typeface="Courier New" panose="02070309020205020404" pitchFamily="49" charset="0"/>
              </a:rPr>
              <a:t>itemList.lastElementChild</a:t>
            </a:r>
            <a:r>
              <a:rPr lang="en-US" sz="1600" dirty="0">
                <a:latin typeface="Courier New" panose="02070309020205020404" pitchFamily="49" charset="0"/>
                <a:cs typeface="Courier New" panose="02070309020205020404" pitchFamily="49" charset="0"/>
              </a:rPr>
              <a:t>);	/</a:t>
            </a:r>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Element </a:t>
            </a:r>
            <a:r>
              <a:rPr lang="en-US" sz="1600" dirty="0">
                <a:latin typeface="Courier New" panose="02070309020205020404" pitchFamily="49" charset="0"/>
                <a:cs typeface="Courier New" panose="02070309020205020404" pitchFamily="49" charset="0"/>
              </a:rPr>
              <a:t>Interface</a:t>
            </a: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t>
            </a:r>
            <a:r>
              <a:rPr lang="en-US" sz="1600" b="1" dirty="0" err="1">
                <a:cs typeface="Courier New" panose="02070309020205020404" pitchFamily="49" charset="0"/>
              </a:rPr>
              <a:t>firstChild</a:t>
            </a:r>
            <a:r>
              <a:rPr lang="en-US" sz="1600" b="1" dirty="0">
                <a:cs typeface="Courier New" panose="02070309020205020404" pitchFamily="49" charset="0"/>
              </a:rPr>
              <a:t> and .</a:t>
            </a:r>
            <a:r>
              <a:rPr lang="en-US" sz="1600" b="1" dirty="0" err="1">
                <a:cs typeface="Courier New" panose="02070309020205020404" pitchFamily="49" charset="0"/>
              </a:rPr>
              <a:t>lastChild</a:t>
            </a:r>
            <a:r>
              <a:rPr lang="en-US" sz="1600" b="1" dirty="0">
                <a:cs typeface="Courier New" panose="02070309020205020404" pitchFamily="49" charset="0"/>
              </a:rPr>
              <a:t/>
            </a:r>
            <a:br>
              <a:rPr lang="en-US" sz="1600" b="1" dirty="0">
                <a:cs typeface="Courier New" panose="02070309020205020404" pitchFamily="49" charset="0"/>
              </a:rPr>
            </a:br>
            <a:r>
              <a:rPr lang="en-US" sz="1600" dirty="0">
                <a:cs typeface="Courier New" panose="02070309020205020404" pitchFamily="49" charset="0"/>
              </a:rPr>
              <a:t>You would think it returns the first / last item in the list. Instead, it returns the text node. For this reason, I never use these properties.</a:t>
            </a:r>
          </a:p>
          <a:p>
            <a:endParaRPr lang="en-US" sz="1600" b="1" dirty="0">
              <a:cs typeface="Courier New" panose="02070309020205020404" pitchFamily="49" charset="0"/>
            </a:endParaRPr>
          </a:p>
          <a:p>
            <a:r>
              <a:rPr lang="en-US" sz="1600" b="1" dirty="0">
                <a:cs typeface="Courier New" panose="02070309020205020404" pitchFamily="49" charset="0"/>
              </a:rPr>
              <a:t>.</a:t>
            </a:r>
            <a:r>
              <a:rPr lang="en-US" sz="1600" b="1" dirty="0" err="1">
                <a:cs typeface="Courier New" panose="02070309020205020404" pitchFamily="49" charset="0"/>
              </a:rPr>
              <a:t>firstElementChild</a:t>
            </a:r>
            <a:r>
              <a:rPr lang="en-US" sz="1600" b="1" dirty="0">
                <a:cs typeface="Courier New" panose="02070309020205020404" pitchFamily="49" charset="0"/>
              </a:rPr>
              <a:t> and .</a:t>
            </a:r>
            <a:r>
              <a:rPr lang="en-US" sz="1600" b="1" dirty="0" err="1">
                <a:cs typeface="Courier New" panose="02070309020205020404" pitchFamily="49" charset="0"/>
              </a:rPr>
              <a:t>lastElementChild</a:t>
            </a:r>
            <a:r>
              <a:rPr lang="en-US" sz="1600" b="1" dirty="0">
                <a:cs typeface="Courier New" panose="02070309020205020404" pitchFamily="49" charset="0"/>
              </a:rPr>
              <a:t/>
            </a:r>
            <a:br>
              <a:rPr lang="en-US" sz="1600" b="1" dirty="0">
                <a:cs typeface="Courier New" panose="02070309020205020404" pitchFamily="49" charset="0"/>
              </a:rPr>
            </a:br>
            <a:r>
              <a:rPr lang="en-US" sz="1600" dirty="0">
                <a:cs typeface="Courier New" panose="02070309020205020404" pitchFamily="49" charset="0"/>
              </a:rPr>
              <a:t>Returns the first / last element in the list as HTML.</a:t>
            </a:r>
          </a:p>
        </p:txBody>
      </p:sp>
    </p:spTree>
    <p:extLst>
      <p:ext uri="{BB962C8B-B14F-4D97-AF65-F5344CB8AC3E}">
        <p14:creationId xmlns:p14="http://schemas.microsoft.com/office/powerpoint/2010/main" val="2401121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DOM Traversal: Siblings</a:t>
            </a:r>
          </a:p>
        </p:txBody>
      </p:sp>
    </p:spTree>
    <p:extLst>
      <p:ext uri="{BB962C8B-B14F-4D97-AF65-F5344CB8AC3E}">
        <p14:creationId xmlns:p14="http://schemas.microsoft.com/office/powerpoint/2010/main" val="4213483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Siblings </a:t>
            </a:r>
          </a:p>
        </p:txBody>
      </p:sp>
      <p:graphicFrame>
        <p:nvGraphicFramePr>
          <p:cNvPr id="6" name="Table 5"/>
          <p:cNvGraphicFramePr>
            <a:graphicFrameLocks noGrp="1"/>
          </p:cNvGraphicFramePr>
          <p:nvPr>
            <p:extLst>
              <p:ext uri="{D42A27DB-BD31-4B8C-83A1-F6EECF244321}">
                <p14:modId xmlns:p14="http://schemas.microsoft.com/office/powerpoint/2010/main" val="2477882353"/>
              </p:ext>
            </p:extLst>
          </p:nvPr>
        </p:nvGraphicFramePr>
        <p:xfrm>
          <a:off x="0" y="1754618"/>
          <a:ext cx="12192000" cy="1950719"/>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xmlns="" val="20000"/>
                    </a:ext>
                  </a:extLst>
                </a:gridCol>
                <a:gridCol w="9230139">
                  <a:extLst>
                    <a:ext uri="{9D8B030D-6E8A-4147-A177-3AD203B41FA5}">
                      <a16:colId xmlns:a16="http://schemas.microsoft.com/office/drawing/2014/main" xmlns="" val="20001"/>
                    </a:ext>
                  </a:extLst>
                </a:gridCol>
              </a:tblGrid>
              <a:tr h="152657">
                <a:tc>
                  <a:txBody>
                    <a:bodyPr/>
                    <a:lstStyle/>
                    <a:p>
                      <a:r>
                        <a:rPr lang="en-US" sz="1400" b="1" dirty="0"/>
                        <a:t>Member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526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Courier New" panose="02070309020205020404" pitchFamily="49" charset="0"/>
                          <a:cs typeface="Courier New" panose="02070309020205020404" pitchFamily="49" charset="0"/>
                        </a:rPr>
                        <a:t>nextSibling</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a:t>
                      </a:r>
                      <a:r>
                        <a:rPr lang="en-US" sz="1400" b="0" i="0" kern="1200" baseline="0" dirty="0">
                          <a:solidFill>
                            <a:schemeClr val="dk1"/>
                          </a:solidFill>
                          <a:effectLst/>
                          <a:latin typeface="+mn-lt"/>
                          <a:ea typeface="+mn-ea"/>
                          <a:cs typeface="+mn-cs"/>
                        </a:rPr>
                        <a:t> a Node object for the next sibling. </a:t>
                      </a:r>
                      <a:br>
                        <a:rPr lang="en-US" sz="1400" b="0" i="0" kern="1200" baseline="0" dirty="0">
                          <a:solidFill>
                            <a:schemeClr val="dk1"/>
                          </a:solidFill>
                          <a:effectLst/>
                          <a:latin typeface="+mn-lt"/>
                          <a:ea typeface="+mn-ea"/>
                          <a:cs typeface="+mn-cs"/>
                        </a:rPr>
                      </a:br>
                      <a:r>
                        <a:rPr lang="en-US" sz="1400" b="0" i="0" kern="1200" baseline="0" dirty="0">
                          <a:solidFill>
                            <a:schemeClr val="dk1"/>
                          </a:solidFill>
                          <a:effectLst/>
                          <a:latin typeface="+mn-lt"/>
                          <a:ea typeface="+mn-ea"/>
                          <a:cs typeface="+mn-cs"/>
                        </a:rPr>
                        <a:t>If the node doesn't have a sibling element that follows it, it returns a null value.</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52657">
                <a:tc>
                  <a:txBody>
                    <a:bodyPr/>
                    <a:lstStyle/>
                    <a:p>
                      <a:r>
                        <a:rPr lang="en-US" sz="1400" dirty="0" err="1">
                          <a:latin typeface="Courier New" panose="02070309020205020404" pitchFamily="49" charset="0"/>
                          <a:cs typeface="Courier New" panose="02070309020205020404" pitchFamily="49" charset="0"/>
                        </a:rPr>
                        <a:t>previousSibling</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a:t>
                      </a:r>
                      <a:r>
                        <a:rPr lang="en-US" sz="1400" b="0" i="0" kern="1200" baseline="0" dirty="0">
                          <a:solidFill>
                            <a:schemeClr val="dk1"/>
                          </a:solidFill>
                          <a:effectLst/>
                          <a:latin typeface="+mn-lt"/>
                          <a:ea typeface="+mn-ea"/>
                          <a:cs typeface="+mn-cs"/>
                        </a:rPr>
                        <a:t> a Node object for the previous sibling. </a:t>
                      </a:r>
                      <a:br>
                        <a:rPr lang="en-US" sz="1400" b="0" i="0" kern="1200" baseline="0" dirty="0">
                          <a:solidFill>
                            <a:schemeClr val="dk1"/>
                          </a:solidFill>
                          <a:effectLst/>
                          <a:latin typeface="+mn-lt"/>
                          <a:ea typeface="+mn-ea"/>
                          <a:cs typeface="+mn-cs"/>
                        </a:rPr>
                      </a:br>
                      <a:r>
                        <a:rPr lang="en-US" sz="1400" b="0" i="0" kern="1200" baseline="0" dirty="0">
                          <a:solidFill>
                            <a:schemeClr val="dk1"/>
                          </a:solidFill>
                          <a:effectLst/>
                          <a:latin typeface="+mn-lt"/>
                          <a:ea typeface="+mn-ea"/>
                          <a:cs typeface="+mn-cs"/>
                        </a:rPr>
                        <a:t>If the node doesn't have a sibling element that precedes it, it returns a null value.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23937585"/>
                  </a:ext>
                </a:extLst>
              </a:tr>
              <a:tr h="152657">
                <a:tc>
                  <a:txBody>
                    <a:bodyPr/>
                    <a:lstStyle/>
                    <a:p>
                      <a:r>
                        <a:rPr lang="en-US" sz="1400" b="1" dirty="0" err="1">
                          <a:latin typeface="Courier New" panose="02070309020205020404" pitchFamily="49" charset="0"/>
                          <a:cs typeface="Courier New" panose="02070309020205020404" pitchFamily="49" charset="0"/>
                        </a:rPr>
                        <a:t>nextElementSibling</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Returns the next sibling element node.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220292354"/>
                  </a:ext>
                </a:extLst>
              </a:tr>
              <a:tr h="152657">
                <a:tc>
                  <a:txBody>
                    <a:bodyPr/>
                    <a:lstStyle/>
                    <a:p>
                      <a:r>
                        <a:rPr lang="en-US" sz="1400" b="1" dirty="0" err="1">
                          <a:latin typeface="Courier New" panose="02070309020205020404" pitchFamily="49" charset="0"/>
                          <a:cs typeface="Courier New" panose="02070309020205020404" pitchFamily="49" charset="0"/>
                        </a:rPr>
                        <a:t>previousElementSibling</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Returns the previous sibling element node.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864848255"/>
                  </a:ext>
                </a:extLst>
              </a:tr>
            </a:tbl>
          </a:graphicData>
        </a:graphic>
      </p:graphicFrame>
    </p:spTree>
    <p:extLst>
      <p:ext uri="{BB962C8B-B14F-4D97-AF65-F5344CB8AC3E}">
        <p14:creationId xmlns:p14="http://schemas.microsoft.com/office/powerpoint/2010/main" val="828328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Siblings </a:t>
            </a:r>
          </a:p>
        </p:txBody>
      </p:sp>
      <p:sp>
        <p:nvSpPr>
          <p:cNvPr id="8" name="Text Placeholder 6"/>
          <p:cNvSpPr>
            <a:spLocks noGrp="1"/>
          </p:cNvSpPr>
          <p:nvPr>
            <p:ph type="body" sz="quarter" idx="14"/>
          </p:nvPr>
        </p:nvSpPr>
        <p:spPr>
          <a:xfrm>
            <a:off x="335360" y="1628799"/>
            <a:ext cx="11617154" cy="4822801"/>
          </a:xfrm>
        </p:spPr>
        <p:txBody>
          <a:bodyPr>
            <a:noAutofit/>
          </a:bodyPr>
          <a:lstStyle/>
          <a:p>
            <a:r>
              <a:rPr lang="en-US" sz="1600" b="1" dirty="0"/>
              <a:t>Open in class lab file for this demo</a:t>
            </a:r>
          </a:p>
          <a:p>
            <a:endParaRPr lang="en-US" sz="1600" b="1" dirty="0"/>
          </a:p>
          <a:p>
            <a:r>
              <a:rPr lang="en-US" sz="1600" b="1" dirty="0"/>
              <a:t>Selecting the sibling node</a:t>
            </a:r>
            <a:br>
              <a:rPr lang="en-US" sz="1600" b="1" dirty="0"/>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itemList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addForm</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itemList.nextSibling</a:t>
            </a:r>
            <a:r>
              <a:rPr lang="en-US" sz="1600" dirty="0">
                <a:latin typeface="Courier New" panose="02070309020205020404" pitchFamily="49" charset="0"/>
                <a:cs typeface="Courier New" panose="02070309020205020404" pitchFamily="49" charset="0"/>
              </a:rPr>
              <a:t>);			// Node Interface</a:t>
            </a:r>
          </a:p>
          <a:p>
            <a:r>
              <a:rPr lang="en-US" sz="1600" dirty="0">
                <a:latin typeface="Courier New" panose="02070309020205020404" pitchFamily="49" charset="0"/>
                <a:cs typeface="Courier New" panose="02070309020205020404" pitchFamily="49" charset="0"/>
              </a:rPr>
              <a:t>// or console.log(</a:t>
            </a:r>
            <a:r>
              <a:rPr lang="en-US" sz="1600" dirty="0" err="1">
                <a:latin typeface="Courier New" panose="02070309020205020404" pitchFamily="49" charset="0"/>
                <a:cs typeface="Courier New" panose="02070309020205020404" pitchFamily="49" charset="0"/>
              </a:rPr>
              <a:t>itemList.nextElementSibling</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Element Interface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or console.log(</a:t>
            </a:r>
            <a:r>
              <a:rPr lang="en-US" sz="1600" dirty="0" err="1">
                <a:latin typeface="Courier New" panose="02070309020205020404" pitchFamily="49" charset="0"/>
                <a:cs typeface="Courier New" panose="02070309020205020404" pitchFamily="49" charset="0"/>
              </a:rPr>
              <a:t>itemList.previousElementSibling</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Element </a:t>
            </a:r>
            <a:r>
              <a:rPr lang="en-US" sz="1600" dirty="0">
                <a:latin typeface="Courier New" panose="02070309020205020404" pitchFamily="49" charset="0"/>
                <a:cs typeface="Courier New" panose="02070309020205020404" pitchFamily="49" charset="0"/>
              </a:rPr>
              <a:t>Interface</a:t>
            </a: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t>
            </a:r>
            <a:r>
              <a:rPr lang="en-US" sz="1600" b="1" dirty="0" err="1">
                <a:cs typeface="Courier New" panose="02070309020205020404" pitchFamily="49" charset="0"/>
              </a:rPr>
              <a:t>nextSibling</a:t>
            </a:r>
            <a:r>
              <a:rPr lang="en-US" sz="1600" b="1" dirty="0">
                <a:cs typeface="Courier New" panose="02070309020205020404" pitchFamily="49" charset="0"/>
              </a:rPr>
              <a:t> and .</a:t>
            </a:r>
            <a:r>
              <a:rPr lang="en-US" sz="1600" b="1" dirty="0" err="1">
                <a:cs typeface="Courier New" panose="02070309020205020404" pitchFamily="49" charset="0"/>
              </a:rPr>
              <a:t>previousSibling</a:t>
            </a:r>
            <a:r>
              <a:rPr lang="en-US" sz="1600" b="1" dirty="0">
                <a:cs typeface="Courier New" panose="02070309020205020404" pitchFamily="49" charset="0"/>
              </a:rPr>
              <a:t/>
            </a:r>
            <a:br>
              <a:rPr lang="en-US" sz="1600" b="1" dirty="0">
                <a:cs typeface="Courier New" panose="02070309020205020404" pitchFamily="49" charset="0"/>
              </a:rPr>
            </a:br>
            <a:r>
              <a:rPr lang="en-US" sz="1600" dirty="0">
                <a:cs typeface="Courier New" panose="02070309020205020404" pitchFamily="49" charset="0"/>
              </a:rPr>
              <a:t>Likely will returns the text node (line breaks, etc.).</a:t>
            </a:r>
          </a:p>
          <a:p>
            <a:endParaRPr lang="en-US" sz="1600" b="1" dirty="0">
              <a:cs typeface="Courier New" panose="02070309020205020404" pitchFamily="49" charset="0"/>
            </a:endParaRPr>
          </a:p>
          <a:p>
            <a:r>
              <a:rPr lang="en-US" sz="1600" b="1" dirty="0">
                <a:cs typeface="Courier New" panose="02070309020205020404" pitchFamily="49" charset="0"/>
              </a:rPr>
              <a:t>.</a:t>
            </a:r>
            <a:r>
              <a:rPr lang="en-US" sz="1600" b="1" dirty="0" err="1">
                <a:cs typeface="Courier New" panose="02070309020205020404" pitchFamily="49" charset="0"/>
              </a:rPr>
              <a:t>nextElementSibling</a:t>
            </a:r>
            <a:r>
              <a:rPr lang="en-US" sz="1600" b="1" dirty="0">
                <a:cs typeface="Courier New" panose="02070309020205020404" pitchFamily="49" charset="0"/>
              </a:rPr>
              <a:t> and .</a:t>
            </a:r>
            <a:r>
              <a:rPr lang="en-US" sz="1600" b="1" dirty="0" err="1">
                <a:cs typeface="Courier New" panose="02070309020205020404" pitchFamily="49" charset="0"/>
              </a:rPr>
              <a:t>previousElementSibling</a:t>
            </a:r>
            <a:r>
              <a:rPr lang="en-US" sz="1600" b="1" dirty="0">
                <a:cs typeface="Courier New" panose="02070309020205020404" pitchFamily="49" charset="0"/>
              </a:rPr>
              <a:t/>
            </a:r>
            <a:br>
              <a:rPr lang="en-US" sz="1600" b="1" dirty="0">
                <a:cs typeface="Courier New" panose="02070309020205020404" pitchFamily="49" charset="0"/>
              </a:rPr>
            </a:br>
            <a:r>
              <a:rPr lang="en-US" sz="1600" dirty="0">
                <a:latin typeface="Courier New" panose="02070309020205020404" pitchFamily="49" charset="0"/>
                <a:cs typeface="Courier New" panose="02070309020205020404" pitchFamily="49" charset="0"/>
              </a:rPr>
              <a:t>&lt;h2 class="title"&gt;Tasks&lt;/h2&gt;</a:t>
            </a:r>
          </a:p>
        </p:txBody>
      </p:sp>
    </p:spTree>
    <p:extLst>
      <p:ext uri="{BB962C8B-B14F-4D97-AF65-F5344CB8AC3E}">
        <p14:creationId xmlns:p14="http://schemas.microsoft.com/office/powerpoint/2010/main" val="95917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a:t>Introduction to DOM Scripting</a:t>
            </a:r>
          </a:p>
        </p:txBody>
      </p:sp>
    </p:spTree>
    <p:extLst>
      <p:ext uri="{BB962C8B-B14F-4D97-AF65-F5344CB8AC3E}">
        <p14:creationId xmlns:p14="http://schemas.microsoft.com/office/powerpoint/2010/main" val="2959366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98137"/>
            <a:ext cx="8352928" cy="1461727"/>
          </a:xfrm>
        </p:spPr>
        <p:txBody>
          <a:bodyPr/>
          <a:lstStyle/>
          <a:p>
            <a:pPr algn="ctr"/>
            <a:r>
              <a:rPr lang="en-US" dirty="0"/>
              <a:t>Creating, Modifying, and Deleting Elements</a:t>
            </a:r>
          </a:p>
        </p:txBody>
      </p:sp>
    </p:spTree>
    <p:extLst>
      <p:ext uri="{BB962C8B-B14F-4D97-AF65-F5344CB8AC3E}">
        <p14:creationId xmlns:p14="http://schemas.microsoft.com/office/powerpoint/2010/main" val="87763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Creating, modifying, and deleting elements</a:t>
            </a:r>
          </a:p>
        </p:txBody>
      </p:sp>
      <p:sp>
        <p:nvSpPr>
          <p:cNvPr id="8" name="Text Placeholder 6"/>
          <p:cNvSpPr>
            <a:spLocks noGrp="1"/>
          </p:cNvSpPr>
          <p:nvPr>
            <p:ph type="body" sz="quarter" idx="14"/>
          </p:nvPr>
        </p:nvSpPr>
        <p:spPr>
          <a:xfrm>
            <a:off x="335360" y="1628800"/>
            <a:ext cx="10056415" cy="4679950"/>
          </a:xfrm>
        </p:spPr>
        <p:txBody>
          <a:bodyPr>
            <a:noAutofit/>
          </a:bodyPr>
          <a:lstStyle/>
          <a:p>
            <a:r>
              <a:rPr lang="en-US" sz="1600" dirty="0">
                <a:cs typeface="Courier New" panose="02070309020205020404" pitchFamily="49" charset="0"/>
              </a:rPr>
              <a:t>Common methods for creating, modifying, and deleting elements</a:t>
            </a:r>
          </a:p>
        </p:txBody>
      </p:sp>
      <p:graphicFrame>
        <p:nvGraphicFramePr>
          <p:cNvPr id="7" name="Table 6"/>
          <p:cNvGraphicFramePr>
            <a:graphicFrameLocks noGrp="1"/>
          </p:cNvGraphicFramePr>
          <p:nvPr>
            <p:extLst>
              <p:ext uri="{D42A27DB-BD31-4B8C-83A1-F6EECF244321}">
                <p14:modId xmlns:p14="http://schemas.microsoft.com/office/powerpoint/2010/main" val="2560248672"/>
              </p:ext>
            </p:extLst>
          </p:nvPr>
        </p:nvGraphicFramePr>
        <p:xfrm>
          <a:off x="0" y="2292034"/>
          <a:ext cx="12192000" cy="2438399"/>
        </p:xfrm>
        <a:graphic>
          <a:graphicData uri="http://schemas.openxmlformats.org/drawingml/2006/table">
            <a:tbl>
              <a:tblPr firstRow="1" bandRow="1">
                <a:tableStyleId>{5C22544A-7EE6-4342-B048-85BDC9FD1C3A}</a:tableStyleId>
              </a:tblPr>
              <a:tblGrid>
                <a:gridCol w="3007452">
                  <a:extLst>
                    <a:ext uri="{9D8B030D-6E8A-4147-A177-3AD203B41FA5}">
                      <a16:colId xmlns:a16="http://schemas.microsoft.com/office/drawing/2014/main" xmlns="" val="20000"/>
                    </a:ext>
                  </a:extLst>
                </a:gridCol>
                <a:gridCol w="9184548">
                  <a:extLst>
                    <a:ext uri="{9D8B030D-6E8A-4147-A177-3AD203B41FA5}">
                      <a16:colId xmlns:a16="http://schemas.microsoft.com/office/drawing/2014/main" xmlns="" val="20001"/>
                    </a:ext>
                  </a:extLst>
                </a:gridCol>
              </a:tblGrid>
              <a:tr h="179011">
                <a:tc>
                  <a:txBody>
                    <a:bodyPr/>
                    <a:lstStyle/>
                    <a:p>
                      <a:r>
                        <a:rPr lang="en-US" sz="1400" b="1" dirty="0"/>
                        <a:t>Method</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79011">
                <a:tc>
                  <a:txBody>
                    <a:bodyPr/>
                    <a:lstStyle/>
                    <a:p>
                      <a:r>
                        <a:rPr lang="en-US" sz="1400" b="0" i="0" kern="1200" dirty="0" err="1">
                          <a:solidFill>
                            <a:schemeClr val="dk1"/>
                          </a:solidFill>
                          <a:effectLst/>
                          <a:latin typeface="Courier New" panose="02070309020205020404" pitchFamily="49" charset="0"/>
                          <a:ea typeface="+mn-ea"/>
                          <a:cs typeface="Courier New" panose="02070309020205020404" pitchFamily="49" charset="0"/>
                        </a:rPr>
                        <a:t>createElement</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endParaRPr lang="en-US" sz="1400" b="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Creates a new HTML element.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79011">
                <a:tc>
                  <a:txBody>
                    <a:bodyPr/>
                    <a:lstStyle/>
                    <a:p>
                      <a:r>
                        <a:rPr lang="en-US" sz="1400" b="0" dirty="0" err="1">
                          <a:latin typeface="Courier New" panose="02070309020205020404" pitchFamily="49" charset="0"/>
                          <a:cs typeface="Courier New" panose="02070309020205020404" pitchFamily="49" charset="0"/>
                        </a:rPr>
                        <a:t>createTextNode</a:t>
                      </a:r>
                      <a:r>
                        <a:rPr lang="en-US" sz="1400" b="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Creates a new</a:t>
                      </a:r>
                      <a:r>
                        <a:rPr lang="en-US" sz="1400" baseline="0" dirty="0"/>
                        <a:t> text node.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79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Courier New" panose="02070309020205020404" pitchFamily="49" charset="0"/>
                          <a:cs typeface="Courier New" panose="02070309020205020404" pitchFamily="49" charset="0"/>
                        </a:rPr>
                        <a:t>append()</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Adds a previously created HTML element node to the DOM.</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470067240"/>
                  </a:ext>
                </a:extLst>
              </a:tr>
              <a:tr h="179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dk1"/>
                          </a:solidFill>
                          <a:effectLst/>
                          <a:latin typeface="Courier New" panose="02070309020205020404" pitchFamily="49" charset="0"/>
                          <a:ea typeface="+mn-ea"/>
                          <a:cs typeface="Courier New" panose="02070309020205020404" pitchFamily="49" charset="0"/>
                        </a:rPr>
                        <a:t>appendChild</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endParaRPr lang="en-US" sz="1400" b="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Adds a previously created HTML element to the DOM.</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68720281"/>
                  </a:ext>
                </a:extLst>
              </a:tr>
              <a:tr h="179011">
                <a:tc>
                  <a:txBody>
                    <a:bodyPr/>
                    <a:lstStyle/>
                    <a:p>
                      <a:r>
                        <a:rPr lang="en-US" sz="1400" b="0" i="0" kern="1200" dirty="0" err="1">
                          <a:solidFill>
                            <a:schemeClr val="dk1"/>
                          </a:solidFill>
                          <a:effectLst/>
                          <a:latin typeface="Courier New" panose="02070309020205020404" pitchFamily="49" charset="0"/>
                          <a:ea typeface="+mn-ea"/>
                          <a:cs typeface="Courier New" panose="02070309020205020404" pitchFamily="49" charset="0"/>
                        </a:rPr>
                        <a:t>removeChild</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endParaRPr lang="en-US" sz="1400" b="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Removes an HTML element from the DOM.</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79011">
                <a:tc>
                  <a:txBody>
                    <a:bodyPr/>
                    <a:lstStyle/>
                    <a:p>
                      <a:r>
                        <a:rPr lang="en-US" sz="1400" b="0" i="0" kern="1200" dirty="0" err="1">
                          <a:solidFill>
                            <a:schemeClr val="dk1"/>
                          </a:solidFill>
                          <a:effectLst/>
                          <a:latin typeface="Courier New" panose="02070309020205020404" pitchFamily="49" charset="0"/>
                          <a:ea typeface="+mn-ea"/>
                          <a:cs typeface="Courier New" panose="02070309020205020404" pitchFamily="49" charset="0"/>
                        </a:rPr>
                        <a:t>replaceChild</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endParaRPr lang="en-US" sz="1400" b="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Replaces an HTML element in the DOM with a different HTML element.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179011">
                <a:tc>
                  <a:txBody>
                    <a:bodyPr/>
                    <a:lstStyle/>
                    <a:p>
                      <a:r>
                        <a:rPr lang="en-US" sz="1400" b="0" dirty="0" err="1">
                          <a:latin typeface="Courier New" panose="02070309020205020404" pitchFamily="49" charset="0"/>
                          <a:cs typeface="Courier New" panose="02070309020205020404" pitchFamily="49" charset="0"/>
                        </a:rPr>
                        <a:t>insertBefore</a:t>
                      </a:r>
                      <a:r>
                        <a:rPr lang="en-US" sz="1400" b="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Inserts a node as a child, right before an existing specified child.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802818687"/>
                  </a:ext>
                </a:extLst>
              </a:tr>
            </a:tbl>
          </a:graphicData>
        </a:graphic>
      </p:graphicFrame>
    </p:spTree>
    <p:extLst>
      <p:ext uri="{BB962C8B-B14F-4D97-AF65-F5344CB8AC3E}">
        <p14:creationId xmlns:p14="http://schemas.microsoft.com/office/powerpoint/2010/main" val="2125200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Creating, modifying, and deleting elements</a:t>
            </a:r>
          </a:p>
        </p:txBody>
      </p:sp>
      <p:sp>
        <p:nvSpPr>
          <p:cNvPr id="8" name="Text Placeholder 6"/>
          <p:cNvSpPr>
            <a:spLocks noGrp="1"/>
          </p:cNvSpPr>
          <p:nvPr>
            <p:ph type="body" sz="quarter" idx="14"/>
          </p:nvPr>
        </p:nvSpPr>
        <p:spPr>
          <a:xfrm>
            <a:off x="335360" y="1628800"/>
            <a:ext cx="11502854" cy="4679950"/>
          </a:xfrm>
        </p:spPr>
        <p:txBody>
          <a:bodyPr>
            <a:noAutofit/>
          </a:bodyPr>
          <a:lstStyle/>
          <a:p>
            <a:r>
              <a:rPr lang="en-US" sz="1600" dirty="0">
                <a:cs typeface="Courier New" panose="02070309020205020404" pitchFamily="49" charset="0"/>
              </a:rPr>
              <a:t>Programmatically creating a new &lt;li&gt; element, adding text to the element, and then adding it to an existing list as the last item.</a:t>
            </a:r>
          </a:p>
          <a:p>
            <a:endParaRPr lang="en-US" sz="1600" b="1"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 = </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.createElement</a:t>
            </a:r>
            <a:r>
              <a:rPr lang="en-US" sz="1600" b="1" dirty="0">
                <a:latin typeface="Courier New" panose="02070309020205020404" pitchFamily="49" charset="0"/>
                <a:cs typeface="Courier New" panose="02070309020205020404" pitchFamily="49" charset="0"/>
              </a:rPr>
              <a:t>('li')</a:t>
            </a:r>
            <a:r>
              <a:rPr lang="en-US" sz="1600" dirty="0">
                <a:latin typeface="Courier New" panose="02070309020205020404" pitchFamily="49" charset="0"/>
                <a:cs typeface="Courier New" panose="02070309020205020404" pitchFamily="49" charset="0"/>
              </a:rPr>
              <a:t>; 		// Create the new &lt;li&gt;</a:t>
            </a:r>
          </a:p>
          <a:p>
            <a:r>
              <a:rPr lang="en-US" sz="1600" dirty="0">
                <a:latin typeface="Courier New" panose="02070309020205020404" pitchFamily="49" charset="0"/>
                <a:cs typeface="Courier New" panose="02070309020205020404" pitchFamily="49" charset="0"/>
              </a:rPr>
              <a:t>let content = </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.createTextNode</a:t>
            </a:r>
            <a:r>
              <a:rPr lang="en-US" sz="1600" b="1" dirty="0">
                <a:latin typeface="Courier New" panose="02070309020205020404" pitchFamily="49" charset="0"/>
                <a:cs typeface="Courier New" panose="02070309020205020404" pitchFamily="49" charset="0"/>
              </a:rPr>
              <a:t>('Item 5')</a:t>
            </a:r>
            <a:r>
              <a:rPr lang="en-US" sz="1600" dirty="0">
                <a:latin typeface="Courier New" panose="02070309020205020404" pitchFamily="49" charset="0"/>
                <a:cs typeface="Courier New" panose="02070309020205020404" pitchFamily="49" charset="0"/>
              </a:rPr>
              <a:t>;	// Create the new text node</a:t>
            </a:r>
          </a:p>
          <a:p>
            <a:r>
              <a:rPr lang="en-US" sz="1600" dirty="0" err="1">
                <a:latin typeface="Courier New" panose="02070309020205020404" pitchFamily="49" charset="0"/>
                <a:cs typeface="Courier New" panose="02070309020205020404" pitchFamily="49" charset="0"/>
              </a:rPr>
              <a:t>li.</a:t>
            </a:r>
            <a:r>
              <a:rPr lang="en-US" sz="1600" b="1" dirty="0" err="1">
                <a:latin typeface="Courier New" panose="02070309020205020404" pitchFamily="49" charset="0"/>
                <a:cs typeface="Courier New" panose="02070309020205020404" pitchFamily="49" charset="0"/>
              </a:rPr>
              <a:t>appendChild</a:t>
            </a:r>
            <a:r>
              <a:rPr lang="en-US" sz="1600" b="1" dirty="0">
                <a:latin typeface="Courier New" panose="02070309020205020404" pitchFamily="49" charset="0"/>
                <a:cs typeface="Courier New" panose="02070309020205020404" pitchFamily="49" charset="0"/>
              </a:rPr>
              <a:t>(content)</a:t>
            </a:r>
            <a:r>
              <a:rPr lang="en-US" sz="1600" dirty="0">
                <a:latin typeface="Courier New" panose="02070309020205020404" pitchFamily="49" charset="0"/>
                <a:cs typeface="Courier New" panose="02070309020205020404" pitchFamily="49" charset="0"/>
              </a:rPr>
              <a:t>;				// Add the text to the &lt;li&gt;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list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 	// Get the existing list</a:t>
            </a:r>
          </a:p>
          <a:p>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appendChild</a:t>
            </a:r>
            <a:r>
              <a:rPr lang="en-US" sz="1600" b="1" dirty="0">
                <a:latin typeface="Courier New" panose="02070309020205020404" pitchFamily="49" charset="0"/>
                <a:cs typeface="Courier New" panose="02070309020205020404" pitchFamily="49" charset="0"/>
              </a:rPr>
              <a:t>(li);</a:t>
            </a:r>
            <a:r>
              <a:rPr lang="en-US" sz="1600" dirty="0">
                <a:latin typeface="Courier New" panose="02070309020205020404" pitchFamily="49" charset="0"/>
                <a:cs typeface="Courier New" panose="02070309020205020404" pitchFamily="49" charset="0"/>
              </a:rPr>
              <a:t>				// Append the &lt;li&gt; to the end of list</a:t>
            </a:r>
          </a:p>
        </p:txBody>
      </p:sp>
    </p:spTree>
    <p:extLst>
      <p:ext uri="{BB962C8B-B14F-4D97-AF65-F5344CB8AC3E}">
        <p14:creationId xmlns:p14="http://schemas.microsoft.com/office/powerpoint/2010/main" val="2955763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Creating, modifying, and deleting elements</a:t>
            </a:r>
          </a:p>
        </p:txBody>
      </p:sp>
      <p:sp>
        <p:nvSpPr>
          <p:cNvPr id="8" name="Text Placeholder 6"/>
          <p:cNvSpPr>
            <a:spLocks noGrp="1"/>
          </p:cNvSpPr>
          <p:nvPr>
            <p:ph type="body" sz="quarter" idx="14"/>
          </p:nvPr>
        </p:nvSpPr>
        <p:spPr>
          <a:xfrm>
            <a:off x="335360" y="1628800"/>
            <a:ext cx="11502854" cy="4679950"/>
          </a:xfrm>
        </p:spPr>
        <p:txBody>
          <a:bodyPr>
            <a:noAutofit/>
          </a:bodyPr>
          <a:lstStyle/>
          <a:p>
            <a:r>
              <a:rPr lang="en-US" sz="1600" dirty="0">
                <a:cs typeface="Courier New" panose="02070309020205020404" pitchFamily="49" charset="0"/>
              </a:rPr>
              <a:t>Programmatically creating a new &lt;li&gt; element, adding text to the element, and then adding it to an existing list as the first item.</a:t>
            </a:r>
          </a:p>
          <a:p>
            <a:endParaRPr lang="en-US" sz="1600" b="1"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 = </a:t>
            </a:r>
            <a:r>
              <a:rPr lang="en-US" sz="1600" dirty="0" err="1">
                <a:latin typeface="Courier New" panose="02070309020205020404" pitchFamily="49" charset="0"/>
                <a:cs typeface="Courier New" panose="02070309020205020404" pitchFamily="49" charset="0"/>
              </a:rPr>
              <a:t>document.createElement</a:t>
            </a:r>
            <a:r>
              <a:rPr lang="en-US" sz="1600" dirty="0">
                <a:latin typeface="Courier New" panose="02070309020205020404" pitchFamily="49" charset="0"/>
                <a:cs typeface="Courier New" panose="02070309020205020404" pitchFamily="49" charset="0"/>
              </a:rPr>
              <a:t>('li'); 		// Create the new &lt;li&gt;</a:t>
            </a:r>
          </a:p>
          <a:p>
            <a:r>
              <a:rPr lang="en-US" sz="1600" dirty="0">
                <a:latin typeface="Courier New" panose="02070309020205020404" pitchFamily="49" charset="0"/>
                <a:cs typeface="Courier New" panose="02070309020205020404" pitchFamily="49" charset="0"/>
              </a:rPr>
              <a:t>let content = </a:t>
            </a:r>
            <a:r>
              <a:rPr lang="en-US" sz="1600" dirty="0" err="1">
                <a:latin typeface="Courier New" panose="02070309020205020404" pitchFamily="49" charset="0"/>
                <a:cs typeface="Courier New" panose="02070309020205020404" pitchFamily="49" charset="0"/>
              </a:rPr>
              <a:t>document.createTextNode</a:t>
            </a:r>
            <a:r>
              <a:rPr lang="en-US" sz="1600" dirty="0">
                <a:latin typeface="Courier New" panose="02070309020205020404" pitchFamily="49" charset="0"/>
                <a:cs typeface="Courier New" panose="02070309020205020404" pitchFamily="49" charset="0"/>
              </a:rPr>
              <a:t>('Item 5');	// Create the new text node</a:t>
            </a:r>
          </a:p>
          <a:p>
            <a:r>
              <a:rPr lang="en-US" sz="1600" dirty="0" err="1">
                <a:latin typeface="Courier New" panose="02070309020205020404" pitchFamily="49" charset="0"/>
                <a:cs typeface="Courier New" panose="02070309020205020404" pitchFamily="49" charset="0"/>
              </a:rPr>
              <a:t>li.appendChild</a:t>
            </a:r>
            <a:r>
              <a:rPr lang="en-US" sz="1600" dirty="0">
                <a:latin typeface="Courier New" panose="02070309020205020404" pitchFamily="49" charset="0"/>
                <a:cs typeface="Courier New" panose="02070309020205020404" pitchFamily="49" charset="0"/>
              </a:rPr>
              <a:t>(content);				// Add the text to the &lt;li&gt;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list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 	// Get the existing list</a:t>
            </a:r>
          </a:p>
          <a:p>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insertBefore</a:t>
            </a:r>
            <a:r>
              <a:rPr lang="en-US" sz="1600" b="1" dirty="0">
                <a:latin typeface="Courier New" panose="02070309020205020404" pitchFamily="49" charset="0"/>
                <a:cs typeface="Courier New" panose="02070309020205020404" pitchFamily="49" charset="0"/>
              </a:rPr>
              <a:t>(li, </a:t>
            </a:r>
            <a:r>
              <a:rPr lang="en-US" sz="1600" b="1" dirty="0" err="1">
                <a:latin typeface="Courier New" panose="02070309020205020404" pitchFamily="49" charset="0"/>
                <a:cs typeface="Courier New" panose="02070309020205020404" pitchFamily="49" charset="0"/>
              </a:rPr>
              <a:t>list.children</a:t>
            </a:r>
            <a:r>
              <a:rPr lang="en-US" sz="1600" b="1" dirty="0">
                <a:latin typeface="Courier New" panose="02070309020205020404" pitchFamily="49" charset="0"/>
                <a:cs typeface="Courier New" panose="02070309020205020404" pitchFamily="49" charset="0"/>
              </a:rPr>
              <a:t>[0]);</a:t>
            </a:r>
            <a:r>
              <a:rPr lang="en-US" sz="1600" dirty="0">
                <a:latin typeface="Courier New" panose="02070309020205020404" pitchFamily="49" charset="0"/>
                <a:cs typeface="Courier New" panose="02070309020205020404" pitchFamily="49" charset="0"/>
              </a:rPr>
              <a:t>		// Insert &lt;li&gt; at the beginning of list</a:t>
            </a:r>
          </a:p>
        </p:txBody>
      </p:sp>
    </p:spTree>
    <p:extLst>
      <p:ext uri="{BB962C8B-B14F-4D97-AF65-F5344CB8AC3E}">
        <p14:creationId xmlns:p14="http://schemas.microsoft.com/office/powerpoint/2010/main" val="2543032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Creating, modifying, and deleting elements</a:t>
            </a:r>
          </a:p>
        </p:txBody>
      </p:sp>
      <p:sp>
        <p:nvSpPr>
          <p:cNvPr id="8" name="Text Placeholder 6"/>
          <p:cNvSpPr>
            <a:spLocks noGrp="1"/>
          </p:cNvSpPr>
          <p:nvPr>
            <p:ph type="body" sz="quarter" idx="14"/>
          </p:nvPr>
        </p:nvSpPr>
        <p:spPr>
          <a:xfrm>
            <a:off x="335360" y="1628800"/>
            <a:ext cx="11502854" cy="4679950"/>
          </a:xfrm>
        </p:spPr>
        <p:txBody>
          <a:bodyPr>
            <a:noAutofit/>
          </a:bodyPr>
          <a:lstStyle/>
          <a:p>
            <a:r>
              <a:rPr lang="en-US" sz="1600" dirty="0">
                <a:cs typeface="Courier New" panose="02070309020205020404" pitchFamily="49" charset="0"/>
              </a:rPr>
              <a:t>Programmatically creating a new &lt;li&gt; element, adding text to the element, and then adding it to an existing list as the first item, and then immediately removing that item.</a:t>
            </a:r>
          </a:p>
          <a:p>
            <a:endParaRPr lang="en-US" sz="1600" b="1"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 = </a:t>
            </a:r>
            <a:r>
              <a:rPr lang="en-US" sz="1600" dirty="0" err="1">
                <a:latin typeface="Courier New" panose="02070309020205020404" pitchFamily="49" charset="0"/>
                <a:cs typeface="Courier New" panose="02070309020205020404" pitchFamily="49" charset="0"/>
              </a:rPr>
              <a:t>document.createElement</a:t>
            </a:r>
            <a:r>
              <a:rPr lang="en-US" sz="1600" dirty="0">
                <a:latin typeface="Courier New" panose="02070309020205020404" pitchFamily="49" charset="0"/>
                <a:cs typeface="Courier New" panose="02070309020205020404" pitchFamily="49" charset="0"/>
              </a:rPr>
              <a:t>('li'); 		// Create the new &lt;li&gt;</a:t>
            </a:r>
          </a:p>
          <a:p>
            <a:r>
              <a:rPr lang="en-US" sz="1600" dirty="0">
                <a:latin typeface="Courier New" panose="02070309020205020404" pitchFamily="49" charset="0"/>
                <a:cs typeface="Courier New" panose="02070309020205020404" pitchFamily="49" charset="0"/>
              </a:rPr>
              <a:t>let content = </a:t>
            </a:r>
            <a:r>
              <a:rPr lang="en-US" sz="1600" dirty="0" err="1">
                <a:latin typeface="Courier New" panose="02070309020205020404" pitchFamily="49" charset="0"/>
                <a:cs typeface="Courier New" panose="02070309020205020404" pitchFamily="49" charset="0"/>
              </a:rPr>
              <a:t>document.createTextNode</a:t>
            </a:r>
            <a:r>
              <a:rPr lang="en-US" sz="1600" dirty="0">
                <a:latin typeface="Courier New" panose="02070309020205020404" pitchFamily="49" charset="0"/>
                <a:cs typeface="Courier New" panose="02070309020205020404" pitchFamily="49" charset="0"/>
              </a:rPr>
              <a:t>('Item 5');	// Create the new text node</a:t>
            </a:r>
          </a:p>
          <a:p>
            <a:r>
              <a:rPr lang="en-US" sz="1600" dirty="0" err="1">
                <a:latin typeface="Courier New" panose="02070309020205020404" pitchFamily="49" charset="0"/>
                <a:cs typeface="Courier New" panose="02070309020205020404" pitchFamily="49" charset="0"/>
              </a:rPr>
              <a:t>li.appendChild</a:t>
            </a:r>
            <a:r>
              <a:rPr lang="en-US" sz="1600" dirty="0">
                <a:latin typeface="Courier New" panose="02070309020205020404" pitchFamily="49" charset="0"/>
                <a:cs typeface="Courier New" panose="02070309020205020404" pitchFamily="49" charset="0"/>
              </a:rPr>
              <a:t>(content);				// Add the text to the &lt;li&gt;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list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 	// Get the existing list</a:t>
            </a:r>
          </a:p>
          <a:p>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insertBefore</a:t>
            </a:r>
            <a:r>
              <a:rPr lang="en-US" sz="1600" b="1" dirty="0">
                <a:latin typeface="Courier New" panose="02070309020205020404" pitchFamily="49" charset="0"/>
                <a:cs typeface="Courier New" panose="02070309020205020404" pitchFamily="49" charset="0"/>
              </a:rPr>
              <a:t>(li, </a:t>
            </a:r>
            <a:r>
              <a:rPr lang="en-US" sz="1600" b="1" dirty="0" err="1">
                <a:latin typeface="Courier New" panose="02070309020205020404" pitchFamily="49" charset="0"/>
                <a:cs typeface="Courier New" panose="02070309020205020404" pitchFamily="49" charset="0"/>
              </a:rPr>
              <a:t>list.children</a:t>
            </a:r>
            <a:r>
              <a:rPr lang="en-US" sz="1600" b="1" dirty="0">
                <a:latin typeface="Courier New" panose="02070309020205020404" pitchFamily="49" charset="0"/>
                <a:cs typeface="Courier New" panose="02070309020205020404" pitchFamily="49" charset="0"/>
              </a:rPr>
              <a:t>[0]);</a:t>
            </a:r>
            <a:r>
              <a:rPr lang="en-US" sz="1600" dirty="0">
                <a:latin typeface="Courier New" panose="02070309020205020404" pitchFamily="49" charset="0"/>
                <a:cs typeface="Courier New" panose="02070309020205020404" pitchFamily="49" charset="0"/>
              </a:rPr>
              <a:t>		// Insert &lt;li&gt; at the beginning of list</a:t>
            </a:r>
          </a:p>
          <a:p>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removeChild</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list.children</a:t>
            </a:r>
            <a:r>
              <a:rPr lang="en-US" sz="1600" b="1" dirty="0">
                <a:latin typeface="Courier New" panose="02070309020205020404" pitchFamily="49" charset="0"/>
                <a:cs typeface="Courier New" panose="02070309020205020404" pitchFamily="49" charset="0"/>
              </a:rPr>
              <a:t>[0]);</a:t>
            </a:r>
            <a:r>
              <a:rPr lang="en-US" sz="1600" dirty="0">
                <a:latin typeface="Courier New" panose="02070309020205020404" pitchFamily="49" charset="0"/>
                <a:cs typeface="Courier New" panose="02070309020205020404" pitchFamily="49" charset="0"/>
              </a:rPr>
              <a:t>			// Removes the first &lt;li&gt; from the list</a:t>
            </a:r>
          </a:p>
        </p:txBody>
      </p:sp>
    </p:spTree>
    <p:extLst>
      <p:ext uri="{BB962C8B-B14F-4D97-AF65-F5344CB8AC3E}">
        <p14:creationId xmlns:p14="http://schemas.microsoft.com/office/powerpoint/2010/main" val="1366115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Working with Element Attributes</a:t>
            </a:r>
          </a:p>
        </p:txBody>
      </p:sp>
    </p:spTree>
    <p:extLst>
      <p:ext uri="{BB962C8B-B14F-4D97-AF65-F5344CB8AC3E}">
        <p14:creationId xmlns:p14="http://schemas.microsoft.com/office/powerpoint/2010/main" val="451983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a:t>
            </a:r>
          </a:p>
        </p:txBody>
      </p:sp>
      <p:sp>
        <p:nvSpPr>
          <p:cNvPr id="8" name="Text Placeholder 6"/>
          <p:cNvSpPr>
            <a:spLocks noGrp="1"/>
          </p:cNvSpPr>
          <p:nvPr>
            <p:ph type="body" sz="quarter" idx="14"/>
          </p:nvPr>
        </p:nvSpPr>
        <p:spPr>
          <a:xfrm>
            <a:off x="335359" y="1628800"/>
            <a:ext cx="11519183" cy="4679950"/>
          </a:xfrm>
        </p:spPr>
        <p:txBody>
          <a:bodyPr>
            <a:noAutofit/>
          </a:bodyPr>
          <a:lstStyle/>
          <a:p>
            <a:r>
              <a:rPr lang="en-US" sz="1600" dirty="0">
                <a:cs typeface="Courier New" panose="02070309020205020404" pitchFamily="49" charset="0"/>
              </a:rPr>
              <a:t>The Element interface exposes properties that you can use for working with attributes, classes, text, and more of elements in the DOM.</a:t>
            </a:r>
          </a:p>
          <a:p>
            <a:endParaRPr lang="en-US" sz="1600"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r>
              <a:rPr lang="en-US" sz="1600" dirty="0">
                <a:cs typeface="Courier New" panose="02070309020205020404" pitchFamily="49" charset="0"/>
              </a:rPr>
              <a:t>For more information on the properties of the Element interface, visit the official documentation here: </a:t>
            </a:r>
            <a:r>
              <a:rPr lang="en-US" sz="1600" dirty="0">
                <a:cs typeface="Courier New" panose="02070309020205020404" pitchFamily="49" charset="0"/>
                <a:hlinkClick r:id="rId2"/>
              </a:rPr>
              <a:t>https://developer.mozilla.org/en-US/docs/Web/API/Element#Properties</a:t>
            </a:r>
            <a:endParaRPr lang="en-US" sz="1600" b="1" dirty="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65426176"/>
              </p:ext>
            </p:extLst>
          </p:nvPr>
        </p:nvGraphicFramePr>
        <p:xfrm>
          <a:off x="0" y="2232069"/>
          <a:ext cx="12192000" cy="2743199"/>
        </p:xfrm>
        <a:graphic>
          <a:graphicData uri="http://schemas.openxmlformats.org/drawingml/2006/table">
            <a:tbl>
              <a:tblPr firstRow="1" bandRow="1">
                <a:tableStyleId>{5C22544A-7EE6-4342-B048-85BDC9FD1C3A}</a:tableStyleId>
              </a:tblPr>
              <a:tblGrid>
                <a:gridCol w="3534229">
                  <a:extLst>
                    <a:ext uri="{9D8B030D-6E8A-4147-A177-3AD203B41FA5}">
                      <a16:colId xmlns:a16="http://schemas.microsoft.com/office/drawing/2014/main" xmlns="" val="20000"/>
                    </a:ext>
                  </a:extLst>
                </a:gridCol>
                <a:gridCol w="8657771">
                  <a:extLst>
                    <a:ext uri="{9D8B030D-6E8A-4147-A177-3AD203B41FA5}">
                      <a16:colId xmlns:a16="http://schemas.microsoft.com/office/drawing/2014/main" xmlns="" val="20001"/>
                    </a:ext>
                  </a:extLst>
                </a:gridCol>
              </a:tblGrid>
              <a:tr h="116955">
                <a:tc>
                  <a:txBody>
                    <a:bodyPr/>
                    <a:lstStyle/>
                    <a:p>
                      <a:r>
                        <a:rPr lang="en-US" sz="1400" b="1" dirty="0"/>
                        <a:t>Property</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16955">
                <a:tc>
                  <a:txBody>
                    <a:bodyPr/>
                    <a:lstStyle/>
                    <a:p>
                      <a:r>
                        <a:rPr lang="en-US" sz="1400" dirty="0">
                          <a:latin typeface="Courier New" panose="02070309020205020404" pitchFamily="49" charset="0"/>
                          <a:cs typeface="Courier New" panose="02070309020205020404" pitchFamily="49" charset="0"/>
                        </a:rPr>
                        <a:t>attributes</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a:t>
                      </a:r>
                      <a:r>
                        <a:rPr lang="en-US" sz="1400" b="0" i="0" kern="1200" baseline="0" dirty="0">
                          <a:solidFill>
                            <a:schemeClr val="dk1"/>
                          </a:solidFill>
                          <a:effectLst/>
                          <a:latin typeface="+mn-lt"/>
                          <a:ea typeface="+mn-ea"/>
                          <a:cs typeface="+mn-cs"/>
                        </a:rPr>
                        <a:t> array </a:t>
                      </a:r>
                      <a:r>
                        <a:rPr lang="en-US" sz="1400" b="0" i="0" kern="1200" dirty="0">
                          <a:solidFill>
                            <a:schemeClr val="dk1"/>
                          </a:solidFill>
                          <a:effectLst/>
                          <a:latin typeface="+mn-lt"/>
                          <a:ea typeface="+mn-ea"/>
                          <a:cs typeface="+mn-cs"/>
                        </a:rPr>
                        <a:t>of all attribute nodes registered to the selected node.</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16955">
                <a:tc>
                  <a:txBody>
                    <a:bodyPr/>
                    <a:lstStyle/>
                    <a:p>
                      <a:r>
                        <a:rPr lang="en-US" sz="1400" dirty="0" err="1">
                          <a:latin typeface="Courier New" panose="02070309020205020404" pitchFamily="49" charset="0"/>
                          <a:cs typeface="Courier New" panose="02070309020205020404" pitchFamily="49" charset="0"/>
                        </a:rPr>
                        <a:t>classList</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a:t>
                      </a:r>
                      <a:r>
                        <a:rPr lang="en-US" sz="1400" b="0" i="0" kern="1200" baseline="0" dirty="0">
                          <a:solidFill>
                            <a:schemeClr val="dk1"/>
                          </a:solidFill>
                          <a:effectLst/>
                          <a:latin typeface="+mn-lt"/>
                          <a:ea typeface="+mn-ea"/>
                          <a:cs typeface="+mn-cs"/>
                        </a:rPr>
                        <a:t> array</a:t>
                      </a:r>
                      <a:r>
                        <a:rPr lang="en-US" sz="1400" b="0" i="0" kern="1200" dirty="0">
                          <a:solidFill>
                            <a:schemeClr val="dk1"/>
                          </a:solidFill>
                          <a:effectLst/>
                          <a:latin typeface="+mn-lt"/>
                          <a:ea typeface="+mn-ea"/>
                          <a:cs typeface="+mn-cs"/>
                        </a:rPr>
                        <a:t> of the classes associated</a:t>
                      </a:r>
                      <a:r>
                        <a:rPr lang="en-US" sz="1400" b="0" i="0" kern="1200" baseline="0" dirty="0">
                          <a:solidFill>
                            <a:schemeClr val="dk1"/>
                          </a:solidFill>
                          <a:effectLst/>
                          <a:latin typeface="+mn-lt"/>
                          <a:ea typeface="+mn-ea"/>
                          <a:cs typeface="+mn-cs"/>
                        </a:rPr>
                        <a:t> with the </a:t>
                      </a:r>
                      <a:r>
                        <a:rPr lang="en-US" sz="1400" b="0" i="0" kern="1200" dirty="0">
                          <a:solidFill>
                            <a:schemeClr val="dk1"/>
                          </a:solidFill>
                          <a:effectLst/>
                          <a:latin typeface="+mn-lt"/>
                          <a:ea typeface="+mn-ea"/>
                          <a:cs typeface="+mn-cs"/>
                        </a:rPr>
                        <a:t>selected element.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16955">
                <a:tc>
                  <a:txBody>
                    <a:bodyPr/>
                    <a:lstStyle/>
                    <a:p>
                      <a:r>
                        <a:rPr lang="en-US" sz="1400" b="1" dirty="0" err="1">
                          <a:latin typeface="Courier New" panose="02070309020205020404" pitchFamily="49" charset="0"/>
                          <a:cs typeface="Courier New" panose="02070309020205020404" pitchFamily="49" charset="0"/>
                        </a:rPr>
                        <a:t>className</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Gets and sets the value of the </a:t>
                      </a:r>
                      <a:r>
                        <a:rPr lang="en-US" sz="1400" dirty="0"/>
                        <a:t>class</a:t>
                      </a:r>
                      <a:r>
                        <a:rPr lang="en-US" sz="1400" b="0" i="0" kern="1200" dirty="0">
                          <a:solidFill>
                            <a:schemeClr val="dk1"/>
                          </a:solidFill>
                          <a:effectLst/>
                          <a:latin typeface="+mn-lt"/>
                          <a:ea typeface="+mn-ea"/>
                          <a:cs typeface="+mn-cs"/>
                        </a:rPr>
                        <a:t> attribute of the specified element.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44192">
                <a:tc>
                  <a:txBody>
                    <a:bodyPr/>
                    <a:lstStyle/>
                    <a:p>
                      <a:r>
                        <a:rPr lang="en-US" sz="1400" dirty="0" err="1">
                          <a:latin typeface="Courier New" panose="02070309020205020404" pitchFamily="49" charset="0"/>
                          <a:cs typeface="Courier New" panose="02070309020205020404" pitchFamily="49" charset="0"/>
                        </a:rPr>
                        <a:t>clientHeight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clientWidth</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Gets </a:t>
                      </a:r>
                      <a:r>
                        <a:rPr lang="en-US" sz="1400" baseline="0" dirty="0"/>
                        <a:t>the width and/or height of an element in pixels.</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16955">
                <a:tc>
                  <a:txBody>
                    <a:bodyPr/>
                    <a:lstStyle/>
                    <a:p>
                      <a:r>
                        <a:rPr lang="en-US" sz="1400" b="1" dirty="0">
                          <a:latin typeface="Courier New" panose="02070309020205020404" pitchFamily="49" charset="0"/>
                          <a:cs typeface="Courier New" panose="02070309020205020404" pitchFamily="49" charset="0"/>
                        </a:rPr>
                        <a:t>id</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Gets the unique</a:t>
                      </a:r>
                      <a:r>
                        <a:rPr lang="en-US" sz="1400" baseline="0" dirty="0"/>
                        <a:t> id of an element.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116955">
                <a:tc>
                  <a:txBody>
                    <a:bodyPr/>
                    <a:lstStyle/>
                    <a:p>
                      <a:r>
                        <a:rPr lang="en-US" sz="1400" b="1" dirty="0" err="1">
                          <a:latin typeface="Courier New" panose="02070309020205020404" pitchFamily="49" charset="0"/>
                          <a:cs typeface="Courier New" panose="02070309020205020404" pitchFamily="49" charset="0"/>
                        </a:rPr>
                        <a:t>innerText</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Gets or sets all text contained by an element and all its child elements.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862784332"/>
                  </a:ext>
                </a:extLst>
              </a:tr>
              <a:tr h="116955">
                <a:tc>
                  <a:txBody>
                    <a:bodyPr/>
                    <a:lstStyle/>
                    <a:p>
                      <a:r>
                        <a:rPr lang="en-US" sz="1400" b="1" dirty="0" err="1">
                          <a:latin typeface="Courier New" panose="02070309020205020404" pitchFamily="49" charset="0"/>
                          <a:cs typeface="Courier New" panose="02070309020205020404" pitchFamily="49" charset="0"/>
                        </a:rPr>
                        <a:t>innerHTML</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Gets or sets all text, including html tags, that is contained by an element</a:t>
                      </a:r>
                      <a:r>
                        <a:rPr lang="en-US" sz="1400" baseline="0" dirty="0"/>
                        <a: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116955">
                <a:tc>
                  <a:txBody>
                    <a:bodyPr/>
                    <a:lstStyle/>
                    <a:p>
                      <a:r>
                        <a:rPr lang="en-US" sz="1400" dirty="0" err="1">
                          <a:latin typeface="Courier New" panose="02070309020205020404" pitchFamily="49" charset="0"/>
                          <a:cs typeface="Courier New" panose="02070309020205020404" pitchFamily="49" charset="0"/>
                        </a:rPr>
                        <a:t>tagName</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Name of the tag for this element.</a:t>
                      </a:r>
                      <a:r>
                        <a:rPr lang="en-US" sz="1400" baseline="0" dirty="0"/>
                        <a:t> Displayed in uppercase.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730822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a:t>
            </a:r>
          </a:p>
        </p:txBody>
      </p:sp>
      <p:sp>
        <p:nvSpPr>
          <p:cNvPr id="8" name="Text Placeholder 6"/>
          <p:cNvSpPr>
            <a:spLocks noGrp="1"/>
          </p:cNvSpPr>
          <p:nvPr>
            <p:ph type="body" sz="quarter" idx="14"/>
          </p:nvPr>
        </p:nvSpPr>
        <p:spPr>
          <a:xfrm>
            <a:off x="335360" y="1628800"/>
            <a:ext cx="11502854" cy="4679950"/>
          </a:xfrm>
        </p:spPr>
        <p:txBody>
          <a:bodyPr>
            <a:noAutofit/>
          </a:bodyPr>
          <a:lstStyle/>
          <a:p>
            <a:r>
              <a:rPr lang="en-US" sz="1600" dirty="0">
                <a:cs typeface="Courier New" panose="02070309020205020404" pitchFamily="49" charset="0"/>
              </a:rPr>
              <a:t>Programmatically creating a new &lt;li&gt; element, adding an id and class to that &lt;li&gt; element, adding text to the element, and then adding it to an existing list as the last item. Shows how to use </a:t>
            </a:r>
            <a:r>
              <a:rPr lang="en-US" sz="1600" dirty="0" err="1">
                <a:cs typeface="Courier New" panose="02070309020205020404" pitchFamily="49" charset="0"/>
              </a:rPr>
              <a:t>innerText</a:t>
            </a:r>
            <a:r>
              <a:rPr lang="en-US" sz="1600" dirty="0">
                <a:cs typeface="Courier New" panose="02070309020205020404" pitchFamily="49" charset="0"/>
              </a:rPr>
              <a:t> to display the text contained within an element.</a:t>
            </a:r>
          </a:p>
          <a:p>
            <a:endParaRPr lang="en-US" sz="1600" b="1"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 = </a:t>
            </a:r>
            <a:r>
              <a:rPr lang="en-US" sz="1600" dirty="0" err="1">
                <a:latin typeface="Courier New" panose="02070309020205020404" pitchFamily="49" charset="0"/>
                <a:cs typeface="Courier New" panose="02070309020205020404" pitchFamily="49" charset="0"/>
              </a:rPr>
              <a:t>document.createElement</a:t>
            </a:r>
            <a:r>
              <a:rPr lang="en-US" sz="1600" dirty="0">
                <a:latin typeface="Courier New" panose="02070309020205020404" pitchFamily="49" charset="0"/>
                <a:cs typeface="Courier New" panose="02070309020205020404" pitchFamily="49" charset="0"/>
              </a:rPr>
              <a:t>('li'); 		// Create the new &lt;li&gt;</a:t>
            </a:r>
          </a:p>
          <a:p>
            <a:r>
              <a:rPr lang="en-US" sz="1600" b="1" dirty="0">
                <a:latin typeface="Courier New" panose="02070309020205020404" pitchFamily="49" charset="0"/>
                <a:cs typeface="Courier New" panose="02070309020205020404" pitchFamily="49" charset="0"/>
              </a:rPr>
              <a:t>li.id = '</a:t>
            </a:r>
            <a:r>
              <a:rPr lang="en-US" sz="1600" b="1" dirty="0" err="1">
                <a:latin typeface="Courier New" panose="02070309020205020404" pitchFamily="49" charset="0"/>
                <a:cs typeface="Courier New" panose="02070309020205020404" pitchFamily="49" charset="0"/>
              </a:rPr>
              <a:t>newitem</a:t>
            </a:r>
            <a:r>
              <a:rPr lang="en-US" sz="1600" b="1" dirty="0">
                <a:latin typeface="Courier New" panose="02070309020205020404" pitchFamily="49" charset="0"/>
                <a:cs typeface="Courier New" panose="02070309020205020404" pitchFamily="49" charset="0"/>
              </a:rPr>
              <a:t>';					// Add an id to the new &lt;li&gt;</a:t>
            </a:r>
          </a:p>
          <a:p>
            <a:r>
              <a:rPr lang="en-US" sz="1600" b="1" dirty="0" err="1">
                <a:latin typeface="Courier New" panose="02070309020205020404" pitchFamily="49" charset="0"/>
                <a:cs typeface="Courier New" panose="02070309020205020404" pitchFamily="49" charset="0"/>
              </a:rPr>
              <a:t>li.className</a:t>
            </a:r>
            <a:r>
              <a:rPr lang="en-US" sz="1600" b="1" dirty="0">
                <a:latin typeface="Courier New" panose="02070309020205020404" pitchFamily="49" charset="0"/>
                <a:cs typeface="Courier New" panose="02070309020205020404" pitchFamily="49" charset="0"/>
              </a:rPr>
              <a:t> = 'list-group-item';</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Adds a class to the new &lt;li&gt;</a:t>
            </a:r>
          </a:p>
          <a:p>
            <a:r>
              <a:rPr lang="en-US" sz="1600" dirty="0">
                <a:latin typeface="Courier New" panose="02070309020205020404" pitchFamily="49" charset="0"/>
                <a:cs typeface="Courier New" panose="02070309020205020404" pitchFamily="49" charset="0"/>
              </a:rPr>
              <a:t>let content = </a:t>
            </a:r>
            <a:r>
              <a:rPr lang="en-US" sz="1600" dirty="0" err="1">
                <a:latin typeface="Courier New" panose="02070309020205020404" pitchFamily="49" charset="0"/>
                <a:cs typeface="Courier New" panose="02070309020205020404" pitchFamily="49" charset="0"/>
              </a:rPr>
              <a:t>document.createTextNode</a:t>
            </a:r>
            <a:r>
              <a:rPr lang="en-US" sz="1600" dirty="0">
                <a:latin typeface="Courier New" panose="02070309020205020404" pitchFamily="49" charset="0"/>
                <a:cs typeface="Courier New" panose="02070309020205020404" pitchFamily="49" charset="0"/>
              </a:rPr>
              <a:t>('Item 5');	// Create the new text node</a:t>
            </a:r>
          </a:p>
          <a:p>
            <a:r>
              <a:rPr lang="en-US" sz="1600" dirty="0" err="1">
                <a:latin typeface="Courier New" panose="02070309020205020404" pitchFamily="49" charset="0"/>
                <a:cs typeface="Courier New" panose="02070309020205020404" pitchFamily="49" charset="0"/>
              </a:rPr>
              <a:t>li.appendChild</a:t>
            </a:r>
            <a:r>
              <a:rPr lang="en-US" sz="1600" dirty="0">
                <a:latin typeface="Courier New" panose="02070309020205020404" pitchFamily="49" charset="0"/>
                <a:cs typeface="Courier New" panose="02070309020205020404" pitchFamily="49" charset="0"/>
              </a:rPr>
              <a:t>(content);				// Add the text to the &lt;li&gt;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list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 	// Get the existing list</a:t>
            </a:r>
          </a:p>
          <a:p>
            <a:r>
              <a:rPr lang="en-US" sz="1600" dirty="0" err="1">
                <a:latin typeface="Courier New" panose="02070309020205020404" pitchFamily="49" charset="0"/>
                <a:cs typeface="Courier New" panose="02070309020205020404" pitchFamily="49" charset="0"/>
              </a:rPr>
              <a:t>list.appendChild</a:t>
            </a:r>
            <a:r>
              <a:rPr lang="en-US" sz="1600" dirty="0">
                <a:latin typeface="Courier New" panose="02070309020205020404" pitchFamily="49" charset="0"/>
                <a:cs typeface="Courier New" panose="02070309020205020404" pitchFamily="49" charset="0"/>
              </a:rPr>
              <a:t>(li);					// Append the &lt;li&gt; to the end of list</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list.children</a:t>
            </a:r>
            <a:r>
              <a:rPr lang="en-US" sz="1600" dirty="0">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innerText</a:t>
            </a:r>
            <a:r>
              <a:rPr lang="en-US" sz="1600" dirty="0">
                <a:latin typeface="Courier New" panose="02070309020205020404" pitchFamily="49" charset="0"/>
                <a:cs typeface="Courier New" panose="02070309020205020404" pitchFamily="49" charset="0"/>
              </a:rPr>
              <a:t>);		// Returns Do Laundry</a:t>
            </a:r>
          </a:p>
        </p:txBody>
      </p:sp>
    </p:spTree>
    <p:extLst>
      <p:ext uri="{BB962C8B-B14F-4D97-AF65-F5344CB8AC3E}">
        <p14:creationId xmlns:p14="http://schemas.microsoft.com/office/powerpoint/2010/main" val="3855055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a:t>
            </a:r>
          </a:p>
        </p:txBody>
      </p:sp>
      <p:sp>
        <p:nvSpPr>
          <p:cNvPr id="8" name="Text Placeholder 6"/>
          <p:cNvSpPr>
            <a:spLocks noGrp="1"/>
          </p:cNvSpPr>
          <p:nvPr>
            <p:ph type="body" sz="quarter" idx="14"/>
          </p:nvPr>
        </p:nvSpPr>
        <p:spPr>
          <a:xfrm>
            <a:off x="335359" y="1628800"/>
            <a:ext cx="11511019" cy="4820986"/>
          </a:xfrm>
        </p:spPr>
        <p:txBody>
          <a:bodyPr>
            <a:noAutofit/>
          </a:bodyPr>
          <a:lstStyle/>
          <a:p>
            <a:r>
              <a:rPr lang="en-US" sz="1600" dirty="0">
                <a:latin typeface="Courier New" panose="02070309020205020404" pitchFamily="49" charset="0"/>
                <a:cs typeface="Courier New" panose="02070309020205020404" pitchFamily="49" charset="0"/>
              </a:rPr>
              <a:t>let list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		// The element</a:t>
            </a:r>
          </a:p>
          <a:p>
            <a:endParaRPr lang="en-US" sz="1600" b="1" dirty="0"/>
          </a:p>
          <a:p>
            <a:r>
              <a:rPr lang="en-US" sz="1600" b="1" dirty="0"/>
              <a:t>How to retrieve the attributes for an element</a:t>
            </a:r>
            <a:br>
              <a:rPr lang="en-US" sz="1600" b="1" dirty="0"/>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attributes</a:t>
            </a:r>
            <a:r>
              <a:rPr lang="en-US" sz="1600" dirty="0">
                <a:latin typeface="Courier New" panose="02070309020205020404" pitchFamily="49" charset="0"/>
                <a:cs typeface="Courier New" panose="02070309020205020404" pitchFamily="49" charset="0"/>
              </a:rPr>
              <a:t>);				// Should return id and class</a:t>
            </a:r>
          </a:p>
          <a:p>
            <a:endParaRPr lang="en-US" sz="1600" dirty="0">
              <a:latin typeface="Courier New" panose="02070309020205020404" pitchFamily="49" charset="0"/>
              <a:cs typeface="Courier New" panose="02070309020205020404" pitchFamily="49" charset="0"/>
            </a:endParaRPr>
          </a:p>
          <a:p>
            <a:r>
              <a:rPr lang="en-US" sz="1600" b="1" dirty="0"/>
              <a:t>How to retrieve a single class associated with an element</a:t>
            </a:r>
            <a:br>
              <a:rPr lang="en-US" sz="1600" b="1" dirty="0"/>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className</a:t>
            </a:r>
            <a:r>
              <a:rPr lang="en-US" sz="1600" dirty="0">
                <a:latin typeface="Courier New" panose="02070309020205020404" pitchFamily="49" charset="0"/>
                <a:cs typeface="Courier New" panose="02070309020205020404" pitchFamily="49" charset="0"/>
              </a:rPr>
              <a:t>);				// Should return list-group</a:t>
            </a:r>
          </a:p>
          <a:p>
            <a:endParaRPr lang="en-US" sz="1600" b="1" dirty="0"/>
          </a:p>
          <a:p>
            <a:r>
              <a:rPr lang="en-US" sz="1600" b="1" dirty="0"/>
              <a:t>How to retrieve all of the classes associated with an element</a:t>
            </a:r>
            <a:br>
              <a:rPr lang="en-US" sz="1600" b="1" dirty="0"/>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classList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DOMTokenList</a:t>
            </a:r>
            <a:r>
              <a:rPr lang="en-US" sz="1600" dirty="0">
                <a:latin typeface="Courier New" panose="02070309020205020404" pitchFamily="49" charset="0"/>
                <a:cs typeface="Courier New" panose="02070309020205020404" pitchFamily="49" charset="0"/>
              </a:rPr>
              <a:t> ["list-group", value: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"list-group"]</a:t>
            </a:r>
          </a:p>
          <a:p>
            <a:r>
              <a:rPr lang="en-US" sz="1600" b="1" dirty="0"/>
              <a:t>How to retrieve the tag name and ID for an element</a:t>
            </a:r>
            <a:br>
              <a:rPr lang="en-US" sz="1600" b="1" dirty="0"/>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tagName</a:t>
            </a:r>
            <a:r>
              <a:rPr lang="en-US" sz="1600" b="1" dirty="0">
                <a:latin typeface="Courier New" panose="02070309020205020404" pitchFamily="49" charset="0"/>
                <a:cs typeface="Courier New" panose="02070309020205020404" pitchFamily="49" charset="0"/>
              </a:rPr>
              <a:t> + " : " + list.id</a:t>
            </a:r>
            <a:r>
              <a:rPr lang="en-US" sz="1600" dirty="0">
                <a:latin typeface="Courier New" panose="02070309020205020404" pitchFamily="49" charset="0"/>
                <a:cs typeface="Courier New" panose="02070309020205020404" pitchFamily="49" charset="0"/>
              </a:rPr>
              <a:t>);		// UL : items</a:t>
            </a:r>
          </a:p>
        </p:txBody>
      </p:sp>
    </p:spTree>
    <p:extLst>
      <p:ext uri="{BB962C8B-B14F-4D97-AF65-F5344CB8AC3E}">
        <p14:creationId xmlns:p14="http://schemas.microsoft.com/office/powerpoint/2010/main" val="3227343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a:t>
            </a:r>
          </a:p>
        </p:txBody>
      </p:sp>
      <p:sp>
        <p:nvSpPr>
          <p:cNvPr id="8" name="Text Placeholder 6"/>
          <p:cNvSpPr>
            <a:spLocks noGrp="1"/>
          </p:cNvSpPr>
          <p:nvPr>
            <p:ph type="body" sz="quarter" idx="14"/>
          </p:nvPr>
        </p:nvSpPr>
        <p:spPr>
          <a:xfrm>
            <a:off x="335361" y="1628800"/>
            <a:ext cx="11519182" cy="4679950"/>
          </a:xfrm>
        </p:spPr>
        <p:txBody>
          <a:bodyPr>
            <a:noAutofit/>
          </a:bodyPr>
          <a:lstStyle/>
          <a:p>
            <a:r>
              <a:rPr lang="en-US" sz="1600" b="1" dirty="0"/>
              <a:t>How to use name and value properties</a:t>
            </a:r>
          </a:p>
          <a:p>
            <a:endParaRPr lang="en-US" sz="1600" b="1" dirty="0"/>
          </a:p>
          <a:p>
            <a:r>
              <a:rPr lang="en-US" sz="1600" dirty="0">
                <a:latin typeface="Courier New" panose="02070309020205020404" pitchFamily="49" charset="0"/>
                <a:cs typeface="Courier New" panose="02070309020205020404" pitchFamily="49" charset="0"/>
              </a:rPr>
              <a:t>let div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('main');</a:t>
            </a:r>
          </a:p>
          <a:p>
            <a:r>
              <a:rPr lang="en-US" sz="1600" dirty="0">
                <a:latin typeface="Courier New" panose="02070309020205020404" pitchFamily="49" charset="0"/>
                <a:cs typeface="Courier New" panose="02070309020205020404" pitchFamily="49" charset="0"/>
              </a:rPr>
              <a:t>let result = '';</a:t>
            </a:r>
          </a:p>
          <a:p>
            <a:r>
              <a:rPr lang="en-US" sz="1600" dirty="0">
                <a:latin typeface="Courier New" panose="02070309020205020404" pitchFamily="49" charset="0"/>
                <a:cs typeface="Courier New" panose="02070309020205020404" pitchFamily="49" charset="0"/>
              </a:rPr>
              <a:t>for (let i = 0; i &lt; </a:t>
            </a:r>
            <a:r>
              <a:rPr lang="en-US" sz="1600" dirty="0" err="1">
                <a:latin typeface="Courier New" panose="02070309020205020404" pitchFamily="49" charset="0"/>
                <a:cs typeface="Courier New" panose="02070309020205020404" pitchFamily="49" charset="0"/>
              </a:rPr>
              <a:t>div.attributes.length</a:t>
            </a:r>
            <a:r>
              <a:rPr lang="en-US" sz="1600" dirty="0">
                <a:latin typeface="Courier New" panose="02070309020205020404" pitchFamily="49" charset="0"/>
                <a:cs typeface="Courier New" panose="02070309020205020404" pitchFamily="49" charset="0"/>
              </a:rPr>
              <a:t>; i++) {</a:t>
            </a:r>
          </a:p>
          <a:p>
            <a:r>
              <a:rPr lang="en-US" sz="1600" dirty="0">
                <a:latin typeface="Courier New" panose="02070309020205020404" pitchFamily="49" charset="0"/>
                <a:cs typeface="Courier New" panose="02070309020205020404" pitchFamily="49" charset="0"/>
              </a:rPr>
              <a:t>	result += </a:t>
            </a:r>
            <a:r>
              <a:rPr lang="en-US" sz="1600" dirty="0" err="1">
                <a:latin typeface="Courier New" panose="02070309020205020404" pitchFamily="49" charset="0"/>
                <a:cs typeface="Courier New" panose="02070309020205020404" pitchFamily="49" charset="0"/>
              </a:rPr>
              <a:t>div.attributes</a:t>
            </a:r>
            <a:r>
              <a:rPr lang="en-US" sz="1600" dirty="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name</a:t>
            </a:r>
            <a:r>
              <a:rPr lang="en-US" sz="1600" dirty="0">
                <a:latin typeface="Courier New" panose="02070309020205020404" pitchFamily="49" charset="0"/>
                <a:cs typeface="Courier New" panose="02070309020205020404" pitchFamily="49" charset="0"/>
              </a:rPr>
              <a:t> + ': ' + </a:t>
            </a:r>
            <a:r>
              <a:rPr lang="en-US" sz="1600" dirty="0" err="1">
                <a:latin typeface="Courier New" panose="02070309020205020404" pitchFamily="49" charset="0"/>
                <a:cs typeface="Courier New" panose="02070309020205020404" pitchFamily="49" charset="0"/>
              </a:rPr>
              <a:t>div.attributes</a:t>
            </a:r>
            <a:r>
              <a:rPr lang="en-US" sz="1600" dirty="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value</a:t>
            </a:r>
            <a:r>
              <a:rPr lang="en-US" sz="1600" dirty="0">
                <a:latin typeface="Courier New" panose="02070309020205020404" pitchFamily="49" charset="0"/>
                <a:cs typeface="Courier New" panose="02070309020205020404" pitchFamily="49" charset="0"/>
              </a:rPr>
              <a:t> + '\n';</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console.log(result);</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Returns</a:t>
            </a:r>
          </a:p>
          <a:p>
            <a:r>
              <a:rPr lang="en-US" sz="1600" dirty="0">
                <a:latin typeface="Courier New" panose="02070309020205020404" pitchFamily="49" charset="0"/>
                <a:cs typeface="Courier New" panose="02070309020205020404" pitchFamily="49" charset="0"/>
              </a:rPr>
              <a:t>id: main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class: card card-body</a:t>
            </a:r>
          </a:p>
        </p:txBody>
      </p:sp>
    </p:spTree>
    <p:extLst>
      <p:ext uri="{BB962C8B-B14F-4D97-AF65-F5344CB8AC3E}">
        <p14:creationId xmlns:p14="http://schemas.microsoft.com/office/powerpoint/2010/main" val="71336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Introduction to the DOM</a:t>
            </a:r>
          </a:p>
        </p:txBody>
      </p:sp>
      <p:sp>
        <p:nvSpPr>
          <p:cNvPr id="8" name="Text Placeholder 6"/>
          <p:cNvSpPr>
            <a:spLocks noGrp="1"/>
          </p:cNvSpPr>
          <p:nvPr>
            <p:ph type="body" sz="quarter" idx="14"/>
          </p:nvPr>
        </p:nvSpPr>
        <p:spPr>
          <a:xfrm>
            <a:off x="335360" y="1628800"/>
            <a:ext cx="9649072" cy="4679950"/>
          </a:xfrm>
        </p:spPr>
        <p:txBody>
          <a:bodyPr>
            <a:normAutofit/>
          </a:bodyPr>
          <a:lstStyle/>
          <a:p>
            <a:r>
              <a:rPr lang="en-US" sz="1600" dirty="0"/>
              <a:t>The DOM is a W3C (World Wide Web Consortium) standard. The W3C provides the DOM to define a standard for accessing documents programmatically:</a:t>
            </a:r>
          </a:p>
          <a:p>
            <a:endParaRPr lang="en-US" sz="1600" dirty="0"/>
          </a:p>
          <a:p>
            <a:r>
              <a:rPr lang="en-US" sz="1600" i="1" dirty="0"/>
              <a:t>"The W3C Document Object Model (DOM) is a platform and language-neutral interface that allows programs and scripts to dynamically access and update the content, structure, and style of a document."</a:t>
            </a:r>
          </a:p>
          <a:p>
            <a:endParaRPr lang="en-US" sz="1600" dirty="0"/>
          </a:p>
          <a:p>
            <a:r>
              <a:rPr lang="en-US" sz="1600" dirty="0"/>
              <a:t>The W3C DOM is separated into three levels, including:</a:t>
            </a:r>
          </a:p>
          <a:p>
            <a:endParaRPr lang="en-US" sz="1600" dirty="0"/>
          </a:p>
          <a:p>
            <a:pPr marL="461963" indent="-461963">
              <a:buFont typeface="Wingdings" panose="05000000000000000000" pitchFamily="2" charset="2"/>
              <a:buChar char="v"/>
            </a:pPr>
            <a:r>
              <a:rPr lang="en-US" sz="1600" dirty="0"/>
              <a:t>DOM Level 1 (Core and HTML)</a:t>
            </a:r>
          </a:p>
          <a:p>
            <a:pPr marL="461963" indent="-461963">
              <a:buFont typeface="Wingdings" panose="05000000000000000000" pitchFamily="2" charset="2"/>
              <a:buChar char="v"/>
            </a:pPr>
            <a:r>
              <a:rPr lang="en-US" sz="1600" dirty="0"/>
              <a:t>DOM Level 2 (Core, Views, Events, Style, Traversal and Range, and HTML)</a:t>
            </a:r>
          </a:p>
          <a:p>
            <a:pPr marL="461963" indent="-461963">
              <a:buFont typeface="Wingdings" panose="05000000000000000000" pitchFamily="2" charset="2"/>
              <a:buChar char="v"/>
            </a:pPr>
            <a:r>
              <a:rPr lang="en-US" sz="1600" dirty="0"/>
              <a:t>DOM Level 3 (Core, Load and Save (XML), Validation, Events (Keyboard), and XPath)</a:t>
            </a:r>
          </a:p>
        </p:txBody>
      </p:sp>
    </p:spTree>
    <p:extLst>
      <p:ext uri="{BB962C8B-B14F-4D97-AF65-F5344CB8AC3E}">
        <p14:creationId xmlns:p14="http://schemas.microsoft.com/office/powerpoint/2010/main" val="2210848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 methods</a:t>
            </a:r>
          </a:p>
        </p:txBody>
      </p:sp>
      <p:sp>
        <p:nvSpPr>
          <p:cNvPr id="8" name="Text Placeholder 6"/>
          <p:cNvSpPr>
            <a:spLocks noGrp="1"/>
          </p:cNvSpPr>
          <p:nvPr>
            <p:ph type="body" sz="quarter" idx="14"/>
          </p:nvPr>
        </p:nvSpPr>
        <p:spPr>
          <a:xfrm>
            <a:off x="335360" y="1628800"/>
            <a:ext cx="11486526" cy="4679950"/>
          </a:xfrm>
        </p:spPr>
        <p:txBody>
          <a:bodyPr>
            <a:noAutofit/>
          </a:bodyPr>
          <a:lstStyle/>
          <a:p>
            <a:r>
              <a:rPr lang="en-US" sz="1600" dirty="0">
                <a:cs typeface="Courier New" panose="02070309020205020404" pitchFamily="49" charset="0"/>
              </a:rPr>
              <a:t>You can also use these methods to get attributes, seeing if an element has a specific attribute, removing an attribute, and setting an attribute to a particular value.</a:t>
            </a:r>
          </a:p>
          <a:p>
            <a:endParaRPr lang="en-US" sz="1600"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r>
              <a:rPr lang="en-US" sz="1600" dirty="0">
                <a:cs typeface="Courier New" panose="02070309020205020404" pitchFamily="49" charset="0"/>
              </a:rPr>
              <a:t>For more information on the methods of the Element interface, visit the official documentation here: </a:t>
            </a:r>
            <a:r>
              <a:rPr lang="en-US" sz="1600" dirty="0">
                <a:cs typeface="Courier New" panose="02070309020205020404" pitchFamily="49" charset="0"/>
                <a:hlinkClick r:id="rId2"/>
              </a:rPr>
              <a:t>https://developer.mozilla.org/en-US/docs/Web/API/Element#Methods</a:t>
            </a:r>
            <a:endParaRPr lang="en-US" sz="1600" b="1" dirty="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51367740"/>
              </p:ext>
            </p:extLst>
          </p:nvPr>
        </p:nvGraphicFramePr>
        <p:xfrm>
          <a:off x="0" y="2572253"/>
          <a:ext cx="12192000" cy="1737359"/>
        </p:xfrm>
        <a:graphic>
          <a:graphicData uri="http://schemas.openxmlformats.org/drawingml/2006/table">
            <a:tbl>
              <a:tblPr firstRow="1" bandRow="1">
                <a:tableStyleId>{5C22544A-7EE6-4342-B048-85BDC9FD1C3A}</a:tableStyleId>
              </a:tblPr>
              <a:tblGrid>
                <a:gridCol w="3747407">
                  <a:extLst>
                    <a:ext uri="{9D8B030D-6E8A-4147-A177-3AD203B41FA5}">
                      <a16:colId xmlns:a16="http://schemas.microsoft.com/office/drawing/2014/main" xmlns="" val="20000"/>
                    </a:ext>
                  </a:extLst>
                </a:gridCol>
                <a:gridCol w="8444593">
                  <a:extLst>
                    <a:ext uri="{9D8B030D-6E8A-4147-A177-3AD203B41FA5}">
                      <a16:colId xmlns:a16="http://schemas.microsoft.com/office/drawing/2014/main" xmlns="" val="20001"/>
                    </a:ext>
                  </a:extLst>
                </a:gridCol>
              </a:tblGrid>
              <a:tr h="195945">
                <a:tc>
                  <a:txBody>
                    <a:bodyPr/>
                    <a:lstStyle/>
                    <a:p>
                      <a:r>
                        <a:rPr lang="en-US" sz="1400" b="1" dirty="0"/>
                        <a:t>Method</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41576">
                <a:tc>
                  <a:txBody>
                    <a:bodyPr/>
                    <a:lstStyle/>
                    <a:p>
                      <a:r>
                        <a:rPr lang="en-US" sz="1400" b="0" kern="1200" dirty="0" err="1">
                          <a:solidFill>
                            <a:schemeClr val="dk1"/>
                          </a:solidFill>
                          <a:effectLst/>
                          <a:latin typeface="Courier New" panose="02070309020205020404" pitchFamily="49" charset="0"/>
                          <a:ea typeface="+mn-ea"/>
                          <a:cs typeface="Courier New" panose="02070309020205020404" pitchFamily="49" charset="0"/>
                        </a:rPr>
                        <a:t>getAttribute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r>
                        <a:rPr lang="en-US" sz="1400" b="0" i="1" kern="1200" dirty="0">
                          <a:solidFill>
                            <a:schemeClr val="dk1"/>
                          </a:solidFill>
                          <a:effectLst/>
                          <a:latin typeface="Courier New" panose="02070309020205020404" pitchFamily="49" charset="0"/>
                          <a:ea typeface="+mn-ea"/>
                          <a:cs typeface="Courier New" panose="02070309020205020404" pitchFamily="49" charset="0"/>
                        </a:rPr>
                        <a:t>name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Returns</a:t>
                      </a:r>
                      <a:r>
                        <a:rPr lang="en-US" sz="1400" baseline="0" dirty="0"/>
                        <a:t> the value of the attribute specified in the name or the empty string if an attribute of that name isn't set.</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95945">
                <a:tc>
                  <a:txBody>
                    <a:bodyPr/>
                    <a:lstStyle/>
                    <a:p>
                      <a:r>
                        <a:rPr lang="en-US" sz="1400" b="0" kern="1200" dirty="0" err="1">
                          <a:solidFill>
                            <a:schemeClr val="dk1"/>
                          </a:solidFill>
                          <a:effectLst/>
                          <a:latin typeface="Courier New" panose="02070309020205020404" pitchFamily="49" charset="0"/>
                          <a:ea typeface="+mn-ea"/>
                          <a:cs typeface="Courier New" panose="02070309020205020404" pitchFamily="49" charset="0"/>
                        </a:rPr>
                        <a:t>hasAttribute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r>
                        <a:rPr lang="en-US" sz="1400" b="0" i="1" kern="1200" dirty="0">
                          <a:solidFill>
                            <a:schemeClr val="dk1"/>
                          </a:solidFill>
                          <a:effectLst/>
                          <a:latin typeface="Courier New" panose="02070309020205020404" pitchFamily="49" charset="0"/>
                          <a:ea typeface="+mn-ea"/>
                          <a:cs typeface="Courier New" panose="02070309020205020404" pitchFamily="49" charset="0"/>
                        </a:rPr>
                        <a:t>name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Returns</a:t>
                      </a:r>
                      <a:r>
                        <a:rPr lang="en-US" sz="1400" baseline="0" dirty="0"/>
                        <a:t> true if the Element has the attribute specified in the name.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959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err="1">
                          <a:solidFill>
                            <a:schemeClr val="dk1"/>
                          </a:solidFill>
                          <a:effectLst/>
                          <a:latin typeface="Courier New" panose="02070309020205020404" pitchFamily="49" charset="0"/>
                          <a:ea typeface="+mn-ea"/>
                          <a:cs typeface="Courier New" panose="02070309020205020404" pitchFamily="49" charset="0"/>
                        </a:rPr>
                        <a:t>removeAttribute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r>
                        <a:rPr lang="en-US" sz="1400" b="0" i="1" kern="1200" dirty="0">
                          <a:solidFill>
                            <a:schemeClr val="dk1"/>
                          </a:solidFill>
                          <a:effectLst/>
                          <a:latin typeface="Courier New" panose="02070309020205020404" pitchFamily="49" charset="0"/>
                          <a:ea typeface="+mn-ea"/>
                          <a:cs typeface="Courier New" panose="02070309020205020404" pitchFamily="49" charset="0"/>
                        </a:rPr>
                        <a:t>name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Removes</a:t>
                      </a:r>
                      <a:r>
                        <a:rPr lang="en-US" sz="1400" baseline="0" dirty="0"/>
                        <a:t> the attribute specified in the name.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95945">
                <a:tc>
                  <a:txBody>
                    <a:bodyPr/>
                    <a:lstStyle/>
                    <a:p>
                      <a:r>
                        <a:rPr lang="en-US" sz="1400" b="0" kern="1200" dirty="0" err="1">
                          <a:solidFill>
                            <a:schemeClr val="dk1"/>
                          </a:solidFill>
                          <a:effectLst/>
                          <a:latin typeface="Courier New" panose="02070309020205020404" pitchFamily="49" charset="0"/>
                          <a:ea typeface="+mn-ea"/>
                          <a:cs typeface="Courier New" panose="02070309020205020404" pitchFamily="49" charset="0"/>
                        </a:rPr>
                        <a:t>setAttribute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r>
                        <a:rPr lang="en-US" sz="1400" b="0" i="1" kern="1200" dirty="0">
                          <a:solidFill>
                            <a:schemeClr val="dk1"/>
                          </a:solidFill>
                          <a:effectLst/>
                          <a:latin typeface="Courier New" panose="02070309020205020404" pitchFamily="49" charset="0"/>
                          <a:ea typeface="+mn-ea"/>
                          <a:cs typeface="Courier New" panose="02070309020205020404" pitchFamily="49" charset="0"/>
                        </a:rPr>
                        <a:t>name, value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Sets the attribute specified</a:t>
                      </a:r>
                      <a:r>
                        <a:rPr lang="en-US" sz="1400" baseline="0" dirty="0"/>
                        <a:t> in the name to the specified value.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195898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a:t>
            </a:r>
          </a:p>
        </p:txBody>
      </p:sp>
      <p:sp>
        <p:nvSpPr>
          <p:cNvPr id="8" name="Text Placeholder 6"/>
          <p:cNvSpPr>
            <a:spLocks noGrp="1"/>
          </p:cNvSpPr>
          <p:nvPr>
            <p:ph type="body" sz="quarter" idx="14"/>
          </p:nvPr>
        </p:nvSpPr>
        <p:spPr>
          <a:xfrm>
            <a:off x="335360" y="1628800"/>
            <a:ext cx="11515554" cy="4679950"/>
          </a:xfrm>
        </p:spPr>
        <p:txBody>
          <a:bodyPr>
            <a:noAutofit/>
          </a:bodyPr>
          <a:lstStyle/>
          <a:p>
            <a:r>
              <a:rPr lang="en-US" sz="1600" b="1" dirty="0"/>
              <a:t>How to test for and retrieve an attribute</a:t>
            </a:r>
          </a:p>
          <a:p>
            <a:endParaRPr lang="en-US" sz="1600" b="1" dirty="0"/>
          </a:p>
          <a:p>
            <a:r>
              <a:rPr lang="en-US" sz="1600" dirty="0">
                <a:latin typeface="Courier New" panose="02070309020205020404" pitchFamily="49" charset="0"/>
                <a:cs typeface="Courier New" panose="02070309020205020404" pitchFamily="49" charset="0"/>
              </a:rPr>
              <a:t>let div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('main');</a:t>
            </a:r>
          </a:p>
          <a:p>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input.</a:t>
            </a:r>
            <a:r>
              <a:rPr lang="en-US" sz="1600" b="1" dirty="0" err="1">
                <a:latin typeface="Courier New" panose="02070309020205020404" pitchFamily="49" charset="0"/>
                <a:cs typeface="Courier New" panose="02070309020205020404" pitchFamily="49" charset="0"/>
              </a:rPr>
              <a:t>hasAttribute</a:t>
            </a:r>
            <a:r>
              <a:rPr lang="en-US" sz="1600" b="1" dirty="0">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console.log(`Class: ${</a:t>
            </a:r>
            <a:r>
              <a:rPr lang="en-US" sz="1600" dirty="0" err="1">
                <a:latin typeface="Courier New" panose="02070309020205020404" pitchFamily="49" charset="0"/>
                <a:cs typeface="Courier New" panose="02070309020205020404" pitchFamily="49" charset="0"/>
              </a:rPr>
              <a:t>input.</a:t>
            </a:r>
            <a:r>
              <a:rPr lang="en-US" sz="1600" b="1" dirty="0" err="1">
                <a:latin typeface="Courier New" panose="02070309020205020404" pitchFamily="49" charset="0"/>
                <a:cs typeface="Courier New" panose="02070309020205020404" pitchFamily="49" charset="0"/>
              </a:rPr>
              <a:t>getAttribute</a:t>
            </a:r>
            <a:r>
              <a:rPr lang="en-US" sz="1600" b="1" dirty="0">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60775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a:t>
            </a:r>
          </a:p>
        </p:txBody>
      </p:sp>
      <p:sp>
        <p:nvSpPr>
          <p:cNvPr id="8" name="Text Placeholder 6"/>
          <p:cNvSpPr>
            <a:spLocks noGrp="1"/>
          </p:cNvSpPr>
          <p:nvPr>
            <p:ph type="body" sz="quarter" idx="14"/>
          </p:nvPr>
        </p:nvSpPr>
        <p:spPr>
          <a:xfrm>
            <a:off x="335360" y="1628800"/>
            <a:ext cx="9649072" cy="4679950"/>
          </a:xfrm>
        </p:spPr>
        <p:txBody>
          <a:bodyPr>
            <a:noAutofit/>
          </a:bodyPr>
          <a:lstStyle/>
          <a:p>
            <a:r>
              <a:rPr lang="en-US" sz="1600" b="1" dirty="0"/>
              <a:t>How to change an attribute</a:t>
            </a:r>
          </a:p>
          <a:p>
            <a:endParaRPr lang="en-US" sz="1600" b="1" dirty="0"/>
          </a:p>
          <a:p>
            <a:r>
              <a:rPr lang="en-US" sz="1600" dirty="0">
                <a:latin typeface="Courier New" panose="02070309020205020404" pitchFamily="49" charset="0"/>
                <a:cs typeface="Courier New" panose="02070309020205020404" pitchFamily="49" charset="0"/>
              </a:rPr>
              <a:t>let image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myimage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image.</a:t>
            </a:r>
            <a:r>
              <a:rPr lang="en-US" sz="1600" b="1" dirty="0" err="1">
                <a:latin typeface="Courier New" panose="02070309020205020404" pitchFamily="49" charset="0"/>
                <a:cs typeface="Courier New" panose="02070309020205020404" pitchFamily="49" charset="0"/>
              </a:rPr>
              <a:t>setAttribute</a:t>
            </a:r>
            <a:r>
              <a:rPr lang="en-US" sz="1600" b="1" dirty="0">
                <a:latin typeface="Courier New" panose="02070309020205020404" pitchFamily="49" charset="0"/>
                <a:cs typeface="Courier New" panose="02070309020205020404" pitchFamily="49" charset="0"/>
              </a:rPr>
              <a:t>('border', '1')</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t>How to remove an attribute</a:t>
            </a:r>
          </a:p>
          <a:p>
            <a:endParaRPr lang="en-US" sz="1600" b="1" dirty="0"/>
          </a:p>
          <a:p>
            <a:r>
              <a:rPr lang="en-US" sz="1600" dirty="0">
                <a:latin typeface="Courier New" panose="02070309020205020404" pitchFamily="49" charset="0"/>
                <a:cs typeface="Courier New" panose="02070309020205020404" pitchFamily="49" charset="0"/>
              </a:rPr>
              <a:t>let image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myimage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image.</a:t>
            </a:r>
            <a:r>
              <a:rPr lang="en-US" sz="1600" b="1" dirty="0" err="1">
                <a:latin typeface="Courier New" panose="02070309020205020404" pitchFamily="49" charset="0"/>
                <a:cs typeface="Courier New" panose="02070309020205020404" pitchFamily="49" charset="0"/>
              </a:rPr>
              <a:t>removeAttribute</a:t>
            </a:r>
            <a:r>
              <a:rPr lang="en-US" sz="1600" b="1" dirty="0">
                <a:latin typeface="Courier New" panose="02070309020205020404" pitchFamily="49" charset="0"/>
                <a:cs typeface="Courier New" panose="02070309020205020404" pitchFamily="49" charset="0"/>
              </a:rPr>
              <a:t>('border');</a:t>
            </a:r>
          </a:p>
        </p:txBody>
      </p:sp>
    </p:spTree>
    <p:extLst>
      <p:ext uri="{BB962C8B-B14F-4D97-AF65-F5344CB8AC3E}">
        <p14:creationId xmlns:p14="http://schemas.microsoft.com/office/powerpoint/2010/main" val="1101827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DOM HTML</a:t>
            </a:r>
          </a:p>
        </p:txBody>
      </p:sp>
    </p:spTree>
    <p:extLst>
      <p:ext uri="{BB962C8B-B14F-4D97-AF65-F5344CB8AC3E}">
        <p14:creationId xmlns:p14="http://schemas.microsoft.com/office/powerpoint/2010/main" val="2761010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a:t>
            </a:r>
          </a:p>
        </p:txBody>
      </p:sp>
      <p:sp>
        <p:nvSpPr>
          <p:cNvPr id="8" name="Text Placeholder 6"/>
          <p:cNvSpPr>
            <a:spLocks noGrp="1"/>
          </p:cNvSpPr>
          <p:nvPr>
            <p:ph type="body" sz="quarter" idx="14"/>
          </p:nvPr>
        </p:nvSpPr>
        <p:spPr>
          <a:xfrm>
            <a:off x="335360" y="1628800"/>
            <a:ext cx="11502854" cy="4679950"/>
          </a:xfrm>
        </p:spPr>
        <p:txBody>
          <a:bodyPr>
            <a:noAutofit/>
          </a:bodyPr>
          <a:lstStyle/>
          <a:p>
            <a:r>
              <a:rPr lang="en-US" sz="1600" dirty="0">
                <a:cs typeface="Courier New" panose="02070309020205020404" pitchFamily="49" charset="0"/>
              </a:rPr>
              <a:t>The DOM HTML specification represents a standard object model and programming interface for HTML. It defines:</a:t>
            </a:r>
          </a:p>
          <a:p>
            <a:endParaRPr lang="en-US" sz="1600" dirty="0">
              <a:cs typeface="Courier New" panose="02070309020205020404" pitchFamily="49" charset="0"/>
            </a:endParaRPr>
          </a:p>
          <a:p>
            <a:pPr marL="457200" indent="-457200">
              <a:buFont typeface="Wingdings" panose="05000000000000000000" pitchFamily="2" charset="2"/>
              <a:buChar char="v"/>
            </a:pPr>
            <a:r>
              <a:rPr lang="en-US" sz="1600" dirty="0">
                <a:cs typeface="Courier New" panose="02070309020205020404" pitchFamily="49" charset="0"/>
              </a:rPr>
              <a:t>The HTML elements as objects</a:t>
            </a:r>
          </a:p>
          <a:p>
            <a:pPr marL="457200" indent="-457200">
              <a:buFont typeface="Wingdings" panose="05000000000000000000" pitchFamily="2" charset="2"/>
              <a:buChar char="v"/>
            </a:pPr>
            <a:r>
              <a:rPr lang="en-US" sz="1600" dirty="0">
                <a:cs typeface="Courier New" panose="02070309020205020404" pitchFamily="49" charset="0"/>
              </a:rPr>
              <a:t>The properties of all HTML elements</a:t>
            </a:r>
          </a:p>
          <a:p>
            <a:pPr marL="457200" indent="-457200">
              <a:buFont typeface="Wingdings" panose="05000000000000000000" pitchFamily="2" charset="2"/>
              <a:buChar char="v"/>
            </a:pPr>
            <a:r>
              <a:rPr lang="en-US" sz="1600" dirty="0">
                <a:cs typeface="Courier New" panose="02070309020205020404" pitchFamily="49" charset="0"/>
              </a:rPr>
              <a:t>The methods to access all HTML elements</a:t>
            </a:r>
          </a:p>
          <a:p>
            <a:pPr marL="457200" indent="-457200">
              <a:buFont typeface="Wingdings" panose="05000000000000000000" pitchFamily="2" charset="2"/>
              <a:buChar char="v"/>
            </a:pPr>
            <a:r>
              <a:rPr lang="en-US" sz="1600" dirty="0">
                <a:cs typeface="Courier New" panose="02070309020205020404" pitchFamily="49" charset="0"/>
              </a:rPr>
              <a:t>The events for all HTML elements</a:t>
            </a:r>
          </a:p>
          <a:p>
            <a:endParaRPr lang="en-US" sz="1600" dirty="0">
              <a:cs typeface="Courier New" panose="02070309020205020404" pitchFamily="49" charset="0"/>
            </a:endParaRPr>
          </a:p>
          <a:p>
            <a:r>
              <a:rPr lang="en-US" sz="1600" dirty="0">
                <a:cs typeface="Courier New" panose="02070309020205020404" pitchFamily="49" charset="0"/>
              </a:rPr>
              <a:t>In other words, the HTML DOM is a standard for getting, changing, adding, or deleting HTML elements in a simple way.</a:t>
            </a:r>
          </a:p>
        </p:txBody>
      </p:sp>
    </p:spTree>
    <p:extLst>
      <p:ext uri="{BB962C8B-B14F-4D97-AF65-F5344CB8AC3E}">
        <p14:creationId xmlns:p14="http://schemas.microsoft.com/office/powerpoint/2010/main" val="4290844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The DOM HTML inheritance hierarchy</a:t>
            </a:r>
          </a:p>
        </p:txBody>
      </p:sp>
      <p:sp>
        <p:nvSpPr>
          <p:cNvPr id="8" name="Text Placeholder 6"/>
          <p:cNvSpPr>
            <a:spLocks noGrp="1"/>
          </p:cNvSpPr>
          <p:nvPr>
            <p:ph type="body" sz="quarter" idx="14"/>
          </p:nvPr>
        </p:nvSpPr>
        <p:spPr>
          <a:xfrm>
            <a:off x="335359" y="1628800"/>
            <a:ext cx="11511019" cy="4679950"/>
          </a:xfrm>
        </p:spPr>
        <p:txBody>
          <a:bodyPr>
            <a:noAutofit/>
          </a:bodyPr>
          <a:lstStyle/>
          <a:p>
            <a:r>
              <a:rPr lang="en-US" sz="1600" dirty="0">
                <a:cs typeface="Courier New" panose="02070309020205020404" pitchFamily="49" charset="0"/>
              </a:rPr>
              <a:t>The diagram below presents the inheritance hierarchy that shows that the </a:t>
            </a:r>
            <a:r>
              <a:rPr lang="en-US" sz="1600" dirty="0" err="1">
                <a:cs typeface="Courier New" panose="02070309020205020404" pitchFamily="49" charset="0"/>
              </a:rPr>
              <a:t>HTMLElement</a:t>
            </a:r>
            <a:r>
              <a:rPr lang="en-US" sz="1600" dirty="0">
                <a:cs typeface="Courier New" panose="02070309020205020404" pitchFamily="49" charset="0"/>
              </a:rPr>
              <a:t> interface inherits properties and methods from the Element and Node interfaces of the DOM Core specification. In turn, the </a:t>
            </a:r>
            <a:r>
              <a:rPr lang="en-US" sz="1600" dirty="0" err="1">
                <a:cs typeface="Courier New" panose="02070309020205020404" pitchFamily="49" charset="0"/>
              </a:rPr>
              <a:t>HTMLElement</a:t>
            </a:r>
            <a:r>
              <a:rPr lang="en-US" sz="1600" dirty="0">
                <a:cs typeface="Courier New" panose="02070309020205020404" pitchFamily="49" charset="0"/>
              </a:rPr>
              <a:t> type is the base type for several more elements such as the </a:t>
            </a:r>
            <a:r>
              <a:rPr lang="en-US" sz="1600" dirty="0" err="1">
                <a:cs typeface="Courier New" panose="02070309020205020404" pitchFamily="49" charset="0"/>
              </a:rPr>
              <a:t>HTMLAnchorElement</a:t>
            </a:r>
            <a:r>
              <a:rPr lang="en-US" sz="1600" dirty="0">
                <a:cs typeface="Courier New" panose="02070309020205020404" pitchFamily="49" charset="0"/>
              </a:rPr>
              <a:t>, </a:t>
            </a:r>
            <a:r>
              <a:rPr lang="en-US" sz="1600" dirty="0" err="1">
                <a:cs typeface="Courier New" panose="02070309020205020404" pitchFamily="49" charset="0"/>
              </a:rPr>
              <a:t>HTMLImageElement</a:t>
            </a:r>
            <a:r>
              <a:rPr lang="en-US" sz="1600" dirty="0">
                <a:cs typeface="Courier New" panose="02070309020205020404" pitchFamily="49" charset="0"/>
              </a:rPr>
              <a:t>, </a:t>
            </a:r>
            <a:r>
              <a:rPr lang="en-US" sz="1600" dirty="0" err="1">
                <a:cs typeface="Courier New" panose="02070309020205020404" pitchFamily="49" charset="0"/>
              </a:rPr>
              <a:t>HTMLButtonElement</a:t>
            </a:r>
            <a:r>
              <a:rPr lang="en-US" sz="1600" dirty="0">
                <a:cs typeface="Courier New" panose="02070309020205020404" pitchFamily="49" charset="0"/>
              </a:rPr>
              <a:t>, </a:t>
            </a:r>
            <a:r>
              <a:rPr lang="en-US" sz="1600" dirty="0" err="1">
                <a:cs typeface="Courier New" panose="02070309020205020404" pitchFamily="49" charset="0"/>
              </a:rPr>
              <a:t>HTMLInputElement</a:t>
            </a:r>
            <a:r>
              <a:rPr lang="en-US" sz="1600" dirty="0">
                <a:cs typeface="Courier New" panose="02070309020205020404" pitchFamily="49" charset="0"/>
              </a:rPr>
              <a:t>, and many more.</a:t>
            </a:r>
          </a:p>
        </p:txBody>
      </p:sp>
      <p:graphicFrame>
        <p:nvGraphicFramePr>
          <p:cNvPr id="7" name="Object 6"/>
          <p:cNvGraphicFramePr>
            <a:graphicFrameLocks noChangeAspect="1"/>
          </p:cNvGraphicFramePr>
          <p:nvPr>
            <p:extLst>
              <p:ext uri="{D42A27DB-BD31-4B8C-83A1-F6EECF244321}">
                <p14:modId xmlns:p14="http://schemas.microsoft.com/office/powerpoint/2010/main" val="1407589419"/>
              </p:ext>
            </p:extLst>
          </p:nvPr>
        </p:nvGraphicFramePr>
        <p:xfrm>
          <a:off x="1847850" y="2961825"/>
          <a:ext cx="9448800" cy="3752850"/>
        </p:xfrm>
        <a:graphic>
          <a:graphicData uri="http://schemas.openxmlformats.org/presentationml/2006/ole">
            <mc:AlternateContent xmlns:mc="http://schemas.openxmlformats.org/markup-compatibility/2006">
              <mc:Choice xmlns:v="urn:schemas-microsoft-com:vml" Requires="v">
                <p:oleObj spid="_x0000_s2053" name="Visio" r:id="rId3" imgW="6777906" imgH="2688390" progId="Visio.Drawing.11">
                  <p:embed/>
                </p:oleObj>
              </mc:Choice>
              <mc:Fallback>
                <p:oleObj name="Visio" r:id="rId3" imgW="6777906" imgH="2688390" progId="Visio.Drawing.11">
                  <p:embed/>
                  <p:pic>
                    <p:nvPicPr>
                      <p:cNvPr id="0" name=""/>
                      <p:cNvPicPr>
                        <a:picLocks noChangeAspect="1" noChangeArrowheads="1"/>
                      </p:cNvPicPr>
                      <p:nvPr/>
                    </p:nvPicPr>
                    <p:blipFill>
                      <a:blip r:embed="rId4"/>
                      <a:srcRect/>
                      <a:stretch>
                        <a:fillRect/>
                      </a:stretch>
                    </p:blipFill>
                    <p:spPr bwMode="auto">
                      <a:xfrm>
                        <a:off x="1847850" y="2961825"/>
                        <a:ext cx="9448800" cy="37528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14836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Nodes</a:t>
            </a:r>
          </a:p>
        </p:txBody>
      </p:sp>
      <p:sp>
        <p:nvSpPr>
          <p:cNvPr id="8" name="Text Placeholder 6"/>
          <p:cNvSpPr>
            <a:spLocks noGrp="1"/>
          </p:cNvSpPr>
          <p:nvPr>
            <p:ph type="body" sz="quarter" idx="14"/>
          </p:nvPr>
        </p:nvSpPr>
        <p:spPr>
          <a:xfrm>
            <a:off x="335360" y="1628800"/>
            <a:ext cx="11502854" cy="4679950"/>
          </a:xfrm>
        </p:spPr>
        <p:txBody>
          <a:bodyPr>
            <a:noAutofit/>
          </a:bodyPr>
          <a:lstStyle/>
          <a:p>
            <a:pPr marL="461963" indent="-461963">
              <a:buFont typeface="Wingdings" panose="05000000000000000000" pitchFamily="2" charset="2"/>
              <a:buChar char="v"/>
            </a:pPr>
            <a:r>
              <a:rPr lang="en-US" sz="1600" dirty="0"/>
              <a:t>The properties of the </a:t>
            </a:r>
            <a:r>
              <a:rPr lang="en-US" sz="1600" dirty="0" err="1"/>
              <a:t>HTMLElement</a:t>
            </a:r>
            <a:r>
              <a:rPr lang="en-US" sz="1600" dirty="0"/>
              <a:t> interface don't provide new functionality, but they do provide shortcuts that make it easier to work with the DOM elements.</a:t>
            </a:r>
          </a:p>
          <a:p>
            <a:pPr marL="461963" indent="-461963">
              <a:buFont typeface="Wingdings" panose="05000000000000000000" pitchFamily="2" charset="2"/>
              <a:buChar char="v"/>
            </a:pPr>
            <a:r>
              <a:rPr lang="en-US" sz="1600" dirty="0"/>
              <a:t>The </a:t>
            </a:r>
            <a:r>
              <a:rPr lang="en-US" sz="1600" dirty="0" err="1"/>
              <a:t>HTMLElement</a:t>
            </a:r>
            <a:r>
              <a:rPr lang="en-US" sz="1600" dirty="0"/>
              <a:t> interface inherits the DOM Element interface. As a result, it provides access to all the properties and methods of the Node and Element interfaces.</a:t>
            </a:r>
          </a:p>
          <a:p>
            <a:pPr marL="461963" indent="-461963">
              <a:buFont typeface="Wingdings" panose="05000000000000000000" pitchFamily="2" charset="2"/>
              <a:buChar char="v"/>
            </a:pPr>
            <a:r>
              <a:rPr lang="en-US" sz="1600" dirty="0"/>
              <a:t>The </a:t>
            </a:r>
            <a:r>
              <a:rPr lang="en-US" sz="1600" dirty="0" err="1"/>
              <a:t>HTMLElement</a:t>
            </a:r>
            <a:r>
              <a:rPr lang="en-US" sz="1600" dirty="0"/>
              <a:t> interface is the base interface for other interfaces that correspond with HTML tags. For example, the </a:t>
            </a:r>
            <a:r>
              <a:rPr lang="en-US" sz="1600" dirty="0" err="1"/>
              <a:t>HTMLAnchorElement</a:t>
            </a:r>
            <a:r>
              <a:rPr lang="en-US" sz="1600" dirty="0"/>
              <a:t> interface corresponds with the &lt;a&gt; tag, the </a:t>
            </a:r>
            <a:r>
              <a:rPr lang="en-US" sz="1600" dirty="0" err="1"/>
              <a:t>HTMLImageElement</a:t>
            </a:r>
            <a:r>
              <a:rPr lang="en-US" sz="1600" dirty="0"/>
              <a:t> type corresponds with the &lt;</a:t>
            </a:r>
            <a:r>
              <a:rPr lang="en-US" sz="1600" dirty="0" err="1"/>
              <a:t>img</a:t>
            </a:r>
            <a:r>
              <a:rPr lang="en-US" sz="1600" dirty="0"/>
              <a:t>&gt; tag, etc. </a:t>
            </a:r>
          </a:p>
          <a:p>
            <a:endParaRPr lang="en-US" sz="1600" b="1" dirty="0"/>
          </a:p>
          <a:p>
            <a:r>
              <a:rPr lang="en-US" sz="1600" b="1" dirty="0"/>
              <a:t>How to get an id using the DOM Core method</a:t>
            </a:r>
          </a:p>
          <a:p>
            <a:r>
              <a:rPr lang="en-US" sz="1600" dirty="0" err="1">
                <a:latin typeface="Courier New" panose="02070309020205020404" pitchFamily="49" charset="0"/>
                <a:cs typeface="Courier New" panose="02070309020205020404" pitchFamily="49" charset="0"/>
              </a:rPr>
              <a:t>email.getAttribute</a:t>
            </a:r>
            <a:r>
              <a:rPr lang="en-US" sz="1600" dirty="0">
                <a:latin typeface="Courier New" panose="02070309020205020404" pitchFamily="49" charset="0"/>
                <a:cs typeface="Courier New" panose="02070309020205020404" pitchFamily="49" charset="0"/>
              </a:rPr>
              <a:t>('id');</a:t>
            </a:r>
          </a:p>
          <a:p>
            <a:endParaRPr lang="en-US" sz="1600" b="1" dirty="0"/>
          </a:p>
          <a:p>
            <a:r>
              <a:rPr lang="en-US" sz="1600" b="1" dirty="0"/>
              <a:t>How to get an id using the DOM HTML attribute</a:t>
            </a:r>
          </a:p>
          <a:p>
            <a:r>
              <a:rPr lang="en-US" sz="1600" dirty="0">
                <a:latin typeface="Courier New" panose="02070309020205020404" pitchFamily="49" charset="0"/>
                <a:cs typeface="Courier New" panose="02070309020205020404" pitchFamily="49" charset="0"/>
              </a:rPr>
              <a:t>email.id;</a:t>
            </a:r>
          </a:p>
        </p:txBody>
      </p:sp>
    </p:spTree>
    <p:extLst>
      <p:ext uri="{BB962C8B-B14F-4D97-AF65-F5344CB8AC3E}">
        <p14:creationId xmlns:p14="http://schemas.microsoft.com/office/powerpoint/2010/main" val="1360379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a:t>
            </a:r>
          </a:p>
        </p:txBody>
      </p:sp>
      <p:sp>
        <p:nvSpPr>
          <p:cNvPr id="8" name="Text Placeholder 6"/>
          <p:cNvSpPr>
            <a:spLocks noGrp="1"/>
          </p:cNvSpPr>
          <p:nvPr>
            <p:ph type="body" sz="quarter" idx="14"/>
          </p:nvPr>
        </p:nvSpPr>
        <p:spPr>
          <a:xfrm>
            <a:off x="335360" y="1628800"/>
            <a:ext cx="9649072" cy="4679950"/>
          </a:xfrm>
        </p:spPr>
        <p:txBody>
          <a:bodyPr>
            <a:noAutofit/>
          </a:bodyPr>
          <a:lstStyle/>
          <a:p>
            <a:r>
              <a:rPr lang="en-US" sz="1600" b="1" dirty="0"/>
              <a:t>How to get the id of an image element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images = </a:t>
            </a:r>
            <a:r>
              <a:rPr lang="en-US" sz="1600" dirty="0" err="1">
                <a:latin typeface="Courier New" panose="02070309020205020404" pitchFamily="49" charset="0"/>
                <a:cs typeface="Courier New" panose="02070309020205020404" pitchFamily="49" charset="0"/>
              </a:rPr>
              <a:t>document.getElementsByTagName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img</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console.log(`First image id: ${images[0].</a:t>
            </a:r>
            <a:r>
              <a:rPr lang="en-US" sz="1600" b="1" dirty="0">
                <a:latin typeface="Courier New" panose="02070309020205020404" pitchFamily="49" charset="0"/>
                <a:cs typeface="Courier New" panose="02070309020205020404" pitchFamily="49" charset="0"/>
              </a:rPr>
              <a:t>id}`</a:t>
            </a:r>
            <a:r>
              <a:rPr lang="en-US" sz="1600" dirty="0">
                <a:latin typeface="Courier New" panose="02070309020205020404" pitchFamily="49" charset="0"/>
                <a:cs typeface="Courier New" panose="02070309020205020404" pitchFamily="49" charset="0"/>
              </a:rPr>
              <a:t>);</a:t>
            </a:r>
          </a:p>
          <a:p>
            <a:endParaRPr lang="en-US" sz="1600" b="1" dirty="0"/>
          </a:p>
          <a:p>
            <a:r>
              <a:rPr lang="en-US" sz="1600" b="1" dirty="0"/>
              <a:t>How to get and set the title attribute of an element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links = </a:t>
            </a:r>
            <a:r>
              <a:rPr lang="en-US" sz="1600" dirty="0" err="1">
                <a:latin typeface="Courier New" panose="02070309020205020404" pitchFamily="49" charset="0"/>
                <a:cs typeface="Courier New" panose="02070309020205020404" pitchFamily="49" charset="0"/>
              </a:rPr>
              <a:t>document.getElementsByTagName</a:t>
            </a:r>
            <a:r>
              <a:rPr lang="en-US" sz="1600" dirty="0">
                <a:latin typeface="Courier New" panose="02070309020205020404" pitchFamily="49" charset="0"/>
                <a:cs typeface="Courier New" panose="02070309020205020404" pitchFamily="49" charset="0"/>
              </a:rPr>
              <a:t>('a');</a:t>
            </a:r>
          </a:p>
          <a:p>
            <a:r>
              <a:rPr lang="en-US" sz="1600" dirty="0">
                <a:latin typeface="Courier New" panose="02070309020205020404" pitchFamily="49" charset="0"/>
                <a:cs typeface="Courier New" panose="02070309020205020404" pitchFamily="49" charset="0"/>
              </a:rPr>
              <a:t>console.log(`Second link title: ${links[1].</a:t>
            </a:r>
            <a:r>
              <a:rPr lang="en-US" sz="1600" b="1" dirty="0">
                <a:latin typeface="Courier New" panose="02070309020205020404" pitchFamily="49" charset="0"/>
                <a:cs typeface="Courier New" panose="02070309020205020404" pitchFamily="49" charset="0"/>
              </a:rPr>
              <a:t>title}`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links[1].</a:t>
            </a:r>
            <a:r>
              <a:rPr lang="en-US" sz="1600" b="1" dirty="0">
                <a:latin typeface="Courier New" panose="02070309020205020404" pitchFamily="49" charset="0"/>
                <a:cs typeface="Courier New" panose="02070309020205020404" pitchFamily="49" charset="0"/>
              </a:rPr>
              <a:t>title</a:t>
            </a:r>
            <a:r>
              <a:rPr lang="en-US" sz="1600" dirty="0">
                <a:latin typeface="Courier New" panose="02070309020205020404" pitchFamily="49" charset="0"/>
                <a:cs typeface="Courier New" panose="02070309020205020404" pitchFamily="49" charset="0"/>
              </a:rPr>
              <a:t> = 'New Title';</a:t>
            </a:r>
          </a:p>
        </p:txBody>
      </p:sp>
    </p:spTree>
    <p:extLst>
      <p:ext uri="{BB962C8B-B14F-4D97-AF65-F5344CB8AC3E}">
        <p14:creationId xmlns:p14="http://schemas.microsoft.com/office/powerpoint/2010/main" val="116328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a:t>
            </a:r>
          </a:p>
        </p:txBody>
      </p:sp>
      <p:sp>
        <p:nvSpPr>
          <p:cNvPr id="8" name="Text Placeholder 6"/>
          <p:cNvSpPr>
            <a:spLocks noGrp="1"/>
          </p:cNvSpPr>
          <p:nvPr>
            <p:ph type="body" sz="quarter" idx="14"/>
          </p:nvPr>
        </p:nvSpPr>
        <p:spPr>
          <a:xfrm>
            <a:off x="335359" y="1628800"/>
            <a:ext cx="11511019" cy="4679950"/>
          </a:xfrm>
        </p:spPr>
        <p:txBody>
          <a:bodyPr>
            <a:noAutofit/>
          </a:bodyPr>
          <a:lstStyle/>
          <a:p>
            <a:r>
              <a:rPr lang="en-US" sz="1600" b="1" dirty="0"/>
              <a:t>How to get the </a:t>
            </a:r>
            <a:r>
              <a:rPr lang="en-US" sz="1600" b="1" dirty="0" err="1"/>
              <a:t>href</a:t>
            </a:r>
            <a:r>
              <a:rPr lang="en-US" sz="1600" b="1" dirty="0"/>
              <a:t> attribute of an anchor element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links = </a:t>
            </a:r>
            <a:r>
              <a:rPr lang="en-US" sz="1600" dirty="0" err="1">
                <a:latin typeface="Courier New" panose="02070309020205020404" pitchFamily="49" charset="0"/>
                <a:cs typeface="Courier New" panose="02070309020205020404" pitchFamily="49" charset="0"/>
              </a:rPr>
              <a:t>document.getElementsByTagName</a:t>
            </a:r>
            <a:r>
              <a:rPr lang="en-US" sz="1600" dirty="0">
                <a:latin typeface="Courier New" panose="02070309020205020404" pitchFamily="49" charset="0"/>
                <a:cs typeface="Courier New" panose="02070309020205020404" pitchFamily="49" charset="0"/>
              </a:rPr>
              <a:t>('a');</a:t>
            </a:r>
          </a:p>
          <a:p>
            <a:r>
              <a:rPr lang="en-US" sz="1600" dirty="0">
                <a:latin typeface="Courier New" panose="02070309020205020404" pitchFamily="49" charset="0"/>
                <a:cs typeface="Courier New" panose="02070309020205020404" pitchFamily="49" charset="0"/>
              </a:rPr>
              <a:t>console.log(`Second link </a:t>
            </a:r>
            <a:r>
              <a:rPr lang="en-US" sz="1600" dirty="0" err="1">
                <a:latin typeface="Courier New" panose="02070309020205020404" pitchFamily="49" charset="0"/>
                <a:cs typeface="Courier New" panose="02070309020205020404" pitchFamily="49" charset="0"/>
              </a:rPr>
              <a:t>href</a:t>
            </a:r>
            <a:r>
              <a:rPr lang="en-US" sz="1600" dirty="0">
                <a:latin typeface="Courier New" panose="02070309020205020404" pitchFamily="49" charset="0"/>
                <a:cs typeface="Courier New" panose="02070309020205020404" pitchFamily="49" charset="0"/>
              </a:rPr>
              <a:t>: ${links[1].</a:t>
            </a:r>
            <a:r>
              <a:rPr lang="en-US" sz="1600" b="1" dirty="0" err="1">
                <a:latin typeface="Courier New" panose="02070309020205020404" pitchFamily="49" charset="0"/>
                <a:cs typeface="Courier New" panose="02070309020205020404" pitchFamily="49" charset="0"/>
              </a:rPr>
              <a:t>href</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t>How to get or set the </a:t>
            </a:r>
            <a:r>
              <a:rPr lang="en-US" sz="1600" b="1" dirty="0" err="1"/>
              <a:t>src</a:t>
            </a:r>
            <a:r>
              <a:rPr lang="en-US" sz="1600" b="1" dirty="0"/>
              <a:t> attribute of an image element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imageElement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('image');</a:t>
            </a:r>
          </a:p>
          <a:p>
            <a:r>
              <a:rPr lang="en-US" sz="1600" dirty="0">
                <a:latin typeface="Courier New" panose="02070309020205020404" pitchFamily="49" charset="0"/>
                <a:cs typeface="Courier New" panose="02070309020205020404" pitchFamily="49" charset="0"/>
              </a:rPr>
              <a:t>console.log(`Image element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imageElement.</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imageElement.</a:t>
            </a:r>
            <a:r>
              <a:rPr lang="en-US" sz="1600" b="1"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 = 'building1.jpg';</a:t>
            </a:r>
            <a:endParaRPr lang="en-US" sz="1600" b="1" dirty="0">
              <a:cs typeface="Courier New" panose="02070309020205020404" pitchFamily="49" charset="0"/>
            </a:endParaRPr>
          </a:p>
          <a:p>
            <a:endParaRPr lang="en-US" sz="1600" b="1" dirty="0">
              <a:cs typeface="Courier New" panose="02070309020205020404" pitchFamily="49" charset="0"/>
            </a:endParaRPr>
          </a:p>
        </p:txBody>
      </p:sp>
    </p:spTree>
    <p:extLst>
      <p:ext uri="{BB962C8B-B14F-4D97-AF65-F5344CB8AC3E}">
        <p14:creationId xmlns:p14="http://schemas.microsoft.com/office/powerpoint/2010/main" val="476293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 Text box and </a:t>
            </a:r>
            <a:r>
              <a:rPr lang="en-US" dirty="0" err="1"/>
              <a:t>Textarea</a:t>
            </a:r>
            <a:endParaRPr lang="en-US" dirty="0"/>
          </a:p>
        </p:txBody>
      </p:sp>
      <p:sp>
        <p:nvSpPr>
          <p:cNvPr id="8" name="Text Placeholder 6"/>
          <p:cNvSpPr>
            <a:spLocks noGrp="1"/>
          </p:cNvSpPr>
          <p:nvPr>
            <p:ph type="body" sz="quarter" idx="14"/>
          </p:nvPr>
        </p:nvSpPr>
        <p:spPr>
          <a:xfrm>
            <a:off x="335360" y="1628800"/>
            <a:ext cx="11494690" cy="4679950"/>
          </a:xfrm>
        </p:spPr>
        <p:txBody>
          <a:bodyPr>
            <a:noAutofit/>
          </a:bodyPr>
          <a:lstStyle/>
          <a:p>
            <a:r>
              <a:rPr lang="en-US" sz="1600" b="1" dirty="0">
                <a:cs typeface="Courier New" panose="02070309020205020404" pitchFamily="49" charset="0"/>
              </a:rPr>
              <a:t>Retrieving the value of a text box</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box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firstname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box.</a:t>
            </a:r>
            <a:r>
              <a:rPr lang="en-US" sz="1600" b="1" dirty="0" err="1">
                <a:latin typeface="Courier New" panose="02070309020205020404" pitchFamily="49" charset="0"/>
                <a:cs typeface="Courier New" panose="02070309020205020404" pitchFamily="49" charset="0"/>
              </a:rPr>
              <a:t>value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firstname</a:t>
            </a:r>
            <a:r>
              <a:rPr lang="en-US" sz="1600" dirty="0">
                <a:latin typeface="Courier New" panose="02070309020205020404" pitchFamily="49" charset="0"/>
                <a:cs typeface="Courier New" panose="02070309020205020404" pitchFamily="49" charset="0"/>
              </a:rPr>
              <a:t>').value;			// Alternate method</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Setting the value of a text box</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search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('search');</a:t>
            </a:r>
          </a:p>
          <a:p>
            <a:r>
              <a:rPr lang="en-US" sz="1600" dirty="0" err="1">
                <a:latin typeface="Courier New" panose="02070309020205020404" pitchFamily="49" charset="0"/>
                <a:cs typeface="Courier New" panose="02070309020205020404" pitchFamily="49" charset="0"/>
              </a:rPr>
              <a:t>search.</a:t>
            </a:r>
            <a:r>
              <a:rPr lang="en-US" sz="1600" b="1" dirty="0" err="1">
                <a:latin typeface="Courier New" panose="02070309020205020404" pitchFamily="49" charset="0"/>
                <a:cs typeface="Courier New" panose="02070309020205020404" pitchFamily="49" charset="0"/>
              </a:rPr>
              <a:t>value</a:t>
            </a:r>
            <a:r>
              <a:rPr lang="en-US" sz="1600" b="1" dirty="0">
                <a:latin typeface="Courier New" panose="02070309020205020404" pitchFamily="49" charset="0"/>
                <a:cs typeface="Courier New" panose="02070309020205020404" pitchFamily="49" charset="0"/>
              </a:rPr>
              <a:t> = 'Enter search term'</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('search').value = 'Enter search term';	// Alternate method</a:t>
            </a:r>
          </a:p>
        </p:txBody>
      </p:sp>
    </p:spTree>
    <p:extLst>
      <p:ext uri="{BB962C8B-B14F-4D97-AF65-F5344CB8AC3E}">
        <p14:creationId xmlns:p14="http://schemas.microsoft.com/office/powerpoint/2010/main" val="246947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Level 1</a:t>
            </a:r>
          </a:p>
        </p:txBody>
      </p:sp>
      <p:sp>
        <p:nvSpPr>
          <p:cNvPr id="8" name="Text Placeholder 6"/>
          <p:cNvSpPr>
            <a:spLocks noGrp="1"/>
          </p:cNvSpPr>
          <p:nvPr>
            <p:ph type="body" sz="quarter" idx="14"/>
          </p:nvPr>
        </p:nvSpPr>
        <p:spPr>
          <a:xfrm>
            <a:off x="335359" y="1628800"/>
            <a:ext cx="11511019" cy="4679950"/>
          </a:xfrm>
        </p:spPr>
        <p:txBody>
          <a:bodyPr>
            <a:normAutofit/>
          </a:bodyPr>
          <a:lstStyle/>
          <a:p>
            <a:r>
              <a:rPr lang="en-US" sz="1600" dirty="0"/>
              <a:t>The DOM Level 1 specification is separated into two parts: Core and HTML. </a:t>
            </a:r>
          </a:p>
          <a:p>
            <a:pPr marL="457200" indent="-457200">
              <a:buFont typeface="Wingdings" panose="05000000000000000000" pitchFamily="2" charset="2"/>
              <a:buChar char="v"/>
            </a:pPr>
            <a:endParaRPr lang="en-US" sz="1600" dirty="0"/>
          </a:p>
          <a:p>
            <a:pPr marL="457200" indent="-457200">
              <a:buFont typeface="Wingdings" panose="05000000000000000000" pitchFamily="2" charset="2"/>
              <a:buChar char="v"/>
            </a:pPr>
            <a:r>
              <a:rPr lang="en-US" sz="1600" b="1" dirty="0"/>
              <a:t>Core Level 1 </a:t>
            </a:r>
            <a:r>
              <a:rPr lang="en-US" sz="1600" dirty="0"/>
              <a:t>provides a set of interfaces that can represent any structured document, as well as defining interfaces for representing an XML document. The </a:t>
            </a:r>
            <a:r>
              <a:rPr lang="en-US" sz="1600" b="1" dirty="0"/>
              <a:t>Node</a:t>
            </a:r>
            <a:r>
              <a:rPr lang="en-US" sz="1600" dirty="0"/>
              <a:t> interface is an examples of this</a:t>
            </a:r>
            <a:r>
              <a:rPr lang="en-US" sz="1600" dirty="0" smtClean="0"/>
              <a:t>. Applies for HTML, XML, any structured doc.</a:t>
            </a:r>
            <a:endParaRPr lang="en-US" sz="1600" dirty="0"/>
          </a:p>
          <a:p>
            <a:pPr marL="457200" indent="-457200">
              <a:buFont typeface="Wingdings" panose="05000000000000000000" pitchFamily="2" charset="2"/>
              <a:buChar char="v"/>
            </a:pPr>
            <a:r>
              <a:rPr lang="en-US" sz="1600" b="1" dirty="0"/>
              <a:t>HTML Level 1 </a:t>
            </a:r>
            <a:r>
              <a:rPr lang="en-US" sz="1600" b="1" dirty="0" smtClean="0"/>
              <a:t>(just HTML) </a:t>
            </a:r>
            <a:r>
              <a:rPr lang="en-US" sz="1600" dirty="0" smtClean="0"/>
              <a:t>provides </a:t>
            </a:r>
            <a:r>
              <a:rPr lang="en-US" sz="1600" dirty="0"/>
              <a:t>additional interfaces that provide a more convenient view of an HTML document. These include the </a:t>
            </a:r>
            <a:r>
              <a:rPr lang="en-US" sz="1600" b="1" dirty="0"/>
              <a:t>Document</a:t>
            </a:r>
            <a:r>
              <a:rPr lang="en-US" sz="1600" dirty="0"/>
              <a:t>, </a:t>
            </a:r>
            <a:r>
              <a:rPr lang="en-US" sz="1600" b="1" dirty="0"/>
              <a:t>Element</a:t>
            </a:r>
            <a:r>
              <a:rPr lang="en-US" sz="1600" dirty="0"/>
              <a:t>, </a:t>
            </a:r>
            <a:r>
              <a:rPr lang="en-US" sz="1600" b="1" dirty="0" err="1"/>
              <a:t>Attr</a:t>
            </a:r>
            <a:r>
              <a:rPr lang="en-US" sz="1600" dirty="0"/>
              <a:t>, and </a:t>
            </a:r>
            <a:r>
              <a:rPr lang="en-US" sz="1600" b="1" dirty="0"/>
              <a:t>Text</a:t>
            </a:r>
            <a:r>
              <a:rPr lang="en-US" sz="1600" dirty="0"/>
              <a:t> </a:t>
            </a:r>
            <a:r>
              <a:rPr lang="en-US" sz="1600" dirty="0" smtClean="0"/>
              <a:t>interfaces (interface for accessing the text). </a:t>
            </a:r>
            <a:endParaRPr lang="en-US" sz="1600" dirty="0"/>
          </a:p>
          <a:p>
            <a:pPr marL="457200" indent="-457200">
              <a:buFont typeface="Wingdings" panose="05000000000000000000" pitchFamily="2" charset="2"/>
              <a:buChar char="v"/>
            </a:pPr>
            <a:r>
              <a:rPr lang="en-US" sz="1600" dirty="0"/>
              <a:t>All interfaces contain attributes and/or methods that can be used to interact with both XML and HTML documents.</a:t>
            </a:r>
          </a:p>
        </p:txBody>
      </p:sp>
    </p:spTree>
    <p:extLst>
      <p:ext uri="{BB962C8B-B14F-4D97-AF65-F5344CB8AC3E}">
        <p14:creationId xmlns:p14="http://schemas.microsoft.com/office/powerpoint/2010/main" val="872444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 Button</a:t>
            </a:r>
          </a:p>
        </p:txBody>
      </p:sp>
      <p:sp>
        <p:nvSpPr>
          <p:cNvPr id="8" name="Text Placeholder 6"/>
          <p:cNvSpPr>
            <a:spLocks noGrp="1"/>
          </p:cNvSpPr>
          <p:nvPr>
            <p:ph type="body" sz="quarter" idx="14"/>
          </p:nvPr>
        </p:nvSpPr>
        <p:spPr>
          <a:xfrm>
            <a:off x="335360" y="1628800"/>
            <a:ext cx="11494690" cy="4679950"/>
          </a:xfrm>
        </p:spPr>
        <p:txBody>
          <a:bodyPr>
            <a:noAutofit/>
          </a:bodyPr>
          <a:lstStyle/>
          <a:p>
            <a:r>
              <a:rPr lang="en-US" sz="1600" b="1" dirty="0"/>
              <a:t>How to enable or disable a button</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btnPause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btnPause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btnPlay.</a:t>
            </a:r>
            <a:r>
              <a:rPr lang="en-US" sz="1600" b="1" dirty="0" err="1">
                <a:latin typeface="Courier New" panose="02070309020205020404" pitchFamily="49" charset="0"/>
                <a:cs typeface="Courier New" panose="02070309020205020404" pitchFamily="49" charset="0"/>
              </a:rPr>
              <a:t>disabled</a:t>
            </a:r>
            <a:r>
              <a:rPr lang="en-US" sz="1600" dirty="0">
                <a:latin typeface="Courier New" panose="02070309020205020404" pitchFamily="49" charset="0"/>
                <a:cs typeface="Courier New" panose="02070309020205020404" pitchFamily="49" charset="0"/>
              </a:rPr>
              <a:t> = true;</a:t>
            </a:r>
          </a:p>
          <a:p>
            <a:r>
              <a:rPr lang="en-US" sz="1600" dirty="0" err="1">
                <a:latin typeface="Courier New" panose="02070309020205020404" pitchFamily="49" charset="0"/>
                <a:cs typeface="Courier New" panose="02070309020205020404" pitchFamily="49" charset="0"/>
              </a:rPr>
              <a:t>btnPause.</a:t>
            </a:r>
            <a:r>
              <a:rPr lang="en-US" sz="1600" b="1" dirty="0" err="1">
                <a:latin typeface="Courier New" panose="02070309020205020404" pitchFamily="49" charset="0"/>
                <a:cs typeface="Courier New" panose="02070309020205020404" pitchFamily="49" charset="0"/>
              </a:rPr>
              <a:t>disabled</a:t>
            </a:r>
            <a:r>
              <a:rPr lang="en-US" sz="1600" dirty="0">
                <a:latin typeface="Courier New" panose="02070309020205020404" pitchFamily="49" charset="0"/>
                <a:cs typeface="Courier New" panose="02070309020205020404" pitchFamily="49" charset="0"/>
              </a:rPr>
              <a:t> = false;</a:t>
            </a:r>
          </a:p>
          <a:p>
            <a:endParaRPr lang="en-US" sz="1600" dirty="0"/>
          </a:p>
          <a:p>
            <a:r>
              <a:rPr lang="en-US" sz="1600" b="1" dirty="0"/>
              <a:t>How to toggle a button's disabled property</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a:t>
            </a:r>
          </a:p>
          <a:p>
            <a:r>
              <a:rPr lang="en-US" sz="1600" b="1" dirty="0" err="1">
                <a:latin typeface="Courier New" panose="02070309020205020404" pitchFamily="49" charset="0"/>
                <a:cs typeface="Courier New" panose="02070309020205020404" pitchFamily="49" charset="0"/>
              </a:rPr>
              <a:t>btnPlay.disabled</a:t>
            </a:r>
            <a:r>
              <a:rPr lang="en-US" sz="1600" b="1" dirty="0">
                <a:latin typeface="Courier New" panose="02070309020205020404" pitchFamily="49" charset="0"/>
                <a:cs typeface="Courier New" panose="02070309020205020404" pitchFamily="49" charset="0"/>
              </a:rPr>
              <a:t> = ! </a:t>
            </a:r>
            <a:r>
              <a:rPr lang="en-US" sz="1600" b="1" dirty="0" err="1">
                <a:latin typeface="Courier New" panose="02070309020205020404" pitchFamily="49" charset="0"/>
                <a:cs typeface="Courier New" panose="02070309020205020404" pitchFamily="49" charset="0"/>
              </a:rPr>
              <a:t>btnPlay.disabled</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59246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 Focus and Blur</a:t>
            </a:r>
          </a:p>
        </p:txBody>
      </p:sp>
      <p:sp>
        <p:nvSpPr>
          <p:cNvPr id="8" name="Text Placeholder 6"/>
          <p:cNvSpPr>
            <a:spLocks noGrp="1"/>
          </p:cNvSpPr>
          <p:nvPr>
            <p:ph type="body" sz="quarter" idx="14"/>
          </p:nvPr>
        </p:nvSpPr>
        <p:spPr>
          <a:xfrm>
            <a:off x="335360" y="1628800"/>
            <a:ext cx="9649072" cy="4679950"/>
          </a:xfrm>
        </p:spPr>
        <p:txBody>
          <a:bodyPr>
            <a:noAutofit/>
          </a:bodyPr>
          <a:lstStyle/>
          <a:p>
            <a:r>
              <a:rPr lang="en-US" sz="1600" b="1" dirty="0"/>
              <a:t>How to set focus on an element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btnPlay.focus</a:t>
            </a:r>
            <a:r>
              <a:rPr lang="en-US" sz="1600" dirty="0">
                <a:latin typeface="Courier New" panose="02070309020205020404" pitchFamily="49" charset="0"/>
                <a:cs typeface="Courier New" panose="02070309020205020404" pitchFamily="49" charset="0"/>
              </a:rPr>
              <a:t>();</a:t>
            </a:r>
          </a:p>
          <a:p>
            <a:endParaRPr lang="en-US" sz="1600" b="1" dirty="0"/>
          </a:p>
          <a:p>
            <a:r>
              <a:rPr lang="en-US" sz="1600" b="1" dirty="0"/>
              <a:t>How to blur an element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btnPlay.blur</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356449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 Select</a:t>
            </a:r>
          </a:p>
        </p:txBody>
      </p:sp>
      <p:sp>
        <p:nvSpPr>
          <p:cNvPr id="8" name="Text Placeholder 6"/>
          <p:cNvSpPr>
            <a:spLocks noGrp="1"/>
          </p:cNvSpPr>
          <p:nvPr>
            <p:ph type="body" sz="quarter" idx="14"/>
          </p:nvPr>
        </p:nvSpPr>
        <p:spPr>
          <a:xfrm>
            <a:off x="335360" y="1628800"/>
            <a:ext cx="9649072" cy="4679950"/>
          </a:xfrm>
        </p:spPr>
        <p:txBody>
          <a:bodyPr>
            <a:noAutofit/>
          </a:bodyPr>
          <a:lstStyle/>
          <a:p>
            <a:r>
              <a:rPr lang="en-US" sz="1600" b="1" dirty="0"/>
              <a:t>Retrieve the selected item in a list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country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('country');</a:t>
            </a:r>
          </a:p>
          <a:p>
            <a:r>
              <a:rPr lang="en-US" sz="1600" dirty="0" err="1">
                <a:latin typeface="Courier New" panose="02070309020205020404" pitchFamily="49" charset="0"/>
                <a:cs typeface="Courier New" panose="02070309020205020404" pitchFamily="49" charset="0"/>
              </a:rPr>
              <a:t>country.addEventListener</a:t>
            </a:r>
            <a:r>
              <a:rPr lang="en-US" sz="1600" dirty="0">
                <a:latin typeface="Courier New" panose="02070309020205020404" pitchFamily="49" charset="0"/>
                <a:cs typeface="Courier New" panose="02070309020205020404" pitchFamily="49" charset="0"/>
              </a:rPr>
              <a:t>('change', ()  =&gt; {</a:t>
            </a:r>
          </a:p>
          <a:p>
            <a:r>
              <a:rPr lang="en-US" sz="1600" dirty="0">
                <a:latin typeface="Courier New" panose="02070309020205020404" pitchFamily="49" charset="0"/>
                <a:cs typeface="Courier New" panose="02070309020205020404" pitchFamily="49" charset="0"/>
              </a:rPr>
              <a:t>	console.log(</a:t>
            </a:r>
            <a:r>
              <a:rPr lang="en-US" sz="1600" dirty="0" err="1">
                <a:latin typeface="Courier New" panose="02070309020205020404" pitchFamily="49" charset="0"/>
                <a:cs typeface="Courier New" panose="02070309020205020404" pitchFamily="49" charset="0"/>
              </a:rPr>
              <a:t>country.value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62442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 Select</a:t>
            </a:r>
          </a:p>
        </p:txBody>
      </p:sp>
      <p:sp>
        <p:nvSpPr>
          <p:cNvPr id="8" name="Text Placeholder 6"/>
          <p:cNvSpPr>
            <a:spLocks noGrp="1"/>
          </p:cNvSpPr>
          <p:nvPr>
            <p:ph type="body" sz="quarter" idx="14"/>
          </p:nvPr>
        </p:nvSpPr>
        <p:spPr>
          <a:xfrm>
            <a:off x="335360" y="1628800"/>
            <a:ext cx="9649072" cy="4679950"/>
          </a:xfrm>
        </p:spPr>
        <p:txBody>
          <a:bodyPr>
            <a:noAutofit/>
          </a:bodyPr>
          <a:lstStyle/>
          <a:p>
            <a:r>
              <a:rPr lang="en-US" sz="1600" b="1" dirty="0">
                <a:cs typeface="Courier New" panose="02070309020205020404" pitchFamily="49" charset="0"/>
              </a:rPr>
              <a:t>Adding items programmatically to a list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years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('years');</a:t>
            </a:r>
          </a:p>
          <a:p>
            <a:r>
              <a:rPr lang="en-US" sz="1600" dirty="0">
                <a:latin typeface="Courier New" panose="02070309020205020404" pitchFamily="49" charset="0"/>
                <a:cs typeface="Courier New" panose="02070309020205020404" pitchFamily="49" charset="0"/>
              </a:rPr>
              <a:t>for (let i = 1; i &lt;= 10; i++) {</a:t>
            </a:r>
          </a:p>
          <a:p>
            <a:r>
              <a:rPr lang="en-US" sz="1600" dirty="0">
                <a:latin typeface="Courier New" panose="02070309020205020404" pitchFamily="49" charset="0"/>
                <a:cs typeface="Courier New" panose="02070309020205020404" pitchFamily="49" charset="0"/>
              </a:rPr>
              <a:t>	let option = </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createElement</a:t>
            </a:r>
            <a:r>
              <a:rPr lang="en-US" sz="1600" b="1" dirty="0">
                <a:latin typeface="Courier New" panose="02070309020205020404" pitchFamily="49" charset="0"/>
                <a:cs typeface="Courier New" panose="02070309020205020404" pitchFamily="49" charset="0"/>
              </a:rPr>
              <a:t>('option')</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option.text</a:t>
            </a:r>
            <a:r>
              <a:rPr lang="en-US" sz="1600" b="1" dirty="0">
                <a:latin typeface="Courier New" panose="02070309020205020404" pitchFamily="49" charset="0"/>
                <a:cs typeface="Courier New" panose="02070309020205020404" pitchFamily="49" charset="0"/>
              </a:rPr>
              <a:t> = 'Item ' + i;</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option.value</a:t>
            </a:r>
            <a:r>
              <a:rPr lang="en-US" sz="1600" b="1" dirty="0">
                <a:latin typeface="Courier New" panose="02070309020205020404" pitchFamily="49" charset="0"/>
                <a:cs typeface="Courier New" panose="02070309020205020404" pitchFamily="49" charset="0"/>
              </a:rPr>
              <a:t> = i;</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years.add</a:t>
            </a:r>
            <a:r>
              <a:rPr lang="en-US" sz="1600" b="1" dirty="0">
                <a:latin typeface="Courier New" panose="02070309020205020404" pitchFamily="49" charset="0"/>
                <a:cs typeface="Courier New" panose="02070309020205020404" pitchFamily="49" charset="0"/>
              </a:rPr>
              <a:t>(option, 0);</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95689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 Checkbox and Radio Buttons</a:t>
            </a:r>
          </a:p>
        </p:txBody>
      </p:sp>
      <p:sp>
        <p:nvSpPr>
          <p:cNvPr id="8" name="Text Placeholder 6"/>
          <p:cNvSpPr>
            <a:spLocks noGrp="1"/>
          </p:cNvSpPr>
          <p:nvPr>
            <p:ph type="body" sz="quarter" idx="14"/>
          </p:nvPr>
        </p:nvSpPr>
        <p:spPr>
          <a:xfrm>
            <a:off x="335360" y="1628800"/>
            <a:ext cx="9649072" cy="4679950"/>
          </a:xfrm>
        </p:spPr>
        <p:txBody>
          <a:bodyPr>
            <a:noAutofit/>
          </a:bodyPr>
          <a:lstStyle/>
          <a:p>
            <a:r>
              <a:rPr lang="en-US" sz="1600" b="1" dirty="0"/>
              <a:t>Get all checked checkboxes in a page and display their values</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product = </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getElementsByName</a:t>
            </a:r>
            <a:r>
              <a:rPr lang="en-US" sz="1600" b="1" dirty="0">
                <a:latin typeface="Courier New" panose="02070309020205020404" pitchFamily="49" charset="0"/>
                <a:cs typeface="Courier New" panose="02070309020205020404" pitchFamily="49" charset="0"/>
              </a:rPr>
              <a:t>('product')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for (let i = 0; i &lt; </a:t>
            </a:r>
            <a:r>
              <a:rPr lang="en-US" sz="1600" dirty="0" err="1">
                <a:latin typeface="Courier New" panose="02070309020205020404" pitchFamily="49" charset="0"/>
                <a:cs typeface="Courier New" panose="02070309020205020404" pitchFamily="49" charset="0"/>
              </a:rPr>
              <a:t>product.length</a:t>
            </a:r>
            <a:r>
              <a:rPr lang="en-US" sz="1600" dirty="0">
                <a:latin typeface="Courier New" panose="02070309020205020404" pitchFamily="49" charset="0"/>
                <a:cs typeface="Courier New" panose="02070309020205020404" pitchFamily="49" charset="0"/>
              </a:rPr>
              <a:t>; i++) {</a:t>
            </a:r>
          </a:p>
          <a:p>
            <a:r>
              <a:rPr lang="en-US" sz="1600" dirty="0">
                <a:latin typeface="Courier New" panose="02070309020205020404" pitchFamily="49" charset="0"/>
                <a:cs typeface="Courier New" panose="02070309020205020404" pitchFamily="49" charset="0"/>
              </a:rPr>
              <a:t>	if (product[i].</a:t>
            </a:r>
            <a:r>
              <a:rPr lang="en-US" sz="1600" b="1" dirty="0">
                <a:latin typeface="Courier New" panose="02070309020205020404" pitchFamily="49" charset="0"/>
                <a:cs typeface="Courier New" panose="02070309020205020404" pitchFamily="49" charset="0"/>
              </a:rPr>
              <a:t>checked</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console.log(product[i].</a:t>
            </a:r>
            <a:r>
              <a:rPr lang="en-US" sz="1600" b="1" dirty="0">
                <a:latin typeface="Courier New" panose="02070309020205020404" pitchFamily="49" charset="0"/>
                <a:cs typeface="Courier New" panose="02070309020205020404" pitchFamily="49" charset="0"/>
              </a:rPr>
              <a:t>value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802392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19189"/>
            <a:ext cx="8352928" cy="1619622"/>
          </a:xfrm>
        </p:spPr>
        <p:txBody>
          <a:bodyPr/>
          <a:lstStyle/>
          <a:p>
            <a:pPr algn="ctr"/>
            <a:r>
              <a:rPr lang="en-US" dirty="0"/>
              <a:t>Lab 10</a:t>
            </a:r>
            <a:br>
              <a:rPr lang="en-US" dirty="0"/>
            </a:br>
            <a:r>
              <a:rPr lang="en-US" dirty="0"/>
              <a:t>The Task List Application</a:t>
            </a:r>
          </a:p>
        </p:txBody>
      </p:sp>
    </p:spTree>
    <p:extLst>
      <p:ext uri="{BB962C8B-B14F-4D97-AF65-F5344CB8AC3E}">
        <p14:creationId xmlns:p14="http://schemas.microsoft.com/office/powerpoint/2010/main" val="8514430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19189"/>
            <a:ext cx="8352928" cy="1619622"/>
          </a:xfrm>
        </p:spPr>
        <p:txBody>
          <a:bodyPr/>
          <a:lstStyle/>
          <a:p>
            <a:pPr algn="ctr"/>
            <a:r>
              <a:rPr lang="en-US" dirty="0"/>
              <a:t>Lab 11</a:t>
            </a:r>
            <a:br>
              <a:rPr lang="en-US" dirty="0"/>
            </a:br>
            <a:r>
              <a:rPr lang="en-US" dirty="0"/>
              <a:t>The FAQs Application</a:t>
            </a:r>
          </a:p>
        </p:txBody>
      </p:sp>
    </p:spTree>
    <p:extLst>
      <p:ext uri="{BB962C8B-B14F-4D97-AF65-F5344CB8AC3E}">
        <p14:creationId xmlns:p14="http://schemas.microsoft.com/office/powerpoint/2010/main" val="4019753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81743" y="2619189"/>
            <a:ext cx="10368643" cy="1619622"/>
          </a:xfrm>
        </p:spPr>
        <p:txBody>
          <a:bodyPr/>
          <a:lstStyle/>
          <a:p>
            <a:pPr algn="ctr"/>
            <a:r>
              <a:rPr lang="en-US" dirty="0"/>
              <a:t>Lab 12</a:t>
            </a:r>
            <a:br>
              <a:rPr lang="en-US" dirty="0"/>
            </a:br>
            <a:r>
              <a:rPr lang="en-US" dirty="0"/>
              <a:t>The New User Registration Application</a:t>
            </a:r>
          </a:p>
        </p:txBody>
      </p:sp>
    </p:spTree>
    <p:extLst>
      <p:ext uri="{BB962C8B-B14F-4D97-AF65-F5344CB8AC3E}">
        <p14:creationId xmlns:p14="http://schemas.microsoft.com/office/powerpoint/2010/main" val="353584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Level 2</a:t>
            </a:r>
          </a:p>
        </p:txBody>
      </p:sp>
      <p:sp>
        <p:nvSpPr>
          <p:cNvPr id="8" name="Text Placeholder 6"/>
          <p:cNvSpPr>
            <a:spLocks noGrp="1"/>
          </p:cNvSpPr>
          <p:nvPr>
            <p:ph type="body" sz="quarter" idx="14"/>
          </p:nvPr>
        </p:nvSpPr>
        <p:spPr>
          <a:xfrm>
            <a:off x="335359" y="1628800"/>
            <a:ext cx="11511019" cy="4679950"/>
          </a:xfrm>
        </p:spPr>
        <p:txBody>
          <a:bodyPr>
            <a:noAutofit/>
          </a:bodyPr>
          <a:lstStyle/>
          <a:p>
            <a:r>
              <a:rPr lang="en-US" sz="1600" dirty="0"/>
              <a:t>The DOM Level 2 specification contains six different specifications: The DOM2 Core, Views, Events, Style, Traversal and Range, and the DOM2 HTML.</a:t>
            </a:r>
          </a:p>
          <a:p>
            <a:endParaRPr lang="en-US" sz="1600" dirty="0"/>
          </a:p>
          <a:p>
            <a:pPr marL="457200" indent="-457200">
              <a:buFont typeface="Wingdings" panose="05000000000000000000" pitchFamily="2" charset="2"/>
              <a:buChar char="v"/>
            </a:pPr>
            <a:r>
              <a:rPr lang="en-US" sz="1600" b="1" dirty="0"/>
              <a:t>DOM2 Core </a:t>
            </a:r>
            <a:r>
              <a:rPr lang="en-US" sz="1600" dirty="0"/>
              <a:t>extends the functionality of the DOM1 Core. </a:t>
            </a:r>
            <a:r>
              <a:rPr lang="en-US" sz="1600" dirty="0" err="1"/>
              <a:t>getElementById</a:t>
            </a:r>
            <a:r>
              <a:rPr lang="en-US" sz="1600" dirty="0"/>
              <a:t>() method introduced.</a:t>
            </a:r>
          </a:p>
          <a:p>
            <a:pPr marL="457200" indent="-457200">
              <a:buFont typeface="Wingdings" panose="05000000000000000000" pitchFamily="2" charset="2"/>
              <a:buChar char="v"/>
            </a:pPr>
            <a:r>
              <a:rPr lang="en-US" sz="1600" b="1" dirty="0"/>
              <a:t>DOM2 Views </a:t>
            </a:r>
            <a:r>
              <a:rPr lang="en-US" sz="1600" dirty="0"/>
              <a:t>allow programs and scripts to dynamically access and update the content of a representation of a document.</a:t>
            </a:r>
          </a:p>
          <a:p>
            <a:pPr marL="457200" indent="-457200">
              <a:buFont typeface="Wingdings" panose="05000000000000000000" pitchFamily="2" charset="2"/>
              <a:buChar char="v"/>
            </a:pPr>
            <a:r>
              <a:rPr lang="en-US" sz="1600" b="1" dirty="0"/>
              <a:t>DOM2 Events </a:t>
            </a:r>
            <a:r>
              <a:rPr lang="en-US" sz="1600" dirty="0"/>
              <a:t>give a generic event system to programs and scripts. Event phases and </a:t>
            </a:r>
            <a:r>
              <a:rPr lang="en-US" sz="1600" dirty="0" err="1"/>
              <a:t>addEventListener</a:t>
            </a:r>
            <a:r>
              <a:rPr lang="en-US" sz="1600" dirty="0"/>
              <a:t>() introduced. Several interfaces make life easier when dealing with events including </a:t>
            </a:r>
            <a:r>
              <a:rPr lang="en-US" sz="1600" dirty="0" err="1"/>
              <a:t>EventTarget</a:t>
            </a:r>
            <a:r>
              <a:rPr lang="en-US" sz="1600" dirty="0"/>
              <a:t>, </a:t>
            </a:r>
            <a:r>
              <a:rPr lang="en-US" sz="1600" dirty="0" err="1"/>
              <a:t>EventListener</a:t>
            </a:r>
            <a:r>
              <a:rPr lang="en-US" sz="1600" dirty="0"/>
              <a:t>, Event, etc.</a:t>
            </a:r>
          </a:p>
          <a:p>
            <a:pPr marL="457200" indent="-457200">
              <a:buFont typeface="Wingdings" panose="05000000000000000000" pitchFamily="2" charset="2"/>
              <a:buChar char="v"/>
            </a:pPr>
            <a:r>
              <a:rPr lang="en-US" sz="1600" b="1" dirty="0"/>
              <a:t>DOM2 Style</a:t>
            </a:r>
            <a:r>
              <a:rPr lang="en-US" sz="1600" dirty="0"/>
              <a:t> (DOM2 CSS) allows programs and scripts to dynamically access and update the content of style sheets.</a:t>
            </a:r>
          </a:p>
          <a:p>
            <a:pPr marL="457200" indent="-457200">
              <a:buFont typeface="Wingdings" panose="05000000000000000000" pitchFamily="2" charset="2"/>
              <a:buChar char="v"/>
            </a:pPr>
            <a:r>
              <a:rPr lang="en-US" sz="1600" b="1" dirty="0"/>
              <a:t>DOM2 Traversal and Range </a:t>
            </a:r>
            <a:r>
              <a:rPr lang="en-US" sz="1600" dirty="0"/>
              <a:t>allow programs and scripts to dynamically traverse a range of content in a document.</a:t>
            </a:r>
          </a:p>
          <a:p>
            <a:pPr marL="457200" indent="-457200">
              <a:buFont typeface="Wingdings" panose="05000000000000000000" pitchFamily="2" charset="2"/>
              <a:buChar char="v"/>
            </a:pPr>
            <a:r>
              <a:rPr lang="en-US" sz="1600" b="1" dirty="0"/>
              <a:t>DOM2 HTML </a:t>
            </a:r>
            <a:r>
              <a:rPr lang="en-US" sz="1600" dirty="0"/>
              <a:t>allows programs and scripts to dynamically access and update the content and structure of HTML documents.</a:t>
            </a:r>
          </a:p>
        </p:txBody>
      </p:sp>
    </p:spTree>
    <p:extLst>
      <p:ext uri="{BB962C8B-B14F-4D97-AF65-F5344CB8AC3E}">
        <p14:creationId xmlns:p14="http://schemas.microsoft.com/office/powerpoint/2010/main" val="275587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Level 3</a:t>
            </a:r>
          </a:p>
        </p:txBody>
      </p:sp>
      <p:sp>
        <p:nvSpPr>
          <p:cNvPr id="8" name="Text Placeholder 6"/>
          <p:cNvSpPr>
            <a:spLocks noGrp="1"/>
          </p:cNvSpPr>
          <p:nvPr>
            <p:ph type="body" sz="quarter" idx="14"/>
          </p:nvPr>
        </p:nvSpPr>
        <p:spPr>
          <a:xfrm>
            <a:off x="335359" y="1628800"/>
            <a:ext cx="11511019" cy="4679950"/>
          </a:xfrm>
        </p:spPr>
        <p:txBody>
          <a:bodyPr>
            <a:noAutofit/>
          </a:bodyPr>
          <a:lstStyle/>
          <a:p>
            <a:r>
              <a:rPr lang="en-US" sz="1600" dirty="0"/>
              <a:t>The DOM Level 3 specification contains five different specifications: The DOM3 Core, Load and Save, Validation, Events, and </a:t>
            </a:r>
            <a:r>
              <a:rPr lang="en-US" sz="1600" dirty="0" err="1"/>
              <a:t>XPath</a:t>
            </a:r>
            <a:r>
              <a:rPr lang="en-US" sz="1600" dirty="0" smtClean="0"/>
              <a:t>. (we won’t be using Level 3 in this course)</a:t>
            </a:r>
            <a:endParaRPr lang="en-US" sz="1600" dirty="0"/>
          </a:p>
          <a:p>
            <a:endParaRPr lang="en-US" sz="1600" dirty="0"/>
          </a:p>
          <a:p>
            <a:pPr marL="457200" indent="-457200">
              <a:buFont typeface="Wingdings" panose="05000000000000000000" pitchFamily="2" charset="2"/>
              <a:buChar char="v"/>
            </a:pPr>
            <a:r>
              <a:rPr lang="en-US" sz="1600" b="1" dirty="0"/>
              <a:t>DOM3 Core </a:t>
            </a:r>
            <a:r>
              <a:rPr lang="en-US" sz="1600" dirty="0"/>
              <a:t>extends the functionality of the DOM1 and DOM2 Core specs.</a:t>
            </a:r>
          </a:p>
          <a:p>
            <a:pPr marL="457200" indent="-457200">
              <a:buFont typeface="Wingdings" panose="05000000000000000000" pitchFamily="2" charset="2"/>
              <a:buChar char="v"/>
            </a:pPr>
            <a:r>
              <a:rPr lang="en-US" sz="1600" b="1" dirty="0"/>
              <a:t>DOM3 Load and Save </a:t>
            </a:r>
            <a:r>
              <a:rPr lang="en-US" sz="1600" dirty="0"/>
              <a:t>allows programs and scripts to dynamically load the content of an XML document into a DOM document and serialize a DOM document into an XML document.</a:t>
            </a:r>
          </a:p>
          <a:p>
            <a:pPr marL="457200" indent="-457200">
              <a:buFont typeface="Wingdings" panose="05000000000000000000" pitchFamily="2" charset="2"/>
              <a:buChar char="v"/>
            </a:pPr>
            <a:r>
              <a:rPr lang="en-US" sz="1600" b="1" dirty="0"/>
              <a:t>DOM3 Validation </a:t>
            </a:r>
            <a:r>
              <a:rPr lang="en-US" sz="1600" dirty="0"/>
              <a:t>allows programs and scripts to dynamically update the content and the structure of documents while ensuring that the document remains valid or to ensure that the document becomes valid.</a:t>
            </a:r>
          </a:p>
          <a:p>
            <a:pPr marL="457200" indent="-457200">
              <a:buFont typeface="Wingdings" panose="05000000000000000000" pitchFamily="2" charset="2"/>
              <a:buChar char="v"/>
            </a:pPr>
            <a:r>
              <a:rPr lang="en-US" sz="1600" b="1" dirty="0"/>
              <a:t>DOM3 Events </a:t>
            </a:r>
            <a:r>
              <a:rPr lang="en-US" sz="1600" dirty="0"/>
              <a:t>is the extension of the DOM2 Events specification. Focuses on keyboard events and how to handle them.</a:t>
            </a:r>
          </a:p>
          <a:p>
            <a:pPr marL="457200" indent="-457200">
              <a:buFont typeface="Wingdings" panose="05000000000000000000" pitchFamily="2" charset="2"/>
              <a:buChar char="v"/>
            </a:pPr>
            <a:r>
              <a:rPr lang="en-US" sz="1600" b="1" dirty="0"/>
              <a:t>DOM3 XPath </a:t>
            </a:r>
            <a:r>
              <a:rPr lang="en-US" sz="1600" dirty="0"/>
              <a:t>provides simple functionality for accessing a DOM tree using XPath 1.0.</a:t>
            </a:r>
          </a:p>
        </p:txBody>
      </p:sp>
    </p:spTree>
    <p:extLst>
      <p:ext uri="{BB962C8B-B14F-4D97-AF65-F5344CB8AC3E}">
        <p14:creationId xmlns:p14="http://schemas.microsoft.com/office/powerpoint/2010/main" val="155631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Scripting is all about manipulating HTML with JavaScript</a:t>
            </a:r>
          </a:p>
        </p:txBody>
      </p:sp>
      <p:sp>
        <p:nvSpPr>
          <p:cNvPr id="8" name="Text Placeholder 6"/>
          <p:cNvSpPr>
            <a:spLocks noGrp="1"/>
          </p:cNvSpPr>
          <p:nvPr>
            <p:ph type="body" sz="quarter" idx="14"/>
          </p:nvPr>
        </p:nvSpPr>
        <p:spPr>
          <a:xfrm>
            <a:off x="335359" y="1628800"/>
            <a:ext cx="11511019" cy="4679950"/>
          </a:xfrm>
        </p:spPr>
        <p:txBody>
          <a:bodyPr>
            <a:normAutofit lnSpcReduction="10000"/>
          </a:bodyPr>
          <a:lstStyle/>
          <a:p>
            <a:r>
              <a:rPr lang="en-US" sz="1600" dirty="0"/>
              <a:t>With DOM Scripting, JavaScript gets all the power it needs to create dynamic HTML. In general, JavaScript can dynamically:</a:t>
            </a:r>
          </a:p>
          <a:p>
            <a:endParaRPr lang="en-US" sz="1600" dirty="0"/>
          </a:p>
          <a:p>
            <a:pPr marL="461963" indent="-461963">
              <a:buFont typeface="Wingdings" panose="05000000000000000000" pitchFamily="2" charset="2"/>
              <a:buChar char="v"/>
            </a:pPr>
            <a:r>
              <a:rPr lang="en-US" sz="1600" dirty="0"/>
              <a:t>Select some or all the HTML elements in the page</a:t>
            </a:r>
          </a:p>
          <a:p>
            <a:pPr marL="461963" indent="-461963">
              <a:buFont typeface="Wingdings" panose="05000000000000000000" pitchFamily="2" charset="2"/>
              <a:buChar char="v"/>
            </a:pPr>
            <a:r>
              <a:rPr lang="en-US" sz="1600" dirty="0"/>
              <a:t>Change some or all the HTML elements in the page</a:t>
            </a:r>
          </a:p>
          <a:p>
            <a:pPr marL="461963" indent="-461963">
              <a:buFont typeface="Wingdings" panose="05000000000000000000" pitchFamily="2" charset="2"/>
              <a:buChar char="v"/>
            </a:pPr>
            <a:r>
              <a:rPr lang="en-US" sz="1600" dirty="0"/>
              <a:t>Change some or all the HTML attributes in the page</a:t>
            </a:r>
          </a:p>
          <a:p>
            <a:pPr marL="461963" indent="-461963">
              <a:buFont typeface="Wingdings" panose="05000000000000000000" pitchFamily="2" charset="2"/>
              <a:buChar char="v"/>
            </a:pPr>
            <a:r>
              <a:rPr lang="en-US" sz="1600" dirty="0"/>
              <a:t>Change some or all the CSS styles in the page</a:t>
            </a:r>
          </a:p>
          <a:p>
            <a:pPr marL="461963" indent="-461963">
              <a:buFont typeface="Wingdings" panose="05000000000000000000" pitchFamily="2" charset="2"/>
              <a:buChar char="v"/>
            </a:pPr>
            <a:r>
              <a:rPr lang="en-US" sz="1600" dirty="0"/>
              <a:t>Remove existing HTML elements and attributes</a:t>
            </a:r>
          </a:p>
          <a:p>
            <a:pPr marL="461963" indent="-461963">
              <a:buFont typeface="Wingdings" panose="05000000000000000000" pitchFamily="2" charset="2"/>
              <a:buChar char="v"/>
            </a:pPr>
            <a:r>
              <a:rPr lang="en-US" sz="1600" dirty="0"/>
              <a:t>Add new HTML elements and attributes</a:t>
            </a:r>
          </a:p>
          <a:p>
            <a:pPr marL="461963" indent="-461963">
              <a:buFont typeface="Wingdings" panose="05000000000000000000" pitchFamily="2" charset="2"/>
              <a:buChar char="v"/>
            </a:pPr>
            <a:r>
              <a:rPr lang="en-US" sz="1600" dirty="0"/>
              <a:t>React to events in the page</a:t>
            </a:r>
          </a:p>
          <a:p>
            <a:pPr marL="461963" indent="-461963">
              <a:buFont typeface="Wingdings" panose="05000000000000000000" pitchFamily="2" charset="2"/>
              <a:buChar char="v"/>
            </a:pPr>
            <a:r>
              <a:rPr lang="en-US" sz="1600" dirty="0"/>
              <a:t>Create new events in the </a:t>
            </a:r>
            <a:r>
              <a:rPr lang="en-US" sz="1600" dirty="0" smtClean="0"/>
              <a:t>page</a:t>
            </a:r>
          </a:p>
          <a:p>
            <a:pPr marL="461963" indent="-461963">
              <a:buFont typeface="Wingdings" panose="05000000000000000000" pitchFamily="2" charset="2"/>
              <a:buChar char="v"/>
            </a:pPr>
            <a:endParaRPr lang="en-US" sz="1600" dirty="0">
              <a:cs typeface="Courier New" panose="02070309020205020404" pitchFamily="49" charset="0"/>
            </a:endParaRPr>
          </a:p>
          <a:p>
            <a:pPr marL="461963" indent="-461963">
              <a:buFont typeface="Wingdings" panose="05000000000000000000" pitchFamily="2" charset="2"/>
              <a:buChar char="v"/>
            </a:pPr>
            <a:r>
              <a:rPr lang="en-US" sz="1600" dirty="0" smtClean="0">
                <a:solidFill>
                  <a:srgbClr val="FFFF00"/>
                </a:solidFill>
                <a:cs typeface="Courier New" panose="02070309020205020404" pitchFamily="49" charset="0"/>
              </a:rPr>
              <a:t>You can programmatically change HTML through JavaScript instead of changing HTML yourself by writing in Visual Studio Code.</a:t>
            </a:r>
            <a:endParaRPr lang="en-US" sz="1600" dirty="0">
              <a:solidFill>
                <a:srgbClr val="FFFF00"/>
              </a:solidFill>
              <a:cs typeface="Courier New" panose="02070309020205020404" pitchFamily="49" charset="0"/>
            </a:endParaRPr>
          </a:p>
        </p:txBody>
      </p:sp>
    </p:spTree>
    <p:extLst>
      <p:ext uri="{BB962C8B-B14F-4D97-AF65-F5344CB8AC3E}">
        <p14:creationId xmlns:p14="http://schemas.microsoft.com/office/powerpoint/2010/main" val="193267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Scripting</a:t>
            </a:r>
          </a:p>
        </p:txBody>
      </p:sp>
      <p:sp>
        <p:nvSpPr>
          <p:cNvPr id="8" name="Text Placeholder 6"/>
          <p:cNvSpPr>
            <a:spLocks noGrp="1"/>
          </p:cNvSpPr>
          <p:nvPr>
            <p:ph type="body" sz="quarter" idx="14"/>
          </p:nvPr>
        </p:nvSpPr>
        <p:spPr>
          <a:xfrm>
            <a:off x="335359" y="1628800"/>
            <a:ext cx="11511019" cy="4679950"/>
          </a:xfrm>
        </p:spPr>
        <p:txBody>
          <a:bodyPr>
            <a:normAutofit lnSpcReduction="10000"/>
          </a:bodyPr>
          <a:lstStyle/>
          <a:p>
            <a:r>
              <a:rPr lang="en-US" sz="1600" dirty="0"/>
              <a:t>JavaScript gets its power to manipulate the DOM by way of a series of interfaces. The interfaces include the Node, Document, Element, </a:t>
            </a:r>
            <a:r>
              <a:rPr lang="en-US" sz="1600" dirty="0" err="1"/>
              <a:t>Attr</a:t>
            </a:r>
            <a:r>
              <a:rPr lang="en-US" sz="1600" dirty="0"/>
              <a:t> (Attribute), Text, and more. The hierarchy is outlined in the next slide. Because of these interface, JavaScript gives us the power to perform the following on the DOM tree:</a:t>
            </a:r>
          </a:p>
          <a:p>
            <a:endParaRPr lang="en-US" sz="1600" dirty="0"/>
          </a:p>
          <a:p>
            <a:pPr marL="461963" indent="-461963">
              <a:buFont typeface="Wingdings" panose="05000000000000000000" pitchFamily="2" charset="2"/>
              <a:buChar char="v"/>
            </a:pPr>
            <a:r>
              <a:rPr lang="en-US" sz="1600" dirty="0"/>
              <a:t>Select Elements (Selectors)</a:t>
            </a:r>
          </a:p>
          <a:p>
            <a:pPr marL="461963" indent="-461963">
              <a:buFont typeface="Wingdings" panose="05000000000000000000" pitchFamily="2" charset="2"/>
              <a:buChar char="v"/>
            </a:pPr>
            <a:r>
              <a:rPr lang="en-US" sz="1600" dirty="0"/>
              <a:t>Traverse the DOM</a:t>
            </a:r>
          </a:p>
          <a:p>
            <a:pPr marL="914400" indent="-461963">
              <a:buFont typeface="Wingdings" panose="05000000000000000000" pitchFamily="2" charset="2"/>
              <a:buChar char="v"/>
            </a:pPr>
            <a:r>
              <a:rPr lang="en-US" sz="1600" dirty="0"/>
              <a:t>Parents</a:t>
            </a:r>
          </a:p>
          <a:p>
            <a:pPr marL="914400" indent="-461963">
              <a:buFont typeface="Wingdings" panose="05000000000000000000" pitchFamily="2" charset="2"/>
              <a:buChar char="v"/>
            </a:pPr>
            <a:r>
              <a:rPr lang="en-US" sz="1600" dirty="0"/>
              <a:t>Children</a:t>
            </a:r>
          </a:p>
          <a:p>
            <a:pPr marL="914400" indent="-461963">
              <a:buFont typeface="Wingdings" panose="05000000000000000000" pitchFamily="2" charset="2"/>
              <a:buChar char="v"/>
            </a:pPr>
            <a:r>
              <a:rPr lang="en-US" sz="1600" dirty="0"/>
              <a:t>Siblings</a:t>
            </a:r>
          </a:p>
          <a:p>
            <a:pPr marL="461963" indent="-461963">
              <a:buFont typeface="Wingdings" panose="05000000000000000000" pitchFamily="2" charset="2"/>
              <a:buChar char="v"/>
            </a:pPr>
            <a:r>
              <a:rPr lang="en-US" sz="1600" dirty="0"/>
              <a:t>Create Elements</a:t>
            </a:r>
          </a:p>
          <a:p>
            <a:pPr marL="461963" indent="-461963">
              <a:buFont typeface="Wingdings" panose="05000000000000000000" pitchFamily="2" charset="2"/>
              <a:buChar char="v"/>
            </a:pPr>
            <a:r>
              <a:rPr lang="en-US" sz="1600" dirty="0"/>
              <a:t>Insert Created Elements</a:t>
            </a:r>
          </a:p>
          <a:p>
            <a:pPr marL="461963" indent="-461963">
              <a:buFont typeface="Wingdings" panose="05000000000000000000" pitchFamily="2" charset="2"/>
              <a:buChar char="v"/>
            </a:pPr>
            <a:r>
              <a:rPr lang="en-US" sz="1600" dirty="0"/>
              <a:t>Modify Existing Elements</a:t>
            </a:r>
          </a:p>
          <a:p>
            <a:pPr marL="461963" indent="-461963">
              <a:buFont typeface="Wingdings" panose="05000000000000000000" pitchFamily="2" charset="2"/>
              <a:buChar char="v"/>
            </a:pPr>
            <a:r>
              <a:rPr lang="en-US" sz="1600" dirty="0"/>
              <a:t>Delete Elements</a:t>
            </a:r>
          </a:p>
        </p:txBody>
      </p:sp>
    </p:spTree>
    <p:extLst>
      <p:ext uri="{BB962C8B-B14F-4D97-AF65-F5344CB8AC3E}">
        <p14:creationId xmlns:p14="http://schemas.microsoft.com/office/powerpoint/2010/main" val="4036413846"/>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3331</Words>
  <Application>Microsoft Macintosh PowerPoint</Application>
  <PresentationFormat>Custom</PresentationFormat>
  <Paragraphs>560</Paragraphs>
  <Slides>57</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57</vt:i4>
      </vt:variant>
    </vt:vector>
  </HeadingPairs>
  <TitlesOfParts>
    <vt:vector size="60" baseType="lpstr">
      <vt:lpstr>Master light</vt:lpstr>
      <vt:lpstr>Master dark</vt:lpstr>
      <vt:lpstr>Visio</vt:lpstr>
      <vt:lpstr>COMM 644 Web Programming Intermediate</vt:lpstr>
      <vt:lpstr>This week at a glance…</vt:lpstr>
      <vt:lpstr>Introduction to DOM Scripting</vt:lpstr>
      <vt:lpstr>DOM Scripting</vt:lpstr>
      <vt:lpstr>DOM Scripting</vt:lpstr>
      <vt:lpstr>DOM Scripting</vt:lpstr>
      <vt:lpstr>DOM Scripting</vt:lpstr>
      <vt:lpstr>DOM Scripting</vt:lpstr>
      <vt:lpstr>DOM Scripting</vt:lpstr>
      <vt:lpstr>DOM Scripting</vt:lpstr>
      <vt:lpstr>The Document Interface</vt:lpstr>
      <vt:lpstr>DOM Scripting</vt:lpstr>
      <vt:lpstr>Selectors</vt:lpstr>
      <vt:lpstr>DOM Scripting</vt:lpstr>
      <vt:lpstr>DOM Scripting</vt:lpstr>
      <vt:lpstr>DOM Scripting</vt:lpstr>
      <vt:lpstr>DOM Scripting</vt:lpstr>
      <vt:lpstr>DOM Scripting</vt:lpstr>
      <vt:lpstr>DOM Scripting</vt:lpstr>
      <vt:lpstr>DOM Traversal: Parents</vt:lpstr>
      <vt:lpstr>DOM Scripting</vt:lpstr>
      <vt:lpstr>DOM Scripting</vt:lpstr>
      <vt:lpstr>DOM Traversal: Children</vt:lpstr>
      <vt:lpstr>DOM Scripting</vt:lpstr>
      <vt:lpstr>DOM Scripting</vt:lpstr>
      <vt:lpstr>DOM Scripting</vt:lpstr>
      <vt:lpstr>DOM Traversal: Siblings</vt:lpstr>
      <vt:lpstr>DOM Scripting</vt:lpstr>
      <vt:lpstr>DOM Scripting</vt:lpstr>
      <vt:lpstr>Creating, Modifying, and Deleting Elements</vt:lpstr>
      <vt:lpstr>DOM Scripting</vt:lpstr>
      <vt:lpstr>DOM Scripting</vt:lpstr>
      <vt:lpstr>DOM Scripting</vt:lpstr>
      <vt:lpstr>DOM Scripting</vt:lpstr>
      <vt:lpstr>Working with Element Attributes</vt:lpstr>
      <vt:lpstr>DOM Scripting</vt:lpstr>
      <vt:lpstr>DOM Scripting</vt:lpstr>
      <vt:lpstr>DOM Scripting</vt:lpstr>
      <vt:lpstr>DOM Scripting</vt:lpstr>
      <vt:lpstr>DOM Scripting</vt:lpstr>
      <vt:lpstr>DOM Scripting</vt:lpstr>
      <vt:lpstr>DOM Scripting</vt:lpstr>
      <vt:lpstr>DOM HTML</vt:lpstr>
      <vt:lpstr>DOM Scripting</vt:lpstr>
      <vt:lpstr>DOM Scripting</vt:lpstr>
      <vt:lpstr>DOM Scripting</vt:lpstr>
      <vt:lpstr>DOM Scripting</vt:lpstr>
      <vt:lpstr>DOM Scripting</vt:lpstr>
      <vt:lpstr>DOM Scripting</vt:lpstr>
      <vt:lpstr>DOM Scripting</vt:lpstr>
      <vt:lpstr>DOM Scripting</vt:lpstr>
      <vt:lpstr>DOM Scripting</vt:lpstr>
      <vt:lpstr>DOM Scripting</vt:lpstr>
      <vt:lpstr>DOM Scripting</vt:lpstr>
      <vt:lpstr>Lab 10 The Task List Application</vt:lpstr>
      <vt:lpstr>Lab 11 The FAQs Application</vt:lpstr>
      <vt:lpstr>Lab 12 The New User Registration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912</cp:revision>
  <dcterms:created xsi:type="dcterms:W3CDTF">2011-04-02T17:19:46Z</dcterms:created>
  <dcterms:modified xsi:type="dcterms:W3CDTF">2021-03-25T01:45:12Z</dcterms:modified>
</cp:coreProperties>
</file>