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7"/>
  </p:notesMasterIdLst>
  <p:handoutMasterIdLst>
    <p:handoutMasterId r:id="rId68"/>
  </p:handoutMasterIdLst>
  <p:sldIdLst>
    <p:sldId id="309" r:id="rId3"/>
    <p:sldId id="310" r:id="rId4"/>
    <p:sldId id="313" r:id="rId5"/>
    <p:sldId id="266" r:id="rId6"/>
    <p:sldId id="267" r:id="rId7"/>
    <p:sldId id="268" r:id="rId8"/>
    <p:sldId id="269" r:id="rId9"/>
    <p:sldId id="311" r:id="rId10"/>
    <p:sldId id="270" r:id="rId11"/>
    <p:sldId id="271" r:id="rId12"/>
    <p:sldId id="272" r:id="rId13"/>
    <p:sldId id="312" r:id="rId14"/>
    <p:sldId id="274" r:id="rId15"/>
    <p:sldId id="273" r:id="rId16"/>
    <p:sldId id="375" r:id="rId17"/>
    <p:sldId id="376" r:id="rId18"/>
    <p:sldId id="355" r:id="rId19"/>
    <p:sldId id="356" r:id="rId20"/>
    <p:sldId id="357" r:id="rId21"/>
    <p:sldId id="358" r:id="rId22"/>
    <p:sldId id="352" r:id="rId23"/>
    <p:sldId id="353" r:id="rId24"/>
    <p:sldId id="354" r:id="rId25"/>
    <p:sldId id="359" r:id="rId26"/>
    <p:sldId id="360" r:id="rId27"/>
    <p:sldId id="361" r:id="rId28"/>
    <p:sldId id="362" r:id="rId29"/>
    <p:sldId id="363" r:id="rId30"/>
    <p:sldId id="364" r:id="rId31"/>
    <p:sldId id="365" r:id="rId32"/>
    <p:sldId id="366" r:id="rId33"/>
    <p:sldId id="316" r:id="rId34"/>
    <p:sldId id="368" r:id="rId35"/>
    <p:sldId id="369" r:id="rId36"/>
    <p:sldId id="370" r:id="rId37"/>
    <p:sldId id="367" r:id="rId38"/>
    <p:sldId id="278" r:id="rId39"/>
    <p:sldId id="279" r:id="rId40"/>
    <p:sldId id="320" r:id="rId41"/>
    <p:sldId id="317" r:id="rId42"/>
    <p:sldId id="318" r:id="rId43"/>
    <p:sldId id="328" r:id="rId44"/>
    <p:sldId id="329" r:id="rId45"/>
    <p:sldId id="330" r:id="rId46"/>
    <p:sldId id="377" r:id="rId47"/>
    <p:sldId id="378" r:id="rId48"/>
    <p:sldId id="319" r:id="rId49"/>
    <p:sldId id="331" r:id="rId50"/>
    <p:sldId id="332" r:id="rId51"/>
    <p:sldId id="333" r:id="rId52"/>
    <p:sldId id="334" r:id="rId53"/>
    <p:sldId id="379" r:id="rId54"/>
    <p:sldId id="380" r:id="rId55"/>
    <p:sldId id="381" r:id="rId56"/>
    <p:sldId id="382" r:id="rId57"/>
    <p:sldId id="338" r:id="rId58"/>
    <p:sldId id="335" r:id="rId59"/>
    <p:sldId id="340" r:id="rId60"/>
    <p:sldId id="341" r:id="rId61"/>
    <p:sldId id="343" r:id="rId62"/>
    <p:sldId id="344" r:id="rId63"/>
    <p:sldId id="342" r:id="rId64"/>
    <p:sldId id="346" r:id="rId65"/>
    <p:sldId id="373" r:id="rId6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9" autoAdjust="0"/>
    <p:restoredTop sz="77262" autoAdjust="0"/>
  </p:normalViewPr>
  <p:slideViewPr>
    <p:cSldViewPr snapToGrid="0">
      <p:cViewPr varScale="1">
        <p:scale>
          <a:sx n="106" d="100"/>
          <a:sy n="106" d="100"/>
        </p:scale>
        <p:origin x="-120" y="-3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4</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31</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22</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23</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24</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25</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26</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27</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29</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052A1873-0A52-4A4E-BA28-80AFF6A8486D}" type="slidenum">
              <a:rPr lang="en-US" smtClean="0"/>
              <a:t>30</a:t>
            </a:fld>
            <a:endParaRPr lang="en-US"/>
          </a:p>
        </p:txBody>
      </p:sp>
    </p:spTree>
    <p:extLst>
      <p:ext uri="{BB962C8B-B14F-4D97-AF65-F5344CB8AC3E}">
        <p14:creationId xmlns:p14="http://schemas.microsoft.com/office/powerpoint/2010/main" val="16962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ecma-international.org/publications/standards/Ecma-262.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html53/" TargetMode="External"/><Relationship Id="rId3" Type="http://schemas.openxmlformats.org/officeDocument/2006/relationships/hyperlink" Target="http://www.w3.org/TR/%23tr_CS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0.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sktop.github.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Module 1</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9"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1" y="4314156"/>
            <a:ext cx="2454275"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2230214" y="5251226"/>
            <a:ext cx="16335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Browser parses HTML,</a:t>
            </a:r>
            <a:br>
              <a:rPr lang="en-US" sz="1000" dirty="0">
                <a:latin typeface="Museo Slab 500 (Body)"/>
              </a:rPr>
            </a:br>
            <a:r>
              <a:rPr lang="en-US" sz="1000" dirty="0">
                <a:latin typeface="Museo Slab 500 (Body)"/>
              </a:rPr>
              <a:t>CSS, and JavaScript</a:t>
            </a:r>
          </a:p>
          <a:p>
            <a:pPr eaLnBrk="1" hangingPunct="1"/>
            <a:r>
              <a:rPr lang="en-US" sz="1000" dirty="0">
                <a:latin typeface="Museo Slab 500 (Body)"/>
              </a:rPr>
              <a:t>and visitor sees the page.</a:t>
            </a:r>
          </a:p>
        </p:txBody>
      </p:sp>
      <p:cxnSp>
        <p:nvCxnSpPr>
          <p:cNvPr id="30" name="Straight Arrow Connector 29"/>
          <p:cNvCxnSpPr/>
          <p:nvPr/>
        </p:nvCxnSpPr>
        <p:spPr>
          <a:xfrm>
            <a:off x="2820318" y="5116090"/>
            <a:ext cx="94878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3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ASP.NET, 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83646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ASP.NET, 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294546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ASP.NET, 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772816"/>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5. Server-side application processes data returned in a format the browser can understand. Typically HTML.</a:t>
            </a:r>
          </a:p>
        </p:txBody>
      </p: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33" name="Straight Arrow Connector 32"/>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206903" y="4221088"/>
            <a:ext cx="25220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3. Server-side application accesses information contained within data store. Also known as a query.</a:t>
            </a:r>
          </a:p>
        </p:txBody>
      </p:sp>
      <p:pic>
        <p:nvPicPr>
          <p:cNvPr id="40"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168344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ASP.NET, 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772816"/>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5. Server-side application processes data returned in a format the browser can understand. Typically HTML.</a:t>
            </a:r>
          </a:p>
        </p:txBody>
      </p: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33" name="Straight Arrow Connector 32"/>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206903" y="4221088"/>
            <a:ext cx="25220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3. Server-side application accesses information contained within data store. Also known as a query.</a:t>
            </a:r>
          </a:p>
        </p:txBody>
      </p:sp>
      <p:cxnSp>
        <p:nvCxnSpPr>
          <p:cNvPr id="35" name="Straight Arrow Connector 34"/>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43"/>
          <p:cNvSpPr txBox="1">
            <a:spLocks noChangeArrowheads="1"/>
          </p:cNvSpPr>
          <p:nvPr/>
        </p:nvSpPr>
        <p:spPr bwMode="auto">
          <a:xfrm>
            <a:off x="9414538" y="4149080"/>
            <a:ext cx="857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Data is </a:t>
            </a:r>
            <a:br>
              <a:rPr lang="en-US" sz="1000" dirty="0">
                <a:latin typeface="Museo Slab 500 (Body)"/>
              </a:rPr>
            </a:br>
            <a:r>
              <a:rPr lang="en-US" sz="1000" dirty="0">
                <a:latin typeface="Museo Slab 500 (Body)"/>
              </a:rPr>
              <a:t>returned in </a:t>
            </a:r>
            <a:br>
              <a:rPr lang="en-US" sz="1000" dirty="0">
                <a:latin typeface="Museo Slab 500 (Body)"/>
              </a:rPr>
            </a:br>
            <a:r>
              <a:rPr lang="en-US" sz="1000" dirty="0">
                <a:latin typeface="Museo Slab 500 (Body)"/>
              </a:rPr>
              <a:t>the form of </a:t>
            </a:r>
            <a:br>
              <a:rPr lang="en-US" sz="1000" dirty="0">
                <a:latin typeface="Museo Slab 500 (Body)"/>
              </a:rPr>
            </a:br>
            <a:r>
              <a:rPr lang="en-US" sz="1000" dirty="0">
                <a:latin typeface="Museo Slab 500 (Body)"/>
              </a:rPr>
              <a:t>a recordset.</a:t>
            </a:r>
          </a:p>
        </p:txBody>
      </p:sp>
      <p:pic>
        <p:nvPicPr>
          <p:cNvPr id="40"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215917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ASP.NET, 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772816"/>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5. Server-side application processes data returned in a format the browser can understand. Typically HTML.</a:t>
            </a:r>
          </a:p>
        </p:txBody>
      </p:sp>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1775520" y="5251226"/>
            <a:ext cx="16353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6. Browser parses HTML,</a:t>
            </a:r>
            <a:br>
              <a:rPr lang="en-US" sz="1000" dirty="0">
                <a:latin typeface="Museo Slab 500 (Body)"/>
              </a:rPr>
            </a:br>
            <a:r>
              <a:rPr lang="en-US" sz="1000" dirty="0">
                <a:latin typeface="Museo Slab 500 (Body)"/>
              </a:rPr>
              <a:t>CSS, and JavaScript</a:t>
            </a:r>
          </a:p>
          <a:p>
            <a:pPr algn="r" eaLnBrk="1" hangingPunct="1"/>
            <a:r>
              <a:rPr lang="en-US" sz="1000" dirty="0">
                <a:latin typeface="Museo Slab 500 (Body)"/>
              </a:rPr>
              <a:t>and visitor sees the page.</a:t>
            </a:r>
          </a:p>
        </p:txBody>
      </p:sp>
      <p:cxnSp>
        <p:nvCxnSpPr>
          <p:cNvPr id="30" name="Straight Arrow Connector 29"/>
          <p:cNvCxnSpPr/>
          <p:nvPr/>
        </p:nvCxnSpPr>
        <p:spPr>
          <a:xfrm>
            <a:off x="2820317" y="5116090"/>
            <a:ext cx="474390" cy="57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33" name="Straight Arrow Connector 32"/>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206903" y="4221088"/>
            <a:ext cx="25220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3. Server-side application accesses information contained within data store. Also known as a query.</a:t>
            </a:r>
          </a:p>
        </p:txBody>
      </p:sp>
      <p:cxnSp>
        <p:nvCxnSpPr>
          <p:cNvPr id="35" name="Straight Arrow Connector 34"/>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43"/>
          <p:cNvSpPr txBox="1">
            <a:spLocks noChangeArrowheads="1"/>
          </p:cNvSpPr>
          <p:nvPr/>
        </p:nvSpPr>
        <p:spPr bwMode="auto">
          <a:xfrm>
            <a:off x="9414538" y="4149080"/>
            <a:ext cx="857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Data is </a:t>
            </a:r>
            <a:br>
              <a:rPr lang="en-US" sz="1000" dirty="0">
                <a:latin typeface="Museo Slab 500 (Body)"/>
              </a:rPr>
            </a:br>
            <a:r>
              <a:rPr lang="en-US" sz="1000" dirty="0">
                <a:latin typeface="Museo Slab 500 (Body)"/>
              </a:rPr>
              <a:t>returned in </a:t>
            </a:r>
            <a:br>
              <a:rPr lang="en-US" sz="1000" dirty="0">
                <a:latin typeface="Museo Slab 500 (Body)"/>
              </a:rPr>
            </a:br>
            <a:r>
              <a:rPr lang="en-US" sz="1000" dirty="0">
                <a:latin typeface="Museo Slab 500 (Body)"/>
              </a:rPr>
              <a:t>the form of </a:t>
            </a:r>
            <a:br>
              <a:rPr lang="en-US" sz="1000" dirty="0">
                <a:latin typeface="Museo Slab 500 (Body)"/>
              </a:rPr>
            </a:br>
            <a:r>
              <a:rPr lang="en-US" sz="1000" dirty="0">
                <a:latin typeface="Museo Slab 500 (Body)"/>
              </a:rPr>
              <a:t>a recordset.</a:t>
            </a:r>
          </a:p>
        </p:txBody>
      </p:sp>
      <p:pic>
        <p:nvPicPr>
          <p:cNvPr id="38"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18" y="4503024"/>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2" descr="C:\Users\zak\Desktop\XenDesktop-Devic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397042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HTML, CSS, and JavaScript</a:t>
            </a:r>
          </a:p>
        </p:txBody>
      </p:sp>
    </p:spTree>
    <p:extLst>
      <p:ext uri="{BB962C8B-B14F-4D97-AF65-F5344CB8AC3E}">
        <p14:creationId xmlns:p14="http://schemas.microsoft.com/office/powerpoint/2010/main" val="196573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 CSS, and JavaScript</a:t>
            </a:r>
            <a:endParaRPr lang="nl-NL" dirty="0"/>
          </a:p>
        </p:txBody>
      </p:sp>
      <p:sp>
        <p:nvSpPr>
          <p:cNvPr id="7" name="Text Placeholder 6"/>
          <p:cNvSpPr>
            <a:spLocks noGrp="1"/>
          </p:cNvSpPr>
          <p:nvPr>
            <p:ph type="body" sz="quarter" idx="14"/>
          </p:nvPr>
        </p:nvSpPr>
        <p:spPr>
          <a:xfrm>
            <a:off x="335360" y="1628800"/>
            <a:ext cx="7128792" cy="4679950"/>
          </a:xfrm>
        </p:spPr>
        <p:txBody>
          <a:bodyPr>
            <a:noAutofit/>
          </a:bodyPr>
          <a:lstStyle/>
          <a:p>
            <a:pPr marL="457200" indent="-457200">
              <a:buFont typeface="Wingdings" pitchFamily="2" charset="2"/>
              <a:buChar char="v"/>
            </a:pPr>
            <a:r>
              <a:rPr lang="en-US" sz="1600" dirty="0">
                <a:solidFill>
                  <a:schemeClr val="tx1"/>
                </a:solidFill>
              </a:rPr>
              <a:t>Stands for HyperText Markup Language</a:t>
            </a:r>
          </a:p>
          <a:p>
            <a:pPr marL="457200" indent="-457200">
              <a:buFont typeface="Wingdings" pitchFamily="2" charset="2"/>
              <a:buChar char="v"/>
            </a:pPr>
            <a:r>
              <a:rPr lang="en-US" sz="1600" dirty="0">
                <a:solidFill>
                  <a:schemeClr val="tx1"/>
                </a:solidFill>
              </a:rPr>
              <a:t>Began as a subset of SGML</a:t>
            </a:r>
          </a:p>
          <a:p>
            <a:pPr marL="457200" indent="-457200">
              <a:buFont typeface="Wingdings" pitchFamily="2" charset="2"/>
              <a:buChar char="v"/>
            </a:pPr>
            <a:r>
              <a:rPr lang="en-US" sz="1600" dirty="0">
                <a:solidFill>
                  <a:schemeClr val="tx1"/>
                </a:solidFill>
              </a:rPr>
              <a:t>Proposed and prototyped by Tim Berners-Lee in 1989</a:t>
            </a:r>
          </a:p>
          <a:p>
            <a:pPr marL="457200" indent="-457200">
              <a:buFont typeface="Wingdings" pitchFamily="2" charset="2"/>
              <a:buChar char="v"/>
            </a:pPr>
            <a:r>
              <a:rPr lang="en-US" sz="1600" dirty="0">
                <a:solidFill>
                  <a:schemeClr val="tx1"/>
                </a:solidFill>
              </a:rPr>
              <a:t>Formally adopted and began to see use in 1993</a:t>
            </a:r>
          </a:p>
          <a:p>
            <a:pPr marL="457200" indent="-457200">
              <a:buFont typeface="Wingdings" pitchFamily="2" charset="2"/>
              <a:buChar char="v"/>
            </a:pPr>
            <a:r>
              <a:rPr lang="en-US" sz="1600" dirty="0">
                <a:solidFill>
                  <a:schemeClr val="tx1"/>
                </a:solidFill>
              </a:rPr>
              <a:t>Provides a way for developers to semantically "markup" web pages</a:t>
            </a:r>
          </a:p>
          <a:p>
            <a:pPr marL="457200" indent="-457200">
              <a:buFont typeface="Wingdings" pitchFamily="2" charset="2"/>
              <a:buChar char="v"/>
            </a:pPr>
            <a:r>
              <a:rPr lang="en-US" sz="1600" dirty="0">
                <a:solidFill>
                  <a:schemeClr val="tx1"/>
                </a:solidFill>
              </a:rPr>
              <a:t>Written using a series of tags</a:t>
            </a:r>
          </a:p>
          <a:p>
            <a:pPr marL="457200" indent="-457200">
              <a:buFont typeface="Wingdings" pitchFamily="2" charset="2"/>
              <a:buChar char="v"/>
            </a:pPr>
            <a:r>
              <a:rPr lang="en-US" sz="1600" dirty="0">
                <a:solidFill>
                  <a:schemeClr val="tx1"/>
                </a:solidFill>
              </a:rPr>
              <a:t>Tags are parsed by web browsers and the result is displayed visually to the user</a:t>
            </a:r>
          </a:p>
          <a:p>
            <a:pPr marL="457200" indent="-457200">
              <a:buFont typeface="Wingdings" pitchFamily="2" charset="2"/>
              <a:buChar char="v"/>
            </a:pPr>
            <a:r>
              <a:rPr lang="en-US" sz="1600" dirty="0">
                <a:solidFill>
                  <a:schemeClr val="tx1"/>
                </a:solidFill>
              </a:rPr>
              <a:t>HTML can include other technologies like JavaScript for scripting, CSS for format and structure, and more</a:t>
            </a:r>
          </a:p>
          <a:p>
            <a:pPr marL="457200" indent="-457200">
              <a:buFont typeface="Wingdings" pitchFamily="2" charset="2"/>
              <a:buChar char="v"/>
            </a:pPr>
            <a:r>
              <a:rPr lang="en-US" sz="1600" dirty="0">
                <a:solidFill>
                  <a:schemeClr val="tx1"/>
                </a:solidFill>
              </a:rPr>
              <a:t>HTML5.3 is the newest specification</a:t>
            </a:r>
          </a:p>
          <a:p>
            <a:pPr marL="457200" indent="-457200">
              <a:buFont typeface="Wingdings" pitchFamily="2" charset="2"/>
              <a:buChar char="v"/>
            </a:pPr>
            <a:r>
              <a:rPr lang="en-US" sz="1600" dirty="0">
                <a:solidFill>
                  <a:schemeClr val="tx1"/>
                </a:solidFill>
              </a:rPr>
              <a:t>All modern browsers support most features of HTML5</a:t>
            </a:r>
            <a:endParaRPr lang="nl-NL" sz="1600" dirty="0">
              <a:solidFill>
                <a:schemeClr val="tx1"/>
              </a:solidFill>
            </a:endParaRPr>
          </a:p>
        </p:txBody>
      </p:sp>
      <p:sp>
        <p:nvSpPr>
          <p:cNvPr id="2" name="Text Placeholder 1"/>
          <p:cNvSpPr>
            <a:spLocks noGrp="1"/>
          </p:cNvSpPr>
          <p:nvPr>
            <p:ph type="body" sz="quarter" idx="11"/>
          </p:nvPr>
        </p:nvSpPr>
        <p:spPr/>
        <p:txBody>
          <a:bodyPr/>
          <a:lstStyle/>
          <a:p>
            <a:r>
              <a:rPr lang="en-US" dirty="0"/>
              <a:t>HTML</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331" y="3366120"/>
            <a:ext cx="1143000" cy="1143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618387" y="1689720"/>
            <a:ext cx="2362200" cy="1295400"/>
          </a:xfrm>
          <a:prstGeom prst="cloudCallout">
            <a:avLst/>
          </a:prstGeom>
          <a:solidFill>
            <a:schemeClr val="bg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Hi, I’m Tim.</a:t>
            </a:r>
          </a:p>
        </p:txBody>
      </p:sp>
      <p:pic>
        <p:nvPicPr>
          <p:cNvPr id="1027" name="Picture 3" descr="C:\Users\zak\Desktop\html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8555" y="5282530"/>
            <a:ext cx="726398" cy="1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0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 CSS, and JavaScript</a:t>
            </a:r>
            <a:endParaRPr lang="nl-NL" dirty="0"/>
          </a:p>
        </p:txBody>
      </p:sp>
      <p:sp>
        <p:nvSpPr>
          <p:cNvPr id="7" name="Text Placeholder 6"/>
          <p:cNvSpPr>
            <a:spLocks noGrp="1"/>
          </p:cNvSpPr>
          <p:nvPr>
            <p:ph type="body" sz="quarter" idx="14"/>
          </p:nvPr>
        </p:nvSpPr>
        <p:spPr>
          <a:xfrm>
            <a:off x="335360" y="1629916"/>
            <a:ext cx="9649072" cy="4679950"/>
          </a:xfrm>
        </p:spPr>
        <p:txBody>
          <a:bodyPr>
            <a:normAutofit/>
          </a:bodyPr>
          <a:lstStyle/>
          <a:p>
            <a:pPr marL="457200" indent="-457200">
              <a:buFont typeface="Wingdings" pitchFamily="2" charset="2"/>
              <a:buChar char="v"/>
            </a:pPr>
            <a:r>
              <a:rPr lang="en-US" sz="1600" dirty="0">
                <a:solidFill>
                  <a:schemeClr val="tx1"/>
                </a:solidFill>
              </a:rPr>
              <a:t>Stands for Cascading Style Sheets</a:t>
            </a:r>
          </a:p>
          <a:p>
            <a:pPr marL="457200" indent="-457200">
              <a:buFont typeface="Wingdings" pitchFamily="2" charset="2"/>
              <a:buChar char="v"/>
            </a:pPr>
            <a:r>
              <a:rPr lang="en-US" sz="1600" dirty="0">
                <a:solidFill>
                  <a:schemeClr val="tx1"/>
                </a:solidFill>
              </a:rPr>
              <a:t>Used to describe the structure and presentation of a web page</a:t>
            </a:r>
          </a:p>
          <a:p>
            <a:pPr marL="457200" indent="-457200">
              <a:buFont typeface="Wingdings" pitchFamily="2" charset="2"/>
              <a:buChar char="v"/>
            </a:pPr>
            <a:r>
              <a:rPr lang="en-US" sz="1600" dirty="0">
                <a:solidFill>
                  <a:schemeClr val="tx1"/>
                </a:solidFill>
              </a:rPr>
              <a:t>Originally created primarily to allow developers to separate HTML from the presentational aspects of the page</a:t>
            </a:r>
          </a:p>
          <a:p>
            <a:pPr marL="457200" indent="-457200">
              <a:buFont typeface="Wingdings" pitchFamily="2" charset="2"/>
              <a:buChar char="v"/>
            </a:pPr>
            <a:r>
              <a:rPr lang="en-US" sz="1600" dirty="0">
                <a:solidFill>
                  <a:schemeClr val="tx1"/>
                </a:solidFill>
              </a:rPr>
              <a:t>Contains many properties that up until its inception weren’t available by HTML</a:t>
            </a:r>
          </a:p>
          <a:p>
            <a:pPr marL="457200" indent="-457200">
              <a:buFont typeface="Wingdings" pitchFamily="2" charset="2"/>
              <a:buChar char="v"/>
            </a:pPr>
            <a:r>
              <a:rPr lang="en-US" sz="1600" dirty="0">
                <a:solidFill>
                  <a:schemeClr val="tx1"/>
                </a:solidFill>
              </a:rPr>
              <a:t>Properties include the ability to format type, backgrounds, lists, paragraphs, borders, the layout of a page, and a lot more</a:t>
            </a:r>
          </a:p>
          <a:p>
            <a:pPr marL="457200" indent="-457200">
              <a:buFont typeface="Wingdings" pitchFamily="2" charset="2"/>
              <a:buChar char="v"/>
            </a:pPr>
            <a:r>
              <a:rPr lang="en-US" sz="1600" dirty="0">
                <a:solidFill>
                  <a:schemeClr val="tx1"/>
                </a:solidFill>
              </a:rPr>
              <a:t>CSS can also allow the same markup to be presented in different styles for different rendering methods. This is known as Responsive Web Design (RWD)</a:t>
            </a:r>
          </a:p>
          <a:p>
            <a:pPr marL="457200" indent="-457200">
              <a:buFont typeface="Wingdings" pitchFamily="2" charset="2"/>
              <a:buChar char="v"/>
            </a:pPr>
            <a:r>
              <a:rPr lang="en-US" sz="1600" dirty="0">
                <a:solidFill>
                  <a:schemeClr val="tx1"/>
                </a:solidFill>
              </a:rPr>
              <a:t>CSS3 is the newest specification</a:t>
            </a:r>
          </a:p>
          <a:p>
            <a:pPr marL="457200" indent="-457200">
              <a:buFont typeface="Wingdings" pitchFamily="2" charset="2"/>
              <a:buChar char="v"/>
            </a:pPr>
            <a:r>
              <a:rPr lang="en-US" sz="1600" dirty="0">
                <a:solidFill>
                  <a:schemeClr val="tx1"/>
                </a:solidFill>
              </a:rPr>
              <a:t>All modern browsers support most features of CSS3</a:t>
            </a:r>
          </a:p>
        </p:txBody>
      </p:sp>
      <p:sp>
        <p:nvSpPr>
          <p:cNvPr id="2" name="Text Placeholder 1"/>
          <p:cNvSpPr>
            <a:spLocks noGrp="1"/>
          </p:cNvSpPr>
          <p:nvPr>
            <p:ph type="body" sz="quarter" idx="11"/>
          </p:nvPr>
        </p:nvSpPr>
        <p:spPr/>
        <p:txBody>
          <a:bodyPr/>
          <a:lstStyle/>
          <a:p>
            <a:r>
              <a:rPr lang="en-US" dirty="0"/>
              <a:t>CSS</a:t>
            </a:r>
          </a:p>
        </p:txBody>
      </p:sp>
      <p:pic>
        <p:nvPicPr>
          <p:cNvPr id="6" name="Picture 4" descr="C:\Users\zak\Desktop\c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8555" y="5283647"/>
            <a:ext cx="726398" cy="102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19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491550" cy="3887745"/>
          </a:xfrm>
        </p:spPr>
        <p:txBody>
          <a:bodyPr numCol="2">
            <a:normAutofit/>
          </a:bodyPr>
          <a:lstStyle/>
          <a:p>
            <a:pPr marL="461963" indent="-461963">
              <a:buFont typeface="Wingdings" pitchFamily="2" charset="2"/>
              <a:buChar char="v"/>
            </a:pPr>
            <a:r>
              <a:rPr lang="en-US" sz="1600" dirty="0">
                <a:solidFill>
                  <a:schemeClr val="tx1"/>
                </a:solidFill>
              </a:rPr>
              <a:t>Introduction to the Course</a:t>
            </a:r>
          </a:p>
          <a:p>
            <a:pPr marL="461963" indent="-461963">
              <a:buFont typeface="Wingdings" pitchFamily="2" charset="2"/>
              <a:buChar char="v"/>
            </a:pPr>
            <a:r>
              <a:rPr lang="en-US" sz="1600" dirty="0">
                <a:solidFill>
                  <a:schemeClr val="tx1"/>
                </a:solidFill>
              </a:rPr>
              <a:t>Classic Web Architecture</a:t>
            </a:r>
          </a:p>
          <a:p>
            <a:pPr marL="461963" indent="-461963">
              <a:buFont typeface="Wingdings" pitchFamily="2" charset="2"/>
              <a:buChar char="v"/>
            </a:pPr>
            <a:r>
              <a:rPr lang="en-US" sz="1600" dirty="0">
                <a:solidFill>
                  <a:schemeClr val="tx1"/>
                </a:solidFill>
              </a:rPr>
              <a:t>The Core 3: HTML, CSS, and JavaScript</a:t>
            </a:r>
          </a:p>
          <a:p>
            <a:pPr marL="461963" indent="-461963">
              <a:buFont typeface="Wingdings" pitchFamily="2" charset="2"/>
              <a:buChar char="v"/>
            </a:pPr>
            <a:r>
              <a:rPr lang="en-US" sz="1600" dirty="0">
                <a:solidFill>
                  <a:schemeClr val="tx1"/>
                </a:solidFill>
              </a:rPr>
              <a:t>Modern Web Architecture</a:t>
            </a:r>
          </a:p>
          <a:p>
            <a:pPr marL="461963" indent="-461963">
              <a:buFont typeface="Wingdings" pitchFamily="2" charset="2"/>
              <a:buChar char="v"/>
            </a:pPr>
            <a:r>
              <a:rPr lang="en-US" sz="1600" dirty="0">
                <a:solidFill>
                  <a:schemeClr val="tx1"/>
                </a:solidFill>
              </a:rPr>
              <a:t>Future Web Architecture</a:t>
            </a:r>
          </a:p>
          <a:p>
            <a:pPr marL="461963" indent="-461963">
              <a:buFont typeface="Wingdings" pitchFamily="2" charset="2"/>
              <a:buChar char="v"/>
            </a:pPr>
            <a:r>
              <a:rPr lang="en-US" sz="1600" dirty="0">
                <a:solidFill>
                  <a:schemeClr val="tx1"/>
                </a:solidFill>
              </a:rPr>
              <a:t>ECMAScript</a:t>
            </a:r>
          </a:p>
          <a:p>
            <a:pPr marL="461963" indent="-461963">
              <a:buFont typeface="Wingdings" pitchFamily="2" charset="2"/>
              <a:buChar char="v"/>
            </a:pPr>
            <a:r>
              <a:rPr lang="en-US" sz="1600" dirty="0">
                <a:solidFill>
                  <a:schemeClr val="tx1"/>
                </a:solidFill>
              </a:rPr>
              <a:t>The W3C and Mozilla Foundation</a:t>
            </a:r>
          </a:p>
          <a:p>
            <a:pPr marL="461963" indent="-461963">
              <a:buFont typeface="Wingdings" pitchFamily="2" charset="2"/>
              <a:buChar char="v"/>
            </a:pPr>
            <a:r>
              <a:rPr lang="en-US" sz="1600" dirty="0">
                <a:solidFill>
                  <a:schemeClr val="tx1"/>
                </a:solidFill>
              </a:rPr>
              <a:t>Basic Structure of a Web Page</a:t>
            </a:r>
          </a:p>
          <a:p>
            <a:pPr marL="461963" indent="-461963">
              <a:buFont typeface="Wingdings" pitchFamily="2" charset="2"/>
              <a:buChar char="v"/>
            </a:pPr>
            <a:r>
              <a:rPr lang="en-US" sz="1600" dirty="0">
                <a:solidFill>
                  <a:schemeClr val="tx1"/>
                </a:solidFill>
              </a:rPr>
              <a:t>The Document Object Model (DOM)</a:t>
            </a:r>
          </a:p>
          <a:p>
            <a:pPr marL="461963" indent="-461963">
              <a:buFont typeface="Wingdings" pitchFamily="2" charset="2"/>
              <a:buChar char="v"/>
            </a:pPr>
            <a:r>
              <a:rPr lang="en-US" sz="1600" dirty="0">
                <a:solidFill>
                  <a:schemeClr val="tx1"/>
                </a:solidFill>
              </a:rPr>
              <a:t>Using Visual Studio Code</a:t>
            </a:r>
          </a:p>
          <a:p>
            <a:pPr marL="461963" indent="-461963">
              <a:buFont typeface="Wingdings" pitchFamily="2" charset="2"/>
              <a:buChar char="v"/>
            </a:pPr>
            <a:r>
              <a:rPr lang="en-US" sz="1600" dirty="0">
                <a:solidFill>
                  <a:schemeClr val="tx1"/>
                </a:solidFill>
              </a:rPr>
              <a:t>Including JavaScript in a Web Page</a:t>
            </a:r>
          </a:p>
          <a:p>
            <a:pPr marL="461963" indent="-461963">
              <a:buFont typeface="Wingdings" pitchFamily="2" charset="2"/>
              <a:buChar char="v"/>
            </a:pPr>
            <a:r>
              <a:rPr lang="en-US" sz="1600" dirty="0">
                <a:solidFill>
                  <a:schemeClr val="tx1"/>
                </a:solidFill>
              </a:rPr>
              <a:t>Lab: Creating your First JavaScript Application</a:t>
            </a:r>
          </a:p>
          <a:p>
            <a:pPr marL="461963" indent="-461963">
              <a:buFont typeface="Wingdings" pitchFamily="2" charset="2"/>
              <a:buChar char="v"/>
            </a:pPr>
            <a:r>
              <a:rPr lang="en-US" sz="1600" dirty="0">
                <a:solidFill>
                  <a:schemeClr val="tx1"/>
                </a:solidFill>
              </a:rPr>
              <a:t>Commenting Code</a:t>
            </a:r>
          </a:p>
          <a:p>
            <a:pPr marL="461963" indent="-461963">
              <a:buFont typeface="Wingdings" pitchFamily="2" charset="2"/>
              <a:buChar char="v"/>
            </a:pPr>
            <a:r>
              <a:rPr lang="en-US" sz="1600" dirty="0">
                <a:solidFill>
                  <a:schemeClr val="tx1"/>
                </a:solidFill>
              </a:rPr>
              <a:t>Exercise – Placing Scripts</a:t>
            </a:r>
          </a:p>
          <a:p>
            <a:pPr marL="461963" indent="-461963">
              <a:buFont typeface="Wingdings" pitchFamily="2" charset="2"/>
              <a:buChar char="v"/>
            </a:pPr>
            <a:r>
              <a:rPr lang="en-US" sz="1600" dirty="0">
                <a:solidFill>
                  <a:schemeClr val="tx1"/>
                </a:solidFill>
              </a:rPr>
              <a:t>Exercise – Commenting Code</a:t>
            </a:r>
          </a:p>
          <a:p>
            <a:pPr marL="461963" indent="-461963">
              <a:buFont typeface="Wingdings" pitchFamily="2" charset="2"/>
              <a:buChar char="v"/>
            </a:pPr>
            <a:r>
              <a:rPr lang="en-US" sz="1600" dirty="0">
                <a:solidFill>
                  <a:schemeClr val="tx1"/>
                </a:solidFill>
              </a:rPr>
              <a:t>Using a Browser for Testing Code</a:t>
            </a:r>
          </a:p>
          <a:p>
            <a:pPr marL="461963" indent="-461963">
              <a:buFont typeface="Wingdings" pitchFamily="2" charset="2"/>
              <a:buChar char="v"/>
            </a:pPr>
            <a:r>
              <a:rPr lang="en-US" sz="1600" dirty="0">
                <a:solidFill>
                  <a:schemeClr val="tx1"/>
                </a:solidFill>
              </a:rPr>
              <a:t>Working with GitHub</a:t>
            </a:r>
          </a:p>
          <a:p>
            <a:pPr marL="461963" indent="-461963">
              <a:buFont typeface="Wingdings" pitchFamily="2" charset="2"/>
              <a:buChar char="v"/>
            </a:pPr>
            <a:r>
              <a:rPr lang="en-US" sz="1600" dirty="0">
                <a:solidFill>
                  <a:schemeClr val="tx1"/>
                </a:solidFill>
              </a:rPr>
              <a:t>Using GitHub within Visual Studio Code</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 CSS, and JavaScript</a:t>
            </a:r>
            <a:endParaRPr lang="nl-NL" dirty="0"/>
          </a:p>
        </p:txBody>
      </p:sp>
      <p:sp>
        <p:nvSpPr>
          <p:cNvPr id="7" name="Text Placeholder 6"/>
          <p:cNvSpPr>
            <a:spLocks noGrp="1"/>
          </p:cNvSpPr>
          <p:nvPr>
            <p:ph type="body" sz="quarter" idx="14"/>
          </p:nvPr>
        </p:nvSpPr>
        <p:spPr>
          <a:xfrm>
            <a:off x="335360" y="1628800"/>
            <a:ext cx="10550354" cy="4679950"/>
          </a:xfrm>
        </p:spPr>
        <p:txBody>
          <a:bodyPr>
            <a:noAutofit/>
          </a:bodyPr>
          <a:lstStyle/>
          <a:p>
            <a:pPr marL="457200" indent="-457200">
              <a:buFont typeface="Wingdings" pitchFamily="2" charset="2"/>
              <a:buChar char="v"/>
              <a:defRPr/>
            </a:pPr>
            <a:r>
              <a:rPr lang="en-US" sz="1600" dirty="0">
                <a:solidFill>
                  <a:schemeClr val="tx1"/>
                </a:solidFill>
              </a:rPr>
              <a:t>JavaScript is an implementation of ECMAScript which is closely related to C. More on this later…</a:t>
            </a:r>
          </a:p>
          <a:p>
            <a:pPr marL="457200" indent="-457200">
              <a:buFont typeface="Wingdings" pitchFamily="2" charset="2"/>
              <a:buChar char="v"/>
              <a:defRPr/>
            </a:pPr>
            <a:r>
              <a:rPr lang="en-US" sz="1600" dirty="0">
                <a:solidFill>
                  <a:schemeClr val="tx1"/>
                </a:solidFill>
              </a:rPr>
              <a:t>Don’t confuse JavaScript with Java. The two languages are unrelated and have very different semantics</a:t>
            </a:r>
          </a:p>
          <a:p>
            <a:pPr marL="457200" indent="-457200">
              <a:buFont typeface="Wingdings" pitchFamily="2" charset="2"/>
              <a:buChar char="v"/>
              <a:defRPr/>
            </a:pPr>
            <a:r>
              <a:rPr lang="en-US" sz="1600" dirty="0">
                <a:solidFill>
                  <a:schemeClr val="tx1"/>
                </a:solidFill>
              </a:rPr>
              <a:t>Netscape wanted to appeal to nonprofessional programmers like Microsoft did with Visual Basic</a:t>
            </a:r>
          </a:p>
          <a:p>
            <a:pPr marL="457200" indent="-457200">
              <a:buFont typeface="Wingdings" pitchFamily="2" charset="2"/>
              <a:buChar char="v"/>
              <a:defRPr/>
            </a:pPr>
            <a:r>
              <a:rPr lang="en-US" sz="1600" dirty="0">
                <a:solidFill>
                  <a:schemeClr val="tx1"/>
                </a:solidFill>
              </a:rPr>
              <a:t>Netscape developed JavaScript under the name Mocha. Renamed to </a:t>
            </a:r>
            <a:r>
              <a:rPr lang="en-US" sz="1600" dirty="0" err="1">
                <a:solidFill>
                  <a:schemeClr val="tx1"/>
                </a:solidFill>
              </a:rPr>
              <a:t>LiveScript</a:t>
            </a:r>
            <a:r>
              <a:rPr lang="en-US" sz="1600" dirty="0">
                <a:solidFill>
                  <a:schemeClr val="tx1"/>
                </a:solidFill>
              </a:rPr>
              <a:t> for the release of Netscape 2.0 and 4 months later was released under the name JavaScript to coincide with Netscape’s support for Java in Netscape’s browser release of 2.0B3</a:t>
            </a:r>
          </a:p>
          <a:p>
            <a:pPr marL="457200" indent="-457200">
              <a:buFont typeface="Wingdings" pitchFamily="2" charset="2"/>
              <a:buChar char="v"/>
              <a:defRPr/>
            </a:pPr>
            <a:r>
              <a:rPr lang="en-US" sz="1600" dirty="0">
                <a:solidFill>
                  <a:schemeClr val="tx1"/>
                </a:solidFill>
              </a:rPr>
              <a:t>Implemented as part of a web page to provide enhanced user interfaces, interactions, conditional logic, calculations, validation, and more</a:t>
            </a:r>
          </a:p>
          <a:p>
            <a:pPr marL="457200" indent="-457200">
              <a:buFont typeface="Wingdings" pitchFamily="2" charset="2"/>
              <a:buChar char="v"/>
              <a:defRPr/>
            </a:pPr>
            <a:r>
              <a:rPr lang="en-US" sz="1600" dirty="0">
                <a:solidFill>
                  <a:schemeClr val="tx1"/>
                </a:solidFill>
              </a:rPr>
              <a:t>Use of JavaScript diminished for almost a decade during the “Flash” era</a:t>
            </a:r>
          </a:p>
          <a:p>
            <a:pPr marL="457200" indent="-457200">
              <a:buFont typeface="Wingdings" pitchFamily="2" charset="2"/>
              <a:buChar char="v"/>
              <a:defRPr/>
            </a:pPr>
            <a:r>
              <a:rPr lang="en-US" sz="1600" dirty="0">
                <a:solidFill>
                  <a:schemeClr val="tx1"/>
                </a:solidFill>
              </a:rPr>
              <a:t>The advent of jQuery, asynchronous coding, and numerous other JavaScript-related libraries have helped return JavaScript to the spotlight</a:t>
            </a:r>
          </a:p>
          <a:p>
            <a:pPr marL="457200" indent="-457200">
              <a:buFont typeface="Wingdings" pitchFamily="2" charset="2"/>
              <a:buChar char="v"/>
              <a:defRPr/>
            </a:pPr>
            <a:r>
              <a:rPr lang="en-US" sz="1600" dirty="0">
                <a:solidFill>
                  <a:schemeClr val="tx1"/>
                </a:solidFill>
              </a:rPr>
              <a:t>Today, JavaScript is arguably more important than HTML and CSS. It powers the Modern Web Architecture Model and ties in closely with the current/future NoSQL Architecture Model.</a:t>
            </a:r>
          </a:p>
        </p:txBody>
      </p:sp>
      <p:sp>
        <p:nvSpPr>
          <p:cNvPr id="2" name="Text Placeholder 1"/>
          <p:cNvSpPr>
            <a:spLocks noGrp="1"/>
          </p:cNvSpPr>
          <p:nvPr>
            <p:ph type="body" sz="quarter" idx="11"/>
          </p:nvPr>
        </p:nvSpPr>
        <p:spPr/>
        <p:txBody>
          <a:bodyPr/>
          <a:lstStyle/>
          <a:p>
            <a:r>
              <a:rPr lang="en-US" dirty="0"/>
              <a:t>JavaScript</a:t>
            </a:r>
          </a:p>
        </p:txBody>
      </p:sp>
      <p:pic>
        <p:nvPicPr>
          <p:cNvPr id="6" name="Picture 2" descr="C:\Users\zak\Desktop\javascri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8555" y="5282530"/>
            <a:ext cx="726398" cy="1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23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Modern Web Architecture</a:t>
            </a:r>
          </a:p>
        </p:txBody>
      </p:sp>
    </p:spTree>
    <p:extLst>
      <p:ext uri="{BB962C8B-B14F-4D97-AF65-F5344CB8AC3E}">
        <p14:creationId xmlns:p14="http://schemas.microsoft.com/office/powerpoint/2010/main" val="10144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7" name="Text Placeholder 6"/>
          <p:cNvSpPr>
            <a:spLocks noGrp="1"/>
          </p:cNvSpPr>
          <p:nvPr>
            <p:ph type="body" sz="quarter" idx="14"/>
          </p:nvPr>
        </p:nvSpPr>
        <p:spPr>
          <a:xfrm>
            <a:off x="335359" y="1628800"/>
            <a:ext cx="11499589" cy="4679950"/>
          </a:xfrm>
        </p:spPr>
        <p:txBody>
          <a:bodyPr>
            <a:noAutofit/>
          </a:bodyPr>
          <a:lstStyle/>
          <a:p>
            <a:pPr marL="457200" indent="-457200">
              <a:spcBef>
                <a:spcPct val="0"/>
              </a:spcBef>
              <a:buFont typeface="Wingdings" pitchFamily="2" charset="2"/>
              <a:buChar char="v"/>
            </a:pPr>
            <a:r>
              <a:rPr lang="en-US" sz="1600" dirty="0">
                <a:solidFill>
                  <a:schemeClr val="tx1"/>
                </a:solidFill>
              </a:rPr>
              <a:t>The classic web architecture model works by triggering an HTTP request from the interface back to a web server. The server does some processing; retrieving data, crunching numbers, talking to various legacy systems, etc. and then returns an HTML page to the client. </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This approach doesn’t make for a great user experience. While the server is doing its thing, what’s the user doing? Waiting! And at every step in a task, the user waits some more.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If we were designing the Web from scratch for applications, we wouldn’t make users wait around. Once an interface is loaded, why should the user interaction come to a halt every time the application needs something from the server? In fact, why should the user see the application go to the server at all?</a:t>
            </a:r>
          </a:p>
        </p:txBody>
      </p:sp>
      <p:sp>
        <p:nvSpPr>
          <p:cNvPr id="6" name="Text Placeholder 1"/>
          <p:cNvSpPr>
            <a:spLocks noGrp="1"/>
          </p:cNvSpPr>
          <p:nvPr>
            <p:ph type="body" sz="quarter" idx="11"/>
          </p:nvPr>
        </p:nvSpPr>
        <p:spPr>
          <a:xfrm>
            <a:off x="335360" y="908720"/>
            <a:ext cx="9506248" cy="360040"/>
          </a:xfrm>
        </p:spPr>
        <p:txBody>
          <a:bodyPr/>
          <a:lstStyle/>
          <a:p>
            <a:r>
              <a:rPr lang="en-US" dirty="0"/>
              <a:t>The problem with the Classic Web Architecture model</a:t>
            </a:r>
          </a:p>
        </p:txBody>
      </p:sp>
    </p:spTree>
    <p:extLst>
      <p:ext uri="{BB962C8B-B14F-4D97-AF65-F5344CB8AC3E}">
        <p14:creationId xmlns:p14="http://schemas.microsoft.com/office/powerpoint/2010/main" val="343431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7" name="Text Placeholder 6"/>
          <p:cNvSpPr>
            <a:spLocks noGrp="1"/>
          </p:cNvSpPr>
          <p:nvPr>
            <p:ph type="body" sz="quarter" idx="14"/>
          </p:nvPr>
        </p:nvSpPr>
        <p:spPr>
          <a:xfrm>
            <a:off x="335359" y="1628800"/>
            <a:ext cx="11482171" cy="4679950"/>
          </a:xfrm>
        </p:spPr>
        <p:txBody>
          <a:bodyPr>
            <a:noAutofit/>
          </a:bodyPr>
          <a:lstStyle/>
          <a:p>
            <a:pPr marL="457200" indent="-457200">
              <a:spcBef>
                <a:spcPct val="0"/>
              </a:spcBef>
              <a:buFont typeface="Wingdings" pitchFamily="2" charset="2"/>
              <a:buChar char="v"/>
            </a:pPr>
            <a:r>
              <a:rPr lang="en-US" sz="1600" dirty="0">
                <a:solidFill>
                  <a:schemeClr val="tx1"/>
                </a:solidFill>
              </a:rPr>
              <a:t>Ajax stands for </a:t>
            </a:r>
            <a:r>
              <a:rPr lang="en-US" sz="1600" u="sng" dirty="0">
                <a:solidFill>
                  <a:schemeClr val="tx1"/>
                </a:solidFill>
              </a:rPr>
              <a:t>A</a:t>
            </a:r>
            <a:r>
              <a:rPr lang="en-US" sz="1600" dirty="0">
                <a:solidFill>
                  <a:schemeClr val="tx1"/>
                </a:solidFill>
              </a:rPr>
              <a:t>synchronous </a:t>
            </a:r>
            <a:r>
              <a:rPr lang="en-US" sz="1600" u="sng" dirty="0">
                <a:solidFill>
                  <a:schemeClr val="tx1"/>
                </a:solidFill>
              </a:rPr>
              <a:t>J</a:t>
            </a:r>
            <a:r>
              <a:rPr lang="en-US" sz="1600" dirty="0">
                <a:solidFill>
                  <a:schemeClr val="tx1"/>
                </a:solidFill>
              </a:rPr>
              <a:t>avaScript </a:t>
            </a:r>
            <a:r>
              <a:rPr lang="en-US" sz="1600" u="sng" dirty="0">
                <a:solidFill>
                  <a:schemeClr val="tx1"/>
                </a:solidFill>
              </a:rPr>
              <a:t>a</a:t>
            </a:r>
            <a:r>
              <a:rPr lang="en-US" sz="1600" dirty="0">
                <a:solidFill>
                  <a:schemeClr val="tx1"/>
                </a:solidFill>
              </a:rPr>
              <a:t>nd </a:t>
            </a:r>
            <a:r>
              <a:rPr lang="en-US" sz="1600" u="sng" dirty="0">
                <a:solidFill>
                  <a:schemeClr val="tx1"/>
                </a:solidFill>
              </a:rPr>
              <a:t>X</a:t>
            </a:r>
            <a:r>
              <a:rPr lang="en-US" sz="1600" dirty="0">
                <a:solidFill>
                  <a:schemeClr val="tx1"/>
                </a:solidFill>
              </a:rPr>
              <a:t>ML</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Instead of loading a webpage at the start of the session, the browser loads an Ajax engine which is responsible for both rendering the interface the user sees and communicating with the server. The engine allows the interaction with the application to happen asynchronously (independent of communication with the server). So the user is never staring at a blank browser window and an hourglass icon.</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User actions that normally generate HTTP requests take the form of JavaScript calls to the Ajax engine.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Any response to a user action that doesn’t require a trip back to the server such as simple data validation, editing data in memory, and even navigation, the engine handles on its own. If the engine needs something from the server in order to respond, the engine makes those requests asynchronously, without stalling a user’s interaction with the application.</a:t>
            </a:r>
          </a:p>
        </p:txBody>
      </p:sp>
      <p:sp>
        <p:nvSpPr>
          <p:cNvPr id="6" name="Text Placeholder 1"/>
          <p:cNvSpPr>
            <a:spLocks noGrp="1"/>
          </p:cNvSpPr>
          <p:nvPr>
            <p:ph type="body" sz="quarter" idx="11"/>
          </p:nvPr>
        </p:nvSpPr>
        <p:spPr>
          <a:xfrm>
            <a:off x="335360" y="908720"/>
            <a:ext cx="9506248" cy="360040"/>
          </a:xfrm>
        </p:spPr>
        <p:txBody>
          <a:bodyPr/>
          <a:lstStyle/>
          <a:p>
            <a:r>
              <a:rPr lang="en-US" dirty="0"/>
              <a:t>Introducing Ajax</a:t>
            </a:r>
          </a:p>
        </p:txBody>
      </p:sp>
    </p:spTree>
    <p:extLst>
      <p:ext uri="{BB962C8B-B14F-4D97-AF65-F5344CB8AC3E}">
        <p14:creationId xmlns:p14="http://schemas.microsoft.com/office/powerpoint/2010/main" val="93783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7" name="Text Placeholder 6"/>
          <p:cNvSpPr>
            <a:spLocks noGrp="1"/>
          </p:cNvSpPr>
          <p:nvPr>
            <p:ph type="body" sz="quarter" idx="14"/>
          </p:nvPr>
        </p:nvSpPr>
        <p:spPr>
          <a:xfrm>
            <a:off x="335360" y="1628800"/>
            <a:ext cx="10225136" cy="4679950"/>
          </a:xfrm>
        </p:spPr>
        <p:txBody>
          <a:bodyPr>
            <a:noAutofit/>
          </a:bodyPr>
          <a:lstStyle/>
          <a:p>
            <a:r>
              <a:rPr lang="en-US" sz="1600" dirty="0">
                <a:solidFill>
                  <a:schemeClr val="tx1"/>
                </a:solidFill>
              </a:rPr>
              <a:t>Ajax isn’t a technology. It’s really several technologies, each flourishing in its own right, coming together in powerful new ways. Ajax incorporates:</a:t>
            </a:r>
          </a:p>
          <a:p>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Standards-based presentation using HTML and CSS</a:t>
            </a:r>
          </a:p>
          <a:p>
            <a:pPr marL="457200" indent="-457200">
              <a:buFont typeface="Wingdings" panose="05000000000000000000" pitchFamily="2" charset="2"/>
              <a:buChar char="v"/>
            </a:pPr>
            <a:r>
              <a:rPr lang="en-US" sz="1600" dirty="0">
                <a:solidFill>
                  <a:schemeClr val="tx1"/>
                </a:solidFill>
              </a:rPr>
              <a:t>Dynamic display and interaction using the Document Object Model</a:t>
            </a:r>
          </a:p>
          <a:p>
            <a:pPr marL="457200" indent="-457200">
              <a:buFont typeface="Wingdings" panose="05000000000000000000" pitchFamily="2" charset="2"/>
              <a:buChar char="v"/>
            </a:pPr>
            <a:r>
              <a:rPr lang="en-US" sz="1600" dirty="0">
                <a:solidFill>
                  <a:schemeClr val="tx1"/>
                </a:solidFill>
              </a:rPr>
              <a:t>Data interchange and manipulation using XML</a:t>
            </a:r>
          </a:p>
          <a:p>
            <a:pPr marL="457200" indent="-457200">
              <a:buFont typeface="Wingdings" panose="05000000000000000000" pitchFamily="2" charset="2"/>
              <a:buChar char="v"/>
            </a:pPr>
            <a:r>
              <a:rPr lang="en-US" sz="1600" dirty="0">
                <a:solidFill>
                  <a:schemeClr val="tx1"/>
                </a:solidFill>
              </a:rPr>
              <a:t>Asynchronous data retrieval using the browsers XMLHttpRequest object</a:t>
            </a:r>
          </a:p>
          <a:p>
            <a:pPr marL="457200" indent="-457200">
              <a:buFont typeface="Wingdings" panose="05000000000000000000" pitchFamily="2" charset="2"/>
              <a:buChar char="v"/>
            </a:pPr>
            <a:r>
              <a:rPr lang="en-US" sz="1600" dirty="0">
                <a:solidFill>
                  <a:schemeClr val="tx1"/>
                </a:solidFill>
              </a:rPr>
              <a:t>JavaScript binding everything together</a:t>
            </a:r>
          </a:p>
        </p:txBody>
      </p:sp>
      <p:sp>
        <p:nvSpPr>
          <p:cNvPr id="6" name="Text Placeholder 1"/>
          <p:cNvSpPr>
            <a:spLocks noGrp="1"/>
          </p:cNvSpPr>
          <p:nvPr>
            <p:ph type="body" sz="quarter" idx="11"/>
          </p:nvPr>
        </p:nvSpPr>
        <p:spPr>
          <a:xfrm>
            <a:off x="335360" y="908720"/>
            <a:ext cx="9506248" cy="360040"/>
          </a:xfrm>
        </p:spPr>
        <p:txBody>
          <a:bodyPr/>
          <a:lstStyle/>
          <a:p>
            <a:r>
              <a:rPr lang="en-US" dirty="0"/>
              <a:t>Defining Ajax</a:t>
            </a:r>
          </a:p>
        </p:txBody>
      </p:sp>
    </p:spTree>
    <p:extLst>
      <p:ext uri="{BB962C8B-B14F-4D97-AF65-F5344CB8AC3E}">
        <p14:creationId xmlns:p14="http://schemas.microsoft.com/office/powerpoint/2010/main" val="334400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a:t>The Modern Architecture Model</a:t>
            </a:r>
          </a:p>
        </p:txBody>
      </p:sp>
      <p:pic>
        <p:nvPicPr>
          <p:cNvPr id="9"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10" name="Group 22"/>
          <p:cNvGrpSpPr>
            <a:grpSpLocks/>
          </p:cNvGrpSpPr>
          <p:nvPr/>
        </p:nvGrpSpPr>
        <p:grpSpPr bwMode="auto">
          <a:xfrm>
            <a:off x="8241790" y="2182798"/>
            <a:ext cx="1560513" cy="1492250"/>
            <a:chOff x="5800825" y="2233060"/>
            <a:chExt cx="1560094" cy="1492717"/>
          </a:xfrm>
        </p:grpSpPr>
        <p:pic>
          <p:nvPicPr>
            <p:cNvPr id="11"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5"/>
          <p:cNvSpPr txBox="1">
            <a:spLocks noChangeArrowheads="1"/>
          </p:cNvSpPr>
          <p:nvPr/>
        </p:nvSpPr>
        <p:spPr bwMode="auto">
          <a:xfrm>
            <a:off x="7728918" y="1652764"/>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 JSP, Ruby</a:t>
            </a:r>
          </a:p>
        </p:txBody>
      </p:sp>
      <p:pic>
        <p:nvPicPr>
          <p:cNvPr id="15"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5753100" y="3320653"/>
            <a:ext cx="2530252" cy="3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53100" y="2485828"/>
            <a:ext cx="2454052" cy="1"/>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33"/>
          <p:cNvSpPr txBox="1">
            <a:spLocks noChangeArrowheads="1"/>
          </p:cNvSpPr>
          <p:nvPr/>
        </p:nvSpPr>
        <p:spPr bwMode="auto">
          <a:xfrm>
            <a:off x="6672060" y="3408165"/>
            <a:ext cx="10294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HTTP Request</a:t>
            </a:r>
          </a:p>
        </p:txBody>
      </p:sp>
      <p:pic>
        <p:nvPicPr>
          <p:cNvPr id="27"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29" name="Straight Arrow Connector 28"/>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40"/>
          <p:cNvSpPr txBox="1">
            <a:spLocks noChangeArrowheads="1"/>
          </p:cNvSpPr>
          <p:nvPr/>
        </p:nvSpPr>
        <p:spPr bwMode="auto">
          <a:xfrm>
            <a:off x="7248129" y="4293097"/>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p>
        </p:txBody>
      </p:sp>
      <p:cxnSp>
        <p:nvCxnSpPr>
          <p:cNvPr id="31" name="Straight Arrow Connector 30"/>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43"/>
          <p:cNvSpPr txBox="1">
            <a:spLocks noChangeArrowheads="1"/>
          </p:cNvSpPr>
          <p:nvPr/>
        </p:nvSpPr>
        <p:spPr bwMode="auto">
          <a:xfrm>
            <a:off x="9414537" y="4293096"/>
            <a:ext cx="6238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Dataset</a:t>
            </a:r>
          </a:p>
        </p:txBody>
      </p:sp>
      <p:pic>
        <p:nvPicPr>
          <p:cNvPr id="34"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
        <p:nvSpPr>
          <p:cNvPr id="36" name="TextBox 33"/>
          <p:cNvSpPr txBox="1">
            <a:spLocks noChangeArrowheads="1"/>
          </p:cNvSpPr>
          <p:nvPr/>
        </p:nvSpPr>
        <p:spPr bwMode="auto">
          <a:xfrm>
            <a:off x="6611888" y="2209170"/>
            <a:ext cx="10647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XML / JSON Data</a:t>
            </a:r>
          </a:p>
        </p:txBody>
      </p:sp>
      <p:sp>
        <p:nvSpPr>
          <p:cNvPr id="42" name="Rectangle 41"/>
          <p:cNvSpPr/>
          <p:nvPr/>
        </p:nvSpPr>
        <p:spPr>
          <a:xfrm>
            <a:off x="4961410" y="2335150"/>
            <a:ext cx="677391" cy="1093850"/>
          </a:xfrm>
          <a:prstGeom prst="rect">
            <a:avLst/>
          </a:prstGeom>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Ajax Engine</a:t>
            </a:r>
          </a:p>
        </p:txBody>
      </p:sp>
      <p:cxnSp>
        <p:nvCxnSpPr>
          <p:cNvPr id="54" name="Straight Arrow Connector 53"/>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33"/>
          <p:cNvSpPr txBox="1">
            <a:spLocks noChangeArrowheads="1"/>
          </p:cNvSpPr>
          <p:nvPr/>
        </p:nvSpPr>
        <p:spPr bwMode="auto">
          <a:xfrm>
            <a:off x="3846402" y="3408165"/>
            <a:ext cx="10374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JavaScript Call</a:t>
            </a:r>
          </a:p>
        </p:txBody>
      </p:sp>
      <p:cxnSp>
        <p:nvCxnSpPr>
          <p:cNvPr id="58" name="Straight Arrow Connector 5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33"/>
          <p:cNvSpPr txBox="1">
            <a:spLocks noChangeArrowheads="1"/>
          </p:cNvSpPr>
          <p:nvPr/>
        </p:nvSpPr>
        <p:spPr bwMode="auto">
          <a:xfrm>
            <a:off x="3914359" y="2209170"/>
            <a:ext cx="942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HTML + CSS</a:t>
            </a:r>
          </a:p>
        </p:txBody>
      </p:sp>
      <p:cxnSp>
        <p:nvCxnSpPr>
          <p:cNvPr id="62" name="Straight Arrow Connector 61"/>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63" name="Picture 3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222045" y="1485725"/>
            <a:ext cx="4744412" cy="334288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864220" y="1138257"/>
            <a:ext cx="1413739" cy="369332"/>
          </a:xfrm>
          <a:prstGeom prst="rect">
            <a:avLst/>
          </a:prstGeom>
          <a:noFill/>
        </p:spPr>
        <p:txBody>
          <a:bodyPr wrap="square" rtlCol="0">
            <a:spAutoFit/>
          </a:bodyPr>
          <a:lstStyle/>
          <a:p>
            <a:r>
              <a:rPr lang="en-US" dirty="0" smtClean="0">
                <a:solidFill>
                  <a:srgbClr val="FF0000"/>
                </a:solidFill>
              </a:rPr>
              <a:t>Browser</a:t>
            </a:r>
            <a:endParaRPr lang="en-US" dirty="0">
              <a:solidFill>
                <a:srgbClr val="FF0000"/>
              </a:solidFill>
            </a:endParaRPr>
          </a:p>
        </p:txBody>
      </p:sp>
    </p:spTree>
    <p:extLst>
      <p:ext uri="{BB962C8B-B14F-4D97-AF65-F5344CB8AC3E}">
        <p14:creationId xmlns:p14="http://schemas.microsoft.com/office/powerpoint/2010/main" val="144912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a:t>The Modern Architecture Model (Synchronous vs Asynchronous)</a:t>
            </a:r>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Synchronous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67" y="2379340"/>
            <a:ext cx="6901931" cy="3445697"/>
          </a:xfrm>
          <a:prstGeom prst="rect">
            <a:avLst/>
          </a:prstGeom>
        </p:spPr>
      </p:pic>
    </p:spTree>
    <p:extLst>
      <p:ext uri="{BB962C8B-B14F-4D97-AF65-F5344CB8AC3E}">
        <p14:creationId xmlns:p14="http://schemas.microsoft.com/office/powerpoint/2010/main" val="421383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a:t>The Modern Architecture Model (Synchronous vs Asynchronous)</a:t>
            </a:r>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Asynchronous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47" y="2154542"/>
            <a:ext cx="6706082" cy="4320560"/>
          </a:xfrm>
          <a:prstGeom prst="rect">
            <a:avLst/>
          </a:prstGeom>
        </p:spPr>
      </p:pic>
    </p:spTree>
    <p:extLst>
      <p:ext uri="{BB962C8B-B14F-4D97-AF65-F5344CB8AC3E}">
        <p14:creationId xmlns:p14="http://schemas.microsoft.com/office/powerpoint/2010/main" val="2151638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52353"/>
            <a:ext cx="8352928" cy="819523"/>
          </a:xfrm>
        </p:spPr>
        <p:txBody>
          <a:bodyPr/>
          <a:lstStyle/>
          <a:p>
            <a:pPr marL="461963" indent="-461963" algn="ctr"/>
            <a:r>
              <a:rPr lang="en-US" dirty="0"/>
              <a:t>Future Web Architecture</a:t>
            </a:r>
          </a:p>
        </p:txBody>
      </p:sp>
    </p:spTree>
    <p:extLst>
      <p:ext uri="{BB962C8B-B14F-4D97-AF65-F5344CB8AC3E}">
        <p14:creationId xmlns:p14="http://schemas.microsoft.com/office/powerpoint/2010/main" val="3310193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Future Web Architecture</a:t>
            </a:r>
            <a:endParaRPr lang="nl-NL" dirty="0"/>
          </a:p>
        </p:txBody>
      </p:sp>
      <p:sp>
        <p:nvSpPr>
          <p:cNvPr id="7" name="Text Placeholder 6"/>
          <p:cNvSpPr>
            <a:spLocks noGrp="1"/>
          </p:cNvSpPr>
          <p:nvPr>
            <p:ph type="body" sz="quarter" idx="14"/>
          </p:nvPr>
        </p:nvSpPr>
        <p:spPr>
          <a:xfrm>
            <a:off x="335360" y="1628800"/>
            <a:ext cx="11525714" cy="4772000"/>
          </a:xfrm>
        </p:spPr>
        <p:txBody>
          <a:bodyPr>
            <a:noAutofit/>
          </a:bodyPr>
          <a:lstStyle/>
          <a:p>
            <a:pPr>
              <a:spcBef>
                <a:spcPct val="0"/>
              </a:spcBef>
            </a:pPr>
            <a:r>
              <a:rPr lang="en-US" sz="1600" dirty="0">
                <a:solidFill>
                  <a:schemeClr val="tx1"/>
                </a:solidFill>
              </a:rPr>
              <a:t>Although the current web architecture model solves many of the UX problems that have faced developers for years, it still has several technical drawbacks:</a:t>
            </a:r>
          </a:p>
          <a:p>
            <a:pPr>
              <a:spcBef>
                <a:spcPct val="0"/>
              </a:spcBef>
            </a:pPr>
            <a:endParaRPr lang="en-US" sz="1600" dirty="0">
              <a:solidFill>
                <a:schemeClr val="tx1"/>
              </a:solidFill>
            </a:endParaRPr>
          </a:p>
          <a:p>
            <a:pPr marL="457200" indent="-457200">
              <a:spcBef>
                <a:spcPct val="0"/>
              </a:spcBef>
              <a:buFont typeface="Wingdings" panose="05000000000000000000" pitchFamily="2" charset="2"/>
              <a:buChar char="v"/>
            </a:pPr>
            <a:r>
              <a:rPr lang="en-US" sz="1600" dirty="0">
                <a:solidFill>
                  <a:schemeClr val="tx1"/>
                </a:solidFill>
              </a:rPr>
              <a:t>For years, XML was at the heart of the data-transport layer. XML, while being ubiquitous, is:</a:t>
            </a:r>
          </a:p>
          <a:p>
            <a:pPr marL="914400" indent="-457200">
              <a:spcBef>
                <a:spcPct val="0"/>
              </a:spcBef>
              <a:buFont typeface="Wingdings" panose="05000000000000000000" pitchFamily="2" charset="2"/>
              <a:buChar char="v"/>
            </a:pPr>
            <a:r>
              <a:rPr lang="en-US" sz="1600" dirty="0">
                <a:solidFill>
                  <a:schemeClr val="tx1"/>
                </a:solidFill>
              </a:rPr>
              <a:t>written in a different language</a:t>
            </a:r>
          </a:p>
          <a:p>
            <a:pPr marL="914400" indent="-457200">
              <a:spcBef>
                <a:spcPct val="0"/>
              </a:spcBef>
              <a:buFont typeface="Wingdings" panose="05000000000000000000" pitchFamily="2" charset="2"/>
              <a:buChar char="v"/>
            </a:pPr>
            <a:r>
              <a:rPr lang="en-US" sz="1600" dirty="0">
                <a:solidFill>
                  <a:schemeClr val="tx1"/>
                </a:solidFill>
              </a:rPr>
              <a:t>carries a heavy footprint</a:t>
            </a:r>
          </a:p>
          <a:p>
            <a:pPr marL="914400" indent="-457200">
              <a:spcBef>
                <a:spcPct val="0"/>
              </a:spcBef>
              <a:buFont typeface="Wingdings" panose="05000000000000000000" pitchFamily="2" charset="2"/>
              <a:buChar char="v"/>
            </a:pPr>
            <a:r>
              <a:rPr lang="en-US" sz="1600" dirty="0">
                <a:solidFill>
                  <a:schemeClr val="tx1"/>
                </a:solidFill>
              </a:rPr>
              <a:t>usually requires extra JavaScript code to iterate through and render nodes of data</a:t>
            </a:r>
          </a:p>
          <a:p>
            <a:pPr marL="457200" indent="-457200">
              <a:spcBef>
                <a:spcPct val="0"/>
              </a:spcBef>
              <a:buFont typeface="Wingdings" panose="05000000000000000000" pitchFamily="2" charset="2"/>
              <a:buChar char="v"/>
            </a:pPr>
            <a:r>
              <a:rPr lang="en-US" sz="1600" dirty="0">
                <a:solidFill>
                  <a:schemeClr val="tx1"/>
                </a:solidFill>
              </a:rPr>
              <a:t>The Ajax model still relies on a classic web server to handle HTTP Request processing. Drawbacks here include:</a:t>
            </a:r>
          </a:p>
          <a:p>
            <a:pPr marL="914400" indent="-457200">
              <a:spcBef>
                <a:spcPct val="0"/>
              </a:spcBef>
              <a:buFont typeface="Wingdings" panose="05000000000000000000" pitchFamily="2" charset="2"/>
              <a:buChar char="v"/>
            </a:pPr>
            <a:r>
              <a:rPr lang="en-US" sz="1600" dirty="0">
                <a:solidFill>
                  <a:schemeClr val="tx1"/>
                </a:solidFill>
              </a:rPr>
              <a:t>server-side architecture which includes server-side technology and dedicated language</a:t>
            </a:r>
          </a:p>
          <a:p>
            <a:pPr marL="914400" indent="-457200">
              <a:spcBef>
                <a:spcPct val="0"/>
              </a:spcBef>
              <a:buFont typeface="Wingdings" panose="05000000000000000000" pitchFamily="2" charset="2"/>
              <a:buChar char="v"/>
            </a:pPr>
            <a:r>
              <a:rPr lang="en-US" sz="1600" dirty="0">
                <a:solidFill>
                  <a:schemeClr val="tx1"/>
                </a:solidFill>
              </a:rPr>
              <a:t>additional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model </a:t>
            </a:r>
          </a:p>
          <a:p>
            <a:pPr marL="457200" indent="-457200">
              <a:spcBef>
                <a:spcPct val="0"/>
              </a:spcBef>
              <a:buFont typeface="Wingdings" panose="05000000000000000000" pitchFamily="2" charset="2"/>
              <a:buChar char="v"/>
            </a:pPr>
            <a:r>
              <a:rPr lang="en-US" sz="1600" dirty="0">
                <a:solidFill>
                  <a:schemeClr val="tx1"/>
                </a:solidFill>
              </a:rPr>
              <a:t>The Ajax model still relies on a relational database as a data store, drawbacks here include:</a:t>
            </a:r>
          </a:p>
          <a:p>
            <a:pPr marL="914400" indent="-457200">
              <a:spcBef>
                <a:spcPct val="0"/>
              </a:spcBef>
              <a:buFont typeface="Wingdings" panose="05000000000000000000" pitchFamily="2" charset="2"/>
              <a:buChar char="v"/>
            </a:pPr>
            <a:r>
              <a:rPr lang="en-US" sz="1600" dirty="0">
                <a:solidFill>
                  <a:schemeClr val="tx1"/>
                </a:solidFill>
              </a:rPr>
              <a:t>model is ancient, slow, process intensive, and can't handle volume of modern web applications</a:t>
            </a:r>
          </a:p>
          <a:p>
            <a:pPr marL="914400" indent="-457200">
              <a:spcBef>
                <a:spcPct val="0"/>
              </a:spcBef>
              <a:buFont typeface="Wingdings" panose="05000000000000000000" pitchFamily="2" charset="2"/>
              <a:buChar char="v"/>
            </a:pPr>
            <a:r>
              <a:rPr lang="en-US" sz="1600" dirty="0">
                <a:solidFill>
                  <a:schemeClr val="tx1"/>
                </a:solidFill>
              </a:rPr>
              <a:t>additional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model</a:t>
            </a:r>
          </a:p>
        </p:txBody>
      </p:sp>
      <p:sp>
        <p:nvSpPr>
          <p:cNvPr id="6" name="Text Placeholder 1"/>
          <p:cNvSpPr>
            <a:spLocks noGrp="1"/>
          </p:cNvSpPr>
          <p:nvPr>
            <p:ph type="body" sz="quarter" idx="11"/>
          </p:nvPr>
        </p:nvSpPr>
        <p:spPr>
          <a:xfrm>
            <a:off x="335360" y="908720"/>
            <a:ext cx="9506248" cy="360040"/>
          </a:xfrm>
        </p:spPr>
        <p:txBody>
          <a:bodyPr/>
          <a:lstStyle/>
          <a:p>
            <a:r>
              <a:rPr lang="en-US" dirty="0"/>
              <a:t>The "problem" with the Modern Web Architecture model</a:t>
            </a:r>
          </a:p>
        </p:txBody>
      </p:sp>
    </p:spTree>
    <p:extLst>
      <p:ext uri="{BB962C8B-B14F-4D97-AF65-F5344CB8AC3E}">
        <p14:creationId xmlns:p14="http://schemas.microsoft.com/office/powerpoint/2010/main" val="104362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Classic Web Architecture</a:t>
            </a:r>
          </a:p>
        </p:txBody>
      </p:sp>
    </p:spTree>
    <p:extLst>
      <p:ext uri="{BB962C8B-B14F-4D97-AF65-F5344CB8AC3E}">
        <p14:creationId xmlns:p14="http://schemas.microsoft.com/office/powerpoint/2010/main" val="261100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Future Web Architecture</a:t>
            </a:r>
            <a:endParaRPr lang="nl-NL" dirty="0"/>
          </a:p>
        </p:txBody>
      </p:sp>
      <p:sp>
        <p:nvSpPr>
          <p:cNvPr id="7" name="Text Placeholder 6"/>
          <p:cNvSpPr>
            <a:spLocks noGrp="1"/>
          </p:cNvSpPr>
          <p:nvPr>
            <p:ph type="body" sz="quarter" idx="14"/>
          </p:nvPr>
        </p:nvSpPr>
        <p:spPr>
          <a:xfrm>
            <a:off x="335360" y="1628800"/>
            <a:ext cx="11525713" cy="4679950"/>
          </a:xfrm>
        </p:spPr>
        <p:txBody>
          <a:bodyPr>
            <a:noAutofit/>
          </a:bodyPr>
          <a:lstStyle/>
          <a:p>
            <a:pPr marL="457200" indent="-457200">
              <a:spcBef>
                <a:spcPct val="0"/>
              </a:spcBef>
              <a:buFont typeface="Wingdings" pitchFamily="2" charset="2"/>
              <a:buChar char="v"/>
            </a:pPr>
            <a:r>
              <a:rPr lang="en-US" sz="1600" dirty="0">
                <a:solidFill>
                  <a:schemeClr val="tx1"/>
                </a:solidFill>
              </a:rPr>
              <a:t>The future (and to some extent current) web architecture model eliminates many "classic resources" that have acted as failure points to many Web developers starting with JSON replacing XML.</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While the web application server remains, the server-side technology is gone! The web application server now hosts other resources and its role has shifted to handle other tasks.</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The relational database model is eliminated! The model that E.F. </a:t>
            </a:r>
            <a:r>
              <a:rPr lang="en-US" sz="1600" dirty="0" err="1">
                <a:solidFill>
                  <a:schemeClr val="tx1"/>
                </a:solidFill>
              </a:rPr>
              <a:t>Codd</a:t>
            </a:r>
            <a:r>
              <a:rPr lang="en-US" sz="1600" dirty="0">
                <a:solidFill>
                  <a:schemeClr val="tx1"/>
                </a:solidFill>
              </a:rPr>
              <a:t> invented way back in 1970 while working for IBM and that has been used exclusively for almost 50 years is completely eliminated!</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Changes are made to various components of the architecture model including how data is stored, how interfaces (views) are presented to the user, how JavaScript makes calls for data on the client, how data is queried, and more.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Most importantly, JavaScript plays a much more critical role in Web development that it ever did before.</a:t>
            </a:r>
            <a:br>
              <a:rPr lang="en-US" sz="1600" dirty="0">
                <a:solidFill>
                  <a:schemeClr val="tx1"/>
                </a:solidFill>
              </a:rPr>
            </a:br>
            <a:r>
              <a:rPr lang="en-US" sz="1600" dirty="0">
                <a:solidFill>
                  <a:schemeClr val="tx1"/>
                </a:solidFill>
              </a:rPr>
              <a:t>This is why it's critical that you learn it now!</a:t>
            </a:r>
          </a:p>
        </p:txBody>
      </p:sp>
      <p:sp>
        <p:nvSpPr>
          <p:cNvPr id="6" name="Text Placeholder 1"/>
          <p:cNvSpPr>
            <a:spLocks noGrp="1"/>
          </p:cNvSpPr>
          <p:nvPr>
            <p:ph type="body" sz="quarter" idx="11"/>
          </p:nvPr>
        </p:nvSpPr>
        <p:spPr>
          <a:xfrm>
            <a:off x="335360" y="908720"/>
            <a:ext cx="9506248" cy="360040"/>
          </a:xfrm>
        </p:spPr>
        <p:txBody>
          <a:bodyPr/>
          <a:lstStyle/>
          <a:p>
            <a:r>
              <a:rPr lang="en-US" dirty="0"/>
              <a:t>How the future Web will eliminate "classic resources"</a:t>
            </a:r>
          </a:p>
        </p:txBody>
      </p:sp>
    </p:spTree>
    <p:extLst>
      <p:ext uri="{BB962C8B-B14F-4D97-AF65-F5344CB8AC3E}">
        <p14:creationId xmlns:p14="http://schemas.microsoft.com/office/powerpoint/2010/main" val="22312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Future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a:t>The Future Architecture Model: The NoSQL Model</a:t>
            </a:r>
          </a:p>
        </p:txBody>
      </p:sp>
      <p:pic>
        <p:nvPicPr>
          <p:cNvPr id="37"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38" name="Group 22"/>
          <p:cNvGrpSpPr>
            <a:grpSpLocks/>
          </p:cNvGrpSpPr>
          <p:nvPr/>
        </p:nvGrpSpPr>
        <p:grpSpPr bwMode="auto">
          <a:xfrm>
            <a:off x="8241790" y="2182798"/>
            <a:ext cx="1560513" cy="1492250"/>
            <a:chOff x="5800825" y="2233060"/>
            <a:chExt cx="1560094" cy="1492717"/>
          </a:xfrm>
        </p:grpSpPr>
        <p:pic>
          <p:nvPicPr>
            <p:cNvPr id="39"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Application Server</a:t>
            </a:r>
            <a:br>
              <a:rPr lang="en-US" sz="1400" dirty="0">
                <a:solidFill>
                  <a:schemeClr val="tx2"/>
                </a:solidFill>
                <a:latin typeface="+mn-lt"/>
              </a:rPr>
            </a:br>
            <a:r>
              <a:rPr lang="en-US" sz="1400" dirty="0">
                <a:solidFill>
                  <a:schemeClr val="tx2"/>
                </a:solidFill>
                <a:latin typeface="+mn-lt"/>
              </a:rPr>
              <a:t>Node</a:t>
            </a:r>
          </a:p>
        </p:txBody>
      </p:sp>
      <p:cxnSp>
        <p:nvCxnSpPr>
          <p:cNvPr id="45" name="Straight Arrow Connector 44"/>
          <p:cNvCxnSpPr/>
          <p:nvPr/>
        </p:nvCxnSpPr>
        <p:spPr>
          <a:xfrm>
            <a:off x="6191250" y="3324027"/>
            <a:ext cx="209210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953126" y="2485828"/>
            <a:ext cx="2254027"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Box 33"/>
          <p:cNvSpPr txBox="1">
            <a:spLocks noChangeArrowheads="1"/>
          </p:cNvSpPr>
          <p:nvPr/>
        </p:nvSpPr>
        <p:spPr bwMode="auto">
          <a:xfrm>
            <a:off x="6291059" y="3408164"/>
            <a:ext cx="1760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HTTP Verbs</a:t>
            </a:r>
            <a:br>
              <a:rPr lang="en-US" sz="1000" dirty="0">
                <a:latin typeface="Museo Slab 500 (Body)"/>
              </a:rPr>
            </a:br>
            <a:r>
              <a:rPr lang="en-US" sz="1000" dirty="0">
                <a:latin typeface="Museo Slab 500 (Body)"/>
              </a:rPr>
              <a:t>GET, POST, PUT, DELETE</a:t>
            </a:r>
          </a:p>
        </p:txBody>
      </p:sp>
      <p:cxnSp>
        <p:nvCxnSpPr>
          <p:cNvPr id="48" name="Straight Arrow Connector 47"/>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1" name="Picture 37" descr="My-Computer-ico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5"/>
          <p:cNvSpPr txBox="1">
            <a:spLocks noChangeArrowheads="1"/>
          </p:cNvSpPr>
          <p:nvPr/>
        </p:nvSpPr>
        <p:spPr bwMode="auto">
          <a:xfrm>
            <a:off x="4572001" y="5258882"/>
            <a:ext cx="392958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NoSQL Database </a:t>
            </a:r>
            <a:br>
              <a:rPr lang="en-US" sz="1400" dirty="0">
                <a:solidFill>
                  <a:schemeClr val="tx2"/>
                </a:solidFill>
                <a:latin typeface="+mn-lt"/>
              </a:rPr>
            </a:br>
            <a:r>
              <a:rPr lang="en-US" sz="1400" dirty="0">
                <a:solidFill>
                  <a:schemeClr val="tx2"/>
                </a:solidFill>
                <a:latin typeface="+mn-lt"/>
              </a:rPr>
              <a:t>MongoDB, </a:t>
            </a:r>
            <a:r>
              <a:rPr lang="en-US" sz="1400" dirty="0" err="1">
                <a:solidFill>
                  <a:schemeClr val="tx2"/>
                </a:solidFill>
                <a:latin typeface="+mn-lt"/>
              </a:rPr>
              <a:t>CouchDB</a:t>
            </a:r>
            <a:r>
              <a:rPr lang="en-US" sz="1400" dirty="0">
                <a:solidFill>
                  <a:schemeClr val="tx2"/>
                </a:solidFill>
                <a:latin typeface="+mn-lt"/>
              </a:rPr>
              <a:t>, </a:t>
            </a:r>
            <a:r>
              <a:rPr lang="en-US" sz="1400" dirty="0" err="1">
                <a:solidFill>
                  <a:schemeClr val="tx2"/>
                </a:solidFill>
                <a:latin typeface="+mn-lt"/>
              </a:rPr>
              <a:t>Couchbase</a:t>
            </a:r>
            <a:r>
              <a:rPr lang="en-US" sz="1400" dirty="0">
                <a:solidFill>
                  <a:schemeClr val="tx2"/>
                </a:solidFill>
                <a:latin typeface="+mn-lt"/>
              </a:rPr>
              <a:t>, </a:t>
            </a:r>
            <a:br>
              <a:rPr lang="en-US" sz="1400" dirty="0">
                <a:solidFill>
                  <a:schemeClr val="tx2"/>
                </a:solidFill>
                <a:latin typeface="+mn-lt"/>
              </a:rPr>
            </a:br>
            <a:r>
              <a:rPr lang="en-US" sz="1400" dirty="0">
                <a:solidFill>
                  <a:schemeClr val="tx2"/>
                </a:solidFill>
                <a:latin typeface="+mn-lt"/>
              </a:rPr>
              <a:t>Oracle NoSQL, Cassandra, </a:t>
            </a:r>
            <a:r>
              <a:rPr lang="en-US" sz="1400" dirty="0" err="1">
                <a:solidFill>
                  <a:schemeClr val="tx2"/>
                </a:solidFill>
                <a:latin typeface="+mn-lt"/>
              </a:rPr>
              <a:t>HBase</a:t>
            </a:r>
            <a:r>
              <a:rPr lang="en-US" sz="1400" dirty="0">
                <a:solidFill>
                  <a:schemeClr val="tx2"/>
                </a:solidFill>
                <a:latin typeface="+mn-lt"/>
              </a:rPr>
              <a:t>, Firebase, IBM Domino, </a:t>
            </a:r>
            <a:r>
              <a:rPr lang="en-US" sz="1400" dirty="0" err="1">
                <a:solidFill>
                  <a:schemeClr val="tx2"/>
                </a:solidFill>
                <a:latin typeface="+mn-lt"/>
              </a:rPr>
              <a:t>FoundationDB</a:t>
            </a:r>
            <a:r>
              <a:rPr lang="en-US" sz="1400" dirty="0">
                <a:solidFill>
                  <a:schemeClr val="tx2"/>
                </a:solidFill>
                <a:latin typeface="+mn-lt"/>
              </a:rPr>
              <a:t>, etc.</a:t>
            </a:r>
          </a:p>
        </p:txBody>
      </p:sp>
      <p:cxnSp>
        <p:nvCxnSpPr>
          <p:cNvPr id="53" name="Straight Arrow Connector 52"/>
          <p:cNvCxnSpPr/>
          <p:nvPr/>
        </p:nvCxnSpPr>
        <p:spPr>
          <a:xfrm>
            <a:off x="8797231" y="3752850"/>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40"/>
          <p:cNvSpPr txBox="1">
            <a:spLocks noChangeArrowheads="1"/>
          </p:cNvSpPr>
          <p:nvPr/>
        </p:nvSpPr>
        <p:spPr bwMode="auto">
          <a:xfrm>
            <a:off x="7001695" y="4223759"/>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p>
        </p:txBody>
      </p:sp>
      <p:cxnSp>
        <p:nvCxnSpPr>
          <p:cNvPr id="57" name="Straight Arrow Connector 56"/>
          <p:cNvCxnSpPr/>
          <p:nvPr/>
        </p:nvCxnSpPr>
        <p:spPr>
          <a:xfrm>
            <a:off x="9336362" y="3752850"/>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43"/>
          <p:cNvSpPr txBox="1">
            <a:spLocks noChangeArrowheads="1"/>
          </p:cNvSpPr>
          <p:nvPr/>
        </p:nvSpPr>
        <p:spPr bwMode="auto">
          <a:xfrm>
            <a:off x="9628039" y="4223758"/>
            <a:ext cx="526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a:t>
            </a:r>
          </a:p>
        </p:txBody>
      </p:sp>
      <p:pic>
        <p:nvPicPr>
          <p:cNvPr id="60"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63"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
        <p:nvSpPr>
          <p:cNvPr id="64" name="TextBox 33"/>
          <p:cNvSpPr txBox="1">
            <a:spLocks noChangeArrowheads="1"/>
          </p:cNvSpPr>
          <p:nvPr/>
        </p:nvSpPr>
        <p:spPr bwMode="auto">
          <a:xfrm>
            <a:off x="6754763" y="2209170"/>
            <a:ext cx="8306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 Data</a:t>
            </a:r>
          </a:p>
        </p:txBody>
      </p:sp>
      <p:sp>
        <p:nvSpPr>
          <p:cNvPr id="65" name="Rectangle 64"/>
          <p:cNvSpPr/>
          <p:nvPr/>
        </p:nvSpPr>
        <p:spPr>
          <a:xfrm>
            <a:off x="4961410" y="2335150"/>
            <a:ext cx="867891" cy="1093850"/>
          </a:xfrm>
          <a:prstGeom prst="rect">
            <a:avLst/>
          </a:prstGeom>
          <a:solidFill>
            <a:schemeClr val="bg1">
              <a:lumMod val="50000"/>
            </a:schemeClr>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Angular React</a:t>
            </a:r>
          </a:p>
          <a:p>
            <a:pPr algn="ctr"/>
            <a:r>
              <a:rPr lang="en-US" sz="1000" dirty="0">
                <a:solidFill>
                  <a:schemeClr val="tx2"/>
                </a:solidFill>
              </a:rPr>
              <a:t>Vue.js</a:t>
            </a:r>
          </a:p>
        </p:txBody>
      </p:sp>
      <p:cxnSp>
        <p:nvCxnSpPr>
          <p:cNvPr id="66" name="Straight Arrow Connector 65"/>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33"/>
          <p:cNvSpPr txBox="1">
            <a:spLocks noChangeArrowheads="1"/>
          </p:cNvSpPr>
          <p:nvPr/>
        </p:nvSpPr>
        <p:spPr bwMode="auto">
          <a:xfrm>
            <a:off x="3970227" y="3408165"/>
            <a:ext cx="779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Interaction</a:t>
            </a:r>
          </a:p>
        </p:txBody>
      </p:sp>
      <p:cxnSp>
        <p:nvCxnSpPr>
          <p:cNvPr id="68" name="Straight Arrow Connector 6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9" name="TextBox 33"/>
          <p:cNvSpPr txBox="1">
            <a:spLocks noChangeArrowheads="1"/>
          </p:cNvSpPr>
          <p:nvPr/>
        </p:nvSpPr>
        <p:spPr bwMode="auto">
          <a:xfrm>
            <a:off x="3895308" y="2066294"/>
            <a:ext cx="9695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View</a:t>
            </a:r>
            <a:br>
              <a:rPr lang="en-US" sz="1000" dirty="0">
                <a:latin typeface="Museo Slab 500 (Body)"/>
              </a:rPr>
            </a:br>
            <a:r>
              <a:rPr lang="en-US" sz="1000" dirty="0">
                <a:latin typeface="Museo Slab 500 (Body)"/>
              </a:rPr>
              <a:t>HTML + CSS</a:t>
            </a:r>
          </a:p>
        </p:txBody>
      </p:sp>
      <p:pic>
        <p:nvPicPr>
          <p:cNvPr id="70"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48474" y="3063029"/>
            <a:ext cx="481400" cy="68009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48474" y="5640589"/>
            <a:ext cx="481400" cy="68009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01910" y="3062165"/>
            <a:ext cx="481400" cy="68009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8501583" y="4154426"/>
            <a:ext cx="1087591" cy="384891"/>
          </a:xfrm>
          <a:prstGeom prst="rect">
            <a:avLst/>
          </a:prstGeom>
          <a:solidFill>
            <a:schemeClr val="bg1">
              <a:lumMod val="50000"/>
            </a:schemeClr>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Express</a:t>
            </a:r>
            <a:br>
              <a:rPr lang="en-US" sz="1000" dirty="0">
                <a:solidFill>
                  <a:schemeClr val="tx2"/>
                </a:solidFill>
              </a:rPr>
            </a:br>
            <a:r>
              <a:rPr lang="en-US" sz="1000" dirty="0">
                <a:solidFill>
                  <a:schemeClr val="tx2"/>
                </a:solidFill>
              </a:rPr>
              <a:t>Mongoose</a:t>
            </a:r>
          </a:p>
        </p:txBody>
      </p:sp>
      <p:cxnSp>
        <p:nvCxnSpPr>
          <p:cNvPr id="74" name="Straight Arrow Connector 73"/>
          <p:cNvCxnSpPr/>
          <p:nvPr/>
        </p:nvCxnSpPr>
        <p:spPr>
          <a:xfrm>
            <a:off x="8797231" y="4622424"/>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9324249" y="4595223"/>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57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12168"/>
          </a:xfrm>
        </p:spPr>
        <p:txBody>
          <a:bodyPr anchor="t"/>
          <a:lstStyle/>
          <a:p>
            <a:pPr algn="ctr"/>
            <a:r>
              <a:rPr lang="en-US" spc="0" dirty="0"/>
              <a:t>ECMAScript</a:t>
            </a:r>
          </a:p>
        </p:txBody>
      </p:sp>
    </p:spTree>
    <p:extLst>
      <p:ext uri="{BB962C8B-B14F-4D97-AF65-F5344CB8AC3E}">
        <p14:creationId xmlns:p14="http://schemas.microsoft.com/office/powerpoint/2010/main" val="2567521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ECMAScript</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marL="457200" indent="-457200">
              <a:buFont typeface="Wingdings" pitchFamily="2" charset="2"/>
              <a:buChar char="v"/>
            </a:pPr>
            <a:r>
              <a:rPr lang="en-US" sz="1600" dirty="0" err="1">
                <a:solidFill>
                  <a:schemeClr val="tx1"/>
                </a:solidFill>
              </a:rPr>
              <a:t>Ecma</a:t>
            </a:r>
            <a:r>
              <a:rPr lang="en-US" sz="1600" dirty="0">
                <a:solidFill>
                  <a:schemeClr val="tx1"/>
                </a:solidFill>
              </a:rPr>
              <a:t> International is an international, private (membership-based like W3C), non-profit, standards organization for information and communication systems</a:t>
            </a:r>
          </a:p>
          <a:p>
            <a:pPr marL="457200" indent="-457200">
              <a:buFont typeface="Wingdings" pitchFamily="2" charset="2"/>
              <a:buChar char="v"/>
            </a:pPr>
            <a:endParaRPr lang="en-US" sz="1600" baseline="30000" dirty="0">
              <a:solidFill>
                <a:schemeClr val="tx1"/>
              </a:solidFill>
            </a:endParaRPr>
          </a:p>
          <a:p>
            <a:pPr marL="457200" indent="-457200">
              <a:buFont typeface="Wingdings" pitchFamily="2" charset="2"/>
              <a:buChar char="v"/>
            </a:pPr>
            <a:r>
              <a:rPr lang="en-US" sz="1600" dirty="0">
                <a:solidFill>
                  <a:schemeClr val="tx1"/>
                </a:solidFill>
              </a:rPr>
              <a:t>Originally founded in 1961 to standardize computer systems in Europe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Membership is open to large and small companies worldwide that produce, market or develop computer or communication systems, and have interest and experience in the areas addressed by the group's technical bodies</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Located in Geneva, Switzerland</a:t>
            </a:r>
          </a:p>
        </p:txBody>
      </p:sp>
      <p:sp>
        <p:nvSpPr>
          <p:cNvPr id="2" name="Text Placeholder 1"/>
          <p:cNvSpPr>
            <a:spLocks noGrp="1"/>
          </p:cNvSpPr>
          <p:nvPr>
            <p:ph type="body" sz="quarter" idx="11"/>
          </p:nvPr>
        </p:nvSpPr>
        <p:spPr/>
        <p:txBody>
          <a:bodyPr/>
          <a:lstStyle/>
          <a:p>
            <a:r>
              <a:rPr lang="en-US" dirty="0"/>
              <a:t>Introducing </a:t>
            </a:r>
            <a:r>
              <a:rPr lang="en-US" dirty="0" err="1"/>
              <a:t>Ecma</a:t>
            </a:r>
            <a:r>
              <a:rPr lang="en-US" dirty="0"/>
              <a:t> International</a:t>
            </a:r>
          </a:p>
        </p:txBody>
      </p:sp>
    </p:spTree>
    <p:extLst>
      <p:ext uri="{BB962C8B-B14F-4D97-AF65-F5344CB8AC3E}">
        <p14:creationId xmlns:p14="http://schemas.microsoft.com/office/powerpoint/2010/main" val="1014190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ECMAScript</a:t>
            </a:r>
            <a:endParaRPr lang="nl-NL" dirty="0"/>
          </a:p>
        </p:txBody>
      </p:sp>
      <p:sp>
        <p:nvSpPr>
          <p:cNvPr id="7" name="Text Placeholder 6"/>
          <p:cNvSpPr>
            <a:spLocks noGrp="1"/>
          </p:cNvSpPr>
          <p:nvPr>
            <p:ph type="body" sz="quarter" idx="14"/>
          </p:nvPr>
        </p:nvSpPr>
        <p:spPr>
          <a:xfrm>
            <a:off x="335360" y="1628800"/>
            <a:ext cx="11525714" cy="4679950"/>
          </a:xfrm>
        </p:spPr>
        <p:txBody>
          <a:bodyPr>
            <a:noAutofit/>
          </a:bodyPr>
          <a:lstStyle/>
          <a:p>
            <a:pPr marL="457200" indent="-457200">
              <a:buFont typeface="Wingdings" pitchFamily="2" charset="2"/>
              <a:buChar char="v"/>
            </a:pPr>
            <a:r>
              <a:rPr lang="en-US" sz="1600" dirty="0">
                <a:solidFill>
                  <a:schemeClr val="tx1"/>
                </a:solidFill>
              </a:rPr>
              <a:t>The ECMAScript specification is a standardized specification of a scripting language developed by Brendan Eich of Netscape; initially it was named Mocha, later </a:t>
            </a:r>
            <a:r>
              <a:rPr lang="en-US" sz="1600" dirty="0" err="1">
                <a:solidFill>
                  <a:schemeClr val="tx1"/>
                </a:solidFill>
              </a:rPr>
              <a:t>LiveScript</a:t>
            </a:r>
            <a:r>
              <a:rPr lang="en-US" sz="1600" dirty="0">
                <a:solidFill>
                  <a:schemeClr val="tx1"/>
                </a:solidFill>
              </a:rPr>
              <a:t>, and finally JavaScript.</a:t>
            </a:r>
            <a:r>
              <a:rPr lang="en-US" sz="1600" baseline="30000" dirty="0">
                <a:solidFill>
                  <a:schemeClr val="tx1"/>
                </a:solidFill>
              </a:rPr>
              <a:t> </a:t>
            </a:r>
            <a:r>
              <a:rPr lang="en-US" sz="1600" dirty="0">
                <a:solidFill>
                  <a:schemeClr val="tx1"/>
                </a:solidFill>
              </a:rPr>
              <a:t>In December 1995, Sun Microsystems and Netscape announced JavaScript in a press release. In March 1996, Netscape Navigator 2.0 was released, featuring support for JavaScript</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Based on the widespread success of JavaScript, Microsoft developed a compatible dialect of the language, naming it JScript to avoid trademark issues. JScript was included in Internet Explorer 3.0, released in August 1996</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Netscape delivered JavaScript to </a:t>
            </a:r>
            <a:r>
              <a:rPr lang="en-US" sz="1600" dirty="0" err="1">
                <a:solidFill>
                  <a:schemeClr val="tx1"/>
                </a:solidFill>
              </a:rPr>
              <a:t>Ecma</a:t>
            </a:r>
            <a:r>
              <a:rPr lang="en-US" sz="1600" dirty="0">
                <a:solidFill>
                  <a:schemeClr val="tx1"/>
                </a:solidFill>
              </a:rPr>
              <a:t> International for standardization and the work on the specification, ECMA-262, began in November 1996. The first edition of </a:t>
            </a:r>
            <a:r>
              <a:rPr lang="en-US" sz="1600" dirty="0">
                <a:solidFill>
                  <a:schemeClr val="tx1"/>
                </a:solidFill>
                <a:hlinkClick r:id="rId2"/>
              </a:rPr>
              <a:t>ECMA-262</a:t>
            </a:r>
            <a:r>
              <a:rPr lang="en-US" sz="1600" dirty="0">
                <a:solidFill>
                  <a:schemeClr val="tx1"/>
                </a:solidFill>
              </a:rPr>
              <a:t> was adopted in June 1997. The name "ECMAScript" was a compromise between Netscape and Microsoft</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While both JavaScript and JScript aim to be compatible with ECMAScript, they also provide additional features not described in the ECMA specifications</a:t>
            </a:r>
          </a:p>
        </p:txBody>
      </p:sp>
      <p:sp>
        <p:nvSpPr>
          <p:cNvPr id="2" name="Text Placeholder 1"/>
          <p:cNvSpPr>
            <a:spLocks noGrp="1"/>
          </p:cNvSpPr>
          <p:nvPr>
            <p:ph type="body" sz="quarter" idx="11"/>
          </p:nvPr>
        </p:nvSpPr>
        <p:spPr/>
        <p:txBody>
          <a:bodyPr/>
          <a:lstStyle/>
          <a:p>
            <a:r>
              <a:rPr lang="en-US" dirty="0"/>
              <a:t>Introducing ECMAScript</a:t>
            </a:r>
          </a:p>
        </p:txBody>
      </p:sp>
    </p:spTree>
    <p:extLst>
      <p:ext uri="{BB962C8B-B14F-4D97-AF65-F5344CB8AC3E}">
        <p14:creationId xmlns:p14="http://schemas.microsoft.com/office/powerpoint/2010/main" val="147150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ECMAScript</a:t>
            </a:r>
            <a:endParaRPr lang="nl-NL" dirty="0"/>
          </a:p>
        </p:txBody>
      </p:sp>
      <p:sp>
        <p:nvSpPr>
          <p:cNvPr id="2" name="Text Placeholder 1"/>
          <p:cNvSpPr>
            <a:spLocks noGrp="1"/>
          </p:cNvSpPr>
          <p:nvPr>
            <p:ph type="body" sz="quarter" idx="11"/>
          </p:nvPr>
        </p:nvSpPr>
        <p:spPr/>
        <p:txBody>
          <a:bodyPr/>
          <a:lstStyle/>
          <a:p>
            <a:r>
              <a:rPr lang="en-US" dirty="0"/>
              <a:t>ECMAScript Versions</a:t>
            </a:r>
          </a:p>
        </p:txBody>
      </p:sp>
      <p:graphicFrame>
        <p:nvGraphicFramePr>
          <p:cNvPr id="11" name="Table 11">
            <a:extLst>
              <a:ext uri="{FF2B5EF4-FFF2-40B4-BE49-F238E27FC236}">
                <a16:creationId xmlns:a16="http://schemas.microsoft.com/office/drawing/2014/main" xmlns="" id="{E4870388-3518-495D-9938-ACE323DDB83C}"/>
              </a:ext>
            </a:extLst>
          </p:cNvPr>
          <p:cNvGraphicFramePr>
            <a:graphicFrameLocks noGrp="1"/>
          </p:cNvGraphicFramePr>
          <p:nvPr>
            <p:extLst>
              <p:ext uri="{D42A27DB-BD31-4B8C-83A1-F6EECF244321}">
                <p14:modId xmlns:p14="http://schemas.microsoft.com/office/powerpoint/2010/main" val="1034719542"/>
              </p:ext>
            </p:extLst>
          </p:nvPr>
        </p:nvGraphicFramePr>
        <p:xfrm>
          <a:off x="0" y="1856316"/>
          <a:ext cx="12192000" cy="359664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xmlns="" val="1344902342"/>
                    </a:ext>
                  </a:extLst>
                </a:gridCol>
                <a:gridCol w="2197100">
                  <a:extLst>
                    <a:ext uri="{9D8B030D-6E8A-4147-A177-3AD203B41FA5}">
                      <a16:colId xmlns:a16="http://schemas.microsoft.com/office/drawing/2014/main" xmlns="" val="3249707686"/>
                    </a:ext>
                  </a:extLst>
                </a:gridCol>
                <a:gridCol w="8636000">
                  <a:extLst>
                    <a:ext uri="{9D8B030D-6E8A-4147-A177-3AD203B41FA5}">
                      <a16:colId xmlns:a16="http://schemas.microsoft.com/office/drawing/2014/main" xmlns="" val="3234913378"/>
                    </a:ext>
                  </a:extLst>
                </a:gridCol>
              </a:tblGrid>
              <a:tr h="166894">
                <a:tc>
                  <a:txBody>
                    <a:bodyPr/>
                    <a:lstStyle/>
                    <a:p>
                      <a:r>
                        <a:rPr lang="en-US" sz="1600" dirty="0"/>
                        <a:t>Version</a:t>
                      </a:r>
                    </a:p>
                  </a:txBody>
                  <a:tcPr marL="45720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Official 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Description</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93576526"/>
                  </a:ext>
                </a:extLst>
              </a:tr>
              <a:tr h="166894">
                <a:tc>
                  <a:txBody>
                    <a:bodyPr/>
                    <a:lstStyle/>
                    <a:p>
                      <a:r>
                        <a:rPr lang="en-US" sz="1600" dirty="0"/>
                        <a:t>ES1</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1 (1997)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First edition</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75090930"/>
                  </a:ext>
                </a:extLst>
              </a:tr>
              <a:tr h="223198">
                <a:tc>
                  <a:txBody>
                    <a:bodyPr/>
                    <a:lstStyle/>
                    <a:p>
                      <a:r>
                        <a:rPr lang="en-US" sz="1600" dirty="0"/>
                        <a:t>ES2</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2 (1998)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Editorial changes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0474703"/>
                  </a:ext>
                </a:extLst>
              </a:tr>
              <a:tr h="166894">
                <a:tc>
                  <a:txBody>
                    <a:bodyPr/>
                    <a:lstStyle/>
                    <a:p>
                      <a:r>
                        <a:rPr lang="en-US" sz="1600" dirty="0"/>
                        <a:t>ES3</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3 (1999)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Added regular expressions / try/catch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26181216"/>
                  </a:ext>
                </a:extLst>
              </a:tr>
              <a:tr h="166894">
                <a:tc>
                  <a:txBody>
                    <a:bodyPr/>
                    <a:lstStyle/>
                    <a:p>
                      <a:r>
                        <a:rPr lang="en-US" sz="1600" dirty="0"/>
                        <a:t>ES4</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Never released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25586040"/>
                  </a:ext>
                </a:extLst>
              </a:tr>
              <a:tr h="166894">
                <a:tc>
                  <a:txBody>
                    <a:bodyPr/>
                    <a:lstStyle/>
                    <a:p>
                      <a:r>
                        <a:rPr lang="en-US" sz="1600" dirty="0"/>
                        <a:t>ES5</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5 (2009)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Added "strict mode“ / JSON support / </a:t>
                      </a:r>
                      <a:r>
                        <a:rPr lang="en-US" sz="1600" dirty="0" err="1"/>
                        <a:t>String.trim</a:t>
                      </a:r>
                      <a:r>
                        <a:rPr lang="en-US" sz="1600" dirty="0"/>
                        <a:t>() / </a:t>
                      </a:r>
                      <a:r>
                        <a:rPr lang="en-US" sz="1600" dirty="0" err="1"/>
                        <a:t>Array.isArray</a:t>
                      </a:r>
                      <a:r>
                        <a:rPr lang="en-US" sz="1600" dirty="0"/>
                        <a:t>() / Array iteration methods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15984162"/>
                  </a:ext>
                </a:extLst>
              </a:tr>
              <a:tr h="166894">
                <a:tc>
                  <a:txBody>
                    <a:bodyPr/>
                    <a:lstStyle/>
                    <a:p>
                      <a:r>
                        <a:rPr lang="en-US" sz="1600" dirty="0"/>
                        <a:t>ES6</a:t>
                      </a:r>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2015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Added let and const / default parameter values / </a:t>
                      </a:r>
                      <a:r>
                        <a:rPr lang="en-US" sz="1600" dirty="0" err="1"/>
                        <a:t>Array.find</a:t>
                      </a:r>
                      <a:r>
                        <a:rPr lang="en-US" sz="1600" dirty="0"/>
                        <a:t>() / </a:t>
                      </a:r>
                      <a:r>
                        <a:rPr lang="en-US" sz="1600" dirty="0" err="1"/>
                        <a:t>Array.findIndex</a:t>
                      </a:r>
                      <a:r>
                        <a:rPr lang="en-US" sz="1600" dirty="0"/>
                        <a: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08079560"/>
                  </a:ext>
                </a:extLst>
              </a:tr>
              <a:tr h="166894">
                <a:tc>
                  <a:txBody>
                    <a:bodyPr/>
                    <a:lstStyle/>
                    <a:p>
                      <a:endParaRPr lang="en-US" sz="1600" dirty="0"/>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2016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Added exponential operator (**) / </a:t>
                      </a:r>
                      <a:r>
                        <a:rPr lang="en-US" sz="1600" dirty="0" err="1"/>
                        <a:t>Array.prototype.includes</a:t>
                      </a:r>
                      <a:endParaRPr 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10644"/>
                  </a:ext>
                </a:extLst>
              </a:tr>
              <a:tr h="166894">
                <a:tc>
                  <a:txBody>
                    <a:bodyPr/>
                    <a:lstStyle/>
                    <a:p>
                      <a:endParaRPr lang="en-US" sz="1600" dirty="0"/>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ECMAScript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Added string padding / </a:t>
                      </a:r>
                      <a:r>
                        <a:rPr lang="en-US" sz="1600" dirty="0" err="1"/>
                        <a:t>Object.entries</a:t>
                      </a:r>
                      <a:r>
                        <a:rPr lang="en-US" sz="1600" dirty="0"/>
                        <a:t> / </a:t>
                      </a:r>
                      <a:r>
                        <a:rPr lang="en-US" sz="1600" dirty="0" err="1"/>
                        <a:t>Object.values</a:t>
                      </a:r>
                      <a:r>
                        <a:rPr lang="en-US" sz="1600" dirty="0"/>
                        <a:t> / async functions / shared memory</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33770072"/>
                  </a:ext>
                </a:extLst>
              </a:tr>
              <a:tr h="197634">
                <a:tc>
                  <a:txBody>
                    <a:bodyPr/>
                    <a:lstStyle/>
                    <a:p>
                      <a:endParaRPr lang="en-US" sz="1600" dirty="0"/>
                    </a:p>
                  </a:txBody>
                  <a:tcPr marL="45720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dirty="0"/>
                        <a:t>ECMAScript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dirty="0"/>
                        <a:t>Added rest / spread properties / asynchronous iteration / </a:t>
                      </a:r>
                      <a:r>
                        <a:rPr lang="en-US" sz="1600" dirty="0" err="1"/>
                        <a:t>Promise.finally</a:t>
                      </a:r>
                      <a:r>
                        <a:rPr lang="en-US" sz="1600" dirty="0"/>
                        <a:t>() / Additions to </a:t>
                      </a:r>
                      <a:r>
                        <a:rPr lang="en-US" sz="1600" dirty="0" err="1"/>
                        <a:t>RegExp</a:t>
                      </a:r>
                      <a:endParaRPr 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5360944"/>
                  </a:ext>
                </a:extLst>
              </a:tr>
            </a:tbl>
          </a:graphicData>
        </a:graphic>
      </p:graphicFrame>
    </p:spTree>
    <p:extLst>
      <p:ext uri="{BB962C8B-B14F-4D97-AF65-F5344CB8AC3E}">
        <p14:creationId xmlns:p14="http://schemas.microsoft.com/office/powerpoint/2010/main" val="2156741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12168"/>
          </a:xfrm>
        </p:spPr>
        <p:txBody>
          <a:bodyPr anchor="t"/>
          <a:lstStyle/>
          <a:p>
            <a:pPr algn="ctr"/>
            <a:r>
              <a:rPr lang="en-US" spc="0" dirty="0"/>
              <a:t>The W3C and </a:t>
            </a:r>
            <a:br>
              <a:rPr lang="en-US" spc="0" dirty="0"/>
            </a:br>
            <a:r>
              <a:rPr lang="en-US" spc="0" dirty="0"/>
              <a:t>Mozilla Foundation</a:t>
            </a:r>
          </a:p>
        </p:txBody>
      </p:sp>
    </p:spTree>
    <p:extLst>
      <p:ext uri="{BB962C8B-B14F-4D97-AF65-F5344CB8AC3E}">
        <p14:creationId xmlns:p14="http://schemas.microsoft.com/office/powerpoint/2010/main" val="222784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W3C</a:t>
            </a:r>
            <a:endParaRPr lang="nl-NL" dirty="0"/>
          </a:p>
        </p:txBody>
      </p:sp>
      <p:sp>
        <p:nvSpPr>
          <p:cNvPr id="7" name="Text Placeholder 6"/>
          <p:cNvSpPr>
            <a:spLocks noGrp="1"/>
          </p:cNvSpPr>
          <p:nvPr>
            <p:ph type="body" sz="quarter" idx="14"/>
          </p:nvPr>
        </p:nvSpPr>
        <p:spPr>
          <a:xfrm>
            <a:off x="335359" y="1628800"/>
            <a:ext cx="11508297" cy="4679950"/>
          </a:xfrm>
        </p:spPr>
        <p:txBody>
          <a:bodyPr>
            <a:noAutofit/>
          </a:bodyPr>
          <a:lstStyle/>
          <a:p>
            <a:pPr marL="457200" indent="-457200">
              <a:buFont typeface="Wingdings" pitchFamily="2" charset="2"/>
              <a:buChar char="v"/>
            </a:pPr>
            <a:r>
              <a:rPr lang="en-US" sz="1600" dirty="0">
                <a:solidFill>
                  <a:schemeClr val="tx1"/>
                </a:solidFill>
              </a:rPr>
              <a:t>Stands for the World Wide Web Consortium</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It’s the main international standards organization for the web</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Founded by Tim Berners-Lee in 1994</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Headquartered at MIT but has numerous offices worldwide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Comprised of hundreds of member organizations from various businesses, nonprofit organizations, universities, and government entities who dedicate full-time staff positions to the W3C</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Also engages in education, outreach, software development, and serves as an open forum for discussion about the web</a:t>
            </a:r>
          </a:p>
        </p:txBody>
      </p:sp>
      <p:sp>
        <p:nvSpPr>
          <p:cNvPr id="2" name="Text Placeholder 1"/>
          <p:cNvSpPr>
            <a:spLocks noGrp="1"/>
          </p:cNvSpPr>
          <p:nvPr>
            <p:ph type="body" sz="quarter" idx="11"/>
          </p:nvPr>
        </p:nvSpPr>
        <p:spPr/>
        <p:txBody>
          <a:bodyPr/>
          <a:lstStyle/>
          <a:p>
            <a:r>
              <a:rPr lang="en-US" dirty="0"/>
              <a:t>Introducing the W3C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1556792"/>
            <a:ext cx="1790024" cy="1192184"/>
          </a:xfrm>
          <a:prstGeom prst="rect">
            <a:avLst/>
          </a:prstGeom>
        </p:spPr>
      </p:pic>
    </p:spTree>
    <p:extLst>
      <p:ext uri="{BB962C8B-B14F-4D97-AF65-F5344CB8AC3E}">
        <p14:creationId xmlns:p14="http://schemas.microsoft.com/office/powerpoint/2010/main" val="139379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W3C</a:t>
            </a:r>
            <a:endParaRPr lang="nl-NL" dirty="0"/>
          </a:p>
        </p:txBody>
      </p:sp>
      <p:sp>
        <p:nvSpPr>
          <p:cNvPr id="7" name="Text Placeholder 6"/>
          <p:cNvSpPr>
            <a:spLocks noGrp="1"/>
          </p:cNvSpPr>
          <p:nvPr>
            <p:ph type="body" sz="quarter" idx="14"/>
          </p:nvPr>
        </p:nvSpPr>
        <p:spPr>
          <a:xfrm>
            <a:off x="335359" y="1628800"/>
            <a:ext cx="11499589" cy="4679950"/>
          </a:xfrm>
        </p:spPr>
        <p:txBody>
          <a:bodyPr>
            <a:normAutofit/>
          </a:bodyPr>
          <a:lstStyle/>
          <a:p>
            <a:pPr marL="457200" indent="-457200">
              <a:buFont typeface="Wingdings" pitchFamily="2" charset="2"/>
              <a:buChar char="v"/>
            </a:pPr>
            <a:r>
              <a:rPr lang="en-US" sz="1600" dirty="0">
                <a:solidFill>
                  <a:schemeClr val="tx1"/>
                </a:solidFill>
              </a:rPr>
              <a:t>Hosts and currently manages the newest specifications for HTML including HTML5 and more recently, HTML5.3:</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hlinkClick r:id="rId2"/>
              </a:rPr>
              <a:t>https://www.w3.org/TR/html53/</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Hosts and currently manages the newest specifications for CSS including CSS3:</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hlinkClick r:id="rId3"/>
              </a:rPr>
              <a:t>http://www.w3.org/TR/#tr_CSS</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Introducing the W3C</a:t>
            </a:r>
          </a:p>
        </p:txBody>
      </p:sp>
    </p:spTree>
    <p:extLst>
      <p:ext uri="{BB962C8B-B14F-4D97-AF65-F5344CB8AC3E}">
        <p14:creationId xmlns:p14="http://schemas.microsoft.com/office/powerpoint/2010/main" val="3817226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Mozilla Foundation</a:t>
            </a:r>
            <a:endParaRPr lang="nl-NL" dirty="0"/>
          </a:p>
        </p:txBody>
      </p:sp>
      <p:sp>
        <p:nvSpPr>
          <p:cNvPr id="7" name="Text Placeholder 6"/>
          <p:cNvSpPr>
            <a:spLocks noGrp="1"/>
          </p:cNvSpPr>
          <p:nvPr>
            <p:ph type="body" sz="quarter" idx="14"/>
          </p:nvPr>
        </p:nvSpPr>
        <p:spPr>
          <a:xfrm>
            <a:off x="335359" y="1628800"/>
            <a:ext cx="11508297" cy="4679950"/>
          </a:xfrm>
        </p:spPr>
        <p:txBody>
          <a:bodyPr>
            <a:normAutofit/>
          </a:bodyPr>
          <a:lstStyle/>
          <a:p>
            <a:pPr marL="457200" indent="-457200">
              <a:buFont typeface="Wingdings" pitchFamily="2" charset="2"/>
              <a:buChar char="v"/>
            </a:pPr>
            <a:r>
              <a:rPr lang="en-US" sz="1600" dirty="0">
                <a:solidFill>
                  <a:schemeClr val="tx1"/>
                </a:solidFill>
              </a:rPr>
              <a:t>Mozilla is a free software community best known for the Firefox web browser</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Started as a side project of Netscape to coordinate the development of the Mozilla Application Suite, the open source version of Netscape’s internet software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The name stems from a combination of </a:t>
            </a:r>
            <a:r>
              <a:rPr lang="en-US" sz="1600" dirty="0">
                <a:solidFill>
                  <a:srgbClr val="FF0000"/>
                </a:solidFill>
              </a:rPr>
              <a:t>Mo</a:t>
            </a:r>
            <a:r>
              <a:rPr lang="en-US" sz="1600" dirty="0">
                <a:solidFill>
                  <a:schemeClr val="tx1"/>
                </a:solidFill>
              </a:rPr>
              <a:t>saic and God</a:t>
            </a:r>
            <a:r>
              <a:rPr lang="en-US" sz="1600" dirty="0">
                <a:solidFill>
                  <a:srgbClr val="FF0000"/>
                </a:solidFill>
              </a:rPr>
              <a:t>zilla</a:t>
            </a:r>
            <a:r>
              <a:rPr lang="en-US" sz="1600" dirty="0">
                <a:solidFill>
                  <a:schemeClr val="tx1"/>
                </a:solidFill>
              </a:rPr>
              <a:t>, Mosaic being the original implementation of the Netscape browser and Godzilla being the Netscape mascot of the time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Licenses the name “JavaScript” from Oracle Corporation for the development of current open source projects, APIs, Firefox add-ins, and more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Provides the official documentation for JavaScript here: </a:t>
            </a:r>
            <a:r>
              <a:rPr lang="en-US" sz="1600" dirty="0">
                <a:solidFill>
                  <a:schemeClr val="tx1"/>
                </a:solidFill>
                <a:hlinkClick r:id="rId2"/>
              </a:rPr>
              <a:t>https://developer.mozilla.org/en-US/docs/Web/JavaScript</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Introducing the Mozilla Foundation</a:t>
            </a:r>
          </a:p>
        </p:txBody>
      </p:sp>
    </p:spTree>
    <p:extLst>
      <p:ext uri="{BB962C8B-B14F-4D97-AF65-F5344CB8AC3E}">
        <p14:creationId xmlns:p14="http://schemas.microsoft.com/office/powerpoint/2010/main" val="128571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457200" indent="-457200">
              <a:spcBef>
                <a:spcPct val="0"/>
              </a:spcBef>
              <a:buFont typeface="Wingdings" pitchFamily="2" charset="2"/>
              <a:buChar char="v"/>
            </a:pPr>
            <a:r>
              <a:rPr lang="en-US" sz="1600" dirty="0"/>
              <a:t>Webster’s has many definitions for architecture, the most generic being </a:t>
            </a:r>
            <a:r>
              <a:rPr lang="en-US" sz="1600" i="1" dirty="0"/>
              <a:t>“Orderly arrangement of parts”. </a:t>
            </a:r>
            <a:r>
              <a:rPr lang="en-US" sz="1600" dirty="0"/>
              <a:t>The most complex </a:t>
            </a:r>
            <a:r>
              <a:rPr lang="en-US" sz="1600" i="1" dirty="0"/>
              <a:t>being “The overall design or structure of a computer system, including the hardware and the software required to run it”</a:t>
            </a:r>
            <a:r>
              <a:rPr lang="en-US" sz="1600" dirty="0"/>
              <a:t>.</a:t>
            </a:r>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The Web is similar in concept to a computer system. In years past we’d have a mainframe as the foundation for company data. Terminals were used to retrieve and modify information within the mainframe computer. The mainframe was the supplier of data and the terminal was just a "dumb" access point. </a:t>
            </a:r>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Fortunately, the Web changed the way many of us interact with computers. </a:t>
            </a:r>
            <a:r>
              <a:rPr lang="en-US" sz="1600" b="1" dirty="0"/>
              <a:t>Application service providers</a:t>
            </a:r>
            <a:r>
              <a:rPr lang="en-US" sz="1600" dirty="0"/>
              <a:t> </a:t>
            </a:r>
            <a:r>
              <a:rPr lang="en-US" sz="1600" b="1" dirty="0"/>
              <a:t>(ASP’s)</a:t>
            </a:r>
            <a:r>
              <a:rPr lang="en-US" sz="1600" dirty="0"/>
              <a:t> are now common.</a:t>
            </a:r>
          </a:p>
          <a:p>
            <a:pPr marL="457200" indent="-457200">
              <a:spcBef>
                <a:spcPct val="0"/>
              </a:spcBef>
              <a:buFont typeface="Wingdings" pitchFamily="2" charset="2"/>
              <a:buChar char="v"/>
            </a:pPr>
            <a:endParaRPr lang="en-US" sz="1600" dirty="0"/>
          </a:p>
          <a:p>
            <a:pPr marL="457200" indent="-457200">
              <a:spcBef>
                <a:spcPct val="0"/>
              </a:spcBef>
              <a:buFont typeface="Wingdings" pitchFamily="2" charset="2"/>
              <a:buChar char="v"/>
            </a:pPr>
            <a:r>
              <a:rPr lang="en-US" sz="1600" dirty="0"/>
              <a:t>Since this is the case, the architecture of computing had to change. We now work in a </a:t>
            </a:r>
            <a:r>
              <a:rPr lang="en-US" sz="1600" b="1" dirty="0"/>
              <a:t>tiered architecture</a:t>
            </a:r>
            <a:r>
              <a:rPr lang="en-US" sz="1600" dirty="0"/>
              <a:t> model.</a:t>
            </a:r>
          </a:p>
        </p:txBody>
      </p:sp>
      <p:sp>
        <p:nvSpPr>
          <p:cNvPr id="6" name="Text Placeholder 1"/>
          <p:cNvSpPr>
            <a:spLocks noGrp="1"/>
          </p:cNvSpPr>
          <p:nvPr>
            <p:ph type="body" sz="quarter" idx="11"/>
          </p:nvPr>
        </p:nvSpPr>
        <p:spPr>
          <a:xfrm>
            <a:off x="335360" y="908720"/>
            <a:ext cx="9506248" cy="360040"/>
          </a:xfrm>
        </p:spPr>
        <p:txBody>
          <a:bodyPr/>
          <a:lstStyle/>
          <a:p>
            <a:r>
              <a:rPr lang="en-US" dirty="0"/>
              <a:t>What is web architecture?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656184"/>
          </a:xfrm>
        </p:spPr>
        <p:txBody>
          <a:bodyPr/>
          <a:lstStyle/>
          <a:p>
            <a:pPr algn="ctr"/>
            <a:r>
              <a:rPr lang="en-US" spc="0" dirty="0"/>
              <a:t>Basic Structure of a </a:t>
            </a:r>
            <a:br>
              <a:rPr lang="en-US" spc="0" dirty="0"/>
            </a:br>
            <a:r>
              <a:rPr lang="en-US" spc="0" dirty="0"/>
              <a:t>Web Page</a:t>
            </a:r>
          </a:p>
        </p:txBody>
      </p:sp>
    </p:spTree>
    <p:extLst>
      <p:ext uri="{BB962C8B-B14F-4D97-AF65-F5344CB8AC3E}">
        <p14:creationId xmlns:p14="http://schemas.microsoft.com/office/powerpoint/2010/main" val="2567521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The Document Object Model (DOM)</a:t>
            </a:r>
          </a:p>
        </p:txBody>
      </p:sp>
    </p:spTree>
    <p:extLst>
      <p:ext uri="{BB962C8B-B14F-4D97-AF65-F5344CB8AC3E}">
        <p14:creationId xmlns:p14="http://schemas.microsoft.com/office/powerpoint/2010/main" val="2567521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DOM</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4488" indent="-344488">
              <a:buFont typeface="Wingdings" panose="05000000000000000000" pitchFamily="2" charset="2"/>
              <a:buChar char="v"/>
              <a:defRPr/>
            </a:pPr>
            <a:r>
              <a:rPr lang="en-US" sz="1600" dirty="0"/>
              <a:t>The Document Object Model (DOM) is a collection of nodes in the web browser’s memory that represent the current web page. These nodes are organized as a hierarchy.</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The DOM for a web page is built as the page is loaded by the browser.</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JavaScript can modify the web page in the browser by modifying the DOM. This is known as DOM scripting or DOM manipulation.</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When the DOM is changed, the web browser immediately displays the results of the change.</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Many JavaScript applications manipulate the DOM based on user actions.</a:t>
            </a:r>
          </a:p>
        </p:txBody>
      </p:sp>
      <p:sp>
        <p:nvSpPr>
          <p:cNvPr id="2" name="Text Placeholder 1"/>
          <p:cNvSpPr>
            <a:spLocks noGrp="1"/>
          </p:cNvSpPr>
          <p:nvPr>
            <p:ph type="body" sz="quarter" idx="11"/>
          </p:nvPr>
        </p:nvSpPr>
        <p:spPr/>
        <p:txBody>
          <a:bodyPr/>
          <a:lstStyle/>
          <a:p>
            <a:r>
              <a:rPr lang="en-US" dirty="0"/>
              <a:t>Exploring the Document Object Model (DOM)</a:t>
            </a:r>
          </a:p>
        </p:txBody>
      </p:sp>
    </p:spTree>
    <p:extLst>
      <p:ext uri="{BB962C8B-B14F-4D97-AF65-F5344CB8AC3E}">
        <p14:creationId xmlns:p14="http://schemas.microsoft.com/office/powerpoint/2010/main" val="403263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DOM</a:t>
            </a:r>
            <a:endParaRPr lang="nl-NL" dirty="0"/>
          </a:p>
        </p:txBody>
      </p:sp>
      <p:sp>
        <p:nvSpPr>
          <p:cNvPr id="7" name="Text Placeholder 6"/>
          <p:cNvSpPr>
            <a:spLocks noGrp="1"/>
          </p:cNvSpPr>
          <p:nvPr>
            <p:ph type="body" sz="quarter" idx="14"/>
          </p:nvPr>
        </p:nvSpPr>
        <p:spPr>
          <a:xfrm>
            <a:off x="335360" y="1628800"/>
            <a:ext cx="10081120" cy="4679950"/>
          </a:xfrm>
        </p:spPr>
        <p:txBody>
          <a:bodyPr>
            <a:noAutofit/>
          </a:bodyPr>
          <a:lstStyle/>
          <a:p>
            <a:pPr>
              <a:defRPr/>
            </a:pPr>
            <a:r>
              <a:rPr lang="en-US" sz="1600" dirty="0"/>
              <a:t>As an example of how the DOM works, consider this block of code…</a:t>
            </a:r>
          </a:p>
          <a:p>
            <a:pPr>
              <a:defRPr/>
            </a:pPr>
            <a:endParaRPr lang="en-US" sz="1400" dirty="0">
              <a:latin typeface="Courier New" pitchFamily="49" charset="0"/>
              <a:cs typeface="Courier New" pitchFamily="49" charset="0"/>
            </a:endParaRPr>
          </a:p>
          <a:p>
            <a:pPr>
              <a:defRPr/>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Corp.&lt;/title&gt;&lt;/head&gt;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&lt;h1&gt;Welcome&lt;/h1&gt;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provides scalable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solutions to help companies achieve success.&lt;/p&gt;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&lt;h2&gt;Our Solutions&lt;/h2&gt;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&lt;li&gt;</a:t>
            </a:r>
            <a:r>
              <a:rPr lang="en-US" sz="1400" dirty="0" err="1">
                <a:latin typeface="Courier New" pitchFamily="49" charset="0"/>
                <a:cs typeface="Courier New" pitchFamily="49" charset="0"/>
              </a:rPr>
              <a:t>vProspect</a:t>
            </a:r>
            <a:r>
              <a:rPr lang="en-US" sz="1400" dirty="0">
                <a:latin typeface="Courier New" pitchFamily="49" charset="0"/>
                <a:cs typeface="Courier New" pitchFamily="49" charset="0"/>
              </a:rPr>
              <a:t> 2.0&lt;/li&gt;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&lt;li&gt;</a:t>
            </a:r>
            <a:r>
              <a:rPr lang="en-US" sz="1400" dirty="0" err="1">
                <a:latin typeface="Courier New" pitchFamily="49" charset="0"/>
                <a:cs typeface="Courier New" pitchFamily="49" charset="0"/>
              </a:rPr>
              <a:t>vConvert</a:t>
            </a:r>
            <a:r>
              <a:rPr lang="en-US" sz="1400" dirty="0">
                <a:latin typeface="Courier New" pitchFamily="49" charset="0"/>
                <a:cs typeface="Courier New" pitchFamily="49" charset="0"/>
              </a:rPr>
              <a:t> 2.0&lt;/li&gt;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&lt;li&gt;</a:t>
            </a:r>
            <a:r>
              <a:rPr lang="en-US" sz="1400" dirty="0" err="1">
                <a:latin typeface="Courier New" pitchFamily="49" charset="0"/>
                <a:cs typeface="Courier New" pitchFamily="49" charset="0"/>
              </a:rPr>
              <a:t>vRetain</a:t>
            </a:r>
            <a:r>
              <a:rPr lang="en-US" sz="1400" dirty="0">
                <a:latin typeface="Courier New" pitchFamily="49" charset="0"/>
                <a:cs typeface="Courier New" pitchFamily="49" charset="0"/>
              </a:rPr>
              <a:t> 1.0&lt;/li&gt;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&lt;p&gt;Contact us now at 559-555-5555 to speak to a sales rep.&lt;/p&gt;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p>
        </p:txBody>
      </p:sp>
      <p:sp>
        <p:nvSpPr>
          <p:cNvPr id="2" name="Text Placeholder 1"/>
          <p:cNvSpPr>
            <a:spLocks noGrp="1"/>
          </p:cNvSpPr>
          <p:nvPr>
            <p:ph type="body" sz="quarter" idx="11"/>
          </p:nvPr>
        </p:nvSpPr>
        <p:spPr/>
        <p:txBody>
          <a:bodyPr/>
          <a:lstStyle/>
          <a:p>
            <a:r>
              <a:rPr lang="en-US" dirty="0"/>
              <a:t>Exploring the Document Object Model (DOM)</a:t>
            </a:r>
          </a:p>
        </p:txBody>
      </p:sp>
    </p:spTree>
    <p:extLst>
      <p:ext uri="{BB962C8B-B14F-4D97-AF65-F5344CB8AC3E}">
        <p14:creationId xmlns:p14="http://schemas.microsoft.com/office/powerpoint/2010/main" val="1563215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38400"/>
            <a:ext cx="12192000" cy="441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The DOM</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solidFill>
                  <a:schemeClr val="tx1"/>
                </a:solidFill>
              </a:rPr>
              <a:t>...and how it would be rendered visually in the browser’s memory…</a:t>
            </a:r>
          </a:p>
        </p:txBody>
      </p:sp>
      <p:sp>
        <p:nvSpPr>
          <p:cNvPr id="2" name="Text Placeholder 1"/>
          <p:cNvSpPr>
            <a:spLocks noGrp="1"/>
          </p:cNvSpPr>
          <p:nvPr>
            <p:ph type="body" sz="quarter" idx="11"/>
          </p:nvPr>
        </p:nvSpPr>
        <p:spPr/>
        <p:txBody>
          <a:bodyPr/>
          <a:lstStyle/>
          <a:p>
            <a:r>
              <a:rPr lang="en-US" dirty="0"/>
              <a:t>Exploring the Document Object Model (DOM)</a:t>
            </a:r>
          </a:p>
        </p:txBody>
      </p:sp>
      <p:graphicFrame>
        <p:nvGraphicFramePr>
          <p:cNvPr id="4" name="Object 3"/>
          <p:cNvGraphicFramePr>
            <a:graphicFrameLocks noChangeAspect="1"/>
          </p:cNvGraphicFramePr>
          <p:nvPr>
            <p:extLst>
              <p:ext uri="{D42A27DB-BD31-4B8C-83A1-F6EECF244321}">
                <p14:modId xmlns:p14="http://schemas.microsoft.com/office/powerpoint/2010/main" val="4086838929"/>
              </p:ext>
            </p:extLst>
          </p:nvPr>
        </p:nvGraphicFramePr>
        <p:xfrm>
          <a:off x="1919536" y="2660043"/>
          <a:ext cx="6838950" cy="3609975"/>
        </p:xfrm>
        <a:graphic>
          <a:graphicData uri="http://schemas.openxmlformats.org/presentationml/2006/ole">
            <mc:AlternateContent xmlns:mc="http://schemas.openxmlformats.org/markup-compatibility/2006">
              <mc:Choice xmlns:v="urn:schemas-microsoft-com:vml" Requires="v">
                <p:oleObj spid="_x0000_s1027" name="Visio" r:id="rId3" imgW="3875227" imgH="2046427" progId="Visio.Drawing.11">
                  <p:embed/>
                </p:oleObj>
              </mc:Choice>
              <mc:Fallback>
                <p:oleObj name="Visio" r:id="rId3" imgW="3875227" imgH="204642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2660043"/>
                        <a:ext cx="683895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385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Using Visual Studio Code</a:t>
            </a:r>
          </a:p>
        </p:txBody>
      </p:sp>
    </p:spTree>
    <p:extLst>
      <p:ext uri="{BB962C8B-B14F-4D97-AF65-F5344CB8AC3E}">
        <p14:creationId xmlns:p14="http://schemas.microsoft.com/office/powerpoint/2010/main" val="1328826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49772"/>
          </a:xfrm>
        </p:spPr>
        <p:txBody>
          <a:bodyPr/>
          <a:lstStyle/>
          <a:p>
            <a:pPr algn="ctr"/>
            <a:r>
              <a:rPr lang="en-US" spc="0" dirty="0"/>
              <a:t>Lab: Creating Your First JavaScript Application</a:t>
            </a:r>
          </a:p>
        </p:txBody>
      </p:sp>
    </p:spTree>
    <p:extLst>
      <p:ext uri="{BB962C8B-B14F-4D97-AF65-F5344CB8AC3E}">
        <p14:creationId xmlns:p14="http://schemas.microsoft.com/office/powerpoint/2010/main" val="2229227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Including JavaScript in a Web Page</a:t>
            </a:r>
          </a:p>
        </p:txBody>
      </p:sp>
    </p:spTree>
    <p:extLst>
      <p:ext uri="{BB962C8B-B14F-4D97-AF65-F5344CB8AC3E}">
        <p14:creationId xmlns:p14="http://schemas.microsoft.com/office/powerpoint/2010/main" val="2567521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Including JS in a Web Page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There are several methods that you can use to work with JavaScript including: </a:t>
            </a:r>
          </a:p>
          <a:p>
            <a:pPr>
              <a:defRPr/>
            </a:pPr>
            <a:endParaRPr lang="en-US" sz="1600" dirty="0">
              <a:solidFill>
                <a:schemeClr val="tx1"/>
              </a:solidFill>
            </a:endParaRPr>
          </a:p>
          <a:p>
            <a:pPr marL="461963" indent="-461963">
              <a:buFont typeface="Wingdings" panose="05000000000000000000" pitchFamily="2" charset="2"/>
              <a:buChar char="v"/>
              <a:defRPr/>
            </a:pPr>
            <a:r>
              <a:rPr lang="en-US" sz="1600" dirty="0">
                <a:solidFill>
                  <a:schemeClr val="tx1"/>
                </a:solidFill>
              </a:rPr>
              <a:t>Creating a web page and writing embedded JavaScript code</a:t>
            </a:r>
          </a:p>
          <a:p>
            <a:pPr marL="461963" indent="-461963">
              <a:buFont typeface="Wingdings" panose="05000000000000000000" pitchFamily="2" charset="2"/>
              <a:buChar char="v"/>
              <a:defRPr/>
            </a:pPr>
            <a:r>
              <a:rPr lang="en-US" sz="1600" dirty="0">
                <a:solidFill>
                  <a:schemeClr val="tx1"/>
                </a:solidFill>
              </a:rPr>
              <a:t>Creating a web page and writing JavaScript within an external JavaScript .</a:t>
            </a:r>
            <a:r>
              <a:rPr lang="en-US" sz="1600" dirty="0" err="1">
                <a:solidFill>
                  <a:schemeClr val="tx1"/>
                </a:solidFill>
              </a:rPr>
              <a:t>js</a:t>
            </a:r>
            <a:r>
              <a:rPr lang="en-US" sz="1600" dirty="0">
                <a:solidFill>
                  <a:schemeClr val="tx1"/>
                </a:solidFill>
              </a:rPr>
              <a:t> file</a:t>
            </a:r>
          </a:p>
          <a:p>
            <a:pPr marL="461963" indent="-461963">
              <a:buFont typeface="Wingdings" panose="05000000000000000000" pitchFamily="2" charset="2"/>
              <a:buChar char="v"/>
              <a:defRPr/>
            </a:pPr>
            <a:r>
              <a:rPr lang="en-US" sz="1600" dirty="0">
                <a:solidFill>
                  <a:schemeClr val="tx1"/>
                </a:solidFill>
              </a:rPr>
              <a:t>Creating a web page and writing your JavaScript code inline</a:t>
            </a:r>
          </a:p>
        </p:txBody>
      </p:sp>
      <p:sp>
        <p:nvSpPr>
          <p:cNvPr id="2" name="Text Placeholder 1"/>
          <p:cNvSpPr>
            <a:spLocks noGrp="1"/>
          </p:cNvSpPr>
          <p:nvPr>
            <p:ph type="body" sz="quarter" idx="11"/>
          </p:nvPr>
        </p:nvSpPr>
        <p:spPr/>
        <p:txBody>
          <a:bodyPr/>
          <a:lstStyle/>
          <a:p>
            <a:r>
              <a:rPr lang="en-US" dirty="0"/>
              <a:t>Methods for including JavaScript in a web page</a:t>
            </a:r>
          </a:p>
        </p:txBody>
      </p:sp>
    </p:spTree>
    <p:extLst>
      <p:ext uri="{BB962C8B-B14F-4D97-AF65-F5344CB8AC3E}">
        <p14:creationId xmlns:p14="http://schemas.microsoft.com/office/powerpoint/2010/main" val="3378133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a:defRPr/>
            </a:pPr>
            <a:r>
              <a:rPr lang="en-US" sz="1400" dirty="0">
                <a:latin typeface="Courier New" panose="02070309020205020404"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&lt;h1&gt;Welcome&lt;/h1&gt;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provides scalable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solutions to help companies achieve success.&lt;/p&gt;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&lt;p&gt;Copyright &amp;copy; </a:t>
            </a:r>
            <a:br>
              <a:rPr lang="en-US" sz="1400" dirty="0">
                <a:latin typeface="Courier New" pitchFamily="49" charset="0"/>
                <a:cs typeface="Courier New" pitchFamily="49" charset="0"/>
              </a:rPr>
            </a:br>
            <a:r>
              <a:rPr lang="en-US" sz="1400" b="1" dirty="0">
                <a:latin typeface="Courier New" pitchFamily="49" charset="0"/>
                <a:cs typeface="Courier New" pitchFamily="49" charset="0"/>
              </a:rPr>
              <a:t>    &lt;script&gt;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let today = new Date();</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document.writeln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today.getFullYear</a:t>
            </a:r>
            <a:r>
              <a:rPr lang="en-US" sz="1400" b="1" dirty="0">
                <a:latin typeface="Courier New" pitchFamily="49" charset="0"/>
                <a:cs typeface="Courier New" pitchFamily="49" charset="0"/>
              </a:rPr>
              <a:t>()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&lt;/script&gt;</a:t>
            </a:r>
            <a:br>
              <a:rPr lang="en-US" sz="1400" b="1" dirty="0">
                <a:latin typeface="Courier New" pitchFamily="49" charset="0"/>
                <a:cs typeface="Courier New" pitchFamily="49" charset="0"/>
              </a:rPr>
            </a:br>
            <a:r>
              <a:rPr lang="en-US" sz="1400" dirty="0">
                <a:latin typeface="Courier New" pitchFamily="49" charset="0"/>
                <a:cs typeface="Courier New" pitchFamily="49" charset="0"/>
              </a:rPr>
              <a:t>    &lt;/p&gt;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a:t>Creating a web page and writing embedded JavaScript code</a:t>
            </a:r>
          </a:p>
        </p:txBody>
      </p:sp>
      <p:sp>
        <p:nvSpPr>
          <p:cNvPr id="12" name="Pentagon 4"/>
          <p:cNvSpPr/>
          <p:nvPr/>
        </p:nvSpPr>
        <p:spPr>
          <a:xfrm>
            <a:off x="2614375" y="2065202"/>
            <a:ext cx="7370057" cy="4028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45614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7" name="Text Placeholder 6"/>
          <p:cNvSpPr>
            <a:spLocks noGrp="1"/>
          </p:cNvSpPr>
          <p:nvPr>
            <p:ph type="body" sz="quarter" idx="14"/>
          </p:nvPr>
        </p:nvSpPr>
        <p:spPr>
          <a:xfrm>
            <a:off x="335360" y="1628800"/>
            <a:ext cx="7128792" cy="4679950"/>
          </a:xfrm>
        </p:spPr>
        <p:txBody>
          <a:bodyPr/>
          <a:lstStyle/>
          <a:p>
            <a:pPr lvl="2"/>
            <a:r>
              <a:rPr lang="en-US" dirty="0">
                <a:solidFill>
                  <a:schemeClr val="tx1"/>
                </a:solidFill>
              </a:rPr>
              <a:t>An Application Service Provider or ASP, is a third-party entity that manages and distributes software-based services and solutions to customers across a network from a central data center. </a:t>
            </a:r>
          </a:p>
          <a:p>
            <a:pPr lvl="2"/>
            <a:endParaRPr lang="en-US" dirty="0">
              <a:solidFill>
                <a:schemeClr val="tx1"/>
              </a:solidFill>
            </a:endParaRPr>
          </a:p>
          <a:p>
            <a:pPr lvl="2"/>
            <a:r>
              <a:rPr lang="en-US" dirty="0">
                <a:solidFill>
                  <a:schemeClr val="tx1"/>
                </a:solidFill>
              </a:rPr>
              <a:t>Let’s use eBay as an example.</a:t>
            </a:r>
            <a:endParaRPr lang="nl-NL" dirty="0"/>
          </a:p>
        </p:txBody>
      </p:sp>
      <p:sp>
        <p:nvSpPr>
          <p:cNvPr id="2" name="Text Placeholder 1"/>
          <p:cNvSpPr>
            <a:spLocks noGrp="1"/>
          </p:cNvSpPr>
          <p:nvPr>
            <p:ph type="body" sz="quarter" idx="11"/>
          </p:nvPr>
        </p:nvSpPr>
        <p:spPr/>
        <p:txBody>
          <a:bodyPr/>
          <a:lstStyle/>
          <a:p>
            <a:r>
              <a:rPr lang="en-US" dirty="0"/>
              <a:t>The Application Service Provider (ASP)</a:t>
            </a:r>
          </a:p>
        </p:txBody>
      </p:sp>
      <p:pic>
        <p:nvPicPr>
          <p:cNvPr id="2056" name="Picture 8" descr="http://upload.wikimedia.org/wikipedia/commons/4/48/EBay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062" y="1628801"/>
            <a:ext cx="2448272" cy="106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927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508297" cy="4679950"/>
          </a:xfrm>
        </p:spPr>
        <p:txBody>
          <a:bodyPr>
            <a:noAutofit/>
          </a:bodyPr>
          <a:lstStyle/>
          <a:p>
            <a:pPr>
              <a:defRPr/>
            </a:pPr>
            <a:r>
              <a:rPr lang="en-US" sz="1400" b="1" dirty="0">
                <a:latin typeface="Courier New" pitchFamily="49" charset="0"/>
                <a:cs typeface="Courier New" pitchFamily="49" charset="0"/>
              </a:rPr>
              <a:t>index.html</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&lt;h1&gt;Welcome&lt;/h1&gt;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provides scalable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solutions to help companies achieve success.&lt;/p&gt;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&lt;p&gt;Copyright &amp;copy; </a:t>
            </a:r>
            <a:r>
              <a:rPr lang="en-US" sz="1400" b="1" dirty="0">
                <a:latin typeface="Courier New" pitchFamily="49" charset="0"/>
                <a:cs typeface="Courier New" pitchFamily="49" charset="0"/>
              </a:rPr>
              <a:t>&lt;script </a:t>
            </a:r>
            <a:r>
              <a:rPr lang="en-US" sz="1400" b="1" dirty="0" err="1">
                <a:latin typeface="Courier New" pitchFamily="49" charset="0"/>
                <a:cs typeface="Courier New" pitchFamily="49" charset="0"/>
              </a:rPr>
              <a:t>src</a:t>
            </a:r>
            <a:r>
              <a:rPr lang="en-US" sz="1400" b="1" dirty="0">
                <a:latin typeface="Courier New" pitchFamily="49" charset="0"/>
                <a:cs typeface="Courier New" pitchFamily="49" charset="0"/>
              </a:rPr>
              <a:t>="script.js"&gt;&lt;/script&gt;</a:t>
            </a:r>
            <a:r>
              <a:rPr lang="en-US" sz="1400" dirty="0">
                <a:latin typeface="Courier New" pitchFamily="49" charset="0"/>
                <a:cs typeface="Courier New" pitchFamily="49" charset="0"/>
              </a:rPr>
              <a:t>&lt;/p&gt;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script.js</a:t>
            </a:r>
          </a:p>
          <a:p>
            <a:r>
              <a:rPr lang="en-US" sz="1400" b="1" dirty="0">
                <a:latin typeface="Courier New" pitchFamily="49" charset="0"/>
                <a:cs typeface="Courier New" pitchFamily="49" charset="0"/>
              </a:rPr>
              <a:t>let today = new Date();</a:t>
            </a:r>
            <a:br>
              <a:rPr lang="en-US" sz="1400" b="1" dirty="0">
                <a:latin typeface="Courier New" pitchFamily="49" charset="0"/>
                <a:cs typeface="Courier New" pitchFamily="49" charset="0"/>
              </a:rPr>
            </a:br>
            <a:r>
              <a:rPr lang="en-US" sz="1400" b="1" dirty="0" err="1">
                <a:latin typeface="Courier New" pitchFamily="49" charset="0"/>
                <a:cs typeface="Courier New" pitchFamily="49" charset="0"/>
              </a:rPr>
              <a:t>document.writeln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today.getFullYear</a:t>
            </a:r>
            <a:r>
              <a:rPr lang="en-US" sz="1400" b="1" dirty="0">
                <a:latin typeface="Courier New" pitchFamily="49" charset="0"/>
                <a:cs typeface="Courier New" pitchFamily="49" charset="0"/>
              </a:rPr>
              <a:t>() );</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a:t>Creating a web page and writing JavaScript within an external file</a:t>
            </a:r>
          </a:p>
        </p:txBody>
      </p:sp>
      <p:sp>
        <p:nvSpPr>
          <p:cNvPr id="12" name="Pentagon 4"/>
          <p:cNvSpPr/>
          <p:nvPr/>
        </p:nvSpPr>
        <p:spPr>
          <a:xfrm>
            <a:off x="2614375" y="2065202"/>
            <a:ext cx="7370057" cy="4028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b="1" dirty="0">
              <a:latin typeface="Courier New" pitchFamily="49" charset="0"/>
              <a:cs typeface="Courier New" pitchFamily="49" charset="0"/>
            </a:endParaRPr>
          </a:p>
        </p:txBody>
      </p:sp>
    </p:spTree>
    <p:extLst>
      <p:ext uri="{BB962C8B-B14F-4D97-AF65-F5344CB8AC3E}">
        <p14:creationId xmlns:p14="http://schemas.microsoft.com/office/powerpoint/2010/main" val="1123342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a:defRPr/>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&lt;/head&gt;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 </a:t>
            </a:r>
            <a:r>
              <a:rPr lang="en-US" sz="1400" b="1" dirty="0" err="1">
                <a:latin typeface="Courier New" pitchFamily="49" charset="0"/>
                <a:cs typeface="Courier New" pitchFamily="49" charset="0"/>
              </a:rPr>
              <a:t>onload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javascript:alert</a:t>
            </a:r>
            <a:r>
              <a:rPr lang="en-US" sz="1400" b="1" dirty="0">
                <a:latin typeface="Courier New" pitchFamily="49" charset="0"/>
                <a:cs typeface="Courier New" pitchFamily="49" charset="0"/>
              </a:rPr>
              <a:t>('Thank you for visiting our web page');"</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&lt;h1&gt;Welcome&lt;/h1&gt;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provides scalable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solutions to help companies achieve success.&lt;/p&gt;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&lt;p&gt;Copyright &amp;copy; 2014&lt;/p&gt;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&lt;/body&gt;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&lt;/html&gt;</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a:t>Creating a web page and writing your JavaScript code inline</a:t>
            </a:r>
          </a:p>
        </p:txBody>
      </p:sp>
      <p:sp>
        <p:nvSpPr>
          <p:cNvPr id="12" name="Pentagon 4"/>
          <p:cNvSpPr/>
          <p:nvPr/>
        </p:nvSpPr>
        <p:spPr>
          <a:xfrm>
            <a:off x="2614375" y="2065202"/>
            <a:ext cx="7370057" cy="26599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19033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Commenting Code</a:t>
            </a:r>
          </a:p>
        </p:txBody>
      </p:sp>
    </p:spTree>
    <p:extLst>
      <p:ext uri="{BB962C8B-B14F-4D97-AF65-F5344CB8AC3E}">
        <p14:creationId xmlns:p14="http://schemas.microsoft.com/office/powerpoint/2010/main" val="3560288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Commenting Code</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JavaScript comments can be used to explain your code and make the code more readable to yourself or another developer who is seeing your code for the first time. JavaScript comments can also be used to prevent execution, when testing alternative code. You can write code in one of two ways</a:t>
            </a:r>
            <a:br>
              <a:rPr lang="en-US" sz="1600" dirty="0">
                <a:solidFill>
                  <a:schemeClr val="tx1"/>
                </a:solidFill>
              </a:rPr>
            </a:br>
            <a:r>
              <a:rPr lang="en-US" sz="1600" dirty="0">
                <a:solidFill>
                  <a:schemeClr val="tx1"/>
                </a:solidFill>
              </a:rPr>
              <a:t/>
            </a:r>
            <a:br>
              <a:rPr lang="en-US" sz="1600" dirty="0">
                <a:solidFill>
                  <a:schemeClr val="tx1"/>
                </a:solidFill>
              </a:rPr>
            </a:br>
            <a:r>
              <a:rPr lang="en-US" sz="1600" b="1" dirty="0">
                <a:solidFill>
                  <a:schemeClr val="tx1"/>
                </a:solidFill>
              </a:rPr>
              <a:t>Single line</a:t>
            </a: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 window.console.log("The white Chevy has started");</a:t>
            </a:r>
            <a:br>
              <a:rPr lang="en-US" sz="1600" dirty="0">
                <a:solidFill>
                  <a:schemeClr val="tx1"/>
                </a:solidFill>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window.</a:t>
            </a:r>
            <a:r>
              <a:rPr lang="en-US" sz="1600" dirty="0">
                <a:solidFill>
                  <a:schemeClr val="tx1"/>
                </a:solidFill>
                <a:latin typeface="Courier New" panose="02070309020205020404" pitchFamily="49" charset="0"/>
                <a:cs typeface="Courier New" panose="02070309020205020404" pitchFamily="49" charset="0"/>
              </a:rPr>
              <a:t>console.log("The white Chevy has a blown engine");</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cs typeface="Courier New" panose="02070309020205020404" pitchFamily="49" charset="0"/>
              </a:rPr>
              <a:t>Multi line</a:t>
            </a:r>
            <a:r>
              <a:rPr lang="en-US" sz="1600" dirty="0">
                <a:solidFill>
                  <a:schemeClr val="tx1"/>
                </a:solidFill>
                <a:cs typeface="Courier New" panose="02070309020205020404" pitchFamily="49" charset="0"/>
              </a:rPr>
              <a:t/>
            </a:r>
            <a:br>
              <a:rPr lang="en-US" sz="1600"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
            </a:r>
            <a:br>
              <a:rPr lang="en-US" sz="1600" dirty="0">
                <a:solidFill>
                  <a:schemeClr val="tx1"/>
                </a:solidFill>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let </a:t>
            </a:r>
            <a:r>
              <a:rPr lang="en-US" sz="1600" dirty="0" err="1">
                <a:solidFill>
                  <a:schemeClr val="tx1"/>
                </a:solidFill>
                <a:latin typeface="Courier New" panose="02070309020205020404" pitchFamily="49" charset="0"/>
                <a:cs typeface="Courier New" panose="02070309020205020404" pitchFamily="49" charset="0"/>
              </a:rPr>
              <a:t>zak</a:t>
            </a:r>
            <a:r>
              <a:rPr lang="en-US" sz="1600" dirty="0">
                <a:solidFill>
                  <a:schemeClr val="tx1"/>
                </a:solidFill>
                <a:latin typeface="Courier New" panose="02070309020205020404" pitchFamily="49" charset="0"/>
                <a:cs typeface="Courier New" panose="02070309020205020404" pitchFamily="49" charset="0"/>
              </a:rPr>
              <a:t> = "Zak Ruvalcaba";</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de-DE" sz="1600" dirty="0">
                <a:latin typeface="Courier New" panose="02070309020205020404" pitchFamily="49" charset="0"/>
                <a:cs typeface="Courier New" panose="02070309020205020404" pitchFamily="49" charset="0"/>
              </a:rPr>
              <a:t>window.</a:t>
            </a:r>
            <a:r>
              <a:rPr lang="en-US" sz="1600" dirty="0">
                <a:solidFill>
                  <a:schemeClr val="tx1"/>
                </a:solidFill>
                <a:latin typeface="Courier New" panose="02070309020205020404" pitchFamily="49" charset="0"/>
                <a:cs typeface="Courier New" panose="02070309020205020404" pitchFamily="49" charset="0"/>
              </a:rPr>
              <a:t>console.log(</a:t>
            </a:r>
            <a:r>
              <a:rPr lang="en-US" sz="1600" dirty="0" err="1">
                <a:solidFill>
                  <a:schemeClr val="tx1"/>
                </a:solidFill>
                <a:latin typeface="Courier New" panose="02070309020205020404" pitchFamily="49" charset="0"/>
                <a:cs typeface="Courier New" panose="02070309020205020404" pitchFamily="49" charset="0"/>
              </a:rPr>
              <a:t>zak</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Comments</a:t>
            </a:r>
          </a:p>
        </p:txBody>
      </p:sp>
    </p:spTree>
    <p:extLst>
      <p:ext uri="{BB962C8B-B14F-4D97-AF65-F5344CB8AC3E}">
        <p14:creationId xmlns:p14="http://schemas.microsoft.com/office/powerpoint/2010/main" val="2321496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Exercise: Placing Scripts</a:t>
            </a:r>
          </a:p>
        </p:txBody>
      </p:sp>
    </p:spTree>
    <p:extLst>
      <p:ext uri="{BB962C8B-B14F-4D97-AF65-F5344CB8AC3E}">
        <p14:creationId xmlns:p14="http://schemas.microsoft.com/office/powerpoint/2010/main" val="3589228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Exercise: Comments</a:t>
            </a:r>
          </a:p>
        </p:txBody>
      </p:sp>
    </p:spTree>
    <p:extLst>
      <p:ext uri="{BB962C8B-B14F-4D97-AF65-F5344CB8AC3E}">
        <p14:creationId xmlns:p14="http://schemas.microsoft.com/office/powerpoint/2010/main" val="644245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Using a Browser for Testing Code</a:t>
            </a:r>
          </a:p>
        </p:txBody>
      </p:sp>
    </p:spTree>
    <p:extLst>
      <p:ext uri="{BB962C8B-B14F-4D97-AF65-F5344CB8AC3E}">
        <p14:creationId xmlns:p14="http://schemas.microsoft.com/office/powerpoint/2010/main" val="3749767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Working with </a:t>
            </a:r>
            <a:r>
              <a:rPr lang="en-US" spc="0" dirty="0" err="1"/>
              <a:t>Github</a:t>
            </a:r>
            <a:endParaRPr lang="en-US" spc="0" dirty="0"/>
          </a:p>
        </p:txBody>
      </p:sp>
    </p:spTree>
    <p:extLst>
      <p:ext uri="{BB962C8B-B14F-4D97-AF65-F5344CB8AC3E}">
        <p14:creationId xmlns:p14="http://schemas.microsoft.com/office/powerpoint/2010/main" val="3515960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499589" cy="4679950"/>
          </a:xfrm>
        </p:spPr>
        <p:txBody>
          <a:bodyPr>
            <a:noAutofit/>
          </a:bodyPr>
          <a:lstStyle/>
          <a:p>
            <a:r>
              <a:rPr lang="en-US" sz="1600" dirty="0">
                <a:solidFill>
                  <a:schemeClr val="tx1"/>
                </a:solidFill>
                <a:cs typeface="Courier New" pitchFamily="49" charset="0"/>
              </a:rPr>
              <a:t>A Version Control System is a</a:t>
            </a:r>
            <a:r>
              <a:rPr lang="en-US" sz="1600" dirty="0">
                <a:solidFill>
                  <a:schemeClr val="tx1"/>
                </a:solidFill>
              </a:rPr>
              <a:t>n application that allows you to record changes to a codebase in a structured and controlled fashion.</a:t>
            </a:r>
          </a:p>
          <a:p>
            <a:endParaRPr lang="en-US" sz="1600" dirty="0">
              <a:solidFill>
                <a:schemeClr val="tx1"/>
              </a:solidFill>
              <a:cs typeface="Courier New" pitchFamily="49" charset="0"/>
            </a:endParaRPr>
          </a:p>
          <a:p>
            <a:pPr marL="457200" indent="-457200">
              <a:buFont typeface="Wingdings" panose="05000000000000000000" pitchFamily="2" charset="2"/>
              <a:buChar char="v"/>
            </a:pPr>
            <a:r>
              <a:rPr lang="en-US" sz="1600" dirty="0">
                <a:solidFill>
                  <a:schemeClr val="tx1"/>
                </a:solidFill>
              </a:rPr>
              <a:t>Makes it way easier to undo errors or roll back to earlier versions of code</a:t>
            </a:r>
          </a:p>
          <a:p>
            <a:pPr marL="457200" indent="-457200">
              <a:buFont typeface="Wingdings" panose="05000000000000000000" pitchFamily="2" charset="2"/>
              <a:buChar char="v"/>
            </a:pPr>
            <a:r>
              <a:rPr lang="en-US" sz="1600" dirty="0">
                <a:solidFill>
                  <a:schemeClr val="tx1"/>
                </a:solidFill>
              </a:rPr>
              <a:t>Makes it way easier to share a codebase between developers without creating conflicts</a:t>
            </a:r>
          </a:p>
          <a:p>
            <a:pPr marL="457200" indent="-457200">
              <a:buFont typeface="Wingdings" panose="05000000000000000000" pitchFamily="2" charset="2"/>
              <a:buChar char="v"/>
            </a:pPr>
            <a:r>
              <a:rPr lang="en-US" sz="1600" dirty="0">
                <a:solidFill>
                  <a:schemeClr val="tx1"/>
                </a:solidFill>
              </a:rPr>
              <a:t>Makes it way easier to deploy changes from development to staging or production environments</a:t>
            </a:r>
          </a:p>
          <a:p>
            <a:endParaRPr lang="en-US" sz="1600" dirty="0">
              <a:solidFill>
                <a:schemeClr val="tx1"/>
              </a:solidFill>
            </a:endParaRPr>
          </a:p>
          <a:p>
            <a:r>
              <a:rPr lang="en-US" sz="1600" dirty="0">
                <a:solidFill>
                  <a:schemeClr val="tx1"/>
                </a:solidFill>
              </a:rPr>
              <a:t>As a Front-End Web Developer, you will be required to know </a:t>
            </a:r>
            <a:r>
              <a:rPr lang="en-US" sz="1600" dirty="0" err="1">
                <a:solidFill>
                  <a:schemeClr val="tx1"/>
                </a:solidFill>
              </a:rPr>
              <a:t>Git</a:t>
            </a:r>
            <a:r>
              <a:rPr lang="en-US" sz="1600" dirty="0">
                <a:solidFill>
                  <a:schemeClr val="tx1"/>
                </a:solidFill>
              </a:rPr>
              <a:t> (at least some of the more popular commands), be familiar with </a:t>
            </a:r>
            <a:r>
              <a:rPr lang="en-US" sz="1600" dirty="0" err="1">
                <a:solidFill>
                  <a:schemeClr val="tx1"/>
                </a:solidFill>
              </a:rPr>
              <a:t>GitHub</a:t>
            </a:r>
            <a:r>
              <a:rPr lang="en-US" sz="1600" dirty="0">
                <a:solidFill>
                  <a:schemeClr val="tx1"/>
                </a:solidFill>
              </a:rPr>
              <a:t>, and in some cases, have your own </a:t>
            </a:r>
            <a:r>
              <a:rPr lang="en-US" sz="1600" dirty="0" err="1">
                <a:solidFill>
                  <a:schemeClr val="tx1"/>
                </a:solidFill>
              </a:rPr>
              <a:t>GitHub</a:t>
            </a:r>
            <a:r>
              <a:rPr lang="en-US" sz="1600" dirty="0">
                <a:solidFill>
                  <a:schemeClr val="tx1"/>
                </a:solidFill>
              </a:rPr>
              <a:t> </a:t>
            </a:r>
            <a:r>
              <a:rPr lang="en-US" sz="1600" b="1" dirty="0">
                <a:solidFill>
                  <a:schemeClr val="tx1"/>
                </a:solidFill>
              </a:rPr>
              <a:t>repository</a:t>
            </a:r>
            <a:r>
              <a:rPr lang="en-US" sz="1600" dirty="0">
                <a:solidFill>
                  <a:schemeClr val="tx1"/>
                </a:solidFill>
              </a:rPr>
              <a:t> that other developers or potential employers can </a:t>
            </a:r>
            <a:r>
              <a:rPr lang="en-US" sz="1600" b="1" dirty="0">
                <a:solidFill>
                  <a:schemeClr val="tx1"/>
                </a:solidFill>
              </a:rPr>
              <a:t>fork</a:t>
            </a:r>
            <a:r>
              <a:rPr lang="en-US" sz="1600" dirty="0">
                <a:solidFill>
                  <a:schemeClr val="tx1"/>
                </a:solidFill>
              </a:rPr>
              <a:t>.</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What's a Version Control System?</a:t>
            </a:r>
          </a:p>
        </p:txBody>
      </p:sp>
    </p:spTree>
    <p:extLst>
      <p:ext uri="{BB962C8B-B14F-4D97-AF65-F5344CB8AC3E}">
        <p14:creationId xmlns:p14="http://schemas.microsoft.com/office/powerpoint/2010/main" val="1820740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marL="457200" indent="-457200">
              <a:buFont typeface="Wingdings" panose="05000000000000000000" pitchFamily="2" charset="2"/>
              <a:buChar char="v"/>
            </a:pPr>
            <a:r>
              <a:rPr lang="en-US" sz="1600" dirty="0">
                <a:solidFill>
                  <a:schemeClr val="tx1"/>
                </a:solidFill>
              </a:rPr>
              <a:t>CVS - Concurrent Version System </a:t>
            </a:r>
          </a:p>
          <a:p>
            <a:pPr marL="457200" indent="-457200">
              <a:buFont typeface="Wingdings" panose="05000000000000000000" pitchFamily="2" charset="2"/>
              <a:buChar char="v"/>
            </a:pPr>
            <a:r>
              <a:rPr lang="en-US" sz="1600" dirty="0">
                <a:solidFill>
                  <a:schemeClr val="tx1"/>
                </a:solidFill>
              </a:rPr>
              <a:t>SVN – </a:t>
            </a:r>
            <a:r>
              <a:rPr lang="en-US" sz="1600" dirty="0" err="1">
                <a:solidFill>
                  <a:schemeClr val="tx1"/>
                </a:solidFill>
              </a:rPr>
              <a:t>SubVersioN</a:t>
            </a:r>
            <a:r>
              <a:rPr lang="en-US" sz="1600" dirty="0">
                <a:solidFill>
                  <a:schemeClr val="tx1"/>
                </a:solidFill>
              </a:rPr>
              <a:t> or Subversion</a:t>
            </a:r>
          </a:p>
          <a:p>
            <a:pPr marL="457200" indent="-457200">
              <a:buFont typeface="Wingdings" panose="05000000000000000000" pitchFamily="2" charset="2"/>
              <a:buChar char="v"/>
            </a:pPr>
            <a:r>
              <a:rPr lang="en-US" sz="1600" dirty="0" err="1">
                <a:solidFill>
                  <a:schemeClr val="tx1"/>
                </a:solidFill>
              </a:rPr>
              <a:t>Git</a:t>
            </a:r>
            <a:r>
              <a:rPr lang="en-US" sz="1600" dirty="0">
                <a:solidFill>
                  <a:schemeClr val="tx1"/>
                </a:solidFill>
              </a:rPr>
              <a:t> </a:t>
            </a:r>
          </a:p>
          <a:p>
            <a:pPr marL="457200" indent="-457200">
              <a:buFont typeface="Wingdings" panose="05000000000000000000" pitchFamily="2" charset="2"/>
              <a:buChar char="v"/>
            </a:pPr>
            <a:r>
              <a:rPr lang="en-US" sz="1600" dirty="0">
                <a:solidFill>
                  <a:schemeClr val="tx1"/>
                </a:solidFill>
              </a:rPr>
              <a:t>Mercurial </a:t>
            </a:r>
          </a:p>
          <a:p>
            <a:pPr marL="457200" indent="-457200">
              <a:buFont typeface="Wingdings" panose="05000000000000000000" pitchFamily="2" charset="2"/>
              <a:buChar char="v"/>
            </a:pPr>
            <a:r>
              <a:rPr lang="en-US" sz="1600" dirty="0">
                <a:solidFill>
                  <a:schemeClr val="tx1"/>
                </a:solidFill>
              </a:rPr>
              <a:t>Bazaar </a:t>
            </a:r>
          </a:p>
          <a:p>
            <a:pPr marL="457200" indent="-457200">
              <a:buFont typeface="Wingdings" panose="05000000000000000000" pitchFamily="2" charset="2"/>
              <a:buChar char="v"/>
            </a:pPr>
            <a:r>
              <a:rPr lang="en-US" sz="1600" dirty="0" err="1">
                <a:solidFill>
                  <a:schemeClr val="tx1"/>
                </a:solidFill>
              </a:rPr>
              <a:t>LibreSource</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Perforce</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Popular Version Control Systems</a:t>
            </a:r>
          </a:p>
        </p:txBody>
      </p:sp>
    </p:spTree>
    <p:extLst>
      <p:ext uri="{BB962C8B-B14F-4D97-AF65-F5344CB8AC3E}">
        <p14:creationId xmlns:p14="http://schemas.microsoft.com/office/powerpoint/2010/main" val="221879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7" name="Text Placeholder 6"/>
          <p:cNvSpPr>
            <a:spLocks noGrp="1"/>
          </p:cNvSpPr>
          <p:nvPr>
            <p:ph type="body" sz="quarter" idx="14"/>
          </p:nvPr>
        </p:nvSpPr>
        <p:spPr>
          <a:xfrm>
            <a:off x="335359" y="1628800"/>
            <a:ext cx="7275931" cy="4679950"/>
          </a:xfrm>
        </p:spPr>
        <p:txBody>
          <a:bodyPr>
            <a:noAutofit/>
          </a:bodyPr>
          <a:lstStyle/>
          <a:p>
            <a:r>
              <a:rPr lang="en-US" sz="1600" dirty="0">
                <a:solidFill>
                  <a:schemeClr val="tx1"/>
                </a:solidFill>
              </a:rPr>
              <a:t>Tiered architecture provides a model for developers to create applications regardless of technology or platform.</a:t>
            </a:r>
          </a:p>
          <a:p>
            <a:pPr lvl="2"/>
            <a:endParaRPr lang="en-US" dirty="0">
              <a:solidFill>
                <a:schemeClr val="tx1"/>
              </a:solidFill>
            </a:endParaRPr>
          </a:p>
          <a:p>
            <a:pPr marL="457200" lvl="1" indent="-457200">
              <a:buFont typeface="Wingdings" pitchFamily="2" charset="2"/>
              <a:buChar char="v"/>
            </a:pPr>
            <a:r>
              <a:rPr lang="en-US" sz="1600" dirty="0"/>
              <a:t>1</a:t>
            </a:r>
            <a:r>
              <a:rPr lang="en-US" sz="1600" baseline="30000" dirty="0"/>
              <a:t>st</a:t>
            </a:r>
            <a:r>
              <a:rPr lang="en-US" sz="1600" dirty="0"/>
              <a:t> Tier - The application is located somewhere. That application, regardless of technologies used, is a tier of the architecture.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2</a:t>
            </a:r>
            <a:r>
              <a:rPr lang="en-US" sz="1600" baseline="30000" dirty="0"/>
              <a:t>nd</a:t>
            </a:r>
            <a:r>
              <a:rPr lang="en-US" sz="1600" dirty="0"/>
              <a:t> Tier - eBay auction information is stored in some sort of data source.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3</a:t>
            </a:r>
            <a:r>
              <a:rPr lang="en-US" sz="1600" baseline="30000" dirty="0"/>
              <a:t>rd</a:t>
            </a:r>
            <a:r>
              <a:rPr lang="en-US" sz="1600" dirty="0"/>
              <a:t> Tier – The millions of buyers and sellers that use eBay daily make up the 3</a:t>
            </a:r>
            <a:r>
              <a:rPr lang="en-US" sz="1600" baseline="30000" dirty="0"/>
              <a:t>rd</a:t>
            </a:r>
            <a:r>
              <a:rPr lang="en-US" sz="1600" dirty="0"/>
              <a:t> tier.</a:t>
            </a:r>
          </a:p>
        </p:txBody>
      </p:sp>
      <p:sp>
        <p:nvSpPr>
          <p:cNvPr id="2" name="Text Placeholder 1"/>
          <p:cNvSpPr>
            <a:spLocks noGrp="1"/>
          </p:cNvSpPr>
          <p:nvPr>
            <p:ph type="body" sz="quarter" idx="11"/>
          </p:nvPr>
        </p:nvSpPr>
        <p:spPr/>
        <p:txBody>
          <a:bodyPr/>
          <a:lstStyle/>
          <a:p>
            <a:r>
              <a:rPr lang="en-US" dirty="0"/>
              <a:t>The Tiered Architecture Model</a:t>
            </a:r>
          </a:p>
        </p:txBody>
      </p:sp>
      <p:grpSp>
        <p:nvGrpSpPr>
          <p:cNvPr id="9" name="Group 22"/>
          <p:cNvGrpSpPr>
            <a:grpSpLocks/>
          </p:cNvGrpSpPr>
          <p:nvPr/>
        </p:nvGrpSpPr>
        <p:grpSpPr bwMode="auto">
          <a:xfrm>
            <a:off x="8264819" y="2592628"/>
            <a:ext cx="950016" cy="908381"/>
            <a:chOff x="5800825" y="2233060"/>
            <a:chExt cx="1560094" cy="1492717"/>
          </a:xfrm>
        </p:grpSpPr>
        <p:pic>
          <p:nvPicPr>
            <p:cNvPr id="10" name="Picture 19"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37" descr="My-Computer-ic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731" y="3933056"/>
            <a:ext cx="86409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zak\Desktop\XenDesktop-De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954" y="5301208"/>
            <a:ext cx="1517650" cy="83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5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32048"/>
          </a:xfrm>
        </p:spPr>
        <p:txBody>
          <a:bodyPr>
            <a:noAutofit/>
          </a:bodyPr>
          <a:lstStyle/>
          <a:p>
            <a:r>
              <a:rPr lang="en-US" sz="1600" b="1" dirty="0">
                <a:solidFill>
                  <a:schemeClr val="tx1"/>
                </a:solidFill>
              </a:rPr>
              <a:t>Centralized Development</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Centralized vs. Distributed Development</a:t>
            </a:r>
          </a:p>
        </p:txBody>
      </p:sp>
      <p:sp>
        <p:nvSpPr>
          <p:cNvPr id="6" name="Oval 5"/>
          <p:cNvSpPr/>
          <p:nvPr/>
        </p:nvSpPr>
        <p:spPr>
          <a:xfrm>
            <a:off x="5447929" y="2633862"/>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Server</a:t>
            </a:r>
          </a:p>
        </p:txBody>
      </p:sp>
      <p:sp>
        <p:nvSpPr>
          <p:cNvPr id="9" name="Oval 8"/>
          <p:cNvSpPr/>
          <p:nvPr/>
        </p:nvSpPr>
        <p:spPr>
          <a:xfrm>
            <a:off x="2567609" y="4496148"/>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Damon</a:t>
            </a:r>
          </a:p>
        </p:txBody>
      </p:sp>
      <p:sp>
        <p:nvSpPr>
          <p:cNvPr id="10" name="Oval 9"/>
          <p:cNvSpPr/>
          <p:nvPr/>
        </p:nvSpPr>
        <p:spPr>
          <a:xfrm>
            <a:off x="4487822" y="4481165"/>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Agnes</a:t>
            </a:r>
          </a:p>
        </p:txBody>
      </p:sp>
      <p:sp>
        <p:nvSpPr>
          <p:cNvPr id="11" name="Oval 10"/>
          <p:cNvSpPr/>
          <p:nvPr/>
        </p:nvSpPr>
        <p:spPr>
          <a:xfrm>
            <a:off x="6408035" y="4488656"/>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Wally</a:t>
            </a:r>
          </a:p>
        </p:txBody>
      </p:sp>
      <p:sp>
        <p:nvSpPr>
          <p:cNvPr id="12" name="Oval 11"/>
          <p:cNvSpPr/>
          <p:nvPr/>
        </p:nvSpPr>
        <p:spPr>
          <a:xfrm>
            <a:off x="8328249" y="4473674"/>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Ferris</a:t>
            </a:r>
          </a:p>
        </p:txBody>
      </p:sp>
      <p:cxnSp>
        <p:nvCxnSpPr>
          <p:cNvPr id="8" name="Straight Arrow Connector 7"/>
          <p:cNvCxnSpPr>
            <a:stCxn id="9" idx="7"/>
            <a:endCxn id="6" idx="3"/>
          </p:cNvCxnSpPr>
          <p:nvPr/>
        </p:nvCxnSpPr>
        <p:spPr>
          <a:xfrm flipV="1">
            <a:off x="3746473" y="3812726"/>
            <a:ext cx="1903717" cy="8856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6" idx="4"/>
          </p:cNvCxnSpPr>
          <p:nvPr/>
        </p:nvCxnSpPr>
        <p:spPr>
          <a:xfrm flipV="1">
            <a:off x="5178385" y="4014986"/>
            <a:ext cx="960107" cy="4661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6" idx="4"/>
          </p:cNvCxnSpPr>
          <p:nvPr/>
        </p:nvCxnSpPr>
        <p:spPr>
          <a:xfrm flipH="1" flipV="1">
            <a:off x="6138491" y="4014987"/>
            <a:ext cx="960106" cy="47366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6" idx="5"/>
          </p:cNvCxnSpPr>
          <p:nvPr/>
        </p:nvCxnSpPr>
        <p:spPr>
          <a:xfrm flipH="1" flipV="1">
            <a:off x="6626793" y="3812726"/>
            <a:ext cx="1903717" cy="86320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01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32048"/>
          </a:xfrm>
        </p:spPr>
        <p:txBody>
          <a:bodyPr>
            <a:noAutofit/>
          </a:bodyPr>
          <a:lstStyle/>
          <a:p>
            <a:r>
              <a:rPr lang="en-US" sz="1400" b="1" dirty="0">
                <a:solidFill>
                  <a:schemeClr val="tx1"/>
                </a:solidFill>
              </a:rPr>
              <a:t>Distributed Development</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Centralized vs. Distributed Development</a:t>
            </a:r>
          </a:p>
        </p:txBody>
      </p:sp>
      <p:sp>
        <p:nvSpPr>
          <p:cNvPr id="6" name="Oval 5"/>
          <p:cNvSpPr/>
          <p:nvPr/>
        </p:nvSpPr>
        <p:spPr>
          <a:xfrm>
            <a:off x="5447929" y="2633862"/>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Server</a:t>
            </a:r>
          </a:p>
        </p:txBody>
      </p:sp>
      <p:sp>
        <p:nvSpPr>
          <p:cNvPr id="9" name="Oval 8"/>
          <p:cNvSpPr/>
          <p:nvPr/>
        </p:nvSpPr>
        <p:spPr>
          <a:xfrm>
            <a:off x="2567609" y="4496148"/>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Damon</a:t>
            </a:r>
          </a:p>
        </p:txBody>
      </p:sp>
      <p:sp>
        <p:nvSpPr>
          <p:cNvPr id="10" name="Oval 9"/>
          <p:cNvSpPr/>
          <p:nvPr/>
        </p:nvSpPr>
        <p:spPr>
          <a:xfrm>
            <a:off x="4487822" y="4481165"/>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Agnes</a:t>
            </a:r>
          </a:p>
        </p:txBody>
      </p:sp>
      <p:sp>
        <p:nvSpPr>
          <p:cNvPr id="11" name="Oval 10"/>
          <p:cNvSpPr/>
          <p:nvPr/>
        </p:nvSpPr>
        <p:spPr>
          <a:xfrm>
            <a:off x="6408035" y="4488656"/>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Wally</a:t>
            </a:r>
          </a:p>
        </p:txBody>
      </p:sp>
      <p:sp>
        <p:nvSpPr>
          <p:cNvPr id="12" name="Oval 11"/>
          <p:cNvSpPr/>
          <p:nvPr/>
        </p:nvSpPr>
        <p:spPr>
          <a:xfrm>
            <a:off x="8328249" y="4473674"/>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Ferris</a:t>
            </a:r>
          </a:p>
        </p:txBody>
      </p:sp>
      <p:cxnSp>
        <p:nvCxnSpPr>
          <p:cNvPr id="8" name="Straight Arrow Connector 7"/>
          <p:cNvCxnSpPr>
            <a:stCxn id="9" idx="7"/>
            <a:endCxn id="6" idx="3"/>
          </p:cNvCxnSpPr>
          <p:nvPr/>
        </p:nvCxnSpPr>
        <p:spPr>
          <a:xfrm flipV="1">
            <a:off x="3746473" y="3812726"/>
            <a:ext cx="1903717" cy="8856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6" idx="4"/>
          </p:cNvCxnSpPr>
          <p:nvPr/>
        </p:nvCxnSpPr>
        <p:spPr>
          <a:xfrm flipV="1">
            <a:off x="5178385" y="4014986"/>
            <a:ext cx="960107" cy="4661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6" idx="4"/>
          </p:cNvCxnSpPr>
          <p:nvPr/>
        </p:nvCxnSpPr>
        <p:spPr>
          <a:xfrm flipH="1" flipV="1">
            <a:off x="6138491" y="4014987"/>
            <a:ext cx="960106" cy="47366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6" idx="5"/>
          </p:cNvCxnSpPr>
          <p:nvPr/>
        </p:nvCxnSpPr>
        <p:spPr>
          <a:xfrm flipH="1" flipV="1">
            <a:off x="6626793" y="3812726"/>
            <a:ext cx="1903717" cy="86320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a:endCxn id="10" idx="2"/>
          </p:cNvCxnSpPr>
          <p:nvPr/>
        </p:nvCxnSpPr>
        <p:spPr>
          <a:xfrm flipV="1">
            <a:off x="3948733" y="5171728"/>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868946" y="5186711"/>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89160" y="5202737"/>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a:endCxn id="11" idx="5"/>
          </p:cNvCxnSpPr>
          <p:nvPr/>
        </p:nvCxnSpPr>
        <p:spPr>
          <a:xfrm flipH="1">
            <a:off x="7586899" y="5652537"/>
            <a:ext cx="943611" cy="14982"/>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9" idx="5"/>
          </p:cNvCxnSpPr>
          <p:nvPr/>
        </p:nvCxnSpPr>
        <p:spPr>
          <a:xfrm flipH="1">
            <a:off x="3746472" y="5660029"/>
            <a:ext cx="943610"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0" idx="5"/>
          </p:cNvCxnSpPr>
          <p:nvPr/>
        </p:nvCxnSpPr>
        <p:spPr>
          <a:xfrm flipH="1" flipV="1">
            <a:off x="5666685" y="5660029"/>
            <a:ext cx="943610" cy="7491"/>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4"/>
            <a:endCxn id="11" idx="4"/>
          </p:cNvCxnSpPr>
          <p:nvPr/>
        </p:nvCxnSpPr>
        <p:spPr>
          <a:xfrm rot="5400000" flipH="1" flipV="1">
            <a:off x="5174638" y="3953313"/>
            <a:ext cx="7492" cy="3840426"/>
          </a:xfrm>
          <a:prstGeom prst="bentConnector3">
            <a:avLst>
              <a:gd name="adj1" fmla="val -3051255"/>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4"/>
          </p:cNvCxnSpPr>
          <p:nvPr/>
        </p:nvCxnSpPr>
        <p:spPr>
          <a:xfrm rot="5400000" flipH="1" flipV="1">
            <a:off x="7091106" y="3934585"/>
            <a:ext cx="14983" cy="3840426"/>
          </a:xfrm>
          <a:prstGeom prst="bentConnector4">
            <a:avLst>
              <a:gd name="adj1" fmla="val -2860756"/>
              <a:gd name="adj2" fmla="val 99914"/>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17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225136" cy="4679950"/>
          </a:xfrm>
        </p:spPr>
        <p:txBody>
          <a:bodyPr>
            <a:noAutofit/>
          </a:bodyPr>
          <a:lstStyle/>
          <a:p>
            <a:pPr marL="457200" indent="-457200">
              <a:buFont typeface="Wingdings" panose="05000000000000000000" pitchFamily="2" charset="2"/>
              <a:buChar char="v"/>
            </a:pPr>
            <a:r>
              <a:rPr lang="en-US" sz="1600" dirty="0">
                <a:solidFill>
                  <a:schemeClr val="tx1"/>
                </a:solidFill>
              </a:rPr>
              <a:t>Open source, free, Distributed Source Control system which focuses on speed and efficiency</a:t>
            </a:r>
          </a:p>
          <a:p>
            <a:pPr marL="457200" indent="-457200">
              <a:buFont typeface="Wingdings" panose="05000000000000000000" pitchFamily="2" charset="2"/>
              <a:buChar char="v"/>
            </a:pPr>
            <a:r>
              <a:rPr lang="en-US" sz="1600" dirty="0">
                <a:solidFill>
                  <a:schemeClr val="tx1"/>
                </a:solidFill>
              </a:rPr>
              <a:t>Originally developed by Linus Torvalds for the development of Linux in 2005 </a:t>
            </a:r>
          </a:p>
          <a:p>
            <a:pPr marL="457200" indent="-457200">
              <a:buFont typeface="Wingdings" panose="05000000000000000000" pitchFamily="2" charset="2"/>
              <a:buChar char="v"/>
            </a:pPr>
            <a:r>
              <a:rPr lang="en-US" sz="1600" dirty="0">
                <a:solidFill>
                  <a:schemeClr val="tx1"/>
                </a:solidFill>
              </a:rPr>
              <a:t>You’re not dependent on a central server and you don’t have to be online</a:t>
            </a:r>
          </a:p>
          <a:p>
            <a:pPr marL="457200" indent="-457200">
              <a:buFont typeface="Wingdings" panose="05000000000000000000" pitchFamily="2" charset="2"/>
              <a:buChar char="v"/>
            </a:pPr>
            <a:r>
              <a:rPr lang="en-US" sz="1600" dirty="0">
                <a:solidFill>
                  <a:schemeClr val="tx1"/>
                </a:solidFill>
              </a:rPr>
              <a:t>It’s extremely fast - much faster than other popular systems</a:t>
            </a:r>
          </a:p>
          <a:p>
            <a:pPr marL="457200" indent="-457200">
              <a:buFont typeface="Wingdings" panose="05000000000000000000" pitchFamily="2" charset="2"/>
              <a:buChar char="v"/>
            </a:pPr>
            <a:r>
              <a:rPr lang="en-US" sz="1600" dirty="0">
                <a:solidFill>
                  <a:schemeClr val="tx1"/>
                </a:solidFill>
              </a:rPr>
              <a:t>Projects are stored as repositories (repos) which can contain branches (states of the project  over time)</a:t>
            </a:r>
          </a:p>
          <a:p>
            <a:pPr marL="457200" indent="-457200">
              <a:buFont typeface="Wingdings" panose="05000000000000000000" pitchFamily="2" charset="2"/>
              <a:buChar char="v"/>
            </a:pPr>
            <a:r>
              <a:rPr lang="en-US" sz="1600" dirty="0">
                <a:solidFill>
                  <a:schemeClr val="tx1"/>
                </a:solidFill>
              </a:rPr>
              <a:t>Every </a:t>
            </a:r>
            <a:r>
              <a:rPr lang="en-US" sz="1600" dirty="0" err="1">
                <a:solidFill>
                  <a:schemeClr val="tx1"/>
                </a:solidFill>
              </a:rPr>
              <a:t>Git</a:t>
            </a:r>
            <a:r>
              <a:rPr lang="en-US" sz="1600" dirty="0">
                <a:solidFill>
                  <a:schemeClr val="tx1"/>
                </a:solidFill>
              </a:rPr>
              <a:t> project contains the repository, version history, and full revision tracking for the project</a:t>
            </a:r>
          </a:p>
          <a:p>
            <a:pPr marL="457200" indent="-457200">
              <a:buFont typeface="Wingdings" panose="05000000000000000000" pitchFamily="2" charset="2"/>
              <a:buChar char="v"/>
            </a:pPr>
            <a:r>
              <a:rPr lang="en-US" sz="1600" dirty="0">
                <a:solidFill>
                  <a:schemeClr val="tx1"/>
                </a:solidFill>
              </a:rPr>
              <a:t>You can always save snapshots of the current state of development</a:t>
            </a:r>
          </a:p>
          <a:p>
            <a:pPr marL="457200" indent="-457200">
              <a:buFont typeface="Wingdings" panose="05000000000000000000" pitchFamily="2" charset="2"/>
              <a:buChar char="v"/>
            </a:pPr>
            <a:r>
              <a:rPr lang="en-US" sz="1600" dirty="0">
                <a:solidFill>
                  <a:schemeClr val="tx1"/>
                </a:solidFill>
              </a:rPr>
              <a:t>Used on personal or very large projects and for all sizes of team</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What is </a:t>
            </a:r>
            <a:r>
              <a:rPr lang="en-US" dirty="0" err="1"/>
              <a:t>Git</a:t>
            </a:r>
            <a:r>
              <a:rPr lang="en-US" dirty="0"/>
              <a:t>?</a:t>
            </a:r>
          </a:p>
        </p:txBody>
      </p:sp>
    </p:spTree>
    <p:extLst>
      <p:ext uri="{BB962C8B-B14F-4D97-AF65-F5344CB8AC3E}">
        <p14:creationId xmlns:p14="http://schemas.microsoft.com/office/powerpoint/2010/main" val="3993999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marL="457200" indent="-457200">
              <a:buFont typeface="Wingdings" panose="05000000000000000000" pitchFamily="2" charset="2"/>
              <a:buChar char="v"/>
            </a:pPr>
            <a:r>
              <a:rPr lang="en-US" sz="1600" dirty="0">
                <a:solidFill>
                  <a:schemeClr val="tx1"/>
                </a:solidFill>
              </a:rPr>
              <a:t>It’s a </a:t>
            </a:r>
            <a:r>
              <a:rPr lang="en-US" sz="1600" dirty="0" err="1">
                <a:solidFill>
                  <a:schemeClr val="tx1"/>
                </a:solidFill>
              </a:rPr>
              <a:t>Git</a:t>
            </a:r>
            <a:r>
              <a:rPr lang="en-US" sz="1600" dirty="0">
                <a:solidFill>
                  <a:schemeClr val="tx1"/>
                </a:solidFill>
              </a:rPr>
              <a:t> repository hosting service but it adds many of its own features </a:t>
            </a:r>
          </a:p>
          <a:p>
            <a:pPr marL="457200" indent="-457200">
              <a:buFont typeface="Wingdings" panose="05000000000000000000" pitchFamily="2" charset="2"/>
              <a:buChar char="v"/>
            </a:pPr>
            <a:r>
              <a:rPr lang="en-US" sz="1600" dirty="0">
                <a:solidFill>
                  <a:schemeClr val="tx1"/>
                </a:solidFill>
              </a:rPr>
              <a:t>While </a:t>
            </a:r>
            <a:r>
              <a:rPr lang="en-US" sz="1600" dirty="0" err="1">
                <a:solidFill>
                  <a:schemeClr val="tx1"/>
                </a:solidFill>
              </a:rPr>
              <a:t>Git</a:t>
            </a:r>
            <a:r>
              <a:rPr lang="en-US" sz="1600" dirty="0">
                <a:solidFill>
                  <a:schemeClr val="tx1"/>
                </a:solidFill>
              </a:rPr>
              <a:t> is a command line tool, GitHub also provides a web-based graphical interface </a:t>
            </a:r>
          </a:p>
          <a:p>
            <a:pPr marL="457200" indent="-457200">
              <a:buFont typeface="Wingdings" panose="05000000000000000000" pitchFamily="2" charset="2"/>
              <a:buChar char="v"/>
            </a:pPr>
            <a:r>
              <a:rPr lang="en-US" sz="1600" dirty="0">
                <a:solidFill>
                  <a:schemeClr val="tx1"/>
                </a:solidFill>
              </a:rPr>
              <a:t>Provides access control and collaboration features such as wikis and basic task management tools </a:t>
            </a:r>
          </a:p>
          <a:p>
            <a:pPr marL="457200" indent="-457200">
              <a:buFont typeface="Wingdings" panose="05000000000000000000" pitchFamily="2" charset="2"/>
              <a:buChar char="v"/>
            </a:pPr>
            <a:r>
              <a:rPr lang="en-US" sz="1600" dirty="0">
                <a:solidFill>
                  <a:schemeClr val="tx1"/>
                </a:solidFill>
              </a:rPr>
              <a:t>By default, all projects are public and free. In you want a private project, then you'll have to pay</a:t>
            </a:r>
          </a:p>
          <a:p>
            <a:pPr marL="457200" indent="-457200">
              <a:buFont typeface="Wingdings" panose="05000000000000000000" pitchFamily="2" charset="2"/>
              <a:buChar char="v"/>
            </a:pPr>
            <a:r>
              <a:rPr lang="en-US" sz="1600" dirty="0">
                <a:solidFill>
                  <a:schemeClr val="tx1"/>
                </a:solidFill>
              </a:rPr>
              <a:t>You can clone any public repository, follow projects and developers, post comments, etc.</a:t>
            </a:r>
          </a:p>
          <a:p>
            <a:pPr marL="457200" indent="-457200">
              <a:buFont typeface="Wingdings" panose="05000000000000000000" pitchFamily="2" charset="2"/>
              <a:buChar char="v"/>
            </a:pPr>
            <a:r>
              <a:rPr lang="en-US" sz="1600" dirty="0">
                <a:solidFill>
                  <a:schemeClr val="tx1"/>
                </a:solidFill>
              </a:rPr>
              <a:t>It’s the "Facebook" for developers </a:t>
            </a:r>
          </a:p>
          <a:p>
            <a:pPr marL="457200" indent="-457200">
              <a:buFont typeface="Wingdings" panose="05000000000000000000" pitchFamily="2" charset="2"/>
              <a:buChar char="v"/>
            </a:pPr>
            <a:endParaRPr lang="en-US" sz="1600" dirty="0">
              <a:solidFill>
                <a:schemeClr val="tx1"/>
              </a:solidFill>
            </a:endParaRPr>
          </a:p>
          <a:p>
            <a:r>
              <a:rPr lang="en-US" sz="1600" b="1" dirty="0">
                <a:solidFill>
                  <a:schemeClr val="tx1"/>
                </a:solidFill>
              </a:rPr>
              <a:t>Using </a:t>
            </a:r>
            <a:r>
              <a:rPr lang="en-US" sz="1600" b="1" dirty="0" err="1">
                <a:solidFill>
                  <a:schemeClr val="tx1"/>
                </a:solidFill>
              </a:rPr>
              <a:t>GitHub</a:t>
            </a:r>
            <a:endParaRPr lang="en-US" sz="1600" b="1" dirty="0">
              <a:solidFill>
                <a:schemeClr val="tx1"/>
              </a:solidFill>
            </a:endParaRPr>
          </a:p>
          <a:p>
            <a:endParaRPr lang="en-US" sz="1600" b="1" dirty="0">
              <a:solidFill>
                <a:schemeClr val="tx1"/>
              </a:solidFill>
            </a:endParaRPr>
          </a:p>
          <a:p>
            <a:pPr marL="457200" indent="-457200">
              <a:buFont typeface="+mj-lt"/>
              <a:buAutoNum type="arabicPeriod"/>
            </a:pPr>
            <a:r>
              <a:rPr lang="en-US" sz="1600" dirty="0">
                <a:solidFill>
                  <a:schemeClr val="tx1"/>
                </a:solidFill>
              </a:rPr>
              <a:t>Using </a:t>
            </a:r>
            <a:r>
              <a:rPr lang="en-US" sz="1600" dirty="0" err="1">
                <a:solidFill>
                  <a:schemeClr val="tx1"/>
                </a:solidFill>
              </a:rPr>
              <a:t>GitHub</a:t>
            </a:r>
            <a:r>
              <a:rPr lang="en-US" sz="1600" dirty="0">
                <a:solidFill>
                  <a:schemeClr val="tx1"/>
                </a:solidFill>
              </a:rPr>
              <a:t> is easy. Browse to the site at github.com and create a free account</a:t>
            </a:r>
          </a:p>
          <a:p>
            <a:pPr marL="457200" indent="-457200">
              <a:buFont typeface="+mj-lt"/>
              <a:buAutoNum type="arabicPeriod"/>
            </a:pPr>
            <a:r>
              <a:rPr lang="en-US" sz="1600" dirty="0">
                <a:solidFill>
                  <a:schemeClr val="tx1"/>
                </a:solidFill>
              </a:rPr>
              <a:t>Download the GitHub desktop app: </a:t>
            </a:r>
            <a:r>
              <a:rPr lang="en-US" sz="1600" dirty="0">
                <a:solidFill>
                  <a:schemeClr val="tx1"/>
                </a:solidFill>
                <a:hlinkClick r:id="rId2"/>
              </a:rPr>
              <a:t>https://desktop.github.com</a:t>
            </a:r>
            <a:r>
              <a:rPr lang="en-US" sz="1600" dirty="0">
                <a:solidFill>
                  <a:schemeClr val="tx1"/>
                </a:solidFill>
              </a:rPr>
              <a:t> and install it</a:t>
            </a:r>
          </a:p>
        </p:txBody>
      </p:sp>
      <p:sp>
        <p:nvSpPr>
          <p:cNvPr id="5" name="Title 4"/>
          <p:cNvSpPr>
            <a:spLocks noGrp="1"/>
          </p:cNvSpPr>
          <p:nvPr>
            <p:ph type="title"/>
          </p:nvPr>
        </p:nvSpPr>
        <p:spPr/>
        <p:txBody>
          <a:bodyPr/>
          <a:lstStyle/>
          <a:p>
            <a:r>
              <a:rPr lang="en-US" dirty="0"/>
              <a:t>Working with GitHub and GitHub Desktop</a:t>
            </a:r>
            <a:endParaRPr lang="nl-NL" dirty="0"/>
          </a:p>
        </p:txBody>
      </p:sp>
      <p:sp>
        <p:nvSpPr>
          <p:cNvPr id="2" name="Text Placeholder 1"/>
          <p:cNvSpPr>
            <a:spLocks noGrp="1"/>
          </p:cNvSpPr>
          <p:nvPr>
            <p:ph type="body" sz="quarter" idx="11"/>
          </p:nvPr>
        </p:nvSpPr>
        <p:spPr/>
        <p:txBody>
          <a:bodyPr/>
          <a:lstStyle/>
          <a:p>
            <a:r>
              <a:rPr lang="en-US" dirty="0"/>
              <a:t>What is </a:t>
            </a:r>
            <a:r>
              <a:rPr lang="en-US" dirty="0" err="1"/>
              <a:t>GitHub</a:t>
            </a:r>
            <a:r>
              <a:rPr lang="en-US" dirty="0"/>
              <a:t>?</a:t>
            </a:r>
          </a:p>
        </p:txBody>
      </p:sp>
    </p:spTree>
    <p:extLst>
      <p:ext uri="{BB962C8B-B14F-4D97-AF65-F5344CB8AC3E}">
        <p14:creationId xmlns:p14="http://schemas.microsoft.com/office/powerpoint/2010/main" val="986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782372" cy="1599483"/>
          </a:xfrm>
        </p:spPr>
        <p:txBody>
          <a:bodyPr/>
          <a:lstStyle/>
          <a:p>
            <a:pPr algn="ctr"/>
            <a:r>
              <a:rPr lang="en-US" spc="0" dirty="0"/>
              <a:t>Using GitHub within</a:t>
            </a:r>
            <a:br>
              <a:rPr lang="en-US" spc="0" dirty="0"/>
            </a:br>
            <a:r>
              <a:rPr lang="en-US" spc="0" dirty="0"/>
              <a:t>Visual Studio Code</a:t>
            </a:r>
          </a:p>
        </p:txBody>
      </p:sp>
    </p:spTree>
    <p:extLst>
      <p:ext uri="{BB962C8B-B14F-4D97-AF65-F5344CB8AC3E}">
        <p14:creationId xmlns:p14="http://schemas.microsoft.com/office/powerpoint/2010/main" val="91374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sp>
        <p:nvSpPr>
          <p:cNvPr id="17" name="Text Box 5"/>
          <p:cNvSpPr txBox="1">
            <a:spLocks noChangeArrowheads="1"/>
          </p:cNvSpPr>
          <p:nvPr/>
        </p:nvSpPr>
        <p:spPr bwMode="auto">
          <a:xfrm>
            <a:off x="1631504" y="1628800"/>
            <a:ext cx="25202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endParaRPr lang="en-US" sz="1400" dirty="0">
              <a:latin typeface="+mn-lt"/>
            </a:endParaRP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1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br>
              <a:rPr lang="en-US" sz="1600" dirty="0">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7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Architecture</a:t>
            </a:r>
            <a:endParaRPr lang="nl-NL" dirty="0"/>
          </a:p>
        </p:txBody>
      </p:sp>
      <p:sp>
        <p:nvSpPr>
          <p:cNvPr id="2" name="Text Placeholder 1"/>
          <p:cNvSpPr>
            <a:spLocks noGrp="1"/>
          </p:cNvSpPr>
          <p:nvPr>
            <p:ph type="body" sz="quarter" idx="11"/>
          </p:nvPr>
        </p:nvSpPr>
        <p:spPr/>
        <p:txBody>
          <a:bodyPr/>
          <a:lstStyle/>
          <a:p>
            <a:r>
              <a:rPr lang="en-US" dirty="0"/>
              <a:t>The Tiered Architecture Model</a:t>
            </a:r>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zak\Desktop\XenDesktop-Devi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82993"/>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3267</Words>
  <Application>Microsoft Macintosh PowerPoint</Application>
  <PresentationFormat>Custom</PresentationFormat>
  <Paragraphs>450</Paragraphs>
  <Slides>64</Slides>
  <Notes>10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Master light</vt:lpstr>
      <vt:lpstr>Master dark</vt:lpstr>
      <vt:lpstr>Visio</vt:lpstr>
      <vt:lpstr>COMM 644 Web Programming Intermediate</vt:lpstr>
      <vt:lpstr>This week at a glance…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HTML, CSS, and JavaScript</vt:lpstr>
      <vt:lpstr>HTML, CSS, and JavaScript</vt:lpstr>
      <vt:lpstr>HTML, CSS, and JavaScript</vt:lpstr>
      <vt:lpstr>HTML, CSS, and JavaScript</vt:lpstr>
      <vt:lpstr>Modern Web Architecture</vt:lpstr>
      <vt:lpstr>Modern Web Architecture</vt:lpstr>
      <vt:lpstr>Modern Web Architecture</vt:lpstr>
      <vt:lpstr>Modern Web Architecture</vt:lpstr>
      <vt:lpstr>Modern Web Architecture</vt:lpstr>
      <vt:lpstr>Modern Web Architecture</vt:lpstr>
      <vt:lpstr>Modern Web Architecture</vt:lpstr>
      <vt:lpstr>Future Web Architecture</vt:lpstr>
      <vt:lpstr>Future Web Architecture</vt:lpstr>
      <vt:lpstr>Future Web Architecture</vt:lpstr>
      <vt:lpstr>Future Web Architecture</vt:lpstr>
      <vt:lpstr>ECMAScript</vt:lpstr>
      <vt:lpstr>ECMAScript</vt:lpstr>
      <vt:lpstr>ECMAScript</vt:lpstr>
      <vt:lpstr>ECMAScript</vt:lpstr>
      <vt:lpstr>The W3C and  Mozilla Foundation</vt:lpstr>
      <vt:lpstr>The W3C</vt:lpstr>
      <vt:lpstr>The W3C</vt:lpstr>
      <vt:lpstr>The Mozilla Foundation</vt:lpstr>
      <vt:lpstr>Basic Structure of a  Web Page</vt:lpstr>
      <vt:lpstr>The Document Object Model (DOM)</vt:lpstr>
      <vt:lpstr>The DOM</vt:lpstr>
      <vt:lpstr>The DOM</vt:lpstr>
      <vt:lpstr>The DOM</vt:lpstr>
      <vt:lpstr>Using Visual Studio Code</vt:lpstr>
      <vt:lpstr>Lab: Creating Your First JavaScript Application</vt:lpstr>
      <vt:lpstr>Including JavaScript in a Web Page</vt:lpstr>
      <vt:lpstr>Including JS in a Web Page</vt:lpstr>
      <vt:lpstr>Including JS in a Web Page</vt:lpstr>
      <vt:lpstr>Including JS in a Web Page</vt:lpstr>
      <vt:lpstr>Including JS in a Web Page</vt:lpstr>
      <vt:lpstr>Commenting Code</vt:lpstr>
      <vt:lpstr>Commenting Code</vt:lpstr>
      <vt:lpstr>Exercise: Placing Scripts</vt:lpstr>
      <vt:lpstr>Exercise: Comments</vt:lpstr>
      <vt:lpstr>Using a Browser for Testing Code</vt:lpstr>
      <vt:lpstr>Working with Github</vt:lpstr>
      <vt:lpstr>Working with GitHub and GitHub Desktop</vt:lpstr>
      <vt:lpstr>Working with GitHub and GitHub Desktop</vt:lpstr>
      <vt:lpstr>Working with GitHub and GitHub Desktop</vt:lpstr>
      <vt:lpstr>Working with GitHub and GitHub Desktop</vt:lpstr>
      <vt:lpstr>Working with GitHub and GitHub Desktop</vt:lpstr>
      <vt:lpstr>Working with GitHub and GitHub Desktop</vt:lpstr>
      <vt:lpstr>Using GitHub within Visual Studio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239</cp:revision>
  <dcterms:created xsi:type="dcterms:W3CDTF">2011-04-02T17:19:46Z</dcterms:created>
  <dcterms:modified xsi:type="dcterms:W3CDTF">2021-02-06T01:04:44Z</dcterms:modified>
</cp:coreProperties>
</file>