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83" r:id="rId2"/>
    <p:sldId id="290" r:id="rId3"/>
    <p:sldId id="275" r:id="rId4"/>
    <p:sldId id="256" r:id="rId5"/>
    <p:sldId id="278" r:id="rId6"/>
    <p:sldId id="291" r:id="rId7"/>
    <p:sldId id="282" r:id="rId8"/>
    <p:sldId id="293" r:id="rId9"/>
    <p:sldId id="279" r:id="rId10"/>
    <p:sldId id="292" r:id="rId11"/>
    <p:sldId id="281" r:id="rId12"/>
    <p:sldId id="277" r:id="rId13"/>
    <p:sldId id="295" r:id="rId14"/>
    <p:sldId id="263" r:id="rId15"/>
    <p:sldId id="272" r:id="rId16"/>
    <p:sldId id="265" r:id="rId17"/>
    <p:sldId id="285" r:id="rId18"/>
    <p:sldId id="260" r:id="rId19"/>
    <p:sldId id="262" r:id="rId20"/>
    <p:sldId id="264" r:id="rId21"/>
    <p:sldId id="276" r:id="rId22"/>
    <p:sldId id="286" r:id="rId23"/>
    <p:sldId id="269" r:id="rId24"/>
    <p:sldId id="294" r:id="rId25"/>
    <p:sldId id="261" r:id="rId26"/>
    <p:sldId id="288"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129"/>
    <p:restoredTop sz="94694"/>
  </p:normalViewPr>
  <p:slideViewPr>
    <p:cSldViewPr snapToGrid="0" snapToObjects="1">
      <p:cViewPr varScale="1">
        <p:scale>
          <a:sx n="117" d="100"/>
          <a:sy n="117" d="100"/>
        </p:scale>
        <p:origin x="1088"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5637D-4B56-0752-64BC-6EF41A6C5A8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A548D42-64DE-1195-9B12-CCC0E22805D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ED82916-49A4-5D59-D952-D079D5F9D8C8}"/>
              </a:ext>
            </a:extLst>
          </p:cNvPr>
          <p:cNvSpPr>
            <a:spLocks noGrp="1"/>
          </p:cNvSpPr>
          <p:nvPr>
            <p:ph type="dt" sz="half" idx="10"/>
          </p:nvPr>
        </p:nvSpPr>
        <p:spPr/>
        <p:txBody>
          <a:bodyPr/>
          <a:lstStyle/>
          <a:p>
            <a:fld id="{1692D496-923A-F848-8A07-ECB7AC554FA5}" type="datetimeFigureOut">
              <a:rPr lang="en-US" smtClean="0"/>
              <a:t>8/18/22</a:t>
            </a:fld>
            <a:endParaRPr lang="en-US"/>
          </a:p>
        </p:txBody>
      </p:sp>
      <p:sp>
        <p:nvSpPr>
          <p:cNvPr id="5" name="Footer Placeholder 4">
            <a:extLst>
              <a:ext uri="{FF2B5EF4-FFF2-40B4-BE49-F238E27FC236}">
                <a16:creationId xmlns:a16="http://schemas.microsoft.com/office/drawing/2014/main" id="{A341E7F1-4649-5D5E-3329-4FCD2976FA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32FEE1-BF9D-4329-9E57-9394F82B2C6E}"/>
              </a:ext>
            </a:extLst>
          </p:cNvPr>
          <p:cNvSpPr>
            <a:spLocks noGrp="1"/>
          </p:cNvSpPr>
          <p:nvPr>
            <p:ph type="sldNum" sz="quarter" idx="12"/>
          </p:nvPr>
        </p:nvSpPr>
        <p:spPr/>
        <p:txBody>
          <a:bodyPr/>
          <a:lstStyle/>
          <a:p>
            <a:fld id="{B7AFEA82-10FF-0443-B57E-AC20856DF13B}" type="slidenum">
              <a:rPr lang="en-US" smtClean="0"/>
              <a:t>‹#›</a:t>
            </a:fld>
            <a:endParaRPr lang="en-US"/>
          </a:p>
        </p:txBody>
      </p:sp>
    </p:spTree>
    <p:extLst>
      <p:ext uri="{BB962C8B-B14F-4D97-AF65-F5344CB8AC3E}">
        <p14:creationId xmlns:p14="http://schemas.microsoft.com/office/powerpoint/2010/main" val="21838737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2CBC3-BD3F-5566-DFD2-D1015FC4979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97172D2-E2E3-378E-851F-B644C0EBC61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5F4967-D7DC-BB31-B9BB-513D08A9C302}"/>
              </a:ext>
            </a:extLst>
          </p:cNvPr>
          <p:cNvSpPr>
            <a:spLocks noGrp="1"/>
          </p:cNvSpPr>
          <p:nvPr>
            <p:ph type="dt" sz="half" idx="10"/>
          </p:nvPr>
        </p:nvSpPr>
        <p:spPr/>
        <p:txBody>
          <a:bodyPr/>
          <a:lstStyle/>
          <a:p>
            <a:fld id="{1692D496-923A-F848-8A07-ECB7AC554FA5}" type="datetimeFigureOut">
              <a:rPr lang="en-US" smtClean="0"/>
              <a:t>8/18/22</a:t>
            </a:fld>
            <a:endParaRPr lang="en-US"/>
          </a:p>
        </p:txBody>
      </p:sp>
      <p:sp>
        <p:nvSpPr>
          <p:cNvPr id="5" name="Footer Placeholder 4">
            <a:extLst>
              <a:ext uri="{FF2B5EF4-FFF2-40B4-BE49-F238E27FC236}">
                <a16:creationId xmlns:a16="http://schemas.microsoft.com/office/drawing/2014/main" id="{30C5981C-2532-7345-DF92-F68D3798F6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18C90A-CE91-6593-D21A-8FC07D84C8EE}"/>
              </a:ext>
            </a:extLst>
          </p:cNvPr>
          <p:cNvSpPr>
            <a:spLocks noGrp="1"/>
          </p:cNvSpPr>
          <p:nvPr>
            <p:ph type="sldNum" sz="quarter" idx="12"/>
          </p:nvPr>
        </p:nvSpPr>
        <p:spPr/>
        <p:txBody>
          <a:bodyPr/>
          <a:lstStyle/>
          <a:p>
            <a:fld id="{B7AFEA82-10FF-0443-B57E-AC20856DF13B}" type="slidenum">
              <a:rPr lang="en-US" smtClean="0"/>
              <a:t>‹#›</a:t>
            </a:fld>
            <a:endParaRPr lang="en-US"/>
          </a:p>
        </p:txBody>
      </p:sp>
    </p:spTree>
    <p:extLst>
      <p:ext uri="{BB962C8B-B14F-4D97-AF65-F5344CB8AC3E}">
        <p14:creationId xmlns:p14="http://schemas.microsoft.com/office/powerpoint/2010/main" val="3229955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8791906-E8A5-CC8A-765A-2D2BA94946C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4DCBCF6-FF2D-CFC7-03F3-E5846D517F7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DE4A83-1646-0EEB-2BF3-7753811F2345}"/>
              </a:ext>
            </a:extLst>
          </p:cNvPr>
          <p:cNvSpPr>
            <a:spLocks noGrp="1"/>
          </p:cNvSpPr>
          <p:nvPr>
            <p:ph type="dt" sz="half" idx="10"/>
          </p:nvPr>
        </p:nvSpPr>
        <p:spPr/>
        <p:txBody>
          <a:bodyPr/>
          <a:lstStyle/>
          <a:p>
            <a:fld id="{1692D496-923A-F848-8A07-ECB7AC554FA5}" type="datetimeFigureOut">
              <a:rPr lang="en-US" smtClean="0"/>
              <a:t>8/18/22</a:t>
            </a:fld>
            <a:endParaRPr lang="en-US"/>
          </a:p>
        </p:txBody>
      </p:sp>
      <p:sp>
        <p:nvSpPr>
          <p:cNvPr id="5" name="Footer Placeholder 4">
            <a:extLst>
              <a:ext uri="{FF2B5EF4-FFF2-40B4-BE49-F238E27FC236}">
                <a16:creationId xmlns:a16="http://schemas.microsoft.com/office/drawing/2014/main" id="{4975270D-525B-0311-C5E5-56D00500AC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4E8AC6-8B4B-CF40-599C-6ECAB971C9CD}"/>
              </a:ext>
            </a:extLst>
          </p:cNvPr>
          <p:cNvSpPr>
            <a:spLocks noGrp="1"/>
          </p:cNvSpPr>
          <p:nvPr>
            <p:ph type="sldNum" sz="quarter" idx="12"/>
          </p:nvPr>
        </p:nvSpPr>
        <p:spPr/>
        <p:txBody>
          <a:bodyPr/>
          <a:lstStyle/>
          <a:p>
            <a:fld id="{B7AFEA82-10FF-0443-B57E-AC20856DF13B}" type="slidenum">
              <a:rPr lang="en-US" smtClean="0"/>
              <a:t>‹#›</a:t>
            </a:fld>
            <a:endParaRPr lang="en-US"/>
          </a:p>
        </p:txBody>
      </p:sp>
    </p:spTree>
    <p:extLst>
      <p:ext uri="{BB962C8B-B14F-4D97-AF65-F5344CB8AC3E}">
        <p14:creationId xmlns:p14="http://schemas.microsoft.com/office/powerpoint/2010/main" val="13459048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A4860-D875-7F7C-0909-B5578749850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09BC69-4431-2626-B818-DCCC24808B8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42F473-F009-6206-214C-98D694CEFB28}"/>
              </a:ext>
            </a:extLst>
          </p:cNvPr>
          <p:cNvSpPr>
            <a:spLocks noGrp="1"/>
          </p:cNvSpPr>
          <p:nvPr>
            <p:ph type="dt" sz="half" idx="10"/>
          </p:nvPr>
        </p:nvSpPr>
        <p:spPr/>
        <p:txBody>
          <a:bodyPr/>
          <a:lstStyle/>
          <a:p>
            <a:fld id="{1692D496-923A-F848-8A07-ECB7AC554FA5}" type="datetimeFigureOut">
              <a:rPr lang="en-US" smtClean="0"/>
              <a:t>8/18/22</a:t>
            </a:fld>
            <a:endParaRPr lang="en-US"/>
          </a:p>
        </p:txBody>
      </p:sp>
      <p:sp>
        <p:nvSpPr>
          <p:cNvPr id="5" name="Footer Placeholder 4">
            <a:extLst>
              <a:ext uri="{FF2B5EF4-FFF2-40B4-BE49-F238E27FC236}">
                <a16:creationId xmlns:a16="http://schemas.microsoft.com/office/drawing/2014/main" id="{3F8BB3BA-3C40-C10E-5682-AB8A604208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DAB1B9-C885-F433-1264-A9A2A32B21A0}"/>
              </a:ext>
            </a:extLst>
          </p:cNvPr>
          <p:cNvSpPr>
            <a:spLocks noGrp="1"/>
          </p:cNvSpPr>
          <p:nvPr>
            <p:ph type="sldNum" sz="quarter" idx="12"/>
          </p:nvPr>
        </p:nvSpPr>
        <p:spPr/>
        <p:txBody>
          <a:bodyPr/>
          <a:lstStyle/>
          <a:p>
            <a:fld id="{B7AFEA82-10FF-0443-B57E-AC20856DF13B}" type="slidenum">
              <a:rPr lang="en-US" smtClean="0"/>
              <a:t>‹#›</a:t>
            </a:fld>
            <a:endParaRPr lang="en-US"/>
          </a:p>
        </p:txBody>
      </p:sp>
    </p:spTree>
    <p:extLst>
      <p:ext uri="{BB962C8B-B14F-4D97-AF65-F5344CB8AC3E}">
        <p14:creationId xmlns:p14="http://schemas.microsoft.com/office/powerpoint/2010/main" val="3526468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A5195-A16F-5FD1-97F3-E6B24C46099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3E44331-4E05-A4C1-C56C-8CC0D281401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10DD6D8-D006-4E72-28B4-469894DB0D19}"/>
              </a:ext>
            </a:extLst>
          </p:cNvPr>
          <p:cNvSpPr>
            <a:spLocks noGrp="1"/>
          </p:cNvSpPr>
          <p:nvPr>
            <p:ph type="dt" sz="half" idx="10"/>
          </p:nvPr>
        </p:nvSpPr>
        <p:spPr/>
        <p:txBody>
          <a:bodyPr/>
          <a:lstStyle/>
          <a:p>
            <a:fld id="{1692D496-923A-F848-8A07-ECB7AC554FA5}" type="datetimeFigureOut">
              <a:rPr lang="en-US" smtClean="0"/>
              <a:t>8/18/22</a:t>
            </a:fld>
            <a:endParaRPr lang="en-US"/>
          </a:p>
        </p:txBody>
      </p:sp>
      <p:sp>
        <p:nvSpPr>
          <p:cNvPr id="5" name="Footer Placeholder 4">
            <a:extLst>
              <a:ext uri="{FF2B5EF4-FFF2-40B4-BE49-F238E27FC236}">
                <a16:creationId xmlns:a16="http://schemas.microsoft.com/office/drawing/2014/main" id="{2FE29102-C14C-4ED1-AA94-DEFAAE5DA1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D71BD3-438B-C34E-2D0C-506914970526}"/>
              </a:ext>
            </a:extLst>
          </p:cNvPr>
          <p:cNvSpPr>
            <a:spLocks noGrp="1"/>
          </p:cNvSpPr>
          <p:nvPr>
            <p:ph type="sldNum" sz="quarter" idx="12"/>
          </p:nvPr>
        </p:nvSpPr>
        <p:spPr/>
        <p:txBody>
          <a:bodyPr/>
          <a:lstStyle/>
          <a:p>
            <a:fld id="{B7AFEA82-10FF-0443-B57E-AC20856DF13B}" type="slidenum">
              <a:rPr lang="en-US" smtClean="0"/>
              <a:t>‹#›</a:t>
            </a:fld>
            <a:endParaRPr lang="en-US"/>
          </a:p>
        </p:txBody>
      </p:sp>
    </p:spTree>
    <p:extLst>
      <p:ext uri="{BB962C8B-B14F-4D97-AF65-F5344CB8AC3E}">
        <p14:creationId xmlns:p14="http://schemas.microsoft.com/office/powerpoint/2010/main" val="2657965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91B19-4FB2-2B01-F874-B3AD7F56B02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5740AFC-AB1E-ED82-75E4-328E01BD298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30CBFE5-B501-E8FD-8A4A-E377C6A2CA2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538979D-C7BA-B6BB-5086-A01E372FD75F}"/>
              </a:ext>
            </a:extLst>
          </p:cNvPr>
          <p:cNvSpPr>
            <a:spLocks noGrp="1"/>
          </p:cNvSpPr>
          <p:nvPr>
            <p:ph type="dt" sz="half" idx="10"/>
          </p:nvPr>
        </p:nvSpPr>
        <p:spPr/>
        <p:txBody>
          <a:bodyPr/>
          <a:lstStyle/>
          <a:p>
            <a:fld id="{1692D496-923A-F848-8A07-ECB7AC554FA5}" type="datetimeFigureOut">
              <a:rPr lang="en-US" smtClean="0"/>
              <a:t>8/18/22</a:t>
            </a:fld>
            <a:endParaRPr lang="en-US"/>
          </a:p>
        </p:txBody>
      </p:sp>
      <p:sp>
        <p:nvSpPr>
          <p:cNvPr id="6" name="Footer Placeholder 5">
            <a:extLst>
              <a:ext uri="{FF2B5EF4-FFF2-40B4-BE49-F238E27FC236}">
                <a16:creationId xmlns:a16="http://schemas.microsoft.com/office/drawing/2014/main" id="{0A91A853-DE39-54B0-8834-D37A7463C01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DADD03-22FA-C638-EAC7-F5E24AF5FE39}"/>
              </a:ext>
            </a:extLst>
          </p:cNvPr>
          <p:cNvSpPr>
            <a:spLocks noGrp="1"/>
          </p:cNvSpPr>
          <p:nvPr>
            <p:ph type="sldNum" sz="quarter" idx="12"/>
          </p:nvPr>
        </p:nvSpPr>
        <p:spPr/>
        <p:txBody>
          <a:bodyPr/>
          <a:lstStyle/>
          <a:p>
            <a:fld id="{B7AFEA82-10FF-0443-B57E-AC20856DF13B}" type="slidenum">
              <a:rPr lang="en-US" smtClean="0"/>
              <a:t>‹#›</a:t>
            </a:fld>
            <a:endParaRPr lang="en-US"/>
          </a:p>
        </p:txBody>
      </p:sp>
    </p:spTree>
    <p:extLst>
      <p:ext uri="{BB962C8B-B14F-4D97-AF65-F5344CB8AC3E}">
        <p14:creationId xmlns:p14="http://schemas.microsoft.com/office/powerpoint/2010/main" val="9526856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AC965-A7BB-158E-4EEC-28F9CC85DB9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F5FD81C-84C5-1A7B-808F-9F0AE7F083C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8D07038-A09E-DF94-E7DD-A53E9039884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E00E140-A5B1-4B9F-2B26-EE885D26A61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ECF39BF-43E1-AAF2-5066-FC82D254584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F90F13F-CE22-27F4-18E7-F5EDFAADFE5F}"/>
              </a:ext>
            </a:extLst>
          </p:cNvPr>
          <p:cNvSpPr>
            <a:spLocks noGrp="1"/>
          </p:cNvSpPr>
          <p:nvPr>
            <p:ph type="dt" sz="half" idx="10"/>
          </p:nvPr>
        </p:nvSpPr>
        <p:spPr/>
        <p:txBody>
          <a:bodyPr/>
          <a:lstStyle/>
          <a:p>
            <a:fld id="{1692D496-923A-F848-8A07-ECB7AC554FA5}" type="datetimeFigureOut">
              <a:rPr lang="en-US" smtClean="0"/>
              <a:t>8/18/22</a:t>
            </a:fld>
            <a:endParaRPr lang="en-US"/>
          </a:p>
        </p:txBody>
      </p:sp>
      <p:sp>
        <p:nvSpPr>
          <p:cNvPr id="8" name="Footer Placeholder 7">
            <a:extLst>
              <a:ext uri="{FF2B5EF4-FFF2-40B4-BE49-F238E27FC236}">
                <a16:creationId xmlns:a16="http://schemas.microsoft.com/office/drawing/2014/main" id="{25620656-6567-E38D-4903-2E2B9BBC176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E06D9B6-8409-A183-913C-74FECD2D2AF8}"/>
              </a:ext>
            </a:extLst>
          </p:cNvPr>
          <p:cNvSpPr>
            <a:spLocks noGrp="1"/>
          </p:cNvSpPr>
          <p:nvPr>
            <p:ph type="sldNum" sz="quarter" idx="12"/>
          </p:nvPr>
        </p:nvSpPr>
        <p:spPr/>
        <p:txBody>
          <a:bodyPr/>
          <a:lstStyle/>
          <a:p>
            <a:fld id="{B7AFEA82-10FF-0443-B57E-AC20856DF13B}" type="slidenum">
              <a:rPr lang="en-US" smtClean="0"/>
              <a:t>‹#›</a:t>
            </a:fld>
            <a:endParaRPr lang="en-US"/>
          </a:p>
        </p:txBody>
      </p:sp>
    </p:spTree>
    <p:extLst>
      <p:ext uri="{BB962C8B-B14F-4D97-AF65-F5344CB8AC3E}">
        <p14:creationId xmlns:p14="http://schemas.microsoft.com/office/powerpoint/2010/main" val="5200495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0A59C-443B-4C2D-032C-BBFC2BDF66A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485B202-0C98-CDD3-6C5F-A7BD76897813}"/>
              </a:ext>
            </a:extLst>
          </p:cNvPr>
          <p:cNvSpPr>
            <a:spLocks noGrp="1"/>
          </p:cNvSpPr>
          <p:nvPr>
            <p:ph type="dt" sz="half" idx="10"/>
          </p:nvPr>
        </p:nvSpPr>
        <p:spPr/>
        <p:txBody>
          <a:bodyPr/>
          <a:lstStyle/>
          <a:p>
            <a:fld id="{1692D496-923A-F848-8A07-ECB7AC554FA5}" type="datetimeFigureOut">
              <a:rPr lang="en-US" smtClean="0"/>
              <a:t>8/18/22</a:t>
            </a:fld>
            <a:endParaRPr lang="en-US"/>
          </a:p>
        </p:txBody>
      </p:sp>
      <p:sp>
        <p:nvSpPr>
          <p:cNvPr id="4" name="Footer Placeholder 3">
            <a:extLst>
              <a:ext uri="{FF2B5EF4-FFF2-40B4-BE49-F238E27FC236}">
                <a16:creationId xmlns:a16="http://schemas.microsoft.com/office/drawing/2014/main" id="{5B2B2E32-A983-6803-3662-F62B1641884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9315FDD-F23E-2C8E-BE37-1F4B0EF5DECA}"/>
              </a:ext>
            </a:extLst>
          </p:cNvPr>
          <p:cNvSpPr>
            <a:spLocks noGrp="1"/>
          </p:cNvSpPr>
          <p:nvPr>
            <p:ph type="sldNum" sz="quarter" idx="12"/>
          </p:nvPr>
        </p:nvSpPr>
        <p:spPr/>
        <p:txBody>
          <a:bodyPr/>
          <a:lstStyle/>
          <a:p>
            <a:fld id="{B7AFEA82-10FF-0443-B57E-AC20856DF13B}" type="slidenum">
              <a:rPr lang="en-US" smtClean="0"/>
              <a:t>‹#›</a:t>
            </a:fld>
            <a:endParaRPr lang="en-US"/>
          </a:p>
        </p:txBody>
      </p:sp>
    </p:spTree>
    <p:extLst>
      <p:ext uri="{BB962C8B-B14F-4D97-AF65-F5344CB8AC3E}">
        <p14:creationId xmlns:p14="http://schemas.microsoft.com/office/powerpoint/2010/main" val="17248658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4F9C402-FD4D-74C9-03A6-A5CBCDB6D432}"/>
              </a:ext>
            </a:extLst>
          </p:cNvPr>
          <p:cNvSpPr>
            <a:spLocks noGrp="1"/>
          </p:cNvSpPr>
          <p:nvPr>
            <p:ph type="dt" sz="half" idx="10"/>
          </p:nvPr>
        </p:nvSpPr>
        <p:spPr/>
        <p:txBody>
          <a:bodyPr/>
          <a:lstStyle/>
          <a:p>
            <a:fld id="{1692D496-923A-F848-8A07-ECB7AC554FA5}" type="datetimeFigureOut">
              <a:rPr lang="en-US" smtClean="0"/>
              <a:t>8/18/22</a:t>
            </a:fld>
            <a:endParaRPr lang="en-US"/>
          </a:p>
        </p:txBody>
      </p:sp>
      <p:sp>
        <p:nvSpPr>
          <p:cNvPr id="3" name="Footer Placeholder 2">
            <a:extLst>
              <a:ext uri="{FF2B5EF4-FFF2-40B4-BE49-F238E27FC236}">
                <a16:creationId xmlns:a16="http://schemas.microsoft.com/office/drawing/2014/main" id="{6DEB0022-758B-66B1-19FC-47142B98F65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C99B54A-8BF5-8BBF-73B3-FFDA5CBBEEAC}"/>
              </a:ext>
            </a:extLst>
          </p:cNvPr>
          <p:cNvSpPr>
            <a:spLocks noGrp="1"/>
          </p:cNvSpPr>
          <p:nvPr>
            <p:ph type="sldNum" sz="quarter" idx="12"/>
          </p:nvPr>
        </p:nvSpPr>
        <p:spPr/>
        <p:txBody>
          <a:bodyPr/>
          <a:lstStyle/>
          <a:p>
            <a:fld id="{B7AFEA82-10FF-0443-B57E-AC20856DF13B}" type="slidenum">
              <a:rPr lang="en-US" smtClean="0"/>
              <a:t>‹#›</a:t>
            </a:fld>
            <a:endParaRPr lang="en-US"/>
          </a:p>
        </p:txBody>
      </p:sp>
    </p:spTree>
    <p:extLst>
      <p:ext uri="{BB962C8B-B14F-4D97-AF65-F5344CB8AC3E}">
        <p14:creationId xmlns:p14="http://schemas.microsoft.com/office/powerpoint/2010/main" val="14032394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15997-13BF-5668-D3F9-E5688EC6A9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1B89208-CA59-DD54-3FA5-94F65894F4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D7F2756-0D50-CFF8-9BC2-D808F67780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D20DB76-AE9C-E3E4-0E0F-71878CE3092B}"/>
              </a:ext>
            </a:extLst>
          </p:cNvPr>
          <p:cNvSpPr>
            <a:spLocks noGrp="1"/>
          </p:cNvSpPr>
          <p:nvPr>
            <p:ph type="dt" sz="half" idx="10"/>
          </p:nvPr>
        </p:nvSpPr>
        <p:spPr/>
        <p:txBody>
          <a:bodyPr/>
          <a:lstStyle/>
          <a:p>
            <a:fld id="{1692D496-923A-F848-8A07-ECB7AC554FA5}" type="datetimeFigureOut">
              <a:rPr lang="en-US" smtClean="0"/>
              <a:t>8/18/22</a:t>
            </a:fld>
            <a:endParaRPr lang="en-US"/>
          </a:p>
        </p:txBody>
      </p:sp>
      <p:sp>
        <p:nvSpPr>
          <p:cNvPr id="6" name="Footer Placeholder 5">
            <a:extLst>
              <a:ext uri="{FF2B5EF4-FFF2-40B4-BE49-F238E27FC236}">
                <a16:creationId xmlns:a16="http://schemas.microsoft.com/office/drawing/2014/main" id="{29FA8ABF-892A-AAB1-DB56-4619837D29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D81875-4D81-5F5A-FC06-91C3F00FB0ED}"/>
              </a:ext>
            </a:extLst>
          </p:cNvPr>
          <p:cNvSpPr>
            <a:spLocks noGrp="1"/>
          </p:cNvSpPr>
          <p:nvPr>
            <p:ph type="sldNum" sz="quarter" idx="12"/>
          </p:nvPr>
        </p:nvSpPr>
        <p:spPr/>
        <p:txBody>
          <a:bodyPr/>
          <a:lstStyle/>
          <a:p>
            <a:fld id="{B7AFEA82-10FF-0443-B57E-AC20856DF13B}" type="slidenum">
              <a:rPr lang="en-US" smtClean="0"/>
              <a:t>‹#›</a:t>
            </a:fld>
            <a:endParaRPr lang="en-US"/>
          </a:p>
        </p:txBody>
      </p:sp>
    </p:spTree>
    <p:extLst>
      <p:ext uri="{BB962C8B-B14F-4D97-AF65-F5344CB8AC3E}">
        <p14:creationId xmlns:p14="http://schemas.microsoft.com/office/powerpoint/2010/main" val="7907738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90BED-CB45-C758-5EC8-8CE6E24740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9C33D75-13E2-B5F0-E74F-8D83F6F874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C39DCA1-7437-4A45-F8F9-85214F0394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5E272C-72A7-FCB1-2BC4-4B2D8B454465}"/>
              </a:ext>
            </a:extLst>
          </p:cNvPr>
          <p:cNvSpPr>
            <a:spLocks noGrp="1"/>
          </p:cNvSpPr>
          <p:nvPr>
            <p:ph type="dt" sz="half" idx="10"/>
          </p:nvPr>
        </p:nvSpPr>
        <p:spPr/>
        <p:txBody>
          <a:bodyPr/>
          <a:lstStyle/>
          <a:p>
            <a:fld id="{1692D496-923A-F848-8A07-ECB7AC554FA5}" type="datetimeFigureOut">
              <a:rPr lang="en-US" smtClean="0"/>
              <a:t>8/18/22</a:t>
            </a:fld>
            <a:endParaRPr lang="en-US"/>
          </a:p>
        </p:txBody>
      </p:sp>
      <p:sp>
        <p:nvSpPr>
          <p:cNvPr id="6" name="Footer Placeholder 5">
            <a:extLst>
              <a:ext uri="{FF2B5EF4-FFF2-40B4-BE49-F238E27FC236}">
                <a16:creationId xmlns:a16="http://schemas.microsoft.com/office/drawing/2014/main" id="{BA568176-142D-D44E-52BD-CF073F03A5A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13AC8D3-6838-C783-5003-51EFAFF97FE0}"/>
              </a:ext>
            </a:extLst>
          </p:cNvPr>
          <p:cNvSpPr>
            <a:spLocks noGrp="1"/>
          </p:cNvSpPr>
          <p:nvPr>
            <p:ph type="sldNum" sz="quarter" idx="12"/>
          </p:nvPr>
        </p:nvSpPr>
        <p:spPr/>
        <p:txBody>
          <a:bodyPr/>
          <a:lstStyle/>
          <a:p>
            <a:fld id="{B7AFEA82-10FF-0443-B57E-AC20856DF13B}" type="slidenum">
              <a:rPr lang="en-US" smtClean="0"/>
              <a:t>‹#›</a:t>
            </a:fld>
            <a:endParaRPr lang="en-US"/>
          </a:p>
        </p:txBody>
      </p:sp>
    </p:spTree>
    <p:extLst>
      <p:ext uri="{BB962C8B-B14F-4D97-AF65-F5344CB8AC3E}">
        <p14:creationId xmlns:p14="http://schemas.microsoft.com/office/powerpoint/2010/main" val="34175856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5A5F786-62D3-815C-2B6D-5DE1A1B23D1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E29D86D-25FE-F8DE-C3BC-1D2DC7719B8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789A5D-1C7E-7205-5E13-D592A72010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92D496-923A-F848-8A07-ECB7AC554FA5}" type="datetimeFigureOut">
              <a:rPr lang="en-US" smtClean="0"/>
              <a:t>8/18/22</a:t>
            </a:fld>
            <a:endParaRPr lang="en-US"/>
          </a:p>
        </p:txBody>
      </p:sp>
      <p:sp>
        <p:nvSpPr>
          <p:cNvPr id="5" name="Footer Placeholder 4">
            <a:extLst>
              <a:ext uri="{FF2B5EF4-FFF2-40B4-BE49-F238E27FC236}">
                <a16:creationId xmlns:a16="http://schemas.microsoft.com/office/drawing/2014/main" id="{335A3A21-1ECC-9FCE-3E76-49D2062642F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76B52AD-D3B3-6B4A-9022-12ADB45653E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AFEA82-10FF-0443-B57E-AC20856DF13B}" type="slidenum">
              <a:rPr lang="en-US" smtClean="0"/>
              <a:t>‹#›</a:t>
            </a:fld>
            <a:endParaRPr lang="en-US"/>
          </a:p>
        </p:txBody>
      </p:sp>
    </p:spTree>
    <p:extLst>
      <p:ext uri="{BB962C8B-B14F-4D97-AF65-F5344CB8AC3E}">
        <p14:creationId xmlns:p14="http://schemas.microsoft.com/office/powerpoint/2010/main" val="36750580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7F5D6-3823-4C7A-64D3-97E886C0B757}"/>
              </a:ext>
            </a:extLst>
          </p:cNvPr>
          <p:cNvSpPr>
            <a:spLocks noGrp="1"/>
          </p:cNvSpPr>
          <p:nvPr>
            <p:ph type="title"/>
          </p:nvPr>
        </p:nvSpPr>
        <p:spPr>
          <a:xfrm>
            <a:off x="3634573" y="2702954"/>
            <a:ext cx="4741984" cy="726046"/>
          </a:xfrm>
        </p:spPr>
        <p:txBody>
          <a:bodyPr>
            <a:normAutofit fontScale="90000"/>
          </a:bodyPr>
          <a:lstStyle/>
          <a:p>
            <a:r>
              <a:rPr lang="en-US" dirty="0"/>
              <a:t>Compiling C code 101</a:t>
            </a:r>
          </a:p>
        </p:txBody>
      </p:sp>
    </p:spTree>
    <p:extLst>
      <p:ext uri="{BB962C8B-B14F-4D97-AF65-F5344CB8AC3E}">
        <p14:creationId xmlns:p14="http://schemas.microsoft.com/office/powerpoint/2010/main" val="5555482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FCE9D-5B63-3FA8-8D31-BE7DCACCAC0A}"/>
              </a:ext>
            </a:extLst>
          </p:cNvPr>
          <p:cNvSpPr>
            <a:spLocks noGrp="1"/>
          </p:cNvSpPr>
          <p:nvPr>
            <p:ph type="title"/>
          </p:nvPr>
        </p:nvSpPr>
        <p:spPr/>
        <p:txBody>
          <a:bodyPr/>
          <a:lstStyle/>
          <a:p>
            <a:r>
              <a:rPr lang="en-US" dirty="0"/>
              <a:t>Demo: Making an executable</a:t>
            </a:r>
          </a:p>
        </p:txBody>
      </p:sp>
    </p:spTree>
    <p:extLst>
      <p:ext uri="{BB962C8B-B14F-4D97-AF65-F5344CB8AC3E}">
        <p14:creationId xmlns:p14="http://schemas.microsoft.com/office/powerpoint/2010/main" val="32594253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2A54DA-5877-15E9-CAFF-514F483A6C3D}"/>
              </a:ext>
            </a:extLst>
          </p:cNvPr>
          <p:cNvSpPr>
            <a:spLocks noGrp="1"/>
          </p:cNvSpPr>
          <p:nvPr>
            <p:ph idx="1"/>
          </p:nvPr>
        </p:nvSpPr>
        <p:spPr>
          <a:xfrm>
            <a:off x="838200" y="1825625"/>
            <a:ext cx="10515600" cy="4351338"/>
          </a:xfrm>
        </p:spPr>
        <p:txBody>
          <a:bodyPr>
            <a:normAutofit/>
          </a:bodyPr>
          <a:lstStyle/>
          <a:p>
            <a:r>
              <a:rPr lang="en-US" dirty="0"/>
              <a:t>Code</a:t>
            </a:r>
          </a:p>
          <a:p>
            <a:r>
              <a:rPr lang="en-US" dirty="0"/>
              <a:t>Just run</a:t>
            </a:r>
          </a:p>
          <a:p>
            <a:r>
              <a:rPr lang="en-US" dirty="0"/>
              <a:t>Just build-simple</a:t>
            </a:r>
          </a:p>
        </p:txBody>
      </p:sp>
    </p:spTree>
    <p:extLst>
      <p:ext uri="{BB962C8B-B14F-4D97-AF65-F5344CB8AC3E}">
        <p14:creationId xmlns:p14="http://schemas.microsoft.com/office/powerpoint/2010/main" val="41299123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58EA1-4335-EE2C-ECB4-7E9BB354DA1A}"/>
              </a:ext>
            </a:extLst>
          </p:cNvPr>
          <p:cNvSpPr>
            <a:spLocks noGrp="1"/>
          </p:cNvSpPr>
          <p:nvPr>
            <p:ph type="title"/>
          </p:nvPr>
        </p:nvSpPr>
        <p:spPr/>
        <p:txBody>
          <a:bodyPr/>
          <a:lstStyle/>
          <a:p>
            <a:r>
              <a:rPr lang="en-US" dirty="0"/>
              <a:t>Process memory (basic)</a:t>
            </a:r>
          </a:p>
        </p:txBody>
      </p:sp>
      <p:pic>
        <p:nvPicPr>
          <p:cNvPr id="6" name="Picture 5" descr="Diagram&#10;&#10;Description automatically generated">
            <a:extLst>
              <a:ext uri="{FF2B5EF4-FFF2-40B4-BE49-F238E27FC236}">
                <a16:creationId xmlns:a16="http://schemas.microsoft.com/office/drawing/2014/main" id="{9982B904-DC49-6E63-F49F-865C4528AAF0}"/>
              </a:ext>
            </a:extLst>
          </p:cNvPr>
          <p:cNvPicPr>
            <a:picLocks noChangeAspect="1"/>
          </p:cNvPicPr>
          <p:nvPr/>
        </p:nvPicPr>
        <p:blipFill>
          <a:blip r:embed="rId2"/>
          <a:stretch>
            <a:fillRect/>
          </a:stretch>
        </p:blipFill>
        <p:spPr>
          <a:xfrm>
            <a:off x="3611411" y="1918907"/>
            <a:ext cx="3769072" cy="4322759"/>
          </a:xfrm>
          <a:prstGeom prst="rect">
            <a:avLst/>
          </a:prstGeom>
        </p:spPr>
      </p:pic>
    </p:spTree>
    <p:extLst>
      <p:ext uri="{BB962C8B-B14F-4D97-AF65-F5344CB8AC3E}">
        <p14:creationId xmlns:p14="http://schemas.microsoft.com/office/powerpoint/2010/main" val="4218429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58EA1-4335-EE2C-ECB4-7E9BB354DA1A}"/>
              </a:ext>
            </a:extLst>
          </p:cNvPr>
          <p:cNvSpPr>
            <a:spLocks noGrp="1"/>
          </p:cNvSpPr>
          <p:nvPr>
            <p:ph type="title"/>
          </p:nvPr>
        </p:nvSpPr>
        <p:spPr/>
        <p:txBody>
          <a:bodyPr/>
          <a:lstStyle/>
          <a:p>
            <a:r>
              <a:rPr lang="en-US" dirty="0"/>
              <a:t>Aside: main is not the start of your program</a:t>
            </a:r>
          </a:p>
        </p:txBody>
      </p:sp>
      <p:sp>
        <p:nvSpPr>
          <p:cNvPr id="3" name="Content Placeholder 2">
            <a:extLst>
              <a:ext uri="{FF2B5EF4-FFF2-40B4-BE49-F238E27FC236}">
                <a16:creationId xmlns:a16="http://schemas.microsoft.com/office/drawing/2014/main" id="{43EB24DF-D523-446B-96C4-FD626B67ACAF}"/>
              </a:ext>
            </a:extLst>
          </p:cNvPr>
          <p:cNvSpPr>
            <a:spLocks noGrp="1"/>
          </p:cNvSpPr>
          <p:nvPr>
            <p:ph idx="1"/>
          </p:nvPr>
        </p:nvSpPr>
        <p:spPr>
          <a:xfrm>
            <a:off x="838200" y="1825625"/>
            <a:ext cx="10515600" cy="4351338"/>
          </a:xfrm>
        </p:spPr>
        <p:txBody>
          <a:bodyPr>
            <a:normAutofit/>
          </a:bodyPr>
          <a:lstStyle/>
          <a:p>
            <a:r>
              <a:rPr lang="en-US" dirty="0"/>
              <a:t>Just build-simple</a:t>
            </a:r>
          </a:p>
          <a:p>
            <a:r>
              <a:rPr lang="en-US" dirty="0" err="1"/>
              <a:t>nvim</a:t>
            </a:r>
            <a:r>
              <a:rPr lang="en-US" dirty="0"/>
              <a:t> build/main/main-no-pie-</a:t>
            </a:r>
            <a:r>
              <a:rPr lang="en-US" dirty="0" err="1"/>
              <a:t>dynamic.dump</a:t>
            </a:r>
            <a:endParaRPr lang="en-US" dirty="0"/>
          </a:p>
          <a:p>
            <a:r>
              <a:rPr lang="en-US" dirty="0" err="1"/>
              <a:t>nvim</a:t>
            </a:r>
            <a:r>
              <a:rPr lang="en-US" dirty="0"/>
              <a:t> /</a:t>
            </a:r>
            <a:r>
              <a:rPr lang="en-US" dirty="0" err="1"/>
              <a:t>usr</a:t>
            </a:r>
            <a:r>
              <a:rPr lang="en-US" dirty="0"/>
              <a:t>/</a:t>
            </a:r>
            <a:r>
              <a:rPr lang="en-US" dirty="0" err="1"/>
              <a:t>src</a:t>
            </a:r>
            <a:r>
              <a:rPr lang="en-US" dirty="0"/>
              <a:t>/</a:t>
            </a:r>
            <a:r>
              <a:rPr lang="en-US" dirty="0" err="1"/>
              <a:t>glibc</a:t>
            </a:r>
            <a:r>
              <a:rPr lang="en-US" dirty="0"/>
              <a:t>/glibc-2.35/</a:t>
            </a:r>
            <a:r>
              <a:rPr lang="en-US" dirty="0" err="1"/>
              <a:t>csu</a:t>
            </a:r>
            <a:r>
              <a:rPr lang="en-US" dirty="0"/>
              <a:t>/</a:t>
            </a:r>
            <a:r>
              <a:rPr lang="en-US" dirty="0" err="1"/>
              <a:t>libc-start.c</a:t>
            </a:r>
            <a:endParaRPr lang="en-US" dirty="0"/>
          </a:p>
        </p:txBody>
      </p:sp>
    </p:spTree>
    <p:extLst>
      <p:ext uri="{BB962C8B-B14F-4D97-AF65-F5344CB8AC3E}">
        <p14:creationId xmlns:p14="http://schemas.microsoft.com/office/powerpoint/2010/main" val="17176742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D9C52-95A2-A8EB-102F-4CC732BDF360}"/>
              </a:ext>
            </a:extLst>
          </p:cNvPr>
          <p:cNvSpPr>
            <a:spLocks noGrp="1"/>
          </p:cNvSpPr>
          <p:nvPr>
            <p:ph type="title"/>
          </p:nvPr>
        </p:nvSpPr>
        <p:spPr/>
        <p:txBody>
          <a:bodyPr/>
          <a:lstStyle/>
          <a:p>
            <a:r>
              <a:rPr lang="en-US" dirty="0"/>
              <a:t>Position Independence</a:t>
            </a:r>
          </a:p>
        </p:txBody>
      </p:sp>
      <p:sp>
        <p:nvSpPr>
          <p:cNvPr id="3" name="Content Placeholder 2">
            <a:extLst>
              <a:ext uri="{FF2B5EF4-FFF2-40B4-BE49-F238E27FC236}">
                <a16:creationId xmlns:a16="http://schemas.microsoft.com/office/drawing/2014/main" id="{29830488-1B41-DAAD-EC1C-73731FE192E8}"/>
              </a:ext>
            </a:extLst>
          </p:cNvPr>
          <p:cNvSpPr>
            <a:spLocks noGrp="1"/>
          </p:cNvSpPr>
          <p:nvPr>
            <p:ph idx="1"/>
          </p:nvPr>
        </p:nvSpPr>
        <p:spPr/>
        <p:txBody>
          <a:bodyPr/>
          <a:lstStyle/>
          <a:p>
            <a:r>
              <a:rPr lang="en-US" dirty="0"/>
              <a:t>Position Independent Executable (PIE)</a:t>
            </a:r>
          </a:p>
          <a:p>
            <a:pPr lvl="1"/>
            <a:r>
              <a:rPr lang="en-US" dirty="0"/>
              <a:t>The default</a:t>
            </a:r>
          </a:p>
          <a:p>
            <a:pPr lvl="1"/>
            <a:r>
              <a:rPr lang="en-US" dirty="0"/>
              <a:t>Dynamic loader can place your executable at any place in virtual memory</a:t>
            </a:r>
          </a:p>
          <a:p>
            <a:endParaRPr lang="en-US" dirty="0"/>
          </a:p>
          <a:p>
            <a:r>
              <a:rPr lang="en-US" dirty="0"/>
              <a:t>Position Independent Code (PIC and pic)</a:t>
            </a:r>
          </a:p>
          <a:p>
            <a:pPr lvl="1"/>
            <a:r>
              <a:rPr lang="en-US" dirty="0"/>
              <a:t>Used for building shared libraries</a:t>
            </a:r>
          </a:p>
          <a:p>
            <a:pPr lvl="1"/>
            <a:endParaRPr lang="en-US" dirty="0"/>
          </a:p>
        </p:txBody>
      </p:sp>
    </p:spTree>
    <p:extLst>
      <p:ext uri="{BB962C8B-B14F-4D97-AF65-F5344CB8AC3E}">
        <p14:creationId xmlns:p14="http://schemas.microsoft.com/office/powerpoint/2010/main" val="40945442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9B3EE-393D-BD14-DB85-CE62672C19F7}"/>
              </a:ext>
            </a:extLst>
          </p:cNvPr>
          <p:cNvSpPr>
            <a:spLocks noGrp="1"/>
          </p:cNvSpPr>
          <p:nvPr>
            <p:ph type="title"/>
          </p:nvPr>
        </p:nvSpPr>
        <p:spPr/>
        <p:txBody>
          <a:bodyPr/>
          <a:lstStyle/>
          <a:p>
            <a:r>
              <a:rPr lang="en-US" dirty="0"/>
              <a:t>Address Space Layout Randomization</a:t>
            </a:r>
          </a:p>
        </p:txBody>
      </p:sp>
      <p:pic>
        <p:nvPicPr>
          <p:cNvPr id="4" name="Picture 3" descr="Diagram&#10;&#10;Description automatically generated">
            <a:extLst>
              <a:ext uri="{FF2B5EF4-FFF2-40B4-BE49-F238E27FC236}">
                <a16:creationId xmlns:a16="http://schemas.microsoft.com/office/drawing/2014/main" id="{97B87EA6-E3E4-87DC-4526-64D06C2860A6}"/>
              </a:ext>
            </a:extLst>
          </p:cNvPr>
          <p:cNvPicPr>
            <a:picLocks noChangeAspect="1"/>
          </p:cNvPicPr>
          <p:nvPr/>
        </p:nvPicPr>
        <p:blipFill>
          <a:blip r:embed="rId2"/>
          <a:stretch>
            <a:fillRect/>
          </a:stretch>
        </p:blipFill>
        <p:spPr>
          <a:xfrm>
            <a:off x="235165" y="2170116"/>
            <a:ext cx="3769072" cy="4322759"/>
          </a:xfrm>
          <a:prstGeom prst="rect">
            <a:avLst/>
          </a:prstGeom>
        </p:spPr>
      </p:pic>
      <p:pic>
        <p:nvPicPr>
          <p:cNvPr id="7" name="Picture 6" descr="Diagram&#10;&#10;Description automatically generated">
            <a:extLst>
              <a:ext uri="{FF2B5EF4-FFF2-40B4-BE49-F238E27FC236}">
                <a16:creationId xmlns:a16="http://schemas.microsoft.com/office/drawing/2014/main" id="{36E101DB-BE1C-1ABB-5537-1A91840A2F96}"/>
              </a:ext>
            </a:extLst>
          </p:cNvPr>
          <p:cNvPicPr>
            <a:picLocks noChangeAspect="1"/>
          </p:cNvPicPr>
          <p:nvPr/>
        </p:nvPicPr>
        <p:blipFill>
          <a:blip r:embed="rId3"/>
          <a:stretch>
            <a:fillRect/>
          </a:stretch>
        </p:blipFill>
        <p:spPr>
          <a:xfrm>
            <a:off x="4437312" y="2170116"/>
            <a:ext cx="3750453" cy="3996058"/>
          </a:xfrm>
          <a:prstGeom prst="rect">
            <a:avLst/>
          </a:prstGeom>
        </p:spPr>
      </p:pic>
      <p:pic>
        <p:nvPicPr>
          <p:cNvPr id="9" name="Picture 8" descr="Diagram&#10;&#10;Description automatically generated">
            <a:extLst>
              <a:ext uri="{FF2B5EF4-FFF2-40B4-BE49-F238E27FC236}">
                <a16:creationId xmlns:a16="http://schemas.microsoft.com/office/drawing/2014/main" id="{918CEEC1-D9C8-566C-CE3D-BF867CCBAD00}"/>
              </a:ext>
            </a:extLst>
          </p:cNvPr>
          <p:cNvPicPr>
            <a:picLocks noChangeAspect="1"/>
          </p:cNvPicPr>
          <p:nvPr/>
        </p:nvPicPr>
        <p:blipFill>
          <a:blip r:embed="rId4"/>
          <a:stretch>
            <a:fillRect/>
          </a:stretch>
        </p:blipFill>
        <p:spPr>
          <a:xfrm>
            <a:off x="8472726" y="2170116"/>
            <a:ext cx="3633358" cy="3996058"/>
          </a:xfrm>
          <a:prstGeom prst="rect">
            <a:avLst/>
          </a:prstGeom>
        </p:spPr>
      </p:pic>
      <p:cxnSp>
        <p:nvCxnSpPr>
          <p:cNvPr id="10" name="Straight Connector 9">
            <a:extLst>
              <a:ext uri="{FF2B5EF4-FFF2-40B4-BE49-F238E27FC236}">
                <a16:creationId xmlns:a16="http://schemas.microsoft.com/office/drawing/2014/main" id="{6AE28875-3196-D24A-2597-605508E4F316}"/>
              </a:ext>
            </a:extLst>
          </p:cNvPr>
          <p:cNvCxnSpPr/>
          <p:nvPr/>
        </p:nvCxnSpPr>
        <p:spPr>
          <a:xfrm>
            <a:off x="311499" y="1959429"/>
            <a:ext cx="3436536"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99BEE66-E3C7-F808-6460-F5DC6A70B49D}"/>
              </a:ext>
            </a:extLst>
          </p:cNvPr>
          <p:cNvCxnSpPr/>
          <p:nvPr/>
        </p:nvCxnSpPr>
        <p:spPr>
          <a:xfrm>
            <a:off x="4302369" y="1959429"/>
            <a:ext cx="3436536"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EA62DAA5-CDF4-1EAE-9A5F-337CE8620473}"/>
              </a:ext>
            </a:extLst>
          </p:cNvPr>
          <p:cNvCxnSpPr/>
          <p:nvPr/>
        </p:nvCxnSpPr>
        <p:spPr>
          <a:xfrm>
            <a:off x="8187765" y="1959429"/>
            <a:ext cx="3436536"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113470A5-6091-918A-427B-2A124D66D01B}"/>
              </a:ext>
            </a:extLst>
          </p:cNvPr>
          <p:cNvSpPr txBox="1"/>
          <p:nvPr/>
        </p:nvSpPr>
        <p:spPr>
          <a:xfrm>
            <a:off x="693337" y="1561070"/>
            <a:ext cx="2495235" cy="369332"/>
          </a:xfrm>
          <a:prstGeom prst="rect">
            <a:avLst/>
          </a:prstGeom>
          <a:noFill/>
        </p:spPr>
        <p:txBody>
          <a:bodyPr wrap="none" rtlCol="0">
            <a:spAutoFit/>
          </a:bodyPr>
          <a:lstStyle/>
          <a:p>
            <a:r>
              <a:rPr lang="en-US" dirty="0"/>
              <a:t>No ASRL / No shared libs</a:t>
            </a:r>
          </a:p>
        </p:txBody>
      </p:sp>
      <p:sp>
        <p:nvSpPr>
          <p:cNvPr id="14" name="TextBox 13">
            <a:extLst>
              <a:ext uri="{FF2B5EF4-FFF2-40B4-BE49-F238E27FC236}">
                <a16:creationId xmlns:a16="http://schemas.microsoft.com/office/drawing/2014/main" id="{3783647E-79C9-BFB2-07E0-B9649CF8DE98}"/>
              </a:ext>
            </a:extLst>
          </p:cNvPr>
          <p:cNvSpPr txBox="1"/>
          <p:nvPr/>
        </p:nvSpPr>
        <p:spPr>
          <a:xfrm>
            <a:off x="4773019" y="1562517"/>
            <a:ext cx="2187458" cy="369332"/>
          </a:xfrm>
          <a:prstGeom prst="rect">
            <a:avLst/>
          </a:prstGeom>
          <a:noFill/>
        </p:spPr>
        <p:txBody>
          <a:bodyPr wrap="none" rtlCol="0">
            <a:spAutoFit/>
          </a:bodyPr>
          <a:lstStyle/>
          <a:p>
            <a:r>
              <a:rPr lang="en-US" dirty="0"/>
              <a:t>No ASRL / Shared libs</a:t>
            </a:r>
          </a:p>
        </p:txBody>
      </p:sp>
      <p:sp>
        <p:nvSpPr>
          <p:cNvPr id="15" name="TextBox 14">
            <a:extLst>
              <a:ext uri="{FF2B5EF4-FFF2-40B4-BE49-F238E27FC236}">
                <a16:creationId xmlns:a16="http://schemas.microsoft.com/office/drawing/2014/main" id="{7A592337-9666-B021-5C2C-125944EAD89A}"/>
              </a:ext>
            </a:extLst>
          </p:cNvPr>
          <p:cNvSpPr txBox="1"/>
          <p:nvPr/>
        </p:nvSpPr>
        <p:spPr>
          <a:xfrm>
            <a:off x="9003430" y="1549462"/>
            <a:ext cx="1863652" cy="369332"/>
          </a:xfrm>
          <a:prstGeom prst="rect">
            <a:avLst/>
          </a:prstGeom>
          <a:noFill/>
        </p:spPr>
        <p:txBody>
          <a:bodyPr wrap="none" rtlCol="0">
            <a:spAutoFit/>
          </a:bodyPr>
          <a:lstStyle/>
          <a:p>
            <a:r>
              <a:rPr lang="en-US" dirty="0"/>
              <a:t>ASRL / Shared libs</a:t>
            </a:r>
          </a:p>
        </p:txBody>
      </p:sp>
    </p:spTree>
    <p:extLst>
      <p:ext uri="{BB962C8B-B14F-4D97-AF65-F5344CB8AC3E}">
        <p14:creationId xmlns:p14="http://schemas.microsoft.com/office/powerpoint/2010/main" val="9548055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F3719-D1DC-54DC-25E4-52EEA5EC16CD}"/>
              </a:ext>
            </a:extLst>
          </p:cNvPr>
          <p:cNvSpPr>
            <a:spLocks noGrp="1"/>
          </p:cNvSpPr>
          <p:nvPr>
            <p:ph type="title"/>
          </p:nvPr>
        </p:nvSpPr>
        <p:spPr/>
        <p:txBody>
          <a:bodyPr>
            <a:normAutofit/>
          </a:bodyPr>
          <a:lstStyle/>
          <a:p>
            <a:r>
              <a:rPr lang="en-US" dirty="0"/>
              <a:t>Global Offset Table (GOT) and</a:t>
            </a:r>
            <a:br>
              <a:rPr lang="en-US" dirty="0"/>
            </a:br>
            <a:r>
              <a:rPr lang="en-US" dirty="0" err="1"/>
              <a:t>Proceedure</a:t>
            </a:r>
            <a:r>
              <a:rPr lang="en-US" dirty="0"/>
              <a:t> Linkage Table (PLT)</a:t>
            </a:r>
          </a:p>
        </p:txBody>
      </p:sp>
      <p:sp>
        <p:nvSpPr>
          <p:cNvPr id="3" name="Content Placeholder 2">
            <a:extLst>
              <a:ext uri="{FF2B5EF4-FFF2-40B4-BE49-F238E27FC236}">
                <a16:creationId xmlns:a16="http://schemas.microsoft.com/office/drawing/2014/main" id="{33D588F8-2EEC-E77F-6310-5A6B203DAE4E}"/>
              </a:ext>
            </a:extLst>
          </p:cNvPr>
          <p:cNvSpPr>
            <a:spLocks noGrp="1"/>
          </p:cNvSpPr>
          <p:nvPr>
            <p:ph idx="1"/>
          </p:nvPr>
        </p:nvSpPr>
        <p:spPr/>
        <p:txBody>
          <a:bodyPr>
            <a:normAutofit fontScale="85000" lnSpcReduction="20000"/>
          </a:bodyPr>
          <a:lstStyle/>
          <a:p>
            <a:r>
              <a:rPr lang="en-US" dirty="0"/>
              <a:t>Used to access external variables or call external functions whose address is not known at the time of linking, but is left to be resolved by the dynamic linker at run time</a:t>
            </a:r>
          </a:p>
          <a:p>
            <a:endParaRPr lang="en-US" dirty="0"/>
          </a:p>
          <a:p>
            <a:r>
              <a:rPr lang="en-US" dirty="0"/>
              <a:t>GOT table (r/w): Use for variables</a:t>
            </a:r>
          </a:p>
          <a:p>
            <a:pPr lvl="1"/>
            <a:r>
              <a:rPr lang="en-US" dirty="0"/>
              <a:t>All global variables are pointers to the GOT</a:t>
            </a:r>
          </a:p>
          <a:p>
            <a:pPr lvl="1"/>
            <a:r>
              <a:rPr lang="en-US" dirty="0"/>
              <a:t>Dynamic linker fixes up the GOT at runtime</a:t>
            </a:r>
          </a:p>
          <a:p>
            <a:pPr lvl="1"/>
            <a:r>
              <a:rPr lang="en-US" dirty="0"/>
              <a:t>Not lazy; does the all</a:t>
            </a:r>
          </a:p>
          <a:p>
            <a:pPr lvl="1"/>
            <a:endParaRPr lang="en-US" dirty="0"/>
          </a:p>
          <a:p>
            <a:r>
              <a:rPr lang="en-US" dirty="0"/>
              <a:t>PLT table (read-only): Use for functions</a:t>
            </a:r>
          </a:p>
          <a:p>
            <a:pPr lvl="1"/>
            <a:r>
              <a:rPr lang="en-US" dirty="0"/>
              <a:t>Unlike variables, lazy binding</a:t>
            </a:r>
          </a:p>
          <a:p>
            <a:pPr lvl="1"/>
            <a:r>
              <a:rPr lang="en-US" dirty="0"/>
              <a:t>You never resolve addresses of functions you never call (but performance hit at runtime)</a:t>
            </a:r>
          </a:p>
          <a:p>
            <a:pPr lvl="1"/>
            <a:r>
              <a:rPr lang="en-US" dirty="0"/>
              <a:t>Each PLT entry has a corresponding GOT entry (GOT is used for indirection)</a:t>
            </a:r>
          </a:p>
          <a:p>
            <a:pPr lvl="1"/>
            <a:r>
              <a:rPr lang="en-US" dirty="0"/>
              <a:t>PLT[0] always a pointer to the dynamic linker</a:t>
            </a:r>
          </a:p>
          <a:p>
            <a:endParaRPr lang="en-US" dirty="0"/>
          </a:p>
        </p:txBody>
      </p:sp>
    </p:spTree>
    <p:extLst>
      <p:ext uri="{BB962C8B-B14F-4D97-AF65-F5344CB8AC3E}">
        <p14:creationId xmlns:p14="http://schemas.microsoft.com/office/powerpoint/2010/main" val="33528194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2A54DA-5877-15E9-CAFF-514F483A6C3D}"/>
              </a:ext>
            </a:extLst>
          </p:cNvPr>
          <p:cNvSpPr>
            <a:spLocks noGrp="1"/>
          </p:cNvSpPr>
          <p:nvPr>
            <p:ph idx="1"/>
          </p:nvPr>
        </p:nvSpPr>
        <p:spPr>
          <a:xfrm>
            <a:off x="838200" y="1825625"/>
            <a:ext cx="10515600" cy="4351338"/>
          </a:xfrm>
        </p:spPr>
        <p:txBody>
          <a:bodyPr>
            <a:normAutofit/>
          </a:bodyPr>
          <a:lstStyle/>
          <a:p>
            <a:r>
              <a:rPr lang="en-US" dirty="0"/>
              <a:t>Just file</a:t>
            </a:r>
          </a:p>
        </p:txBody>
      </p:sp>
    </p:spTree>
    <p:extLst>
      <p:ext uri="{BB962C8B-B14F-4D97-AF65-F5344CB8AC3E}">
        <p14:creationId xmlns:p14="http://schemas.microsoft.com/office/powerpoint/2010/main" val="27666172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485ED-D1D3-9FFA-B7BC-E869FF4198F4}"/>
              </a:ext>
            </a:extLst>
          </p:cNvPr>
          <p:cNvSpPr>
            <a:spLocks noGrp="1"/>
          </p:cNvSpPr>
          <p:nvPr>
            <p:ph type="title"/>
          </p:nvPr>
        </p:nvSpPr>
        <p:spPr/>
        <p:txBody>
          <a:bodyPr/>
          <a:lstStyle/>
          <a:p>
            <a:r>
              <a:rPr lang="en-US" dirty="0"/>
              <a:t>File formats</a:t>
            </a:r>
          </a:p>
        </p:txBody>
      </p:sp>
      <p:sp>
        <p:nvSpPr>
          <p:cNvPr id="3" name="Content Placeholder 2">
            <a:extLst>
              <a:ext uri="{FF2B5EF4-FFF2-40B4-BE49-F238E27FC236}">
                <a16:creationId xmlns:a16="http://schemas.microsoft.com/office/drawing/2014/main" id="{44CA0A9D-A82C-7600-6464-96A91A101336}"/>
              </a:ext>
            </a:extLst>
          </p:cNvPr>
          <p:cNvSpPr>
            <a:spLocks noGrp="1"/>
          </p:cNvSpPr>
          <p:nvPr>
            <p:ph idx="1"/>
          </p:nvPr>
        </p:nvSpPr>
        <p:spPr/>
        <p:txBody>
          <a:bodyPr/>
          <a:lstStyle/>
          <a:p>
            <a:r>
              <a:rPr lang="en-US" dirty="0" err="1"/>
              <a:t>linux</a:t>
            </a:r>
            <a:r>
              <a:rPr lang="en-US" dirty="0"/>
              <a:t> and BSDs: Executable and Linkable Format (ELF)</a:t>
            </a:r>
          </a:p>
          <a:p>
            <a:endParaRPr lang="en-US" dirty="0"/>
          </a:p>
          <a:p>
            <a:r>
              <a:rPr lang="en-US" dirty="0" err="1"/>
              <a:t>macos</a:t>
            </a:r>
            <a:r>
              <a:rPr lang="en-US" dirty="0"/>
              <a:t>: Mach Object File Format (Mach-O)</a:t>
            </a:r>
          </a:p>
          <a:p>
            <a:endParaRPr lang="en-US" dirty="0"/>
          </a:p>
          <a:p>
            <a:r>
              <a:rPr lang="en-US" dirty="0"/>
              <a:t>windows: Portable Executable Format (PE)</a:t>
            </a:r>
          </a:p>
        </p:txBody>
      </p:sp>
    </p:spTree>
    <p:extLst>
      <p:ext uri="{BB962C8B-B14F-4D97-AF65-F5344CB8AC3E}">
        <p14:creationId xmlns:p14="http://schemas.microsoft.com/office/powerpoint/2010/main" val="34150261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7B4A6-3248-F561-B41C-4BCFB690F59B}"/>
              </a:ext>
            </a:extLst>
          </p:cNvPr>
          <p:cNvSpPr>
            <a:spLocks noGrp="1"/>
          </p:cNvSpPr>
          <p:nvPr>
            <p:ph type="title"/>
          </p:nvPr>
        </p:nvSpPr>
        <p:spPr/>
        <p:txBody>
          <a:bodyPr/>
          <a:lstStyle/>
          <a:p>
            <a:r>
              <a:rPr lang="en-US" dirty="0"/>
              <a:t>Little endian</a:t>
            </a:r>
          </a:p>
        </p:txBody>
      </p:sp>
      <p:sp>
        <p:nvSpPr>
          <p:cNvPr id="3" name="Content Placeholder 2">
            <a:extLst>
              <a:ext uri="{FF2B5EF4-FFF2-40B4-BE49-F238E27FC236}">
                <a16:creationId xmlns:a16="http://schemas.microsoft.com/office/drawing/2014/main" id="{E3FEC775-27CD-4CFB-263B-519407032FB2}"/>
              </a:ext>
            </a:extLst>
          </p:cNvPr>
          <p:cNvSpPr>
            <a:spLocks noGrp="1"/>
          </p:cNvSpPr>
          <p:nvPr>
            <p:ph idx="1"/>
          </p:nvPr>
        </p:nvSpPr>
        <p:spPr>
          <a:xfrm>
            <a:off x="857450" y="1511586"/>
            <a:ext cx="10515600" cy="4351338"/>
          </a:xfrm>
        </p:spPr>
        <p:txBody>
          <a:bodyPr>
            <a:normAutofit/>
          </a:bodyPr>
          <a:lstStyle/>
          <a:p>
            <a:endParaRPr lang="en-US" dirty="0"/>
          </a:p>
          <a:p>
            <a:r>
              <a:rPr lang="en-US" dirty="0"/>
              <a:t>Representation in memory: </a:t>
            </a:r>
          </a:p>
          <a:p>
            <a:pPr lvl="1"/>
            <a:r>
              <a:rPr lang="en-US" dirty="0"/>
              <a:t>0x00_00_00_01</a:t>
            </a:r>
          </a:p>
          <a:p>
            <a:endParaRPr lang="en-US" dirty="0"/>
          </a:p>
          <a:p>
            <a:r>
              <a:rPr lang="en-US" dirty="0"/>
              <a:t>Logical representation (i.e. what the number actually is):</a:t>
            </a:r>
          </a:p>
          <a:p>
            <a:pPr lvl="1"/>
            <a:r>
              <a:rPr lang="en-US" dirty="0"/>
              <a:t>0x01_00_00_00 </a:t>
            </a:r>
          </a:p>
          <a:p>
            <a:pPr lvl="1"/>
            <a:r>
              <a:rPr lang="en-US" dirty="0"/>
              <a:t>= 16777216</a:t>
            </a:r>
          </a:p>
          <a:p>
            <a:pPr lvl="1"/>
            <a:r>
              <a:rPr lang="en-US" dirty="0"/>
              <a:t>!= 1</a:t>
            </a:r>
          </a:p>
          <a:p>
            <a:endParaRPr lang="en-US" b="1" dirty="0"/>
          </a:p>
        </p:txBody>
      </p:sp>
    </p:spTree>
    <p:extLst>
      <p:ext uri="{BB962C8B-B14F-4D97-AF65-F5344CB8AC3E}">
        <p14:creationId xmlns:p14="http://schemas.microsoft.com/office/powerpoint/2010/main" val="37334883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FCE9D-5B63-3FA8-8D31-BE7DCACCAC0A}"/>
              </a:ext>
            </a:extLst>
          </p:cNvPr>
          <p:cNvSpPr>
            <a:spLocks noGrp="1"/>
          </p:cNvSpPr>
          <p:nvPr>
            <p:ph type="title"/>
          </p:nvPr>
        </p:nvSpPr>
        <p:spPr/>
        <p:txBody>
          <a:bodyPr/>
          <a:lstStyle/>
          <a:p>
            <a:r>
              <a:rPr lang="en-US" dirty="0"/>
              <a:t>Executables</a:t>
            </a:r>
          </a:p>
        </p:txBody>
      </p:sp>
    </p:spTree>
    <p:extLst>
      <p:ext uri="{BB962C8B-B14F-4D97-AF65-F5344CB8AC3E}">
        <p14:creationId xmlns:p14="http://schemas.microsoft.com/office/powerpoint/2010/main" val="27120257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BFF42-38F6-C4FB-1A81-6E734E3DA23C}"/>
              </a:ext>
            </a:extLst>
          </p:cNvPr>
          <p:cNvSpPr>
            <a:spLocks noGrp="1"/>
          </p:cNvSpPr>
          <p:nvPr>
            <p:ph type="title"/>
          </p:nvPr>
        </p:nvSpPr>
        <p:spPr/>
        <p:txBody>
          <a:bodyPr/>
          <a:lstStyle/>
          <a:p>
            <a:r>
              <a:rPr lang="en-US" dirty="0"/>
              <a:t>Calling convention</a:t>
            </a:r>
          </a:p>
        </p:txBody>
      </p:sp>
      <p:sp>
        <p:nvSpPr>
          <p:cNvPr id="3" name="Content Placeholder 2">
            <a:extLst>
              <a:ext uri="{FF2B5EF4-FFF2-40B4-BE49-F238E27FC236}">
                <a16:creationId xmlns:a16="http://schemas.microsoft.com/office/drawing/2014/main" id="{599FE46A-8A8E-ED49-2541-E4467081E735}"/>
              </a:ext>
            </a:extLst>
          </p:cNvPr>
          <p:cNvSpPr>
            <a:spLocks noGrp="1"/>
          </p:cNvSpPr>
          <p:nvPr>
            <p:ph idx="1"/>
          </p:nvPr>
        </p:nvSpPr>
        <p:spPr/>
        <p:txBody>
          <a:bodyPr>
            <a:normAutofit fontScale="55000" lnSpcReduction="20000"/>
          </a:bodyPr>
          <a:lstStyle/>
          <a:p>
            <a:r>
              <a:rPr lang="en-US" dirty="0"/>
              <a:t>Example:</a:t>
            </a:r>
          </a:p>
          <a:p>
            <a:r>
              <a:rPr lang="en-US" b="1" dirty="0"/>
              <a:t>System V x86-64 </a:t>
            </a:r>
          </a:p>
          <a:p>
            <a:r>
              <a:rPr lang="en-US" dirty="0"/>
              <a:t>This is a 64-bit platform. The stack grows downwards. Parameters to functions are passed in the registers </a:t>
            </a:r>
            <a:r>
              <a:rPr lang="en-US" dirty="0" err="1"/>
              <a:t>rdi</a:t>
            </a:r>
            <a:r>
              <a:rPr lang="en-US" dirty="0"/>
              <a:t>, </a:t>
            </a:r>
            <a:r>
              <a:rPr lang="en-US" dirty="0" err="1"/>
              <a:t>rsi</a:t>
            </a:r>
            <a:r>
              <a:rPr lang="en-US" dirty="0"/>
              <a:t>, </a:t>
            </a:r>
            <a:r>
              <a:rPr lang="en-US" dirty="0" err="1"/>
              <a:t>rdx</a:t>
            </a:r>
            <a:r>
              <a:rPr lang="en-US" dirty="0"/>
              <a:t>, </a:t>
            </a:r>
            <a:r>
              <a:rPr lang="en-US" dirty="0" err="1"/>
              <a:t>rcx</a:t>
            </a:r>
            <a:r>
              <a:rPr lang="en-US" dirty="0"/>
              <a:t>, r8, r9, and further values are passed on the stack in reverse order. Parameters passed on the stack may be modified by the called function. Functions are called using the call instruction that pushes the address of the next instruction to the stack and jumps to the operand. Functions return to the caller using the ret instruction that pops a value from the stack and jump to it. The stack is 16-byte aligned just before the call instruction is called. </a:t>
            </a:r>
          </a:p>
          <a:p>
            <a:r>
              <a:rPr lang="en-US" dirty="0"/>
              <a:t>Functions preserve the registers </a:t>
            </a:r>
            <a:r>
              <a:rPr lang="en-US" dirty="0" err="1"/>
              <a:t>rbx</a:t>
            </a:r>
            <a:r>
              <a:rPr lang="en-US" dirty="0"/>
              <a:t>, </a:t>
            </a:r>
            <a:r>
              <a:rPr lang="en-US" dirty="0" err="1"/>
              <a:t>rsp</a:t>
            </a:r>
            <a:r>
              <a:rPr lang="en-US" dirty="0"/>
              <a:t>, </a:t>
            </a:r>
            <a:r>
              <a:rPr lang="en-US" dirty="0" err="1"/>
              <a:t>rbp</a:t>
            </a:r>
            <a:r>
              <a:rPr lang="en-US" dirty="0"/>
              <a:t>, r12, r13, r14, and r15; while </a:t>
            </a:r>
            <a:r>
              <a:rPr lang="en-US" dirty="0" err="1"/>
              <a:t>rax</a:t>
            </a:r>
            <a:r>
              <a:rPr lang="en-US" dirty="0"/>
              <a:t>, </a:t>
            </a:r>
            <a:r>
              <a:rPr lang="en-US" dirty="0" err="1"/>
              <a:t>rdi</a:t>
            </a:r>
            <a:r>
              <a:rPr lang="en-US" dirty="0"/>
              <a:t>, </a:t>
            </a:r>
            <a:r>
              <a:rPr lang="en-US" dirty="0" err="1"/>
              <a:t>rsi</a:t>
            </a:r>
            <a:r>
              <a:rPr lang="en-US" dirty="0"/>
              <a:t>, </a:t>
            </a:r>
            <a:r>
              <a:rPr lang="en-US" dirty="0" err="1"/>
              <a:t>rdx</a:t>
            </a:r>
            <a:r>
              <a:rPr lang="en-US" dirty="0"/>
              <a:t>, </a:t>
            </a:r>
            <a:r>
              <a:rPr lang="en-US" dirty="0" err="1"/>
              <a:t>rcx</a:t>
            </a:r>
            <a:r>
              <a:rPr lang="en-US" dirty="0"/>
              <a:t>, r8, r9, r10, r11 are scratch registers. The return value is stored in the </a:t>
            </a:r>
            <a:r>
              <a:rPr lang="en-US" dirty="0" err="1"/>
              <a:t>rax</a:t>
            </a:r>
            <a:r>
              <a:rPr lang="en-US" dirty="0"/>
              <a:t> register, or if it is a 128-bit value, then the higher 64-bits go in </a:t>
            </a:r>
            <a:r>
              <a:rPr lang="en-US" dirty="0" err="1"/>
              <a:t>rdx</a:t>
            </a:r>
            <a:r>
              <a:rPr lang="en-US" dirty="0"/>
              <a:t>. Optionally, functions push </a:t>
            </a:r>
            <a:r>
              <a:rPr lang="en-US" dirty="0" err="1"/>
              <a:t>rbp</a:t>
            </a:r>
            <a:r>
              <a:rPr lang="en-US" dirty="0"/>
              <a:t> such that the caller-return-rip is 8 bytes above it, and set </a:t>
            </a:r>
            <a:r>
              <a:rPr lang="en-US" dirty="0" err="1"/>
              <a:t>rbp</a:t>
            </a:r>
            <a:r>
              <a:rPr lang="en-US" dirty="0"/>
              <a:t> to the address of the saved </a:t>
            </a:r>
            <a:r>
              <a:rPr lang="en-US" dirty="0" err="1"/>
              <a:t>rbp</a:t>
            </a:r>
            <a:r>
              <a:rPr lang="en-US" dirty="0"/>
              <a:t>. This allows iterating through the existing stack frames. This can be eliminated by specifying the -</a:t>
            </a:r>
            <a:r>
              <a:rPr lang="en-US" dirty="0" err="1"/>
              <a:t>fomit</a:t>
            </a:r>
            <a:r>
              <a:rPr lang="en-US" dirty="0"/>
              <a:t>-frame-pointer GCC option. </a:t>
            </a:r>
          </a:p>
          <a:p>
            <a:r>
              <a:rPr lang="en-US" dirty="0"/>
              <a:t>Signal handlers are executed on the same stack, but 128 bytes known as the red zone is subtracted from the stack before anything is pushed to the stack. This allows small leaf functions to use 128 bytes of stack space without reserving stack space by subtracting from the stack pointer. The red zone is well-known to cause problems for x86-64 kernel developers, as the CPU itself doesn't respect the red zone when calling interrupt handlers. This leads to a subtle kernel breakage as the ABI contradicts the CPU behavior. The solution is to build all kernel code with -</a:t>
            </a:r>
            <a:r>
              <a:rPr lang="en-US" dirty="0" err="1"/>
              <a:t>mno</a:t>
            </a:r>
            <a:r>
              <a:rPr lang="en-US" dirty="0"/>
              <a:t>-red-zone or by handling interrupts in kernel mode on another stack than the current (and thus implementing the ABI). </a:t>
            </a:r>
          </a:p>
          <a:p>
            <a:endParaRPr lang="en-US" dirty="0"/>
          </a:p>
        </p:txBody>
      </p:sp>
    </p:spTree>
    <p:extLst>
      <p:ext uri="{BB962C8B-B14F-4D97-AF65-F5344CB8AC3E}">
        <p14:creationId xmlns:p14="http://schemas.microsoft.com/office/powerpoint/2010/main" val="32642941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58EA1-4335-EE2C-ECB4-7E9BB354DA1A}"/>
              </a:ext>
            </a:extLst>
          </p:cNvPr>
          <p:cNvSpPr>
            <a:spLocks noGrp="1"/>
          </p:cNvSpPr>
          <p:nvPr>
            <p:ph type="title"/>
          </p:nvPr>
        </p:nvSpPr>
        <p:spPr/>
        <p:txBody>
          <a:bodyPr/>
          <a:lstStyle/>
          <a:p>
            <a:r>
              <a:rPr lang="en-US" dirty="0"/>
              <a:t>ELF</a:t>
            </a:r>
          </a:p>
        </p:txBody>
      </p:sp>
      <p:pic>
        <p:nvPicPr>
          <p:cNvPr id="4" name="Picture 3">
            <a:extLst>
              <a:ext uri="{FF2B5EF4-FFF2-40B4-BE49-F238E27FC236}">
                <a16:creationId xmlns:a16="http://schemas.microsoft.com/office/drawing/2014/main" id="{057B8FF9-0ABC-89A4-6837-FEF40D8EE4AE}"/>
              </a:ext>
            </a:extLst>
          </p:cNvPr>
          <p:cNvPicPr>
            <a:picLocks noChangeAspect="1"/>
          </p:cNvPicPr>
          <p:nvPr/>
        </p:nvPicPr>
        <p:blipFill>
          <a:blip r:embed="rId2"/>
          <a:stretch>
            <a:fillRect/>
          </a:stretch>
        </p:blipFill>
        <p:spPr>
          <a:xfrm>
            <a:off x="6623238" y="1110805"/>
            <a:ext cx="5101067" cy="5273013"/>
          </a:xfrm>
          <a:prstGeom prst="rect">
            <a:avLst/>
          </a:prstGeom>
        </p:spPr>
      </p:pic>
      <p:sp>
        <p:nvSpPr>
          <p:cNvPr id="6" name="TextBox 5">
            <a:extLst>
              <a:ext uri="{FF2B5EF4-FFF2-40B4-BE49-F238E27FC236}">
                <a16:creationId xmlns:a16="http://schemas.microsoft.com/office/drawing/2014/main" id="{EC7C405C-D167-2A83-6C0C-9635A06FA419}"/>
              </a:ext>
            </a:extLst>
          </p:cNvPr>
          <p:cNvSpPr txBox="1"/>
          <p:nvPr/>
        </p:nvSpPr>
        <p:spPr>
          <a:xfrm>
            <a:off x="838200" y="1894673"/>
            <a:ext cx="6099348" cy="923330"/>
          </a:xfrm>
          <a:prstGeom prst="rect">
            <a:avLst/>
          </a:prstGeom>
          <a:noFill/>
        </p:spPr>
        <p:txBody>
          <a:bodyPr wrap="square">
            <a:spAutoFit/>
          </a:bodyPr>
          <a:lstStyle/>
          <a:p>
            <a:r>
              <a:rPr lang="en-US" dirty="0"/>
              <a:t>Program headers (used at runtime by dynamic linker)</a:t>
            </a:r>
          </a:p>
          <a:p>
            <a:endParaRPr lang="en-US" dirty="0"/>
          </a:p>
          <a:p>
            <a:r>
              <a:rPr lang="en-US" dirty="0"/>
              <a:t>Section headers (used at compile time by linker)</a:t>
            </a:r>
          </a:p>
        </p:txBody>
      </p:sp>
    </p:spTree>
    <p:extLst>
      <p:ext uri="{BB962C8B-B14F-4D97-AF65-F5344CB8AC3E}">
        <p14:creationId xmlns:p14="http://schemas.microsoft.com/office/powerpoint/2010/main" val="14951624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2A54DA-5877-15E9-CAFF-514F483A6C3D}"/>
              </a:ext>
            </a:extLst>
          </p:cNvPr>
          <p:cNvSpPr>
            <a:spLocks noGrp="1"/>
          </p:cNvSpPr>
          <p:nvPr>
            <p:ph idx="1"/>
          </p:nvPr>
        </p:nvSpPr>
        <p:spPr>
          <a:xfrm>
            <a:off x="838200" y="1825625"/>
            <a:ext cx="10515600" cy="4351338"/>
          </a:xfrm>
        </p:spPr>
        <p:txBody>
          <a:bodyPr>
            <a:normAutofit/>
          </a:bodyPr>
          <a:lstStyle/>
          <a:p>
            <a:r>
              <a:rPr lang="en-US" dirty="0"/>
              <a:t>Just needed</a:t>
            </a:r>
          </a:p>
          <a:p>
            <a:r>
              <a:rPr lang="en-US" dirty="0"/>
              <a:t>Just program-headers</a:t>
            </a:r>
          </a:p>
          <a:p>
            <a:r>
              <a:rPr lang="en-US" dirty="0"/>
              <a:t>Just run-</a:t>
            </a:r>
            <a:r>
              <a:rPr lang="en-US" dirty="0" err="1"/>
              <a:t>gdb</a:t>
            </a:r>
            <a:endParaRPr lang="en-US" dirty="0"/>
          </a:p>
        </p:txBody>
      </p:sp>
    </p:spTree>
    <p:extLst>
      <p:ext uri="{BB962C8B-B14F-4D97-AF65-F5344CB8AC3E}">
        <p14:creationId xmlns:p14="http://schemas.microsoft.com/office/powerpoint/2010/main" val="18645110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DDCF21-996F-3744-D613-181ADD2A056E}"/>
              </a:ext>
            </a:extLst>
          </p:cNvPr>
          <p:cNvSpPr/>
          <p:nvPr/>
        </p:nvSpPr>
        <p:spPr>
          <a:xfrm>
            <a:off x="3529085" y="483667"/>
            <a:ext cx="4783755" cy="60254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12C3933-1E29-1E31-9E0A-C92BA55BAFF0}"/>
              </a:ext>
            </a:extLst>
          </p:cNvPr>
          <p:cNvSpPr/>
          <p:nvPr/>
        </p:nvSpPr>
        <p:spPr>
          <a:xfrm>
            <a:off x="3529083" y="1090054"/>
            <a:ext cx="4783755" cy="933652"/>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err="1">
                <a:solidFill>
                  <a:schemeClr val="tx1"/>
                </a:solidFill>
              </a:rPr>
              <a:t>Libc</a:t>
            </a:r>
            <a:r>
              <a:rPr lang="en-US" dirty="0">
                <a:solidFill>
                  <a:schemeClr val="tx1"/>
                </a:solidFill>
              </a:rPr>
              <a:t> (shared memory)</a:t>
            </a:r>
          </a:p>
        </p:txBody>
      </p:sp>
      <p:sp>
        <p:nvSpPr>
          <p:cNvPr id="10" name="Rectangle 9">
            <a:extLst>
              <a:ext uri="{FF2B5EF4-FFF2-40B4-BE49-F238E27FC236}">
                <a16:creationId xmlns:a16="http://schemas.microsoft.com/office/drawing/2014/main" id="{9592093F-598B-C587-4FA4-4A273245A949}"/>
              </a:ext>
            </a:extLst>
          </p:cNvPr>
          <p:cNvSpPr/>
          <p:nvPr/>
        </p:nvSpPr>
        <p:spPr>
          <a:xfrm>
            <a:off x="3529083" y="4977584"/>
            <a:ext cx="4783755" cy="93365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1"/>
                </a:solidFill>
              </a:rPr>
              <a:t>Your code’s .text section</a:t>
            </a:r>
          </a:p>
        </p:txBody>
      </p:sp>
      <p:sp>
        <p:nvSpPr>
          <p:cNvPr id="11" name="Rectangle 10">
            <a:extLst>
              <a:ext uri="{FF2B5EF4-FFF2-40B4-BE49-F238E27FC236}">
                <a16:creationId xmlns:a16="http://schemas.microsoft.com/office/drawing/2014/main" id="{209B8B44-E3F8-A876-8E5C-AC9763DC042E}"/>
              </a:ext>
            </a:extLst>
          </p:cNvPr>
          <p:cNvSpPr/>
          <p:nvPr/>
        </p:nvSpPr>
        <p:spPr>
          <a:xfrm>
            <a:off x="3529083" y="2697469"/>
            <a:ext cx="4783755" cy="78997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1"/>
                </a:solidFill>
              </a:rPr>
              <a:t>Dynamic linker</a:t>
            </a:r>
          </a:p>
        </p:txBody>
      </p:sp>
      <p:sp>
        <p:nvSpPr>
          <p:cNvPr id="14" name="TextBox 13">
            <a:extLst>
              <a:ext uri="{FF2B5EF4-FFF2-40B4-BE49-F238E27FC236}">
                <a16:creationId xmlns:a16="http://schemas.microsoft.com/office/drawing/2014/main" id="{B3F3459B-0F0A-7F96-63FD-02E41E353834}"/>
              </a:ext>
            </a:extLst>
          </p:cNvPr>
          <p:cNvSpPr txBox="1"/>
          <p:nvPr/>
        </p:nvSpPr>
        <p:spPr>
          <a:xfrm>
            <a:off x="3442459" y="46959"/>
            <a:ext cx="3522503" cy="369332"/>
          </a:xfrm>
          <a:prstGeom prst="rect">
            <a:avLst/>
          </a:prstGeom>
          <a:noFill/>
        </p:spPr>
        <p:txBody>
          <a:bodyPr wrap="none" rtlCol="0">
            <a:spAutoFit/>
          </a:bodyPr>
          <a:lstStyle/>
          <a:p>
            <a:r>
              <a:rPr lang="en-US" dirty="0"/>
              <a:t>Your process’s virtual address space</a:t>
            </a:r>
          </a:p>
        </p:txBody>
      </p:sp>
      <p:sp>
        <p:nvSpPr>
          <p:cNvPr id="18" name="Rectangle 17">
            <a:extLst>
              <a:ext uri="{FF2B5EF4-FFF2-40B4-BE49-F238E27FC236}">
                <a16:creationId xmlns:a16="http://schemas.microsoft.com/office/drawing/2014/main" id="{B7EA114E-5234-97B7-60EC-31DE034E54B8}"/>
              </a:ext>
            </a:extLst>
          </p:cNvPr>
          <p:cNvSpPr/>
          <p:nvPr/>
        </p:nvSpPr>
        <p:spPr>
          <a:xfrm>
            <a:off x="5762144" y="5531037"/>
            <a:ext cx="1896180" cy="1491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Call to </a:t>
            </a:r>
            <a:r>
              <a:rPr lang="en-US" sz="1200" dirty="0" err="1"/>
              <a:t>printf</a:t>
            </a:r>
            <a:endParaRPr lang="en-US" sz="1200" dirty="0"/>
          </a:p>
        </p:txBody>
      </p:sp>
      <p:sp>
        <p:nvSpPr>
          <p:cNvPr id="19" name="Rectangle 18">
            <a:extLst>
              <a:ext uri="{FF2B5EF4-FFF2-40B4-BE49-F238E27FC236}">
                <a16:creationId xmlns:a16="http://schemas.microsoft.com/office/drawing/2014/main" id="{69EFD60D-1176-CB5E-688E-5E70E4435BAD}"/>
              </a:ext>
            </a:extLst>
          </p:cNvPr>
          <p:cNvSpPr/>
          <p:nvPr/>
        </p:nvSpPr>
        <p:spPr>
          <a:xfrm>
            <a:off x="3865963" y="1673054"/>
            <a:ext cx="1896180" cy="1491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printf</a:t>
            </a:r>
            <a:r>
              <a:rPr lang="en-US" sz="1200" dirty="0"/>
              <a:t> code</a:t>
            </a:r>
          </a:p>
        </p:txBody>
      </p:sp>
      <p:sp>
        <p:nvSpPr>
          <p:cNvPr id="2" name="Rectangle 1">
            <a:extLst>
              <a:ext uri="{FF2B5EF4-FFF2-40B4-BE49-F238E27FC236}">
                <a16:creationId xmlns:a16="http://schemas.microsoft.com/office/drawing/2014/main" id="{17A1BDEF-1AEA-7F25-B699-C143D8AEDF82}"/>
              </a:ext>
            </a:extLst>
          </p:cNvPr>
          <p:cNvSpPr/>
          <p:nvPr/>
        </p:nvSpPr>
        <p:spPr>
          <a:xfrm>
            <a:off x="3529083" y="3773449"/>
            <a:ext cx="4783755" cy="933652"/>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1"/>
                </a:solidFill>
              </a:rPr>
              <a:t>GOT</a:t>
            </a:r>
          </a:p>
        </p:txBody>
      </p:sp>
      <p:sp>
        <p:nvSpPr>
          <p:cNvPr id="3" name="Rectangle 2">
            <a:extLst>
              <a:ext uri="{FF2B5EF4-FFF2-40B4-BE49-F238E27FC236}">
                <a16:creationId xmlns:a16="http://schemas.microsoft.com/office/drawing/2014/main" id="{AEAB290C-FC34-7EAA-779A-85276596FFCC}"/>
              </a:ext>
            </a:extLst>
          </p:cNvPr>
          <p:cNvSpPr/>
          <p:nvPr/>
        </p:nvSpPr>
        <p:spPr>
          <a:xfrm>
            <a:off x="3865963" y="4218970"/>
            <a:ext cx="1896180" cy="1491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Printf</a:t>
            </a:r>
            <a:r>
              <a:rPr lang="en-US" sz="1200" dirty="0"/>
              <a:t> entry</a:t>
            </a:r>
          </a:p>
        </p:txBody>
      </p:sp>
      <p:cxnSp>
        <p:nvCxnSpPr>
          <p:cNvPr id="5" name="Straight Arrow Connector 4">
            <a:extLst>
              <a:ext uri="{FF2B5EF4-FFF2-40B4-BE49-F238E27FC236}">
                <a16:creationId xmlns:a16="http://schemas.microsoft.com/office/drawing/2014/main" id="{52614337-8F1E-4917-3DA1-F95781C0B8F5}"/>
              </a:ext>
            </a:extLst>
          </p:cNvPr>
          <p:cNvCxnSpPr>
            <a:stCxn id="18" idx="0"/>
            <a:endCxn id="3" idx="3"/>
          </p:cNvCxnSpPr>
          <p:nvPr/>
        </p:nvCxnSpPr>
        <p:spPr>
          <a:xfrm flipH="1" flipV="1">
            <a:off x="5762143" y="4293567"/>
            <a:ext cx="948091" cy="12374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11ABF9FD-E899-48B7-4D8D-93BC2D5B8D8C}"/>
              </a:ext>
            </a:extLst>
          </p:cNvPr>
          <p:cNvCxnSpPr>
            <a:cxnSpLocks/>
            <a:stCxn id="3" idx="3"/>
          </p:cNvCxnSpPr>
          <p:nvPr/>
        </p:nvCxnSpPr>
        <p:spPr>
          <a:xfrm flipV="1">
            <a:off x="5762143" y="3011055"/>
            <a:ext cx="333857" cy="12825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94555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FCE9D-5B63-3FA8-8D31-BE7DCACCAC0A}"/>
              </a:ext>
            </a:extLst>
          </p:cNvPr>
          <p:cNvSpPr>
            <a:spLocks noGrp="1"/>
          </p:cNvSpPr>
          <p:nvPr>
            <p:ph type="title"/>
          </p:nvPr>
        </p:nvSpPr>
        <p:spPr/>
        <p:txBody>
          <a:bodyPr/>
          <a:lstStyle/>
          <a:p>
            <a:r>
              <a:rPr lang="en-US" dirty="0"/>
              <a:t>Demo: Making libraries</a:t>
            </a:r>
          </a:p>
        </p:txBody>
      </p:sp>
    </p:spTree>
    <p:extLst>
      <p:ext uri="{BB962C8B-B14F-4D97-AF65-F5344CB8AC3E}">
        <p14:creationId xmlns:p14="http://schemas.microsoft.com/office/powerpoint/2010/main" val="29691401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E8E24-A28E-C308-CC0E-13B0E28E3FF0}"/>
              </a:ext>
            </a:extLst>
          </p:cNvPr>
          <p:cNvSpPr>
            <a:spLocks noGrp="1"/>
          </p:cNvSpPr>
          <p:nvPr>
            <p:ph type="title"/>
          </p:nvPr>
        </p:nvSpPr>
        <p:spPr/>
        <p:txBody>
          <a:bodyPr/>
          <a:lstStyle/>
          <a:p>
            <a:r>
              <a:rPr lang="en-US" dirty="0"/>
              <a:t>Compiler flags</a:t>
            </a:r>
          </a:p>
        </p:txBody>
      </p:sp>
      <p:sp>
        <p:nvSpPr>
          <p:cNvPr id="3" name="Content Placeholder 2">
            <a:extLst>
              <a:ext uri="{FF2B5EF4-FFF2-40B4-BE49-F238E27FC236}">
                <a16:creationId xmlns:a16="http://schemas.microsoft.com/office/drawing/2014/main" id="{0496A262-252F-1BC3-6923-22F45A1A682E}"/>
              </a:ext>
            </a:extLst>
          </p:cNvPr>
          <p:cNvSpPr>
            <a:spLocks noGrp="1"/>
          </p:cNvSpPr>
          <p:nvPr>
            <p:ph idx="1"/>
          </p:nvPr>
        </p:nvSpPr>
        <p:spPr/>
        <p:txBody>
          <a:bodyPr/>
          <a:lstStyle/>
          <a:p>
            <a:r>
              <a:rPr lang="en-US" dirty="0">
                <a:latin typeface="Garamond" panose="02020404030301010803" pitchFamily="18" charset="0"/>
                <a:cs typeface="Arial" panose="020B0604020202020204" pitchFamily="34" charset="0"/>
              </a:rPr>
              <a:t>-I&lt;path&gt;</a:t>
            </a:r>
          </a:p>
          <a:p>
            <a:pPr lvl="1"/>
            <a:r>
              <a:rPr lang="en-US" dirty="0">
                <a:latin typeface="Garamond" panose="02020404030301010803" pitchFamily="18" charset="0"/>
                <a:cs typeface="Arial" panose="020B0604020202020204" pitchFamily="34" charset="0"/>
              </a:rPr>
              <a:t>Extra “include” path</a:t>
            </a:r>
          </a:p>
          <a:p>
            <a:pPr lvl="1"/>
            <a:r>
              <a:rPr lang="en-US" dirty="0">
                <a:latin typeface="Garamond" panose="02020404030301010803" pitchFamily="18" charset="0"/>
                <a:cs typeface="Arial" panose="020B0604020202020204" pitchFamily="34" charset="0"/>
              </a:rPr>
              <a:t>Non-standard directory to search for .h files in</a:t>
            </a:r>
          </a:p>
          <a:p>
            <a:r>
              <a:rPr lang="en-US" dirty="0">
                <a:latin typeface="Garamond" panose="02020404030301010803" pitchFamily="18" charset="0"/>
                <a:cs typeface="Arial" panose="020B0604020202020204" pitchFamily="34" charset="0"/>
              </a:rPr>
              <a:t>-L&lt;path&gt; </a:t>
            </a:r>
          </a:p>
          <a:p>
            <a:pPr lvl="1"/>
            <a:r>
              <a:rPr lang="en-US" dirty="0">
                <a:latin typeface="Garamond" panose="02020404030301010803" pitchFamily="18" charset="0"/>
                <a:cs typeface="Arial" panose="020B0604020202020204" pitchFamily="34" charset="0"/>
              </a:rPr>
              <a:t>Extra “lib” path</a:t>
            </a:r>
          </a:p>
          <a:p>
            <a:pPr lvl="1"/>
            <a:r>
              <a:rPr lang="en-US" dirty="0">
                <a:latin typeface="Garamond" panose="02020404030301010803" pitchFamily="18" charset="0"/>
                <a:cs typeface="Arial" panose="020B0604020202020204" pitchFamily="34" charset="0"/>
              </a:rPr>
              <a:t>Non-standard directories to search for .a and .so files in</a:t>
            </a:r>
          </a:p>
          <a:p>
            <a:r>
              <a:rPr lang="en-US" dirty="0">
                <a:latin typeface="Garamond" panose="02020404030301010803" pitchFamily="18" charset="0"/>
                <a:cs typeface="Arial" panose="020B0604020202020204" pitchFamily="34" charset="0"/>
              </a:rPr>
              <a:t>-l&lt;</a:t>
            </a:r>
            <a:r>
              <a:rPr lang="en-US" dirty="0" err="1">
                <a:latin typeface="Garamond" panose="02020404030301010803" pitchFamily="18" charset="0"/>
                <a:cs typeface="Arial" panose="020B0604020202020204" pitchFamily="34" charset="0"/>
              </a:rPr>
              <a:t>libname</a:t>
            </a:r>
            <a:r>
              <a:rPr lang="en-US" dirty="0">
                <a:latin typeface="Garamond" panose="02020404030301010803" pitchFamily="18" charset="0"/>
                <a:cs typeface="Arial" panose="020B0604020202020204" pitchFamily="34" charset="0"/>
              </a:rPr>
              <a:t>&gt; </a:t>
            </a:r>
          </a:p>
          <a:p>
            <a:pPr lvl="1"/>
            <a:r>
              <a:rPr lang="en-US" dirty="0">
                <a:latin typeface="Garamond" panose="02020404030301010803" pitchFamily="18" charset="0"/>
                <a:cs typeface="Arial" panose="020B0604020202020204" pitchFamily="34" charset="0"/>
              </a:rPr>
              <a:t>Specifically link against &lt;</a:t>
            </a:r>
            <a:r>
              <a:rPr lang="en-US" dirty="0" err="1">
                <a:latin typeface="Garamond" panose="02020404030301010803" pitchFamily="18" charset="0"/>
                <a:cs typeface="Arial" panose="020B0604020202020204" pitchFamily="34" charset="0"/>
              </a:rPr>
              <a:t>libname</a:t>
            </a:r>
            <a:r>
              <a:rPr lang="en-US" dirty="0">
                <a:latin typeface="Garamond" panose="02020404030301010803" pitchFamily="18" charset="0"/>
                <a:cs typeface="Arial" panose="020B0604020202020204" pitchFamily="34" charset="0"/>
              </a:rPr>
              <a:t>&gt; library</a:t>
            </a:r>
          </a:p>
          <a:p>
            <a:endParaRPr lang="en-US" dirty="0">
              <a:latin typeface="Garamond" panose="02020404030301010803" pitchFamily="18" charset="0"/>
              <a:cs typeface="Arial" panose="020B0604020202020204" pitchFamily="34" charset="0"/>
            </a:endParaRPr>
          </a:p>
        </p:txBody>
      </p:sp>
    </p:spTree>
    <p:extLst>
      <p:ext uri="{BB962C8B-B14F-4D97-AF65-F5344CB8AC3E}">
        <p14:creationId xmlns:p14="http://schemas.microsoft.com/office/powerpoint/2010/main" val="14593555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2A54DA-5877-15E9-CAFF-514F483A6C3D}"/>
              </a:ext>
            </a:extLst>
          </p:cNvPr>
          <p:cNvSpPr>
            <a:spLocks noGrp="1"/>
          </p:cNvSpPr>
          <p:nvPr>
            <p:ph idx="1"/>
          </p:nvPr>
        </p:nvSpPr>
        <p:spPr>
          <a:xfrm>
            <a:off x="838200" y="1825625"/>
            <a:ext cx="10515600" cy="4351338"/>
          </a:xfrm>
        </p:spPr>
        <p:txBody>
          <a:bodyPr>
            <a:normAutofit/>
          </a:bodyPr>
          <a:lstStyle/>
          <a:p>
            <a:r>
              <a:rPr lang="en-US" dirty="0"/>
              <a:t>Just run2</a:t>
            </a:r>
          </a:p>
          <a:p>
            <a:r>
              <a:rPr lang="en-US" dirty="0"/>
              <a:t>Just run3</a:t>
            </a:r>
          </a:p>
        </p:txBody>
      </p:sp>
    </p:spTree>
    <p:extLst>
      <p:ext uri="{BB962C8B-B14F-4D97-AF65-F5344CB8AC3E}">
        <p14:creationId xmlns:p14="http://schemas.microsoft.com/office/powerpoint/2010/main" val="2967005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B220B45-05FF-5554-E898-804E3BF82380}"/>
              </a:ext>
            </a:extLst>
          </p:cNvPr>
          <p:cNvSpPr/>
          <p:nvPr/>
        </p:nvSpPr>
        <p:spPr>
          <a:xfrm>
            <a:off x="2540532" y="953582"/>
            <a:ext cx="1071418" cy="803563"/>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ysClr val="windowText" lastClr="000000"/>
                </a:solidFill>
              </a:rPr>
              <a:t>Preprocessor</a:t>
            </a:r>
          </a:p>
          <a:p>
            <a:pPr algn="ctr"/>
            <a:r>
              <a:rPr lang="en-US" sz="1000" dirty="0">
                <a:solidFill>
                  <a:sysClr val="windowText" lastClr="000000"/>
                </a:solidFill>
              </a:rPr>
              <a:t>(</a:t>
            </a:r>
            <a:r>
              <a:rPr lang="en-US" sz="1000" dirty="0" err="1">
                <a:solidFill>
                  <a:sysClr val="windowText" lastClr="000000"/>
                </a:solidFill>
              </a:rPr>
              <a:t>cpp</a:t>
            </a:r>
            <a:r>
              <a:rPr lang="en-US" sz="1000" dirty="0">
                <a:solidFill>
                  <a:sysClr val="windowText" lastClr="000000"/>
                </a:solidFill>
              </a:rPr>
              <a:t>)</a:t>
            </a:r>
          </a:p>
        </p:txBody>
      </p:sp>
      <p:sp>
        <p:nvSpPr>
          <p:cNvPr id="6" name="Rectangle 5">
            <a:extLst>
              <a:ext uri="{FF2B5EF4-FFF2-40B4-BE49-F238E27FC236}">
                <a16:creationId xmlns:a16="http://schemas.microsoft.com/office/drawing/2014/main" id="{FC33D4E9-2BBE-84DB-7767-DC8AF38E7577}"/>
              </a:ext>
            </a:extLst>
          </p:cNvPr>
          <p:cNvSpPr/>
          <p:nvPr/>
        </p:nvSpPr>
        <p:spPr>
          <a:xfrm>
            <a:off x="575957" y="1489292"/>
            <a:ext cx="1071418" cy="803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Source code</a:t>
            </a:r>
          </a:p>
          <a:p>
            <a:pPr algn="ctr"/>
            <a:r>
              <a:rPr lang="en-US" sz="1000" dirty="0"/>
              <a:t>(.c)</a:t>
            </a:r>
          </a:p>
        </p:txBody>
      </p:sp>
      <p:sp>
        <p:nvSpPr>
          <p:cNvPr id="7" name="Rectangle 6">
            <a:extLst>
              <a:ext uri="{FF2B5EF4-FFF2-40B4-BE49-F238E27FC236}">
                <a16:creationId xmlns:a16="http://schemas.microsoft.com/office/drawing/2014/main" id="{D80154EF-BC9B-1DC6-BE2B-F5F4018BD809}"/>
              </a:ext>
            </a:extLst>
          </p:cNvPr>
          <p:cNvSpPr/>
          <p:nvPr/>
        </p:nvSpPr>
        <p:spPr>
          <a:xfrm>
            <a:off x="575957" y="385547"/>
            <a:ext cx="1071418" cy="803563"/>
          </a:xfrm>
          <a:prstGeom prst="rect">
            <a:avLst/>
          </a:prstGeom>
          <a:gradFill flip="none" rotWithShape="1">
            <a:gsLst>
              <a:gs pos="0">
                <a:schemeClr val="accent2"/>
              </a:gs>
              <a:gs pos="77000">
                <a:schemeClr val="accent1"/>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Header files</a:t>
            </a:r>
          </a:p>
          <a:p>
            <a:pPr algn="ctr"/>
            <a:r>
              <a:rPr lang="en-US" sz="1000" dirty="0"/>
              <a:t>(.h)</a:t>
            </a:r>
          </a:p>
        </p:txBody>
      </p:sp>
      <p:sp>
        <p:nvSpPr>
          <p:cNvPr id="8" name="Rectangle 7">
            <a:extLst>
              <a:ext uri="{FF2B5EF4-FFF2-40B4-BE49-F238E27FC236}">
                <a16:creationId xmlns:a16="http://schemas.microsoft.com/office/drawing/2014/main" id="{C24872DC-74C9-962B-7256-F037A8A4FC4E}"/>
              </a:ext>
            </a:extLst>
          </p:cNvPr>
          <p:cNvSpPr/>
          <p:nvPr/>
        </p:nvSpPr>
        <p:spPr>
          <a:xfrm>
            <a:off x="4505107" y="953578"/>
            <a:ext cx="1071418" cy="803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Source code</a:t>
            </a:r>
            <a:br>
              <a:rPr lang="en-US" sz="1000" dirty="0"/>
            </a:br>
            <a:r>
              <a:rPr lang="en-US" sz="1000" dirty="0"/>
              <a:t>with macros expanded</a:t>
            </a:r>
          </a:p>
          <a:p>
            <a:pPr algn="ctr"/>
            <a:r>
              <a:rPr lang="en-US" sz="1000" dirty="0"/>
              <a:t>(.</a:t>
            </a:r>
            <a:r>
              <a:rPr lang="en-US" sz="1000" dirty="0" err="1"/>
              <a:t>i</a:t>
            </a:r>
            <a:r>
              <a:rPr lang="en-US" sz="1000" dirty="0"/>
              <a:t>)</a:t>
            </a:r>
          </a:p>
        </p:txBody>
      </p:sp>
      <p:sp>
        <p:nvSpPr>
          <p:cNvPr id="9" name="Rectangle 8">
            <a:extLst>
              <a:ext uri="{FF2B5EF4-FFF2-40B4-BE49-F238E27FC236}">
                <a16:creationId xmlns:a16="http://schemas.microsoft.com/office/drawing/2014/main" id="{41D7E299-6478-1A06-E964-A400C2869D92}"/>
              </a:ext>
            </a:extLst>
          </p:cNvPr>
          <p:cNvSpPr/>
          <p:nvPr/>
        </p:nvSpPr>
        <p:spPr>
          <a:xfrm>
            <a:off x="6469682" y="953580"/>
            <a:ext cx="1071418" cy="803563"/>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ysClr val="windowText" lastClr="000000"/>
                </a:solidFill>
              </a:rPr>
              <a:t>Compiler</a:t>
            </a:r>
            <a:br>
              <a:rPr lang="en-US" sz="1000" dirty="0">
                <a:solidFill>
                  <a:sysClr val="windowText" lastClr="000000"/>
                </a:solidFill>
              </a:rPr>
            </a:br>
            <a:r>
              <a:rPr lang="en-US" sz="1000" dirty="0">
                <a:solidFill>
                  <a:sysClr val="windowText" lastClr="000000"/>
                </a:solidFill>
              </a:rPr>
              <a:t>(cc1)</a:t>
            </a:r>
          </a:p>
        </p:txBody>
      </p:sp>
      <p:sp>
        <p:nvSpPr>
          <p:cNvPr id="10" name="Rectangle 9">
            <a:extLst>
              <a:ext uri="{FF2B5EF4-FFF2-40B4-BE49-F238E27FC236}">
                <a16:creationId xmlns:a16="http://schemas.microsoft.com/office/drawing/2014/main" id="{3B0A55E9-5230-5A86-F794-EFF4A9FA68C7}"/>
              </a:ext>
            </a:extLst>
          </p:cNvPr>
          <p:cNvSpPr/>
          <p:nvPr/>
        </p:nvSpPr>
        <p:spPr>
          <a:xfrm>
            <a:off x="8434257" y="948959"/>
            <a:ext cx="1071418" cy="803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Human readable assembly file(s) </a:t>
            </a:r>
            <a:br>
              <a:rPr lang="en-US" sz="1000" dirty="0"/>
            </a:br>
            <a:r>
              <a:rPr lang="en-US" sz="1000" dirty="0"/>
              <a:t>(.s)</a:t>
            </a:r>
          </a:p>
        </p:txBody>
      </p:sp>
      <p:sp>
        <p:nvSpPr>
          <p:cNvPr id="11" name="Rectangle 10">
            <a:extLst>
              <a:ext uri="{FF2B5EF4-FFF2-40B4-BE49-F238E27FC236}">
                <a16:creationId xmlns:a16="http://schemas.microsoft.com/office/drawing/2014/main" id="{3DF53C0C-917B-38EE-04A0-949D33AB36FD}"/>
              </a:ext>
            </a:extLst>
          </p:cNvPr>
          <p:cNvSpPr/>
          <p:nvPr/>
        </p:nvSpPr>
        <p:spPr>
          <a:xfrm>
            <a:off x="10398831" y="948958"/>
            <a:ext cx="1071418" cy="803563"/>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ysClr val="windowText" lastClr="000000"/>
                </a:solidFill>
              </a:rPr>
              <a:t>Assembler</a:t>
            </a:r>
            <a:br>
              <a:rPr lang="en-US" sz="1000" dirty="0">
                <a:solidFill>
                  <a:sysClr val="windowText" lastClr="000000"/>
                </a:solidFill>
              </a:rPr>
            </a:br>
            <a:r>
              <a:rPr lang="en-US" sz="1000" dirty="0">
                <a:solidFill>
                  <a:sysClr val="windowText" lastClr="000000"/>
                </a:solidFill>
              </a:rPr>
              <a:t>(as)</a:t>
            </a:r>
          </a:p>
        </p:txBody>
      </p:sp>
      <p:sp>
        <p:nvSpPr>
          <p:cNvPr id="12" name="Rectangle 11">
            <a:extLst>
              <a:ext uri="{FF2B5EF4-FFF2-40B4-BE49-F238E27FC236}">
                <a16:creationId xmlns:a16="http://schemas.microsoft.com/office/drawing/2014/main" id="{35D76B5C-248E-1C4E-4218-877D4C1D4132}"/>
              </a:ext>
            </a:extLst>
          </p:cNvPr>
          <p:cNvSpPr/>
          <p:nvPr/>
        </p:nvSpPr>
        <p:spPr>
          <a:xfrm>
            <a:off x="575957" y="2837791"/>
            <a:ext cx="1071418" cy="803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Object file(s)</a:t>
            </a:r>
            <a:br>
              <a:rPr lang="en-US" sz="1000" dirty="0"/>
            </a:br>
            <a:r>
              <a:rPr lang="en-US" sz="1000" dirty="0"/>
              <a:t>(.o)</a:t>
            </a:r>
          </a:p>
        </p:txBody>
      </p:sp>
      <p:sp>
        <p:nvSpPr>
          <p:cNvPr id="13" name="Rectangle 12">
            <a:extLst>
              <a:ext uri="{FF2B5EF4-FFF2-40B4-BE49-F238E27FC236}">
                <a16:creationId xmlns:a16="http://schemas.microsoft.com/office/drawing/2014/main" id="{5F852051-5EEE-AF53-3ABD-2E947E61AFD4}"/>
              </a:ext>
            </a:extLst>
          </p:cNvPr>
          <p:cNvSpPr/>
          <p:nvPr/>
        </p:nvSpPr>
        <p:spPr>
          <a:xfrm>
            <a:off x="2543995" y="4098547"/>
            <a:ext cx="1071418" cy="803563"/>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ysClr val="windowText" lastClr="000000"/>
                </a:solidFill>
              </a:rPr>
              <a:t>linker</a:t>
            </a:r>
            <a:br>
              <a:rPr lang="en-US" sz="1000" dirty="0">
                <a:solidFill>
                  <a:sysClr val="windowText" lastClr="000000"/>
                </a:solidFill>
              </a:rPr>
            </a:br>
            <a:r>
              <a:rPr lang="en-US" sz="1000" dirty="0">
                <a:solidFill>
                  <a:sysClr val="windowText" lastClr="000000"/>
                </a:solidFill>
              </a:rPr>
              <a:t>(</a:t>
            </a:r>
            <a:r>
              <a:rPr lang="en-US" sz="1000" dirty="0" err="1">
                <a:solidFill>
                  <a:sysClr val="windowText" lastClr="000000"/>
                </a:solidFill>
              </a:rPr>
              <a:t>ld</a:t>
            </a:r>
            <a:r>
              <a:rPr lang="en-US" sz="1000" dirty="0">
                <a:solidFill>
                  <a:sysClr val="windowText" lastClr="000000"/>
                </a:solidFill>
              </a:rPr>
              <a:t>, gold, </a:t>
            </a:r>
            <a:r>
              <a:rPr lang="en-US" sz="1000" dirty="0" err="1">
                <a:solidFill>
                  <a:sysClr val="windowText" lastClr="000000"/>
                </a:solidFill>
              </a:rPr>
              <a:t>lld</a:t>
            </a:r>
            <a:r>
              <a:rPr lang="en-US" sz="1000" dirty="0">
                <a:solidFill>
                  <a:sysClr val="windowText" lastClr="000000"/>
                </a:solidFill>
              </a:rPr>
              <a:t>)</a:t>
            </a:r>
          </a:p>
        </p:txBody>
      </p:sp>
      <p:sp>
        <p:nvSpPr>
          <p:cNvPr id="14" name="Rectangle 13">
            <a:extLst>
              <a:ext uri="{FF2B5EF4-FFF2-40B4-BE49-F238E27FC236}">
                <a16:creationId xmlns:a16="http://schemas.microsoft.com/office/drawing/2014/main" id="{CDA2DEAB-A732-8D48-295F-D643C40FEE8C}"/>
              </a:ext>
            </a:extLst>
          </p:cNvPr>
          <p:cNvSpPr/>
          <p:nvPr/>
        </p:nvSpPr>
        <p:spPr>
          <a:xfrm>
            <a:off x="4505107" y="3521200"/>
            <a:ext cx="1071418" cy="803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ELF binary</a:t>
            </a:r>
          </a:p>
          <a:p>
            <a:pPr algn="ctr"/>
            <a:r>
              <a:rPr lang="en-US" sz="1000" dirty="0"/>
              <a:t>(or Mach-O binary or PE binary)</a:t>
            </a:r>
          </a:p>
        </p:txBody>
      </p:sp>
      <p:sp>
        <p:nvSpPr>
          <p:cNvPr id="15" name="Rectangle 14">
            <a:extLst>
              <a:ext uri="{FF2B5EF4-FFF2-40B4-BE49-F238E27FC236}">
                <a16:creationId xmlns:a16="http://schemas.microsoft.com/office/drawing/2014/main" id="{E56F303B-A121-1BF6-F876-73C76B52630A}"/>
              </a:ext>
            </a:extLst>
          </p:cNvPr>
          <p:cNvSpPr/>
          <p:nvPr/>
        </p:nvSpPr>
        <p:spPr>
          <a:xfrm>
            <a:off x="6469682" y="3512034"/>
            <a:ext cx="1071418" cy="803563"/>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ysClr val="windowText" lastClr="000000"/>
                </a:solidFill>
              </a:rPr>
              <a:t>Dynamic linker</a:t>
            </a:r>
            <a:br>
              <a:rPr lang="en-US" sz="1000" dirty="0">
                <a:solidFill>
                  <a:sysClr val="windowText" lastClr="000000"/>
                </a:solidFill>
              </a:rPr>
            </a:br>
            <a:r>
              <a:rPr lang="en-US" sz="1000" dirty="0">
                <a:solidFill>
                  <a:sysClr val="windowText" lastClr="000000"/>
                </a:solidFill>
              </a:rPr>
              <a:t>(/lib64/ld-linux-x86-64.so.2)</a:t>
            </a:r>
          </a:p>
        </p:txBody>
      </p:sp>
      <p:sp>
        <p:nvSpPr>
          <p:cNvPr id="16" name="Rectangle 15">
            <a:extLst>
              <a:ext uri="{FF2B5EF4-FFF2-40B4-BE49-F238E27FC236}">
                <a16:creationId xmlns:a16="http://schemas.microsoft.com/office/drawing/2014/main" id="{6283016D-1AB1-92A8-624C-781FA66F27A0}"/>
              </a:ext>
            </a:extLst>
          </p:cNvPr>
          <p:cNvSpPr/>
          <p:nvPr/>
        </p:nvSpPr>
        <p:spPr>
          <a:xfrm>
            <a:off x="8434257" y="3512033"/>
            <a:ext cx="1071418" cy="803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Running process</a:t>
            </a:r>
          </a:p>
        </p:txBody>
      </p:sp>
      <p:cxnSp>
        <p:nvCxnSpPr>
          <p:cNvPr id="20" name="Straight Connector 19">
            <a:extLst>
              <a:ext uri="{FF2B5EF4-FFF2-40B4-BE49-F238E27FC236}">
                <a16:creationId xmlns:a16="http://schemas.microsoft.com/office/drawing/2014/main" id="{E96389FC-7ADF-8249-080D-E25B95890777}"/>
              </a:ext>
            </a:extLst>
          </p:cNvPr>
          <p:cNvCxnSpPr>
            <a:cxnSpLocks/>
          </p:cNvCxnSpPr>
          <p:nvPr/>
        </p:nvCxnSpPr>
        <p:spPr>
          <a:xfrm>
            <a:off x="6023103" y="3087183"/>
            <a:ext cx="0" cy="333893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71A095CF-041D-6BE3-95AD-339ABAA96E57}"/>
              </a:ext>
            </a:extLst>
          </p:cNvPr>
          <p:cNvSpPr txBox="1"/>
          <p:nvPr/>
        </p:nvSpPr>
        <p:spPr>
          <a:xfrm>
            <a:off x="6171813" y="5894853"/>
            <a:ext cx="1219693" cy="369332"/>
          </a:xfrm>
          <a:prstGeom prst="rect">
            <a:avLst/>
          </a:prstGeom>
          <a:noFill/>
        </p:spPr>
        <p:txBody>
          <a:bodyPr wrap="none" rtlCol="0">
            <a:spAutoFit/>
          </a:bodyPr>
          <a:lstStyle/>
          <a:p>
            <a:r>
              <a:rPr lang="en-US" dirty="0"/>
              <a:t>Runtime -&gt;</a:t>
            </a:r>
          </a:p>
        </p:txBody>
      </p:sp>
      <p:cxnSp>
        <p:nvCxnSpPr>
          <p:cNvPr id="24" name="Straight Connector 23">
            <a:extLst>
              <a:ext uri="{FF2B5EF4-FFF2-40B4-BE49-F238E27FC236}">
                <a16:creationId xmlns:a16="http://schemas.microsoft.com/office/drawing/2014/main" id="{C76989AB-BCB7-34F1-8F54-BB8B55B2EA1A}"/>
              </a:ext>
            </a:extLst>
          </p:cNvPr>
          <p:cNvCxnSpPr>
            <a:cxnSpLocks/>
          </p:cNvCxnSpPr>
          <p:nvPr/>
        </p:nvCxnSpPr>
        <p:spPr>
          <a:xfrm>
            <a:off x="582884" y="2606892"/>
            <a:ext cx="10887365"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7A6D275A-BAC4-43DC-E7BD-8583125E6F25}"/>
              </a:ext>
            </a:extLst>
          </p:cNvPr>
          <p:cNvSpPr txBox="1"/>
          <p:nvPr/>
        </p:nvSpPr>
        <p:spPr>
          <a:xfrm>
            <a:off x="4121149" y="5894853"/>
            <a:ext cx="1678665" cy="369332"/>
          </a:xfrm>
          <a:prstGeom prst="rect">
            <a:avLst/>
          </a:prstGeom>
          <a:noFill/>
        </p:spPr>
        <p:txBody>
          <a:bodyPr wrap="none" rtlCol="0">
            <a:spAutoFit/>
          </a:bodyPr>
          <a:lstStyle/>
          <a:p>
            <a:r>
              <a:rPr lang="en-US" dirty="0"/>
              <a:t>&lt;- Compile time</a:t>
            </a:r>
          </a:p>
        </p:txBody>
      </p:sp>
      <p:cxnSp>
        <p:nvCxnSpPr>
          <p:cNvPr id="29" name="Straight Arrow Connector 28">
            <a:extLst>
              <a:ext uri="{FF2B5EF4-FFF2-40B4-BE49-F238E27FC236}">
                <a16:creationId xmlns:a16="http://schemas.microsoft.com/office/drawing/2014/main" id="{74CECB12-6F1E-59C1-683C-34286A041C78}"/>
              </a:ext>
            </a:extLst>
          </p:cNvPr>
          <p:cNvCxnSpPr>
            <a:stCxn id="7" idx="3"/>
            <a:endCxn id="4" idx="1"/>
          </p:cNvCxnSpPr>
          <p:nvPr/>
        </p:nvCxnSpPr>
        <p:spPr>
          <a:xfrm>
            <a:off x="1647375" y="787329"/>
            <a:ext cx="893157" cy="5680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672F5D94-EBE8-F5FC-B1B6-E3E8E0F9B1B7}"/>
              </a:ext>
            </a:extLst>
          </p:cNvPr>
          <p:cNvCxnSpPr>
            <a:cxnSpLocks/>
            <a:stCxn id="6" idx="3"/>
            <a:endCxn id="4" idx="1"/>
          </p:cNvCxnSpPr>
          <p:nvPr/>
        </p:nvCxnSpPr>
        <p:spPr>
          <a:xfrm flipV="1">
            <a:off x="1647375" y="1355364"/>
            <a:ext cx="893157" cy="5357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AD3DBE9A-CE00-4C39-173D-A1D16BD4E021}"/>
              </a:ext>
            </a:extLst>
          </p:cNvPr>
          <p:cNvCxnSpPr>
            <a:cxnSpLocks/>
            <a:stCxn id="4" idx="3"/>
            <a:endCxn id="8" idx="1"/>
          </p:cNvCxnSpPr>
          <p:nvPr/>
        </p:nvCxnSpPr>
        <p:spPr>
          <a:xfrm flipV="1">
            <a:off x="3611950" y="1355360"/>
            <a:ext cx="893157" cy="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D283C3A7-E335-C61C-9D89-F6AE57559504}"/>
              </a:ext>
            </a:extLst>
          </p:cNvPr>
          <p:cNvCxnSpPr>
            <a:cxnSpLocks/>
            <a:stCxn id="8" idx="3"/>
            <a:endCxn id="9" idx="1"/>
          </p:cNvCxnSpPr>
          <p:nvPr/>
        </p:nvCxnSpPr>
        <p:spPr>
          <a:xfrm>
            <a:off x="5576525" y="1355360"/>
            <a:ext cx="893157"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A76369BC-E295-E721-0F7C-74662DBD3191}"/>
              </a:ext>
            </a:extLst>
          </p:cNvPr>
          <p:cNvCxnSpPr>
            <a:cxnSpLocks/>
            <a:stCxn id="9" idx="3"/>
            <a:endCxn id="10" idx="1"/>
          </p:cNvCxnSpPr>
          <p:nvPr/>
        </p:nvCxnSpPr>
        <p:spPr>
          <a:xfrm flipV="1">
            <a:off x="7541100" y="1350741"/>
            <a:ext cx="893157" cy="46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D13FD81A-BE79-2B8C-49AF-F61C444B5C09}"/>
              </a:ext>
            </a:extLst>
          </p:cNvPr>
          <p:cNvCxnSpPr>
            <a:cxnSpLocks/>
            <a:stCxn id="10" idx="3"/>
            <a:endCxn id="11" idx="1"/>
          </p:cNvCxnSpPr>
          <p:nvPr/>
        </p:nvCxnSpPr>
        <p:spPr>
          <a:xfrm flipV="1">
            <a:off x="9505675" y="1350740"/>
            <a:ext cx="89315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Elbow Connector 53">
            <a:extLst>
              <a:ext uri="{FF2B5EF4-FFF2-40B4-BE49-F238E27FC236}">
                <a16:creationId xmlns:a16="http://schemas.microsoft.com/office/drawing/2014/main" id="{08193F6F-6F66-5AA0-65EA-07446865DDF6}"/>
              </a:ext>
            </a:extLst>
          </p:cNvPr>
          <p:cNvCxnSpPr>
            <a:stCxn id="11" idx="3"/>
            <a:endCxn id="12" idx="1"/>
          </p:cNvCxnSpPr>
          <p:nvPr/>
        </p:nvCxnSpPr>
        <p:spPr>
          <a:xfrm flipH="1">
            <a:off x="575957" y="1350740"/>
            <a:ext cx="10894292" cy="1888833"/>
          </a:xfrm>
          <a:prstGeom prst="bentConnector5">
            <a:avLst>
              <a:gd name="adj1" fmla="val -2098"/>
              <a:gd name="adj2" fmla="val 56846"/>
              <a:gd name="adj3" fmla="val 10209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89A5CD1F-D13C-E19B-329E-B5C05FB7E68E}"/>
              </a:ext>
            </a:extLst>
          </p:cNvPr>
          <p:cNvCxnSpPr>
            <a:cxnSpLocks/>
            <a:stCxn id="99" idx="3"/>
            <a:endCxn id="13" idx="1"/>
          </p:cNvCxnSpPr>
          <p:nvPr/>
        </p:nvCxnSpPr>
        <p:spPr>
          <a:xfrm>
            <a:off x="1643912" y="4160740"/>
            <a:ext cx="900083" cy="3395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3851E681-BD44-284E-A177-DFAF2AEEACF3}"/>
              </a:ext>
            </a:extLst>
          </p:cNvPr>
          <p:cNvCxnSpPr>
            <a:cxnSpLocks/>
            <a:stCxn id="12" idx="3"/>
            <a:endCxn id="13" idx="1"/>
          </p:cNvCxnSpPr>
          <p:nvPr/>
        </p:nvCxnSpPr>
        <p:spPr>
          <a:xfrm>
            <a:off x="1647375" y="3239573"/>
            <a:ext cx="896620" cy="12607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54449C81-6B1C-1305-92E7-1B442C69A084}"/>
              </a:ext>
            </a:extLst>
          </p:cNvPr>
          <p:cNvCxnSpPr>
            <a:cxnSpLocks/>
            <a:stCxn id="13" idx="3"/>
            <a:endCxn id="14" idx="1"/>
          </p:cNvCxnSpPr>
          <p:nvPr/>
        </p:nvCxnSpPr>
        <p:spPr>
          <a:xfrm flipV="1">
            <a:off x="3615413" y="3922982"/>
            <a:ext cx="889694" cy="5773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BF83057B-14B6-8EFA-C33A-462B71B432F4}"/>
              </a:ext>
            </a:extLst>
          </p:cNvPr>
          <p:cNvCxnSpPr>
            <a:cxnSpLocks/>
            <a:stCxn id="102" idx="3"/>
            <a:endCxn id="15" idx="1"/>
          </p:cNvCxnSpPr>
          <p:nvPr/>
        </p:nvCxnSpPr>
        <p:spPr>
          <a:xfrm flipV="1">
            <a:off x="5561750" y="3913816"/>
            <a:ext cx="907932" cy="12699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0E6A20CB-0D78-1DF7-8845-6C27ED6A68E9}"/>
              </a:ext>
            </a:extLst>
          </p:cNvPr>
          <p:cNvCxnSpPr>
            <a:cxnSpLocks/>
            <a:stCxn id="14" idx="3"/>
            <a:endCxn id="15" idx="1"/>
          </p:cNvCxnSpPr>
          <p:nvPr/>
        </p:nvCxnSpPr>
        <p:spPr>
          <a:xfrm flipV="1">
            <a:off x="5576525" y="3913816"/>
            <a:ext cx="893157" cy="91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02A7E221-0768-297A-96F2-79A4C2D6EC8F}"/>
              </a:ext>
            </a:extLst>
          </p:cNvPr>
          <p:cNvCxnSpPr>
            <a:cxnSpLocks/>
            <a:stCxn id="15" idx="3"/>
            <a:endCxn id="16" idx="1"/>
          </p:cNvCxnSpPr>
          <p:nvPr/>
        </p:nvCxnSpPr>
        <p:spPr>
          <a:xfrm flipV="1">
            <a:off x="7541100" y="3913815"/>
            <a:ext cx="89315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Elbow Connector 77">
            <a:extLst>
              <a:ext uri="{FF2B5EF4-FFF2-40B4-BE49-F238E27FC236}">
                <a16:creationId xmlns:a16="http://schemas.microsoft.com/office/drawing/2014/main" id="{A7896F5D-E267-0B74-5301-C4AFAD9D3E0C}"/>
              </a:ext>
            </a:extLst>
          </p:cNvPr>
          <p:cNvCxnSpPr>
            <a:stCxn id="16" idx="2"/>
            <a:endCxn id="15" idx="2"/>
          </p:cNvCxnSpPr>
          <p:nvPr/>
        </p:nvCxnSpPr>
        <p:spPr>
          <a:xfrm rot="5400000">
            <a:off x="7987679" y="3333309"/>
            <a:ext cx="1" cy="1964575"/>
          </a:xfrm>
          <a:prstGeom prst="bentConnector3">
            <a:avLst>
              <a:gd name="adj1" fmla="val 2286010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79" name="Rectangle 78">
            <a:extLst>
              <a:ext uri="{FF2B5EF4-FFF2-40B4-BE49-F238E27FC236}">
                <a16:creationId xmlns:a16="http://schemas.microsoft.com/office/drawing/2014/main" id="{9F23CBC7-819A-D6FD-6A70-43F986FD789C}"/>
              </a:ext>
            </a:extLst>
          </p:cNvPr>
          <p:cNvSpPr/>
          <p:nvPr/>
        </p:nvSpPr>
        <p:spPr>
          <a:xfrm>
            <a:off x="582883" y="4731089"/>
            <a:ext cx="1071418" cy="803563"/>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Shared libraries</a:t>
            </a:r>
            <a:br>
              <a:rPr lang="en-US" sz="1000" dirty="0"/>
            </a:br>
            <a:r>
              <a:rPr lang="en-US" sz="1000" dirty="0"/>
              <a:t>(.so or .</a:t>
            </a:r>
            <a:r>
              <a:rPr lang="en-US" sz="1000" dirty="0" err="1"/>
              <a:t>dylib</a:t>
            </a:r>
            <a:r>
              <a:rPr lang="en-US" sz="1000" dirty="0"/>
              <a:t> or .</a:t>
            </a:r>
            <a:r>
              <a:rPr lang="en-US" sz="1000" dirty="0" err="1"/>
              <a:t>dll</a:t>
            </a:r>
            <a:r>
              <a:rPr lang="en-US" sz="1000" dirty="0"/>
              <a:t>)</a:t>
            </a:r>
          </a:p>
        </p:txBody>
      </p:sp>
      <p:sp>
        <p:nvSpPr>
          <p:cNvPr id="85" name="Rectangle 84">
            <a:extLst>
              <a:ext uri="{FF2B5EF4-FFF2-40B4-BE49-F238E27FC236}">
                <a16:creationId xmlns:a16="http://schemas.microsoft.com/office/drawing/2014/main" id="{CE36D57A-FBC1-6C44-773A-857A79331E17}"/>
              </a:ext>
            </a:extLst>
          </p:cNvPr>
          <p:cNvSpPr/>
          <p:nvPr/>
        </p:nvSpPr>
        <p:spPr>
          <a:xfrm>
            <a:off x="575957" y="5677737"/>
            <a:ext cx="1071418" cy="803563"/>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Static libraries</a:t>
            </a:r>
            <a:br>
              <a:rPr lang="en-US" sz="1000" dirty="0"/>
            </a:br>
            <a:r>
              <a:rPr lang="en-US" sz="1000" dirty="0"/>
              <a:t>(.a)</a:t>
            </a:r>
          </a:p>
        </p:txBody>
      </p:sp>
      <p:cxnSp>
        <p:nvCxnSpPr>
          <p:cNvPr id="92" name="Straight Arrow Connector 91">
            <a:extLst>
              <a:ext uri="{FF2B5EF4-FFF2-40B4-BE49-F238E27FC236}">
                <a16:creationId xmlns:a16="http://schemas.microsoft.com/office/drawing/2014/main" id="{6BE4EDBB-58B8-AA5F-3D42-5C9DD3DC3BA3}"/>
              </a:ext>
            </a:extLst>
          </p:cNvPr>
          <p:cNvCxnSpPr>
            <a:cxnSpLocks/>
            <a:stCxn id="79" idx="3"/>
            <a:endCxn id="13" idx="1"/>
          </p:cNvCxnSpPr>
          <p:nvPr/>
        </p:nvCxnSpPr>
        <p:spPr>
          <a:xfrm flipV="1">
            <a:off x="1654301" y="4500329"/>
            <a:ext cx="889694" cy="6325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385BC6DE-F25C-9A68-CC12-3D69C34F05B2}"/>
              </a:ext>
            </a:extLst>
          </p:cNvPr>
          <p:cNvCxnSpPr>
            <a:cxnSpLocks/>
            <a:stCxn id="85" idx="3"/>
            <a:endCxn id="13" idx="1"/>
          </p:cNvCxnSpPr>
          <p:nvPr/>
        </p:nvCxnSpPr>
        <p:spPr>
          <a:xfrm flipV="1">
            <a:off x="1647375" y="4500329"/>
            <a:ext cx="896620" cy="15791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9" name="Rectangle 98">
            <a:extLst>
              <a:ext uri="{FF2B5EF4-FFF2-40B4-BE49-F238E27FC236}">
                <a16:creationId xmlns:a16="http://schemas.microsoft.com/office/drawing/2014/main" id="{0E10F7D9-D796-0D62-87AB-5BBF3372B3E0}"/>
              </a:ext>
            </a:extLst>
          </p:cNvPr>
          <p:cNvSpPr/>
          <p:nvPr/>
        </p:nvSpPr>
        <p:spPr>
          <a:xfrm>
            <a:off x="572494" y="3758958"/>
            <a:ext cx="1071418" cy="803563"/>
          </a:xfrm>
          <a:prstGeom prst="rect">
            <a:avLst/>
          </a:prstGeom>
          <a:gradFill flip="none" rotWithShape="1">
            <a:gsLst>
              <a:gs pos="0">
                <a:schemeClr val="accent2"/>
              </a:gs>
              <a:gs pos="77000">
                <a:schemeClr val="accent1"/>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Header files</a:t>
            </a:r>
          </a:p>
          <a:p>
            <a:pPr algn="ctr"/>
            <a:r>
              <a:rPr lang="en-US" sz="1000" dirty="0"/>
              <a:t>(.h)</a:t>
            </a:r>
          </a:p>
        </p:txBody>
      </p:sp>
      <p:sp>
        <p:nvSpPr>
          <p:cNvPr id="102" name="Rectangle 101">
            <a:extLst>
              <a:ext uri="{FF2B5EF4-FFF2-40B4-BE49-F238E27FC236}">
                <a16:creationId xmlns:a16="http://schemas.microsoft.com/office/drawing/2014/main" id="{3C3DFF7B-577A-29F9-D982-056AB927448E}"/>
              </a:ext>
            </a:extLst>
          </p:cNvPr>
          <p:cNvSpPr/>
          <p:nvPr/>
        </p:nvSpPr>
        <p:spPr>
          <a:xfrm>
            <a:off x="4490332" y="4781956"/>
            <a:ext cx="1071418" cy="803563"/>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Shared libraries</a:t>
            </a:r>
            <a:br>
              <a:rPr lang="en-US" sz="1000" dirty="0"/>
            </a:br>
            <a:r>
              <a:rPr lang="en-US" sz="1000" dirty="0"/>
              <a:t>(.so or .</a:t>
            </a:r>
            <a:r>
              <a:rPr lang="en-US" sz="1000" dirty="0" err="1"/>
              <a:t>dylib</a:t>
            </a:r>
            <a:r>
              <a:rPr lang="en-US" sz="1000" dirty="0"/>
              <a:t> or .</a:t>
            </a:r>
            <a:r>
              <a:rPr lang="en-US" sz="1000" dirty="0" err="1"/>
              <a:t>dll</a:t>
            </a:r>
            <a:r>
              <a:rPr lang="en-US" sz="1000" dirty="0"/>
              <a:t>)</a:t>
            </a:r>
          </a:p>
        </p:txBody>
      </p:sp>
      <p:sp>
        <p:nvSpPr>
          <p:cNvPr id="104" name="TextBox 103">
            <a:extLst>
              <a:ext uri="{FF2B5EF4-FFF2-40B4-BE49-F238E27FC236}">
                <a16:creationId xmlns:a16="http://schemas.microsoft.com/office/drawing/2014/main" id="{85DDCEE4-EF85-66CA-BE99-A38847A52FF5}"/>
              </a:ext>
            </a:extLst>
          </p:cNvPr>
          <p:cNvSpPr txBox="1"/>
          <p:nvPr/>
        </p:nvSpPr>
        <p:spPr>
          <a:xfrm>
            <a:off x="4768098" y="149547"/>
            <a:ext cx="2495235" cy="369332"/>
          </a:xfrm>
          <a:prstGeom prst="rect">
            <a:avLst/>
          </a:prstGeom>
          <a:noFill/>
        </p:spPr>
        <p:txBody>
          <a:bodyPr wrap="square" rtlCol="0">
            <a:spAutoFit/>
          </a:bodyPr>
          <a:lstStyle/>
          <a:p>
            <a:r>
              <a:rPr lang="en-US" dirty="0"/>
              <a:t>Creating an executable</a:t>
            </a:r>
          </a:p>
        </p:txBody>
      </p:sp>
    </p:spTree>
    <p:extLst>
      <p:ext uri="{BB962C8B-B14F-4D97-AF65-F5344CB8AC3E}">
        <p14:creationId xmlns:p14="http://schemas.microsoft.com/office/powerpoint/2010/main" val="12113449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0B9437F4-1E50-34E8-A8DA-737049632D42}"/>
              </a:ext>
            </a:extLst>
          </p:cNvPr>
          <p:cNvGraphicFramePr>
            <a:graphicFrameLocks noGrp="1"/>
          </p:cNvGraphicFramePr>
          <p:nvPr>
            <p:extLst>
              <p:ext uri="{D42A27DB-BD31-4B8C-83A1-F6EECF244321}">
                <p14:modId xmlns:p14="http://schemas.microsoft.com/office/powerpoint/2010/main" val="1553505138"/>
              </p:ext>
            </p:extLst>
          </p:nvPr>
        </p:nvGraphicFramePr>
        <p:xfrm>
          <a:off x="211756" y="144379"/>
          <a:ext cx="11752446" cy="6447342"/>
        </p:xfrm>
        <a:graphic>
          <a:graphicData uri="http://schemas.openxmlformats.org/drawingml/2006/table">
            <a:tbl>
              <a:tblPr firstRow="1" bandRow="1">
                <a:tableStyleId>{5C22544A-7EE6-4342-B048-85BDC9FD1C3A}</a:tableStyleId>
              </a:tblPr>
              <a:tblGrid>
                <a:gridCol w="3917482">
                  <a:extLst>
                    <a:ext uri="{9D8B030D-6E8A-4147-A177-3AD203B41FA5}">
                      <a16:colId xmlns:a16="http://schemas.microsoft.com/office/drawing/2014/main" val="3296343386"/>
                    </a:ext>
                  </a:extLst>
                </a:gridCol>
                <a:gridCol w="3917482">
                  <a:extLst>
                    <a:ext uri="{9D8B030D-6E8A-4147-A177-3AD203B41FA5}">
                      <a16:colId xmlns:a16="http://schemas.microsoft.com/office/drawing/2014/main" val="1499892617"/>
                    </a:ext>
                  </a:extLst>
                </a:gridCol>
                <a:gridCol w="3917482">
                  <a:extLst>
                    <a:ext uri="{9D8B030D-6E8A-4147-A177-3AD203B41FA5}">
                      <a16:colId xmlns:a16="http://schemas.microsoft.com/office/drawing/2014/main" val="1218059036"/>
                    </a:ext>
                  </a:extLst>
                </a:gridCol>
              </a:tblGrid>
              <a:tr h="510473">
                <a:tc>
                  <a:txBody>
                    <a:bodyPr/>
                    <a:lstStyle/>
                    <a:p>
                      <a:endParaRPr lang="en-US" dirty="0"/>
                    </a:p>
                  </a:txBody>
                  <a:tcPr/>
                </a:tc>
                <a:tc>
                  <a:txBody>
                    <a:bodyPr/>
                    <a:lstStyle/>
                    <a:p>
                      <a:pPr algn="ctr"/>
                      <a:r>
                        <a:rPr lang="en-US" dirty="0" err="1"/>
                        <a:t>gcc</a:t>
                      </a:r>
                      <a:endParaRPr lang="en-US" dirty="0"/>
                    </a:p>
                  </a:txBody>
                  <a:tcPr anchor="ctr"/>
                </a:tc>
                <a:tc>
                  <a:txBody>
                    <a:bodyPr/>
                    <a:lstStyle/>
                    <a:p>
                      <a:pPr algn="ctr"/>
                      <a:r>
                        <a:rPr lang="en-US" dirty="0" err="1"/>
                        <a:t>llvm</a:t>
                      </a:r>
                      <a:endParaRPr lang="en-US" dirty="0"/>
                    </a:p>
                  </a:txBody>
                  <a:tcPr anchor="ctr"/>
                </a:tc>
                <a:extLst>
                  <a:ext uri="{0D108BD9-81ED-4DB2-BD59-A6C34878D82A}">
                    <a16:rowId xmlns:a16="http://schemas.microsoft.com/office/drawing/2014/main" val="1623379504"/>
                  </a:ext>
                </a:extLst>
              </a:tr>
              <a:tr h="881090">
                <a:tc>
                  <a:txBody>
                    <a:bodyPr/>
                    <a:lstStyle/>
                    <a:p>
                      <a:r>
                        <a:rPr lang="en-US" dirty="0"/>
                        <a:t>Compiler driver</a:t>
                      </a:r>
                    </a:p>
                  </a:txBody>
                  <a:tcPr anchor="ctr"/>
                </a:tc>
                <a:tc>
                  <a:txBody>
                    <a:bodyPr/>
                    <a:lstStyle/>
                    <a:p>
                      <a:pPr algn="ctr"/>
                      <a:r>
                        <a:rPr lang="en-US" dirty="0" err="1"/>
                        <a:t>gcc</a:t>
                      </a:r>
                      <a:endParaRPr lang="en-US" dirty="0"/>
                    </a:p>
                  </a:txBody>
                  <a:tcPr anchor="ctr"/>
                </a:tc>
                <a:tc>
                  <a:txBody>
                    <a:bodyPr/>
                    <a:lstStyle/>
                    <a:p>
                      <a:pPr algn="ctr"/>
                      <a:r>
                        <a:rPr lang="en-US" dirty="0"/>
                        <a:t>clang</a:t>
                      </a:r>
                    </a:p>
                  </a:txBody>
                  <a:tcPr anchor="ctr"/>
                </a:tc>
                <a:extLst>
                  <a:ext uri="{0D108BD9-81ED-4DB2-BD59-A6C34878D82A}">
                    <a16:rowId xmlns:a16="http://schemas.microsoft.com/office/drawing/2014/main" val="2367776113"/>
                  </a:ext>
                </a:extLst>
              </a:tr>
              <a:tr h="510473">
                <a:tc>
                  <a:txBody>
                    <a:bodyPr/>
                    <a:lstStyle/>
                    <a:p>
                      <a:r>
                        <a:rPr lang="en-US" dirty="0"/>
                        <a:t>Preprocessor</a:t>
                      </a:r>
                    </a:p>
                  </a:txBody>
                  <a:tcPr anchor="ctr"/>
                </a:tc>
                <a:tc>
                  <a:txBody>
                    <a:bodyPr/>
                    <a:lstStyle/>
                    <a:p>
                      <a:pPr algn="ctr"/>
                      <a:r>
                        <a:rPr lang="en-US" dirty="0" err="1"/>
                        <a:t>cpp</a:t>
                      </a:r>
                      <a:endParaRPr lang="en-US" dirty="0"/>
                    </a:p>
                  </a:txBody>
                  <a:tcPr anchor="ctr"/>
                </a:tc>
                <a:tc>
                  <a:txBody>
                    <a:bodyPr/>
                    <a:lstStyle/>
                    <a:p>
                      <a:pPr algn="ctr"/>
                      <a:r>
                        <a:rPr lang="en-US" dirty="0"/>
                        <a:t>clang-</a:t>
                      </a:r>
                      <a:r>
                        <a:rPr lang="en-US" dirty="0" err="1"/>
                        <a:t>cpp</a:t>
                      </a:r>
                      <a:endParaRPr lang="en-US" dirty="0"/>
                    </a:p>
                  </a:txBody>
                  <a:tcPr anchor="ctr"/>
                </a:tc>
                <a:extLst>
                  <a:ext uri="{0D108BD9-81ED-4DB2-BD59-A6C34878D82A}">
                    <a16:rowId xmlns:a16="http://schemas.microsoft.com/office/drawing/2014/main" val="2820520625"/>
                  </a:ext>
                </a:extLst>
              </a:tr>
              <a:tr h="510473">
                <a:tc>
                  <a:txBody>
                    <a:bodyPr/>
                    <a:lstStyle/>
                    <a:p>
                      <a:r>
                        <a:rPr lang="en-US" dirty="0"/>
                        <a:t>Compiler</a:t>
                      </a:r>
                    </a:p>
                  </a:txBody>
                  <a:tcPr anchor="ctr"/>
                </a:tc>
                <a:tc>
                  <a:txBody>
                    <a:bodyPr/>
                    <a:lstStyle/>
                    <a:p>
                      <a:pPr algn="ctr"/>
                      <a:r>
                        <a:rPr lang="en-US" dirty="0"/>
                        <a:t>cc1</a:t>
                      </a:r>
                    </a:p>
                  </a:txBody>
                  <a:tcPr anchor="ctr"/>
                </a:tc>
                <a:tc>
                  <a:txBody>
                    <a:bodyPr/>
                    <a:lstStyle/>
                    <a:p>
                      <a:pPr algn="ctr"/>
                      <a:r>
                        <a:rPr lang="en-US" dirty="0"/>
                        <a:t>clang -cc1</a:t>
                      </a:r>
                    </a:p>
                  </a:txBody>
                  <a:tcPr anchor="ctr"/>
                </a:tc>
                <a:extLst>
                  <a:ext uri="{0D108BD9-81ED-4DB2-BD59-A6C34878D82A}">
                    <a16:rowId xmlns:a16="http://schemas.microsoft.com/office/drawing/2014/main" val="2005757996"/>
                  </a:ext>
                </a:extLst>
              </a:tr>
              <a:tr h="510473">
                <a:tc>
                  <a:txBody>
                    <a:bodyPr/>
                    <a:lstStyle/>
                    <a:p>
                      <a:r>
                        <a:rPr lang="en-US" dirty="0"/>
                        <a:t>Assembler</a:t>
                      </a:r>
                    </a:p>
                  </a:txBody>
                  <a:tcPr anchor="ctr"/>
                </a:tc>
                <a:tc>
                  <a:txBody>
                    <a:bodyPr/>
                    <a:lstStyle/>
                    <a:p>
                      <a:pPr algn="ctr"/>
                      <a:r>
                        <a:rPr lang="en-US" dirty="0"/>
                        <a:t>as (</a:t>
                      </a:r>
                      <a:r>
                        <a:rPr lang="en-US" dirty="0" err="1"/>
                        <a:t>binutils</a:t>
                      </a:r>
                      <a:r>
                        <a:rPr lang="en-US" dirty="0"/>
                        <a:t>)</a:t>
                      </a:r>
                    </a:p>
                  </a:txBody>
                  <a:tcPr anchor="ctr"/>
                </a:tc>
                <a:tc>
                  <a:txBody>
                    <a:bodyPr/>
                    <a:lstStyle/>
                    <a:p>
                      <a:pPr algn="ctr"/>
                      <a:r>
                        <a:rPr lang="en-US" dirty="0" err="1"/>
                        <a:t>llvm</a:t>
                      </a:r>
                      <a:r>
                        <a:rPr lang="en-US" dirty="0"/>
                        <a:t>-as</a:t>
                      </a:r>
                    </a:p>
                  </a:txBody>
                  <a:tcPr anchor="ctr"/>
                </a:tc>
                <a:extLst>
                  <a:ext uri="{0D108BD9-81ED-4DB2-BD59-A6C34878D82A}">
                    <a16:rowId xmlns:a16="http://schemas.microsoft.com/office/drawing/2014/main" val="2784313244"/>
                  </a:ext>
                </a:extLst>
              </a:tr>
              <a:tr h="881090">
                <a:tc>
                  <a:txBody>
                    <a:bodyPr/>
                    <a:lstStyle/>
                    <a:p>
                      <a:r>
                        <a:rPr lang="en-US" dirty="0"/>
                        <a:t>Linker</a:t>
                      </a:r>
                    </a:p>
                  </a:txBody>
                  <a:tcPr anchor="ctr"/>
                </a:tc>
                <a:tc>
                  <a:txBody>
                    <a:bodyPr/>
                    <a:lstStyle/>
                    <a:p>
                      <a:pPr algn="ctr"/>
                      <a:r>
                        <a:rPr lang="en-US" dirty="0" err="1"/>
                        <a:t>ld</a:t>
                      </a:r>
                      <a:r>
                        <a:rPr lang="en-US" dirty="0"/>
                        <a:t> (</a:t>
                      </a:r>
                      <a:r>
                        <a:rPr lang="en-US" dirty="0" err="1"/>
                        <a:t>binutils</a:t>
                      </a:r>
                      <a:r>
                        <a:rPr lang="en-US" dirty="0"/>
                        <a:t>)</a:t>
                      </a:r>
                    </a:p>
                    <a:p>
                      <a:pPr algn="ctr"/>
                      <a:r>
                        <a:rPr lang="en-US" dirty="0"/>
                        <a:t>gold (</a:t>
                      </a:r>
                      <a:r>
                        <a:rPr lang="en-US" dirty="0" err="1"/>
                        <a:t>binutils</a:t>
                      </a:r>
                      <a:r>
                        <a:rPr lang="en-US" dirty="0"/>
                        <a:t>)*</a:t>
                      </a:r>
                    </a:p>
                  </a:txBody>
                  <a:tcPr anchor="ctr"/>
                </a:tc>
                <a:tc>
                  <a:txBody>
                    <a:bodyPr/>
                    <a:lstStyle/>
                    <a:p>
                      <a:pPr algn="ctr"/>
                      <a:r>
                        <a:rPr lang="en-US" dirty="0" err="1"/>
                        <a:t>lld</a:t>
                      </a:r>
                      <a:endParaRPr lang="en-US" dirty="0"/>
                    </a:p>
                  </a:txBody>
                  <a:tcPr anchor="ctr"/>
                </a:tc>
                <a:extLst>
                  <a:ext uri="{0D108BD9-81ED-4DB2-BD59-A6C34878D82A}">
                    <a16:rowId xmlns:a16="http://schemas.microsoft.com/office/drawing/2014/main" val="528900537"/>
                  </a:ext>
                </a:extLst>
              </a:tr>
              <a:tr h="881090">
                <a:tc>
                  <a:txBody>
                    <a:bodyPr/>
                    <a:lstStyle/>
                    <a:p>
                      <a:r>
                        <a:rPr lang="en-US" dirty="0"/>
                        <a:t>Dynamic linker / loader</a:t>
                      </a:r>
                    </a:p>
                  </a:txBody>
                  <a:tcPr anchor="ctr"/>
                </a:tc>
                <a:tc gridSpan="2">
                  <a:txBody>
                    <a:bodyPr/>
                    <a:lstStyle/>
                    <a:p>
                      <a:pPr marL="285750" indent="-285750" algn="ctr">
                        <a:buFont typeface="Arial" panose="020B0604020202020204" pitchFamily="34" charset="0"/>
                        <a:buChar char="•"/>
                      </a:pPr>
                      <a:r>
                        <a:rPr lang="en-US" dirty="0" err="1"/>
                        <a:t>linux</a:t>
                      </a:r>
                      <a:r>
                        <a:rPr lang="en-US" dirty="0"/>
                        <a:t>: /lib64/ld-linux-x86-64.so.2</a:t>
                      </a:r>
                    </a:p>
                    <a:p>
                      <a:pPr marL="285750" indent="-285750" algn="ctr">
                        <a:buFont typeface="Arial" panose="020B0604020202020204" pitchFamily="34" charset="0"/>
                        <a:buChar char="•"/>
                      </a:pPr>
                      <a:r>
                        <a:rPr lang="en-US" dirty="0" err="1"/>
                        <a:t>macos</a:t>
                      </a:r>
                      <a:r>
                        <a:rPr lang="en-US" dirty="0"/>
                        <a:t>: /</a:t>
                      </a:r>
                      <a:r>
                        <a:rPr lang="en-US" dirty="0" err="1"/>
                        <a:t>usr</a:t>
                      </a:r>
                      <a:r>
                        <a:rPr lang="en-US" dirty="0"/>
                        <a:t>/lib/</a:t>
                      </a:r>
                      <a:r>
                        <a:rPr lang="en-US" dirty="0" err="1"/>
                        <a:t>dyld</a:t>
                      </a:r>
                      <a:r>
                        <a:rPr lang="en-US" dirty="0"/>
                        <a:t> (I think?)</a:t>
                      </a:r>
                    </a:p>
                  </a:txBody>
                  <a:tcPr anchor="ctr"/>
                </a:tc>
                <a:tc hMerge="1">
                  <a:txBody>
                    <a:bodyPr/>
                    <a:lstStyle/>
                    <a:p>
                      <a:endParaRPr lang="en-US" dirty="0"/>
                    </a:p>
                  </a:txBody>
                  <a:tcPr/>
                </a:tc>
                <a:extLst>
                  <a:ext uri="{0D108BD9-81ED-4DB2-BD59-A6C34878D82A}">
                    <a16:rowId xmlns:a16="http://schemas.microsoft.com/office/drawing/2014/main" val="4257702406"/>
                  </a:ext>
                </a:extLst>
              </a:tr>
              <a:tr h="881090">
                <a:tc>
                  <a:txBody>
                    <a:bodyPr/>
                    <a:lstStyle/>
                    <a:p>
                      <a:r>
                        <a:rPr lang="en-US" dirty="0"/>
                        <a:t>Debugger</a:t>
                      </a:r>
                    </a:p>
                  </a:txBody>
                  <a:tcPr anchor="ctr"/>
                </a:tc>
                <a:tc>
                  <a:txBody>
                    <a:bodyPr/>
                    <a:lstStyle/>
                    <a:p>
                      <a:pPr marL="0" indent="0" algn="ctr">
                        <a:buFont typeface="Arial" panose="020B0604020202020204" pitchFamily="34" charset="0"/>
                        <a:buNone/>
                      </a:pPr>
                      <a:r>
                        <a:rPr lang="en-US" dirty="0" err="1"/>
                        <a:t>gdb</a:t>
                      </a:r>
                      <a:endParaRPr lang="en-US" dirty="0"/>
                    </a:p>
                  </a:txBody>
                  <a:tcPr anchor="ctr"/>
                </a:tc>
                <a:tc>
                  <a:txBody>
                    <a:bodyPr/>
                    <a:lstStyle/>
                    <a:p>
                      <a:pPr algn="ctr"/>
                      <a:r>
                        <a:rPr lang="en-US" dirty="0" err="1"/>
                        <a:t>lldb</a:t>
                      </a:r>
                      <a:endParaRPr lang="en-US" dirty="0"/>
                    </a:p>
                  </a:txBody>
                  <a:tcPr anchor="ctr"/>
                </a:tc>
                <a:extLst>
                  <a:ext uri="{0D108BD9-81ED-4DB2-BD59-A6C34878D82A}">
                    <a16:rowId xmlns:a16="http://schemas.microsoft.com/office/drawing/2014/main" val="907246791"/>
                  </a:ext>
                </a:extLst>
              </a:tr>
              <a:tr h="881090">
                <a:tc>
                  <a:txBody>
                    <a:bodyPr/>
                    <a:lstStyle/>
                    <a:p>
                      <a:r>
                        <a:rPr lang="en-US" dirty="0"/>
                        <a:t>Archiver</a:t>
                      </a:r>
                    </a:p>
                  </a:txBody>
                  <a:tcPr anchor="ctr"/>
                </a:tc>
                <a:tc>
                  <a:txBody>
                    <a:bodyPr/>
                    <a:lstStyle/>
                    <a:p>
                      <a:pPr marL="0" indent="0" algn="ctr">
                        <a:buFont typeface="Arial" panose="020B0604020202020204" pitchFamily="34" charset="0"/>
                        <a:buNone/>
                      </a:pPr>
                      <a:r>
                        <a:rPr lang="en-US" dirty="0" err="1"/>
                        <a:t>ar</a:t>
                      </a:r>
                      <a:endParaRPr lang="en-US" dirty="0"/>
                    </a:p>
                  </a:txBody>
                  <a:tcPr anchor="ctr"/>
                </a:tc>
                <a:tc>
                  <a:txBody>
                    <a:bodyPr/>
                    <a:lstStyle/>
                    <a:p>
                      <a:pPr algn="ctr"/>
                      <a:r>
                        <a:rPr lang="en-US" dirty="0" err="1"/>
                        <a:t>llvm-ar</a:t>
                      </a:r>
                      <a:endParaRPr lang="en-US" dirty="0"/>
                    </a:p>
                  </a:txBody>
                  <a:tcPr anchor="ctr"/>
                </a:tc>
                <a:extLst>
                  <a:ext uri="{0D108BD9-81ED-4DB2-BD59-A6C34878D82A}">
                    <a16:rowId xmlns:a16="http://schemas.microsoft.com/office/drawing/2014/main" val="2566076026"/>
                  </a:ext>
                </a:extLst>
              </a:tr>
            </a:tbl>
          </a:graphicData>
        </a:graphic>
      </p:graphicFrame>
    </p:spTree>
    <p:extLst>
      <p:ext uri="{BB962C8B-B14F-4D97-AF65-F5344CB8AC3E}">
        <p14:creationId xmlns:p14="http://schemas.microsoft.com/office/powerpoint/2010/main" val="24261340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1D7E299-6478-1A06-E964-A400C2869D92}"/>
              </a:ext>
            </a:extLst>
          </p:cNvPr>
          <p:cNvSpPr/>
          <p:nvPr/>
        </p:nvSpPr>
        <p:spPr>
          <a:xfrm>
            <a:off x="6654721" y="2780581"/>
            <a:ext cx="1071418" cy="803563"/>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ysClr val="windowText" lastClr="000000"/>
                </a:solidFill>
              </a:rPr>
              <a:t>LLVM backend</a:t>
            </a:r>
          </a:p>
        </p:txBody>
      </p:sp>
      <p:cxnSp>
        <p:nvCxnSpPr>
          <p:cNvPr id="40" name="Straight Arrow Connector 39">
            <a:extLst>
              <a:ext uri="{FF2B5EF4-FFF2-40B4-BE49-F238E27FC236}">
                <a16:creationId xmlns:a16="http://schemas.microsoft.com/office/drawing/2014/main" id="{D283C3A7-E335-C61C-9D89-F6AE57559504}"/>
              </a:ext>
            </a:extLst>
          </p:cNvPr>
          <p:cNvCxnSpPr>
            <a:cxnSpLocks/>
            <a:stCxn id="2" idx="3"/>
            <a:endCxn id="28" idx="1"/>
          </p:cNvCxnSpPr>
          <p:nvPr/>
        </p:nvCxnSpPr>
        <p:spPr>
          <a:xfrm>
            <a:off x="3796989" y="1260391"/>
            <a:ext cx="1246853" cy="19219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A76369BC-E295-E721-0F7C-74662DBD3191}"/>
              </a:ext>
            </a:extLst>
          </p:cNvPr>
          <p:cNvCxnSpPr>
            <a:cxnSpLocks/>
            <a:stCxn id="9" idx="3"/>
            <a:endCxn id="36" idx="1"/>
          </p:cNvCxnSpPr>
          <p:nvPr/>
        </p:nvCxnSpPr>
        <p:spPr>
          <a:xfrm flipV="1">
            <a:off x="7726139" y="2570428"/>
            <a:ext cx="1071418" cy="6119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3DA41DDA-B303-55F5-F044-FC553DC20ED9}"/>
              </a:ext>
            </a:extLst>
          </p:cNvPr>
          <p:cNvSpPr/>
          <p:nvPr/>
        </p:nvSpPr>
        <p:spPr>
          <a:xfrm>
            <a:off x="2725571" y="858609"/>
            <a:ext cx="1071418" cy="803563"/>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ysClr val="windowText" lastClr="000000"/>
                </a:solidFill>
              </a:rPr>
              <a:t>Clang</a:t>
            </a:r>
          </a:p>
        </p:txBody>
      </p:sp>
      <p:sp>
        <p:nvSpPr>
          <p:cNvPr id="3" name="Rectangle 2">
            <a:extLst>
              <a:ext uri="{FF2B5EF4-FFF2-40B4-BE49-F238E27FC236}">
                <a16:creationId xmlns:a16="http://schemas.microsoft.com/office/drawing/2014/main" id="{AB96753A-A61E-1435-3A06-94FEC1B40BEC}"/>
              </a:ext>
            </a:extLst>
          </p:cNvPr>
          <p:cNvSpPr/>
          <p:nvPr/>
        </p:nvSpPr>
        <p:spPr>
          <a:xfrm>
            <a:off x="2725571" y="2078492"/>
            <a:ext cx="1071418" cy="803563"/>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solidFill>
                  <a:sysClr val="windowText" lastClr="000000"/>
                </a:solidFill>
              </a:rPr>
              <a:t>Rustc</a:t>
            </a:r>
            <a:endParaRPr lang="en-US" sz="1000" dirty="0">
              <a:solidFill>
                <a:sysClr val="windowText" lastClr="000000"/>
              </a:solidFill>
            </a:endParaRPr>
          </a:p>
        </p:txBody>
      </p:sp>
      <p:sp>
        <p:nvSpPr>
          <p:cNvPr id="5" name="Rectangle 4">
            <a:extLst>
              <a:ext uri="{FF2B5EF4-FFF2-40B4-BE49-F238E27FC236}">
                <a16:creationId xmlns:a16="http://schemas.microsoft.com/office/drawing/2014/main" id="{7BA39DC9-BCF2-20A7-3C8F-C9424395B392}"/>
              </a:ext>
            </a:extLst>
          </p:cNvPr>
          <p:cNvSpPr/>
          <p:nvPr/>
        </p:nvSpPr>
        <p:spPr>
          <a:xfrm>
            <a:off x="2725571" y="3298375"/>
            <a:ext cx="1071418" cy="803563"/>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ysClr val="windowText" lastClr="000000"/>
                </a:solidFill>
              </a:rPr>
              <a:t>Zig compiler</a:t>
            </a:r>
          </a:p>
        </p:txBody>
      </p:sp>
      <p:sp>
        <p:nvSpPr>
          <p:cNvPr id="17" name="Rectangle 16">
            <a:extLst>
              <a:ext uri="{FF2B5EF4-FFF2-40B4-BE49-F238E27FC236}">
                <a16:creationId xmlns:a16="http://schemas.microsoft.com/office/drawing/2014/main" id="{75FFE40A-8652-7882-D4E7-D7D7624FE7AE}"/>
              </a:ext>
            </a:extLst>
          </p:cNvPr>
          <p:cNvSpPr/>
          <p:nvPr/>
        </p:nvSpPr>
        <p:spPr>
          <a:xfrm>
            <a:off x="2725571" y="4518258"/>
            <a:ext cx="1071418" cy="803563"/>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ysClr val="windowText" lastClr="000000"/>
                </a:solidFill>
              </a:rPr>
              <a:t>Swift compiler</a:t>
            </a:r>
          </a:p>
        </p:txBody>
      </p:sp>
      <p:sp>
        <p:nvSpPr>
          <p:cNvPr id="18" name="Rectangle 17">
            <a:extLst>
              <a:ext uri="{FF2B5EF4-FFF2-40B4-BE49-F238E27FC236}">
                <a16:creationId xmlns:a16="http://schemas.microsoft.com/office/drawing/2014/main" id="{E8B270FB-2D59-595F-7091-0AABCF6CE675}"/>
              </a:ext>
            </a:extLst>
          </p:cNvPr>
          <p:cNvSpPr/>
          <p:nvPr/>
        </p:nvSpPr>
        <p:spPr>
          <a:xfrm>
            <a:off x="1118444" y="2078492"/>
            <a:ext cx="1071418" cy="80356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a:t>
            </a:r>
            <a:r>
              <a:rPr lang="en-US" sz="1000" dirty="0" err="1">
                <a:solidFill>
                  <a:schemeClr val="bg1"/>
                </a:solidFill>
              </a:rPr>
              <a:t>rs</a:t>
            </a:r>
            <a:r>
              <a:rPr lang="en-US" sz="1000" dirty="0">
                <a:solidFill>
                  <a:schemeClr val="bg1"/>
                </a:solidFill>
              </a:rPr>
              <a:t> files</a:t>
            </a:r>
          </a:p>
        </p:txBody>
      </p:sp>
      <p:sp>
        <p:nvSpPr>
          <p:cNvPr id="19" name="Rectangle 18">
            <a:extLst>
              <a:ext uri="{FF2B5EF4-FFF2-40B4-BE49-F238E27FC236}">
                <a16:creationId xmlns:a16="http://schemas.microsoft.com/office/drawing/2014/main" id="{C3EE01C5-06A1-88A9-9608-7EEE29C60C0A}"/>
              </a:ext>
            </a:extLst>
          </p:cNvPr>
          <p:cNvSpPr/>
          <p:nvPr/>
        </p:nvSpPr>
        <p:spPr>
          <a:xfrm>
            <a:off x="1114692" y="3297943"/>
            <a:ext cx="1071418" cy="80356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.zig files</a:t>
            </a:r>
          </a:p>
        </p:txBody>
      </p:sp>
      <p:sp>
        <p:nvSpPr>
          <p:cNvPr id="22" name="Rectangle 21">
            <a:extLst>
              <a:ext uri="{FF2B5EF4-FFF2-40B4-BE49-F238E27FC236}">
                <a16:creationId xmlns:a16="http://schemas.microsoft.com/office/drawing/2014/main" id="{CE2AE107-0D01-9A23-E993-A34B065850DD}"/>
              </a:ext>
            </a:extLst>
          </p:cNvPr>
          <p:cNvSpPr/>
          <p:nvPr/>
        </p:nvSpPr>
        <p:spPr>
          <a:xfrm>
            <a:off x="1114692" y="4517394"/>
            <a:ext cx="1071418" cy="80356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.swift files</a:t>
            </a:r>
          </a:p>
        </p:txBody>
      </p:sp>
      <p:sp>
        <p:nvSpPr>
          <p:cNvPr id="25" name="Rectangle 24">
            <a:extLst>
              <a:ext uri="{FF2B5EF4-FFF2-40B4-BE49-F238E27FC236}">
                <a16:creationId xmlns:a16="http://schemas.microsoft.com/office/drawing/2014/main" id="{31A3D7DB-ED2A-8D35-D2BD-3F5CC16B279F}"/>
              </a:ext>
            </a:extLst>
          </p:cNvPr>
          <p:cNvSpPr/>
          <p:nvPr/>
        </p:nvSpPr>
        <p:spPr>
          <a:xfrm>
            <a:off x="1118444" y="858609"/>
            <a:ext cx="1071418" cy="80356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.c and .h files</a:t>
            </a:r>
          </a:p>
        </p:txBody>
      </p:sp>
      <p:sp>
        <p:nvSpPr>
          <p:cNvPr id="28" name="Rectangle 27">
            <a:extLst>
              <a:ext uri="{FF2B5EF4-FFF2-40B4-BE49-F238E27FC236}">
                <a16:creationId xmlns:a16="http://schemas.microsoft.com/office/drawing/2014/main" id="{9CA62379-E59A-67E4-557C-B174F869053B}"/>
              </a:ext>
            </a:extLst>
          </p:cNvPr>
          <p:cNvSpPr/>
          <p:nvPr/>
        </p:nvSpPr>
        <p:spPr>
          <a:xfrm>
            <a:off x="5043842" y="2780581"/>
            <a:ext cx="1071418" cy="80356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LLVM Intermediate Representation (LLVM IR)</a:t>
            </a:r>
          </a:p>
        </p:txBody>
      </p:sp>
      <p:sp>
        <p:nvSpPr>
          <p:cNvPr id="35" name="Rectangle 34">
            <a:extLst>
              <a:ext uri="{FF2B5EF4-FFF2-40B4-BE49-F238E27FC236}">
                <a16:creationId xmlns:a16="http://schemas.microsoft.com/office/drawing/2014/main" id="{C2F27397-18BF-2B17-5403-235E7A59CC63}"/>
              </a:ext>
            </a:extLst>
          </p:cNvPr>
          <p:cNvSpPr/>
          <p:nvPr/>
        </p:nvSpPr>
        <p:spPr>
          <a:xfrm>
            <a:off x="8797557" y="1124278"/>
            <a:ext cx="1071418" cy="80356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Machine code</a:t>
            </a:r>
          </a:p>
          <a:p>
            <a:pPr algn="ctr"/>
            <a:r>
              <a:rPr lang="en-US" sz="1000" dirty="0">
                <a:solidFill>
                  <a:schemeClr val="bg1"/>
                </a:solidFill>
              </a:rPr>
              <a:t>(x64_64)</a:t>
            </a:r>
          </a:p>
        </p:txBody>
      </p:sp>
      <p:sp>
        <p:nvSpPr>
          <p:cNvPr id="36" name="Rectangle 35">
            <a:extLst>
              <a:ext uri="{FF2B5EF4-FFF2-40B4-BE49-F238E27FC236}">
                <a16:creationId xmlns:a16="http://schemas.microsoft.com/office/drawing/2014/main" id="{ACF70809-160C-ED79-C048-3C06D14362C6}"/>
              </a:ext>
            </a:extLst>
          </p:cNvPr>
          <p:cNvSpPr/>
          <p:nvPr/>
        </p:nvSpPr>
        <p:spPr>
          <a:xfrm>
            <a:off x="8797557" y="2168646"/>
            <a:ext cx="1071418" cy="80356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Machine code</a:t>
            </a:r>
          </a:p>
          <a:p>
            <a:pPr algn="ctr"/>
            <a:r>
              <a:rPr lang="en-US" sz="1000" dirty="0">
                <a:solidFill>
                  <a:schemeClr val="bg1"/>
                </a:solidFill>
              </a:rPr>
              <a:t>(aarch64)</a:t>
            </a:r>
          </a:p>
        </p:txBody>
      </p:sp>
      <p:cxnSp>
        <p:nvCxnSpPr>
          <p:cNvPr id="38" name="Straight Arrow Connector 37">
            <a:extLst>
              <a:ext uri="{FF2B5EF4-FFF2-40B4-BE49-F238E27FC236}">
                <a16:creationId xmlns:a16="http://schemas.microsoft.com/office/drawing/2014/main" id="{F809A59B-2F54-DD89-8E90-ED1252739007}"/>
              </a:ext>
            </a:extLst>
          </p:cNvPr>
          <p:cNvCxnSpPr>
            <a:cxnSpLocks/>
            <a:stCxn id="9" idx="3"/>
            <a:endCxn id="35" idx="1"/>
          </p:cNvCxnSpPr>
          <p:nvPr/>
        </p:nvCxnSpPr>
        <p:spPr>
          <a:xfrm flipV="1">
            <a:off x="7726139" y="1526060"/>
            <a:ext cx="1071418" cy="16563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AB38DF15-4585-6B81-7E61-72B7F11774D5}"/>
              </a:ext>
            </a:extLst>
          </p:cNvPr>
          <p:cNvCxnSpPr>
            <a:cxnSpLocks/>
            <a:stCxn id="3" idx="3"/>
            <a:endCxn id="28" idx="1"/>
          </p:cNvCxnSpPr>
          <p:nvPr/>
        </p:nvCxnSpPr>
        <p:spPr>
          <a:xfrm>
            <a:off x="3796989" y="2480274"/>
            <a:ext cx="1246853" cy="7020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8D2102E2-2DD2-0153-675E-F6927C90DC09}"/>
              </a:ext>
            </a:extLst>
          </p:cNvPr>
          <p:cNvCxnSpPr>
            <a:cxnSpLocks/>
            <a:stCxn id="5" idx="3"/>
            <a:endCxn id="28" idx="1"/>
          </p:cNvCxnSpPr>
          <p:nvPr/>
        </p:nvCxnSpPr>
        <p:spPr>
          <a:xfrm flipV="1">
            <a:off x="3796989" y="3182363"/>
            <a:ext cx="1246853" cy="5177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D504EEC5-9D16-8FF1-6B7D-C740F956CE1E}"/>
              </a:ext>
            </a:extLst>
          </p:cNvPr>
          <p:cNvCxnSpPr>
            <a:cxnSpLocks/>
            <a:stCxn id="17" idx="3"/>
            <a:endCxn id="28" idx="1"/>
          </p:cNvCxnSpPr>
          <p:nvPr/>
        </p:nvCxnSpPr>
        <p:spPr>
          <a:xfrm flipV="1">
            <a:off x="3796989" y="3182363"/>
            <a:ext cx="1246853" cy="17376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017CDD67-893A-7755-95CE-B019ECD3092F}"/>
              </a:ext>
            </a:extLst>
          </p:cNvPr>
          <p:cNvCxnSpPr>
            <a:cxnSpLocks/>
            <a:stCxn id="28" idx="3"/>
            <a:endCxn id="9" idx="1"/>
          </p:cNvCxnSpPr>
          <p:nvPr/>
        </p:nvCxnSpPr>
        <p:spPr>
          <a:xfrm>
            <a:off x="6115260" y="3182363"/>
            <a:ext cx="53946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F7F08766-7487-4AE0-E999-265ADD7A378C}"/>
              </a:ext>
            </a:extLst>
          </p:cNvPr>
          <p:cNvCxnSpPr>
            <a:cxnSpLocks/>
          </p:cNvCxnSpPr>
          <p:nvPr/>
        </p:nvCxnSpPr>
        <p:spPr>
          <a:xfrm>
            <a:off x="2622620" y="689342"/>
            <a:ext cx="1306285"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87DA1958-4D4E-46F1-E321-D88ED5BF5591}"/>
              </a:ext>
            </a:extLst>
          </p:cNvPr>
          <p:cNvSpPr txBox="1"/>
          <p:nvPr/>
        </p:nvSpPr>
        <p:spPr>
          <a:xfrm>
            <a:off x="2451798" y="247884"/>
            <a:ext cx="2495235" cy="369332"/>
          </a:xfrm>
          <a:prstGeom prst="rect">
            <a:avLst/>
          </a:prstGeom>
          <a:noFill/>
        </p:spPr>
        <p:txBody>
          <a:bodyPr wrap="square" rtlCol="0">
            <a:spAutoFit/>
          </a:bodyPr>
          <a:lstStyle/>
          <a:p>
            <a:r>
              <a:rPr lang="en-US" dirty="0"/>
              <a:t>LLVM frontends</a:t>
            </a:r>
          </a:p>
        </p:txBody>
      </p:sp>
      <p:sp>
        <p:nvSpPr>
          <p:cNvPr id="72" name="Rectangle 71">
            <a:extLst>
              <a:ext uri="{FF2B5EF4-FFF2-40B4-BE49-F238E27FC236}">
                <a16:creationId xmlns:a16="http://schemas.microsoft.com/office/drawing/2014/main" id="{958CA8AF-7650-CF1F-2633-0DC9E603279B}"/>
              </a:ext>
            </a:extLst>
          </p:cNvPr>
          <p:cNvSpPr/>
          <p:nvPr/>
        </p:nvSpPr>
        <p:spPr>
          <a:xfrm>
            <a:off x="8797557" y="3335145"/>
            <a:ext cx="1071418" cy="80356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a:t>
            </a:r>
          </a:p>
        </p:txBody>
      </p:sp>
      <p:cxnSp>
        <p:nvCxnSpPr>
          <p:cNvPr id="73" name="Straight Arrow Connector 72">
            <a:extLst>
              <a:ext uri="{FF2B5EF4-FFF2-40B4-BE49-F238E27FC236}">
                <a16:creationId xmlns:a16="http://schemas.microsoft.com/office/drawing/2014/main" id="{219BC69C-D55F-7C7B-2C72-35A90D27D6F5}"/>
              </a:ext>
            </a:extLst>
          </p:cNvPr>
          <p:cNvCxnSpPr>
            <a:cxnSpLocks/>
            <a:stCxn id="9" idx="3"/>
            <a:endCxn id="72" idx="1"/>
          </p:cNvCxnSpPr>
          <p:nvPr/>
        </p:nvCxnSpPr>
        <p:spPr>
          <a:xfrm>
            <a:off x="7726139" y="3182363"/>
            <a:ext cx="1071418" cy="5545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0" name="Rectangle 79">
            <a:extLst>
              <a:ext uri="{FF2B5EF4-FFF2-40B4-BE49-F238E27FC236}">
                <a16:creationId xmlns:a16="http://schemas.microsoft.com/office/drawing/2014/main" id="{DE5745DC-BC0F-D38C-5808-1C6EEFEC7D66}"/>
              </a:ext>
            </a:extLst>
          </p:cNvPr>
          <p:cNvSpPr/>
          <p:nvPr/>
        </p:nvSpPr>
        <p:spPr>
          <a:xfrm>
            <a:off x="2725571" y="5738143"/>
            <a:ext cx="1071418" cy="803563"/>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ysClr val="windowText" lastClr="000000"/>
                </a:solidFill>
              </a:rPr>
              <a:t>…</a:t>
            </a:r>
          </a:p>
        </p:txBody>
      </p:sp>
      <p:cxnSp>
        <p:nvCxnSpPr>
          <p:cNvPr id="81" name="Straight Arrow Connector 80">
            <a:extLst>
              <a:ext uri="{FF2B5EF4-FFF2-40B4-BE49-F238E27FC236}">
                <a16:creationId xmlns:a16="http://schemas.microsoft.com/office/drawing/2014/main" id="{F551E89D-B6A2-4867-0C40-4032F52A9A1E}"/>
              </a:ext>
            </a:extLst>
          </p:cNvPr>
          <p:cNvCxnSpPr>
            <a:cxnSpLocks/>
            <a:stCxn id="25" idx="3"/>
            <a:endCxn id="2" idx="1"/>
          </p:cNvCxnSpPr>
          <p:nvPr/>
        </p:nvCxnSpPr>
        <p:spPr>
          <a:xfrm>
            <a:off x="2189862" y="1260391"/>
            <a:ext cx="53570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01E683C3-4C36-1549-056A-366EF28CCFC2}"/>
              </a:ext>
            </a:extLst>
          </p:cNvPr>
          <p:cNvCxnSpPr>
            <a:cxnSpLocks/>
            <a:stCxn id="18" idx="3"/>
            <a:endCxn id="3" idx="1"/>
          </p:cNvCxnSpPr>
          <p:nvPr/>
        </p:nvCxnSpPr>
        <p:spPr>
          <a:xfrm>
            <a:off x="2189862" y="2480274"/>
            <a:ext cx="53570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F71F1A0C-09E0-24EF-7F2F-66999A9BF3D1}"/>
              </a:ext>
            </a:extLst>
          </p:cNvPr>
          <p:cNvCxnSpPr>
            <a:cxnSpLocks/>
            <a:stCxn id="19" idx="3"/>
            <a:endCxn id="5" idx="1"/>
          </p:cNvCxnSpPr>
          <p:nvPr/>
        </p:nvCxnSpPr>
        <p:spPr>
          <a:xfrm>
            <a:off x="2186110" y="3699725"/>
            <a:ext cx="539461" cy="4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7282542A-27F4-9C30-8BBC-43357D62E3ED}"/>
              </a:ext>
            </a:extLst>
          </p:cNvPr>
          <p:cNvCxnSpPr>
            <a:cxnSpLocks/>
            <a:stCxn id="22" idx="3"/>
            <a:endCxn id="17" idx="1"/>
          </p:cNvCxnSpPr>
          <p:nvPr/>
        </p:nvCxnSpPr>
        <p:spPr>
          <a:xfrm>
            <a:off x="2186110" y="4919176"/>
            <a:ext cx="539461" cy="8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03459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FCE9D-5B63-3FA8-8D31-BE7DCACCAC0A}"/>
              </a:ext>
            </a:extLst>
          </p:cNvPr>
          <p:cNvSpPr>
            <a:spLocks noGrp="1"/>
          </p:cNvSpPr>
          <p:nvPr>
            <p:ph type="title"/>
          </p:nvPr>
        </p:nvSpPr>
        <p:spPr/>
        <p:txBody>
          <a:bodyPr/>
          <a:lstStyle/>
          <a:p>
            <a:r>
              <a:rPr lang="en-US" dirty="0"/>
              <a:t>Libraries</a:t>
            </a:r>
          </a:p>
        </p:txBody>
      </p:sp>
    </p:spTree>
    <p:extLst>
      <p:ext uri="{BB962C8B-B14F-4D97-AF65-F5344CB8AC3E}">
        <p14:creationId xmlns:p14="http://schemas.microsoft.com/office/powerpoint/2010/main" val="24852645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C7CF2-1AEE-33AF-1D87-5998A398AEA3}"/>
              </a:ext>
            </a:extLst>
          </p:cNvPr>
          <p:cNvSpPr>
            <a:spLocks noGrp="1"/>
          </p:cNvSpPr>
          <p:nvPr>
            <p:ph type="title"/>
          </p:nvPr>
        </p:nvSpPr>
        <p:spPr/>
        <p:txBody>
          <a:bodyPr/>
          <a:lstStyle/>
          <a:p>
            <a:r>
              <a:rPr lang="en-US" dirty="0"/>
              <a:t>Shared libraries: What and why?</a:t>
            </a:r>
          </a:p>
        </p:txBody>
      </p:sp>
      <p:sp>
        <p:nvSpPr>
          <p:cNvPr id="3" name="Content Placeholder 2">
            <a:extLst>
              <a:ext uri="{FF2B5EF4-FFF2-40B4-BE49-F238E27FC236}">
                <a16:creationId xmlns:a16="http://schemas.microsoft.com/office/drawing/2014/main" id="{77E2592D-746F-725C-D2E4-5A2DBEA4703E}"/>
              </a:ext>
            </a:extLst>
          </p:cNvPr>
          <p:cNvSpPr>
            <a:spLocks noGrp="1"/>
          </p:cNvSpPr>
          <p:nvPr>
            <p:ph idx="1"/>
          </p:nvPr>
        </p:nvSpPr>
        <p:spPr>
          <a:xfrm>
            <a:off x="692080" y="1690688"/>
            <a:ext cx="10807840" cy="4667250"/>
          </a:xfrm>
        </p:spPr>
        <p:txBody>
          <a:bodyPr>
            <a:normAutofit fontScale="70000" lnSpcReduction="20000"/>
          </a:bodyPr>
          <a:lstStyle/>
          <a:p>
            <a:r>
              <a:rPr lang="en-US" dirty="0"/>
              <a:t>It’s a library</a:t>
            </a:r>
          </a:p>
          <a:p>
            <a:pPr lvl="1"/>
            <a:r>
              <a:rPr lang="en-US" dirty="0"/>
              <a:t>That contains code and data</a:t>
            </a:r>
          </a:p>
          <a:p>
            <a:pPr lvl="1"/>
            <a:r>
              <a:rPr lang="en-US" dirty="0"/>
              <a:t>That can be loaded dynamically at runtime</a:t>
            </a:r>
          </a:p>
          <a:p>
            <a:pPr lvl="1"/>
            <a:r>
              <a:rPr lang="en-US" dirty="0"/>
              <a:t>That can be shared or reused by multiple processes</a:t>
            </a:r>
          </a:p>
          <a:p>
            <a:pPr lvl="1"/>
            <a:endParaRPr lang="en-US" dirty="0"/>
          </a:p>
          <a:p>
            <a:r>
              <a:rPr lang="en-US" dirty="0"/>
              <a:t>Pros:</a:t>
            </a:r>
          </a:p>
          <a:p>
            <a:pPr lvl="1"/>
            <a:r>
              <a:rPr lang="en-US" dirty="0"/>
              <a:t>Disk space usage</a:t>
            </a:r>
          </a:p>
          <a:p>
            <a:pPr lvl="1"/>
            <a:r>
              <a:rPr lang="en-US" dirty="0"/>
              <a:t>Memory usage</a:t>
            </a:r>
          </a:p>
          <a:p>
            <a:pPr lvl="1"/>
            <a:r>
              <a:rPr lang="en-US" dirty="0"/>
              <a:t>Localization</a:t>
            </a:r>
          </a:p>
          <a:p>
            <a:pPr lvl="1"/>
            <a:r>
              <a:rPr lang="en-US" dirty="0"/>
              <a:t>Bug fixes, security patches, etc.</a:t>
            </a:r>
          </a:p>
          <a:p>
            <a:pPr lvl="1"/>
            <a:r>
              <a:rPr lang="en-US" dirty="0"/>
              <a:t>Development time (only have to keep recompiling shared lib, not entire project)</a:t>
            </a:r>
          </a:p>
          <a:p>
            <a:endParaRPr lang="en-US" dirty="0"/>
          </a:p>
          <a:p>
            <a:r>
              <a:rPr lang="en-US" dirty="0"/>
              <a:t>Cons:</a:t>
            </a:r>
          </a:p>
          <a:p>
            <a:pPr lvl="1"/>
            <a:r>
              <a:rPr lang="en-US" dirty="0"/>
              <a:t>Sometime a pain to get all the shared libs where they need to be</a:t>
            </a:r>
          </a:p>
          <a:p>
            <a:pPr lvl="2"/>
            <a:r>
              <a:rPr lang="en-US" dirty="0"/>
              <a:t>Lots of “assumptions” about what is on your system and where it is</a:t>
            </a:r>
          </a:p>
          <a:p>
            <a:pPr lvl="1"/>
            <a:r>
              <a:rPr lang="en-US" dirty="0"/>
              <a:t>Can’t optimize across shared library boundary (every call across a shared library boundary is essentially an indirect call)</a:t>
            </a:r>
          </a:p>
        </p:txBody>
      </p:sp>
    </p:spTree>
    <p:extLst>
      <p:ext uri="{BB962C8B-B14F-4D97-AF65-F5344CB8AC3E}">
        <p14:creationId xmlns:p14="http://schemas.microsoft.com/office/powerpoint/2010/main" val="21696665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C7CF2-1AEE-33AF-1D87-5998A398AEA3}"/>
              </a:ext>
            </a:extLst>
          </p:cNvPr>
          <p:cNvSpPr>
            <a:spLocks noGrp="1"/>
          </p:cNvSpPr>
          <p:nvPr>
            <p:ph type="title"/>
          </p:nvPr>
        </p:nvSpPr>
        <p:spPr/>
        <p:txBody>
          <a:bodyPr/>
          <a:lstStyle/>
          <a:p>
            <a:r>
              <a:rPr lang="en-US" dirty="0"/>
              <a:t>Static library: What</a:t>
            </a:r>
          </a:p>
        </p:txBody>
      </p:sp>
      <p:sp>
        <p:nvSpPr>
          <p:cNvPr id="3" name="Content Placeholder 2">
            <a:extLst>
              <a:ext uri="{FF2B5EF4-FFF2-40B4-BE49-F238E27FC236}">
                <a16:creationId xmlns:a16="http://schemas.microsoft.com/office/drawing/2014/main" id="{77E2592D-746F-725C-D2E4-5A2DBEA4703E}"/>
              </a:ext>
            </a:extLst>
          </p:cNvPr>
          <p:cNvSpPr>
            <a:spLocks noGrp="1"/>
          </p:cNvSpPr>
          <p:nvPr>
            <p:ph idx="1"/>
          </p:nvPr>
        </p:nvSpPr>
        <p:spPr>
          <a:xfrm>
            <a:off x="692080" y="1690688"/>
            <a:ext cx="10807840" cy="4667250"/>
          </a:xfrm>
        </p:spPr>
        <p:txBody>
          <a:bodyPr>
            <a:normAutofit/>
          </a:bodyPr>
          <a:lstStyle/>
          <a:p>
            <a:r>
              <a:rPr lang="en-US" dirty="0"/>
              <a:t>It’s a library</a:t>
            </a:r>
          </a:p>
          <a:p>
            <a:pPr lvl="1"/>
            <a:r>
              <a:rPr lang="en-US" dirty="0"/>
              <a:t>That contains code and data</a:t>
            </a:r>
          </a:p>
          <a:p>
            <a:pPr lvl="1"/>
            <a:r>
              <a:rPr lang="en-US" dirty="0"/>
              <a:t>That can be compiled in at compile time</a:t>
            </a:r>
          </a:p>
          <a:p>
            <a:pPr lvl="1"/>
            <a:endParaRPr lang="en-US" dirty="0"/>
          </a:p>
        </p:txBody>
      </p:sp>
    </p:spTree>
    <p:extLst>
      <p:ext uri="{BB962C8B-B14F-4D97-AF65-F5344CB8AC3E}">
        <p14:creationId xmlns:p14="http://schemas.microsoft.com/office/powerpoint/2010/main" val="26692661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35D76B5C-248E-1C4E-4218-877D4C1D4132}"/>
              </a:ext>
            </a:extLst>
          </p:cNvPr>
          <p:cNvSpPr/>
          <p:nvPr/>
        </p:nvSpPr>
        <p:spPr>
          <a:xfrm>
            <a:off x="906412" y="2472897"/>
            <a:ext cx="1071418" cy="803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Object file(s)</a:t>
            </a:r>
            <a:br>
              <a:rPr lang="en-US" sz="1000" dirty="0"/>
            </a:br>
            <a:r>
              <a:rPr lang="en-US" sz="1000" dirty="0"/>
              <a:t>(.o)</a:t>
            </a:r>
          </a:p>
        </p:txBody>
      </p:sp>
      <p:sp>
        <p:nvSpPr>
          <p:cNvPr id="13" name="Rectangle 12">
            <a:extLst>
              <a:ext uri="{FF2B5EF4-FFF2-40B4-BE49-F238E27FC236}">
                <a16:creationId xmlns:a16="http://schemas.microsoft.com/office/drawing/2014/main" id="{5F852051-5EEE-AF53-3ABD-2E947E61AFD4}"/>
              </a:ext>
            </a:extLst>
          </p:cNvPr>
          <p:cNvSpPr/>
          <p:nvPr/>
        </p:nvSpPr>
        <p:spPr>
          <a:xfrm>
            <a:off x="2613350" y="3518754"/>
            <a:ext cx="1071418" cy="803563"/>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ysClr val="windowText" lastClr="000000"/>
                </a:solidFill>
              </a:rPr>
              <a:t>linker</a:t>
            </a:r>
            <a:br>
              <a:rPr lang="en-US" sz="1000" dirty="0">
                <a:solidFill>
                  <a:sysClr val="windowText" lastClr="000000"/>
                </a:solidFill>
              </a:rPr>
            </a:br>
            <a:r>
              <a:rPr lang="en-US" sz="1000" dirty="0">
                <a:solidFill>
                  <a:sysClr val="windowText" lastClr="000000"/>
                </a:solidFill>
              </a:rPr>
              <a:t>(</a:t>
            </a:r>
            <a:r>
              <a:rPr lang="en-US" sz="1000" dirty="0" err="1">
                <a:solidFill>
                  <a:sysClr val="windowText" lastClr="000000"/>
                </a:solidFill>
              </a:rPr>
              <a:t>ld</a:t>
            </a:r>
            <a:r>
              <a:rPr lang="en-US" sz="1000" dirty="0">
                <a:solidFill>
                  <a:sysClr val="windowText" lastClr="000000"/>
                </a:solidFill>
              </a:rPr>
              <a:t>, gold, </a:t>
            </a:r>
            <a:r>
              <a:rPr lang="en-US" sz="1000" dirty="0" err="1">
                <a:solidFill>
                  <a:sysClr val="windowText" lastClr="000000"/>
                </a:solidFill>
              </a:rPr>
              <a:t>lld</a:t>
            </a:r>
            <a:r>
              <a:rPr lang="en-US" sz="1000" dirty="0">
                <a:solidFill>
                  <a:sysClr val="windowText" lastClr="000000"/>
                </a:solidFill>
              </a:rPr>
              <a:t>)</a:t>
            </a:r>
          </a:p>
        </p:txBody>
      </p:sp>
      <p:sp>
        <p:nvSpPr>
          <p:cNvPr id="104" name="TextBox 103">
            <a:extLst>
              <a:ext uri="{FF2B5EF4-FFF2-40B4-BE49-F238E27FC236}">
                <a16:creationId xmlns:a16="http://schemas.microsoft.com/office/drawing/2014/main" id="{85DDCEE4-EF85-66CA-BE99-A38847A52FF5}"/>
              </a:ext>
            </a:extLst>
          </p:cNvPr>
          <p:cNvSpPr txBox="1"/>
          <p:nvPr/>
        </p:nvSpPr>
        <p:spPr>
          <a:xfrm>
            <a:off x="1956727" y="1215856"/>
            <a:ext cx="2892300" cy="369332"/>
          </a:xfrm>
          <a:prstGeom prst="rect">
            <a:avLst/>
          </a:prstGeom>
          <a:noFill/>
        </p:spPr>
        <p:txBody>
          <a:bodyPr wrap="square" rtlCol="0">
            <a:spAutoFit/>
          </a:bodyPr>
          <a:lstStyle/>
          <a:p>
            <a:r>
              <a:rPr lang="en-US" dirty="0"/>
              <a:t>Creating a shared library</a:t>
            </a:r>
          </a:p>
        </p:txBody>
      </p:sp>
      <p:sp>
        <p:nvSpPr>
          <p:cNvPr id="19" name="Rectangle 18">
            <a:extLst>
              <a:ext uri="{FF2B5EF4-FFF2-40B4-BE49-F238E27FC236}">
                <a16:creationId xmlns:a16="http://schemas.microsoft.com/office/drawing/2014/main" id="{A7C0EC1C-59A5-AB0A-C774-B044524D5D1A}"/>
              </a:ext>
            </a:extLst>
          </p:cNvPr>
          <p:cNvSpPr/>
          <p:nvPr/>
        </p:nvSpPr>
        <p:spPr>
          <a:xfrm>
            <a:off x="4313318" y="3518753"/>
            <a:ext cx="1071418" cy="80356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Shared library</a:t>
            </a:r>
            <a:br>
              <a:rPr lang="en-US" sz="1000" dirty="0"/>
            </a:br>
            <a:r>
              <a:rPr lang="en-US" sz="1000" dirty="0"/>
              <a:t>(.so or .</a:t>
            </a:r>
            <a:r>
              <a:rPr lang="en-US" sz="1000" dirty="0" err="1"/>
              <a:t>dylib</a:t>
            </a:r>
            <a:r>
              <a:rPr lang="en-US" sz="1000" dirty="0"/>
              <a:t> or .</a:t>
            </a:r>
            <a:r>
              <a:rPr lang="en-US" sz="1000" dirty="0" err="1"/>
              <a:t>dll</a:t>
            </a:r>
            <a:r>
              <a:rPr lang="en-US" sz="1000" dirty="0"/>
              <a:t>)</a:t>
            </a:r>
          </a:p>
        </p:txBody>
      </p:sp>
      <p:sp>
        <p:nvSpPr>
          <p:cNvPr id="22" name="Rectangle 21">
            <a:extLst>
              <a:ext uri="{FF2B5EF4-FFF2-40B4-BE49-F238E27FC236}">
                <a16:creationId xmlns:a16="http://schemas.microsoft.com/office/drawing/2014/main" id="{8F3FA7A9-D8B5-9B5A-E190-9198D34BFB6C}"/>
              </a:ext>
            </a:extLst>
          </p:cNvPr>
          <p:cNvSpPr/>
          <p:nvPr/>
        </p:nvSpPr>
        <p:spPr>
          <a:xfrm>
            <a:off x="893117" y="3518756"/>
            <a:ext cx="1071418" cy="803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Object file(s)</a:t>
            </a:r>
            <a:br>
              <a:rPr lang="en-US" sz="1000" dirty="0"/>
            </a:br>
            <a:r>
              <a:rPr lang="en-US" sz="1000" dirty="0"/>
              <a:t>(.o)</a:t>
            </a:r>
          </a:p>
        </p:txBody>
      </p:sp>
      <p:sp>
        <p:nvSpPr>
          <p:cNvPr id="23" name="Rectangle 22">
            <a:extLst>
              <a:ext uri="{FF2B5EF4-FFF2-40B4-BE49-F238E27FC236}">
                <a16:creationId xmlns:a16="http://schemas.microsoft.com/office/drawing/2014/main" id="{E540C83D-4591-F81D-A004-7EC8AA65465E}"/>
              </a:ext>
            </a:extLst>
          </p:cNvPr>
          <p:cNvSpPr/>
          <p:nvPr/>
        </p:nvSpPr>
        <p:spPr>
          <a:xfrm>
            <a:off x="893117" y="4564615"/>
            <a:ext cx="1071418" cy="803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Object file(s)</a:t>
            </a:r>
            <a:br>
              <a:rPr lang="en-US" sz="1000" dirty="0"/>
            </a:br>
            <a:r>
              <a:rPr lang="en-US" sz="1000" dirty="0"/>
              <a:t>(.o)</a:t>
            </a:r>
          </a:p>
        </p:txBody>
      </p:sp>
      <p:cxnSp>
        <p:nvCxnSpPr>
          <p:cNvPr id="26" name="Straight Arrow Connector 25">
            <a:extLst>
              <a:ext uri="{FF2B5EF4-FFF2-40B4-BE49-F238E27FC236}">
                <a16:creationId xmlns:a16="http://schemas.microsoft.com/office/drawing/2014/main" id="{D3722ADB-3F55-ADC7-E92A-A1EB5A67D146}"/>
              </a:ext>
            </a:extLst>
          </p:cNvPr>
          <p:cNvCxnSpPr>
            <a:stCxn id="12" idx="3"/>
            <a:endCxn id="13" idx="1"/>
          </p:cNvCxnSpPr>
          <p:nvPr/>
        </p:nvCxnSpPr>
        <p:spPr>
          <a:xfrm>
            <a:off x="1977830" y="2874679"/>
            <a:ext cx="635520" cy="10458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83BBCFF0-6CEB-A829-E80B-6EB566198A6E}"/>
              </a:ext>
            </a:extLst>
          </p:cNvPr>
          <p:cNvCxnSpPr>
            <a:cxnSpLocks/>
            <a:stCxn id="22" idx="3"/>
            <a:endCxn id="13" idx="1"/>
          </p:cNvCxnSpPr>
          <p:nvPr/>
        </p:nvCxnSpPr>
        <p:spPr>
          <a:xfrm flipV="1">
            <a:off x="1964535" y="3920536"/>
            <a:ext cx="648815"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91DFEF04-1409-DA1A-DD7E-E27496791CE1}"/>
              </a:ext>
            </a:extLst>
          </p:cNvPr>
          <p:cNvCxnSpPr>
            <a:cxnSpLocks/>
            <a:stCxn id="23" idx="3"/>
            <a:endCxn id="13" idx="1"/>
          </p:cNvCxnSpPr>
          <p:nvPr/>
        </p:nvCxnSpPr>
        <p:spPr>
          <a:xfrm flipV="1">
            <a:off x="1964535" y="3920536"/>
            <a:ext cx="648815" cy="10458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BAA8F9C1-88E1-87A5-AE3A-80E1B7352B17}"/>
              </a:ext>
            </a:extLst>
          </p:cNvPr>
          <p:cNvCxnSpPr>
            <a:cxnSpLocks/>
            <a:stCxn id="13" idx="3"/>
            <a:endCxn id="19" idx="1"/>
          </p:cNvCxnSpPr>
          <p:nvPr/>
        </p:nvCxnSpPr>
        <p:spPr>
          <a:xfrm flipV="1">
            <a:off x="3684768" y="3920535"/>
            <a:ext cx="62855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3" name="Rectangle 62">
            <a:extLst>
              <a:ext uri="{FF2B5EF4-FFF2-40B4-BE49-F238E27FC236}">
                <a16:creationId xmlns:a16="http://schemas.microsoft.com/office/drawing/2014/main" id="{D60CA3BF-3CD2-DCC7-6F2A-23CE7FF86414}"/>
              </a:ext>
            </a:extLst>
          </p:cNvPr>
          <p:cNvSpPr/>
          <p:nvPr/>
        </p:nvSpPr>
        <p:spPr>
          <a:xfrm>
            <a:off x="6434679" y="2472897"/>
            <a:ext cx="1071418" cy="803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Object file(s)</a:t>
            </a:r>
            <a:br>
              <a:rPr lang="en-US" sz="1000" dirty="0"/>
            </a:br>
            <a:r>
              <a:rPr lang="en-US" sz="1000" dirty="0"/>
              <a:t>(.o)</a:t>
            </a:r>
          </a:p>
        </p:txBody>
      </p:sp>
      <p:sp>
        <p:nvSpPr>
          <p:cNvPr id="64" name="Rectangle 63">
            <a:extLst>
              <a:ext uri="{FF2B5EF4-FFF2-40B4-BE49-F238E27FC236}">
                <a16:creationId xmlns:a16="http://schemas.microsoft.com/office/drawing/2014/main" id="{5BCA464A-F629-1695-ECD1-A7B97A2C3C6E}"/>
              </a:ext>
            </a:extLst>
          </p:cNvPr>
          <p:cNvSpPr/>
          <p:nvPr/>
        </p:nvSpPr>
        <p:spPr>
          <a:xfrm>
            <a:off x="8141617" y="3518754"/>
            <a:ext cx="1071418" cy="803563"/>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solidFill>
                  <a:sysClr val="windowText" lastClr="000000"/>
                </a:solidFill>
              </a:rPr>
              <a:t>ar</a:t>
            </a:r>
            <a:endParaRPr lang="en-US" sz="1000" dirty="0">
              <a:solidFill>
                <a:sysClr val="windowText" lastClr="000000"/>
              </a:solidFill>
            </a:endParaRPr>
          </a:p>
        </p:txBody>
      </p:sp>
      <p:sp>
        <p:nvSpPr>
          <p:cNvPr id="66" name="Rectangle 65">
            <a:extLst>
              <a:ext uri="{FF2B5EF4-FFF2-40B4-BE49-F238E27FC236}">
                <a16:creationId xmlns:a16="http://schemas.microsoft.com/office/drawing/2014/main" id="{DD6AF09B-CD09-64ED-1A86-411BEA1F2934}"/>
              </a:ext>
            </a:extLst>
          </p:cNvPr>
          <p:cNvSpPr/>
          <p:nvPr/>
        </p:nvSpPr>
        <p:spPr>
          <a:xfrm>
            <a:off x="9841585" y="3518753"/>
            <a:ext cx="1071418" cy="80356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Static library</a:t>
            </a:r>
            <a:br>
              <a:rPr lang="en-US" sz="1000" dirty="0"/>
            </a:br>
            <a:r>
              <a:rPr lang="en-US" sz="1000" dirty="0"/>
              <a:t>(.a)</a:t>
            </a:r>
          </a:p>
        </p:txBody>
      </p:sp>
      <p:sp>
        <p:nvSpPr>
          <p:cNvPr id="67" name="Rectangle 66">
            <a:extLst>
              <a:ext uri="{FF2B5EF4-FFF2-40B4-BE49-F238E27FC236}">
                <a16:creationId xmlns:a16="http://schemas.microsoft.com/office/drawing/2014/main" id="{85E509EC-CE10-F67A-1122-55AA251559C4}"/>
              </a:ext>
            </a:extLst>
          </p:cNvPr>
          <p:cNvSpPr/>
          <p:nvPr/>
        </p:nvSpPr>
        <p:spPr>
          <a:xfrm>
            <a:off x="6421384" y="3518756"/>
            <a:ext cx="1071418" cy="803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Object file(s)</a:t>
            </a:r>
            <a:br>
              <a:rPr lang="en-US" sz="1000" dirty="0"/>
            </a:br>
            <a:r>
              <a:rPr lang="en-US" sz="1000" dirty="0"/>
              <a:t>(.o)</a:t>
            </a:r>
          </a:p>
        </p:txBody>
      </p:sp>
      <p:sp>
        <p:nvSpPr>
          <p:cNvPr id="69" name="Rectangle 68">
            <a:extLst>
              <a:ext uri="{FF2B5EF4-FFF2-40B4-BE49-F238E27FC236}">
                <a16:creationId xmlns:a16="http://schemas.microsoft.com/office/drawing/2014/main" id="{1145A8F0-8A23-39DB-A1F9-B757244354CF}"/>
              </a:ext>
            </a:extLst>
          </p:cNvPr>
          <p:cNvSpPr/>
          <p:nvPr/>
        </p:nvSpPr>
        <p:spPr>
          <a:xfrm>
            <a:off x="6421384" y="4564615"/>
            <a:ext cx="1071418" cy="803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Object file(s)</a:t>
            </a:r>
            <a:br>
              <a:rPr lang="en-US" sz="1000" dirty="0"/>
            </a:br>
            <a:r>
              <a:rPr lang="en-US" sz="1000" dirty="0"/>
              <a:t>(.o)</a:t>
            </a:r>
          </a:p>
        </p:txBody>
      </p:sp>
      <p:cxnSp>
        <p:nvCxnSpPr>
          <p:cNvPr id="70" name="Straight Arrow Connector 69">
            <a:extLst>
              <a:ext uri="{FF2B5EF4-FFF2-40B4-BE49-F238E27FC236}">
                <a16:creationId xmlns:a16="http://schemas.microsoft.com/office/drawing/2014/main" id="{83F0B9D3-E092-1326-85F1-2C1C70AB8417}"/>
              </a:ext>
            </a:extLst>
          </p:cNvPr>
          <p:cNvCxnSpPr>
            <a:stCxn id="63" idx="3"/>
            <a:endCxn id="64" idx="1"/>
          </p:cNvCxnSpPr>
          <p:nvPr/>
        </p:nvCxnSpPr>
        <p:spPr>
          <a:xfrm>
            <a:off x="7506097" y="2874679"/>
            <a:ext cx="635520" cy="10458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4DABF8BC-E035-D57F-3A30-57FC4E84806D}"/>
              </a:ext>
            </a:extLst>
          </p:cNvPr>
          <p:cNvCxnSpPr>
            <a:cxnSpLocks/>
            <a:stCxn id="67" idx="3"/>
            <a:endCxn id="64" idx="1"/>
          </p:cNvCxnSpPr>
          <p:nvPr/>
        </p:nvCxnSpPr>
        <p:spPr>
          <a:xfrm flipV="1">
            <a:off x="7492802" y="3920536"/>
            <a:ext cx="648815"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88E47EAB-0EF8-56C8-A32A-18AC3A2647F0}"/>
              </a:ext>
            </a:extLst>
          </p:cNvPr>
          <p:cNvCxnSpPr>
            <a:cxnSpLocks/>
            <a:stCxn id="69" idx="3"/>
            <a:endCxn id="64" idx="1"/>
          </p:cNvCxnSpPr>
          <p:nvPr/>
        </p:nvCxnSpPr>
        <p:spPr>
          <a:xfrm flipV="1">
            <a:off x="7492802" y="3920536"/>
            <a:ext cx="648815" cy="10458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83DA652E-B485-EF69-E4D4-ABEA305CB9DC}"/>
              </a:ext>
            </a:extLst>
          </p:cNvPr>
          <p:cNvCxnSpPr>
            <a:cxnSpLocks/>
            <a:stCxn id="64" idx="3"/>
            <a:endCxn id="66" idx="1"/>
          </p:cNvCxnSpPr>
          <p:nvPr/>
        </p:nvCxnSpPr>
        <p:spPr>
          <a:xfrm flipV="1">
            <a:off x="9213035" y="3920535"/>
            <a:ext cx="62855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84A91D17-C7F4-F348-41F3-EB8696D3DA1B}"/>
              </a:ext>
            </a:extLst>
          </p:cNvPr>
          <p:cNvCxnSpPr>
            <a:cxnSpLocks/>
          </p:cNvCxnSpPr>
          <p:nvPr/>
        </p:nvCxnSpPr>
        <p:spPr>
          <a:xfrm>
            <a:off x="763674" y="1675543"/>
            <a:ext cx="500408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4E1B312B-A47E-925F-B0DA-A4CC5790909E}"/>
              </a:ext>
            </a:extLst>
          </p:cNvPr>
          <p:cNvCxnSpPr>
            <a:cxnSpLocks/>
          </p:cNvCxnSpPr>
          <p:nvPr/>
        </p:nvCxnSpPr>
        <p:spPr>
          <a:xfrm>
            <a:off x="6342184" y="1675543"/>
            <a:ext cx="500408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82" name="TextBox 81">
            <a:extLst>
              <a:ext uri="{FF2B5EF4-FFF2-40B4-BE49-F238E27FC236}">
                <a16:creationId xmlns:a16="http://schemas.microsoft.com/office/drawing/2014/main" id="{2DBF8E7D-6955-5035-37D4-F74C5E8E3DD6}"/>
              </a:ext>
            </a:extLst>
          </p:cNvPr>
          <p:cNvSpPr txBox="1"/>
          <p:nvPr/>
        </p:nvSpPr>
        <p:spPr>
          <a:xfrm>
            <a:off x="7766885" y="1222084"/>
            <a:ext cx="2892300" cy="369332"/>
          </a:xfrm>
          <a:prstGeom prst="rect">
            <a:avLst/>
          </a:prstGeom>
          <a:noFill/>
        </p:spPr>
        <p:txBody>
          <a:bodyPr wrap="square" rtlCol="0">
            <a:spAutoFit/>
          </a:bodyPr>
          <a:lstStyle/>
          <a:p>
            <a:r>
              <a:rPr lang="en-US" dirty="0"/>
              <a:t>Creating a static library</a:t>
            </a:r>
          </a:p>
        </p:txBody>
      </p:sp>
    </p:spTree>
    <p:extLst>
      <p:ext uri="{BB962C8B-B14F-4D97-AF65-F5344CB8AC3E}">
        <p14:creationId xmlns:p14="http://schemas.microsoft.com/office/powerpoint/2010/main" val="4424801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1088</TotalTime>
  <Words>1235</Words>
  <Application>Microsoft Macintosh PowerPoint</Application>
  <PresentationFormat>Widescreen</PresentationFormat>
  <Paragraphs>187</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Calibri Light</vt:lpstr>
      <vt:lpstr>Garamond</vt:lpstr>
      <vt:lpstr>Office Theme</vt:lpstr>
      <vt:lpstr>Compiling C code 101</vt:lpstr>
      <vt:lpstr>Executables</vt:lpstr>
      <vt:lpstr>PowerPoint Presentation</vt:lpstr>
      <vt:lpstr>PowerPoint Presentation</vt:lpstr>
      <vt:lpstr>PowerPoint Presentation</vt:lpstr>
      <vt:lpstr>Libraries</vt:lpstr>
      <vt:lpstr>Shared libraries: What and why?</vt:lpstr>
      <vt:lpstr>Static library: What</vt:lpstr>
      <vt:lpstr>PowerPoint Presentation</vt:lpstr>
      <vt:lpstr>Demo: Making an executable</vt:lpstr>
      <vt:lpstr>PowerPoint Presentation</vt:lpstr>
      <vt:lpstr>Process memory (basic)</vt:lpstr>
      <vt:lpstr>Aside: main is not the start of your program</vt:lpstr>
      <vt:lpstr>Position Independence</vt:lpstr>
      <vt:lpstr>Address Space Layout Randomization</vt:lpstr>
      <vt:lpstr>Global Offset Table (GOT) and Proceedure Linkage Table (PLT)</vt:lpstr>
      <vt:lpstr>PowerPoint Presentation</vt:lpstr>
      <vt:lpstr>File formats</vt:lpstr>
      <vt:lpstr>Little endian</vt:lpstr>
      <vt:lpstr>Calling convention</vt:lpstr>
      <vt:lpstr>ELF</vt:lpstr>
      <vt:lpstr>PowerPoint Presentation</vt:lpstr>
      <vt:lpstr>PowerPoint Presentation</vt:lpstr>
      <vt:lpstr>Demo: Making libraries</vt:lpstr>
      <vt:lpstr>Compiler flags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Brian Myers</dc:creator>
  <cp:lastModifiedBy>Brian Myers</cp:lastModifiedBy>
  <cp:revision>63</cp:revision>
  <dcterms:created xsi:type="dcterms:W3CDTF">2022-08-17T18:36:16Z</dcterms:created>
  <dcterms:modified xsi:type="dcterms:W3CDTF">2022-08-18T23:12:17Z</dcterms:modified>
</cp:coreProperties>
</file>