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F8C6-D3BE-45EA-BE71-BD87519A507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77E6-AFE2-47DF-89AC-072F5FE5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78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66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8" cy="685621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4" y="6356353"/>
            <a:ext cx="12192000" cy="365125"/>
          </a:xfrm>
          <a:prstGeom prst="rect">
            <a:avLst/>
          </a:prstGeom>
          <a:solidFill>
            <a:srgbClr val="282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7" name="Rectangle 16"/>
          <p:cNvSpPr/>
          <p:nvPr userDrawn="1"/>
        </p:nvSpPr>
        <p:spPr>
          <a:xfrm>
            <a:off x="10522296" y="6356352"/>
            <a:ext cx="1060105" cy="365125"/>
          </a:xfrm>
          <a:prstGeom prst="rect">
            <a:avLst/>
          </a:prstGeom>
          <a:solidFill>
            <a:srgbClr val="D53A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3199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22294" y="6356352"/>
            <a:ext cx="1060108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63086" y="6341618"/>
            <a:ext cx="2083819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Confidential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3086" y="3631121"/>
            <a:ext cx="10363200" cy="1362075"/>
          </a:xfrm>
        </p:spPr>
        <p:txBody>
          <a:bodyPr anchor="b">
            <a:normAutofit/>
          </a:bodyPr>
          <a:lstStyle>
            <a:lvl1pPr algn="l">
              <a:defRPr sz="5332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63086" y="4993196"/>
            <a:ext cx="10363200" cy="586693"/>
          </a:xfrm>
        </p:spPr>
        <p:txBody>
          <a:bodyPr anchor="t">
            <a:normAutofit/>
          </a:bodyPr>
          <a:lstStyle>
            <a:lvl1pPr marL="0" indent="0">
              <a:buNone/>
              <a:defRPr sz="2666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24" y="6335521"/>
            <a:ext cx="1469993" cy="43074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63086" y="5611864"/>
            <a:ext cx="10363200" cy="513723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Calibri"/>
                <a:cs typeface="Calibri"/>
              </a:defRPr>
            </a:lvl1pPr>
            <a:lvl2pPr marL="660215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32043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3pPr>
            <a:lvl4pPr marL="198064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08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073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128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1502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171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fld id="{9D66EF87-D89A-4B53-99E3-9E4B55CF7EF6}" type="datetime2">
              <a:rPr lang="en-US" smtClean="0"/>
              <a:t>Tuesday, November 15,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3034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1249871" y="1570271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1249871" y="2213667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1249871" y="2857063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1249871" y="3500459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1249871" y="4143855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1249871" y="4787251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1249871" y="5430644"/>
            <a:ext cx="9912002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182880" rIns="72000" bIns="182880" rtlCol="0" anchor="ctr">
            <a:noAutofit/>
          </a:bodyPr>
          <a:lstStyle>
            <a:lvl1pPr>
              <a:defRPr lang="en-US" sz="18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241240">
              <a:spcBef>
                <a:spcPct val="0"/>
              </a:spcBef>
              <a:buFont typeface="Arial" panose="020B0604020202020204" pitchFamily="34" charset="0"/>
              <a:buChar char="​"/>
            </a:pPr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618653" y="1570273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8" rIns="182848" rtlCol="0" anchor="ctr">
            <a:noAutofit/>
          </a:bodyPr>
          <a:lstStyle>
            <a:lvl1pPr marL="0" indent="0" algn="ctr">
              <a:buFont typeface="Arial" panose="020B0604020202020204" pitchFamily="34" charset="0"/>
              <a:buChar char="​"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2126346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618653" y="2214463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618653" y="2857833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618653" y="3501431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618653" y="4145033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618653" y="4788633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618653" y="5432235"/>
            <a:ext cx="548784" cy="4556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8" tIns="0" rIns="182848" bIns="0" rtlCol="0" anchor="ctr">
            <a:noAutofit/>
          </a:bodyPr>
          <a:lstStyle>
            <a:lvl1pPr algn="ctr">
              <a:buFontTx/>
              <a:buNone/>
              <a:defRPr lang="en-US" sz="2666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/>
              <a:t>#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8673" y="119522"/>
            <a:ext cx="10423728" cy="817721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167438" y="1004338"/>
            <a:ext cx="10414964" cy="326180"/>
          </a:xfrm>
        </p:spPr>
        <p:txBody>
          <a:bodyPr anchor="ctr">
            <a:noAutofit/>
          </a:bodyPr>
          <a:lstStyle>
            <a:lvl1pPr marL="0" indent="0">
              <a:buNone/>
              <a:defRPr sz="2399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2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05C8-AD15-43CF-ABBF-D36AB05D9D3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10C57D-A6F4-4FB2-9EA7-B24A6DD1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mpress-MCP/IPS_Bastion_Guacamole" TargetMode="External"/><Relationship Id="rId2" Type="http://schemas.openxmlformats.org/officeDocument/2006/relationships/hyperlink" Target="https://barbican.ips.cimpress.io/guacamole/#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hyperlink" Target="https://guacamole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Bastion host: apache guacamole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Securely access your back-end instances with a web-based bastion host!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/>
          </p:nvPr>
        </p:nvSpPr>
        <p:spPr>
          <a:xfrm>
            <a:off x="964424" y="5611864"/>
            <a:ext cx="10360501" cy="51372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i="1" dirty="0"/>
              <a:t>…You’re not leaving them in public subnets with </a:t>
            </a:r>
            <a:r>
              <a:rPr lang="en-US" sz="2000" i="1" dirty="0" err="1"/>
              <a:t>ssh</a:t>
            </a:r>
            <a:r>
              <a:rPr lang="en-US" sz="2000" i="1" dirty="0"/>
              <a:t> open, right?</a:t>
            </a:r>
          </a:p>
        </p:txBody>
      </p:sp>
    </p:spTree>
    <p:extLst>
      <p:ext uri="{BB962C8B-B14F-4D97-AF65-F5344CB8AC3E}">
        <p14:creationId xmlns:p14="http://schemas.microsoft.com/office/powerpoint/2010/main" val="12256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>
          <a:xfrm>
            <a:off x="1249871" y="1570271"/>
            <a:ext cx="7778015" cy="457200"/>
          </a:xfrm>
        </p:spPr>
        <p:txBody>
          <a:bodyPr/>
          <a:lstStyle/>
          <a:p>
            <a:r>
              <a:rPr lang="en-US" dirty="0"/>
              <a:t>The Past: On-Premise Datacenter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1249871" y="2213667"/>
            <a:ext cx="7778015" cy="457200"/>
          </a:xfrm>
        </p:spPr>
        <p:txBody>
          <a:bodyPr/>
          <a:lstStyle/>
          <a:p>
            <a:r>
              <a:rPr lang="en-US" dirty="0"/>
              <a:t>Jumping to the Future: Cloud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249871" y="2857063"/>
            <a:ext cx="7778015" cy="457200"/>
          </a:xfrm>
        </p:spPr>
        <p:txBody>
          <a:bodyPr/>
          <a:lstStyle/>
          <a:p>
            <a:r>
              <a:rPr lang="en-US" dirty="0"/>
              <a:t>Future and Beyond: </a:t>
            </a:r>
            <a:r>
              <a:rPr lang="en-US" dirty="0" err="1"/>
              <a:t>ZeroTrust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1249871" y="3500459"/>
            <a:ext cx="7778015" cy="457200"/>
          </a:xfrm>
        </p:spPr>
        <p:txBody>
          <a:bodyPr/>
          <a:lstStyle/>
          <a:p>
            <a:r>
              <a:rPr lang="en-US" dirty="0"/>
              <a:t>Remote access? Welcome Bastion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249871" y="4143855"/>
            <a:ext cx="7778015" cy="457200"/>
          </a:xfrm>
        </p:spPr>
        <p:txBody>
          <a:bodyPr/>
          <a:lstStyle/>
          <a:p>
            <a:r>
              <a:rPr lang="en-US" dirty="0"/>
              <a:t>Meet Guacamole: HTML5, clientless Remote Desktop Gateway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1249871" y="4787251"/>
            <a:ext cx="7778015" cy="457200"/>
          </a:xfrm>
        </p:spPr>
        <p:txBody>
          <a:bodyPr/>
          <a:lstStyle/>
          <a:p>
            <a:r>
              <a:rPr lang="en-US" dirty="0"/>
              <a:t>Overview: Infrastructure and Terraform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1249871" y="5430644"/>
            <a:ext cx="7778015" cy="457200"/>
          </a:xfrm>
        </p:spPr>
        <p:txBody>
          <a:bodyPr/>
          <a:lstStyle/>
          <a:p>
            <a:r>
              <a:rPr lang="en-US" dirty="0"/>
              <a:t>Live Demo! Links and Q&amp;A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97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0" y="145143"/>
            <a:ext cx="8533148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The Past: On-premise 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8207-7545-4492-8A74-851A6F9B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740228"/>
            <a:ext cx="3386313" cy="5582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22952-4D12-420E-B352-53D8ADD649F7}"/>
              </a:ext>
            </a:extLst>
          </p:cNvPr>
          <p:cNvSpPr txBox="1"/>
          <p:nvPr/>
        </p:nvSpPr>
        <p:spPr>
          <a:xfrm>
            <a:off x="62368" y="1262741"/>
            <a:ext cx="5932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Edge firewall,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maybe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with a DMZ with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exposed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public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services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and/or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load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balancer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Network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«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» by default (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epic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misconception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from the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ancient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times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Remote access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managed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through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VPN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9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0" y="145143"/>
            <a:ext cx="8533148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Jumping to the future: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22952-4D12-420E-B352-53D8ADD649F7}"/>
              </a:ext>
            </a:extLst>
          </p:cNvPr>
          <p:cNvSpPr txBox="1"/>
          <p:nvPr/>
        </p:nvSpPr>
        <p:spPr>
          <a:xfrm>
            <a:off x="137888" y="1335314"/>
            <a:ext cx="3910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Move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to AWS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VPC with Corporate back-end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connectivity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Remote access to private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subnets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allowed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through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corp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network 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AF796-BCB2-4573-AEBF-566E33F6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62" y="819193"/>
            <a:ext cx="4920969" cy="60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0" y="145143"/>
            <a:ext cx="8533148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Future and beyond: zero trust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7A40F-1DA4-4499-A5D4-3976D927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660720"/>
            <a:ext cx="9149932" cy="5522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B148F-EEA6-4157-A366-DA2B404002EF}"/>
              </a:ext>
            </a:extLst>
          </p:cNvPr>
          <p:cNvSpPr txBox="1"/>
          <p:nvPr/>
        </p:nvSpPr>
        <p:spPr>
          <a:xfrm>
            <a:off x="4266574" y="5721853"/>
            <a:ext cx="462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…Goodbye, corporate network!</a:t>
            </a:r>
            <a:endParaRPr lang="es-ES" sz="2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0" y="145143"/>
            <a:ext cx="9483760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Remote access? Welcome bastion</a:t>
            </a:r>
          </a:p>
        </p:txBody>
      </p:sp>
      <p:pic>
        <p:nvPicPr>
          <p:cNvPr id="1026" name="Picture 2" descr="Risultati immagini per bastion host aws">
            <a:extLst>
              <a:ext uri="{FF2B5EF4-FFF2-40B4-BE49-F238E27FC236}">
                <a16:creationId xmlns:a16="http://schemas.microsoft.com/office/drawing/2014/main" id="{55278A63-E621-4459-845C-EDD394A8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5" y="2991757"/>
            <a:ext cx="5905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53F53-3D46-46FE-AD7F-CC8B29A56197}"/>
              </a:ext>
            </a:extLst>
          </p:cNvPr>
          <p:cNvSpPr txBox="1"/>
          <p:nvPr/>
        </p:nvSpPr>
        <p:spPr>
          <a:xfrm>
            <a:off x="-39232" y="919051"/>
            <a:ext cx="10025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Needs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Reach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our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private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instances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anywhere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in the world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Multifactor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Authentication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Scalable,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highly-available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repeatable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000500" lvl="8" indent="-342900" algn="r">
              <a:buFont typeface="Courier New" panose="02070309020205020404" pitchFamily="49" charset="0"/>
              <a:buChar char="o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Solution: Apache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Guacamole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9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188683" y="261258"/>
            <a:ext cx="9483760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Meet the bastion 2.0: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B9D26-67D9-49E0-8B1E-1EE5DDBED5A0}"/>
              </a:ext>
            </a:extLst>
          </p:cNvPr>
          <p:cNvSpPr txBox="1"/>
          <p:nvPr/>
        </p:nvSpPr>
        <p:spPr>
          <a:xfrm>
            <a:off x="634336" y="2583997"/>
            <a:ext cx="8592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Features:</a:t>
            </a:r>
          </a:p>
          <a:p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Clientless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, HTML5 Web Application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Running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on Tomcat +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guacd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service (remote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connections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daemon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Supports SSH, RDP, VNC and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Multifactor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Auth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(DUO)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Deployed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in AWS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through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Terraform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Autoscaling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groups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+ multiple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availability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zones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Created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, re-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usable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automated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deployment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Open Source!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E17C5-66C5-4EB9-A429-248A6ED1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77" y="1016001"/>
            <a:ext cx="5819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5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0" y="145143"/>
            <a:ext cx="9483760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Overview: Infrastructure</a:t>
            </a:r>
          </a:p>
          <a:p>
            <a:r>
              <a:rPr lang="en-US" sz="4000" b="1" cap="all" dirty="0">
                <a:solidFill>
                  <a:srgbClr val="F0553A"/>
                </a:solidFill>
              </a:rPr>
              <a:t>And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3B411-54EF-4237-B34D-4DECACA8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3" y="609600"/>
            <a:ext cx="5457372" cy="6248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B9D26-67D9-49E0-8B1E-1EE5DDBED5A0}"/>
              </a:ext>
            </a:extLst>
          </p:cNvPr>
          <p:cNvSpPr txBox="1"/>
          <p:nvPr/>
        </p:nvSpPr>
        <p:spPr>
          <a:xfrm>
            <a:off x="-58056" y="1335313"/>
            <a:ext cx="6807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2x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Load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Balancers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in Public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Subnets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Web Interface (ALB) + SSH (ELB – on custom port!)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Access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Logs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shipped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dedicated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S3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buckets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WAF in front of Application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Load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Balancer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leveraging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AWS WAF Security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Automations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CloudFormation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Stack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EC2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instances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running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the web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app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in the private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subnets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, under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Autoscaling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Group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Configuration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files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stored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in an S3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bucket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, and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retrieved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at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boot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-time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through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user-data script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together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with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initial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DB schema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checks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config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RDS / MySQL back-end in Multi-AZ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4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52525-9A02-439E-8450-A7F33C8C3DCE}"/>
              </a:ext>
            </a:extLst>
          </p:cNvPr>
          <p:cNvSpPr txBox="1">
            <a:spLocks/>
          </p:cNvSpPr>
          <p:nvPr/>
        </p:nvSpPr>
        <p:spPr>
          <a:xfrm>
            <a:off x="188683" y="261258"/>
            <a:ext cx="9483760" cy="754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rgbClr val="F0553A"/>
                </a:solidFill>
              </a:rPr>
              <a:t>Live Demo, links and </a:t>
            </a:r>
            <a:r>
              <a:rPr lang="en-US" sz="4000" b="1" cap="all" dirty="0" err="1">
                <a:solidFill>
                  <a:srgbClr val="F0553A"/>
                </a:solidFill>
              </a:rPr>
              <a:t>q&amp;a</a:t>
            </a:r>
            <a:endParaRPr lang="en-US" sz="4000" b="1" cap="all" dirty="0">
              <a:solidFill>
                <a:srgbClr val="F0553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B9D26-67D9-49E0-8B1E-1EE5DDBED5A0}"/>
              </a:ext>
            </a:extLst>
          </p:cNvPr>
          <p:cNvSpPr txBox="1"/>
          <p:nvPr/>
        </p:nvSpPr>
        <p:spPr>
          <a:xfrm>
            <a:off x="634335" y="1437369"/>
            <a:ext cx="8592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Cimpress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Bastion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Host: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https://barbican.ips.cimpress.io/guacamole/#/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GitHub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Repo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https://github.com/Cimpress-MCP/IPS_Bastion_Guacamole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Official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Apache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Guacamole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Page: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2"/>
                </a:solidFill>
                <a:hlinkClick r:id="rId4"/>
              </a:rPr>
              <a:t>https://guacamole.apache.org/</a:t>
            </a:r>
            <a:endParaRPr lang="it-IT" sz="2000" dirty="0">
              <a:solidFill>
                <a:schemeClr val="tx2"/>
              </a:solidFill>
            </a:endParaRPr>
          </a:p>
          <a:p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Risultati immagini per questions">
            <a:extLst>
              <a:ext uri="{FF2B5EF4-FFF2-40B4-BE49-F238E27FC236}">
                <a16:creationId xmlns:a16="http://schemas.microsoft.com/office/drawing/2014/main" id="{58F8064C-4F6C-41D6-BE30-63FF2C5D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76" y="4278086"/>
            <a:ext cx="4644571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84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218</TotalTime>
  <Words>400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Bastion host: apache guacamole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Bastion host: apache guacamole </dc:title>
  <dc:creator>Dario Valiant Casilli</dc:creator>
  <cp:lastModifiedBy>Dario Valiant Casilli</cp:lastModifiedBy>
  <cp:revision>24</cp:revision>
  <dcterms:created xsi:type="dcterms:W3CDTF">2018-04-18T10:08:13Z</dcterms:created>
  <dcterms:modified xsi:type="dcterms:W3CDTF">2018-04-18T14:54:35Z</dcterms:modified>
</cp:coreProperties>
</file>