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76" r:id="rId8"/>
    <p:sldId id="277" r:id="rId9"/>
    <p:sldId id="270" r:id="rId10"/>
    <p:sldId id="27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05" d="100"/>
          <a:sy n="105" d="100"/>
        </p:scale>
        <p:origin x="91" y="22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Dangers of SQL-I in real world applications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underestimate them…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today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SQL?</a:t>
            </a:r>
            <a:endParaRPr dirty="0"/>
          </a:p>
          <a:p>
            <a:r>
              <a:rPr lang="en-US" dirty="0"/>
              <a:t>What are SQL Injections?</a:t>
            </a:r>
            <a:endParaRPr dirty="0"/>
          </a:p>
          <a:p>
            <a:r>
              <a:rPr lang="en-US" dirty="0"/>
              <a:t>Why would I care?</a:t>
            </a:r>
          </a:p>
          <a:p>
            <a:r>
              <a:rPr lang="en-US" dirty="0"/>
              <a:t>Alright, I am scared. What should I do?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SQL: Structured Query Language</a:t>
            </a:r>
            <a:endParaRPr dirty="0"/>
          </a:p>
          <a:p>
            <a:r>
              <a:rPr lang="en-US" dirty="0"/>
              <a:t>Used to store, edit, and retrieve database data.</a:t>
            </a:r>
            <a:endParaRPr dirty="0"/>
          </a:p>
          <a:p>
            <a:r>
              <a:rPr lang="en-US" dirty="0"/>
              <a:t>Applications issue SQL commands that manage data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D941-D046-405E-B213-38C45F3B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5053136" cy="24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SQL’ Injections?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r>
              <a:rPr lang="en-US" dirty="0"/>
              <a:t>App sends form to user</a:t>
            </a:r>
            <a:endParaRPr dirty="0"/>
          </a:p>
          <a:p>
            <a:r>
              <a:rPr lang="en-US" dirty="0"/>
              <a:t>Attacker send the form with SQL exploit data.</a:t>
            </a:r>
            <a:endParaRPr dirty="0"/>
          </a:p>
          <a:p>
            <a:r>
              <a:rPr lang="en-US" dirty="0"/>
              <a:t>Application builds SQL query</a:t>
            </a:r>
          </a:p>
          <a:p>
            <a:r>
              <a:rPr lang="en-US" dirty="0"/>
              <a:t>Application sends query to server</a:t>
            </a:r>
          </a:p>
          <a:p>
            <a:r>
              <a:rPr lang="en-US" dirty="0"/>
              <a:t>Application returns data to user</a:t>
            </a:r>
          </a:p>
        </p:txBody>
      </p:sp>
      <p:pic>
        <p:nvPicPr>
          <p:cNvPr id="1026" name="Picture 2" descr="Image result for sql injection">
            <a:extLst>
              <a:ext uri="{FF2B5EF4-FFF2-40B4-BE49-F238E27FC236}">
                <a16:creationId xmlns:a16="http://schemas.microsoft.com/office/drawing/2014/main" id="{25E234A1-25E2-4962-A19D-FB767433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676308"/>
            <a:ext cx="4762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SQL Injection looks like?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AB61F-A459-4E98-9589-E040EAC1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132856"/>
            <a:ext cx="746468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92696"/>
            <a:ext cx="9144000" cy="998984"/>
          </a:xfrm>
        </p:spPr>
        <p:txBody>
          <a:bodyPr>
            <a:normAutofit fontScale="90000"/>
          </a:bodyPr>
          <a:lstStyle/>
          <a:p>
            <a:r>
              <a:rPr lang="en-US" dirty="0"/>
              <a:t>C’mon, how bad can it be?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204864"/>
            <a:ext cx="9144000" cy="1506537"/>
          </a:xfrm>
        </p:spPr>
        <p:txBody>
          <a:bodyPr/>
          <a:lstStyle/>
          <a:p>
            <a:r>
              <a:rPr lang="en-US" dirty="0"/>
              <a:t>Really, really bad.</a:t>
            </a:r>
          </a:p>
          <a:p>
            <a:endParaRPr lang="en-US" dirty="0"/>
          </a:p>
          <a:p>
            <a:r>
              <a:rPr lang="en-US" dirty="0"/>
              <a:t>On some cases, when the proper conditions are met, this SQL injection can do more than just grabbing your data.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9E52B1-212D-492B-949F-C1E48CE69CED}"/>
              </a:ext>
            </a:extLst>
          </p:cNvPr>
          <p:cNvSpPr txBox="1">
            <a:spLocks/>
          </p:cNvSpPr>
          <p:nvPr/>
        </p:nvSpPr>
        <p:spPr>
          <a:xfrm>
            <a:off x="1548093" y="4149080"/>
            <a:ext cx="9144000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MSSQL: </a:t>
            </a:r>
            <a:r>
              <a:rPr lang="en-US" dirty="0" err="1"/>
              <a:t>xp_cmdshell</a:t>
            </a:r>
            <a:endParaRPr lang="en-US" dirty="0"/>
          </a:p>
          <a:p>
            <a:r>
              <a:rPr lang="en-US" dirty="0"/>
              <a:t>MYSQL: SELECT INTO OUTFILE ‘x.txt’</a:t>
            </a:r>
          </a:p>
          <a:p>
            <a:r>
              <a:rPr lang="en-US" dirty="0"/>
              <a:t>POSTGRESQL: </a:t>
            </a:r>
            <a:r>
              <a:rPr lang="es-ES" dirty="0"/>
              <a:t>COPY (SELECT) TO '/</a:t>
            </a:r>
            <a:r>
              <a:rPr lang="es-ES" dirty="0" err="1"/>
              <a:t>tmp</a:t>
            </a:r>
            <a:r>
              <a:rPr lang="es-ES" dirty="0"/>
              <a:t>/query.csv' (</a:t>
            </a:r>
            <a:r>
              <a:rPr lang="es-ES" dirty="0" err="1"/>
              <a:t>format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, </a:t>
            </a:r>
            <a:r>
              <a:rPr lang="es-ES" dirty="0" err="1"/>
              <a:t>delimiter</a:t>
            </a:r>
            <a:r>
              <a:rPr lang="es-ES" dirty="0"/>
              <a:t> ';')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escape at least ‘ </a:t>
            </a:r>
            <a:endParaRPr dirty="0"/>
          </a:p>
          <a:p>
            <a:r>
              <a:rPr lang="en-US" dirty="0"/>
              <a:t>Use an ORM framework!</a:t>
            </a:r>
            <a:endParaRPr dirty="0"/>
          </a:p>
          <a:p>
            <a:r>
              <a:rPr lang="en-US" dirty="0"/>
              <a:t>Use stored procedures (and enclose parameters with [])</a:t>
            </a:r>
          </a:p>
          <a:p>
            <a:r>
              <a:rPr lang="en-US" dirty="0"/>
              <a:t>DO NOT USE SA OR GIVE ADMIN RIGHTS TO YOUR APP!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FA22-93A4-4CCC-8FBB-ED96B7A9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861048"/>
            <a:ext cx="4371578" cy="2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safe!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world is a dangerous place, Elliott, not because of those who do evil, but because of those who look on and do nothing</a:t>
            </a:r>
            <a:endParaRPr dirty="0"/>
          </a:p>
        </p:txBody>
      </p:sp>
      <p:pic>
        <p:nvPicPr>
          <p:cNvPr id="2050" name="Picture 2" descr="Image result for mr robot">
            <a:extLst>
              <a:ext uri="{FF2B5EF4-FFF2-40B4-BE49-F238E27FC236}">
                <a16:creationId xmlns:a16="http://schemas.microsoft.com/office/drawing/2014/main" id="{31642DC5-F6B7-4E95-BE0B-A1A65659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340768"/>
            <a:ext cx="5905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56</TotalTime>
  <Words>246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Dangers of SQL-I in real world applications</vt:lpstr>
      <vt:lpstr>Key points for today</vt:lpstr>
      <vt:lpstr>What is SQL?</vt:lpstr>
      <vt:lpstr>What are SQL’ Injections?</vt:lpstr>
      <vt:lpstr>How does an SQL Injection looks like?</vt:lpstr>
      <vt:lpstr>C’mon, how bad can it be?</vt:lpstr>
      <vt:lpstr>What can I do?</vt:lpstr>
      <vt:lpstr>Stay safe!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Dangers of SQL-I in real world applications</dc:title>
  <dc:creator>Miguel Fernandez Otazo</dc:creator>
  <cp:lastModifiedBy>Miguel Fernandez Otazo</cp:lastModifiedBy>
  <cp:revision>5</cp:revision>
  <dcterms:created xsi:type="dcterms:W3CDTF">2018-04-18T15:34:57Z</dcterms:created>
  <dcterms:modified xsi:type="dcterms:W3CDTF">2018-04-18T16:31:47Z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