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68.xml"/>
  <Override ContentType="application/vnd.openxmlformats-officedocument.presentationml.notesSlide+xml" PartName="/ppt/notesSlides/notesSlide354.xml"/>
  <Override ContentType="application/vnd.openxmlformats-officedocument.presentationml.notesSlide+xml" PartName="/ppt/notesSlides/notesSlide222.xml"/>
  <Override ContentType="application/vnd.openxmlformats-officedocument.presentationml.notesSlide+xml" PartName="/ppt/notesSlides/notesSlide311.xml"/>
  <Override ContentType="application/vnd.openxmlformats-officedocument.presentationml.notesSlide+xml" PartName="/ppt/notesSlides/notesSlide257.xml"/>
  <Override ContentType="application/vnd.openxmlformats-officedocument.presentationml.notesSlide+xml" PartName="/ppt/notesSlides/notesSlide265.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249.xml"/>
  <Override ContentType="application/vnd.openxmlformats-officedocument.presentationml.notesSlide+xml" PartName="/ppt/notesSlides/notesSlide273.xml"/>
  <Override ContentType="application/vnd.openxmlformats-officedocument.presentationml.notesSlide+xml" PartName="/ppt/notesSlides/notesSlide206.xml"/>
  <Override ContentType="application/vnd.openxmlformats-officedocument.presentationml.notesSlide+xml" PartName="/ppt/notesSlides/notesSlide230.xml"/>
  <Override ContentType="application/vnd.openxmlformats-officedocument.presentationml.notesSlide+xml" PartName="/ppt/notesSlides/notesSlide338.xml"/>
  <Override ContentType="application/vnd.openxmlformats-officedocument.presentationml.notesSlide+xml" PartName="/ppt/notesSlides/notesSlide362.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76.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16.xml"/>
  <Override ContentType="application/vnd.openxmlformats-officedocument.presentationml.notesSlide+xml" PartName="/ppt/notesSlides/notesSlide303.xml"/>
  <Override ContentType="application/vnd.openxmlformats-officedocument.presentationml.notesSlide+xml" PartName="/ppt/notesSlides/notesSlide346.xml"/>
  <Override ContentType="application/vnd.openxmlformats-officedocument.presentationml.notesSlide+xml" PartName="/ppt/notesSlides/notesSlide214.xml"/>
  <Override ContentType="application/vnd.openxmlformats-officedocument.presentationml.notesSlide+xml" PartName="/ppt/notesSlides/notesSlide1.xml"/>
  <Override ContentType="application/vnd.openxmlformats-officedocument.presentationml.notesSlide+xml" PartName="/ppt/notesSlides/notesSlide196.xml"/>
  <Override ContentType="application/vnd.openxmlformats-officedocument.presentationml.notesSlide+xml" PartName="/ppt/notesSlides/notesSlide250.xml"/>
  <Override ContentType="application/vnd.openxmlformats-officedocument.presentationml.notesSlide+xml" PartName="/ppt/notesSlides/notesSlide105.xml"/>
  <Override ContentType="application/vnd.openxmlformats-officedocument.presentationml.notesSlide+xml" PartName="/ppt/notesSlides/notesSlide148.xml"/>
  <Override ContentType="application/vnd.openxmlformats-officedocument.presentationml.notesSlide+xml" PartName="/ppt/notesSlides/notesSlide202.xml"/>
  <Override ContentType="application/vnd.openxmlformats-officedocument.presentationml.notesSlide+xml" PartName="/ppt/notesSlides/notesSlide39.xml"/>
  <Override ContentType="application/vnd.openxmlformats-officedocument.presentationml.notesSlide+xml" PartName="/ppt/notesSlides/notesSlide293.xml"/>
  <Override ContentType="application/vnd.openxmlformats-officedocument.presentationml.notesSlide+xml" PartName="/ppt/notesSlides/notesSlide137.xml"/>
  <Override ContentType="application/vnd.openxmlformats-officedocument.presentationml.notesSlide+xml" PartName="/ppt/notesSlides/notesSlide277.xml"/>
  <Override ContentType="application/vnd.openxmlformats-officedocument.presentationml.notesSlide+xml" PartName="/ppt/notesSlides/notesSlide87.xml"/>
  <Override ContentType="application/vnd.openxmlformats-officedocument.presentationml.notesSlide+xml" PartName="/ppt/notesSlides/notesSlide44.xml"/>
  <Override ContentType="application/vnd.openxmlformats-officedocument.presentationml.notesSlide+xml" PartName="/ppt/notesSlides/notesSlide234.xml"/>
  <Override ContentType="application/vnd.openxmlformats-officedocument.presentationml.notesSlide+xml" PartName="/ppt/notesSlides/notesSlide141.xml"/>
  <Override ContentType="application/vnd.openxmlformats-officedocument.presentationml.notesSlide+xml" PartName="/ppt/notesSlides/notesSlide153.xml"/>
  <Override ContentType="application/vnd.openxmlformats-officedocument.presentationml.notesSlide+xml" PartName="/ppt/notesSlides/notesSlide326.xml"/>
  <Override ContentType="application/vnd.openxmlformats-officedocument.presentationml.notesSlide+xml" PartName="/ppt/notesSlides/notesSlide110.xml"/>
  <Override ContentType="application/vnd.openxmlformats-officedocument.presentationml.notesSlide+xml" PartName="/ppt/notesSlides/notesSlide184.xml"/>
  <Override ContentType="application/vnd.openxmlformats-officedocument.presentationml.notesSlide+xml" PartName="/ppt/notesSlides/notesSlide75.xml"/>
  <Override ContentType="application/vnd.openxmlformats-officedocument.presentationml.notesSlide+xml" PartName="/ppt/notesSlides/notesSlide281.xml"/>
  <Override ContentType="application/vnd.openxmlformats-officedocument.presentationml.notesSlide+xml" PartName="/ppt/notesSlides/notesSlide331.xml"/>
  <Override ContentType="application/vnd.openxmlformats-officedocument.presentationml.notesSlide+xml" PartName="/ppt/notesSlides/notesSlide229.xml"/>
  <Override ContentType="application/vnd.openxmlformats-officedocument.presentationml.notesSlide+xml" PartName="/ppt/notesSlides/notesSlide180.xml"/>
  <Override ContentType="application/vnd.openxmlformats-officedocument.presentationml.notesSlide+xml" PartName="/ppt/notesSlides/notesSlide172.xml"/>
  <Override ContentType="application/vnd.openxmlformats-officedocument.presentationml.notesSlide+xml" PartName="/ppt/notesSlides/notesSlide261.xml"/>
  <Override ContentType="application/vnd.openxmlformats-officedocument.presentationml.notesSlide+xml" PartName="/ppt/notesSlides/notesSlide9.xml"/>
  <Override ContentType="application/vnd.openxmlformats-officedocument.presentationml.notesSlide+xml" PartName="/ppt/notesSlides/notesSlide63.xml"/>
  <Override ContentType="application/vnd.openxmlformats-officedocument.presentationml.notesSlide+xml" PartName="/ppt/notesSlides/notesSlide358.xml"/>
  <Override ContentType="application/vnd.openxmlformats-officedocument.presentationml.notesSlide+xml" PartName="/ppt/notesSlides/notesSlide342.xml"/>
  <Override ContentType="application/vnd.openxmlformats-officedocument.presentationml.notesSlide+xml" PartName="/ppt/notesSlides/notesSlide270.xml"/>
  <Override ContentType="application/vnd.openxmlformats-officedocument.presentationml.notesSlide+xml" PartName="/ppt/notesSlides/notesSlide20.xml"/>
  <Override ContentType="application/vnd.openxmlformats-officedocument.presentationml.notesSlide+xml" PartName="/ppt/notesSlides/notesSlide210.xml"/>
  <Override ContentType="application/vnd.openxmlformats-officedocument.presentationml.notesSlide+xml" PartName="/ppt/notesSlides/notesSlide315.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296.xml"/>
  <Override ContentType="application/vnd.openxmlformats-officedocument.presentationml.notesSlide+xml" PartName="/ppt/notesSlides/notesSlide253.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238.xml"/>
  <Override ContentType="application/vnd.openxmlformats-officedocument.presentationml.notesSlide+xml" PartName="/ppt/notesSlides/notesSlide15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52.xml"/>
  <Override ContentType="application/vnd.openxmlformats-officedocument.presentationml.notesSlide+xml" PartName="/ppt/notesSlides/notesSlide351.xml"/>
  <Override ContentType="application/vnd.openxmlformats-officedocument.presentationml.notesSlide+xml" PartName="/ppt/notesSlides/notesSlide319.xml"/>
  <Override ContentType="application/vnd.openxmlformats-officedocument.presentationml.notesSlide+xml" PartName="/ppt/notesSlides/notesSlide35.xml"/>
  <Override ContentType="application/vnd.openxmlformats-officedocument.presentationml.notesSlide+xml" PartName="/ppt/notesSlides/notesSlide161.xml"/>
  <Override ContentType="application/vnd.openxmlformats-officedocument.presentationml.notesSlide+xml" PartName="/ppt/notesSlides/notesSlide334.xml"/>
  <Override ContentType="application/vnd.openxmlformats-officedocument.presentationml.notesSlide+xml" PartName="/ppt/notesSlides/notesSlide306.xml"/>
  <Override ContentType="application/vnd.openxmlformats-officedocument.presentationml.notesSlide+xml" PartName="/ppt/notesSlides/notesSlide349.xml"/>
  <Override ContentType="application/vnd.openxmlformats-officedocument.presentationml.notesSlide+xml" PartName="/ppt/notesSlides/notesSlide5.xml"/>
  <Override ContentType="application/vnd.openxmlformats-officedocument.presentationml.notesSlide+xml" PartName="/ppt/notesSlides/notesSlide187.xml"/>
  <Override ContentType="application/vnd.openxmlformats-officedocument.presentationml.notesSlide+xml" PartName="/ppt/notesSlides/notesSlide78.xml"/>
  <Override ContentType="application/vnd.openxmlformats-officedocument.presentationml.notesSlide+xml" PartName="/ppt/notesSlides/notesSlide366.xml"/>
  <Override ContentType="application/vnd.openxmlformats-officedocument.presentationml.notesSlide+xml" PartName="/ppt/notesSlides/notesSlide323.xml"/>
  <Override ContentType="application/vnd.openxmlformats-officedocument.presentationml.notesSlide+xml" PartName="/ppt/notesSlides/notesSlide71.xml"/>
  <Override ContentType="application/vnd.openxmlformats-officedocument.presentationml.notesSlide+xml" PartName="/ppt/notesSlides/notesSlide285.xml"/>
  <Override ContentType="application/vnd.openxmlformats-officedocument.presentationml.notesSlide+xml" PartName="/ppt/notesSlides/notesSlide225.xml"/>
  <Override ContentType="application/vnd.openxmlformats-officedocument.presentationml.notesSlide+xml" PartName="/ppt/notesSlides/notesSlide242.xml"/>
  <Override ContentType="application/vnd.openxmlformats-officedocument.presentationml.notesSlide+xml" PartName="/ppt/notesSlides/notesSlide268.xml"/>
  <Override ContentType="application/vnd.openxmlformats-officedocument.presentationml.notesSlide+xml" PartName="/ppt/notesSlides/notesSlide329.xml"/>
  <Override ContentType="application/vnd.openxmlformats-officedocument.presentationml.notesSlide+xml" PartName="/ppt/notesSlides/notesSlide290.xml"/>
  <Override ContentType="application/vnd.openxmlformats-officedocument.presentationml.notesSlide+xml" PartName="/ppt/notesSlides/notesSlide274.xml"/>
  <Override ContentType="application/vnd.openxmlformats-officedocument.presentationml.notesSlide+xml" PartName="/ppt/notesSlides/notesSlide84.xml"/>
  <Override ContentType="application/vnd.openxmlformats-officedocument.presentationml.notesSlide+xml" PartName="/ppt/notesSlides/notesSlide302.xml"/>
  <Override ContentType="application/vnd.openxmlformats-officedocument.presentationml.notesSlide+xml" PartName="/ppt/notesSlides/notesSlide76.xml"/>
  <Override ContentType="application/vnd.openxmlformats-officedocument.presentationml.notesSlide+xml" PartName="/ppt/notesSlides/notesSlide345.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24.xml"/>
  <Override ContentType="application/vnd.openxmlformats-officedocument.presentationml.notesSlide+xml" PartName="/ppt/notesSlides/notesSlide256.xml"/>
  <Override ContentType="application/vnd.openxmlformats-officedocument.presentationml.notesSlide+xml" PartName="/ppt/notesSlides/notesSlide213.xml"/>
  <Override ContentType="application/vnd.openxmlformats-officedocument.presentationml.notesSlide+xml" PartName="/ppt/notesSlides/notesSlide223.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177.xml"/>
  <Override ContentType="application/vnd.openxmlformats-officedocument.presentationml.notesSlide+xml" PartName="/ppt/notesSlides/notesSlide231.xml"/>
  <Override ContentType="application/vnd.openxmlformats-officedocument.presentationml.notesSlide+xml" PartName="/ppt/notesSlides/notesSlide94.xml"/>
  <Override ContentType="application/vnd.openxmlformats-officedocument.presentationml.notesSlide+xml" PartName="/ppt/notesSlides/notesSlide363.xml"/>
  <Override ContentType="application/vnd.openxmlformats-officedocument.presentationml.notesSlide+xml" PartName="/ppt/notesSlides/notesSlide51.xml"/>
  <Override ContentType="application/vnd.openxmlformats-officedocument.presentationml.notesSlide+xml" PartName="/ppt/notesSlides/notesSlide266.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320.xml"/>
  <Override ContentType="application/vnd.openxmlformats-officedocument.presentationml.notesSlide+xml" PartName="/ppt/notesSlides/notesSlide4.xml"/>
  <Override ContentType="application/vnd.openxmlformats-officedocument.presentationml.notesSlide+xml" PartName="/ppt/notesSlides/notesSlide203.xml"/>
  <Override ContentType="application/vnd.openxmlformats-officedocument.presentationml.notesSlide+xml" PartName="/ppt/notesSlides/notesSlide330.xml"/>
  <Override ContentType="application/vnd.openxmlformats-officedocument.presentationml.notesSlide+xml" PartName="/ppt/notesSlides/notesSlide13.xml"/>
  <Override ContentType="application/vnd.openxmlformats-officedocument.presentationml.notesSlide+xml" PartName="/ppt/notesSlides/notesSlide24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52.xml"/>
  <Override ContentType="application/vnd.openxmlformats-officedocument.presentationml.notesSlide+xml" PartName="/ppt/notesSlides/notesSlide195.xml"/>
  <Override ContentType="application/vnd.openxmlformats-officedocument.presentationml.notesSlide+xml" PartName="/ppt/notesSlides/notesSlide289.xml"/>
  <Override ContentType="application/vnd.openxmlformats-officedocument.presentationml.notesSlide+xml" PartName="/ppt/notesSlides/notesSlide280.xml"/>
  <Override ContentType="application/vnd.openxmlformats-officedocument.presentationml.notesSlide+xml" PartName="/ppt/notesSlides/notesSlide183.xml"/>
  <Override ContentType="application/vnd.openxmlformats-officedocument.presentationml.notesSlide+xml" PartName="/ppt/notesSlides/notesSlide217.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167.xml"/>
  <Override ContentType="application/vnd.openxmlformats-officedocument.presentationml.notesSlide+xml" PartName="/ppt/notesSlides/notesSlide140.xml"/>
  <Override ContentType="application/vnd.openxmlformats-officedocument.presentationml.notesSlide+xml" PartName="/ppt/notesSlides/notesSlide314.xml"/>
  <Override ContentType="application/vnd.openxmlformats-officedocument.presentationml.notesSlide+xml" PartName="/ppt/notesSlides/notesSlide27.xml"/>
  <Override ContentType="application/vnd.openxmlformats-officedocument.presentationml.notesSlide+xml" PartName="/ppt/notesSlides/notesSlide339.xml"/>
  <Override ContentType="application/vnd.openxmlformats-officedocument.presentationml.notesSlide+xml" PartName="/ppt/notesSlides/notesSlide88.xml"/>
  <Override ContentType="application/vnd.openxmlformats-officedocument.presentationml.notesSlide+xml" PartName="/ppt/notesSlides/notesSlide357.xml"/>
  <Override ContentType="application/vnd.openxmlformats-officedocument.presentationml.notesSlide+xml" PartName="/ppt/notesSlides/notesSlide251.xml"/>
  <Override ContentType="application/vnd.openxmlformats-officedocument.presentationml.notesSlide+xml" PartName="/ppt/notesSlides/notesSlide294.xml"/>
  <Override ContentType="application/vnd.openxmlformats-officedocument.presentationml.notesSlide+xml" PartName="/ppt/notesSlides/notesSlide149.xml"/>
  <Override ContentType="application/vnd.openxmlformats-officedocument.presentationml.notesSlide+xml" PartName="/ppt/notesSlides/notesSlide252.xml"/>
  <Override ContentType="application/vnd.openxmlformats-officedocument.presentationml.notesSlide+xml" PartName="/ppt/notesSlides/notesSlide62.xml"/>
  <Override ContentType="application/vnd.openxmlformats-officedocument.presentationml.notesSlide+xml" PartName="/ppt/notesSlides/notesSlide295.xml"/>
  <Override ContentType="application/vnd.openxmlformats-officedocument.presentationml.notesSlide+xml" PartName="/ppt/notesSlides/notesSlide324.xml"/>
  <Override ContentType="application/vnd.openxmlformats-officedocument.presentationml.notesSlide+xml" PartName="/ppt/notesSlides/notesSlide235.xml"/>
  <Override ContentType="application/vnd.openxmlformats-officedocument.presentationml.notesSlide+xml" PartName="/ppt/notesSlides/notesSlide341.xml"/>
  <Override ContentType="application/vnd.openxmlformats-officedocument.presentationml.notesSlide+xml" PartName="/ppt/notesSlides/notesSlide45.xml"/>
  <Override ContentType="application/vnd.openxmlformats-officedocument.presentationml.notesSlide+xml" PartName="/ppt/notesSlides/notesSlide367.xml"/>
  <Override ContentType="application/vnd.openxmlformats-officedocument.presentationml.notesSlide+xml" PartName="/ppt/notesSlides/notesSlide28.xml"/>
  <Override ContentType="application/vnd.openxmlformats-officedocument.presentationml.notesSlide+xml" PartName="/ppt/notesSlides/notesSlide139.xml"/>
  <Override ContentType="application/vnd.openxmlformats-officedocument.presentationml.notesSlide+xml" PartName="/ppt/notesSlides/notesSlide278.xml"/>
  <Override ContentType="application/vnd.openxmlformats-officedocument.presentationml.notesSlide+xml" PartName="/ppt/notesSlides/notesSlide228.xml"/>
  <Override ContentType="application/vnd.openxmlformats-officedocument.presentationml.notesSlide+xml" PartName="/ppt/notesSlides/notesSlide55.xml"/>
  <Override ContentType="application/vnd.openxmlformats-officedocument.presentationml.notesSlide+xml" PartName="/ppt/notesSlides/notesSlide156.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199.xml"/>
  <Override ContentType="application/vnd.openxmlformats-officedocument.presentationml.notesSlide+xml" PartName="/ppt/notesSlides/notesSlide245.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288.xml"/>
  <Override ContentType="application/vnd.openxmlformats-officedocument.presentationml.notesSlide+xml" PartName="/ppt/notesSlides/notesSlide190.xml"/>
  <Override ContentType="application/vnd.openxmlformats-officedocument.presentationml.notesSlide+xml" PartName="/ppt/notesSlides/notesSlide218.xml"/>
  <Override ContentType="application/vnd.openxmlformats-officedocument.presentationml.notesSlide+xml" PartName="/ppt/notesSlides/notesSlide262.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173.xml"/>
  <Override ContentType="application/vnd.openxmlformats-officedocument.presentationml.notesSlide+xml" PartName="/ppt/notesSlides/notesSlide307.xml"/>
  <Override ContentType="application/vnd.openxmlformats-officedocument.presentationml.notesSlide+xml" PartName="/ppt/notesSlides/notesSlide335.xml"/>
  <Override ContentType="application/vnd.openxmlformats-officedocument.presentationml.notesSlide+xml" PartName="/ppt/notesSlides/notesSlide318.xml"/>
  <Override ContentType="application/vnd.openxmlformats-officedocument.presentationml.notesSlide+xml" PartName="/ppt/notesSlides/notesSlide284.xml"/>
  <Override ContentType="application/vnd.openxmlformats-officedocument.presentationml.notesSlide+xml" PartName="/ppt/notesSlides/notesSlide352.xml"/>
  <Override ContentType="application/vnd.openxmlformats-officedocument.presentationml.notesSlide+xml" PartName="/ppt/notesSlides/notesSlide128.xml"/>
  <Override ContentType="application/vnd.openxmlformats-officedocument.presentationml.notesSlide+xml" PartName="/ppt/notesSlides/notesSlide267.xml"/>
  <Override ContentType="application/vnd.openxmlformats-officedocument.presentationml.notesSlide+xml" PartName="/ppt/notesSlides/notesSlide224.xml"/>
  <Override ContentType="application/vnd.openxmlformats-officedocument.presentationml.notesSlide+xml" PartName="/ppt/notesSlides/notesSlide241.xml"/>
  <Override ContentType="application/vnd.openxmlformats-officedocument.presentationml.notesSlide+xml" PartName="/ppt/notesSlides/notesSlide162.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207.xml"/>
  <Override ContentType="application/vnd.openxmlformats-officedocument.presentationml.notesSlide+xml" PartName="/ppt/notesSlides/notesSlide299.xml"/>
  <Override ContentType="application/vnd.openxmlformats-officedocument.presentationml.notesSlide+xml" PartName="/ppt/notesSlides/notesSlide102.xml"/>
  <Override ContentType="application/vnd.openxmlformats-officedocument.presentationml.notesSlide+xml" PartName="/ppt/notesSlides/notesSlide8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88.xml"/>
  <Override ContentType="application/vnd.openxmlformats-officedocument.presentationml.notesSlide+xml" PartName="/ppt/notesSlides/notesSlide3.xml"/>
  <Override ContentType="application/vnd.openxmlformats-officedocument.presentationml.notesSlide+xml" PartName="/ppt/notesSlides/notesSlide291.xml"/>
  <Override ContentType="application/vnd.openxmlformats-officedocument.presentationml.notesSlide+xml" PartName="/ppt/notesSlides/notesSlide50.xml"/>
  <Override ContentType="application/vnd.openxmlformats-officedocument.presentationml.notesSlide+xml" PartName="/ppt/notesSlides/notesSlide239.xml"/>
  <Override ContentType="application/vnd.openxmlformats-officedocument.presentationml.notesSlide+xml" PartName="/ppt/notesSlides/notesSlide240.xml"/>
  <Override ContentType="application/vnd.openxmlformats-officedocument.presentationml.notesSlide+xml" PartName="/ppt/notesSlides/notesSlide107.xml"/>
  <Override ContentType="application/vnd.openxmlformats-officedocument.presentationml.notesSlide+xml" PartName="/ppt/notesSlides/notesSlide186.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283.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232.xml"/>
  <Override ContentType="application/vnd.openxmlformats-officedocument.presentationml.notesSlide+xml" PartName="/ppt/notesSlides/notesSlide275.xml"/>
  <Override ContentType="application/vnd.openxmlformats-officedocument.presentationml.notesSlide+xml" PartName="/ppt/notesSlides/notesSlide85.xml"/>
  <Override ContentType="application/vnd.openxmlformats-officedocument.presentationml.notesSlide+xml" PartName="/ppt/notesSlides/notesSlide194.xml"/>
  <Override ContentType="application/vnd.openxmlformats-officedocument.presentationml.notesSlide+xml" PartName="/ppt/notesSlides/notesSlide328.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360.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263.xml"/>
  <Override ContentType="application/vnd.openxmlformats-officedocument.presentationml.notesSlide+xml" PartName="/ppt/notesSlides/notesSlide259.xml"/>
  <Override ContentType="application/vnd.openxmlformats-officedocument.presentationml.notesSlide+xml" PartName="/ppt/notesSlides/notesSlide81.xml"/>
  <Override ContentType="application/vnd.openxmlformats-officedocument.presentationml.notesSlide+xml" PartName="/ppt/notesSlides/notesSlide166.xml"/>
  <Override ContentType="application/vnd.openxmlformats-officedocument.presentationml.notesSlide+xml" PartName="/ppt/notesSlides/notesSlide182.xml"/>
  <Override ContentType="application/vnd.openxmlformats-officedocument.presentationml.notesSlide+xml" PartName="/ppt/notesSlides/notesSlide30.xml"/>
  <Override ContentType="application/vnd.openxmlformats-officedocument.presentationml.notesSlide+xml" PartName="/ppt/notesSlides/notesSlide220.xml"/>
  <Override ContentType="application/vnd.openxmlformats-officedocument.presentationml.notesSlide+xml" PartName="/ppt/notesSlides/notesSlide313.xml"/>
  <Override ContentType="application/vnd.openxmlformats-officedocument.presentationml.notesSlide+xml" PartName="/ppt/notesSlides/notesSlide69.xml"/>
  <Override ContentType="application/vnd.openxmlformats-officedocument.presentationml.notesSlide+xml" PartName="/ppt/notesSlides/notesSlide356.xml"/>
  <Override ContentType="application/vnd.openxmlformats-officedocument.presentationml.notesSlide+xml" PartName="/ppt/notesSlides/notesSlide178.xml"/>
  <Override ContentType="application/vnd.openxmlformats-officedocument.presentationml.notesSlide+xml" PartName="/ppt/notesSlides/notesSlide26.xml"/>
  <Override ContentType="application/vnd.openxmlformats-officedocument.presentationml.notesSlide+xml" PartName="/ppt/notesSlides/notesSlide135.xml"/>
  <Override ContentType="application/vnd.openxmlformats-officedocument.presentationml.notesSlide+xml" PartName="/ppt/notesSlides/notesSlide93.xml"/>
  <Override ContentType="application/vnd.openxmlformats-officedocument.presentationml.notesSlide+xml" PartName="/ppt/notesSlides/notesSlide204.xml"/>
  <Override ContentType="application/vnd.openxmlformats-officedocument.presentationml.notesSlide+xml" PartName="/ppt/notesSlides/notesSlide247.xml"/>
  <Override ContentType="application/vnd.openxmlformats-officedocument.presentationml.notesSlide+xml" PartName="/ppt/notesSlides/notesSlide301.xml"/>
  <Override ContentType="application/vnd.openxmlformats-officedocument.presentationml.notesSlide+xml" PartName="/ppt/notesSlides/notesSlide57.xml"/>
  <Override ContentType="application/vnd.openxmlformats-officedocument.presentationml.notesSlide+xml" PartName="/ppt/notesSlides/notesSlide123.xml"/>
  <Override ContentType="application/vnd.openxmlformats-officedocument.presentationml.notesSlide+xml" PartName="/ppt/notesSlides/notesSlide171.xml"/>
  <Override ContentType="application/vnd.openxmlformats-officedocument.presentationml.notesSlide+xml" PartName="/ppt/notesSlides/notesSlide344.xml"/>
  <Override ContentType="application/vnd.openxmlformats-officedocument.presentationml.notesSlide+xml" PartName="/ppt/notesSlides/notesSlide14.xml"/>
  <Override ContentType="application/vnd.openxmlformats-officedocument.presentationml.notesSlide+xml" PartName="/ppt/notesSlides/notesSlide216.xml"/>
  <Override ContentType="application/vnd.openxmlformats-officedocument.presentationml.notesSlide+xml" PartName="/ppt/notesSlides/notesSlide227.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163.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98.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155.xml"/>
  <Override ContentType="application/vnd.openxmlformats-officedocument.presentationml.notesSlide+xml" PartName="/ppt/notesSlides/notesSlide287.xml"/>
  <Override ContentType="application/vnd.openxmlformats-officedocument.presentationml.notesSlide+xml" PartName="/ppt/notesSlides/notesSlide189.xml"/>
  <Override ContentType="application/vnd.openxmlformats-officedocument.presentationml.notesSlide+xml" PartName="/ppt/notesSlides/notesSlide46.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219.xml"/>
  <Override ContentType="application/vnd.openxmlformats-officedocument.presentationml.notesSlide+xml" PartName="/ppt/notesSlides/notesSlide11.xml"/>
  <Override ContentType="application/vnd.openxmlformats-officedocument.presentationml.notesSlide+xml" PartName="/ppt/notesSlides/notesSlide332.xml"/>
  <Override ContentType="application/vnd.openxmlformats-officedocument.presentationml.notesSlide+xml" PartName="/ppt/notesSlides/notesSlide120.xml"/>
  <Override ContentType="application/vnd.openxmlformats-officedocument.presentationml.notesSlide+xml" PartName="/ppt/notesSlides/notesSlide308.xml"/>
  <Override ContentType="application/vnd.openxmlformats-officedocument.presentationml.notesSlide+xml" PartName="/ppt/notesSlides/notesSlide325.xml"/>
  <Override ContentType="application/vnd.openxmlformats-officedocument.presentationml.notesSlide+xml" PartName="/ppt/notesSlides/notesSlide279.xml"/>
  <Override ContentType="application/vnd.openxmlformats-officedocument.presentationml.notesSlide+xml" PartName="/ppt/notesSlides/notesSlide236.xml"/>
  <Override ContentType="application/vnd.openxmlformats-officedocument.presentationml.notesSlide+xml" PartName="/ppt/notesSlides/notesSlide244.xml"/>
  <Override ContentType="application/vnd.openxmlformats-officedocument.presentationml.notesSlide+xml" PartName="/ppt/notesSlides/notesSlide201.xml"/>
  <Override ContentType="application/vnd.openxmlformats-officedocument.presentationml.notesSlide+xml" PartName="/ppt/notesSlides/notesSlide1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91.xml"/>
  <Override ContentType="application/vnd.openxmlformats-officedocument.presentationml.notesSlide+xml" PartName="/ppt/notesSlides/notesSlide208.xml"/>
  <Override ContentType="application/vnd.openxmlformats-officedocument.presentationml.notesSlide+xml" PartName="/ppt/notesSlides/notesSlide22.xml"/>
  <Override ContentType="application/vnd.openxmlformats-officedocument.presentationml.notesSlide+xml" PartName="/ppt/notesSlides/notesSlide321.xml"/>
  <Override ContentType="application/vnd.openxmlformats-officedocument.presentationml.notesSlide+xml" PartName="/ppt/notesSlides/notesSlide364.xml"/>
  <Override ContentType="application/vnd.openxmlformats-officedocument.presentationml.notesSlide+xml" PartName="/ppt/notesSlides/notesSlide7.xml"/>
  <Override ContentType="application/vnd.openxmlformats-officedocument.presentationml.notesSlide+xml" PartName="/ppt/notesSlides/notesSlide65.xml"/>
  <Override ContentType="application/vnd.openxmlformats-officedocument.presentationml.notesSlide+xml" PartName="/ppt/notesSlides/notesSlide174.xml"/>
  <Override ContentType="application/vnd.openxmlformats-officedocument.presentationml.notesSlide+xml" PartName="/ppt/notesSlides/notesSlide347.xml"/>
  <Override ContentType="application/vnd.openxmlformats-officedocument.presentationml.notesSlide+xml" PartName="/ppt/notesSlides/notesSlide317.xml"/>
  <Override ContentType="application/vnd.openxmlformats-officedocument.presentationml.notesSlide+xml" PartName="/ppt/notesSlides/notesSlide336.xml"/>
  <Override ContentType="application/vnd.openxmlformats-officedocument.presentationml.notesSlide+xml" PartName="/ppt/notesSlides/notesSlide304.xml"/>
  <Override ContentType="application/vnd.openxmlformats-officedocument.presentationml.notesSlide+xml" PartName="/ppt/notesSlides/notesSlide272.xml"/>
  <Override ContentType="application/vnd.openxmlformats-officedocument.presentationml.notesSlide+xml" PartName="/ppt/notesSlides/notesSlide310.xml"/>
  <Override ContentType="application/vnd.openxmlformats-officedocument.presentationml.notesSlide+xml" PartName="/ppt/notesSlides/notesSlide340.xml"/>
  <Override ContentType="application/vnd.openxmlformats-officedocument.presentationml.notesSlide+xml" PartName="/ppt/notesSlides/notesSlide353.xml"/>
  <Override ContentType="application/vnd.openxmlformats-officedocument.presentationml.notesSlide+xml" PartName="/ppt/notesSlides/notesSlide255.xml"/>
  <Override ContentType="application/vnd.openxmlformats-officedocument.presentationml.notesSlide+xml" PartName="/ppt/notesSlides/notesSlide212.xml"/>
  <Override ContentType="application/vnd.openxmlformats-officedocument.presentationml.notesSlide+xml" PartName="/ppt/notesSlides/notesSlide298.xml"/>
  <Override ContentType="application/vnd.openxmlformats-officedocument.presentationml.notesSlide+xml" PartName="/ppt/notesSlides/notesSlide92.xml"/>
  <Override ContentType="application/vnd.openxmlformats-officedocument.presentationml.notesSlide+xml" PartName="/ppt/notesSlides/notesSlide193.xml"/>
  <Override ContentType="application/vnd.openxmlformats-officedocument.presentationml.notesSlide+xml" PartName="/ppt/notesSlides/notesSlide282.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248.xml"/>
  <Override ContentType="application/vnd.openxmlformats-officedocument.presentationml.notesSlide+xml" PartName="/ppt/notesSlides/notesSlide116.xml"/>
  <Override ContentType="application/vnd.openxmlformats-officedocument.presentationml.notesSlide+xml" PartName="/ppt/notesSlides/notesSlide15.xml"/>
  <Override ContentType="application/vnd.openxmlformats-officedocument.presentationml.notesSlide+xml" PartName="/ppt/notesSlides/notesSlide159.xml"/>
  <Override ContentType="application/vnd.openxmlformats-officedocument.presentationml.notesSlide+xml" PartName="/ppt/notesSlides/notesSlide185.xml"/>
  <Override ContentType="application/vnd.openxmlformats-officedocument.presentationml.notesSlide+xml" PartName="/ppt/notesSlides/notesSlide215.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258.xml"/>
  <Override ContentType="application/vnd.openxmlformats-officedocument.presentationml.notesSlide+xml" PartName="/ppt/notesSlides/notesSlide355.xml"/>
  <Override ContentType="application/vnd.openxmlformats-officedocument.presentationml.notesSlide+xml" PartName="/ppt/notesSlides/notesSlide312.xml"/>
  <Override ContentType="application/vnd.openxmlformats-officedocument.presentationml.notesSlide+xml" PartName="/ppt/notesSlides/notesSlide169.xml"/>
  <Override ContentType="application/vnd.openxmlformats-officedocument.presentationml.notesSlide+xml" PartName="/ppt/notesSlides/notesSlide292.xml"/>
  <Override ContentType="application/vnd.openxmlformats-officedocument.presentationml.notesSlide+xml" PartName="/ppt/notesSlides/notesSlide205.xml"/>
  <Override ContentType="application/vnd.openxmlformats-officedocument.presentationml.notesSlide+xml" PartName="/ppt/notesSlides/notesSlide337.xml"/>
  <Override ContentType="application/vnd.openxmlformats-officedocument.presentationml.notesSlide+xml" PartName="/ppt/notesSlides/notesSlide108.xml"/>
  <Override ContentType="application/vnd.openxmlformats-officedocument.presentationml.notesSlide+xml" PartName="/ppt/notesSlides/notesSlide25.xml"/>
  <Override ContentType="application/vnd.openxmlformats-officedocument.presentationml.notesSlide+xml" PartName="/ppt/notesSlides/notesSlide160.xml"/>
  <Override ContentType="application/vnd.openxmlformats-officedocument.presentationml.notesSlide+xml" PartName="/ppt/notesSlides/notesSlide43.xml"/>
  <Override ContentType="application/vnd.openxmlformats-officedocument.presentationml.notesSlide+xml" PartName="/ppt/notesSlides/notesSlide276.xml"/>
  <Override ContentType="application/vnd.openxmlformats-officedocument.presentationml.notesSlide+xml" PartName="/ppt/notesSlides/notesSlide86.xml"/>
  <Override ContentType="application/vnd.openxmlformats-officedocument.presentationml.notesSlide+xml" PartName="/ppt/notesSlides/notesSlide179.xml"/>
  <Override ContentType="application/vnd.openxmlformats-officedocument.presentationml.notesSlide+xml" PartName="/ppt/notesSlides/notesSlide343.xml"/>
  <Override ContentType="application/vnd.openxmlformats-officedocument.presentationml.notesSlide+xml" PartName="/ppt/notesSlides/notesSlide233.xml"/>
  <Override ContentType="application/vnd.openxmlformats-officedocument.presentationml.notesSlide+xml" PartName="/ppt/notesSlides/notesSlide300.xml"/>
  <Override ContentType="application/vnd.openxmlformats-officedocument.presentationml.notesSlide+xml" PartName="/ppt/notesSlides/notesSlide327.xml"/>
  <Override ContentType="application/vnd.openxmlformats-officedocument.presentationml.notesSlide+xml" PartName="/ppt/notesSlides/notesSlide165.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264.xml"/>
  <Override ContentType="application/vnd.openxmlformats-officedocument.presentationml.notesSlide+xml" PartName="/ppt/notesSlides/notesSlide361.xml"/>
  <Override ContentType="application/vnd.openxmlformats-officedocument.presentationml.notesSlide+xml" PartName="/ppt/notesSlides/notesSlide74.xml"/>
  <Override ContentType="application/vnd.openxmlformats-officedocument.presentationml.notesSlide+xml" PartName="/ppt/notesSlides/notesSlide170.xml"/>
  <Override ContentType="application/vnd.openxmlformats-officedocument.presentationml.notesSlide+xml" PartName="/ppt/notesSlides/notesSlide197.xml"/>
  <Override ContentType="application/vnd.openxmlformats-officedocument.presentationml.notesSlide+xml" PartName="/ppt/notesSlides/notesSlide221.xml"/>
  <Override ContentType="application/vnd.openxmlformats-officedocument.presentationml.notesSlide+xml" PartName="/ppt/notesSlides/notesSlide58.xml"/>
  <Override ContentType="application/vnd.openxmlformats-officedocument.presentationml.notesSlide+xml" PartName="/ppt/notesSlides/notesSlide154.xml"/>
  <Override ContentType="application/vnd.openxmlformats-officedocument.presentationml.notesSlide+xml" PartName="/ppt/notesSlides/notesSlide136.xml"/>
  <Override ContentType="application/vnd.openxmlformats-officedocument.presentationml.notesSlide+xml" PartName="/ppt/notesSlides/notesSlide309.xml"/>
  <Override ContentType="application/vnd.openxmlformats-officedocument.presentationml.notesSlide+xml" PartName="/ppt/notesSlides/notesSlide2.xml"/>
  <Override ContentType="application/vnd.openxmlformats-officedocument.presentationml.notesSlide+xml" PartName="/ppt/notesSlides/notesSlide359.xml"/>
  <Override ContentType="application/vnd.openxmlformats-officedocument.presentationml.notesSlide+xml" PartName="/ppt/notesSlides/notesSlide260.xml"/>
  <Override ContentType="application/vnd.openxmlformats-officedocument.presentationml.notesSlide+xml" PartName="/ppt/notesSlides/notesSlide316.xml"/>
  <Override ContentType="application/vnd.openxmlformats-officedocument.presentationml.notesSlide+xml" PartName="/ppt/notesSlides/notesSlide70.xml"/>
  <Override ContentType="application/vnd.openxmlformats-officedocument.presentationml.notesSlide+xml" PartName="/ppt/notesSlides/notesSlide243.xml"/>
  <Override ContentType="application/vnd.openxmlformats-officedocument.presentationml.notesSlide+xml" PartName="/ppt/notesSlides/notesSlide111.xml"/>
  <Override ContentType="application/vnd.openxmlformats-officedocument.presentationml.notesSlide+xml" PartName="/ppt/notesSlides/notesSlide226.xml"/>
  <Override ContentType="application/vnd.openxmlformats-officedocument.presentationml.notesSlide+xml" PartName="/ppt/notesSlides/notesSlide269.xml"/>
  <Override ContentType="application/vnd.openxmlformats-officedocument.presentationml.notesSlide+xml" PartName="/ppt/notesSlides/notesSlide200.xml"/>
  <Override ContentType="application/vnd.openxmlformats-officedocument.presentationml.notesSlide+xml" PartName="/ppt/notesSlides/notesSlide181.xml"/>
  <Override ContentType="application/vnd.openxmlformats-officedocument.presentationml.notesSlide+xml" PartName="/ppt/notesSlides/notesSlide47.xml"/>
  <Override ContentType="application/vnd.openxmlformats-officedocument.presentationml.notesSlide+xml" PartName="/ppt/notesSlides/notesSlide350.xml"/>
  <Override ContentType="application/vnd.openxmlformats-officedocument.presentationml.notesSlide+xml" PartName="/ppt/notesSlides/notesSlide209.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164.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333.xml"/>
  <Override ContentType="application/vnd.openxmlformats-officedocument.presentationml.notesSlide+xml" PartName="/ppt/notesSlides/notesSlide305.xml"/>
  <Override ContentType="application/vnd.openxmlformats-officedocument.presentationml.notesSlide+xml" PartName="/ppt/notesSlides/notesSlide6.xml"/>
  <Override ContentType="application/vnd.openxmlformats-officedocument.presentationml.notesSlide+xml" PartName="/ppt/notesSlides/notesSlide271.xml"/>
  <Override ContentType="application/vnd.openxmlformats-officedocument.presentationml.notesSlide+xml" PartName="/ppt/notesSlides/notesSlide365.xml"/>
  <Override ContentType="application/vnd.openxmlformats-officedocument.presentationml.notesSlide+xml" PartName="/ppt/notesSlides/notesSlide237.xml"/>
  <Override ContentType="application/vnd.openxmlformats-officedocument.presentationml.notesSlide+xml" PartName="/ppt/notesSlides/notesSlide297.xml"/>
  <Override ContentType="application/vnd.openxmlformats-officedocument.presentationml.notesSlide+xml" PartName="/ppt/notesSlides/notesSlide211.xml"/>
  <Override ContentType="application/vnd.openxmlformats-officedocument.presentationml.notesSlide+xml" PartName="/ppt/notesSlides/notesSlide254.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96.xml"/>
  <Override ContentType="application/vnd.openxmlformats-officedocument.presentationml.notesSlide+xml" PartName="/ppt/notesSlides/notesSlide192.xml"/>
  <Override ContentType="application/vnd.openxmlformats-officedocument.presentationml.notesSlide+xml" PartName="/ppt/notesSlides/notesSlide286.xml"/>
  <Override ContentType="application/vnd.openxmlformats-officedocument.presentationml.notesSlide+xml" PartName="/ppt/notesSlides/notesSlide19.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158.xml"/>
  <Override ContentType="application/vnd.openxmlformats-officedocument.presentationml.notesSlide+xml" PartName="/ppt/notesSlides/notesSlide322.xml"/>
  <Override ContentType="application/vnd.openxmlformats-officedocument.presentationml.notesSlide+xml" PartName="/ppt/notesSlides/notesSlide175.xml"/>
  <Override ContentType="application/vnd.openxmlformats-officedocument.presentationml.notesSlide+xml" PartName="/ppt/notesSlides/notesSlide348.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296.xml"/>
  <Override ContentType="application/vnd.openxmlformats-officedocument.presentationml.slide+xml" PartName="/ppt/slides/slide164.xml"/>
  <Override ContentType="application/vnd.openxmlformats-officedocument.presentationml.slide+xml" PartName="/ppt/slides/slide253.xml"/>
  <Override ContentType="application/vnd.openxmlformats-officedocument.presentationml.slide+xml" PartName="/ppt/slides/slide43.xml"/>
  <Override ContentType="application/vnd.openxmlformats-officedocument.presentationml.slide+xml" PartName="/ppt/slides/slide199.xml"/>
  <Override ContentType="application/vnd.openxmlformats-officedocument.presentationml.slide+xml" PartName="/ppt/slides/slide210.xml"/>
  <Override ContentType="application/vnd.openxmlformats-officedocument.presentationml.slide+xml" PartName="/ppt/slides/slide78.xml"/>
  <Override ContentType="application/vnd.openxmlformats-officedocument.presentationml.slide+xml" PartName="/ppt/slides/slide350.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202.xml"/>
  <Override ContentType="application/vnd.openxmlformats-officedocument.presentationml.slide+xml" PartName="/ppt/slides/slide334.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72.xml"/>
  <Override ContentType="application/vnd.openxmlformats-officedocument.presentationml.slide+xml" PartName="/ppt/slides/slide19.xml"/>
  <Override ContentType="application/vnd.openxmlformats-officedocument.presentationml.slide+xml" PartName="/ppt/slides/slide326.xml"/>
  <Override ContentType="application/vnd.openxmlformats-officedocument.presentationml.slide+xml" PartName="/ppt/slides/slide5.xml"/>
  <Override ContentType="application/vnd.openxmlformats-officedocument.presentationml.slide+xml" PartName="/ppt/slides/slide237.xml"/>
  <Override ContentType="application/vnd.openxmlformats-officedocument.presentationml.slide+xml" PartName="/ppt/slides/slide261.xml"/>
  <Override ContentType="application/vnd.openxmlformats-officedocument.presentationml.slide+xml" PartName="/ppt/slides/slide51.xml"/>
  <Override ContentType="application/vnd.openxmlformats-officedocument.presentationml.slide+xml" PartName="/ppt/slides/slide245.xml"/>
  <Override ContentType="application/vnd.openxmlformats-officedocument.presentationml.slide+xml" PartName="/ppt/slides/slide113.xml"/>
  <Override ContentType="application/vnd.openxmlformats-officedocument.presentationml.slide+xml" PartName="/ppt/slides/slide288.xml"/>
  <Override ContentType="application/vnd.openxmlformats-officedocument.presentationml.slide+xml" PartName="/ppt/slides/slide342.xml"/>
  <Override ContentType="application/vnd.openxmlformats-officedocument.presentationml.slide+xml" PartName="/ppt/slides/slide94.xml"/>
  <Override ContentType="application/vnd.openxmlformats-officedocument.presentationml.slide+xml" PartName="/ppt/slides/slide156.xml"/>
  <Override ContentType="application/vnd.openxmlformats-officedocument.presentationml.slide+xml" PartName="/ppt/slides/slide217.xml"/>
  <Override ContentType="application/vnd.openxmlformats-officedocument.presentationml.slide+xml" PartName="/ppt/slides/slide281.xml"/>
  <Override ContentType="application/vnd.openxmlformats-officedocument.presentationml.slide+xml" PartName="/ppt/slides/slide71.xml"/>
  <Override ContentType="application/vnd.openxmlformats-officedocument.presentationml.slide+xml" PartName="/ppt/slides/slide179.xml"/>
  <Override ContentType="application/vnd.openxmlformats-officedocument.presentationml.slide+xml" PartName="/ppt/slides/slide276.xml"/>
  <Override ContentType="application/vnd.openxmlformats-officedocument.presentationml.slide+xml" PartName="/ppt/slides/slide233.xml"/>
  <Override ContentType="application/vnd.openxmlformats-officedocument.presentationml.slide+xml" PartName="/ppt/slides/slide66.xml"/>
  <Override ContentType="application/vnd.openxmlformats-officedocument.presentationml.slide+xml" PartName="/ppt/slides/slide362.xml"/>
  <Override ContentType="application/vnd.openxmlformats-officedocument.presentationml.slide+xml" PartName="/ppt/slides/slide265.xml"/>
  <Override ContentType="application/vnd.openxmlformats-officedocument.presentationml.slide+xml" PartName="/ppt/slides/slide23.xml"/>
  <Override ContentType="application/vnd.openxmlformats-officedocument.presentationml.slide+xml" PartName="/ppt/slides/slide229.xml"/>
  <Override ContentType="application/vnd.openxmlformats-officedocument.presentationml.slide+xml" PartName="/ppt/slides/slide136.xml"/>
  <Override ContentType="application/vnd.openxmlformats-officedocument.presentationml.slide+xml" PartName="/ppt/slides/slide184.xml"/>
  <Override ContentType="application/vnd.openxmlformats-officedocument.presentationml.slide+xml" PartName="/ppt/slides/slide357.xml"/>
  <Override ContentType="application/vnd.openxmlformats-officedocument.presentationml.slide+xml" PartName="/ppt/slides/slide141.xml"/>
  <Override ContentType="application/vnd.openxmlformats-officedocument.presentationml.slide+xml" PartName="/ppt/slides/slide314.xml"/>
  <Override ContentType="application/vnd.openxmlformats-officedocument.presentationml.slide+xml" PartName="/ppt/slides/slide338.xml"/>
  <Override ContentType="application/vnd.openxmlformats-officedocument.presentationml.slide+xml" PartName="/ppt/slides/slide82.xml"/>
  <Override ContentType="application/vnd.openxmlformats-officedocument.presentationml.slide+xml" PartName="/ppt/slides/slide9.xml"/>
  <Override ContentType="application/vnd.openxmlformats-officedocument.presentationml.slide+xml" PartName="/ppt/slides/slide16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187.xml"/>
  <Override ContentType="application/vnd.openxmlformats-officedocument.presentationml.slide+xml" PartName="/ppt/slides/slide98.xml"/>
  <Override ContentType="application/vnd.openxmlformats-officedocument.presentationml.slide+xml" PartName="/ppt/slides/slide152.xml"/>
  <Override ContentType="application/vnd.openxmlformats-officedocument.presentationml.slide+xml" PartName="/ppt/slides/slide125.xml"/>
  <Override ContentType="application/vnd.openxmlformats-officedocument.presentationml.slide+xml" PartName="/ppt/slides/slide257.xml"/>
  <Override ContentType="application/vnd.openxmlformats-officedocument.presentationml.slide+xml" PartName="/ppt/slides/slide20.xml"/>
  <Override ContentType="application/vnd.openxmlformats-officedocument.presentationml.slide+xml" PartName="/ppt/slides/slide161.xml"/>
  <Override ContentType="application/vnd.openxmlformats-officedocument.presentationml.slide+xml" PartName="/ppt/slides/slide214.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206.xml"/>
  <Override ContentType="application/vnd.openxmlformats-officedocument.presentationml.slide+xml" PartName="/ppt/slides/slide55.xml"/>
  <Override ContentType="application/vnd.openxmlformats-officedocument.presentationml.slide+xml" PartName="/ppt/slides/slide249.xml"/>
  <Override ContentType="application/vnd.openxmlformats-officedocument.presentationml.slide+xml" PartName="/ppt/slides/slide195.xml"/>
  <Override ContentType="application/vnd.openxmlformats-officedocument.presentationml.slide+xml" PartName="/ppt/slides/slide306.xml"/>
  <Override ContentType="application/vnd.openxmlformats-officedocument.presentationml.slide+xml" PartName="/ppt/slides/slide272.xml"/>
  <Override ContentType="application/vnd.openxmlformats-officedocument.presentationml.slide+xml" PartName="/ppt/slides/slide59.xml"/>
  <Override ContentType="application/vnd.openxmlformats-officedocument.presentationml.slide+xml" PartName="/ppt/slides/slide285.xml"/>
  <Override ContentType="application/vnd.openxmlformats-officedocument.presentationml.slide+xml" PartName="/ppt/slides/slide89.xml"/>
  <Override ContentType="application/vnd.openxmlformats-officedocument.presentationml.slide+xml" PartName="/ppt/slides/slide323.xml"/>
  <Override ContentType="application/vnd.openxmlformats-officedocument.presentationml.slide+xml" PartName="/ppt/slides/slide242.xml"/>
  <Override ContentType="application/vnd.openxmlformats-officedocument.presentationml.slide+xml" PartName="/ppt/slides/slide349.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59.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176.xml"/>
  <Override ContentType="application/vnd.openxmlformats-officedocument.presentationml.slide+xml" PartName="/ppt/slides/slide268.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225.xml"/>
  <Override ContentType="application/vnd.openxmlformats-officedocument.presentationml.slide+xml" PartName="/ppt/slides/slide310.xml"/>
  <Override ContentType="application/vnd.openxmlformats-officedocument.presentationml.slide+xml" PartName="/ppt/slides/slide366.xml"/>
  <Override ContentType="application/vnd.openxmlformats-officedocument.presentationml.slide+xml" PartName="/ppt/slides/slide180.xml"/>
  <Override ContentType="application/vnd.openxmlformats-officedocument.presentationml.slide+xml" PartName="/ppt/slides/slide353.xml"/>
  <Override ContentType="application/vnd.openxmlformats-officedocument.presentationml.slide+xml" PartName="/ppt/slides/slide18.xml"/>
  <Override ContentType="application/vnd.openxmlformats-officedocument.presentationml.slide+xml" PartName="/ppt/slides/slide333.xml"/>
  <Override ContentType="application/vnd.openxmlformats-officedocument.presentationml.slide+xml" PartName="/ppt/slides/slide201.xml"/>
  <Override ContentType="application/vnd.openxmlformats-officedocument.presentationml.slide+xml" PartName="/ppt/slides/slide309.xml"/>
  <Override ContentType="application/vnd.openxmlformats-officedocument.presentationml.slide+xml" PartName="/ppt/slides/slide244.xml"/>
  <Override ContentType="application/vnd.openxmlformats-officedocument.presentationml.slide+xml" PartName="/ppt/slides/slide52.xml"/>
  <Override ContentType="application/vnd.openxmlformats-officedocument.presentationml.slide+xml" PartName="/ppt/slides/slide287.xml"/>
  <Override ContentType="application/vnd.openxmlformats-officedocument.presentationml.slide+xml" PartName="/ppt/slides/slide270.xml"/>
  <Override ContentType="application/vnd.openxmlformats-officedocument.presentationml.slide+xml" PartName="/ppt/slides/slide95.xml"/>
  <Override ContentType="application/vnd.openxmlformats-officedocument.presentationml.slide+xml" PartName="/ppt/slides/slide181.xml"/>
  <Override ContentType="application/vnd.openxmlformats-officedocument.presentationml.slide+xml" PartName="/ppt/slides/slide157.xml"/>
  <Override ContentType="application/vnd.openxmlformats-officedocument.presentationml.slide+xml" PartName="/ppt/slides/slide343.xml"/>
  <Override ContentType="application/vnd.openxmlformats-officedocument.presentationml.slide+xml" PartName="/ppt/slides/slide211.xml"/>
  <Override ContentType="application/vnd.openxmlformats-officedocument.presentationml.slide+xml" PartName="/ppt/slides/slide77.xml"/>
  <Override ContentType="application/vnd.openxmlformats-officedocument.presentationml.slide+xml" PartName="/ppt/slides/slide165.xml"/>
  <Override ContentType="application/vnd.openxmlformats-officedocument.presentationml.slide+xml" PartName="/ppt/slides/slide297.xml"/>
  <Override ContentType="application/vnd.openxmlformats-officedocument.presentationml.slide+xml" PartName="/ppt/slides/slide34.xml"/>
  <Override ContentType="application/vnd.openxmlformats-officedocument.presentationml.slide+xml" PartName="/ppt/slides/slide254.xml"/>
  <Override ContentType="application/vnd.openxmlformats-officedocument.presentationml.slide+xml" PartName="/ppt/slides/slide122.xml"/>
  <Override ContentType="application/vnd.openxmlformats-officedocument.presentationml.slide+xml" PartName="/ppt/slides/slide147.xml"/>
  <Override ContentType="application/vnd.openxmlformats-officedocument.presentationml.slide+xml" PartName="/ppt/slides/slide191.xml"/>
  <Override ContentType="application/vnd.openxmlformats-officedocument.presentationml.slide+xml" PartName="/ppt/slides/slide279.xml"/>
  <Override ContentType="application/vnd.openxmlformats-officedocument.presentationml.slide+xml" PartName="/ppt/slides/slide23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361.xml"/>
  <Override ContentType="application/vnd.openxmlformats-officedocument.presentationml.slide+xml" PartName="/ppt/slides/slide293.xml"/>
  <Override ContentType="application/vnd.openxmlformats-officedocument.presentationml.slide+xml" PartName="/ppt/slides/slide358.xml"/>
  <Override ContentType="application/vnd.openxmlformats-officedocument.presentationml.slide+xml" PartName="/ppt/slides/slide250.xml"/>
  <Override ContentType="application/vnd.openxmlformats-officedocument.presentationml.slide+xml" PartName="/ppt/slides/slide153.xml"/>
  <Override ContentType="application/vnd.openxmlformats-officedocument.presentationml.slide+xml" PartName="/ppt/slides/slide248.xml"/>
  <Override ContentType="application/vnd.openxmlformats-officedocument.presentationml.slide+xml" PartName="/ppt/slides/slide67.xml"/>
  <Override ContentType="application/vnd.openxmlformats-officedocument.presentationml.slide+xml" PartName="/ppt/slides/slide196.xml"/>
  <Override ContentType="application/vnd.openxmlformats-officedocument.presentationml.slide+xml" PartName="/ppt/slides/slide300.xml"/>
  <Override ContentType="application/vnd.openxmlformats-officedocument.presentationml.slide+xml" PartName="/ppt/slides/slide315.xml"/>
  <Override ContentType="application/vnd.openxmlformats-officedocument.presentationml.slide+xml" PartName="/ppt/slides/slide171.xml"/>
  <Override ContentType="application/vnd.openxmlformats-officedocument.presentationml.slide+xml" PartName="/ppt/slides/slide259.xml"/>
  <Override ContentType="application/vnd.openxmlformats-officedocument.presentationml.slide+xml" PartName="/ppt/slides/slide282.xml"/>
  <Override ContentType="application/vnd.openxmlformats-officedocument.presentationml.slide+xml" PartName="/ppt/slides/slide49.xml"/>
  <Override ContentType="application/vnd.openxmlformats-officedocument.presentationml.slide+xml" PartName="/ppt/slides/slide216.xml"/>
  <Override ContentType="application/vnd.openxmlformats-officedocument.presentationml.slide+xml" PartName="/ppt/slides/slide327.xml"/>
  <Override ContentType="application/vnd.openxmlformats-officedocument.presentationml.slide+xml" PartName="/ppt/slides/slide83.xml"/>
  <Override ContentType="application/vnd.openxmlformats-officedocument.presentationml.slide+xml" PartName="/ppt/slides/slide6.xml"/>
  <Override ContentType="application/vnd.openxmlformats-officedocument.presentationml.slide+xml" PartName="/ppt/slides/slide264.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221.xml"/>
  <Override ContentType="application/vnd.openxmlformats-officedocument.presentationml.slide+xml" PartName="/ppt/slides/slide73.xml"/>
  <Override ContentType="application/vnd.openxmlformats-officedocument.presentationml.slide+xml" PartName="/ppt/slides/slide169.xml"/>
  <Override ContentType="application/vnd.openxmlformats-officedocument.presentationml.slide+xml" PartName="/ppt/slides/slide258.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86.xml"/>
  <Override ContentType="application/vnd.openxmlformats-officedocument.presentationml.slide+xml" PartName="/ppt/slides/slide215.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311.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222.xml"/>
  <Override ContentType="application/vnd.openxmlformats-officedocument.presentationml.slide+xml" PartName="/ppt/slides/slide354.xml"/>
  <Override ContentType="application/vnd.openxmlformats-officedocument.presentationml.slide+xml" PartName="/ppt/slides/slide337.xml"/>
  <Override ContentType="application/vnd.openxmlformats-officedocument.presentationml.slide+xml" PartName="/ppt/slides/slide205.xml"/>
  <Override ContentType="application/vnd.openxmlformats-officedocument.presentationml.slide+xml" PartName="/ppt/slides/slide292.xml"/>
  <Override ContentType="application/vnd.openxmlformats-officedocument.presentationml.slide+xml" PartName="/ppt/slides/slide160.xml"/>
  <Override ContentType="application/vnd.openxmlformats-officedocument.presentationml.slide+xml" PartName="/ppt/slides/slide232.xml"/>
  <Override ContentType="application/vnd.openxmlformats-officedocument.presentationml.slide+xml" PartName="/ppt/slides/slide100.xml"/>
  <Override ContentType="application/vnd.openxmlformats-officedocument.presentationml.slide+xml" PartName="/ppt/slides/slide90.xml"/>
  <Override ContentType="application/vnd.openxmlformats-officedocument.presentationml.slide+xml" PartName="/ppt/slides/slide143.xml"/>
  <Override ContentType="application/vnd.openxmlformats-officedocument.presentationml.slide+xml" PartName="/ppt/slides/slide275.xml"/>
  <Override ContentType="application/vnd.openxmlformats-officedocument.presentationml.slide+xml" PartName="/ppt/slides/slide132.xml"/>
  <Override ContentType="application/vnd.openxmlformats-officedocument.presentationml.slide+xml" PartName="/ppt/slides/slide62.xml"/>
  <Override ContentType="application/vnd.openxmlformats-officedocument.presentationml.slide+xml" PartName="/ppt/slides/slide175.xml"/>
  <Override ContentType="application/vnd.openxmlformats-officedocument.presentationml.slide+xml" PartName="/ppt/slides/slide269.xml"/>
  <Override ContentType="application/vnd.openxmlformats-officedocument.presentationml.slide+xml" PartName="/ppt/slides/slide322.xml"/>
  <Override ContentType="application/vnd.openxmlformats-officedocument.presentationml.slide+xml" PartName="/ppt/slides/slide1.xml"/>
  <Override ContentType="application/vnd.openxmlformats-officedocument.presentationml.slide+xml" PartName="/ppt/slides/slide192.xml"/>
  <Override ContentType="application/vnd.openxmlformats-officedocument.presentationml.slide+xml" PartName="/ppt/slides/slide365.xml"/>
  <Override ContentType="application/vnd.openxmlformats-officedocument.presentationml.slide+xml" PartName="/ppt/slides/slide45.xml"/>
  <Override ContentType="application/vnd.openxmlformats-officedocument.presentationml.slide+xml" PartName="/ppt/slides/slide226.xml"/>
  <Override ContentType="application/vnd.openxmlformats-officedocument.presentationml.slide+xml" PartName="/ppt/slides/slide28.xml"/>
  <Override ContentType="application/vnd.openxmlformats-officedocument.presentationml.slide+xml" PartName="/ppt/slides/slide209.xml"/>
  <Override ContentType="application/vnd.openxmlformats-officedocument.presentationml.slide+xml" PartName="/ppt/slides/slide305.xml"/>
  <Override ContentType="application/vnd.openxmlformats-officedocument.presentationml.slide+xml" PartName="/ppt/slides/slide200.xml"/>
  <Override ContentType="application/vnd.openxmlformats-officedocument.presentationml.slide+xml" PartName="/ppt/slides/slide243.xml"/>
  <Override ContentType="application/vnd.openxmlformats-officedocument.presentationml.slide+xml" PartName="/ppt/slides/slide348.xml"/>
  <Override ContentType="application/vnd.openxmlformats-officedocument.presentationml.slide+xml" PartName="/ppt/slides/slide88.xml"/>
  <Override ContentType="application/vnd.openxmlformats-officedocument.presentationml.slide+xml" PartName="/ppt/slides/slide286.xml"/>
  <Override ContentType="application/vnd.openxmlformats-officedocument.presentationml.slide+xml" PartName="/ppt/slides/slide158.xml"/>
  <Override ContentType="application/vnd.openxmlformats-officedocument.presentationml.slide+xml" PartName="/ppt/slides/slide115.xml"/>
  <Override ContentType="application/vnd.openxmlformats-officedocument.presentationml.slide+xml" PartName="/ppt/slides/slide260.xml"/>
  <Override ContentType="application/vnd.openxmlformats-officedocument.presentationml.slide+xml" PartName="/ppt/slides/slide308.xml"/>
  <Override ContentType="application/vnd.openxmlformats-officedocument.presentationml.slide+xml" PartName="/ppt/slides/slide3.xml"/>
  <Override ContentType="application/vnd.openxmlformats-officedocument.presentationml.slide+xml" PartName="/ppt/slides/slide182.xml"/>
  <Override ContentType="application/vnd.openxmlformats-officedocument.presentationml.slide+xml" PartName="/ppt/slides/slide367.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71.xml"/>
  <Override ContentType="application/vnd.openxmlformats-officedocument.presentationml.slide+xml" PartName="/ppt/slides/slide324.xml"/>
  <Override ContentType="application/vnd.openxmlformats-officedocument.presentationml.slide+xml" PartName="/ppt/slides/slide25.xml"/>
  <Override ContentType="application/vnd.openxmlformats-officedocument.presentationml.slide+xml" PartName="/ppt/slides/slide174.xml"/>
  <Override ContentType="application/vnd.openxmlformats-officedocument.presentationml.slide+xml" PartName="/ppt/slides/slide190.xml"/>
  <Override ContentType="application/vnd.openxmlformats-officedocument.presentationml.slide+xml" PartName="/ppt/slides/slide227.xml"/>
  <Override ContentType="application/vnd.openxmlformats-officedocument.presentationml.slide+xml" PartName="/ppt/slides/slide360.xml"/>
  <Override ContentType="application/vnd.openxmlformats-officedocument.presentationml.slide+xml" PartName="/ppt/slides/slide33.xml"/>
  <Override ContentType="application/vnd.openxmlformats-officedocument.presentationml.slide+xml" PartName="/ppt/slides/slide219.xml"/>
  <Override ContentType="application/vnd.openxmlformats-officedocument.presentationml.slide+xml" PartName="/ppt/slides/slide359.xml"/>
  <Override ContentType="application/vnd.openxmlformats-officedocument.presentationml.slide+xml" PartName="/ppt/slides/slide316.xml"/>
  <Override ContentType="application/vnd.openxmlformats-officedocument.presentationml.slide+xml" PartName="/ppt/slides/slide68.xml"/>
  <Override ContentType="application/vnd.openxmlformats-officedocument.presentationml.slide+xml" PartName="/ppt/slides/slide170.xml"/>
  <Override ContentType="application/vnd.openxmlformats-officedocument.presentationml.slide+xml" PartName="/ppt/slides/slide204.xml"/>
  <Override ContentType="application/vnd.openxmlformats-officedocument.presentationml.slide+xml" PartName="/ppt/slides/slide247.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44.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294.xml"/>
  <Override ContentType="application/vnd.openxmlformats-officedocument.presentationml.slide+xml" PartName="/ppt/slides/slide220.xml"/>
  <Override ContentType="application/vnd.openxmlformats-officedocument.presentationml.slide+xml" PartName="/ppt/slides/slide263.xml"/>
  <Override ContentType="application/vnd.openxmlformats-officedocument.presentationml.slide+xml" PartName="/ppt/slides/slide166.xml"/>
  <Override ContentType="application/vnd.openxmlformats-officedocument.presentationml.slide+xml" PartName="/ppt/slides/slide41.xml"/>
  <Override ContentType="application/vnd.openxmlformats-officedocument.presentationml.slide+xml" PartName="/ppt/slides/slide328.xml"/>
  <Override ContentType="application/vnd.openxmlformats-officedocument.presentationml.slide+xml" PartName="/ppt/slides/slide7.xml"/>
  <Override ContentType="application/vnd.openxmlformats-officedocument.presentationml.slide+xml" PartName="/ppt/slides/slide235.xml"/>
  <Override ContentType="application/vnd.openxmlformats-officedocument.presentationml.slide+xml" PartName="/ppt/slides/slide278.xml"/>
  <Override ContentType="application/vnd.openxmlformats-officedocument.presentationml.slide+xml" PartName="/ppt/slides/slide332.xml"/>
  <Override ContentType="application/vnd.openxmlformats-officedocument.presentationml.slide+xml" PartName="/ppt/slides/slide154.xml"/>
  <Override ContentType="application/vnd.openxmlformats-officedocument.presentationml.slide+xml" PartName="/ppt/slides/slide197.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25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301.xml"/>
  <Override ContentType="application/vnd.openxmlformats-officedocument.presentationml.slide+xml" PartName="/ppt/slides/slide48.xml"/>
  <Override ContentType="application/vnd.openxmlformats-officedocument.presentationml.slide+xml" PartName="/ppt/slides/slide355.xml"/>
  <Override ContentType="application/vnd.openxmlformats-officedocument.presentationml.slide+xml" PartName="/ppt/slides/slide223.xml"/>
  <Override ContentType="application/vnd.openxmlformats-officedocument.presentationml.slide+xml" PartName="/ppt/slides/slide266.xml"/>
  <Override ContentType="application/vnd.openxmlformats-officedocument.presentationml.slide+xml" PartName="/ppt/slides/slide283.xml"/>
  <Override ContentType="application/vnd.openxmlformats-officedocument.presentationml.slide+xml" PartName="/ppt/slides/slide291.xml"/>
  <Override ContentType="application/vnd.openxmlformats-officedocument.presentationml.slide+xml" PartName="/ppt/slides/slide312.xml"/>
  <Override ContentType="application/vnd.openxmlformats-officedocument.presentationml.slide+xml" PartName="/ppt/slides/slide240.xml"/>
  <Override ContentType="application/vnd.openxmlformats-officedocument.presentationml.slide+xml" PartName="/ppt/slides/slide347.xml"/>
  <Override ContentType="application/vnd.openxmlformats-officedocument.presentationml.slide+xml" PartName="/ppt/slides/slide22.xml"/>
  <Override ContentType="application/vnd.openxmlformats-officedocument.presentationml.slide+xml" PartName="/ppt/slides/slide304.xml"/>
  <Override ContentType="application/vnd.openxmlformats-officedocument.presentationml.slide+xml" PartName="/ppt/slides/slide185.xml"/>
  <Override ContentType="application/vnd.openxmlformats-officedocument.presentationml.slide+xml" PartName="/ppt/slides/slide231.xml"/>
  <Override ContentType="application/vnd.openxmlformats-officedocument.presentationml.slide+xml" PartName="/ppt/slides/slide65.xml"/>
  <Override ContentType="application/vnd.openxmlformats-officedocument.presentationml.slide+xml" PartName="/ppt/slides/slide118.xml"/>
  <Override ContentType="application/vnd.openxmlformats-officedocument.presentationml.slide+xml" PartName="/ppt/slides/slide274.xml"/>
  <Override ContentType="application/vnd.openxmlformats-officedocument.presentationml.slide+xml" PartName="/ppt/slides/slide142.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321.xml"/>
  <Override ContentType="application/vnd.openxmlformats-officedocument.presentationml.slide+xml" PartName="/ppt/slides/slide178.xml"/>
  <Override ContentType="application/vnd.openxmlformats-officedocument.presentationml.slide+xml" PartName="/ppt/slides/slide364.xml"/>
  <Override ContentType="application/vnd.openxmlformats-officedocument.presentationml.slide+xml" PartName="/ppt/slides/slide29.xml"/>
  <Override ContentType="application/vnd.openxmlformats-officedocument.presentationml.slide+xml" PartName="/ppt/slides/slide319.xml"/>
  <Override ContentType="application/vnd.openxmlformats-officedocument.presentationml.slide+xml" PartName="/ppt/slides/slide212.xml"/>
  <Override ContentType="application/vnd.openxmlformats-officedocument.presentationml.slide+xml" PartName="/ppt/slides/slide336.xml"/>
  <Override ContentType="application/vnd.openxmlformats-officedocument.presentationml.slide+xml" PartName="/ppt/slides/slide255.xml"/>
  <Override ContentType="application/vnd.openxmlformats-officedocument.presentationml.slide+xml" PartName="/ppt/slides/slide76.xml"/>
  <Override ContentType="application/vnd.openxmlformats-officedocument.presentationml.slide+xml" PartName="/ppt/slides/slide131.xml"/>
  <Override ContentType="application/vnd.openxmlformats-officedocument.presentationml.slide+xml" PartName="/ppt/slides/slide298.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14.xml"/>
  <Override ContentType="application/vnd.openxmlformats-officedocument.presentationml.slide+xml" PartName="/ppt/slides/slide163.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89.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57.xml"/>
  <Override ContentType="application/vnd.openxmlformats-officedocument.presentationml.slide+xml" PartName="/ppt/slides/slide238.xml"/>
  <Override ContentType="application/vnd.openxmlformats-officedocument.presentationml.slide+xml" PartName="/ppt/slides/slide44.xml"/>
  <Override ContentType="application/vnd.openxmlformats-officedocument.presentationml.slide+xml" PartName="/ppt/slides/slide193.xml"/>
  <Override ContentType="application/vnd.openxmlformats-officedocument.presentationml.slide+xml" PartName="/ppt/slides/slide208.xml"/>
  <Override ContentType="application/vnd.openxmlformats-officedocument.presentationml.slide+xml" PartName="/ppt/slides/slide14.xml"/>
  <Override ContentType="application/vnd.openxmlformats-officedocument.presentationml.slide+xml" PartName="/ppt/slides/slide340.xml"/>
  <Override ContentType="application/vnd.openxmlformats-officedocument.presentationml.slide+xml" PartName="/ppt/slides/slide4.xml"/>
  <Override ContentType="application/vnd.openxmlformats-officedocument.presentationml.slide+xml" PartName="/ppt/slides/slide228.xml"/>
  <Override ContentType="application/vnd.openxmlformats-officedocument.presentationml.slide+xml" PartName="/ppt/slides/slide139.xml"/>
  <Override ContentType="application/vnd.openxmlformats-officedocument.presentationml.slide+xml" PartName="/ppt/slides/slide325.xml"/>
  <Override ContentType="application/vnd.openxmlformats-officedocument.presentationml.slide+xml" PartName="/ppt/slides/slide60.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198.xml"/>
  <Override ContentType="application/vnd.openxmlformats-officedocument.presentationml.slide+xml" PartName="/ppt/slides/slide317.xml"/>
  <Override ContentType="application/vnd.openxmlformats-officedocument.presentationml.slide+xml" PartName="/ppt/slides/slide155.xml"/>
  <Override ContentType="application/vnd.openxmlformats-officedocument.presentationml.slide+xml" PartName="/ppt/slides/slide341.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218.xml"/>
  <Override ContentType="application/vnd.openxmlformats-officedocument.presentationml.slide+xml" PartName="/ppt/slides/slide307.xml"/>
  <Override ContentType="application/vnd.openxmlformats-officedocument.presentationml.slide+xml" PartName="/ppt/slides/slide130.xml"/>
  <Override ContentType="application/vnd.openxmlformats-officedocument.presentationml.slide+xml" PartName="/ppt/slides/slide173.xml"/>
  <Override ContentType="application/vnd.openxmlformats-officedocument.presentationml.slide+xml" PartName="/ppt/slides/slide16.xml"/>
  <Override ContentType="application/vnd.openxmlformats-officedocument.presentationml.slide+xml" PartName="/ppt/slides/slide351.xml"/>
  <Override ContentType="application/vnd.openxmlformats-officedocument.presentationml.slide+xml" PartName="/ppt/slides/slide262.xml"/>
  <Override ContentType="application/vnd.openxmlformats-officedocument.presentationml.slide+xml" PartName="/ppt/slides/slide97.xml"/>
  <Override ContentType="application/vnd.openxmlformats-officedocument.presentationml.slide+xml" PartName="/ppt/slides/slide331.xml"/>
  <Override ContentType="application/vnd.openxmlformats-officedocument.presentationml.slide+xml" PartName="/ppt/slides/slide140.xml"/>
  <Override ContentType="application/vnd.openxmlformats-officedocument.presentationml.slide+xml" PartName="/ppt/slides/slide277.xml"/>
  <Override ContentType="application/vnd.openxmlformats-officedocument.presentationml.slide+xml" PartName="/ppt/slides/slide11.xml"/>
  <Override ContentType="application/vnd.openxmlformats-officedocument.presentationml.slide+xml" PartName="/ppt/slides/slide280.xml"/>
  <Override ContentType="application/vnd.openxmlformats-officedocument.presentationml.slide+xml" PartName="/ppt/slides/slide345.xml"/>
  <Override ContentType="application/vnd.openxmlformats-officedocument.presentationml.slide+xml" PartName="/ppt/slides/slide302.xml"/>
  <Override ContentType="application/vnd.openxmlformats-officedocument.presentationml.slide+xml" PartName="/ppt/slides/slide183.xml"/>
  <Override ContentType="application/vnd.openxmlformats-officedocument.presentationml.slide+xml" PartName="/ppt/slides/slide54.xml"/>
  <Override ContentType="application/vnd.openxmlformats-officedocument.presentationml.slide+xml" PartName="/ppt/slides/slide289.xml"/>
  <Override ContentType="application/vnd.openxmlformats-officedocument.presentationml.slide+xml" PartName="/ppt/slides/slide36.xml"/>
  <Override ContentType="application/vnd.openxmlformats-officedocument.presentationml.slide+xml" PartName="/ppt/slides/slide313.xml"/>
  <Override ContentType="application/vnd.openxmlformats-officedocument.presentationml.slide+xml" PartName="/ppt/slides/slide79.xml"/>
  <Override ContentType="application/vnd.openxmlformats-officedocument.presentationml.slide+xml" PartName="/ppt/slides/slide246.xml"/>
  <Override ContentType="application/vnd.openxmlformats-officedocument.presentationml.slide+xml" PartName="/ppt/slides/slide149.xml"/>
  <Override ContentType="application/vnd.openxmlformats-officedocument.presentationml.slide+xml" PartName="/ppt/slides/slide203.xml"/>
  <Override ContentType="application/vnd.openxmlformats-officedocument.presentationml.slide+xml" PartName="/ppt/slides/slide252.xml"/>
  <Override ContentType="application/vnd.openxmlformats-officedocument.presentationml.slide+xml" PartName="/ppt/slides/slide295.xml"/>
  <Override ContentType="application/vnd.openxmlformats-officedocument.presentationml.slide+xml" PartName="/ppt/slides/slide124.xml"/>
  <Override ContentType="application/vnd.openxmlformats-officedocument.presentationml.slide+xml" PartName="/ppt/slides/slide106.xml"/>
  <Override ContentType="application/vnd.openxmlformats-officedocument.presentationml.slide+xml" PartName="/ppt/slides/slide167.xml"/>
  <Override ContentType="application/vnd.openxmlformats-officedocument.presentationml.slide+xml" PartName="/ppt/slides/slide70.xml"/>
  <Override ContentType="application/vnd.openxmlformats-officedocument.presentationml.slide+xml" PartName="/ppt/slides/slide234.xml"/>
  <Override ContentType="application/vnd.openxmlformats-officedocument.presentationml.slide+xml" PartName="/ppt/slides/slide194.xml"/>
  <Override ContentType="application/vnd.openxmlformats-officedocument.presentationml.slide+xml" PartName="/ppt/slides/slide151.xml"/>
  <Override ContentType="application/vnd.openxmlformats-officedocument.presentationml.slide+xml" PartName="/ppt/slides/slide177.xml"/>
  <Override ContentType="application/vnd.openxmlformats-officedocument.presentationml.slide+xml" PartName="/ppt/slides/slide363.xml"/>
  <Override ContentType="application/vnd.openxmlformats-officedocument.presentationml.slide+xml" PartName="/ppt/slides/slide134.xml"/>
  <Override ContentType="application/vnd.openxmlformats-officedocument.presentationml.slide+xml" PartName="/ppt/slides/slide320.xml"/>
  <Override ContentType="application/vnd.openxmlformats-officedocument.presentationml.slide+xml" PartName="/ppt/slides/slide207.xml"/>
  <Override ContentType="application/vnd.openxmlformats-officedocument.presentationml.slide+xml" PartName="/ppt/slides/slide339.xml"/>
  <Override ContentType="application/vnd.openxmlformats-officedocument.presentationml.slide+xml" PartName="/ppt/slides/slide224.xml"/>
  <Override ContentType="application/vnd.openxmlformats-officedocument.presentationml.slide+xml" PartName="/ppt/slides/slide356.xml"/>
  <Override ContentType="application/vnd.openxmlformats-officedocument.presentationml.slide+xml" PartName="/ppt/slides/slide284.xml"/>
  <Override ContentType="application/vnd.openxmlformats-officedocument.presentationml.slide+xml" PartName="/ppt/slides/slide330.xml"/>
  <Override ContentType="application/vnd.openxmlformats-officedocument.presentationml.slide+xml" PartName="/ppt/slides/slide47.xml"/>
  <Override ContentType="application/vnd.openxmlformats-officedocument.presentationml.slide+xml" PartName="/ppt/slides/slide267.xml"/>
  <Override ContentType="application/vnd.openxmlformats-officedocument.presentationml.slide+xml" PartName="/ppt/slides/slide241.xml"/>
  <Override ContentType="application/vnd.openxmlformats-officedocument.presentationml.slide+xml" PartName="/ppt/slides/slide21.xml"/>
  <Override ContentType="application/vnd.openxmlformats-officedocument.presentationml.slide+xml" PartName="/ppt/slides/slide346.xml"/>
  <Override ContentType="application/vnd.openxmlformats-officedocument.presentationml.slide+xml" PartName="/ppt/slides/slide303.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329.xml"/>
  <Override ContentType="application/vnd.openxmlformats-officedocument.presentationml.slide+xml" PartName="/ppt/slides/slide145.xml"/>
  <Override ContentType="application/vnd.openxmlformats-officedocument.presentationml.slide+xml" PartName="/ppt/slides/slide188.xml"/>
  <Override ContentType="application/vnd.openxmlformats-officedocument.presentationml.slide+xml" PartName="/ppt/slides/slide162.xml"/>
  <Override ContentType="application/vnd.openxmlformats-officedocument.presentationml.slide+xml" PartName="/ppt/slides/slide32.xml"/>
  <Override ContentType="application/vnd.openxmlformats-officedocument.presentationml.slide+xml" PartName="/ppt/slides/slide75.xml"/>
  <Override ContentType="application/vnd.openxmlformats-officedocument.presentationml.slide+xml" PartName="/ppt/slides/slide213.xml"/>
  <Override ContentType="application/vnd.openxmlformats-officedocument.presentationml.slide+xml" PartName="/ppt/slides/slide352.xml"/>
  <Override ContentType="application/vnd.openxmlformats-officedocument.presentationml.slide+xml" PartName="/ppt/slides/slide58.xml"/>
  <Override ContentType="application/vnd.openxmlformats-officedocument.presentationml.slide+xml" PartName="/ppt/slides/slide239.xml"/>
  <Override ContentType="application/vnd.openxmlformats-officedocument.presentationml.slide+xml" PartName="/ppt/slides/slide15.xml"/>
  <Override ContentType="application/vnd.openxmlformats-officedocument.presentationml.slide+xml" PartName="/ppt/slides/slide318.xml"/>
  <Override ContentType="application/vnd.openxmlformats-officedocument.presentationml.slide+xml" PartName="/ppt/slides/slide230.xml"/>
  <Override ContentType="application/vnd.openxmlformats-officedocument.presentationml.slide+xml" PartName="/ppt/slides/slide290.xml"/>
  <Override ContentType="application/vnd.openxmlformats-officedocument.presentationml.slide+xml" PartName="/ppt/slides/slide335.xml"/>
  <Override ContentType="application/vnd.openxmlformats-officedocument.presentationml.slide+xml" PartName="/ppt/slides/slide256.xml"/>
  <Override ContentType="application/vnd.openxmlformats-officedocument.presentationml.slide+xml" PartName="/ppt/slides/slide299.xml"/>
  <Override ContentType="application/vnd.openxmlformats-officedocument.presentationml.slide+xml" PartName="/ppt/slides/slide128.xml"/>
  <Override ContentType="application/vnd.openxmlformats-officedocument.presentationml.slide+xml" PartName="/ppt/slides/slide273.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 id="405" r:id="rId156"/>
    <p:sldId id="406" r:id="rId157"/>
    <p:sldId id="407" r:id="rId158"/>
    <p:sldId id="408" r:id="rId159"/>
    <p:sldId id="409" r:id="rId160"/>
    <p:sldId id="410" r:id="rId161"/>
    <p:sldId id="411" r:id="rId162"/>
    <p:sldId id="412" r:id="rId163"/>
    <p:sldId id="413" r:id="rId164"/>
    <p:sldId id="414" r:id="rId165"/>
    <p:sldId id="415" r:id="rId166"/>
    <p:sldId id="416" r:id="rId167"/>
    <p:sldId id="417" r:id="rId168"/>
    <p:sldId id="418" r:id="rId169"/>
    <p:sldId id="419" r:id="rId170"/>
    <p:sldId id="420" r:id="rId171"/>
    <p:sldId id="421" r:id="rId172"/>
    <p:sldId id="422" r:id="rId173"/>
    <p:sldId id="423" r:id="rId174"/>
    <p:sldId id="424" r:id="rId175"/>
    <p:sldId id="425" r:id="rId176"/>
    <p:sldId id="426" r:id="rId177"/>
    <p:sldId id="427" r:id="rId178"/>
    <p:sldId id="428" r:id="rId179"/>
    <p:sldId id="429" r:id="rId180"/>
    <p:sldId id="430" r:id="rId181"/>
    <p:sldId id="431" r:id="rId182"/>
    <p:sldId id="432" r:id="rId183"/>
    <p:sldId id="433" r:id="rId184"/>
    <p:sldId id="434" r:id="rId185"/>
    <p:sldId id="435" r:id="rId186"/>
    <p:sldId id="436" r:id="rId187"/>
    <p:sldId id="437" r:id="rId188"/>
    <p:sldId id="438" r:id="rId189"/>
    <p:sldId id="439" r:id="rId190"/>
    <p:sldId id="440" r:id="rId191"/>
    <p:sldId id="441" r:id="rId192"/>
    <p:sldId id="442" r:id="rId193"/>
    <p:sldId id="443" r:id="rId194"/>
    <p:sldId id="444" r:id="rId195"/>
    <p:sldId id="445" r:id="rId196"/>
    <p:sldId id="446" r:id="rId197"/>
    <p:sldId id="447" r:id="rId198"/>
    <p:sldId id="448" r:id="rId199"/>
    <p:sldId id="449" r:id="rId200"/>
    <p:sldId id="450" r:id="rId201"/>
    <p:sldId id="451" r:id="rId202"/>
    <p:sldId id="452" r:id="rId203"/>
    <p:sldId id="453" r:id="rId204"/>
    <p:sldId id="454" r:id="rId205"/>
    <p:sldId id="455" r:id="rId206"/>
    <p:sldId id="456" r:id="rId207"/>
    <p:sldId id="457" r:id="rId208"/>
    <p:sldId id="458" r:id="rId209"/>
    <p:sldId id="459" r:id="rId210"/>
    <p:sldId id="460" r:id="rId211"/>
    <p:sldId id="461" r:id="rId212"/>
    <p:sldId id="462" r:id="rId213"/>
    <p:sldId id="463" r:id="rId214"/>
    <p:sldId id="464" r:id="rId215"/>
    <p:sldId id="465" r:id="rId216"/>
    <p:sldId id="466" r:id="rId217"/>
    <p:sldId id="467" r:id="rId218"/>
    <p:sldId id="468" r:id="rId219"/>
    <p:sldId id="469" r:id="rId220"/>
    <p:sldId id="470" r:id="rId221"/>
    <p:sldId id="471" r:id="rId222"/>
    <p:sldId id="472" r:id="rId223"/>
    <p:sldId id="473" r:id="rId224"/>
    <p:sldId id="474" r:id="rId225"/>
    <p:sldId id="475" r:id="rId226"/>
    <p:sldId id="476" r:id="rId227"/>
    <p:sldId id="477" r:id="rId228"/>
    <p:sldId id="478" r:id="rId229"/>
    <p:sldId id="479" r:id="rId230"/>
    <p:sldId id="480" r:id="rId231"/>
    <p:sldId id="481" r:id="rId232"/>
    <p:sldId id="482" r:id="rId233"/>
    <p:sldId id="483" r:id="rId234"/>
    <p:sldId id="484" r:id="rId235"/>
    <p:sldId id="485" r:id="rId236"/>
    <p:sldId id="486" r:id="rId237"/>
    <p:sldId id="487" r:id="rId238"/>
    <p:sldId id="488" r:id="rId239"/>
    <p:sldId id="489" r:id="rId240"/>
    <p:sldId id="490" r:id="rId241"/>
    <p:sldId id="491" r:id="rId242"/>
    <p:sldId id="492" r:id="rId243"/>
    <p:sldId id="493" r:id="rId244"/>
    <p:sldId id="494" r:id="rId245"/>
    <p:sldId id="495" r:id="rId246"/>
    <p:sldId id="496" r:id="rId247"/>
    <p:sldId id="497" r:id="rId248"/>
    <p:sldId id="498" r:id="rId249"/>
    <p:sldId id="499" r:id="rId250"/>
    <p:sldId id="500" r:id="rId251"/>
    <p:sldId id="501" r:id="rId252"/>
    <p:sldId id="502" r:id="rId253"/>
    <p:sldId id="503" r:id="rId254"/>
    <p:sldId id="504" r:id="rId255"/>
    <p:sldId id="505" r:id="rId256"/>
    <p:sldId id="506" r:id="rId257"/>
    <p:sldId id="507" r:id="rId258"/>
    <p:sldId id="508" r:id="rId259"/>
    <p:sldId id="509" r:id="rId260"/>
    <p:sldId id="510" r:id="rId261"/>
    <p:sldId id="511" r:id="rId262"/>
    <p:sldId id="512" r:id="rId263"/>
    <p:sldId id="513" r:id="rId264"/>
    <p:sldId id="514" r:id="rId265"/>
    <p:sldId id="515" r:id="rId266"/>
    <p:sldId id="516" r:id="rId267"/>
    <p:sldId id="517" r:id="rId268"/>
    <p:sldId id="518" r:id="rId269"/>
    <p:sldId id="519" r:id="rId270"/>
    <p:sldId id="520" r:id="rId271"/>
    <p:sldId id="521" r:id="rId272"/>
    <p:sldId id="522" r:id="rId273"/>
    <p:sldId id="523" r:id="rId274"/>
    <p:sldId id="524" r:id="rId275"/>
    <p:sldId id="525" r:id="rId276"/>
    <p:sldId id="526" r:id="rId277"/>
    <p:sldId id="527" r:id="rId278"/>
    <p:sldId id="528" r:id="rId279"/>
    <p:sldId id="529" r:id="rId280"/>
    <p:sldId id="530" r:id="rId281"/>
    <p:sldId id="531" r:id="rId282"/>
    <p:sldId id="532" r:id="rId283"/>
    <p:sldId id="533" r:id="rId284"/>
    <p:sldId id="534" r:id="rId285"/>
    <p:sldId id="535" r:id="rId286"/>
    <p:sldId id="536" r:id="rId287"/>
    <p:sldId id="537" r:id="rId288"/>
    <p:sldId id="538" r:id="rId289"/>
    <p:sldId id="539" r:id="rId290"/>
    <p:sldId id="540" r:id="rId291"/>
    <p:sldId id="541" r:id="rId292"/>
    <p:sldId id="542" r:id="rId293"/>
    <p:sldId id="543" r:id="rId294"/>
    <p:sldId id="544" r:id="rId295"/>
    <p:sldId id="545" r:id="rId296"/>
    <p:sldId id="546" r:id="rId297"/>
    <p:sldId id="547" r:id="rId298"/>
    <p:sldId id="548" r:id="rId299"/>
    <p:sldId id="549" r:id="rId300"/>
    <p:sldId id="550" r:id="rId301"/>
    <p:sldId id="551" r:id="rId302"/>
    <p:sldId id="552" r:id="rId303"/>
    <p:sldId id="553" r:id="rId304"/>
    <p:sldId id="554" r:id="rId305"/>
    <p:sldId id="555" r:id="rId306"/>
    <p:sldId id="556" r:id="rId307"/>
    <p:sldId id="557" r:id="rId308"/>
    <p:sldId id="558" r:id="rId309"/>
    <p:sldId id="559" r:id="rId310"/>
    <p:sldId id="560" r:id="rId311"/>
    <p:sldId id="561" r:id="rId312"/>
    <p:sldId id="562" r:id="rId313"/>
    <p:sldId id="563" r:id="rId314"/>
    <p:sldId id="564" r:id="rId315"/>
    <p:sldId id="565" r:id="rId316"/>
    <p:sldId id="566" r:id="rId317"/>
    <p:sldId id="567" r:id="rId318"/>
    <p:sldId id="568" r:id="rId319"/>
    <p:sldId id="569" r:id="rId320"/>
    <p:sldId id="570" r:id="rId321"/>
    <p:sldId id="571" r:id="rId322"/>
    <p:sldId id="572" r:id="rId323"/>
    <p:sldId id="573" r:id="rId324"/>
    <p:sldId id="574" r:id="rId325"/>
    <p:sldId id="575" r:id="rId326"/>
    <p:sldId id="576" r:id="rId327"/>
    <p:sldId id="577" r:id="rId328"/>
    <p:sldId id="578" r:id="rId329"/>
    <p:sldId id="579" r:id="rId330"/>
    <p:sldId id="580" r:id="rId331"/>
    <p:sldId id="581" r:id="rId332"/>
    <p:sldId id="582" r:id="rId333"/>
    <p:sldId id="583" r:id="rId334"/>
    <p:sldId id="584" r:id="rId335"/>
    <p:sldId id="585" r:id="rId336"/>
    <p:sldId id="586" r:id="rId337"/>
    <p:sldId id="587" r:id="rId338"/>
    <p:sldId id="588" r:id="rId339"/>
    <p:sldId id="589" r:id="rId340"/>
    <p:sldId id="590" r:id="rId341"/>
    <p:sldId id="591" r:id="rId342"/>
    <p:sldId id="592" r:id="rId343"/>
    <p:sldId id="593" r:id="rId344"/>
    <p:sldId id="594" r:id="rId345"/>
    <p:sldId id="595" r:id="rId346"/>
    <p:sldId id="596" r:id="rId347"/>
    <p:sldId id="597" r:id="rId348"/>
    <p:sldId id="598" r:id="rId349"/>
    <p:sldId id="599" r:id="rId350"/>
    <p:sldId id="600" r:id="rId351"/>
    <p:sldId id="601" r:id="rId352"/>
    <p:sldId id="602" r:id="rId353"/>
    <p:sldId id="603" r:id="rId354"/>
    <p:sldId id="604" r:id="rId355"/>
    <p:sldId id="605" r:id="rId356"/>
    <p:sldId id="606" r:id="rId357"/>
    <p:sldId id="607" r:id="rId358"/>
    <p:sldId id="608" r:id="rId359"/>
    <p:sldId id="609" r:id="rId360"/>
    <p:sldId id="610" r:id="rId361"/>
    <p:sldId id="611" r:id="rId362"/>
    <p:sldId id="612" r:id="rId363"/>
    <p:sldId id="613" r:id="rId364"/>
    <p:sldId id="614" r:id="rId365"/>
    <p:sldId id="615" r:id="rId366"/>
    <p:sldId id="616" r:id="rId367"/>
    <p:sldId id="617" r:id="rId368"/>
    <p:sldId id="618" r:id="rId369"/>
    <p:sldId id="619" r:id="rId370"/>
    <p:sldId id="620" r:id="rId371"/>
    <p:sldId id="621" r:id="rId372"/>
    <p:sldId id="622" r:id="rId373"/>
  </p:sldIdLst>
  <p:sldSz cy="5143500" cx="9144000"/>
  <p:notesSz cx="6858000" cy="9144000"/>
  <p:embeddedFontLst>
    <p:embeddedFont>
      <p:font typeface="Ubuntu"/>
      <p:regular r:id="rId374"/>
      <p:bold r:id="rId375"/>
      <p:italic r:id="rId376"/>
      <p:boldItalic r:id="rId377"/>
    </p:embeddedFont>
    <p:embeddedFont>
      <p:font typeface="Proxima Nova"/>
      <p:regular r:id="rId378"/>
      <p:bold r:id="rId379"/>
      <p:italic r:id="rId380"/>
      <p:boldItalic r:id="rId381"/>
    </p:embeddedFont>
    <p:embeddedFont>
      <p:font typeface="Lato"/>
      <p:regular r:id="rId382"/>
      <p:bold r:id="rId383"/>
      <p:italic r:id="rId384"/>
      <p:boldItalic r:id="rId385"/>
    </p:embeddedFont>
    <p:embeddedFont>
      <p:font typeface="Alfa Slab One"/>
      <p:regular r:id="rId386"/>
    </p:embeddedFont>
    <p:embeddedFont>
      <p:font typeface="Open Sans"/>
      <p:regular r:id="rId387"/>
      <p:bold r:id="rId388"/>
      <p:italic r:id="rId389"/>
      <p:boldItalic r:id="rId39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31D630A-0519-4E60-B0DE-21C533DD9359}">
  <a:tblStyle styleId="{F31D630A-0519-4E60-B0DE-21C533DD9359}" styleName="Table_0">
    <a:wholeTbl>
      <a:tcTxStyle>
        <a:font>
          <a:latin typeface="Arial"/>
          <a:ea typeface="Arial"/>
          <a:cs typeface="Arial"/>
        </a:font>
        <a:srgbClr val="000000"/>
      </a:tcTxStyle>
      <a:tcStyle>
        <a:tcBdr>
          <a:left>
            <a:ln cap="flat" cmpd="sng">
              <a:solidFill>
                <a:srgbClr val="000000"/>
              </a:solidFill>
              <a:prstDash val="solid"/>
              <a:round/>
              <a:headEnd len="sm" w="sm" type="none"/>
              <a:tailEnd len="sm" w="sm" type="none"/>
            </a:ln>
          </a:left>
          <a:right>
            <a:ln cap="flat" cmpd="sng">
              <a:solidFill>
                <a:srgbClr val="000000"/>
              </a:solidFill>
              <a:prstDash val="solid"/>
              <a:round/>
              <a:headEnd len="sm" w="sm" type="none"/>
              <a:tailEnd len="sm" w="sm" type="none"/>
            </a:ln>
          </a:right>
          <a:top>
            <a:ln cap="flat" cmpd="sng">
              <a:solidFill>
                <a:srgbClr val="000000"/>
              </a:solidFill>
              <a:prstDash val="solid"/>
              <a:round/>
              <a:headEnd len="sm" w="sm" type="none"/>
              <a:tailEnd len="sm" w="sm" type="none"/>
            </a:ln>
          </a:top>
          <a:bottom>
            <a:ln cap="flat" cmpd="sng">
              <a:solidFill>
                <a:srgbClr val="000000"/>
              </a:solidFill>
              <a:prstDash val="solid"/>
              <a:round/>
              <a:headEnd len="sm" w="sm" type="none"/>
              <a:tailEnd len="sm" w="sm" type="none"/>
            </a:ln>
          </a:bottom>
          <a:insideH>
            <a:ln cap="flat" cmpd="sng">
              <a:solidFill>
                <a:srgbClr val="000000"/>
              </a:solidFill>
              <a:prstDash val="solid"/>
              <a:round/>
              <a:headEnd len="sm" w="sm" type="none"/>
              <a:tailEnd len="sm" w="sm" type="none"/>
            </a:ln>
          </a:insideH>
          <a:insideV>
            <a:ln cap="flat" cmpd="sng">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D83A4BB0-4136-493A-82E9-FB479AE16A02}"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E9914442-BB2A-4A20-8B64-AA53A99333ED}" styleName="Table_2">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90" Type="http://schemas.openxmlformats.org/officeDocument/2006/relationships/slide" Target="slides/slide184.xml"/><Relationship Id="rId194" Type="http://schemas.openxmlformats.org/officeDocument/2006/relationships/slide" Target="slides/slide188.xml"/><Relationship Id="rId193" Type="http://schemas.openxmlformats.org/officeDocument/2006/relationships/slide" Target="slides/slide187.xml"/><Relationship Id="rId192" Type="http://schemas.openxmlformats.org/officeDocument/2006/relationships/slide" Target="slides/slide186.xml"/><Relationship Id="rId191" Type="http://schemas.openxmlformats.org/officeDocument/2006/relationships/slide" Target="slides/slide185.xml"/><Relationship Id="rId187" Type="http://schemas.openxmlformats.org/officeDocument/2006/relationships/slide" Target="slides/slide181.xml"/><Relationship Id="rId186" Type="http://schemas.openxmlformats.org/officeDocument/2006/relationships/slide" Target="slides/slide180.xml"/><Relationship Id="rId185" Type="http://schemas.openxmlformats.org/officeDocument/2006/relationships/slide" Target="slides/slide179.xml"/><Relationship Id="rId184" Type="http://schemas.openxmlformats.org/officeDocument/2006/relationships/slide" Target="slides/slide178.xml"/><Relationship Id="rId189" Type="http://schemas.openxmlformats.org/officeDocument/2006/relationships/slide" Target="slides/slide183.xml"/><Relationship Id="rId188" Type="http://schemas.openxmlformats.org/officeDocument/2006/relationships/slide" Target="slides/slide182.xml"/><Relationship Id="rId183" Type="http://schemas.openxmlformats.org/officeDocument/2006/relationships/slide" Target="slides/slide177.xml"/><Relationship Id="rId182" Type="http://schemas.openxmlformats.org/officeDocument/2006/relationships/slide" Target="slides/slide176.xml"/><Relationship Id="rId181" Type="http://schemas.openxmlformats.org/officeDocument/2006/relationships/slide" Target="slides/slide175.xml"/><Relationship Id="rId180" Type="http://schemas.openxmlformats.org/officeDocument/2006/relationships/slide" Target="slides/slide174.xml"/><Relationship Id="rId176" Type="http://schemas.openxmlformats.org/officeDocument/2006/relationships/slide" Target="slides/slide170.xml"/><Relationship Id="rId297" Type="http://schemas.openxmlformats.org/officeDocument/2006/relationships/slide" Target="slides/slide291.xml"/><Relationship Id="rId175" Type="http://schemas.openxmlformats.org/officeDocument/2006/relationships/slide" Target="slides/slide169.xml"/><Relationship Id="rId296" Type="http://schemas.openxmlformats.org/officeDocument/2006/relationships/slide" Target="slides/slide290.xml"/><Relationship Id="rId174" Type="http://schemas.openxmlformats.org/officeDocument/2006/relationships/slide" Target="slides/slide168.xml"/><Relationship Id="rId295" Type="http://schemas.openxmlformats.org/officeDocument/2006/relationships/slide" Target="slides/slide289.xml"/><Relationship Id="rId173" Type="http://schemas.openxmlformats.org/officeDocument/2006/relationships/slide" Target="slides/slide167.xml"/><Relationship Id="rId294" Type="http://schemas.openxmlformats.org/officeDocument/2006/relationships/slide" Target="slides/slide288.xml"/><Relationship Id="rId179" Type="http://schemas.openxmlformats.org/officeDocument/2006/relationships/slide" Target="slides/slide173.xml"/><Relationship Id="rId178" Type="http://schemas.openxmlformats.org/officeDocument/2006/relationships/slide" Target="slides/slide172.xml"/><Relationship Id="rId299" Type="http://schemas.openxmlformats.org/officeDocument/2006/relationships/slide" Target="slides/slide293.xml"/><Relationship Id="rId177" Type="http://schemas.openxmlformats.org/officeDocument/2006/relationships/slide" Target="slides/slide171.xml"/><Relationship Id="rId298" Type="http://schemas.openxmlformats.org/officeDocument/2006/relationships/slide" Target="slides/slide292.xml"/><Relationship Id="rId198" Type="http://schemas.openxmlformats.org/officeDocument/2006/relationships/slide" Target="slides/slide192.xml"/><Relationship Id="rId197" Type="http://schemas.openxmlformats.org/officeDocument/2006/relationships/slide" Target="slides/slide191.xml"/><Relationship Id="rId196" Type="http://schemas.openxmlformats.org/officeDocument/2006/relationships/slide" Target="slides/slide190.xml"/><Relationship Id="rId195" Type="http://schemas.openxmlformats.org/officeDocument/2006/relationships/slide" Target="slides/slide189.xml"/><Relationship Id="rId199" Type="http://schemas.openxmlformats.org/officeDocument/2006/relationships/slide" Target="slides/slide193.xml"/><Relationship Id="rId150" Type="http://schemas.openxmlformats.org/officeDocument/2006/relationships/slide" Target="slides/slide144.xml"/><Relationship Id="rId271" Type="http://schemas.openxmlformats.org/officeDocument/2006/relationships/slide" Target="slides/slide265.xml"/><Relationship Id="rId270" Type="http://schemas.openxmlformats.org/officeDocument/2006/relationships/slide" Target="slides/slide264.xml"/><Relationship Id="rId390" Type="http://schemas.openxmlformats.org/officeDocument/2006/relationships/font" Target="fonts/OpenSans-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149" Type="http://schemas.openxmlformats.org/officeDocument/2006/relationships/slide" Target="slides/slide143.xml"/><Relationship Id="rId4" Type="http://schemas.openxmlformats.org/officeDocument/2006/relationships/tableStyles" Target="tableStyles.xml"/><Relationship Id="rId148" Type="http://schemas.openxmlformats.org/officeDocument/2006/relationships/slide" Target="slides/slide142.xml"/><Relationship Id="rId269" Type="http://schemas.openxmlformats.org/officeDocument/2006/relationships/slide" Target="slides/slide263.xml"/><Relationship Id="rId9" Type="http://schemas.openxmlformats.org/officeDocument/2006/relationships/slide" Target="slides/slide3.xml"/><Relationship Id="rId143" Type="http://schemas.openxmlformats.org/officeDocument/2006/relationships/slide" Target="slides/slide137.xml"/><Relationship Id="rId264" Type="http://schemas.openxmlformats.org/officeDocument/2006/relationships/slide" Target="slides/slide258.xml"/><Relationship Id="rId385" Type="http://schemas.openxmlformats.org/officeDocument/2006/relationships/font" Target="fonts/Lato-boldItalic.fntdata"/><Relationship Id="rId142" Type="http://schemas.openxmlformats.org/officeDocument/2006/relationships/slide" Target="slides/slide136.xml"/><Relationship Id="rId263" Type="http://schemas.openxmlformats.org/officeDocument/2006/relationships/slide" Target="slides/slide257.xml"/><Relationship Id="rId384" Type="http://schemas.openxmlformats.org/officeDocument/2006/relationships/font" Target="fonts/Lato-italic.fntdata"/><Relationship Id="rId141" Type="http://schemas.openxmlformats.org/officeDocument/2006/relationships/slide" Target="slides/slide135.xml"/><Relationship Id="rId262" Type="http://schemas.openxmlformats.org/officeDocument/2006/relationships/slide" Target="slides/slide256.xml"/><Relationship Id="rId383" Type="http://schemas.openxmlformats.org/officeDocument/2006/relationships/font" Target="fonts/Lato-bold.fntdata"/><Relationship Id="rId140" Type="http://schemas.openxmlformats.org/officeDocument/2006/relationships/slide" Target="slides/slide134.xml"/><Relationship Id="rId261" Type="http://schemas.openxmlformats.org/officeDocument/2006/relationships/slide" Target="slides/slide255.xml"/><Relationship Id="rId382" Type="http://schemas.openxmlformats.org/officeDocument/2006/relationships/font" Target="fonts/Lato-regular.fntdata"/><Relationship Id="rId5" Type="http://schemas.openxmlformats.org/officeDocument/2006/relationships/slideMaster" Target="slideMasters/slideMaster1.xml"/><Relationship Id="rId147" Type="http://schemas.openxmlformats.org/officeDocument/2006/relationships/slide" Target="slides/slide141.xml"/><Relationship Id="rId268" Type="http://schemas.openxmlformats.org/officeDocument/2006/relationships/slide" Target="slides/slide262.xml"/><Relationship Id="rId389" Type="http://schemas.openxmlformats.org/officeDocument/2006/relationships/font" Target="fonts/OpenSans-italic.fntdata"/><Relationship Id="rId6" Type="http://schemas.openxmlformats.org/officeDocument/2006/relationships/notesMaster" Target="notesMasters/notesMaster1.xml"/><Relationship Id="rId146" Type="http://schemas.openxmlformats.org/officeDocument/2006/relationships/slide" Target="slides/slide140.xml"/><Relationship Id="rId267" Type="http://schemas.openxmlformats.org/officeDocument/2006/relationships/slide" Target="slides/slide261.xml"/><Relationship Id="rId388" Type="http://schemas.openxmlformats.org/officeDocument/2006/relationships/font" Target="fonts/OpenSans-bold.fntdata"/><Relationship Id="rId7" Type="http://schemas.openxmlformats.org/officeDocument/2006/relationships/slide" Target="slides/slide1.xml"/><Relationship Id="rId145" Type="http://schemas.openxmlformats.org/officeDocument/2006/relationships/slide" Target="slides/slide139.xml"/><Relationship Id="rId266" Type="http://schemas.openxmlformats.org/officeDocument/2006/relationships/slide" Target="slides/slide260.xml"/><Relationship Id="rId387" Type="http://schemas.openxmlformats.org/officeDocument/2006/relationships/font" Target="fonts/OpenSans-regular.fntdata"/><Relationship Id="rId8" Type="http://schemas.openxmlformats.org/officeDocument/2006/relationships/slide" Target="slides/slide2.xml"/><Relationship Id="rId144" Type="http://schemas.openxmlformats.org/officeDocument/2006/relationships/slide" Target="slides/slide138.xml"/><Relationship Id="rId265" Type="http://schemas.openxmlformats.org/officeDocument/2006/relationships/slide" Target="slides/slide259.xml"/><Relationship Id="rId386" Type="http://schemas.openxmlformats.org/officeDocument/2006/relationships/font" Target="fonts/AlfaSlabOne-regular.fntdata"/><Relationship Id="rId260" Type="http://schemas.openxmlformats.org/officeDocument/2006/relationships/slide" Target="slides/slide254.xml"/><Relationship Id="rId381" Type="http://schemas.openxmlformats.org/officeDocument/2006/relationships/font" Target="fonts/ProximaNova-boldItalic.fntdata"/><Relationship Id="rId380" Type="http://schemas.openxmlformats.org/officeDocument/2006/relationships/font" Target="fonts/ProximaNova-italic.fntdata"/><Relationship Id="rId139" Type="http://schemas.openxmlformats.org/officeDocument/2006/relationships/slide" Target="slides/slide133.xml"/><Relationship Id="rId138" Type="http://schemas.openxmlformats.org/officeDocument/2006/relationships/slide" Target="slides/slide132.xml"/><Relationship Id="rId259" Type="http://schemas.openxmlformats.org/officeDocument/2006/relationships/slide" Target="slides/slide253.xml"/><Relationship Id="rId137" Type="http://schemas.openxmlformats.org/officeDocument/2006/relationships/slide" Target="slides/slide131.xml"/><Relationship Id="rId258" Type="http://schemas.openxmlformats.org/officeDocument/2006/relationships/slide" Target="slides/slide252.xml"/><Relationship Id="rId379" Type="http://schemas.openxmlformats.org/officeDocument/2006/relationships/font" Target="fonts/ProximaNova-bold.fntdata"/><Relationship Id="rId132" Type="http://schemas.openxmlformats.org/officeDocument/2006/relationships/slide" Target="slides/slide126.xml"/><Relationship Id="rId253" Type="http://schemas.openxmlformats.org/officeDocument/2006/relationships/slide" Target="slides/slide247.xml"/><Relationship Id="rId374" Type="http://schemas.openxmlformats.org/officeDocument/2006/relationships/font" Target="fonts/Ubuntu-regular.fntdata"/><Relationship Id="rId131" Type="http://schemas.openxmlformats.org/officeDocument/2006/relationships/slide" Target="slides/slide125.xml"/><Relationship Id="rId252" Type="http://schemas.openxmlformats.org/officeDocument/2006/relationships/slide" Target="slides/slide246.xml"/><Relationship Id="rId373" Type="http://schemas.openxmlformats.org/officeDocument/2006/relationships/slide" Target="slides/slide367.xml"/><Relationship Id="rId130" Type="http://schemas.openxmlformats.org/officeDocument/2006/relationships/slide" Target="slides/slide124.xml"/><Relationship Id="rId251" Type="http://schemas.openxmlformats.org/officeDocument/2006/relationships/slide" Target="slides/slide245.xml"/><Relationship Id="rId372" Type="http://schemas.openxmlformats.org/officeDocument/2006/relationships/slide" Target="slides/slide366.xml"/><Relationship Id="rId250" Type="http://schemas.openxmlformats.org/officeDocument/2006/relationships/slide" Target="slides/slide244.xml"/><Relationship Id="rId371" Type="http://schemas.openxmlformats.org/officeDocument/2006/relationships/slide" Target="slides/slide365.xml"/><Relationship Id="rId136" Type="http://schemas.openxmlformats.org/officeDocument/2006/relationships/slide" Target="slides/slide130.xml"/><Relationship Id="rId257" Type="http://schemas.openxmlformats.org/officeDocument/2006/relationships/slide" Target="slides/slide251.xml"/><Relationship Id="rId378" Type="http://schemas.openxmlformats.org/officeDocument/2006/relationships/font" Target="fonts/ProximaNova-regular.fntdata"/><Relationship Id="rId135" Type="http://schemas.openxmlformats.org/officeDocument/2006/relationships/slide" Target="slides/slide129.xml"/><Relationship Id="rId256" Type="http://schemas.openxmlformats.org/officeDocument/2006/relationships/slide" Target="slides/slide250.xml"/><Relationship Id="rId377" Type="http://schemas.openxmlformats.org/officeDocument/2006/relationships/font" Target="fonts/Ubuntu-boldItalic.fntdata"/><Relationship Id="rId134" Type="http://schemas.openxmlformats.org/officeDocument/2006/relationships/slide" Target="slides/slide128.xml"/><Relationship Id="rId255" Type="http://schemas.openxmlformats.org/officeDocument/2006/relationships/slide" Target="slides/slide249.xml"/><Relationship Id="rId376" Type="http://schemas.openxmlformats.org/officeDocument/2006/relationships/font" Target="fonts/Ubuntu-italic.fntdata"/><Relationship Id="rId133" Type="http://schemas.openxmlformats.org/officeDocument/2006/relationships/slide" Target="slides/slide127.xml"/><Relationship Id="rId254" Type="http://schemas.openxmlformats.org/officeDocument/2006/relationships/slide" Target="slides/slide248.xml"/><Relationship Id="rId375" Type="http://schemas.openxmlformats.org/officeDocument/2006/relationships/font" Target="fonts/Ubuntu-bold.fntdata"/><Relationship Id="rId172" Type="http://schemas.openxmlformats.org/officeDocument/2006/relationships/slide" Target="slides/slide166.xml"/><Relationship Id="rId293" Type="http://schemas.openxmlformats.org/officeDocument/2006/relationships/slide" Target="slides/slide287.xml"/><Relationship Id="rId171" Type="http://schemas.openxmlformats.org/officeDocument/2006/relationships/slide" Target="slides/slide165.xml"/><Relationship Id="rId292" Type="http://schemas.openxmlformats.org/officeDocument/2006/relationships/slide" Target="slides/slide286.xml"/><Relationship Id="rId170" Type="http://schemas.openxmlformats.org/officeDocument/2006/relationships/slide" Target="slides/slide164.xml"/><Relationship Id="rId291" Type="http://schemas.openxmlformats.org/officeDocument/2006/relationships/slide" Target="slides/slide285.xml"/><Relationship Id="rId290" Type="http://schemas.openxmlformats.org/officeDocument/2006/relationships/slide" Target="slides/slide284.xml"/><Relationship Id="rId165" Type="http://schemas.openxmlformats.org/officeDocument/2006/relationships/slide" Target="slides/slide159.xml"/><Relationship Id="rId286" Type="http://schemas.openxmlformats.org/officeDocument/2006/relationships/slide" Target="slides/slide280.xml"/><Relationship Id="rId164" Type="http://schemas.openxmlformats.org/officeDocument/2006/relationships/slide" Target="slides/slide158.xml"/><Relationship Id="rId285" Type="http://schemas.openxmlformats.org/officeDocument/2006/relationships/slide" Target="slides/slide279.xml"/><Relationship Id="rId163" Type="http://schemas.openxmlformats.org/officeDocument/2006/relationships/slide" Target="slides/slide157.xml"/><Relationship Id="rId284" Type="http://schemas.openxmlformats.org/officeDocument/2006/relationships/slide" Target="slides/slide278.xml"/><Relationship Id="rId162" Type="http://schemas.openxmlformats.org/officeDocument/2006/relationships/slide" Target="slides/slide156.xml"/><Relationship Id="rId283" Type="http://schemas.openxmlformats.org/officeDocument/2006/relationships/slide" Target="slides/slide277.xml"/><Relationship Id="rId169" Type="http://schemas.openxmlformats.org/officeDocument/2006/relationships/slide" Target="slides/slide163.xml"/><Relationship Id="rId168" Type="http://schemas.openxmlformats.org/officeDocument/2006/relationships/slide" Target="slides/slide162.xml"/><Relationship Id="rId289" Type="http://schemas.openxmlformats.org/officeDocument/2006/relationships/slide" Target="slides/slide283.xml"/><Relationship Id="rId167" Type="http://schemas.openxmlformats.org/officeDocument/2006/relationships/slide" Target="slides/slide161.xml"/><Relationship Id="rId288" Type="http://schemas.openxmlformats.org/officeDocument/2006/relationships/slide" Target="slides/slide282.xml"/><Relationship Id="rId166" Type="http://schemas.openxmlformats.org/officeDocument/2006/relationships/slide" Target="slides/slide160.xml"/><Relationship Id="rId287" Type="http://schemas.openxmlformats.org/officeDocument/2006/relationships/slide" Target="slides/slide281.xml"/><Relationship Id="rId161" Type="http://schemas.openxmlformats.org/officeDocument/2006/relationships/slide" Target="slides/slide155.xml"/><Relationship Id="rId282" Type="http://schemas.openxmlformats.org/officeDocument/2006/relationships/slide" Target="slides/slide276.xml"/><Relationship Id="rId160" Type="http://schemas.openxmlformats.org/officeDocument/2006/relationships/slide" Target="slides/slide154.xml"/><Relationship Id="rId281" Type="http://schemas.openxmlformats.org/officeDocument/2006/relationships/slide" Target="slides/slide275.xml"/><Relationship Id="rId280" Type="http://schemas.openxmlformats.org/officeDocument/2006/relationships/slide" Target="slides/slide274.xml"/><Relationship Id="rId159" Type="http://schemas.openxmlformats.org/officeDocument/2006/relationships/slide" Target="slides/slide153.xml"/><Relationship Id="rId154" Type="http://schemas.openxmlformats.org/officeDocument/2006/relationships/slide" Target="slides/slide148.xml"/><Relationship Id="rId275" Type="http://schemas.openxmlformats.org/officeDocument/2006/relationships/slide" Target="slides/slide269.xml"/><Relationship Id="rId153" Type="http://schemas.openxmlformats.org/officeDocument/2006/relationships/slide" Target="slides/slide147.xml"/><Relationship Id="rId274" Type="http://schemas.openxmlformats.org/officeDocument/2006/relationships/slide" Target="slides/slide268.xml"/><Relationship Id="rId152" Type="http://schemas.openxmlformats.org/officeDocument/2006/relationships/slide" Target="slides/slide146.xml"/><Relationship Id="rId273" Type="http://schemas.openxmlformats.org/officeDocument/2006/relationships/slide" Target="slides/slide267.xml"/><Relationship Id="rId151" Type="http://schemas.openxmlformats.org/officeDocument/2006/relationships/slide" Target="slides/slide145.xml"/><Relationship Id="rId272" Type="http://schemas.openxmlformats.org/officeDocument/2006/relationships/slide" Target="slides/slide266.xml"/><Relationship Id="rId158" Type="http://schemas.openxmlformats.org/officeDocument/2006/relationships/slide" Target="slides/slide152.xml"/><Relationship Id="rId279" Type="http://schemas.openxmlformats.org/officeDocument/2006/relationships/slide" Target="slides/slide273.xml"/><Relationship Id="rId157" Type="http://schemas.openxmlformats.org/officeDocument/2006/relationships/slide" Target="slides/slide151.xml"/><Relationship Id="rId278" Type="http://schemas.openxmlformats.org/officeDocument/2006/relationships/slide" Target="slides/slide272.xml"/><Relationship Id="rId156" Type="http://schemas.openxmlformats.org/officeDocument/2006/relationships/slide" Target="slides/slide150.xml"/><Relationship Id="rId277" Type="http://schemas.openxmlformats.org/officeDocument/2006/relationships/slide" Target="slides/slide271.xml"/><Relationship Id="rId155" Type="http://schemas.openxmlformats.org/officeDocument/2006/relationships/slide" Target="slides/slide149.xml"/><Relationship Id="rId276" Type="http://schemas.openxmlformats.org/officeDocument/2006/relationships/slide" Target="slides/slide270.xml"/><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 Id="rId107" Type="http://schemas.openxmlformats.org/officeDocument/2006/relationships/slide" Target="slides/slide101.xml"/><Relationship Id="rId228" Type="http://schemas.openxmlformats.org/officeDocument/2006/relationships/slide" Target="slides/slide222.xml"/><Relationship Id="rId349" Type="http://schemas.openxmlformats.org/officeDocument/2006/relationships/slide" Target="slides/slide343.xml"/><Relationship Id="rId106" Type="http://schemas.openxmlformats.org/officeDocument/2006/relationships/slide" Target="slides/slide100.xml"/><Relationship Id="rId227" Type="http://schemas.openxmlformats.org/officeDocument/2006/relationships/slide" Target="slides/slide221.xml"/><Relationship Id="rId348" Type="http://schemas.openxmlformats.org/officeDocument/2006/relationships/slide" Target="slides/slide342.xml"/><Relationship Id="rId105" Type="http://schemas.openxmlformats.org/officeDocument/2006/relationships/slide" Target="slides/slide99.xml"/><Relationship Id="rId226" Type="http://schemas.openxmlformats.org/officeDocument/2006/relationships/slide" Target="slides/slide220.xml"/><Relationship Id="rId347" Type="http://schemas.openxmlformats.org/officeDocument/2006/relationships/slide" Target="slides/slide341.xml"/><Relationship Id="rId104" Type="http://schemas.openxmlformats.org/officeDocument/2006/relationships/slide" Target="slides/slide98.xml"/><Relationship Id="rId225" Type="http://schemas.openxmlformats.org/officeDocument/2006/relationships/slide" Target="slides/slide219.xml"/><Relationship Id="rId346" Type="http://schemas.openxmlformats.org/officeDocument/2006/relationships/slide" Target="slides/slide340.xml"/><Relationship Id="rId109" Type="http://schemas.openxmlformats.org/officeDocument/2006/relationships/slide" Target="slides/slide103.xml"/><Relationship Id="rId108" Type="http://schemas.openxmlformats.org/officeDocument/2006/relationships/slide" Target="slides/slide102.xml"/><Relationship Id="rId229" Type="http://schemas.openxmlformats.org/officeDocument/2006/relationships/slide" Target="slides/slide223.xml"/><Relationship Id="rId220" Type="http://schemas.openxmlformats.org/officeDocument/2006/relationships/slide" Target="slides/slide214.xml"/><Relationship Id="rId341" Type="http://schemas.openxmlformats.org/officeDocument/2006/relationships/slide" Target="slides/slide335.xml"/><Relationship Id="rId340" Type="http://schemas.openxmlformats.org/officeDocument/2006/relationships/slide" Target="slides/slide334.xml"/><Relationship Id="rId103" Type="http://schemas.openxmlformats.org/officeDocument/2006/relationships/slide" Target="slides/slide97.xml"/><Relationship Id="rId224" Type="http://schemas.openxmlformats.org/officeDocument/2006/relationships/slide" Target="slides/slide218.xml"/><Relationship Id="rId345" Type="http://schemas.openxmlformats.org/officeDocument/2006/relationships/slide" Target="slides/slide339.xml"/><Relationship Id="rId102" Type="http://schemas.openxmlformats.org/officeDocument/2006/relationships/slide" Target="slides/slide96.xml"/><Relationship Id="rId223" Type="http://schemas.openxmlformats.org/officeDocument/2006/relationships/slide" Target="slides/slide217.xml"/><Relationship Id="rId344" Type="http://schemas.openxmlformats.org/officeDocument/2006/relationships/slide" Target="slides/slide338.xml"/><Relationship Id="rId101" Type="http://schemas.openxmlformats.org/officeDocument/2006/relationships/slide" Target="slides/slide95.xml"/><Relationship Id="rId222" Type="http://schemas.openxmlformats.org/officeDocument/2006/relationships/slide" Target="slides/slide216.xml"/><Relationship Id="rId343" Type="http://schemas.openxmlformats.org/officeDocument/2006/relationships/slide" Target="slides/slide337.xml"/><Relationship Id="rId100" Type="http://schemas.openxmlformats.org/officeDocument/2006/relationships/slide" Target="slides/slide94.xml"/><Relationship Id="rId221" Type="http://schemas.openxmlformats.org/officeDocument/2006/relationships/slide" Target="slides/slide215.xml"/><Relationship Id="rId342" Type="http://schemas.openxmlformats.org/officeDocument/2006/relationships/slide" Target="slides/slide336.xml"/><Relationship Id="rId217" Type="http://schemas.openxmlformats.org/officeDocument/2006/relationships/slide" Target="slides/slide211.xml"/><Relationship Id="rId338" Type="http://schemas.openxmlformats.org/officeDocument/2006/relationships/slide" Target="slides/slide332.xml"/><Relationship Id="rId216" Type="http://schemas.openxmlformats.org/officeDocument/2006/relationships/slide" Target="slides/slide210.xml"/><Relationship Id="rId337" Type="http://schemas.openxmlformats.org/officeDocument/2006/relationships/slide" Target="slides/slide331.xml"/><Relationship Id="rId215" Type="http://schemas.openxmlformats.org/officeDocument/2006/relationships/slide" Target="slides/slide209.xml"/><Relationship Id="rId336" Type="http://schemas.openxmlformats.org/officeDocument/2006/relationships/slide" Target="slides/slide330.xml"/><Relationship Id="rId214" Type="http://schemas.openxmlformats.org/officeDocument/2006/relationships/slide" Target="slides/slide208.xml"/><Relationship Id="rId335" Type="http://schemas.openxmlformats.org/officeDocument/2006/relationships/slide" Target="slides/slide329.xml"/><Relationship Id="rId219" Type="http://schemas.openxmlformats.org/officeDocument/2006/relationships/slide" Target="slides/slide213.xml"/><Relationship Id="rId218" Type="http://schemas.openxmlformats.org/officeDocument/2006/relationships/slide" Target="slides/slide212.xml"/><Relationship Id="rId339" Type="http://schemas.openxmlformats.org/officeDocument/2006/relationships/slide" Target="slides/slide333.xml"/><Relationship Id="rId330" Type="http://schemas.openxmlformats.org/officeDocument/2006/relationships/slide" Target="slides/slide324.xml"/><Relationship Id="rId213" Type="http://schemas.openxmlformats.org/officeDocument/2006/relationships/slide" Target="slides/slide207.xml"/><Relationship Id="rId334" Type="http://schemas.openxmlformats.org/officeDocument/2006/relationships/slide" Target="slides/slide328.xml"/><Relationship Id="rId212" Type="http://schemas.openxmlformats.org/officeDocument/2006/relationships/slide" Target="slides/slide206.xml"/><Relationship Id="rId333" Type="http://schemas.openxmlformats.org/officeDocument/2006/relationships/slide" Target="slides/slide327.xml"/><Relationship Id="rId211" Type="http://schemas.openxmlformats.org/officeDocument/2006/relationships/slide" Target="slides/slide205.xml"/><Relationship Id="rId332" Type="http://schemas.openxmlformats.org/officeDocument/2006/relationships/slide" Target="slides/slide326.xml"/><Relationship Id="rId210" Type="http://schemas.openxmlformats.org/officeDocument/2006/relationships/slide" Target="slides/slide204.xml"/><Relationship Id="rId331" Type="http://schemas.openxmlformats.org/officeDocument/2006/relationships/slide" Target="slides/slide325.xml"/><Relationship Id="rId370" Type="http://schemas.openxmlformats.org/officeDocument/2006/relationships/slide" Target="slides/slide364.xml"/><Relationship Id="rId129" Type="http://schemas.openxmlformats.org/officeDocument/2006/relationships/slide" Target="slides/slide123.xml"/><Relationship Id="rId128" Type="http://schemas.openxmlformats.org/officeDocument/2006/relationships/slide" Target="slides/slide122.xml"/><Relationship Id="rId249" Type="http://schemas.openxmlformats.org/officeDocument/2006/relationships/slide" Target="slides/slide243.xml"/><Relationship Id="rId127" Type="http://schemas.openxmlformats.org/officeDocument/2006/relationships/slide" Target="slides/slide121.xml"/><Relationship Id="rId248" Type="http://schemas.openxmlformats.org/officeDocument/2006/relationships/slide" Target="slides/slide242.xml"/><Relationship Id="rId369" Type="http://schemas.openxmlformats.org/officeDocument/2006/relationships/slide" Target="slides/slide363.xml"/><Relationship Id="rId126" Type="http://schemas.openxmlformats.org/officeDocument/2006/relationships/slide" Target="slides/slide120.xml"/><Relationship Id="rId247" Type="http://schemas.openxmlformats.org/officeDocument/2006/relationships/slide" Target="slides/slide241.xml"/><Relationship Id="rId368" Type="http://schemas.openxmlformats.org/officeDocument/2006/relationships/slide" Target="slides/slide362.xml"/><Relationship Id="rId121" Type="http://schemas.openxmlformats.org/officeDocument/2006/relationships/slide" Target="slides/slide115.xml"/><Relationship Id="rId242" Type="http://schemas.openxmlformats.org/officeDocument/2006/relationships/slide" Target="slides/slide236.xml"/><Relationship Id="rId363" Type="http://schemas.openxmlformats.org/officeDocument/2006/relationships/slide" Target="slides/slide357.xml"/><Relationship Id="rId120" Type="http://schemas.openxmlformats.org/officeDocument/2006/relationships/slide" Target="slides/slide114.xml"/><Relationship Id="rId241" Type="http://schemas.openxmlformats.org/officeDocument/2006/relationships/slide" Target="slides/slide235.xml"/><Relationship Id="rId362" Type="http://schemas.openxmlformats.org/officeDocument/2006/relationships/slide" Target="slides/slide356.xml"/><Relationship Id="rId240" Type="http://schemas.openxmlformats.org/officeDocument/2006/relationships/slide" Target="slides/slide234.xml"/><Relationship Id="rId361" Type="http://schemas.openxmlformats.org/officeDocument/2006/relationships/slide" Target="slides/slide355.xml"/><Relationship Id="rId360" Type="http://schemas.openxmlformats.org/officeDocument/2006/relationships/slide" Target="slides/slide354.xml"/><Relationship Id="rId125" Type="http://schemas.openxmlformats.org/officeDocument/2006/relationships/slide" Target="slides/slide119.xml"/><Relationship Id="rId246" Type="http://schemas.openxmlformats.org/officeDocument/2006/relationships/slide" Target="slides/slide240.xml"/><Relationship Id="rId367" Type="http://schemas.openxmlformats.org/officeDocument/2006/relationships/slide" Target="slides/slide361.xml"/><Relationship Id="rId124" Type="http://schemas.openxmlformats.org/officeDocument/2006/relationships/slide" Target="slides/slide118.xml"/><Relationship Id="rId245" Type="http://schemas.openxmlformats.org/officeDocument/2006/relationships/slide" Target="slides/slide239.xml"/><Relationship Id="rId366" Type="http://schemas.openxmlformats.org/officeDocument/2006/relationships/slide" Target="slides/slide360.xml"/><Relationship Id="rId123" Type="http://schemas.openxmlformats.org/officeDocument/2006/relationships/slide" Target="slides/slide117.xml"/><Relationship Id="rId244" Type="http://schemas.openxmlformats.org/officeDocument/2006/relationships/slide" Target="slides/slide238.xml"/><Relationship Id="rId365" Type="http://schemas.openxmlformats.org/officeDocument/2006/relationships/slide" Target="slides/slide359.xml"/><Relationship Id="rId122" Type="http://schemas.openxmlformats.org/officeDocument/2006/relationships/slide" Target="slides/slide116.xml"/><Relationship Id="rId243" Type="http://schemas.openxmlformats.org/officeDocument/2006/relationships/slide" Target="slides/slide237.xml"/><Relationship Id="rId364" Type="http://schemas.openxmlformats.org/officeDocument/2006/relationships/slide" Target="slides/slide358.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99" Type="http://schemas.openxmlformats.org/officeDocument/2006/relationships/slide" Target="slides/slide93.xml"/><Relationship Id="rId98" Type="http://schemas.openxmlformats.org/officeDocument/2006/relationships/slide" Target="slides/slide92.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8" Type="http://schemas.openxmlformats.org/officeDocument/2006/relationships/slide" Target="slides/slide112.xml"/><Relationship Id="rId239" Type="http://schemas.openxmlformats.org/officeDocument/2006/relationships/slide" Target="slides/slide233.xml"/><Relationship Id="rId117" Type="http://schemas.openxmlformats.org/officeDocument/2006/relationships/slide" Target="slides/slide111.xml"/><Relationship Id="rId238" Type="http://schemas.openxmlformats.org/officeDocument/2006/relationships/slide" Target="slides/slide232.xml"/><Relationship Id="rId359" Type="http://schemas.openxmlformats.org/officeDocument/2006/relationships/slide" Target="slides/slide353.xml"/><Relationship Id="rId116" Type="http://schemas.openxmlformats.org/officeDocument/2006/relationships/slide" Target="slides/slide110.xml"/><Relationship Id="rId237" Type="http://schemas.openxmlformats.org/officeDocument/2006/relationships/slide" Target="slides/slide231.xml"/><Relationship Id="rId358" Type="http://schemas.openxmlformats.org/officeDocument/2006/relationships/slide" Target="slides/slide352.xml"/><Relationship Id="rId115" Type="http://schemas.openxmlformats.org/officeDocument/2006/relationships/slide" Target="slides/slide109.xml"/><Relationship Id="rId236" Type="http://schemas.openxmlformats.org/officeDocument/2006/relationships/slide" Target="slides/slide230.xml"/><Relationship Id="rId357" Type="http://schemas.openxmlformats.org/officeDocument/2006/relationships/slide" Target="slides/slide351.xml"/><Relationship Id="rId119" Type="http://schemas.openxmlformats.org/officeDocument/2006/relationships/slide" Target="slides/slide113.xml"/><Relationship Id="rId110" Type="http://schemas.openxmlformats.org/officeDocument/2006/relationships/slide" Target="slides/slide104.xml"/><Relationship Id="rId231" Type="http://schemas.openxmlformats.org/officeDocument/2006/relationships/slide" Target="slides/slide225.xml"/><Relationship Id="rId352" Type="http://schemas.openxmlformats.org/officeDocument/2006/relationships/slide" Target="slides/slide346.xml"/><Relationship Id="rId230" Type="http://schemas.openxmlformats.org/officeDocument/2006/relationships/slide" Target="slides/slide224.xml"/><Relationship Id="rId351" Type="http://schemas.openxmlformats.org/officeDocument/2006/relationships/slide" Target="slides/slide345.xml"/><Relationship Id="rId350" Type="http://schemas.openxmlformats.org/officeDocument/2006/relationships/slide" Target="slides/slide344.xml"/><Relationship Id="rId114" Type="http://schemas.openxmlformats.org/officeDocument/2006/relationships/slide" Target="slides/slide108.xml"/><Relationship Id="rId235" Type="http://schemas.openxmlformats.org/officeDocument/2006/relationships/slide" Target="slides/slide229.xml"/><Relationship Id="rId356" Type="http://schemas.openxmlformats.org/officeDocument/2006/relationships/slide" Target="slides/slide350.xml"/><Relationship Id="rId113" Type="http://schemas.openxmlformats.org/officeDocument/2006/relationships/slide" Target="slides/slide107.xml"/><Relationship Id="rId234" Type="http://schemas.openxmlformats.org/officeDocument/2006/relationships/slide" Target="slides/slide228.xml"/><Relationship Id="rId355" Type="http://schemas.openxmlformats.org/officeDocument/2006/relationships/slide" Target="slides/slide349.xml"/><Relationship Id="rId112" Type="http://schemas.openxmlformats.org/officeDocument/2006/relationships/slide" Target="slides/slide106.xml"/><Relationship Id="rId233" Type="http://schemas.openxmlformats.org/officeDocument/2006/relationships/slide" Target="slides/slide227.xml"/><Relationship Id="rId354" Type="http://schemas.openxmlformats.org/officeDocument/2006/relationships/slide" Target="slides/slide348.xml"/><Relationship Id="rId111" Type="http://schemas.openxmlformats.org/officeDocument/2006/relationships/slide" Target="slides/slide105.xml"/><Relationship Id="rId232" Type="http://schemas.openxmlformats.org/officeDocument/2006/relationships/slide" Target="slides/slide226.xml"/><Relationship Id="rId353" Type="http://schemas.openxmlformats.org/officeDocument/2006/relationships/slide" Target="slides/slide347.xml"/><Relationship Id="rId305" Type="http://schemas.openxmlformats.org/officeDocument/2006/relationships/slide" Target="slides/slide299.xml"/><Relationship Id="rId304" Type="http://schemas.openxmlformats.org/officeDocument/2006/relationships/slide" Target="slides/slide298.xml"/><Relationship Id="rId303" Type="http://schemas.openxmlformats.org/officeDocument/2006/relationships/slide" Target="slides/slide297.xml"/><Relationship Id="rId302" Type="http://schemas.openxmlformats.org/officeDocument/2006/relationships/slide" Target="slides/slide296.xml"/><Relationship Id="rId309" Type="http://schemas.openxmlformats.org/officeDocument/2006/relationships/slide" Target="slides/slide303.xml"/><Relationship Id="rId308" Type="http://schemas.openxmlformats.org/officeDocument/2006/relationships/slide" Target="slides/slide302.xml"/><Relationship Id="rId307" Type="http://schemas.openxmlformats.org/officeDocument/2006/relationships/slide" Target="slides/slide301.xml"/><Relationship Id="rId306" Type="http://schemas.openxmlformats.org/officeDocument/2006/relationships/slide" Target="slides/slide300.xml"/><Relationship Id="rId301" Type="http://schemas.openxmlformats.org/officeDocument/2006/relationships/slide" Target="slides/slide295.xml"/><Relationship Id="rId300" Type="http://schemas.openxmlformats.org/officeDocument/2006/relationships/slide" Target="slides/slide294.xml"/><Relationship Id="rId206" Type="http://schemas.openxmlformats.org/officeDocument/2006/relationships/slide" Target="slides/slide200.xml"/><Relationship Id="rId327" Type="http://schemas.openxmlformats.org/officeDocument/2006/relationships/slide" Target="slides/slide321.xml"/><Relationship Id="rId205" Type="http://schemas.openxmlformats.org/officeDocument/2006/relationships/slide" Target="slides/slide199.xml"/><Relationship Id="rId326" Type="http://schemas.openxmlformats.org/officeDocument/2006/relationships/slide" Target="slides/slide320.xml"/><Relationship Id="rId204" Type="http://schemas.openxmlformats.org/officeDocument/2006/relationships/slide" Target="slides/slide198.xml"/><Relationship Id="rId325" Type="http://schemas.openxmlformats.org/officeDocument/2006/relationships/slide" Target="slides/slide319.xml"/><Relationship Id="rId203" Type="http://schemas.openxmlformats.org/officeDocument/2006/relationships/slide" Target="slides/slide197.xml"/><Relationship Id="rId324" Type="http://schemas.openxmlformats.org/officeDocument/2006/relationships/slide" Target="slides/slide318.xml"/><Relationship Id="rId209" Type="http://schemas.openxmlformats.org/officeDocument/2006/relationships/slide" Target="slides/slide203.xml"/><Relationship Id="rId208" Type="http://schemas.openxmlformats.org/officeDocument/2006/relationships/slide" Target="slides/slide202.xml"/><Relationship Id="rId329" Type="http://schemas.openxmlformats.org/officeDocument/2006/relationships/slide" Target="slides/slide323.xml"/><Relationship Id="rId207" Type="http://schemas.openxmlformats.org/officeDocument/2006/relationships/slide" Target="slides/slide201.xml"/><Relationship Id="rId328" Type="http://schemas.openxmlformats.org/officeDocument/2006/relationships/slide" Target="slides/slide322.xml"/><Relationship Id="rId202" Type="http://schemas.openxmlformats.org/officeDocument/2006/relationships/slide" Target="slides/slide196.xml"/><Relationship Id="rId323" Type="http://schemas.openxmlformats.org/officeDocument/2006/relationships/slide" Target="slides/slide317.xml"/><Relationship Id="rId201" Type="http://schemas.openxmlformats.org/officeDocument/2006/relationships/slide" Target="slides/slide195.xml"/><Relationship Id="rId322" Type="http://schemas.openxmlformats.org/officeDocument/2006/relationships/slide" Target="slides/slide316.xml"/><Relationship Id="rId200" Type="http://schemas.openxmlformats.org/officeDocument/2006/relationships/slide" Target="slides/slide194.xml"/><Relationship Id="rId321" Type="http://schemas.openxmlformats.org/officeDocument/2006/relationships/slide" Target="slides/slide315.xml"/><Relationship Id="rId320" Type="http://schemas.openxmlformats.org/officeDocument/2006/relationships/slide" Target="slides/slide314.xml"/><Relationship Id="rId316" Type="http://schemas.openxmlformats.org/officeDocument/2006/relationships/slide" Target="slides/slide310.xml"/><Relationship Id="rId315" Type="http://schemas.openxmlformats.org/officeDocument/2006/relationships/slide" Target="slides/slide309.xml"/><Relationship Id="rId314" Type="http://schemas.openxmlformats.org/officeDocument/2006/relationships/slide" Target="slides/slide308.xml"/><Relationship Id="rId313" Type="http://schemas.openxmlformats.org/officeDocument/2006/relationships/slide" Target="slides/slide307.xml"/><Relationship Id="rId319" Type="http://schemas.openxmlformats.org/officeDocument/2006/relationships/slide" Target="slides/slide313.xml"/><Relationship Id="rId318" Type="http://schemas.openxmlformats.org/officeDocument/2006/relationships/slide" Target="slides/slide312.xml"/><Relationship Id="rId317" Type="http://schemas.openxmlformats.org/officeDocument/2006/relationships/slide" Target="slides/slide311.xml"/><Relationship Id="rId312" Type="http://schemas.openxmlformats.org/officeDocument/2006/relationships/slide" Target="slides/slide306.xml"/><Relationship Id="rId311" Type="http://schemas.openxmlformats.org/officeDocument/2006/relationships/slide" Target="slides/slide305.xml"/><Relationship Id="rId310" Type="http://schemas.openxmlformats.org/officeDocument/2006/relationships/slide" Target="slides/slide30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46ba8dfdce_0_6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46ba8dfdce_0_6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g46ba8dfdce_0_15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9" name="Google Shape;629;g46ba8dfdce_0_15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g46ba8dfdce_0_15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5" name="Google Shape;635;g46ba8dfdce_0_15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g46ba8dfdce_0_15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1" name="Google Shape;641;g46ba8dfdce_0_15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g46ba8dfdce_0_15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6" name="Google Shape;646;g46ba8dfdce_0_15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g46ba8dfdce_0_15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2" name="Google Shape;652;g46ba8dfdce_0_15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g46ba8dfdce_0_15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7" name="Google Shape;657;g46ba8dfdce_0_15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g46ba8dfdce_0_15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3" name="Google Shape;663;g46ba8dfdce_0_15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g46ba8dfdce_0_15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8" name="Google Shape;668;g46ba8dfdce_0_15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g46c450847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4" name="Google Shape;674;g46c45084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g445059f32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0" name="Google Shape;680;g445059f32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46ba8dfdce_0_9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46ba8dfdce_0_9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g445059f32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5" name="Google Shape;685;g445059f32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g445059f326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1" name="Google Shape;691;g445059f326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4" name="Shape 694"/>
        <p:cNvGrpSpPr/>
        <p:nvPr/>
      </p:nvGrpSpPr>
      <p:grpSpPr>
        <a:xfrm>
          <a:off x="0" y="0"/>
          <a:ext cx="0" cy="0"/>
          <a:chOff x="0" y="0"/>
          <a:chExt cx="0" cy="0"/>
        </a:xfrm>
      </p:grpSpPr>
      <p:sp>
        <p:nvSpPr>
          <p:cNvPr id="695" name="Google Shape;695;g445059f326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6" name="Google Shape;696;g445059f326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g46ba8dfdce_0_5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2" name="Google Shape;702;g46ba8dfdce_0_5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5" name="Shape 705"/>
        <p:cNvGrpSpPr/>
        <p:nvPr/>
      </p:nvGrpSpPr>
      <p:grpSpPr>
        <a:xfrm>
          <a:off x="0" y="0"/>
          <a:ext cx="0" cy="0"/>
          <a:chOff x="0" y="0"/>
          <a:chExt cx="0" cy="0"/>
        </a:xfrm>
      </p:grpSpPr>
      <p:sp>
        <p:nvSpPr>
          <p:cNvPr id="706" name="Google Shape;706;g46ba8dfdce_0_5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7" name="Google Shape;707;g46ba8dfdce_0_5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2" name="Shape 712"/>
        <p:cNvGrpSpPr/>
        <p:nvPr/>
      </p:nvGrpSpPr>
      <p:grpSpPr>
        <a:xfrm>
          <a:off x="0" y="0"/>
          <a:ext cx="0" cy="0"/>
          <a:chOff x="0" y="0"/>
          <a:chExt cx="0" cy="0"/>
        </a:xfrm>
      </p:grpSpPr>
      <p:sp>
        <p:nvSpPr>
          <p:cNvPr id="713" name="Google Shape;713;g444c283041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4" name="Google Shape;714;g444c283041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g46ba8dfdce_0_6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0" name="Google Shape;720;g46ba8dfdce_0_6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g444c283041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7" name="Google Shape;727;g444c283041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0" name="Shape 730"/>
        <p:cNvGrpSpPr/>
        <p:nvPr/>
      </p:nvGrpSpPr>
      <p:grpSpPr>
        <a:xfrm>
          <a:off x="0" y="0"/>
          <a:ext cx="0" cy="0"/>
          <a:chOff x="0" y="0"/>
          <a:chExt cx="0" cy="0"/>
        </a:xfrm>
      </p:grpSpPr>
      <p:sp>
        <p:nvSpPr>
          <p:cNvPr id="731" name="Google Shape;731;g6018bbe306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2" name="Google Shape;732;g6018bbe306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5" name="Shape 735"/>
        <p:cNvGrpSpPr/>
        <p:nvPr/>
      </p:nvGrpSpPr>
      <p:grpSpPr>
        <a:xfrm>
          <a:off x="0" y="0"/>
          <a:ext cx="0" cy="0"/>
          <a:chOff x="0" y="0"/>
          <a:chExt cx="0" cy="0"/>
        </a:xfrm>
      </p:grpSpPr>
      <p:sp>
        <p:nvSpPr>
          <p:cNvPr id="736" name="Google Shape;736;g46ba8dfdce_0_6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7" name="Google Shape;737;g46ba8dfdce_0_6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46ba8dfdce_0_9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46ba8dfdce_0_9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1" name="Shape 741"/>
        <p:cNvGrpSpPr/>
        <p:nvPr/>
      </p:nvGrpSpPr>
      <p:grpSpPr>
        <a:xfrm>
          <a:off x="0" y="0"/>
          <a:ext cx="0" cy="0"/>
          <a:chOff x="0" y="0"/>
          <a:chExt cx="0" cy="0"/>
        </a:xfrm>
      </p:grpSpPr>
      <p:sp>
        <p:nvSpPr>
          <p:cNvPr id="742" name="Google Shape;742;g444c283041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3" name="Google Shape;743;g444c283041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7" name="Shape 747"/>
        <p:cNvGrpSpPr/>
        <p:nvPr/>
      </p:nvGrpSpPr>
      <p:grpSpPr>
        <a:xfrm>
          <a:off x="0" y="0"/>
          <a:ext cx="0" cy="0"/>
          <a:chOff x="0" y="0"/>
          <a:chExt cx="0" cy="0"/>
        </a:xfrm>
      </p:grpSpPr>
      <p:sp>
        <p:nvSpPr>
          <p:cNvPr id="748" name="Google Shape;748;g46ba8dfdce_0_6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9" name="Google Shape;749;g46ba8dfdce_0_6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4" name="Shape 754"/>
        <p:cNvGrpSpPr/>
        <p:nvPr/>
      </p:nvGrpSpPr>
      <p:grpSpPr>
        <a:xfrm>
          <a:off x="0" y="0"/>
          <a:ext cx="0" cy="0"/>
          <a:chOff x="0" y="0"/>
          <a:chExt cx="0" cy="0"/>
        </a:xfrm>
      </p:grpSpPr>
      <p:sp>
        <p:nvSpPr>
          <p:cNvPr id="755" name="Google Shape;755;g46ba8dfdce_0_7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6" name="Google Shape;756;g46ba8dfdce_0_7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2" name="Shape 762"/>
        <p:cNvGrpSpPr/>
        <p:nvPr/>
      </p:nvGrpSpPr>
      <p:grpSpPr>
        <a:xfrm>
          <a:off x="0" y="0"/>
          <a:ext cx="0" cy="0"/>
          <a:chOff x="0" y="0"/>
          <a:chExt cx="0" cy="0"/>
        </a:xfrm>
      </p:grpSpPr>
      <p:sp>
        <p:nvSpPr>
          <p:cNvPr id="763" name="Google Shape;763;g46ba8dfdce_0_7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4" name="Google Shape;764;g46ba8dfdce_0_7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9" name="Shape 769"/>
        <p:cNvGrpSpPr/>
        <p:nvPr/>
      </p:nvGrpSpPr>
      <p:grpSpPr>
        <a:xfrm>
          <a:off x="0" y="0"/>
          <a:ext cx="0" cy="0"/>
          <a:chOff x="0" y="0"/>
          <a:chExt cx="0" cy="0"/>
        </a:xfrm>
      </p:grpSpPr>
      <p:sp>
        <p:nvSpPr>
          <p:cNvPr id="770" name="Google Shape;770;g46ba8dfdce_0_7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1" name="Google Shape;771;g46ba8dfdce_0_7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5" name="Shape 775"/>
        <p:cNvGrpSpPr/>
        <p:nvPr/>
      </p:nvGrpSpPr>
      <p:grpSpPr>
        <a:xfrm>
          <a:off x="0" y="0"/>
          <a:ext cx="0" cy="0"/>
          <a:chOff x="0" y="0"/>
          <a:chExt cx="0" cy="0"/>
        </a:xfrm>
      </p:grpSpPr>
      <p:sp>
        <p:nvSpPr>
          <p:cNvPr id="776" name="Google Shape;776;g444c283041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7" name="Google Shape;777;g444c283041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1" name="Shape 781"/>
        <p:cNvGrpSpPr/>
        <p:nvPr/>
      </p:nvGrpSpPr>
      <p:grpSpPr>
        <a:xfrm>
          <a:off x="0" y="0"/>
          <a:ext cx="0" cy="0"/>
          <a:chOff x="0" y="0"/>
          <a:chExt cx="0" cy="0"/>
        </a:xfrm>
      </p:grpSpPr>
      <p:sp>
        <p:nvSpPr>
          <p:cNvPr id="782" name="Google Shape;782;g46ba8dfdce_0_7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3" name="Google Shape;783;g46ba8dfdce_0_7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9" name="Shape 789"/>
        <p:cNvGrpSpPr/>
        <p:nvPr/>
      </p:nvGrpSpPr>
      <p:grpSpPr>
        <a:xfrm>
          <a:off x="0" y="0"/>
          <a:ext cx="0" cy="0"/>
          <a:chOff x="0" y="0"/>
          <a:chExt cx="0" cy="0"/>
        </a:xfrm>
      </p:grpSpPr>
      <p:sp>
        <p:nvSpPr>
          <p:cNvPr id="790" name="Google Shape;790;g444c9144f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1" name="Google Shape;791;g444c9144f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6" name="Shape 796"/>
        <p:cNvGrpSpPr/>
        <p:nvPr/>
      </p:nvGrpSpPr>
      <p:grpSpPr>
        <a:xfrm>
          <a:off x="0" y="0"/>
          <a:ext cx="0" cy="0"/>
          <a:chOff x="0" y="0"/>
          <a:chExt cx="0" cy="0"/>
        </a:xfrm>
      </p:grpSpPr>
      <p:sp>
        <p:nvSpPr>
          <p:cNvPr id="797" name="Google Shape;797;g46ba8dfdce_0_7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8" name="Google Shape;798;g46ba8dfdce_0_7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2" name="Shape 802"/>
        <p:cNvGrpSpPr/>
        <p:nvPr/>
      </p:nvGrpSpPr>
      <p:grpSpPr>
        <a:xfrm>
          <a:off x="0" y="0"/>
          <a:ext cx="0" cy="0"/>
          <a:chOff x="0" y="0"/>
          <a:chExt cx="0" cy="0"/>
        </a:xfrm>
      </p:grpSpPr>
      <p:sp>
        <p:nvSpPr>
          <p:cNvPr id="803" name="Google Shape;803;g444c9144f5_1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4" name="Google Shape;804;g444c9144f5_1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46ba8dfdce_0_10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46ba8dfdce_0_1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7" name="Shape 807"/>
        <p:cNvGrpSpPr/>
        <p:nvPr/>
      </p:nvGrpSpPr>
      <p:grpSpPr>
        <a:xfrm>
          <a:off x="0" y="0"/>
          <a:ext cx="0" cy="0"/>
          <a:chOff x="0" y="0"/>
          <a:chExt cx="0" cy="0"/>
        </a:xfrm>
      </p:grpSpPr>
      <p:sp>
        <p:nvSpPr>
          <p:cNvPr id="808" name="Google Shape;808;g46ba8dfdce_0_7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9" name="Google Shape;809;g46ba8dfdce_0_7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3" name="Shape 813"/>
        <p:cNvGrpSpPr/>
        <p:nvPr/>
      </p:nvGrpSpPr>
      <p:grpSpPr>
        <a:xfrm>
          <a:off x="0" y="0"/>
          <a:ext cx="0" cy="0"/>
          <a:chOff x="0" y="0"/>
          <a:chExt cx="0" cy="0"/>
        </a:xfrm>
      </p:grpSpPr>
      <p:sp>
        <p:nvSpPr>
          <p:cNvPr id="814" name="Google Shape;814;g46ba8dfdce_0_7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5" name="Google Shape;815;g46ba8dfdce_0_7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9" name="Shape 819"/>
        <p:cNvGrpSpPr/>
        <p:nvPr/>
      </p:nvGrpSpPr>
      <p:grpSpPr>
        <a:xfrm>
          <a:off x="0" y="0"/>
          <a:ext cx="0" cy="0"/>
          <a:chOff x="0" y="0"/>
          <a:chExt cx="0" cy="0"/>
        </a:xfrm>
      </p:grpSpPr>
      <p:sp>
        <p:nvSpPr>
          <p:cNvPr id="820" name="Google Shape;820;g46ba8dfdce_0_7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1" name="Google Shape;821;g46ba8dfdce_0_7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5" name="Shape 825"/>
        <p:cNvGrpSpPr/>
        <p:nvPr/>
      </p:nvGrpSpPr>
      <p:grpSpPr>
        <a:xfrm>
          <a:off x="0" y="0"/>
          <a:ext cx="0" cy="0"/>
          <a:chOff x="0" y="0"/>
          <a:chExt cx="0" cy="0"/>
        </a:xfrm>
      </p:grpSpPr>
      <p:sp>
        <p:nvSpPr>
          <p:cNvPr id="826" name="Google Shape;826;g46ba8dfdce_0_7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7" name="Google Shape;827;g46ba8dfdce_0_7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1" name="Shape 831"/>
        <p:cNvGrpSpPr/>
        <p:nvPr/>
      </p:nvGrpSpPr>
      <p:grpSpPr>
        <a:xfrm>
          <a:off x="0" y="0"/>
          <a:ext cx="0" cy="0"/>
          <a:chOff x="0" y="0"/>
          <a:chExt cx="0" cy="0"/>
        </a:xfrm>
      </p:grpSpPr>
      <p:sp>
        <p:nvSpPr>
          <p:cNvPr id="832" name="Google Shape;832;g444c283041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3" name="Google Shape;833;g444c283041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6" name="Shape 836"/>
        <p:cNvGrpSpPr/>
        <p:nvPr/>
      </p:nvGrpSpPr>
      <p:grpSpPr>
        <a:xfrm>
          <a:off x="0" y="0"/>
          <a:ext cx="0" cy="0"/>
          <a:chOff x="0" y="0"/>
          <a:chExt cx="0" cy="0"/>
        </a:xfrm>
      </p:grpSpPr>
      <p:sp>
        <p:nvSpPr>
          <p:cNvPr id="837" name="Google Shape;837;g46ba8dfdce_0_5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8" name="Google Shape;838;g46ba8dfdce_0_5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1" name="Shape 841"/>
        <p:cNvGrpSpPr/>
        <p:nvPr/>
      </p:nvGrpSpPr>
      <p:grpSpPr>
        <a:xfrm>
          <a:off x="0" y="0"/>
          <a:ext cx="0" cy="0"/>
          <a:chOff x="0" y="0"/>
          <a:chExt cx="0" cy="0"/>
        </a:xfrm>
      </p:grpSpPr>
      <p:sp>
        <p:nvSpPr>
          <p:cNvPr id="842" name="Google Shape;842;g46ba8dfdce_0_1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3" name="Google Shape;843;g46ba8dfdce_0_1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7" name="Shape 847"/>
        <p:cNvGrpSpPr/>
        <p:nvPr/>
      </p:nvGrpSpPr>
      <p:grpSpPr>
        <a:xfrm>
          <a:off x="0" y="0"/>
          <a:ext cx="0" cy="0"/>
          <a:chOff x="0" y="0"/>
          <a:chExt cx="0" cy="0"/>
        </a:xfrm>
      </p:grpSpPr>
      <p:sp>
        <p:nvSpPr>
          <p:cNvPr id="848" name="Google Shape;848;g46ba8dfdce_0_1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9" name="Google Shape;849;g46ba8dfdce_0_1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2" name="Shape 852"/>
        <p:cNvGrpSpPr/>
        <p:nvPr/>
      </p:nvGrpSpPr>
      <p:grpSpPr>
        <a:xfrm>
          <a:off x="0" y="0"/>
          <a:ext cx="0" cy="0"/>
          <a:chOff x="0" y="0"/>
          <a:chExt cx="0" cy="0"/>
        </a:xfrm>
      </p:grpSpPr>
      <p:sp>
        <p:nvSpPr>
          <p:cNvPr id="853" name="Google Shape;853;g46ba8dfdce_0_1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4" name="Google Shape;854;g46ba8dfdce_0_1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7" name="Shape 857"/>
        <p:cNvGrpSpPr/>
        <p:nvPr/>
      </p:nvGrpSpPr>
      <p:grpSpPr>
        <a:xfrm>
          <a:off x="0" y="0"/>
          <a:ext cx="0" cy="0"/>
          <a:chOff x="0" y="0"/>
          <a:chExt cx="0" cy="0"/>
        </a:xfrm>
      </p:grpSpPr>
      <p:sp>
        <p:nvSpPr>
          <p:cNvPr id="858" name="Google Shape;858;g46ba8dfdce_0_1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9" name="Google Shape;859;g46ba8dfdce_0_1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46ba8dfdce_0_10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46ba8dfdce_0_10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2" name="Shape 862"/>
        <p:cNvGrpSpPr/>
        <p:nvPr/>
      </p:nvGrpSpPr>
      <p:grpSpPr>
        <a:xfrm>
          <a:off x="0" y="0"/>
          <a:ext cx="0" cy="0"/>
          <a:chOff x="0" y="0"/>
          <a:chExt cx="0" cy="0"/>
        </a:xfrm>
      </p:grpSpPr>
      <p:sp>
        <p:nvSpPr>
          <p:cNvPr id="863" name="Google Shape;863;g46ba8dfdce_0_1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4" name="Google Shape;864;g46ba8dfdce_0_1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8" name="Shape 868"/>
        <p:cNvGrpSpPr/>
        <p:nvPr/>
      </p:nvGrpSpPr>
      <p:grpSpPr>
        <a:xfrm>
          <a:off x="0" y="0"/>
          <a:ext cx="0" cy="0"/>
          <a:chOff x="0" y="0"/>
          <a:chExt cx="0" cy="0"/>
        </a:xfrm>
      </p:grpSpPr>
      <p:sp>
        <p:nvSpPr>
          <p:cNvPr id="869" name="Google Shape;869;g46ba8dfdce_0_1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0" name="Google Shape;870;g46ba8dfdce_0_1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4" name="Shape 874"/>
        <p:cNvGrpSpPr/>
        <p:nvPr/>
      </p:nvGrpSpPr>
      <p:grpSpPr>
        <a:xfrm>
          <a:off x="0" y="0"/>
          <a:ext cx="0" cy="0"/>
          <a:chOff x="0" y="0"/>
          <a:chExt cx="0" cy="0"/>
        </a:xfrm>
      </p:grpSpPr>
      <p:sp>
        <p:nvSpPr>
          <p:cNvPr id="875" name="Google Shape;875;g46ba8dfdce_0_7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6" name="Google Shape;876;g46ba8dfdce_0_7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0" name="Shape 880"/>
        <p:cNvGrpSpPr/>
        <p:nvPr/>
      </p:nvGrpSpPr>
      <p:grpSpPr>
        <a:xfrm>
          <a:off x="0" y="0"/>
          <a:ext cx="0" cy="0"/>
          <a:chOff x="0" y="0"/>
          <a:chExt cx="0" cy="0"/>
        </a:xfrm>
      </p:grpSpPr>
      <p:sp>
        <p:nvSpPr>
          <p:cNvPr id="881" name="Google Shape;881;g46ba8dfdce_0_5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2" name="Google Shape;882;g46ba8dfdce_0_5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5" name="Shape 885"/>
        <p:cNvGrpSpPr/>
        <p:nvPr/>
      </p:nvGrpSpPr>
      <p:grpSpPr>
        <a:xfrm>
          <a:off x="0" y="0"/>
          <a:ext cx="0" cy="0"/>
          <a:chOff x="0" y="0"/>
          <a:chExt cx="0" cy="0"/>
        </a:xfrm>
      </p:grpSpPr>
      <p:sp>
        <p:nvSpPr>
          <p:cNvPr id="886" name="Google Shape;886;g46ba8dfdce_0_5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7" name="Google Shape;887;g46ba8dfdce_0_5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2" name="Shape 892"/>
        <p:cNvGrpSpPr/>
        <p:nvPr/>
      </p:nvGrpSpPr>
      <p:grpSpPr>
        <a:xfrm>
          <a:off x="0" y="0"/>
          <a:ext cx="0" cy="0"/>
          <a:chOff x="0" y="0"/>
          <a:chExt cx="0" cy="0"/>
        </a:xfrm>
      </p:grpSpPr>
      <p:sp>
        <p:nvSpPr>
          <p:cNvPr id="893" name="Google Shape;893;g46ba8dfdce_0_1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4" name="Google Shape;894;g46ba8dfdce_0_1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7" name="Shape 897"/>
        <p:cNvGrpSpPr/>
        <p:nvPr/>
      </p:nvGrpSpPr>
      <p:grpSpPr>
        <a:xfrm>
          <a:off x="0" y="0"/>
          <a:ext cx="0" cy="0"/>
          <a:chOff x="0" y="0"/>
          <a:chExt cx="0" cy="0"/>
        </a:xfrm>
      </p:grpSpPr>
      <p:sp>
        <p:nvSpPr>
          <p:cNvPr id="898" name="Google Shape;898;g46ba8dfdce_0_1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9" name="Google Shape;899;g46ba8dfdce_0_1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2" name="Shape 902"/>
        <p:cNvGrpSpPr/>
        <p:nvPr/>
      </p:nvGrpSpPr>
      <p:grpSpPr>
        <a:xfrm>
          <a:off x="0" y="0"/>
          <a:ext cx="0" cy="0"/>
          <a:chOff x="0" y="0"/>
          <a:chExt cx="0" cy="0"/>
        </a:xfrm>
      </p:grpSpPr>
      <p:sp>
        <p:nvSpPr>
          <p:cNvPr id="903" name="Google Shape;903;g46ba8dfdce_0_1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4" name="Google Shape;904;g46ba8dfdce_0_1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9" name="Shape 909"/>
        <p:cNvGrpSpPr/>
        <p:nvPr/>
      </p:nvGrpSpPr>
      <p:grpSpPr>
        <a:xfrm>
          <a:off x="0" y="0"/>
          <a:ext cx="0" cy="0"/>
          <a:chOff x="0" y="0"/>
          <a:chExt cx="0" cy="0"/>
        </a:xfrm>
      </p:grpSpPr>
      <p:sp>
        <p:nvSpPr>
          <p:cNvPr id="910" name="Google Shape;910;g46ba8dfdce_0_15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1" name="Google Shape;911;g46ba8dfdce_0_15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5" name="Shape 915"/>
        <p:cNvGrpSpPr/>
        <p:nvPr/>
      </p:nvGrpSpPr>
      <p:grpSpPr>
        <a:xfrm>
          <a:off x="0" y="0"/>
          <a:ext cx="0" cy="0"/>
          <a:chOff x="0" y="0"/>
          <a:chExt cx="0" cy="0"/>
        </a:xfrm>
      </p:grpSpPr>
      <p:sp>
        <p:nvSpPr>
          <p:cNvPr id="916" name="Google Shape;916;g46ba8dfdce_0_15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7" name="Google Shape;917;g46ba8dfdce_0_15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46ba8dfdce_0_10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46ba8dfdce_0_10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0" name="Shape 920"/>
        <p:cNvGrpSpPr/>
        <p:nvPr/>
      </p:nvGrpSpPr>
      <p:grpSpPr>
        <a:xfrm>
          <a:off x="0" y="0"/>
          <a:ext cx="0" cy="0"/>
          <a:chOff x="0" y="0"/>
          <a:chExt cx="0" cy="0"/>
        </a:xfrm>
      </p:grpSpPr>
      <p:sp>
        <p:nvSpPr>
          <p:cNvPr id="921" name="Google Shape;921;g444c283041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2" name="Google Shape;922;g444c283041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5" name="Shape 925"/>
        <p:cNvGrpSpPr/>
        <p:nvPr/>
      </p:nvGrpSpPr>
      <p:grpSpPr>
        <a:xfrm>
          <a:off x="0" y="0"/>
          <a:ext cx="0" cy="0"/>
          <a:chOff x="0" y="0"/>
          <a:chExt cx="0" cy="0"/>
        </a:xfrm>
      </p:grpSpPr>
      <p:sp>
        <p:nvSpPr>
          <p:cNvPr id="926" name="Google Shape;926;g444c283041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7" name="Google Shape;927;g444c283041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1" name="Shape 931"/>
        <p:cNvGrpSpPr/>
        <p:nvPr/>
      </p:nvGrpSpPr>
      <p:grpSpPr>
        <a:xfrm>
          <a:off x="0" y="0"/>
          <a:ext cx="0" cy="0"/>
          <a:chOff x="0" y="0"/>
          <a:chExt cx="0" cy="0"/>
        </a:xfrm>
      </p:grpSpPr>
      <p:sp>
        <p:nvSpPr>
          <p:cNvPr id="932" name="Google Shape;932;g46c91c57c1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3" name="Google Shape;933;g46c91c57c1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6" name="Shape 936"/>
        <p:cNvGrpSpPr/>
        <p:nvPr/>
      </p:nvGrpSpPr>
      <p:grpSpPr>
        <a:xfrm>
          <a:off x="0" y="0"/>
          <a:ext cx="0" cy="0"/>
          <a:chOff x="0" y="0"/>
          <a:chExt cx="0" cy="0"/>
        </a:xfrm>
      </p:grpSpPr>
      <p:sp>
        <p:nvSpPr>
          <p:cNvPr id="937" name="Google Shape;937;g46c91c57c1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8" name="Google Shape;938;g46c91c57c1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3" name="Shape 943"/>
        <p:cNvGrpSpPr/>
        <p:nvPr/>
      </p:nvGrpSpPr>
      <p:grpSpPr>
        <a:xfrm>
          <a:off x="0" y="0"/>
          <a:ext cx="0" cy="0"/>
          <a:chOff x="0" y="0"/>
          <a:chExt cx="0" cy="0"/>
        </a:xfrm>
      </p:grpSpPr>
      <p:sp>
        <p:nvSpPr>
          <p:cNvPr id="944" name="Google Shape;944;g46c91c57c1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5" name="Google Shape;945;g46c91c57c1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8" name="Shape 948"/>
        <p:cNvGrpSpPr/>
        <p:nvPr/>
      </p:nvGrpSpPr>
      <p:grpSpPr>
        <a:xfrm>
          <a:off x="0" y="0"/>
          <a:ext cx="0" cy="0"/>
          <a:chOff x="0" y="0"/>
          <a:chExt cx="0" cy="0"/>
        </a:xfrm>
      </p:grpSpPr>
      <p:sp>
        <p:nvSpPr>
          <p:cNvPr id="949" name="Google Shape;949;g46c91c57c1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0" name="Google Shape;950;g46c91c57c1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3" name="Shape 953"/>
        <p:cNvGrpSpPr/>
        <p:nvPr/>
      </p:nvGrpSpPr>
      <p:grpSpPr>
        <a:xfrm>
          <a:off x="0" y="0"/>
          <a:ext cx="0" cy="0"/>
          <a:chOff x="0" y="0"/>
          <a:chExt cx="0" cy="0"/>
        </a:xfrm>
      </p:grpSpPr>
      <p:sp>
        <p:nvSpPr>
          <p:cNvPr id="954" name="Google Shape;954;g444c283041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5" name="Google Shape;955;g444c283041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9" name="Shape 959"/>
        <p:cNvGrpSpPr/>
        <p:nvPr/>
      </p:nvGrpSpPr>
      <p:grpSpPr>
        <a:xfrm>
          <a:off x="0" y="0"/>
          <a:ext cx="0" cy="0"/>
          <a:chOff x="0" y="0"/>
          <a:chExt cx="0" cy="0"/>
        </a:xfrm>
      </p:grpSpPr>
      <p:sp>
        <p:nvSpPr>
          <p:cNvPr id="960" name="Google Shape;960;g444c283041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1" name="Google Shape;961;g444c283041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5" name="Shape 965"/>
        <p:cNvGrpSpPr/>
        <p:nvPr/>
      </p:nvGrpSpPr>
      <p:grpSpPr>
        <a:xfrm>
          <a:off x="0" y="0"/>
          <a:ext cx="0" cy="0"/>
          <a:chOff x="0" y="0"/>
          <a:chExt cx="0" cy="0"/>
        </a:xfrm>
      </p:grpSpPr>
      <p:sp>
        <p:nvSpPr>
          <p:cNvPr id="966" name="Google Shape;966;g445059f326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7" name="Google Shape;967;g445059f326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0" name="Shape 970"/>
        <p:cNvGrpSpPr/>
        <p:nvPr/>
      </p:nvGrpSpPr>
      <p:grpSpPr>
        <a:xfrm>
          <a:off x="0" y="0"/>
          <a:ext cx="0" cy="0"/>
          <a:chOff x="0" y="0"/>
          <a:chExt cx="0" cy="0"/>
        </a:xfrm>
      </p:grpSpPr>
      <p:sp>
        <p:nvSpPr>
          <p:cNvPr id="971" name="Google Shape;971;g46c91c57c1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2" name="Google Shape;972;g46c91c57c1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46ba8dfdce_0_10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46ba8dfdce_0_10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5" name="Shape 975"/>
        <p:cNvGrpSpPr/>
        <p:nvPr/>
      </p:nvGrpSpPr>
      <p:grpSpPr>
        <a:xfrm>
          <a:off x="0" y="0"/>
          <a:ext cx="0" cy="0"/>
          <a:chOff x="0" y="0"/>
          <a:chExt cx="0" cy="0"/>
        </a:xfrm>
      </p:grpSpPr>
      <p:sp>
        <p:nvSpPr>
          <p:cNvPr id="976" name="Google Shape;976;g46c91c57c1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7" name="Google Shape;977;g46c91c57c1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1" name="Shape 981"/>
        <p:cNvGrpSpPr/>
        <p:nvPr/>
      </p:nvGrpSpPr>
      <p:grpSpPr>
        <a:xfrm>
          <a:off x="0" y="0"/>
          <a:ext cx="0" cy="0"/>
          <a:chOff x="0" y="0"/>
          <a:chExt cx="0" cy="0"/>
        </a:xfrm>
      </p:grpSpPr>
      <p:sp>
        <p:nvSpPr>
          <p:cNvPr id="982" name="Google Shape;982;g46c91c57c1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3" name="Google Shape;983;g46c91c57c1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7" name="Shape 987"/>
        <p:cNvGrpSpPr/>
        <p:nvPr/>
      </p:nvGrpSpPr>
      <p:grpSpPr>
        <a:xfrm>
          <a:off x="0" y="0"/>
          <a:ext cx="0" cy="0"/>
          <a:chOff x="0" y="0"/>
          <a:chExt cx="0" cy="0"/>
        </a:xfrm>
      </p:grpSpPr>
      <p:sp>
        <p:nvSpPr>
          <p:cNvPr id="988" name="Google Shape;988;g46c91c57c1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9" name="Google Shape;989;g46c91c57c1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3" name="Shape 993"/>
        <p:cNvGrpSpPr/>
        <p:nvPr/>
      </p:nvGrpSpPr>
      <p:grpSpPr>
        <a:xfrm>
          <a:off x="0" y="0"/>
          <a:ext cx="0" cy="0"/>
          <a:chOff x="0" y="0"/>
          <a:chExt cx="0" cy="0"/>
        </a:xfrm>
      </p:grpSpPr>
      <p:sp>
        <p:nvSpPr>
          <p:cNvPr id="994" name="Google Shape;994;g46ba8dfdce_0_1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5" name="Google Shape;995;g46ba8dfdce_0_1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8" name="Shape 998"/>
        <p:cNvGrpSpPr/>
        <p:nvPr/>
      </p:nvGrpSpPr>
      <p:grpSpPr>
        <a:xfrm>
          <a:off x="0" y="0"/>
          <a:ext cx="0" cy="0"/>
          <a:chOff x="0" y="0"/>
          <a:chExt cx="0" cy="0"/>
        </a:xfrm>
      </p:grpSpPr>
      <p:sp>
        <p:nvSpPr>
          <p:cNvPr id="999" name="Google Shape;999;g444c283041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0" name="Google Shape;1000;g444c283041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4" name="Shape 1004"/>
        <p:cNvGrpSpPr/>
        <p:nvPr/>
      </p:nvGrpSpPr>
      <p:grpSpPr>
        <a:xfrm>
          <a:off x="0" y="0"/>
          <a:ext cx="0" cy="0"/>
          <a:chOff x="0" y="0"/>
          <a:chExt cx="0" cy="0"/>
        </a:xfrm>
      </p:grpSpPr>
      <p:sp>
        <p:nvSpPr>
          <p:cNvPr id="1005" name="Google Shape;1005;g444c283041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6" name="Google Shape;1006;g444c283041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9" name="Shape 1009"/>
        <p:cNvGrpSpPr/>
        <p:nvPr/>
      </p:nvGrpSpPr>
      <p:grpSpPr>
        <a:xfrm>
          <a:off x="0" y="0"/>
          <a:ext cx="0" cy="0"/>
          <a:chOff x="0" y="0"/>
          <a:chExt cx="0" cy="0"/>
        </a:xfrm>
      </p:grpSpPr>
      <p:sp>
        <p:nvSpPr>
          <p:cNvPr id="1010" name="Google Shape;1010;g46ba8dfdce_0_1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1" name="Google Shape;1011;g46ba8dfdce_0_1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4" name="Shape 1014"/>
        <p:cNvGrpSpPr/>
        <p:nvPr/>
      </p:nvGrpSpPr>
      <p:grpSpPr>
        <a:xfrm>
          <a:off x="0" y="0"/>
          <a:ext cx="0" cy="0"/>
          <a:chOff x="0" y="0"/>
          <a:chExt cx="0" cy="0"/>
        </a:xfrm>
      </p:grpSpPr>
      <p:sp>
        <p:nvSpPr>
          <p:cNvPr id="1015" name="Google Shape;1015;g46c91c57c1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6" name="Google Shape;1016;g46c91c57c1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0" name="Shape 1020"/>
        <p:cNvGrpSpPr/>
        <p:nvPr/>
      </p:nvGrpSpPr>
      <p:grpSpPr>
        <a:xfrm>
          <a:off x="0" y="0"/>
          <a:ext cx="0" cy="0"/>
          <a:chOff x="0" y="0"/>
          <a:chExt cx="0" cy="0"/>
        </a:xfrm>
      </p:grpSpPr>
      <p:sp>
        <p:nvSpPr>
          <p:cNvPr id="1021" name="Google Shape;1021;g46ba8dfdce_0_1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2" name="Google Shape;1022;g46ba8dfdce_0_1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5" name="Shape 1025"/>
        <p:cNvGrpSpPr/>
        <p:nvPr/>
      </p:nvGrpSpPr>
      <p:grpSpPr>
        <a:xfrm>
          <a:off x="0" y="0"/>
          <a:ext cx="0" cy="0"/>
          <a:chOff x="0" y="0"/>
          <a:chExt cx="0" cy="0"/>
        </a:xfrm>
      </p:grpSpPr>
      <p:sp>
        <p:nvSpPr>
          <p:cNvPr id="1026" name="Google Shape;1026;g445059f32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7" name="Google Shape;1027;g445059f32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46ba8dfdce_0_10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46ba8dfdce_0_10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0" name="Shape 1030"/>
        <p:cNvGrpSpPr/>
        <p:nvPr/>
      </p:nvGrpSpPr>
      <p:grpSpPr>
        <a:xfrm>
          <a:off x="0" y="0"/>
          <a:ext cx="0" cy="0"/>
          <a:chOff x="0" y="0"/>
          <a:chExt cx="0" cy="0"/>
        </a:xfrm>
      </p:grpSpPr>
      <p:sp>
        <p:nvSpPr>
          <p:cNvPr id="1031" name="Google Shape;1031;g445059f326_3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2" name="Google Shape;1032;g445059f326_3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https://www.arquitecturajava.com/java-override-hashcode-y-curiosidades/</a:t>
            </a:r>
            <a:endParaRPr/>
          </a:p>
        </p:txBody>
      </p:sp>
    </p:spTree>
  </p:cSld>
  <p:clrMapOvr>
    <a:masterClrMapping/>
  </p:clrMapOvr>
</p:notes>
</file>

<file path=ppt/notesSlides/notesSlide1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6" name="Shape 1036"/>
        <p:cNvGrpSpPr/>
        <p:nvPr/>
      </p:nvGrpSpPr>
      <p:grpSpPr>
        <a:xfrm>
          <a:off x="0" y="0"/>
          <a:ext cx="0" cy="0"/>
          <a:chOff x="0" y="0"/>
          <a:chExt cx="0" cy="0"/>
        </a:xfrm>
      </p:grpSpPr>
      <p:sp>
        <p:nvSpPr>
          <p:cNvPr id="1037" name="Google Shape;1037;g445059f326_3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8" name="Google Shape;1038;g445059f326_3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https://www.arquitecturajava.com/comparando-java-vs-equals/</a:t>
            </a:r>
            <a:endParaRPr/>
          </a:p>
        </p:txBody>
      </p:sp>
    </p:spTree>
  </p:cSld>
  <p:clrMapOvr>
    <a:masterClrMapping/>
  </p:clrMapOvr>
</p:notes>
</file>

<file path=ppt/notesSlides/notesSlide1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2" name="Shape 1042"/>
        <p:cNvGrpSpPr/>
        <p:nvPr/>
      </p:nvGrpSpPr>
      <p:grpSpPr>
        <a:xfrm>
          <a:off x="0" y="0"/>
          <a:ext cx="0" cy="0"/>
          <a:chOff x="0" y="0"/>
          <a:chExt cx="0" cy="0"/>
        </a:xfrm>
      </p:grpSpPr>
      <p:sp>
        <p:nvSpPr>
          <p:cNvPr id="1043" name="Google Shape;1043;g46ba8dfdce_0_1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4" name="Google Shape;1044;g46ba8dfdce_0_1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7" name="Shape 1047"/>
        <p:cNvGrpSpPr/>
        <p:nvPr/>
      </p:nvGrpSpPr>
      <p:grpSpPr>
        <a:xfrm>
          <a:off x="0" y="0"/>
          <a:ext cx="0" cy="0"/>
          <a:chOff x="0" y="0"/>
          <a:chExt cx="0" cy="0"/>
        </a:xfrm>
      </p:grpSpPr>
      <p:sp>
        <p:nvSpPr>
          <p:cNvPr id="1048" name="Google Shape;1048;g46c91c57c1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9" name="Google Shape;1049;g46c91c57c1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3" name="Shape 1053"/>
        <p:cNvGrpSpPr/>
        <p:nvPr/>
      </p:nvGrpSpPr>
      <p:grpSpPr>
        <a:xfrm>
          <a:off x="0" y="0"/>
          <a:ext cx="0" cy="0"/>
          <a:chOff x="0" y="0"/>
          <a:chExt cx="0" cy="0"/>
        </a:xfrm>
      </p:grpSpPr>
      <p:sp>
        <p:nvSpPr>
          <p:cNvPr id="1054" name="Google Shape;1054;g46c91c57c1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5" name="Google Shape;1055;g46c91c57c1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9" name="Shape 1059"/>
        <p:cNvGrpSpPr/>
        <p:nvPr/>
      </p:nvGrpSpPr>
      <p:grpSpPr>
        <a:xfrm>
          <a:off x="0" y="0"/>
          <a:ext cx="0" cy="0"/>
          <a:chOff x="0" y="0"/>
          <a:chExt cx="0" cy="0"/>
        </a:xfrm>
      </p:grpSpPr>
      <p:sp>
        <p:nvSpPr>
          <p:cNvPr id="1060" name="Google Shape;1060;g444c9144f5_1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1" name="Google Shape;1061;g444c9144f5_1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6" name="Shape 1066"/>
        <p:cNvGrpSpPr/>
        <p:nvPr/>
      </p:nvGrpSpPr>
      <p:grpSpPr>
        <a:xfrm>
          <a:off x="0" y="0"/>
          <a:ext cx="0" cy="0"/>
          <a:chOff x="0" y="0"/>
          <a:chExt cx="0" cy="0"/>
        </a:xfrm>
      </p:grpSpPr>
      <p:sp>
        <p:nvSpPr>
          <p:cNvPr id="1067" name="Google Shape;1067;g46ba8dfdce_0_1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8" name="Google Shape;1068;g46ba8dfdce_0_1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1" name="Shape 1071"/>
        <p:cNvGrpSpPr/>
        <p:nvPr/>
      </p:nvGrpSpPr>
      <p:grpSpPr>
        <a:xfrm>
          <a:off x="0" y="0"/>
          <a:ext cx="0" cy="0"/>
          <a:chOff x="0" y="0"/>
          <a:chExt cx="0" cy="0"/>
        </a:xfrm>
      </p:grpSpPr>
      <p:sp>
        <p:nvSpPr>
          <p:cNvPr id="1072" name="Google Shape;1072;g46ba8dfdce_0_16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3" name="Google Shape;1073;g46ba8dfdce_0_16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7" name="Shape 1077"/>
        <p:cNvGrpSpPr/>
        <p:nvPr/>
      </p:nvGrpSpPr>
      <p:grpSpPr>
        <a:xfrm>
          <a:off x="0" y="0"/>
          <a:ext cx="0" cy="0"/>
          <a:chOff x="0" y="0"/>
          <a:chExt cx="0" cy="0"/>
        </a:xfrm>
      </p:grpSpPr>
      <p:sp>
        <p:nvSpPr>
          <p:cNvPr id="1078" name="Google Shape;1078;g46ba8dfdce_0_16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9" name="Google Shape;1079;g46ba8dfdce_0_16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2" name="Shape 1082"/>
        <p:cNvGrpSpPr/>
        <p:nvPr/>
      </p:nvGrpSpPr>
      <p:grpSpPr>
        <a:xfrm>
          <a:off x="0" y="0"/>
          <a:ext cx="0" cy="0"/>
          <a:chOff x="0" y="0"/>
          <a:chExt cx="0" cy="0"/>
        </a:xfrm>
      </p:grpSpPr>
      <p:sp>
        <p:nvSpPr>
          <p:cNvPr id="1083" name="Google Shape;1083;g46ba8dfdce_0_1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4" name="Google Shape;1084;g46ba8dfdce_0_1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46ba8dfdce_0_10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46ba8dfdce_0_10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7" name="Shape 1087"/>
        <p:cNvGrpSpPr/>
        <p:nvPr/>
      </p:nvGrpSpPr>
      <p:grpSpPr>
        <a:xfrm>
          <a:off x="0" y="0"/>
          <a:ext cx="0" cy="0"/>
          <a:chOff x="0" y="0"/>
          <a:chExt cx="0" cy="0"/>
        </a:xfrm>
      </p:grpSpPr>
      <p:sp>
        <p:nvSpPr>
          <p:cNvPr id="1088" name="Google Shape;1088;g444c9144f5_1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9" name="Google Shape;1089;g444c9144f5_1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3" name="Shape 1093"/>
        <p:cNvGrpSpPr/>
        <p:nvPr/>
      </p:nvGrpSpPr>
      <p:grpSpPr>
        <a:xfrm>
          <a:off x="0" y="0"/>
          <a:ext cx="0" cy="0"/>
          <a:chOff x="0" y="0"/>
          <a:chExt cx="0" cy="0"/>
        </a:xfrm>
      </p:grpSpPr>
      <p:sp>
        <p:nvSpPr>
          <p:cNvPr id="1094" name="Google Shape;1094;g444c9144f5_1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5" name="Google Shape;1095;g444c9144f5_1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9" name="Shape 1099"/>
        <p:cNvGrpSpPr/>
        <p:nvPr/>
      </p:nvGrpSpPr>
      <p:grpSpPr>
        <a:xfrm>
          <a:off x="0" y="0"/>
          <a:ext cx="0" cy="0"/>
          <a:chOff x="0" y="0"/>
          <a:chExt cx="0" cy="0"/>
        </a:xfrm>
      </p:grpSpPr>
      <p:sp>
        <p:nvSpPr>
          <p:cNvPr id="1100" name="Google Shape;1100;g46ba8dfdce_0_1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1" name="Google Shape;1101;g46ba8dfdce_0_1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4" name="Shape 1104"/>
        <p:cNvGrpSpPr/>
        <p:nvPr/>
      </p:nvGrpSpPr>
      <p:grpSpPr>
        <a:xfrm>
          <a:off x="0" y="0"/>
          <a:ext cx="0" cy="0"/>
          <a:chOff x="0" y="0"/>
          <a:chExt cx="0" cy="0"/>
        </a:xfrm>
      </p:grpSpPr>
      <p:sp>
        <p:nvSpPr>
          <p:cNvPr id="1105" name="Google Shape;1105;g444c9144f5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6" name="Google Shape;1106;g444c9144f5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0" name="Shape 1110"/>
        <p:cNvGrpSpPr/>
        <p:nvPr/>
      </p:nvGrpSpPr>
      <p:grpSpPr>
        <a:xfrm>
          <a:off x="0" y="0"/>
          <a:ext cx="0" cy="0"/>
          <a:chOff x="0" y="0"/>
          <a:chExt cx="0" cy="0"/>
        </a:xfrm>
      </p:grpSpPr>
      <p:sp>
        <p:nvSpPr>
          <p:cNvPr id="1111" name="Google Shape;1111;g46ba8dfdce_0_1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2" name="Google Shape;1112;g46ba8dfdce_0_1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5" name="Shape 1115"/>
        <p:cNvGrpSpPr/>
        <p:nvPr/>
      </p:nvGrpSpPr>
      <p:grpSpPr>
        <a:xfrm>
          <a:off x="0" y="0"/>
          <a:ext cx="0" cy="0"/>
          <a:chOff x="0" y="0"/>
          <a:chExt cx="0" cy="0"/>
        </a:xfrm>
      </p:grpSpPr>
      <p:sp>
        <p:nvSpPr>
          <p:cNvPr id="1116" name="Google Shape;1116;g46ba8dfdce_0_1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7" name="Google Shape;1117;g46ba8dfdce_0_1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0" name="Shape 1120"/>
        <p:cNvGrpSpPr/>
        <p:nvPr/>
      </p:nvGrpSpPr>
      <p:grpSpPr>
        <a:xfrm>
          <a:off x="0" y="0"/>
          <a:ext cx="0" cy="0"/>
          <a:chOff x="0" y="0"/>
          <a:chExt cx="0" cy="0"/>
        </a:xfrm>
      </p:grpSpPr>
      <p:sp>
        <p:nvSpPr>
          <p:cNvPr id="1121" name="Google Shape;1121;g444c283041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2" name="Google Shape;1122;g444c283041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7" name="Shape 1127"/>
        <p:cNvGrpSpPr/>
        <p:nvPr/>
      </p:nvGrpSpPr>
      <p:grpSpPr>
        <a:xfrm>
          <a:off x="0" y="0"/>
          <a:ext cx="0" cy="0"/>
          <a:chOff x="0" y="0"/>
          <a:chExt cx="0" cy="0"/>
        </a:xfrm>
      </p:grpSpPr>
      <p:sp>
        <p:nvSpPr>
          <p:cNvPr id="1128" name="Google Shape;1128;g445059f32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9" name="Google Shape;1129;g445059f32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2" name="Shape 1132"/>
        <p:cNvGrpSpPr/>
        <p:nvPr/>
      </p:nvGrpSpPr>
      <p:grpSpPr>
        <a:xfrm>
          <a:off x="0" y="0"/>
          <a:ext cx="0" cy="0"/>
          <a:chOff x="0" y="0"/>
          <a:chExt cx="0" cy="0"/>
        </a:xfrm>
      </p:grpSpPr>
      <p:sp>
        <p:nvSpPr>
          <p:cNvPr id="1133" name="Google Shape;1133;g445059f326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4" name="Google Shape;1134;g445059f326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8" name="Shape 1138"/>
        <p:cNvGrpSpPr/>
        <p:nvPr/>
      </p:nvGrpSpPr>
      <p:grpSpPr>
        <a:xfrm>
          <a:off x="0" y="0"/>
          <a:ext cx="0" cy="0"/>
          <a:chOff x="0" y="0"/>
          <a:chExt cx="0" cy="0"/>
        </a:xfrm>
      </p:grpSpPr>
      <p:sp>
        <p:nvSpPr>
          <p:cNvPr id="1139" name="Google Shape;1139;g445059f326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0" name="Google Shape;1140;g445059f326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46ba8dfdce_0_10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46ba8dfdce_0_10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3" name="Shape 1143"/>
        <p:cNvGrpSpPr/>
        <p:nvPr/>
      </p:nvGrpSpPr>
      <p:grpSpPr>
        <a:xfrm>
          <a:off x="0" y="0"/>
          <a:ext cx="0" cy="0"/>
          <a:chOff x="0" y="0"/>
          <a:chExt cx="0" cy="0"/>
        </a:xfrm>
      </p:grpSpPr>
      <p:sp>
        <p:nvSpPr>
          <p:cNvPr id="1144" name="Google Shape;1144;g445059f326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5" name="Google Shape;1145;g445059f326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0" name="Shape 1150"/>
        <p:cNvGrpSpPr/>
        <p:nvPr/>
      </p:nvGrpSpPr>
      <p:grpSpPr>
        <a:xfrm>
          <a:off x="0" y="0"/>
          <a:ext cx="0" cy="0"/>
          <a:chOff x="0" y="0"/>
          <a:chExt cx="0" cy="0"/>
        </a:xfrm>
      </p:grpSpPr>
      <p:sp>
        <p:nvSpPr>
          <p:cNvPr id="1151" name="Google Shape;1151;g445059f326_2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2" name="Google Shape;1152;g445059f326_2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6" name="Shape 1156"/>
        <p:cNvGrpSpPr/>
        <p:nvPr/>
      </p:nvGrpSpPr>
      <p:grpSpPr>
        <a:xfrm>
          <a:off x="0" y="0"/>
          <a:ext cx="0" cy="0"/>
          <a:chOff x="0" y="0"/>
          <a:chExt cx="0" cy="0"/>
        </a:xfrm>
      </p:grpSpPr>
      <p:sp>
        <p:nvSpPr>
          <p:cNvPr id="1157" name="Google Shape;1157;g445059f326_2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8" name="Google Shape;1158;g445059f326_2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3" name="Shape 1163"/>
        <p:cNvGrpSpPr/>
        <p:nvPr/>
      </p:nvGrpSpPr>
      <p:grpSpPr>
        <a:xfrm>
          <a:off x="0" y="0"/>
          <a:ext cx="0" cy="0"/>
          <a:chOff x="0" y="0"/>
          <a:chExt cx="0" cy="0"/>
        </a:xfrm>
      </p:grpSpPr>
      <p:sp>
        <p:nvSpPr>
          <p:cNvPr id="1164" name="Google Shape;1164;g46ba8dfdce_0_5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5" name="Google Shape;1165;g46ba8dfdce_0_5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8" name="Shape 1168"/>
        <p:cNvGrpSpPr/>
        <p:nvPr/>
      </p:nvGrpSpPr>
      <p:grpSpPr>
        <a:xfrm>
          <a:off x="0" y="0"/>
          <a:ext cx="0" cy="0"/>
          <a:chOff x="0" y="0"/>
          <a:chExt cx="0" cy="0"/>
        </a:xfrm>
      </p:grpSpPr>
      <p:sp>
        <p:nvSpPr>
          <p:cNvPr id="1169" name="Google Shape;1169;g46ba8dfdce_0_6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0" name="Google Shape;1170;g46ba8dfdce_0_6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4" name="Shape 1174"/>
        <p:cNvGrpSpPr/>
        <p:nvPr/>
      </p:nvGrpSpPr>
      <p:grpSpPr>
        <a:xfrm>
          <a:off x="0" y="0"/>
          <a:ext cx="0" cy="0"/>
          <a:chOff x="0" y="0"/>
          <a:chExt cx="0" cy="0"/>
        </a:xfrm>
      </p:grpSpPr>
      <p:sp>
        <p:nvSpPr>
          <p:cNvPr id="1175" name="Google Shape;1175;g445059f326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6" name="Google Shape;1176;g445059f326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9" name="Shape 1179"/>
        <p:cNvGrpSpPr/>
        <p:nvPr/>
      </p:nvGrpSpPr>
      <p:grpSpPr>
        <a:xfrm>
          <a:off x="0" y="0"/>
          <a:ext cx="0" cy="0"/>
          <a:chOff x="0" y="0"/>
          <a:chExt cx="0" cy="0"/>
        </a:xfrm>
      </p:grpSpPr>
      <p:sp>
        <p:nvSpPr>
          <p:cNvPr id="1180" name="Google Shape;1180;g444c9144f5_1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1" name="Google Shape;1181;g444c9144f5_1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5" name="Shape 1185"/>
        <p:cNvGrpSpPr/>
        <p:nvPr/>
      </p:nvGrpSpPr>
      <p:grpSpPr>
        <a:xfrm>
          <a:off x="0" y="0"/>
          <a:ext cx="0" cy="0"/>
          <a:chOff x="0" y="0"/>
          <a:chExt cx="0" cy="0"/>
        </a:xfrm>
      </p:grpSpPr>
      <p:sp>
        <p:nvSpPr>
          <p:cNvPr id="1186" name="Google Shape;1186;g445059f326_3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7" name="Google Shape;1187;g445059f326_3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0" name="Shape 1190"/>
        <p:cNvGrpSpPr/>
        <p:nvPr/>
      </p:nvGrpSpPr>
      <p:grpSpPr>
        <a:xfrm>
          <a:off x="0" y="0"/>
          <a:ext cx="0" cy="0"/>
          <a:chOff x="0" y="0"/>
          <a:chExt cx="0" cy="0"/>
        </a:xfrm>
      </p:grpSpPr>
      <p:sp>
        <p:nvSpPr>
          <p:cNvPr id="1191" name="Google Shape;1191;g445059f326_3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2" name="Google Shape;1192;g445059f326_3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4" name="Shape 1214"/>
        <p:cNvGrpSpPr/>
        <p:nvPr/>
      </p:nvGrpSpPr>
      <p:grpSpPr>
        <a:xfrm>
          <a:off x="0" y="0"/>
          <a:ext cx="0" cy="0"/>
          <a:chOff x="0" y="0"/>
          <a:chExt cx="0" cy="0"/>
        </a:xfrm>
      </p:grpSpPr>
      <p:sp>
        <p:nvSpPr>
          <p:cNvPr id="1215" name="Google Shape;1215;g445059f326_3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6" name="Google Shape;1216;g445059f326_3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46ba8dfdce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46ba8dfdce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46ba8dfdce_0_10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46ba8dfdce_0_10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0" name="Shape 1220"/>
        <p:cNvGrpSpPr/>
        <p:nvPr/>
      </p:nvGrpSpPr>
      <p:grpSpPr>
        <a:xfrm>
          <a:off x="0" y="0"/>
          <a:ext cx="0" cy="0"/>
          <a:chOff x="0" y="0"/>
          <a:chExt cx="0" cy="0"/>
        </a:xfrm>
      </p:grpSpPr>
      <p:sp>
        <p:nvSpPr>
          <p:cNvPr id="1221" name="Google Shape;1221;g445059f326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2" name="Google Shape;1222;g445059f326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5" name="Shape 1225"/>
        <p:cNvGrpSpPr/>
        <p:nvPr/>
      </p:nvGrpSpPr>
      <p:grpSpPr>
        <a:xfrm>
          <a:off x="0" y="0"/>
          <a:ext cx="0" cy="0"/>
          <a:chOff x="0" y="0"/>
          <a:chExt cx="0" cy="0"/>
        </a:xfrm>
      </p:grpSpPr>
      <p:sp>
        <p:nvSpPr>
          <p:cNvPr id="1226" name="Google Shape;1226;g445059f326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7" name="Google Shape;1227;g445059f326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0" name="Shape 1230"/>
        <p:cNvGrpSpPr/>
        <p:nvPr/>
      </p:nvGrpSpPr>
      <p:grpSpPr>
        <a:xfrm>
          <a:off x="0" y="0"/>
          <a:ext cx="0" cy="0"/>
          <a:chOff x="0" y="0"/>
          <a:chExt cx="0" cy="0"/>
        </a:xfrm>
      </p:grpSpPr>
      <p:sp>
        <p:nvSpPr>
          <p:cNvPr id="1231" name="Google Shape;1231;g445059f326_2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2" name="Google Shape;1232;g445059f326_2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5" name="Shape 1235"/>
        <p:cNvGrpSpPr/>
        <p:nvPr/>
      </p:nvGrpSpPr>
      <p:grpSpPr>
        <a:xfrm>
          <a:off x="0" y="0"/>
          <a:ext cx="0" cy="0"/>
          <a:chOff x="0" y="0"/>
          <a:chExt cx="0" cy="0"/>
        </a:xfrm>
      </p:grpSpPr>
      <p:sp>
        <p:nvSpPr>
          <p:cNvPr id="1236" name="Google Shape;1236;g46ba8dfdce_0_7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7" name="Google Shape;1237;g46ba8dfdce_0_7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1" name="Shape 1241"/>
        <p:cNvGrpSpPr/>
        <p:nvPr/>
      </p:nvGrpSpPr>
      <p:grpSpPr>
        <a:xfrm>
          <a:off x="0" y="0"/>
          <a:ext cx="0" cy="0"/>
          <a:chOff x="0" y="0"/>
          <a:chExt cx="0" cy="0"/>
        </a:xfrm>
      </p:grpSpPr>
      <p:sp>
        <p:nvSpPr>
          <p:cNvPr id="1242" name="Google Shape;1242;g445059f326_2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3" name="Google Shape;1243;g445059f326_2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7" name="Shape 1247"/>
        <p:cNvGrpSpPr/>
        <p:nvPr/>
      </p:nvGrpSpPr>
      <p:grpSpPr>
        <a:xfrm>
          <a:off x="0" y="0"/>
          <a:ext cx="0" cy="0"/>
          <a:chOff x="0" y="0"/>
          <a:chExt cx="0" cy="0"/>
        </a:xfrm>
      </p:grpSpPr>
      <p:sp>
        <p:nvSpPr>
          <p:cNvPr id="1248" name="Google Shape;1248;g445059f326_3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9" name="Google Shape;1249;g445059f326_3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4" name="Shape 1254"/>
        <p:cNvGrpSpPr/>
        <p:nvPr/>
      </p:nvGrpSpPr>
      <p:grpSpPr>
        <a:xfrm>
          <a:off x="0" y="0"/>
          <a:ext cx="0" cy="0"/>
          <a:chOff x="0" y="0"/>
          <a:chExt cx="0" cy="0"/>
        </a:xfrm>
      </p:grpSpPr>
      <p:sp>
        <p:nvSpPr>
          <p:cNvPr id="1255" name="Google Shape;1255;g46ba8dfdce_0_7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6" name="Google Shape;1256;g46ba8dfdce_0_7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1" name="Shape 1261"/>
        <p:cNvGrpSpPr/>
        <p:nvPr/>
      </p:nvGrpSpPr>
      <p:grpSpPr>
        <a:xfrm>
          <a:off x="0" y="0"/>
          <a:ext cx="0" cy="0"/>
          <a:chOff x="0" y="0"/>
          <a:chExt cx="0" cy="0"/>
        </a:xfrm>
      </p:grpSpPr>
      <p:sp>
        <p:nvSpPr>
          <p:cNvPr id="1262" name="Google Shape;1262;g46ba8dfdce_0_7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3" name="Google Shape;1263;g46ba8dfdce_0_7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7" name="Shape 1267"/>
        <p:cNvGrpSpPr/>
        <p:nvPr/>
      </p:nvGrpSpPr>
      <p:grpSpPr>
        <a:xfrm>
          <a:off x="0" y="0"/>
          <a:ext cx="0" cy="0"/>
          <a:chOff x="0" y="0"/>
          <a:chExt cx="0" cy="0"/>
        </a:xfrm>
      </p:grpSpPr>
      <p:sp>
        <p:nvSpPr>
          <p:cNvPr id="1268" name="Google Shape;1268;g445059f326_2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9" name="Google Shape;1269;g445059f326_2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3" name="Shape 1273"/>
        <p:cNvGrpSpPr/>
        <p:nvPr/>
      </p:nvGrpSpPr>
      <p:grpSpPr>
        <a:xfrm>
          <a:off x="0" y="0"/>
          <a:ext cx="0" cy="0"/>
          <a:chOff x="0" y="0"/>
          <a:chExt cx="0" cy="0"/>
        </a:xfrm>
      </p:grpSpPr>
      <p:sp>
        <p:nvSpPr>
          <p:cNvPr id="1274" name="Google Shape;1274;g445059f326_2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5" name="Google Shape;1275;g445059f326_2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46ba8dfdce_0_10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46ba8dfdce_0_10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0" name="Shape 1280"/>
        <p:cNvGrpSpPr/>
        <p:nvPr/>
      </p:nvGrpSpPr>
      <p:grpSpPr>
        <a:xfrm>
          <a:off x="0" y="0"/>
          <a:ext cx="0" cy="0"/>
          <a:chOff x="0" y="0"/>
          <a:chExt cx="0" cy="0"/>
        </a:xfrm>
      </p:grpSpPr>
      <p:sp>
        <p:nvSpPr>
          <p:cNvPr id="1281" name="Google Shape;1281;g445059f326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2" name="Google Shape;1282;g445059f326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7" name="Shape 1287"/>
        <p:cNvGrpSpPr/>
        <p:nvPr/>
      </p:nvGrpSpPr>
      <p:grpSpPr>
        <a:xfrm>
          <a:off x="0" y="0"/>
          <a:ext cx="0" cy="0"/>
          <a:chOff x="0" y="0"/>
          <a:chExt cx="0" cy="0"/>
        </a:xfrm>
      </p:grpSpPr>
      <p:sp>
        <p:nvSpPr>
          <p:cNvPr id="1288" name="Google Shape;1288;g445059f326_2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9" name="Google Shape;1289;g445059f326_2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3" name="Shape 1293"/>
        <p:cNvGrpSpPr/>
        <p:nvPr/>
      </p:nvGrpSpPr>
      <p:grpSpPr>
        <a:xfrm>
          <a:off x="0" y="0"/>
          <a:ext cx="0" cy="0"/>
          <a:chOff x="0" y="0"/>
          <a:chExt cx="0" cy="0"/>
        </a:xfrm>
      </p:grpSpPr>
      <p:sp>
        <p:nvSpPr>
          <p:cNvPr id="1294" name="Google Shape;1294;g445059f326_5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5" name="Google Shape;1295;g445059f326_5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8" name="Shape 1298"/>
        <p:cNvGrpSpPr/>
        <p:nvPr/>
      </p:nvGrpSpPr>
      <p:grpSpPr>
        <a:xfrm>
          <a:off x="0" y="0"/>
          <a:ext cx="0" cy="0"/>
          <a:chOff x="0" y="0"/>
          <a:chExt cx="0" cy="0"/>
        </a:xfrm>
      </p:grpSpPr>
      <p:sp>
        <p:nvSpPr>
          <p:cNvPr id="1299" name="Google Shape;1299;g445059f326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0" name="Google Shape;1300;g445059f326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5" name="Shape 1305"/>
        <p:cNvGrpSpPr/>
        <p:nvPr/>
      </p:nvGrpSpPr>
      <p:grpSpPr>
        <a:xfrm>
          <a:off x="0" y="0"/>
          <a:ext cx="0" cy="0"/>
          <a:chOff x="0" y="0"/>
          <a:chExt cx="0" cy="0"/>
        </a:xfrm>
      </p:grpSpPr>
      <p:sp>
        <p:nvSpPr>
          <p:cNvPr id="1306" name="Google Shape;1306;g46ba8dfdce_0_8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7" name="Google Shape;1307;g46ba8dfdce_0_8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1" name="Shape 1311"/>
        <p:cNvGrpSpPr/>
        <p:nvPr/>
      </p:nvGrpSpPr>
      <p:grpSpPr>
        <a:xfrm>
          <a:off x="0" y="0"/>
          <a:ext cx="0" cy="0"/>
          <a:chOff x="0" y="0"/>
          <a:chExt cx="0" cy="0"/>
        </a:xfrm>
      </p:grpSpPr>
      <p:sp>
        <p:nvSpPr>
          <p:cNvPr id="1312" name="Google Shape;1312;g445059f326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3" name="Google Shape;1313;g445059f326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7" name="Shape 1317"/>
        <p:cNvGrpSpPr/>
        <p:nvPr/>
      </p:nvGrpSpPr>
      <p:grpSpPr>
        <a:xfrm>
          <a:off x="0" y="0"/>
          <a:ext cx="0" cy="0"/>
          <a:chOff x="0" y="0"/>
          <a:chExt cx="0" cy="0"/>
        </a:xfrm>
      </p:grpSpPr>
      <p:sp>
        <p:nvSpPr>
          <p:cNvPr id="1318" name="Google Shape;1318;g445059f326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9" name="Google Shape;1319;g445059f326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3" name="Shape 1323"/>
        <p:cNvGrpSpPr/>
        <p:nvPr/>
      </p:nvGrpSpPr>
      <p:grpSpPr>
        <a:xfrm>
          <a:off x="0" y="0"/>
          <a:ext cx="0" cy="0"/>
          <a:chOff x="0" y="0"/>
          <a:chExt cx="0" cy="0"/>
        </a:xfrm>
      </p:grpSpPr>
      <p:sp>
        <p:nvSpPr>
          <p:cNvPr id="1324" name="Google Shape;1324;g445059f326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5" name="Google Shape;1325;g445059f326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9" name="Shape 1329"/>
        <p:cNvGrpSpPr/>
        <p:nvPr/>
      </p:nvGrpSpPr>
      <p:grpSpPr>
        <a:xfrm>
          <a:off x="0" y="0"/>
          <a:ext cx="0" cy="0"/>
          <a:chOff x="0" y="0"/>
          <a:chExt cx="0" cy="0"/>
        </a:xfrm>
      </p:grpSpPr>
      <p:sp>
        <p:nvSpPr>
          <p:cNvPr id="1330" name="Google Shape;1330;g46ba8dfdce_0_5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1" name="Google Shape;1331;g46ba8dfdce_0_5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4" name="Shape 1334"/>
        <p:cNvGrpSpPr/>
        <p:nvPr/>
      </p:nvGrpSpPr>
      <p:grpSpPr>
        <a:xfrm>
          <a:off x="0" y="0"/>
          <a:ext cx="0" cy="0"/>
          <a:chOff x="0" y="0"/>
          <a:chExt cx="0" cy="0"/>
        </a:xfrm>
      </p:grpSpPr>
      <p:sp>
        <p:nvSpPr>
          <p:cNvPr id="1335" name="Google Shape;1335;g46ba8dfdce_0_6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6" name="Google Shape;1336;g46ba8dfdce_0_6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46ba8dfdce_0_1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46ba8dfdce_0_1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1" name="Shape 1341"/>
        <p:cNvGrpSpPr/>
        <p:nvPr/>
      </p:nvGrpSpPr>
      <p:grpSpPr>
        <a:xfrm>
          <a:off x="0" y="0"/>
          <a:ext cx="0" cy="0"/>
          <a:chOff x="0" y="0"/>
          <a:chExt cx="0" cy="0"/>
        </a:xfrm>
      </p:grpSpPr>
      <p:sp>
        <p:nvSpPr>
          <p:cNvPr id="1342" name="Google Shape;1342;g46ba8dfdce_0_8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3" name="Google Shape;1343;g46ba8dfdce_0_8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7" name="Shape 1347"/>
        <p:cNvGrpSpPr/>
        <p:nvPr/>
      </p:nvGrpSpPr>
      <p:grpSpPr>
        <a:xfrm>
          <a:off x="0" y="0"/>
          <a:ext cx="0" cy="0"/>
          <a:chOff x="0" y="0"/>
          <a:chExt cx="0" cy="0"/>
        </a:xfrm>
      </p:grpSpPr>
      <p:sp>
        <p:nvSpPr>
          <p:cNvPr id="1348" name="Google Shape;1348;g445059f326_3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9" name="Google Shape;1349;g445059f326_3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2" name="Shape 1352"/>
        <p:cNvGrpSpPr/>
        <p:nvPr/>
      </p:nvGrpSpPr>
      <p:grpSpPr>
        <a:xfrm>
          <a:off x="0" y="0"/>
          <a:ext cx="0" cy="0"/>
          <a:chOff x="0" y="0"/>
          <a:chExt cx="0" cy="0"/>
        </a:xfrm>
      </p:grpSpPr>
      <p:sp>
        <p:nvSpPr>
          <p:cNvPr id="1353" name="Google Shape;1353;g445059f326_3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4" name="Google Shape;1354;g445059f326_3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8" name="Shape 1358"/>
        <p:cNvGrpSpPr/>
        <p:nvPr/>
      </p:nvGrpSpPr>
      <p:grpSpPr>
        <a:xfrm>
          <a:off x="0" y="0"/>
          <a:ext cx="0" cy="0"/>
          <a:chOff x="0" y="0"/>
          <a:chExt cx="0" cy="0"/>
        </a:xfrm>
      </p:grpSpPr>
      <p:sp>
        <p:nvSpPr>
          <p:cNvPr id="1359" name="Google Shape;1359;g445059f326_3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0" name="Google Shape;1360;g445059f326_3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4" name="Shape 1364"/>
        <p:cNvGrpSpPr/>
        <p:nvPr/>
      </p:nvGrpSpPr>
      <p:grpSpPr>
        <a:xfrm>
          <a:off x="0" y="0"/>
          <a:ext cx="0" cy="0"/>
          <a:chOff x="0" y="0"/>
          <a:chExt cx="0" cy="0"/>
        </a:xfrm>
      </p:grpSpPr>
      <p:sp>
        <p:nvSpPr>
          <p:cNvPr id="1365" name="Google Shape;1365;g445059f326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6" name="Google Shape;1366;g445059f326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9" name="Shape 1369"/>
        <p:cNvGrpSpPr/>
        <p:nvPr/>
      </p:nvGrpSpPr>
      <p:grpSpPr>
        <a:xfrm>
          <a:off x="0" y="0"/>
          <a:ext cx="0" cy="0"/>
          <a:chOff x="0" y="0"/>
          <a:chExt cx="0" cy="0"/>
        </a:xfrm>
      </p:grpSpPr>
      <p:sp>
        <p:nvSpPr>
          <p:cNvPr id="1370" name="Google Shape;1370;g445059f326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1" name="Google Shape;1371;g445059f326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5" name="Shape 1375"/>
        <p:cNvGrpSpPr/>
        <p:nvPr/>
      </p:nvGrpSpPr>
      <p:grpSpPr>
        <a:xfrm>
          <a:off x="0" y="0"/>
          <a:ext cx="0" cy="0"/>
          <a:chOff x="0" y="0"/>
          <a:chExt cx="0" cy="0"/>
        </a:xfrm>
      </p:grpSpPr>
      <p:sp>
        <p:nvSpPr>
          <p:cNvPr id="1376" name="Google Shape;1376;g445059f326_3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7" name="Google Shape;1377;g445059f326_3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1" name="Shape 1381"/>
        <p:cNvGrpSpPr/>
        <p:nvPr/>
      </p:nvGrpSpPr>
      <p:grpSpPr>
        <a:xfrm>
          <a:off x="0" y="0"/>
          <a:ext cx="0" cy="0"/>
          <a:chOff x="0" y="0"/>
          <a:chExt cx="0" cy="0"/>
        </a:xfrm>
      </p:grpSpPr>
      <p:sp>
        <p:nvSpPr>
          <p:cNvPr id="1382" name="Google Shape;1382;g445059f326_3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3" name="Google Shape;1383;g445059f326_3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7" name="Shape 1387"/>
        <p:cNvGrpSpPr/>
        <p:nvPr/>
      </p:nvGrpSpPr>
      <p:grpSpPr>
        <a:xfrm>
          <a:off x="0" y="0"/>
          <a:ext cx="0" cy="0"/>
          <a:chOff x="0" y="0"/>
          <a:chExt cx="0" cy="0"/>
        </a:xfrm>
      </p:grpSpPr>
      <p:sp>
        <p:nvSpPr>
          <p:cNvPr id="1388" name="Google Shape;1388;g445059f326_3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9" name="Google Shape;1389;g445059f326_3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2" name="Shape 1392"/>
        <p:cNvGrpSpPr/>
        <p:nvPr/>
      </p:nvGrpSpPr>
      <p:grpSpPr>
        <a:xfrm>
          <a:off x="0" y="0"/>
          <a:ext cx="0" cy="0"/>
          <a:chOff x="0" y="0"/>
          <a:chExt cx="0" cy="0"/>
        </a:xfrm>
      </p:grpSpPr>
      <p:sp>
        <p:nvSpPr>
          <p:cNvPr id="1393" name="Google Shape;1393;g445059f326_3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4" name="Google Shape;1394;g445059f326_3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46ba8dfdce_0_1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46ba8dfdce_0_1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8" name="Shape 1398"/>
        <p:cNvGrpSpPr/>
        <p:nvPr/>
      </p:nvGrpSpPr>
      <p:grpSpPr>
        <a:xfrm>
          <a:off x="0" y="0"/>
          <a:ext cx="0" cy="0"/>
          <a:chOff x="0" y="0"/>
          <a:chExt cx="0" cy="0"/>
        </a:xfrm>
      </p:grpSpPr>
      <p:sp>
        <p:nvSpPr>
          <p:cNvPr id="1399" name="Google Shape;1399;g445059f326_3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0" name="Google Shape;1400;g445059f326_3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3" name="Shape 1403"/>
        <p:cNvGrpSpPr/>
        <p:nvPr/>
      </p:nvGrpSpPr>
      <p:grpSpPr>
        <a:xfrm>
          <a:off x="0" y="0"/>
          <a:ext cx="0" cy="0"/>
          <a:chOff x="0" y="0"/>
          <a:chExt cx="0" cy="0"/>
        </a:xfrm>
      </p:grpSpPr>
      <p:sp>
        <p:nvSpPr>
          <p:cNvPr id="1404" name="Google Shape;1404;g445059f326_3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5" name="Google Shape;1405;g445059f326_3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9" name="Shape 1409"/>
        <p:cNvGrpSpPr/>
        <p:nvPr/>
      </p:nvGrpSpPr>
      <p:grpSpPr>
        <a:xfrm>
          <a:off x="0" y="0"/>
          <a:ext cx="0" cy="0"/>
          <a:chOff x="0" y="0"/>
          <a:chExt cx="0" cy="0"/>
        </a:xfrm>
      </p:grpSpPr>
      <p:sp>
        <p:nvSpPr>
          <p:cNvPr id="1410" name="Google Shape;1410;g445059f326_3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1" name="Google Shape;1411;g445059f326_3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4" name="Shape 1414"/>
        <p:cNvGrpSpPr/>
        <p:nvPr/>
      </p:nvGrpSpPr>
      <p:grpSpPr>
        <a:xfrm>
          <a:off x="0" y="0"/>
          <a:ext cx="0" cy="0"/>
          <a:chOff x="0" y="0"/>
          <a:chExt cx="0" cy="0"/>
        </a:xfrm>
      </p:grpSpPr>
      <p:sp>
        <p:nvSpPr>
          <p:cNvPr id="1415" name="Google Shape;1415;g445059f326_3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6" name="Google Shape;1416;g445059f326_3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0" name="Shape 1420"/>
        <p:cNvGrpSpPr/>
        <p:nvPr/>
      </p:nvGrpSpPr>
      <p:grpSpPr>
        <a:xfrm>
          <a:off x="0" y="0"/>
          <a:ext cx="0" cy="0"/>
          <a:chOff x="0" y="0"/>
          <a:chExt cx="0" cy="0"/>
        </a:xfrm>
      </p:grpSpPr>
      <p:sp>
        <p:nvSpPr>
          <p:cNvPr id="1421" name="Google Shape;1421;g445059f326_3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2" name="Google Shape;1422;g445059f326_3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5" name="Shape 1425"/>
        <p:cNvGrpSpPr/>
        <p:nvPr/>
      </p:nvGrpSpPr>
      <p:grpSpPr>
        <a:xfrm>
          <a:off x="0" y="0"/>
          <a:ext cx="0" cy="0"/>
          <a:chOff x="0" y="0"/>
          <a:chExt cx="0" cy="0"/>
        </a:xfrm>
      </p:grpSpPr>
      <p:sp>
        <p:nvSpPr>
          <p:cNvPr id="1426" name="Google Shape;1426;g445059f326_3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7" name="Google Shape;1427;g445059f326_3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0" name="Shape 1430"/>
        <p:cNvGrpSpPr/>
        <p:nvPr/>
      </p:nvGrpSpPr>
      <p:grpSpPr>
        <a:xfrm>
          <a:off x="0" y="0"/>
          <a:ext cx="0" cy="0"/>
          <a:chOff x="0" y="0"/>
          <a:chExt cx="0" cy="0"/>
        </a:xfrm>
      </p:grpSpPr>
      <p:sp>
        <p:nvSpPr>
          <p:cNvPr id="1431" name="Google Shape;1431;g445059f326_3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2" name="Google Shape;1432;g445059f326_3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6" name="Shape 1436"/>
        <p:cNvGrpSpPr/>
        <p:nvPr/>
      </p:nvGrpSpPr>
      <p:grpSpPr>
        <a:xfrm>
          <a:off x="0" y="0"/>
          <a:ext cx="0" cy="0"/>
          <a:chOff x="0" y="0"/>
          <a:chExt cx="0" cy="0"/>
        </a:xfrm>
      </p:grpSpPr>
      <p:sp>
        <p:nvSpPr>
          <p:cNvPr id="1437" name="Google Shape;1437;g445059f326_3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8" name="Google Shape;1438;g445059f326_3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2" name="Shape 1442"/>
        <p:cNvGrpSpPr/>
        <p:nvPr/>
      </p:nvGrpSpPr>
      <p:grpSpPr>
        <a:xfrm>
          <a:off x="0" y="0"/>
          <a:ext cx="0" cy="0"/>
          <a:chOff x="0" y="0"/>
          <a:chExt cx="0" cy="0"/>
        </a:xfrm>
      </p:grpSpPr>
      <p:sp>
        <p:nvSpPr>
          <p:cNvPr id="1443" name="Google Shape;1443;g445059f326_3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4" name="Google Shape;1444;g445059f326_3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9" name="Shape 1449"/>
        <p:cNvGrpSpPr/>
        <p:nvPr/>
      </p:nvGrpSpPr>
      <p:grpSpPr>
        <a:xfrm>
          <a:off x="0" y="0"/>
          <a:ext cx="0" cy="0"/>
          <a:chOff x="0" y="0"/>
          <a:chExt cx="0" cy="0"/>
        </a:xfrm>
      </p:grpSpPr>
      <p:sp>
        <p:nvSpPr>
          <p:cNvPr id="1450" name="Google Shape;1450;g445059f326_3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1" name="Google Shape;1451;g445059f326_3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46ba8dfdce_0_1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46ba8dfdce_0_1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5" name="Shape 1455"/>
        <p:cNvGrpSpPr/>
        <p:nvPr/>
      </p:nvGrpSpPr>
      <p:grpSpPr>
        <a:xfrm>
          <a:off x="0" y="0"/>
          <a:ext cx="0" cy="0"/>
          <a:chOff x="0" y="0"/>
          <a:chExt cx="0" cy="0"/>
        </a:xfrm>
      </p:grpSpPr>
      <p:sp>
        <p:nvSpPr>
          <p:cNvPr id="1456" name="Google Shape;1456;g445059f326_3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7" name="Google Shape;1457;g445059f326_3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1" name="Shape 1461"/>
        <p:cNvGrpSpPr/>
        <p:nvPr/>
      </p:nvGrpSpPr>
      <p:grpSpPr>
        <a:xfrm>
          <a:off x="0" y="0"/>
          <a:ext cx="0" cy="0"/>
          <a:chOff x="0" y="0"/>
          <a:chExt cx="0" cy="0"/>
        </a:xfrm>
      </p:grpSpPr>
      <p:sp>
        <p:nvSpPr>
          <p:cNvPr id="1462" name="Google Shape;1462;g445059f326_3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3" name="Google Shape;1463;g445059f326_3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7" name="Shape 1467"/>
        <p:cNvGrpSpPr/>
        <p:nvPr/>
      </p:nvGrpSpPr>
      <p:grpSpPr>
        <a:xfrm>
          <a:off x="0" y="0"/>
          <a:ext cx="0" cy="0"/>
          <a:chOff x="0" y="0"/>
          <a:chExt cx="0" cy="0"/>
        </a:xfrm>
      </p:grpSpPr>
      <p:sp>
        <p:nvSpPr>
          <p:cNvPr id="1468" name="Google Shape;1468;g46ba8dfdce_0_8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9" name="Google Shape;1469;g46ba8dfdce_0_8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3" name="Shape 1473"/>
        <p:cNvGrpSpPr/>
        <p:nvPr/>
      </p:nvGrpSpPr>
      <p:grpSpPr>
        <a:xfrm>
          <a:off x="0" y="0"/>
          <a:ext cx="0" cy="0"/>
          <a:chOff x="0" y="0"/>
          <a:chExt cx="0" cy="0"/>
        </a:xfrm>
      </p:grpSpPr>
      <p:sp>
        <p:nvSpPr>
          <p:cNvPr id="1474" name="Google Shape;1474;g445059f326_3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5" name="Google Shape;1475;g445059f326_3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8" name="Shape 1478"/>
        <p:cNvGrpSpPr/>
        <p:nvPr/>
      </p:nvGrpSpPr>
      <p:grpSpPr>
        <a:xfrm>
          <a:off x="0" y="0"/>
          <a:ext cx="0" cy="0"/>
          <a:chOff x="0" y="0"/>
          <a:chExt cx="0" cy="0"/>
        </a:xfrm>
      </p:grpSpPr>
      <p:sp>
        <p:nvSpPr>
          <p:cNvPr id="1479" name="Google Shape;1479;g445059f326_3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0" name="Google Shape;1480;g445059f326_3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4" name="Shape 1484"/>
        <p:cNvGrpSpPr/>
        <p:nvPr/>
      </p:nvGrpSpPr>
      <p:grpSpPr>
        <a:xfrm>
          <a:off x="0" y="0"/>
          <a:ext cx="0" cy="0"/>
          <a:chOff x="0" y="0"/>
          <a:chExt cx="0" cy="0"/>
        </a:xfrm>
      </p:grpSpPr>
      <p:sp>
        <p:nvSpPr>
          <p:cNvPr id="1485" name="Google Shape;1485;g445059f326_3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6" name="Google Shape;1486;g445059f326_3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0" name="Shape 1490"/>
        <p:cNvGrpSpPr/>
        <p:nvPr/>
      </p:nvGrpSpPr>
      <p:grpSpPr>
        <a:xfrm>
          <a:off x="0" y="0"/>
          <a:ext cx="0" cy="0"/>
          <a:chOff x="0" y="0"/>
          <a:chExt cx="0" cy="0"/>
        </a:xfrm>
      </p:grpSpPr>
      <p:sp>
        <p:nvSpPr>
          <p:cNvPr id="1491" name="Google Shape;1491;g445059f326_3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2" name="Google Shape;1492;g445059f326_3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5" name="Shape 1495"/>
        <p:cNvGrpSpPr/>
        <p:nvPr/>
      </p:nvGrpSpPr>
      <p:grpSpPr>
        <a:xfrm>
          <a:off x="0" y="0"/>
          <a:ext cx="0" cy="0"/>
          <a:chOff x="0" y="0"/>
          <a:chExt cx="0" cy="0"/>
        </a:xfrm>
      </p:grpSpPr>
      <p:sp>
        <p:nvSpPr>
          <p:cNvPr id="1496" name="Google Shape;1496;g46ba8dfdce_0_8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7" name="Google Shape;1497;g46ba8dfdce_0_8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1" name="Shape 1501"/>
        <p:cNvGrpSpPr/>
        <p:nvPr/>
      </p:nvGrpSpPr>
      <p:grpSpPr>
        <a:xfrm>
          <a:off x="0" y="0"/>
          <a:ext cx="0" cy="0"/>
          <a:chOff x="0" y="0"/>
          <a:chExt cx="0" cy="0"/>
        </a:xfrm>
      </p:grpSpPr>
      <p:sp>
        <p:nvSpPr>
          <p:cNvPr id="1502" name="Google Shape;1502;g445059f326_3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3" name="Google Shape;1503;g445059f326_3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7" name="Shape 1507"/>
        <p:cNvGrpSpPr/>
        <p:nvPr/>
      </p:nvGrpSpPr>
      <p:grpSpPr>
        <a:xfrm>
          <a:off x="0" y="0"/>
          <a:ext cx="0" cy="0"/>
          <a:chOff x="0" y="0"/>
          <a:chExt cx="0" cy="0"/>
        </a:xfrm>
      </p:grpSpPr>
      <p:sp>
        <p:nvSpPr>
          <p:cNvPr id="1508" name="Google Shape;1508;g445059f326_3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9" name="Google Shape;1509;g445059f326_3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46ba8dfdce_0_1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46ba8dfdce_0_1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2" name="Shape 1512"/>
        <p:cNvGrpSpPr/>
        <p:nvPr/>
      </p:nvGrpSpPr>
      <p:grpSpPr>
        <a:xfrm>
          <a:off x="0" y="0"/>
          <a:ext cx="0" cy="0"/>
          <a:chOff x="0" y="0"/>
          <a:chExt cx="0" cy="0"/>
        </a:xfrm>
      </p:grpSpPr>
      <p:sp>
        <p:nvSpPr>
          <p:cNvPr id="1513" name="Google Shape;1513;g445059f326_3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4" name="Google Shape;1514;g445059f326_3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7" name="Shape 1517"/>
        <p:cNvGrpSpPr/>
        <p:nvPr/>
      </p:nvGrpSpPr>
      <p:grpSpPr>
        <a:xfrm>
          <a:off x="0" y="0"/>
          <a:ext cx="0" cy="0"/>
          <a:chOff x="0" y="0"/>
          <a:chExt cx="0" cy="0"/>
        </a:xfrm>
      </p:grpSpPr>
      <p:sp>
        <p:nvSpPr>
          <p:cNvPr id="1518" name="Google Shape;1518;g46ba8dfdce_0_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9" name="Google Shape;1519;g46ba8dfdce_0_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2" name="Shape 1522"/>
        <p:cNvGrpSpPr/>
        <p:nvPr/>
      </p:nvGrpSpPr>
      <p:grpSpPr>
        <a:xfrm>
          <a:off x="0" y="0"/>
          <a:ext cx="0" cy="0"/>
          <a:chOff x="0" y="0"/>
          <a:chExt cx="0" cy="0"/>
        </a:xfrm>
      </p:grpSpPr>
      <p:sp>
        <p:nvSpPr>
          <p:cNvPr id="1523" name="Google Shape;1523;g46ba8dfdce_0_16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4" name="Google Shape;1524;g46ba8dfdce_0_16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8" name="Shape 1528"/>
        <p:cNvGrpSpPr/>
        <p:nvPr/>
      </p:nvGrpSpPr>
      <p:grpSpPr>
        <a:xfrm>
          <a:off x="0" y="0"/>
          <a:ext cx="0" cy="0"/>
          <a:chOff x="0" y="0"/>
          <a:chExt cx="0" cy="0"/>
        </a:xfrm>
      </p:grpSpPr>
      <p:sp>
        <p:nvSpPr>
          <p:cNvPr id="1529" name="Google Shape;1529;g46ba8dfdce_0_16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0" name="Google Shape;1530;g46ba8dfdce_0_16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5" name="Shape 1535"/>
        <p:cNvGrpSpPr/>
        <p:nvPr/>
      </p:nvGrpSpPr>
      <p:grpSpPr>
        <a:xfrm>
          <a:off x="0" y="0"/>
          <a:ext cx="0" cy="0"/>
          <a:chOff x="0" y="0"/>
          <a:chExt cx="0" cy="0"/>
        </a:xfrm>
      </p:grpSpPr>
      <p:sp>
        <p:nvSpPr>
          <p:cNvPr id="1536" name="Google Shape;1536;g46ba8dfdce_0_16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7" name="Google Shape;1537;g46ba8dfdce_0_16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1" name="Shape 1541"/>
        <p:cNvGrpSpPr/>
        <p:nvPr/>
      </p:nvGrpSpPr>
      <p:grpSpPr>
        <a:xfrm>
          <a:off x="0" y="0"/>
          <a:ext cx="0" cy="0"/>
          <a:chOff x="0" y="0"/>
          <a:chExt cx="0" cy="0"/>
        </a:xfrm>
      </p:grpSpPr>
      <p:sp>
        <p:nvSpPr>
          <p:cNvPr id="1542" name="Google Shape;1542;g46ba8dfdce_0_16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3" name="Google Shape;1543;g46ba8dfdce_0_16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7" name="Shape 1547"/>
        <p:cNvGrpSpPr/>
        <p:nvPr/>
      </p:nvGrpSpPr>
      <p:grpSpPr>
        <a:xfrm>
          <a:off x="0" y="0"/>
          <a:ext cx="0" cy="0"/>
          <a:chOff x="0" y="0"/>
          <a:chExt cx="0" cy="0"/>
        </a:xfrm>
      </p:grpSpPr>
      <p:sp>
        <p:nvSpPr>
          <p:cNvPr id="1548" name="Google Shape;1548;g46ba8dfdce_0_16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9" name="Google Shape;1549;g46ba8dfdce_0_16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2" name="Shape 1552"/>
        <p:cNvGrpSpPr/>
        <p:nvPr/>
      </p:nvGrpSpPr>
      <p:grpSpPr>
        <a:xfrm>
          <a:off x="0" y="0"/>
          <a:ext cx="0" cy="0"/>
          <a:chOff x="0" y="0"/>
          <a:chExt cx="0" cy="0"/>
        </a:xfrm>
      </p:grpSpPr>
      <p:sp>
        <p:nvSpPr>
          <p:cNvPr id="1553" name="Google Shape;1553;g46ba8dfdce_0_16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4" name="Google Shape;1554;g46ba8dfdce_0_16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8" name="Shape 1558"/>
        <p:cNvGrpSpPr/>
        <p:nvPr/>
      </p:nvGrpSpPr>
      <p:grpSpPr>
        <a:xfrm>
          <a:off x="0" y="0"/>
          <a:ext cx="0" cy="0"/>
          <a:chOff x="0" y="0"/>
          <a:chExt cx="0" cy="0"/>
        </a:xfrm>
      </p:grpSpPr>
      <p:sp>
        <p:nvSpPr>
          <p:cNvPr id="1559" name="Google Shape;1559;g46ba8dfdce_0_16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0" name="Google Shape;1560;g46ba8dfdce_0_16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3" name="Shape 1563"/>
        <p:cNvGrpSpPr/>
        <p:nvPr/>
      </p:nvGrpSpPr>
      <p:grpSpPr>
        <a:xfrm>
          <a:off x="0" y="0"/>
          <a:ext cx="0" cy="0"/>
          <a:chOff x="0" y="0"/>
          <a:chExt cx="0" cy="0"/>
        </a:xfrm>
      </p:grpSpPr>
      <p:sp>
        <p:nvSpPr>
          <p:cNvPr id="1564" name="Google Shape;1564;g445059f326_3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5" name="Google Shape;1565;g445059f326_3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46ba8dfdce_0_1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46ba8dfdce_0_1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8" name="Shape 1568"/>
        <p:cNvGrpSpPr/>
        <p:nvPr/>
      </p:nvGrpSpPr>
      <p:grpSpPr>
        <a:xfrm>
          <a:off x="0" y="0"/>
          <a:ext cx="0" cy="0"/>
          <a:chOff x="0" y="0"/>
          <a:chExt cx="0" cy="0"/>
        </a:xfrm>
      </p:grpSpPr>
      <p:sp>
        <p:nvSpPr>
          <p:cNvPr id="1569" name="Google Shape;1569;g445059f326_3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0" name="Google Shape;1570;g445059f326_3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4" name="Shape 1574"/>
        <p:cNvGrpSpPr/>
        <p:nvPr/>
      </p:nvGrpSpPr>
      <p:grpSpPr>
        <a:xfrm>
          <a:off x="0" y="0"/>
          <a:ext cx="0" cy="0"/>
          <a:chOff x="0" y="0"/>
          <a:chExt cx="0" cy="0"/>
        </a:xfrm>
      </p:grpSpPr>
      <p:sp>
        <p:nvSpPr>
          <p:cNvPr id="1575" name="Google Shape;1575;g445059f326_3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6" name="Google Shape;1576;g445059f326_3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1" name="Shape 1581"/>
        <p:cNvGrpSpPr/>
        <p:nvPr/>
      </p:nvGrpSpPr>
      <p:grpSpPr>
        <a:xfrm>
          <a:off x="0" y="0"/>
          <a:ext cx="0" cy="0"/>
          <a:chOff x="0" y="0"/>
          <a:chExt cx="0" cy="0"/>
        </a:xfrm>
      </p:grpSpPr>
      <p:sp>
        <p:nvSpPr>
          <p:cNvPr id="1582" name="Google Shape;1582;g445059f326_3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3" name="Google Shape;1583;g445059f326_3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7" name="Shape 1587"/>
        <p:cNvGrpSpPr/>
        <p:nvPr/>
      </p:nvGrpSpPr>
      <p:grpSpPr>
        <a:xfrm>
          <a:off x="0" y="0"/>
          <a:ext cx="0" cy="0"/>
          <a:chOff x="0" y="0"/>
          <a:chExt cx="0" cy="0"/>
        </a:xfrm>
      </p:grpSpPr>
      <p:sp>
        <p:nvSpPr>
          <p:cNvPr id="1588" name="Google Shape;1588;g46ba8dfdce_0_16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9" name="Google Shape;1589;g46ba8dfdce_0_16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3" name="Shape 1593"/>
        <p:cNvGrpSpPr/>
        <p:nvPr/>
      </p:nvGrpSpPr>
      <p:grpSpPr>
        <a:xfrm>
          <a:off x="0" y="0"/>
          <a:ext cx="0" cy="0"/>
          <a:chOff x="0" y="0"/>
          <a:chExt cx="0" cy="0"/>
        </a:xfrm>
      </p:grpSpPr>
      <p:sp>
        <p:nvSpPr>
          <p:cNvPr id="1594" name="Google Shape;1594;g46ba8dfdce_0_16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5" name="Google Shape;1595;g46ba8dfdce_0_16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8" name="Shape 1598"/>
        <p:cNvGrpSpPr/>
        <p:nvPr/>
      </p:nvGrpSpPr>
      <p:grpSpPr>
        <a:xfrm>
          <a:off x="0" y="0"/>
          <a:ext cx="0" cy="0"/>
          <a:chOff x="0" y="0"/>
          <a:chExt cx="0" cy="0"/>
        </a:xfrm>
      </p:grpSpPr>
      <p:sp>
        <p:nvSpPr>
          <p:cNvPr id="1599" name="Google Shape;1599;g445059f326_3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0" name="Google Shape;1600;g445059f326_3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3" name="Shape 1603"/>
        <p:cNvGrpSpPr/>
        <p:nvPr/>
      </p:nvGrpSpPr>
      <p:grpSpPr>
        <a:xfrm>
          <a:off x="0" y="0"/>
          <a:ext cx="0" cy="0"/>
          <a:chOff x="0" y="0"/>
          <a:chExt cx="0" cy="0"/>
        </a:xfrm>
      </p:grpSpPr>
      <p:sp>
        <p:nvSpPr>
          <p:cNvPr id="1604" name="Google Shape;1604;g445059f326_3_4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5" name="Google Shape;1605;g445059f326_3_4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9" name="Shape 1609"/>
        <p:cNvGrpSpPr/>
        <p:nvPr/>
      </p:nvGrpSpPr>
      <p:grpSpPr>
        <a:xfrm>
          <a:off x="0" y="0"/>
          <a:ext cx="0" cy="0"/>
          <a:chOff x="0" y="0"/>
          <a:chExt cx="0" cy="0"/>
        </a:xfrm>
      </p:grpSpPr>
      <p:sp>
        <p:nvSpPr>
          <p:cNvPr id="1610" name="Google Shape;1610;g445059f326_3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1" name="Google Shape;1611;g445059f326_3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5" name="Shape 1615"/>
        <p:cNvGrpSpPr/>
        <p:nvPr/>
      </p:nvGrpSpPr>
      <p:grpSpPr>
        <a:xfrm>
          <a:off x="0" y="0"/>
          <a:ext cx="0" cy="0"/>
          <a:chOff x="0" y="0"/>
          <a:chExt cx="0" cy="0"/>
        </a:xfrm>
      </p:grpSpPr>
      <p:sp>
        <p:nvSpPr>
          <p:cNvPr id="1616" name="Google Shape;1616;g445059f326_3_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7" name="Google Shape;1617;g445059f326_3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1" name="Shape 1621"/>
        <p:cNvGrpSpPr/>
        <p:nvPr/>
      </p:nvGrpSpPr>
      <p:grpSpPr>
        <a:xfrm>
          <a:off x="0" y="0"/>
          <a:ext cx="0" cy="0"/>
          <a:chOff x="0" y="0"/>
          <a:chExt cx="0" cy="0"/>
        </a:xfrm>
      </p:grpSpPr>
      <p:sp>
        <p:nvSpPr>
          <p:cNvPr id="1622" name="Google Shape;1622;g445059f326_3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3" name="Google Shape;1623;g445059f326_3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46ba8dfdce_0_6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46ba8dfdce_0_6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7" name="Shape 1627"/>
        <p:cNvGrpSpPr/>
        <p:nvPr/>
      </p:nvGrpSpPr>
      <p:grpSpPr>
        <a:xfrm>
          <a:off x="0" y="0"/>
          <a:ext cx="0" cy="0"/>
          <a:chOff x="0" y="0"/>
          <a:chExt cx="0" cy="0"/>
        </a:xfrm>
      </p:grpSpPr>
      <p:sp>
        <p:nvSpPr>
          <p:cNvPr id="1628" name="Google Shape;1628;g445059f326_3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9" name="Google Shape;1629;g445059f326_3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2" name="Shape 1632"/>
        <p:cNvGrpSpPr/>
        <p:nvPr/>
      </p:nvGrpSpPr>
      <p:grpSpPr>
        <a:xfrm>
          <a:off x="0" y="0"/>
          <a:ext cx="0" cy="0"/>
          <a:chOff x="0" y="0"/>
          <a:chExt cx="0" cy="0"/>
        </a:xfrm>
      </p:grpSpPr>
      <p:sp>
        <p:nvSpPr>
          <p:cNvPr id="1633" name="Google Shape;1633;g445059f326_3_5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4" name="Google Shape;1634;g445059f326_3_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8" name="Shape 1638"/>
        <p:cNvGrpSpPr/>
        <p:nvPr/>
      </p:nvGrpSpPr>
      <p:grpSpPr>
        <a:xfrm>
          <a:off x="0" y="0"/>
          <a:ext cx="0" cy="0"/>
          <a:chOff x="0" y="0"/>
          <a:chExt cx="0" cy="0"/>
        </a:xfrm>
      </p:grpSpPr>
      <p:sp>
        <p:nvSpPr>
          <p:cNvPr id="1639" name="Google Shape;1639;g445059f326_3_5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0" name="Google Shape;1640;g445059f326_3_5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3" name="Shape 1643"/>
        <p:cNvGrpSpPr/>
        <p:nvPr/>
      </p:nvGrpSpPr>
      <p:grpSpPr>
        <a:xfrm>
          <a:off x="0" y="0"/>
          <a:ext cx="0" cy="0"/>
          <a:chOff x="0" y="0"/>
          <a:chExt cx="0" cy="0"/>
        </a:xfrm>
      </p:grpSpPr>
      <p:sp>
        <p:nvSpPr>
          <p:cNvPr id="1644" name="Google Shape;1644;g445059f326_3_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5" name="Google Shape;1645;g445059f326_3_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0" name="Shape 1650"/>
        <p:cNvGrpSpPr/>
        <p:nvPr/>
      </p:nvGrpSpPr>
      <p:grpSpPr>
        <a:xfrm>
          <a:off x="0" y="0"/>
          <a:ext cx="0" cy="0"/>
          <a:chOff x="0" y="0"/>
          <a:chExt cx="0" cy="0"/>
        </a:xfrm>
      </p:grpSpPr>
      <p:sp>
        <p:nvSpPr>
          <p:cNvPr id="1651" name="Google Shape;1651;g445059f326_3_4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2" name="Google Shape;1652;g445059f326_3_4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7" name="Shape 1657"/>
        <p:cNvGrpSpPr/>
        <p:nvPr/>
      </p:nvGrpSpPr>
      <p:grpSpPr>
        <a:xfrm>
          <a:off x="0" y="0"/>
          <a:ext cx="0" cy="0"/>
          <a:chOff x="0" y="0"/>
          <a:chExt cx="0" cy="0"/>
        </a:xfrm>
      </p:grpSpPr>
      <p:sp>
        <p:nvSpPr>
          <p:cNvPr id="1658" name="Google Shape;1658;g445059f326_3_5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9" name="Google Shape;1659;g445059f326_3_5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2" name="Shape 1662"/>
        <p:cNvGrpSpPr/>
        <p:nvPr/>
      </p:nvGrpSpPr>
      <p:grpSpPr>
        <a:xfrm>
          <a:off x="0" y="0"/>
          <a:ext cx="0" cy="0"/>
          <a:chOff x="0" y="0"/>
          <a:chExt cx="0" cy="0"/>
        </a:xfrm>
      </p:grpSpPr>
      <p:sp>
        <p:nvSpPr>
          <p:cNvPr id="1663" name="Google Shape;1663;g445059f326_3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4" name="Google Shape;1664;g445059f326_3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8" name="Shape 1668"/>
        <p:cNvGrpSpPr/>
        <p:nvPr/>
      </p:nvGrpSpPr>
      <p:grpSpPr>
        <a:xfrm>
          <a:off x="0" y="0"/>
          <a:ext cx="0" cy="0"/>
          <a:chOff x="0" y="0"/>
          <a:chExt cx="0" cy="0"/>
        </a:xfrm>
      </p:grpSpPr>
      <p:sp>
        <p:nvSpPr>
          <p:cNvPr id="1669" name="Google Shape;1669;g445059f326_3_4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0" name="Google Shape;1670;g445059f326_3_4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4" name="Shape 1674"/>
        <p:cNvGrpSpPr/>
        <p:nvPr/>
      </p:nvGrpSpPr>
      <p:grpSpPr>
        <a:xfrm>
          <a:off x="0" y="0"/>
          <a:ext cx="0" cy="0"/>
          <a:chOff x="0" y="0"/>
          <a:chExt cx="0" cy="0"/>
        </a:xfrm>
      </p:grpSpPr>
      <p:sp>
        <p:nvSpPr>
          <p:cNvPr id="1675" name="Google Shape;1675;g445059f326_3_5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6" name="Google Shape;1676;g445059f326_3_5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9" name="Shape 1679"/>
        <p:cNvGrpSpPr/>
        <p:nvPr/>
      </p:nvGrpSpPr>
      <p:grpSpPr>
        <a:xfrm>
          <a:off x="0" y="0"/>
          <a:ext cx="0" cy="0"/>
          <a:chOff x="0" y="0"/>
          <a:chExt cx="0" cy="0"/>
        </a:xfrm>
      </p:grpSpPr>
      <p:sp>
        <p:nvSpPr>
          <p:cNvPr id="1680" name="Google Shape;1680;g445059f326_3_5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1" name="Google Shape;1681;g445059f326_3_5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46ba8dfdce_0_1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46ba8dfdce_0_1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6" name="Shape 1686"/>
        <p:cNvGrpSpPr/>
        <p:nvPr/>
      </p:nvGrpSpPr>
      <p:grpSpPr>
        <a:xfrm>
          <a:off x="0" y="0"/>
          <a:ext cx="0" cy="0"/>
          <a:chOff x="0" y="0"/>
          <a:chExt cx="0" cy="0"/>
        </a:xfrm>
      </p:grpSpPr>
      <p:sp>
        <p:nvSpPr>
          <p:cNvPr id="1687" name="Google Shape;1687;g445059f326_3_5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8" name="Google Shape;1688;g445059f326_3_5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3" name="Shape 1693"/>
        <p:cNvGrpSpPr/>
        <p:nvPr/>
      </p:nvGrpSpPr>
      <p:grpSpPr>
        <a:xfrm>
          <a:off x="0" y="0"/>
          <a:ext cx="0" cy="0"/>
          <a:chOff x="0" y="0"/>
          <a:chExt cx="0" cy="0"/>
        </a:xfrm>
      </p:grpSpPr>
      <p:sp>
        <p:nvSpPr>
          <p:cNvPr id="1694" name="Google Shape;1694;g445059f326_3_5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5" name="Google Shape;1695;g445059f326_3_5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0" name="Shape 1700"/>
        <p:cNvGrpSpPr/>
        <p:nvPr/>
      </p:nvGrpSpPr>
      <p:grpSpPr>
        <a:xfrm>
          <a:off x="0" y="0"/>
          <a:ext cx="0" cy="0"/>
          <a:chOff x="0" y="0"/>
          <a:chExt cx="0" cy="0"/>
        </a:xfrm>
      </p:grpSpPr>
      <p:sp>
        <p:nvSpPr>
          <p:cNvPr id="1701" name="Google Shape;1701;g445059f326_3_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2" name="Google Shape;1702;g445059f326_3_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7" name="Shape 1707"/>
        <p:cNvGrpSpPr/>
        <p:nvPr/>
      </p:nvGrpSpPr>
      <p:grpSpPr>
        <a:xfrm>
          <a:off x="0" y="0"/>
          <a:ext cx="0" cy="0"/>
          <a:chOff x="0" y="0"/>
          <a:chExt cx="0" cy="0"/>
        </a:xfrm>
      </p:grpSpPr>
      <p:sp>
        <p:nvSpPr>
          <p:cNvPr id="1708" name="Google Shape;1708;g445059f326_3_4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9" name="Google Shape;1709;g445059f326_3_4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3" name="Shape 1713"/>
        <p:cNvGrpSpPr/>
        <p:nvPr/>
      </p:nvGrpSpPr>
      <p:grpSpPr>
        <a:xfrm>
          <a:off x="0" y="0"/>
          <a:ext cx="0" cy="0"/>
          <a:chOff x="0" y="0"/>
          <a:chExt cx="0" cy="0"/>
        </a:xfrm>
      </p:grpSpPr>
      <p:sp>
        <p:nvSpPr>
          <p:cNvPr id="1714" name="Google Shape;1714;g445059f326_3_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5" name="Google Shape;1715;g445059f326_3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8" name="Shape 1718"/>
        <p:cNvGrpSpPr/>
        <p:nvPr/>
      </p:nvGrpSpPr>
      <p:grpSpPr>
        <a:xfrm>
          <a:off x="0" y="0"/>
          <a:ext cx="0" cy="0"/>
          <a:chOff x="0" y="0"/>
          <a:chExt cx="0" cy="0"/>
        </a:xfrm>
      </p:grpSpPr>
      <p:sp>
        <p:nvSpPr>
          <p:cNvPr id="1719" name="Google Shape;1719;g445059f326_3_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0" name="Google Shape;1720;g445059f326_3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3" name="Shape 1723"/>
        <p:cNvGrpSpPr/>
        <p:nvPr/>
      </p:nvGrpSpPr>
      <p:grpSpPr>
        <a:xfrm>
          <a:off x="0" y="0"/>
          <a:ext cx="0" cy="0"/>
          <a:chOff x="0" y="0"/>
          <a:chExt cx="0" cy="0"/>
        </a:xfrm>
      </p:grpSpPr>
      <p:sp>
        <p:nvSpPr>
          <p:cNvPr id="1724" name="Google Shape;1724;g445059f326_3_4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5" name="Google Shape;1725;g445059f326_3_4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0" name="Shape 1730"/>
        <p:cNvGrpSpPr/>
        <p:nvPr/>
      </p:nvGrpSpPr>
      <p:grpSpPr>
        <a:xfrm>
          <a:off x="0" y="0"/>
          <a:ext cx="0" cy="0"/>
          <a:chOff x="0" y="0"/>
          <a:chExt cx="0" cy="0"/>
        </a:xfrm>
      </p:grpSpPr>
      <p:sp>
        <p:nvSpPr>
          <p:cNvPr id="1731" name="Google Shape;1731;g445059f326_3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2" name="Google Shape;1732;g445059f326_3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7" name="Shape 1737"/>
        <p:cNvGrpSpPr/>
        <p:nvPr/>
      </p:nvGrpSpPr>
      <p:grpSpPr>
        <a:xfrm>
          <a:off x="0" y="0"/>
          <a:ext cx="0" cy="0"/>
          <a:chOff x="0" y="0"/>
          <a:chExt cx="0" cy="0"/>
        </a:xfrm>
      </p:grpSpPr>
      <p:sp>
        <p:nvSpPr>
          <p:cNvPr id="1738" name="Google Shape;1738;g445059f326_3_4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9" name="Google Shape;1739;g445059f326_3_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3" name="Shape 1743"/>
        <p:cNvGrpSpPr/>
        <p:nvPr/>
      </p:nvGrpSpPr>
      <p:grpSpPr>
        <a:xfrm>
          <a:off x="0" y="0"/>
          <a:ext cx="0" cy="0"/>
          <a:chOff x="0" y="0"/>
          <a:chExt cx="0" cy="0"/>
        </a:xfrm>
      </p:grpSpPr>
      <p:sp>
        <p:nvSpPr>
          <p:cNvPr id="1744" name="Google Shape;1744;g445059f326_3_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5" name="Google Shape;1745;g445059f326_3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46ba8dfdce_0_1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46ba8dfdce_0_1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0" name="Shape 1750"/>
        <p:cNvGrpSpPr/>
        <p:nvPr/>
      </p:nvGrpSpPr>
      <p:grpSpPr>
        <a:xfrm>
          <a:off x="0" y="0"/>
          <a:ext cx="0" cy="0"/>
          <a:chOff x="0" y="0"/>
          <a:chExt cx="0" cy="0"/>
        </a:xfrm>
      </p:grpSpPr>
      <p:sp>
        <p:nvSpPr>
          <p:cNvPr id="1751" name="Google Shape;1751;g444c283041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2" name="Google Shape;1752;g444c28304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5" name="Shape 1755"/>
        <p:cNvGrpSpPr/>
        <p:nvPr/>
      </p:nvGrpSpPr>
      <p:grpSpPr>
        <a:xfrm>
          <a:off x="0" y="0"/>
          <a:ext cx="0" cy="0"/>
          <a:chOff x="0" y="0"/>
          <a:chExt cx="0" cy="0"/>
        </a:xfrm>
      </p:grpSpPr>
      <p:sp>
        <p:nvSpPr>
          <p:cNvPr id="1756" name="Google Shape;1756;g444c28304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7" name="Google Shape;1757;g444c28304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1" name="Shape 1761"/>
        <p:cNvGrpSpPr/>
        <p:nvPr/>
      </p:nvGrpSpPr>
      <p:grpSpPr>
        <a:xfrm>
          <a:off x="0" y="0"/>
          <a:ext cx="0" cy="0"/>
          <a:chOff x="0" y="0"/>
          <a:chExt cx="0" cy="0"/>
        </a:xfrm>
      </p:grpSpPr>
      <p:sp>
        <p:nvSpPr>
          <p:cNvPr id="1762" name="Google Shape;1762;g444c283041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3" name="Google Shape;1763;g444c28304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6" name="Shape 1766"/>
        <p:cNvGrpSpPr/>
        <p:nvPr/>
      </p:nvGrpSpPr>
      <p:grpSpPr>
        <a:xfrm>
          <a:off x="0" y="0"/>
          <a:ext cx="0" cy="0"/>
          <a:chOff x="0" y="0"/>
          <a:chExt cx="0" cy="0"/>
        </a:xfrm>
      </p:grpSpPr>
      <p:sp>
        <p:nvSpPr>
          <p:cNvPr id="1767" name="Google Shape;1767;g444c283041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8" name="Google Shape;1768;g444c283041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2" name="Shape 1772"/>
        <p:cNvGrpSpPr/>
        <p:nvPr/>
      </p:nvGrpSpPr>
      <p:grpSpPr>
        <a:xfrm>
          <a:off x="0" y="0"/>
          <a:ext cx="0" cy="0"/>
          <a:chOff x="0" y="0"/>
          <a:chExt cx="0" cy="0"/>
        </a:xfrm>
      </p:grpSpPr>
      <p:sp>
        <p:nvSpPr>
          <p:cNvPr id="1773" name="Google Shape;1773;g444c283041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4" name="Google Shape;1774;g444c283041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8" name="Shape 1778"/>
        <p:cNvGrpSpPr/>
        <p:nvPr/>
      </p:nvGrpSpPr>
      <p:grpSpPr>
        <a:xfrm>
          <a:off x="0" y="0"/>
          <a:ext cx="0" cy="0"/>
          <a:chOff x="0" y="0"/>
          <a:chExt cx="0" cy="0"/>
        </a:xfrm>
      </p:grpSpPr>
      <p:sp>
        <p:nvSpPr>
          <p:cNvPr id="1779" name="Google Shape;1779;g445059f326_3_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0" name="Google Shape;1780;g445059f326_3_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3" name="Shape 1783"/>
        <p:cNvGrpSpPr/>
        <p:nvPr/>
      </p:nvGrpSpPr>
      <p:grpSpPr>
        <a:xfrm>
          <a:off x="0" y="0"/>
          <a:ext cx="0" cy="0"/>
          <a:chOff x="0" y="0"/>
          <a:chExt cx="0" cy="0"/>
        </a:xfrm>
      </p:grpSpPr>
      <p:sp>
        <p:nvSpPr>
          <p:cNvPr id="1784" name="Google Shape;1784;g445059f326_3_5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5" name="Google Shape;1785;g445059f326_3_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9" name="Shape 1789"/>
        <p:cNvGrpSpPr/>
        <p:nvPr/>
      </p:nvGrpSpPr>
      <p:grpSpPr>
        <a:xfrm>
          <a:off x="0" y="0"/>
          <a:ext cx="0" cy="0"/>
          <a:chOff x="0" y="0"/>
          <a:chExt cx="0" cy="0"/>
        </a:xfrm>
      </p:grpSpPr>
      <p:sp>
        <p:nvSpPr>
          <p:cNvPr id="1790" name="Google Shape;1790;g445059f326_3_5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1" name="Google Shape;1791;g445059f326_3_5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4" name="Shape 1794"/>
        <p:cNvGrpSpPr/>
        <p:nvPr/>
      </p:nvGrpSpPr>
      <p:grpSpPr>
        <a:xfrm>
          <a:off x="0" y="0"/>
          <a:ext cx="0" cy="0"/>
          <a:chOff x="0" y="0"/>
          <a:chExt cx="0" cy="0"/>
        </a:xfrm>
      </p:grpSpPr>
      <p:sp>
        <p:nvSpPr>
          <p:cNvPr id="1795" name="Google Shape;1795;g445059f326_3_5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6" name="Google Shape;1796;g445059f326_3_5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1" name="Shape 1801"/>
        <p:cNvGrpSpPr/>
        <p:nvPr/>
      </p:nvGrpSpPr>
      <p:grpSpPr>
        <a:xfrm>
          <a:off x="0" y="0"/>
          <a:ext cx="0" cy="0"/>
          <a:chOff x="0" y="0"/>
          <a:chExt cx="0" cy="0"/>
        </a:xfrm>
      </p:grpSpPr>
      <p:sp>
        <p:nvSpPr>
          <p:cNvPr id="1802" name="Google Shape;1802;g445059f326_3_5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3" name="Google Shape;1803;g445059f326_3_5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46ba8dfdce_0_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46ba8dfdce_0_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46ba8dfdce_0_1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46ba8dfdce_0_1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9" name="Shape 1809"/>
        <p:cNvGrpSpPr/>
        <p:nvPr/>
      </p:nvGrpSpPr>
      <p:grpSpPr>
        <a:xfrm>
          <a:off x="0" y="0"/>
          <a:ext cx="0" cy="0"/>
          <a:chOff x="0" y="0"/>
          <a:chExt cx="0" cy="0"/>
        </a:xfrm>
      </p:grpSpPr>
      <p:sp>
        <p:nvSpPr>
          <p:cNvPr id="1810" name="Google Shape;1810;gab36e12ee7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1" name="Google Shape;1811;gab36e12ee7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4" name="Shape 1814"/>
        <p:cNvGrpSpPr/>
        <p:nvPr/>
      </p:nvGrpSpPr>
      <p:grpSpPr>
        <a:xfrm>
          <a:off x="0" y="0"/>
          <a:ext cx="0" cy="0"/>
          <a:chOff x="0" y="0"/>
          <a:chExt cx="0" cy="0"/>
        </a:xfrm>
      </p:grpSpPr>
      <p:sp>
        <p:nvSpPr>
          <p:cNvPr id="1815" name="Google Shape;1815;gab36e12ee7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6" name="Google Shape;1816;gab36e12ee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0" name="Shape 1820"/>
        <p:cNvGrpSpPr/>
        <p:nvPr/>
      </p:nvGrpSpPr>
      <p:grpSpPr>
        <a:xfrm>
          <a:off x="0" y="0"/>
          <a:ext cx="0" cy="0"/>
          <a:chOff x="0" y="0"/>
          <a:chExt cx="0" cy="0"/>
        </a:xfrm>
      </p:grpSpPr>
      <p:sp>
        <p:nvSpPr>
          <p:cNvPr id="1821" name="Google Shape;1821;gab36e12ee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2" name="Google Shape;1822;gab36e12ee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6" name="Shape 1826"/>
        <p:cNvGrpSpPr/>
        <p:nvPr/>
      </p:nvGrpSpPr>
      <p:grpSpPr>
        <a:xfrm>
          <a:off x="0" y="0"/>
          <a:ext cx="0" cy="0"/>
          <a:chOff x="0" y="0"/>
          <a:chExt cx="0" cy="0"/>
        </a:xfrm>
      </p:grpSpPr>
      <p:sp>
        <p:nvSpPr>
          <p:cNvPr id="1827" name="Google Shape;1827;gab36e12ee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8" name="Google Shape;1828;gab36e12ee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1" name="Shape 1831"/>
        <p:cNvGrpSpPr/>
        <p:nvPr/>
      </p:nvGrpSpPr>
      <p:grpSpPr>
        <a:xfrm>
          <a:off x="0" y="0"/>
          <a:ext cx="0" cy="0"/>
          <a:chOff x="0" y="0"/>
          <a:chExt cx="0" cy="0"/>
        </a:xfrm>
      </p:grpSpPr>
      <p:sp>
        <p:nvSpPr>
          <p:cNvPr id="1832" name="Google Shape;1832;gab36e12ee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3" name="Google Shape;1833;gab36e12ee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7" name="Shape 1837"/>
        <p:cNvGrpSpPr/>
        <p:nvPr/>
      </p:nvGrpSpPr>
      <p:grpSpPr>
        <a:xfrm>
          <a:off x="0" y="0"/>
          <a:ext cx="0" cy="0"/>
          <a:chOff x="0" y="0"/>
          <a:chExt cx="0" cy="0"/>
        </a:xfrm>
      </p:grpSpPr>
      <p:sp>
        <p:nvSpPr>
          <p:cNvPr id="1838" name="Google Shape;1838;gab36e12ee7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9" name="Google Shape;1839;gab36e12ee7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3" name="Shape 1843"/>
        <p:cNvGrpSpPr/>
        <p:nvPr/>
      </p:nvGrpSpPr>
      <p:grpSpPr>
        <a:xfrm>
          <a:off x="0" y="0"/>
          <a:ext cx="0" cy="0"/>
          <a:chOff x="0" y="0"/>
          <a:chExt cx="0" cy="0"/>
        </a:xfrm>
      </p:grpSpPr>
      <p:sp>
        <p:nvSpPr>
          <p:cNvPr id="1844" name="Google Shape;1844;gab36e12ee7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5" name="Google Shape;1845;gab36e12ee7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0" name="Shape 1850"/>
        <p:cNvGrpSpPr/>
        <p:nvPr/>
      </p:nvGrpSpPr>
      <p:grpSpPr>
        <a:xfrm>
          <a:off x="0" y="0"/>
          <a:ext cx="0" cy="0"/>
          <a:chOff x="0" y="0"/>
          <a:chExt cx="0" cy="0"/>
        </a:xfrm>
      </p:grpSpPr>
      <p:sp>
        <p:nvSpPr>
          <p:cNvPr id="1851" name="Google Shape;1851;gab36e12ee7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2" name="Google Shape;1852;gab36e12ee7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7" name="Shape 1857"/>
        <p:cNvGrpSpPr/>
        <p:nvPr/>
      </p:nvGrpSpPr>
      <p:grpSpPr>
        <a:xfrm>
          <a:off x="0" y="0"/>
          <a:ext cx="0" cy="0"/>
          <a:chOff x="0" y="0"/>
          <a:chExt cx="0" cy="0"/>
        </a:xfrm>
      </p:grpSpPr>
      <p:sp>
        <p:nvSpPr>
          <p:cNvPr id="1858" name="Google Shape;1858;gab36e12ee7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9" name="Google Shape;1859;gab36e12ee7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4" name="Shape 1864"/>
        <p:cNvGrpSpPr/>
        <p:nvPr/>
      </p:nvGrpSpPr>
      <p:grpSpPr>
        <a:xfrm>
          <a:off x="0" y="0"/>
          <a:ext cx="0" cy="0"/>
          <a:chOff x="0" y="0"/>
          <a:chExt cx="0" cy="0"/>
        </a:xfrm>
      </p:grpSpPr>
      <p:sp>
        <p:nvSpPr>
          <p:cNvPr id="1865" name="Google Shape;1865;gab36e12ee7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6" name="Google Shape;1866;gab36e12ee7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46ba8dfdce_0_14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46ba8dfdce_0_14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2" name="Shape 1872"/>
        <p:cNvGrpSpPr/>
        <p:nvPr/>
      </p:nvGrpSpPr>
      <p:grpSpPr>
        <a:xfrm>
          <a:off x="0" y="0"/>
          <a:ext cx="0" cy="0"/>
          <a:chOff x="0" y="0"/>
          <a:chExt cx="0" cy="0"/>
        </a:xfrm>
      </p:grpSpPr>
      <p:sp>
        <p:nvSpPr>
          <p:cNvPr id="1873" name="Google Shape;1873;gab36e12ee7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4" name="Google Shape;1874;gab36e12ee7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9" name="Shape 1879"/>
        <p:cNvGrpSpPr/>
        <p:nvPr/>
      </p:nvGrpSpPr>
      <p:grpSpPr>
        <a:xfrm>
          <a:off x="0" y="0"/>
          <a:ext cx="0" cy="0"/>
          <a:chOff x="0" y="0"/>
          <a:chExt cx="0" cy="0"/>
        </a:xfrm>
      </p:grpSpPr>
      <p:sp>
        <p:nvSpPr>
          <p:cNvPr id="1880" name="Google Shape;1880;gab36e12ee7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1" name="Google Shape;1881;gab36e12ee7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5" name="Shape 1885"/>
        <p:cNvGrpSpPr/>
        <p:nvPr/>
      </p:nvGrpSpPr>
      <p:grpSpPr>
        <a:xfrm>
          <a:off x="0" y="0"/>
          <a:ext cx="0" cy="0"/>
          <a:chOff x="0" y="0"/>
          <a:chExt cx="0" cy="0"/>
        </a:xfrm>
      </p:grpSpPr>
      <p:sp>
        <p:nvSpPr>
          <p:cNvPr id="1886" name="Google Shape;1886;gab36e12ee7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7" name="Google Shape;1887;gab36e12ee7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1" name="Shape 1891"/>
        <p:cNvGrpSpPr/>
        <p:nvPr/>
      </p:nvGrpSpPr>
      <p:grpSpPr>
        <a:xfrm>
          <a:off x="0" y="0"/>
          <a:ext cx="0" cy="0"/>
          <a:chOff x="0" y="0"/>
          <a:chExt cx="0" cy="0"/>
        </a:xfrm>
      </p:grpSpPr>
      <p:sp>
        <p:nvSpPr>
          <p:cNvPr id="1892" name="Google Shape;1892;gab36e12ee7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3" name="Google Shape;1893;gab36e12ee7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7" name="Shape 1897"/>
        <p:cNvGrpSpPr/>
        <p:nvPr/>
      </p:nvGrpSpPr>
      <p:grpSpPr>
        <a:xfrm>
          <a:off x="0" y="0"/>
          <a:ext cx="0" cy="0"/>
          <a:chOff x="0" y="0"/>
          <a:chExt cx="0" cy="0"/>
        </a:xfrm>
      </p:grpSpPr>
      <p:sp>
        <p:nvSpPr>
          <p:cNvPr id="1898" name="Google Shape;1898;gab36e12ee7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9" name="Google Shape;1899;gab36e12ee7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2" name="Shape 1902"/>
        <p:cNvGrpSpPr/>
        <p:nvPr/>
      </p:nvGrpSpPr>
      <p:grpSpPr>
        <a:xfrm>
          <a:off x="0" y="0"/>
          <a:ext cx="0" cy="0"/>
          <a:chOff x="0" y="0"/>
          <a:chExt cx="0" cy="0"/>
        </a:xfrm>
      </p:grpSpPr>
      <p:sp>
        <p:nvSpPr>
          <p:cNvPr id="1903" name="Google Shape;1903;g46ba8dfdce_0_16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4" name="Google Shape;1904;g46ba8dfdce_0_16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7" name="Shape 1907"/>
        <p:cNvGrpSpPr/>
        <p:nvPr/>
      </p:nvGrpSpPr>
      <p:grpSpPr>
        <a:xfrm>
          <a:off x="0" y="0"/>
          <a:ext cx="0" cy="0"/>
          <a:chOff x="0" y="0"/>
          <a:chExt cx="0" cy="0"/>
        </a:xfrm>
      </p:grpSpPr>
      <p:sp>
        <p:nvSpPr>
          <p:cNvPr id="1908" name="Google Shape;1908;g46ba8dfdce_0_6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9" name="Google Shape;1909;g46ba8dfdce_0_6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3" name="Shape 1913"/>
        <p:cNvGrpSpPr/>
        <p:nvPr/>
      </p:nvGrpSpPr>
      <p:grpSpPr>
        <a:xfrm>
          <a:off x="0" y="0"/>
          <a:ext cx="0" cy="0"/>
          <a:chOff x="0" y="0"/>
          <a:chExt cx="0" cy="0"/>
        </a:xfrm>
      </p:grpSpPr>
      <p:sp>
        <p:nvSpPr>
          <p:cNvPr id="1914" name="Google Shape;1914;g445059f326_3_5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5" name="Google Shape;1915;g445059f326_3_5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9" name="Shape 1919"/>
        <p:cNvGrpSpPr/>
        <p:nvPr/>
      </p:nvGrpSpPr>
      <p:grpSpPr>
        <a:xfrm>
          <a:off x="0" y="0"/>
          <a:ext cx="0" cy="0"/>
          <a:chOff x="0" y="0"/>
          <a:chExt cx="0" cy="0"/>
        </a:xfrm>
      </p:grpSpPr>
      <p:sp>
        <p:nvSpPr>
          <p:cNvPr id="1920" name="Google Shape;1920;g445059f326_1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1" name="Google Shape;1921;g445059f326_1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4" name="Shape 1924"/>
        <p:cNvGrpSpPr/>
        <p:nvPr/>
      </p:nvGrpSpPr>
      <p:grpSpPr>
        <a:xfrm>
          <a:off x="0" y="0"/>
          <a:ext cx="0" cy="0"/>
          <a:chOff x="0" y="0"/>
          <a:chExt cx="0" cy="0"/>
        </a:xfrm>
      </p:grpSpPr>
      <p:sp>
        <p:nvSpPr>
          <p:cNvPr id="1925" name="Google Shape;1925;g445059f326_1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6" name="Google Shape;1926;g445059f326_1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46ba8dfdce_0_1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46ba8dfdce_0_1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1" name="Shape 1931"/>
        <p:cNvGrpSpPr/>
        <p:nvPr/>
      </p:nvGrpSpPr>
      <p:grpSpPr>
        <a:xfrm>
          <a:off x="0" y="0"/>
          <a:ext cx="0" cy="0"/>
          <a:chOff x="0" y="0"/>
          <a:chExt cx="0" cy="0"/>
        </a:xfrm>
      </p:grpSpPr>
      <p:sp>
        <p:nvSpPr>
          <p:cNvPr id="1932" name="Google Shape;1932;g445059f326_1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3" name="Google Shape;1933;g445059f326_1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7" name="Shape 1937"/>
        <p:cNvGrpSpPr/>
        <p:nvPr/>
      </p:nvGrpSpPr>
      <p:grpSpPr>
        <a:xfrm>
          <a:off x="0" y="0"/>
          <a:ext cx="0" cy="0"/>
          <a:chOff x="0" y="0"/>
          <a:chExt cx="0" cy="0"/>
        </a:xfrm>
      </p:grpSpPr>
      <p:sp>
        <p:nvSpPr>
          <p:cNvPr id="1938" name="Google Shape;1938;g445059f326_1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9" name="Google Shape;1939;g445059f326_1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3" name="Shape 1943"/>
        <p:cNvGrpSpPr/>
        <p:nvPr/>
      </p:nvGrpSpPr>
      <p:grpSpPr>
        <a:xfrm>
          <a:off x="0" y="0"/>
          <a:ext cx="0" cy="0"/>
          <a:chOff x="0" y="0"/>
          <a:chExt cx="0" cy="0"/>
        </a:xfrm>
      </p:grpSpPr>
      <p:sp>
        <p:nvSpPr>
          <p:cNvPr id="1944" name="Google Shape;1944;g445059f326_1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5" name="Google Shape;1945;g445059f326_1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8" name="Shape 1948"/>
        <p:cNvGrpSpPr/>
        <p:nvPr/>
      </p:nvGrpSpPr>
      <p:grpSpPr>
        <a:xfrm>
          <a:off x="0" y="0"/>
          <a:ext cx="0" cy="0"/>
          <a:chOff x="0" y="0"/>
          <a:chExt cx="0" cy="0"/>
        </a:xfrm>
      </p:grpSpPr>
      <p:sp>
        <p:nvSpPr>
          <p:cNvPr id="1949" name="Google Shape;1949;g445059f326_1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0" name="Google Shape;1950;g445059f326_1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4" name="Shape 1954"/>
        <p:cNvGrpSpPr/>
        <p:nvPr/>
      </p:nvGrpSpPr>
      <p:grpSpPr>
        <a:xfrm>
          <a:off x="0" y="0"/>
          <a:ext cx="0" cy="0"/>
          <a:chOff x="0" y="0"/>
          <a:chExt cx="0" cy="0"/>
        </a:xfrm>
      </p:grpSpPr>
      <p:sp>
        <p:nvSpPr>
          <p:cNvPr id="1955" name="Google Shape;1955;g445059f326_1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6" name="Google Shape;1956;g445059f326_1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1" name="Shape 1961"/>
        <p:cNvGrpSpPr/>
        <p:nvPr/>
      </p:nvGrpSpPr>
      <p:grpSpPr>
        <a:xfrm>
          <a:off x="0" y="0"/>
          <a:ext cx="0" cy="0"/>
          <a:chOff x="0" y="0"/>
          <a:chExt cx="0" cy="0"/>
        </a:xfrm>
      </p:grpSpPr>
      <p:sp>
        <p:nvSpPr>
          <p:cNvPr id="1962" name="Google Shape;1962;g46ba8dfdce_0_8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3" name="Google Shape;1963;g46ba8dfdce_0_8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8" name="Shape 1968"/>
        <p:cNvGrpSpPr/>
        <p:nvPr/>
      </p:nvGrpSpPr>
      <p:grpSpPr>
        <a:xfrm>
          <a:off x="0" y="0"/>
          <a:ext cx="0" cy="0"/>
          <a:chOff x="0" y="0"/>
          <a:chExt cx="0" cy="0"/>
        </a:xfrm>
      </p:grpSpPr>
      <p:sp>
        <p:nvSpPr>
          <p:cNvPr id="1969" name="Google Shape;1969;g445059f326_1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0" name="Google Shape;1970;g445059f326_1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5" name="Shape 1975"/>
        <p:cNvGrpSpPr/>
        <p:nvPr/>
      </p:nvGrpSpPr>
      <p:grpSpPr>
        <a:xfrm>
          <a:off x="0" y="0"/>
          <a:ext cx="0" cy="0"/>
          <a:chOff x="0" y="0"/>
          <a:chExt cx="0" cy="0"/>
        </a:xfrm>
      </p:grpSpPr>
      <p:sp>
        <p:nvSpPr>
          <p:cNvPr id="1976" name="Google Shape;1976;g445059f326_11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7" name="Google Shape;1977;g445059f326_11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2" name="Shape 1982"/>
        <p:cNvGrpSpPr/>
        <p:nvPr/>
      </p:nvGrpSpPr>
      <p:grpSpPr>
        <a:xfrm>
          <a:off x="0" y="0"/>
          <a:ext cx="0" cy="0"/>
          <a:chOff x="0" y="0"/>
          <a:chExt cx="0" cy="0"/>
        </a:xfrm>
      </p:grpSpPr>
      <p:sp>
        <p:nvSpPr>
          <p:cNvPr id="1983" name="Google Shape;1983;g445059f326_1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4" name="Google Shape;1984;g445059f326_1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9" name="Shape 1989"/>
        <p:cNvGrpSpPr/>
        <p:nvPr/>
      </p:nvGrpSpPr>
      <p:grpSpPr>
        <a:xfrm>
          <a:off x="0" y="0"/>
          <a:ext cx="0" cy="0"/>
          <a:chOff x="0" y="0"/>
          <a:chExt cx="0" cy="0"/>
        </a:xfrm>
      </p:grpSpPr>
      <p:sp>
        <p:nvSpPr>
          <p:cNvPr id="1990" name="Google Shape;1990;g445059f326_1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1" name="Google Shape;1991;g445059f326_1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46ba8dfdce_0_1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46ba8dfdce_0_1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6" name="Shape 1996"/>
        <p:cNvGrpSpPr/>
        <p:nvPr/>
      </p:nvGrpSpPr>
      <p:grpSpPr>
        <a:xfrm>
          <a:off x="0" y="0"/>
          <a:ext cx="0" cy="0"/>
          <a:chOff x="0" y="0"/>
          <a:chExt cx="0" cy="0"/>
        </a:xfrm>
      </p:grpSpPr>
      <p:sp>
        <p:nvSpPr>
          <p:cNvPr id="1997" name="Google Shape;1997;g445059f326_11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8" name="Google Shape;1998;g445059f326_11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2" name="Shape 2002"/>
        <p:cNvGrpSpPr/>
        <p:nvPr/>
      </p:nvGrpSpPr>
      <p:grpSpPr>
        <a:xfrm>
          <a:off x="0" y="0"/>
          <a:ext cx="0" cy="0"/>
          <a:chOff x="0" y="0"/>
          <a:chExt cx="0" cy="0"/>
        </a:xfrm>
      </p:grpSpPr>
      <p:sp>
        <p:nvSpPr>
          <p:cNvPr id="2003" name="Google Shape;2003;g445059f326_11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4" name="Google Shape;2004;g445059f326_11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9" name="Shape 2009"/>
        <p:cNvGrpSpPr/>
        <p:nvPr/>
      </p:nvGrpSpPr>
      <p:grpSpPr>
        <a:xfrm>
          <a:off x="0" y="0"/>
          <a:ext cx="0" cy="0"/>
          <a:chOff x="0" y="0"/>
          <a:chExt cx="0" cy="0"/>
        </a:xfrm>
      </p:grpSpPr>
      <p:sp>
        <p:nvSpPr>
          <p:cNvPr id="2010" name="Google Shape;2010;g445059f326_1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1" name="Google Shape;2011;g445059f326_1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5" name="Shape 2015"/>
        <p:cNvGrpSpPr/>
        <p:nvPr/>
      </p:nvGrpSpPr>
      <p:grpSpPr>
        <a:xfrm>
          <a:off x="0" y="0"/>
          <a:ext cx="0" cy="0"/>
          <a:chOff x="0" y="0"/>
          <a:chExt cx="0" cy="0"/>
        </a:xfrm>
      </p:grpSpPr>
      <p:sp>
        <p:nvSpPr>
          <p:cNvPr id="2016" name="Google Shape;2016;g445059f326_1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7" name="Google Shape;2017;g445059f326_1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1" name="Shape 2021"/>
        <p:cNvGrpSpPr/>
        <p:nvPr/>
      </p:nvGrpSpPr>
      <p:grpSpPr>
        <a:xfrm>
          <a:off x="0" y="0"/>
          <a:ext cx="0" cy="0"/>
          <a:chOff x="0" y="0"/>
          <a:chExt cx="0" cy="0"/>
        </a:xfrm>
      </p:grpSpPr>
      <p:sp>
        <p:nvSpPr>
          <p:cNvPr id="2022" name="Google Shape;2022;g445059f326_12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3" name="Google Shape;2023;g445059f326_12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8" name="Shape 2028"/>
        <p:cNvGrpSpPr/>
        <p:nvPr/>
      </p:nvGrpSpPr>
      <p:grpSpPr>
        <a:xfrm>
          <a:off x="0" y="0"/>
          <a:ext cx="0" cy="0"/>
          <a:chOff x="0" y="0"/>
          <a:chExt cx="0" cy="0"/>
        </a:xfrm>
      </p:grpSpPr>
      <p:sp>
        <p:nvSpPr>
          <p:cNvPr id="2029" name="Google Shape;2029;g445059f326_12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0" name="Google Shape;2030;g445059f326_12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4" name="Shape 2034"/>
        <p:cNvGrpSpPr/>
        <p:nvPr/>
      </p:nvGrpSpPr>
      <p:grpSpPr>
        <a:xfrm>
          <a:off x="0" y="0"/>
          <a:ext cx="0" cy="0"/>
          <a:chOff x="0" y="0"/>
          <a:chExt cx="0" cy="0"/>
        </a:xfrm>
      </p:grpSpPr>
      <p:sp>
        <p:nvSpPr>
          <p:cNvPr id="2035" name="Google Shape;2035;g445059f326_12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6" name="Google Shape;2036;g445059f326_12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1" name="Shape 2041"/>
        <p:cNvGrpSpPr/>
        <p:nvPr/>
      </p:nvGrpSpPr>
      <p:grpSpPr>
        <a:xfrm>
          <a:off x="0" y="0"/>
          <a:ext cx="0" cy="0"/>
          <a:chOff x="0" y="0"/>
          <a:chExt cx="0" cy="0"/>
        </a:xfrm>
      </p:grpSpPr>
      <p:sp>
        <p:nvSpPr>
          <p:cNvPr id="2042" name="Google Shape;2042;g445059f326_12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3" name="Google Shape;2043;g445059f326_12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7" name="Shape 2047"/>
        <p:cNvGrpSpPr/>
        <p:nvPr/>
      </p:nvGrpSpPr>
      <p:grpSpPr>
        <a:xfrm>
          <a:off x="0" y="0"/>
          <a:ext cx="0" cy="0"/>
          <a:chOff x="0" y="0"/>
          <a:chExt cx="0" cy="0"/>
        </a:xfrm>
      </p:grpSpPr>
      <p:sp>
        <p:nvSpPr>
          <p:cNvPr id="2048" name="Google Shape;2048;g445059f326_12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9" name="Google Shape;2049;g445059f326_12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3" name="Shape 2053"/>
        <p:cNvGrpSpPr/>
        <p:nvPr/>
      </p:nvGrpSpPr>
      <p:grpSpPr>
        <a:xfrm>
          <a:off x="0" y="0"/>
          <a:ext cx="0" cy="0"/>
          <a:chOff x="0" y="0"/>
          <a:chExt cx="0" cy="0"/>
        </a:xfrm>
      </p:grpSpPr>
      <p:sp>
        <p:nvSpPr>
          <p:cNvPr id="2054" name="Google Shape;2054;g445059f326_12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5" name="Google Shape;2055;g445059f326_12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46ba8dfdce_0_10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46ba8dfdce_0_10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8" name="Shape 2058"/>
        <p:cNvGrpSpPr/>
        <p:nvPr/>
      </p:nvGrpSpPr>
      <p:grpSpPr>
        <a:xfrm>
          <a:off x="0" y="0"/>
          <a:ext cx="0" cy="0"/>
          <a:chOff x="0" y="0"/>
          <a:chExt cx="0" cy="0"/>
        </a:xfrm>
      </p:grpSpPr>
      <p:sp>
        <p:nvSpPr>
          <p:cNvPr id="2059" name="Google Shape;2059;g445059f326_12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0" name="Google Shape;2060;g445059f326_12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4" name="Shape 2064"/>
        <p:cNvGrpSpPr/>
        <p:nvPr/>
      </p:nvGrpSpPr>
      <p:grpSpPr>
        <a:xfrm>
          <a:off x="0" y="0"/>
          <a:ext cx="0" cy="0"/>
          <a:chOff x="0" y="0"/>
          <a:chExt cx="0" cy="0"/>
        </a:xfrm>
      </p:grpSpPr>
      <p:sp>
        <p:nvSpPr>
          <p:cNvPr id="2065" name="Google Shape;2065;g445059f326_12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6" name="Google Shape;2066;g445059f326_12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0" name="Shape 2070"/>
        <p:cNvGrpSpPr/>
        <p:nvPr/>
      </p:nvGrpSpPr>
      <p:grpSpPr>
        <a:xfrm>
          <a:off x="0" y="0"/>
          <a:ext cx="0" cy="0"/>
          <a:chOff x="0" y="0"/>
          <a:chExt cx="0" cy="0"/>
        </a:xfrm>
      </p:grpSpPr>
      <p:sp>
        <p:nvSpPr>
          <p:cNvPr id="2071" name="Google Shape;2071;g46ba8dfdce_0_8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2" name="Google Shape;2072;g46ba8dfdce_0_8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7" name="Shape 2077"/>
        <p:cNvGrpSpPr/>
        <p:nvPr/>
      </p:nvGrpSpPr>
      <p:grpSpPr>
        <a:xfrm>
          <a:off x="0" y="0"/>
          <a:ext cx="0" cy="0"/>
          <a:chOff x="0" y="0"/>
          <a:chExt cx="0" cy="0"/>
        </a:xfrm>
      </p:grpSpPr>
      <p:sp>
        <p:nvSpPr>
          <p:cNvPr id="2078" name="Google Shape;2078;g445059f326_12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9" name="Google Shape;2079;g445059f326_12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3" name="Shape 2083"/>
        <p:cNvGrpSpPr/>
        <p:nvPr/>
      </p:nvGrpSpPr>
      <p:grpSpPr>
        <a:xfrm>
          <a:off x="0" y="0"/>
          <a:ext cx="0" cy="0"/>
          <a:chOff x="0" y="0"/>
          <a:chExt cx="0" cy="0"/>
        </a:xfrm>
      </p:grpSpPr>
      <p:sp>
        <p:nvSpPr>
          <p:cNvPr id="2084" name="Google Shape;2084;g445059f326_13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5" name="Google Shape;2085;g445059f326_13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9" name="Shape 2089"/>
        <p:cNvGrpSpPr/>
        <p:nvPr/>
      </p:nvGrpSpPr>
      <p:grpSpPr>
        <a:xfrm>
          <a:off x="0" y="0"/>
          <a:ext cx="0" cy="0"/>
          <a:chOff x="0" y="0"/>
          <a:chExt cx="0" cy="0"/>
        </a:xfrm>
      </p:grpSpPr>
      <p:sp>
        <p:nvSpPr>
          <p:cNvPr id="2090" name="Google Shape;2090;g445059f326_12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1" name="Google Shape;2091;g445059f326_12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6" name="Shape 2096"/>
        <p:cNvGrpSpPr/>
        <p:nvPr/>
      </p:nvGrpSpPr>
      <p:grpSpPr>
        <a:xfrm>
          <a:off x="0" y="0"/>
          <a:ext cx="0" cy="0"/>
          <a:chOff x="0" y="0"/>
          <a:chExt cx="0" cy="0"/>
        </a:xfrm>
      </p:grpSpPr>
      <p:sp>
        <p:nvSpPr>
          <p:cNvPr id="2097" name="Google Shape;2097;g445059f326_12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8" name="Google Shape;2098;g445059f326_12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2" name="Shape 2102"/>
        <p:cNvGrpSpPr/>
        <p:nvPr/>
      </p:nvGrpSpPr>
      <p:grpSpPr>
        <a:xfrm>
          <a:off x="0" y="0"/>
          <a:ext cx="0" cy="0"/>
          <a:chOff x="0" y="0"/>
          <a:chExt cx="0" cy="0"/>
        </a:xfrm>
      </p:grpSpPr>
      <p:sp>
        <p:nvSpPr>
          <p:cNvPr id="2103" name="Google Shape;2103;g445059f326_12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4" name="Google Shape;2104;g445059f326_12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8" name="Shape 2108"/>
        <p:cNvGrpSpPr/>
        <p:nvPr/>
      </p:nvGrpSpPr>
      <p:grpSpPr>
        <a:xfrm>
          <a:off x="0" y="0"/>
          <a:ext cx="0" cy="0"/>
          <a:chOff x="0" y="0"/>
          <a:chExt cx="0" cy="0"/>
        </a:xfrm>
      </p:grpSpPr>
      <p:sp>
        <p:nvSpPr>
          <p:cNvPr id="2109" name="Google Shape;2109;g445059f326_12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0" name="Google Shape;2110;g445059f326_12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3" name="Shape 2113"/>
        <p:cNvGrpSpPr/>
        <p:nvPr/>
      </p:nvGrpSpPr>
      <p:grpSpPr>
        <a:xfrm>
          <a:off x="0" y="0"/>
          <a:ext cx="0" cy="0"/>
          <a:chOff x="0" y="0"/>
          <a:chExt cx="0" cy="0"/>
        </a:xfrm>
      </p:grpSpPr>
      <p:sp>
        <p:nvSpPr>
          <p:cNvPr id="2114" name="Google Shape;2114;g445059f326_12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5" name="Google Shape;2115;g445059f326_12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46ba8dfdce_0_14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46ba8dfdce_0_14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0" name="Shape 2120"/>
        <p:cNvGrpSpPr/>
        <p:nvPr/>
      </p:nvGrpSpPr>
      <p:grpSpPr>
        <a:xfrm>
          <a:off x="0" y="0"/>
          <a:ext cx="0" cy="0"/>
          <a:chOff x="0" y="0"/>
          <a:chExt cx="0" cy="0"/>
        </a:xfrm>
      </p:grpSpPr>
      <p:sp>
        <p:nvSpPr>
          <p:cNvPr id="2121" name="Google Shape;2121;g445059f326_12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2" name="Google Shape;2122;g445059f326_12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5" name="Shape 2125"/>
        <p:cNvGrpSpPr/>
        <p:nvPr/>
      </p:nvGrpSpPr>
      <p:grpSpPr>
        <a:xfrm>
          <a:off x="0" y="0"/>
          <a:ext cx="0" cy="0"/>
          <a:chOff x="0" y="0"/>
          <a:chExt cx="0" cy="0"/>
        </a:xfrm>
      </p:grpSpPr>
      <p:sp>
        <p:nvSpPr>
          <p:cNvPr id="2126" name="Google Shape;2126;g445059f326_12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7" name="Google Shape;2127;g445059f326_12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1" name="Shape 2131"/>
        <p:cNvGrpSpPr/>
        <p:nvPr/>
      </p:nvGrpSpPr>
      <p:grpSpPr>
        <a:xfrm>
          <a:off x="0" y="0"/>
          <a:ext cx="0" cy="0"/>
          <a:chOff x="0" y="0"/>
          <a:chExt cx="0" cy="0"/>
        </a:xfrm>
      </p:grpSpPr>
      <p:sp>
        <p:nvSpPr>
          <p:cNvPr id="2132" name="Google Shape;2132;g445059f326_12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3" name="Google Shape;2133;g445059f326_12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6" name="Shape 2136"/>
        <p:cNvGrpSpPr/>
        <p:nvPr/>
      </p:nvGrpSpPr>
      <p:grpSpPr>
        <a:xfrm>
          <a:off x="0" y="0"/>
          <a:ext cx="0" cy="0"/>
          <a:chOff x="0" y="0"/>
          <a:chExt cx="0" cy="0"/>
        </a:xfrm>
      </p:grpSpPr>
      <p:sp>
        <p:nvSpPr>
          <p:cNvPr id="2137" name="Google Shape;2137;g445059f326_12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8" name="Google Shape;2138;g445059f326_12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2" name="Shape 2142"/>
        <p:cNvGrpSpPr/>
        <p:nvPr/>
      </p:nvGrpSpPr>
      <p:grpSpPr>
        <a:xfrm>
          <a:off x="0" y="0"/>
          <a:ext cx="0" cy="0"/>
          <a:chOff x="0" y="0"/>
          <a:chExt cx="0" cy="0"/>
        </a:xfrm>
      </p:grpSpPr>
      <p:sp>
        <p:nvSpPr>
          <p:cNvPr id="2143" name="Google Shape;2143;g445059f326_12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4" name="Google Shape;2144;g445059f326_12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9" name="Shape 2149"/>
        <p:cNvGrpSpPr/>
        <p:nvPr/>
      </p:nvGrpSpPr>
      <p:grpSpPr>
        <a:xfrm>
          <a:off x="0" y="0"/>
          <a:ext cx="0" cy="0"/>
          <a:chOff x="0" y="0"/>
          <a:chExt cx="0" cy="0"/>
        </a:xfrm>
      </p:grpSpPr>
      <p:sp>
        <p:nvSpPr>
          <p:cNvPr id="2150" name="Google Shape;2150;g445059f326_13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1" name="Google Shape;2151;g445059f326_13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4" name="Shape 2154"/>
        <p:cNvGrpSpPr/>
        <p:nvPr/>
      </p:nvGrpSpPr>
      <p:grpSpPr>
        <a:xfrm>
          <a:off x="0" y="0"/>
          <a:ext cx="0" cy="0"/>
          <a:chOff x="0" y="0"/>
          <a:chExt cx="0" cy="0"/>
        </a:xfrm>
      </p:grpSpPr>
      <p:sp>
        <p:nvSpPr>
          <p:cNvPr id="2155" name="Google Shape;2155;g445059f326_13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6" name="Google Shape;2156;g445059f326_13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9" name="Shape 2159"/>
        <p:cNvGrpSpPr/>
        <p:nvPr/>
      </p:nvGrpSpPr>
      <p:grpSpPr>
        <a:xfrm>
          <a:off x="0" y="0"/>
          <a:ext cx="0" cy="0"/>
          <a:chOff x="0" y="0"/>
          <a:chExt cx="0" cy="0"/>
        </a:xfrm>
      </p:grpSpPr>
      <p:sp>
        <p:nvSpPr>
          <p:cNvPr id="2160" name="Google Shape;2160;g445059f326_13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1" name="Google Shape;2161;g445059f326_13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5" name="Shape 2165"/>
        <p:cNvGrpSpPr/>
        <p:nvPr/>
      </p:nvGrpSpPr>
      <p:grpSpPr>
        <a:xfrm>
          <a:off x="0" y="0"/>
          <a:ext cx="0" cy="0"/>
          <a:chOff x="0" y="0"/>
          <a:chExt cx="0" cy="0"/>
        </a:xfrm>
      </p:grpSpPr>
      <p:sp>
        <p:nvSpPr>
          <p:cNvPr id="2166" name="Google Shape;2166;g445059f326_13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7" name="Google Shape;2167;g445059f326_13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1" name="Shape 2171"/>
        <p:cNvGrpSpPr/>
        <p:nvPr/>
      </p:nvGrpSpPr>
      <p:grpSpPr>
        <a:xfrm>
          <a:off x="0" y="0"/>
          <a:ext cx="0" cy="0"/>
          <a:chOff x="0" y="0"/>
          <a:chExt cx="0" cy="0"/>
        </a:xfrm>
      </p:grpSpPr>
      <p:sp>
        <p:nvSpPr>
          <p:cNvPr id="2172" name="Google Shape;2172;g445059f326_13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3" name="Google Shape;2173;g445059f326_13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46ba8dfdce_0_1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46ba8dfdce_0_1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8" name="Shape 2178"/>
        <p:cNvGrpSpPr/>
        <p:nvPr/>
      </p:nvGrpSpPr>
      <p:grpSpPr>
        <a:xfrm>
          <a:off x="0" y="0"/>
          <a:ext cx="0" cy="0"/>
          <a:chOff x="0" y="0"/>
          <a:chExt cx="0" cy="0"/>
        </a:xfrm>
      </p:grpSpPr>
      <p:sp>
        <p:nvSpPr>
          <p:cNvPr id="2179" name="Google Shape;2179;g445059f326_13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0" name="Google Shape;2180;g445059f326_13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5" name="Shape 2185"/>
        <p:cNvGrpSpPr/>
        <p:nvPr/>
      </p:nvGrpSpPr>
      <p:grpSpPr>
        <a:xfrm>
          <a:off x="0" y="0"/>
          <a:ext cx="0" cy="0"/>
          <a:chOff x="0" y="0"/>
          <a:chExt cx="0" cy="0"/>
        </a:xfrm>
      </p:grpSpPr>
      <p:sp>
        <p:nvSpPr>
          <p:cNvPr id="2186" name="Google Shape;2186;g46ba8dfdce_0_8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7" name="Google Shape;2187;g46ba8dfdce_0_8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1" name="Shape 2191"/>
        <p:cNvGrpSpPr/>
        <p:nvPr/>
      </p:nvGrpSpPr>
      <p:grpSpPr>
        <a:xfrm>
          <a:off x="0" y="0"/>
          <a:ext cx="0" cy="0"/>
          <a:chOff x="0" y="0"/>
          <a:chExt cx="0" cy="0"/>
        </a:xfrm>
      </p:grpSpPr>
      <p:sp>
        <p:nvSpPr>
          <p:cNvPr id="2192" name="Google Shape;2192;g46ba8dfdce_0_8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3" name="Google Shape;2193;g46ba8dfdce_0_8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7" name="Shape 2197"/>
        <p:cNvGrpSpPr/>
        <p:nvPr/>
      </p:nvGrpSpPr>
      <p:grpSpPr>
        <a:xfrm>
          <a:off x="0" y="0"/>
          <a:ext cx="0" cy="0"/>
          <a:chOff x="0" y="0"/>
          <a:chExt cx="0" cy="0"/>
        </a:xfrm>
      </p:grpSpPr>
      <p:sp>
        <p:nvSpPr>
          <p:cNvPr id="2198" name="Google Shape;2198;g445059f326_1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9" name="Google Shape;2199;g445059f326_1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3" name="Shape 2203"/>
        <p:cNvGrpSpPr/>
        <p:nvPr/>
      </p:nvGrpSpPr>
      <p:grpSpPr>
        <a:xfrm>
          <a:off x="0" y="0"/>
          <a:ext cx="0" cy="0"/>
          <a:chOff x="0" y="0"/>
          <a:chExt cx="0" cy="0"/>
        </a:xfrm>
      </p:grpSpPr>
      <p:sp>
        <p:nvSpPr>
          <p:cNvPr id="2204" name="Google Shape;2204;g445059f326_13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5" name="Google Shape;2205;g445059f326_1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8" name="Shape 2208"/>
        <p:cNvGrpSpPr/>
        <p:nvPr/>
      </p:nvGrpSpPr>
      <p:grpSpPr>
        <a:xfrm>
          <a:off x="0" y="0"/>
          <a:ext cx="0" cy="0"/>
          <a:chOff x="0" y="0"/>
          <a:chExt cx="0" cy="0"/>
        </a:xfrm>
      </p:grpSpPr>
      <p:sp>
        <p:nvSpPr>
          <p:cNvPr id="2209" name="Google Shape;2209;g445059f326_13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0" name="Google Shape;2210;g445059f326_13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3" name="Shape 2213"/>
        <p:cNvGrpSpPr/>
        <p:nvPr/>
      </p:nvGrpSpPr>
      <p:grpSpPr>
        <a:xfrm>
          <a:off x="0" y="0"/>
          <a:ext cx="0" cy="0"/>
          <a:chOff x="0" y="0"/>
          <a:chExt cx="0" cy="0"/>
        </a:xfrm>
      </p:grpSpPr>
      <p:sp>
        <p:nvSpPr>
          <p:cNvPr id="2214" name="Google Shape;2214;g445059f326_13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5" name="Google Shape;2215;g445059f326_13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8" name="Shape 2218"/>
        <p:cNvGrpSpPr/>
        <p:nvPr/>
      </p:nvGrpSpPr>
      <p:grpSpPr>
        <a:xfrm>
          <a:off x="0" y="0"/>
          <a:ext cx="0" cy="0"/>
          <a:chOff x="0" y="0"/>
          <a:chExt cx="0" cy="0"/>
        </a:xfrm>
      </p:grpSpPr>
      <p:sp>
        <p:nvSpPr>
          <p:cNvPr id="2219" name="Google Shape;2219;g445059f32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0" name="Google Shape;2220;g445059f32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46ba8dfdce_0_1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46ba8dfdce_0_1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46ba8dfdce_0_1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46ba8dfdce_0_1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444c283041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444c283041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46ba8dfdce_0_5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46ba8dfdce_0_5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444c283041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444c283041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444c283041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444c283041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46ba8dfdce_0_10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46ba8dfdce_0_10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46ba8dfdce_0_1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46ba8dfdce_0_1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46ba8dfdce_0_9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46ba8dfdce_0_9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46ba8dfdce_0_1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46ba8dfdce_0_1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46ba8dfdce_0_1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46ba8dfdce_0_1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46ba8dfdce_0_1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46ba8dfdce_0_1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46ba8dfdce_0_1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46ba8dfdce_0_1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ac489aa03c_1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ac489aa03c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46ba8dfdce_0_5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46ba8dfdce_0_5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ac489aa03c_1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ac489aa03c_1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ac489aa03c_1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ac489aa03c_1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ac489aa03c_1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ac489aa03c_1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ac489aa03c_1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ac489aa03c_1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46ba8dfdce_0_5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46ba8dfdce_0_5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46ba8dfdce_0_5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46ba8dfdce_0_5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46ba8dfdce_0_10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46ba8dfdce_0_10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46ba8dfdce_0_1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46ba8dfdce_0_1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46ba8dfdce_0_1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46ba8dfdce_0_1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46ba8dfdce_0_1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46ba8dfdce_0_1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46ba8dfdce_0_9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46ba8dfdce_0_9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46ba8dfdce_0_1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46ba8dfdce_0_1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444c283041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444c283041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444c283041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444c283041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6018bbe306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6018bbe306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46ba8dfdce_0_10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46ba8dfdce_0_10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444c9144f5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444c9144f5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444c9144f5_1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444c9144f5_1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46ba8dfdce_0_1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46ba8dfdce_0_1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444c9144f5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444c9144f5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444c9144f5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444c9144f5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46ba8dfdce_0_9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46ba8dfdce_0_9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6018bbe306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6018bbe306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444c9144f5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444c9144f5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444c9144f5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444c9144f5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444c9144f5_1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444c9144f5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444c9144f5_1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444c9144f5_1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444c9144f5_1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444c9144f5_1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444c9144f5_1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444c9144f5_1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444c9144f5_1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444c9144f5_1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444c9144f5_1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444c9144f5_1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444c9144f5_1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444c9144f5_1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46ba8dfdce_0_9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46ba8dfdce_0_9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444c9144f5_1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444c9144f5_1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46ba8dfdce_0_10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46ba8dfdce_0_10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46c91c57c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46c91c57c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444c9144f5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444c9144f5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ac489aa03c_1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9" name="Google Shape;539;gac489aa03c_1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46ba8dfdce_0_1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46ba8dfdce_0_1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46ba8dfdce_0_15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46ba8dfdce_0_15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46ba8dfdce_0_15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46ba8dfdce_0_15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46ba8dfdce_0_15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46ba8dfdce_0_15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46ba8dfdce_0_6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46ba8dfdce_0_6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46ba8dfdce_0_10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46ba8dfdce_0_10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46ba8dfdce_0_14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46ba8dfdce_0_14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46ba8dfdce_0_14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46ba8dfdce_0_14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46ba8dfdce_0_15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46ba8dfdce_0_15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g46ba8dfdce_0_14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9" name="Google Shape;589;g46ba8dfdce_0_14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46ba8dfdce_0_14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5" name="Google Shape;595;g46ba8dfdce_0_14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46ba8dfdce_0_1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1" name="Google Shape;601;g46ba8dfdce_0_1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g46ba8dfdce_0_14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6" name="Google Shape;606;g46ba8dfdce_0_1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g46ba8dfdce_0_15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2" name="Google Shape;612;g46ba8dfdce_0_15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g444c9144f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8" name="Google Shape;618;g444c9144f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g46ba8dfdce_0_15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4" name="Google Shape;624;g46ba8dfdce_0_15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 Id="rId3" Type="http://schemas.openxmlformats.org/officeDocument/2006/relationships/image" Target="../media/image3.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8.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0.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5.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8.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0.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5.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6.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8.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0.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1.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3.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4.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5.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6.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8.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0.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1.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3.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4.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5.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6.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8.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0.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3.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4.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5.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6.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8.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0.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1.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3.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4.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5.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6.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8.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0.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1.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3.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4.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5.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6.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8.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0.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1.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3.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4.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5.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6.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8.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0.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1.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2.xml"/><Relationship Id="rId3" Type="http://schemas.openxmlformats.org/officeDocument/2006/relationships/image" Target="../media/image5.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3.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4.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5.xml"/><Relationship Id="rId3" Type="http://schemas.openxmlformats.org/officeDocument/2006/relationships/image" Target="../media/image24.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6.xml"/><Relationship Id="rId3" Type="http://schemas.openxmlformats.org/officeDocument/2006/relationships/image" Target="../media/image17.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8.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0.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1.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3.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4.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5.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6.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8.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0.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1.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3.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4.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5.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6.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8.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0.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1.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3.xml"/><Relationship Id="rId3" Type="http://schemas.openxmlformats.org/officeDocument/2006/relationships/image" Target="../media/image11.png"/></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54.xml"/><Relationship Id="rId3" Type="http://schemas.openxmlformats.org/officeDocument/2006/relationships/image" Target="../media/image8.png"/></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5.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6.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8.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0.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1.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3.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4.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5.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6.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67.xml"/><Relationship Id="rId3" Type="http://schemas.openxmlformats.org/officeDocument/2006/relationships/image" Target="../media/image7.png"/></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8.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0.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1.xml"/><Relationship Id="rId3" Type="http://schemas.openxmlformats.org/officeDocument/2006/relationships/image" Target="../media/image21.png"/></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3.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4.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5.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6.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8.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0.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1.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2.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3.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4.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5.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6.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8.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0.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1.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2.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3.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4.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5.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6.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8.xml"/><Relationship Id="rId3" Type="http://schemas.openxmlformats.org/officeDocument/2006/relationships/image" Target="../media/image13.gif"/></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9.xml"/><Relationship Id="rId3"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0.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1.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2.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3.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4.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5.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6.xml"/><Relationship Id="rId3" Type="http://schemas.openxmlformats.org/officeDocument/2006/relationships/image" Target="../media/image14.png"/></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7.xml"/><Relationship Id="rId3" Type="http://schemas.openxmlformats.org/officeDocument/2006/relationships/image" Target="../media/image10.png"/></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8.xml"/><Relationship Id="rId3" Type="http://schemas.openxmlformats.org/officeDocument/2006/relationships/image" Target="../media/image9.png"/></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9.xml"/><Relationship Id="rId3" Type="http://schemas.openxmlformats.org/officeDocument/2006/relationships/image" Target="../media/image16.png"/><Relationship Id="rId4" Type="http://schemas.openxmlformats.org/officeDocument/2006/relationships/image" Target="../media/image1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0.xml"/><Relationship Id="rId3" Type="http://schemas.openxmlformats.org/officeDocument/2006/relationships/image" Target="../media/image6.png"/></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1.xml"/><Relationship Id="rId3" Type="http://schemas.openxmlformats.org/officeDocument/2006/relationships/image" Target="../media/image20.png"/></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2.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3.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4.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5.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6.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8.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9.xml"/><Relationship Id="rId3" Type="http://schemas.openxmlformats.org/officeDocument/2006/relationships/image" Target="../media/image1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0.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1.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2.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3.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4.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5.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6.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8.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0.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1.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2.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3.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4.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5.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6.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8.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0.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1.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2.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3.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4.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5.xml"/><Relationship Id="rId3" Type="http://schemas.openxmlformats.org/officeDocument/2006/relationships/image" Target="../media/image22.png"/></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6.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7.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8.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0.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1.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2.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3.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4.xml"/><Relationship Id="rId3" Type="http://schemas.openxmlformats.org/officeDocument/2006/relationships/image" Target="../media/image18.jpg"/></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5.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6.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7.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8.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9.xml"/><Relationship Id="rId3" Type="http://schemas.openxmlformats.org/officeDocument/2006/relationships/image" Target="../media/image1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0.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1.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2.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3.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4.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5.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6.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7.xml"/><Relationship Id="rId3" Type="http://schemas.openxmlformats.org/officeDocument/2006/relationships/hyperlink" Target="https://www.tutorialspoint.com/java/" TargetMode="External"/><Relationship Id="rId4" Type="http://schemas.openxmlformats.org/officeDocument/2006/relationships/hyperlink" Target="https://docs.oracle.com/javase/8/docs/api/"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4.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2.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595975"/>
            <a:ext cx="8520600" cy="195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Java</a:t>
            </a:r>
            <a:endParaRPr/>
          </a:p>
          <a:p>
            <a:pPr indent="0" lvl="0" marL="0" rtl="0" algn="ctr">
              <a:spcBef>
                <a:spcPts val="0"/>
              </a:spcBef>
              <a:spcAft>
                <a:spcPts val="0"/>
              </a:spcAft>
              <a:buNone/>
            </a:pPr>
            <a:r>
              <a:rPr lang="es"/>
              <a:t>Curso </a:t>
            </a:r>
            <a:r>
              <a:rPr lang="es"/>
              <a:t>Básico</a:t>
            </a:r>
            <a:endParaRPr/>
          </a:p>
        </p:txBody>
      </p:sp>
      <p:sp>
        <p:nvSpPr>
          <p:cNvPr id="57" name="Google Shape;57;p13"/>
          <p:cNvSpPr txBox="1"/>
          <p:nvPr>
            <p:ph idx="1" type="subTitle"/>
          </p:nvPr>
        </p:nvSpPr>
        <p:spPr>
          <a:xfrm>
            <a:off x="311700" y="3165823"/>
            <a:ext cx="8520600" cy="73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Francisco Philip </a:t>
            </a:r>
            <a:endParaRPr/>
          </a:p>
        </p:txBody>
      </p:sp>
      <p:sp>
        <p:nvSpPr>
          <p:cNvPr id="58" name="Google Shape;58;p13"/>
          <p:cNvSpPr txBox="1"/>
          <p:nvPr>
            <p:ph idx="1" type="subTitle"/>
          </p:nvPr>
        </p:nvSpPr>
        <p:spPr>
          <a:xfrm>
            <a:off x="729627" y="3630100"/>
            <a:ext cx="7688100" cy="541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s" sz="1300"/>
              <a:t>francisco.philip@gmail.com</a:t>
            </a:r>
            <a:endParaRPr sz="1300"/>
          </a:p>
          <a:p>
            <a:pPr indent="0" lvl="0" marL="0" rtl="0" algn="r">
              <a:spcBef>
                <a:spcPts val="0"/>
              </a:spcBef>
              <a:spcAft>
                <a:spcPts val="0"/>
              </a:spcAft>
              <a:buNone/>
            </a:pPr>
            <a:r>
              <a:rPr lang="es" sz="1300"/>
              <a:t>@franciscophilip</a:t>
            </a:r>
            <a:endParaRPr sz="13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Características de Java</a:t>
            </a:r>
            <a:endParaRPr/>
          </a:p>
        </p:txBody>
      </p:sp>
      <p:sp>
        <p:nvSpPr>
          <p:cNvPr id="108" name="Google Shape;108;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Java tiene características que lo definen y lo han hecho uno de los lenguajes más utilizados.</a:t>
            </a:r>
            <a:endParaRPr/>
          </a:p>
          <a:p>
            <a:pPr indent="-342900" lvl="0" marL="457200" rtl="0" algn="l">
              <a:spcBef>
                <a:spcPts val="1600"/>
              </a:spcBef>
              <a:spcAft>
                <a:spcPts val="0"/>
              </a:spcAft>
              <a:buSzPts val="1800"/>
              <a:buChar char="●"/>
            </a:pPr>
            <a:r>
              <a:rPr lang="es"/>
              <a:t>Orientado a objetos</a:t>
            </a:r>
            <a:endParaRPr/>
          </a:p>
          <a:p>
            <a:pPr indent="-342900" lvl="0" marL="457200" rtl="0" algn="l">
              <a:spcBef>
                <a:spcPts val="0"/>
              </a:spcBef>
              <a:spcAft>
                <a:spcPts val="0"/>
              </a:spcAft>
              <a:buSzPts val="1800"/>
              <a:buChar char="●"/>
            </a:pPr>
            <a:r>
              <a:rPr lang="es"/>
              <a:t>Independencia de la plataforma</a:t>
            </a:r>
            <a:endParaRPr/>
          </a:p>
          <a:p>
            <a:pPr indent="-342900" lvl="0" marL="457200" rtl="0" algn="l">
              <a:spcBef>
                <a:spcPts val="0"/>
              </a:spcBef>
              <a:spcAft>
                <a:spcPts val="0"/>
              </a:spcAft>
              <a:buSzPts val="1800"/>
              <a:buChar char="●"/>
            </a:pPr>
            <a:r>
              <a:rPr lang="es"/>
              <a:t>El recolector de basura o garbage collector (gc)</a:t>
            </a:r>
            <a:br>
              <a:rPr lang="es"/>
            </a:br>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11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Tipos de datos estructurados</a:t>
            </a:r>
            <a:endParaRPr/>
          </a:p>
        </p:txBody>
      </p:sp>
      <p:sp>
        <p:nvSpPr>
          <p:cNvPr id="632" name="Google Shape;632;p11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Los tipos de datos primitivos que acabamos de ver se caracterizan por poder almacenar un único valor. Salvo este reducido conjunto de tipos de datos primitivos, que facilitan el trabajo con números, caracteres y valores booleanos, todos los demás tipos de Java son objetos, también llamados tipos estructurados o "Clases".</a:t>
            </a:r>
            <a:endParaRPr/>
          </a:p>
          <a:p>
            <a:pPr indent="0" lvl="0" marL="0" rtl="0" algn="just">
              <a:spcBef>
                <a:spcPts val="1600"/>
              </a:spcBef>
              <a:spcAft>
                <a:spcPts val="0"/>
              </a:spcAft>
              <a:buNone/>
            </a:pPr>
            <a:r>
              <a:rPr lang="es"/>
              <a:t>Los tipos de datos estructurados se denominan así porque en su mayor parte están destinados a contener múltiples valores de tipos más simples, primitivos. También se les llama muchas veces "tipos objeto" porque se usan para representar objetos. La mismas </a:t>
            </a:r>
            <a:r>
              <a:rPr lang="es"/>
              <a:t>podríamos</a:t>
            </a:r>
            <a:r>
              <a:rPr lang="es"/>
              <a:t> distinguirlas en 3 grupos: </a:t>
            </a:r>
            <a:endParaRPr/>
          </a:p>
          <a:p>
            <a:pPr indent="0" lvl="0" marL="0" rtl="0" algn="just">
              <a:spcBef>
                <a:spcPts val="1600"/>
              </a:spcBef>
              <a:spcAft>
                <a:spcPts val="1600"/>
              </a:spcAft>
              <a:buNone/>
            </a:pPr>
            <a:r>
              <a:rPr b="1" lang="es"/>
              <a:t>Cadena de caracteres, definidos por el usuario y envoltorios o wrappers.</a:t>
            </a:r>
            <a:endParaRPr b="1"/>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11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Cadenas de caracteres</a:t>
            </a:r>
            <a:endParaRPr/>
          </a:p>
        </p:txBody>
      </p:sp>
      <p:sp>
        <p:nvSpPr>
          <p:cNvPr id="638" name="Google Shape;638;p11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Aunque las cadenas de caracteres no son un tipo simple en Java, sino una instancia de la clase String,</a:t>
            </a:r>
            <a:r>
              <a:rPr i="1" lang="es"/>
              <a:t> el lenguaje otorga un tratamiento bastante especial a este tipo de dato, lo cual provoca que, en ocasiones, nos parezca estar trabajando con un tipo primitivo</a:t>
            </a:r>
            <a:r>
              <a:rPr lang="es"/>
              <a:t>.</a:t>
            </a:r>
            <a:br>
              <a:rPr lang="es"/>
            </a:br>
            <a:br>
              <a:rPr lang="es"/>
            </a:br>
            <a:r>
              <a:rPr lang="es"/>
              <a:t>Aunque cuando declaramos una cadena estamos creando un objeto, su declaración no se diferencia de la de una variable de tipo primitivo de las que acabamos de ver:</a:t>
            </a:r>
            <a:br>
              <a:rPr lang="es"/>
            </a:br>
            <a:r>
              <a:rPr lang="es"/>
              <a:t>					</a:t>
            </a:r>
            <a:r>
              <a:rPr b="1" i="1" lang="es">
                <a:latin typeface="Consolas"/>
                <a:ea typeface="Consolas"/>
                <a:cs typeface="Consolas"/>
                <a:sym typeface="Consolas"/>
              </a:rPr>
              <a:t>String curso = "Iniciación a Java";</a:t>
            </a:r>
            <a:endParaRPr/>
          </a:p>
          <a:p>
            <a:pPr indent="0" lvl="0" marL="0" rtl="0" algn="just">
              <a:spcBef>
                <a:spcPts val="1000"/>
              </a:spcBef>
              <a:spcAft>
                <a:spcPts val="1600"/>
              </a:spcAft>
              <a:buNone/>
            </a:pPr>
            <a:r>
              <a:rPr lang="es"/>
              <a:t>Y esto puede confundir al principio. Recuerda: Las cadenas en Java son un objeto de la clase String, aunque se declaren de este modo.</a:t>
            </a:r>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114"/>
          <p:cNvSpPr txBox="1"/>
          <p:nvPr>
            <p:ph idx="1" type="body"/>
          </p:nvPr>
        </p:nvSpPr>
        <p:spPr>
          <a:xfrm>
            <a:off x="729450" y="548775"/>
            <a:ext cx="7688700" cy="37911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s"/>
              <a:t>Las cadenas de caracteres se delimitan entre comillas dobles, en lugar de simples como los caracteres individuales. En la declaración, sin embargo, no se indica explícitamente que se quiere crear un nuevo objeto de tipo String, esto es algo que infiere automáticamente el compilador.</a:t>
            </a:r>
            <a:br>
              <a:rPr lang="es"/>
            </a:br>
            <a:br>
              <a:rPr lang="es"/>
            </a:br>
            <a:r>
              <a:rPr lang="es"/>
              <a:t>Las cadenas, por tanto, son objetos que disponen de métodos que permiten operar sobre la información almacenada en dicha cadena. Así, encontraremos métodos para buscar una subcadena dentro de la cadena, sustituirla por otra, dividirla en varias cadenas atendiendo a un cierto separador, convertir a mayúsculas o minúsculas, etc.</a:t>
            </a:r>
            <a:br>
              <a:rPr lang="es"/>
            </a:br>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p1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Vectores o arrays</a:t>
            </a:r>
            <a:endParaRPr/>
          </a:p>
        </p:txBody>
      </p:sp>
      <p:sp>
        <p:nvSpPr>
          <p:cNvPr id="649" name="Google Shape;649;p1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s"/>
              <a:t>Los vectores son colecciones de datos de un mismo tipo. También son conocidos popularmente como arrays e incluso como "arreglos" (aunque se desaconseja esta última denominación por ser una mala adaptación del inglés).</a:t>
            </a:r>
            <a:br>
              <a:rPr lang="es"/>
            </a:br>
            <a:br>
              <a:rPr lang="es"/>
            </a:br>
            <a:r>
              <a:rPr lang="es"/>
              <a:t>Un vector es una estructura de datos en la que a cada elemento le corresponde una posición identificada por uno o más índices numéricos enteros.</a:t>
            </a:r>
            <a:br>
              <a:rPr lang="es"/>
            </a:br>
            <a:br>
              <a:rPr lang="es"/>
            </a:br>
            <a:r>
              <a:rPr lang="es"/>
              <a:t>También es habitual llamar matrices a los vectores que trabajan con dos dimensiones.</a:t>
            </a:r>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p116"/>
          <p:cNvSpPr txBox="1"/>
          <p:nvPr>
            <p:ph idx="1" type="body"/>
          </p:nvPr>
        </p:nvSpPr>
        <p:spPr>
          <a:xfrm>
            <a:off x="729450" y="565600"/>
            <a:ext cx="7688700" cy="3774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Los elementos de un vector o array se empiezan a numerar en el 0, y permiten gestionar desde una sola variable múltiples datos del mismo tipo.</a:t>
            </a:r>
            <a:br>
              <a:rPr lang="es"/>
            </a:br>
            <a:br>
              <a:rPr lang="es"/>
            </a:br>
            <a:r>
              <a:rPr lang="es"/>
              <a:t>Por ejemplo, si tenemos que almacenar una lista de 10 números enteros,  </a:t>
            </a:r>
            <a:r>
              <a:rPr lang="es"/>
              <a:t>declararemos</a:t>
            </a:r>
            <a:r>
              <a:rPr lang="es"/>
              <a:t> un vector de tamaño 10 y de tipo entero, y no tendríamos que declarar 10 variables separadas de tipo entero, una para cada número.</a:t>
            </a:r>
            <a:endParaRPr/>
          </a:p>
          <a:p>
            <a:pPr indent="0" lvl="0" marL="0" rtl="0" algn="just">
              <a:spcBef>
                <a:spcPts val="1600"/>
              </a:spcBef>
              <a:spcAft>
                <a:spcPts val="1600"/>
              </a:spcAft>
              <a:buNone/>
            </a:pPr>
            <a:br>
              <a:rPr lang="es"/>
            </a:br>
            <a:br>
              <a:rPr lang="es"/>
            </a:br>
            <a:br>
              <a:rPr lang="es"/>
            </a:br>
            <a:br>
              <a:rPr lang="es"/>
            </a:br>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8" name="Shape 658"/>
        <p:cNvGrpSpPr/>
        <p:nvPr/>
      </p:nvGrpSpPr>
      <p:grpSpPr>
        <a:xfrm>
          <a:off x="0" y="0"/>
          <a:ext cx="0" cy="0"/>
          <a:chOff x="0" y="0"/>
          <a:chExt cx="0" cy="0"/>
        </a:xfrm>
      </p:grpSpPr>
      <p:sp>
        <p:nvSpPr>
          <p:cNvPr id="659" name="Google Shape;659;p1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Tipos definidos por el usuario</a:t>
            </a:r>
            <a:endParaRPr/>
          </a:p>
        </p:txBody>
      </p:sp>
      <p:sp>
        <p:nvSpPr>
          <p:cNvPr id="660" name="Google Shape;660;p1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s"/>
              <a:t>Además de los tipos estructurados básicos que acabamos de ver (cadenas y vectores) en Java existen infinidad de clases en la plataforma, y de terceros, para realizar casi cualquier operación o tarea que se pueda ocurrir: leer y escribir archivos, enviar correos electrónicos, ejecutar otras aplicaciones o crear cadenas de texto más especializadas, entre un millón de cosas más.</a:t>
            </a:r>
            <a:br>
              <a:rPr lang="es"/>
            </a:br>
            <a:br>
              <a:rPr lang="es"/>
            </a:br>
            <a:r>
              <a:rPr b="1" i="1" lang="es"/>
              <a:t>Todas esas clases son tipos estructurados también.</a:t>
            </a:r>
            <a:br>
              <a:rPr lang="es"/>
            </a:br>
            <a:br>
              <a:rPr lang="es"/>
            </a:br>
            <a:r>
              <a:rPr lang="es"/>
              <a:t>Y por supuesto puedes crear tus propias clases para hacer todo tipo de tareas o almacenar información. Serían tipos estructurados definidos por el usuario.</a:t>
            </a:r>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sp>
        <p:nvSpPr>
          <p:cNvPr id="665" name="Google Shape;665;p118"/>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Envoltorios o wrappers</a:t>
            </a:r>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sp>
        <p:nvSpPr>
          <p:cNvPr id="670" name="Google Shape;670;p1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Tipos de datos envoltorio (wrappers)</a:t>
            </a:r>
            <a:endParaRPr/>
          </a:p>
        </p:txBody>
      </p:sp>
      <p:sp>
        <p:nvSpPr>
          <p:cNvPr id="671" name="Google Shape;671;p1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Java cuenta con tipos de datos estructurados equivalentes a cada uno de los tipos primitivos que hemos visto.  </a:t>
            </a:r>
            <a:r>
              <a:rPr b="1" i="1" lang="es"/>
              <a:t>B</a:t>
            </a:r>
            <a:r>
              <a:rPr b="1" i="1" lang="es"/>
              <a:t>yte, Short, Integer, Long, Float, Double, Boolean y Character .</a:t>
            </a:r>
            <a:endParaRPr b="1" i="1"/>
          </a:p>
          <a:p>
            <a:pPr indent="0" lvl="0" marL="0" rtl="0" algn="just">
              <a:spcBef>
                <a:spcPts val="1600"/>
              </a:spcBef>
              <a:spcAft>
                <a:spcPts val="1600"/>
              </a:spcAft>
              <a:buNone/>
            </a:pPr>
            <a:r>
              <a:rPr lang="es"/>
              <a:t>Así, por ejemplo, para representar un entero de 32 bits (int) de los que hemos visto al principio, Java define una clase llamada Integer que representa y "envuelve" al mismo dato pero le añade ciertos métodos y propiedades útiles por encima.</a:t>
            </a:r>
            <a:br>
              <a:rPr lang="es"/>
            </a:br>
            <a:br>
              <a:rPr lang="es"/>
            </a:br>
            <a:r>
              <a:rPr lang="es"/>
              <a:t>Además, otra de las finalidades de estos tipos "envoltorio" es facilitar el uso de esta clase de valores allí donde se espera un dato por referencia (un objeto) en lugar de un dato por valor, como los contenedores que veremos  posteriormente.</a:t>
            </a:r>
            <a:br>
              <a:rPr lang="es"/>
            </a:br>
            <a:br>
              <a:rPr lang="es"/>
            </a:br>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p1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Jerarquía de Envoltorios</a:t>
            </a:r>
            <a:endParaRPr/>
          </a:p>
        </p:txBody>
      </p:sp>
      <p:pic>
        <p:nvPicPr>
          <p:cNvPr id="677" name="Google Shape;677;p120"/>
          <p:cNvPicPr preferRelativeResize="0"/>
          <p:nvPr/>
        </p:nvPicPr>
        <p:blipFill>
          <a:blip r:embed="rId3">
            <a:alphaModFix/>
          </a:blip>
          <a:stretch>
            <a:fillRect/>
          </a:stretch>
        </p:blipFill>
        <p:spPr>
          <a:xfrm>
            <a:off x="1379825" y="1398850"/>
            <a:ext cx="6281501" cy="2864925"/>
          </a:xfrm>
          <a:prstGeom prst="rect">
            <a:avLst/>
          </a:prstGeom>
          <a:noFill/>
          <a:ln>
            <a:noFill/>
          </a:ln>
        </p:spPr>
      </p:pic>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sp>
        <p:nvSpPr>
          <p:cNvPr id="682" name="Google Shape;682;p121"/>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Objetos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Orientado a objetos</a:t>
            </a:r>
            <a:endParaRPr/>
          </a:p>
        </p:txBody>
      </p:sp>
      <p:sp>
        <p:nvSpPr>
          <p:cNvPr id="114" name="Google Shape;114;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es"/>
              <a:t>La primera característica, orientado a objetos  se refiere a un método de programación y al diseño del lenguaje. </a:t>
            </a:r>
            <a:endParaRPr/>
          </a:p>
          <a:p>
            <a:pPr indent="-342900" lvl="0" marL="457200" rtl="0" algn="just">
              <a:spcBef>
                <a:spcPts val="0"/>
              </a:spcBef>
              <a:spcAft>
                <a:spcPts val="0"/>
              </a:spcAft>
              <a:buSzPts val="1800"/>
              <a:buChar char="●"/>
            </a:pPr>
            <a:r>
              <a:rPr lang="es"/>
              <a:t>Aunque hay muchas interpretaciones para OO, una primera idea es diseñar el software de forma que los distintos tipos de datos que usen estén unidos a sus operaciones. </a:t>
            </a:r>
            <a:endParaRPr/>
          </a:p>
          <a:p>
            <a:pPr indent="-342900" lvl="0" marL="457200" rtl="0" algn="just">
              <a:spcBef>
                <a:spcPts val="0"/>
              </a:spcBef>
              <a:spcAft>
                <a:spcPts val="0"/>
              </a:spcAft>
              <a:buSzPts val="1800"/>
              <a:buChar char="●"/>
            </a:pPr>
            <a:r>
              <a:rPr lang="es"/>
              <a:t>Así, los datos y el código (funciones o métodos) se combinan en entidades llamadas objetos. Un objeto puede verse como un paquete que contiene el “comportamiento” (el código) y el “estado” (datos). </a:t>
            </a:r>
            <a:endParaRPr/>
          </a:p>
          <a:p>
            <a:pPr indent="-342900" lvl="0" marL="457200" rtl="0" algn="just">
              <a:spcBef>
                <a:spcPts val="0"/>
              </a:spcBef>
              <a:spcAft>
                <a:spcPts val="0"/>
              </a:spcAft>
              <a:buSzPts val="1800"/>
              <a:buChar char="●"/>
            </a:pPr>
            <a:r>
              <a:rPr lang="es"/>
              <a:t>El principio es separar aquello que cambia de las cosas que permanecen inalterables, frecuentemente, cambiar una estructura de datos implica un cambio en el código que opera sobre los mismos, o viceversa. </a:t>
            </a:r>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p1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Objetos</a:t>
            </a:r>
            <a:endParaRPr/>
          </a:p>
        </p:txBody>
      </p:sp>
      <p:sp>
        <p:nvSpPr>
          <p:cNvPr id="688" name="Google Shape;688;p1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es"/>
              <a:t>El objeto es la entidad en torno a la cual gira la POO. </a:t>
            </a:r>
            <a:endParaRPr/>
          </a:p>
          <a:p>
            <a:pPr indent="-342900" lvl="0" marL="457200" rtl="0" algn="just">
              <a:spcBef>
                <a:spcPts val="0"/>
              </a:spcBef>
              <a:spcAft>
                <a:spcPts val="0"/>
              </a:spcAft>
              <a:buSzPts val="1800"/>
              <a:buChar char="●"/>
            </a:pPr>
            <a:r>
              <a:rPr lang="es"/>
              <a:t>Un objeto es un ejemplar concreto de una clase, como por ejemplo el curso de metodología de la programación es un curso concreto dentro de todos los tipos de cursos que pueden existir. </a:t>
            </a:r>
            <a:endParaRPr/>
          </a:p>
          <a:p>
            <a:pPr indent="-342900" lvl="0" marL="457200" rtl="0" algn="just">
              <a:spcBef>
                <a:spcPts val="0"/>
              </a:spcBef>
              <a:spcAft>
                <a:spcPts val="0"/>
              </a:spcAft>
              <a:buSzPts val="1800"/>
              <a:buChar char="●"/>
            </a:pPr>
            <a:r>
              <a:rPr lang="es"/>
              <a:t>Un objeto pertenece a una clase, por lo tanto dispondrá de los atributos (datos) y operaciones (métodos) de la clase a la que pertenece. </a:t>
            </a:r>
            <a:endParaRPr/>
          </a:p>
          <a:p>
            <a:pPr indent="-342900" lvl="0" marL="457200" rtl="0" algn="just">
              <a:spcBef>
                <a:spcPts val="0"/>
              </a:spcBef>
              <a:spcAft>
                <a:spcPts val="0"/>
              </a:spcAft>
              <a:buSzPts val="1800"/>
              <a:buChar char="●"/>
            </a:pPr>
            <a:r>
              <a:rPr lang="es"/>
              <a:t>Un objeto responde al comportamiento definido por las operaciones de la clase a la que pertenece. Es decir, si la clase coche dispone del atributo color y del método arrancar, un coche concreto tendrá un color, y podrá arrancar, exclusivamente.</a:t>
            </a:r>
            <a:endParaRPr/>
          </a:p>
          <a:p>
            <a:pPr indent="-342900" lvl="0" marL="457200" rtl="0" algn="just">
              <a:spcBef>
                <a:spcPts val="0"/>
              </a:spcBef>
              <a:spcAft>
                <a:spcPts val="0"/>
              </a:spcAft>
              <a:buSzPts val="1800"/>
              <a:buChar char="●"/>
            </a:pPr>
            <a:r>
              <a:t/>
            </a:r>
            <a:endParaRPr/>
          </a:p>
          <a:p>
            <a:pPr indent="-342900" lvl="0" marL="457200" rtl="0" algn="just">
              <a:spcBef>
                <a:spcPts val="0"/>
              </a:spcBef>
              <a:spcAft>
                <a:spcPts val="0"/>
              </a:spcAft>
              <a:buSzPts val="1800"/>
              <a:buChar char="●"/>
            </a:pPr>
            <a:r>
              <a:rPr lang="es"/>
              <a:t>Una clase proporciona los planos para los objetos, entonces, básicamente, un objeto se crea a partir de una clase. </a:t>
            </a:r>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2" name="Shape 692"/>
        <p:cNvGrpSpPr/>
        <p:nvPr/>
      </p:nvGrpSpPr>
      <p:grpSpPr>
        <a:xfrm>
          <a:off x="0" y="0"/>
          <a:ext cx="0" cy="0"/>
          <a:chOff x="0" y="0"/>
          <a:chExt cx="0" cy="0"/>
        </a:xfrm>
      </p:grpSpPr>
      <p:sp>
        <p:nvSpPr>
          <p:cNvPr id="693" name="Google Shape;693;p123"/>
          <p:cNvSpPr txBox="1"/>
          <p:nvPr>
            <p:ph idx="1" type="body"/>
          </p:nvPr>
        </p:nvSpPr>
        <p:spPr>
          <a:xfrm>
            <a:off x="365850" y="554825"/>
            <a:ext cx="8414700" cy="42396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es"/>
              <a:t>En Java, la keyword que se usa para crear nuevos objetos es new.</a:t>
            </a:r>
            <a:br>
              <a:rPr lang="es"/>
            </a:br>
            <a:r>
              <a:rPr lang="es"/>
              <a:t>Los objetos tienen estados y comportamientos. </a:t>
            </a:r>
            <a:endParaRPr/>
          </a:p>
          <a:p>
            <a:pPr indent="-342900" lvl="0" marL="457200" rtl="0" algn="just">
              <a:spcBef>
                <a:spcPts val="0"/>
              </a:spcBef>
              <a:spcAft>
                <a:spcPts val="0"/>
              </a:spcAft>
              <a:buSzPts val="1800"/>
              <a:buChar char="●"/>
            </a:pPr>
            <a:r>
              <a:rPr lang="es"/>
              <a:t>Un objeto es una instancia de una clase. Los objetos de software también tienen un estado y un comportamiento.</a:t>
            </a:r>
            <a:endParaRPr/>
          </a:p>
          <a:p>
            <a:pPr indent="-342900" lvl="0" marL="457200" rtl="0" algn="just">
              <a:spcBef>
                <a:spcPts val="0"/>
              </a:spcBef>
              <a:spcAft>
                <a:spcPts val="0"/>
              </a:spcAft>
              <a:buSzPts val="1800"/>
              <a:buChar char="●"/>
            </a:pPr>
            <a:r>
              <a:rPr lang="es"/>
              <a:t>El estado de un objeto de software se almacena en campos y el comportamiento se muestra a través de métodos. </a:t>
            </a:r>
            <a:endParaRPr/>
          </a:p>
          <a:p>
            <a:pPr indent="-342900" lvl="0" marL="457200" rtl="0" algn="just">
              <a:spcBef>
                <a:spcPts val="0"/>
              </a:spcBef>
              <a:spcAft>
                <a:spcPts val="0"/>
              </a:spcAft>
              <a:buSzPts val="1800"/>
              <a:buChar char="●"/>
            </a:pPr>
            <a:r>
              <a:rPr lang="es"/>
              <a:t>Entonces, en el desarrollo de software, los métodos operan en el estado interno de un objeto y la comunicación de objeto a objeto se realiza a través de métodos.</a:t>
            </a:r>
            <a:endParaRPr/>
          </a:p>
          <a:p>
            <a:pPr indent="-342900" lvl="0" marL="457200" rtl="0" algn="just">
              <a:spcBef>
                <a:spcPts val="0"/>
              </a:spcBef>
              <a:spcAft>
                <a:spcPts val="0"/>
              </a:spcAft>
              <a:buSzPts val="1800"/>
              <a:buChar char="●"/>
            </a:pPr>
            <a:r>
              <a:rPr lang="es"/>
              <a:t>Un objeto es un conjunto de variables junto con los métodos relacionados con éstas. Contiene la información (las variables) y la forma de manipular la información (los métodos).</a:t>
            </a:r>
            <a:br>
              <a:rPr lang="es"/>
            </a:br>
            <a:br>
              <a:rPr lang="es"/>
            </a:br>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7" name="Shape 697"/>
        <p:cNvGrpSpPr/>
        <p:nvPr/>
      </p:nvGrpSpPr>
      <p:grpSpPr>
        <a:xfrm>
          <a:off x="0" y="0"/>
          <a:ext cx="0" cy="0"/>
          <a:chOff x="0" y="0"/>
          <a:chExt cx="0" cy="0"/>
        </a:xfrm>
      </p:grpSpPr>
      <p:sp>
        <p:nvSpPr>
          <p:cNvPr id="698" name="Google Shape;698;p1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Creación de Objetos</a:t>
            </a:r>
            <a:endParaRPr/>
          </a:p>
        </p:txBody>
      </p:sp>
      <p:sp>
        <p:nvSpPr>
          <p:cNvPr id="699" name="Google Shape;699;p1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Hay tres pasos al crear un objeto de una clase: declaración, Instanciación e Inicialización.</a:t>
            </a:r>
            <a:endParaRPr/>
          </a:p>
          <a:p>
            <a:pPr indent="0" lvl="0" marL="0" rtl="0" algn="l">
              <a:spcBef>
                <a:spcPts val="1600"/>
              </a:spcBef>
              <a:spcAft>
                <a:spcPts val="0"/>
              </a:spcAft>
              <a:buNone/>
            </a:pPr>
            <a:r>
              <a:rPr b="1" lang="es"/>
              <a:t>Declaración: </a:t>
            </a:r>
            <a:endParaRPr b="1"/>
          </a:p>
          <a:p>
            <a:pPr indent="0" lvl="0" marL="0" rtl="0" algn="l">
              <a:spcBef>
                <a:spcPts val="0"/>
              </a:spcBef>
              <a:spcAft>
                <a:spcPts val="0"/>
              </a:spcAft>
              <a:buNone/>
            </a:pPr>
            <a:r>
              <a:rPr lang="es"/>
              <a:t>Una declaración de variable con un nombre de variable con un tipo de objeto.</a:t>
            </a:r>
            <a:endParaRPr/>
          </a:p>
          <a:p>
            <a:pPr indent="0" lvl="0" marL="0" rtl="0" algn="l">
              <a:spcBef>
                <a:spcPts val="1600"/>
              </a:spcBef>
              <a:spcAft>
                <a:spcPts val="0"/>
              </a:spcAft>
              <a:buNone/>
            </a:pPr>
            <a:r>
              <a:rPr b="1" lang="es"/>
              <a:t>Instanciación:</a:t>
            </a:r>
            <a:r>
              <a:rPr lang="es"/>
              <a:t> </a:t>
            </a:r>
            <a:endParaRPr/>
          </a:p>
          <a:p>
            <a:pPr indent="0" lvl="0" marL="0" rtl="0" algn="l">
              <a:spcBef>
                <a:spcPts val="0"/>
              </a:spcBef>
              <a:spcAft>
                <a:spcPts val="0"/>
              </a:spcAft>
              <a:buNone/>
            </a:pPr>
            <a:r>
              <a:rPr lang="es"/>
              <a:t>Mediante la palabra clave </a:t>
            </a:r>
            <a:r>
              <a:rPr b="1" lang="es"/>
              <a:t>new</a:t>
            </a:r>
            <a:r>
              <a:rPr lang="es"/>
              <a:t> se usa para crear el objeto. </a:t>
            </a:r>
            <a:endParaRPr/>
          </a:p>
          <a:p>
            <a:pPr indent="0" lvl="0" marL="0" rtl="0" algn="l">
              <a:spcBef>
                <a:spcPts val="1600"/>
              </a:spcBef>
              <a:spcAft>
                <a:spcPts val="0"/>
              </a:spcAft>
              <a:buNone/>
            </a:pPr>
            <a:r>
              <a:rPr b="1" lang="es"/>
              <a:t>Inicialización: </a:t>
            </a:r>
            <a:endParaRPr b="1"/>
          </a:p>
          <a:p>
            <a:pPr indent="0" lvl="0" marL="0" rtl="0" algn="l">
              <a:spcBef>
                <a:spcPts val="0"/>
              </a:spcBef>
              <a:spcAft>
                <a:spcPts val="1600"/>
              </a:spcAft>
              <a:buNone/>
            </a:pPr>
            <a:r>
              <a:rPr lang="es"/>
              <a:t>Al usar la palabra clave  </a:t>
            </a:r>
            <a:r>
              <a:rPr b="1" lang="es"/>
              <a:t>new</a:t>
            </a:r>
            <a:r>
              <a:rPr lang="es"/>
              <a:t> es seguida por una llamada a un constructor. Esta llamada inicializa el nuevo objeto.</a:t>
            </a:r>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3" name="Shape 703"/>
        <p:cNvGrpSpPr/>
        <p:nvPr/>
      </p:nvGrpSpPr>
      <p:grpSpPr>
        <a:xfrm>
          <a:off x="0" y="0"/>
          <a:ext cx="0" cy="0"/>
          <a:chOff x="0" y="0"/>
          <a:chExt cx="0" cy="0"/>
        </a:xfrm>
      </p:grpSpPr>
      <p:sp>
        <p:nvSpPr>
          <p:cNvPr id="704" name="Google Shape;704;p125"/>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Operadores y control de flujo</a:t>
            </a:r>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8" name="Shape 708"/>
        <p:cNvGrpSpPr/>
        <p:nvPr/>
      </p:nvGrpSpPr>
      <p:grpSpPr>
        <a:xfrm>
          <a:off x="0" y="0"/>
          <a:ext cx="0" cy="0"/>
          <a:chOff x="0" y="0"/>
          <a:chExt cx="0" cy="0"/>
        </a:xfrm>
      </p:grpSpPr>
      <p:sp>
        <p:nvSpPr>
          <p:cNvPr id="709" name="Google Shape;709;p1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Operadores y control de flujo</a:t>
            </a:r>
            <a:endParaRPr/>
          </a:p>
        </p:txBody>
      </p:sp>
      <p:sp>
        <p:nvSpPr>
          <p:cNvPr id="710" name="Google Shape;710;p126"/>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s" sz="1600"/>
              <a:t>Operadores de asignación</a:t>
            </a:r>
            <a:endParaRPr sz="1600"/>
          </a:p>
          <a:p>
            <a:pPr indent="-330200" lvl="0" marL="457200" rtl="0" algn="l">
              <a:spcBef>
                <a:spcPts val="0"/>
              </a:spcBef>
              <a:spcAft>
                <a:spcPts val="0"/>
              </a:spcAft>
              <a:buSzPts val="1600"/>
              <a:buChar char="●"/>
            </a:pPr>
            <a:r>
              <a:rPr lang="es" sz="1600"/>
              <a:t>Operadores matemáticos  </a:t>
            </a:r>
            <a:endParaRPr sz="1600"/>
          </a:p>
          <a:p>
            <a:pPr indent="-330200" lvl="0" marL="457200" rtl="0" algn="l">
              <a:spcBef>
                <a:spcPts val="0"/>
              </a:spcBef>
              <a:spcAft>
                <a:spcPts val="0"/>
              </a:spcAft>
              <a:buSzPts val="1600"/>
              <a:buChar char="●"/>
            </a:pPr>
            <a:r>
              <a:rPr lang="es" sz="1600"/>
              <a:t>Operadores incremento y decremento  </a:t>
            </a:r>
            <a:endParaRPr sz="1600"/>
          </a:p>
          <a:p>
            <a:pPr indent="-330200" lvl="0" marL="457200" rtl="0" algn="l">
              <a:spcBef>
                <a:spcPts val="0"/>
              </a:spcBef>
              <a:spcAft>
                <a:spcPts val="0"/>
              </a:spcAft>
              <a:buSzPts val="1600"/>
              <a:buChar char="●"/>
            </a:pPr>
            <a:r>
              <a:rPr lang="es" sz="1600"/>
              <a:t>Operadores bit a bit  </a:t>
            </a:r>
            <a:endParaRPr sz="1600"/>
          </a:p>
          <a:p>
            <a:pPr indent="-330200" lvl="0" marL="457200" rtl="0" algn="l">
              <a:spcBef>
                <a:spcPts val="0"/>
              </a:spcBef>
              <a:spcAft>
                <a:spcPts val="0"/>
              </a:spcAft>
              <a:buSzPts val="1600"/>
              <a:buChar char="●"/>
            </a:pPr>
            <a:r>
              <a:rPr lang="es" sz="1600"/>
              <a:t>Operadores lógicos  </a:t>
            </a:r>
            <a:endParaRPr sz="1600"/>
          </a:p>
          <a:p>
            <a:pPr indent="-330200" lvl="0" marL="457200" rtl="0" algn="l">
              <a:spcBef>
                <a:spcPts val="0"/>
              </a:spcBef>
              <a:spcAft>
                <a:spcPts val="0"/>
              </a:spcAft>
              <a:buSzPts val="1600"/>
              <a:buChar char="●"/>
            </a:pPr>
            <a:r>
              <a:rPr lang="es" sz="1600"/>
              <a:t>Operadores relacionales  </a:t>
            </a:r>
            <a:endParaRPr sz="1600"/>
          </a:p>
          <a:p>
            <a:pPr indent="-330200" lvl="0" marL="457200" rtl="0" algn="l">
              <a:spcBef>
                <a:spcPts val="0"/>
              </a:spcBef>
              <a:spcAft>
                <a:spcPts val="0"/>
              </a:spcAft>
              <a:buSzPts val="1600"/>
              <a:buChar char="●"/>
            </a:pPr>
            <a:r>
              <a:rPr lang="es" sz="1600"/>
              <a:t>Condicional if -else  </a:t>
            </a:r>
            <a:endParaRPr sz="1600"/>
          </a:p>
          <a:p>
            <a:pPr indent="-330200" lvl="0" marL="457200" rtl="0" algn="l">
              <a:spcBef>
                <a:spcPts val="0"/>
              </a:spcBef>
              <a:spcAft>
                <a:spcPts val="0"/>
              </a:spcAft>
              <a:buSzPts val="1600"/>
              <a:buChar char="●"/>
            </a:pPr>
            <a:r>
              <a:rPr lang="es" sz="1600"/>
              <a:t>Switch-case  </a:t>
            </a:r>
            <a:endParaRPr sz="1600"/>
          </a:p>
        </p:txBody>
      </p:sp>
      <p:sp>
        <p:nvSpPr>
          <p:cNvPr id="711" name="Google Shape;711;p126"/>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s" sz="1600"/>
              <a:t>Bucle for  </a:t>
            </a:r>
            <a:endParaRPr sz="1600"/>
          </a:p>
          <a:p>
            <a:pPr indent="-330200" lvl="0" marL="457200" rtl="0" algn="l">
              <a:spcBef>
                <a:spcPts val="0"/>
              </a:spcBef>
              <a:spcAft>
                <a:spcPts val="0"/>
              </a:spcAft>
              <a:buSzPts val="1600"/>
              <a:buChar char="●"/>
            </a:pPr>
            <a:r>
              <a:rPr lang="es" sz="1600"/>
              <a:t>Bucle for - each  </a:t>
            </a:r>
            <a:endParaRPr sz="1600"/>
          </a:p>
          <a:p>
            <a:pPr indent="-330200" lvl="0" marL="457200" rtl="0" algn="l">
              <a:spcBef>
                <a:spcPts val="0"/>
              </a:spcBef>
              <a:spcAft>
                <a:spcPts val="0"/>
              </a:spcAft>
              <a:buSzPts val="1600"/>
              <a:buChar char="●"/>
            </a:pPr>
            <a:r>
              <a:rPr lang="es" sz="1600"/>
              <a:t>Bucle while </a:t>
            </a:r>
            <a:endParaRPr sz="1600"/>
          </a:p>
          <a:p>
            <a:pPr indent="-330200" lvl="0" marL="457200" rtl="0" algn="l">
              <a:spcBef>
                <a:spcPts val="0"/>
              </a:spcBef>
              <a:spcAft>
                <a:spcPts val="0"/>
              </a:spcAft>
              <a:buSzPts val="1600"/>
              <a:buChar char="●"/>
            </a:pPr>
            <a:r>
              <a:rPr lang="es" sz="1600"/>
              <a:t>Bucle do-while  </a:t>
            </a:r>
            <a:endParaRPr sz="1600"/>
          </a:p>
          <a:p>
            <a:pPr indent="-330200" lvl="0" marL="457200" rtl="0" algn="l">
              <a:spcBef>
                <a:spcPts val="0"/>
              </a:spcBef>
              <a:spcAft>
                <a:spcPts val="0"/>
              </a:spcAft>
              <a:buSzPts val="1600"/>
              <a:buChar char="●"/>
            </a:pPr>
            <a:r>
              <a:rPr lang="es" sz="1600"/>
              <a:t>Sentencias break y continue</a:t>
            </a:r>
            <a:endParaRPr sz="1600"/>
          </a:p>
          <a:p>
            <a:pPr indent="0" lvl="0" marL="457200" rtl="0" algn="l">
              <a:spcBef>
                <a:spcPts val="1600"/>
              </a:spcBef>
              <a:spcAft>
                <a:spcPts val="0"/>
              </a:spcAft>
              <a:buNone/>
            </a:pPr>
            <a:r>
              <a:t/>
            </a:r>
            <a:endParaRPr sz="1600"/>
          </a:p>
          <a:p>
            <a:pPr indent="0" lvl="0" marL="0" rtl="0" algn="l">
              <a:spcBef>
                <a:spcPts val="1600"/>
              </a:spcBef>
              <a:spcAft>
                <a:spcPts val="1600"/>
              </a:spcAft>
              <a:buNone/>
            </a:pPr>
            <a:r>
              <a:t/>
            </a:r>
            <a:endParaRPr sz="1600"/>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5" name="Shape 715"/>
        <p:cNvGrpSpPr/>
        <p:nvPr/>
      </p:nvGrpSpPr>
      <p:grpSpPr>
        <a:xfrm>
          <a:off x="0" y="0"/>
          <a:ext cx="0" cy="0"/>
          <a:chOff x="0" y="0"/>
          <a:chExt cx="0" cy="0"/>
        </a:xfrm>
      </p:grpSpPr>
      <p:sp>
        <p:nvSpPr>
          <p:cNvPr id="716" name="Google Shape;716;p1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Operador de asignación</a:t>
            </a:r>
            <a:endParaRPr/>
          </a:p>
        </p:txBody>
      </p:sp>
      <p:sp>
        <p:nvSpPr>
          <p:cNvPr id="717" name="Google Shape;717;p1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El operador asignación =, es un operador binario que asigna el valor del término de la derecha al operando de la izquierda. El operando de la izquierda suele ser el identificador de una variable. El término de la derecha es, en general, una expresión de un tipo de dato compatible; en particular puede ser una constante u otra variable. Como caso particular, y a diferencia de los demás operadores, este operador no se evalúa devolviendo un determinado valor.</a:t>
            </a:r>
            <a:endParaRPr/>
          </a:p>
          <a:p>
            <a:pPr indent="0" lvl="0" marL="0" rtl="0" algn="l">
              <a:spcBef>
                <a:spcPts val="1600"/>
              </a:spcBef>
              <a:spcAft>
                <a:spcPts val="0"/>
              </a:spcAft>
              <a:buNone/>
            </a:pPr>
            <a:r>
              <a:t/>
            </a:r>
            <a:endParaRPr b="1">
              <a:latin typeface="Consolas"/>
              <a:ea typeface="Consolas"/>
              <a:cs typeface="Consolas"/>
              <a:sym typeface="Consolas"/>
            </a:endParaRPr>
          </a:p>
          <a:p>
            <a:pPr indent="0" lvl="0" marL="0" rtl="0" algn="ctr">
              <a:spcBef>
                <a:spcPts val="1600"/>
              </a:spcBef>
              <a:spcAft>
                <a:spcPts val="1600"/>
              </a:spcAft>
              <a:buNone/>
            </a:pPr>
            <a:r>
              <a:rPr b="1" lang="es" sz="2400">
                <a:latin typeface="Consolas"/>
                <a:ea typeface="Consolas"/>
                <a:cs typeface="Consolas"/>
                <a:sym typeface="Consolas"/>
              </a:rPr>
              <a:t>a = b;</a:t>
            </a:r>
            <a:endParaRPr b="1" sz="2400">
              <a:latin typeface="Consolas"/>
              <a:ea typeface="Consolas"/>
              <a:cs typeface="Consolas"/>
              <a:sym typeface="Consolas"/>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1" name="Shape 721"/>
        <p:cNvGrpSpPr/>
        <p:nvPr/>
      </p:nvGrpSpPr>
      <p:grpSpPr>
        <a:xfrm>
          <a:off x="0" y="0"/>
          <a:ext cx="0" cy="0"/>
          <a:chOff x="0" y="0"/>
          <a:chExt cx="0" cy="0"/>
        </a:xfrm>
      </p:grpSpPr>
      <p:sp>
        <p:nvSpPr>
          <p:cNvPr id="722" name="Google Shape;722;p1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Operadores matemáticos</a:t>
            </a:r>
            <a:endParaRPr/>
          </a:p>
        </p:txBody>
      </p:sp>
      <p:sp>
        <p:nvSpPr>
          <p:cNvPr id="723" name="Google Shape;723;p128"/>
          <p:cNvSpPr txBox="1"/>
          <p:nvPr>
            <p:ph idx="1" type="body"/>
          </p:nvPr>
        </p:nvSpPr>
        <p:spPr>
          <a:xfrm>
            <a:off x="311700" y="1152475"/>
            <a:ext cx="8520600" cy="34164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t>El lenguaje de programación Java tiene varios operadores aritméticos para los datos numéricos enteros y reales. </a:t>
            </a:r>
            <a:endParaRPr/>
          </a:p>
          <a:p>
            <a:pPr indent="0" lvl="0" marL="0" rtl="0" algn="l">
              <a:spcBef>
                <a:spcPts val="1600"/>
              </a:spcBef>
              <a:spcAft>
                <a:spcPts val="1600"/>
              </a:spcAft>
              <a:buNone/>
            </a:pPr>
            <a:r>
              <a:t/>
            </a:r>
            <a:endParaRPr/>
          </a:p>
        </p:txBody>
      </p:sp>
      <p:graphicFrame>
        <p:nvGraphicFramePr>
          <p:cNvPr id="724" name="Google Shape;724;p128"/>
          <p:cNvGraphicFramePr/>
          <p:nvPr/>
        </p:nvGraphicFramePr>
        <p:xfrm>
          <a:off x="2017100" y="2214475"/>
          <a:ext cx="3000000" cy="3000000"/>
        </p:xfrm>
        <a:graphic>
          <a:graphicData uri="http://schemas.openxmlformats.org/drawingml/2006/table">
            <a:tbl>
              <a:tblPr>
                <a:noFill/>
                <a:tableStyleId>{D83A4BB0-4136-493A-82E9-FB479AE16A02}</a:tableStyleId>
              </a:tblPr>
              <a:tblGrid>
                <a:gridCol w="565150"/>
                <a:gridCol w="5085600"/>
              </a:tblGrid>
              <a:tr h="349525">
                <a:tc>
                  <a:txBody>
                    <a:bodyPr/>
                    <a:lstStyle/>
                    <a:p>
                      <a:pPr indent="0" lvl="0" marL="0" rtl="0" algn="ctr">
                        <a:spcBef>
                          <a:spcPts val="0"/>
                        </a:spcBef>
                        <a:spcAft>
                          <a:spcPts val="0"/>
                        </a:spcAft>
                        <a:buNone/>
                      </a:pPr>
                      <a:r>
                        <a:rPr lang="es">
                          <a:latin typeface="Consolas"/>
                          <a:ea typeface="Consolas"/>
                          <a:cs typeface="Consolas"/>
                          <a:sym typeface="Consolas"/>
                        </a:rPr>
                        <a:t>-</a:t>
                      </a:r>
                      <a:endParaRPr>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s">
                          <a:latin typeface="Consolas"/>
                          <a:ea typeface="Consolas"/>
                          <a:cs typeface="Consolas"/>
                          <a:sym typeface="Consolas"/>
                        </a:rPr>
                        <a:t>Operador unario de cambio de signo</a:t>
                      </a:r>
                      <a:endParaRPr>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49525">
                <a:tc>
                  <a:txBody>
                    <a:bodyPr/>
                    <a:lstStyle/>
                    <a:p>
                      <a:pPr indent="0" lvl="0" marL="0" rtl="0" algn="ctr">
                        <a:spcBef>
                          <a:spcPts val="0"/>
                        </a:spcBef>
                        <a:spcAft>
                          <a:spcPts val="0"/>
                        </a:spcAft>
                        <a:buNone/>
                      </a:pPr>
                      <a:r>
                        <a:rPr lang="es">
                          <a:latin typeface="Consolas"/>
                          <a:ea typeface="Consolas"/>
                          <a:cs typeface="Consolas"/>
                          <a:sym typeface="Consolas"/>
                        </a:rPr>
                        <a:t>+</a:t>
                      </a:r>
                      <a:endParaRPr>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s">
                          <a:latin typeface="Consolas"/>
                          <a:ea typeface="Consolas"/>
                          <a:cs typeface="Consolas"/>
                          <a:sym typeface="Consolas"/>
                        </a:rPr>
                        <a:t>Suma</a:t>
                      </a:r>
                      <a:endParaRPr>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49525">
                <a:tc>
                  <a:txBody>
                    <a:bodyPr/>
                    <a:lstStyle/>
                    <a:p>
                      <a:pPr indent="0" lvl="0" marL="0" rtl="0" algn="ctr">
                        <a:spcBef>
                          <a:spcPts val="0"/>
                        </a:spcBef>
                        <a:spcAft>
                          <a:spcPts val="0"/>
                        </a:spcAft>
                        <a:buNone/>
                      </a:pPr>
                      <a:r>
                        <a:rPr lang="es">
                          <a:latin typeface="Consolas"/>
                          <a:ea typeface="Consolas"/>
                          <a:cs typeface="Consolas"/>
                          <a:sym typeface="Consolas"/>
                        </a:rPr>
                        <a:t>-</a:t>
                      </a:r>
                      <a:endParaRPr>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s">
                          <a:latin typeface="Consolas"/>
                          <a:ea typeface="Consolas"/>
                          <a:cs typeface="Consolas"/>
                          <a:sym typeface="Consolas"/>
                        </a:rPr>
                        <a:t>Resta</a:t>
                      </a:r>
                      <a:endParaRPr>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49525">
                <a:tc>
                  <a:txBody>
                    <a:bodyPr/>
                    <a:lstStyle/>
                    <a:p>
                      <a:pPr indent="0" lvl="0" marL="0" rtl="0" algn="ctr">
                        <a:spcBef>
                          <a:spcPts val="0"/>
                        </a:spcBef>
                        <a:spcAft>
                          <a:spcPts val="0"/>
                        </a:spcAft>
                        <a:buNone/>
                      </a:pPr>
                      <a:r>
                        <a:rPr lang="es">
                          <a:latin typeface="Consolas"/>
                          <a:ea typeface="Consolas"/>
                          <a:cs typeface="Consolas"/>
                          <a:sym typeface="Consolas"/>
                        </a:rPr>
                        <a:t>*</a:t>
                      </a:r>
                      <a:endParaRPr>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s">
                          <a:latin typeface="Consolas"/>
                          <a:ea typeface="Consolas"/>
                          <a:cs typeface="Consolas"/>
                          <a:sym typeface="Consolas"/>
                        </a:rPr>
                        <a:t>Producto</a:t>
                      </a:r>
                      <a:endParaRPr>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49525">
                <a:tc>
                  <a:txBody>
                    <a:bodyPr/>
                    <a:lstStyle/>
                    <a:p>
                      <a:pPr indent="0" lvl="0" marL="0" rtl="0" algn="ctr">
                        <a:spcBef>
                          <a:spcPts val="0"/>
                        </a:spcBef>
                        <a:spcAft>
                          <a:spcPts val="0"/>
                        </a:spcAft>
                        <a:buNone/>
                      </a:pPr>
                      <a:r>
                        <a:rPr lang="es">
                          <a:latin typeface="Consolas"/>
                          <a:ea typeface="Consolas"/>
                          <a:cs typeface="Consolas"/>
                          <a:sym typeface="Consolas"/>
                        </a:rPr>
                        <a:t>/</a:t>
                      </a:r>
                      <a:endParaRPr>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s">
                          <a:latin typeface="Consolas"/>
                          <a:ea typeface="Consolas"/>
                          <a:cs typeface="Consolas"/>
                          <a:sym typeface="Consolas"/>
                        </a:rPr>
                        <a:t>División, entera y decimal</a:t>
                      </a:r>
                      <a:endParaRPr>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52925">
                <a:tc>
                  <a:txBody>
                    <a:bodyPr/>
                    <a:lstStyle/>
                    <a:p>
                      <a:pPr indent="0" lvl="0" marL="0" rtl="0" algn="ctr">
                        <a:spcBef>
                          <a:spcPts val="0"/>
                        </a:spcBef>
                        <a:spcAft>
                          <a:spcPts val="0"/>
                        </a:spcAft>
                        <a:buNone/>
                      </a:pPr>
                      <a:r>
                        <a:rPr lang="es">
                          <a:latin typeface="Consolas"/>
                          <a:ea typeface="Consolas"/>
                          <a:cs typeface="Consolas"/>
                          <a:sym typeface="Consolas"/>
                        </a:rPr>
                        <a:t>%</a:t>
                      </a:r>
                      <a:endParaRPr>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s">
                          <a:latin typeface="Consolas"/>
                          <a:ea typeface="Consolas"/>
                          <a:cs typeface="Consolas"/>
                          <a:sym typeface="Consolas"/>
                        </a:rPr>
                        <a:t>Resto de la división entera</a:t>
                      </a:r>
                      <a:endParaRPr>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8" name="Shape 728"/>
        <p:cNvGrpSpPr/>
        <p:nvPr/>
      </p:nvGrpSpPr>
      <p:grpSpPr>
        <a:xfrm>
          <a:off x="0" y="0"/>
          <a:ext cx="0" cy="0"/>
          <a:chOff x="0" y="0"/>
          <a:chExt cx="0" cy="0"/>
        </a:xfrm>
      </p:grpSpPr>
      <p:sp>
        <p:nvSpPr>
          <p:cNvPr id="729" name="Google Shape;729;p129"/>
          <p:cNvSpPr txBox="1"/>
          <p:nvPr>
            <p:ph idx="1" type="body"/>
          </p:nvPr>
        </p:nvSpPr>
        <p:spPr>
          <a:xfrm>
            <a:off x="451950" y="516500"/>
            <a:ext cx="8167200" cy="4267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Hay que tener en cuenta que el </a:t>
            </a:r>
            <a:r>
              <a:rPr lang="es"/>
              <a:t> resultado exacto depende de los tipos de operando involucrados. Para ello se recomienda atender a las siguientes peculiaridades:</a:t>
            </a:r>
            <a:endParaRPr/>
          </a:p>
          <a:p>
            <a:pPr indent="-342900" lvl="0" marL="457200" rtl="0" algn="just">
              <a:spcBef>
                <a:spcPts val="1600"/>
              </a:spcBef>
              <a:spcAft>
                <a:spcPts val="0"/>
              </a:spcAft>
              <a:buSzPts val="1800"/>
              <a:buChar char="●"/>
            </a:pPr>
            <a:r>
              <a:rPr lang="es"/>
              <a:t>El resultado es de tipo long si, al menos, uno de los operandos es de tipo long y ninguno es real (float o double).</a:t>
            </a:r>
            <a:endParaRPr/>
          </a:p>
          <a:p>
            <a:pPr indent="-342900" lvl="0" marL="457200" rtl="0" algn="just">
              <a:spcBef>
                <a:spcPts val="0"/>
              </a:spcBef>
              <a:spcAft>
                <a:spcPts val="0"/>
              </a:spcAft>
              <a:buSzPts val="1800"/>
              <a:buChar char="●"/>
            </a:pPr>
            <a:r>
              <a:rPr lang="es"/>
              <a:t>El resultado es de tipo int si ninguno de los operandos es de tipo long y tampoco es real (float o double).</a:t>
            </a:r>
            <a:endParaRPr/>
          </a:p>
          <a:p>
            <a:pPr indent="-342900" lvl="0" marL="457200" rtl="0" algn="just">
              <a:spcBef>
                <a:spcPts val="0"/>
              </a:spcBef>
              <a:spcAft>
                <a:spcPts val="0"/>
              </a:spcAft>
              <a:buSzPts val="1800"/>
              <a:buChar char="●"/>
            </a:pPr>
            <a:r>
              <a:rPr lang="es"/>
              <a:t>El resultado es de tipo double si, al menos, uno de los operandos es de tipo double.</a:t>
            </a:r>
            <a:endParaRPr/>
          </a:p>
          <a:p>
            <a:pPr indent="-342900" lvl="0" marL="457200" rtl="0" algn="just">
              <a:spcBef>
                <a:spcPts val="0"/>
              </a:spcBef>
              <a:spcAft>
                <a:spcPts val="0"/>
              </a:spcAft>
              <a:buSzPts val="1800"/>
              <a:buChar char="●"/>
            </a:pPr>
            <a:r>
              <a:rPr lang="es"/>
              <a:t>El resultado es de tipo float si, al menos, uno de los operandos es de tipo float y ninguno es double.</a:t>
            </a:r>
            <a:endParaRP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3" name="Shape 733"/>
        <p:cNvGrpSpPr/>
        <p:nvPr/>
      </p:nvGrpSpPr>
      <p:grpSpPr>
        <a:xfrm>
          <a:off x="0" y="0"/>
          <a:ext cx="0" cy="0"/>
          <a:chOff x="0" y="0"/>
          <a:chExt cx="0" cy="0"/>
        </a:xfrm>
      </p:grpSpPr>
      <p:sp>
        <p:nvSpPr>
          <p:cNvPr id="734" name="Google Shape;734;p130"/>
          <p:cNvSpPr txBox="1"/>
          <p:nvPr>
            <p:ph idx="1" type="body"/>
          </p:nvPr>
        </p:nvSpPr>
        <p:spPr>
          <a:xfrm>
            <a:off x="419650" y="516500"/>
            <a:ext cx="8199600" cy="42672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es"/>
              <a:t>El formato empleado para la representación de datos enteros es el complemento a dos. En la aritmética entera no se producen nunca desbordamientos (overflow) aunque el resultado sobrepase el intervalo de representación (int o long).</a:t>
            </a:r>
            <a:endParaRPr/>
          </a:p>
          <a:p>
            <a:pPr indent="-342900" lvl="0" marL="457200" rtl="0" algn="just">
              <a:spcBef>
                <a:spcPts val="0"/>
              </a:spcBef>
              <a:spcAft>
                <a:spcPts val="0"/>
              </a:spcAft>
              <a:buSzPts val="1800"/>
              <a:buChar char="●"/>
            </a:pPr>
            <a:r>
              <a:rPr lang="es"/>
              <a:t>La división entera se trunca hacia 0. La división o el resto de dividir por cero es una operación válida que genera una excepción ArithmeticException que puede dar lugar a un error de ejecución y la consiguiente interrupción de la ejecución del programa.</a:t>
            </a:r>
            <a:endParaRPr/>
          </a:p>
          <a:p>
            <a:pPr indent="-342900" lvl="0" marL="457200" rtl="0" algn="just">
              <a:spcBef>
                <a:spcPts val="0"/>
              </a:spcBef>
              <a:spcAft>
                <a:spcPts val="0"/>
              </a:spcAft>
              <a:buSzPts val="1800"/>
              <a:buChar char="●"/>
            </a:pPr>
            <a:r>
              <a:rPr lang="es"/>
              <a:t>La aritmética real (en coma flotante) puede desbordar al infinito (demasiado grande, overflow) o hacia cero (demasiado pequeño, underflow).</a:t>
            </a:r>
            <a:endParaRPr/>
          </a:p>
          <a:p>
            <a:pPr indent="-342900" lvl="0" marL="457200" rtl="0" algn="just">
              <a:spcBef>
                <a:spcPts val="0"/>
              </a:spcBef>
              <a:spcAft>
                <a:spcPts val="0"/>
              </a:spcAft>
              <a:buSzPts val="1800"/>
              <a:buChar char="●"/>
            </a:pPr>
            <a:r>
              <a:rPr lang="es"/>
              <a:t>El resultado de una expresión inválida, por ejemplo, dividir infinito por infinito, no genera una excepción ni un error de ejecución: es un valor NaN (Not a Number).</a:t>
            </a:r>
            <a:endParaRPr/>
          </a:p>
          <a:p>
            <a:pPr indent="0" lvl="0" marL="457200" rtl="0" algn="just">
              <a:spcBef>
                <a:spcPts val="1600"/>
              </a:spcBef>
              <a:spcAft>
                <a:spcPts val="1600"/>
              </a:spcAft>
              <a:buNone/>
            </a:pPr>
            <a:r>
              <a:t/>
            </a:r>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8" name="Shape 738"/>
        <p:cNvGrpSpPr/>
        <p:nvPr/>
      </p:nvGrpSpPr>
      <p:grpSpPr>
        <a:xfrm>
          <a:off x="0" y="0"/>
          <a:ext cx="0" cy="0"/>
          <a:chOff x="0" y="0"/>
          <a:chExt cx="0" cy="0"/>
        </a:xfrm>
      </p:grpSpPr>
      <p:sp>
        <p:nvSpPr>
          <p:cNvPr id="739" name="Google Shape;739;p1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Operadores incremento y decremento  </a:t>
            </a:r>
            <a:endParaRPr/>
          </a:p>
        </p:txBody>
      </p:sp>
      <p:sp>
        <p:nvSpPr>
          <p:cNvPr id="740" name="Google Shape;740;p1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s"/>
              <a:t>Los operadores aritméticos incrementales son operadores unarios (un único operando). El operando puede ser numérico o de tipo char y el resultado es del mismo tipo que el operando. Estos operadores pueden emplearse de dos formas dependiendo de su posición con respecto al operando.</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4"/>
          <p:cNvSpPr txBox="1"/>
          <p:nvPr>
            <p:ph idx="1" type="body"/>
          </p:nvPr>
        </p:nvSpPr>
        <p:spPr>
          <a:xfrm>
            <a:off x="729450" y="998650"/>
            <a:ext cx="7688700" cy="33414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es"/>
              <a:t>Esta separación en objetos coherentes e independientes ofrece una base más estable para el diseño de un sistema software. </a:t>
            </a:r>
            <a:endParaRPr/>
          </a:p>
          <a:p>
            <a:pPr indent="-342900" lvl="0" marL="457200" rtl="0" algn="just">
              <a:spcBef>
                <a:spcPts val="0"/>
              </a:spcBef>
              <a:spcAft>
                <a:spcPts val="0"/>
              </a:spcAft>
              <a:buSzPts val="1800"/>
              <a:buChar char="●"/>
            </a:pPr>
            <a:r>
              <a:rPr lang="es"/>
              <a:t>El objetivo es hacer que grandes proyectos sean fáciles de gestionar y manejar, mejorando como consecuencia su calidad y reduciendo el número de proyectos fallidos.</a:t>
            </a:r>
            <a:br>
              <a:rPr lang="es"/>
            </a:br>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4" name="Shape 744"/>
        <p:cNvGrpSpPr/>
        <p:nvPr/>
      </p:nvGrpSpPr>
      <p:grpSpPr>
        <a:xfrm>
          <a:off x="0" y="0"/>
          <a:ext cx="0" cy="0"/>
          <a:chOff x="0" y="0"/>
          <a:chExt cx="0" cy="0"/>
        </a:xfrm>
      </p:grpSpPr>
      <p:sp>
        <p:nvSpPr>
          <p:cNvPr id="745" name="Google Shape;745;p1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Operadores aritméticos combinados</a:t>
            </a:r>
            <a:endParaRPr/>
          </a:p>
        </p:txBody>
      </p:sp>
      <p:sp>
        <p:nvSpPr>
          <p:cNvPr id="746" name="Google Shape;746;p1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s"/>
              <a:t>Combinan un operador aritmético con el operador asignación. Como en el caso de los operadores aritméticos pueden tener operandos numéricos enteros o reales y el tipo específico de resultado numérico dependerá del tipo de éstos. </a:t>
            </a:r>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0" name="Shape 750"/>
        <p:cNvGrpSpPr/>
        <p:nvPr/>
      </p:nvGrpSpPr>
      <p:grpSpPr>
        <a:xfrm>
          <a:off x="0" y="0"/>
          <a:ext cx="0" cy="0"/>
          <a:chOff x="0" y="0"/>
          <a:chExt cx="0" cy="0"/>
        </a:xfrm>
      </p:grpSpPr>
      <p:sp>
        <p:nvSpPr>
          <p:cNvPr id="751" name="Google Shape;751;p1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Operadores bit a bit  </a:t>
            </a:r>
            <a:endParaRPr/>
          </a:p>
        </p:txBody>
      </p:sp>
      <p:sp>
        <p:nvSpPr>
          <p:cNvPr id="752" name="Google Shape;752;p133"/>
          <p:cNvSpPr txBox="1"/>
          <p:nvPr>
            <p:ph idx="1" type="body"/>
          </p:nvPr>
        </p:nvSpPr>
        <p:spPr>
          <a:xfrm>
            <a:off x="729450" y="1194400"/>
            <a:ext cx="3192300" cy="35235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s"/>
              <a:t>Tienen operandos de tipo entero (o char) y un resultado de tipo entero. Realizan operaciones con dígitos (ceros y unos) de la representación binaria de los operandos. Exceptuando al operador negación, los demás operadores son binarios. </a:t>
            </a:r>
            <a:endParaRPr/>
          </a:p>
        </p:txBody>
      </p:sp>
      <p:graphicFrame>
        <p:nvGraphicFramePr>
          <p:cNvPr id="753" name="Google Shape;753;p133"/>
          <p:cNvGraphicFramePr/>
          <p:nvPr/>
        </p:nvGraphicFramePr>
        <p:xfrm>
          <a:off x="4061375" y="1363825"/>
          <a:ext cx="3000000" cy="3000000"/>
        </p:xfrm>
        <a:graphic>
          <a:graphicData uri="http://schemas.openxmlformats.org/drawingml/2006/table">
            <a:tbl>
              <a:tblPr>
                <a:noFill/>
                <a:tableStyleId>{D83A4BB0-4136-493A-82E9-FB479AE16A02}</a:tableStyleId>
              </a:tblPr>
              <a:tblGrid>
                <a:gridCol w="445175"/>
                <a:gridCol w="4637450"/>
              </a:tblGrid>
              <a:tr h="419375">
                <a:tc>
                  <a:txBody>
                    <a:bodyPr/>
                    <a:lstStyle/>
                    <a:p>
                      <a:pPr indent="0" lvl="0" marL="0" rtl="0" algn="ctr">
                        <a:lnSpc>
                          <a:spcPct val="100000"/>
                        </a:lnSpc>
                        <a:spcBef>
                          <a:spcPts val="0"/>
                        </a:spcBef>
                        <a:spcAft>
                          <a:spcPts val="0"/>
                        </a:spcAft>
                        <a:buNone/>
                      </a:pPr>
                      <a:r>
                        <a:rPr lang="es" sz="1200">
                          <a:latin typeface="Consolas"/>
                          <a:ea typeface="Consolas"/>
                          <a:cs typeface="Consolas"/>
                          <a:sym typeface="Consolas"/>
                        </a:rPr>
                        <a:t>~</a:t>
                      </a:r>
                      <a:endParaRPr sz="1200">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s" sz="1200">
                          <a:latin typeface="Consolas"/>
                          <a:ea typeface="Consolas"/>
                          <a:cs typeface="Consolas"/>
                          <a:sym typeface="Consolas"/>
                        </a:rPr>
                        <a:t>Negación o complemento unario</a:t>
                      </a:r>
                      <a:endParaRPr sz="1200">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419375">
                <a:tc>
                  <a:txBody>
                    <a:bodyPr/>
                    <a:lstStyle/>
                    <a:p>
                      <a:pPr indent="0" lvl="0" marL="0" rtl="0" algn="ctr">
                        <a:lnSpc>
                          <a:spcPct val="100000"/>
                        </a:lnSpc>
                        <a:spcBef>
                          <a:spcPts val="0"/>
                        </a:spcBef>
                        <a:spcAft>
                          <a:spcPts val="0"/>
                        </a:spcAft>
                        <a:buNone/>
                      </a:pPr>
                      <a:r>
                        <a:rPr lang="es" sz="1200">
                          <a:latin typeface="Consolas"/>
                          <a:ea typeface="Consolas"/>
                          <a:cs typeface="Consolas"/>
                          <a:sym typeface="Consolas"/>
                        </a:rPr>
                        <a:t>|</a:t>
                      </a:r>
                      <a:endParaRPr sz="1200">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s" sz="1200">
                          <a:latin typeface="Consolas"/>
                          <a:ea typeface="Consolas"/>
                          <a:cs typeface="Consolas"/>
                          <a:sym typeface="Consolas"/>
                        </a:rPr>
                        <a:t>Suma lógica binaria</a:t>
                      </a:r>
                      <a:endParaRPr sz="1200">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419375">
                <a:tc>
                  <a:txBody>
                    <a:bodyPr/>
                    <a:lstStyle/>
                    <a:p>
                      <a:pPr indent="0" lvl="0" marL="0" rtl="0" algn="ctr">
                        <a:lnSpc>
                          <a:spcPct val="100000"/>
                        </a:lnSpc>
                        <a:spcBef>
                          <a:spcPts val="0"/>
                        </a:spcBef>
                        <a:spcAft>
                          <a:spcPts val="0"/>
                        </a:spcAft>
                        <a:buNone/>
                      </a:pPr>
                      <a:r>
                        <a:rPr lang="es" sz="1200">
                          <a:latin typeface="Consolas"/>
                          <a:ea typeface="Consolas"/>
                          <a:cs typeface="Consolas"/>
                          <a:sym typeface="Consolas"/>
                        </a:rPr>
                        <a:t>^</a:t>
                      </a:r>
                      <a:endParaRPr sz="1200">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s" sz="1200">
                          <a:latin typeface="Consolas"/>
                          <a:ea typeface="Consolas"/>
                          <a:cs typeface="Consolas"/>
                          <a:sym typeface="Consolas"/>
                        </a:rPr>
                        <a:t>Suma lógica exclusiva (xor)</a:t>
                      </a:r>
                      <a:endParaRPr sz="1200">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419375">
                <a:tc>
                  <a:txBody>
                    <a:bodyPr/>
                    <a:lstStyle/>
                    <a:p>
                      <a:pPr indent="0" lvl="0" marL="0" rtl="0" algn="ctr">
                        <a:lnSpc>
                          <a:spcPct val="100000"/>
                        </a:lnSpc>
                        <a:spcBef>
                          <a:spcPts val="0"/>
                        </a:spcBef>
                        <a:spcAft>
                          <a:spcPts val="0"/>
                        </a:spcAft>
                        <a:buNone/>
                      </a:pPr>
                      <a:r>
                        <a:rPr lang="es" sz="1200">
                          <a:latin typeface="Consolas"/>
                          <a:ea typeface="Consolas"/>
                          <a:cs typeface="Consolas"/>
                          <a:sym typeface="Consolas"/>
                        </a:rPr>
                        <a:t>&amp;</a:t>
                      </a:r>
                      <a:endParaRPr sz="1200">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s" sz="1200">
                          <a:latin typeface="Consolas"/>
                          <a:ea typeface="Consolas"/>
                          <a:cs typeface="Consolas"/>
                          <a:sym typeface="Consolas"/>
                        </a:rPr>
                        <a:t>Producto lógico (and binario)</a:t>
                      </a:r>
                      <a:endParaRPr sz="1200">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419375">
                <a:tc>
                  <a:txBody>
                    <a:bodyPr/>
                    <a:lstStyle/>
                    <a:p>
                      <a:pPr indent="0" lvl="0" marL="0" rtl="0" algn="ctr">
                        <a:lnSpc>
                          <a:spcPct val="100000"/>
                        </a:lnSpc>
                        <a:spcBef>
                          <a:spcPts val="0"/>
                        </a:spcBef>
                        <a:spcAft>
                          <a:spcPts val="0"/>
                        </a:spcAft>
                        <a:buNone/>
                      </a:pPr>
                      <a:r>
                        <a:rPr lang="es" sz="1200">
                          <a:latin typeface="Consolas"/>
                          <a:ea typeface="Consolas"/>
                          <a:cs typeface="Consolas"/>
                          <a:sym typeface="Consolas"/>
                        </a:rPr>
                        <a:t>&lt;&lt;</a:t>
                      </a:r>
                      <a:endParaRPr sz="1200">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s" sz="1200">
                          <a:latin typeface="Consolas"/>
                          <a:ea typeface="Consolas"/>
                          <a:cs typeface="Consolas"/>
                          <a:sym typeface="Consolas"/>
                        </a:rPr>
                        <a:t>Desplazamiento de A a la izquierda en B posiciones</a:t>
                      </a:r>
                      <a:endParaRPr sz="1200">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592425">
                <a:tc>
                  <a:txBody>
                    <a:bodyPr/>
                    <a:lstStyle/>
                    <a:p>
                      <a:pPr indent="0" lvl="0" marL="0" rtl="0" algn="ctr">
                        <a:lnSpc>
                          <a:spcPct val="100000"/>
                        </a:lnSpc>
                        <a:spcBef>
                          <a:spcPts val="0"/>
                        </a:spcBef>
                        <a:spcAft>
                          <a:spcPts val="0"/>
                        </a:spcAft>
                        <a:buNone/>
                      </a:pPr>
                      <a:r>
                        <a:rPr lang="es" sz="1200">
                          <a:latin typeface="Consolas"/>
                          <a:ea typeface="Consolas"/>
                          <a:cs typeface="Consolas"/>
                          <a:sym typeface="Consolas"/>
                        </a:rPr>
                        <a:t>&gt;&gt;</a:t>
                      </a:r>
                      <a:endParaRPr sz="1200">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s" sz="1200">
                          <a:latin typeface="Consolas"/>
                          <a:ea typeface="Consolas"/>
                          <a:cs typeface="Consolas"/>
                          <a:sym typeface="Consolas"/>
                        </a:rPr>
                        <a:t>Desplazamiento de A a la derecha en B posiciones, tiene en cuenta el signo. </a:t>
                      </a:r>
                      <a:endParaRPr sz="1200">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592425">
                <a:tc>
                  <a:txBody>
                    <a:bodyPr/>
                    <a:lstStyle/>
                    <a:p>
                      <a:pPr indent="0" lvl="0" marL="0" rtl="0" algn="ctr">
                        <a:lnSpc>
                          <a:spcPct val="100000"/>
                        </a:lnSpc>
                        <a:spcBef>
                          <a:spcPts val="0"/>
                        </a:spcBef>
                        <a:spcAft>
                          <a:spcPts val="0"/>
                        </a:spcAft>
                        <a:buNone/>
                      </a:pPr>
                      <a:r>
                        <a:rPr lang="es" sz="1200">
                          <a:latin typeface="Consolas"/>
                          <a:ea typeface="Consolas"/>
                          <a:cs typeface="Consolas"/>
                          <a:sym typeface="Consolas"/>
                        </a:rPr>
                        <a:t>&gt;&gt;&gt;</a:t>
                      </a:r>
                      <a:endParaRPr sz="1200">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s" sz="1200">
                          <a:latin typeface="Consolas"/>
                          <a:ea typeface="Consolas"/>
                          <a:cs typeface="Consolas"/>
                          <a:sym typeface="Consolas"/>
                        </a:rPr>
                        <a:t>Desplazamiento de A a la derecha en B posiciones, no tiene en cuenta el signo.</a:t>
                      </a:r>
                      <a:endParaRPr sz="1200">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7" name="Shape 757"/>
        <p:cNvGrpSpPr/>
        <p:nvPr/>
      </p:nvGrpSpPr>
      <p:grpSpPr>
        <a:xfrm>
          <a:off x="0" y="0"/>
          <a:ext cx="0" cy="0"/>
          <a:chOff x="0" y="0"/>
          <a:chExt cx="0" cy="0"/>
        </a:xfrm>
      </p:grpSpPr>
      <p:sp>
        <p:nvSpPr>
          <p:cNvPr id="758" name="Google Shape;758;p1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Operadores lógicos</a:t>
            </a:r>
            <a:endParaRPr/>
          </a:p>
          <a:p>
            <a:pPr indent="0" lvl="0" marL="0" rtl="0" algn="l">
              <a:spcBef>
                <a:spcPts val="0"/>
              </a:spcBef>
              <a:spcAft>
                <a:spcPts val="0"/>
              </a:spcAft>
              <a:buNone/>
            </a:pPr>
            <a:r>
              <a:t/>
            </a:r>
            <a:endParaRPr/>
          </a:p>
        </p:txBody>
      </p:sp>
      <p:sp>
        <p:nvSpPr>
          <p:cNvPr id="759" name="Google Shape;759;p1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Realizan operaciones sobre datos booleanos y tienen como resultado un valor booleano. En la siguiente tabla se resumen los diferentes operadores de esta categoría.</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graphicFrame>
        <p:nvGraphicFramePr>
          <p:cNvPr id="760" name="Google Shape;760;p134"/>
          <p:cNvGraphicFramePr/>
          <p:nvPr/>
        </p:nvGraphicFramePr>
        <p:xfrm>
          <a:off x="678100" y="2411025"/>
          <a:ext cx="3000000" cy="3000000"/>
        </p:xfrm>
        <a:graphic>
          <a:graphicData uri="http://schemas.openxmlformats.org/drawingml/2006/table">
            <a:tbl>
              <a:tblPr>
                <a:noFill/>
                <a:tableStyleId>{D83A4BB0-4136-493A-82E9-FB479AE16A02}</a:tableStyleId>
              </a:tblPr>
              <a:tblGrid>
                <a:gridCol w="480225"/>
                <a:gridCol w="4017900"/>
              </a:tblGrid>
              <a:tr h="417325">
                <a:tc>
                  <a:txBody>
                    <a:bodyPr/>
                    <a:lstStyle/>
                    <a:p>
                      <a:pPr indent="0" lvl="0" marL="0" rtl="0" algn="ctr">
                        <a:lnSpc>
                          <a:spcPct val="100000"/>
                        </a:lnSpc>
                        <a:spcBef>
                          <a:spcPts val="0"/>
                        </a:spcBef>
                        <a:spcAft>
                          <a:spcPts val="0"/>
                        </a:spcAft>
                        <a:buNone/>
                      </a:pPr>
                      <a:r>
                        <a:rPr lang="es">
                          <a:latin typeface="Consolas"/>
                          <a:ea typeface="Consolas"/>
                          <a:cs typeface="Consolas"/>
                          <a:sym typeface="Consolas"/>
                        </a:rPr>
                        <a:t>!</a:t>
                      </a:r>
                      <a:endParaRPr>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s">
                          <a:latin typeface="Consolas"/>
                          <a:ea typeface="Consolas"/>
                          <a:cs typeface="Consolas"/>
                          <a:sym typeface="Consolas"/>
                        </a:rPr>
                        <a:t>Negación (not unario)</a:t>
                      </a:r>
                      <a:endParaRPr>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417325">
                <a:tc>
                  <a:txBody>
                    <a:bodyPr/>
                    <a:lstStyle/>
                    <a:p>
                      <a:pPr indent="0" lvl="0" marL="0" rtl="0" algn="ctr">
                        <a:lnSpc>
                          <a:spcPct val="100000"/>
                        </a:lnSpc>
                        <a:spcBef>
                          <a:spcPts val="0"/>
                        </a:spcBef>
                        <a:spcAft>
                          <a:spcPts val="0"/>
                        </a:spcAft>
                        <a:buNone/>
                      </a:pPr>
                      <a:r>
                        <a:rPr lang="es">
                          <a:latin typeface="Consolas"/>
                          <a:ea typeface="Consolas"/>
                          <a:cs typeface="Consolas"/>
                          <a:sym typeface="Consolas"/>
                        </a:rPr>
                        <a:t>|</a:t>
                      </a:r>
                      <a:endParaRPr>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s">
                          <a:latin typeface="Consolas"/>
                          <a:ea typeface="Consolas"/>
                          <a:cs typeface="Consolas"/>
                          <a:sym typeface="Consolas"/>
                        </a:rPr>
                        <a:t>Suma l</a:t>
                      </a:r>
                      <a:r>
                        <a:rPr lang="es">
                          <a:latin typeface="Consolas"/>
                          <a:ea typeface="Consolas"/>
                          <a:cs typeface="Consolas"/>
                          <a:sym typeface="Consolas"/>
                        </a:rPr>
                        <a:t>ógica (or binario)</a:t>
                      </a:r>
                      <a:endParaRPr>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417325">
                <a:tc>
                  <a:txBody>
                    <a:bodyPr/>
                    <a:lstStyle/>
                    <a:p>
                      <a:pPr indent="0" lvl="0" marL="0" rtl="0" algn="ctr">
                        <a:lnSpc>
                          <a:spcPct val="100000"/>
                        </a:lnSpc>
                        <a:spcBef>
                          <a:spcPts val="0"/>
                        </a:spcBef>
                        <a:spcAft>
                          <a:spcPts val="0"/>
                        </a:spcAft>
                        <a:buNone/>
                      </a:pPr>
                      <a:r>
                        <a:rPr lang="es">
                          <a:latin typeface="Consolas"/>
                          <a:ea typeface="Consolas"/>
                          <a:cs typeface="Consolas"/>
                          <a:sym typeface="Consolas"/>
                        </a:rPr>
                        <a:t>^</a:t>
                      </a:r>
                      <a:endParaRPr>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s">
                          <a:latin typeface="Consolas"/>
                          <a:ea typeface="Consolas"/>
                          <a:cs typeface="Consolas"/>
                          <a:sym typeface="Consolas"/>
                        </a:rPr>
                        <a:t>Suma lógica exclusiva (xor binario)</a:t>
                      </a:r>
                      <a:endParaRPr>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417325">
                <a:tc>
                  <a:txBody>
                    <a:bodyPr/>
                    <a:lstStyle/>
                    <a:p>
                      <a:pPr indent="0" lvl="0" marL="0" rtl="0" algn="ctr">
                        <a:lnSpc>
                          <a:spcPct val="100000"/>
                        </a:lnSpc>
                        <a:spcBef>
                          <a:spcPts val="0"/>
                        </a:spcBef>
                        <a:spcAft>
                          <a:spcPts val="0"/>
                        </a:spcAft>
                        <a:buNone/>
                      </a:pPr>
                      <a:r>
                        <a:rPr lang="es">
                          <a:latin typeface="Consolas"/>
                          <a:ea typeface="Consolas"/>
                          <a:cs typeface="Consolas"/>
                          <a:sym typeface="Consolas"/>
                        </a:rPr>
                        <a:t>&amp;</a:t>
                      </a:r>
                      <a:endParaRPr>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s">
                          <a:latin typeface="Consolas"/>
                          <a:ea typeface="Consolas"/>
                          <a:cs typeface="Consolas"/>
                          <a:sym typeface="Consolas"/>
                        </a:rPr>
                        <a:t>Producto lógico (and binario)</a:t>
                      </a:r>
                      <a:endParaRPr>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417325">
                <a:tc>
                  <a:txBody>
                    <a:bodyPr/>
                    <a:lstStyle/>
                    <a:p>
                      <a:pPr indent="0" lvl="0" marL="0" rtl="0" algn="ctr">
                        <a:lnSpc>
                          <a:spcPct val="100000"/>
                        </a:lnSpc>
                        <a:spcBef>
                          <a:spcPts val="0"/>
                        </a:spcBef>
                        <a:spcAft>
                          <a:spcPts val="0"/>
                        </a:spcAft>
                        <a:buNone/>
                      </a:pPr>
                      <a:r>
                        <a:rPr lang="es">
                          <a:latin typeface="Consolas"/>
                          <a:ea typeface="Consolas"/>
                          <a:cs typeface="Consolas"/>
                          <a:sym typeface="Consolas"/>
                        </a:rPr>
                        <a:t>||</a:t>
                      </a:r>
                      <a:endParaRPr>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s">
                          <a:latin typeface="Consolas"/>
                          <a:ea typeface="Consolas"/>
                          <a:cs typeface="Consolas"/>
                          <a:sym typeface="Consolas"/>
                        </a:rPr>
                        <a:t>Suma lógica con </a:t>
                      </a:r>
                      <a:r>
                        <a:rPr lang="es">
                          <a:latin typeface="Consolas"/>
                          <a:ea typeface="Consolas"/>
                          <a:cs typeface="Consolas"/>
                          <a:sym typeface="Consolas"/>
                        </a:rPr>
                        <a:t>cortocircuito</a:t>
                      </a:r>
                      <a:r>
                        <a:rPr lang="es">
                          <a:latin typeface="Consolas"/>
                          <a:ea typeface="Consolas"/>
                          <a:cs typeface="Consolas"/>
                          <a:sym typeface="Consolas"/>
                        </a:rPr>
                        <a:t>.</a:t>
                      </a:r>
                      <a:endParaRPr>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417325">
                <a:tc>
                  <a:txBody>
                    <a:bodyPr/>
                    <a:lstStyle/>
                    <a:p>
                      <a:pPr indent="0" lvl="0" marL="0" rtl="0" algn="ctr">
                        <a:lnSpc>
                          <a:spcPct val="100000"/>
                        </a:lnSpc>
                        <a:spcBef>
                          <a:spcPts val="0"/>
                        </a:spcBef>
                        <a:spcAft>
                          <a:spcPts val="0"/>
                        </a:spcAft>
                        <a:buNone/>
                      </a:pPr>
                      <a:r>
                        <a:rPr lang="es">
                          <a:latin typeface="Consolas"/>
                          <a:ea typeface="Consolas"/>
                          <a:cs typeface="Consolas"/>
                          <a:sym typeface="Consolas"/>
                        </a:rPr>
                        <a:t>&amp;&amp;</a:t>
                      </a:r>
                      <a:endParaRPr>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s">
                          <a:latin typeface="Consolas"/>
                          <a:ea typeface="Consolas"/>
                          <a:cs typeface="Consolas"/>
                          <a:sym typeface="Consolas"/>
                        </a:rPr>
                        <a:t>Producto lógico con </a:t>
                      </a:r>
                      <a:r>
                        <a:rPr lang="es">
                          <a:latin typeface="Consolas"/>
                          <a:ea typeface="Consolas"/>
                          <a:cs typeface="Consolas"/>
                          <a:sym typeface="Consolas"/>
                        </a:rPr>
                        <a:t>cortocircuito</a:t>
                      </a:r>
                      <a:endParaRPr>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
        <p:nvSpPr>
          <p:cNvPr id="761" name="Google Shape;761;p134"/>
          <p:cNvSpPr txBox="1"/>
          <p:nvPr>
            <p:ph idx="1" type="body"/>
          </p:nvPr>
        </p:nvSpPr>
        <p:spPr>
          <a:xfrm>
            <a:off x="5226975" y="2411050"/>
            <a:ext cx="3191100" cy="2286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Para mejorar el rendimiento de ejecución del código es recomendable emplear en las expresiones booleanas el operador &amp;&amp; en lugar del operador &amp;.</a:t>
            </a:r>
            <a:endParaRPr/>
          </a:p>
          <a:p>
            <a:pPr indent="0" lvl="0" marL="0" rtl="0" algn="just">
              <a:spcBef>
                <a:spcPts val="1600"/>
              </a:spcBef>
              <a:spcAft>
                <a:spcPts val="0"/>
              </a:spcAft>
              <a:buNone/>
            </a:pPr>
            <a:r>
              <a:t/>
            </a:r>
            <a:endParaRPr/>
          </a:p>
          <a:p>
            <a:pPr indent="0" lvl="0" marL="0" rtl="0" algn="just">
              <a:spcBef>
                <a:spcPts val="1600"/>
              </a:spcBef>
              <a:spcAft>
                <a:spcPts val="0"/>
              </a:spcAft>
              <a:buNone/>
            </a:pPr>
            <a:r>
              <a:t/>
            </a:r>
            <a:endParaRPr/>
          </a:p>
          <a:p>
            <a:pPr indent="0" lvl="0" marL="0" rtl="0" algn="just">
              <a:spcBef>
                <a:spcPts val="1600"/>
              </a:spcBef>
              <a:spcAft>
                <a:spcPts val="0"/>
              </a:spcAft>
              <a:buNone/>
            </a:pPr>
            <a:r>
              <a:t/>
            </a:r>
            <a:endParaRPr/>
          </a:p>
          <a:p>
            <a:pPr indent="0" lvl="0" marL="0" rtl="0" algn="just">
              <a:spcBef>
                <a:spcPts val="1600"/>
              </a:spcBef>
              <a:spcAft>
                <a:spcPts val="0"/>
              </a:spcAft>
              <a:buNone/>
            </a:pPr>
            <a:r>
              <a:t/>
            </a:r>
            <a:endParaRPr/>
          </a:p>
          <a:p>
            <a:pPr indent="0" lvl="0" marL="0" rtl="0" algn="just">
              <a:spcBef>
                <a:spcPts val="1600"/>
              </a:spcBef>
              <a:spcAft>
                <a:spcPts val="1600"/>
              </a:spcAft>
              <a:buNone/>
            </a:pPr>
            <a:r>
              <a:t/>
            </a:r>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5" name="Shape 765"/>
        <p:cNvGrpSpPr/>
        <p:nvPr/>
      </p:nvGrpSpPr>
      <p:grpSpPr>
        <a:xfrm>
          <a:off x="0" y="0"/>
          <a:ext cx="0" cy="0"/>
          <a:chOff x="0" y="0"/>
          <a:chExt cx="0" cy="0"/>
        </a:xfrm>
      </p:grpSpPr>
      <p:sp>
        <p:nvSpPr>
          <p:cNvPr id="766" name="Google Shape;766;p1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Operadores relacionales  </a:t>
            </a:r>
            <a:endParaRPr/>
          </a:p>
        </p:txBody>
      </p:sp>
      <p:sp>
        <p:nvSpPr>
          <p:cNvPr id="767" name="Google Shape;767;p135"/>
          <p:cNvSpPr txBox="1"/>
          <p:nvPr>
            <p:ph idx="1" type="body"/>
          </p:nvPr>
        </p:nvSpPr>
        <p:spPr>
          <a:xfrm>
            <a:off x="729450" y="1517225"/>
            <a:ext cx="5073300" cy="2822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Realizan comparaciones entre datos compatibles de tipos primitivos (numéricos, carácter y booleanos) teniendo siempre un resultado booleano. Los operandos booleanos sólo pueden emplear los operadores de igualdad y desigualdad.</a:t>
            </a:r>
            <a:endParaRPr/>
          </a:p>
          <a:p>
            <a:pPr indent="0" lvl="0" marL="0" rtl="0" algn="just">
              <a:spcBef>
                <a:spcPts val="1600"/>
              </a:spcBef>
              <a:spcAft>
                <a:spcPts val="1600"/>
              </a:spcAft>
              <a:buNone/>
            </a:pPr>
            <a:r>
              <a:t/>
            </a:r>
            <a:endParaRPr/>
          </a:p>
        </p:txBody>
      </p:sp>
      <p:graphicFrame>
        <p:nvGraphicFramePr>
          <p:cNvPr id="768" name="Google Shape;768;p135"/>
          <p:cNvGraphicFramePr/>
          <p:nvPr/>
        </p:nvGraphicFramePr>
        <p:xfrm>
          <a:off x="5937150" y="1517225"/>
          <a:ext cx="3000000" cy="3000000"/>
        </p:xfrm>
        <a:graphic>
          <a:graphicData uri="http://schemas.openxmlformats.org/drawingml/2006/table">
            <a:tbl>
              <a:tblPr>
                <a:noFill/>
                <a:tableStyleId>{D83A4BB0-4136-493A-82E9-FB479AE16A02}</a:tableStyleId>
              </a:tblPr>
              <a:tblGrid>
                <a:gridCol w="382850"/>
                <a:gridCol w="2613875"/>
              </a:tblGrid>
              <a:tr h="493550">
                <a:tc>
                  <a:txBody>
                    <a:bodyPr/>
                    <a:lstStyle/>
                    <a:p>
                      <a:pPr indent="0" lvl="0" marL="0" rtl="0" algn="ctr">
                        <a:lnSpc>
                          <a:spcPct val="100000"/>
                        </a:lnSpc>
                        <a:spcBef>
                          <a:spcPts val="0"/>
                        </a:spcBef>
                        <a:spcAft>
                          <a:spcPts val="0"/>
                        </a:spcAft>
                        <a:buNone/>
                      </a:pPr>
                      <a:r>
                        <a:rPr lang="es">
                          <a:latin typeface="Consolas"/>
                          <a:ea typeface="Consolas"/>
                          <a:cs typeface="Consolas"/>
                          <a:sym typeface="Consolas"/>
                        </a:rPr>
                        <a:t>&gt;</a:t>
                      </a:r>
                      <a:endParaRPr>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s">
                          <a:latin typeface="Consolas"/>
                          <a:ea typeface="Consolas"/>
                          <a:cs typeface="Consolas"/>
                          <a:sym typeface="Consolas"/>
                        </a:rPr>
                        <a:t>Mayor que</a:t>
                      </a:r>
                      <a:endParaRPr>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493550">
                <a:tc>
                  <a:txBody>
                    <a:bodyPr/>
                    <a:lstStyle/>
                    <a:p>
                      <a:pPr indent="0" lvl="0" marL="0" rtl="0" algn="ctr">
                        <a:lnSpc>
                          <a:spcPct val="100000"/>
                        </a:lnSpc>
                        <a:spcBef>
                          <a:spcPts val="0"/>
                        </a:spcBef>
                        <a:spcAft>
                          <a:spcPts val="0"/>
                        </a:spcAft>
                        <a:buNone/>
                      </a:pPr>
                      <a:r>
                        <a:rPr lang="es">
                          <a:latin typeface="Consolas"/>
                          <a:ea typeface="Consolas"/>
                          <a:cs typeface="Consolas"/>
                          <a:sym typeface="Consolas"/>
                        </a:rPr>
                        <a:t>&gt;=</a:t>
                      </a:r>
                      <a:endParaRPr>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s">
                          <a:latin typeface="Consolas"/>
                          <a:ea typeface="Consolas"/>
                          <a:cs typeface="Consolas"/>
                          <a:sym typeface="Consolas"/>
                        </a:rPr>
                        <a:t>Mayor o igual que</a:t>
                      </a:r>
                      <a:endParaRPr>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493550">
                <a:tc>
                  <a:txBody>
                    <a:bodyPr/>
                    <a:lstStyle/>
                    <a:p>
                      <a:pPr indent="0" lvl="0" marL="0" rtl="0" algn="ctr">
                        <a:lnSpc>
                          <a:spcPct val="100000"/>
                        </a:lnSpc>
                        <a:spcBef>
                          <a:spcPts val="0"/>
                        </a:spcBef>
                        <a:spcAft>
                          <a:spcPts val="0"/>
                        </a:spcAft>
                        <a:buNone/>
                      </a:pPr>
                      <a:r>
                        <a:rPr lang="es">
                          <a:latin typeface="Consolas"/>
                          <a:ea typeface="Consolas"/>
                          <a:cs typeface="Consolas"/>
                          <a:sym typeface="Consolas"/>
                        </a:rPr>
                        <a:t>&lt;</a:t>
                      </a:r>
                      <a:endParaRPr>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s">
                          <a:latin typeface="Consolas"/>
                          <a:ea typeface="Consolas"/>
                          <a:cs typeface="Consolas"/>
                          <a:sym typeface="Consolas"/>
                        </a:rPr>
                        <a:t>Menor que</a:t>
                      </a:r>
                      <a:endParaRPr>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493550">
                <a:tc>
                  <a:txBody>
                    <a:bodyPr/>
                    <a:lstStyle/>
                    <a:p>
                      <a:pPr indent="0" lvl="0" marL="0" rtl="0" algn="ctr">
                        <a:lnSpc>
                          <a:spcPct val="100000"/>
                        </a:lnSpc>
                        <a:spcBef>
                          <a:spcPts val="0"/>
                        </a:spcBef>
                        <a:spcAft>
                          <a:spcPts val="0"/>
                        </a:spcAft>
                        <a:buNone/>
                      </a:pPr>
                      <a:r>
                        <a:rPr lang="es">
                          <a:latin typeface="Consolas"/>
                          <a:ea typeface="Consolas"/>
                          <a:cs typeface="Consolas"/>
                          <a:sym typeface="Consolas"/>
                        </a:rPr>
                        <a:t>&lt;=</a:t>
                      </a:r>
                      <a:endParaRPr>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s">
                          <a:latin typeface="Consolas"/>
                          <a:ea typeface="Consolas"/>
                          <a:cs typeface="Consolas"/>
                          <a:sym typeface="Consolas"/>
                        </a:rPr>
                        <a:t>Menor o igual que</a:t>
                      </a:r>
                      <a:endParaRPr>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493550">
                <a:tc>
                  <a:txBody>
                    <a:bodyPr/>
                    <a:lstStyle/>
                    <a:p>
                      <a:pPr indent="0" lvl="0" marL="0" rtl="0" algn="ctr">
                        <a:lnSpc>
                          <a:spcPct val="100000"/>
                        </a:lnSpc>
                        <a:spcBef>
                          <a:spcPts val="0"/>
                        </a:spcBef>
                        <a:spcAft>
                          <a:spcPts val="0"/>
                        </a:spcAft>
                        <a:buNone/>
                      </a:pPr>
                      <a:r>
                        <a:rPr lang="es">
                          <a:latin typeface="Consolas"/>
                          <a:ea typeface="Consolas"/>
                          <a:cs typeface="Consolas"/>
                          <a:sym typeface="Consolas"/>
                        </a:rPr>
                        <a:t>==</a:t>
                      </a:r>
                      <a:endParaRPr>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s">
                          <a:latin typeface="Consolas"/>
                          <a:ea typeface="Consolas"/>
                          <a:cs typeface="Consolas"/>
                          <a:sym typeface="Consolas"/>
                        </a:rPr>
                        <a:t>Igual</a:t>
                      </a:r>
                      <a:endParaRPr>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493550">
                <a:tc>
                  <a:txBody>
                    <a:bodyPr/>
                    <a:lstStyle/>
                    <a:p>
                      <a:pPr indent="0" lvl="0" marL="0" rtl="0" algn="ctr">
                        <a:lnSpc>
                          <a:spcPct val="100000"/>
                        </a:lnSpc>
                        <a:spcBef>
                          <a:spcPts val="0"/>
                        </a:spcBef>
                        <a:spcAft>
                          <a:spcPts val="0"/>
                        </a:spcAft>
                        <a:buNone/>
                      </a:pPr>
                      <a:r>
                        <a:rPr lang="es">
                          <a:latin typeface="Consolas"/>
                          <a:ea typeface="Consolas"/>
                          <a:cs typeface="Consolas"/>
                          <a:sym typeface="Consolas"/>
                        </a:rPr>
                        <a:t>!=</a:t>
                      </a:r>
                      <a:endParaRPr>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s">
                          <a:latin typeface="Consolas"/>
                          <a:ea typeface="Consolas"/>
                          <a:cs typeface="Consolas"/>
                          <a:sym typeface="Consolas"/>
                        </a:rPr>
                        <a:t>Distinto de</a:t>
                      </a:r>
                      <a:endParaRPr>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2" name="Shape 772"/>
        <p:cNvGrpSpPr/>
        <p:nvPr/>
      </p:nvGrpSpPr>
      <p:grpSpPr>
        <a:xfrm>
          <a:off x="0" y="0"/>
          <a:ext cx="0" cy="0"/>
          <a:chOff x="0" y="0"/>
          <a:chExt cx="0" cy="0"/>
        </a:xfrm>
      </p:grpSpPr>
      <p:sp>
        <p:nvSpPr>
          <p:cNvPr id="773" name="Google Shape;773;p1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Condicional if -else</a:t>
            </a:r>
            <a:endParaRPr/>
          </a:p>
        </p:txBody>
      </p:sp>
      <p:sp>
        <p:nvSpPr>
          <p:cNvPr id="774" name="Google Shape;774;p1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La sentencia if es la declaración de toma de decisiones más simple. Se usa para decidir si una determinada declaración o bloque de enunciados se ejecutará o no; es decir, si una determinada condición es verdadera (true), se ejecutará un bloque de enunciado y, de ser falsa (false), no.</a:t>
            </a:r>
            <a:endParaRPr/>
          </a:p>
          <a:p>
            <a:pPr indent="0" lvl="0" marL="0" rtl="0" algn="just">
              <a:spcBef>
                <a:spcPts val="1600"/>
              </a:spcBef>
              <a:spcAft>
                <a:spcPts val="0"/>
              </a:spcAft>
              <a:buNone/>
            </a:pPr>
            <a:r>
              <a:rPr lang="es"/>
              <a:t>En el caso de querer ejecutar sentencia en el caso contrario, el lenguaje nos permite usar la sentencia else;</a:t>
            </a:r>
            <a:endParaRPr/>
          </a:p>
          <a:p>
            <a:pPr indent="0" lvl="0" marL="2286000" rtl="0" algn="just">
              <a:spcBef>
                <a:spcPts val="1600"/>
              </a:spcBef>
              <a:spcAft>
                <a:spcPts val="0"/>
              </a:spcAft>
              <a:buNone/>
            </a:pPr>
            <a:r>
              <a:rPr b="1" lang="es" sz="1400">
                <a:latin typeface="Consolas"/>
                <a:ea typeface="Consolas"/>
                <a:cs typeface="Consolas"/>
                <a:sym typeface="Consolas"/>
              </a:rPr>
              <a:t>if (condición) </a:t>
            </a:r>
            <a:endParaRPr b="1" sz="1400">
              <a:latin typeface="Consolas"/>
              <a:ea typeface="Consolas"/>
              <a:cs typeface="Consolas"/>
              <a:sym typeface="Consolas"/>
            </a:endParaRPr>
          </a:p>
          <a:p>
            <a:pPr indent="0" lvl="0" marL="2286000" rtl="0" algn="just">
              <a:spcBef>
                <a:spcPts val="0"/>
              </a:spcBef>
              <a:spcAft>
                <a:spcPts val="0"/>
              </a:spcAft>
              <a:buNone/>
            </a:pPr>
            <a:r>
              <a:rPr b="1" lang="es" sz="1400">
                <a:latin typeface="Consolas"/>
                <a:ea typeface="Consolas"/>
                <a:cs typeface="Consolas"/>
                <a:sym typeface="Consolas"/>
              </a:rPr>
              <a:t>    declaración;</a:t>
            </a:r>
            <a:endParaRPr b="1" sz="1400">
              <a:latin typeface="Consolas"/>
              <a:ea typeface="Consolas"/>
              <a:cs typeface="Consolas"/>
              <a:sym typeface="Consolas"/>
            </a:endParaRPr>
          </a:p>
          <a:p>
            <a:pPr indent="0" lvl="0" marL="2286000" rtl="0" algn="just">
              <a:spcBef>
                <a:spcPts val="0"/>
              </a:spcBef>
              <a:spcAft>
                <a:spcPts val="0"/>
              </a:spcAft>
              <a:buNone/>
            </a:pPr>
            <a:r>
              <a:rPr b="1" lang="es" sz="1400">
                <a:latin typeface="Consolas"/>
                <a:ea typeface="Consolas"/>
                <a:cs typeface="Consolas"/>
                <a:sym typeface="Consolas"/>
              </a:rPr>
              <a:t>else if (condición)</a:t>
            </a:r>
            <a:endParaRPr b="1" sz="1400">
              <a:latin typeface="Consolas"/>
              <a:ea typeface="Consolas"/>
              <a:cs typeface="Consolas"/>
              <a:sym typeface="Consolas"/>
            </a:endParaRPr>
          </a:p>
          <a:p>
            <a:pPr indent="0" lvl="0" marL="2286000" rtl="0" algn="just">
              <a:spcBef>
                <a:spcPts val="0"/>
              </a:spcBef>
              <a:spcAft>
                <a:spcPts val="0"/>
              </a:spcAft>
              <a:buNone/>
            </a:pPr>
            <a:r>
              <a:rPr b="1" lang="es" sz="1400">
                <a:latin typeface="Consolas"/>
                <a:ea typeface="Consolas"/>
                <a:cs typeface="Consolas"/>
                <a:sym typeface="Consolas"/>
              </a:rPr>
              <a:t>    declaración; </a:t>
            </a:r>
            <a:endParaRPr b="1" sz="1400">
              <a:latin typeface="Consolas"/>
              <a:ea typeface="Consolas"/>
              <a:cs typeface="Consolas"/>
              <a:sym typeface="Consolas"/>
            </a:endParaRPr>
          </a:p>
          <a:p>
            <a:pPr indent="0" lvl="0" marL="0" rtl="0" algn="just">
              <a:spcBef>
                <a:spcPts val="0"/>
              </a:spcBef>
              <a:spcAft>
                <a:spcPts val="1600"/>
              </a:spcAft>
              <a:buNone/>
            </a:pPr>
            <a:r>
              <a:t/>
            </a:r>
            <a:endParaRP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8" name="Shape 778"/>
        <p:cNvGrpSpPr/>
        <p:nvPr/>
      </p:nvGrpSpPr>
      <p:grpSpPr>
        <a:xfrm>
          <a:off x="0" y="0"/>
          <a:ext cx="0" cy="0"/>
          <a:chOff x="0" y="0"/>
          <a:chExt cx="0" cy="0"/>
        </a:xfrm>
      </p:grpSpPr>
      <p:sp>
        <p:nvSpPr>
          <p:cNvPr id="779" name="Google Shape;779;p1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Operador ternario</a:t>
            </a:r>
            <a:endParaRPr/>
          </a:p>
        </p:txBody>
      </p:sp>
      <p:sp>
        <p:nvSpPr>
          <p:cNvPr id="780" name="Google Shape;780;p1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El</a:t>
            </a:r>
            <a:r>
              <a:rPr lang="es"/>
              <a:t> operador ternario es una funcionalidad que está disponible en la mayoría de los lenguajes de programación, como por ejemplo C, C++ Y PHP entre otros. </a:t>
            </a:r>
            <a:endParaRPr/>
          </a:p>
          <a:p>
            <a:pPr indent="0" lvl="0" marL="0" rtl="0" algn="just">
              <a:spcBef>
                <a:spcPts val="1600"/>
              </a:spcBef>
              <a:spcAft>
                <a:spcPts val="0"/>
              </a:spcAft>
              <a:buNone/>
            </a:pPr>
            <a:r>
              <a:rPr lang="es"/>
              <a:t>Este operador toma 3 argumentos y retorna un valor, los cuales pueden ser de diferentes tipos, por lo general en los lenguajes de programación solamente se utiliza el operador ternario ?: para </a:t>
            </a:r>
            <a:r>
              <a:rPr lang="es"/>
              <a:t>reemplazar</a:t>
            </a:r>
            <a:r>
              <a:rPr lang="es"/>
              <a:t> la estructura de control IF.</a:t>
            </a:r>
            <a:endParaRPr/>
          </a:p>
          <a:p>
            <a:pPr indent="457200" lvl="0" marL="914400" rtl="0" algn="just">
              <a:spcBef>
                <a:spcPts val="1600"/>
              </a:spcBef>
              <a:spcAft>
                <a:spcPts val="1600"/>
              </a:spcAft>
              <a:buNone/>
            </a:pPr>
            <a:r>
              <a:rPr lang="es">
                <a:latin typeface="Consolas"/>
                <a:ea typeface="Consolas"/>
                <a:cs typeface="Consolas"/>
                <a:sym typeface="Consolas"/>
              </a:rPr>
              <a:t>expresionLogica ? expresion_1 : expresion_2</a:t>
            </a:r>
            <a:endParaRPr>
              <a:latin typeface="Consolas"/>
              <a:ea typeface="Consolas"/>
              <a:cs typeface="Consolas"/>
              <a:sym typeface="Consolas"/>
            </a:endParaRP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4" name="Shape 784"/>
        <p:cNvGrpSpPr/>
        <p:nvPr/>
      </p:nvGrpSpPr>
      <p:grpSpPr>
        <a:xfrm>
          <a:off x="0" y="0"/>
          <a:ext cx="0" cy="0"/>
          <a:chOff x="0" y="0"/>
          <a:chExt cx="0" cy="0"/>
        </a:xfrm>
      </p:grpSpPr>
      <p:sp>
        <p:nvSpPr>
          <p:cNvPr id="785" name="Google Shape;785;p1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Switch-case  </a:t>
            </a:r>
            <a:endParaRPr/>
          </a:p>
        </p:txBody>
      </p:sp>
      <p:sp>
        <p:nvSpPr>
          <p:cNvPr id="786" name="Google Shape;786;p138"/>
          <p:cNvSpPr txBox="1"/>
          <p:nvPr>
            <p:ph idx="1" type="body"/>
          </p:nvPr>
        </p:nvSpPr>
        <p:spPr>
          <a:xfrm>
            <a:off x="376625" y="1215925"/>
            <a:ext cx="6404100" cy="3368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700"/>
              <a:t>La instrucción switch es una declaración de bifurcación de múltiples vías (selección múltiple). Proporciona una forma sencilla de enviar la ejecución a diferentes partes del código en función del valor de la expresión.</a:t>
            </a:r>
            <a:endParaRPr sz="1700"/>
          </a:p>
          <a:p>
            <a:pPr indent="-330200" lvl="0" marL="457200" rtl="0" algn="just">
              <a:spcBef>
                <a:spcPts val="0"/>
              </a:spcBef>
              <a:spcAft>
                <a:spcPts val="0"/>
              </a:spcAft>
              <a:buSzPts val="1600"/>
              <a:buChar char="●"/>
            </a:pPr>
            <a:r>
              <a:rPr lang="es" sz="1600"/>
              <a:t>La expresión puede ser de tipo byte, short, int, char o  una enumeración. A partir de JDK7, la expresión también puede ser de tipo String.</a:t>
            </a:r>
            <a:endParaRPr sz="1600"/>
          </a:p>
          <a:p>
            <a:pPr indent="-330200" lvl="0" marL="457200" rtl="0" algn="just">
              <a:spcBef>
                <a:spcPts val="0"/>
              </a:spcBef>
              <a:spcAft>
                <a:spcPts val="0"/>
              </a:spcAft>
              <a:buSzPts val="1600"/>
              <a:buChar char="●"/>
            </a:pPr>
            <a:r>
              <a:rPr lang="es" sz="1600"/>
              <a:t>Los valores duplicados de case no están permitidos.</a:t>
            </a:r>
            <a:endParaRPr sz="1600"/>
          </a:p>
          <a:p>
            <a:pPr indent="-330200" lvl="0" marL="457200" rtl="0" algn="just">
              <a:spcBef>
                <a:spcPts val="0"/>
              </a:spcBef>
              <a:spcAft>
                <a:spcPts val="0"/>
              </a:spcAft>
              <a:buSzPts val="1600"/>
              <a:buChar char="●"/>
            </a:pPr>
            <a:r>
              <a:rPr lang="es" sz="1600"/>
              <a:t>La declaración predeterminada default es opcional.</a:t>
            </a:r>
            <a:endParaRPr sz="1600"/>
          </a:p>
          <a:p>
            <a:pPr indent="-330200" lvl="0" marL="457200" rtl="0" algn="just">
              <a:spcBef>
                <a:spcPts val="0"/>
              </a:spcBef>
              <a:spcAft>
                <a:spcPts val="0"/>
              </a:spcAft>
              <a:buSzPts val="1600"/>
              <a:buChar char="●"/>
            </a:pPr>
            <a:r>
              <a:rPr lang="es" sz="1600"/>
              <a:t>La declaración de interrupción break; se usa dentro del switch para finalizar una secuencia de instrucción.</a:t>
            </a:r>
            <a:endParaRPr sz="1600"/>
          </a:p>
          <a:p>
            <a:pPr indent="-330200" lvl="0" marL="457200" rtl="0" algn="just">
              <a:spcBef>
                <a:spcPts val="0"/>
              </a:spcBef>
              <a:spcAft>
                <a:spcPts val="0"/>
              </a:spcAft>
              <a:buSzPts val="1600"/>
              <a:buChar char="●"/>
            </a:pPr>
            <a:r>
              <a:rPr lang="es" sz="1600"/>
              <a:t>La declaración break; es opcional. Si se omite, la ejecución continuará en el siguiente case.</a:t>
            </a:r>
            <a:endParaRPr sz="1600"/>
          </a:p>
        </p:txBody>
      </p:sp>
      <p:sp>
        <p:nvSpPr>
          <p:cNvPr id="787" name="Google Shape;787;p138"/>
          <p:cNvSpPr txBox="1"/>
          <p:nvPr>
            <p:ph idx="1" type="body"/>
          </p:nvPr>
        </p:nvSpPr>
        <p:spPr>
          <a:xfrm>
            <a:off x="7232650" y="1993975"/>
            <a:ext cx="1686000" cy="2675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sz="1000">
              <a:latin typeface="Consolas"/>
              <a:ea typeface="Consolas"/>
              <a:cs typeface="Consolas"/>
              <a:sym typeface="Consolas"/>
            </a:endParaRPr>
          </a:p>
          <a:p>
            <a:pPr indent="0" lvl="0" marL="0" rtl="0" algn="just">
              <a:spcBef>
                <a:spcPts val="1600"/>
              </a:spcBef>
              <a:spcAft>
                <a:spcPts val="0"/>
              </a:spcAft>
              <a:buNone/>
            </a:pPr>
            <a:r>
              <a:t/>
            </a:r>
            <a:endParaRPr/>
          </a:p>
          <a:p>
            <a:pPr indent="0" lvl="0" marL="0" rtl="0" algn="just">
              <a:spcBef>
                <a:spcPts val="1600"/>
              </a:spcBef>
              <a:spcAft>
                <a:spcPts val="1600"/>
              </a:spcAft>
              <a:buNone/>
            </a:pPr>
            <a:r>
              <a:t/>
            </a:r>
            <a:endParaRPr/>
          </a:p>
        </p:txBody>
      </p:sp>
      <p:sp>
        <p:nvSpPr>
          <p:cNvPr id="788" name="Google Shape;788;p138"/>
          <p:cNvSpPr txBox="1"/>
          <p:nvPr>
            <p:ph idx="1" type="body"/>
          </p:nvPr>
        </p:nvSpPr>
        <p:spPr>
          <a:xfrm>
            <a:off x="6863250" y="1215925"/>
            <a:ext cx="2055300" cy="3643500"/>
          </a:xfrm>
          <a:prstGeom prst="rect">
            <a:avLst/>
          </a:prstGeom>
          <a:solidFill>
            <a:srgbClr val="333333"/>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s" sz="1100">
                <a:solidFill>
                  <a:schemeClr val="lt1"/>
                </a:solidFill>
                <a:highlight>
                  <a:srgbClr val="333333"/>
                </a:highlight>
                <a:latin typeface="Consolas"/>
                <a:ea typeface="Consolas"/>
                <a:cs typeface="Consolas"/>
                <a:sym typeface="Consolas"/>
              </a:rPr>
              <a:t>switch (expresión) {</a:t>
            </a:r>
            <a:endParaRPr sz="11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rPr lang="es" sz="1100">
                <a:solidFill>
                  <a:schemeClr val="lt1"/>
                </a:solidFill>
                <a:highlight>
                  <a:srgbClr val="333333"/>
                </a:highlight>
                <a:latin typeface="Consolas"/>
                <a:ea typeface="Consolas"/>
                <a:cs typeface="Consolas"/>
                <a:sym typeface="Consolas"/>
              </a:rPr>
              <a:t>  case valor1:</a:t>
            </a:r>
            <a:endParaRPr sz="11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rPr lang="es" sz="1100">
                <a:solidFill>
                  <a:schemeClr val="lt1"/>
                </a:solidFill>
                <a:highlight>
                  <a:srgbClr val="333333"/>
                </a:highlight>
                <a:latin typeface="Consolas"/>
                <a:ea typeface="Consolas"/>
                <a:cs typeface="Consolas"/>
                <a:sym typeface="Consolas"/>
              </a:rPr>
              <a:t>	declaracion1;</a:t>
            </a:r>
            <a:endParaRPr sz="11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rPr lang="es" sz="1100">
                <a:solidFill>
                  <a:schemeClr val="lt1"/>
                </a:solidFill>
                <a:highlight>
                  <a:srgbClr val="333333"/>
                </a:highlight>
                <a:latin typeface="Consolas"/>
                <a:ea typeface="Consolas"/>
                <a:cs typeface="Consolas"/>
                <a:sym typeface="Consolas"/>
              </a:rPr>
              <a:t>	break;</a:t>
            </a:r>
            <a:endParaRPr sz="11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rPr lang="es" sz="1100">
                <a:solidFill>
                  <a:schemeClr val="lt1"/>
                </a:solidFill>
                <a:highlight>
                  <a:srgbClr val="333333"/>
                </a:highlight>
                <a:latin typeface="Consolas"/>
                <a:ea typeface="Consolas"/>
                <a:cs typeface="Consolas"/>
                <a:sym typeface="Consolas"/>
              </a:rPr>
              <a:t>  case value2:</a:t>
            </a:r>
            <a:endParaRPr sz="11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rPr lang="es" sz="1100">
                <a:solidFill>
                  <a:schemeClr val="lt1"/>
                </a:solidFill>
                <a:highlight>
                  <a:srgbClr val="333333"/>
                </a:highlight>
                <a:latin typeface="Consolas"/>
                <a:ea typeface="Consolas"/>
                <a:cs typeface="Consolas"/>
                <a:sym typeface="Consolas"/>
              </a:rPr>
              <a:t>	declaracion2;</a:t>
            </a:r>
            <a:endParaRPr sz="11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rPr lang="es" sz="1100">
                <a:solidFill>
                  <a:schemeClr val="lt1"/>
                </a:solidFill>
                <a:highlight>
                  <a:srgbClr val="333333"/>
                </a:highlight>
                <a:latin typeface="Consolas"/>
                <a:ea typeface="Consolas"/>
                <a:cs typeface="Consolas"/>
                <a:sym typeface="Consolas"/>
              </a:rPr>
              <a:t>	break;</a:t>
            </a:r>
            <a:endParaRPr sz="11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rPr lang="es" sz="1100">
                <a:solidFill>
                  <a:schemeClr val="lt1"/>
                </a:solidFill>
                <a:highlight>
                  <a:srgbClr val="333333"/>
                </a:highlight>
                <a:latin typeface="Consolas"/>
                <a:ea typeface="Consolas"/>
                <a:cs typeface="Consolas"/>
                <a:sym typeface="Consolas"/>
              </a:rPr>
              <a:t>  .   .</a:t>
            </a:r>
            <a:endParaRPr sz="11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rPr lang="es" sz="1100">
                <a:solidFill>
                  <a:schemeClr val="lt1"/>
                </a:solidFill>
                <a:highlight>
                  <a:srgbClr val="333333"/>
                </a:highlight>
                <a:latin typeface="Consolas"/>
                <a:ea typeface="Consolas"/>
                <a:cs typeface="Consolas"/>
                <a:sym typeface="Consolas"/>
              </a:rPr>
              <a:t>  case valorN:</a:t>
            </a:r>
            <a:endParaRPr sz="11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rPr lang="es" sz="1100">
                <a:solidFill>
                  <a:schemeClr val="lt1"/>
                </a:solidFill>
                <a:highlight>
                  <a:srgbClr val="333333"/>
                </a:highlight>
                <a:latin typeface="Consolas"/>
                <a:ea typeface="Consolas"/>
                <a:cs typeface="Consolas"/>
                <a:sym typeface="Consolas"/>
              </a:rPr>
              <a:t>	declaracionN;</a:t>
            </a:r>
            <a:endParaRPr sz="11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rPr lang="es" sz="1100">
                <a:solidFill>
                  <a:schemeClr val="lt1"/>
                </a:solidFill>
                <a:highlight>
                  <a:srgbClr val="333333"/>
                </a:highlight>
                <a:latin typeface="Consolas"/>
                <a:ea typeface="Consolas"/>
                <a:cs typeface="Consolas"/>
                <a:sym typeface="Consolas"/>
              </a:rPr>
              <a:t>	break;</a:t>
            </a:r>
            <a:endParaRPr sz="11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rPr lang="es" sz="1100">
                <a:solidFill>
                  <a:schemeClr val="lt1"/>
                </a:solidFill>
                <a:highlight>
                  <a:srgbClr val="333333"/>
                </a:highlight>
                <a:latin typeface="Consolas"/>
                <a:ea typeface="Consolas"/>
                <a:cs typeface="Consolas"/>
                <a:sym typeface="Consolas"/>
              </a:rPr>
              <a:t>  default:</a:t>
            </a:r>
            <a:endParaRPr sz="11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rPr lang="es" sz="1100">
                <a:solidFill>
                  <a:schemeClr val="lt1"/>
                </a:solidFill>
                <a:highlight>
                  <a:srgbClr val="333333"/>
                </a:highlight>
                <a:latin typeface="Consolas"/>
                <a:ea typeface="Consolas"/>
                <a:cs typeface="Consolas"/>
                <a:sym typeface="Consolas"/>
              </a:rPr>
              <a:t>	declaracionDefault;</a:t>
            </a:r>
            <a:endParaRPr sz="11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rPr lang="es" sz="1100">
                <a:solidFill>
                  <a:schemeClr val="lt1"/>
                </a:solidFill>
                <a:highlight>
                  <a:srgbClr val="333333"/>
                </a:highlight>
                <a:latin typeface="Consolas"/>
                <a:ea typeface="Consolas"/>
                <a:cs typeface="Consolas"/>
                <a:sym typeface="Consolas"/>
              </a:rPr>
              <a:t>}</a:t>
            </a:r>
            <a:endParaRPr sz="11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t/>
            </a:r>
            <a:endParaRPr>
              <a:solidFill>
                <a:srgbClr val="F3F3F3"/>
              </a:solidFill>
              <a:latin typeface="Consolas"/>
              <a:ea typeface="Consolas"/>
              <a:cs typeface="Consolas"/>
              <a:sym typeface="Consolas"/>
            </a:endParaRPr>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2" name="Shape 792"/>
        <p:cNvGrpSpPr/>
        <p:nvPr/>
      </p:nvGrpSpPr>
      <p:grpSpPr>
        <a:xfrm>
          <a:off x="0" y="0"/>
          <a:ext cx="0" cy="0"/>
          <a:chOff x="0" y="0"/>
          <a:chExt cx="0" cy="0"/>
        </a:xfrm>
      </p:grpSpPr>
      <p:sp>
        <p:nvSpPr>
          <p:cNvPr id="793" name="Google Shape;793;p1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Bucles</a:t>
            </a:r>
            <a:endParaRPr/>
          </a:p>
        </p:txBody>
      </p:sp>
      <p:sp>
        <p:nvSpPr>
          <p:cNvPr id="794" name="Google Shape;794;p1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Hasta Java 5 para hacer un bucle desde 0 a N elementos había que usar una variable para mantener un contador, hacer una comparación para comprobar si se había llegado al límite e incrementar la variable en la siguiente ejecución. El código era bastante verboso y dado que los bucles son una construcción básica de cualquier lenguaje de programación es empleada numerosas veces en cualquier algoritmo. </a:t>
            </a:r>
            <a:endParaRPr/>
          </a:p>
          <a:p>
            <a:pPr indent="0" lvl="0" marL="0" rtl="0" algn="just">
              <a:spcBef>
                <a:spcPts val="1600"/>
              </a:spcBef>
              <a:spcAft>
                <a:spcPts val="0"/>
              </a:spcAft>
              <a:buNone/>
            </a:pPr>
            <a:r>
              <a:t/>
            </a:r>
            <a:endParaRPr/>
          </a:p>
          <a:p>
            <a:pPr indent="0" lvl="0" marL="1828800" rtl="0" algn="just">
              <a:spcBef>
                <a:spcPts val="1600"/>
              </a:spcBef>
              <a:spcAft>
                <a:spcPts val="0"/>
              </a:spcAft>
              <a:buNone/>
            </a:pPr>
            <a:r>
              <a:t/>
            </a:r>
            <a:endParaRPr>
              <a:latin typeface="Consolas"/>
              <a:ea typeface="Consolas"/>
              <a:cs typeface="Consolas"/>
              <a:sym typeface="Consolas"/>
            </a:endParaRPr>
          </a:p>
        </p:txBody>
      </p:sp>
      <p:sp>
        <p:nvSpPr>
          <p:cNvPr id="795" name="Google Shape;795;p139"/>
          <p:cNvSpPr txBox="1"/>
          <p:nvPr>
            <p:ph idx="1" type="body"/>
          </p:nvPr>
        </p:nvSpPr>
        <p:spPr>
          <a:xfrm>
            <a:off x="2858850" y="3368025"/>
            <a:ext cx="3500700" cy="1051800"/>
          </a:xfrm>
          <a:prstGeom prst="rect">
            <a:avLst/>
          </a:prstGeom>
          <a:solidFill>
            <a:srgbClr val="333333"/>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s" sz="1400">
                <a:solidFill>
                  <a:schemeClr val="lt1"/>
                </a:solidFill>
                <a:highlight>
                  <a:srgbClr val="333333"/>
                </a:highlight>
                <a:latin typeface="Consolas"/>
                <a:ea typeface="Consolas"/>
                <a:cs typeface="Consolas"/>
                <a:sym typeface="Consolas"/>
              </a:rPr>
              <a:t>for (int i = 0; i &lt; 5; ++i) {</a:t>
            </a:r>
            <a:endParaRPr sz="14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rPr lang="es" sz="1400">
                <a:solidFill>
                  <a:schemeClr val="lt1"/>
                </a:solidFill>
                <a:highlight>
                  <a:srgbClr val="333333"/>
                </a:highlight>
                <a:latin typeface="Consolas"/>
                <a:ea typeface="Consolas"/>
                <a:cs typeface="Consolas"/>
                <a:sym typeface="Consolas"/>
              </a:rPr>
              <a:t>	System.out.println(i);</a:t>
            </a:r>
            <a:endParaRPr sz="14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rPr lang="es" sz="1400">
                <a:solidFill>
                  <a:schemeClr val="lt1"/>
                </a:solidFill>
                <a:highlight>
                  <a:srgbClr val="333333"/>
                </a:highlight>
                <a:latin typeface="Consolas"/>
                <a:ea typeface="Consolas"/>
                <a:cs typeface="Consolas"/>
                <a:sym typeface="Consolas"/>
              </a:rPr>
              <a:t>}</a:t>
            </a:r>
            <a:endParaRPr sz="14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t/>
            </a:r>
            <a:endParaRPr sz="1400">
              <a:solidFill>
                <a:srgbClr val="F3F3F3"/>
              </a:solidFill>
              <a:latin typeface="Consolas"/>
              <a:ea typeface="Consolas"/>
              <a:cs typeface="Consolas"/>
              <a:sym typeface="Consolas"/>
            </a:endParaRPr>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9" name="Shape 799"/>
        <p:cNvGrpSpPr/>
        <p:nvPr/>
      </p:nvGrpSpPr>
      <p:grpSpPr>
        <a:xfrm>
          <a:off x="0" y="0"/>
          <a:ext cx="0" cy="0"/>
          <a:chOff x="0" y="0"/>
          <a:chExt cx="0" cy="0"/>
        </a:xfrm>
      </p:grpSpPr>
      <p:sp>
        <p:nvSpPr>
          <p:cNvPr id="800" name="Google Shape;800;p1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Bucle for</a:t>
            </a:r>
            <a:endParaRPr/>
          </a:p>
        </p:txBody>
      </p:sp>
      <p:sp>
        <p:nvSpPr>
          <p:cNvPr id="801" name="Google Shape;801;p1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La instrucción </a:t>
            </a:r>
            <a:r>
              <a:rPr lang="es">
                <a:latin typeface="Consolas"/>
                <a:ea typeface="Consolas"/>
                <a:cs typeface="Consolas"/>
                <a:sym typeface="Consolas"/>
              </a:rPr>
              <a:t>for</a:t>
            </a:r>
            <a:r>
              <a:rPr lang="es"/>
              <a:t> proporciona una forma compacta de iterar sobre un rango de valores. Los programadores a menudo se refieren a él como el "bucle for" debido a la forma en que se repite repetidamente hasta que se cumple una condición particular. La forma general de la declaración for se puede expresar de la siguiente manera:</a:t>
            </a:r>
            <a:endParaRPr/>
          </a:p>
          <a:p>
            <a:pPr indent="0" lvl="0" marL="1828800" rtl="0" algn="l">
              <a:spcBef>
                <a:spcPts val="1600"/>
              </a:spcBef>
              <a:spcAft>
                <a:spcPts val="0"/>
              </a:spcAft>
              <a:buNone/>
            </a:pPr>
            <a:r>
              <a:rPr b="1" lang="es">
                <a:latin typeface="Consolas"/>
                <a:ea typeface="Consolas"/>
                <a:cs typeface="Consolas"/>
                <a:sym typeface="Consolas"/>
              </a:rPr>
              <a:t>for</a:t>
            </a:r>
            <a:r>
              <a:rPr b="1" lang="es">
                <a:latin typeface="Consolas"/>
                <a:ea typeface="Consolas"/>
                <a:cs typeface="Consolas"/>
                <a:sym typeface="Consolas"/>
              </a:rPr>
              <a:t> (inicialización; terminación  	incremento) </a:t>
            </a:r>
            <a:endParaRPr b="1">
              <a:latin typeface="Consolas"/>
              <a:ea typeface="Consolas"/>
              <a:cs typeface="Consolas"/>
              <a:sym typeface="Consolas"/>
            </a:endParaRPr>
          </a:p>
          <a:p>
            <a:pPr indent="0" lvl="0" marL="1828800" rtl="0" algn="l">
              <a:spcBef>
                <a:spcPts val="0"/>
              </a:spcBef>
              <a:spcAft>
                <a:spcPts val="0"/>
              </a:spcAft>
              <a:buNone/>
            </a:pPr>
            <a:r>
              <a:rPr b="1" lang="es">
                <a:latin typeface="Consolas"/>
                <a:ea typeface="Consolas"/>
                <a:cs typeface="Consolas"/>
                <a:sym typeface="Consolas"/>
              </a:rPr>
              <a:t> 	sentencia / bloque de sentencias</a:t>
            </a:r>
            <a:endParaRPr b="1">
              <a:latin typeface="Consolas"/>
              <a:ea typeface="Consolas"/>
              <a:cs typeface="Consolas"/>
              <a:sym typeface="Consolas"/>
            </a:endParaRPr>
          </a:p>
          <a:p>
            <a:pPr indent="0" lvl="0" marL="1828800" rtl="0" algn="l">
              <a:spcBef>
                <a:spcPts val="0"/>
              </a:spcBef>
              <a:spcAft>
                <a:spcPts val="0"/>
              </a:spcAft>
              <a:buNone/>
            </a:pPr>
            <a:r>
              <a:t/>
            </a:r>
            <a:endParaRPr/>
          </a:p>
          <a:p>
            <a:pPr indent="0" lvl="0" marL="0" rtl="0" algn="l">
              <a:spcBef>
                <a:spcPts val="0"/>
              </a:spcBef>
              <a:spcAft>
                <a:spcPts val="1600"/>
              </a:spcAft>
              <a:buNone/>
            </a:pPr>
            <a:r>
              <a:t/>
            </a:r>
            <a:endParaRPr/>
          </a:p>
        </p:txBody>
      </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5" name="Shape 805"/>
        <p:cNvGrpSpPr/>
        <p:nvPr/>
      </p:nvGrpSpPr>
      <p:grpSpPr>
        <a:xfrm>
          <a:off x="0" y="0"/>
          <a:ext cx="0" cy="0"/>
          <a:chOff x="0" y="0"/>
          <a:chExt cx="0" cy="0"/>
        </a:xfrm>
      </p:grpSpPr>
      <p:sp>
        <p:nvSpPr>
          <p:cNvPr id="806" name="Google Shape;806;p141"/>
          <p:cNvSpPr txBox="1"/>
          <p:nvPr>
            <p:ph idx="1" type="body"/>
          </p:nvPr>
        </p:nvSpPr>
        <p:spPr>
          <a:xfrm>
            <a:off x="516500" y="807025"/>
            <a:ext cx="7901700" cy="353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Cuando use esta versión de la declaración for, tenga en cuenta que:</a:t>
            </a:r>
            <a:endParaRPr/>
          </a:p>
          <a:p>
            <a:pPr indent="-342900" lvl="0" marL="457200" rtl="0" algn="l">
              <a:spcBef>
                <a:spcPts val="1600"/>
              </a:spcBef>
              <a:spcAft>
                <a:spcPts val="0"/>
              </a:spcAft>
              <a:buSzPts val="1800"/>
              <a:buChar char="●"/>
            </a:pPr>
            <a:r>
              <a:rPr lang="es"/>
              <a:t>La expresión de inicialización inicializa el bucle; Se ejecuta una vez, como comienza el bucle.</a:t>
            </a:r>
            <a:endParaRPr/>
          </a:p>
          <a:p>
            <a:pPr indent="-342900" lvl="0" marL="457200" rtl="0" algn="l">
              <a:spcBef>
                <a:spcPts val="0"/>
              </a:spcBef>
              <a:spcAft>
                <a:spcPts val="0"/>
              </a:spcAft>
              <a:buSzPts val="1800"/>
              <a:buChar char="●"/>
            </a:pPr>
            <a:r>
              <a:rPr lang="es"/>
              <a:t> Cuando la expresión de terminación se evalúa como falsa, el bucle termina.</a:t>
            </a:r>
            <a:endParaRPr/>
          </a:p>
          <a:p>
            <a:pPr indent="-342900" lvl="0" marL="457200" rtl="0" algn="l">
              <a:spcBef>
                <a:spcPts val="0"/>
              </a:spcBef>
              <a:spcAft>
                <a:spcPts val="0"/>
              </a:spcAft>
              <a:buSzPts val="1800"/>
              <a:buChar char="●"/>
            </a:pPr>
            <a:r>
              <a:rPr lang="es"/>
              <a:t> La expresión de incremento se invoca después de cada iteración a través del bucle; es perfectamente aceptable que esta expresión incremente o disminuya un valor.</a:t>
            </a:r>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1A1A1A"/>
                </a:solidFill>
              </a:rPr>
              <a:t>Independencia de la plataforma	</a:t>
            </a:r>
            <a:endParaRPr/>
          </a:p>
        </p:txBody>
      </p:sp>
      <p:sp>
        <p:nvSpPr>
          <p:cNvPr id="125" name="Google Shape;125;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6550" lvl="0" marL="457200" rtl="0" algn="just">
              <a:spcBef>
                <a:spcPts val="0"/>
              </a:spcBef>
              <a:spcAft>
                <a:spcPts val="0"/>
              </a:spcAft>
              <a:buSzPts val="1700"/>
              <a:buChar char="●"/>
            </a:pPr>
            <a:r>
              <a:rPr lang="es" sz="1700"/>
              <a:t>La característica de la independencia de la plataforma en Java, significa que programas escritos en este lenguaje pueden ejecutarse igualmente en cualquier tipo de hardware. </a:t>
            </a:r>
            <a:endParaRPr sz="1700"/>
          </a:p>
          <a:p>
            <a:pPr indent="-336550" lvl="0" marL="457200" rtl="0" algn="just">
              <a:spcBef>
                <a:spcPts val="0"/>
              </a:spcBef>
              <a:spcAft>
                <a:spcPts val="0"/>
              </a:spcAft>
              <a:buSzPts val="1700"/>
              <a:buChar char="●"/>
            </a:pPr>
            <a:r>
              <a:rPr lang="es" sz="1700"/>
              <a:t>Este es el significado de ser capaz de escribir un programa una vez y que pueda ejecutarse en cualquier dispositivo, tal como reza el axioma de Java, ‘’’write once, run anywhere’’’.</a:t>
            </a:r>
            <a:endParaRPr sz="1700"/>
          </a:p>
          <a:p>
            <a:pPr indent="-342900" lvl="0" marL="457200" rtl="0" algn="just">
              <a:spcBef>
                <a:spcPts val="0"/>
              </a:spcBef>
              <a:spcAft>
                <a:spcPts val="1600"/>
              </a:spcAft>
              <a:buSzPts val="1800"/>
              <a:buChar char="●"/>
            </a:pPr>
            <a:r>
              <a:rPr lang="es" sz="1700"/>
              <a:t>Para ello, se compila el código fuente escrito en lenguaje Java, para generar un código conocido como “bytecode” (específicamente Java bytecode)—instrucciones máquina simplificadas específicas de la plataforma Java. Esta pieza está “a medio camino” entre el código fuente y el código máquina que entiende el dispositivo destino. El bytecode es ejecutado entonces en la máquina virtual (JVM), un programa escrito en código nativo de la plataforma destino (que es el que entiende su hardware), que interpreta y ejecuta el código.</a:t>
            </a:r>
            <a:r>
              <a:rPr lang="es"/>
              <a:t> </a:t>
            </a:r>
            <a:endParaRPr/>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0" name="Shape 810"/>
        <p:cNvGrpSpPr/>
        <p:nvPr/>
      </p:nvGrpSpPr>
      <p:grpSpPr>
        <a:xfrm>
          <a:off x="0" y="0"/>
          <a:ext cx="0" cy="0"/>
          <a:chOff x="0" y="0"/>
          <a:chExt cx="0" cy="0"/>
        </a:xfrm>
      </p:grpSpPr>
      <p:sp>
        <p:nvSpPr>
          <p:cNvPr id="811" name="Google Shape;811;p1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Bucle for - each  </a:t>
            </a:r>
            <a:endParaRPr/>
          </a:p>
        </p:txBody>
      </p:sp>
      <p:sp>
        <p:nvSpPr>
          <p:cNvPr id="812" name="Google Shape;812;p1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En Java 5 el bucle for se enriqueció notablemente, con el foreach se puede recorrer una colección y cualquier objeto que implemente la </a:t>
            </a:r>
            <a:r>
              <a:rPr lang="es"/>
              <a:t>interface</a:t>
            </a:r>
            <a:r>
              <a:rPr lang="es"/>
              <a:t> Iterable. Con el bucle foreach una Collection se recorre de la siguiente manera.</a:t>
            </a:r>
            <a:endParaRPr/>
          </a:p>
          <a:p>
            <a:pPr indent="0" lvl="0" marL="1828800" rtl="0" algn="just">
              <a:spcBef>
                <a:spcPts val="1600"/>
              </a:spcBef>
              <a:spcAft>
                <a:spcPts val="0"/>
              </a:spcAft>
              <a:buNone/>
            </a:pPr>
            <a:r>
              <a:rPr b="1" lang="es">
                <a:latin typeface="Consolas"/>
                <a:ea typeface="Consolas"/>
                <a:cs typeface="Consolas"/>
                <a:sym typeface="Consolas"/>
              </a:rPr>
              <a:t>for (int i : new int[]{8, 1, 4, 3, 422}) {</a:t>
            </a:r>
            <a:endParaRPr b="1">
              <a:latin typeface="Consolas"/>
              <a:ea typeface="Consolas"/>
              <a:cs typeface="Consolas"/>
              <a:sym typeface="Consolas"/>
            </a:endParaRPr>
          </a:p>
          <a:p>
            <a:pPr indent="0" lvl="0" marL="1828800" rtl="0" algn="just">
              <a:spcBef>
                <a:spcPts val="0"/>
              </a:spcBef>
              <a:spcAft>
                <a:spcPts val="0"/>
              </a:spcAft>
              <a:buNone/>
            </a:pPr>
            <a:r>
              <a:rPr b="1" lang="es">
                <a:latin typeface="Consolas"/>
                <a:ea typeface="Consolas"/>
                <a:cs typeface="Consolas"/>
                <a:sym typeface="Consolas"/>
              </a:rPr>
              <a:t>	System,out.println(“i?”+i);</a:t>
            </a:r>
            <a:endParaRPr b="1">
              <a:latin typeface="Consolas"/>
              <a:ea typeface="Consolas"/>
              <a:cs typeface="Consolas"/>
              <a:sym typeface="Consolas"/>
            </a:endParaRPr>
          </a:p>
          <a:p>
            <a:pPr indent="0" lvl="0" marL="1828800" rtl="0" algn="just">
              <a:spcBef>
                <a:spcPts val="0"/>
              </a:spcBef>
              <a:spcAft>
                <a:spcPts val="0"/>
              </a:spcAft>
              <a:buNone/>
            </a:pPr>
            <a:r>
              <a:rPr b="1" lang="es">
                <a:latin typeface="Consolas"/>
                <a:ea typeface="Consolas"/>
                <a:cs typeface="Consolas"/>
                <a:sym typeface="Consolas"/>
              </a:rPr>
              <a:t>}</a:t>
            </a:r>
            <a:endParaRPr b="1">
              <a:latin typeface="Consolas"/>
              <a:ea typeface="Consolas"/>
              <a:cs typeface="Consolas"/>
              <a:sym typeface="Consolas"/>
            </a:endParaRP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6" name="Shape 816"/>
        <p:cNvGrpSpPr/>
        <p:nvPr/>
      </p:nvGrpSpPr>
      <p:grpSpPr>
        <a:xfrm>
          <a:off x="0" y="0"/>
          <a:ext cx="0" cy="0"/>
          <a:chOff x="0" y="0"/>
          <a:chExt cx="0" cy="0"/>
        </a:xfrm>
      </p:grpSpPr>
      <p:sp>
        <p:nvSpPr>
          <p:cNvPr id="817" name="Google Shape;817;p1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Bucle while</a:t>
            </a:r>
            <a:endParaRPr/>
          </a:p>
        </p:txBody>
      </p:sp>
      <p:sp>
        <p:nvSpPr>
          <p:cNvPr id="818" name="Google Shape;818;p1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La instrucción while continuamente ejecuta un bloque de instrucciones mientras que una condición particular es verdadera. Su sintaxis se puede expresar como:</a:t>
            </a:r>
            <a:endParaRPr/>
          </a:p>
          <a:p>
            <a:pPr indent="0" lvl="0" marL="914400" rtl="0" algn="just">
              <a:spcBef>
                <a:spcPts val="1600"/>
              </a:spcBef>
              <a:spcAft>
                <a:spcPts val="0"/>
              </a:spcAft>
              <a:buNone/>
            </a:pPr>
            <a:r>
              <a:rPr b="1" lang="es">
                <a:latin typeface="Consolas"/>
                <a:ea typeface="Consolas"/>
                <a:cs typeface="Consolas"/>
                <a:sym typeface="Consolas"/>
              </a:rPr>
              <a:t>while (expresión) </a:t>
            </a:r>
            <a:endParaRPr b="1">
              <a:latin typeface="Consolas"/>
              <a:ea typeface="Consolas"/>
              <a:cs typeface="Consolas"/>
              <a:sym typeface="Consolas"/>
            </a:endParaRPr>
          </a:p>
          <a:p>
            <a:pPr indent="457200" lvl="0" marL="914400" rtl="0" algn="just">
              <a:spcBef>
                <a:spcPts val="0"/>
              </a:spcBef>
              <a:spcAft>
                <a:spcPts val="0"/>
              </a:spcAft>
              <a:buNone/>
            </a:pPr>
            <a:r>
              <a:rPr b="1" lang="es">
                <a:latin typeface="Consolas"/>
                <a:ea typeface="Consolas"/>
                <a:cs typeface="Consolas"/>
                <a:sym typeface="Consolas"/>
              </a:rPr>
              <a:t>sentencia / bloque de sentencias</a:t>
            </a:r>
            <a:endParaRPr b="1">
              <a:latin typeface="Consolas"/>
              <a:ea typeface="Consolas"/>
              <a:cs typeface="Consolas"/>
              <a:sym typeface="Consolas"/>
            </a:endParaRPr>
          </a:p>
          <a:p>
            <a:pPr indent="0" lvl="0" marL="0" rtl="0" algn="just">
              <a:spcBef>
                <a:spcPts val="0"/>
              </a:spcBef>
              <a:spcAft>
                <a:spcPts val="0"/>
              </a:spcAft>
              <a:buNone/>
            </a:pPr>
            <a:r>
              <a:t/>
            </a:r>
            <a:endParaRPr b="1"/>
          </a:p>
          <a:p>
            <a:pPr indent="0" lvl="0" marL="0" rtl="0" algn="just">
              <a:spcBef>
                <a:spcPts val="1600"/>
              </a:spcBef>
              <a:spcAft>
                <a:spcPts val="1600"/>
              </a:spcAft>
              <a:buNone/>
            </a:pPr>
            <a:r>
              <a:rPr lang="es"/>
              <a:t>La instrucción while evalúa la expresión, que debe devolver un valor booleano. Si la expresión se evalúa como verdadera, la instrucción while ejecuta la sentencia o bloquee. La instrucción while continúa probando la expresión y ejecutando su bloque hasta que la expresión se evalúa como falsa</a:t>
            </a:r>
            <a:endParaRPr/>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2" name="Shape 822"/>
        <p:cNvGrpSpPr/>
        <p:nvPr/>
      </p:nvGrpSpPr>
      <p:grpSpPr>
        <a:xfrm>
          <a:off x="0" y="0"/>
          <a:ext cx="0" cy="0"/>
          <a:chOff x="0" y="0"/>
          <a:chExt cx="0" cy="0"/>
        </a:xfrm>
      </p:grpSpPr>
      <p:sp>
        <p:nvSpPr>
          <p:cNvPr id="823" name="Google Shape;823;p1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Bucle do-while </a:t>
            </a:r>
            <a:endParaRPr/>
          </a:p>
        </p:txBody>
      </p:sp>
      <p:sp>
        <p:nvSpPr>
          <p:cNvPr id="824" name="Google Shape;824;p1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El lenguaje de programación Java también proporciona una declaración de "</a:t>
            </a:r>
            <a:r>
              <a:rPr lang="es">
                <a:latin typeface="Consolas"/>
                <a:ea typeface="Consolas"/>
                <a:cs typeface="Consolas"/>
                <a:sym typeface="Consolas"/>
              </a:rPr>
              <a:t>do-while</a:t>
            </a:r>
            <a:r>
              <a:rPr lang="es"/>
              <a:t>", que se puede expresar de la siguiente manera:</a:t>
            </a:r>
            <a:endParaRPr/>
          </a:p>
          <a:p>
            <a:pPr indent="0" lvl="0" marL="914400" rtl="0" algn="just">
              <a:spcBef>
                <a:spcPts val="1600"/>
              </a:spcBef>
              <a:spcAft>
                <a:spcPts val="0"/>
              </a:spcAft>
              <a:buNone/>
            </a:pPr>
            <a:r>
              <a:rPr b="1" lang="es">
                <a:latin typeface="Consolas"/>
                <a:ea typeface="Consolas"/>
                <a:cs typeface="Consolas"/>
                <a:sym typeface="Consolas"/>
              </a:rPr>
              <a:t>do</a:t>
            </a:r>
            <a:endParaRPr b="1">
              <a:latin typeface="Consolas"/>
              <a:ea typeface="Consolas"/>
              <a:cs typeface="Consolas"/>
              <a:sym typeface="Consolas"/>
            </a:endParaRPr>
          </a:p>
          <a:p>
            <a:pPr indent="457200" lvl="0" marL="914400" rtl="0" algn="just">
              <a:spcBef>
                <a:spcPts val="0"/>
              </a:spcBef>
              <a:spcAft>
                <a:spcPts val="0"/>
              </a:spcAft>
              <a:buNone/>
            </a:pPr>
            <a:r>
              <a:rPr b="1" lang="es">
                <a:latin typeface="Consolas"/>
                <a:ea typeface="Consolas"/>
                <a:cs typeface="Consolas"/>
                <a:sym typeface="Consolas"/>
              </a:rPr>
              <a:t>sentencia / bloque de sentencias</a:t>
            </a:r>
            <a:endParaRPr b="1">
              <a:latin typeface="Consolas"/>
              <a:ea typeface="Consolas"/>
              <a:cs typeface="Consolas"/>
              <a:sym typeface="Consolas"/>
            </a:endParaRPr>
          </a:p>
          <a:p>
            <a:pPr indent="0" lvl="0" marL="914400" rtl="0" algn="just">
              <a:spcBef>
                <a:spcPts val="0"/>
              </a:spcBef>
              <a:spcAft>
                <a:spcPts val="0"/>
              </a:spcAft>
              <a:buNone/>
            </a:pPr>
            <a:r>
              <a:rPr b="1" lang="es">
                <a:latin typeface="Consolas"/>
                <a:ea typeface="Consolas"/>
                <a:cs typeface="Consolas"/>
                <a:sym typeface="Consolas"/>
              </a:rPr>
              <a:t>while (expresión) ;</a:t>
            </a:r>
            <a:endParaRPr b="1">
              <a:latin typeface="Consolas"/>
              <a:ea typeface="Consolas"/>
              <a:cs typeface="Consolas"/>
              <a:sym typeface="Consolas"/>
            </a:endParaRPr>
          </a:p>
          <a:p>
            <a:pPr indent="0" lvl="0" marL="0" rtl="0" algn="just">
              <a:spcBef>
                <a:spcPts val="0"/>
              </a:spcBef>
              <a:spcAft>
                <a:spcPts val="0"/>
              </a:spcAft>
              <a:buNone/>
            </a:pPr>
            <a:r>
              <a:t/>
            </a:r>
            <a:endParaRPr b="1"/>
          </a:p>
          <a:p>
            <a:pPr indent="0" lvl="0" marL="0" rtl="0" algn="just">
              <a:spcBef>
                <a:spcPts val="1600"/>
              </a:spcBef>
              <a:spcAft>
                <a:spcPts val="1600"/>
              </a:spcAft>
              <a:buNone/>
            </a:pPr>
            <a:r>
              <a:rPr lang="es"/>
              <a:t>La diferencia entre do-while y while es que do-while evalúa su expresión en la parte inferior del bucle en lugar de la parte superior.</a:t>
            </a:r>
            <a:endParaRPr/>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8" name="Shape 828"/>
        <p:cNvGrpSpPr/>
        <p:nvPr/>
      </p:nvGrpSpPr>
      <p:grpSpPr>
        <a:xfrm>
          <a:off x="0" y="0"/>
          <a:ext cx="0" cy="0"/>
          <a:chOff x="0" y="0"/>
          <a:chExt cx="0" cy="0"/>
        </a:xfrm>
      </p:grpSpPr>
      <p:sp>
        <p:nvSpPr>
          <p:cNvPr id="829" name="Google Shape;829;p1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Sentencias break y continue</a:t>
            </a:r>
            <a:endParaRPr/>
          </a:p>
        </p:txBody>
      </p:sp>
      <p:sp>
        <p:nvSpPr>
          <p:cNvPr id="830" name="Google Shape;830;p1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Java admite tres declaraciones de salto: break, continue y return. Estas tres declaraciones transfieren el control a otra parte del programa.</a:t>
            </a:r>
            <a:endParaRPr/>
          </a:p>
          <a:p>
            <a:pPr indent="0" lvl="0" marL="0" rtl="0" algn="l">
              <a:spcBef>
                <a:spcPts val="1600"/>
              </a:spcBef>
              <a:spcAft>
                <a:spcPts val="0"/>
              </a:spcAft>
              <a:buNone/>
            </a:pPr>
            <a:r>
              <a:rPr b="1" lang="es"/>
              <a:t>break</a:t>
            </a:r>
            <a:r>
              <a:rPr lang="es"/>
              <a:t> se utiliza principalmente para:</a:t>
            </a:r>
            <a:endParaRPr/>
          </a:p>
          <a:p>
            <a:pPr indent="-342900" lvl="0" marL="457200" rtl="0" algn="l">
              <a:spcBef>
                <a:spcPts val="1600"/>
              </a:spcBef>
              <a:spcAft>
                <a:spcPts val="0"/>
              </a:spcAft>
              <a:buSzPts val="1800"/>
              <a:buChar char="●"/>
            </a:pPr>
            <a:r>
              <a:rPr lang="es"/>
              <a:t>Terminar una secuencia en una instrucción switch (discutida arriba).</a:t>
            </a:r>
            <a:endParaRPr/>
          </a:p>
          <a:p>
            <a:pPr indent="-342900" lvl="0" marL="457200" rtl="0" algn="l">
              <a:spcBef>
                <a:spcPts val="0"/>
              </a:spcBef>
              <a:spcAft>
                <a:spcPts val="0"/>
              </a:spcAft>
              <a:buSzPts val="1800"/>
              <a:buChar char="●"/>
            </a:pPr>
            <a:r>
              <a:rPr lang="es"/>
              <a:t>Para salir de un bucle</a:t>
            </a:r>
            <a:endParaRPr/>
          </a:p>
          <a:p>
            <a:pPr indent="-342900" lvl="0" marL="457200" rtl="0" algn="l">
              <a:spcBef>
                <a:spcPts val="0"/>
              </a:spcBef>
              <a:spcAft>
                <a:spcPts val="0"/>
              </a:spcAft>
              <a:buSzPts val="1800"/>
              <a:buChar char="●"/>
            </a:pPr>
            <a:r>
              <a:rPr lang="es"/>
              <a:t>Como una forma “civilizada” de goto.</a:t>
            </a:r>
            <a:endParaRPr/>
          </a:p>
          <a:p>
            <a:pPr indent="-342900" lvl="0" marL="457200" rtl="0" algn="l">
              <a:spcBef>
                <a:spcPts val="0"/>
              </a:spcBef>
              <a:spcAft>
                <a:spcPts val="0"/>
              </a:spcAft>
              <a:buSzPts val="1800"/>
              <a:buChar char="●"/>
            </a:pPr>
            <a:r>
              <a:rPr lang="es"/>
              <a:t>Usar break para salir de un bucle</a:t>
            </a:r>
            <a:endParaRPr/>
          </a:p>
          <a:p>
            <a:pPr indent="0" lvl="0" marL="0" rtl="0" algn="l">
              <a:spcBef>
                <a:spcPts val="1600"/>
              </a:spcBef>
              <a:spcAft>
                <a:spcPts val="1600"/>
              </a:spcAft>
              <a:buNone/>
            </a:pPr>
            <a:r>
              <a:rPr lang="es"/>
              <a:t>Utilizando el break, podemos forzar la terminación inmediata de un bucle, evitando la expresión condicional y cualquier código restante en el cuerpo del bucle.</a:t>
            </a:r>
            <a:endParaRP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4" name="Shape 834"/>
        <p:cNvGrpSpPr/>
        <p:nvPr/>
      </p:nvGrpSpPr>
      <p:grpSpPr>
        <a:xfrm>
          <a:off x="0" y="0"/>
          <a:ext cx="0" cy="0"/>
          <a:chOff x="0" y="0"/>
          <a:chExt cx="0" cy="0"/>
        </a:xfrm>
      </p:grpSpPr>
      <p:sp>
        <p:nvSpPr>
          <p:cNvPr id="835" name="Google Shape;835;p146"/>
          <p:cNvSpPr txBox="1"/>
          <p:nvPr>
            <p:ph idx="1" type="body"/>
          </p:nvPr>
        </p:nvSpPr>
        <p:spPr>
          <a:xfrm>
            <a:off x="729450" y="1318650"/>
            <a:ext cx="7688700" cy="302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Java no tiene una declaración goto porque proporciona una forma de bifurcar de manera arbitraria y no estructurada. Java usa etiquetas. Una etiqueta se usa para identificar un bloque de código.</a:t>
            </a:r>
            <a:endParaRPr/>
          </a:p>
          <a:p>
            <a:pPr indent="0" lvl="0" marL="0" rtl="0" algn="l">
              <a:spcBef>
                <a:spcPts val="1600"/>
              </a:spcBef>
              <a:spcAft>
                <a:spcPts val="0"/>
              </a:spcAft>
              <a:buNone/>
            </a:pPr>
            <a:r>
              <a:rPr b="1" lang="es"/>
              <a:t>continue</a:t>
            </a:r>
            <a:endParaRPr b="1"/>
          </a:p>
          <a:p>
            <a:pPr indent="0" lvl="0" marL="0" rtl="0" algn="l">
              <a:spcBef>
                <a:spcPts val="0"/>
              </a:spcBef>
              <a:spcAft>
                <a:spcPts val="1600"/>
              </a:spcAft>
              <a:buNone/>
            </a:pPr>
            <a:r>
              <a:rPr lang="es"/>
              <a:t>A veces es útil forzar una iteración temprana de un bucle. Es decir, es posible que desee continuar ejecutando el bucle, pero deje de procesar el resto del código (en su cuerpo) para esta iteración en particular. Esto es, en efecto, un goto pasando del cuerpo del bucle, al final del bucle. La instrucción continue realiza tal acción.</a:t>
            </a:r>
            <a:endParaRPr/>
          </a:p>
        </p:txBody>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9" name="Shape 839"/>
        <p:cNvGrpSpPr/>
        <p:nvPr/>
      </p:nvGrpSpPr>
      <p:grpSpPr>
        <a:xfrm>
          <a:off x="0" y="0"/>
          <a:ext cx="0" cy="0"/>
          <a:chOff x="0" y="0"/>
          <a:chExt cx="0" cy="0"/>
        </a:xfrm>
      </p:grpSpPr>
      <p:sp>
        <p:nvSpPr>
          <p:cNvPr id="840" name="Google Shape;840;p147"/>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Arrays</a:t>
            </a:r>
            <a:endParaRPr/>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4" name="Shape 844"/>
        <p:cNvGrpSpPr/>
        <p:nvPr/>
      </p:nvGrpSpPr>
      <p:grpSpPr>
        <a:xfrm>
          <a:off x="0" y="0"/>
          <a:ext cx="0" cy="0"/>
          <a:chOff x="0" y="0"/>
          <a:chExt cx="0" cy="0"/>
        </a:xfrm>
      </p:grpSpPr>
      <p:sp>
        <p:nvSpPr>
          <p:cNvPr id="845" name="Google Shape;845;p1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Que es un Array?</a:t>
            </a:r>
            <a:endParaRPr/>
          </a:p>
        </p:txBody>
      </p:sp>
      <p:sp>
        <p:nvSpPr>
          <p:cNvPr id="846" name="Google Shape;846;p148"/>
          <p:cNvSpPr txBox="1"/>
          <p:nvPr>
            <p:ph idx="1" type="body"/>
          </p:nvPr>
        </p:nvSpPr>
        <p:spPr>
          <a:xfrm>
            <a:off x="729450" y="2078875"/>
            <a:ext cx="7688400" cy="2261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Una array o arreglo es una colección de variables del mismo tipo, a la que se hace referencia por un nombre común. En Java, los arrays pueden tener una o más dimensiones, aunque el array unidimensional es el más común.</a:t>
            </a:r>
            <a:endParaRPr/>
          </a:p>
          <a:p>
            <a:pPr indent="0" lvl="0" marL="0" rtl="0" algn="just">
              <a:spcBef>
                <a:spcPts val="1600"/>
              </a:spcBef>
              <a:spcAft>
                <a:spcPts val="0"/>
              </a:spcAft>
              <a:buNone/>
            </a:pPr>
            <a:r>
              <a:rPr lang="es"/>
              <a:t>Los arrays se usan para una variedad de propósitos porque ofrecen un medio conveniente de agrupar variables relacionadas. Por ejemplo, puede usar una matriz para mantener un registro de la temperatura alta diaria durante un mes, una lista de promedios de precios de acciones o una lista de tu colección de libros de programación.</a:t>
            </a:r>
            <a:endParaRPr/>
          </a:p>
          <a:p>
            <a:pPr indent="0" lvl="0" marL="0" rtl="0" algn="just">
              <a:spcBef>
                <a:spcPts val="1600"/>
              </a:spcBef>
              <a:spcAft>
                <a:spcPts val="1600"/>
              </a:spcAft>
              <a:buNone/>
            </a:pPr>
            <a:r>
              <a:t/>
            </a:r>
            <a:endParaRPr/>
          </a:p>
        </p:txBody>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0" name="Shape 850"/>
        <p:cNvGrpSpPr/>
        <p:nvPr/>
      </p:nvGrpSpPr>
      <p:grpSpPr>
        <a:xfrm>
          <a:off x="0" y="0"/>
          <a:ext cx="0" cy="0"/>
          <a:chOff x="0" y="0"/>
          <a:chExt cx="0" cy="0"/>
        </a:xfrm>
      </p:grpSpPr>
      <p:sp>
        <p:nvSpPr>
          <p:cNvPr id="851" name="Google Shape;851;p149"/>
          <p:cNvSpPr txBox="1"/>
          <p:nvPr>
            <p:ph idx="1" type="body"/>
          </p:nvPr>
        </p:nvSpPr>
        <p:spPr>
          <a:xfrm>
            <a:off x="729325" y="1318650"/>
            <a:ext cx="7688400" cy="3021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La ventaja principal de un array es que organiza los datos de tal manera que puede ser manipulado fácilmente. Por ejemplo, si tiene un array que contiene los ingresos de un grupo seleccionado de hogares, es fácil calcular el ingreso promedio haciendo un ciclo a través del array. Además, los arrays organizan los datos de tal manera que se pueden ordenar fácilmente.</a:t>
            </a:r>
            <a:endParaRPr/>
          </a:p>
          <a:p>
            <a:pPr indent="0" lvl="0" marL="0" rtl="0" algn="just">
              <a:spcBef>
                <a:spcPts val="1600"/>
              </a:spcBef>
              <a:spcAft>
                <a:spcPts val="1600"/>
              </a:spcAft>
              <a:buNone/>
            </a:pPr>
            <a:r>
              <a:rPr lang="es"/>
              <a:t>Aunque los arrays en Java se pueden usar como matrices en otros lenguajes de programación, tienen un atributo especial: </a:t>
            </a:r>
            <a:r>
              <a:rPr b="1" lang="es"/>
              <a:t>se implementan como objetos</a:t>
            </a:r>
            <a:r>
              <a:rPr lang="es"/>
              <a:t>. Este hecho es una de las razones por las que la discusión de los arrays se pospuso hasta que se introdujeron los objetos. Al implementar arrays como objetos, se obtienen varias ventajas importantes, una de las cuales es que los arrays no utilizados pueden ser recolectados.</a:t>
            </a:r>
            <a:br>
              <a:rPr lang="es"/>
            </a:br>
            <a:br>
              <a:rPr lang="es"/>
            </a:br>
            <a:endParaRPr/>
          </a:p>
        </p:txBody>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5" name="Shape 855"/>
        <p:cNvGrpSpPr/>
        <p:nvPr/>
      </p:nvGrpSpPr>
      <p:grpSpPr>
        <a:xfrm>
          <a:off x="0" y="0"/>
          <a:ext cx="0" cy="0"/>
          <a:chOff x="0" y="0"/>
          <a:chExt cx="0" cy="0"/>
        </a:xfrm>
      </p:grpSpPr>
      <p:sp>
        <p:nvSpPr>
          <p:cNvPr id="856" name="Google Shape;856;p150"/>
          <p:cNvSpPr txBox="1"/>
          <p:nvPr>
            <p:ph idx="1" type="body"/>
          </p:nvPr>
        </p:nvSpPr>
        <p:spPr>
          <a:xfrm>
            <a:off x="462700" y="494975"/>
            <a:ext cx="8134800" cy="4142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600"/>
              <a:t>Un array o matriz es simplemente una variable que puede contener valores múltiples, a diferencia de una variable regular que solo puede contener un único valor.</a:t>
            </a:r>
            <a:endParaRPr sz="1600"/>
          </a:p>
          <a:p>
            <a:pPr indent="-330200" lvl="0" marL="457200" rtl="0" algn="just">
              <a:spcBef>
                <a:spcPts val="1600"/>
              </a:spcBef>
              <a:spcAft>
                <a:spcPts val="0"/>
              </a:spcAft>
              <a:buSzPts val="1600"/>
              <a:buChar char="●"/>
            </a:pPr>
            <a:r>
              <a:rPr lang="es" sz="1600"/>
              <a:t>En Java, todas las matrices se asignan dinámicamente. (Se analiza a continuación)</a:t>
            </a:r>
            <a:endParaRPr sz="1600"/>
          </a:p>
          <a:p>
            <a:pPr indent="-330200" lvl="0" marL="457200" rtl="0" algn="just">
              <a:spcBef>
                <a:spcPts val="0"/>
              </a:spcBef>
              <a:spcAft>
                <a:spcPts val="0"/>
              </a:spcAft>
              <a:buSzPts val="1600"/>
              <a:buChar char="●"/>
            </a:pPr>
            <a:r>
              <a:rPr lang="es" sz="1600"/>
              <a:t>Como las matrices/arrays son objetos en Java, cada array tiene asociado una variable de instancia de longitud (length) que contiene la cantidad de elementos que la matriz puede contener. (En otras palabras, length contiene el tamaño de la matriz.)</a:t>
            </a:r>
            <a:endParaRPr sz="1600"/>
          </a:p>
          <a:p>
            <a:pPr indent="-330200" lvl="0" marL="457200" rtl="0" algn="just">
              <a:spcBef>
                <a:spcPts val="0"/>
              </a:spcBef>
              <a:spcAft>
                <a:spcPts val="0"/>
              </a:spcAft>
              <a:buSzPts val="1600"/>
              <a:buChar char="●"/>
            </a:pPr>
            <a:r>
              <a:rPr lang="es" sz="1600"/>
              <a:t>Una variable array en Java se declara como otras variables con corchetes [] después del tipo de datos.</a:t>
            </a:r>
            <a:endParaRPr sz="1600"/>
          </a:p>
          <a:p>
            <a:pPr indent="-330200" lvl="0" marL="457200" rtl="0" algn="just">
              <a:spcBef>
                <a:spcPts val="0"/>
              </a:spcBef>
              <a:spcAft>
                <a:spcPts val="0"/>
              </a:spcAft>
              <a:buSzPts val="1600"/>
              <a:buChar char="●"/>
            </a:pPr>
            <a:r>
              <a:rPr lang="es" sz="1600"/>
              <a:t>Las variables en el array están ordenadas y cada una tiene un índice que comienza desde 0.</a:t>
            </a:r>
            <a:endParaRPr sz="1600"/>
          </a:p>
          <a:p>
            <a:pPr indent="-330200" lvl="0" marL="457200" rtl="0" algn="just">
              <a:spcBef>
                <a:spcPts val="0"/>
              </a:spcBef>
              <a:spcAft>
                <a:spcPts val="0"/>
              </a:spcAft>
              <a:buSzPts val="1600"/>
              <a:buChar char="●"/>
            </a:pPr>
            <a:r>
              <a:rPr lang="es" sz="1600"/>
              <a:t>El array Java también se puede usar como un campo estático, una variable local o un parámetro de </a:t>
            </a:r>
            <a:r>
              <a:rPr lang="es" sz="1600"/>
              <a:t>m</a:t>
            </a:r>
            <a:r>
              <a:rPr lang="es" sz="1600"/>
              <a:t>étodo.</a:t>
            </a:r>
            <a:endParaRPr sz="1600"/>
          </a:p>
        </p:txBody>
      </p:sp>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0" name="Shape 860"/>
        <p:cNvGrpSpPr/>
        <p:nvPr/>
      </p:nvGrpSpPr>
      <p:grpSpPr>
        <a:xfrm>
          <a:off x="0" y="0"/>
          <a:ext cx="0" cy="0"/>
          <a:chOff x="0" y="0"/>
          <a:chExt cx="0" cy="0"/>
        </a:xfrm>
      </p:grpSpPr>
      <p:sp>
        <p:nvSpPr>
          <p:cNvPr id="861" name="Google Shape;861;p151"/>
          <p:cNvSpPr txBox="1"/>
          <p:nvPr>
            <p:ph idx="1" type="body"/>
          </p:nvPr>
        </p:nvSpPr>
        <p:spPr>
          <a:xfrm>
            <a:off x="398125" y="559550"/>
            <a:ext cx="8124300" cy="4095000"/>
          </a:xfrm>
          <a:prstGeom prst="rect">
            <a:avLst/>
          </a:prstGeom>
        </p:spPr>
        <p:txBody>
          <a:bodyPr anchorCtr="0" anchor="t" bIns="91425" lIns="91425" spcFirstLastPara="1" rIns="91425" wrap="square" tIns="91425">
            <a:noAutofit/>
          </a:bodyPr>
          <a:lstStyle/>
          <a:p>
            <a:pPr indent="-330200" lvl="0" marL="457200" rtl="0" algn="just">
              <a:spcBef>
                <a:spcPts val="0"/>
              </a:spcBef>
              <a:spcAft>
                <a:spcPts val="0"/>
              </a:spcAft>
              <a:buSzPts val="1600"/>
              <a:buChar char="●"/>
            </a:pPr>
            <a:r>
              <a:rPr lang="es" sz="1600"/>
              <a:t>El tamaño de un array debe especificarse mediante un valor int y no, long o short.</a:t>
            </a:r>
            <a:endParaRPr sz="1600"/>
          </a:p>
          <a:p>
            <a:pPr indent="-330200" lvl="0" marL="457200" rtl="0" algn="just">
              <a:spcBef>
                <a:spcPts val="0"/>
              </a:spcBef>
              <a:spcAft>
                <a:spcPts val="0"/>
              </a:spcAft>
              <a:buSzPts val="1600"/>
              <a:buChar char="●"/>
            </a:pPr>
            <a:r>
              <a:rPr lang="es" sz="1600"/>
              <a:t>La superclase directa de un tipo de array es Object.</a:t>
            </a:r>
            <a:endParaRPr sz="1600"/>
          </a:p>
          <a:p>
            <a:pPr indent="-330200" lvl="0" marL="457200" rtl="0" algn="just">
              <a:spcBef>
                <a:spcPts val="0"/>
              </a:spcBef>
              <a:spcAft>
                <a:spcPts val="0"/>
              </a:spcAft>
              <a:buSzPts val="1600"/>
              <a:buChar char="●"/>
            </a:pPr>
            <a:r>
              <a:rPr lang="es" sz="1600"/>
              <a:t>Cada tipo de array implementa las interfaces Cloneable y java.io.Serializable.</a:t>
            </a:r>
            <a:endParaRPr sz="1600"/>
          </a:p>
          <a:p>
            <a:pPr indent="-330200" lvl="0" marL="457200" rtl="0" algn="just">
              <a:spcBef>
                <a:spcPts val="0"/>
              </a:spcBef>
              <a:spcAft>
                <a:spcPts val="0"/>
              </a:spcAft>
              <a:buSzPts val="1600"/>
              <a:buChar char="●"/>
            </a:pPr>
            <a:r>
              <a:rPr lang="es" sz="1600"/>
              <a:t>El array puede contener tipos de datos primitivos así como también objetos de una clase según la definición del array. En el caso de los tipos de datos primitivos, los valores reales se almacenan en ubicaciones de memoria contigua. En el caso de los objetos de una clase, los objetos reales se almacenan en heap.</a:t>
            </a:r>
            <a:endParaRPr sz="1600"/>
          </a:p>
          <a:p>
            <a:pPr indent="-330200" lvl="0" marL="457200" rtl="0" algn="just">
              <a:spcBef>
                <a:spcPts val="0"/>
              </a:spcBef>
              <a:spcAft>
                <a:spcPts val="0"/>
              </a:spcAft>
              <a:buSzPts val="1600"/>
              <a:buChar char="●"/>
            </a:pPr>
            <a:r>
              <a:rPr lang="es" sz="1600"/>
              <a:t>Los arrays pueden contener primitivas u objetos, pero la propia matriz es siempre un objeto.</a:t>
            </a:r>
            <a:endParaRPr sz="1600"/>
          </a:p>
          <a:p>
            <a:pPr indent="-330200" lvl="0" marL="457200" rtl="0" algn="just">
              <a:spcBef>
                <a:spcPts val="0"/>
              </a:spcBef>
              <a:spcAft>
                <a:spcPts val="0"/>
              </a:spcAft>
              <a:buSzPts val="1600"/>
              <a:buChar char="●"/>
            </a:pPr>
            <a:r>
              <a:rPr lang="es" sz="1600"/>
              <a:t>Cuando se declara un array, los corchetes pueden estar a la izquierda oa la derecha del nombre de la variable.</a:t>
            </a:r>
            <a:endParaRPr sz="1600"/>
          </a:p>
          <a:p>
            <a:pPr indent="-330200" lvl="0" marL="457200" rtl="0" algn="just">
              <a:spcBef>
                <a:spcPts val="0"/>
              </a:spcBef>
              <a:spcAft>
                <a:spcPts val="0"/>
              </a:spcAft>
              <a:buSzPts val="1600"/>
              <a:buChar char="●"/>
            </a:pPr>
            <a:r>
              <a:rPr lang="es" sz="1600"/>
              <a:t>Nunca es legal incluir el tamaño de una matriz en la declaración.</a:t>
            </a:r>
            <a:endParaRPr sz="1600"/>
          </a:p>
          <a:p>
            <a:pPr indent="0" lvl="0" marL="457200" rtl="0" algn="just">
              <a:spcBef>
                <a:spcPts val="1600"/>
              </a:spcBef>
              <a:spcAft>
                <a:spcPts val="1600"/>
              </a:spcAft>
              <a:buNone/>
            </a:pPr>
            <a:br>
              <a:rPr lang="es" sz="1600"/>
            </a:b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6"/>
          <p:cNvSpPr txBox="1"/>
          <p:nvPr>
            <p:ph idx="1" type="body"/>
          </p:nvPr>
        </p:nvSpPr>
        <p:spPr>
          <a:xfrm>
            <a:off x="729450" y="929650"/>
            <a:ext cx="7688700" cy="34104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es"/>
              <a:t>Además, se suministran bibliotecas adicionales para acceder a las características de cada dispositivo (como los gráficos, ejecución mediante hebras o threads, la interface de red) de forma unificada y aunque hay una etapa explícita de compilación, el bytecode generado es interpretado o convertido a instrucciones máquina del código nativo por el compilador JIT (Just In Time).</a:t>
            </a:r>
            <a:endParaRPr/>
          </a:p>
          <a:p>
            <a:pPr indent="-342900" lvl="0" marL="457200" rtl="0" algn="just">
              <a:spcBef>
                <a:spcPts val="0"/>
              </a:spcBef>
              <a:spcAft>
                <a:spcPts val="0"/>
              </a:spcAft>
              <a:buSzPts val="1800"/>
              <a:buChar char="●"/>
            </a:pPr>
            <a:r>
              <a:rPr lang="es"/>
              <a:t>El concepto de independencia de la plataforma de Java cuenta, con un gran éxito en las aplicaciones en el entorno del servidor, como los Servicios Web, los Servlets, los Java Beans, así como en sistemas empotrados basados en OSGi.</a:t>
            </a:r>
            <a:br>
              <a:rPr lang="es"/>
            </a:br>
            <a:endParaRPr/>
          </a:p>
        </p:txBody>
      </p:sp>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5" name="Shape 865"/>
        <p:cNvGrpSpPr/>
        <p:nvPr/>
      </p:nvGrpSpPr>
      <p:grpSpPr>
        <a:xfrm>
          <a:off x="0" y="0"/>
          <a:ext cx="0" cy="0"/>
          <a:chOff x="0" y="0"/>
          <a:chExt cx="0" cy="0"/>
        </a:xfrm>
      </p:grpSpPr>
      <p:sp>
        <p:nvSpPr>
          <p:cNvPr id="866" name="Google Shape;866;p1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Declaración</a:t>
            </a:r>
            <a:endParaRPr/>
          </a:p>
        </p:txBody>
      </p:sp>
      <p:sp>
        <p:nvSpPr>
          <p:cNvPr id="867" name="Google Shape;867;p15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Cuando un array se declara, solo se crea una referencia del array. Para realmente crear o dar memoria al array, puede crear un array de la siguiente manera:</a:t>
            </a:r>
            <a:endParaRPr/>
          </a:p>
          <a:p>
            <a:pPr indent="0" lvl="0" marL="0" rtl="0" algn="just">
              <a:spcBef>
                <a:spcPts val="1600"/>
              </a:spcBef>
              <a:spcAft>
                <a:spcPts val="0"/>
              </a:spcAft>
              <a:buNone/>
            </a:pPr>
            <a:r>
              <a:rPr lang="es"/>
              <a:t>	</a:t>
            </a:r>
            <a:r>
              <a:rPr b="1" i="1" lang="es">
                <a:latin typeface="Consolas"/>
                <a:ea typeface="Consolas"/>
                <a:cs typeface="Consolas"/>
                <a:sym typeface="Consolas"/>
              </a:rPr>
              <a:t>tipo nombre-array[];</a:t>
            </a:r>
            <a:br>
              <a:rPr b="1" lang="es"/>
            </a:br>
            <a:r>
              <a:rPr lang="es"/>
              <a:t>o</a:t>
            </a:r>
            <a:br>
              <a:rPr lang="es"/>
            </a:br>
            <a:r>
              <a:rPr lang="es"/>
              <a:t>	</a:t>
            </a:r>
            <a:r>
              <a:rPr b="1" i="1" lang="es">
                <a:latin typeface="Consolas"/>
                <a:ea typeface="Consolas"/>
                <a:cs typeface="Consolas"/>
                <a:sym typeface="Consolas"/>
              </a:rPr>
              <a:t>tipo [] nombre-array;</a:t>
            </a:r>
            <a:endParaRPr b="1"/>
          </a:p>
          <a:p>
            <a:pPr indent="0" lvl="0" marL="0" rtl="0" algn="just">
              <a:spcBef>
                <a:spcPts val="1600"/>
              </a:spcBef>
              <a:spcAft>
                <a:spcPts val="1600"/>
              </a:spcAft>
              <a:buNone/>
            </a:pPr>
            <a:r>
              <a:rPr lang="es"/>
              <a:t>La declaración de un array tiene dos componentes:  el </a:t>
            </a:r>
            <a:r>
              <a:rPr b="1" lang="es"/>
              <a:t>tipo</a:t>
            </a:r>
            <a:r>
              <a:rPr lang="es"/>
              <a:t> y el </a:t>
            </a:r>
            <a:r>
              <a:rPr b="1" lang="es"/>
              <a:t>nombre</a:t>
            </a:r>
            <a:r>
              <a:rPr lang="es"/>
              <a:t>, donde se declara el tipo de elemento del array,  determina el tipo de datos de cada elemento que comprende la matriz. </a:t>
            </a:r>
            <a:br>
              <a:rPr lang="es"/>
            </a:br>
            <a:endParaRPr/>
          </a:p>
        </p:txBody>
      </p:sp>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1" name="Shape 871"/>
        <p:cNvGrpSpPr/>
        <p:nvPr/>
      </p:nvGrpSpPr>
      <p:grpSpPr>
        <a:xfrm>
          <a:off x="0" y="0"/>
          <a:ext cx="0" cy="0"/>
          <a:chOff x="0" y="0"/>
          <a:chExt cx="0" cy="0"/>
        </a:xfrm>
      </p:grpSpPr>
      <p:sp>
        <p:nvSpPr>
          <p:cNvPr id="872" name="Google Shape;872;p1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U</a:t>
            </a:r>
            <a:r>
              <a:rPr lang="es"/>
              <a:t>na dimensión</a:t>
            </a:r>
            <a:endParaRPr/>
          </a:p>
        </p:txBody>
      </p:sp>
      <p:sp>
        <p:nvSpPr>
          <p:cNvPr id="873" name="Google Shape;873;p15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Cuando un array se declara, solo se crea una referencia del array. Para realmente crear o dar memoria al array, puede crear un array de la siguiente manera:</a:t>
            </a:r>
            <a:endParaRPr/>
          </a:p>
          <a:p>
            <a:pPr indent="0" lvl="0" marL="0" rtl="0" algn="l">
              <a:spcBef>
                <a:spcPts val="1600"/>
              </a:spcBef>
              <a:spcAft>
                <a:spcPts val="0"/>
              </a:spcAft>
              <a:buNone/>
            </a:pPr>
            <a:r>
              <a:rPr lang="es"/>
              <a:t>	</a:t>
            </a:r>
            <a:r>
              <a:rPr b="1" i="1" lang="es">
                <a:latin typeface="Consolas"/>
                <a:ea typeface="Consolas"/>
                <a:cs typeface="Consolas"/>
                <a:sym typeface="Consolas"/>
              </a:rPr>
              <a:t>nombre-array = new tipo [tamaño];</a:t>
            </a:r>
            <a:endParaRPr b="1" i="1"/>
          </a:p>
          <a:p>
            <a:pPr indent="0" lvl="0" marL="0" rtl="0" algn="just">
              <a:spcBef>
                <a:spcPts val="1600"/>
              </a:spcBef>
              <a:spcAft>
                <a:spcPts val="1600"/>
              </a:spcAft>
              <a:buNone/>
            </a:pPr>
            <a:r>
              <a:rPr lang="es"/>
              <a:t>Los elementos en la matriz asignada por new se </a:t>
            </a:r>
            <a:r>
              <a:rPr lang="es"/>
              <a:t>inicializará</a:t>
            </a:r>
            <a:r>
              <a:rPr lang="es"/>
              <a:t> automáticamente a cero (para tipos numéricos), </a:t>
            </a:r>
            <a:r>
              <a:rPr b="1" lang="es"/>
              <a:t>false</a:t>
            </a:r>
            <a:r>
              <a:rPr lang="es"/>
              <a:t> (para </a:t>
            </a:r>
            <a:r>
              <a:rPr lang="es"/>
              <a:t>boolean</a:t>
            </a:r>
            <a:r>
              <a:rPr lang="es"/>
              <a:t>) o </a:t>
            </a:r>
            <a:r>
              <a:rPr b="1" lang="es"/>
              <a:t>null</a:t>
            </a:r>
            <a:r>
              <a:rPr lang="es"/>
              <a:t> (para tipos de referencia).</a:t>
            </a:r>
            <a:br>
              <a:rPr lang="es"/>
            </a:br>
            <a:r>
              <a:rPr lang="es"/>
              <a:t>Obtener un array es un proceso de dos pasos. Primero, debe declarar una variable del tipo de array deseado. En segundo lugar, debe asignar la memoria que mantendrá el array, usar new y asignarla a la variable del array. Por lo tanto, en Java, todos los arrays se asignan dinámicamente.</a:t>
            </a:r>
            <a:br>
              <a:rPr lang="es"/>
            </a:br>
            <a:endParaRPr/>
          </a:p>
        </p:txBody>
      </p:sp>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7" name="Shape 877"/>
        <p:cNvGrpSpPr/>
        <p:nvPr/>
      </p:nvGrpSpPr>
      <p:grpSpPr>
        <a:xfrm>
          <a:off x="0" y="0"/>
          <a:ext cx="0" cy="0"/>
          <a:chOff x="0" y="0"/>
          <a:chExt cx="0" cy="0"/>
        </a:xfrm>
      </p:grpSpPr>
      <p:sp>
        <p:nvSpPr>
          <p:cNvPr id="878" name="Google Shape;878;p1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Varias dimensiones</a:t>
            </a:r>
            <a:endParaRPr/>
          </a:p>
        </p:txBody>
      </p:sp>
      <p:sp>
        <p:nvSpPr>
          <p:cNvPr id="879" name="Google Shape;879;p15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En Java es posible crear arrays con más de una dimensión, pasando de la idea de lista, vector o matriz de una sola fila a la idea de matriz de m x n elementos, estructuras tridimensionales, tetradimensionales, etc.</a:t>
            </a:r>
            <a:endParaRPr/>
          </a:p>
          <a:p>
            <a:pPr indent="0" lvl="0" marL="0" rtl="0" algn="l">
              <a:spcBef>
                <a:spcPts val="1600"/>
              </a:spcBef>
              <a:spcAft>
                <a:spcPts val="0"/>
              </a:spcAft>
              <a:buNone/>
            </a:pPr>
            <a:r>
              <a:rPr lang="es"/>
              <a:t>La sintaxis será:</a:t>
            </a:r>
            <a:endParaRPr/>
          </a:p>
          <a:p>
            <a:pPr indent="457200" lvl="0" marL="0" rtl="0" algn="just">
              <a:spcBef>
                <a:spcPts val="1600"/>
              </a:spcBef>
              <a:spcAft>
                <a:spcPts val="0"/>
              </a:spcAft>
              <a:buNone/>
            </a:pPr>
            <a:r>
              <a:rPr b="1" i="1" lang="es">
                <a:latin typeface="Consolas"/>
                <a:ea typeface="Consolas"/>
                <a:cs typeface="Consolas"/>
                <a:sym typeface="Consolas"/>
              </a:rPr>
              <a:t>tipo nombre-array[][];</a:t>
            </a:r>
            <a:endParaRPr b="1" i="1">
              <a:latin typeface="Consolas"/>
              <a:ea typeface="Consolas"/>
              <a:cs typeface="Consolas"/>
              <a:sym typeface="Consolas"/>
            </a:endParaRPr>
          </a:p>
          <a:p>
            <a:pPr indent="0" lvl="0" marL="0" rtl="0" algn="just">
              <a:spcBef>
                <a:spcPts val="0"/>
              </a:spcBef>
              <a:spcAft>
                <a:spcPts val="0"/>
              </a:spcAft>
              <a:buNone/>
            </a:pPr>
            <a:r>
              <a:rPr lang="es"/>
              <a:t>o</a:t>
            </a:r>
            <a:br>
              <a:rPr lang="es"/>
            </a:br>
            <a:r>
              <a:rPr lang="es"/>
              <a:t>	</a:t>
            </a:r>
            <a:r>
              <a:rPr b="1" i="1" lang="es">
                <a:latin typeface="Consolas"/>
                <a:ea typeface="Consolas"/>
                <a:cs typeface="Consolas"/>
                <a:sym typeface="Consolas"/>
              </a:rPr>
              <a:t>tipo [][] nombre-array;</a:t>
            </a:r>
            <a:endParaRPr b="1" i="1">
              <a:latin typeface="Consolas"/>
              <a:ea typeface="Consolas"/>
              <a:cs typeface="Consolas"/>
              <a:sym typeface="Consolas"/>
            </a:endParaRPr>
          </a:p>
          <a:p>
            <a:pPr indent="0" lvl="0" marL="0" rtl="0" algn="l">
              <a:spcBef>
                <a:spcPts val="1600"/>
              </a:spcBef>
              <a:spcAft>
                <a:spcPts val="1600"/>
              </a:spcAft>
              <a:buNone/>
            </a:pPr>
            <a:r>
              <a:t/>
            </a:r>
            <a:endParaRPr/>
          </a:p>
        </p:txBody>
      </p:sp>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3" name="Shape 883"/>
        <p:cNvGrpSpPr/>
        <p:nvPr/>
      </p:nvGrpSpPr>
      <p:grpSpPr>
        <a:xfrm>
          <a:off x="0" y="0"/>
          <a:ext cx="0" cy="0"/>
          <a:chOff x="0" y="0"/>
          <a:chExt cx="0" cy="0"/>
        </a:xfrm>
      </p:grpSpPr>
      <p:sp>
        <p:nvSpPr>
          <p:cNvPr id="884" name="Google Shape;884;p155"/>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Clases avanzadas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8" name="Shape 888"/>
        <p:cNvGrpSpPr/>
        <p:nvPr/>
      </p:nvGrpSpPr>
      <p:grpSpPr>
        <a:xfrm>
          <a:off x="0" y="0"/>
          <a:ext cx="0" cy="0"/>
          <a:chOff x="0" y="0"/>
          <a:chExt cx="0" cy="0"/>
        </a:xfrm>
      </p:grpSpPr>
      <p:sp>
        <p:nvSpPr>
          <p:cNvPr id="889" name="Google Shape;889;p1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Temario</a:t>
            </a:r>
            <a:endParaRPr/>
          </a:p>
        </p:txBody>
      </p:sp>
      <p:sp>
        <p:nvSpPr>
          <p:cNvPr id="890" name="Google Shape;890;p156"/>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 sz="1800"/>
              <a:t>Herencia  </a:t>
            </a:r>
            <a:endParaRPr sz="1800"/>
          </a:p>
          <a:p>
            <a:pPr indent="-342900" lvl="0" marL="457200" rtl="0" algn="l">
              <a:spcBef>
                <a:spcPts val="0"/>
              </a:spcBef>
              <a:spcAft>
                <a:spcPts val="0"/>
              </a:spcAft>
              <a:buSzPts val="1800"/>
              <a:buChar char="●"/>
            </a:pPr>
            <a:r>
              <a:rPr lang="es" sz="1800"/>
              <a:t>Sobreescritura de métodos  </a:t>
            </a:r>
            <a:endParaRPr sz="1800"/>
          </a:p>
          <a:p>
            <a:pPr indent="-342900" lvl="0" marL="457200" rtl="0" algn="l">
              <a:spcBef>
                <a:spcPts val="0"/>
              </a:spcBef>
              <a:spcAft>
                <a:spcPts val="0"/>
              </a:spcAft>
              <a:buSzPts val="1800"/>
              <a:buChar char="●"/>
            </a:pPr>
            <a:r>
              <a:rPr lang="es" sz="1800"/>
              <a:t>Sobrecarga de métodos  </a:t>
            </a:r>
            <a:endParaRPr sz="1800"/>
          </a:p>
          <a:p>
            <a:pPr indent="-342900" lvl="0" marL="457200" rtl="0" algn="l">
              <a:spcBef>
                <a:spcPts val="0"/>
              </a:spcBef>
              <a:spcAft>
                <a:spcPts val="0"/>
              </a:spcAft>
              <a:buSzPts val="1800"/>
              <a:buChar char="●"/>
            </a:pPr>
            <a:r>
              <a:rPr lang="es" sz="1800"/>
              <a:t>Sobrecarga de constructores  </a:t>
            </a:r>
            <a:endParaRPr sz="1800"/>
          </a:p>
          <a:p>
            <a:pPr indent="-342900" lvl="0" marL="457200" rtl="0" algn="l">
              <a:spcBef>
                <a:spcPts val="0"/>
              </a:spcBef>
              <a:spcAft>
                <a:spcPts val="0"/>
              </a:spcAft>
              <a:buSzPts val="1800"/>
              <a:buChar char="●"/>
            </a:pPr>
            <a:r>
              <a:rPr lang="es" sz="1800"/>
              <a:t>La clase object  </a:t>
            </a:r>
            <a:endParaRPr sz="1800"/>
          </a:p>
          <a:p>
            <a:pPr indent="-342900" lvl="0" marL="457200" rtl="0" algn="l">
              <a:spcBef>
                <a:spcPts val="0"/>
              </a:spcBef>
              <a:spcAft>
                <a:spcPts val="0"/>
              </a:spcAft>
              <a:buSzPts val="1800"/>
              <a:buChar char="●"/>
            </a:pPr>
            <a:r>
              <a:rPr lang="es" sz="1800"/>
              <a:t>Clases  </a:t>
            </a:r>
            <a:endParaRPr sz="1800"/>
          </a:p>
          <a:p>
            <a:pPr indent="-342900" lvl="0" marL="457200" rtl="0" algn="l">
              <a:spcBef>
                <a:spcPts val="0"/>
              </a:spcBef>
              <a:spcAft>
                <a:spcPts val="0"/>
              </a:spcAft>
              <a:buSzPts val="1800"/>
              <a:buChar char="●"/>
            </a:pPr>
            <a:r>
              <a:rPr lang="es" sz="1800"/>
              <a:t>Interfaces  </a:t>
            </a:r>
            <a:endParaRPr sz="1800"/>
          </a:p>
          <a:p>
            <a:pPr indent="-342900" lvl="0" marL="457200" rtl="0" algn="l">
              <a:spcBef>
                <a:spcPts val="0"/>
              </a:spcBef>
              <a:spcAft>
                <a:spcPts val="0"/>
              </a:spcAft>
              <a:buSzPts val="1800"/>
              <a:buChar char="●"/>
            </a:pPr>
            <a:r>
              <a:rPr lang="es" sz="1800"/>
              <a:t>Polimorfismo  </a:t>
            </a:r>
            <a:endParaRPr sz="1800"/>
          </a:p>
          <a:p>
            <a:pPr indent="-342900" lvl="0" marL="457200" rtl="0" algn="l">
              <a:spcBef>
                <a:spcPts val="0"/>
              </a:spcBef>
              <a:spcAft>
                <a:spcPts val="0"/>
              </a:spcAft>
              <a:buSzPts val="1800"/>
              <a:buChar char="●"/>
            </a:pPr>
            <a:r>
              <a:rPr lang="es" sz="1800"/>
              <a:t>Clases envolventes  </a:t>
            </a:r>
            <a:endParaRPr sz="1800"/>
          </a:p>
        </p:txBody>
      </p:sp>
      <p:sp>
        <p:nvSpPr>
          <p:cNvPr id="891" name="Google Shape;891;p156"/>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 sz="1800"/>
              <a:t>Autoboxing  </a:t>
            </a:r>
            <a:endParaRPr sz="1800"/>
          </a:p>
          <a:p>
            <a:pPr indent="-342900" lvl="0" marL="457200" rtl="0" algn="l">
              <a:spcBef>
                <a:spcPts val="0"/>
              </a:spcBef>
              <a:spcAft>
                <a:spcPts val="0"/>
              </a:spcAft>
              <a:buSzPts val="1800"/>
              <a:buChar char="●"/>
            </a:pPr>
            <a:r>
              <a:rPr lang="es" sz="1800"/>
              <a:t>Recursos estáticos </a:t>
            </a:r>
            <a:endParaRPr sz="1800"/>
          </a:p>
          <a:p>
            <a:pPr indent="-342900" lvl="0" marL="457200" rtl="0" algn="l">
              <a:spcBef>
                <a:spcPts val="0"/>
              </a:spcBef>
              <a:spcAft>
                <a:spcPts val="0"/>
              </a:spcAft>
              <a:buSzPts val="1800"/>
              <a:buChar char="●"/>
            </a:pPr>
            <a:r>
              <a:rPr lang="es" sz="1800"/>
              <a:t>Palabra clave final  </a:t>
            </a:r>
            <a:endParaRPr sz="1800"/>
          </a:p>
          <a:p>
            <a:pPr indent="-342900" lvl="0" marL="457200" rtl="0" algn="l">
              <a:spcBef>
                <a:spcPts val="0"/>
              </a:spcBef>
              <a:spcAft>
                <a:spcPts val="0"/>
              </a:spcAft>
              <a:buSzPts val="1800"/>
              <a:buChar char="●"/>
            </a:pPr>
            <a:r>
              <a:rPr lang="es" sz="1800"/>
              <a:t>Tipos enumerados</a:t>
            </a:r>
            <a:endParaRPr sz="1800"/>
          </a:p>
          <a:p>
            <a:pPr indent="-342900" lvl="0" marL="457200" rtl="0" algn="l">
              <a:spcBef>
                <a:spcPts val="0"/>
              </a:spcBef>
              <a:spcAft>
                <a:spcPts val="0"/>
              </a:spcAft>
              <a:buSzPts val="1800"/>
              <a:buChar char="●"/>
            </a:pPr>
            <a:r>
              <a:rPr lang="es" sz="1800"/>
              <a:t>Argumentos Variables  </a:t>
            </a:r>
            <a:endParaRPr sz="1800"/>
          </a:p>
          <a:p>
            <a:pPr indent="0" lvl="0" marL="457200" rtl="0" algn="l">
              <a:spcBef>
                <a:spcPts val="1600"/>
              </a:spcBef>
              <a:spcAft>
                <a:spcPts val="1600"/>
              </a:spcAft>
              <a:buNone/>
            </a:pPr>
            <a:r>
              <a:t/>
            </a:r>
            <a:endParaRPr sz="1800"/>
          </a:p>
        </p:txBody>
      </p:sp>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5" name="Shape 895"/>
        <p:cNvGrpSpPr/>
        <p:nvPr/>
      </p:nvGrpSpPr>
      <p:grpSpPr>
        <a:xfrm>
          <a:off x="0" y="0"/>
          <a:ext cx="0" cy="0"/>
          <a:chOff x="0" y="0"/>
          <a:chExt cx="0" cy="0"/>
        </a:xfrm>
      </p:grpSpPr>
      <p:sp>
        <p:nvSpPr>
          <p:cNvPr id="896" name="Google Shape;896;p157"/>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Clases</a:t>
            </a:r>
            <a:endParaRPr/>
          </a:p>
        </p:txBody>
      </p:sp>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0" name="Shape 900"/>
        <p:cNvGrpSpPr/>
        <p:nvPr/>
      </p:nvGrpSpPr>
      <p:grpSpPr>
        <a:xfrm>
          <a:off x="0" y="0"/>
          <a:ext cx="0" cy="0"/>
          <a:chOff x="0" y="0"/>
          <a:chExt cx="0" cy="0"/>
        </a:xfrm>
      </p:grpSpPr>
      <p:sp>
        <p:nvSpPr>
          <p:cNvPr id="901" name="Google Shape;901;p158"/>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Interfaces </a:t>
            </a:r>
            <a:endParaRPr/>
          </a:p>
        </p:txBody>
      </p:sp>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5" name="Shape 905"/>
        <p:cNvGrpSpPr/>
        <p:nvPr/>
      </p:nvGrpSpPr>
      <p:grpSpPr>
        <a:xfrm>
          <a:off x="0" y="0"/>
          <a:ext cx="0" cy="0"/>
          <a:chOff x="0" y="0"/>
          <a:chExt cx="0" cy="0"/>
        </a:xfrm>
      </p:grpSpPr>
      <p:sp>
        <p:nvSpPr>
          <p:cNvPr id="906" name="Google Shape;906;p1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Que son?</a:t>
            </a:r>
            <a:endParaRPr/>
          </a:p>
        </p:txBody>
      </p:sp>
      <p:sp>
        <p:nvSpPr>
          <p:cNvPr id="907" name="Google Shape;907;p15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Las interfaces son clases totalmente abstractas, es decir una clase que posee todos sus métodos abstractos. Son contratos para lo que una clase puede hacer, pero no dicen nada sobre la forma en que la clase debe hacerlo. Las mismas pueden ser implementados por cualquier clase desde cualquier árbol de herencia.  Una </a:t>
            </a:r>
            <a:r>
              <a:rPr lang="es"/>
              <a:t>interface</a:t>
            </a:r>
            <a:r>
              <a:rPr lang="es"/>
              <a:t> es como una clase abstracta de 100 por ciento y es implícitamente abstracta si escribe el modificador abstract en la declaración o no.</a:t>
            </a:r>
            <a:endParaRPr/>
          </a:p>
          <a:p>
            <a:pPr indent="0" lvl="0" marL="0" rtl="0" algn="just">
              <a:spcBef>
                <a:spcPts val="1600"/>
              </a:spcBef>
              <a:spcAft>
                <a:spcPts val="0"/>
              </a:spcAft>
              <a:buNone/>
            </a:pPr>
            <a:r>
              <a:rPr lang="es"/>
              <a:t>No se permiten métodos concretos.</a:t>
            </a:r>
            <a:endParaRPr/>
          </a:p>
          <a:p>
            <a:pPr indent="0" lvl="0" marL="0" rtl="0" algn="just">
              <a:spcBef>
                <a:spcPts val="1600"/>
              </a:spcBef>
              <a:spcAft>
                <a:spcPts val="1600"/>
              </a:spcAft>
              <a:buNone/>
            </a:pPr>
            <a:r>
              <a:rPr lang="es"/>
              <a:t>Los métodos de </a:t>
            </a:r>
            <a:r>
              <a:rPr lang="es"/>
              <a:t>interface</a:t>
            </a:r>
            <a:r>
              <a:rPr lang="es"/>
              <a:t> son por defecto público y la declaración abstracta-explícita de estos modificadores es opcional.</a:t>
            </a:r>
            <a:endParaRPr/>
          </a:p>
        </p:txBody>
      </p:sp>
      <p:graphicFrame>
        <p:nvGraphicFramePr>
          <p:cNvPr id="908" name="Google Shape;908;p159"/>
          <p:cNvGraphicFramePr/>
          <p:nvPr/>
        </p:nvGraphicFramePr>
        <p:xfrm>
          <a:off x="6227550" y="3105775"/>
          <a:ext cx="3000000" cy="3000000"/>
        </p:xfrm>
        <a:graphic>
          <a:graphicData uri="http://schemas.openxmlformats.org/drawingml/2006/table">
            <a:tbl>
              <a:tblPr>
                <a:noFill/>
                <a:tableStyleId>{F31D630A-0519-4E60-B0DE-21C533DD9359}</a:tableStyleId>
              </a:tblPr>
              <a:tblGrid>
                <a:gridCol w="2097075"/>
              </a:tblGrid>
              <a:tr h="691275">
                <a:tc>
                  <a:txBody>
                    <a:bodyPr/>
                    <a:lstStyle/>
                    <a:p>
                      <a:pPr indent="0" lvl="0" marL="0" rtl="0" algn="l">
                        <a:lnSpc>
                          <a:spcPct val="115000"/>
                        </a:lnSpc>
                        <a:spcBef>
                          <a:spcPts val="0"/>
                        </a:spcBef>
                        <a:spcAft>
                          <a:spcPts val="0"/>
                        </a:spcAft>
                        <a:buNone/>
                      </a:pPr>
                      <a:r>
                        <a:rPr lang="es" sz="1100">
                          <a:solidFill>
                            <a:schemeClr val="lt1"/>
                          </a:solidFill>
                          <a:highlight>
                            <a:srgbClr val="333333"/>
                          </a:highlight>
                          <a:latin typeface="Consolas"/>
                          <a:ea typeface="Consolas"/>
                          <a:cs typeface="Consolas"/>
                          <a:sym typeface="Consolas"/>
                        </a:rPr>
                        <a:t>interface </a:t>
                      </a:r>
                      <a:r>
                        <a:rPr lang="es" sz="1100">
                          <a:solidFill>
                            <a:schemeClr val="lt1"/>
                          </a:solidFill>
                          <a:highlight>
                            <a:srgbClr val="333333"/>
                          </a:highlight>
                          <a:latin typeface="Consolas"/>
                          <a:ea typeface="Consolas"/>
                          <a:cs typeface="Consolas"/>
                          <a:sym typeface="Consolas"/>
                        </a:rPr>
                        <a:t>Animal </a:t>
                      </a:r>
                      <a:r>
                        <a:rPr lang="es" sz="1100">
                          <a:solidFill>
                            <a:schemeClr val="lt1"/>
                          </a:solidFill>
                          <a:highlight>
                            <a:srgbClr val="333333"/>
                          </a:highlight>
                          <a:latin typeface="Consolas"/>
                          <a:ea typeface="Consolas"/>
                          <a:cs typeface="Consolas"/>
                          <a:sym typeface="Consolas"/>
                        </a:rPr>
                        <a:t>{</a:t>
                      </a:r>
                      <a:br>
                        <a:rPr lang="es" sz="1100">
                          <a:solidFill>
                            <a:schemeClr val="lt1"/>
                          </a:solidFill>
                          <a:highlight>
                            <a:srgbClr val="333333"/>
                          </a:highlight>
                          <a:latin typeface="Consolas"/>
                          <a:ea typeface="Consolas"/>
                          <a:cs typeface="Consolas"/>
                          <a:sym typeface="Consolas"/>
                        </a:rPr>
                      </a:br>
                      <a:r>
                        <a:rPr lang="es" sz="1100">
                          <a:solidFill>
                            <a:schemeClr val="lt1"/>
                          </a:solidFill>
                          <a:highlight>
                            <a:srgbClr val="333333"/>
                          </a:highlight>
                          <a:latin typeface="Consolas"/>
                          <a:ea typeface="Consolas"/>
                          <a:cs typeface="Consolas"/>
                          <a:sym typeface="Consolas"/>
                        </a:rPr>
                        <a:t>   int </a:t>
                      </a:r>
                      <a:r>
                        <a:rPr lang="es" sz="1100">
                          <a:solidFill>
                            <a:schemeClr val="lt1"/>
                          </a:solidFill>
                          <a:highlight>
                            <a:srgbClr val="333333"/>
                          </a:highlight>
                          <a:latin typeface="Consolas"/>
                          <a:ea typeface="Consolas"/>
                          <a:cs typeface="Consolas"/>
                          <a:sym typeface="Consolas"/>
                        </a:rPr>
                        <a:t>weight</a:t>
                      </a:r>
                      <a:r>
                        <a:rPr lang="es" sz="1100">
                          <a:solidFill>
                            <a:schemeClr val="lt1"/>
                          </a:solidFill>
                          <a:highlight>
                            <a:srgbClr val="333333"/>
                          </a:highlight>
                          <a:latin typeface="Consolas"/>
                          <a:ea typeface="Consolas"/>
                          <a:cs typeface="Consolas"/>
                          <a:sym typeface="Consolas"/>
                        </a:rPr>
                        <a:t>();</a:t>
                      </a:r>
                      <a:br>
                        <a:rPr lang="es" sz="1100">
                          <a:solidFill>
                            <a:schemeClr val="lt1"/>
                          </a:solidFill>
                          <a:highlight>
                            <a:srgbClr val="333333"/>
                          </a:highlight>
                          <a:latin typeface="Consolas"/>
                          <a:ea typeface="Consolas"/>
                          <a:cs typeface="Consolas"/>
                          <a:sym typeface="Consolas"/>
                        </a:rPr>
                      </a:br>
                      <a:r>
                        <a:rPr lang="es" sz="1100">
                          <a:solidFill>
                            <a:schemeClr val="lt1"/>
                          </a:solidFill>
                          <a:highlight>
                            <a:srgbClr val="333333"/>
                          </a:highlight>
                          <a:latin typeface="Consolas"/>
                          <a:ea typeface="Consolas"/>
                          <a:cs typeface="Consolas"/>
                          <a:sym typeface="Consolas"/>
                        </a:rPr>
                        <a:t>}</a:t>
                      </a:r>
                      <a:endParaRPr sz="1100">
                        <a:solidFill>
                          <a:srgbClr val="695D46"/>
                        </a:solidFill>
                        <a:latin typeface="Open Sans"/>
                        <a:ea typeface="Open Sans"/>
                        <a:cs typeface="Open Sans"/>
                        <a:sym typeface="Open Sans"/>
                      </a:endParaRPr>
                    </a:p>
                  </a:txBody>
                  <a:tcPr marT="63500" marB="63500" marR="63500" marL="63500">
                    <a:solidFill>
                      <a:srgbClr val="333333"/>
                    </a:solidFill>
                  </a:tcPr>
                </a:tc>
              </a:tr>
            </a:tbl>
          </a:graphicData>
        </a:graphic>
      </p:graphicFrame>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2" name="Shape 912"/>
        <p:cNvGrpSpPr/>
        <p:nvPr/>
      </p:nvGrpSpPr>
      <p:grpSpPr>
        <a:xfrm>
          <a:off x="0" y="0"/>
          <a:ext cx="0" cy="0"/>
          <a:chOff x="0" y="0"/>
          <a:chExt cx="0" cy="0"/>
        </a:xfrm>
      </p:grpSpPr>
      <p:sp>
        <p:nvSpPr>
          <p:cNvPr id="913" name="Google Shape;913;p1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Reglas </a:t>
            </a:r>
            <a:endParaRPr/>
          </a:p>
        </p:txBody>
      </p:sp>
      <p:sp>
        <p:nvSpPr>
          <p:cNvPr id="914" name="Google Shape;914;p16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6550" lvl="0" marL="457200" rtl="0" algn="just">
              <a:spcBef>
                <a:spcPts val="0"/>
              </a:spcBef>
              <a:spcAft>
                <a:spcPts val="0"/>
              </a:spcAft>
              <a:buSzPts val="1700"/>
              <a:buChar char="●"/>
            </a:pPr>
            <a:r>
              <a:rPr lang="es" sz="1700"/>
              <a:t>En el encabezado se usa la palabra clave interface en lugar de class o abstract class. Por ejemplo public interface NombreDelInterface {…}</a:t>
            </a:r>
            <a:endParaRPr sz="1700"/>
          </a:p>
          <a:p>
            <a:pPr indent="-336550" lvl="0" marL="457200" rtl="0" algn="just">
              <a:spcBef>
                <a:spcPts val="0"/>
              </a:spcBef>
              <a:spcAft>
                <a:spcPts val="0"/>
              </a:spcAft>
              <a:buSzPts val="1700"/>
              <a:buChar char="●"/>
            </a:pPr>
            <a:r>
              <a:rPr lang="es" sz="1700"/>
              <a:t>Todo método es abstracto y público sin necesidad de declararlo, es decir, no hace falta poner abstract public porque por defecto todos los métodos son abstract public. Por lo tanto un interface en Java no implementa ninguno de los métodos que declara: ninguno de sus métodos tiene cuerpo.</a:t>
            </a:r>
            <a:endParaRPr sz="1700"/>
          </a:p>
          <a:p>
            <a:pPr indent="-336550" lvl="0" marL="457200" rtl="0" algn="just">
              <a:spcBef>
                <a:spcPts val="0"/>
              </a:spcBef>
              <a:spcAft>
                <a:spcPts val="0"/>
              </a:spcAft>
              <a:buSzPts val="1700"/>
              <a:buChar char="●"/>
            </a:pPr>
            <a:r>
              <a:rPr lang="es" sz="1700"/>
              <a:t>Las interfaces no tienen ningún constructor.</a:t>
            </a:r>
            <a:endParaRPr sz="1700"/>
          </a:p>
          <a:p>
            <a:pPr indent="-336550" lvl="0" marL="457200" rtl="0" algn="just">
              <a:spcBef>
                <a:spcPts val="0"/>
              </a:spcBef>
              <a:spcAft>
                <a:spcPts val="0"/>
              </a:spcAft>
              <a:buSzPts val="1700"/>
              <a:buChar char="●"/>
            </a:pPr>
            <a:r>
              <a:rPr lang="es" sz="1700"/>
              <a:t>Un interface solo admite campos de tipo “public static final”, es decir, campos de clase, públicos y constantes. No hace falta incluir las palabras public static final porque todos los campos serán tratados como si llevaran estas palabras. Recordemos que </a:t>
            </a:r>
            <a:r>
              <a:rPr b="1" lang="es" sz="1700"/>
              <a:t>static</a:t>
            </a:r>
            <a:r>
              <a:rPr lang="es" sz="1700"/>
              <a:t> equivalía a “de clase” y final a “constante”. Las interfaces pueden ser un lugar interesante para declarar constantes que van a ser usadas por diferentes clases en nuestros programas.</a:t>
            </a:r>
            <a:endParaRPr sz="1700"/>
          </a:p>
          <a:p>
            <a:pPr indent="0" lvl="0" marL="457200" rtl="0" algn="just">
              <a:spcBef>
                <a:spcPts val="1600"/>
              </a:spcBef>
              <a:spcAft>
                <a:spcPts val="1600"/>
              </a:spcAft>
              <a:buNone/>
            </a:pPr>
            <a:r>
              <a:t/>
            </a:r>
            <a:endParaRPr/>
          </a:p>
        </p:txBody>
      </p:sp>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8" name="Shape 918"/>
        <p:cNvGrpSpPr/>
        <p:nvPr/>
      </p:nvGrpSpPr>
      <p:grpSpPr>
        <a:xfrm>
          <a:off x="0" y="0"/>
          <a:ext cx="0" cy="0"/>
          <a:chOff x="0" y="0"/>
          <a:chExt cx="0" cy="0"/>
        </a:xfrm>
      </p:grpSpPr>
      <p:sp>
        <p:nvSpPr>
          <p:cNvPr id="919" name="Google Shape;919;p161"/>
          <p:cNvSpPr txBox="1"/>
          <p:nvPr>
            <p:ph idx="1" type="body"/>
          </p:nvPr>
        </p:nvSpPr>
        <p:spPr>
          <a:xfrm>
            <a:off x="398125" y="591825"/>
            <a:ext cx="8210400" cy="4267200"/>
          </a:xfrm>
          <a:prstGeom prst="rect">
            <a:avLst/>
          </a:prstGeom>
        </p:spPr>
        <p:txBody>
          <a:bodyPr anchorCtr="0" anchor="t" bIns="91425" lIns="91425" spcFirstLastPara="1" rIns="91425" wrap="square" tIns="91425">
            <a:noAutofit/>
          </a:bodyPr>
          <a:lstStyle/>
          <a:p>
            <a:pPr indent="-330200" lvl="0" marL="457200" rtl="0" algn="just">
              <a:spcBef>
                <a:spcPts val="0"/>
              </a:spcBef>
              <a:spcAft>
                <a:spcPts val="0"/>
              </a:spcAft>
              <a:buSzPts val="1600"/>
              <a:buChar char="●"/>
            </a:pPr>
            <a:r>
              <a:rPr lang="es" sz="1600"/>
              <a:t>Una clase puede derivar de un interface de la misma manera en que puede derivar de otra clase. No obstante, se dice que el interface se implementa (implements), no se extiende (extends) por sus subclases. Por tanto para declarar la herencia de un interface se usa la palabra clave implements en lugar de extends</a:t>
            </a:r>
            <a:endParaRPr sz="1600"/>
          </a:p>
          <a:p>
            <a:pPr indent="-330200" lvl="0" marL="457200" rtl="0" algn="just">
              <a:spcBef>
                <a:spcPts val="0"/>
              </a:spcBef>
              <a:spcAft>
                <a:spcPts val="0"/>
              </a:spcAft>
              <a:buSzPts val="1600"/>
              <a:buChar char="●"/>
            </a:pPr>
            <a:r>
              <a:rPr lang="es" sz="1600"/>
              <a:t>Las interfaces pueden tener constantes, que siempre son implícitamente  public, static y final.</a:t>
            </a:r>
            <a:endParaRPr sz="1600"/>
          </a:p>
          <a:p>
            <a:pPr indent="-330200" lvl="0" marL="457200" rtl="0" algn="just">
              <a:spcBef>
                <a:spcPts val="0"/>
              </a:spcBef>
              <a:spcAft>
                <a:spcPts val="0"/>
              </a:spcAft>
              <a:buSzPts val="1600"/>
              <a:buChar char="●"/>
            </a:pPr>
            <a:r>
              <a:rPr lang="es" sz="1600"/>
              <a:t>Las declaraciones constantes de interfaces  public, static y final son opcionales en cualquier combinación.</a:t>
            </a:r>
            <a:endParaRPr sz="1600"/>
          </a:p>
          <a:p>
            <a:pPr indent="-330200" lvl="0" marL="457200" rtl="0" algn="l">
              <a:spcBef>
                <a:spcPts val="0"/>
              </a:spcBef>
              <a:spcAft>
                <a:spcPts val="0"/>
              </a:spcAft>
              <a:buSzPts val="1600"/>
              <a:buChar char="●"/>
            </a:pPr>
            <a:r>
              <a:rPr lang="es" sz="1600"/>
              <a:t>Debe mantener la firma exacta (que permite los retornos covariantes) y el tipo de retorno de los métodos que implementa (pero no tiene que declarar las excepciones de la interface).</a:t>
            </a:r>
            <a:endParaRPr sz="1600"/>
          </a:p>
          <a:p>
            <a:pPr indent="-330200" lvl="0" marL="457200" rtl="0" algn="l">
              <a:spcBef>
                <a:spcPts val="0"/>
              </a:spcBef>
              <a:spcAft>
                <a:spcPts val="0"/>
              </a:spcAft>
              <a:buSzPts val="1600"/>
              <a:buChar char="●"/>
            </a:pPr>
            <a:r>
              <a:rPr lang="es" sz="1600"/>
              <a:t>Una clase que implementa una interface puede ser abstract.</a:t>
            </a:r>
            <a:endParaRPr sz="1600"/>
          </a:p>
          <a:p>
            <a:pPr indent="-330200" lvl="0" marL="457200" rtl="0" algn="l">
              <a:spcBef>
                <a:spcPts val="0"/>
              </a:spcBef>
              <a:spcAft>
                <a:spcPts val="0"/>
              </a:spcAft>
              <a:buSzPts val="1600"/>
              <a:buChar char="●"/>
            </a:pPr>
            <a:r>
              <a:rPr lang="es" sz="1600"/>
              <a:t>Una clase de implementación abstracta no tiene que implementar los métodos de interface (pero la primera subclase concreta debe).</a:t>
            </a:r>
            <a:endParaRPr sz="1600"/>
          </a:p>
          <a:p>
            <a:pPr indent="0" lvl="0" marL="0" rtl="0" algn="just">
              <a:spcBef>
                <a:spcPts val="1600"/>
              </a:spcBef>
              <a:spcAft>
                <a:spcPts val="1600"/>
              </a:spcAft>
              <a:buNone/>
            </a:pPr>
            <a:r>
              <a:t/>
            </a: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1A1A1A"/>
                </a:solidFill>
                <a:latin typeface="Arial"/>
                <a:ea typeface="Arial"/>
                <a:cs typeface="Arial"/>
                <a:sym typeface="Arial"/>
              </a:rPr>
              <a:t>El recolector de basura o garbage collector (gc)</a:t>
            </a:r>
            <a:endParaRPr/>
          </a:p>
        </p:txBody>
      </p:sp>
      <p:sp>
        <p:nvSpPr>
          <p:cNvPr id="136" name="Google Shape;136;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es"/>
              <a:t>En Java gran parte de los los memory leaks se evita en gran medida gracias a la recolección de basura (o automatic garbage collector). </a:t>
            </a:r>
            <a:endParaRPr/>
          </a:p>
          <a:p>
            <a:pPr indent="-342900" lvl="0" marL="457200" rtl="0" algn="just">
              <a:spcBef>
                <a:spcPts val="0"/>
              </a:spcBef>
              <a:spcAft>
                <a:spcPts val="0"/>
              </a:spcAft>
              <a:buSzPts val="1800"/>
              <a:buChar char="●"/>
            </a:pPr>
            <a:r>
              <a:rPr lang="es"/>
              <a:t>El programador determina cuándo se crean los objetos y el entorno en tiempo de ejecución de Java (Java runtime) es el responsable de gestionar el ciclo de vida de los objetos. </a:t>
            </a:r>
            <a:endParaRPr/>
          </a:p>
          <a:p>
            <a:pPr indent="-342900" lvl="0" marL="457200" rtl="0" algn="just">
              <a:spcBef>
                <a:spcPts val="0"/>
              </a:spcBef>
              <a:spcAft>
                <a:spcPts val="0"/>
              </a:spcAft>
              <a:buSzPts val="1800"/>
              <a:buChar char="●"/>
            </a:pPr>
            <a:r>
              <a:rPr lang="es"/>
              <a:t>El programa, u otros objetos, pueden tener localizado un objeto mediante una referencia a éste, cuando no quedan referencias a un objeto, el recolector de basura de Java borra el objeto, liberando así la memoria que ocupaba previniendo posibles fugas. </a:t>
            </a:r>
            <a:endParaRPr/>
          </a:p>
          <a:p>
            <a:pPr indent="-342900" lvl="0" marL="457200" rtl="0" algn="just">
              <a:spcBef>
                <a:spcPts val="0"/>
              </a:spcBef>
              <a:spcAft>
                <a:spcPts val="0"/>
              </a:spcAft>
              <a:buSzPts val="1800"/>
              <a:buChar char="●"/>
            </a:pPr>
            <a:r>
              <a:rPr lang="es"/>
              <a:t>Aun así, es posible que se produzcan fugas de memoria si el código almacena referencias a objetos que ya no son necesarios.</a:t>
            </a:r>
            <a:br>
              <a:rPr lang="es"/>
            </a:br>
            <a:endParaRPr/>
          </a:p>
        </p:txBody>
      </p:sp>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3" name="Shape 923"/>
        <p:cNvGrpSpPr/>
        <p:nvPr/>
      </p:nvGrpSpPr>
      <p:grpSpPr>
        <a:xfrm>
          <a:off x="0" y="0"/>
          <a:ext cx="0" cy="0"/>
          <a:chOff x="0" y="0"/>
          <a:chExt cx="0" cy="0"/>
        </a:xfrm>
      </p:grpSpPr>
      <p:sp>
        <p:nvSpPr>
          <p:cNvPr id="924" name="Google Shape;924;p162"/>
          <p:cNvSpPr txBox="1"/>
          <p:nvPr>
            <p:ph idx="1" type="body"/>
          </p:nvPr>
        </p:nvSpPr>
        <p:spPr>
          <a:xfrm>
            <a:off x="398125" y="720950"/>
            <a:ext cx="8328600" cy="3618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s" sz="1600"/>
              <a:t>Una clase puede extender sólo una clase (no hay herencia múltiple), pero puede implementar muchas interfaces.</a:t>
            </a:r>
            <a:endParaRPr sz="1600"/>
          </a:p>
          <a:p>
            <a:pPr indent="-330200" lvl="0" marL="457200" rtl="0" algn="l">
              <a:spcBef>
                <a:spcPts val="0"/>
              </a:spcBef>
              <a:spcAft>
                <a:spcPts val="0"/>
              </a:spcAft>
              <a:buSzPts val="1600"/>
              <a:buChar char="●"/>
            </a:pPr>
            <a:r>
              <a:rPr lang="es" sz="1600"/>
              <a:t>Las interfaces pueden extender una o más interfaces.</a:t>
            </a:r>
            <a:endParaRPr sz="1600"/>
          </a:p>
          <a:p>
            <a:pPr indent="-330200" lvl="0" marL="457200" rtl="0" algn="l">
              <a:spcBef>
                <a:spcPts val="0"/>
              </a:spcBef>
              <a:spcAft>
                <a:spcPts val="0"/>
              </a:spcAft>
              <a:buSzPts val="1600"/>
              <a:buChar char="●"/>
            </a:pPr>
            <a:r>
              <a:rPr lang="es" sz="1600"/>
              <a:t>Las interfaces no pueden extender una clase o implementar una clase o interface.</a:t>
            </a:r>
            <a:endParaRPr sz="1600"/>
          </a:p>
          <a:p>
            <a:pPr indent="-330200" lvl="0" marL="457200" rtl="0" algn="l">
              <a:spcBef>
                <a:spcPts val="0"/>
              </a:spcBef>
              <a:spcAft>
                <a:spcPts val="0"/>
              </a:spcAft>
              <a:buSzPts val="1600"/>
              <a:buChar char="●"/>
            </a:pPr>
            <a:r>
              <a:rPr lang="es" sz="1600"/>
              <a:t>Al realizar el examen, verifique que las declaraciones de interface y clase sean legales antes de verificar otra lógica de código.</a:t>
            </a:r>
            <a:endParaRPr sz="1600"/>
          </a:p>
          <a:p>
            <a:pPr indent="-330200" lvl="0" marL="457200" rtl="0" algn="l">
              <a:spcBef>
                <a:spcPts val="0"/>
              </a:spcBef>
              <a:spcAft>
                <a:spcPts val="0"/>
              </a:spcAft>
              <a:buSzPts val="1600"/>
              <a:buChar char="●"/>
            </a:pPr>
            <a:r>
              <a:rPr lang="es" sz="1600"/>
              <a:t>Una clase de implementación legal no abstracta tiene las siguientes propiedades:</a:t>
            </a:r>
            <a:endParaRPr sz="1600"/>
          </a:p>
          <a:p>
            <a:pPr indent="-330200" lvl="1" marL="914400" rtl="0" algn="l">
              <a:spcBef>
                <a:spcPts val="0"/>
              </a:spcBef>
              <a:spcAft>
                <a:spcPts val="0"/>
              </a:spcAft>
              <a:buSzPts val="1600"/>
              <a:buChar char="○"/>
            </a:pPr>
            <a:r>
              <a:rPr lang="es" sz="1600"/>
              <a:t>Debe proporcionar implementaciones concretas para los métodos de la interface.</a:t>
            </a:r>
            <a:endParaRPr sz="1600"/>
          </a:p>
          <a:p>
            <a:pPr indent="-330200" lvl="1" marL="914400" rtl="0" algn="l">
              <a:spcBef>
                <a:spcPts val="0"/>
              </a:spcBef>
              <a:spcAft>
                <a:spcPts val="0"/>
              </a:spcAft>
              <a:buSzPts val="1600"/>
              <a:buChar char="○"/>
            </a:pPr>
            <a:r>
              <a:rPr lang="es" sz="1600"/>
              <a:t>Debe seguir todas las reglas legales de anulación para los métodos que implementa.</a:t>
            </a:r>
            <a:endParaRPr sz="1600"/>
          </a:p>
          <a:p>
            <a:pPr indent="-330200" lvl="1" marL="914400" rtl="0" algn="l">
              <a:spcBef>
                <a:spcPts val="0"/>
              </a:spcBef>
              <a:spcAft>
                <a:spcPts val="0"/>
              </a:spcAft>
              <a:buSzPts val="1600"/>
              <a:buChar char="○"/>
            </a:pPr>
            <a:r>
              <a:rPr lang="es" sz="1600"/>
              <a:t>No debe declarar ninguna nueva excepción comprobada para un método de implementación.</a:t>
            </a:r>
            <a:endParaRPr sz="1600"/>
          </a:p>
          <a:p>
            <a:pPr indent="-330200" lvl="1" marL="914400" rtl="0" algn="l">
              <a:spcBef>
                <a:spcPts val="0"/>
              </a:spcBef>
              <a:spcAft>
                <a:spcPts val="0"/>
              </a:spcAft>
              <a:buSzPts val="1600"/>
              <a:buChar char="○"/>
            </a:pPr>
            <a:r>
              <a:rPr lang="es" sz="1600"/>
              <a:t>No debe declarar excepciones comprobadas que sean más amplias que las excepciones declaradas en el método de interface.</a:t>
            </a:r>
            <a:endParaRPr sz="1600"/>
          </a:p>
          <a:p>
            <a:pPr indent="0" lvl="0" marL="457200" rtl="0" algn="l">
              <a:spcBef>
                <a:spcPts val="1600"/>
              </a:spcBef>
              <a:spcAft>
                <a:spcPts val="0"/>
              </a:spcAft>
              <a:buNone/>
            </a:pPr>
            <a:r>
              <a:t/>
            </a:r>
            <a:endParaRPr sz="1600"/>
          </a:p>
          <a:p>
            <a:pPr indent="0" lvl="0" marL="457200" rtl="0" algn="l">
              <a:spcBef>
                <a:spcPts val="1600"/>
              </a:spcBef>
              <a:spcAft>
                <a:spcPts val="1600"/>
              </a:spcAft>
              <a:buNone/>
            </a:pPr>
            <a:r>
              <a:t/>
            </a:r>
            <a:endParaRPr sz="1600"/>
          </a:p>
        </p:txBody>
      </p:sp>
    </p:spTree>
  </p:cSld>
  <p:clrMapOvr>
    <a:masterClrMapping/>
  </p:clrMapOvr>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8" name="Shape 928"/>
        <p:cNvGrpSpPr/>
        <p:nvPr/>
      </p:nvGrpSpPr>
      <p:grpSpPr>
        <a:xfrm>
          <a:off x="0" y="0"/>
          <a:ext cx="0" cy="0"/>
          <a:chOff x="0" y="0"/>
          <a:chExt cx="0" cy="0"/>
        </a:xfrm>
      </p:grpSpPr>
      <p:graphicFrame>
        <p:nvGraphicFramePr>
          <p:cNvPr id="929" name="Google Shape;929;p163"/>
          <p:cNvGraphicFramePr/>
          <p:nvPr/>
        </p:nvGraphicFramePr>
        <p:xfrm>
          <a:off x="735050" y="465575"/>
          <a:ext cx="3000000" cy="3000000"/>
        </p:xfrm>
        <a:graphic>
          <a:graphicData uri="http://schemas.openxmlformats.org/drawingml/2006/table">
            <a:tbl>
              <a:tblPr>
                <a:noFill/>
                <a:tableStyleId>{F31D630A-0519-4E60-B0DE-21C533DD9359}</a:tableStyleId>
              </a:tblPr>
              <a:tblGrid>
                <a:gridCol w="4185675"/>
              </a:tblGrid>
              <a:tr h="2369425">
                <a:tc>
                  <a:txBody>
                    <a:bodyPr/>
                    <a:lstStyle/>
                    <a:p>
                      <a:pPr indent="0" lvl="0" marL="0" rtl="0" algn="l">
                        <a:lnSpc>
                          <a:spcPct val="115000"/>
                        </a:lnSpc>
                        <a:spcBef>
                          <a:spcPts val="0"/>
                        </a:spcBef>
                        <a:spcAft>
                          <a:spcPts val="0"/>
                        </a:spcAft>
                        <a:buNone/>
                      </a:pPr>
                      <a:r>
                        <a:rPr lang="es" sz="1200">
                          <a:solidFill>
                            <a:schemeClr val="lt1"/>
                          </a:solidFill>
                          <a:highlight>
                            <a:srgbClr val="333333"/>
                          </a:highlight>
                          <a:latin typeface="Consolas"/>
                          <a:ea typeface="Consolas"/>
                          <a:cs typeface="Consolas"/>
                          <a:sym typeface="Consolas"/>
                        </a:rPr>
                        <a:t>public class MyException extends Exception {}</a:t>
                      </a:r>
                      <a:endParaRPr sz="1200">
                        <a:solidFill>
                          <a:schemeClr val="lt1"/>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es" sz="1200">
                          <a:solidFill>
                            <a:schemeClr val="lt1"/>
                          </a:solidFill>
                          <a:highlight>
                            <a:srgbClr val="333333"/>
                          </a:highlight>
                          <a:latin typeface="Consolas"/>
                          <a:ea typeface="Consolas"/>
                          <a:cs typeface="Consolas"/>
                          <a:sym typeface="Consolas"/>
                        </a:rPr>
                        <a:t>public class MySubException extends MyException {}</a:t>
                      </a:r>
                      <a:endParaRPr sz="1200">
                        <a:solidFill>
                          <a:schemeClr val="lt1"/>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200">
                        <a:solidFill>
                          <a:schemeClr val="lt1"/>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es" sz="1200">
                          <a:solidFill>
                            <a:schemeClr val="lt1"/>
                          </a:solidFill>
                          <a:highlight>
                            <a:srgbClr val="333333"/>
                          </a:highlight>
                          <a:latin typeface="Consolas"/>
                          <a:ea typeface="Consolas"/>
                          <a:cs typeface="Consolas"/>
                          <a:sym typeface="Consolas"/>
                        </a:rPr>
                        <a:t>public interface IFace1 {</a:t>
                      </a:r>
                      <a:endParaRPr sz="1200">
                        <a:solidFill>
                          <a:schemeClr val="lt1"/>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es" sz="1200">
                          <a:solidFill>
                            <a:schemeClr val="lt1"/>
                          </a:solidFill>
                          <a:highlight>
                            <a:srgbClr val="333333"/>
                          </a:highlight>
                          <a:latin typeface="Consolas"/>
                          <a:ea typeface="Consolas"/>
                          <a:cs typeface="Consolas"/>
                          <a:sym typeface="Consolas"/>
                        </a:rPr>
                        <a:t>  void method1() throws Exception;   </a:t>
                      </a:r>
                      <a:endParaRPr sz="1200">
                        <a:solidFill>
                          <a:schemeClr val="lt1"/>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es" sz="1200">
                          <a:solidFill>
                            <a:schemeClr val="lt1"/>
                          </a:solidFill>
                          <a:highlight>
                            <a:srgbClr val="333333"/>
                          </a:highlight>
                          <a:latin typeface="Consolas"/>
                          <a:ea typeface="Consolas"/>
                          <a:cs typeface="Consolas"/>
                          <a:sym typeface="Consolas"/>
                        </a:rPr>
                        <a:t>  void method2() throws Exception;   </a:t>
                      </a:r>
                      <a:endParaRPr sz="1200">
                        <a:solidFill>
                          <a:schemeClr val="lt1"/>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es" sz="1200">
                          <a:solidFill>
                            <a:schemeClr val="lt1"/>
                          </a:solidFill>
                          <a:highlight>
                            <a:srgbClr val="333333"/>
                          </a:highlight>
                          <a:latin typeface="Consolas"/>
                          <a:ea typeface="Consolas"/>
                          <a:cs typeface="Consolas"/>
                          <a:sym typeface="Consolas"/>
                        </a:rPr>
                        <a:t>  void method3() throws MyException;</a:t>
                      </a:r>
                      <a:endParaRPr sz="1200">
                        <a:solidFill>
                          <a:schemeClr val="lt1"/>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es" sz="1200">
                          <a:solidFill>
                            <a:schemeClr val="lt1"/>
                          </a:solidFill>
                          <a:highlight>
                            <a:srgbClr val="333333"/>
                          </a:highlight>
                          <a:latin typeface="Consolas"/>
                          <a:ea typeface="Consolas"/>
                          <a:cs typeface="Consolas"/>
                          <a:sym typeface="Consolas"/>
                        </a:rPr>
                        <a:t>  void method4() throws MyException;</a:t>
                      </a:r>
                      <a:endParaRPr sz="1200">
                        <a:solidFill>
                          <a:schemeClr val="lt1"/>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es" sz="1200">
                          <a:solidFill>
                            <a:schemeClr val="lt1"/>
                          </a:solidFill>
                          <a:highlight>
                            <a:srgbClr val="333333"/>
                          </a:highlight>
                          <a:latin typeface="Consolas"/>
                          <a:ea typeface="Consolas"/>
                          <a:cs typeface="Consolas"/>
                          <a:sym typeface="Consolas"/>
                        </a:rPr>
                        <a:t>  void method5() throws MyException;</a:t>
                      </a:r>
                      <a:endParaRPr sz="1200">
                        <a:solidFill>
                          <a:schemeClr val="lt1"/>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es" sz="1200">
                          <a:solidFill>
                            <a:schemeClr val="lt1"/>
                          </a:solidFill>
                          <a:highlight>
                            <a:srgbClr val="333333"/>
                          </a:highlight>
                          <a:latin typeface="Consolas"/>
                          <a:ea typeface="Consolas"/>
                          <a:cs typeface="Consolas"/>
                          <a:sym typeface="Consolas"/>
                        </a:rPr>
                        <a:t>}</a:t>
                      </a:r>
                      <a:endParaRPr sz="1200">
                        <a:solidFill>
                          <a:schemeClr val="lt1"/>
                        </a:solidFill>
                        <a:highlight>
                          <a:srgbClr val="333333"/>
                        </a:highlight>
                        <a:latin typeface="Consolas"/>
                        <a:ea typeface="Consolas"/>
                        <a:cs typeface="Consolas"/>
                        <a:sym typeface="Consolas"/>
                      </a:endParaRPr>
                    </a:p>
                  </a:txBody>
                  <a:tcPr marT="63500" marB="63500" marR="63500" marL="63500">
                    <a:solidFill>
                      <a:srgbClr val="333333"/>
                    </a:solidFill>
                  </a:tcPr>
                </a:tc>
              </a:tr>
            </a:tbl>
          </a:graphicData>
        </a:graphic>
      </p:graphicFrame>
      <p:graphicFrame>
        <p:nvGraphicFramePr>
          <p:cNvPr id="930" name="Google Shape;930;p163"/>
          <p:cNvGraphicFramePr/>
          <p:nvPr/>
        </p:nvGraphicFramePr>
        <p:xfrm>
          <a:off x="2188825" y="3058463"/>
          <a:ext cx="3000000" cy="3000000"/>
        </p:xfrm>
        <a:graphic>
          <a:graphicData uri="http://schemas.openxmlformats.org/drawingml/2006/table">
            <a:tbl>
              <a:tblPr>
                <a:noFill/>
                <a:tableStyleId>{F31D630A-0519-4E60-B0DE-21C533DD9359}</a:tableStyleId>
              </a:tblPr>
              <a:tblGrid>
                <a:gridCol w="6417625"/>
              </a:tblGrid>
              <a:tr h="1841500">
                <a:tc>
                  <a:txBody>
                    <a:bodyPr/>
                    <a:lstStyle/>
                    <a:p>
                      <a:pPr indent="0" lvl="0" marL="0" rtl="0" algn="l">
                        <a:lnSpc>
                          <a:spcPct val="115000"/>
                        </a:lnSpc>
                        <a:spcBef>
                          <a:spcPts val="0"/>
                        </a:spcBef>
                        <a:spcAft>
                          <a:spcPts val="0"/>
                        </a:spcAft>
                        <a:buNone/>
                      </a:pPr>
                      <a:r>
                        <a:rPr lang="es" sz="1200">
                          <a:solidFill>
                            <a:schemeClr val="lt1"/>
                          </a:solidFill>
                          <a:highlight>
                            <a:srgbClr val="333333"/>
                          </a:highlight>
                          <a:latin typeface="Consolas"/>
                          <a:ea typeface="Consolas"/>
                          <a:cs typeface="Consolas"/>
                          <a:sym typeface="Consolas"/>
                        </a:rPr>
                        <a:t>public class Class1 implements IFace1 {   </a:t>
                      </a:r>
                      <a:endParaRPr sz="1200">
                        <a:solidFill>
                          <a:schemeClr val="lt1"/>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es" sz="1200">
                          <a:solidFill>
                            <a:schemeClr val="lt1"/>
                          </a:solidFill>
                          <a:highlight>
                            <a:srgbClr val="333333"/>
                          </a:highlight>
                          <a:latin typeface="Consolas"/>
                          <a:ea typeface="Consolas"/>
                          <a:cs typeface="Consolas"/>
                          <a:sym typeface="Consolas"/>
                        </a:rPr>
                        <a:t>  public void method1()  {}   &lt;- Ok</a:t>
                      </a:r>
                      <a:endParaRPr sz="1200">
                        <a:solidFill>
                          <a:schemeClr val="lt1"/>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es" sz="1200">
                          <a:solidFill>
                            <a:schemeClr val="lt1"/>
                          </a:solidFill>
                          <a:highlight>
                            <a:srgbClr val="333333"/>
                          </a:highlight>
                          <a:latin typeface="Consolas"/>
                          <a:ea typeface="Consolas"/>
                          <a:cs typeface="Consolas"/>
                          <a:sym typeface="Consolas"/>
                        </a:rPr>
                        <a:t>  public void method2() throws MyException { } &lt;- Ok</a:t>
                      </a:r>
                      <a:endParaRPr sz="1200">
                        <a:solidFill>
                          <a:schemeClr val="lt1"/>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es" sz="1200">
                          <a:solidFill>
                            <a:schemeClr val="lt1"/>
                          </a:solidFill>
                          <a:highlight>
                            <a:srgbClr val="333333"/>
                          </a:highlight>
                          <a:latin typeface="Consolas"/>
                          <a:ea typeface="Consolas"/>
                          <a:cs typeface="Consolas"/>
                          <a:sym typeface="Consolas"/>
                        </a:rPr>
                        <a:t>  public void method3() throws Exception { }  &lt;- Error</a:t>
                      </a:r>
                      <a:endParaRPr sz="1200">
                        <a:solidFill>
                          <a:schemeClr val="lt1"/>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es" sz="1200">
                          <a:solidFill>
                            <a:schemeClr val="lt1"/>
                          </a:solidFill>
                          <a:highlight>
                            <a:srgbClr val="333333"/>
                          </a:highlight>
                          <a:latin typeface="Consolas"/>
                          <a:ea typeface="Consolas"/>
                          <a:cs typeface="Consolas"/>
                          <a:sym typeface="Consolas"/>
                        </a:rPr>
                        <a:t>  public void method4() throws MyException, Exception { }  &lt;- Error</a:t>
                      </a:r>
                      <a:endParaRPr sz="1200">
                        <a:solidFill>
                          <a:schemeClr val="lt1"/>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es" sz="1200">
                          <a:solidFill>
                            <a:schemeClr val="lt1"/>
                          </a:solidFill>
                          <a:highlight>
                            <a:srgbClr val="333333"/>
                          </a:highlight>
                          <a:latin typeface="Consolas"/>
                          <a:ea typeface="Consolas"/>
                          <a:cs typeface="Consolas"/>
                          <a:sym typeface="Consolas"/>
                        </a:rPr>
                        <a:t>  public void method5() throws MyException, MySubException { }  &lt;- Ok</a:t>
                      </a:r>
                      <a:endParaRPr sz="1200">
                        <a:solidFill>
                          <a:schemeClr val="lt1"/>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es" sz="1200">
                          <a:solidFill>
                            <a:schemeClr val="lt1"/>
                          </a:solidFill>
                          <a:highlight>
                            <a:srgbClr val="333333"/>
                          </a:highlight>
                          <a:latin typeface="Consolas"/>
                          <a:ea typeface="Consolas"/>
                          <a:cs typeface="Consolas"/>
                          <a:sym typeface="Consolas"/>
                        </a:rPr>
                        <a:t>}</a:t>
                      </a:r>
                      <a:endParaRPr sz="1200">
                        <a:solidFill>
                          <a:schemeClr val="lt1"/>
                        </a:solidFill>
                        <a:highlight>
                          <a:srgbClr val="333333"/>
                        </a:highlight>
                        <a:latin typeface="Consolas"/>
                        <a:ea typeface="Consolas"/>
                        <a:cs typeface="Consolas"/>
                        <a:sym typeface="Consolas"/>
                      </a:endParaRPr>
                    </a:p>
                  </a:txBody>
                  <a:tcPr marT="63500" marB="63500" marR="63500" marL="63500">
                    <a:solidFill>
                      <a:srgbClr val="333333"/>
                    </a:solidFill>
                  </a:tcPr>
                </a:tc>
              </a:tr>
            </a:tbl>
          </a:graphicData>
        </a:graphic>
      </p:graphicFrame>
    </p:spTree>
  </p:cSld>
  <p:clrMapOvr>
    <a:masterClrMapping/>
  </p:clrMapOvr>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4" name="Shape 934"/>
        <p:cNvGrpSpPr/>
        <p:nvPr/>
      </p:nvGrpSpPr>
      <p:grpSpPr>
        <a:xfrm>
          <a:off x="0" y="0"/>
          <a:ext cx="0" cy="0"/>
          <a:chOff x="0" y="0"/>
          <a:chExt cx="0" cy="0"/>
        </a:xfrm>
      </p:grpSpPr>
      <p:sp>
        <p:nvSpPr>
          <p:cNvPr id="935" name="Google Shape;935;p164"/>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Constructores</a:t>
            </a:r>
            <a:endParaRPr/>
          </a:p>
        </p:txBody>
      </p:sp>
    </p:spTree>
  </p:cSld>
  <p:clrMapOvr>
    <a:masterClrMapping/>
  </p:clrMapOvr>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9" name="Shape 939"/>
        <p:cNvGrpSpPr/>
        <p:nvPr/>
      </p:nvGrpSpPr>
      <p:grpSpPr>
        <a:xfrm>
          <a:off x="0" y="0"/>
          <a:ext cx="0" cy="0"/>
          <a:chOff x="0" y="0"/>
          <a:chExt cx="0" cy="0"/>
        </a:xfrm>
      </p:grpSpPr>
      <p:sp>
        <p:nvSpPr>
          <p:cNvPr id="940" name="Google Shape;940;p1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Constructores</a:t>
            </a:r>
            <a:endParaRPr/>
          </a:p>
        </p:txBody>
      </p:sp>
      <p:sp>
        <p:nvSpPr>
          <p:cNvPr id="941" name="Google Shape;941;p165"/>
          <p:cNvSpPr txBox="1"/>
          <p:nvPr>
            <p:ph idx="1" type="body"/>
          </p:nvPr>
        </p:nvSpPr>
        <p:spPr>
          <a:xfrm>
            <a:off x="311700" y="1345050"/>
            <a:ext cx="5760300" cy="2994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Al hablar sobre las clases, uno de los temas más importantes sería el de los constructores. Cada clase tiene un constructor. Si no escribimos explícitamente un constructor para una clase, el compilador de Java crea un constructor predeterminado para esa clase.</a:t>
            </a:r>
            <a:endParaRPr/>
          </a:p>
          <a:p>
            <a:pPr indent="0" lvl="0" marL="0" rtl="0" algn="just">
              <a:spcBef>
                <a:spcPts val="1600"/>
              </a:spcBef>
              <a:spcAft>
                <a:spcPts val="0"/>
              </a:spcAft>
              <a:buNone/>
            </a:pPr>
            <a:r>
              <a:rPr lang="es"/>
              <a:t>Los constructores, al igual que los </a:t>
            </a:r>
            <a:r>
              <a:rPr lang="es"/>
              <a:t>métodos</a:t>
            </a:r>
            <a:r>
              <a:rPr lang="es"/>
              <a:t> poseen la capacidad de sobrecargarse.</a:t>
            </a:r>
            <a:endParaRPr/>
          </a:p>
          <a:p>
            <a:pPr indent="0" lvl="0" marL="0" rtl="0" algn="just">
              <a:spcBef>
                <a:spcPts val="1600"/>
              </a:spcBef>
              <a:spcAft>
                <a:spcPts val="0"/>
              </a:spcAft>
              <a:buNone/>
            </a:pPr>
            <a:r>
              <a:rPr lang="es"/>
              <a:t>La regla principal de los constructores es que deberían tener el mismo nombre que la clase. Una clase puede tener más de un constructor.</a:t>
            </a:r>
            <a:endParaRPr/>
          </a:p>
          <a:p>
            <a:pPr indent="0" lvl="0" marL="0" rtl="0" algn="just">
              <a:spcBef>
                <a:spcPts val="1600"/>
              </a:spcBef>
              <a:spcAft>
                <a:spcPts val="0"/>
              </a:spcAft>
              <a:buNone/>
            </a:pPr>
            <a:r>
              <a:t/>
            </a:r>
            <a:endParaRPr/>
          </a:p>
          <a:p>
            <a:pPr indent="0" lvl="0" marL="0" rtl="0" algn="just">
              <a:spcBef>
                <a:spcPts val="1600"/>
              </a:spcBef>
              <a:spcAft>
                <a:spcPts val="1600"/>
              </a:spcAft>
              <a:buNone/>
            </a:pPr>
            <a:r>
              <a:t/>
            </a:r>
            <a:endParaRPr/>
          </a:p>
        </p:txBody>
      </p:sp>
      <p:graphicFrame>
        <p:nvGraphicFramePr>
          <p:cNvPr id="942" name="Google Shape;942;p165"/>
          <p:cNvGraphicFramePr/>
          <p:nvPr/>
        </p:nvGraphicFramePr>
        <p:xfrm>
          <a:off x="6288675" y="2121950"/>
          <a:ext cx="3000000" cy="3000000"/>
        </p:xfrm>
        <a:graphic>
          <a:graphicData uri="http://schemas.openxmlformats.org/drawingml/2006/table">
            <a:tbl>
              <a:tblPr>
                <a:noFill/>
                <a:tableStyleId>{F31D630A-0519-4E60-B0DE-21C533DD9359}</a:tableStyleId>
              </a:tblPr>
              <a:tblGrid>
                <a:gridCol w="2488000"/>
              </a:tblGrid>
              <a:tr h="2261100">
                <a:tc>
                  <a:txBody>
                    <a:bodyPr/>
                    <a:lstStyle/>
                    <a:p>
                      <a:pPr indent="0" lvl="0" marL="0" rtl="0" algn="l">
                        <a:lnSpc>
                          <a:spcPct val="115000"/>
                        </a:lnSpc>
                        <a:spcBef>
                          <a:spcPts val="0"/>
                        </a:spcBef>
                        <a:spcAft>
                          <a:spcPts val="0"/>
                        </a:spcAft>
                        <a:buNone/>
                      </a:pPr>
                      <a:r>
                        <a:t/>
                      </a:r>
                      <a:endParaRPr sz="1100">
                        <a:solidFill>
                          <a:schemeClr val="lt1"/>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es" sz="1100">
                          <a:solidFill>
                            <a:schemeClr val="lt1"/>
                          </a:solidFill>
                          <a:highlight>
                            <a:srgbClr val="333333"/>
                          </a:highlight>
                          <a:latin typeface="Consolas"/>
                          <a:ea typeface="Consolas"/>
                          <a:cs typeface="Consolas"/>
                          <a:sym typeface="Consolas"/>
                        </a:rPr>
                        <a:t>public class Puppy {</a:t>
                      </a:r>
                      <a:endParaRPr sz="1100">
                        <a:solidFill>
                          <a:schemeClr val="lt1"/>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es" sz="1100">
                          <a:solidFill>
                            <a:schemeClr val="lt1"/>
                          </a:solidFill>
                          <a:highlight>
                            <a:srgbClr val="333333"/>
                          </a:highlight>
                          <a:latin typeface="Consolas"/>
                          <a:ea typeface="Consolas"/>
                          <a:cs typeface="Consolas"/>
                          <a:sym typeface="Consolas"/>
                        </a:rPr>
                        <a:t>   </a:t>
                      </a:r>
                      <a:endParaRPr sz="1100">
                        <a:solidFill>
                          <a:schemeClr val="lt1"/>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es" sz="1100">
                          <a:solidFill>
                            <a:schemeClr val="lt1"/>
                          </a:solidFill>
                          <a:highlight>
                            <a:srgbClr val="333333"/>
                          </a:highlight>
                          <a:latin typeface="Consolas"/>
                          <a:ea typeface="Consolas"/>
                          <a:cs typeface="Consolas"/>
                          <a:sym typeface="Consolas"/>
                        </a:rPr>
                        <a:t>   public Puppy() {</a:t>
                      </a:r>
                      <a:endParaRPr sz="1100">
                        <a:solidFill>
                          <a:schemeClr val="lt1"/>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es" sz="1100">
                          <a:solidFill>
                            <a:schemeClr val="lt1"/>
                          </a:solidFill>
                          <a:highlight>
                            <a:srgbClr val="333333"/>
                          </a:highlight>
                          <a:latin typeface="Consolas"/>
                          <a:ea typeface="Consolas"/>
                          <a:cs typeface="Consolas"/>
                          <a:sym typeface="Consolas"/>
                        </a:rPr>
                        <a:t>   }</a:t>
                      </a:r>
                      <a:endParaRPr sz="1100">
                        <a:solidFill>
                          <a:schemeClr val="lt1"/>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100">
                        <a:solidFill>
                          <a:schemeClr val="lt1"/>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es" sz="1100">
                          <a:solidFill>
                            <a:schemeClr val="lt1"/>
                          </a:solidFill>
                          <a:highlight>
                            <a:srgbClr val="333333"/>
                          </a:highlight>
                          <a:latin typeface="Consolas"/>
                          <a:ea typeface="Consolas"/>
                          <a:cs typeface="Consolas"/>
                          <a:sym typeface="Consolas"/>
                        </a:rPr>
                        <a:t>   public Puppy(String name) {</a:t>
                      </a:r>
                      <a:endParaRPr sz="1100">
                        <a:solidFill>
                          <a:schemeClr val="lt1"/>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es" sz="1100">
                          <a:solidFill>
                            <a:schemeClr val="lt1"/>
                          </a:solidFill>
                          <a:highlight>
                            <a:srgbClr val="333333"/>
                          </a:highlight>
                          <a:latin typeface="Consolas"/>
                          <a:ea typeface="Consolas"/>
                          <a:cs typeface="Consolas"/>
                          <a:sym typeface="Consolas"/>
                        </a:rPr>
                        <a:t>   }</a:t>
                      </a:r>
                      <a:endParaRPr sz="1100">
                        <a:solidFill>
                          <a:schemeClr val="lt1"/>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100">
                        <a:solidFill>
                          <a:schemeClr val="lt1"/>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es" sz="1100">
                          <a:solidFill>
                            <a:schemeClr val="lt1"/>
                          </a:solidFill>
                          <a:highlight>
                            <a:srgbClr val="333333"/>
                          </a:highlight>
                          <a:latin typeface="Consolas"/>
                          <a:ea typeface="Consolas"/>
                          <a:cs typeface="Consolas"/>
                          <a:sym typeface="Consolas"/>
                        </a:rPr>
                        <a:t>}</a:t>
                      </a:r>
                      <a:endParaRPr sz="1100">
                        <a:solidFill>
                          <a:schemeClr val="lt1"/>
                        </a:solidFill>
                        <a:highlight>
                          <a:srgbClr val="333333"/>
                        </a:highlight>
                        <a:latin typeface="Consolas"/>
                        <a:ea typeface="Consolas"/>
                        <a:cs typeface="Consolas"/>
                        <a:sym typeface="Consolas"/>
                      </a:endParaRPr>
                    </a:p>
                  </a:txBody>
                  <a:tcPr marT="63500" marB="63500" marR="63500" marL="63500">
                    <a:solidFill>
                      <a:srgbClr val="333333"/>
                    </a:solidFill>
                  </a:tcPr>
                </a:tc>
              </a:tr>
            </a:tbl>
          </a:graphicData>
        </a:graphic>
      </p:graphicFrame>
    </p:spTree>
  </p:cSld>
  <p:clrMapOvr>
    <a:masterClrMapping/>
  </p:clrMapOvr>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6" name="Shape 946"/>
        <p:cNvGrpSpPr/>
        <p:nvPr/>
      </p:nvGrpSpPr>
      <p:grpSpPr>
        <a:xfrm>
          <a:off x="0" y="0"/>
          <a:ext cx="0" cy="0"/>
          <a:chOff x="0" y="0"/>
          <a:chExt cx="0" cy="0"/>
        </a:xfrm>
      </p:grpSpPr>
      <p:sp>
        <p:nvSpPr>
          <p:cNvPr id="947" name="Google Shape;947;p166"/>
          <p:cNvSpPr txBox="1"/>
          <p:nvPr>
            <p:ph idx="1" type="body"/>
          </p:nvPr>
        </p:nvSpPr>
        <p:spPr>
          <a:xfrm>
            <a:off x="408900" y="505750"/>
            <a:ext cx="8242500" cy="3912300"/>
          </a:xfrm>
          <a:prstGeom prst="rect">
            <a:avLst/>
          </a:prstGeom>
        </p:spPr>
        <p:txBody>
          <a:bodyPr anchorCtr="0" anchor="t" bIns="91425" lIns="91425" spcFirstLastPara="1" rIns="91425" wrap="square" tIns="91425">
            <a:noAutofit/>
          </a:bodyPr>
          <a:lstStyle/>
          <a:p>
            <a:pPr indent="-336550" lvl="0" marL="457200" rtl="0" algn="just">
              <a:spcBef>
                <a:spcPts val="0"/>
              </a:spcBef>
              <a:spcAft>
                <a:spcPts val="0"/>
              </a:spcAft>
              <a:buSzPts val="1700"/>
              <a:buChar char="●"/>
            </a:pPr>
            <a:r>
              <a:rPr lang="es" sz="1700"/>
              <a:t>Los constructores pueden tener cualquier modificador de acceso.</a:t>
            </a:r>
            <a:endParaRPr sz="1700"/>
          </a:p>
          <a:p>
            <a:pPr indent="-336550" lvl="0" marL="457200" rtl="0" algn="just">
              <a:spcBef>
                <a:spcPts val="0"/>
              </a:spcBef>
              <a:spcAft>
                <a:spcPts val="0"/>
              </a:spcAft>
              <a:buSzPts val="1700"/>
              <a:buChar char="●"/>
            </a:pPr>
            <a:r>
              <a:rPr lang="es" sz="1700"/>
              <a:t>El compilador creará un constructor predeterminado si no crea ningún constructor en su clase..</a:t>
            </a:r>
            <a:endParaRPr sz="1700"/>
          </a:p>
          <a:p>
            <a:pPr indent="-336550" lvl="0" marL="457200" rtl="0" algn="just">
              <a:spcBef>
                <a:spcPts val="0"/>
              </a:spcBef>
              <a:spcAft>
                <a:spcPts val="0"/>
              </a:spcAft>
              <a:buSzPts val="1700"/>
              <a:buChar char="●"/>
            </a:pPr>
            <a:r>
              <a:rPr lang="es" sz="1700"/>
              <a:t>El constructor default  es un constructor no-arg con una llamada no-arg a super().</a:t>
            </a:r>
            <a:endParaRPr sz="1700"/>
          </a:p>
          <a:p>
            <a:pPr indent="-336550" lvl="0" marL="457200" rtl="0" algn="just">
              <a:spcBef>
                <a:spcPts val="0"/>
              </a:spcBef>
              <a:spcAft>
                <a:spcPts val="0"/>
              </a:spcAft>
              <a:buSzPts val="1700"/>
              <a:buChar char="●"/>
            </a:pPr>
            <a:r>
              <a:rPr lang="es" sz="1700"/>
              <a:t>La primera declaración de cada constructor debe ser una llamada a </a:t>
            </a:r>
            <a:r>
              <a:rPr b="1" lang="es" sz="1700"/>
              <a:t>this()</a:t>
            </a:r>
            <a:r>
              <a:rPr lang="es" sz="1700"/>
              <a:t> (un constructor sobrecargado) o a</a:t>
            </a:r>
            <a:r>
              <a:rPr b="1" lang="es" sz="1700"/>
              <a:t> super().</a:t>
            </a:r>
            <a:endParaRPr b="1" sz="1700"/>
          </a:p>
          <a:p>
            <a:pPr indent="-336550" lvl="0" marL="457200" rtl="0" algn="just">
              <a:spcBef>
                <a:spcPts val="0"/>
              </a:spcBef>
              <a:spcAft>
                <a:spcPts val="0"/>
              </a:spcAft>
              <a:buSzPts val="1700"/>
              <a:buChar char="●"/>
            </a:pPr>
            <a:r>
              <a:rPr lang="es" sz="1700"/>
              <a:t>El compilador agrega una llamada a super() a menos que ya haya realizado una llamada a this() o super().</a:t>
            </a:r>
            <a:endParaRPr sz="1700"/>
          </a:p>
          <a:p>
            <a:pPr indent="-336550" lvl="0" marL="457200" rtl="0" algn="just">
              <a:spcBef>
                <a:spcPts val="0"/>
              </a:spcBef>
              <a:spcAft>
                <a:spcPts val="0"/>
              </a:spcAft>
              <a:buSzPts val="1700"/>
              <a:buChar char="●"/>
            </a:pPr>
            <a:r>
              <a:rPr lang="es" sz="1700"/>
              <a:t>Los miembros de instancia sólo son accesibles después de ejecutarse el super constructor.</a:t>
            </a:r>
            <a:endParaRPr sz="1700"/>
          </a:p>
          <a:p>
            <a:pPr indent="-336550" lvl="0" marL="457200" rtl="0" algn="just">
              <a:spcBef>
                <a:spcPts val="0"/>
              </a:spcBef>
              <a:spcAft>
                <a:spcPts val="0"/>
              </a:spcAft>
              <a:buSzPts val="1700"/>
              <a:buChar char="●"/>
            </a:pPr>
            <a:r>
              <a:rPr lang="es" sz="1700"/>
              <a:t> Las clases abstract tienen  constructores que se llaman cuando se crea una instancia de una subclase concreta.</a:t>
            </a:r>
            <a:endParaRPr sz="1700"/>
          </a:p>
          <a:p>
            <a:pPr indent="-336550" lvl="0" marL="457200" rtl="0" algn="just">
              <a:spcBef>
                <a:spcPts val="0"/>
              </a:spcBef>
              <a:spcAft>
                <a:spcPts val="0"/>
              </a:spcAft>
              <a:buSzPts val="1700"/>
              <a:buChar char="●"/>
            </a:pPr>
            <a:r>
              <a:rPr lang="es" sz="1700"/>
              <a:t>Las interfaces no tienen constructores.</a:t>
            </a:r>
            <a:endParaRPr sz="1700"/>
          </a:p>
          <a:p>
            <a:pPr indent="0" lvl="0" marL="457200" rtl="0" algn="just">
              <a:spcBef>
                <a:spcPts val="1600"/>
              </a:spcBef>
              <a:spcAft>
                <a:spcPts val="1600"/>
              </a:spcAft>
              <a:buNone/>
            </a:pPr>
            <a:r>
              <a:t/>
            </a:r>
            <a:endParaRPr sz="1700"/>
          </a:p>
        </p:txBody>
      </p:sp>
    </p:spTree>
  </p:cSld>
  <p:clrMapOvr>
    <a:masterClrMapping/>
  </p:clrMapOvr>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1" name="Shape 951"/>
        <p:cNvGrpSpPr/>
        <p:nvPr/>
      </p:nvGrpSpPr>
      <p:grpSpPr>
        <a:xfrm>
          <a:off x="0" y="0"/>
          <a:ext cx="0" cy="0"/>
          <a:chOff x="0" y="0"/>
          <a:chExt cx="0" cy="0"/>
        </a:xfrm>
      </p:grpSpPr>
      <p:sp>
        <p:nvSpPr>
          <p:cNvPr id="952" name="Google Shape;952;p167"/>
          <p:cNvSpPr txBox="1"/>
          <p:nvPr>
            <p:ph idx="1" type="body"/>
          </p:nvPr>
        </p:nvSpPr>
        <p:spPr>
          <a:xfrm>
            <a:off x="398125" y="468750"/>
            <a:ext cx="8231700" cy="41859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s" sz="1700"/>
              <a:t>Si su superclase no tiene un constructor vacío, debe crear un constructor e insertar una llamada a super () con argumentos que coinciden con los del constructor de la superclase</a:t>
            </a:r>
            <a:endParaRPr sz="1700"/>
          </a:p>
          <a:p>
            <a:pPr indent="-336550" lvl="0" marL="457200" rtl="0" algn="l">
              <a:spcBef>
                <a:spcPts val="0"/>
              </a:spcBef>
              <a:spcAft>
                <a:spcPts val="0"/>
              </a:spcAft>
              <a:buSzPts val="1700"/>
              <a:buChar char="●"/>
            </a:pPr>
            <a:r>
              <a:rPr lang="es" sz="1700"/>
              <a:t>Los constructores nunca se heredan, por lo tanto no se sobreescriben.</a:t>
            </a:r>
            <a:endParaRPr sz="1700"/>
          </a:p>
          <a:p>
            <a:pPr indent="-336550" lvl="0" marL="457200" rtl="0" algn="l">
              <a:spcBef>
                <a:spcPts val="0"/>
              </a:spcBef>
              <a:spcAft>
                <a:spcPts val="0"/>
              </a:spcAft>
              <a:buSzPts val="1700"/>
              <a:buChar char="●"/>
            </a:pPr>
            <a:r>
              <a:rPr lang="es" sz="1700"/>
              <a:t>Un constructor puede ser invocado de manera directa por otro constructor via super() y this();</a:t>
            </a:r>
            <a:endParaRPr sz="1700"/>
          </a:p>
          <a:p>
            <a:pPr indent="-336550" lvl="0" marL="457200" rtl="0" algn="l">
              <a:spcBef>
                <a:spcPts val="0"/>
              </a:spcBef>
              <a:spcAft>
                <a:spcPts val="0"/>
              </a:spcAft>
              <a:buSzPts val="1700"/>
              <a:buChar char="●"/>
            </a:pPr>
            <a:r>
              <a:rPr lang="es" sz="1700"/>
              <a:t>Asuntos a tener encuentra con la llamada this():</a:t>
            </a:r>
            <a:endParaRPr sz="1700"/>
          </a:p>
          <a:p>
            <a:pPr indent="-336550" lvl="1" marL="914400" rtl="0" algn="l">
              <a:spcBef>
                <a:spcPts val="0"/>
              </a:spcBef>
              <a:spcAft>
                <a:spcPts val="0"/>
              </a:spcAft>
              <a:buSzPts val="1700"/>
              <a:buChar char="○"/>
            </a:pPr>
            <a:r>
              <a:rPr lang="es" sz="1700"/>
              <a:t>Debe aparecer como primera sentencia dentro de un constructor.</a:t>
            </a:r>
            <a:endParaRPr sz="1700"/>
          </a:p>
          <a:p>
            <a:pPr indent="-336550" lvl="1" marL="914400" rtl="0" algn="l">
              <a:spcBef>
                <a:spcPts val="0"/>
              </a:spcBef>
              <a:spcAft>
                <a:spcPts val="0"/>
              </a:spcAft>
              <a:buSzPts val="1700"/>
              <a:buChar char="○"/>
            </a:pPr>
            <a:r>
              <a:rPr lang="es" sz="1700"/>
              <a:t>Las lista de argumentos determinar a que constructor sobrecargado se llama.</a:t>
            </a:r>
            <a:endParaRPr sz="1700"/>
          </a:p>
          <a:p>
            <a:pPr indent="-336550" lvl="1" marL="914400" rtl="0" algn="l">
              <a:spcBef>
                <a:spcPts val="0"/>
              </a:spcBef>
              <a:spcAft>
                <a:spcPts val="0"/>
              </a:spcAft>
              <a:buSzPts val="1700"/>
              <a:buChar char="○"/>
            </a:pPr>
            <a:r>
              <a:rPr lang="es" sz="1700"/>
              <a:t>Los constructores pueden llamar a constructores, y así sucesivamente, pero tarde o temprano uno de ellos mejor llamará super() o la pila explotará Stackoverflow.</a:t>
            </a:r>
            <a:endParaRPr sz="1700"/>
          </a:p>
          <a:p>
            <a:pPr indent="-336550" lvl="1" marL="914400" rtl="0" algn="l">
              <a:spcBef>
                <a:spcPts val="0"/>
              </a:spcBef>
              <a:spcAft>
                <a:spcPts val="0"/>
              </a:spcAft>
              <a:buSzPts val="1700"/>
              <a:buChar char="○"/>
            </a:pPr>
            <a:r>
              <a:rPr lang="es" sz="1700"/>
              <a:t>Las llamadas a super() y this() no pueden estar en el mismo constructor. Usted puede tener uno o el otro, pero nunca ambos.</a:t>
            </a:r>
            <a:endParaRPr sz="1700"/>
          </a:p>
          <a:p>
            <a:pPr indent="0" lvl="0" marL="0" rtl="0" algn="l">
              <a:spcBef>
                <a:spcPts val="1600"/>
              </a:spcBef>
              <a:spcAft>
                <a:spcPts val="0"/>
              </a:spcAft>
              <a:buNone/>
            </a:pPr>
            <a:r>
              <a:t/>
            </a:r>
            <a:endParaRPr sz="1700"/>
          </a:p>
          <a:p>
            <a:pPr indent="0" lvl="0" marL="0" rtl="0" algn="l">
              <a:spcBef>
                <a:spcPts val="1600"/>
              </a:spcBef>
              <a:spcAft>
                <a:spcPts val="1600"/>
              </a:spcAft>
              <a:buNone/>
            </a:pPr>
            <a:r>
              <a:t/>
            </a:r>
            <a:endParaRPr sz="1700"/>
          </a:p>
        </p:txBody>
      </p:sp>
    </p:spTree>
  </p:cSld>
  <p:clrMapOvr>
    <a:masterClrMapping/>
  </p:clrMapOvr>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6" name="Shape 956"/>
        <p:cNvGrpSpPr/>
        <p:nvPr/>
      </p:nvGrpSpPr>
      <p:grpSpPr>
        <a:xfrm>
          <a:off x="0" y="0"/>
          <a:ext cx="0" cy="0"/>
          <a:chOff x="0" y="0"/>
          <a:chExt cx="0" cy="0"/>
        </a:xfrm>
      </p:grpSpPr>
      <p:sp>
        <p:nvSpPr>
          <p:cNvPr id="957" name="Google Shape;957;p16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J8 </a:t>
            </a:r>
            <a:r>
              <a:rPr lang="es"/>
              <a:t>Interfaces recargadas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58" name="Google Shape;958;p16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700"/>
              <a:t>Java SE 8 hace un cambio grande a las interfaces con el fin de que las librerías puedan evolucionar sin perder compatibilidad. A partir de esta versión, las interfaces pueden proveer métodos con una implementación por defecto. Las clases que implementen dichas interfaces heredarán automáticamente la implementación por defecto si éstas no proveen una explícitamente:</a:t>
            </a:r>
            <a:endParaRPr sz="1700"/>
          </a:p>
          <a:p>
            <a:pPr indent="-330200" lvl="0" marL="457200" rtl="0" algn="just">
              <a:spcBef>
                <a:spcPts val="0"/>
              </a:spcBef>
              <a:spcAft>
                <a:spcPts val="0"/>
              </a:spcAft>
              <a:buSzPts val="1600"/>
              <a:buChar char="●"/>
            </a:pPr>
            <a:r>
              <a:rPr lang="es" sz="1600"/>
              <a:t>Llamados métodos por defecto, métodos virtuales o métodos defensores , son especificados e implementados  en  la interface.  Usan  la nueva palabra reservada default antes  del tipo  de retorno.</a:t>
            </a:r>
            <a:endParaRPr sz="1600"/>
          </a:p>
          <a:p>
            <a:pPr indent="-330200" lvl="0" marL="457200" rtl="0" algn="just">
              <a:spcBef>
                <a:spcPts val="0"/>
              </a:spcBef>
              <a:spcAft>
                <a:spcPts val="0"/>
              </a:spcAft>
              <a:buSzPts val="1600"/>
              <a:buChar char="●"/>
            </a:pPr>
            <a:r>
              <a:rPr lang="es" sz="1600"/>
              <a:t>La implementación por defecto es usada solo cuando la clase implementadora no provee su propia implementación .</a:t>
            </a:r>
            <a:endParaRPr sz="1600"/>
          </a:p>
          <a:p>
            <a:pPr indent="-330200" lvl="0" marL="457200" rtl="0" algn="just">
              <a:spcBef>
                <a:spcPts val="0"/>
              </a:spcBef>
              <a:spcAft>
                <a:spcPts val="0"/>
              </a:spcAft>
              <a:buSzPts val="1600"/>
              <a:buChar char="●"/>
            </a:pPr>
            <a:r>
              <a:rPr lang="es" sz="1600"/>
              <a:t>Desde el punto de vista de quién invoca al método, es un método más de la interface.Se crea un conflicto cuando se implementen interfaces con métodos por defecto con el mismo nombre.</a:t>
            </a:r>
            <a:endParaRPr sz="1600"/>
          </a:p>
          <a:p>
            <a:pPr indent="0" lvl="0" marL="0" rtl="0" algn="just">
              <a:spcBef>
                <a:spcPts val="1600"/>
              </a:spcBef>
              <a:spcAft>
                <a:spcPts val="0"/>
              </a:spcAft>
              <a:buNone/>
            </a:pPr>
            <a:r>
              <a:t/>
            </a:r>
            <a:endParaRPr sz="1700"/>
          </a:p>
          <a:p>
            <a:pPr indent="0" lvl="0" marL="0" rtl="0" algn="just">
              <a:spcBef>
                <a:spcPts val="1600"/>
              </a:spcBef>
              <a:spcAft>
                <a:spcPts val="1600"/>
              </a:spcAft>
              <a:buNone/>
            </a:pPr>
            <a:r>
              <a:t/>
            </a:r>
            <a:endParaRPr sz="1700"/>
          </a:p>
        </p:txBody>
      </p:sp>
    </p:spTree>
  </p:cSld>
  <p:clrMapOvr>
    <a:masterClrMapping/>
  </p:clrMapOvr>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2" name="Shape 962"/>
        <p:cNvGrpSpPr/>
        <p:nvPr/>
      </p:nvGrpSpPr>
      <p:grpSpPr>
        <a:xfrm>
          <a:off x="0" y="0"/>
          <a:ext cx="0" cy="0"/>
          <a:chOff x="0" y="0"/>
          <a:chExt cx="0" cy="0"/>
        </a:xfrm>
      </p:grpSpPr>
      <p:sp>
        <p:nvSpPr>
          <p:cNvPr id="963" name="Google Shape;963;p169"/>
          <p:cNvSpPr txBox="1"/>
          <p:nvPr>
            <p:ph idx="1" type="body"/>
          </p:nvPr>
        </p:nvSpPr>
        <p:spPr>
          <a:xfrm>
            <a:off x="570300" y="720950"/>
            <a:ext cx="3755400" cy="3877500"/>
          </a:xfrm>
          <a:prstGeom prst="rect">
            <a:avLst/>
          </a:prstGeom>
          <a:solidFill>
            <a:srgbClr val="333333"/>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s" sz="1300">
                <a:solidFill>
                  <a:schemeClr val="lt1"/>
                </a:solidFill>
                <a:highlight>
                  <a:srgbClr val="333333"/>
                </a:highlight>
                <a:latin typeface="Consolas"/>
                <a:ea typeface="Consolas"/>
                <a:cs typeface="Consolas"/>
                <a:sym typeface="Consolas"/>
              </a:rPr>
              <a:t>interface A {</a:t>
            </a:r>
            <a:br>
              <a:rPr lang="es" sz="1300">
                <a:solidFill>
                  <a:schemeClr val="lt1"/>
                </a:solidFill>
                <a:highlight>
                  <a:srgbClr val="333333"/>
                </a:highlight>
                <a:latin typeface="Consolas"/>
                <a:ea typeface="Consolas"/>
                <a:cs typeface="Consolas"/>
                <a:sym typeface="Consolas"/>
              </a:rPr>
            </a:br>
            <a:r>
              <a:rPr lang="es" sz="1300">
                <a:solidFill>
                  <a:schemeClr val="lt1"/>
                </a:solidFill>
                <a:highlight>
                  <a:srgbClr val="333333"/>
                </a:highlight>
                <a:latin typeface="Consolas"/>
                <a:ea typeface="Consolas"/>
                <a:cs typeface="Consolas"/>
                <a:sym typeface="Consolas"/>
              </a:rPr>
              <a:t>    	void method();</a:t>
            </a:r>
            <a:br>
              <a:rPr lang="es" sz="1300">
                <a:solidFill>
                  <a:schemeClr val="lt1"/>
                </a:solidFill>
                <a:highlight>
                  <a:srgbClr val="333333"/>
                </a:highlight>
                <a:latin typeface="Consolas"/>
                <a:ea typeface="Consolas"/>
                <a:cs typeface="Consolas"/>
                <a:sym typeface="Consolas"/>
              </a:rPr>
            </a:br>
            <a:r>
              <a:rPr lang="es" sz="1300">
                <a:solidFill>
                  <a:schemeClr val="lt1"/>
                </a:solidFill>
                <a:highlight>
                  <a:srgbClr val="333333"/>
                </a:highlight>
                <a:latin typeface="Consolas"/>
                <a:ea typeface="Consolas"/>
                <a:cs typeface="Consolas"/>
                <a:sym typeface="Consolas"/>
              </a:rPr>
              <a:t>    	void method2();</a:t>
            </a:r>
            <a:br>
              <a:rPr lang="es" sz="1300">
                <a:solidFill>
                  <a:schemeClr val="lt1"/>
                </a:solidFill>
                <a:highlight>
                  <a:srgbClr val="333333"/>
                </a:highlight>
                <a:latin typeface="Consolas"/>
                <a:ea typeface="Consolas"/>
                <a:cs typeface="Consolas"/>
                <a:sym typeface="Consolas"/>
              </a:rPr>
            </a:br>
            <a:r>
              <a:rPr lang="es" sz="1300">
                <a:solidFill>
                  <a:schemeClr val="lt1"/>
                </a:solidFill>
                <a:highlight>
                  <a:srgbClr val="333333"/>
                </a:highlight>
                <a:latin typeface="Consolas"/>
                <a:ea typeface="Consolas"/>
                <a:cs typeface="Consolas"/>
                <a:sym typeface="Consolas"/>
              </a:rPr>
              <a:t>}</a:t>
            </a:r>
            <a:br>
              <a:rPr lang="es" sz="1300">
                <a:solidFill>
                  <a:schemeClr val="lt1"/>
                </a:solidFill>
                <a:highlight>
                  <a:srgbClr val="333333"/>
                </a:highlight>
                <a:latin typeface="Consolas"/>
                <a:ea typeface="Consolas"/>
                <a:cs typeface="Consolas"/>
                <a:sym typeface="Consolas"/>
              </a:rPr>
            </a:br>
            <a:r>
              <a:rPr lang="es" sz="1300">
                <a:solidFill>
                  <a:schemeClr val="lt1"/>
                </a:solidFill>
                <a:highlight>
                  <a:srgbClr val="333333"/>
                </a:highlight>
                <a:latin typeface="Consolas"/>
                <a:ea typeface="Consolas"/>
                <a:cs typeface="Consolas"/>
                <a:sym typeface="Consolas"/>
              </a:rPr>
              <a:t>interface C extends A {</a:t>
            </a:r>
            <a:br>
              <a:rPr lang="es" sz="1300">
                <a:solidFill>
                  <a:schemeClr val="lt1"/>
                </a:solidFill>
                <a:highlight>
                  <a:srgbClr val="333333"/>
                </a:highlight>
                <a:latin typeface="Consolas"/>
                <a:ea typeface="Consolas"/>
                <a:cs typeface="Consolas"/>
                <a:sym typeface="Consolas"/>
              </a:rPr>
            </a:br>
            <a:r>
              <a:rPr lang="es" sz="1300">
                <a:solidFill>
                  <a:schemeClr val="lt1"/>
                </a:solidFill>
                <a:highlight>
                  <a:srgbClr val="333333"/>
                </a:highlight>
                <a:latin typeface="Consolas"/>
                <a:ea typeface="Consolas"/>
                <a:cs typeface="Consolas"/>
                <a:sym typeface="Consolas"/>
              </a:rPr>
              <a:t>    	@Override</a:t>
            </a:r>
            <a:br>
              <a:rPr lang="es" sz="1300">
                <a:solidFill>
                  <a:schemeClr val="lt1"/>
                </a:solidFill>
                <a:highlight>
                  <a:srgbClr val="333333"/>
                </a:highlight>
                <a:latin typeface="Consolas"/>
                <a:ea typeface="Consolas"/>
                <a:cs typeface="Consolas"/>
                <a:sym typeface="Consolas"/>
              </a:rPr>
            </a:br>
            <a:r>
              <a:rPr lang="es" sz="1300">
                <a:solidFill>
                  <a:schemeClr val="lt1"/>
                </a:solidFill>
                <a:highlight>
                  <a:srgbClr val="333333"/>
                </a:highlight>
                <a:latin typeface="Consolas"/>
                <a:ea typeface="Consolas"/>
                <a:cs typeface="Consolas"/>
                <a:sym typeface="Consolas"/>
              </a:rPr>
              <a:t>    	default void method() {</a:t>
            </a:r>
            <a:br>
              <a:rPr lang="es" sz="1300">
                <a:solidFill>
                  <a:schemeClr val="lt1"/>
                </a:solidFill>
                <a:highlight>
                  <a:srgbClr val="333333"/>
                </a:highlight>
                <a:latin typeface="Consolas"/>
                <a:ea typeface="Consolas"/>
                <a:cs typeface="Consolas"/>
                <a:sym typeface="Consolas"/>
              </a:rPr>
            </a:br>
            <a:r>
              <a:rPr lang="es" sz="1300">
                <a:solidFill>
                  <a:schemeClr val="lt1"/>
                </a:solidFill>
                <a:highlight>
                  <a:srgbClr val="333333"/>
                </a:highlight>
                <a:latin typeface="Consolas"/>
                <a:ea typeface="Consolas"/>
                <a:cs typeface="Consolas"/>
                <a:sym typeface="Consolas"/>
              </a:rPr>
              <a:t>        	System.out.println("C");</a:t>
            </a:r>
            <a:br>
              <a:rPr lang="es" sz="1300">
                <a:solidFill>
                  <a:schemeClr val="lt1"/>
                </a:solidFill>
                <a:highlight>
                  <a:srgbClr val="333333"/>
                </a:highlight>
                <a:latin typeface="Consolas"/>
                <a:ea typeface="Consolas"/>
                <a:cs typeface="Consolas"/>
                <a:sym typeface="Consolas"/>
              </a:rPr>
            </a:br>
            <a:r>
              <a:rPr lang="es" sz="1300">
                <a:solidFill>
                  <a:schemeClr val="lt1"/>
                </a:solidFill>
                <a:highlight>
                  <a:srgbClr val="333333"/>
                </a:highlight>
                <a:latin typeface="Consolas"/>
                <a:ea typeface="Consolas"/>
                <a:cs typeface="Consolas"/>
                <a:sym typeface="Consolas"/>
              </a:rPr>
              <a:t>    	}</a:t>
            </a:r>
            <a:br>
              <a:rPr lang="es" sz="1300">
                <a:solidFill>
                  <a:schemeClr val="lt1"/>
                </a:solidFill>
                <a:highlight>
                  <a:srgbClr val="333333"/>
                </a:highlight>
                <a:latin typeface="Consolas"/>
                <a:ea typeface="Consolas"/>
                <a:cs typeface="Consolas"/>
                <a:sym typeface="Consolas"/>
              </a:rPr>
            </a:br>
            <a:r>
              <a:rPr lang="es" sz="1300">
                <a:solidFill>
                  <a:schemeClr val="lt1"/>
                </a:solidFill>
                <a:highlight>
                  <a:srgbClr val="333333"/>
                </a:highlight>
                <a:latin typeface="Consolas"/>
                <a:ea typeface="Consolas"/>
                <a:cs typeface="Consolas"/>
                <a:sym typeface="Consolas"/>
              </a:rPr>
              <a:t>}</a:t>
            </a:r>
            <a:br>
              <a:rPr lang="es" sz="1300">
                <a:solidFill>
                  <a:schemeClr val="lt1"/>
                </a:solidFill>
                <a:highlight>
                  <a:srgbClr val="333333"/>
                </a:highlight>
                <a:latin typeface="Consolas"/>
                <a:ea typeface="Consolas"/>
                <a:cs typeface="Consolas"/>
                <a:sym typeface="Consolas"/>
              </a:rPr>
            </a:br>
            <a:r>
              <a:rPr lang="es" sz="1300">
                <a:solidFill>
                  <a:schemeClr val="lt1"/>
                </a:solidFill>
                <a:highlight>
                  <a:srgbClr val="333333"/>
                </a:highlight>
                <a:latin typeface="Consolas"/>
                <a:ea typeface="Consolas"/>
                <a:cs typeface="Consolas"/>
                <a:sym typeface="Consolas"/>
              </a:rPr>
              <a:t>interface B extends A {</a:t>
            </a:r>
            <a:br>
              <a:rPr lang="es" sz="1300">
                <a:solidFill>
                  <a:schemeClr val="lt1"/>
                </a:solidFill>
                <a:highlight>
                  <a:srgbClr val="333333"/>
                </a:highlight>
                <a:latin typeface="Consolas"/>
                <a:ea typeface="Consolas"/>
                <a:cs typeface="Consolas"/>
                <a:sym typeface="Consolas"/>
              </a:rPr>
            </a:br>
            <a:r>
              <a:rPr lang="es" sz="1300">
                <a:solidFill>
                  <a:schemeClr val="lt1"/>
                </a:solidFill>
                <a:highlight>
                  <a:srgbClr val="333333"/>
                </a:highlight>
                <a:latin typeface="Consolas"/>
                <a:ea typeface="Consolas"/>
                <a:cs typeface="Consolas"/>
                <a:sym typeface="Consolas"/>
              </a:rPr>
              <a:t>    	@Override</a:t>
            </a:r>
            <a:br>
              <a:rPr lang="es" sz="1300">
                <a:solidFill>
                  <a:schemeClr val="lt1"/>
                </a:solidFill>
                <a:highlight>
                  <a:srgbClr val="333333"/>
                </a:highlight>
                <a:latin typeface="Consolas"/>
                <a:ea typeface="Consolas"/>
                <a:cs typeface="Consolas"/>
                <a:sym typeface="Consolas"/>
              </a:rPr>
            </a:br>
            <a:r>
              <a:rPr lang="es" sz="1300">
                <a:solidFill>
                  <a:schemeClr val="lt1"/>
                </a:solidFill>
                <a:highlight>
                  <a:srgbClr val="333333"/>
                </a:highlight>
                <a:latin typeface="Consolas"/>
                <a:ea typeface="Consolas"/>
                <a:cs typeface="Consolas"/>
                <a:sym typeface="Consolas"/>
              </a:rPr>
              <a:t>    	default void method() {</a:t>
            </a:r>
            <a:br>
              <a:rPr lang="es" sz="1300">
                <a:solidFill>
                  <a:schemeClr val="lt1"/>
                </a:solidFill>
                <a:highlight>
                  <a:srgbClr val="333333"/>
                </a:highlight>
                <a:latin typeface="Consolas"/>
                <a:ea typeface="Consolas"/>
                <a:cs typeface="Consolas"/>
                <a:sym typeface="Consolas"/>
              </a:rPr>
            </a:br>
            <a:r>
              <a:rPr lang="es" sz="1300">
                <a:solidFill>
                  <a:schemeClr val="lt1"/>
                </a:solidFill>
                <a:highlight>
                  <a:srgbClr val="333333"/>
                </a:highlight>
                <a:latin typeface="Consolas"/>
                <a:ea typeface="Consolas"/>
                <a:cs typeface="Consolas"/>
                <a:sym typeface="Consolas"/>
              </a:rPr>
              <a:t>        System.out.println("B");</a:t>
            </a:r>
            <a:br>
              <a:rPr lang="es" sz="1300">
                <a:solidFill>
                  <a:schemeClr val="lt1"/>
                </a:solidFill>
                <a:highlight>
                  <a:srgbClr val="333333"/>
                </a:highlight>
                <a:latin typeface="Consolas"/>
                <a:ea typeface="Consolas"/>
                <a:cs typeface="Consolas"/>
                <a:sym typeface="Consolas"/>
              </a:rPr>
            </a:br>
            <a:r>
              <a:rPr lang="es" sz="1300">
                <a:solidFill>
                  <a:schemeClr val="lt1"/>
                </a:solidFill>
                <a:highlight>
                  <a:srgbClr val="333333"/>
                </a:highlight>
                <a:latin typeface="Consolas"/>
                <a:ea typeface="Consolas"/>
                <a:cs typeface="Consolas"/>
                <a:sym typeface="Consolas"/>
              </a:rPr>
              <a:t>    	}</a:t>
            </a:r>
            <a:br>
              <a:rPr lang="es" sz="1300">
                <a:solidFill>
                  <a:schemeClr val="lt1"/>
                </a:solidFill>
                <a:highlight>
                  <a:srgbClr val="333333"/>
                </a:highlight>
                <a:latin typeface="Consolas"/>
                <a:ea typeface="Consolas"/>
                <a:cs typeface="Consolas"/>
                <a:sym typeface="Consolas"/>
              </a:rPr>
            </a:br>
            <a:r>
              <a:rPr lang="es" sz="1300">
                <a:solidFill>
                  <a:schemeClr val="lt1"/>
                </a:solidFill>
                <a:highlight>
                  <a:srgbClr val="333333"/>
                </a:highlight>
                <a:latin typeface="Consolas"/>
                <a:ea typeface="Consolas"/>
                <a:cs typeface="Consolas"/>
                <a:sym typeface="Consolas"/>
              </a:rPr>
              <a:t>}</a:t>
            </a:r>
            <a:endParaRPr sz="1300">
              <a:solidFill>
                <a:schemeClr val="lt1"/>
              </a:solidFill>
              <a:latin typeface="Consolas"/>
              <a:ea typeface="Consolas"/>
              <a:cs typeface="Consolas"/>
              <a:sym typeface="Consolas"/>
            </a:endParaRPr>
          </a:p>
          <a:p>
            <a:pPr indent="0" lvl="0" marL="0" rtl="0" algn="l">
              <a:spcBef>
                <a:spcPts val="0"/>
              </a:spcBef>
              <a:spcAft>
                <a:spcPts val="0"/>
              </a:spcAft>
              <a:buNone/>
            </a:pPr>
            <a:r>
              <a:t/>
            </a:r>
            <a:endParaRPr sz="1300">
              <a:solidFill>
                <a:schemeClr val="lt1"/>
              </a:solidFill>
              <a:highlight>
                <a:srgbClr val="333333"/>
              </a:highlight>
              <a:latin typeface="Consolas"/>
              <a:ea typeface="Consolas"/>
              <a:cs typeface="Consolas"/>
              <a:sym typeface="Consolas"/>
            </a:endParaRPr>
          </a:p>
        </p:txBody>
      </p:sp>
      <p:sp>
        <p:nvSpPr>
          <p:cNvPr id="964" name="Google Shape;964;p169"/>
          <p:cNvSpPr txBox="1"/>
          <p:nvPr>
            <p:ph idx="1" type="body"/>
          </p:nvPr>
        </p:nvSpPr>
        <p:spPr>
          <a:xfrm>
            <a:off x="4852975" y="742125"/>
            <a:ext cx="3570300" cy="3877500"/>
          </a:xfrm>
          <a:prstGeom prst="rect">
            <a:avLst/>
          </a:prstGeom>
          <a:solidFill>
            <a:srgbClr val="333333"/>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s" sz="1300">
                <a:solidFill>
                  <a:schemeClr val="lt1"/>
                </a:solidFill>
                <a:highlight>
                  <a:srgbClr val="333333"/>
                </a:highlight>
                <a:latin typeface="Consolas"/>
                <a:ea typeface="Consolas"/>
                <a:cs typeface="Consolas"/>
                <a:sym typeface="Consolas"/>
              </a:rPr>
              <a:t>/*Error*/</a:t>
            </a:r>
            <a:br>
              <a:rPr lang="es" sz="1300">
                <a:solidFill>
                  <a:schemeClr val="lt1"/>
                </a:solidFill>
                <a:highlight>
                  <a:srgbClr val="333333"/>
                </a:highlight>
                <a:latin typeface="Consolas"/>
                <a:ea typeface="Consolas"/>
                <a:cs typeface="Consolas"/>
                <a:sym typeface="Consolas"/>
              </a:rPr>
            </a:br>
            <a:r>
              <a:rPr lang="es" sz="1300">
                <a:solidFill>
                  <a:schemeClr val="lt1"/>
                </a:solidFill>
                <a:highlight>
                  <a:srgbClr val="333333"/>
                </a:highlight>
                <a:latin typeface="Consolas"/>
                <a:ea typeface="Consolas"/>
                <a:cs typeface="Consolas"/>
                <a:sym typeface="Consolas"/>
              </a:rPr>
              <a:t>interface D extends B, C {}</a:t>
            </a:r>
            <a:endParaRPr sz="13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br>
              <a:rPr lang="es" sz="1300">
                <a:solidFill>
                  <a:schemeClr val="lt1"/>
                </a:solidFill>
                <a:highlight>
                  <a:srgbClr val="333333"/>
                </a:highlight>
                <a:latin typeface="Consolas"/>
                <a:ea typeface="Consolas"/>
                <a:cs typeface="Consolas"/>
                <a:sym typeface="Consolas"/>
              </a:rPr>
            </a:br>
            <a:r>
              <a:rPr lang="es" sz="1300">
                <a:solidFill>
                  <a:schemeClr val="lt1"/>
                </a:solidFill>
                <a:highlight>
                  <a:srgbClr val="333333"/>
                </a:highlight>
                <a:latin typeface="Consolas"/>
                <a:ea typeface="Consolas"/>
                <a:cs typeface="Consolas"/>
                <a:sym typeface="Consolas"/>
              </a:rPr>
              <a:t>/* OK */</a:t>
            </a:r>
            <a:br>
              <a:rPr lang="es" sz="1300">
                <a:solidFill>
                  <a:schemeClr val="lt1"/>
                </a:solidFill>
                <a:highlight>
                  <a:srgbClr val="333333"/>
                </a:highlight>
                <a:latin typeface="Consolas"/>
                <a:ea typeface="Consolas"/>
                <a:cs typeface="Consolas"/>
                <a:sym typeface="Consolas"/>
              </a:rPr>
            </a:br>
            <a:r>
              <a:rPr lang="es" sz="1300">
                <a:solidFill>
                  <a:schemeClr val="lt1"/>
                </a:solidFill>
                <a:highlight>
                  <a:srgbClr val="333333"/>
                </a:highlight>
                <a:latin typeface="Consolas"/>
                <a:ea typeface="Consolas"/>
                <a:cs typeface="Consolas"/>
                <a:sym typeface="Consolas"/>
              </a:rPr>
              <a:t>interface D extends B, C {</a:t>
            </a:r>
            <a:br>
              <a:rPr lang="es" sz="1300">
                <a:solidFill>
                  <a:schemeClr val="lt1"/>
                </a:solidFill>
                <a:highlight>
                  <a:srgbClr val="333333"/>
                </a:highlight>
                <a:latin typeface="Consolas"/>
                <a:ea typeface="Consolas"/>
                <a:cs typeface="Consolas"/>
                <a:sym typeface="Consolas"/>
              </a:rPr>
            </a:br>
            <a:r>
              <a:rPr lang="es" sz="1300">
                <a:solidFill>
                  <a:schemeClr val="lt1"/>
                </a:solidFill>
                <a:highlight>
                  <a:srgbClr val="333333"/>
                </a:highlight>
                <a:latin typeface="Consolas"/>
                <a:ea typeface="Consolas"/>
                <a:cs typeface="Consolas"/>
                <a:sym typeface="Consolas"/>
              </a:rPr>
              <a:t>    	@Override</a:t>
            </a:r>
            <a:br>
              <a:rPr lang="es" sz="1300">
                <a:solidFill>
                  <a:schemeClr val="lt1"/>
                </a:solidFill>
                <a:highlight>
                  <a:srgbClr val="333333"/>
                </a:highlight>
                <a:latin typeface="Consolas"/>
                <a:ea typeface="Consolas"/>
                <a:cs typeface="Consolas"/>
                <a:sym typeface="Consolas"/>
              </a:rPr>
            </a:br>
            <a:r>
              <a:rPr lang="es" sz="1300">
                <a:solidFill>
                  <a:schemeClr val="lt1"/>
                </a:solidFill>
                <a:highlight>
                  <a:srgbClr val="333333"/>
                </a:highlight>
                <a:latin typeface="Consolas"/>
                <a:ea typeface="Consolas"/>
                <a:cs typeface="Consolas"/>
                <a:sym typeface="Consolas"/>
              </a:rPr>
              <a:t>   	default void method() {</a:t>
            </a:r>
            <a:br>
              <a:rPr lang="es" sz="1300">
                <a:solidFill>
                  <a:schemeClr val="lt1"/>
                </a:solidFill>
                <a:highlight>
                  <a:srgbClr val="333333"/>
                </a:highlight>
                <a:latin typeface="Consolas"/>
                <a:ea typeface="Consolas"/>
                <a:cs typeface="Consolas"/>
                <a:sym typeface="Consolas"/>
              </a:rPr>
            </a:br>
            <a:r>
              <a:rPr lang="es" sz="1300">
                <a:solidFill>
                  <a:schemeClr val="lt1"/>
                </a:solidFill>
                <a:highlight>
                  <a:srgbClr val="333333"/>
                </a:highlight>
                <a:latin typeface="Consolas"/>
                <a:ea typeface="Consolas"/>
                <a:cs typeface="Consolas"/>
                <a:sym typeface="Consolas"/>
              </a:rPr>
              <a:t>        	B.super.method(); //&lt;&lt;&lt;&lt;&lt;&lt;</a:t>
            </a:r>
            <a:br>
              <a:rPr lang="es" sz="1300">
                <a:solidFill>
                  <a:schemeClr val="lt1"/>
                </a:solidFill>
                <a:highlight>
                  <a:srgbClr val="333333"/>
                </a:highlight>
                <a:latin typeface="Consolas"/>
                <a:ea typeface="Consolas"/>
                <a:cs typeface="Consolas"/>
                <a:sym typeface="Consolas"/>
              </a:rPr>
            </a:br>
            <a:r>
              <a:rPr lang="es" sz="1300">
                <a:solidFill>
                  <a:schemeClr val="lt1"/>
                </a:solidFill>
                <a:highlight>
                  <a:srgbClr val="333333"/>
                </a:highlight>
                <a:latin typeface="Consolas"/>
                <a:ea typeface="Consolas"/>
                <a:cs typeface="Consolas"/>
                <a:sym typeface="Consolas"/>
              </a:rPr>
              <a:t>    	}</a:t>
            </a:r>
            <a:br>
              <a:rPr lang="es" sz="1300">
                <a:solidFill>
                  <a:schemeClr val="lt1"/>
                </a:solidFill>
                <a:highlight>
                  <a:srgbClr val="333333"/>
                </a:highlight>
                <a:latin typeface="Consolas"/>
                <a:ea typeface="Consolas"/>
                <a:cs typeface="Consolas"/>
                <a:sym typeface="Consolas"/>
              </a:rPr>
            </a:br>
            <a:br>
              <a:rPr lang="es" sz="1300">
                <a:solidFill>
                  <a:schemeClr val="lt1"/>
                </a:solidFill>
                <a:highlight>
                  <a:srgbClr val="333333"/>
                </a:highlight>
                <a:latin typeface="Consolas"/>
                <a:ea typeface="Consolas"/>
                <a:cs typeface="Consolas"/>
                <a:sym typeface="Consolas"/>
              </a:rPr>
            </a:br>
            <a:r>
              <a:rPr lang="es" sz="1300">
                <a:solidFill>
                  <a:schemeClr val="lt1"/>
                </a:solidFill>
                <a:highlight>
                  <a:srgbClr val="333333"/>
                </a:highlight>
                <a:latin typeface="Consolas"/>
                <a:ea typeface="Consolas"/>
                <a:cs typeface="Consolas"/>
                <a:sym typeface="Consolas"/>
              </a:rPr>
              <a:t>    	@Override</a:t>
            </a:r>
            <a:br>
              <a:rPr lang="es" sz="1300">
                <a:solidFill>
                  <a:schemeClr val="lt1"/>
                </a:solidFill>
                <a:highlight>
                  <a:srgbClr val="333333"/>
                </a:highlight>
                <a:latin typeface="Consolas"/>
                <a:ea typeface="Consolas"/>
                <a:cs typeface="Consolas"/>
                <a:sym typeface="Consolas"/>
              </a:rPr>
            </a:br>
            <a:r>
              <a:rPr lang="es" sz="1300">
                <a:solidFill>
                  <a:schemeClr val="lt1"/>
                </a:solidFill>
                <a:highlight>
                  <a:srgbClr val="333333"/>
                </a:highlight>
                <a:latin typeface="Consolas"/>
                <a:ea typeface="Consolas"/>
                <a:cs typeface="Consolas"/>
                <a:sym typeface="Consolas"/>
              </a:rPr>
              <a:t>    	default void method2() {</a:t>
            </a:r>
            <a:br>
              <a:rPr lang="es" sz="1300">
                <a:solidFill>
                  <a:schemeClr val="lt1"/>
                </a:solidFill>
                <a:highlight>
                  <a:srgbClr val="333333"/>
                </a:highlight>
                <a:latin typeface="Consolas"/>
                <a:ea typeface="Consolas"/>
                <a:cs typeface="Consolas"/>
                <a:sym typeface="Consolas"/>
              </a:rPr>
            </a:br>
            <a:r>
              <a:rPr lang="es" sz="1300">
                <a:solidFill>
                  <a:schemeClr val="lt1"/>
                </a:solidFill>
                <a:highlight>
                  <a:srgbClr val="333333"/>
                </a:highlight>
                <a:latin typeface="Consolas"/>
                <a:ea typeface="Consolas"/>
                <a:cs typeface="Consolas"/>
                <a:sym typeface="Consolas"/>
              </a:rPr>
              <a:t>      }</a:t>
            </a:r>
            <a:br>
              <a:rPr lang="es" sz="1300">
                <a:solidFill>
                  <a:schemeClr val="lt1"/>
                </a:solidFill>
                <a:highlight>
                  <a:srgbClr val="333333"/>
                </a:highlight>
                <a:latin typeface="Consolas"/>
                <a:ea typeface="Consolas"/>
                <a:cs typeface="Consolas"/>
                <a:sym typeface="Consolas"/>
              </a:rPr>
            </a:br>
            <a:r>
              <a:rPr lang="es" sz="1300">
                <a:solidFill>
                  <a:schemeClr val="lt1"/>
                </a:solidFill>
                <a:highlight>
                  <a:srgbClr val="333333"/>
                </a:highlight>
                <a:latin typeface="Consolas"/>
                <a:ea typeface="Consolas"/>
                <a:cs typeface="Consolas"/>
                <a:sym typeface="Consolas"/>
              </a:rPr>
              <a:t>}</a:t>
            </a:r>
            <a:endParaRPr sz="13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t/>
            </a:r>
            <a:endParaRPr sz="13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rPr lang="es" sz="1300">
                <a:solidFill>
                  <a:schemeClr val="lt1"/>
                </a:solidFill>
                <a:highlight>
                  <a:srgbClr val="333333"/>
                </a:highlight>
                <a:latin typeface="Consolas"/>
                <a:ea typeface="Consolas"/>
                <a:cs typeface="Consolas"/>
                <a:sym typeface="Consolas"/>
              </a:rPr>
              <a:t>class DImpl implements D {}</a:t>
            </a:r>
            <a:endParaRPr sz="1300">
              <a:solidFill>
                <a:schemeClr val="lt1"/>
              </a:solidFill>
              <a:latin typeface="Consolas"/>
              <a:ea typeface="Consolas"/>
              <a:cs typeface="Consolas"/>
              <a:sym typeface="Consolas"/>
            </a:endParaRPr>
          </a:p>
          <a:p>
            <a:pPr indent="0" lvl="0" marL="0" rtl="0" algn="l">
              <a:spcBef>
                <a:spcPts val="0"/>
              </a:spcBef>
              <a:spcAft>
                <a:spcPts val="0"/>
              </a:spcAft>
              <a:buNone/>
            </a:pPr>
            <a:r>
              <a:t/>
            </a:r>
            <a:endParaRPr sz="1300">
              <a:solidFill>
                <a:schemeClr val="lt1"/>
              </a:solidFill>
              <a:highlight>
                <a:srgbClr val="333333"/>
              </a:highlight>
              <a:latin typeface="Consolas"/>
              <a:ea typeface="Consolas"/>
              <a:cs typeface="Consolas"/>
              <a:sym typeface="Consolas"/>
            </a:endParaRPr>
          </a:p>
        </p:txBody>
      </p:sp>
    </p:spTree>
  </p:cSld>
  <p:clrMapOvr>
    <a:masterClrMapping/>
  </p:clrMapOvr>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8" name="Shape 968"/>
        <p:cNvGrpSpPr/>
        <p:nvPr/>
      </p:nvGrpSpPr>
      <p:grpSpPr>
        <a:xfrm>
          <a:off x="0" y="0"/>
          <a:ext cx="0" cy="0"/>
          <a:chOff x="0" y="0"/>
          <a:chExt cx="0" cy="0"/>
        </a:xfrm>
      </p:grpSpPr>
      <p:sp>
        <p:nvSpPr>
          <p:cNvPr id="969" name="Google Shape;969;p170"/>
          <p:cNvSpPr txBox="1"/>
          <p:nvPr>
            <p:ph idx="1" type="body"/>
          </p:nvPr>
        </p:nvSpPr>
        <p:spPr>
          <a:xfrm>
            <a:off x="729450" y="1318650"/>
            <a:ext cx="7688700" cy="30213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es"/>
              <a:t>Los métodos default pueden ayudarnos a extender interfaces garantizando funcionalidades en las implementaciones.</a:t>
            </a:r>
            <a:endParaRPr/>
          </a:p>
          <a:p>
            <a:pPr indent="-342900" lvl="0" marL="457200" rtl="0" algn="just">
              <a:spcBef>
                <a:spcPts val="0"/>
              </a:spcBef>
              <a:spcAft>
                <a:spcPts val="0"/>
              </a:spcAft>
              <a:buSzPts val="1800"/>
              <a:buChar char="●"/>
            </a:pPr>
            <a:r>
              <a:rPr lang="es"/>
              <a:t>Los métodos por defecto funcionan como puente por las diferencias entre las interfaces y clases abstractas.</a:t>
            </a:r>
            <a:endParaRPr/>
          </a:p>
          <a:p>
            <a:pPr indent="-342900" lvl="0" marL="457200" rtl="0" algn="just">
              <a:spcBef>
                <a:spcPts val="0"/>
              </a:spcBef>
              <a:spcAft>
                <a:spcPts val="0"/>
              </a:spcAft>
              <a:buSzPts val="1800"/>
              <a:buChar char="●"/>
            </a:pPr>
            <a:r>
              <a:rPr lang="es"/>
              <a:t>Los métodos por defecto nos ayudarán a evitar clases de utilidad, como la clase Collections puede ser proporcionada en la propia </a:t>
            </a:r>
            <a:r>
              <a:rPr lang="es"/>
              <a:t>interface</a:t>
            </a:r>
            <a:r>
              <a:rPr lang="es"/>
              <a:t>.</a:t>
            </a:r>
            <a:endParaRPr/>
          </a:p>
          <a:p>
            <a:pPr indent="-342900" lvl="0" marL="457200" rtl="0" algn="just">
              <a:spcBef>
                <a:spcPts val="0"/>
              </a:spcBef>
              <a:spcAft>
                <a:spcPts val="0"/>
              </a:spcAft>
              <a:buSzPts val="1800"/>
              <a:buChar char="●"/>
            </a:pPr>
            <a:r>
              <a:rPr lang="es"/>
              <a:t>Los métodos por defecto nos ayudará en la eliminación de clases de implementación de base, podemos proporcionar implementación por defecto y las clases de implementación pueden elegir cuál de ellos para anular.</a:t>
            </a:r>
            <a:endParaRPr/>
          </a:p>
          <a:p>
            <a:pPr indent="-342900" lvl="0" marL="457200" rtl="0" algn="just">
              <a:spcBef>
                <a:spcPts val="0"/>
              </a:spcBef>
              <a:spcAft>
                <a:spcPts val="0"/>
              </a:spcAft>
              <a:buSzPts val="1800"/>
              <a:buChar char="●"/>
            </a:pPr>
            <a:r>
              <a:rPr lang="es"/>
              <a:t>Una de las principales razones para la introducción de métodos por defecto es para mejorar la API Colecciones en Java 8 para apoyar las expresiones lambda.</a:t>
            </a:r>
            <a:endParaRPr/>
          </a:p>
          <a:p>
            <a:pPr indent="-342900" lvl="0" marL="457200" rtl="0" algn="just">
              <a:spcBef>
                <a:spcPts val="0"/>
              </a:spcBef>
              <a:spcAft>
                <a:spcPts val="0"/>
              </a:spcAft>
              <a:buSzPts val="1800"/>
              <a:buChar char="●"/>
            </a:pPr>
            <a:r>
              <a:rPr lang="es"/>
              <a:t>Los métodos default también se conocen como Defender Method o Virtual Extension Method</a:t>
            </a:r>
            <a:endParaRPr/>
          </a:p>
          <a:p>
            <a:pPr indent="0" lvl="0" marL="457200" rtl="0" algn="just">
              <a:spcBef>
                <a:spcPts val="1600"/>
              </a:spcBef>
              <a:spcAft>
                <a:spcPts val="1600"/>
              </a:spcAft>
              <a:buNone/>
            </a:pPr>
            <a:r>
              <a:t/>
            </a:r>
            <a:endParaRPr/>
          </a:p>
        </p:txBody>
      </p:sp>
    </p:spTree>
  </p:cSld>
  <p:clrMapOvr>
    <a:masterClrMapping/>
  </p:clrMapOvr>
</p:sld>
</file>

<file path=ppt/slides/slide1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3" name="Shape 973"/>
        <p:cNvGrpSpPr/>
        <p:nvPr/>
      </p:nvGrpSpPr>
      <p:grpSpPr>
        <a:xfrm>
          <a:off x="0" y="0"/>
          <a:ext cx="0" cy="0"/>
          <a:chOff x="0" y="0"/>
          <a:chExt cx="0" cy="0"/>
        </a:xfrm>
      </p:grpSpPr>
      <p:sp>
        <p:nvSpPr>
          <p:cNvPr id="974" name="Google Shape;974;p171"/>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Bloques </a:t>
            </a:r>
            <a:r>
              <a:rPr lang="es"/>
              <a:t>estáticos y </a:t>
            </a:r>
            <a:r>
              <a:rPr lang="es"/>
              <a:t>de inicialización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8"/>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Programación Orientado a Objetos</a:t>
            </a:r>
            <a:endParaRPr/>
          </a:p>
        </p:txBody>
      </p:sp>
    </p:spTree>
  </p:cSld>
  <p:clrMapOvr>
    <a:masterClrMapping/>
  </p:clrMapOvr>
</p:sld>
</file>

<file path=ppt/slides/slide1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8" name="Shape 978"/>
        <p:cNvGrpSpPr/>
        <p:nvPr/>
      </p:nvGrpSpPr>
      <p:grpSpPr>
        <a:xfrm>
          <a:off x="0" y="0"/>
          <a:ext cx="0" cy="0"/>
          <a:chOff x="0" y="0"/>
          <a:chExt cx="0" cy="0"/>
        </a:xfrm>
      </p:grpSpPr>
      <p:sp>
        <p:nvSpPr>
          <p:cNvPr id="979" name="Google Shape;979;p1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Bloques de inicialización</a:t>
            </a:r>
            <a:endParaRPr/>
          </a:p>
        </p:txBody>
      </p:sp>
      <p:sp>
        <p:nvSpPr>
          <p:cNvPr id="980" name="Google Shape;980;p17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Un bloque de inicialización es simplemente un par de llaves ({}) colocado dentro de la clase (pero no dentro de un método esos son simples bloques), las instrucciones colocadas allí son ejecutadas inmediatamente después de la llamada a </a:t>
            </a:r>
            <a:r>
              <a:rPr lang="es">
                <a:latin typeface="Consolas"/>
                <a:ea typeface="Consolas"/>
                <a:cs typeface="Consolas"/>
                <a:sym typeface="Consolas"/>
              </a:rPr>
              <a:t>super() </a:t>
            </a:r>
            <a:r>
              <a:rPr lang="es"/>
              <a:t>de nuestro constructor.</a:t>
            </a:r>
            <a:endParaRPr/>
          </a:p>
          <a:p>
            <a:pPr indent="0" lvl="0" marL="0" rtl="0" algn="just">
              <a:spcBef>
                <a:spcPts val="1600"/>
              </a:spcBef>
              <a:spcAft>
                <a:spcPts val="1600"/>
              </a:spcAft>
              <a:buNone/>
            </a:pPr>
            <a:r>
              <a:rPr lang="es"/>
              <a:t>Es decir, son bloques de  código que desea que se ejecuten) para cada nueva instancia, justo después de todos los super constructores han ejecutado. Estos bloques se ejecutan desde la parte superior de la clase hacia abajo.</a:t>
            </a:r>
            <a:endParaRPr/>
          </a:p>
        </p:txBody>
      </p:sp>
    </p:spTree>
  </p:cSld>
  <p:clrMapOvr>
    <a:masterClrMapping/>
  </p:clrMapOvr>
</p:sld>
</file>

<file path=ppt/slides/slide1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4" name="Shape 984"/>
        <p:cNvGrpSpPr/>
        <p:nvPr/>
      </p:nvGrpSpPr>
      <p:grpSpPr>
        <a:xfrm>
          <a:off x="0" y="0"/>
          <a:ext cx="0" cy="0"/>
          <a:chOff x="0" y="0"/>
          <a:chExt cx="0" cy="0"/>
        </a:xfrm>
      </p:grpSpPr>
      <p:sp>
        <p:nvSpPr>
          <p:cNvPr id="985" name="Google Shape;985;p17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Bloques </a:t>
            </a:r>
            <a:r>
              <a:rPr lang="es"/>
              <a:t>estáticos</a:t>
            </a:r>
            <a:r>
              <a:rPr lang="es"/>
              <a:t> </a:t>
            </a:r>
            <a:endParaRPr/>
          </a:p>
        </p:txBody>
      </p:sp>
      <p:sp>
        <p:nvSpPr>
          <p:cNvPr id="986" name="Google Shape;986;p17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Al igual que existen </a:t>
            </a:r>
            <a:r>
              <a:rPr lang="es"/>
              <a:t>variables</a:t>
            </a:r>
            <a:r>
              <a:rPr lang="es"/>
              <a:t> </a:t>
            </a:r>
            <a:r>
              <a:rPr lang="es"/>
              <a:t>estáticas, Java nos permite crear bloques estáticos para ser invocado cuando la clase es cargada por la memoria. </a:t>
            </a:r>
            <a:endParaRPr/>
          </a:p>
          <a:p>
            <a:pPr indent="0" lvl="0" marL="0" rtl="0" algn="l">
              <a:spcBef>
                <a:spcPts val="1600"/>
              </a:spcBef>
              <a:spcAft>
                <a:spcPts val="0"/>
              </a:spcAft>
              <a:buNone/>
            </a:pPr>
            <a:r>
              <a:rPr lang="es"/>
              <a:t>Múltiples bloques se ejecutan desde arriba hacia abajo.</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0" name="Shape 990"/>
        <p:cNvGrpSpPr/>
        <p:nvPr/>
      </p:nvGrpSpPr>
      <p:grpSpPr>
        <a:xfrm>
          <a:off x="0" y="0"/>
          <a:ext cx="0" cy="0"/>
          <a:chOff x="0" y="0"/>
          <a:chExt cx="0" cy="0"/>
        </a:xfrm>
      </p:grpSpPr>
      <p:sp>
        <p:nvSpPr>
          <p:cNvPr id="991" name="Google Shape;991;p17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Ciclo y Herencia </a:t>
            </a:r>
            <a:endParaRPr/>
          </a:p>
        </p:txBody>
      </p:sp>
      <p:sp>
        <p:nvSpPr>
          <p:cNvPr id="992" name="Google Shape;992;p17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Como comentamos, los bloques estáticos se ejecutan únicamente  cuando la clase es cargada por la memoria , seguido  el bloque de </a:t>
            </a:r>
            <a:r>
              <a:rPr lang="es"/>
              <a:t>inicialización, para luego </a:t>
            </a:r>
            <a:r>
              <a:rPr lang="es"/>
              <a:t>  los constructores. Por lo tanto el orden es Bloque Estático, Bloque de Inicialización, Constructor y en el caso de que se tenga herencia se da el siguiente caso:</a:t>
            </a:r>
            <a:endParaRPr/>
          </a:p>
          <a:p>
            <a:pPr indent="-342900" lvl="0" marL="457200" rtl="0" algn="l">
              <a:spcBef>
                <a:spcPts val="1600"/>
              </a:spcBef>
              <a:spcAft>
                <a:spcPts val="0"/>
              </a:spcAft>
              <a:buSzPts val="1800"/>
              <a:buChar char="●"/>
            </a:pPr>
            <a:r>
              <a:rPr lang="es"/>
              <a:t>Bloque de estático de la SuperClase</a:t>
            </a:r>
            <a:endParaRPr/>
          </a:p>
          <a:p>
            <a:pPr indent="-342900" lvl="0" marL="457200" rtl="0" algn="l">
              <a:spcBef>
                <a:spcPts val="0"/>
              </a:spcBef>
              <a:spcAft>
                <a:spcPts val="0"/>
              </a:spcAft>
              <a:buSzPts val="1800"/>
              <a:buChar char="●"/>
            </a:pPr>
            <a:r>
              <a:rPr lang="es"/>
              <a:t>Bloque de estático de la SubClase</a:t>
            </a:r>
            <a:endParaRPr/>
          </a:p>
          <a:p>
            <a:pPr indent="-342900" lvl="0" marL="457200" rtl="0" algn="l">
              <a:spcBef>
                <a:spcPts val="0"/>
              </a:spcBef>
              <a:spcAft>
                <a:spcPts val="0"/>
              </a:spcAft>
              <a:buSzPts val="1800"/>
              <a:buChar char="●"/>
            </a:pPr>
            <a:r>
              <a:rPr lang="es"/>
              <a:t>Bloque de inicialización de la SuperClase</a:t>
            </a:r>
            <a:endParaRPr/>
          </a:p>
          <a:p>
            <a:pPr indent="-342900" lvl="0" marL="457200" rtl="0" algn="l">
              <a:spcBef>
                <a:spcPts val="0"/>
              </a:spcBef>
              <a:spcAft>
                <a:spcPts val="0"/>
              </a:spcAft>
              <a:buSzPts val="1800"/>
              <a:buChar char="●"/>
            </a:pPr>
            <a:r>
              <a:rPr lang="es"/>
              <a:t>Constructor de la SuperClase</a:t>
            </a:r>
            <a:endParaRPr/>
          </a:p>
          <a:p>
            <a:pPr indent="-342900" lvl="0" marL="457200" rtl="0" algn="l">
              <a:spcBef>
                <a:spcPts val="0"/>
              </a:spcBef>
              <a:spcAft>
                <a:spcPts val="0"/>
              </a:spcAft>
              <a:buSzPts val="1800"/>
              <a:buChar char="●"/>
            </a:pPr>
            <a:r>
              <a:rPr lang="es"/>
              <a:t>Bloque de inicialización de la SubClase</a:t>
            </a:r>
            <a:endParaRPr/>
          </a:p>
          <a:p>
            <a:pPr indent="-342900" lvl="0" marL="457200" rtl="0" algn="l">
              <a:spcBef>
                <a:spcPts val="0"/>
              </a:spcBef>
              <a:spcAft>
                <a:spcPts val="0"/>
              </a:spcAft>
              <a:buSzPts val="1800"/>
              <a:buChar char="●"/>
            </a:pPr>
            <a:r>
              <a:rPr lang="es"/>
              <a:t>Constructor de la SubClase</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6" name="Shape 996"/>
        <p:cNvGrpSpPr/>
        <p:nvPr/>
      </p:nvGrpSpPr>
      <p:grpSpPr>
        <a:xfrm>
          <a:off x="0" y="0"/>
          <a:ext cx="0" cy="0"/>
          <a:chOff x="0" y="0"/>
          <a:chExt cx="0" cy="0"/>
        </a:xfrm>
      </p:grpSpPr>
      <p:sp>
        <p:nvSpPr>
          <p:cNvPr id="997" name="Google Shape;997;p175"/>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Sobreescritura de métodos</a:t>
            </a:r>
            <a:endParaRPr/>
          </a:p>
        </p:txBody>
      </p:sp>
    </p:spTree>
  </p:cSld>
  <p:clrMapOvr>
    <a:masterClrMapping/>
  </p:clrMapOvr>
</p:sld>
</file>

<file path=ppt/slides/slide1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1" name="Shape 1001"/>
        <p:cNvGrpSpPr/>
        <p:nvPr/>
      </p:nvGrpSpPr>
      <p:grpSpPr>
        <a:xfrm>
          <a:off x="0" y="0"/>
          <a:ext cx="0" cy="0"/>
          <a:chOff x="0" y="0"/>
          <a:chExt cx="0" cy="0"/>
        </a:xfrm>
      </p:grpSpPr>
      <p:sp>
        <p:nvSpPr>
          <p:cNvPr id="1002" name="Google Shape;1002;p17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Sobreescritura / Overriding</a:t>
            </a:r>
            <a:endParaRPr/>
          </a:p>
        </p:txBody>
      </p:sp>
      <p:sp>
        <p:nvSpPr>
          <p:cNvPr id="1003" name="Google Shape;1003;p17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es"/>
              <a:t>Si una clase hereda un método de su superclase, existe la posibilidad de sobreescribir el método siempre que no esté marcado como final.</a:t>
            </a:r>
            <a:endParaRPr/>
          </a:p>
          <a:p>
            <a:pPr indent="-342900" lvl="0" marL="457200" rtl="0" algn="just">
              <a:spcBef>
                <a:spcPts val="0"/>
              </a:spcBef>
              <a:spcAft>
                <a:spcPts val="0"/>
              </a:spcAft>
              <a:buSzPts val="1800"/>
              <a:buChar char="●"/>
            </a:pPr>
            <a:r>
              <a:rPr lang="es"/>
              <a:t>El beneficio de sobrescribir es la capacidad de definir un comportamiento que sea específico para el tipo de subclase, lo que significa que una subclase puede implementar un método de clase padre en función de sus requisitos.</a:t>
            </a:r>
            <a:endParaRPr/>
          </a:p>
          <a:p>
            <a:pPr indent="-342900" lvl="0" marL="457200" rtl="0" algn="just">
              <a:spcBef>
                <a:spcPts val="0"/>
              </a:spcBef>
              <a:spcAft>
                <a:spcPts val="0"/>
              </a:spcAft>
              <a:buSzPts val="1800"/>
              <a:buChar char="●"/>
            </a:pPr>
            <a:r>
              <a:rPr lang="es"/>
              <a:t>En términos orientados a objetos, sobrescribir significa anular la funcionalidad de un método existente.</a:t>
            </a:r>
            <a:endParaRPr/>
          </a:p>
          <a:p>
            <a:pPr indent="-342900" lvl="0" marL="457200" rtl="0" algn="just">
              <a:spcBef>
                <a:spcPts val="0"/>
              </a:spcBef>
              <a:spcAft>
                <a:spcPts val="0"/>
              </a:spcAft>
              <a:buSzPts val="1800"/>
              <a:buChar char="●"/>
            </a:pPr>
            <a:r>
              <a:rPr lang="es"/>
              <a:t>La lista de argumentos debe ser exactamente la misma que la del método reemplazado.</a:t>
            </a:r>
            <a:endParaRPr/>
          </a:p>
          <a:p>
            <a:pPr indent="-342900" lvl="0" marL="457200" rtl="0" algn="just">
              <a:spcBef>
                <a:spcPts val="0"/>
              </a:spcBef>
              <a:spcAft>
                <a:spcPts val="0"/>
              </a:spcAft>
              <a:buSzPts val="1800"/>
              <a:buChar char="●"/>
            </a:pPr>
            <a:r>
              <a:rPr lang="es"/>
              <a:t>El tipo de devolución debe ser el mismo o un subtipo del tipo de devolución declarado en el método reemplazado original en la superclase. Covariant return Types (subtipo)</a:t>
            </a:r>
            <a:endParaRPr/>
          </a:p>
          <a:p>
            <a:pPr indent="0" lvl="0" marL="0" rtl="0" algn="just">
              <a:spcBef>
                <a:spcPts val="1600"/>
              </a:spcBef>
              <a:spcAft>
                <a:spcPts val="1600"/>
              </a:spcAft>
              <a:buNone/>
            </a:pPr>
            <a:r>
              <a:t/>
            </a:r>
            <a:endParaRPr/>
          </a:p>
        </p:txBody>
      </p:sp>
    </p:spTree>
  </p:cSld>
  <p:clrMapOvr>
    <a:masterClrMapping/>
  </p:clrMapOvr>
</p:sld>
</file>

<file path=ppt/slides/slide1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7" name="Shape 1007"/>
        <p:cNvGrpSpPr/>
        <p:nvPr/>
      </p:nvGrpSpPr>
      <p:grpSpPr>
        <a:xfrm>
          <a:off x="0" y="0"/>
          <a:ext cx="0" cy="0"/>
          <a:chOff x="0" y="0"/>
          <a:chExt cx="0" cy="0"/>
        </a:xfrm>
      </p:grpSpPr>
      <p:sp>
        <p:nvSpPr>
          <p:cNvPr id="1008" name="Google Shape;1008;p177"/>
          <p:cNvSpPr txBox="1"/>
          <p:nvPr>
            <p:ph idx="1" type="body"/>
          </p:nvPr>
        </p:nvSpPr>
        <p:spPr>
          <a:xfrm>
            <a:off x="729450" y="1318650"/>
            <a:ext cx="7688700" cy="30213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es"/>
              <a:t>El nivel de acceso no puede ser más restrictivo que el nivel de acceso del método reemplazado. Por ejemplo: si el método de superclase se declara público, el método de anulación en la subclase no puede ser privado o protegido.</a:t>
            </a:r>
            <a:endParaRPr/>
          </a:p>
          <a:p>
            <a:pPr indent="-342900" lvl="0" marL="457200" rtl="0" algn="just">
              <a:spcBef>
                <a:spcPts val="0"/>
              </a:spcBef>
              <a:spcAft>
                <a:spcPts val="0"/>
              </a:spcAft>
              <a:buSzPts val="1800"/>
              <a:buChar char="●"/>
            </a:pPr>
            <a:r>
              <a:rPr lang="es"/>
              <a:t>Los métodos de instancia sólo pueden anularse si la subclase los hereda.</a:t>
            </a:r>
            <a:endParaRPr/>
          </a:p>
          <a:p>
            <a:pPr indent="-342900" lvl="0" marL="457200" rtl="0" algn="just">
              <a:spcBef>
                <a:spcPts val="0"/>
              </a:spcBef>
              <a:spcAft>
                <a:spcPts val="0"/>
              </a:spcAft>
              <a:buSzPts val="1800"/>
              <a:buChar char="●"/>
            </a:pPr>
            <a:r>
              <a:rPr lang="es"/>
              <a:t>Un método declarado final no puede ser sobrescrito.</a:t>
            </a:r>
            <a:endParaRPr/>
          </a:p>
          <a:p>
            <a:pPr indent="-342900" lvl="0" marL="457200" rtl="0" algn="just">
              <a:spcBef>
                <a:spcPts val="0"/>
              </a:spcBef>
              <a:spcAft>
                <a:spcPts val="0"/>
              </a:spcAft>
              <a:buSzPts val="1800"/>
              <a:buChar char="●"/>
            </a:pPr>
            <a:r>
              <a:rPr lang="es"/>
              <a:t>Un método declarado estático no se puede sobrescribir, pero se puede volver a declarar.</a:t>
            </a:r>
            <a:endParaRPr/>
          </a:p>
          <a:p>
            <a:pPr indent="0" lvl="0" marL="457200" rtl="0" algn="just">
              <a:spcBef>
                <a:spcPts val="1600"/>
              </a:spcBef>
              <a:spcAft>
                <a:spcPts val="0"/>
              </a:spcAft>
              <a:buNone/>
            </a:pPr>
            <a:r>
              <a:t/>
            </a:r>
            <a:endParaRPr/>
          </a:p>
          <a:p>
            <a:pPr indent="0" lvl="0" marL="0" rtl="0" algn="just">
              <a:spcBef>
                <a:spcPts val="1600"/>
              </a:spcBef>
              <a:spcAft>
                <a:spcPts val="0"/>
              </a:spcAft>
              <a:buNone/>
            </a:pPr>
            <a:r>
              <a:t/>
            </a:r>
            <a:endParaRPr/>
          </a:p>
          <a:p>
            <a:pPr indent="0" lvl="0" marL="0" rtl="0" algn="just">
              <a:spcBef>
                <a:spcPts val="1600"/>
              </a:spcBef>
              <a:spcAft>
                <a:spcPts val="0"/>
              </a:spcAft>
              <a:buNone/>
            </a:pPr>
            <a:r>
              <a:t/>
            </a:r>
            <a:endParaRPr/>
          </a:p>
          <a:p>
            <a:pPr indent="0" lvl="0" marL="0" rtl="0" algn="just">
              <a:spcBef>
                <a:spcPts val="1600"/>
              </a:spcBef>
              <a:spcAft>
                <a:spcPts val="1600"/>
              </a:spcAft>
              <a:buNone/>
            </a:pPr>
            <a:r>
              <a:t/>
            </a:r>
            <a:endParaRPr/>
          </a:p>
        </p:txBody>
      </p:sp>
    </p:spTree>
  </p:cSld>
  <p:clrMapOvr>
    <a:masterClrMapping/>
  </p:clrMapOvr>
</p:sld>
</file>

<file path=ppt/slides/slide1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2" name="Shape 1012"/>
        <p:cNvGrpSpPr/>
        <p:nvPr/>
      </p:nvGrpSpPr>
      <p:grpSpPr>
        <a:xfrm>
          <a:off x="0" y="0"/>
          <a:ext cx="0" cy="0"/>
          <a:chOff x="0" y="0"/>
          <a:chExt cx="0" cy="0"/>
        </a:xfrm>
      </p:grpSpPr>
      <p:sp>
        <p:nvSpPr>
          <p:cNvPr id="1013" name="Google Shape;1013;p178"/>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Sobrecarga de métodos </a:t>
            </a:r>
            <a:endParaRPr/>
          </a:p>
        </p:txBody>
      </p:sp>
    </p:spTree>
  </p:cSld>
  <p:clrMapOvr>
    <a:masterClrMapping/>
  </p:clrMapOvr>
</p:sld>
</file>

<file path=ppt/slides/slide1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7" name="Shape 1017"/>
        <p:cNvGrpSpPr/>
        <p:nvPr/>
      </p:nvGrpSpPr>
      <p:grpSpPr>
        <a:xfrm>
          <a:off x="0" y="0"/>
          <a:ext cx="0" cy="0"/>
          <a:chOff x="0" y="0"/>
          <a:chExt cx="0" cy="0"/>
        </a:xfrm>
      </p:grpSpPr>
      <p:sp>
        <p:nvSpPr>
          <p:cNvPr id="1018" name="Google Shape;1018;p17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Sobrecarga / Overloading</a:t>
            </a:r>
            <a:endParaRPr/>
          </a:p>
        </p:txBody>
      </p:sp>
      <p:sp>
        <p:nvSpPr>
          <p:cNvPr id="1019" name="Google Shape;1019;p17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Sobrecarga significa reutilizar un nombre de método pero con argumentos diferentes, estos deben tener listas de argumentos diferentes y puede tener diferentes tipos de devolución, si las listas de argumentos también son diferentes. A su vez, puede tener diferentes modificadores de acceso y  lanzar diferentes excepciones.</a:t>
            </a:r>
            <a:endParaRPr/>
          </a:p>
          <a:p>
            <a:pPr indent="-342900" lvl="0" marL="457200" rtl="0" algn="just">
              <a:spcBef>
                <a:spcPts val="1600"/>
              </a:spcBef>
              <a:spcAft>
                <a:spcPts val="0"/>
              </a:spcAft>
              <a:buSzPts val="1800"/>
              <a:buChar char="●"/>
            </a:pPr>
            <a:r>
              <a:rPr lang="es"/>
              <a:t>Los métodos de una superclase pueden sobrecargarse en una subclase.</a:t>
            </a:r>
            <a:endParaRPr/>
          </a:p>
          <a:p>
            <a:pPr indent="-342900" lvl="0" marL="457200" rtl="0" algn="just">
              <a:spcBef>
                <a:spcPts val="0"/>
              </a:spcBef>
              <a:spcAft>
                <a:spcPts val="0"/>
              </a:spcAft>
              <a:buSzPts val="1800"/>
              <a:buChar char="●"/>
            </a:pPr>
            <a:r>
              <a:rPr b="1" lang="es"/>
              <a:t>El polimorfismo se aplica a la sobrescritura, no a la sobrecarga.</a:t>
            </a:r>
            <a:endParaRPr/>
          </a:p>
          <a:p>
            <a:pPr indent="-342900" lvl="0" marL="457200" rtl="0" algn="just">
              <a:spcBef>
                <a:spcPts val="0"/>
              </a:spcBef>
              <a:spcAft>
                <a:spcPts val="0"/>
              </a:spcAft>
              <a:buSzPts val="1800"/>
              <a:buChar char="●"/>
            </a:pPr>
            <a:r>
              <a:rPr lang="es"/>
              <a:t>Tipo de objeto (no el tipo de la variable de referencia) determina qué método sobreescrito se utiliza en tiempo de ejecución. El tipo de referencia determina qué método sobrecargado se utilizará durante la compilación.</a:t>
            </a:r>
            <a:endParaRPr/>
          </a:p>
          <a:p>
            <a:pPr indent="0" lvl="0" marL="0" rtl="0" algn="just">
              <a:spcBef>
                <a:spcPts val="1600"/>
              </a:spcBef>
              <a:spcAft>
                <a:spcPts val="0"/>
              </a:spcAft>
              <a:buNone/>
            </a:pPr>
            <a:r>
              <a:t/>
            </a:r>
            <a:endParaRPr/>
          </a:p>
          <a:p>
            <a:pPr indent="0" lvl="0" marL="0" rtl="0" algn="just">
              <a:spcBef>
                <a:spcPts val="1600"/>
              </a:spcBef>
              <a:spcAft>
                <a:spcPts val="0"/>
              </a:spcAft>
              <a:buNone/>
            </a:pPr>
            <a:r>
              <a:t/>
            </a:r>
            <a:endParaRPr/>
          </a:p>
          <a:p>
            <a:pPr indent="0" lvl="0" marL="0" rtl="0" algn="just">
              <a:spcBef>
                <a:spcPts val="1600"/>
              </a:spcBef>
              <a:spcAft>
                <a:spcPts val="1600"/>
              </a:spcAft>
              <a:buNone/>
            </a:pPr>
            <a:r>
              <a:t/>
            </a:r>
            <a:endParaRPr/>
          </a:p>
        </p:txBody>
      </p:sp>
    </p:spTree>
  </p:cSld>
  <p:clrMapOvr>
    <a:masterClrMapping/>
  </p:clrMapOvr>
</p:sld>
</file>

<file path=ppt/slides/slide1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3" name="Shape 1023"/>
        <p:cNvGrpSpPr/>
        <p:nvPr/>
      </p:nvGrpSpPr>
      <p:grpSpPr>
        <a:xfrm>
          <a:off x="0" y="0"/>
          <a:ext cx="0" cy="0"/>
          <a:chOff x="0" y="0"/>
          <a:chExt cx="0" cy="0"/>
        </a:xfrm>
      </p:grpSpPr>
      <p:sp>
        <p:nvSpPr>
          <p:cNvPr id="1024" name="Google Shape;1024;p180"/>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Sobrecarga de constructores</a:t>
            </a:r>
            <a:endParaRPr/>
          </a:p>
        </p:txBody>
      </p:sp>
    </p:spTree>
  </p:cSld>
  <p:clrMapOvr>
    <a:masterClrMapping/>
  </p:clrMapOvr>
</p:sld>
</file>

<file path=ppt/slides/slide1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8" name="Shape 1028"/>
        <p:cNvGrpSpPr/>
        <p:nvPr/>
      </p:nvGrpSpPr>
      <p:grpSpPr>
        <a:xfrm>
          <a:off x="0" y="0"/>
          <a:ext cx="0" cy="0"/>
          <a:chOff x="0" y="0"/>
          <a:chExt cx="0" cy="0"/>
        </a:xfrm>
      </p:grpSpPr>
      <p:sp>
        <p:nvSpPr>
          <p:cNvPr id="1029" name="Google Shape;1029;p181"/>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La clase Object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Conceptos Fundamentales</a:t>
            </a:r>
            <a:endParaRPr/>
          </a:p>
        </p:txBody>
      </p:sp>
      <p:sp>
        <p:nvSpPr>
          <p:cNvPr id="147" name="Google Shape;147;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Java es un lenguaje orientado a objetos, por lo cual Java admite los siguientes conceptos fundamentales:</a:t>
            </a:r>
            <a:endParaRPr/>
          </a:p>
          <a:p>
            <a:pPr indent="-342900" lvl="0" marL="914400" rtl="0" algn="l">
              <a:spcBef>
                <a:spcPts val="1600"/>
              </a:spcBef>
              <a:spcAft>
                <a:spcPts val="0"/>
              </a:spcAft>
              <a:buSzPts val="1800"/>
              <a:buChar char="●"/>
            </a:pPr>
            <a:r>
              <a:rPr lang="es"/>
              <a:t>Polimorfismo</a:t>
            </a:r>
            <a:endParaRPr/>
          </a:p>
          <a:p>
            <a:pPr indent="-342900" lvl="0" marL="914400" rtl="0" algn="l">
              <a:spcBef>
                <a:spcPts val="0"/>
              </a:spcBef>
              <a:spcAft>
                <a:spcPts val="0"/>
              </a:spcAft>
              <a:buSzPts val="1800"/>
              <a:buChar char="●"/>
            </a:pPr>
            <a:r>
              <a:rPr lang="es"/>
              <a:t>Herencia</a:t>
            </a:r>
            <a:endParaRPr/>
          </a:p>
          <a:p>
            <a:pPr indent="-342900" lvl="0" marL="914400" rtl="0" algn="l">
              <a:spcBef>
                <a:spcPts val="0"/>
              </a:spcBef>
              <a:spcAft>
                <a:spcPts val="0"/>
              </a:spcAft>
              <a:buSzPts val="1800"/>
              <a:buChar char="●"/>
            </a:pPr>
            <a:r>
              <a:rPr lang="es"/>
              <a:t>Encapsulación</a:t>
            </a:r>
            <a:endParaRPr/>
          </a:p>
          <a:p>
            <a:pPr indent="-342900" lvl="0" marL="914400" rtl="0" algn="l">
              <a:spcBef>
                <a:spcPts val="0"/>
              </a:spcBef>
              <a:spcAft>
                <a:spcPts val="0"/>
              </a:spcAft>
              <a:buSzPts val="1800"/>
              <a:buChar char="●"/>
            </a:pPr>
            <a:r>
              <a:rPr lang="es"/>
              <a:t>Abstracción</a:t>
            </a:r>
            <a:endParaRPr/>
          </a:p>
          <a:p>
            <a:pPr indent="-342900" lvl="0" marL="914400" rtl="0" algn="l">
              <a:spcBef>
                <a:spcPts val="0"/>
              </a:spcBef>
              <a:spcAft>
                <a:spcPts val="0"/>
              </a:spcAft>
              <a:buSzPts val="1800"/>
              <a:buChar char="●"/>
            </a:pPr>
            <a:r>
              <a:rPr lang="es"/>
              <a:t>Clases</a:t>
            </a:r>
            <a:endParaRPr/>
          </a:p>
          <a:p>
            <a:pPr indent="-342900" lvl="0" marL="914400" rtl="0" algn="l">
              <a:spcBef>
                <a:spcPts val="0"/>
              </a:spcBef>
              <a:spcAft>
                <a:spcPts val="0"/>
              </a:spcAft>
              <a:buSzPts val="1800"/>
              <a:buChar char="●"/>
            </a:pPr>
            <a:r>
              <a:rPr lang="es"/>
              <a:t>Objetos</a:t>
            </a:r>
            <a:endParaRPr/>
          </a:p>
          <a:p>
            <a:pPr indent="-342900" lvl="0" marL="914400" rtl="0" algn="l">
              <a:spcBef>
                <a:spcPts val="0"/>
              </a:spcBef>
              <a:spcAft>
                <a:spcPts val="0"/>
              </a:spcAft>
              <a:buSzPts val="1800"/>
              <a:buChar char="●"/>
            </a:pPr>
            <a:r>
              <a:rPr lang="es"/>
              <a:t>Método</a:t>
            </a:r>
            <a:br>
              <a:rPr lang="es"/>
            </a:br>
            <a:endParaRPr/>
          </a:p>
          <a:p>
            <a:pPr indent="0" lvl="0" marL="0" rtl="0" algn="l">
              <a:spcBef>
                <a:spcPts val="1600"/>
              </a:spcBef>
              <a:spcAft>
                <a:spcPts val="1600"/>
              </a:spcAft>
              <a:buNone/>
            </a:pPr>
            <a:br>
              <a:rPr lang="es"/>
            </a:br>
            <a:endParaRPr/>
          </a:p>
        </p:txBody>
      </p:sp>
    </p:spTree>
  </p:cSld>
  <p:clrMapOvr>
    <a:masterClrMapping/>
  </p:clrMapOvr>
</p:sld>
</file>

<file path=ppt/slides/slide1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3" name="Shape 1033"/>
        <p:cNvGrpSpPr/>
        <p:nvPr/>
      </p:nvGrpSpPr>
      <p:grpSpPr>
        <a:xfrm>
          <a:off x="0" y="0"/>
          <a:ext cx="0" cy="0"/>
          <a:chOff x="0" y="0"/>
          <a:chExt cx="0" cy="0"/>
        </a:xfrm>
      </p:grpSpPr>
      <p:sp>
        <p:nvSpPr>
          <p:cNvPr id="1034" name="Google Shape;1034;p18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hashCode</a:t>
            </a:r>
            <a:endParaRPr/>
          </a:p>
        </p:txBody>
      </p:sp>
      <p:sp>
        <p:nvSpPr>
          <p:cNvPr id="1035" name="Google Shape;1035;p18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1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9" name="Shape 1039"/>
        <p:cNvGrpSpPr/>
        <p:nvPr/>
      </p:nvGrpSpPr>
      <p:grpSpPr>
        <a:xfrm>
          <a:off x="0" y="0"/>
          <a:ext cx="0" cy="0"/>
          <a:chOff x="0" y="0"/>
          <a:chExt cx="0" cy="0"/>
        </a:xfrm>
      </p:grpSpPr>
      <p:sp>
        <p:nvSpPr>
          <p:cNvPr id="1040" name="Google Shape;1040;p18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1A1A1A"/>
                </a:solidFill>
                <a:latin typeface="Arial"/>
                <a:ea typeface="Arial"/>
                <a:cs typeface="Arial"/>
                <a:sym typeface="Arial"/>
              </a:rPr>
              <a:t>Comparando Objetos</a:t>
            </a:r>
            <a:endParaRPr/>
          </a:p>
        </p:txBody>
      </p:sp>
      <p:sp>
        <p:nvSpPr>
          <p:cNvPr id="1041" name="Google Shape;1041;p18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Comparando java == vs equals</a:t>
            </a:r>
            <a:endParaRPr/>
          </a:p>
        </p:txBody>
      </p:sp>
    </p:spTree>
  </p:cSld>
  <p:clrMapOvr>
    <a:masterClrMapping/>
  </p:clrMapOvr>
</p:sld>
</file>

<file path=ppt/slides/slide1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5" name="Shape 1045"/>
        <p:cNvGrpSpPr/>
        <p:nvPr/>
      </p:nvGrpSpPr>
      <p:grpSpPr>
        <a:xfrm>
          <a:off x="0" y="0"/>
          <a:ext cx="0" cy="0"/>
          <a:chOff x="0" y="0"/>
          <a:chExt cx="0" cy="0"/>
        </a:xfrm>
      </p:grpSpPr>
      <p:sp>
        <p:nvSpPr>
          <p:cNvPr id="1046" name="Google Shape;1046;p184"/>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Polimorfismo  </a:t>
            </a:r>
            <a:br>
              <a:rPr lang="es"/>
            </a:br>
            <a:endParaRPr/>
          </a:p>
        </p:txBody>
      </p:sp>
    </p:spTree>
  </p:cSld>
  <p:clrMapOvr>
    <a:masterClrMapping/>
  </p:clrMapOvr>
</p:sld>
</file>

<file path=ppt/slides/slide1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0" name="Shape 1050"/>
        <p:cNvGrpSpPr/>
        <p:nvPr/>
      </p:nvGrpSpPr>
      <p:grpSpPr>
        <a:xfrm>
          <a:off x="0" y="0"/>
          <a:ext cx="0" cy="0"/>
          <a:chOff x="0" y="0"/>
          <a:chExt cx="0" cy="0"/>
        </a:xfrm>
      </p:grpSpPr>
      <p:sp>
        <p:nvSpPr>
          <p:cNvPr id="1051" name="Google Shape;1051;p18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Polimorfismo</a:t>
            </a:r>
            <a:endParaRPr/>
          </a:p>
        </p:txBody>
      </p:sp>
      <p:sp>
        <p:nvSpPr>
          <p:cNvPr id="1052" name="Google Shape;1052;p18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El polimorfismo es la capacidad de un objeto para tomar muchas formas. El uso más común de polimorfismo en OOP ocurre cuando se usa una referencia de clase principal para referirse a un objeto de clase hijo.</a:t>
            </a:r>
            <a:endParaRPr/>
          </a:p>
          <a:p>
            <a:pPr indent="0" lvl="0" marL="0" rtl="0" algn="just">
              <a:spcBef>
                <a:spcPts val="1600"/>
              </a:spcBef>
              <a:spcAft>
                <a:spcPts val="0"/>
              </a:spcAft>
              <a:buNone/>
            </a:pPr>
            <a:r>
              <a:rPr lang="es"/>
              <a:t>Cualquier objeto Java que pueda pasar más de una prueba IS-A se considera polimórfico. En Java, todos los objetos Java son polimórficos, ya que cualquier objeto pasará la prueba IS-A para su propio tipo y para la clase Object.</a:t>
            </a:r>
            <a:endParaRPr/>
          </a:p>
          <a:p>
            <a:pPr indent="0" lvl="0" marL="0" rtl="0" algn="just">
              <a:spcBef>
                <a:spcPts val="1600"/>
              </a:spcBef>
              <a:spcAft>
                <a:spcPts val="0"/>
              </a:spcAft>
              <a:buNone/>
            </a:pPr>
            <a:r>
              <a:rPr lang="es"/>
              <a:t>Es importante saber que la única forma posible de acceder a un objeto es a través de una variable de referencia, la cual puede ser de un solo tipo y una vez declarado, el tipo de una variable de referencia no se puede cambiar.</a:t>
            </a:r>
            <a:endParaRPr/>
          </a:p>
          <a:p>
            <a:pPr indent="0" lvl="0" marL="0" rtl="0" algn="just">
              <a:spcBef>
                <a:spcPts val="1600"/>
              </a:spcBef>
              <a:spcAft>
                <a:spcPts val="0"/>
              </a:spcAft>
              <a:buNone/>
            </a:pPr>
            <a:r>
              <a:t/>
            </a:r>
            <a:endParaRPr/>
          </a:p>
          <a:p>
            <a:pPr indent="0" lvl="0" marL="0" rtl="0" algn="just">
              <a:spcBef>
                <a:spcPts val="1600"/>
              </a:spcBef>
              <a:spcAft>
                <a:spcPts val="1600"/>
              </a:spcAft>
              <a:buNone/>
            </a:pPr>
            <a:r>
              <a:t/>
            </a:r>
            <a:endParaRPr/>
          </a:p>
        </p:txBody>
      </p:sp>
    </p:spTree>
  </p:cSld>
  <p:clrMapOvr>
    <a:masterClrMapping/>
  </p:clrMapOvr>
</p:sld>
</file>

<file path=ppt/slides/slide1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6" name="Shape 1056"/>
        <p:cNvGrpSpPr/>
        <p:nvPr/>
      </p:nvGrpSpPr>
      <p:grpSpPr>
        <a:xfrm>
          <a:off x="0" y="0"/>
          <a:ext cx="0" cy="0"/>
          <a:chOff x="0" y="0"/>
          <a:chExt cx="0" cy="0"/>
        </a:xfrm>
      </p:grpSpPr>
      <p:sp>
        <p:nvSpPr>
          <p:cNvPr id="1057" name="Google Shape;1057;p18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Java Runtime Polymorphism o Casting</a:t>
            </a:r>
            <a:endParaRPr/>
          </a:p>
        </p:txBody>
      </p:sp>
      <p:sp>
        <p:nvSpPr>
          <p:cNvPr id="1058" name="Google Shape;1058;p18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s"/>
              <a:t>Downcasting</a:t>
            </a:r>
            <a:r>
              <a:rPr lang="es"/>
              <a:t> : Si tiene una variable de referencia que hace referencia a un objeto de subtipo, se puede asignar a una variable de referencia del subtipo. Se debe hacer una conversión explícita, y el resultado es que puede acceder a los miembros del subtipo con esta nueva variable de referencia.</a:t>
            </a:r>
            <a:endParaRPr/>
          </a:p>
          <a:p>
            <a:pPr indent="0" lvl="0" marL="0" rtl="0" algn="l">
              <a:spcBef>
                <a:spcPts val="0"/>
              </a:spcBef>
              <a:spcAft>
                <a:spcPts val="0"/>
              </a:spcAft>
              <a:buNone/>
            </a:pPr>
            <a:r>
              <a:t/>
            </a:r>
            <a:endParaRPr/>
          </a:p>
          <a:p>
            <a:pPr indent="457200" lvl="0" marL="0" rtl="0" algn="l">
              <a:lnSpc>
                <a:spcPct val="100000"/>
              </a:lnSpc>
              <a:spcBef>
                <a:spcPts val="0"/>
              </a:spcBef>
              <a:spcAft>
                <a:spcPts val="0"/>
              </a:spcAft>
              <a:buNone/>
            </a:pPr>
            <a:r>
              <a:rPr b="1" lang="es">
                <a:latin typeface="Consolas"/>
                <a:ea typeface="Consolas"/>
                <a:cs typeface="Consolas"/>
                <a:sym typeface="Consolas"/>
              </a:rPr>
              <a:t>Object o = "a string";</a:t>
            </a:r>
            <a:endParaRPr b="1">
              <a:latin typeface="Consolas"/>
              <a:ea typeface="Consolas"/>
              <a:cs typeface="Consolas"/>
              <a:sym typeface="Consolas"/>
            </a:endParaRPr>
          </a:p>
          <a:p>
            <a:pPr indent="457200" lvl="0" marL="0" rtl="0" algn="l">
              <a:lnSpc>
                <a:spcPct val="100000"/>
              </a:lnSpc>
              <a:spcBef>
                <a:spcPts val="0"/>
              </a:spcBef>
              <a:spcAft>
                <a:spcPts val="0"/>
              </a:spcAft>
              <a:buNone/>
            </a:pPr>
            <a:r>
              <a:rPr b="1" lang="es">
                <a:latin typeface="Consolas"/>
                <a:ea typeface="Consolas"/>
                <a:cs typeface="Consolas"/>
                <a:sym typeface="Consolas"/>
              </a:rPr>
              <a:t>String s = (String) o;</a:t>
            </a:r>
            <a:endParaRPr b="1"/>
          </a:p>
          <a:p>
            <a:pPr indent="0" lvl="0" marL="0" rtl="0" algn="l">
              <a:spcBef>
                <a:spcPts val="0"/>
              </a:spcBef>
              <a:spcAft>
                <a:spcPts val="0"/>
              </a:spcAft>
              <a:buNone/>
            </a:pPr>
            <a:r>
              <a:t/>
            </a:r>
            <a:endParaRPr/>
          </a:p>
          <a:p>
            <a:pPr indent="0" lvl="0" marL="0" rtl="0" algn="just">
              <a:spcBef>
                <a:spcPts val="0"/>
              </a:spcBef>
              <a:spcAft>
                <a:spcPts val="0"/>
              </a:spcAft>
              <a:buNone/>
            </a:pPr>
            <a:r>
              <a:rPr b="1" lang="es"/>
              <a:t>Upcasting</a:t>
            </a:r>
            <a:r>
              <a:rPr lang="es"/>
              <a:t> : asignar una variable de referencia a una variable de referencia de supertipo explícita o implícitamente. Esto es una operación inherentemente segura porque la asignación restringe las capacidades de acceso de la nueva variable.</a:t>
            </a:r>
            <a:endParaRPr b="1"/>
          </a:p>
          <a:p>
            <a:pPr indent="457200" lvl="0" marL="3657600" rtl="0" algn="l">
              <a:spcBef>
                <a:spcPts val="0"/>
              </a:spcBef>
              <a:spcAft>
                <a:spcPts val="0"/>
              </a:spcAft>
              <a:buNone/>
            </a:pPr>
            <a:r>
              <a:rPr b="1" lang="es">
                <a:latin typeface="Consolas"/>
                <a:ea typeface="Consolas"/>
                <a:cs typeface="Consolas"/>
                <a:sym typeface="Consolas"/>
              </a:rPr>
              <a:t>Object o = new String("a string");</a:t>
            </a:r>
            <a:endParaRPr b="1">
              <a:latin typeface="Consolas"/>
              <a:ea typeface="Consolas"/>
              <a:cs typeface="Consolas"/>
              <a:sym typeface="Consolas"/>
            </a:endParaRPr>
          </a:p>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2" name="Shape 1062"/>
        <p:cNvGrpSpPr/>
        <p:nvPr/>
      </p:nvGrpSpPr>
      <p:grpSpPr>
        <a:xfrm>
          <a:off x="0" y="0"/>
          <a:ext cx="0" cy="0"/>
          <a:chOff x="0" y="0"/>
          <a:chExt cx="0" cy="0"/>
        </a:xfrm>
      </p:grpSpPr>
      <p:sp>
        <p:nvSpPr>
          <p:cNvPr id="1063" name="Google Shape;1063;p18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Instanceof</a:t>
            </a:r>
            <a:endParaRPr/>
          </a:p>
        </p:txBody>
      </p:sp>
      <p:sp>
        <p:nvSpPr>
          <p:cNvPr id="1064" name="Google Shape;1064;p18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En Java, podemos preguntar a un objeto su es una instancia de una clase o interface mediante el uso del operador</a:t>
            </a:r>
            <a:r>
              <a:rPr lang="es"/>
              <a:t> </a:t>
            </a:r>
            <a:r>
              <a:rPr lang="es"/>
              <a:t> </a:t>
            </a:r>
            <a:r>
              <a:rPr lang="es">
                <a:latin typeface="Consolas"/>
                <a:ea typeface="Consolas"/>
                <a:cs typeface="Consolas"/>
                <a:sym typeface="Consolas"/>
              </a:rPr>
              <a:t>instanceof</a:t>
            </a:r>
            <a:r>
              <a:rPr lang="es"/>
              <a:t> </a:t>
            </a:r>
            <a:endParaRPr/>
          </a:p>
          <a:p>
            <a:pPr indent="-342900" lvl="0" marL="457200" rtl="0" algn="l">
              <a:spcBef>
                <a:spcPts val="1600"/>
              </a:spcBef>
              <a:spcAft>
                <a:spcPts val="0"/>
              </a:spcAft>
              <a:buSzPts val="1800"/>
              <a:buChar char="●"/>
            </a:pPr>
            <a:r>
              <a:rPr lang="es">
                <a:latin typeface="Consolas"/>
                <a:ea typeface="Consolas"/>
                <a:cs typeface="Consolas"/>
                <a:sym typeface="Consolas"/>
              </a:rPr>
              <a:t>instanceof</a:t>
            </a:r>
            <a:r>
              <a:rPr lang="es"/>
              <a:t> es sólo para variables de referencia; Comprueba si el objeto es de un tipo particular.</a:t>
            </a:r>
            <a:endParaRPr/>
          </a:p>
          <a:p>
            <a:pPr indent="-342900" lvl="0" marL="457200" rtl="0" algn="l">
              <a:spcBef>
                <a:spcPts val="0"/>
              </a:spcBef>
              <a:spcAft>
                <a:spcPts val="0"/>
              </a:spcAft>
              <a:buSzPts val="1800"/>
              <a:buChar char="●"/>
            </a:pPr>
            <a:r>
              <a:rPr lang="es"/>
              <a:t>El operador instanceof sólo puede usarse para probar objetos (o nulos) en los tipos de clase que están en la misma jerarquía de clases.</a:t>
            </a:r>
            <a:endParaRPr/>
          </a:p>
          <a:p>
            <a:pPr indent="-342900" lvl="0" marL="457200" rtl="0" algn="l">
              <a:spcBef>
                <a:spcPts val="0"/>
              </a:spcBef>
              <a:spcAft>
                <a:spcPts val="0"/>
              </a:spcAft>
              <a:buSzPts val="1800"/>
              <a:buChar char="●"/>
            </a:pPr>
            <a:r>
              <a:rPr lang="es"/>
              <a:t>Para las interfaces, un objeto pasa la prueba instanceof si alguna de sus superclases implementa la </a:t>
            </a:r>
            <a:r>
              <a:rPr lang="es"/>
              <a:t>interface</a:t>
            </a:r>
            <a:r>
              <a:rPr lang="es"/>
              <a:t> en el lado derecho del operador </a:t>
            </a:r>
            <a:r>
              <a:rPr lang="es">
                <a:latin typeface="Consolas"/>
                <a:ea typeface="Consolas"/>
                <a:cs typeface="Consolas"/>
                <a:sym typeface="Consolas"/>
              </a:rPr>
              <a:t>instanceof</a:t>
            </a:r>
            <a:r>
              <a:rPr lang="es"/>
              <a:t>.</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065" name="Google Shape;1065;p187"/>
          <p:cNvSpPr txBox="1"/>
          <p:nvPr>
            <p:ph idx="1" type="body"/>
          </p:nvPr>
        </p:nvSpPr>
        <p:spPr>
          <a:xfrm>
            <a:off x="5595550" y="4077525"/>
            <a:ext cx="2651100" cy="622800"/>
          </a:xfrm>
          <a:prstGeom prst="rect">
            <a:avLst/>
          </a:prstGeom>
          <a:solidFill>
            <a:srgbClr val="333333"/>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s" sz="1000">
                <a:solidFill>
                  <a:schemeClr val="lt1"/>
                </a:solidFill>
                <a:highlight>
                  <a:srgbClr val="333333"/>
                </a:highlight>
                <a:latin typeface="Consolas"/>
                <a:ea typeface="Consolas"/>
                <a:cs typeface="Consolas"/>
                <a:sym typeface="Consolas"/>
              </a:rPr>
              <a:t>if(o instanceof Number){</a:t>
            </a:r>
            <a:endParaRPr sz="10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rPr lang="es" sz="1000">
                <a:solidFill>
                  <a:schemeClr val="lt1"/>
                </a:solidFill>
                <a:highlight>
                  <a:srgbClr val="333333"/>
                </a:highlight>
                <a:latin typeface="Consolas"/>
                <a:ea typeface="Consolas"/>
                <a:cs typeface="Consolas"/>
                <a:sym typeface="Consolas"/>
              </a:rPr>
              <a:t>}</a:t>
            </a:r>
            <a:endParaRPr sz="1000">
              <a:solidFill>
                <a:schemeClr val="lt1"/>
              </a:solidFill>
              <a:highlight>
                <a:srgbClr val="333333"/>
              </a:highlight>
              <a:latin typeface="Consolas"/>
              <a:ea typeface="Consolas"/>
              <a:cs typeface="Consolas"/>
              <a:sym typeface="Consolas"/>
            </a:endParaRPr>
          </a:p>
        </p:txBody>
      </p:sp>
    </p:spTree>
  </p:cSld>
  <p:clrMapOvr>
    <a:masterClrMapping/>
  </p:clrMapOvr>
</p:sld>
</file>

<file path=ppt/slides/slide1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9" name="Shape 1069"/>
        <p:cNvGrpSpPr/>
        <p:nvPr/>
      </p:nvGrpSpPr>
      <p:grpSpPr>
        <a:xfrm>
          <a:off x="0" y="0"/>
          <a:ext cx="0" cy="0"/>
          <a:chOff x="0" y="0"/>
          <a:chExt cx="0" cy="0"/>
        </a:xfrm>
      </p:grpSpPr>
      <p:sp>
        <p:nvSpPr>
          <p:cNvPr id="1070" name="Google Shape;1070;p188"/>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Clases envolventes </a:t>
            </a:r>
            <a:br>
              <a:rPr lang="es"/>
            </a:br>
            <a:endParaRPr/>
          </a:p>
        </p:txBody>
      </p:sp>
    </p:spTree>
  </p:cSld>
  <p:clrMapOvr>
    <a:masterClrMapping/>
  </p:clrMapOvr>
</p:sld>
</file>

<file path=ppt/slides/slide1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4" name="Shape 1074"/>
        <p:cNvGrpSpPr/>
        <p:nvPr/>
      </p:nvGrpSpPr>
      <p:grpSpPr>
        <a:xfrm>
          <a:off x="0" y="0"/>
          <a:ext cx="0" cy="0"/>
          <a:chOff x="0" y="0"/>
          <a:chExt cx="0" cy="0"/>
        </a:xfrm>
      </p:grpSpPr>
      <p:sp>
        <p:nvSpPr>
          <p:cNvPr id="1075" name="Google Shape;1075;p18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Clases</a:t>
            </a:r>
            <a:r>
              <a:rPr lang="es"/>
              <a:t> Envoltorio o Wrappers</a:t>
            </a:r>
            <a:endParaRPr/>
          </a:p>
        </p:txBody>
      </p:sp>
      <p:sp>
        <p:nvSpPr>
          <p:cNvPr id="1076" name="Google Shape;1076;p18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Como ya comentamos, j </a:t>
            </a:r>
            <a:r>
              <a:rPr lang="es"/>
              <a:t>ava cuenta con tipos de datos estructurados equivalentes a cada uno de los tipos primitivos  </a:t>
            </a:r>
            <a:r>
              <a:rPr b="1" i="1" lang="es"/>
              <a:t>Byte, Short, Integer, Long, Float, Double, Boolean y Character .</a:t>
            </a:r>
            <a:endParaRPr b="1" i="1"/>
          </a:p>
          <a:p>
            <a:pPr indent="0" lvl="0" marL="0" rtl="0" algn="just">
              <a:spcBef>
                <a:spcPts val="1600"/>
              </a:spcBef>
              <a:spcAft>
                <a:spcPts val="0"/>
              </a:spcAft>
              <a:buNone/>
            </a:pPr>
            <a:r>
              <a:rPr lang="es"/>
              <a:t>Además, comentamos que estas clases poseen finalidades en las funcionalidades donde se </a:t>
            </a:r>
            <a:r>
              <a:rPr lang="es"/>
              <a:t>requieren objetos como los son los Collections</a:t>
            </a:r>
            <a:br>
              <a:rPr lang="es"/>
            </a:br>
            <a:br>
              <a:rPr lang="es"/>
            </a:br>
            <a:r>
              <a:rPr b="1" lang="es">
                <a:latin typeface="Consolas"/>
                <a:ea typeface="Consolas"/>
                <a:cs typeface="Consolas"/>
                <a:sym typeface="Consolas"/>
              </a:rPr>
              <a:t>	List&lt;Double&gt; y;</a:t>
            </a:r>
            <a:endParaRPr b="1">
              <a:latin typeface="Consolas"/>
              <a:ea typeface="Consolas"/>
              <a:cs typeface="Consolas"/>
              <a:sym typeface="Consolas"/>
            </a:endParaRPr>
          </a:p>
          <a:p>
            <a:pPr indent="0" lvl="0" marL="0" rtl="0" algn="just">
              <a:spcBef>
                <a:spcPts val="1600"/>
              </a:spcBef>
              <a:spcAft>
                <a:spcPts val="1600"/>
              </a:spcAft>
              <a:buNone/>
            </a:pPr>
            <a:r>
              <a:t/>
            </a:r>
            <a:endParaRPr/>
          </a:p>
        </p:txBody>
      </p:sp>
    </p:spTree>
  </p:cSld>
  <p:clrMapOvr>
    <a:masterClrMapping/>
  </p:clrMapOvr>
</p:sld>
</file>

<file path=ppt/slides/slide1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0" name="Shape 1080"/>
        <p:cNvGrpSpPr/>
        <p:nvPr/>
      </p:nvGrpSpPr>
      <p:grpSpPr>
        <a:xfrm>
          <a:off x="0" y="0"/>
          <a:ext cx="0" cy="0"/>
          <a:chOff x="0" y="0"/>
          <a:chExt cx="0" cy="0"/>
        </a:xfrm>
      </p:grpSpPr>
      <p:sp>
        <p:nvSpPr>
          <p:cNvPr id="1081" name="Google Shape;1081;p190"/>
          <p:cNvSpPr txBox="1"/>
          <p:nvPr>
            <p:ph idx="1" type="body"/>
          </p:nvPr>
        </p:nvSpPr>
        <p:spPr>
          <a:xfrm>
            <a:off x="729450" y="1318650"/>
            <a:ext cx="7688700" cy="3021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Las clases envolventes tienen dos principales funciones en java:</a:t>
            </a:r>
            <a:endParaRPr/>
          </a:p>
          <a:p>
            <a:pPr indent="-342900" lvl="0" marL="457200" rtl="0" algn="just">
              <a:spcBef>
                <a:spcPts val="1600"/>
              </a:spcBef>
              <a:spcAft>
                <a:spcPts val="0"/>
              </a:spcAft>
              <a:buSzPts val="1800"/>
              <a:buChar char="●"/>
            </a:pPr>
            <a:r>
              <a:rPr lang="es"/>
              <a:t>Proveen un mecanismo para envolver (wrap) valores primitivos en un objeto, de esta manera los datos primitivos pueden tener actividades o comportamientos que son reservados sólo para los objetos (como ser agregados a una colección o ser retornados de un método como simple Object).</a:t>
            </a:r>
            <a:endParaRPr/>
          </a:p>
          <a:p>
            <a:pPr indent="-342900" lvl="0" marL="457200" rtl="0" algn="just">
              <a:spcBef>
                <a:spcPts val="0"/>
              </a:spcBef>
              <a:spcAft>
                <a:spcPts val="0"/>
              </a:spcAft>
              <a:buSzPts val="1800"/>
              <a:buChar char="●"/>
            </a:pPr>
            <a:r>
              <a:rPr lang="es"/>
              <a:t>Proveen útiles funciones para realizar conversiones: a cadena, cambiar de base numérica(octal, hexadecimal), u otros tipos primitivos.</a:t>
            </a:r>
            <a:endParaRPr/>
          </a:p>
          <a:p>
            <a:pPr indent="0" lvl="0" marL="0" rtl="0" algn="just">
              <a:spcBef>
                <a:spcPts val="1600"/>
              </a:spcBef>
              <a:spcAft>
                <a:spcPts val="1600"/>
              </a:spcAft>
              <a:buNone/>
            </a:pPr>
            <a:r>
              <a:rPr lang="es"/>
              <a:t>Existe para cada tipo primitivo una clase envolvente, nombrada igual que su dato primitivo pero su nombre empieza con mayúscula.</a:t>
            </a:r>
            <a:endParaRPr/>
          </a:p>
        </p:txBody>
      </p:sp>
    </p:spTree>
  </p:cSld>
  <p:clrMapOvr>
    <a:masterClrMapping/>
  </p:clrMapOvr>
</p:sld>
</file>

<file path=ppt/slides/slide1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5" name="Shape 1085"/>
        <p:cNvGrpSpPr/>
        <p:nvPr/>
      </p:nvGrpSpPr>
      <p:grpSpPr>
        <a:xfrm>
          <a:off x="0" y="0"/>
          <a:ext cx="0" cy="0"/>
          <a:chOff x="0" y="0"/>
          <a:chExt cx="0" cy="0"/>
        </a:xfrm>
      </p:grpSpPr>
      <p:sp>
        <p:nvSpPr>
          <p:cNvPr id="1086" name="Google Shape;1086;p191"/>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Autoboxing</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Ventajas</a:t>
            </a:r>
            <a:endParaRPr/>
          </a:p>
        </p:txBody>
      </p:sp>
      <p:sp>
        <p:nvSpPr>
          <p:cNvPr id="153" name="Google Shape;153;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Reusabilidad:</a:t>
            </a:r>
            <a:endParaRPr b="1"/>
          </a:p>
          <a:p>
            <a:pPr indent="0" lvl="0" marL="0" rtl="0" algn="l">
              <a:spcBef>
                <a:spcPts val="0"/>
              </a:spcBef>
              <a:spcAft>
                <a:spcPts val="0"/>
              </a:spcAft>
              <a:buNone/>
            </a:pPr>
            <a:r>
              <a:rPr lang="es"/>
              <a:t>Cuando hemos diseñado adecuadamente las clases, se pueden usar en distintas partes del programa y en numerosos proyectos.</a:t>
            </a:r>
            <a:endParaRPr/>
          </a:p>
          <a:p>
            <a:pPr indent="0" lvl="0" marL="0" rtl="0" algn="l">
              <a:spcBef>
                <a:spcPts val="1600"/>
              </a:spcBef>
              <a:spcAft>
                <a:spcPts val="0"/>
              </a:spcAft>
              <a:buNone/>
            </a:pPr>
            <a:r>
              <a:rPr b="1" lang="es"/>
              <a:t>Mantenibilidad:</a:t>
            </a:r>
            <a:endParaRPr b="1"/>
          </a:p>
          <a:p>
            <a:pPr indent="0" lvl="0" marL="0" rtl="0" algn="just">
              <a:spcBef>
                <a:spcPts val="0"/>
              </a:spcBef>
              <a:spcAft>
                <a:spcPts val="0"/>
              </a:spcAft>
              <a:buNone/>
            </a:pPr>
            <a:r>
              <a:rPr lang="es"/>
              <a:t>Debido a las sencillez para abstraer el problema, los programas orientados a objetos son más sencillos de leer y comprender, pues nos permiten ocultar detalles de implementación dejando visibles sólo aquellos detalles más relevantes.</a:t>
            </a:r>
            <a:endParaRPr/>
          </a:p>
          <a:p>
            <a:pPr indent="0" lvl="0" marL="0" rtl="0" algn="l">
              <a:spcBef>
                <a:spcPts val="1600"/>
              </a:spcBef>
              <a:spcAft>
                <a:spcPts val="1600"/>
              </a:spcAft>
              <a:buNone/>
            </a:pPr>
            <a:r>
              <a:t/>
            </a:r>
            <a:endParaRPr/>
          </a:p>
        </p:txBody>
      </p:sp>
    </p:spTree>
  </p:cSld>
  <p:clrMapOvr>
    <a:masterClrMapping/>
  </p:clrMapOvr>
</p:sld>
</file>

<file path=ppt/slides/slide1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0" name="Shape 1090"/>
        <p:cNvGrpSpPr/>
        <p:nvPr/>
      </p:nvGrpSpPr>
      <p:grpSpPr>
        <a:xfrm>
          <a:off x="0" y="0"/>
          <a:ext cx="0" cy="0"/>
          <a:chOff x="0" y="0"/>
          <a:chExt cx="0" cy="0"/>
        </a:xfrm>
      </p:grpSpPr>
      <p:sp>
        <p:nvSpPr>
          <p:cNvPr id="1091" name="Google Shape;1091;p19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Autoboxing</a:t>
            </a:r>
            <a:endParaRPr/>
          </a:p>
        </p:txBody>
      </p:sp>
      <p:sp>
        <p:nvSpPr>
          <p:cNvPr id="1092" name="Google Shape;1092;p19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En Java, se denomina </a:t>
            </a:r>
            <a:r>
              <a:rPr lang="es">
                <a:latin typeface="Consolas"/>
                <a:ea typeface="Consolas"/>
                <a:cs typeface="Consolas"/>
                <a:sym typeface="Consolas"/>
              </a:rPr>
              <a:t>autoboxing </a:t>
            </a:r>
            <a:r>
              <a:rPr lang="es"/>
              <a:t>a conversión de un valor primitivo en un objeto de la clase envoltorio /wrapper correspondiente. Por ejemplo, convertir int a clase Integer. </a:t>
            </a:r>
            <a:endParaRPr/>
          </a:p>
          <a:p>
            <a:pPr indent="0" lvl="0" marL="0" rtl="0" algn="l">
              <a:spcBef>
                <a:spcPts val="1600"/>
              </a:spcBef>
              <a:spcAft>
                <a:spcPts val="0"/>
              </a:spcAft>
              <a:buNone/>
            </a:pPr>
            <a:r>
              <a:rPr lang="es"/>
              <a:t>El compilador de Java aplica autoboxing cuando un valor primitivo es:</a:t>
            </a:r>
            <a:endParaRPr/>
          </a:p>
          <a:p>
            <a:pPr indent="-342900" lvl="0" marL="457200" rtl="0" algn="l">
              <a:spcBef>
                <a:spcPts val="1600"/>
              </a:spcBef>
              <a:spcAft>
                <a:spcPts val="0"/>
              </a:spcAft>
              <a:buSzPts val="1800"/>
              <a:buChar char="●"/>
            </a:pPr>
            <a:r>
              <a:rPr lang="es"/>
              <a:t>Pasado como un parámetro a un método que espera un objeto de la clase envoltura correspondiente.</a:t>
            </a:r>
            <a:endParaRPr/>
          </a:p>
          <a:p>
            <a:pPr indent="-342900" lvl="0" marL="457200" rtl="0" algn="l">
              <a:spcBef>
                <a:spcPts val="0"/>
              </a:spcBef>
              <a:spcAft>
                <a:spcPts val="0"/>
              </a:spcAft>
              <a:buSzPts val="1800"/>
              <a:buChar char="●"/>
            </a:pPr>
            <a:r>
              <a:rPr lang="es"/>
              <a:t>Asignado a una variable de la clase envoltura correspondiente.</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6" name="Shape 1096"/>
        <p:cNvGrpSpPr/>
        <p:nvPr/>
      </p:nvGrpSpPr>
      <p:grpSpPr>
        <a:xfrm>
          <a:off x="0" y="0"/>
          <a:ext cx="0" cy="0"/>
          <a:chOff x="0" y="0"/>
          <a:chExt cx="0" cy="0"/>
        </a:xfrm>
      </p:grpSpPr>
      <p:sp>
        <p:nvSpPr>
          <p:cNvPr id="1097" name="Google Shape;1097;p19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Unboxing</a:t>
            </a:r>
            <a:endParaRPr/>
          </a:p>
        </p:txBody>
      </p:sp>
      <p:sp>
        <p:nvSpPr>
          <p:cNvPr id="1098" name="Google Shape;1098;p19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A su vez, la</a:t>
            </a:r>
            <a:r>
              <a:rPr lang="es"/>
              <a:t> conversión de un objeto de un tipo de envoltorio a su valor primitivo correspondiente se denomina </a:t>
            </a:r>
            <a:r>
              <a:rPr lang="es">
                <a:latin typeface="Consolas"/>
                <a:ea typeface="Consolas"/>
                <a:cs typeface="Consolas"/>
                <a:sym typeface="Consolas"/>
              </a:rPr>
              <a:t>unboxing</a:t>
            </a:r>
            <a:r>
              <a:rPr lang="es"/>
              <a:t>. Por ejemplo, la conversión de entero a int. </a:t>
            </a:r>
            <a:endParaRPr/>
          </a:p>
          <a:p>
            <a:pPr indent="0" lvl="0" marL="0" rtl="0" algn="just">
              <a:spcBef>
                <a:spcPts val="1600"/>
              </a:spcBef>
              <a:spcAft>
                <a:spcPts val="0"/>
              </a:spcAft>
              <a:buNone/>
            </a:pPr>
            <a:r>
              <a:rPr lang="es"/>
              <a:t>El compilador de Java aplica unboxing cuando un objeto de una clase contenedora es:</a:t>
            </a:r>
            <a:endParaRPr/>
          </a:p>
          <a:p>
            <a:pPr indent="-342900" lvl="0" marL="457200" rtl="0" algn="just">
              <a:spcBef>
                <a:spcPts val="1600"/>
              </a:spcBef>
              <a:spcAft>
                <a:spcPts val="0"/>
              </a:spcAft>
              <a:buSzPts val="1800"/>
              <a:buChar char="●"/>
            </a:pPr>
            <a:r>
              <a:rPr lang="es"/>
              <a:t> Pasado como un parámetro a un método que espera un valor del tipo primitivo correspondiente.</a:t>
            </a:r>
            <a:endParaRPr/>
          </a:p>
          <a:p>
            <a:pPr indent="-342900" lvl="0" marL="457200" rtl="0" algn="just">
              <a:spcBef>
                <a:spcPts val="0"/>
              </a:spcBef>
              <a:spcAft>
                <a:spcPts val="0"/>
              </a:spcAft>
              <a:buSzPts val="1800"/>
              <a:buChar char="●"/>
            </a:pPr>
            <a:r>
              <a:rPr lang="es"/>
              <a:t> Asignado a una variable del tipo primitivo correspondiente.</a:t>
            </a:r>
            <a:endParaRPr/>
          </a:p>
        </p:txBody>
      </p:sp>
    </p:spTree>
  </p:cSld>
  <p:clrMapOvr>
    <a:masterClrMapping/>
  </p:clrMapOvr>
</p:sld>
</file>

<file path=ppt/slides/slide1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2" name="Shape 1102"/>
        <p:cNvGrpSpPr/>
        <p:nvPr/>
      </p:nvGrpSpPr>
      <p:grpSpPr>
        <a:xfrm>
          <a:off x="0" y="0"/>
          <a:ext cx="0" cy="0"/>
          <a:chOff x="0" y="0"/>
          <a:chExt cx="0" cy="0"/>
        </a:xfrm>
      </p:grpSpPr>
      <p:sp>
        <p:nvSpPr>
          <p:cNvPr id="1103" name="Google Shape;1103;p194"/>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Recursos estáticos </a:t>
            </a:r>
            <a:endParaRPr/>
          </a:p>
        </p:txBody>
      </p:sp>
    </p:spTree>
  </p:cSld>
  <p:clrMapOvr>
    <a:masterClrMapping/>
  </p:clrMapOvr>
</p:sld>
</file>

<file path=ppt/slides/slide1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7" name="Shape 1107"/>
        <p:cNvGrpSpPr/>
        <p:nvPr/>
      </p:nvGrpSpPr>
      <p:grpSpPr>
        <a:xfrm>
          <a:off x="0" y="0"/>
          <a:ext cx="0" cy="0"/>
          <a:chOff x="0" y="0"/>
          <a:chExt cx="0" cy="0"/>
        </a:xfrm>
      </p:grpSpPr>
      <p:sp>
        <p:nvSpPr>
          <p:cNvPr id="1108" name="Google Shape;1108;p19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Recurso </a:t>
            </a:r>
            <a:r>
              <a:rPr lang="es"/>
              <a:t>estáticos</a:t>
            </a:r>
            <a:endParaRPr/>
          </a:p>
        </p:txBody>
      </p:sp>
      <p:sp>
        <p:nvSpPr>
          <p:cNvPr id="1109" name="Google Shape;1109;p19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es"/>
              <a:t>Use métodos estáticos cuando debe implementar comportamientos que no deba ser afectado por el estado de las instancias.</a:t>
            </a:r>
            <a:endParaRPr/>
          </a:p>
          <a:p>
            <a:pPr indent="-342900" lvl="0" marL="457200" rtl="0" algn="just">
              <a:spcBef>
                <a:spcPts val="0"/>
              </a:spcBef>
              <a:spcAft>
                <a:spcPts val="0"/>
              </a:spcAft>
              <a:buSzPts val="1800"/>
              <a:buChar char="●"/>
            </a:pPr>
            <a:r>
              <a:rPr lang="es"/>
              <a:t>Use variables estáticos para almacenar datos que son específicos de clase, no de instancia. Solo habr una copia de esta variable.</a:t>
            </a:r>
            <a:endParaRPr/>
          </a:p>
          <a:p>
            <a:pPr indent="-342900" lvl="0" marL="457200" rtl="0" algn="just">
              <a:spcBef>
                <a:spcPts val="0"/>
              </a:spcBef>
              <a:spcAft>
                <a:spcPts val="0"/>
              </a:spcAft>
              <a:buSzPts val="1800"/>
              <a:buChar char="●"/>
            </a:pPr>
            <a:r>
              <a:rPr lang="es"/>
              <a:t>Todos los miembros estáticos pertenecen a una clase no a su instancia.</a:t>
            </a:r>
            <a:endParaRPr/>
          </a:p>
          <a:p>
            <a:pPr indent="-342900" lvl="0" marL="457200" rtl="0" algn="just">
              <a:spcBef>
                <a:spcPts val="0"/>
              </a:spcBef>
              <a:spcAft>
                <a:spcPts val="0"/>
              </a:spcAft>
              <a:buSzPts val="1800"/>
              <a:buChar char="●"/>
            </a:pPr>
            <a:r>
              <a:rPr lang="es"/>
              <a:t>Un método estático no puede acceder directamente a una variable de instancia.</a:t>
            </a:r>
            <a:endParaRPr/>
          </a:p>
          <a:p>
            <a:pPr indent="-342900" lvl="0" marL="457200" rtl="0" algn="just">
              <a:spcBef>
                <a:spcPts val="0"/>
              </a:spcBef>
              <a:spcAft>
                <a:spcPts val="0"/>
              </a:spcAft>
              <a:buSzPts val="1800"/>
              <a:buChar char="●"/>
            </a:pPr>
            <a:r>
              <a:rPr lang="es"/>
              <a:t>Utilice el operador “.” para acceder a los miembros estáticos, pero recuerde que el uso de una variable de referencia con el operador “.” es realmente un truco de sintaxis y el compilador sustituirá el nombre de la clase por la variable de referencia; por ejemplo:</a:t>
            </a:r>
            <a:endParaRPr/>
          </a:p>
          <a:p>
            <a:pPr indent="-317500" lvl="1" marL="914400" rtl="0" algn="just">
              <a:spcBef>
                <a:spcPts val="0"/>
              </a:spcBef>
              <a:spcAft>
                <a:spcPts val="0"/>
              </a:spcAft>
              <a:buSzPts val="1400"/>
              <a:buChar char="○"/>
            </a:pPr>
            <a:r>
              <a:rPr lang="es"/>
              <a:t>d.doStuff(); será  Dog.doStuff();</a:t>
            </a:r>
            <a:endParaRPr/>
          </a:p>
          <a:p>
            <a:pPr indent="-342900" lvl="0" marL="457200" rtl="0" algn="just">
              <a:spcBef>
                <a:spcPts val="0"/>
              </a:spcBef>
              <a:spcAft>
                <a:spcPts val="0"/>
              </a:spcAft>
              <a:buSzPts val="1800"/>
              <a:buChar char="●"/>
            </a:pPr>
            <a:r>
              <a:rPr lang="es"/>
              <a:t>métodos estáticos no pueden ser sobreescritos pero pueden ser redefinidos.</a:t>
            </a:r>
            <a:endParaRPr/>
          </a:p>
          <a:p>
            <a:pPr indent="0" lvl="0" marL="457200" rtl="0" algn="just">
              <a:spcBef>
                <a:spcPts val="1600"/>
              </a:spcBef>
              <a:spcAft>
                <a:spcPts val="1600"/>
              </a:spcAft>
              <a:buNone/>
            </a:pPr>
            <a:r>
              <a:t/>
            </a:r>
            <a:endParaRPr/>
          </a:p>
        </p:txBody>
      </p:sp>
    </p:spTree>
  </p:cSld>
  <p:clrMapOvr>
    <a:masterClrMapping/>
  </p:clrMapOvr>
</p:sld>
</file>

<file path=ppt/slides/slide1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3" name="Shape 1113"/>
        <p:cNvGrpSpPr/>
        <p:nvPr/>
      </p:nvGrpSpPr>
      <p:grpSpPr>
        <a:xfrm>
          <a:off x="0" y="0"/>
          <a:ext cx="0" cy="0"/>
          <a:chOff x="0" y="0"/>
          <a:chExt cx="0" cy="0"/>
        </a:xfrm>
      </p:grpSpPr>
      <p:sp>
        <p:nvSpPr>
          <p:cNvPr id="1114" name="Google Shape;1114;p196"/>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Palabra clave final  </a:t>
            </a:r>
            <a:br>
              <a:rPr lang="es"/>
            </a:br>
            <a:endParaRPr/>
          </a:p>
        </p:txBody>
      </p:sp>
    </p:spTree>
  </p:cSld>
  <p:clrMapOvr>
    <a:masterClrMapping/>
  </p:clrMapOvr>
</p:sld>
</file>

<file path=ppt/slides/slide1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8" name="Shape 1118"/>
        <p:cNvGrpSpPr/>
        <p:nvPr/>
      </p:nvGrpSpPr>
      <p:grpSpPr>
        <a:xfrm>
          <a:off x="0" y="0"/>
          <a:ext cx="0" cy="0"/>
          <a:chOff x="0" y="0"/>
          <a:chExt cx="0" cy="0"/>
        </a:xfrm>
      </p:grpSpPr>
      <p:sp>
        <p:nvSpPr>
          <p:cNvPr id="1119" name="Google Shape;1119;p197"/>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Tipos enumerados</a:t>
            </a:r>
            <a:br>
              <a:rPr lang="es"/>
            </a:br>
            <a:endParaRPr/>
          </a:p>
        </p:txBody>
      </p:sp>
    </p:spTree>
  </p:cSld>
  <p:clrMapOvr>
    <a:masterClrMapping/>
  </p:clrMapOvr>
</p:sld>
</file>

<file path=ppt/slides/slide1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3" name="Shape 1123"/>
        <p:cNvGrpSpPr/>
        <p:nvPr/>
      </p:nvGrpSpPr>
      <p:grpSpPr>
        <a:xfrm>
          <a:off x="0" y="0"/>
          <a:ext cx="0" cy="0"/>
          <a:chOff x="0" y="0"/>
          <a:chExt cx="0" cy="0"/>
        </a:xfrm>
      </p:grpSpPr>
      <p:sp>
        <p:nvSpPr>
          <p:cNvPr id="1124" name="Google Shape;1124;p19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Enum</a:t>
            </a:r>
            <a:endParaRPr/>
          </a:p>
        </p:txBody>
      </p:sp>
      <p:sp>
        <p:nvSpPr>
          <p:cNvPr id="1125" name="Google Shape;1125;p19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 Un enumerado (o Enum) es una clase "especial" (tanto en Java como en otros lenguajes) que limitan la creación de objetos  a los especificados explícitamente en la implementación de la clase. La única limitación que tienen los enumerados respecto a una clase normal es que si tiene constructor, este debe de ser privado para que no se puedan crear nuevos objetos.</a:t>
            </a:r>
            <a:endParaRPr/>
          </a:p>
          <a:p>
            <a:pPr indent="0" lvl="0" marL="0" rtl="0" algn="just">
              <a:spcBef>
                <a:spcPts val="1600"/>
              </a:spcBef>
              <a:spcAft>
                <a:spcPts val="1600"/>
              </a:spcAft>
              <a:buNone/>
            </a:pPr>
            <a:r>
              <a:t/>
            </a:r>
            <a:endParaRPr/>
          </a:p>
        </p:txBody>
      </p:sp>
      <p:graphicFrame>
        <p:nvGraphicFramePr>
          <p:cNvPr id="1126" name="Google Shape;1126;p198"/>
          <p:cNvGraphicFramePr/>
          <p:nvPr/>
        </p:nvGraphicFramePr>
        <p:xfrm>
          <a:off x="5250175" y="3284800"/>
          <a:ext cx="3000000" cy="3000000"/>
        </p:xfrm>
        <a:graphic>
          <a:graphicData uri="http://schemas.openxmlformats.org/drawingml/2006/table">
            <a:tbl>
              <a:tblPr>
                <a:noFill/>
                <a:tableStyleId>{F31D630A-0519-4E60-B0DE-21C533DD9359}</a:tableStyleId>
              </a:tblPr>
              <a:tblGrid>
                <a:gridCol w="2097075"/>
              </a:tblGrid>
              <a:tr h="825675">
                <a:tc>
                  <a:txBody>
                    <a:bodyPr/>
                    <a:lstStyle/>
                    <a:p>
                      <a:pPr indent="0" lvl="0" marL="0" rtl="0" algn="l">
                        <a:lnSpc>
                          <a:spcPct val="115000"/>
                        </a:lnSpc>
                        <a:spcBef>
                          <a:spcPts val="0"/>
                        </a:spcBef>
                        <a:spcAft>
                          <a:spcPts val="0"/>
                        </a:spcAft>
                        <a:buNone/>
                      </a:pPr>
                      <a:r>
                        <a:rPr lang="es" sz="1100">
                          <a:solidFill>
                            <a:schemeClr val="lt1"/>
                          </a:solidFill>
                          <a:highlight>
                            <a:srgbClr val="333333"/>
                          </a:highlight>
                          <a:latin typeface="Consolas"/>
                          <a:ea typeface="Consolas"/>
                          <a:cs typeface="Consolas"/>
                          <a:sym typeface="Consolas"/>
                        </a:rPr>
                        <a:t>enum</a:t>
                      </a:r>
                      <a:r>
                        <a:rPr lang="es" sz="1100">
                          <a:solidFill>
                            <a:schemeClr val="lt1"/>
                          </a:solidFill>
                          <a:highlight>
                            <a:srgbClr val="333333"/>
                          </a:highlight>
                          <a:latin typeface="Consolas"/>
                          <a:ea typeface="Consolas"/>
                          <a:cs typeface="Consolas"/>
                          <a:sym typeface="Consolas"/>
                        </a:rPr>
                        <a:t> Animal {</a:t>
                      </a:r>
                      <a:br>
                        <a:rPr lang="es" sz="1100">
                          <a:solidFill>
                            <a:schemeClr val="lt1"/>
                          </a:solidFill>
                          <a:highlight>
                            <a:srgbClr val="333333"/>
                          </a:highlight>
                          <a:latin typeface="Consolas"/>
                          <a:ea typeface="Consolas"/>
                          <a:cs typeface="Consolas"/>
                          <a:sym typeface="Consolas"/>
                        </a:rPr>
                      </a:br>
                      <a:r>
                        <a:rPr lang="es" sz="1100">
                          <a:solidFill>
                            <a:schemeClr val="lt1"/>
                          </a:solidFill>
                          <a:highlight>
                            <a:srgbClr val="333333"/>
                          </a:highlight>
                          <a:latin typeface="Consolas"/>
                          <a:ea typeface="Consolas"/>
                          <a:cs typeface="Consolas"/>
                          <a:sym typeface="Consolas"/>
                        </a:rPr>
                        <a:t>   DOG,CAT,BIRD</a:t>
                      </a:r>
                      <a:br>
                        <a:rPr lang="es" sz="1100">
                          <a:solidFill>
                            <a:schemeClr val="lt1"/>
                          </a:solidFill>
                          <a:highlight>
                            <a:srgbClr val="333333"/>
                          </a:highlight>
                          <a:latin typeface="Consolas"/>
                          <a:ea typeface="Consolas"/>
                          <a:cs typeface="Consolas"/>
                          <a:sym typeface="Consolas"/>
                        </a:rPr>
                      </a:br>
                      <a:r>
                        <a:rPr lang="es" sz="1100">
                          <a:solidFill>
                            <a:schemeClr val="lt1"/>
                          </a:solidFill>
                          <a:highlight>
                            <a:srgbClr val="333333"/>
                          </a:highlight>
                          <a:latin typeface="Consolas"/>
                          <a:ea typeface="Consolas"/>
                          <a:cs typeface="Consolas"/>
                          <a:sym typeface="Consolas"/>
                        </a:rPr>
                        <a:t>}</a:t>
                      </a:r>
                      <a:endParaRPr sz="1100">
                        <a:solidFill>
                          <a:srgbClr val="695D46"/>
                        </a:solidFill>
                        <a:latin typeface="Open Sans"/>
                        <a:ea typeface="Open Sans"/>
                        <a:cs typeface="Open Sans"/>
                        <a:sym typeface="Open Sans"/>
                      </a:endParaRPr>
                    </a:p>
                  </a:txBody>
                  <a:tcPr marT="63500" marB="63500" marR="63500" marL="63500">
                    <a:solidFill>
                      <a:srgbClr val="333333"/>
                    </a:solidFill>
                  </a:tcPr>
                </a:tc>
              </a:tr>
            </a:tbl>
          </a:graphicData>
        </a:graphic>
      </p:graphicFrame>
    </p:spTree>
  </p:cSld>
  <p:clrMapOvr>
    <a:masterClrMapping/>
  </p:clrMapOvr>
</p:sld>
</file>

<file path=ppt/slides/slide1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0" name="Shape 1130"/>
        <p:cNvGrpSpPr/>
        <p:nvPr/>
      </p:nvGrpSpPr>
      <p:grpSpPr>
        <a:xfrm>
          <a:off x="0" y="0"/>
          <a:ext cx="0" cy="0"/>
          <a:chOff x="0" y="0"/>
          <a:chExt cx="0" cy="0"/>
        </a:xfrm>
      </p:grpSpPr>
      <p:sp>
        <p:nvSpPr>
          <p:cNvPr id="1131" name="Google Shape;1131;p199"/>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Argumentos Variables</a:t>
            </a:r>
            <a:endParaRPr/>
          </a:p>
        </p:txBody>
      </p:sp>
    </p:spTree>
  </p:cSld>
  <p:clrMapOvr>
    <a:masterClrMapping/>
  </p:clrMapOvr>
</p:sld>
</file>

<file path=ppt/slides/slide1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5" name="Shape 1135"/>
        <p:cNvGrpSpPr/>
        <p:nvPr/>
      </p:nvGrpSpPr>
      <p:grpSpPr>
        <a:xfrm>
          <a:off x="0" y="0"/>
          <a:ext cx="0" cy="0"/>
          <a:chOff x="0" y="0"/>
          <a:chExt cx="0" cy="0"/>
        </a:xfrm>
      </p:grpSpPr>
      <p:sp>
        <p:nvSpPr>
          <p:cNvPr id="1136" name="Google Shape;1136;p20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Argumentos Variables o  varargs</a:t>
            </a:r>
            <a:endParaRPr/>
          </a:p>
        </p:txBody>
      </p:sp>
      <p:sp>
        <p:nvSpPr>
          <p:cNvPr id="1137" name="Google Shape;1137;p20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Algunas veces querrá crear un método que tome una cantidad variable de argumentos, según su uso preciso. Por ejemplo, un método que abre una conexión a Internet puede tomar un nombre de usuario, contraseña, nombre de archivo, protocolo, etc., pero proporcionará los valores predeterminados si no se proporciona parte de esta información.</a:t>
            </a:r>
            <a:endParaRPr/>
          </a:p>
          <a:p>
            <a:pPr indent="0" lvl="0" marL="0" rtl="0" algn="just">
              <a:spcBef>
                <a:spcPts val="1600"/>
              </a:spcBef>
              <a:spcAft>
                <a:spcPts val="0"/>
              </a:spcAft>
              <a:buNone/>
            </a:pPr>
            <a:r>
              <a:rPr lang="es"/>
              <a:t>En esta situación, sería conveniente pasar solo los argumentos a los que no se aplicaron los valores predeterminados. Crear dicho método implica que debe haber alguna forma de crear una lista de argumentos que sea de longitud variable, en lugar de fija.</a:t>
            </a:r>
            <a:endParaRPr/>
          </a:p>
          <a:p>
            <a:pPr indent="0" lvl="0" marL="0" rtl="0" algn="just">
              <a:spcBef>
                <a:spcPts val="1600"/>
              </a:spcBef>
              <a:spcAft>
                <a:spcPts val="1600"/>
              </a:spcAft>
              <a:buNone/>
            </a:pPr>
            <a:r>
              <a:t/>
            </a:r>
            <a:endParaRPr/>
          </a:p>
        </p:txBody>
      </p:sp>
    </p:spTree>
  </p:cSld>
  <p:clrMapOvr>
    <a:masterClrMapping/>
  </p:clrMapOvr>
</p:sld>
</file>

<file path=ppt/slides/slide1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1" name="Shape 1141"/>
        <p:cNvGrpSpPr/>
        <p:nvPr/>
      </p:nvGrpSpPr>
      <p:grpSpPr>
        <a:xfrm>
          <a:off x="0" y="0"/>
          <a:ext cx="0" cy="0"/>
          <a:chOff x="0" y="0"/>
          <a:chExt cx="0" cy="0"/>
        </a:xfrm>
      </p:grpSpPr>
      <p:sp>
        <p:nvSpPr>
          <p:cNvPr id="1142" name="Google Shape;1142;p201"/>
          <p:cNvSpPr txBox="1"/>
          <p:nvPr>
            <p:ph idx="1" type="body"/>
          </p:nvPr>
        </p:nvSpPr>
        <p:spPr>
          <a:xfrm>
            <a:off x="419650" y="667150"/>
            <a:ext cx="8210400" cy="406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700"/>
              <a:t>En el pasado, los métodos que requerían una lista de argumentos de longitud variable podían manejarse de dos maneras, ninguna de las cuales era particularmente agradable.</a:t>
            </a:r>
            <a:endParaRPr sz="1700"/>
          </a:p>
          <a:p>
            <a:pPr indent="-336550" lvl="0" marL="914400" rtl="0" algn="l">
              <a:spcBef>
                <a:spcPts val="1600"/>
              </a:spcBef>
              <a:spcAft>
                <a:spcPts val="0"/>
              </a:spcAft>
              <a:buSzPts val="1700"/>
              <a:buChar char="●"/>
            </a:pPr>
            <a:r>
              <a:rPr lang="es" sz="1700"/>
              <a:t>Primero, si la cantidad máxima de argumentos era pequeña y conocida, entonces podría crear versiones sobrecargadas del método, una para cada forma en que se podría llamar al método. Aunque esto funciona y es adecuado para algunas situaciones, solo se aplica a una clase estrecha de situaciones.</a:t>
            </a:r>
            <a:endParaRPr sz="1700"/>
          </a:p>
          <a:p>
            <a:pPr indent="-336550" lvl="0" marL="914400" rtl="0" algn="l">
              <a:spcBef>
                <a:spcPts val="0"/>
              </a:spcBef>
              <a:spcAft>
                <a:spcPts val="0"/>
              </a:spcAft>
              <a:buSzPts val="1700"/>
              <a:buChar char="●"/>
            </a:pPr>
            <a:r>
              <a:rPr lang="es" sz="1700"/>
              <a:t>En los casos en que la cantidad máxima de argumentos potenciales es mayor o incognoscible, se utilizó un segundo enfoque en el que los argumentos se colocaron en una matriz y luego la matriz se pasó al método. Francamente, ambos enfoques a menudo dieron lugar a soluciones torpes, y se reconoció ampliamente que era necesario un mejor enfoque.</a:t>
            </a:r>
            <a:endParaRPr sz="1700"/>
          </a:p>
          <a:p>
            <a:pPr indent="0" lvl="0" marL="0" rtl="0" algn="just">
              <a:spcBef>
                <a:spcPts val="1600"/>
              </a:spcBef>
              <a:spcAft>
                <a:spcPts val="0"/>
              </a:spcAft>
              <a:buNone/>
            </a:pPr>
            <a:r>
              <a:rPr lang="es" sz="1700"/>
              <a:t>A partir de JDK 5, esta necesidad se abordó mediante la inclusión de una característica que simplificó la creación de métodos que requieren una cantidad variable de argumentos. Esta característica se llama varargs, que es la abreviatura de argumentos de longitud variable (Variable-Length Arguments).</a:t>
            </a:r>
            <a:endParaRPr sz="1700"/>
          </a:p>
          <a:p>
            <a:pPr indent="0" lvl="0" marL="0" rtl="0" algn="l">
              <a:spcBef>
                <a:spcPts val="1600"/>
              </a:spcBef>
              <a:spcAft>
                <a:spcPts val="0"/>
              </a:spcAft>
              <a:buNone/>
            </a:pPr>
            <a:r>
              <a:t/>
            </a:r>
            <a:endParaRPr sz="1700"/>
          </a:p>
          <a:p>
            <a:pPr indent="0" lvl="0" marL="0" rtl="0" algn="l">
              <a:spcBef>
                <a:spcPts val="1600"/>
              </a:spcBef>
              <a:spcAft>
                <a:spcPts val="0"/>
              </a:spcAft>
              <a:buNone/>
            </a:pPr>
            <a:r>
              <a:t/>
            </a:r>
            <a:endParaRPr sz="1700"/>
          </a:p>
          <a:p>
            <a:pPr indent="0" lvl="0" marL="0" rtl="0" algn="l">
              <a:spcBef>
                <a:spcPts val="1600"/>
              </a:spcBef>
              <a:spcAft>
                <a:spcPts val="1600"/>
              </a:spcAft>
              <a:buNone/>
            </a:pPr>
            <a:r>
              <a:t/>
            </a:r>
            <a:endParaRPr sz="17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1"/>
          <p:cNvSpPr txBox="1"/>
          <p:nvPr>
            <p:ph idx="1" type="body"/>
          </p:nvPr>
        </p:nvSpPr>
        <p:spPr>
          <a:xfrm>
            <a:off x="729450" y="1318650"/>
            <a:ext cx="7688700" cy="302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Modificabilidad:</a:t>
            </a:r>
            <a:endParaRPr b="1"/>
          </a:p>
          <a:p>
            <a:pPr indent="0" lvl="0" marL="0" rtl="0" algn="just">
              <a:spcBef>
                <a:spcPts val="0"/>
              </a:spcBef>
              <a:spcAft>
                <a:spcPts val="0"/>
              </a:spcAft>
              <a:buNone/>
            </a:pPr>
            <a:r>
              <a:rPr lang="es"/>
              <a:t>La facilidad de añadir, suprimir o modificar nuevos objetos nos permite hacer modificaciones de una forma muy sencilla.</a:t>
            </a:r>
            <a:endParaRPr/>
          </a:p>
          <a:p>
            <a:pPr indent="0" lvl="0" marL="0" rtl="0" algn="l">
              <a:spcBef>
                <a:spcPts val="1600"/>
              </a:spcBef>
              <a:spcAft>
                <a:spcPts val="0"/>
              </a:spcAft>
              <a:buNone/>
            </a:pPr>
            <a:r>
              <a:rPr b="1" lang="es"/>
              <a:t>Fiabilidad:</a:t>
            </a:r>
            <a:endParaRPr b="1"/>
          </a:p>
          <a:p>
            <a:pPr indent="0" lvl="0" marL="0" rtl="0" algn="just">
              <a:spcBef>
                <a:spcPts val="0"/>
              </a:spcBef>
              <a:spcAft>
                <a:spcPts val="0"/>
              </a:spcAft>
              <a:buNone/>
            </a:pPr>
            <a:r>
              <a:rPr lang="es"/>
              <a:t>Al dividir el problema en partes más pequeñas podemos probarlas de manera independiente y aislar mucho más fácilmente los posibles errores que puedan surgir.</a:t>
            </a:r>
            <a:endParaRPr/>
          </a:p>
          <a:p>
            <a:pPr indent="0" lvl="0" marL="0" rtl="0" algn="l">
              <a:spcBef>
                <a:spcPts val="1600"/>
              </a:spcBef>
              <a:spcAft>
                <a:spcPts val="1600"/>
              </a:spcAft>
              <a:buNone/>
            </a:pPr>
            <a:r>
              <a:t/>
            </a:r>
            <a:endParaRPr/>
          </a:p>
        </p:txBody>
      </p:sp>
    </p:spTree>
  </p:cSld>
  <p:clrMapOvr>
    <a:masterClrMapping/>
  </p:clrMapOvr>
</p:sld>
</file>

<file path=ppt/slides/slide1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6" name="Shape 1146"/>
        <p:cNvGrpSpPr/>
        <p:nvPr/>
      </p:nvGrpSpPr>
      <p:grpSpPr>
        <a:xfrm>
          <a:off x="0" y="0"/>
          <a:ext cx="0" cy="0"/>
          <a:chOff x="0" y="0"/>
          <a:chExt cx="0" cy="0"/>
        </a:xfrm>
      </p:grpSpPr>
      <p:sp>
        <p:nvSpPr>
          <p:cNvPr id="1147" name="Google Shape;1147;p20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Sintaxis de Varargs</a:t>
            </a:r>
            <a:endParaRPr/>
          </a:p>
        </p:txBody>
      </p:sp>
      <p:sp>
        <p:nvSpPr>
          <p:cNvPr id="1148" name="Google Shape;1148;p20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Un argumento de longitud variable se especifica por tres puntos (…). </a:t>
            </a:r>
            <a:endParaRPr/>
          </a:p>
          <a:p>
            <a:pPr indent="0" lvl="0" marL="0" rtl="0" algn="just">
              <a:spcBef>
                <a:spcPts val="1600"/>
              </a:spcBef>
              <a:spcAft>
                <a:spcPts val="0"/>
              </a:spcAft>
              <a:buNone/>
            </a:pPr>
            <a:r>
              <a:t/>
            </a:r>
            <a:endParaRPr/>
          </a:p>
          <a:p>
            <a:pPr indent="0" lvl="0" marL="0" rtl="0" algn="just">
              <a:spcBef>
                <a:spcPts val="1600"/>
              </a:spcBef>
              <a:spcAft>
                <a:spcPts val="0"/>
              </a:spcAft>
              <a:buNone/>
            </a:pPr>
            <a:r>
              <a:t/>
            </a:r>
            <a:endParaRPr/>
          </a:p>
          <a:p>
            <a:pPr indent="0" lvl="0" marL="0" rtl="0" algn="just">
              <a:spcBef>
                <a:spcPts val="1600"/>
              </a:spcBef>
              <a:spcAft>
                <a:spcPts val="0"/>
              </a:spcAft>
              <a:buNone/>
            </a:pPr>
            <a:r>
              <a:rPr lang="es"/>
              <a:t>Esta sintaxis le dice al compilador que se puede llamar a vaTest() con cero o más argumentos. Además, hace que v se declare implícitamente como una matriz de tipo int[]. Por lo tanto, dentro de vaTest(), se accede a v usando la sintaxis de matriz normal</a:t>
            </a:r>
            <a:endParaRPr/>
          </a:p>
          <a:p>
            <a:pPr indent="0" lvl="0" marL="0" rtl="0" algn="just">
              <a:spcBef>
                <a:spcPts val="1600"/>
              </a:spcBef>
              <a:spcAft>
                <a:spcPts val="0"/>
              </a:spcAft>
              <a:buNone/>
            </a:pPr>
            <a:r>
              <a:rPr b="1" lang="es"/>
              <a:t>Recuerde, el parámetro varargs debe ser el último   y debe haber solo un parámetro varargs.</a:t>
            </a:r>
            <a:endParaRPr b="1"/>
          </a:p>
          <a:p>
            <a:pPr indent="0" lvl="0" marL="0" rtl="0" algn="just">
              <a:spcBef>
                <a:spcPts val="1600"/>
              </a:spcBef>
              <a:spcAft>
                <a:spcPts val="0"/>
              </a:spcAft>
              <a:buNone/>
            </a:pPr>
            <a:r>
              <a:t/>
            </a:r>
            <a:endParaRPr/>
          </a:p>
          <a:p>
            <a:pPr indent="0" lvl="0" marL="0" rtl="0" algn="just">
              <a:spcBef>
                <a:spcPts val="1600"/>
              </a:spcBef>
              <a:spcAft>
                <a:spcPts val="0"/>
              </a:spcAft>
              <a:buNone/>
            </a:pPr>
            <a:r>
              <a:rPr lang="es"/>
              <a:t>﻿.</a:t>
            </a:r>
            <a:endParaRPr/>
          </a:p>
          <a:p>
            <a:pPr indent="0" lvl="0" marL="0" rtl="0" algn="just">
              <a:spcBef>
                <a:spcPts val="1600"/>
              </a:spcBef>
              <a:spcAft>
                <a:spcPts val="0"/>
              </a:spcAft>
              <a:buNone/>
            </a:pPr>
            <a:r>
              <a:t/>
            </a:r>
            <a:endParaRPr/>
          </a:p>
          <a:p>
            <a:pPr indent="0" lvl="0" marL="0" rtl="0" algn="just">
              <a:spcBef>
                <a:spcPts val="1600"/>
              </a:spcBef>
              <a:spcAft>
                <a:spcPts val="1600"/>
              </a:spcAft>
              <a:buNone/>
            </a:pPr>
            <a:r>
              <a:rPr lang="es"/>
              <a:t> </a:t>
            </a:r>
            <a:endParaRPr/>
          </a:p>
        </p:txBody>
      </p:sp>
      <p:sp>
        <p:nvSpPr>
          <p:cNvPr id="1149" name="Google Shape;1149;p202"/>
          <p:cNvSpPr txBox="1"/>
          <p:nvPr>
            <p:ph idx="1" type="body"/>
          </p:nvPr>
        </p:nvSpPr>
        <p:spPr>
          <a:xfrm>
            <a:off x="4120050" y="2468175"/>
            <a:ext cx="4126500" cy="893400"/>
          </a:xfrm>
          <a:prstGeom prst="rect">
            <a:avLst/>
          </a:prstGeom>
          <a:solidFill>
            <a:srgbClr val="333333"/>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s" sz="1000">
                <a:solidFill>
                  <a:schemeClr val="lt1"/>
                </a:solidFill>
                <a:highlight>
                  <a:srgbClr val="333333"/>
                </a:highlight>
                <a:latin typeface="Consolas"/>
                <a:ea typeface="Consolas"/>
                <a:cs typeface="Consolas"/>
                <a:sym typeface="Consolas"/>
              </a:rPr>
              <a:t>static void vaTest(int ... v){</a:t>
            </a:r>
            <a:endParaRPr sz="10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rPr lang="es" sz="1000">
                <a:solidFill>
                  <a:schemeClr val="lt1"/>
                </a:solidFill>
                <a:highlight>
                  <a:srgbClr val="333333"/>
                </a:highlight>
                <a:latin typeface="Consolas"/>
                <a:ea typeface="Consolas"/>
                <a:cs typeface="Consolas"/>
                <a:sym typeface="Consolas"/>
              </a:rPr>
              <a:t> 	for (int i=0; i&lt;v.length;i++)</a:t>
            </a:r>
            <a:endParaRPr sz="10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rPr lang="es" sz="1000">
                <a:solidFill>
                  <a:schemeClr val="lt1"/>
                </a:solidFill>
                <a:highlight>
                  <a:srgbClr val="333333"/>
                </a:highlight>
                <a:latin typeface="Consolas"/>
                <a:ea typeface="Consolas"/>
                <a:cs typeface="Consolas"/>
                <a:sym typeface="Consolas"/>
              </a:rPr>
              <a:t>     		System.out.println(" arg "+i+": "+v[i]);</a:t>
            </a:r>
            <a:endParaRPr sz="10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rPr lang="es" sz="1000">
                <a:solidFill>
                  <a:schemeClr val="lt1"/>
                </a:solidFill>
                <a:highlight>
                  <a:srgbClr val="333333"/>
                </a:highlight>
                <a:latin typeface="Consolas"/>
                <a:ea typeface="Consolas"/>
                <a:cs typeface="Consolas"/>
                <a:sym typeface="Consolas"/>
              </a:rPr>
              <a:t>}</a:t>
            </a:r>
            <a:endParaRPr sz="10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t/>
            </a:r>
            <a:endParaRPr sz="10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t/>
            </a:r>
            <a:endParaRPr sz="1000">
              <a:solidFill>
                <a:schemeClr val="lt1"/>
              </a:solidFill>
              <a:highlight>
                <a:srgbClr val="333333"/>
              </a:highlight>
              <a:latin typeface="Consolas"/>
              <a:ea typeface="Consolas"/>
              <a:cs typeface="Consolas"/>
              <a:sym typeface="Consolas"/>
            </a:endParaRPr>
          </a:p>
        </p:txBody>
      </p:sp>
    </p:spTree>
  </p:cSld>
  <p:clrMapOvr>
    <a:masterClrMapping/>
  </p:clrMapOvr>
</p:sld>
</file>

<file path=ppt/slides/slide1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3" name="Shape 1153"/>
        <p:cNvGrpSpPr/>
        <p:nvPr/>
      </p:nvGrpSpPr>
      <p:grpSpPr>
        <a:xfrm>
          <a:off x="0" y="0"/>
          <a:ext cx="0" cy="0"/>
          <a:chOff x="0" y="0"/>
          <a:chExt cx="0" cy="0"/>
        </a:xfrm>
      </p:grpSpPr>
      <p:sp>
        <p:nvSpPr>
          <p:cNvPr id="1154" name="Google Shape;1154;p20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Sobrecarga de los métodos Varargs</a:t>
            </a:r>
            <a:endParaRPr/>
          </a:p>
        </p:txBody>
      </p:sp>
      <p:sp>
        <p:nvSpPr>
          <p:cNvPr id="1155" name="Google Shape;1155;p20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 Hay dos formas en que se puede sobrecargar un método varargs.</a:t>
            </a:r>
            <a:endParaRPr/>
          </a:p>
          <a:p>
            <a:pPr indent="-342900" lvl="0" marL="457200" rtl="0" algn="just">
              <a:spcBef>
                <a:spcPts val="1600"/>
              </a:spcBef>
              <a:spcAft>
                <a:spcPts val="0"/>
              </a:spcAft>
              <a:buSzPts val="1800"/>
              <a:buChar char="●"/>
            </a:pPr>
            <a:r>
              <a:rPr lang="es"/>
              <a:t>Primero, los tipos del parámetro vararg pueden diferir.  Puede sobrecargar métodos utilizando diferentes tipos de parámetros de matriz, puede sobrecargar métodos varargs utilizando diferentes tipos de variables. En este caso, Java usa la diferencia de tipo para determinar qué método sobrecargado llamar.</a:t>
            </a:r>
            <a:endParaRPr/>
          </a:p>
          <a:p>
            <a:pPr indent="-342900" lvl="0" marL="457200" rtl="0" algn="just">
              <a:spcBef>
                <a:spcPts val="0"/>
              </a:spcBef>
              <a:spcAft>
                <a:spcPts val="0"/>
              </a:spcAft>
              <a:buSzPts val="1800"/>
              <a:buChar char="●"/>
            </a:pPr>
            <a:r>
              <a:rPr lang="es"/>
              <a:t>La segunda forma de sobrecargar un método varargs es agregar uno o más parámetros normales. En este caso, Java usa tanto el número de argumentos como el tipo de argumentos para determinar a qué método llamar.</a:t>
            </a:r>
            <a:endParaRPr/>
          </a:p>
        </p:txBody>
      </p:sp>
    </p:spTree>
  </p:cSld>
  <p:clrMapOvr>
    <a:masterClrMapping/>
  </p:clrMapOvr>
</p:sld>
</file>

<file path=ppt/slides/slide1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9" name="Shape 1159"/>
        <p:cNvGrpSpPr/>
        <p:nvPr/>
      </p:nvGrpSpPr>
      <p:grpSpPr>
        <a:xfrm>
          <a:off x="0" y="0"/>
          <a:ext cx="0" cy="0"/>
          <a:chOff x="0" y="0"/>
          <a:chExt cx="0" cy="0"/>
        </a:xfrm>
      </p:grpSpPr>
      <p:sp>
        <p:nvSpPr>
          <p:cNvPr id="1160" name="Google Shape;1160;p20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Varargs y error por ambigüedad</a:t>
            </a:r>
            <a:endParaRPr/>
          </a:p>
        </p:txBody>
      </p:sp>
      <p:sp>
        <p:nvSpPr>
          <p:cNvPr id="1161" name="Google Shape;1161;p20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Se pueden producir errores algo inesperados al sobrecargar un método que toma un argumento de longitud variable. Estos errores implican ambigüedad porque es posible crear una llamada ambigua a un método varargs sobrecargado</a:t>
            </a:r>
            <a:endParaRPr/>
          </a:p>
          <a:p>
            <a:pPr indent="0" lvl="0" marL="0" rtl="0" algn="just">
              <a:spcBef>
                <a:spcPts val="1600"/>
              </a:spcBef>
              <a:spcAft>
                <a:spcPts val="0"/>
              </a:spcAft>
              <a:buNone/>
            </a:pPr>
            <a:r>
              <a:rPr lang="es"/>
              <a:t>	</a:t>
            </a:r>
            <a:endParaRPr/>
          </a:p>
          <a:p>
            <a:pPr indent="0" lvl="0" marL="0" rtl="0" algn="just">
              <a:spcBef>
                <a:spcPts val="1600"/>
              </a:spcBef>
              <a:spcAft>
                <a:spcPts val="0"/>
              </a:spcAft>
              <a:buNone/>
            </a:pPr>
            <a:r>
              <a:t/>
            </a:r>
            <a:endParaRPr/>
          </a:p>
          <a:p>
            <a:pPr indent="0" lvl="0" marL="0" rtl="0" algn="just">
              <a:spcBef>
                <a:spcPts val="1600"/>
              </a:spcBef>
              <a:spcAft>
                <a:spcPts val="1600"/>
              </a:spcAft>
              <a:buNone/>
            </a:pPr>
            <a:r>
              <a:rPr b="1" i="1" lang="es"/>
              <a:t>No puede resolver llamadas como </a:t>
            </a:r>
            <a:r>
              <a:rPr b="1" i="1" lang="es">
                <a:latin typeface="Consolas"/>
                <a:ea typeface="Consolas"/>
                <a:cs typeface="Consolas"/>
                <a:sym typeface="Consolas"/>
              </a:rPr>
              <a:t>method(1)</a:t>
            </a:r>
            <a:endParaRPr b="1" i="1">
              <a:latin typeface="Consolas"/>
              <a:ea typeface="Consolas"/>
              <a:cs typeface="Consolas"/>
              <a:sym typeface="Consolas"/>
            </a:endParaRPr>
          </a:p>
        </p:txBody>
      </p:sp>
      <p:sp>
        <p:nvSpPr>
          <p:cNvPr id="1162" name="Google Shape;1162;p204"/>
          <p:cNvSpPr txBox="1"/>
          <p:nvPr>
            <p:ph idx="1" type="body"/>
          </p:nvPr>
        </p:nvSpPr>
        <p:spPr>
          <a:xfrm>
            <a:off x="4120050" y="2468175"/>
            <a:ext cx="4126500" cy="893400"/>
          </a:xfrm>
          <a:prstGeom prst="rect">
            <a:avLst/>
          </a:prstGeom>
          <a:solidFill>
            <a:srgbClr val="333333"/>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s" sz="1000">
                <a:solidFill>
                  <a:schemeClr val="lt1"/>
                </a:solidFill>
                <a:highlight>
                  <a:srgbClr val="333333"/>
                </a:highlight>
                <a:latin typeface="Consolas"/>
                <a:ea typeface="Consolas"/>
                <a:cs typeface="Consolas"/>
                <a:sym typeface="Consolas"/>
              </a:rPr>
              <a:t>void method(int ... v){ </a:t>
            </a:r>
            <a:endParaRPr sz="10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t/>
            </a:r>
            <a:endParaRPr sz="10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rPr lang="es" sz="1000">
                <a:solidFill>
                  <a:schemeClr val="lt1"/>
                </a:solidFill>
                <a:highlight>
                  <a:srgbClr val="333333"/>
                </a:highlight>
                <a:latin typeface="Consolas"/>
                <a:ea typeface="Consolas"/>
                <a:cs typeface="Consolas"/>
                <a:sym typeface="Consolas"/>
              </a:rPr>
              <a:t>void method(int n, int ... v) {</a:t>
            </a:r>
            <a:endParaRPr sz="10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t/>
            </a:r>
            <a:endParaRPr sz="10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t/>
            </a:r>
            <a:endParaRPr sz="10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t/>
            </a:r>
            <a:endParaRPr sz="1000">
              <a:solidFill>
                <a:schemeClr val="lt1"/>
              </a:solidFill>
              <a:highlight>
                <a:srgbClr val="333333"/>
              </a:highlight>
              <a:latin typeface="Consolas"/>
              <a:ea typeface="Consolas"/>
              <a:cs typeface="Consolas"/>
              <a:sym typeface="Consolas"/>
            </a:endParaRPr>
          </a:p>
        </p:txBody>
      </p:sp>
    </p:spTree>
  </p:cSld>
  <p:clrMapOvr>
    <a:masterClrMapping/>
  </p:clrMapOvr>
</p:sld>
</file>

<file path=ppt/slides/slide1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6" name="Shape 1166"/>
        <p:cNvGrpSpPr/>
        <p:nvPr/>
      </p:nvGrpSpPr>
      <p:grpSpPr>
        <a:xfrm>
          <a:off x="0" y="0"/>
          <a:ext cx="0" cy="0"/>
          <a:chOff x="0" y="0"/>
          <a:chExt cx="0" cy="0"/>
        </a:xfrm>
      </p:grpSpPr>
      <p:sp>
        <p:nvSpPr>
          <p:cNvPr id="1167" name="Google Shape;1167;p205"/>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Excepciones y aserciones</a:t>
            </a:r>
            <a:endParaRPr/>
          </a:p>
        </p:txBody>
      </p:sp>
    </p:spTree>
  </p:cSld>
  <p:clrMapOvr>
    <a:masterClrMapping/>
  </p:clrMapOvr>
</p:sld>
</file>

<file path=ppt/slides/slide1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1" name="Shape 1171"/>
        <p:cNvGrpSpPr/>
        <p:nvPr/>
      </p:nvGrpSpPr>
      <p:grpSpPr>
        <a:xfrm>
          <a:off x="0" y="0"/>
          <a:ext cx="0" cy="0"/>
          <a:chOff x="0" y="0"/>
          <a:chExt cx="0" cy="0"/>
        </a:xfrm>
      </p:grpSpPr>
      <p:sp>
        <p:nvSpPr>
          <p:cNvPr id="1172" name="Google Shape;1172;p20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Temas</a:t>
            </a:r>
            <a:endParaRPr/>
          </a:p>
        </p:txBody>
      </p:sp>
      <p:sp>
        <p:nvSpPr>
          <p:cNvPr id="1173" name="Google Shape;1173;p206"/>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s"/>
              <a:t>Capturar excepciones  </a:t>
            </a:r>
            <a:endParaRPr/>
          </a:p>
          <a:p>
            <a:pPr indent="-317500" lvl="0" marL="457200" rtl="0" algn="l">
              <a:spcBef>
                <a:spcPts val="0"/>
              </a:spcBef>
              <a:spcAft>
                <a:spcPts val="0"/>
              </a:spcAft>
              <a:buSzPts val="1400"/>
              <a:buChar char="●"/>
            </a:pPr>
            <a:r>
              <a:rPr lang="es"/>
              <a:t>Manejo de excepciones múltiples  </a:t>
            </a:r>
            <a:endParaRPr/>
          </a:p>
          <a:p>
            <a:pPr indent="-317500" lvl="0" marL="457200" rtl="0" algn="l">
              <a:spcBef>
                <a:spcPts val="0"/>
              </a:spcBef>
              <a:spcAft>
                <a:spcPts val="0"/>
              </a:spcAft>
              <a:buSzPts val="1400"/>
              <a:buChar char="●"/>
            </a:pPr>
            <a:r>
              <a:rPr lang="es"/>
              <a:t>Api exception  </a:t>
            </a:r>
            <a:endParaRPr/>
          </a:p>
          <a:p>
            <a:pPr indent="-317500" lvl="0" marL="457200" rtl="0" algn="l">
              <a:spcBef>
                <a:spcPts val="0"/>
              </a:spcBef>
              <a:spcAft>
                <a:spcPts val="0"/>
              </a:spcAft>
              <a:buSzPts val="1400"/>
              <a:buChar char="●"/>
            </a:pPr>
            <a:r>
              <a:rPr lang="es"/>
              <a:t>Propagar excepciones  </a:t>
            </a:r>
            <a:endParaRPr/>
          </a:p>
          <a:p>
            <a:pPr indent="-317500" lvl="0" marL="457200" rtl="0" algn="l">
              <a:spcBef>
                <a:spcPts val="0"/>
              </a:spcBef>
              <a:spcAft>
                <a:spcPts val="0"/>
              </a:spcAft>
              <a:buSzPts val="1400"/>
              <a:buChar char="●"/>
            </a:pPr>
            <a:r>
              <a:rPr lang="es"/>
              <a:t>Excepciones personalizadas  </a:t>
            </a:r>
            <a:endParaRPr/>
          </a:p>
          <a:p>
            <a:pPr indent="-317500" lvl="0" marL="457200" rtl="0" algn="l">
              <a:spcBef>
                <a:spcPts val="0"/>
              </a:spcBef>
              <a:spcAft>
                <a:spcPts val="0"/>
              </a:spcAft>
              <a:buSzPts val="1400"/>
              <a:buChar char="●"/>
            </a:pPr>
            <a:r>
              <a:rPr lang="es"/>
              <a:t>Gestión de aserciones  </a:t>
            </a:r>
            <a:endParaRPr/>
          </a:p>
          <a:p>
            <a:pPr indent="-317500" lvl="0" marL="457200" rtl="0" algn="l">
              <a:spcBef>
                <a:spcPts val="0"/>
              </a:spcBef>
              <a:spcAft>
                <a:spcPts val="0"/>
              </a:spcAft>
              <a:buSzPts val="1400"/>
              <a:buChar char="●"/>
            </a:pPr>
            <a:r>
              <a:rPr lang="es"/>
              <a:t>Buenas prácticas con aserciones  </a:t>
            </a:r>
            <a:endParaRPr/>
          </a:p>
          <a:p>
            <a:pPr indent="-317500" lvl="0" marL="457200" rtl="0" algn="l">
              <a:spcBef>
                <a:spcPts val="0"/>
              </a:spcBef>
              <a:spcAft>
                <a:spcPts val="0"/>
              </a:spcAft>
              <a:buSzPts val="1400"/>
              <a:buChar char="●"/>
            </a:pPr>
            <a:r>
              <a:rPr lang="es"/>
              <a:t>Habilitar y deshabilitar aserciones</a:t>
            </a:r>
            <a:endParaRPr/>
          </a:p>
          <a:p>
            <a:pPr indent="0" lvl="0" marL="457200" rtl="0" algn="l">
              <a:spcBef>
                <a:spcPts val="1600"/>
              </a:spcBef>
              <a:spcAft>
                <a:spcPts val="1600"/>
              </a:spcAft>
              <a:buNone/>
            </a:pPr>
            <a:r>
              <a:t/>
            </a:r>
            <a:endParaRPr/>
          </a:p>
        </p:txBody>
      </p:sp>
    </p:spTree>
  </p:cSld>
  <p:clrMapOvr>
    <a:masterClrMapping/>
  </p:clrMapOvr>
</p:sld>
</file>

<file path=ppt/slides/slide1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7" name="Shape 1177"/>
        <p:cNvGrpSpPr/>
        <p:nvPr/>
      </p:nvGrpSpPr>
      <p:grpSpPr>
        <a:xfrm>
          <a:off x="0" y="0"/>
          <a:ext cx="0" cy="0"/>
          <a:chOff x="0" y="0"/>
          <a:chExt cx="0" cy="0"/>
        </a:xfrm>
      </p:grpSpPr>
      <p:sp>
        <p:nvSpPr>
          <p:cNvPr id="1178" name="Google Shape;1178;p207"/>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Excepciones</a:t>
            </a:r>
            <a:endParaRPr/>
          </a:p>
        </p:txBody>
      </p:sp>
    </p:spTree>
  </p:cSld>
  <p:clrMapOvr>
    <a:masterClrMapping/>
  </p:clrMapOvr>
</p:sld>
</file>

<file path=ppt/slides/slide1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2" name="Shape 1182"/>
        <p:cNvGrpSpPr/>
        <p:nvPr/>
      </p:nvGrpSpPr>
      <p:grpSpPr>
        <a:xfrm>
          <a:off x="0" y="0"/>
          <a:ext cx="0" cy="0"/>
          <a:chOff x="0" y="0"/>
          <a:chExt cx="0" cy="0"/>
        </a:xfrm>
      </p:grpSpPr>
      <p:sp>
        <p:nvSpPr>
          <p:cNvPr id="1183" name="Google Shape;1183;p20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Qué son las </a:t>
            </a:r>
            <a:r>
              <a:rPr lang="es"/>
              <a:t>excepciones</a:t>
            </a:r>
            <a:endParaRPr/>
          </a:p>
        </p:txBody>
      </p:sp>
      <p:sp>
        <p:nvSpPr>
          <p:cNvPr id="1184" name="Google Shape;1184;p20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El lenguaje Java™ utiliza excepciones para proporcionar posibilidades de manejo de errores para sus programas. Una excepción es un evento que se produce cuando se ejecuta el programa de forma que interrumpe el flujo normal de instrucciones.</a:t>
            </a:r>
            <a:endParaRPr/>
          </a:p>
          <a:p>
            <a:pPr indent="0" lvl="0" marL="0" rtl="0" algn="l">
              <a:spcBef>
                <a:spcPts val="1600"/>
              </a:spcBef>
              <a:spcAft>
                <a:spcPts val="0"/>
              </a:spcAft>
              <a:buNone/>
            </a:pPr>
            <a:r>
              <a:rPr lang="es"/>
              <a:t>Las excepciones son un tipo de clase que la </a:t>
            </a:r>
            <a:r>
              <a:rPr lang="es"/>
              <a:t>máquina</a:t>
            </a:r>
            <a:r>
              <a:rPr lang="es"/>
              <a:t> virtual o las aplicaciones lanzan cuando desean </a:t>
            </a:r>
            <a:r>
              <a:rPr lang="es"/>
              <a:t>interrumpir</a:t>
            </a:r>
            <a:r>
              <a:rPr lang="es"/>
              <a:t> la </a:t>
            </a:r>
            <a:r>
              <a:rPr lang="es"/>
              <a:t>ejecución</a:t>
            </a:r>
            <a:r>
              <a:rPr lang="es"/>
              <a:t>. Algunas excepciones son creadas por programadores, y algunas por la JVM.</a:t>
            </a:r>
            <a:endParaRPr/>
          </a:p>
          <a:p>
            <a:pPr indent="0" lvl="0" marL="0" rtl="0" algn="l">
              <a:spcBef>
                <a:spcPts val="1600"/>
              </a:spcBef>
              <a:spcAft>
                <a:spcPts val="1600"/>
              </a:spcAft>
              <a:buNone/>
            </a:pPr>
            <a:r>
              <a:rPr lang="es"/>
              <a:t>Podríamos</a:t>
            </a:r>
            <a:r>
              <a:rPr lang="es"/>
              <a:t> decir que una excepción (o evento excepcional) es un problema que surge durante la ejecución de un programa. Cuando se produce una excepción, el flujo normal del programa se interrumpe y el programa / aplicación finaliza de manera anormal, lo que no se recomienda, por lo tanto, estas excepciones deben ser manejadas.</a:t>
            </a:r>
            <a:endParaRPr/>
          </a:p>
        </p:txBody>
      </p:sp>
    </p:spTree>
  </p:cSld>
  <p:clrMapOvr>
    <a:masterClrMapping/>
  </p:clrMapOvr>
</p:sld>
</file>

<file path=ppt/slides/slide1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8" name="Shape 1188"/>
        <p:cNvGrpSpPr/>
        <p:nvPr/>
      </p:nvGrpSpPr>
      <p:grpSpPr>
        <a:xfrm>
          <a:off x="0" y="0"/>
          <a:ext cx="0" cy="0"/>
          <a:chOff x="0" y="0"/>
          <a:chExt cx="0" cy="0"/>
        </a:xfrm>
      </p:grpSpPr>
      <p:sp>
        <p:nvSpPr>
          <p:cNvPr id="1189" name="Google Shape;1189;p209"/>
          <p:cNvSpPr txBox="1"/>
          <p:nvPr>
            <p:ph idx="1" type="body"/>
          </p:nvPr>
        </p:nvSpPr>
        <p:spPr>
          <a:xfrm>
            <a:off x="729450" y="1318650"/>
            <a:ext cx="7688700" cy="3021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Una excepción puede ocurrir por muchas razones diferentes, los siguientes son algunos escenarios donde ocurre una excepción. Por ejemplo, un usuario ha ingresado datos no válidos, no se puede encontrar un archivo que debe abrirse o se ha perdido una conexión de red en medio de las comunicaciones o se ha agotado la memoria de la JVM.</a:t>
            </a:r>
            <a:br>
              <a:rPr lang="es"/>
            </a:br>
            <a:br>
              <a:rPr lang="es"/>
            </a:br>
            <a:br>
              <a:rPr lang="es"/>
            </a:br>
            <a:br>
              <a:rPr lang="es"/>
            </a:br>
            <a:br>
              <a:rPr lang="es"/>
            </a:br>
            <a:br>
              <a:rPr lang="es"/>
            </a:br>
            <a:br>
              <a:rPr lang="es"/>
            </a:br>
            <a:br>
              <a:rPr lang="es"/>
            </a:br>
            <a:br>
              <a:rPr lang="es"/>
            </a:br>
            <a:br>
              <a:rPr lang="es"/>
            </a:br>
            <a:endParaRPr/>
          </a:p>
        </p:txBody>
      </p:sp>
    </p:spTree>
  </p:cSld>
  <p:clrMapOvr>
    <a:masterClrMapping/>
  </p:clrMapOvr>
</p:sld>
</file>

<file path=ppt/slides/slide1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3" name="Shape 1193"/>
        <p:cNvGrpSpPr/>
        <p:nvPr/>
      </p:nvGrpSpPr>
      <p:grpSpPr>
        <a:xfrm>
          <a:off x="0" y="0"/>
          <a:ext cx="0" cy="0"/>
          <a:chOff x="0" y="0"/>
          <a:chExt cx="0" cy="0"/>
        </a:xfrm>
      </p:grpSpPr>
      <p:sp>
        <p:nvSpPr>
          <p:cNvPr id="1194" name="Google Shape;1194;p21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Jerarquía de Excepciones</a:t>
            </a:r>
            <a:endParaRPr/>
          </a:p>
        </p:txBody>
      </p:sp>
      <p:sp>
        <p:nvSpPr>
          <p:cNvPr id="1195" name="Google Shape;1195;p21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Todas las clases de excepción son subtipos de java.lang.Exception class. La clase de excepción es una subclase de la clase Throwable.</a:t>
            </a:r>
            <a:br>
              <a:rPr lang="es"/>
            </a:br>
            <a:endParaRPr/>
          </a:p>
        </p:txBody>
      </p:sp>
      <p:grpSp>
        <p:nvGrpSpPr>
          <p:cNvPr id="1196" name="Google Shape;1196;p210"/>
          <p:cNvGrpSpPr/>
          <p:nvPr/>
        </p:nvGrpSpPr>
        <p:grpSpPr>
          <a:xfrm>
            <a:off x="2368159" y="2523414"/>
            <a:ext cx="6420370" cy="2327415"/>
            <a:chOff x="629325" y="781100"/>
            <a:chExt cx="7854625" cy="3460325"/>
          </a:xfrm>
        </p:grpSpPr>
        <p:sp>
          <p:nvSpPr>
            <p:cNvPr id="1197" name="Google Shape;1197;p210"/>
            <p:cNvSpPr txBox="1"/>
            <p:nvPr/>
          </p:nvSpPr>
          <p:spPr>
            <a:xfrm>
              <a:off x="2815275" y="781100"/>
              <a:ext cx="1722300" cy="392100"/>
            </a:xfrm>
            <a:prstGeom prst="rect">
              <a:avLst/>
            </a:prstGeom>
            <a:solidFill>
              <a:srgbClr val="FFD966"/>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s" sz="1200">
                  <a:latin typeface="Consolas"/>
                  <a:ea typeface="Consolas"/>
                  <a:cs typeface="Consolas"/>
                  <a:sym typeface="Consolas"/>
                </a:rPr>
                <a:t>java.lang</a:t>
              </a:r>
              <a:endParaRPr sz="1200">
                <a:latin typeface="Consolas"/>
                <a:ea typeface="Consolas"/>
                <a:cs typeface="Consolas"/>
                <a:sym typeface="Consolas"/>
              </a:endParaRPr>
            </a:p>
          </p:txBody>
        </p:sp>
        <p:sp>
          <p:nvSpPr>
            <p:cNvPr id="1198" name="Google Shape;1198;p210"/>
            <p:cNvSpPr txBox="1"/>
            <p:nvPr/>
          </p:nvSpPr>
          <p:spPr>
            <a:xfrm>
              <a:off x="2815275" y="1399700"/>
              <a:ext cx="1722300" cy="392100"/>
            </a:xfrm>
            <a:prstGeom prst="rect">
              <a:avLst/>
            </a:prstGeom>
            <a:solidFill>
              <a:srgbClr val="FFD966"/>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s" sz="1200">
                  <a:latin typeface="Consolas"/>
                  <a:ea typeface="Consolas"/>
                  <a:cs typeface="Consolas"/>
                  <a:sym typeface="Consolas"/>
                </a:rPr>
                <a:t>Object</a:t>
              </a:r>
              <a:endParaRPr sz="1200">
                <a:latin typeface="Consolas"/>
                <a:ea typeface="Consolas"/>
                <a:cs typeface="Consolas"/>
                <a:sym typeface="Consolas"/>
              </a:endParaRPr>
            </a:p>
          </p:txBody>
        </p:sp>
        <p:sp>
          <p:nvSpPr>
            <p:cNvPr id="1199" name="Google Shape;1199;p210"/>
            <p:cNvSpPr txBox="1"/>
            <p:nvPr/>
          </p:nvSpPr>
          <p:spPr>
            <a:xfrm>
              <a:off x="2815275" y="1983600"/>
              <a:ext cx="1722300" cy="392100"/>
            </a:xfrm>
            <a:prstGeom prst="rect">
              <a:avLst/>
            </a:prstGeom>
            <a:solidFill>
              <a:srgbClr val="FFD966"/>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s" sz="1200">
                  <a:latin typeface="Consolas"/>
                  <a:ea typeface="Consolas"/>
                  <a:cs typeface="Consolas"/>
                  <a:sym typeface="Consolas"/>
                </a:rPr>
                <a:t>Throwable</a:t>
              </a:r>
              <a:endParaRPr sz="1200">
                <a:latin typeface="Consolas"/>
                <a:ea typeface="Consolas"/>
                <a:cs typeface="Consolas"/>
                <a:sym typeface="Consolas"/>
              </a:endParaRPr>
            </a:p>
          </p:txBody>
        </p:sp>
        <p:sp>
          <p:nvSpPr>
            <p:cNvPr id="1200" name="Google Shape;1200;p210"/>
            <p:cNvSpPr txBox="1"/>
            <p:nvPr/>
          </p:nvSpPr>
          <p:spPr>
            <a:xfrm>
              <a:off x="5454400" y="2977475"/>
              <a:ext cx="1722300" cy="392100"/>
            </a:xfrm>
            <a:prstGeom prst="rect">
              <a:avLst/>
            </a:prstGeom>
            <a:solidFill>
              <a:srgbClr val="FFD966"/>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s" sz="1200">
                  <a:latin typeface="Consolas"/>
                  <a:ea typeface="Consolas"/>
                  <a:cs typeface="Consolas"/>
                  <a:sym typeface="Consolas"/>
                </a:rPr>
                <a:t>Exceptions</a:t>
              </a:r>
              <a:endParaRPr sz="1200">
                <a:latin typeface="Consolas"/>
                <a:ea typeface="Consolas"/>
                <a:cs typeface="Consolas"/>
                <a:sym typeface="Consolas"/>
              </a:endParaRPr>
            </a:p>
          </p:txBody>
        </p:sp>
        <p:sp>
          <p:nvSpPr>
            <p:cNvPr id="1201" name="Google Shape;1201;p210"/>
            <p:cNvSpPr txBox="1"/>
            <p:nvPr/>
          </p:nvSpPr>
          <p:spPr>
            <a:xfrm>
              <a:off x="6761650" y="3846425"/>
              <a:ext cx="1722300" cy="392100"/>
            </a:xfrm>
            <a:prstGeom prst="rect">
              <a:avLst/>
            </a:prstGeom>
            <a:solidFill>
              <a:srgbClr val="FFD966"/>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s" sz="1000">
                  <a:latin typeface="Consolas"/>
                  <a:ea typeface="Consolas"/>
                  <a:cs typeface="Consolas"/>
                  <a:sym typeface="Consolas"/>
                </a:rPr>
                <a:t>Other Exceptions</a:t>
              </a:r>
              <a:endParaRPr sz="1000">
                <a:latin typeface="Consolas"/>
                <a:ea typeface="Consolas"/>
                <a:cs typeface="Consolas"/>
                <a:sym typeface="Consolas"/>
              </a:endParaRPr>
            </a:p>
          </p:txBody>
        </p:sp>
        <p:sp>
          <p:nvSpPr>
            <p:cNvPr id="1202" name="Google Shape;1202;p210"/>
            <p:cNvSpPr txBox="1"/>
            <p:nvPr/>
          </p:nvSpPr>
          <p:spPr>
            <a:xfrm>
              <a:off x="3872475" y="3849325"/>
              <a:ext cx="1884300" cy="392100"/>
            </a:xfrm>
            <a:prstGeom prst="rect">
              <a:avLst/>
            </a:prstGeom>
            <a:solidFill>
              <a:srgbClr val="FFD966"/>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s" sz="1000">
                  <a:latin typeface="Consolas"/>
                  <a:ea typeface="Consolas"/>
                  <a:cs typeface="Consolas"/>
                  <a:sym typeface="Consolas"/>
                </a:rPr>
                <a:t>Runtime Exceptions</a:t>
              </a:r>
              <a:endParaRPr sz="1000">
                <a:latin typeface="Consolas"/>
                <a:ea typeface="Consolas"/>
                <a:cs typeface="Consolas"/>
                <a:sym typeface="Consolas"/>
              </a:endParaRPr>
            </a:p>
          </p:txBody>
        </p:sp>
        <p:sp>
          <p:nvSpPr>
            <p:cNvPr id="1203" name="Google Shape;1203;p210"/>
            <p:cNvSpPr txBox="1"/>
            <p:nvPr/>
          </p:nvSpPr>
          <p:spPr>
            <a:xfrm>
              <a:off x="629325" y="2996400"/>
              <a:ext cx="1722300" cy="392100"/>
            </a:xfrm>
            <a:prstGeom prst="rect">
              <a:avLst/>
            </a:prstGeom>
            <a:solidFill>
              <a:srgbClr val="F1C232"/>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s" sz="1200">
                  <a:latin typeface="Consolas"/>
                  <a:ea typeface="Consolas"/>
                  <a:cs typeface="Consolas"/>
                  <a:sym typeface="Consolas"/>
                </a:rPr>
                <a:t>Errors</a:t>
              </a:r>
              <a:endParaRPr sz="1200">
                <a:latin typeface="Consolas"/>
                <a:ea typeface="Consolas"/>
                <a:cs typeface="Consolas"/>
                <a:sym typeface="Consolas"/>
              </a:endParaRPr>
            </a:p>
          </p:txBody>
        </p:sp>
        <p:cxnSp>
          <p:nvCxnSpPr>
            <p:cNvPr id="1204" name="Google Shape;1204;p210"/>
            <p:cNvCxnSpPr/>
            <p:nvPr/>
          </p:nvCxnSpPr>
          <p:spPr>
            <a:xfrm flipH="1">
              <a:off x="3576275" y="1173200"/>
              <a:ext cx="12000" cy="225600"/>
            </a:xfrm>
            <a:prstGeom prst="straightConnector1">
              <a:avLst/>
            </a:prstGeom>
            <a:noFill/>
            <a:ln cap="flat" cmpd="sng" w="19050">
              <a:solidFill>
                <a:srgbClr val="695D46"/>
              </a:solidFill>
              <a:prstDash val="solid"/>
              <a:round/>
              <a:headEnd len="med" w="med" type="none"/>
              <a:tailEnd len="med" w="med" type="triangle"/>
            </a:ln>
          </p:spPr>
        </p:cxnSp>
        <p:cxnSp>
          <p:nvCxnSpPr>
            <p:cNvPr id="1205" name="Google Shape;1205;p210"/>
            <p:cNvCxnSpPr/>
            <p:nvPr/>
          </p:nvCxnSpPr>
          <p:spPr>
            <a:xfrm>
              <a:off x="3670425" y="2375700"/>
              <a:ext cx="12000" cy="285300"/>
            </a:xfrm>
            <a:prstGeom prst="straightConnector1">
              <a:avLst/>
            </a:prstGeom>
            <a:noFill/>
            <a:ln cap="flat" cmpd="sng" w="19050">
              <a:solidFill>
                <a:srgbClr val="695D46"/>
              </a:solidFill>
              <a:prstDash val="solid"/>
              <a:round/>
              <a:headEnd len="med" w="med" type="none"/>
              <a:tailEnd len="med" w="med" type="none"/>
            </a:ln>
          </p:spPr>
        </p:cxnSp>
        <p:cxnSp>
          <p:nvCxnSpPr>
            <p:cNvPr id="1206" name="Google Shape;1206;p210"/>
            <p:cNvCxnSpPr/>
            <p:nvPr/>
          </p:nvCxnSpPr>
          <p:spPr>
            <a:xfrm flipH="1">
              <a:off x="6331225" y="3390100"/>
              <a:ext cx="6300" cy="232800"/>
            </a:xfrm>
            <a:prstGeom prst="straightConnector1">
              <a:avLst/>
            </a:prstGeom>
            <a:noFill/>
            <a:ln cap="flat" cmpd="sng" w="19050">
              <a:solidFill>
                <a:srgbClr val="695D46"/>
              </a:solidFill>
              <a:prstDash val="solid"/>
              <a:round/>
              <a:headEnd len="med" w="med" type="none"/>
              <a:tailEnd len="med" w="med" type="none"/>
            </a:ln>
          </p:spPr>
        </p:cxnSp>
        <p:cxnSp>
          <p:nvCxnSpPr>
            <p:cNvPr id="1207" name="Google Shape;1207;p210"/>
            <p:cNvCxnSpPr/>
            <p:nvPr/>
          </p:nvCxnSpPr>
          <p:spPr>
            <a:xfrm flipH="1">
              <a:off x="3576275" y="1782800"/>
              <a:ext cx="12000" cy="225600"/>
            </a:xfrm>
            <a:prstGeom prst="straightConnector1">
              <a:avLst/>
            </a:prstGeom>
            <a:noFill/>
            <a:ln cap="flat" cmpd="sng" w="19050">
              <a:solidFill>
                <a:srgbClr val="695D46"/>
              </a:solidFill>
              <a:prstDash val="solid"/>
              <a:round/>
              <a:headEnd len="med" w="med" type="none"/>
              <a:tailEnd len="med" w="med" type="triangle"/>
            </a:ln>
          </p:spPr>
        </p:cxnSp>
        <p:cxnSp>
          <p:nvCxnSpPr>
            <p:cNvPr id="1208" name="Google Shape;1208;p210"/>
            <p:cNvCxnSpPr/>
            <p:nvPr/>
          </p:nvCxnSpPr>
          <p:spPr>
            <a:xfrm flipH="1" rot="10800000">
              <a:off x="1425450" y="2637150"/>
              <a:ext cx="4917900" cy="23700"/>
            </a:xfrm>
            <a:prstGeom prst="straightConnector1">
              <a:avLst/>
            </a:prstGeom>
            <a:noFill/>
            <a:ln cap="flat" cmpd="sng" w="19050">
              <a:solidFill>
                <a:srgbClr val="695D46"/>
              </a:solidFill>
              <a:prstDash val="solid"/>
              <a:round/>
              <a:headEnd len="med" w="med" type="none"/>
              <a:tailEnd len="med" w="med" type="none"/>
            </a:ln>
          </p:spPr>
        </p:cxnSp>
        <p:cxnSp>
          <p:nvCxnSpPr>
            <p:cNvPr id="1209" name="Google Shape;1209;p210"/>
            <p:cNvCxnSpPr/>
            <p:nvPr/>
          </p:nvCxnSpPr>
          <p:spPr>
            <a:xfrm>
              <a:off x="4632725" y="3604200"/>
              <a:ext cx="3064800" cy="23700"/>
            </a:xfrm>
            <a:prstGeom prst="straightConnector1">
              <a:avLst/>
            </a:prstGeom>
            <a:noFill/>
            <a:ln cap="flat" cmpd="sng" w="19050">
              <a:solidFill>
                <a:srgbClr val="695D46"/>
              </a:solidFill>
              <a:prstDash val="solid"/>
              <a:round/>
              <a:headEnd len="med" w="med" type="none"/>
              <a:tailEnd len="med" w="med" type="none"/>
            </a:ln>
          </p:spPr>
        </p:cxnSp>
        <p:cxnSp>
          <p:nvCxnSpPr>
            <p:cNvPr id="1210" name="Google Shape;1210;p210"/>
            <p:cNvCxnSpPr/>
            <p:nvPr/>
          </p:nvCxnSpPr>
          <p:spPr>
            <a:xfrm flipH="1">
              <a:off x="1414275" y="2660700"/>
              <a:ext cx="18000" cy="335700"/>
            </a:xfrm>
            <a:prstGeom prst="straightConnector1">
              <a:avLst/>
            </a:prstGeom>
            <a:noFill/>
            <a:ln cap="flat" cmpd="sng" w="19050">
              <a:solidFill>
                <a:srgbClr val="695D46"/>
              </a:solidFill>
              <a:prstDash val="solid"/>
              <a:round/>
              <a:headEnd len="med" w="med" type="none"/>
              <a:tailEnd len="med" w="med" type="triangle"/>
            </a:ln>
          </p:spPr>
        </p:cxnSp>
        <p:cxnSp>
          <p:nvCxnSpPr>
            <p:cNvPr id="1211" name="Google Shape;1211;p210"/>
            <p:cNvCxnSpPr>
              <a:endCxn id="1200" idx="0"/>
            </p:cNvCxnSpPr>
            <p:nvPr/>
          </p:nvCxnSpPr>
          <p:spPr>
            <a:xfrm flipH="1">
              <a:off x="6315550" y="2649275"/>
              <a:ext cx="27600" cy="328200"/>
            </a:xfrm>
            <a:prstGeom prst="straightConnector1">
              <a:avLst/>
            </a:prstGeom>
            <a:noFill/>
            <a:ln cap="flat" cmpd="sng" w="19050">
              <a:solidFill>
                <a:srgbClr val="695D46"/>
              </a:solidFill>
              <a:prstDash val="solid"/>
              <a:round/>
              <a:headEnd len="med" w="med" type="none"/>
              <a:tailEnd len="med" w="med" type="triangle"/>
            </a:ln>
          </p:spPr>
        </p:cxnSp>
        <p:cxnSp>
          <p:nvCxnSpPr>
            <p:cNvPr id="1212" name="Google Shape;1212;p210"/>
            <p:cNvCxnSpPr/>
            <p:nvPr/>
          </p:nvCxnSpPr>
          <p:spPr>
            <a:xfrm flipH="1">
              <a:off x="4638900" y="3611150"/>
              <a:ext cx="5700" cy="280800"/>
            </a:xfrm>
            <a:prstGeom prst="straightConnector1">
              <a:avLst/>
            </a:prstGeom>
            <a:noFill/>
            <a:ln cap="flat" cmpd="sng" w="19050">
              <a:solidFill>
                <a:srgbClr val="695D46"/>
              </a:solidFill>
              <a:prstDash val="solid"/>
              <a:round/>
              <a:headEnd len="med" w="med" type="none"/>
              <a:tailEnd len="med" w="med" type="triangle"/>
            </a:ln>
          </p:spPr>
        </p:cxnSp>
        <p:cxnSp>
          <p:nvCxnSpPr>
            <p:cNvPr id="1213" name="Google Shape;1213;p210"/>
            <p:cNvCxnSpPr/>
            <p:nvPr/>
          </p:nvCxnSpPr>
          <p:spPr>
            <a:xfrm>
              <a:off x="7673675" y="3646775"/>
              <a:ext cx="25200" cy="199500"/>
            </a:xfrm>
            <a:prstGeom prst="straightConnector1">
              <a:avLst/>
            </a:prstGeom>
            <a:noFill/>
            <a:ln cap="flat" cmpd="sng" w="19050">
              <a:solidFill>
                <a:srgbClr val="695D46"/>
              </a:solidFill>
              <a:prstDash val="solid"/>
              <a:round/>
              <a:headEnd len="med" w="med" type="none"/>
              <a:tailEnd len="med" w="med" type="triangle"/>
            </a:ln>
          </p:spPr>
        </p:cxnSp>
      </p:grpSp>
    </p:spTree>
  </p:cSld>
  <p:clrMapOvr>
    <a:masterClrMapping/>
  </p:clrMapOvr>
</p:sld>
</file>

<file path=ppt/slides/slide1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7" name="Shape 1217"/>
        <p:cNvGrpSpPr/>
        <p:nvPr/>
      </p:nvGrpSpPr>
      <p:grpSpPr>
        <a:xfrm>
          <a:off x="0" y="0"/>
          <a:ext cx="0" cy="0"/>
          <a:chOff x="0" y="0"/>
          <a:chExt cx="0" cy="0"/>
        </a:xfrm>
      </p:grpSpPr>
      <p:sp>
        <p:nvSpPr>
          <p:cNvPr id="1218" name="Google Shape;1218;p21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Tipos de Excepciones</a:t>
            </a:r>
            <a:endParaRPr/>
          </a:p>
        </p:txBody>
      </p:sp>
      <p:sp>
        <p:nvSpPr>
          <p:cNvPr id="1219" name="Google Shape;1219;p21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s" sz="1200"/>
              <a:t>Excepciones comprobada (checked)</a:t>
            </a:r>
            <a:r>
              <a:rPr lang="es" sz="1200"/>
              <a:t>: es una excepción que se produce en el momento de la compilación, también se denominan excepciones de tiempo de compilación. Estas excepciones no pueden simplemente ignorarse al momento de la compilación, el programador debe encargarse de estas excepciones.</a:t>
            </a:r>
            <a:endParaRPr sz="1200"/>
          </a:p>
          <a:p>
            <a:pPr indent="0" lvl="0" marL="0" rtl="0" algn="just">
              <a:spcBef>
                <a:spcPts val="1600"/>
              </a:spcBef>
              <a:spcAft>
                <a:spcPts val="0"/>
              </a:spcAft>
              <a:buNone/>
            </a:pPr>
            <a:r>
              <a:rPr b="1" lang="es" sz="1200"/>
              <a:t>Excepciones no verificadas </a:t>
            </a:r>
            <a:r>
              <a:rPr b="1" lang="es" sz="1200"/>
              <a:t>(unchecked)</a:t>
            </a:r>
            <a:r>
              <a:rPr lang="es" sz="1200"/>
              <a:t>: es una excepción que se produce en el momento de la ejecución. Estos también se llaman excepciones de tiempo de ejecución, incluyen errores de programación, como errores de lógica o uso incorrecto de una API. Las excepciones de tiempo de ejecución se ignoran al momento de la compilación.</a:t>
            </a:r>
            <a:endParaRPr sz="1200"/>
          </a:p>
          <a:p>
            <a:pPr indent="0" lvl="0" marL="0" rtl="0" algn="just">
              <a:spcBef>
                <a:spcPts val="1600"/>
              </a:spcBef>
              <a:spcAft>
                <a:spcPts val="1600"/>
              </a:spcAft>
              <a:buNone/>
            </a:pPr>
            <a:r>
              <a:rPr b="1" lang="es" sz="1200"/>
              <a:t>Errores</a:t>
            </a:r>
            <a:r>
              <a:rPr lang="es" sz="1200"/>
              <a:t>: no son excepciones en absoluto, sino problemas que surgen más allá del control del usuario o del programador. Generalmente, se ignoran los errores en su código porque rara vez puede hacer algo acerca de un error.</a:t>
            </a:r>
            <a:br>
              <a:rPr lang="es" sz="1200"/>
            </a:b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Temario</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Desventajas o inconvenientes</a:t>
            </a:r>
            <a:endParaRPr/>
          </a:p>
        </p:txBody>
      </p:sp>
      <p:sp>
        <p:nvSpPr>
          <p:cNvPr id="164" name="Google Shape;164;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La programación orientada a objetos presenta también algunas desventajas como pueden ser:</a:t>
            </a:r>
            <a:endParaRPr/>
          </a:p>
          <a:p>
            <a:pPr indent="-342900" lvl="0" marL="457200" rtl="0" algn="just">
              <a:spcBef>
                <a:spcPts val="1600"/>
              </a:spcBef>
              <a:spcAft>
                <a:spcPts val="0"/>
              </a:spcAft>
              <a:buSzPts val="1800"/>
              <a:buChar char="●"/>
            </a:pPr>
            <a:r>
              <a:rPr lang="es"/>
              <a:t>Cambio en la forma de pensar de la programación tradicional a la orientada a objetos.</a:t>
            </a:r>
            <a:endParaRPr/>
          </a:p>
          <a:p>
            <a:pPr indent="-342900" lvl="0" marL="457200" rtl="0" algn="just">
              <a:spcBef>
                <a:spcPts val="0"/>
              </a:spcBef>
              <a:spcAft>
                <a:spcPts val="0"/>
              </a:spcAft>
              <a:buSzPts val="1800"/>
              <a:buChar char="●"/>
            </a:pPr>
            <a:r>
              <a:rPr lang="es"/>
              <a:t>La ejecución de programas orientados a objetos es más lenta.  </a:t>
            </a:r>
            <a:endParaRPr/>
          </a:p>
          <a:p>
            <a:pPr indent="-342900" lvl="0" marL="457200" rtl="0" algn="just">
              <a:spcBef>
                <a:spcPts val="0"/>
              </a:spcBef>
              <a:spcAft>
                <a:spcPts val="0"/>
              </a:spcAft>
              <a:buSzPts val="1800"/>
              <a:buChar char="●"/>
            </a:pPr>
            <a:r>
              <a:rPr lang="es"/>
              <a:t>La necesidad de utilizar bibliotecas de clases obliga a su aprendizaje y entrenamiento.</a:t>
            </a:r>
            <a:br>
              <a:rPr lang="es"/>
            </a:br>
            <a:endParaRPr/>
          </a:p>
        </p:txBody>
      </p:sp>
    </p:spTree>
  </p:cSld>
  <p:clrMapOvr>
    <a:masterClrMapping/>
  </p:clrMapOvr>
</p:sld>
</file>

<file path=ppt/slides/slide2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3" name="Shape 1223"/>
        <p:cNvGrpSpPr/>
        <p:nvPr/>
      </p:nvGrpSpPr>
      <p:grpSpPr>
        <a:xfrm>
          <a:off x="0" y="0"/>
          <a:ext cx="0" cy="0"/>
          <a:chOff x="0" y="0"/>
          <a:chExt cx="0" cy="0"/>
        </a:xfrm>
      </p:grpSpPr>
      <p:sp>
        <p:nvSpPr>
          <p:cNvPr id="1224" name="Google Shape;1224;p212"/>
          <p:cNvSpPr txBox="1"/>
          <p:nvPr>
            <p:ph idx="1" type="body"/>
          </p:nvPr>
        </p:nvSpPr>
        <p:spPr>
          <a:xfrm>
            <a:off x="729450" y="1318650"/>
            <a:ext cx="7688700" cy="3021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
              <a:t>Las excepciones se agrupan en dos tipos: checked y unchecked.</a:t>
            </a:r>
            <a:endParaRPr/>
          </a:p>
          <a:p>
            <a:pPr indent="-342900" lvl="0" marL="457200" rtl="0" algn="l">
              <a:spcBef>
                <a:spcPts val="0"/>
              </a:spcBef>
              <a:spcAft>
                <a:spcPts val="0"/>
              </a:spcAft>
              <a:buSzPts val="1800"/>
              <a:buChar char="●"/>
            </a:pPr>
            <a:r>
              <a:rPr lang="es"/>
              <a:t>Las checked incluyen todo las heredadas de Exception, excluyendo las que lo hacen de RuntimeException.</a:t>
            </a:r>
            <a:endParaRPr/>
          </a:p>
          <a:p>
            <a:pPr indent="-342900" lvl="0" marL="457200" rtl="0" algn="l">
              <a:spcBef>
                <a:spcPts val="0"/>
              </a:spcBef>
              <a:spcAft>
                <a:spcPts val="0"/>
              </a:spcAft>
              <a:buSzPts val="1800"/>
              <a:buChar char="●"/>
            </a:pPr>
            <a:r>
              <a:rPr lang="es"/>
              <a:t>Las excepciones  de tipo checked están sujetas a la regla de “declarar y gestionamos”; declaramos mediante throws  y gestionamos con el uso del try/catch.</a:t>
            </a:r>
            <a:endParaRPr/>
          </a:p>
          <a:p>
            <a:pPr indent="-342900" lvl="0" marL="457200" rtl="0" algn="l">
              <a:spcBef>
                <a:spcPts val="0"/>
              </a:spcBef>
              <a:spcAft>
                <a:spcPts val="0"/>
              </a:spcAft>
              <a:buSzPts val="1800"/>
              <a:buChar char="●"/>
            </a:pPr>
            <a:r>
              <a:rPr lang="es"/>
              <a:t>Los subtipos de  Error o RuntimeException son unchecked. Si bien se pueden declarar o gestionar, aunque no es requerido.</a:t>
            </a:r>
            <a:endParaRPr/>
          </a:p>
          <a:p>
            <a:pPr indent="-342900" lvl="0" marL="457200" rtl="0" algn="l">
              <a:spcBef>
                <a:spcPts val="0"/>
              </a:spcBef>
              <a:spcAft>
                <a:spcPts val="0"/>
              </a:spcAft>
              <a:buSzPts val="1800"/>
              <a:buChar char="●"/>
            </a:pPr>
            <a:r>
              <a:rPr lang="es"/>
              <a:t>Si se utiliza, de manera opcional,  el bloque  finally, hay que tener en cuenta que  siempre se invocará, independientemente de que se lance o no una excepción en el intento correspondiente, e independientemente de si se captura o no una excepción lanzada.</a:t>
            </a:r>
            <a:endParaRPr/>
          </a:p>
          <a:p>
            <a:pPr indent="-342900" lvl="0" marL="457200" rtl="0" algn="l">
              <a:spcBef>
                <a:spcPts val="0"/>
              </a:spcBef>
              <a:spcAft>
                <a:spcPts val="0"/>
              </a:spcAft>
              <a:buSzPts val="1800"/>
              <a:buChar char="●"/>
            </a:pPr>
            <a:r>
              <a:rPr lang="es"/>
              <a:t>La única excepción a la regla finally-siempre-será-invocado es que cuando la JVM se cierra. Esto podría ocurrir si el código de los bloques try o catch llama a System.exit().</a:t>
            </a:r>
            <a:endParaRPr/>
          </a:p>
          <a:p>
            <a:pPr indent="-342900" lvl="0" marL="457200" rtl="0" algn="l">
              <a:spcBef>
                <a:spcPts val="0"/>
              </a:spcBef>
              <a:spcAft>
                <a:spcPts val="0"/>
              </a:spcAft>
              <a:buSzPts val="1800"/>
              <a:buChar char="●"/>
            </a:pPr>
            <a:r>
              <a:rPr lang="es"/>
              <a:t>Sólo porque finalmente se invoca no significa que se complete. Código en el bloque finalmente podría plantear una excepción o emitir un System.exit ().</a:t>
            </a:r>
            <a:endParaRPr/>
          </a:p>
        </p:txBody>
      </p:sp>
    </p:spTree>
  </p:cSld>
  <p:clrMapOvr>
    <a:masterClrMapping/>
  </p:clrMapOvr>
</p:sld>
</file>

<file path=ppt/slides/slide2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8" name="Shape 1228"/>
        <p:cNvGrpSpPr/>
        <p:nvPr/>
      </p:nvGrpSpPr>
      <p:grpSpPr>
        <a:xfrm>
          <a:off x="0" y="0"/>
          <a:ext cx="0" cy="0"/>
          <a:chOff x="0" y="0"/>
          <a:chExt cx="0" cy="0"/>
        </a:xfrm>
      </p:grpSpPr>
      <p:sp>
        <p:nvSpPr>
          <p:cNvPr id="1229" name="Google Shape;1229;p213"/>
          <p:cNvSpPr txBox="1"/>
          <p:nvPr>
            <p:ph idx="1" type="body"/>
          </p:nvPr>
        </p:nvSpPr>
        <p:spPr>
          <a:xfrm>
            <a:off x="727250" y="316200"/>
            <a:ext cx="7690800" cy="40239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s" sz="1700"/>
              <a:t>Las excepciones no “catch”ed se propagan de nuevo a través de la pila de llamadas, comenzando desde el método donde se genera la excepción y terminando con el primer método que tiene una captura correspondiente para ese tipo de excepción o un cierre de JVM.</a:t>
            </a:r>
            <a:endParaRPr sz="1700"/>
          </a:p>
          <a:p>
            <a:pPr indent="-336550" lvl="0" marL="457200" rtl="0" algn="l">
              <a:spcBef>
                <a:spcPts val="0"/>
              </a:spcBef>
              <a:spcAft>
                <a:spcPts val="0"/>
              </a:spcAft>
              <a:buSzPts val="1700"/>
              <a:buChar char="●"/>
            </a:pPr>
            <a:r>
              <a:rPr lang="es" sz="1700"/>
              <a:t>Puede crear sus propias excepciones, normalmente extendiendo Exception o uno de sus subtipos. Su excepción se considerará una excepción checked (a menos que se extienda desde RuntimeException) y el compilador aplicará la regla declarar y gestionar para esa excepción.</a:t>
            </a:r>
            <a:endParaRPr sz="1700"/>
          </a:p>
          <a:p>
            <a:pPr indent="-336550" lvl="0" marL="457200" rtl="0" algn="l">
              <a:spcBef>
                <a:spcPts val="0"/>
              </a:spcBef>
              <a:spcAft>
                <a:spcPts val="0"/>
              </a:spcAft>
              <a:buSzPts val="1700"/>
              <a:buChar char="●"/>
            </a:pPr>
            <a:r>
              <a:rPr lang="es" sz="1700"/>
              <a:t>Todos los bloques de captura deben ser ordenados de la forma más específica a la más general. Si tiene una cláusula catch para IOException y Exception, debe poner el catch para IOException primero en su código. De lo contrario, el IOException sería capturado por catch(Exception e), porque un argumento catch puede capturar la excepción especificada o cualquiera de sus subtipos. El compilador le impedirá definir cláusulas de captura que nunca se puedan alcanzar.</a:t>
            </a:r>
            <a:endParaRPr sz="1700"/>
          </a:p>
          <a:p>
            <a:pPr indent="0" lvl="0" marL="457200" rtl="0" algn="l">
              <a:spcBef>
                <a:spcPts val="1600"/>
              </a:spcBef>
              <a:spcAft>
                <a:spcPts val="1600"/>
              </a:spcAft>
              <a:buNone/>
            </a:pPr>
            <a:r>
              <a:t/>
            </a:r>
            <a:endParaRPr sz="1700"/>
          </a:p>
        </p:txBody>
      </p:sp>
    </p:spTree>
  </p:cSld>
  <p:clrMapOvr>
    <a:masterClrMapping/>
  </p:clrMapOvr>
</p:sld>
</file>

<file path=ppt/slides/slide2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3" name="Shape 1233"/>
        <p:cNvGrpSpPr/>
        <p:nvPr/>
      </p:nvGrpSpPr>
      <p:grpSpPr>
        <a:xfrm>
          <a:off x="0" y="0"/>
          <a:ext cx="0" cy="0"/>
          <a:chOff x="0" y="0"/>
          <a:chExt cx="0" cy="0"/>
        </a:xfrm>
      </p:grpSpPr>
      <p:sp>
        <p:nvSpPr>
          <p:cNvPr id="1234" name="Google Shape;1234;p214"/>
          <p:cNvSpPr txBox="1"/>
          <p:nvPr>
            <p:ph idx="1" type="body"/>
          </p:nvPr>
        </p:nvSpPr>
        <p:spPr>
          <a:xfrm>
            <a:off x="729450" y="621850"/>
            <a:ext cx="7688700" cy="3718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A partir de JDK 7, el mecanismo de manejo de excepciones de Java se ha ampliado con la adición de tres características.</a:t>
            </a:r>
            <a:endParaRPr/>
          </a:p>
          <a:p>
            <a:pPr indent="-342900" lvl="0" marL="457200" rtl="0" algn="just">
              <a:spcBef>
                <a:spcPts val="1600"/>
              </a:spcBef>
              <a:spcAft>
                <a:spcPts val="0"/>
              </a:spcAft>
              <a:buSzPts val="1800"/>
              <a:buChar char="●"/>
            </a:pPr>
            <a:r>
              <a:rPr lang="es"/>
              <a:t>El primero es compatible con la gestión automática de recursos, que automatiza el proceso de liberación de un recurso, como un archivo, cuando ya no es necesario. Se basa en una forma expandida de try, llamada declaración try-with-resources (try con recursos).</a:t>
            </a:r>
            <a:endParaRPr/>
          </a:p>
          <a:p>
            <a:pPr indent="-342900" lvl="0" marL="457200" rtl="0" algn="just">
              <a:spcBef>
                <a:spcPts val="0"/>
              </a:spcBef>
              <a:spcAft>
                <a:spcPts val="0"/>
              </a:spcAft>
              <a:buSzPts val="1800"/>
              <a:buChar char="●"/>
            </a:pPr>
            <a:r>
              <a:rPr lang="es"/>
              <a:t>La segunda característica nueva se llama multi-catch.</a:t>
            </a:r>
            <a:endParaRPr/>
          </a:p>
          <a:p>
            <a:pPr indent="-342900" lvl="0" marL="457200" rtl="0" algn="just">
              <a:spcBef>
                <a:spcPts val="0"/>
              </a:spcBef>
              <a:spcAft>
                <a:spcPts val="0"/>
              </a:spcAft>
              <a:buSzPts val="1800"/>
              <a:buChar char="●"/>
            </a:pPr>
            <a:r>
              <a:rPr lang="es"/>
              <a:t>Y la tercera a veces se llama final rethrow o more precise rethrow. Estas dos características se describen aquí.</a:t>
            </a:r>
            <a:endParaRPr/>
          </a:p>
          <a:p>
            <a:pPr indent="0" lvl="0" marL="457200" rtl="0" algn="just">
              <a:spcBef>
                <a:spcPts val="1600"/>
              </a:spcBef>
              <a:spcAft>
                <a:spcPts val="1600"/>
              </a:spcAft>
              <a:buNone/>
            </a:pPr>
            <a:r>
              <a:t/>
            </a:r>
            <a:endParaRPr/>
          </a:p>
        </p:txBody>
      </p:sp>
    </p:spTree>
  </p:cSld>
  <p:clrMapOvr>
    <a:masterClrMapping/>
  </p:clrMapOvr>
</p:sld>
</file>

<file path=ppt/slides/slide2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8" name="Shape 1238"/>
        <p:cNvGrpSpPr/>
        <p:nvPr/>
      </p:nvGrpSpPr>
      <p:grpSpPr>
        <a:xfrm>
          <a:off x="0" y="0"/>
          <a:ext cx="0" cy="0"/>
          <a:chOff x="0" y="0"/>
          <a:chExt cx="0" cy="0"/>
        </a:xfrm>
      </p:grpSpPr>
      <p:sp>
        <p:nvSpPr>
          <p:cNvPr id="1239" name="Google Shape;1239;p2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a:t>
            </a:r>
            <a:r>
              <a:rPr lang="es"/>
              <a:t>apturar excepciones </a:t>
            </a:r>
            <a:endParaRPr/>
          </a:p>
        </p:txBody>
      </p:sp>
      <p:sp>
        <p:nvSpPr>
          <p:cNvPr id="1240" name="Google Shape;1240;p2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600"/>
              <a:t>Como comentamos, l</a:t>
            </a:r>
            <a:r>
              <a:rPr lang="es" sz="1600"/>
              <a:t>as excepciones se agrupan en dos tipos: checked y unchecked.</a:t>
            </a:r>
            <a:endParaRPr sz="1600"/>
          </a:p>
          <a:p>
            <a:pPr indent="0" lvl="0" marL="0" rtl="0" algn="just">
              <a:spcBef>
                <a:spcPts val="1600"/>
              </a:spcBef>
              <a:spcAft>
                <a:spcPts val="0"/>
              </a:spcAft>
              <a:buNone/>
            </a:pPr>
            <a:r>
              <a:rPr lang="es" sz="1600"/>
              <a:t>Las checked incluyen todo las heredadas de Exception, excluyendo las que lo hacen de RuntimeException, estas están sujetas a la regla de “declarar y gestionamos”; declaramos mediante throws  y gestionamos con el uso del try/catch.</a:t>
            </a:r>
            <a:endParaRPr sz="1600"/>
          </a:p>
          <a:p>
            <a:pPr indent="0" lvl="0" marL="0" rtl="0" algn="just">
              <a:spcBef>
                <a:spcPts val="1600"/>
              </a:spcBef>
              <a:spcAft>
                <a:spcPts val="0"/>
              </a:spcAft>
              <a:buNone/>
            </a:pPr>
            <a:r>
              <a:rPr lang="es" sz="1600"/>
              <a:t>Los subtipos de  Error o RuntimeException son unchecked. Si bien se pueden declarar o gestionar, aunque no es requerido. Si se utiliza, de manera opcional,  el bloque  finally, hay que tener en cuenta que  siempre se invocará, independientemente de que se lance o no una excepción en el intento correspondiente, e independientemente de si se captura o no una excepción lanzada.</a:t>
            </a:r>
            <a:endParaRPr sz="1600"/>
          </a:p>
          <a:p>
            <a:pPr indent="0" lvl="0" marL="0" rtl="0" algn="just">
              <a:spcBef>
                <a:spcPts val="1600"/>
              </a:spcBef>
              <a:spcAft>
                <a:spcPts val="0"/>
              </a:spcAft>
              <a:buNone/>
            </a:pPr>
            <a:r>
              <a:t/>
            </a:r>
            <a:endParaRPr sz="1600"/>
          </a:p>
          <a:p>
            <a:pPr indent="0" lvl="0" marL="0" rtl="0" algn="just">
              <a:spcBef>
                <a:spcPts val="1600"/>
              </a:spcBef>
              <a:spcAft>
                <a:spcPts val="1600"/>
              </a:spcAft>
              <a:buNone/>
            </a:pPr>
            <a:r>
              <a:t/>
            </a:r>
            <a:endParaRPr sz="1600"/>
          </a:p>
        </p:txBody>
      </p:sp>
    </p:spTree>
  </p:cSld>
  <p:clrMapOvr>
    <a:masterClrMapping/>
  </p:clrMapOvr>
</p:sld>
</file>

<file path=ppt/slides/slide2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4" name="Shape 1244"/>
        <p:cNvGrpSpPr/>
        <p:nvPr/>
      </p:nvGrpSpPr>
      <p:grpSpPr>
        <a:xfrm>
          <a:off x="0" y="0"/>
          <a:ext cx="0" cy="0"/>
          <a:chOff x="0" y="0"/>
          <a:chExt cx="0" cy="0"/>
        </a:xfrm>
      </p:grpSpPr>
      <p:sp>
        <p:nvSpPr>
          <p:cNvPr id="1245" name="Google Shape;1245;p2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Uso de throws</a:t>
            </a:r>
            <a:endParaRPr/>
          </a:p>
        </p:txBody>
      </p:sp>
      <p:sp>
        <p:nvSpPr>
          <p:cNvPr id="1246" name="Google Shape;1246;p2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Las excepciones son “lanzadas” mediante la sentencia throw y pueden ser “capturadas” con la </a:t>
            </a:r>
            <a:r>
              <a:rPr lang="es"/>
              <a:t>cláusula</a:t>
            </a:r>
            <a:r>
              <a:rPr lang="es"/>
              <a:t> catch.</a:t>
            </a:r>
            <a:endParaRPr/>
          </a:p>
          <a:p>
            <a:pPr indent="0" lvl="0" marL="0" rtl="0" algn="just">
              <a:spcBef>
                <a:spcPts val="1600"/>
              </a:spcBef>
              <a:spcAft>
                <a:spcPts val="1600"/>
              </a:spcAft>
              <a:buNone/>
            </a:pPr>
            <a:r>
              <a:rPr lang="es"/>
              <a:t>Las excepciones se crean como cualquier objeto y lanzar o se pueden capturar y volver a lanzar la misma capturada.</a:t>
            </a:r>
            <a:endParaRPr/>
          </a:p>
        </p:txBody>
      </p:sp>
    </p:spTree>
  </p:cSld>
  <p:clrMapOvr>
    <a:masterClrMapping/>
  </p:clrMapOvr>
</p:sld>
</file>

<file path=ppt/slides/slide2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0" name="Shape 1250"/>
        <p:cNvGrpSpPr/>
        <p:nvPr/>
      </p:nvGrpSpPr>
      <p:grpSpPr>
        <a:xfrm>
          <a:off x="0" y="0"/>
          <a:ext cx="0" cy="0"/>
          <a:chOff x="0" y="0"/>
          <a:chExt cx="0" cy="0"/>
        </a:xfrm>
      </p:grpSpPr>
      <p:sp>
        <p:nvSpPr>
          <p:cNvPr id="1251" name="Google Shape;1251;p2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Finally</a:t>
            </a:r>
            <a:endParaRPr/>
          </a:p>
        </p:txBody>
      </p:sp>
      <p:sp>
        <p:nvSpPr>
          <p:cNvPr id="1252" name="Google Shape;1252;p2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Un bloque finally siempre se ejecuta si se maneja una excepción o no. Es un bloque opcional, y si hay uno, va después de un bloque try o catch.</a:t>
            </a:r>
            <a:br>
              <a:rPr lang="es"/>
            </a:br>
            <a:endParaRPr/>
          </a:p>
        </p:txBody>
      </p:sp>
      <p:graphicFrame>
        <p:nvGraphicFramePr>
          <p:cNvPr id="1253" name="Google Shape;1253;p217"/>
          <p:cNvGraphicFramePr/>
          <p:nvPr/>
        </p:nvGraphicFramePr>
        <p:xfrm>
          <a:off x="4519600" y="2571750"/>
          <a:ext cx="3000000" cy="3000000"/>
        </p:xfrm>
        <a:graphic>
          <a:graphicData uri="http://schemas.openxmlformats.org/drawingml/2006/table">
            <a:tbl>
              <a:tblPr>
                <a:noFill/>
                <a:tableStyleId>{F31D630A-0519-4E60-B0DE-21C533DD9359}</a:tableStyleId>
              </a:tblPr>
              <a:tblGrid>
                <a:gridCol w="3740525"/>
              </a:tblGrid>
              <a:tr h="2240875">
                <a:tc>
                  <a:txBody>
                    <a:bodyPr/>
                    <a:lstStyle/>
                    <a:p>
                      <a:pPr indent="0" lvl="0" marL="0" rtl="0" algn="l">
                        <a:lnSpc>
                          <a:spcPct val="115000"/>
                        </a:lnSpc>
                        <a:spcBef>
                          <a:spcPts val="0"/>
                        </a:spcBef>
                        <a:spcAft>
                          <a:spcPts val="0"/>
                        </a:spcAft>
                        <a:buNone/>
                      </a:pPr>
                      <a:r>
                        <a:rPr lang="es" sz="1000">
                          <a:solidFill>
                            <a:srgbClr val="FFFFFF"/>
                          </a:solidFill>
                          <a:highlight>
                            <a:srgbClr val="333333"/>
                          </a:highlight>
                          <a:latin typeface="Consolas"/>
                          <a:ea typeface="Consolas"/>
                          <a:cs typeface="Consolas"/>
                          <a:sym typeface="Consolas"/>
                        </a:rPr>
                        <a:t>try {</a:t>
                      </a:r>
                      <a:br>
                        <a:rPr lang="es" sz="1000">
                          <a:solidFill>
                            <a:srgbClr val="FFFFFF"/>
                          </a:solidFill>
                          <a:highlight>
                            <a:srgbClr val="333333"/>
                          </a:highlight>
                          <a:latin typeface="Consolas"/>
                          <a:ea typeface="Consolas"/>
                          <a:cs typeface="Consolas"/>
                          <a:sym typeface="Consolas"/>
                        </a:rPr>
                      </a:br>
                      <a:r>
                        <a:rPr lang="es" sz="1000">
                          <a:solidFill>
                            <a:srgbClr val="FFFFFF"/>
                          </a:solidFill>
                          <a:highlight>
                            <a:srgbClr val="333333"/>
                          </a:highlight>
                          <a:latin typeface="Consolas"/>
                          <a:ea typeface="Consolas"/>
                          <a:cs typeface="Consolas"/>
                          <a:sym typeface="Consolas"/>
                        </a:rPr>
                        <a:t>  // code that might throw an exception </a:t>
                      </a:r>
                      <a:br>
                        <a:rPr lang="es" sz="1000">
                          <a:solidFill>
                            <a:srgbClr val="FFFFFF"/>
                          </a:solidFill>
                          <a:highlight>
                            <a:srgbClr val="333333"/>
                          </a:highlight>
                          <a:latin typeface="Consolas"/>
                          <a:ea typeface="Consolas"/>
                          <a:cs typeface="Consolas"/>
                          <a:sym typeface="Consolas"/>
                        </a:rPr>
                      </a:br>
                      <a:r>
                        <a:rPr lang="es" sz="1000">
                          <a:solidFill>
                            <a:srgbClr val="FFFFFF"/>
                          </a:solidFill>
                          <a:highlight>
                            <a:srgbClr val="333333"/>
                          </a:highlight>
                          <a:latin typeface="Consolas"/>
                          <a:ea typeface="Consolas"/>
                          <a:cs typeface="Consolas"/>
                          <a:sym typeface="Consolas"/>
                        </a:rPr>
                        <a:t>} catch(Exception e) {</a:t>
                      </a:r>
                      <a:br>
                        <a:rPr lang="es" sz="1000">
                          <a:solidFill>
                            <a:srgbClr val="FFFFFF"/>
                          </a:solidFill>
                          <a:highlight>
                            <a:srgbClr val="333333"/>
                          </a:highlight>
                          <a:latin typeface="Consolas"/>
                          <a:ea typeface="Consolas"/>
                          <a:cs typeface="Consolas"/>
                          <a:sym typeface="Consolas"/>
                        </a:rPr>
                      </a:br>
                      <a:r>
                        <a:rPr lang="es" sz="1000">
                          <a:solidFill>
                            <a:srgbClr val="FFFFFF"/>
                          </a:solidFill>
                          <a:highlight>
                            <a:srgbClr val="333333"/>
                          </a:highlight>
                          <a:latin typeface="Consolas"/>
                          <a:ea typeface="Consolas"/>
                          <a:cs typeface="Consolas"/>
                          <a:sym typeface="Consolas"/>
                        </a:rPr>
                        <a:t>  // handle exception</a:t>
                      </a:r>
                      <a:br>
                        <a:rPr lang="es" sz="1000">
                          <a:solidFill>
                            <a:srgbClr val="FFFFFF"/>
                          </a:solidFill>
                          <a:highlight>
                            <a:srgbClr val="333333"/>
                          </a:highlight>
                          <a:latin typeface="Consolas"/>
                          <a:ea typeface="Consolas"/>
                          <a:cs typeface="Consolas"/>
                          <a:sym typeface="Consolas"/>
                        </a:rPr>
                      </a:br>
                      <a:r>
                        <a:rPr lang="es" sz="1000">
                          <a:solidFill>
                            <a:srgbClr val="FFFFFF"/>
                          </a:solidFill>
                          <a:highlight>
                            <a:srgbClr val="333333"/>
                          </a:highlight>
                          <a:latin typeface="Consolas"/>
                          <a:ea typeface="Consolas"/>
                          <a:cs typeface="Consolas"/>
                          <a:sym typeface="Consolas"/>
                        </a:rPr>
                        <a:t>} finally {</a:t>
                      </a:r>
                      <a:br>
                        <a:rPr lang="es" sz="1000">
                          <a:solidFill>
                            <a:srgbClr val="FFFFFF"/>
                          </a:solidFill>
                          <a:highlight>
                            <a:srgbClr val="333333"/>
                          </a:highlight>
                          <a:latin typeface="Consolas"/>
                          <a:ea typeface="Consolas"/>
                          <a:cs typeface="Consolas"/>
                          <a:sym typeface="Consolas"/>
                        </a:rPr>
                      </a:br>
                      <a:r>
                        <a:rPr lang="es" sz="1000">
                          <a:solidFill>
                            <a:srgbClr val="FFFFFF"/>
                          </a:solidFill>
                          <a:highlight>
                            <a:srgbClr val="333333"/>
                          </a:highlight>
                          <a:latin typeface="Consolas"/>
                          <a:ea typeface="Consolas"/>
                          <a:cs typeface="Consolas"/>
                          <a:sym typeface="Consolas"/>
                        </a:rPr>
                        <a:t>  // code that it's executed no matter what</a:t>
                      </a:r>
                      <a:br>
                        <a:rPr lang="es" sz="1000">
                          <a:solidFill>
                            <a:srgbClr val="FFFFFF"/>
                          </a:solidFill>
                          <a:highlight>
                            <a:srgbClr val="333333"/>
                          </a:highlight>
                          <a:latin typeface="Consolas"/>
                          <a:ea typeface="Consolas"/>
                          <a:cs typeface="Consolas"/>
                          <a:sym typeface="Consolas"/>
                        </a:rPr>
                      </a:br>
                      <a:r>
                        <a:rPr lang="es" sz="1000">
                          <a:solidFill>
                            <a:srgbClr val="FFFFFF"/>
                          </a:solidFill>
                          <a:highlight>
                            <a:srgbClr val="333333"/>
                          </a:highlight>
                          <a:latin typeface="Consolas"/>
                          <a:ea typeface="Consolas"/>
                          <a:cs typeface="Consolas"/>
                          <a:sym typeface="Consolas"/>
                        </a:rPr>
                        <a:t>}</a:t>
                      </a:r>
                      <a:br>
                        <a:rPr lang="es" sz="1000">
                          <a:solidFill>
                            <a:srgbClr val="FFFFFF"/>
                          </a:solidFill>
                          <a:highlight>
                            <a:srgbClr val="333333"/>
                          </a:highlight>
                          <a:latin typeface="Consolas"/>
                          <a:ea typeface="Consolas"/>
                          <a:cs typeface="Consolas"/>
                          <a:sym typeface="Consolas"/>
                        </a:rPr>
                      </a:br>
                      <a:r>
                        <a:rPr lang="es" sz="1000">
                          <a:solidFill>
                            <a:srgbClr val="FFFFFF"/>
                          </a:solidFill>
                          <a:highlight>
                            <a:srgbClr val="333333"/>
                          </a:highlight>
                          <a:latin typeface="Consolas"/>
                          <a:ea typeface="Consolas"/>
                          <a:cs typeface="Consolas"/>
                          <a:sym typeface="Consolas"/>
                        </a:rPr>
                        <a:t>try {</a:t>
                      </a:r>
                      <a:br>
                        <a:rPr lang="es" sz="1000">
                          <a:solidFill>
                            <a:srgbClr val="FFFFFF"/>
                          </a:solidFill>
                          <a:highlight>
                            <a:srgbClr val="333333"/>
                          </a:highlight>
                          <a:latin typeface="Consolas"/>
                          <a:ea typeface="Consolas"/>
                          <a:cs typeface="Consolas"/>
                          <a:sym typeface="Consolas"/>
                        </a:rPr>
                      </a:br>
                      <a:r>
                        <a:rPr lang="es" sz="1000">
                          <a:solidFill>
                            <a:srgbClr val="FFFFFF"/>
                          </a:solidFill>
                          <a:highlight>
                            <a:srgbClr val="333333"/>
                          </a:highlight>
                          <a:latin typeface="Consolas"/>
                          <a:ea typeface="Consolas"/>
                          <a:cs typeface="Consolas"/>
                          <a:sym typeface="Consolas"/>
                        </a:rPr>
                        <a:t>  // code that might throw an exception </a:t>
                      </a:r>
                      <a:br>
                        <a:rPr lang="es" sz="1000">
                          <a:solidFill>
                            <a:srgbClr val="FFFFFF"/>
                          </a:solidFill>
                          <a:highlight>
                            <a:srgbClr val="333333"/>
                          </a:highlight>
                          <a:latin typeface="Consolas"/>
                          <a:ea typeface="Consolas"/>
                          <a:cs typeface="Consolas"/>
                          <a:sym typeface="Consolas"/>
                        </a:rPr>
                      </a:br>
                      <a:r>
                        <a:rPr lang="es" sz="1000">
                          <a:solidFill>
                            <a:srgbClr val="FFFFFF"/>
                          </a:solidFill>
                          <a:highlight>
                            <a:srgbClr val="333333"/>
                          </a:highlight>
                          <a:latin typeface="Consolas"/>
                          <a:ea typeface="Consolas"/>
                          <a:cs typeface="Consolas"/>
                          <a:sym typeface="Consolas"/>
                        </a:rPr>
                        <a:t>} finally {</a:t>
                      </a:r>
                      <a:br>
                        <a:rPr lang="es" sz="1000">
                          <a:solidFill>
                            <a:srgbClr val="FFFFFF"/>
                          </a:solidFill>
                          <a:highlight>
                            <a:srgbClr val="333333"/>
                          </a:highlight>
                          <a:latin typeface="Consolas"/>
                          <a:ea typeface="Consolas"/>
                          <a:cs typeface="Consolas"/>
                          <a:sym typeface="Consolas"/>
                        </a:rPr>
                      </a:br>
                      <a:r>
                        <a:rPr lang="es" sz="1000">
                          <a:solidFill>
                            <a:srgbClr val="FFFFFF"/>
                          </a:solidFill>
                          <a:highlight>
                            <a:srgbClr val="333333"/>
                          </a:highlight>
                          <a:latin typeface="Consolas"/>
                          <a:ea typeface="Consolas"/>
                          <a:cs typeface="Consolas"/>
                          <a:sym typeface="Consolas"/>
                        </a:rPr>
                        <a:t>  // code that it's executed no matter what</a:t>
                      </a:r>
                      <a:br>
                        <a:rPr lang="es" sz="1000">
                          <a:solidFill>
                            <a:srgbClr val="FFFFFF"/>
                          </a:solidFill>
                          <a:highlight>
                            <a:srgbClr val="333333"/>
                          </a:highlight>
                          <a:latin typeface="Consolas"/>
                          <a:ea typeface="Consolas"/>
                          <a:cs typeface="Consolas"/>
                          <a:sym typeface="Consolas"/>
                        </a:rPr>
                      </a:br>
                      <a:r>
                        <a:rPr lang="es" sz="1000">
                          <a:solidFill>
                            <a:srgbClr val="FFFFFF"/>
                          </a:solidFill>
                          <a:highlight>
                            <a:srgbClr val="333333"/>
                          </a:highlight>
                          <a:latin typeface="Consolas"/>
                          <a:ea typeface="Consolas"/>
                          <a:cs typeface="Consolas"/>
                          <a:sym typeface="Consolas"/>
                        </a:rPr>
                        <a:t>}</a:t>
                      </a:r>
                      <a:endParaRPr sz="1000">
                        <a:solidFill>
                          <a:srgbClr val="FFFFFF"/>
                        </a:solidFill>
                        <a:latin typeface="Consolas"/>
                        <a:ea typeface="Consolas"/>
                        <a:cs typeface="Consolas"/>
                        <a:sym typeface="Consolas"/>
                      </a:endParaRPr>
                    </a:p>
                  </a:txBody>
                  <a:tcPr marT="63500" marB="63500" marR="63500" marL="63500">
                    <a:solidFill>
                      <a:srgbClr val="333333"/>
                    </a:solidFill>
                  </a:tcPr>
                </a:tc>
              </a:tr>
            </a:tbl>
          </a:graphicData>
        </a:graphic>
      </p:graphicFrame>
    </p:spTree>
  </p:cSld>
  <p:clrMapOvr>
    <a:masterClrMapping/>
  </p:clrMapOvr>
</p:sld>
</file>

<file path=ppt/slides/slide2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7" name="Shape 1257"/>
        <p:cNvGrpSpPr/>
        <p:nvPr/>
      </p:nvGrpSpPr>
      <p:grpSpPr>
        <a:xfrm>
          <a:off x="0" y="0"/>
          <a:ext cx="0" cy="0"/>
          <a:chOff x="0" y="0"/>
          <a:chExt cx="0" cy="0"/>
        </a:xfrm>
      </p:grpSpPr>
      <p:sp>
        <p:nvSpPr>
          <p:cNvPr id="1258" name="Google Shape;1258;p2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Propagar excepciones</a:t>
            </a:r>
            <a:endParaRPr/>
          </a:p>
        </p:txBody>
      </p:sp>
      <p:sp>
        <p:nvSpPr>
          <p:cNvPr id="1259" name="Google Shape;1259;p2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En Java, las excepciones se capturan o se propagan, es decir o las procesas o dejas que el elemento superior del stack realice la misma </a:t>
            </a:r>
            <a:r>
              <a:rPr lang="es"/>
              <a:t>operación</a:t>
            </a:r>
            <a:r>
              <a:rPr lang="es"/>
              <a:t>. Como sabemos, se capturan mediante </a:t>
            </a:r>
            <a:r>
              <a:rPr lang="es">
                <a:latin typeface="Consolas"/>
                <a:ea typeface="Consolas"/>
                <a:cs typeface="Consolas"/>
                <a:sym typeface="Consolas"/>
              </a:rPr>
              <a:t>catch </a:t>
            </a:r>
            <a:r>
              <a:rPr lang="es"/>
              <a:t>y mediante throws, se declara que el </a:t>
            </a:r>
            <a:r>
              <a:rPr lang="es"/>
              <a:t>método</a:t>
            </a:r>
            <a:r>
              <a:rPr lang="es"/>
              <a:t> es capaz de lanzar una </a:t>
            </a:r>
            <a:r>
              <a:rPr lang="es"/>
              <a:t>excepción</a:t>
            </a:r>
            <a:r>
              <a:rPr lang="es"/>
              <a:t> de ese tipo o incapaz de capturar una que sus llamadas a otros </a:t>
            </a:r>
            <a:r>
              <a:rPr lang="es"/>
              <a:t>métodos</a:t>
            </a:r>
            <a:r>
              <a:rPr lang="es"/>
              <a:t> lancen.</a:t>
            </a:r>
            <a:endParaRPr>
              <a:latin typeface="Consolas"/>
              <a:ea typeface="Consolas"/>
              <a:cs typeface="Consolas"/>
              <a:sym typeface="Consolas"/>
            </a:endParaRPr>
          </a:p>
          <a:p>
            <a:pPr indent="0" lvl="0" marL="0" rtl="0" algn="l">
              <a:spcBef>
                <a:spcPts val="1600"/>
              </a:spcBef>
              <a:spcAft>
                <a:spcPts val="1600"/>
              </a:spcAft>
              <a:buNone/>
            </a:pPr>
            <a:r>
              <a:rPr lang="es"/>
              <a:t>En caso que </a:t>
            </a:r>
            <a:r>
              <a:rPr lang="es"/>
              <a:t>ningún</a:t>
            </a:r>
            <a:r>
              <a:rPr lang="es"/>
              <a:t> elemento del stack sea capaz de capturar esa excepción, </a:t>
            </a:r>
            <a:r>
              <a:rPr lang="es"/>
              <a:t>máquina</a:t>
            </a:r>
            <a:r>
              <a:rPr lang="es"/>
              <a:t> virtual aborta la </a:t>
            </a:r>
            <a:r>
              <a:rPr lang="es"/>
              <a:t>ejecución</a:t>
            </a:r>
            <a:r>
              <a:rPr lang="es"/>
              <a:t>.</a:t>
            </a:r>
            <a:endParaRPr/>
          </a:p>
        </p:txBody>
      </p:sp>
      <p:sp>
        <p:nvSpPr>
          <p:cNvPr id="1260" name="Google Shape;1260;p218"/>
          <p:cNvSpPr txBox="1"/>
          <p:nvPr>
            <p:ph idx="1" type="body"/>
          </p:nvPr>
        </p:nvSpPr>
        <p:spPr>
          <a:xfrm>
            <a:off x="4720000" y="4057825"/>
            <a:ext cx="4184100" cy="415800"/>
          </a:xfrm>
          <a:prstGeom prst="rect">
            <a:avLst/>
          </a:prstGeom>
          <a:solidFill>
            <a:srgbClr val="333333"/>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s" sz="1100">
                <a:solidFill>
                  <a:schemeClr val="lt1"/>
                </a:solidFill>
                <a:highlight>
                  <a:srgbClr val="333333"/>
                </a:highlight>
                <a:latin typeface="Consolas"/>
                <a:ea typeface="Consolas"/>
                <a:cs typeface="Consolas"/>
                <a:sym typeface="Consolas"/>
              </a:rPr>
              <a:t>void mymethod() throws MyProblematicException</a:t>
            </a:r>
            <a:endParaRPr sz="11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t/>
            </a:r>
            <a:endParaRPr>
              <a:solidFill>
                <a:srgbClr val="F3F3F3"/>
              </a:solidFill>
              <a:latin typeface="Consolas"/>
              <a:ea typeface="Consolas"/>
              <a:cs typeface="Consolas"/>
              <a:sym typeface="Consolas"/>
            </a:endParaRPr>
          </a:p>
        </p:txBody>
      </p:sp>
    </p:spTree>
  </p:cSld>
  <p:clrMapOvr>
    <a:masterClrMapping/>
  </p:clrMapOvr>
</p:sld>
</file>

<file path=ppt/slides/slide2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4" name="Shape 1264"/>
        <p:cNvGrpSpPr/>
        <p:nvPr/>
      </p:nvGrpSpPr>
      <p:grpSpPr>
        <a:xfrm>
          <a:off x="0" y="0"/>
          <a:ext cx="0" cy="0"/>
          <a:chOff x="0" y="0"/>
          <a:chExt cx="0" cy="0"/>
        </a:xfrm>
      </p:grpSpPr>
      <p:sp>
        <p:nvSpPr>
          <p:cNvPr id="1265" name="Google Shape;1265;p2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Manejo de excepciones múltiples  </a:t>
            </a:r>
            <a:endParaRPr/>
          </a:p>
        </p:txBody>
      </p:sp>
      <p:sp>
        <p:nvSpPr>
          <p:cNvPr id="1266" name="Google Shape;1266;p2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El multi-catch permite capturar dos o más excepciones mediante la misma cláusula catch. Como aprendió anteriormente, es posible (de hecho, común) que un intento sea seguido por dos o más cláusulas catch. Aunque cada cláusula catch a menudo proporciona su propia secuencia de código única, no es raro tener situaciones en las que dos o más cláusulas catch ejecutan la misma secuencia de código aunque atrapen diferentes excepciones.</a:t>
            </a:r>
            <a:endParaRPr/>
          </a:p>
          <a:p>
            <a:pPr indent="0" lvl="0" marL="0" rtl="0" algn="just">
              <a:spcBef>
                <a:spcPts val="1600"/>
              </a:spcBef>
              <a:spcAft>
                <a:spcPts val="1600"/>
              </a:spcAft>
              <a:buNone/>
            </a:pPr>
            <a:r>
              <a:rPr lang="es"/>
              <a:t>En lugar de tener que capturar cada tipo de excepción individualmente, puede usar una única cláusula de catch para manejar las excepciones sin duplicación de código.</a:t>
            </a:r>
            <a:endParaRPr/>
          </a:p>
        </p:txBody>
      </p:sp>
    </p:spTree>
  </p:cSld>
  <p:clrMapOvr>
    <a:masterClrMapping/>
  </p:clrMapOvr>
</p:sld>
</file>

<file path=ppt/slides/slide2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0" name="Shape 1270"/>
        <p:cNvGrpSpPr/>
        <p:nvPr/>
      </p:nvGrpSpPr>
      <p:grpSpPr>
        <a:xfrm>
          <a:off x="0" y="0"/>
          <a:ext cx="0" cy="0"/>
          <a:chOff x="0" y="0"/>
          <a:chExt cx="0" cy="0"/>
        </a:xfrm>
      </p:grpSpPr>
      <p:sp>
        <p:nvSpPr>
          <p:cNvPr id="1271" name="Google Shape;1271;p220"/>
          <p:cNvSpPr txBox="1"/>
          <p:nvPr>
            <p:ph idx="1" type="body"/>
          </p:nvPr>
        </p:nvSpPr>
        <p:spPr>
          <a:xfrm>
            <a:off x="729450" y="1318650"/>
            <a:ext cx="7688700" cy="3021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Para crear un multi-catch, especifique una lista de excepciones dentro de una sola cláusula catch. Para ello, separe cada tipo de excepción en la lista con el operador OR. Cada parámetro multi-catch es implícitamente final. (Puede especificar explícitamente final, si lo desea, pero no es necesario.) Debido a que cada parámetro multi-catch es implícitamente final, no se le puede asignar un nuevo valor.</a:t>
            </a:r>
            <a:endParaRPr/>
          </a:p>
          <a:p>
            <a:pPr indent="0" lvl="0" marL="0" rtl="0" algn="just">
              <a:spcBef>
                <a:spcPts val="1600"/>
              </a:spcBef>
              <a:spcAft>
                <a:spcPts val="0"/>
              </a:spcAft>
              <a:buNone/>
            </a:pPr>
            <a:r>
              <a:rPr lang="es"/>
              <a:t>Aquí se explica cómo puede usar la función multi-catch para capturar ArithmeticException y ArrayIndexOutOfBoundsException con una única cláusula catch:</a:t>
            </a:r>
            <a:endParaRPr/>
          </a:p>
          <a:p>
            <a:pPr indent="457200" lvl="0" marL="0" rtl="0" algn="just">
              <a:spcBef>
                <a:spcPts val="1600"/>
              </a:spcBef>
              <a:spcAft>
                <a:spcPts val="0"/>
              </a:spcAft>
              <a:buNone/>
            </a:pPr>
            <a:r>
              <a:t/>
            </a:r>
            <a:endParaRPr/>
          </a:p>
          <a:p>
            <a:pPr indent="0" lvl="0" marL="0" rtl="0" algn="just">
              <a:spcBef>
                <a:spcPts val="1600"/>
              </a:spcBef>
              <a:spcAft>
                <a:spcPts val="0"/>
              </a:spcAft>
              <a:buNone/>
            </a:pPr>
            <a:r>
              <a:t/>
            </a:r>
            <a:endParaRPr/>
          </a:p>
          <a:p>
            <a:pPr indent="0" lvl="0" marL="0" rtl="0" algn="just">
              <a:spcBef>
                <a:spcPts val="1600"/>
              </a:spcBef>
              <a:spcAft>
                <a:spcPts val="1600"/>
              </a:spcAft>
              <a:buNone/>
            </a:pPr>
            <a:r>
              <a:t/>
            </a:r>
            <a:endParaRPr/>
          </a:p>
        </p:txBody>
      </p:sp>
      <p:sp>
        <p:nvSpPr>
          <p:cNvPr id="1272" name="Google Shape;1272;p220"/>
          <p:cNvSpPr txBox="1"/>
          <p:nvPr>
            <p:ph idx="1" type="body"/>
          </p:nvPr>
        </p:nvSpPr>
        <p:spPr>
          <a:xfrm>
            <a:off x="2020650" y="3317650"/>
            <a:ext cx="5502300" cy="964200"/>
          </a:xfrm>
          <a:prstGeom prst="rect">
            <a:avLst/>
          </a:prstGeom>
          <a:solidFill>
            <a:srgbClr val="333333"/>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s" sz="1100">
                <a:solidFill>
                  <a:schemeClr val="lt1"/>
                </a:solidFill>
                <a:highlight>
                  <a:srgbClr val="333333"/>
                </a:highlight>
                <a:latin typeface="Consolas"/>
                <a:ea typeface="Consolas"/>
                <a:cs typeface="Consolas"/>
                <a:sym typeface="Consolas"/>
              </a:rPr>
              <a:t>try {</a:t>
            </a:r>
            <a:endParaRPr sz="1100">
              <a:solidFill>
                <a:schemeClr val="lt1"/>
              </a:solidFill>
              <a:highlight>
                <a:srgbClr val="333333"/>
              </a:highlight>
              <a:latin typeface="Consolas"/>
              <a:ea typeface="Consolas"/>
              <a:cs typeface="Consolas"/>
              <a:sym typeface="Consolas"/>
            </a:endParaRPr>
          </a:p>
          <a:p>
            <a:pPr indent="457200" lvl="0" marL="0" rtl="0" algn="l">
              <a:spcBef>
                <a:spcPts val="0"/>
              </a:spcBef>
              <a:spcAft>
                <a:spcPts val="0"/>
              </a:spcAft>
              <a:buNone/>
            </a:pPr>
            <a:r>
              <a:rPr lang="es" sz="1100">
                <a:solidFill>
                  <a:schemeClr val="lt1"/>
                </a:solidFill>
                <a:highlight>
                  <a:srgbClr val="333333"/>
                </a:highlight>
                <a:latin typeface="Consolas"/>
                <a:ea typeface="Consolas"/>
                <a:cs typeface="Consolas"/>
                <a:sym typeface="Consolas"/>
              </a:rPr>
              <a:t>...</a:t>
            </a:r>
            <a:endParaRPr sz="11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rPr lang="es" sz="1100">
                <a:solidFill>
                  <a:schemeClr val="lt1"/>
                </a:solidFill>
                <a:highlight>
                  <a:srgbClr val="333333"/>
                </a:highlight>
                <a:latin typeface="Consolas"/>
                <a:ea typeface="Consolas"/>
                <a:cs typeface="Consolas"/>
                <a:sym typeface="Consolas"/>
              </a:rPr>
              <a:t>}catch(ArithmeticException | ArrayIndexOutOfBoundsException e) {</a:t>
            </a:r>
            <a:endParaRPr sz="11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rPr lang="es" sz="1100">
                <a:solidFill>
                  <a:schemeClr val="lt1"/>
                </a:solidFill>
                <a:highlight>
                  <a:srgbClr val="333333"/>
                </a:highlight>
                <a:latin typeface="Consolas"/>
                <a:ea typeface="Consolas"/>
                <a:cs typeface="Consolas"/>
                <a:sym typeface="Consolas"/>
              </a:rPr>
              <a:t>}</a:t>
            </a:r>
            <a:endParaRPr sz="11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t/>
            </a:r>
            <a:endParaRPr>
              <a:solidFill>
                <a:srgbClr val="F3F3F3"/>
              </a:solidFill>
              <a:latin typeface="Consolas"/>
              <a:ea typeface="Consolas"/>
              <a:cs typeface="Consolas"/>
              <a:sym typeface="Consolas"/>
            </a:endParaRPr>
          </a:p>
        </p:txBody>
      </p:sp>
    </p:spTree>
  </p:cSld>
  <p:clrMapOvr>
    <a:masterClrMapping/>
  </p:clrMapOvr>
</p:sld>
</file>

<file path=ppt/slides/slide2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6" name="Shape 1276"/>
        <p:cNvGrpSpPr/>
        <p:nvPr/>
      </p:nvGrpSpPr>
      <p:grpSpPr>
        <a:xfrm>
          <a:off x="0" y="0"/>
          <a:ext cx="0" cy="0"/>
          <a:chOff x="0" y="0"/>
          <a:chExt cx="0" cy="0"/>
        </a:xfrm>
      </p:grpSpPr>
      <p:sp>
        <p:nvSpPr>
          <p:cNvPr id="1277" name="Google Shape;1277;p2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try con recursos</a:t>
            </a:r>
            <a:endParaRPr/>
          </a:p>
        </p:txBody>
      </p:sp>
      <p:sp>
        <p:nvSpPr>
          <p:cNvPr id="1278" name="Google Shape;1278;p2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Otra opción es utilizar try con recursos, el cual puede utilizar si el recurso implementa la interface AutoCloseable. Esto es lo que la mayoría de los recursos Java hace. Cuando abres un recursos en la sentencia try, este se cierra automáticamente cuando el bloque try se ejecuta o cuando se maneja una excepción.</a:t>
            </a:r>
            <a:endParaRPr/>
          </a:p>
          <a:p>
            <a:pPr indent="0" lvl="0" marL="0" rtl="0" algn="just">
              <a:spcBef>
                <a:spcPts val="1600"/>
              </a:spcBef>
              <a:spcAft>
                <a:spcPts val="1600"/>
              </a:spcAft>
              <a:buNone/>
            </a:pPr>
            <a:r>
              <a:t/>
            </a:r>
            <a:endParaRPr/>
          </a:p>
        </p:txBody>
      </p:sp>
      <p:sp>
        <p:nvSpPr>
          <p:cNvPr id="1279" name="Google Shape;1279;p221"/>
          <p:cNvSpPr txBox="1"/>
          <p:nvPr>
            <p:ph idx="1" type="body"/>
          </p:nvPr>
        </p:nvSpPr>
        <p:spPr>
          <a:xfrm>
            <a:off x="2638950" y="3024450"/>
            <a:ext cx="5852100" cy="1825800"/>
          </a:xfrm>
          <a:prstGeom prst="rect">
            <a:avLst/>
          </a:prstGeom>
          <a:solidFill>
            <a:srgbClr val="333333"/>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s" sz="1100">
                <a:solidFill>
                  <a:schemeClr val="lt1"/>
                </a:solidFill>
                <a:highlight>
                  <a:srgbClr val="333333"/>
                </a:highlight>
                <a:latin typeface="Consolas"/>
                <a:ea typeface="Consolas"/>
                <a:cs typeface="Consolas"/>
                <a:sym typeface="Consolas"/>
              </a:rPr>
              <a:t>public void automaticallyCloseResource() {</a:t>
            </a:r>
            <a:endParaRPr sz="11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rPr lang="es" sz="1100">
                <a:solidFill>
                  <a:schemeClr val="lt1"/>
                </a:solidFill>
                <a:highlight>
                  <a:srgbClr val="333333"/>
                </a:highlight>
                <a:latin typeface="Consolas"/>
                <a:ea typeface="Consolas"/>
                <a:cs typeface="Consolas"/>
                <a:sym typeface="Consolas"/>
              </a:rPr>
              <a:t>   	File file = new File("./tmp.txt");</a:t>
            </a:r>
            <a:endParaRPr sz="11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rPr lang="es" sz="1100">
                <a:solidFill>
                  <a:schemeClr val="lt1"/>
                </a:solidFill>
                <a:highlight>
                  <a:srgbClr val="333333"/>
                </a:highlight>
                <a:latin typeface="Consolas"/>
                <a:ea typeface="Consolas"/>
                <a:cs typeface="Consolas"/>
                <a:sym typeface="Consolas"/>
              </a:rPr>
              <a:t>   	try (FileInputStream inputStream = new FileInputStream(file);) {</a:t>
            </a:r>
            <a:endParaRPr sz="11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rPr lang="es" sz="1100">
                <a:solidFill>
                  <a:schemeClr val="lt1"/>
                </a:solidFill>
                <a:highlight>
                  <a:srgbClr val="333333"/>
                </a:highlight>
                <a:latin typeface="Consolas"/>
                <a:ea typeface="Consolas"/>
                <a:cs typeface="Consolas"/>
                <a:sym typeface="Consolas"/>
              </a:rPr>
              <a:t>   		// Uso de InputStream para leer un archivo</a:t>
            </a:r>
            <a:endParaRPr sz="11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t/>
            </a:r>
            <a:endParaRPr sz="11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rPr lang="es" sz="1100">
                <a:solidFill>
                  <a:schemeClr val="lt1"/>
                </a:solidFill>
                <a:highlight>
                  <a:srgbClr val="333333"/>
                </a:highlight>
                <a:latin typeface="Consolas"/>
                <a:ea typeface="Consolas"/>
                <a:cs typeface="Consolas"/>
                <a:sym typeface="Consolas"/>
              </a:rPr>
              <a:t>   	} catch (FileNotFoundException e) {</a:t>
            </a:r>
            <a:endParaRPr sz="11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rPr lang="es" sz="1100">
                <a:solidFill>
                  <a:schemeClr val="lt1"/>
                </a:solidFill>
                <a:highlight>
                  <a:srgbClr val="333333"/>
                </a:highlight>
                <a:latin typeface="Consolas"/>
                <a:ea typeface="Consolas"/>
                <a:cs typeface="Consolas"/>
                <a:sym typeface="Consolas"/>
              </a:rPr>
              <a:t>      } catch (IOException e) {   	}</a:t>
            </a:r>
            <a:endParaRPr sz="11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rPr lang="es" sz="1100">
                <a:solidFill>
                  <a:schemeClr val="lt1"/>
                </a:solidFill>
                <a:highlight>
                  <a:srgbClr val="333333"/>
                </a:highlight>
                <a:latin typeface="Consolas"/>
                <a:ea typeface="Consolas"/>
                <a:cs typeface="Consolas"/>
                <a:sym typeface="Consolas"/>
              </a:rPr>
              <a:t>}</a:t>
            </a:r>
            <a:endParaRPr sz="11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t/>
            </a:r>
            <a:endParaRPr sz="11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t/>
            </a:r>
            <a:endParaRPr sz="11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t/>
            </a:r>
            <a:endParaRPr>
              <a:solidFill>
                <a:srgbClr val="F3F3F3"/>
              </a:solidFill>
              <a:latin typeface="Consolas"/>
              <a:ea typeface="Consolas"/>
              <a:cs typeface="Consolas"/>
              <a:sym typeface="Consola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3"/>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Ediciones</a:t>
            </a:r>
            <a:endParaRPr/>
          </a:p>
        </p:txBody>
      </p:sp>
    </p:spTree>
  </p:cSld>
  <p:clrMapOvr>
    <a:masterClrMapping/>
  </p:clrMapOvr>
</p:sld>
</file>

<file path=ppt/slides/slide2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3" name="Shape 1283"/>
        <p:cNvGrpSpPr/>
        <p:nvPr/>
      </p:nvGrpSpPr>
      <p:grpSpPr>
        <a:xfrm>
          <a:off x="0" y="0"/>
          <a:ext cx="0" cy="0"/>
          <a:chOff x="0" y="0"/>
          <a:chExt cx="0" cy="0"/>
        </a:xfrm>
      </p:grpSpPr>
      <p:sp>
        <p:nvSpPr>
          <p:cNvPr id="1284" name="Google Shape;1284;p222"/>
          <p:cNvSpPr txBox="1"/>
          <p:nvPr>
            <p:ph idx="1" type="body"/>
          </p:nvPr>
        </p:nvSpPr>
        <p:spPr>
          <a:xfrm>
            <a:off x="729450" y="1318650"/>
            <a:ext cx="3842400" cy="3021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Las excepciones son “lanzadas” mediante la sentencia </a:t>
            </a:r>
            <a:r>
              <a:rPr lang="es">
                <a:latin typeface="Consolas"/>
                <a:ea typeface="Consolas"/>
                <a:cs typeface="Consolas"/>
                <a:sym typeface="Consolas"/>
              </a:rPr>
              <a:t>throw </a:t>
            </a:r>
            <a:r>
              <a:rPr lang="es"/>
              <a:t>y pueden ser “capturadas” con la clausula </a:t>
            </a:r>
            <a:r>
              <a:rPr lang="es">
                <a:latin typeface="Consolas"/>
                <a:ea typeface="Consolas"/>
                <a:cs typeface="Consolas"/>
                <a:sym typeface="Consolas"/>
              </a:rPr>
              <a:t>catch</a:t>
            </a:r>
            <a:r>
              <a:rPr lang="es"/>
              <a:t>.</a:t>
            </a:r>
            <a:endParaRPr/>
          </a:p>
        </p:txBody>
      </p:sp>
      <p:sp>
        <p:nvSpPr>
          <p:cNvPr id="1285" name="Google Shape;1285;p222"/>
          <p:cNvSpPr txBox="1"/>
          <p:nvPr>
            <p:ph idx="1" type="body"/>
          </p:nvPr>
        </p:nvSpPr>
        <p:spPr>
          <a:xfrm>
            <a:off x="4841725" y="1401950"/>
            <a:ext cx="3967200" cy="766500"/>
          </a:xfrm>
          <a:prstGeom prst="rect">
            <a:avLst/>
          </a:prstGeom>
          <a:solidFill>
            <a:srgbClr val="333333"/>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s" sz="1100">
                <a:solidFill>
                  <a:schemeClr val="lt1"/>
                </a:solidFill>
                <a:highlight>
                  <a:srgbClr val="333333"/>
                </a:highlight>
                <a:latin typeface="Consolas"/>
                <a:ea typeface="Consolas"/>
                <a:cs typeface="Consolas"/>
                <a:sym typeface="Consolas"/>
              </a:rPr>
              <a:t>if(error){</a:t>
            </a:r>
            <a:endParaRPr sz="1100">
              <a:solidFill>
                <a:schemeClr val="lt1"/>
              </a:solidFill>
              <a:highlight>
                <a:srgbClr val="333333"/>
              </a:highlight>
              <a:latin typeface="Consolas"/>
              <a:ea typeface="Consolas"/>
              <a:cs typeface="Consolas"/>
              <a:sym typeface="Consolas"/>
            </a:endParaRPr>
          </a:p>
          <a:p>
            <a:pPr indent="457200" lvl="0" marL="0" rtl="0" algn="l">
              <a:spcBef>
                <a:spcPts val="0"/>
              </a:spcBef>
              <a:spcAft>
                <a:spcPts val="0"/>
              </a:spcAft>
              <a:buNone/>
            </a:pPr>
            <a:r>
              <a:rPr lang="es" sz="1100">
                <a:solidFill>
                  <a:schemeClr val="lt1"/>
                </a:solidFill>
                <a:highlight>
                  <a:srgbClr val="333333"/>
                </a:highlight>
                <a:latin typeface="Consolas"/>
                <a:ea typeface="Consolas"/>
                <a:cs typeface="Consolas"/>
                <a:sym typeface="Consolas"/>
              </a:rPr>
              <a:t>throw new NotEnoughMoneyException();</a:t>
            </a:r>
            <a:endParaRPr sz="11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rPr lang="es" sz="1100">
                <a:solidFill>
                  <a:schemeClr val="lt1"/>
                </a:solidFill>
                <a:highlight>
                  <a:srgbClr val="333333"/>
                </a:highlight>
                <a:latin typeface="Consolas"/>
                <a:ea typeface="Consolas"/>
                <a:cs typeface="Consolas"/>
                <a:sym typeface="Consolas"/>
              </a:rPr>
              <a:t>}</a:t>
            </a:r>
            <a:endParaRPr sz="11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t/>
            </a:r>
            <a:endParaRPr>
              <a:solidFill>
                <a:srgbClr val="F3F3F3"/>
              </a:solidFill>
              <a:latin typeface="Consolas"/>
              <a:ea typeface="Consolas"/>
              <a:cs typeface="Consolas"/>
              <a:sym typeface="Consolas"/>
            </a:endParaRPr>
          </a:p>
        </p:txBody>
      </p:sp>
      <p:sp>
        <p:nvSpPr>
          <p:cNvPr id="1286" name="Google Shape;1286;p222"/>
          <p:cNvSpPr txBox="1"/>
          <p:nvPr>
            <p:ph idx="1" type="body"/>
          </p:nvPr>
        </p:nvSpPr>
        <p:spPr>
          <a:xfrm>
            <a:off x="4746625" y="3044875"/>
            <a:ext cx="4157400" cy="1619100"/>
          </a:xfrm>
          <a:prstGeom prst="rect">
            <a:avLst/>
          </a:prstGeom>
          <a:solidFill>
            <a:srgbClr val="333333"/>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s" sz="1100">
                <a:solidFill>
                  <a:schemeClr val="lt1"/>
                </a:solidFill>
                <a:highlight>
                  <a:srgbClr val="333333"/>
                </a:highlight>
                <a:latin typeface="Consolas"/>
                <a:ea typeface="Consolas"/>
                <a:cs typeface="Consolas"/>
                <a:sym typeface="Consolas"/>
              </a:rPr>
              <a:t>try {</a:t>
            </a:r>
            <a:endParaRPr sz="1100">
              <a:solidFill>
                <a:schemeClr val="lt1"/>
              </a:solidFill>
              <a:highlight>
                <a:srgbClr val="333333"/>
              </a:highlight>
              <a:latin typeface="Consolas"/>
              <a:ea typeface="Consolas"/>
              <a:cs typeface="Consolas"/>
              <a:sym typeface="Consolas"/>
            </a:endParaRPr>
          </a:p>
          <a:p>
            <a:pPr indent="457200" lvl="0" marL="0" rtl="0" algn="l">
              <a:spcBef>
                <a:spcPts val="0"/>
              </a:spcBef>
              <a:spcAft>
                <a:spcPts val="0"/>
              </a:spcAft>
              <a:buNone/>
            </a:pPr>
            <a:r>
              <a:rPr lang="es" sz="1100">
                <a:solidFill>
                  <a:schemeClr val="lt1"/>
                </a:solidFill>
                <a:highlight>
                  <a:srgbClr val="333333"/>
                </a:highlight>
                <a:latin typeface="Consolas"/>
                <a:ea typeface="Consolas"/>
                <a:cs typeface="Consolas"/>
                <a:sym typeface="Consolas"/>
              </a:rPr>
              <a:t>if(error){</a:t>
            </a:r>
            <a:endParaRPr sz="1100">
              <a:solidFill>
                <a:schemeClr val="lt1"/>
              </a:solidFill>
              <a:highlight>
                <a:srgbClr val="333333"/>
              </a:highlight>
              <a:latin typeface="Consolas"/>
              <a:ea typeface="Consolas"/>
              <a:cs typeface="Consolas"/>
              <a:sym typeface="Consolas"/>
            </a:endParaRPr>
          </a:p>
          <a:p>
            <a:pPr indent="457200" lvl="0" marL="457200" rtl="0" algn="l">
              <a:spcBef>
                <a:spcPts val="0"/>
              </a:spcBef>
              <a:spcAft>
                <a:spcPts val="0"/>
              </a:spcAft>
              <a:buNone/>
            </a:pPr>
            <a:r>
              <a:rPr lang="es" sz="1100">
                <a:solidFill>
                  <a:schemeClr val="lt1"/>
                </a:solidFill>
                <a:highlight>
                  <a:srgbClr val="333333"/>
                </a:highlight>
                <a:latin typeface="Consolas"/>
                <a:ea typeface="Consolas"/>
                <a:cs typeface="Consolas"/>
                <a:sym typeface="Consolas"/>
              </a:rPr>
              <a:t>throw new NotEnoughMoneyException();</a:t>
            </a:r>
            <a:endParaRPr sz="1100">
              <a:solidFill>
                <a:schemeClr val="lt1"/>
              </a:solidFill>
              <a:highlight>
                <a:srgbClr val="333333"/>
              </a:highlight>
              <a:latin typeface="Consolas"/>
              <a:ea typeface="Consolas"/>
              <a:cs typeface="Consolas"/>
              <a:sym typeface="Consolas"/>
            </a:endParaRPr>
          </a:p>
          <a:p>
            <a:pPr indent="457200" lvl="0" marL="0" rtl="0" algn="l">
              <a:spcBef>
                <a:spcPts val="0"/>
              </a:spcBef>
              <a:spcAft>
                <a:spcPts val="0"/>
              </a:spcAft>
              <a:buNone/>
            </a:pPr>
            <a:r>
              <a:rPr lang="es" sz="1100">
                <a:solidFill>
                  <a:schemeClr val="lt1"/>
                </a:solidFill>
                <a:highlight>
                  <a:srgbClr val="333333"/>
                </a:highlight>
                <a:latin typeface="Consolas"/>
                <a:ea typeface="Consolas"/>
                <a:cs typeface="Consolas"/>
                <a:sym typeface="Consolas"/>
              </a:rPr>
              <a:t>}</a:t>
            </a:r>
            <a:endParaRPr sz="11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rPr lang="es" sz="1100">
                <a:solidFill>
                  <a:schemeClr val="lt1"/>
                </a:solidFill>
                <a:highlight>
                  <a:srgbClr val="333333"/>
                </a:highlight>
                <a:latin typeface="Consolas"/>
                <a:ea typeface="Consolas"/>
                <a:cs typeface="Consolas"/>
                <a:sym typeface="Consolas"/>
              </a:rPr>
              <a:t>} catch(Exception e){</a:t>
            </a:r>
            <a:endParaRPr sz="11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rPr lang="es" sz="1100">
                <a:solidFill>
                  <a:schemeClr val="lt1"/>
                </a:solidFill>
                <a:highlight>
                  <a:srgbClr val="333333"/>
                </a:highlight>
                <a:latin typeface="Consolas"/>
                <a:ea typeface="Consolas"/>
                <a:cs typeface="Consolas"/>
                <a:sym typeface="Consolas"/>
              </a:rPr>
              <a:t>} finally {</a:t>
            </a:r>
            <a:endParaRPr sz="11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rPr lang="es" sz="1100">
                <a:solidFill>
                  <a:schemeClr val="lt1"/>
                </a:solidFill>
                <a:highlight>
                  <a:srgbClr val="333333"/>
                </a:highlight>
                <a:latin typeface="Consolas"/>
                <a:ea typeface="Consolas"/>
                <a:cs typeface="Consolas"/>
                <a:sym typeface="Consolas"/>
              </a:rPr>
              <a:t>}</a:t>
            </a:r>
            <a:endParaRPr sz="11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t/>
            </a:r>
            <a:endParaRPr>
              <a:solidFill>
                <a:srgbClr val="F3F3F3"/>
              </a:solidFill>
              <a:latin typeface="Consolas"/>
              <a:ea typeface="Consolas"/>
              <a:cs typeface="Consolas"/>
              <a:sym typeface="Consolas"/>
            </a:endParaRPr>
          </a:p>
        </p:txBody>
      </p:sp>
    </p:spTree>
  </p:cSld>
  <p:clrMapOvr>
    <a:masterClrMapping/>
  </p:clrMapOvr>
</p:sld>
</file>

<file path=ppt/slides/slide2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0" name="Shape 1290"/>
        <p:cNvGrpSpPr/>
        <p:nvPr/>
      </p:nvGrpSpPr>
      <p:grpSpPr>
        <a:xfrm>
          <a:off x="0" y="0"/>
          <a:ext cx="0" cy="0"/>
          <a:chOff x="0" y="0"/>
          <a:chExt cx="0" cy="0"/>
        </a:xfrm>
      </p:grpSpPr>
      <p:sp>
        <p:nvSpPr>
          <p:cNvPr id="1291" name="Google Shape;1291;p2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Buenas practicas</a:t>
            </a:r>
            <a:endParaRPr/>
          </a:p>
        </p:txBody>
      </p:sp>
      <p:sp>
        <p:nvSpPr>
          <p:cNvPr id="1292" name="Google Shape;1292;p223"/>
          <p:cNvSpPr txBox="1"/>
          <p:nvPr>
            <p:ph idx="1" type="body"/>
          </p:nvPr>
        </p:nvSpPr>
        <p:spPr>
          <a:xfrm>
            <a:off x="729325" y="2078875"/>
            <a:ext cx="7688400" cy="22611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s" sz="1200"/>
              <a:t>No mostrar  por consola los errores, si no, usa un sistema de log. Es decir, nunca uses System.out o System.err.</a:t>
            </a:r>
            <a:endParaRPr sz="1200"/>
          </a:p>
          <a:p>
            <a:pPr indent="-304800" lvl="0" marL="457200" rtl="0" algn="l">
              <a:spcBef>
                <a:spcPts val="0"/>
              </a:spcBef>
              <a:spcAft>
                <a:spcPts val="0"/>
              </a:spcAft>
              <a:buSzPts val="1200"/>
              <a:buChar char="●"/>
            </a:pPr>
            <a:r>
              <a:rPr lang="es" sz="1200"/>
              <a:t>Pon un sólo try y varios catch en el código siempre que sea posible, y en los catch captura y traza todas las excepciones. Ordenalos desde el más específico hasta el menos específico y usa la parte finally para liberar recursos, como conexiones o ficheros.</a:t>
            </a:r>
            <a:endParaRPr sz="1200"/>
          </a:p>
          <a:p>
            <a:pPr indent="-304800" lvl="0" marL="457200" rtl="0" algn="l">
              <a:spcBef>
                <a:spcPts val="0"/>
              </a:spcBef>
              <a:spcAft>
                <a:spcPts val="0"/>
              </a:spcAft>
              <a:buSzPts val="1200"/>
              <a:buChar char="●"/>
            </a:pPr>
            <a:r>
              <a:rPr lang="es" sz="1200"/>
              <a:t>Cuando escribas en el log, escribe información significativa, como los parámetros recibidos por el método, lo trivial. El nombre del método, por ejemplo, ya se verá en la traza.</a:t>
            </a:r>
            <a:endParaRPr sz="1200"/>
          </a:p>
          <a:p>
            <a:pPr indent="-304800" lvl="0" marL="457200" rtl="0" algn="l">
              <a:spcBef>
                <a:spcPts val="0"/>
              </a:spcBef>
              <a:spcAft>
                <a:spcPts val="0"/>
              </a:spcAft>
              <a:buSzPts val="1200"/>
              <a:buChar char="●"/>
            </a:pPr>
            <a:r>
              <a:rPr lang="es" sz="1200"/>
              <a:t>Al trazar, no concatenes el mensaje de la excepción, vuelca la excepción en sí (toda la traza).</a:t>
            </a:r>
            <a:endParaRPr sz="1200"/>
          </a:p>
          <a:p>
            <a:pPr indent="-304800" lvl="0" marL="457200" rtl="0" algn="l">
              <a:spcBef>
                <a:spcPts val="0"/>
              </a:spcBef>
              <a:spcAft>
                <a:spcPts val="0"/>
              </a:spcAft>
              <a:buSzPts val="1200"/>
              <a:buChar char="●"/>
            </a:pPr>
            <a:r>
              <a:rPr lang="es" sz="1200"/>
              <a:t>Un método no debería declararse como throws Exception, ya que enmascara todas las excepciones, sin permitir gestionar el error concreto. No pasa nada, por ejemplo, por que se lancen varias excepciones: throws IOException, MiOtraException… De esta forma, el que la invoque sabrá a qué tipos de error se debe enfrentar.</a:t>
            </a:r>
            <a:endParaRPr sz="1200"/>
          </a:p>
          <a:p>
            <a:pPr indent="0" lvl="0" marL="457200" rtl="0" algn="l">
              <a:spcBef>
                <a:spcPts val="1600"/>
              </a:spcBef>
              <a:spcAft>
                <a:spcPts val="1600"/>
              </a:spcAft>
              <a:buNone/>
            </a:pPr>
            <a:r>
              <a:t/>
            </a:r>
            <a:endParaRPr/>
          </a:p>
        </p:txBody>
      </p:sp>
    </p:spTree>
  </p:cSld>
  <p:clrMapOvr>
    <a:masterClrMapping/>
  </p:clrMapOvr>
</p:sld>
</file>

<file path=ppt/slides/slide2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6" name="Shape 1296"/>
        <p:cNvGrpSpPr/>
        <p:nvPr/>
      </p:nvGrpSpPr>
      <p:grpSpPr>
        <a:xfrm>
          <a:off x="0" y="0"/>
          <a:ext cx="0" cy="0"/>
          <a:chOff x="0" y="0"/>
          <a:chExt cx="0" cy="0"/>
        </a:xfrm>
      </p:grpSpPr>
      <p:sp>
        <p:nvSpPr>
          <p:cNvPr id="1297" name="Google Shape;1297;p224"/>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Asserts</a:t>
            </a:r>
            <a:endParaRPr/>
          </a:p>
        </p:txBody>
      </p:sp>
    </p:spTree>
  </p:cSld>
  <p:clrMapOvr>
    <a:masterClrMapping/>
  </p:clrMapOvr>
</p:sld>
</file>

<file path=ppt/slides/slide2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1" name="Shape 1301"/>
        <p:cNvGrpSpPr/>
        <p:nvPr/>
      </p:nvGrpSpPr>
      <p:grpSpPr>
        <a:xfrm>
          <a:off x="0" y="0"/>
          <a:ext cx="0" cy="0"/>
          <a:chOff x="0" y="0"/>
          <a:chExt cx="0" cy="0"/>
        </a:xfrm>
      </p:grpSpPr>
      <p:sp>
        <p:nvSpPr>
          <p:cNvPr id="1302" name="Google Shape;1302;p2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Que es un assert?</a:t>
            </a:r>
            <a:endParaRPr/>
          </a:p>
        </p:txBody>
      </p:sp>
      <p:sp>
        <p:nvSpPr>
          <p:cNvPr id="1303" name="Google Shape;1303;p2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Las aserciones son afirmaciones que puede usar para evaluar sus suposiciones sobre el código durante el desarrollo. Si la afirmación resulta ser falsa, se lanza un AssertionError. </a:t>
            </a:r>
            <a:br>
              <a:rPr lang="es"/>
            </a:br>
            <a:r>
              <a:rPr lang="es"/>
              <a:t>Puede usar aserciones en dos formas:</a:t>
            </a:r>
            <a:br>
              <a:rPr lang="es"/>
            </a:br>
            <a:endParaRPr/>
          </a:p>
        </p:txBody>
      </p:sp>
      <p:graphicFrame>
        <p:nvGraphicFramePr>
          <p:cNvPr id="1304" name="Google Shape;1304;p225"/>
          <p:cNvGraphicFramePr/>
          <p:nvPr/>
        </p:nvGraphicFramePr>
        <p:xfrm>
          <a:off x="4066750" y="2790350"/>
          <a:ext cx="3000000" cy="3000000"/>
        </p:xfrm>
        <a:graphic>
          <a:graphicData uri="http://schemas.openxmlformats.org/drawingml/2006/table">
            <a:tbl>
              <a:tblPr>
                <a:noFill/>
                <a:tableStyleId>{F31D630A-0519-4E60-B0DE-21C533DD9359}</a:tableStyleId>
              </a:tblPr>
              <a:tblGrid>
                <a:gridCol w="4533500"/>
              </a:tblGrid>
              <a:tr h="1567300">
                <a:tc>
                  <a:txBody>
                    <a:bodyPr/>
                    <a:lstStyle/>
                    <a:p>
                      <a:pPr indent="0" lvl="0" marL="0" rtl="0" algn="l">
                        <a:lnSpc>
                          <a:spcPct val="115000"/>
                        </a:lnSpc>
                        <a:spcBef>
                          <a:spcPts val="0"/>
                        </a:spcBef>
                        <a:spcAft>
                          <a:spcPts val="0"/>
                        </a:spcAft>
                        <a:buNone/>
                      </a:pPr>
                      <a:r>
                        <a:rPr lang="es" sz="1100">
                          <a:solidFill>
                            <a:srgbClr val="FFFFFF"/>
                          </a:solidFill>
                          <a:highlight>
                            <a:srgbClr val="333333"/>
                          </a:highlight>
                          <a:latin typeface="Consolas"/>
                          <a:ea typeface="Consolas"/>
                          <a:cs typeface="Consolas"/>
                          <a:sym typeface="Consolas"/>
                        </a:rPr>
                        <a:t>private method(int i) {</a:t>
                      </a:r>
                      <a:br>
                        <a:rPr lang="es" sz="1100">
                          <a:solidFill>
                            <a:srgbClr val="FFFFFF"/>
                          </a:solidFill>
                          <a:highlight>
                            <a:srgbClr val="333333"/>
                          </a:highlight>
                          <a:latin typeface="Consolas"/>
                          <a:ea typeface="Consolas"/>
                          <a:cs typeface="Consolas"/>
                          <a:sym typeface="Consolas"/>
                        </a:rPr>
                      </a:br>
                      <a:r>
                        <a:rPr lang="es" sz="1100">
                          <a:solidFill>
                            <a:srgbClr val="FFFFFF"/>
                          </a:solidFill>
                          <a:highlight>
                            <a:srgbClr val="333333"/>
                          </a:highlight>
                          <a:latin typeface="Consolas"/>
                          <a:ea typeface="Consolas"/>
                          <a:cs typeface="Consolas"/>
                          <a:sym typeface="Consolas"/>
                        </a:rPr>
                        <a:t>  assert i &gt; 0;</a:t>
                      </a:r>
                      <a:br>
                        <a:rPr lang="es" sz="1100">
                          <a:solidFill>
                            <a:srgbClr val="FFFFFF"/>
                          </a:solidFill>
                          <a:highlight>
                            <a:srgbClr val="333333"/>
                          </a:highlight>
                          <a:latin typeface="Consolas"/>
                          <a:ea typeface="Consolas"/>
                          <a:cs typeface="Consolas"/>
                          <a:sym typeface="Consolas"/>
                        </a:rPr>
                      </a:br>
                      <a:r>
                        <a:rPr lang="es" sz="1100">
                          <a:solidFill>
                            <a:srgbClr val="FFFFFF"/>
                          </a:solidFill>
                          <a:highlight>
                            <a:srgbClr val="333333"/>
                          </a:highlight>
                          <a:latin typeface="Consolas"/>
                          <a:ea typeface="Consolas"/>
                          <a:cs typeface="Consolas"/>
                          <a:sym typeface="Consolas"/>
                        </a:rPr>
                        <a:t>  //or</a:t>
                      </a:r>
                      <a:br>
                        <a:rPr lang="es" sz="1100">
                          <a:solidFill>
                            <a:srgbClr val="FFFFFF"/>
                          </a:solidFill>
                          <a:highlight>
                            <a:srgbClr val="333333"/>
                          </a:highlight>
                          <a:latin typeface="Consolas"/>
                          <a:ea typeface="Consolas"/>
                          <a:cs typeface="Consolas"/>
                          <a:sym typeface="Consolas"/>
                        </a:rPr>
                      </a:br>
                      <a:r>
                        <a:rPr lang="es" sz="1100">
                          <a:solidFill>
                            <a:srgbClr val="FFFFFF"/>
                          </a:solidFill>
                          <a:highlight>
                            <a:srgbClr val="333333"/>
                          </a:highlight>
                          <a:latin typeface="Consolas"/>
                          <a:ea typeface="Consolas"/>
                          <a:cs typeface="Consolas"/>
                          <a:sym typeface="Consolas"/>
                        </a:rPr>
                        <a:t>  assert i &gt; 0 : "Parameter i must be a positive value"</a:t>
                      </a:r>
                      <a:br>
                        <a:rPr lang="es" sz="1100">
                          <a:solidFill>
                            <a:srgbClr val="FFFFFF"/>
                          </a:solidFill>
                          <a:highlight>
                            <a:srgbClr val="333333"/>
                          </a:highlight>
                          <a:latin typeface="Consolas"/>
                          <a:ea typeface="Consolas"/>
                          <a:cs typeface="Consolas"/>
                          <a:sym typeface="Consolas"/>
                        </a:rPr>
                      </a:br>
                      <a:br>
                        <a:rPr lang="es" sz="1100">
                          <a:solidFill>
                            <a:srgbClr val="FFFFFF"/>
                          </a:solidFill>
                          <a:highlight>
                            <a:srgbClr val="333333"/>
                          </a:highlight>
                          <a:latin typeface="Consolas"/>
                          <a:ea typeface="Consolas"/>
                          <a:cs typeface="Consolas"/>
                          <a:sym typeface="Consolas"/>
                        </a:rPr>
                      </a:br>
                      <a:r>
                        <a:rPr lang="es" sz="1100">
                          <a:solidFill>
                            <a:srgbClr val="FFFFFF"/>
                          </a:solidFill>
                          <a:highlight>
                            <a:srgbClr val="333333"/>
                          </a:highlight>
                          <a:latin typeface="Consolas"/>
                          <a:ea typeface="Consolas"/>
                          <a:cs typeface="Consolas"/>
                          <a:sym typeface="Consolas"/>
                        </a:rPr>
                        <a:t>  // Do something now that we know i is greater than 0</a:t>
                      </a:r>
                      <a:br>
                        <a:rPr lang="es" sz="1100">
                          <a:solidFill>
                            <a:srgbClr val="FFFFFF"/>
                          </a:solidFill>
                          <a:highlight>
                            <a:srgbClr val="333333"/>
                          </a:highlight>
                          <a:latin typeface="Consolas"/>
                          <a:ea typeface="Consolas"/>
                          <a:cs typeface="Consolas"/>
                          <a:sym typeface="Consolas"/>
                        </a:rPr>
                      </a:br>
                      <a:r>
                        <a:rPr lang="es" sz="1100">
                          <a:solidFill>
                            <a:srgbClr val="FFFFFF"/>
                          </a:solidFill>
                          <a:highlight>
                            <a:srgbClr val="333333"/>
                          </a:highlight>
                          <a:latin typeface="Consolas"/>
                          <a:ea typeface="Consolas"/>
                          <a:cs typeface="Consolas"/>
                          <a:sym typeface="Consolas"/>
                        </a:rPr>
                        <a:t>}</a:t>
                      </a:r>
                      <a:endParaRPr sz="1100">
                        <a:solidFill>
                          <a:srgbClr val="FFFFFF"/>
                        </a:solidFill>
                        <a:highlight>
                          <a:srgbClr val="EEEEEE"/>
                        </a:highlight>
                        <a:latin typeface="Consolas"/>
                        <a:ea typeface="Consolas"/>
                        <a:cs typeface="Consolas"/>
                        <a:sym typeface="Consolas"/>
                      </a:endParaRPr>
                    </a:p>
                  </a:txBody>
                  <a:tcPr marT="63500" marB="63500" marR="63500" marL="63500">
                    <a:solidFill>
                      <a:srgbClr val="333333"/>
                    </a:solidFill>
                  </a:tcPr>
                </a:tc>
              </a:tr>
            </a:tbl>
          </a:graphicData>
        </a:graphic>
      </p:graphicFrame>
    </p:spTree>
  </p:cSld>
  <p:clrMapOvr>
    <a:masterClrMapping/>
  </p:clrMapOvr>
</p:sld>
</file>

<file path=ppt/slides/slide2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8" name="Shape 1308"/>
        <p:cNvGrpSpPr/>
        <p:nvPr/>
      </p:nvGrpSpPr>
      <p:grpSpPr>
        <a:xfrm>
          <a:off x="0" y="0"/>
          <a:ext cx="0" cy="0"/>
          <a:chOff x="0" y="0"/>
          <a:chExt cx="0" cy="0"/>
        </a:xfrm>
      </p:grpSpPr>
      <p:sp>
        <p:nvSpPr>
          <p:cNvPr id="1309" name="Google Shape;1309;p2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Habilitar y deshabilitar aserciones </a:t>
            </a:r>
            <a:endParaRPr/>
          </a:p>
        </p:txBody>
      </p:sp>
      <p:sp>
        <p:nvSpPr>
          <p:cNvPr id="1310" name="Google Shape;1310;p2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100"/>
              <a:t>El siguiente conmutador permite afirmaciones en varias granularidades:</a:t>
            </a:r>
            <a:endParaRPr sz="1100"/>
          </a:p>
          <a:p>
            <a:pPr indent="0" lvl="0" marL="0" rtl="0" algn="l">
              <a:spcBef>
                <a:spcPts val="0"/>
              </a:spcBef>
              <a:spcAft>
                <a:spcPts val="0"/>
              </a:spcAft>
              <a:buNone/>
            </a:pPr>
            <a:r>
              <a:rPr lang="es" sz="1100"/>
              <a:t>	</a:t>
            </a:r>
            <a:r>
              <a:rPr lang="es" sz="900">
                <a:latin typeface="Consolas"/>
                <a:ea typeface="Consolas"/>
                <a:cs typeface="Consolas"/>
                <a:sym typeface="Consolas"/>
              </a:rPr>
              <a:t>java [ -enableassertions | -ea  ] [:&lt;package name&gt;"..." | :&lt;class name&gt; ]</a:t>
            </a:r>
            <a:endParaRPr sz="900">
              <a:latin typeface="Consolas"/>
              <a:ea typeface="Consolas"/>
              <a:cs typeface="Consolas"/>
              <a:sym typeface="Consolas"/>
            </a:endParaRPr>
          </a:p>
          <a:p>
            <a:pPr indent="0" lvl="0" marL="0" rtl="0" algn="l">
              <a:spcBef>
                <a:spcPts val="0"/>
              </a:spcBef>
              <a:spcAft>
                <a:spcPts val="0"/>
              </a:spcAft>
              <a:buNone/>
            </a:pPr>
            <a:r>
              <a:t/>
            </a:r>
            <a:endParaRPr sz="900">
              <a:latin typeface="Consolas"/>
              <a:ea typeface="Consolas"/>
              <a:cs typeface="Consolas"/>
              <a:sym typeface="Consolas"/>
            </a:endParaRPr>
          </a:p>
          <a:p>
            <a:pPr indent="0" lvl="0" marL="0" rtl="0" algn="l">
              <a:spcBef>
                <a:spcPts val="0"/>
              </a:spcBef>
              <a:spcAft>
                <a:spcPts val="0"/>
              </a:spcAft>
              <a:buNone/>
            </a:pPr>
            <a:r>
              <a:rPr lang="es" sz="1100"/>
              <a:t>Sin argumentos, el conmutador habilita aserciones de forma predeterminada. Con un argumento que termina en "...", las aserciones se activan en el paquete especificado y en los subpaquetes. Si el argumento es simplemente "...", las aserciones se habilitan en el paquete sin nombre en el directorio de trabajo actual. Con un argumento que no termina en "...", las aserciones están habilitadas en la clase especificada.:</a:t>
            </a:r>
            <a:endParaRPr sz="1100"/>
          </a:p>
          <a:p>
            <a:pPr indent="0" lvl="0" marL="0" rtl="0" algn="l">
              <a:spcBef>
                <a:spcPts val="0"/>
              </a:spcBef>
              <a:spcAft>
                <a:spcPts val="0"/>
              </a:spcAft>
              <a:buNone/>
            </a:pPr>
            <a:r>
              <a:rPr lang="es" sz="1100"/>
              <a:t>	</a:t>
            </a:r>
            <a:r>
              <a:rPr lang="es" sz="900">
                <a:latin typeface="Consolas"/>
                <a:ea typeface="Consolas"/>
                <a:cs typeface="Consolas"/>
                <a:sym typeface="Consolas"/>
              </a:rPr>
              <a:t>java [ -disableassertions | -da ] [:&lt;package name&gt;"..." | :&lt;class name&gt; ]</a:t>
            </a:r>
            <a:endParaRPr sz="900">
              <a:latin typeface="Consolas"/>
              <a:ea typeface="Consolas"/>
              <a:cs typeface="Consolas"/>
              <a:sym typeface="Consolas"/>
            </a:endParaRPr>
          </a:p>
          <a:p>
            <a:pPr indent="0" lvl="0" marL="0" rtl="0" algn="l">
              <a:spcBef>
                <a:spcPts val="0"/>
              </a:spcBef>
              <a:spcAft>
                <a:spcPts val="0"/>
              </a:spcAft>
              <a:buNone/>
            </a:pPr>
            <a:r>
              <a:t/>
            </a:r>
            <a:endParaRPr sz="900">
              <a:latin typeface="Consolas"/>
              <a:ea typeface="Consolas"/>
              <a:cs typeface="Consolas"/>
              <a:sym typeface="Consolas"/>
            </a:endParaRPr>
          </a:p>
          <a:p>
            <a:pPr indent="0" lvl="0" marL="0" rtl="0" algn="l">
              <a:spcBef>
                <a:spcPts val="0"/>
              </a:spcBef>
              <a:spcAft>
                <a:spcPts val="0"/>
              </a:spcAft>
              <a:buNone/>
            </a:pPr>
            <a:r>
              <a:rPr lang="es" sz="1100"/>
              <a:t>Si una sola línea de comandos contiene varias instancias de estos conmutadores, se procesan en orden antes de cargar cualquier clase. Por ejemplo, para ejecutar un programa con aserciones activadas sólo en el paquete com.wombat.fruitbat (y cualquier subpaquete), se podría utilizar el siguiente comando:</a:t>
            </a:r>
            <a:endParaRPr sz="1100"/>
          </a:p>
          <a:p>
            <a:pPr indent="0" lvl="0" marL="0" rtl="0" algn="l">
              <a:spcBef>
                <a:spcPts val="0"/>
              </a:spcBef>
              <a:spcAft>
                <a:spcPts val="0"/>
              </a:spcAft>
              <a:buNone/>
            </a:pPr>
            <a:r>
              <a:rPr lang="es" sz="900">
                <a:latin typeface="Consolas"/>
                <a:ea typeface="Consolas"/>
                <a:cs typeface="Consolas"/>
                <a:sym typeface="Consolas"/>
              </a:rPr>
              <a:t>	java -ea:com.wombat.fruitbat... java -ea:com.wombat.fruitbat... &lt;Main class&gt;</a:t>
            </a:r>
            <a:endParaRPr sz="900">
              <a:latin typeface="Consolas"/>
              <a:ea typeface="Consolas"/>
              <a:cs typeface="Consolas"/>
              <a:sym typeface="Consolas"/>
            </a:endParaRPr>
          </a:p>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4" name="Shape 1314"/>
        <p:cNvGrpSpPr/>
        <p:nvPr/>
      </p:nvGrpSpPr>
      <p:grpSpPr>
        <a:xfrm>
          <a:off x="0" y="0"/>
          <a:ext cx="0" cy="0"/>
          <a:chOff x="0" y="0"/>
          <a:chExt cx="0" cy="0"/>
        </a:xfrm>
      </p:grpSpPr>
      <p:sp>
        <p:nvSpPr>
          <p:cNvPr id="1315" name="Google Shape;1315;p227"/>
          <p:cNvSpPr txBox="1"/>
          <p:nvPr>
            <p:ph idx="1" type="body"/>
          </p:nvPr>
        </p:nvSpPr>
        <p:spPr>
          <a:xfrm>
            <a:off x="729450" y="1318650"/>
            <a:ext cx="7688700" cy="302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Hay otra forma de controlar las aserciones: mediante programación, enganchando al objeto ClassLoader. JDK 1.4 agregó varios métodos nuevos a ClassLoader que permiten la activación y desactivación dinámica de aserciones, incluyendo setDefaultAssertionStatus (), que establece el estado de aserción para todas las clases cargadas posteriormente.:</a:t>
            </a:r>
            <a:endParaRPr/>
          </a:p>
          <a:p>
            <a:pPr indent="0" lvl="0" marL="0" rtl="0" algn="l">
              <a:spcBef>
                <a:spcPts val="1600"/>
              </a:spcBef>
              <a:spcAft>
                <a:spcPts val="0"/>
              </a:spcAft>
              <a:buNone/>
            </a:pPr>
            <a:r>
              <a:t/>
            </a:r>
            <a:endParaRPr sz="1000">
              <a:latin typeface="Consolas"/>
              <a:ea typeface="Consolas"/>
              <a:cs typeface="Consolas"/>
              <a:sym typeface="Consolas"/>
            </a:endParaRPr>
          </a:p>
          <a:p>
            <a:pPr indent="0" lvl="0" marL="0" rtl="0" algn="l">
              <a:spcBef>
                <a:spcPts val="0"/>
              </a:spcBef>
              <a:spcAft>
                <a:spcPts val="0"/>
              </a:spcAft>
              <a:buNone/>
            </a:pPr>
            <a:r>
              <a:t/>
            </a:r>
            <a:endParaRPr sz="1000">
              <a:latin typeface="Consolas"/>
              <a:ea typeface="Consolas"/>
              <a:cs typeface="Consolas"/>
              <a:sym typeface="Consolas"/>
            </a:endParaRPr>
          </a:p>
          <a:p>
            <a:pPr indent="0" lvl="0" marL="0" rtl="0" algn="l">
              <a:spcBef>
                <a:spcPts val="0"/>
              </a:spcBef>
              <a:spcAft>
                <a:spcPts val="0"/>
              </a:spcAft>
              <a:buNone/>
            </a:pPr>
            <a:r>
              <a:t/>
            </a:r>
            <a:endParaRPr sz="1000">
              <a:latin typeface="Consolas"/>
              <a:ea typeface="Consolas"/>
              <a:cs typeface="Consolas"/>
              <a:sym typeface="Consolas"/>
            </a:endParaRPr>
          </a:p>
          <a:p>
            <a:pPr indent="0" lvl="0" marL="0" rtl="0" algn="l">
              <a:spcBef>
                <a:spcPts val="0"/>
              </a:spcBef>
              <a:spcAft>
                <a:spcPts val="0"/>
              </a:spcAft>
              <a:buNone/>
            </a:pPr>
            <a:r>
              <a:t/>
            </a:r>
            <a:endParaRPr sz="1000">
              <a:latin typeface="Consolas"/>
              <a:ea typeface="Consolas"/>
              <a:cs typeface="Consolas"/>
              <a:sym typeface="Consolas"/>
            </a:endParaRPr>
          </a:p>
          <a:p>
            <a:pPr indent="0" lvl="0" marL="0" rtl="0" algn="l">
              <a:spcBef>
                <a:spcPts val="0"/>
              </a:spcBef>
              <a:spcAft>
                <a:spcPts val="1600"/>
              </a:spcAft>
              <a:buNone/>
            </a:pPr>
            <a:r>
              <a:t/>
            </a:r>
            <a:endParaRPr/>
          </a:p>
        </p:txBody>
      </p:sp>
      <p:sp>
        <p:nvSpPr>
          <p:cNvPr id="1316" name="Google Shape;1316;p227"/>
          <p:cNvSpPr txBox="1"/>
          <p:nvPr>
            <p:ph idx="1" type="body"/>
          </p:nvPr>
        </p:nvSpPr>
        <p:spPr>
          <a:xfrm>
            <a:off x="2473950" y="2431000"/>
            <a:ext cx="5805600" cy="2104200"/>
          </a:xfrm>
          <a:prstGeom prst="rect">
            <a:avLst/>
          </a:prstGeom>
          <a:solidFill>
            <a:srgbClr val="333333"/>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s" sz="1000">
                <a:solidFill>
                  <a:schemeClr val="lt1"/>
                </a:solidFill>
                <a:highlight>
                  <a:srgbClr val="333333"/>
                </a:highlight>
                <a:latin typeface="Consolas"/>
                <a:ea typeface="Consolas"/>
                <a:cs typeface="Consolas"/>
                <a:sym typeface="Consolas"/>
              </a:rPr>
              <a:t>public class LoaderAssertions {</a:t>
            </a:r>
            <a:br>
              <a:rPr lang="es" sz="1000">
                <a:solidFill>
                  <a:schemeClr val="lt1"/>
                </a:solidFill>
                <a:highlight>
                  <a:srgbClr val="333333"/>
                </a:highlight>
                <a:latin typeface="Consolas"/>
                <a:ea typeface="Consolas"/>
                <a:cs typeface="Consolas"/>
                <a:sym typeface="Consolas"/>
              </a:rPr>
            </a:br>
            <a:r>
              <a:rPr lang="es" sz="1000">
                <a:solidFill>
                  <a:schemeClr val="lt1"/>
                </a:solidFill>
                <a:highlight>
                  <a:srgbClr val="333333"/>
                </a:highlight>
                <a:latin typeface="Consolas"/>
                <a:ea typeface="Consolas"/>
                <a:cs typeface="Consolas"/>
                <a:sym typeface="Consolas"/>
              </a:rPr>
              <a:t>  public static void main(String[] args) {</a:t>
            </a:r>
            <a:br>
              <a:rPr lang="es" sz="1000">
                <a:solidFill>
                  <a:schemeClr val="lt1"/>
                </a:solidFill>
                <a:highlight>
                  <a:srgbClr val="333333"/>
                </a:highlight>
                <a:latin typeface="Consolas"/>
                <a:ea typeface="Consolas"/>
                <a:cs typeface="Consolas"/>
                <a:sym typeface="Consolas"/>
              </a:rPr>
            </a:br>
            <a:r>
              <a:rPr lang="es" sz="1000">
                <a:solidFill>
                  <a:schemeClr val="lt1"/>
                </a:solidFill>
                <a:highlight>
                  <a:srgbClr val="333333"/>
                </a:highlight>
                <a:latin typeface="Consolas"/>
                <a:ea typeface="Consolas"/>
                <a:cs typeface="Consolas"/>
                <a:sym typeface="Consolas"/>
              </a:rPr>
              <a:t>	ClassLoader.getSystemClassLoader().setDefaultAssertionStatus(true);</a:t>
            </a:r>
            <a:br>
              <a:rPr lang="es" sz="1000">
                <a:solidFill>
                  <a:schemeClr val="lt1"/>
                </a:solidFill>
                <a:highlight>
                  <a:srgbClr val="333333"/>
                </a:highlight>
                <a:latin typeface="Consolas"/>
                <a:ea typeface="Consolas"/>
                <a:cs typeface="Consolas"/>
                <a:sym typeface="Consolas"/>
              </a:rPr>
            </a:br>
            <a:r>
              <a:rPr lang="es" sz="1000">
                <a:solidFill>
                  <a:schemeClr val="lt1"/>
                </a:solidFill>
                <a:highlight>
                  <a:srgbClr val="333333"/>
                </a:highlight>
                <a:latin typeface="Consolas"/>
                <a:ea typeface="Consolas"/>
                <a:cs typeface="Consolas"/>
                <a:sym typeface="Consolas"/>
              </a:rPr>
              <a:t>	new Loaded().go();</a:t>
            </a:r>
            <a:br>
              <a:rPr lang="es" sz="1000">
                <a:solidFill>
                  <a:schemeClr val="lt1"/>
                </a:solidFill>
                <a:highlight>
                  <a:srgbClr val="333333"/>
                </a:highlight>
                <a:latin typeface="Consolas"/>
                <a:ea typeface="Consolas"/>
                <a:cs typeface="Consolas"/>
                <a:sym typeface="Consolas"/>
              </a:rPr>
            </a:br>
            <a:r>
              <a:rPr lang="es" sz="1000">
                <a:solidFill>
                  <a:schemeClr val="lt1"/>
                </a:solidFill>
                <a:highlight>
                  <a:srgbClr val="333333"/>
                </a:highlight>
                <a:latin typeface="Consolas"/>
                <a:ea typeface="Consolas"/>
                <a:cs typeface="Consolas"/>
                <a:sym typeface="Consolas"/>
              </a:rPr>
              <a:t>  }</a:t>
            </a:r>
            <a:br>
              <a:rPr lang="es" sz="1000">
                <a:solidFill>
                  <a:schemeClr val="lt1"/>
                </a:solidFill>
                <a:highlight>
                  <a:srgbClr val="333333"/>
                </a:highlight>
                <a:latin typeface="Consolas"/>
                <a:ea typeface="Consolas"/>
                <a:cs typeface="Consolas"/>
                <a:sym typeface="Consolas"/>
              </a:rPr>
            </a:br>
            <a:r>
              <a:rPr lang="es" sz="1000">
                <a:solidFill>
                  <a:schemeClr val="lt1"/>
                </a:solidFill>
                <a:highlight>
                  <a:srgbClr val="333333"/>
                </a:highlight>
                <a:latin typeface="Consolas"/>
                <a:ea typeface="Consolas"/>
                <a:cs typeface="Consolas"/>
                <a:sym typeface="Consolas"/>
              </a:rPr>
              <a:t>}</a:t>
            </a:r>
            <a:br>
              <a:rPr lang="es" sz="1000">
                <a:solidFill>
                  <a:schemeClr val="lt1"/>
                </a:solidFill>
                <a:highlight>
                  <a:srgbClr val="333333"/>
                </a:highlight>
                <a:latin typeface="Consolas"/>
                <a:ea typeface="Consolas"/>
                <a:cs typeface="Consolas"/>
                <a:sym typeface="Consolas"/>
              </a:rPr>
            </a:br>
            <a:br>
              <a:rPr lang="es" sz="1000">
                <a:solidFill>
                  <a:schemeClr val="lt1"/>
                </a:solidFill>
                <a:highlight>
                  <a:srgbClr val="333333"/>
                </a:highlight>
                <a:latin typeface="Consolas"/>
                <a:ea typeface="Consolas"/>
                <a:cs typeface="Consolas"/>
                <a:sym typeface="Consolas"/>
              </a:rPr>
            </a:br>
            <a:r>
              <a:rPr lang="es" sz="1000">
                <a:solidFill>
                  <a:schemeClr val="lt1"/>
                </a:solidFill>
                <a:highlight>
                  <a:srgbClr val="333333"/>
                </a:highlight>
                <a:latin typeface="Consolas"/>
                <a:ea typeface="Consolas"/>
                <a:cs typeface="Consolas"/>
                <a:sym typeface="Consolas"/>
              </a:rPr>
              <a:t>class Loaded {</a:t>
            </a:r>
            <a:br>
              <a:rPr lang="es" sz="1000">
                <a:solidFill>
                  <a:schemeClr val="lt1"/>
                </a:solidFill>
                <a:highlight>
                  <a:srgbClr val="333333"/>
                </a:highlight>
                <a:latin typeface="Consolas"/>
                <a:ea typeface="Consolas"/>
                <a:cs typeface="Consolas"/>
                <a:sym typeface="Consolas"/>
              </a:rPr>
            </a:br>
            <a:r>
              <a:rPr lang="es" sz="1000">
                <a:solidFill>
                  <a:schemeClr val="lt1"/>
                </a:solidFill>
                <a:highlight>
                  <a:srgbClr val="333333"/>
                </a:highlight>
                <a:latin typeface="Consolas"/>
                <a:ea typeface="Consolas"/>
                <a:cs typeface="Consolas"/>
                <a:sym typeface="Consolas"/>
              </a:rPr>
              <a:t>  public void go() {</a:t>
            </a:r>
            <a:br>
              <a:rPr lang="es" sz="1000">
                <a:solidFill>
                  <a:schemeClr val="lt1"/>
                </a:solidFill>
                <a:highlight>
                  <a:srgbClr val="333333"/>
                </a:highlight>
                <a:latin typeface="Consolas"/>
                <a:ea typeface="Consolas"/>
                <a:cs typeface="Consolas"/>
                <a:sym typeface="Consolas"/>
              </a:rPr>
            </a:br>
            <a:r>
              <a:rPr lang="es" sz="1000">
                <a:solidFill>
                  <a:schemeClr val="lt1"/>
                </a:solidFill>
                <a:highlight>
                  <a:srgbClr val="333333"/>
                </a:highlight>
                <a:latin typeface="Consolas"/>
                <a:ea typeface="Consolas"/>
                <a:cs typeface="Consolas"/>
                <a:sym typeface="Consolas"/>
              </a:rPr>
              <a:t>	assert false: "Loaded.go()";</a:t>
            </a:r>
            <a:br>
              <a:rPr lang="es" sz="1000">
                <a:solidFill>
                  <a:schemeClr val="lt1"/>
                </a:solidFill>
                <a:highlight>
                  <a:srgbClr val="333333"/>
                </a:highlight>
                <a:latin typeface="Consolas"/>
                <a:ea typeface="Consolas"/>
                <a:cs typeface="Consolas"/>
                <a:sym typeface="Consolas"/>
              </a:rPr>
            </a:br>
            <a:r>
              <a:rPr lang="es" sz="1000">
                <a:solidFill>
                  <a:schemeClr val="lt1"/>
                </a:solidFill>
                <a:highlight>
                  <a:srgbClr val="333333"/>
                </a:highlight>
                <a:latin typeface="Consolas"/>
                <a:ea typeface="Consolas"/>
                <a:cs typeface="Consolas"/>
                <a:sym typeface="Consolas"/>
              </a:rPr>
              <a:t>  }</a:t>
            </a:r>
            <a:br>
              <a:rPr lang="es" sz="1000">
                <a:solidFill>
                  <a:schemeClr val="lt1"/>
                </a:solidFill>
                <a:highlight>
                  <a:srgbClr val="333333"/>
                </a:highlight>
                <a:latin typeface="Consolas"/>
                <a:ea typeface="Consolas"/>
                <a:cs typeface="Consolas"/>
                <a:sym typeface="Consolas"/>
              </a:rPr>
            </a:br>
            <a:r>
              <a:rPr lang="es" sz="1000">
                <a:solidFill>
                  <a:schemeClr val="lt1"/>
                </a:solidFill>
                <a:highlight>
                  <a:srgbClr val="333333"/>
                </a:highlight>
                <a:latin typeface="Consolas"/>
                <a:ea typeface="Consolas"/>
                <a:cs typeface="Consolas"/>
                <a:sym typeface="Consolas"/>
              </a:rPr>
              <a:t>}</a:t>
            </a:r>
            <a:br>
              <a:rPr lang="es" sz="1000">
                <a:solidFill>
                  <a:schemeClr val="lt1"/>
                </a:solidFill>
                <a:highlight>
                  <a:srgbClr val="333333"/>
                </a:highlight>
                <a:latin typeface="Consolas"/>
                <a:ea typeface="Consolas"/>
                <a:cs typeface="Consolas"/>
                <a:sym typeface="Consolas"/>
              </a:rPr>
            </a:br>
            <a:br>
              <a:rPr lang="es" sz="1100">
                <a:solidFill>
                  <a:schemeClr val="lt1"/>
                </a:solidFill>
                <a:highlight>
                  <a:srgbClr val="333333"/>
                </a:highlight>
                <a:latin typeface="Consolas"/>
                <a:ea typeface="Consolas"/>
                <a:cs typeface="Consolas"/>
                <a:sym typeface="Consolas"/>
              </a:rPr>
            </a:br>
            <a:endParaRPr sz="11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t/>
            </a:r>
            <a:endParaRPr>
              <a:solidFill>
                <a:srgbClr val="F3F3F3"/>
              </a:solidFill>
              <a:latin typeface="Consolas"/>
              <a:ea typeface="Consolas"/>
              <a:cs typeface="Consolas"/>
              <a:sym typeface="Consolas"/>
            </a:endParaRPr>
          </a:p>
        </p:txBody>
      </p:sp>
    </p:spTree>
  </p:cSld>
  <p:clrMapOvr>
    <a:masterClrMapping/>
  </p:clrMapOvr>
</p:sld>
</file>

<file path=ppt/slides/slide2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0" name="Shape 1320"/>
        <p:cNvGrpSpPr/>
        <p:nvPr/>
      </p:nvGrpSpPr>
      <p:grpSpPr>
        <a:xfrm>
          <a:off x="0" y="0"/>
          <a:ext cx="0" cy="0"/>
          <a:chOff x="0" y="0"/>
          <a:chExt cx="0" cy="0"/>
        </a:xfrm>
      </p:grpSpPr>
      <p:sp>
        <p:nvSpPr>
          <p:cNvPr id="1321" name="Google Shape;1321;p228"/>
          <p:cNvSpPr txBox="1"/>
          <p:nvPr>
            <p:ph idx="1" type="body"/>
          </p:nvPr>
        </p:nvSpPr>
        <p:spPr>
          <a:xfrm>
            <a:off x="729450" y="1439875"/>
            <a:ext cx="7688700" cy="290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Dado que se puede simular el efecto de aserciones utilizando otras construcciones de programación, se puede argumentar que el punto de agregar afirmaciones a Java es que son fáciles de escribir. Las declaraciones de aserción vienen en dos formas:</a:t>
            </a:r>
            <a:endParaRPr/>
          </a:p>
          <a:p>
            <a:pPr indent="0" lvl="0" marL="457200" rtl="0" algn="l">
              <a:spcBef>
                <a:spcPts val="1600"/>
              </a:spcBef>
              <a:spcAft>
                <a:spcPts val="0"/>
              </a:spcAft>
              <a:buNone/>
            </a:pPr>
            <a:r>
              <a:rPr lang="es">
                <a:latin typeface="Consolas"/>
                <a:ea typeface="Consolas"/>
                <a:cs typeface="Consolas"/>
                <a:sym typeface="Consolas"/>
              </a:rPr>
              <a:t>assert boolean-expression;</a:t>
            </a:r>
            <a:endParaRPr>
              <a:latin typeface="Consolas"/>
              <a:ea typeface="Consolas"/>
              <a:cs typeface="Consolas"/>
              <a:sym typeface="Consolas"/>
            </a:endParaRPr>
          </a:p>
          <a:p>
            <a:pPr indent="0" lvl="0" marL="457200" rtl="0" algn="l">
              <a:spcBef>
                <a:spcPts val="0"/>
              </a:spcBef>
              <a:spcAft>
                <a:spcPts val="0"/>
              </a:spcAft>
              <a:buNone/>
            </a:pPr>
            <a:r>
              <a:rPr lang="es">
                <a:latin typeface="Consolas"/>
                <a:ea typeface="Consolas"/>
                <a:cs typeface="Consolas"/>
                <a:sym typeface="Consolas"/>
              </a:rPr>
              <a:t>assert boolean-expression: information-expression;</a:t>
            </a:r>
            <a:endParaRPr>
              <a:latin typeface="Consolas"/>
              <a:ea typeface="Consolas"/>
              <a:cs typeface="Consolas"/>
              <a:sym typeface="Consolas"/>
            </a:endParaRPr>
          </a:p>
          <a:p>
            <a:pPr indent="0" lvl="0" marL="0" rtl="0" algn="l">
              <a:spcBef>
                <a:spcPts val="1000"/>
              </a:spcBef>
              <a:spcAft>
                <a:spcPts val="0"/>
              </a:spcAft>
              <a:buNone/>
            </a:pPr>
            <a:r>
              <a:rPr lang="es"/>
              <a:t>Ambas declaraciones dicen "Afirmo que la expresión booleana producirá un valor verdadero". Si no es así, la aserción producirá una excepción AssertionError. Esta es una subclase Throwable, y como tal no requiere una especificación de excepción.</a:t>
            </a:r>
            <a:endParaRPr/>
          </a:p>
          <a:p>
            <a:pPr indent="0" lvl="0" marL="0" rtl="0" algn="l">
              <a:spcBef>
                <a:spcPts val="1600"/>
              </a:spcBef>
              <a:spcAft>
                <a:spcPts val="0"/>
              </a:spcAft>
              <a:buNone/>
            </a:pPr>
            <a:r>
              <a:rPr lang="es"/>
              <a:t>	</a:t>
            </a:r>
            <a:endParaRPr/>
          </a:p>
          <a:p>
            <a:pPr indent="0" lvl="0" marL="0" rtl="0" algn="l">
              <a:spcBef>
                <a:spcPts val="1600"/>
              </a:spcBef>
              <a:spcAft>
                <a:spcPts val="1600"/>
              </a:spcAft>
              <a:buNone/>
            </a:pPr>
            <a:r>
              <a:t/>
            </a:r>
            <a:endParaRPr/>
          </a:p>
        </p:txBody>
      </p:sp>
      <p:sp>
        <p:nvSpPr>
          <p:cNvPr id="1322" name="Google Shape;1322;p228"/>
          <p:cNvSpPr txBox="1"/>
          <p:nvPr>
            <p:ph idx="1" type="body"/>
          </p:nvPr>
        </p:nvSpPr>
        <p:spPr>
          <a:xfrm>
            <a:off x="4034725" y="3673400"/>
            <a:ext cx="4551000" cy="1069800"/>
          </a:xfrm>
          <a:prstGeom prst="rect">
            <a:avLst/>
          </a:prstGeom>
          <a:solidFill>
            <a:srgbClr val="333333"/>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s" sz="1000">
                <a:solidFill>
                  <a:schemeClr val="lt1"/>
                </a:solidFill>
                <a:highlight>
                  <a:srgbClr val="333333"/>
                </a:highlight>
                <a:latin typeface="Consolas"/>
                <a:ea typeface="Consolas"/>
                <a:cs typeface="Consolas"/>
                <a:sym typeface="Consolas"/>
              </a:rPr>
              <a:t>class Assert2 {</a:t>
            </a:r>
            <a:br>
              <a:rPr lang="es" sz="1000">
                <a:solidFill>
                  <a:schemeClr val="lt1"/>
                </a:solidFill>
                <a:highlight>
                  <a:srgbClr val="333333"/>
                </a:highlight>
                <a:latin typeface="Consolas"/>
                <a:ea typeface="Consolas"/>
                <a:cs typeface="Consolas"/>
                <a:sym typeface="Consolas"/>
              </a:rPr>
            </a:br>
            <a:r>
              <a:rPr lang="es" sz="1000">
                <a:solidFill>
                  <a:schemeClr val="lt1"/>
                </a:solidFill>
                <a:highlight>
                  <a:srgbClr val="333333"/>
                </a:highlight>
                <a:latin typeface="Consolas"/>
                <a:ea typeface="Consolas"/>
                <a:cs typeface="Consolas"/>
                <a:sym typeface="Consolas"/>
              </a:rPr>
              <a:t> public static void main(String[] args) {</a:t>
            </a:r>
            <a:br>
              <a:rPr lang="es" sz="1000">
                <a:solidFill>
                  <a:schemeClr val="lt1"/>
                </a:solidFill>
                <a:highlight>
                  <a:srgbClr val="333333"/>
                </a:highlight>
                <a:latin typeface="Consolas"/>
                <a:ea typeface="Consolas"/>
                <a:cs typeface="Consolas"/>
                <a:sym typeface="Consolas"/>
              </a:rPr>
            </a:br>
            <a:r>
              <a:rPr lang="es" sz="1000">
                <a:solidFill>
                  <a:schemeClr val="lt1"/>
                </a:solidFill>
                <a:highlight>
                  <a:srgbClr val="333333"/>
                </a:highlight>
                <a:latin typeface="Consolas"/>
                <a:ea typeface="Consolas"/>
                <a:cs typeface="Consolas"/>
                <a:sym typeface="Consolas"/>
              </a:rPr>
              <a:t>     assert false: "Here's a message saying what happened";</a:t>
            </a:r>
            <a:br>
              <a:rPr lang="es" sz="1000">
                <a:solidFill>
                  <a:schemeClr val="lt1"/>
                </a:solidFill>
                <a:highlight>
                  <a:srgbClr val="333333"/>
                </a:highlight>
                <a:latin typeface="Consolas"/>
                <a:ea typeface="Consolas"/>
                <a:cs typeface="Consolas"/>
                <a:sym typeface="Consolas"/>
              </a:rPr>
            </a:br>
            <a:r>
              <a:rPr lang="es" sz="1000">
                <a:solidFill>
                  <a:schemeClr val="lt1"/>
                </a:solidFill>
                <a:highlight>
                  <a:srgbClr val="333333"/>
                </a:highlight>
                <a:latin typeface="Consolas"/>
                <a:ea typeface="Consolas"/>
                <a:cs typeface="Consolas"/>
                <a:sym typeface="Consolas"/>
              </a:rPr>
              <a:t>  }    </a:t>
            </a:r>
            <a:endParaRPr sz="10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rPr lang="es" sz="1000">
                <a:solidFill>
                  <a:schemeClr val="lt1"/>
                </a:solidFill>
                <a:highlight>
                  <a:srgbClr val="333333"/>
                </a:highlight>
                <a:latin typeface="Consolas"/>
                <a:ea typeface="Consolas"/>
                <a:cs typeface="Consolas"/>
                <a:sym typeface="Consolas"/>
              </a:rPr>
              <a:t>}</a:t>
            </a:r>
            <a:br>
              <a:rPr lang="es" sz="1100">
                <a:solidFill>
                  <a:schemeClr val="lt1"/>
                </a:solidFill>
                <a:highlight>
                  <a:srgbClr val="333333"/>
                </a:highlight>
                <a:latin typeface="Consolas"/>
                <a:ea typeface="Consolas"/>
                <a:cs typeface="Consolas"/>
                <a:sym typeface="Consolas"/>
              </a:rPr>
            </a:br>
            <a:endParaRPr sz="11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t/>
            </a:r>
            <a:endParaRPr>
              <a:solidFill>
                <a:srgbClr val="F3F3F3"/>
              </a:solidFill>
              <a:latin typeface="Consolas"/>
              <a:ea typeface="Consolas"/>
              <a:cs typeface="Consolas"/>
              <a:sym typeface="Consolas"/>
            </a:endParaRPr>
          </a:p>
        </p:txBody>
      </p:sp>
    </p:spTree>
  </p:cSld>
  <p:clrMapOvr>
    <a:masterClrMapping/>
  </p:clrMapOvr>
</p:sld>
</file>

<file path=ppt/slides/slide2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6" name="Shape 1326"/>
        <p:cNvGrpSpPr/>
        <p:nvPr/>
      </p:nvGrpSpPr>
      <p:grpSpPr>
        <a:xfrm>
          <a:off x="0" y="0"/>
          <a:ext cx="0" cy="0"/>
          <a:chOff x="0" y="0"/>
          <a:chExt cx="0" cy="0"/>
        </a:xfrm>
      </p:grpSpPr>
      <p:sp>
        <p:nvSpPr>
          <p:cNvPr id="1327" name="Google Shape;1327;p229"/>
          <p:cNvSpPr txBox="1"/>
          <p:nvPr>
            <p:ph idx="1" type="body"/>
          </p:nvPr>
        </p:nvSpPr>
        <p:spPr>
          <a:xfrm>
            <a:off x="729450" y="1416775"/>
            <a:ext cx="7688700" cy="292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Las instrucciones de verificación son una adición valiosa a su código. Dado que las aserciones pueden ser deshabilitadas, las instrucciones de verificación deben utilizarse siempre que tenga conocimiento no obvio sobre el estado de su objeto o programa.</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328" name="Google Shape;1328;p229"/>
          <p:cNvSpPr txBox="1"/>
          <p:nvPr>
            <p:ph idx="1" type="body"/>
          </p:nvPr>
        </p:nvSpPr>
        <p:spPr>
          <a:xfrm>
            <a:off x="3233925" y="2738275"/>
            <a:ext cx="5005200" cy="1601700"/>
          </a:xfrm>
          <a:prstGeom prst="rect">
            <a:avLst/>
          </a:prstGeom>
          <a:solidFill>
            <a:srgbClr val="333333"/>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s" sz="1000">
                <a:solidFill>
                  <a:schemeClr val="lt1"/>
                </a:solidFill>
                <a:highlight>
                  <a:srgbClr val="333333"/>
                </a:highlight>
                <a:latin typeface="Consolas"/>
                <a:ea typeface="Consolas"/>
                <a:cs typeface="Consolas"/>
                <a:sym typeface="Consolas"/>
              </a:rPr>
              <a:t>static {</a:t>
            </a:r>
            <a:br>
              <a:rPr lang="es" sz="1000">
                <a:solidFill>
                  <a:schemeClr val="lt1"/>
                </a:solidFill>
                <a:highlight>
                  <a:srgbClr val="333333"/>
                </a:highlight>
                <a:latin typeface="Consolas"/>
                <a:ea typeface="Consolas"/>
                <a:cs typeface="Consolas"/>
                <a:sym typeface="Consolas"/>
              </a:rPr>
            </a:br>
            <a:r>
              <a:rPr lang="es" sz="1000">
                <a:solidFill>
                  <a:schemeClr val="lt1"/>
                </a:solidFill>
                <a:highlight>
                  <a:srgbClr val="333333"/>
                </a:highlight>
                <a:latin typeface="Consolas"/>
                <a:ea typeface="Consolas"/>
                <a:cs typeface="Consolas"/>
                <a:sym typeface="Consolas"/>
              </a:rPr>
              <a:t>	boolean assertionsEnabled = false;</a:t>
            </a:r>
            <a:br>
              <a:rPr lang="es" sz="1000">
                <a:solidFill>
                  <a:schemeClr val="lt1"/>
                </a:solidFill>
                <a:highlight>
                  <a:srgbClr val="333333"/>
                </a:highlight>
                <a:latin typeface="Consolas"/>
                <a:ea typeface="Consolas"/>
                <a:cs typeface="Consolas"/>
                <a:sym typeface="Consolas"/>
              </a:rPr>
            </a:br>
            <a:r>
              <a:rPr lang="es" sz="1000">
                <a:solidFill>
                  <a:schemeClr val="lt1"/>
                </a:solidFill>
                <a:highlight>
                  <a:srgbClr val="333333"/>
                </a:highlight>
                <a:latin typeface="Consolas"/>
                <a:ea typeface="Consolas"/>
                <a:cs typeface="Consolas"/>
                <a:sym typeface="Consolas"/>
              </a:rPr>
              <a:t>  	assert assertionsEnabled = true;</a:t>
            </a:r>
            <a:br>
              <a:rPr lang="es" sz="1000">
                <a:solidFill>
                  <a:schemeClr val="lt1"/>
                </a:solidFill>
                <a:highlight>
                  <a:srgbClr val="333333"/>
                </a:highlight>
                <a:latin typeface="Consolas"/>
                <a:ea typeface="Consolas"/>
                <a:cs typeface="Consolas"/>
                <a:sym typeface="Consolas"/>
              </a:rPr>
            </a:br>
            <a:r>
              <a:rPr lang="es" sz="1000">
                <a:solidFill>
                  <a:schemeClr val="lt1"/>
                </a:solidFill>
                <a:highlight>
                  <a:srgbClr val="333333"/>
                </a:highlight>
                <a:latin typeface="Consolas"/>
                <a:ea typeface="Consolas"/>
                <a:cs typeface="Consolas"/>
                <a:sym typeface="Consolas"/>
              </a:rPr>
              <a:t>  	if (!assertionsEnabled) {</a:t>
            </a:r>
            <a:br>
              <a:rPr lang="es" sz="1000">
                <a:solidFill>
                  <a:schemeClr val="lt1"/>
                </a:solidFill>
                <a:highlight>
                  <a:srgbClr val="333333"/>
                </a:highlight>
                <a:latin typeface="Consolas"/>
                <a:ea typeface="Consolas"/>
                <a:cs typeface="Consolas"/>
                <a:sym typeface="Consolas"/>
              </a:rPr>
            </a:br>
            <a:r>
              <a:rPr lang="es" sz="1000">
                <a:solidFill>
                  <a:schemeClr val="lt1"/>
                </a:solidFill>
                <a:highlight>
                  <a:srgbClr val="333333"/>
                </a:highlight>
                <a:latin typeface="Consolas"/>
                <a:ea typeface="Consolas"/>
                <a:cs typeface="Consolas"/>
                <a:sym typeface="Consolas"/>
              </a:rPr>
              <a:t>        	throw new RuntimeException("Assertions disabled");</a:t>
            </a:r>
            <a:br>
              <a:rPr lang="es" sz="1000">
                <a:solidFill>
                  <a:schemeClr val="lt1"/>
                </a:solidFill>
                <a:highlight>
                  <a:srgbClr val="333333"/>
                </a:highlight>
                <a:latin typeface="Consolas"/>
                <a:ea typeface="Consolas"/>
                <a:cs typeface="Consolas"/>
                <a:sym typeface="Consolas"/>
              </a:rPr>
            </a:br>
            <a:r>
              <a:rPr lang="es" sz="1000">
                <a:solidFill>
                  <a:schemeClr val="lt1"/>
                </a:solidFill>
                <a:highlight>
                  <a:srgbClr val="333333"/>
                </a:highlight>
                <a:latin typeface="Consolas"/>
                <a:ea typeface="Consolas"/>
                <a:cs typeface="Consolas"/>
                <a:sym typeface="Consolas"/>
              </a:rPr>
              <a:t>	}</a:t>
            </a:r>
            <a:br>
              <a:rPr lang="es" sz="1000">
                <a:solidFill>
                  <a:schemeClr val="lt1"/>
                </a:solidFill>
                <a:highlight>
                  <a:srgbClr val="333333"/>
                </a:highlight>
                <a:latin typeface="Consolas"/>
                <a:ea typeface="Consolas"/>
                <a:cs typeface="Consolas"/>
                <a:sym typeface="Consolas"/>
              </a:rPr>
            </a:br>
            <a:r>
              <a:rPr lang="es" sz="1000">
                <a:solidFill>
                  <a:schemeClr val="lt1"/>
                </a:solidFill>
                <a:highlight>
                  <a:srgbClr val="333333"/>
                </a:highlight>
                <a:latin typeface="Consolas"/>
                <a:ea typeface="Consolas"/>
                <a:cs typeface="Consolas"/>
                <a:sym typeface="Consolas"/>
              </a:rPr>
              <a:t>}</a:t>
            </a:r>
            <a:br>
              <a:rPr lang="es" sz="1000">
                <a:solidFill>
                  <a:schemeClr val="lt1"/>
                </a:solidFill>
                <a:highlight>
                  <a:srgbClr val="333333"/>
                </a:highlight>
                <a:latin typeface="Consolas"/>
                <a:ea typeface="Consolas"/>
                <a:cs typeface="Consolas"/>
                <a:sym typeface="Consolas"/>
              </a:rPr>
            </a:br>
            <a:br>
              <a:rPr lang="es" sz="1100">
                <a:solidFill>
                  <a:schemeClr val="lt1"/>
                </a:solidFill>
                <a:highlight>
                  <a:srgbClr val="333333"/>
                </a:highlight>
                <a:latin typeface="Consolas"/>
                <a:ea typeface="Consolas"/>
                <a:cs typeface="Consolas"/>
                <a:sym typeface="Consolas"/>
              </a:rPr>
            </a:br>
            <a:endParaRPr sz="11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t/>
            </a:r>
            <a:endParaRPr>
              <a:solidFill>
                <a:srgbClr val="F3F3F3"/>
              </a:solidFill>
              <a:latin typeface="Consolas"/>
              <a:ea typeface="Consolas"/>
              <a:cs typeface="Consolas"/>
              <a:sym typeface="Consolas"/>
            </a:endParaRPr>
          </a:p>
        </p:txBody>
      </p:sp>
    </p:spTree>
  </p:cSld>
  <p:clrMapOvr>
    <a:masterClrMapping/>
  </p:clrMapOvr>
</p:sld>
</file>

<file path=ppt/slides/slide2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2" name="Shape 1332"/>
        <p:cNvGrpSpPr/>
        <p:nvPr/>
      </p:nvGrpSpPr>
      <p:grpSpPr>
        <a:xfrm>
          <a:off x="0" y="0"/>
          <a:ext cx="0" cy="0"/>
          <a:chOff x="0" y="0"/>
          <a:chExt cx="0" cy="0"/>
        </a:xfrm>
      </p:grpSpPr>
      <p:sp>
        <p:nvSpPr>
          <p:cNvPr id="1333" name="Google Shape;1333;p230"/>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Colecciones y genéricos </a:t>
            </a:r>
            <a:endParaRPr/>
          </a:p>
        </p:txBody>
      </p:sp>
    </p:spTree>
  </p:cSld>
  <p:clrMapOvr>
    <a:masterClrMapping/>
  </p:clrMapOvr>
</p:sld>
</file>

<file path=ppt/slides/slide2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7" name="Shape 1337"/>
        <p:cNvGrpSpPr/>
        <p:nvPr/>
      </p:nvGrpSpPr>
      <p:grpSpPr>
        <a:xfrm>
          <a:off x="0" y="0"/>
          <a:ext cx="0" cy="0"/>
          <a:chOff x="0" y="0"/>
          <a:chExt cx="0" cy="0"/>
        </a:xfrm>
      </p:grpSpPr>
      <p:sp>
        <p:nvSpPr>
          <p:cNvPr id="1338" name="Google Shape;1338;p2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Colecciones y genéricos</a:t>
            </a:r>
            <a:endParaRPr/>
          </a:p>
        </p:txBody>
      </p:sp>
      <p:sp>
        <p:nvSpPr>
          <p:cNvPr id="1339" name="Google Shape;1339;p231"/>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s"/>
              <a:t>API collections  </a:t>
            </a:r>
            <a:endParaRPr/>
          </a:p>
          <a:p>
            <a:pPr indent="-317500" lvl="0" marL="457200" rtl="0" algn="l">
              <a:spcBef>
                <a:spcPts val="0"/>
              </a:spcBef>
              <a:spcAft>
                <a:spcPts val="0"/>
              </a:spcAft>
              <a:buSzPts val="1400"/>
              <a:buChar char="●"/>
            </a:pPr>
            <a:r>
              <a:rPr lang="es"/>
              <a:t>Set  </a:t>
            </a:r>
            <a:endParaRPr/>
          </a:p>
          <a:p>
            <a:pPr indent="-317500" lvl="0" marL="457200" rtl="0" algn="l">
              <a:spcBef>
                <a:spcPts val="0"/>
              </a:spcBef>
              <a:spcAft>
                <a:spcPts val="0"/>
              </a:spcAft>
              <a:buSzPts val="1400"/>
              <a:buChar char="●"/>
            </a:pPr>
            <a:r>
              <a:rPr lang="es"/>
              <a:t>List  </a:t>
            </a:r>
            <a:endParaRPr/>
          </a:p>
          <a:p>
            <a:pPr indent="-317500" lvl="0" marL="457200" rtl="0" algn="l">
              <a:spcBef>
                <a:spcPts val="0"/>
              </a:spcBef>
              <a:spcAft>
                <a:spcPts val="0"/>
              </a:spcAft>
              <a:buSzPts val="1400"/>
              <a:buChar char="●"/>
            </a:pPr>
            <a:r>
              <a:rPr lang="es"/>
              <a:t>Map  </a:t>
            </a:r>
            <a:endParaRPr/>
          </a:p>
          <a:p>
            <a:pPr indent="-317500" lvl="0" marL="457200" rtl="0" algn="l">
              <a:spcBef>
                <a:spcPts val="0"/>
              </a:spcBef>
              <a:spcAft>
                <a:spcPts val="0"/>
              </a:spcAft>
              <a:buSzPts val="1400"/>
              <a:buChar char="●"/>
            </a:pPr>
            <a:r>
              <a:rPr lang="es"/>
              <a:t>Ordenar colecciones  </a:t>
            </a:r>
            <a:endParaRPr/>
          </a:p>
          <a:p>
            <a:pPr indent="-317500" lvl="0" marL="457200" rtl="0" algn="l">
              <a:spcBef>
                <a:spcPts val="0"/>
              </a:spcBef>
              <a:spcAft>
                <a:spcPts val="0"/>
              </a:spcAft>
              <a:buSzPts val="1400"/>
              <a:buChar char="●"/>
            </a:pPr>
            <a:r>
              <a:rPr lang="es"/>
              <a:t>Genéricos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340" name="Google Shape;1340;p231"/>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Java Ediciones</a:t>
            </a:r>
            <a:endParaRPr/>
          </a:p>
        </p:txBody>
      </p:sp>
      <p:sp>
        <p:nvSpPr>
          <p:cNvPr id="175" name="Google Shape;175;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La plataforma Java, posee diferentes tipos de ediciones (no confundir con versiones). Cada una de estas ediciones fueron desarrolladas para atacar ciertos problemas sobre ambientes en particular.</a:t>
            </a:r>
            <a:br>
              <a:rPr lang="es"/>
            </a:br>
            <a:endParaRPr/>
          </a:p>
          <a:p>
            <a:pPr indent="0" lvl="0" marL="0" rtl="0" algn="just">
              <a:spcBef>
                <a:spcPts val="1600"/>
              </a:spcBef>
              <a:spcAft>
                <a:spcPts val="0"/>
              </a:spcAft>
              <a:buNone/>
            </a:pPr>
            <a:r>
              <a:rPr lang="es"/>
              <a:t>Java es distribuido en tres diferentes ediciones.</a:t>
            </a:r>
            <a:endParaRPr/>
          </a:p>
          <a:p>
            <a:pPr indent="-342900" lvl="0" marL="914400" rtl="0" algn="just">
              <a:spcBef>
                <a:spcPts val="1600"/>
              </a:spcBef>
              <a:spcAft>
                <a:spcPts val="0"/>
              </a:spcAft>
              <a:buSzPts val="1800"/>
              <a:buChar char="●"/>
            </a:pPr>
            <a:r>
              <a:rPr lang="es"/>
              <a:t>Java Micro Edition (Java ME)</a:t>
            </a:r>
            <a:endParaRPr/>
          </a:p>
          <a:p>
            <a:pPr indent="-342900" lvl="0" marL="914400" rtl="0" algn="just">
              <a:spcBef>
                <a:spcPts val="0"/>
              </a:spcBef>
              <a:spcAft>
                <a:spcPts val="0"/>
              </a:spcAft>
              <a:buSzPts val="1800"/>
              <a:buChar char="●"/>
            </a:pPr>
            <a:r>
              <a:rPr lang="es"/>
              <a:t>Java Standard Edition (Java SE)</a:t>
            </a:r>
            <a:endParaRPr/>
          </a:p>
          <a:p>
            <a:pPr indent="-342900" lvl="0" marL="914400" rtl="0" algn="just">
              <a:spcBef>
                <a:spcPts val="0"/>
              </a:spcBef>
              <a:spcAft>
                <a:spcPts val="0"/>
              </a:spcAft>
              <a:buSzPts val="1800"/>
              <a:buChar char="●"/>
            </a:pPr>
            <a:r>
              <a:rPr lang="es"/>
              <a:t>Java Enterprise Edition (Java EE)</a:t>
            </a:r>
            <a:br>
              <a:rPr lang="es"/>
            </a:br>
            <a:endParaRPr/>
          </a:p>
        </p:txBody>
      </p:sp>
    </p:spTree>
  </p:cSld>
  <p:clrMapOvr>
    <a:masterClrMapping/>
  </p:clrMapOvr>
</p:sld>
</file>

<file path=ppt/slides/slide2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4" name="Shape 1344"/>
        <p:cNvGrpSpPr/>
        <p:nvPr/>
      </p:nvGrpSpPr>
      <p:grpSpPr>
        <a:xfrm>
          <a:off x="0" y="0"/>
          <a:ext cx="0" cy="0"/>
          <a:chOff x="0" y="0"/>
          <a:chExt cx="0" cy="0"/>
        </a:xfrm>
      </p:grpSpPr>
      <p:sp>
        <p:nvSpPr>
          <p:cNvPr id="1345" name="Google Shape;1345;p2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API collections</a:t>
            </a:r>
            <a:endParaRPr/>
          </a:p>
        </p:txBody>
      </p:sp>
      <p:sp>
        <p:nvSpPr>
          <p:cNvPr id="1346" name="Google Shape;1346;p2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E</a:t>
            </a:r>
            <a:r>
              <a:rPr lang="es"/>
              <a:t>l framework de las colecciones fue diseñado para cumplir varios objetivos, tales como:</a:t>
            </a:r>
            <a:endParaRPr/>
          </a:p>
          <a:p>
            <a:pPr indent="-342900" lvl="0" marL="457200" rtl="0" algn="just">
              <a:spcBef>
                <a:spcPts val="1600"/>
              </a:spcBef>
              <a:spcAft>
                <a:spcPts val="0"/>
              </a:spcAft>
              <a:buSzPts val="1800"/>
              <a:buChar char="●"/>
            </a:pPr>
            <a:r>
              <a:rPr lang="es"/>
              <a:t>T</a:t>
            </a:r>
            <a:r>
              <a:rPr lang="es"/>
              <a:t>ener alto rendimiento. Las implementaciones para las colecciones fundamentales (matrices dinámicas, listas enlazadas, árboles y tablas hash) debían ser altamente eficientes.</a:t>
            </a:r>
            <a:endParaRPr/>
          </a:p>
          <a:p>
            <a:pPr indent="-342900" lvl="0" marL="457200" rtl="0" algn="just">
              <a:spcBef>
                <a:spcPts val="0"/>
              </a:spcBef>
              <a:spcAft>
                <a:spcPts val="0"/>
              </a:spcAft>
              <a:buSzPts val="1800"/>
              <a:buChar char="●"/>
            </a:pPr>
            <a:r>
              <a:rPr lang="es"/>
              <a:t>Permitir que diferentes tipos de colecciones funcionaran de manera similar y con un alto grado de interoperabilidad.</a:t>
            </a:r>
            <a:endParaRPr/>
          </a:p>
          <a:p>
            <a:pPr indent="-342900" lvl="0" marL="457200" rtl="0" algn="just">
              <a:spcBef>
                <a:spcPts val="0"/>
              </a:spcBef>
              <a:spcAft>
                <a:spcPts val="0"/>
              </a:spcAft>
              <a:buSzPts val="1800"/>
              <a:buChar char="●"/>
            </a:pPr>
            <a:r>
              <a:rPr lang="es"/>
              <a:t>Ampliar y / o adaptar una colección fácilmente.</a:t>
            </a:r>
            <a:endParaRPr/>
          </a:p>
          <a:p>
            <a:pPr indent="0" lvl="0" marL="0" rtl="0" algn="just">
              <a:spcBef>
                <a:spcPts val="1600"/>
              </a:spcBef>
              <a:spcAft>
                <a:spcPts val="1600"/>
              </a:spcAft>
              <a:buNone/>
            </a:pPr>
            <a:r>
              <a:rPr lang="es"/>
              <a:t>Con este fin, todo el marco de colecciones está diseñado en torno a un conjunto de interfaces estándar. Se proporcionan varias implementaciones estándar, como LinkedList, HashSet y TreeSet , de estas interfaces que puede usar como están y también puede implementar su propia colección, si lo desea.</a:t>
            </a:r>
            <a:endParaRPr/>
          </a:p>
        </p:txBody>
      </p:sp>
    </p:spTree>
  </p:cSld>
  <p:clrMapOvr>
    <a:masterClrMapping/>
  </p:clrMapOvr>
</p:sld>
</file>

<file path=ppt/slides/slide2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0" name="Shape 1350"/>
        <p:cNvGrpSpPr/>
        <p:nvPr/>
      </p:nvGrpSpPr>
      <p:grpSpPr>
        <a:xfrm>
          <a:off x="0" y="0"/>
          <a:ext cx="0" cy="0"/>
          <a:chOff x="0" y="0"/>
          <a:chExt cx="0" cy="0"/>
        </a:xfrm>
      </p:grpSpPr>
      <p:sp>
        <p:nvSpPr>
          <p:cNvPr id="1351" name="Google Shape;1351;p233"/>
          <p:cNvSpPr txBox="1"/>
          <p:nvPr>
            <p:ph idx="1" type="body"/>
          </p:nvPr>
        </p:nvSpPr>
        <p:spPr>
          <a:xfrm>
            <a:off x="729450" y="1318650"/>
            <a:ext cx="7688700" cy="30213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s"/>
              <a:t>Un framework de colecciones es una arquitectura unificada para representar y manipular colecciones, todos  contienen:</a:t>
            </a:r>
            <a:endParaRPr/>
          </a:p>
          <a:p>
            <a:pPr indent="-304800" lvl="0" marL="457200" rtl="0" algn="just">
              <a:lnSpc>
                <a:spcPct val="100000"/>
              </a:lnSpc>
              <a:spcBef>
                <a:spcPts val="1600"/>
              </a:spcBef>
              <a:spcAft>
                <a:spcPts val="0"/>
              </a:spcAft>
              <a:buSzPts val="1200"/>
              <a:buChar char="●"/>
            </a:pPr>
            <a:r>
              <a:rPr b="1" lang="es" sz="1200"/>
              <a:t>Interfaces</a:t>
            </a:r>
            <a:r>
              <a:rPr lang="es" sz="1200"/>
              <a:t> : son tipos de datos abstractos que representan colecciones. Las interfaces permiten manipular las colecciones independientemente de los detalles de su representación. En los lenguajes orientados a objetos, las interfaces generalmente forman una jerarquía.</a:t>
            </a:r>
            <a:endParaRPr sz="1200"/>
          </a:p>
          <a:p>
            <a:pPr indent="-304800" lvl="0" marL="457200" rtl="0" algn="just">
              <a:lnSpc>
                <a:spcPct val="100000"/>
              </a:lnSpc>
              <a:spcBef>
                <a:spcPts val="0"/>
              </a:spcBef>
              <a:spcAft>
                <a:spcPts val="0"/>
              </a:spcAft>
              <a:buSzPts val="1200"/>
              <a:buChar char="●"/>
            </a:pPr>
            <a:r>
              <a:rPr b="1" lang="es" sz="1200"/>
              <a:t>Implementaciones</a:t>
            </a:r>
            <a:r>
              <a:rPr lang="es" sz="1200"/>
              <a:t>, es decir, clases - Estas son implementaciones concretas de las interfaces de colección. En esencia, son estructuras de datos reutilizables.</a:t>
            </a:r>
            <a:endParaRPr sz="1200"/>
          </a:p>
          <a:p>
            <a:pPr indent="-304800" lvl="0" marL="457200" rtl="0" algn="just">
              <a:lnSpc>
                <a:spcPct val="100000"/>
              </a:lnSpc>
              <a:spcBef>
                <a:spcPts val="0"/>
              </a:spcBef>
              <a:spcAft>
                <a:spcPts val="0"/>
              </a:spcAft>
              <a:buSzPts val="1200"/>
              <a:buChar char="●"/>
            </a:pPr>
            <a:r>
              <a:rPr b="1" lang="es" sz="1200"/>
              <a:t>Algoritmos</a:t>
            </a:r>
            <a:r>
              <a:rPr lang="es" sz="1200"/>
              <a:t> : estos son los métodos que realizan cálculos útiles, como la búsqueda y clasificación, en objetos que implementan interfaces de colección. Se dice que los algoritmos son polimórficos: es decir, se puede usar el mismo método en muchas implementaciones diferentes de la interface de colección apropiada.</a:t>
            </a:r>
            <a:endParaRPr sz="1200"/>
          </a:p>
          <a:p>
            <a:pPr indent="0" lvl="0" marL="0" rtl="0" algn="just">
              <a:lnSpc>
                <a:spcPct val="100000"/>
              </a:lnSpc>
              <a:spcBef>
                <a:spcPts val="1600"/>
              </a:spcBef>
              <a:spcAft>
                <a:spcPts val="0"/>
              </a:spcAft>
              <a:buNone/>
            </a:pPr>
            <a:r>
              <a:rPr lang="es"/>
              <a:t>Además de las colecciones, el </a:t>
            </a:r>
            <a:r>
              <a:rPr lang="es"/>
              <a:t>framework</a:t>
            </a:r>
            <a:r>
              <a:rPr lang="es"/>
              <a:t> define varias interfaces y clases de mapas. Los mapas almacenan pares clave / valor. Aunque los mapas no son colecciones en el uso adecuado del término, pero están completamente integrados con las colecciones.</a:t>
            </a:r>
            <a:endParaRPr/>
          </a:p>
          <a:p>
            <a:pPr indent="0" lvl="0" marL="0" rtl="0" algn="just">
              <a:spcBef>
                <a:spcPts val="1600"/>
              </a:spcBef>
              <a:spcAft>
                <a:spcPts val="0"/>
              </a:spcAft>
              <a:buNone/>
            </a:pPr>
            <a:r>
              <a:t/>
            </a:r>
            <a:endParaRPr/>
          </a:p>
          <a:p>
            <a:pPr indent="0" lvl="0" marL="0" rtl="0" algn="just">
              <a:spcBef>
                <a:spcPts val="1600"/>
              </a:spcBef>
              <a:spcAft>
                <a:spcPts val="1600"/>
              </a:spcAft>
              <a:buNone/>
            </a:pPr>
            <a:r>
              <a:t/>
            </a:r>
            <a:endParaRPr/>
          </a:p>
        </p:txBody>
      </p:sp>
    </p:spTree>
  </p:cSld>
  <p:clrMapOvr>
    <a:masterClrMapping/>
  </p:clrMapOvr>
</p:sld>
</file>

<file path=ppt/slides/slide2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5" name="Shape 1355"/>
        <p:cNvGrpSpPr/>
        <p:nvPr/>
      </p:nvGrpSpPr>
      <p:grpSpPr>
        <a:xfrm>
          <a:off x="0" y="0"/>
          <a:ext cx="0" cy="0"/>
          <a:chOff x="0" y="0"/>
          <a:chExt cx="0" cy="0"/>
        </a:xfrm>
      </p:grpSpPr>
      <p:sp>
        <p:nvSpPr>
          <p:cNvPr id="1356" name="Google Shape;1356;p2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descr="class-and-interface-hierarchy.png" id="1357" name="Google Shape;1357;p234"/>
          <p:cNvPicPr preferRelativeResize="0"/>
          <p:nvPr/>
        </p:nvPicPr>
        <p:blipFill rotWithShape="1">
          <a:blip r:embed="rId3">
            <a:alphaModFix/>
          </a:blip>
          <a:srcRect b="0" l="0" r="0" t="19743"/>
          <a:stretch/>
        </p:blipFill>
        <p:spPr>
          <a:xfrm>
            <a:off x="1965375" y="1499875"/>
            <a:ext cx="5485651" cy="2476575"/>
          </a:xfrm>
          <a:prstGeom prst="rect">
            <a:avLst/>
          </a:prstGeom>
          <a:noFill/>
          <a:ln>
            <a:noFill/>
          </a:ln>
        </p:spPr>
      </p:pic>
    </p:spTree>
  </p:cSld>
  <p:clrMapOvr>
    <a:masterClrMapping/>
  </p:clrMapOvr>
</p:sld>
</file>

<file path=ppt/slides/slide2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1" name="Shape 1361"/>
        <p:cNvGrpSpPr/>
        <p:nvPr/>
      </p:nvGrpSpPr>
      <p:grpSpPr>
        <a:xfrm>
          <a:off x="0" y="0"/>
          <a:ext cx="0" cy="0"/>
          <a:chOff x="0" y="0"/>
          <a:chExt cx="0" cy="0"/>
        </a:xfrm>
      </p:grpSpPr>
      <p:sp>
        <p:nvSpPr>
          <p:cNvPr id="1362" name="Google Shape;1362;p2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Tipos de colecciones</a:t>
            </a:r>
            <a:endParaRPr/>
          </a:p>
        </p:txBody>
      </p:sp>
      <p:sp>
        <p:nvSpPr>
          <p:cNvPr id="1363" name="Google Shape;1363;p2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H</a:t>
            </a:r>
            <a:r>
              <a:rPr lang="es"/>
              <a:t>ay tres tipos genéricos de colección: listas ordenadas, diccionarios/mapas y conjuntos. Las listas ordenadas permiten al programador insertar elementos en un cierto orden y recuperar esos elementos en el mismo orden. Un ejemplo es una lista de espera. Se incluyen dos interfaces en las listas ordenadas que son la </a:t>
            </a:r>
            <a:r>
              <a:rPr lang="es"/>
              <a:t>interface</a:t>
            </a:r>
            <a:r>
              <a:rPr lang="es"/>
              <a:t> List y la </a:t>
            </a:r>
            <a:r>
              <a:rPr lang="es"/>
              <a:t>interface</a:t>
            </a:r>
            <a:r>
              <a:rPr lang="es"/>
              <a:t> Queue. </a:t>
            </a:r>
            <a:endParaRPr/>
          </a:p>
          <a:p>
            <a:pPr indent="0" lvl="0" marL="0" rtl="0" algn="just">
              <a:spcBef>
                <a:spcPts val="1600"/>
              </a:spcBef>
              <a:spcAft>
                <a:spcPts val="0"/>
              </a:spcAft>
              <a:buNone/>
            </a:pPr>
            <a:r>
              <a:rPr lang="es"/>
              <a:t>Los diccionarios/mapas almacenan referencias a objetos con una clave de búsqueda para acceder a los valores del objeto. Un ejemplo de una clave es una tarjeta de identificación. La </a:t>
            </a:r>
            <a:r>
              <a:rPr lang="es"/>
              <a:t>interface</a:t>
            </a:r>
            <a:r>
              <a:rPr lang="es"/>
              <a:t> Map está incluida en los diccionarios/mapas. </a:t>
            </a:r>
            <a:endParaRPr/>
          </a:p>
          <a:p>
            <a:pPr indent="0" lvl="0" marL="0" rtl="0" algn="just">
              <a:spcBef>
                <a:spcPts val="1600"/>
              </a:spcBef>
              <a:spcAft>
                <a:spcPts val="1600"/>
              </a:spcAft>
              <a:buNone/>
            </a:pPr>
            <a:r>
              <a:rPr lang="es"/>
              <a:t>La </a:t>
            </a:r>
            <a:r>
              <a:rPr lang="es"/>
              <a:t>interface</a:t>
            </a:r>
            <a:r>
              <a:rPr lang="es"/>
              <a:t> Set,  son colecciones desordenadas que pueden ser iteradas y donde no se permiten objetos similares. La </a:t>
            </a:r>
            <a:r>
              <a:rPr lang="es"/>
              <a:t>interface</a:t>
            </a:r>
            <a:r>
              <a:rPr lang="es"/>
              <a:t> Set  está incluida. </a:t>
            </a:r>
            <a:endParaRPr/>
          </a:p>
        </p:txBody>
      </p:sp>
    </p:spTree>
  </p:cSld>
  <p:clrMapOvr>
    <a:masterClrMapping/>
  </p:clrMapOvr>
</p:sld>
</file>

<file path=ppt/slides/slide2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7" name="Shape 1367"/>
        <p:cNvGrpSpPr/>
        <p:nvPr/>
      </p:nvGrpSpPr>
      <p:grpSpPr>
        <a:xfrm>
          <a:off x="0" y="0"/>
          <a:ext cx="0" cy="0"/>
          <a:chOff x="0" y="0"/>
          <a:chExt cx="0" cy="0"/>
        </a:xfrm>
      </p:grpSpPr>
      <p:sp>
        <p:nvSpPr>
          <p:cNvPr id="1368" name="Google Shape;1368;p236"/>
          <p:cNvSpPr txBox="1"/>
          <p:nvPr>
            <p:ph idx="1" type="body"/>
          </p:nvPr>
        </p:nvSpPr>
        <p:spPr>
          <a:xfrm>
            <a:off x="729450" y="1318650"/>
            <a:ext cx="7688700" cy="30213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b="1" lang="es"/>
              <a:t>Collection</a:t>
            </a:r>
            <a:r>
              <a:rPr lang="es"/>
              <a:t>: </a:t>
            </a:r>
            <a:r>
              <a:rPr lang="es"/>
              <a:t>Esto le permite trabajar con grupos de objetos; está en la parte superior de la jerarquía de colecciones.</a:t>
            </a:r>
            <a:endParaRPr/>
          </a:p>
          <a:p>
            <a:pPr indent="-342900" lvl="0" marL="457200" rtl="0" algn="just">
              <a:spcBef>
                <a:spcPts val="0"/>
              </a:spcBef>
              <a:spcAft>
                <a:spcPts val="0"/>
              </a:spcAft>
              <a:buSzPts val="1800"/>
              <a:buChar char="●"/>
            </a:pPr>
            <a:r>
              <a:rPr b="1" lang="es"/>
              <a:t>List</a:t>
            </a:r>
            <a:r>
              <a:rPr lang="es"/>
              <a:t>: Esto amplía la Colección y una instancia de Lista almacena una colección ordenada de elementos.</a:t>
            </a:r>
            <a:endParaRPr/>
          </a:p>
          <a:p>
            <a:pPr indent="-342900" lvl="0" marL="457200" rtl="0" algn="just">
              <a:spcBef>
                <a:spcPts val="0"/>
              </a:spcBef>
              <a:spcAft>
                <a:spcPts val="0"/>
              </a:spcAft>
              <a:buSzPts val="1800"/>
              <a:buChar char="●"/>
            </a:pPr>
            <a:r>
              <a:rPr b="1" lang="es"/>
              <a:t>Set</a:t>
            </a:r>
            <a:r>
              <a:rPr lang="es"/>
              <a:t>: Esto amplía la Colección para manejar conjuntos, que deben contener elementos únicos.</a:t>
            </a:r>
            <a:endParaRPr/>
          </a:p>
          <a:p>
            <a:pPr indent="-342900" lvl="0" marL="457200" rtl="0" algn="just">
              <a:spcBef>
                <a:spcPts val="0"/>
              </a:spcBef>
              <a:spcAft>
                <a:spcPts val="0"/>
              </a:spcAft>
              <a:buSzPts val="1800"/>
              <a:buChar char="●"/>
            </a:pPr>
            <a:r>
              <a:rPr b="1" lang="es"/>
              <a:t>SortedSet</a:t>
            </a:r>
            <a:r>
              <a:rPr lang="es"/>
              <a:t>:  Esto extiende el Conjunto para manejar conjuntos ordenados.</a:t>
            </a:r>
            <a:endParaRPr/>
          </a:p>
          <a:p>
            <a:pPr indent="-342900" lvl="0" marL="457200" rtl="0" algn="just">
              <a:spcBef>
                <a:spcPts val="0"/>
              </a:spcBef>
              <a:spcAft>
                <a:spcPts val="0"/>
              </a:spcAft>
              <a:buSzPts val="1800"/>
              <a:buChar char="●"/>
            </a:pPr>
            <a:r>
              <a:rPr b="1" lang="es"/>
              <a:t>Map</a:t>
            </a:r>
            <a:r>
              <a:rPr lang="es"/>
              <a:t>:</a:t>
            </a:r>
            <a:r>
              <a:rPr lang="es"/>
              <a:t>  </a:t>
            </a:r>
            <a:r>
              <a:rPr lang="es"/>
              <a:t>Esto mapea claves únicas a los valores.</a:t>
            </a:r>
            <a:endParaRPr/>
          </a:p>
          <a:p>
            <a:pPr indent="-342900" lvl="0" marL="457200" rtl="0" algn="just">
              <a:spcBef>
                <a:spcPts val="0"/>
              </a:spcBef>
              <a:spcAft>
                <a:spcPts val="0"/>
              </a:spcAft>
              <a:buSzPts val="1800"/>
              <a:buChar char="●"/>
            </a:pPr>
            <a:r>
              <a:rPr b="1" lang="es"/>
              <a:t>Map.Entry</a:t>
            </a:r>
            <a:r>
              <a:rPr lang="es"/>
              <a:t>: </a:t>
            </a:r>
            <a:r>
              <a:rPr lang="es"/>
              <a:t>Esto describe un elemento (un par clave / valor) en un mapa. Esta es una clase interna de Mapa.</a:t>
            </a:r>
            <a:endParaRPr/>
          </a:p>
          <a:p>
            <a:pPr indent="-342900" lvl="0" marL="457200" rtl="0" algn="just">
              <a:spcBef>
                <a:spcPts val="0"/>
              </a:spcBef>
              <a:spcAft>
                <a:spcPts val="0"/>
              </a:spcAft>
              <a:buSzPts val="1800"/>
              <a:buChar char="●"/>
            </a:pPr>
            <a:r>
              <a:rPr b="1" lang="es"/>
              <a:t>SortedMap</a:t>
            </a:r>
            <a:r>
              <a:rPr lang="es"/>
              <a:t>: Esto extiende el Mapa para que las claves se mantengan en orden ascendente.</a:t>
            </a:r>
            <a:endParaRPr/>
          </a:p>
          <a:p>
            <a:pPr indent="-342900" lvl="0" marL="457200" rtl="0" algn="just">
              <a:spcBef>
                <a:spcPts val="0"/>
              </a:spcBef>
              <a:spcAft>
                <a:spcPts val="0"/>
              </a:spcAft>
              <a:buSzPts val="1800"/>
              <a:buChar char="●"/>
            </a:pPr>
            <a:r>
              <a:rPr b="1" lang="es"/>
              <a:t>Enumeration</a:t>
            </a:r>
            <a:r>
              <a:rPr lang="es"/>
              <a:t>:  Esta es una </a:t>
            </a:r>
            <a:r>
              <a:rPr lang="es"/>
              <a:t>interface</a:t>
            </a:r>
            <a:r>
              <a:rPr lang="es"/>
              <a:t> heredada que define los métodos mediante los cuales puede enumerar (obtener uno a la vez) los elementos en una colección de objetos. Esta </a:t>
            </a:r>
            <a:r>
              <a:rPr lang="es"/>
              <a:t>interface</a:t>
            </a:r>
            <a:r>
              <a:rPr lang="es"/>
              <a:t> heredada ha sido superada por Iterator.</a:t>
            </a:r>
            <a:endParaRPr/>
          </a:p>
          <a:p>
            <a:pPr indent="0" lvl="0" marL="0" rtl="0" algn="just">
              <a:spcBef>
                <a:spcPts val="1600"/>
              </a:spcBef>
              <a:spcAft>
                <a:spcPts val="1600"/>
              </a:spcAft>
              <a:buNone/>
            </a:pPr>
            <a:r>
              <a:t/>
            </a:r>
            <a:endParaRPr/>
          </a:p>
        </p:txBody>
      </p:sp>
    </p:spTree>
  </p:cSld>
  <p:clrMapOvr>
    <a:masterClrMapping/>
  </p:clrMapOvr>
</p:sld>
</file>

<file path=ppt/slides/slide2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2" name="Shape 1372"/>
        <p:cNvGrpSpPr/>
        <p:nvPr/>
      </p:nvGrpSpPr>
      <p:grpSpPr>
        <a:xfrm>
          <a:off x="0" y="0"/>
          <a:ext cx="0" cy="0"/>
          <a:chOff x="0" y="0"/>
          <a:chExt cx="0" cy="0"/>
        </a:xfrm>
      </p:grpSpPr>
      <p:sp>
        <p:nvSpPr>
          <p:cNvPr id="1373" name="Google Shape;1373;p237"/>
          <p:cNvSpPr txBox="1"/>
          <p:nvPr>
            <p:ph idx="1" type="body"/>
          </p:nvPr>
        </p:nvSpPr>
        <p:spPr>
          <a:xfrm>
            <a:off x="744850" y="1355175"/>
            <a:ext cx="3397800" cy="2969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Jerarquía del framework.</a:t>
            </a:r>
            <a:endParaRPr/>
          </a:p>
        </p:txBody>
      </p:sp>
      <p:pic>
        <p:nvPicPr>
          <p:cNvPr id="1374" name="Google Shape;1374;p237"/>
          <p:cNvPicPr preferRelativeResize="0"/>
          <p:nvPr/>
        </p:nvPicPr>
        <p:blipFill>
          <a:blip r:embed="rId3">
            <a:alphaModFix/>
          </a:blip>
          <a:stretch>
            <a:fillRect/>
          </a:stretch>
        </p:blipFill>
        <p:spPr>
          <a:xfrm>
            <a:off x="4496723" y="1029350"/>
            <a:ext cx="4260801" cy="3990950"/>
          </a:xfrm>
          <a:prstGeom prst="rect">
            <a:avLst/>
          </a:prstGeom>
          <a:noFill/>
          <a:ln>
            <a:noFill/>
          </a:ln>
        </p:spPr>
      </p:pic>
    </p:spTree>
  </p:cSld>
  <p:clrMapOvr>
    <a:masterClrMapping/>
  </p:clrMapOvr>
</p:sld>
</file>

<file path=ppt/slides/slide2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8" name="Shape 1378"/>
        <p:cNvGrpSpPr/>
        <p:nvPr/>
      </p:nvGrpSpPr>
      <p:grpSpPr>
        <a:xfrm>
          <a:off x="0" y="0"/>
          <a:ext cx="0" cy="0"/>
          <a:chOff x="0" y="0"/>
          <a:chExt cx="0" cy="0"/>
        </a:xfrm>
      </p:grpSpPr>
      <p:sp>
        <p:nvSpPr>
          <p:cNvPr id="1379" name="Google Shape;1379;p238"/>
          <p:cNvSpPr txBox="1"/>
          <p:nvPr>
            <p:ph idx="1" type="body"/>
          </p:nvPr>
        </p:nvSpPr>
        <p:spPr>
          <a:xfrm>
            <a:off x="744850" y="1355175"/>
            <a:ext cx="3397800" cy="2969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Jerarquía</a:t>
            </a:r>
            <a:r>
              <a:rPr lang="es"/>
              <a:t> del framework para mapas.</a:t>
            </a:r>
            <a:endParaRPr/>
          </a:p>
        </p:txBody>
      </p:sp>
      <p:pic>
        <p:nvPicPr>
          <p:cNvPr id="1380" name="Google Shape;1380;p238"/>
          <p:cNvPicPr preferRelativeResize="0"/>
          <p:nvPr/>
        </p:nvPicPr>
        <p:blipFill>
          <a:blip r:embed="rId3">
            <a:alphaModFix/>
          </a:blip>
          <a:stretch>
            <a:fillRect/>
          </a:stretch>
        </p:blipFill>
        <p:spPr>
          <a:xfrm>
            <a:off x="4429841" y="1278975"/>
            <a:ext cx="4507859" cy="3099150"/>
          </a:xfrm>
          <a:prstGeom prst="rect">
            <a:avLst/>
          </a:prstGeom>
          <a:noFill/>
          <a:ln>
            <a:noFill/>
          </a:ln>
        </p:spPr>
      </p:pic>
    </p:spTree>
  </p:cSld>
  <p:clrMapOvr>
    <a:masterClrMapping/>
  </p:clrMapOvr>
</p:sld>
</file>

<file path=ppt/slides/slide2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4" name="Shape 1384"/>
        <p:cNvGrpSpPr/>
        <p:nvPr/>
      </p:nvGrpSpPr>
      <p:grpSpPr>
        <a:xfrm>
          <a:off x="0" y="0"/>
          <a:ext cx="0" cy="0"/>
          <a:chOff x="0" y="0"/>
          <a:chExt cx="0" cy="0"/>
        </a:xfrm>
      </p:grpSpPr>
      <p:sp>
        <p:nvSpPr>
          <p:cNvPr id="1385" name="Google Shape;1385;p2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Implementaciones</a:t>
            </a:r>
            <a:endParaRPr/>
          </a:p>
        </p:txBody>
      </p:sp>
      <p:sp>
        <p:nvSpPr>
          <p:cNvPr id="1386" name="Google Shape;1386;p2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s"/>
              <a:t>AbstractCollection</a:t>
            </a:r>
            <a:r>
              <a:rPr lang="es"/>
              <a:t> : Implementa la mayor parte de la interface Collection.</a:t>
            </a:r>
            <a:endParaRPr/>
          </a:p>
          <a:p>
            <a:pPr indent="-342900" lvl="0" marL="457200" rtl="0" algn="l">
              <a:spcBef>
                <a:spcPts val="0"/>
              </a:spcBef>
              <a:spcAft>
                <a:spcPts val="0"/>
              </a:spcAft>
              <a:buSzPts val="1800"/>
              <a:buChar char="●"/>
            </a:pPr>
            <a:r>
              <a:rPr b="1" lang="es"/>
              <a:t>AbstractList</a:t>
            </a:r>
            <a:r>
              <a:rPr lang="es"/>
              <a:t> : extiende de  AbstractCollection e implementa la mayor parte de la  interface List.</a:t>
            </a:r>
            <a:endParaRPr/>
          </a:p>
          <a:p>
            <a:pPr indent="-342900" lvl="0" marL="457200" rtl="0" algn="l">
              <a:spcBef>
                <a:spcPts val="0"/>
              </a:spcBef>
              <a:spcAft>
                <a:spcPts val="0"/>
              </a:spcAft>
              <a:buSzPts val="1800"/>
              <a:buChar char="●"/>
            </a:pPr>
            <a:r>
              <a:rPr b="1" lang="es"/>
              <a:t>AbstractSequentialList</a:t>
            </a:r>
            <a:r>
              <a:rPr lang="es"/>
              <a:t>: extiende AbstractList fpara su uso por una colección que usa acceso secuencial en lugar de aleatorio de sus elementos.</a:t>
            </a:r>
            <a:endParaRPr/>
          </a:p>
          <a:p>
            <a:pPr indent="-342900" lvl="0" marL="457200" rtl="0" algn="l">
              <a:spcBef>
                <a:spcPts val="0"/>
              </a:spcBef>
              <a:spcAft>
                <a:spcPts val="0"/>
              </a:spcAft>
              <a:buSzPts val="1800"/>
              <a:buChar char="●"/>
            </a:pPr>
            <a:r>
              <a:rPr b="1" lang="es"/>
              <a:t>LinkedList</a:t>
            </a:r>
            <a:r>
              <a:rPr lang="es"/>
              <a:t> : Implementa una lista vinculada extendiendo AbstractSequentialList..</a:t>
            </a:r>
            <a:endParaRPr/>
          </a:p>
          <a:p>
            <a:pPr indent="-342900" lvl="0" marL="457200" rtl="0" algn="l">
              <a:spcBef>
                <a:spcPts val="0"/>
              </a:spcBef>
              <a:spcAft>
                <a:spcPts val="0"/>
              </a:spcAft>
              <a:buSzPts val="1800"/>
              <a:buChar char="●"/>
            </a:pPr>
            <a:r>
              <a:rPr b="1" lang="es"/>
              <a:t>ArrayList</a:t>
            </a:r>
            <a:r>
              <a:rPr lang="es"/>
              <a:t>: Implementa una matriz dinámica extendiendo AbstractList.</a:t>
            </a:r>
            <a:endParaRPr/>
          </a:p>
          <a:p>
            <a:pPr indent="-342900" lvl="0" marL="457200" rtl="0" algn="l">
              <a:spcBef>
                <a:spcPts val="0"/>
              </a:spcBef>
              <a:spcAft>
                <a:spcPts val="0"/>
              </a:spcAft>
              <a:buSzPts val="1800"/>
              <a:buChar char="●"/>
            </a:pPr>
            <a:r>
              <a:rPr b="1" lang="es"/>
              <a:t>AbstractSet</a:t>
            </a:r>
            <a:r>
              <a:rPr lang="es"/>
              <a:t> : extiende AbstractCollection e implementa la mayoría de la interfaz Set.</a:t>
            </a:r>
            <a:endParaRPr/>
          </a:p>
          <a:p>
            <a:pPr indent="-342900" lvl="0" marL="457200" rtl="0" algn="l">
              <a:spcBef>
                <a:spcPts val="0"/>
              </a:spcBef>
              <a:spcAft>
                <a:spcPts val="0"/>
              </a:spcAft>
              <a:buSzPts val="1800"/>
              <a:buChar char="●"/>
            </a:pPr>
            <a:r>
              <a:rPr b="1" lang="es"/>
              <a:t>HashSet</a:t>
            </a:r>
            <a:r>
              <a:rPr lang="es"/>
              <a:t> : extiende AbstractSet para usar con una tabla hash.</a:t>
            </a:r>
            <a:endParaRPr/>
          </a:p>
          <a:p>
            <a:pPr indent="-342900" lvl="0" marL="457200" rtl="0" algn="l">
              <a:spcBef>
                <a:spcPts val="0"/>
              </a:spcBef>
              <a:spcAft>
                <a:spcPts val="0"/>
              </a:spcAft>
              <a:buSzPts val="1800"/>
              <a:buChar char="●"/>
            </a:pPr>
            <a:r>
              <a:rPr b="1" lang="es"/>
              <a:t>LinkedHashSet</a:t>
            </a:r>
            <a:r>
              <a:rPr lang="es"/>
              <a:t> : extiende HashSet para permitir iteraciones de orden de inserción.</a:t>
            </a:r>
            <a:endParaRPr/>
          </a:p>
          <a:p>
            <a:pPr indent="-342900" lvl="0" marL="457200" rtl="0" algn="l">
              <a:spcBef>
                <a:spcPts val="0"/>
              </a:spcBef>
              <a:spcAft>
                <a:spcPts val="0"/>
              </a:spcAft>
              <a:buSzPts val="1800"/>
              <a:buChar char="●"/>
            </a:pPr>
            <a:r>
              <a:rPr b="1" lang="es"/>
              <a:t>TreeSet</a:t>
            </a:r>
            <a:r>
              <a:rPr lang="es"/>
              <a:t>: Implementa un conjunto almacenado en un árbol. Extiende AbstractSet.</a:t>
            </a:r>
            <a:endParaRPr/>
          </a:p>
        </p:txBody>
      </p:sp>
    </p:spTree>
  </p:cSld>
  <p:clrMapOvr>
    <a:masterClrMapping/>
  </p:clrMapOvr>
</p:sld>
</file>

<file path=ppt/slides/slide2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0" name="Shape 1390"/>
        <p:cNvGrpSpPr/>
        <p:nvPr/>
      </p:nvGrpSpPr>
      <p:grpSpPr>
        <a:xfrm>
          <a:off x="0" y="0"/>
          <a:ext cx="0" cy="0"/>
          <a:chOff x="0" y="0"/>
          <a:chExt cx="0" cy="0"/>
        </a:xfrm>
      </p:grpSpPr>
      <p:sp>
        <p:nvSpPr>
          <p:cNvPr id="1391" name="Google Shape;1391;p240"/>
          <p:cNvSpPr txBox="1"/>
          <p:nvPr>
            <p:ph idx="1" type="body"/>
          </p:nvPr>
        </p:nvSpPr>
        <p:spPr>
          <a:xfrm>
            <a:off x="729450" y="1318650"/>
            <a:ext cx="7688700" cy="30213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b="1" lang="es"/>
              <a:t>AbstractMap</a:t>
            </a:r>
            <a:r>
              <a:rPr lang="es"/>
              <a:t>: Implementa la mayor parte de la interfaz del mapa.</a:t>
            </a:r>
            <a:endParaRPr/>
          </a:p>
          <a:p>
            <a:pPr indent="-342900" lvl="0" marL="457200" rtl="0" algn="just">
              <a:spcBef>
                <a:spcPts val="0"/>
              </a:spcBef>
              <a:spcAft>
                <a:spcPts val="0"/>
              </a:spcAft>
              <a:buSzPts val="1800"/>
              <a:buChar char="●"/>
            </a:pPr>
            <a:r>
              <a:rPr b="1" lang="es"/>
              <a:t>HashMap</a:t>
            </a:r>
            <a:r>
              <a:rPr lang="es"/>
              <a:t>: </a:t>
            </a:r>
            <a:r>
              <a:rPr lang="es"/>
              <a:t>extiende</a:t>
            </a:r>
            <a:r>
              <a:rPr lang="es"/>
              <a:t> AbstractMap para usar una tabla hash.</a:t>
            </a:r>
            <a:endParaRPr/>
          </a:p>
          <a:p>
            <a:pPr indent="-342900" lvl="0" marL="457200" rtl="0" algn="just">
              <a:spcBef>
                <a:spcPts val="0"/>
              </a:spcBef>
              <a:spcAft>
                <a:spcPts val="0"/>
              </a:spcAft>
              <a:buSzPts val="1800"/>
              <a:buChar char="●"/>
            </a:pPr>
            <a:r>
              <a:rPr b="1" lang="es"/>
              <a:t>TreeMap</a:t>
            </a:r>
            <a:r>
              <a:rPr lang="es"/>
              <a:t>: </a:t>
            </a:r>
            <a:r>
              <a:rPr lang="es"/>
              <a:t>extiende</a:t>
            </a:r>
            <a:r>
              <a:rPr lang="es"/>
              <a:t> AbstractMap para usar un árbol.</a:t>
            </a:r>
            <a:endParaRPr/>
          </a:p>
          <a:p>
            <a:pPr indent="-342900" lvl="0" marL="457200" rtl="0" algn="just">
              <a:spcBef>
                <a:spcPts val="0"/>
              </a:spcBef>
              <a:spcAft>
                <a:spcPts val="0"/>
              </a:spcAft>
              <a:buSzPts val="1800"/>
              <a:buChar char="●"/>
            </a:pPr>
            <a:r>
              <a:rPr b="1" lang="es"/>
              <a:t>WeakHashMap</a:t>
            </a:r>
            <a:r>
              <a:rPr lang="es"/>
              <a:t>: extiende AbstractMap para usar una tabla hash con claves débiles.</a:t>
            </a:r>
            <a:endParaRPr/>
          </a:p>
          <a:p>
            <a:pPr indent="-342900" lvl="0" marL="457200" rtl="0" algn="just">
              <a:spcBef>
                <a:spcPts val="0"/>
              </a:spcBef>
              <a:spcAft>
                <a:spcPts val="0"/>
              </a:spcAft>
              <a:buSzPts val="1800"/>
              <a:buChar char="●"/>
            </a:pPr>
            <a:r>
              <a:rPr b="1" lang="es"/>
              <a:t>LinkedHashMap</a:t>
            </a:r>
            <a:r>
              <a:rPr lang="es"/>
              <a:t> </a:t>
            </a:r>
            <a:r>
              <a:rPr lang="es"/>
              <a:t>extiende</a:t>
            </a:r>
            <a:r>
              <a:rPr lang="es"/>
              <a:t> HashMap para permitir iteraciones de orden de inserción.</a:t>
            </a:r>
            <a:endParaRPr/>
          </a:p>
          <a:p>
            <a:pPr indent="-342900" lvl="0" marL="457200" rtl="0" algn="just">
              <a:spcBef>
                <a:spcPts val="0"/>
              </a:spcBef>
              <a:spcAft>
                <a:spcPts val="0"/>
              </a:spcAft>
              <a:buSzPts val="1800"/>
              <a:buChar char="●"/>
            </a:pPr>
            <a:r>
              <a:rPr b="1" lang="es"/>
              <a:t>IdentityHashMap</a:t>
            </a:r>
            <a:r>
              <a:rPr lang="es"/>
              <a:t> </a:t>
            </a:r>
            <a:r>
              <a:rPr lang="es"/>
              <a:t>extiende</a:t>
            </a:r>
            <a:r>
              <a:rPr lang="es"/>
              <a:t> AbstractMap y utiliza la igualdad de referencia al comparar documentos.</a:t>
            </a:r>
            <a:endParaRPr/>
          </a:p>
          <a:p>
            <a:pPr indent="0" lvl="0" marL="0" rtl="0" algn="just">
              <a:spcBef>
                <a:spcPts val="1600"/>
              </a:spcBef>
              <a:spcAft>
                <a:spcPts val="0"/>
              </a:spcAft>
              <a:buNone/>
            </a:pPr>
            <a:r>
              <a:rPr lang="es"/>
              <a:t>Las clases AbstractCollection, AbstractSet, AbstractList, AbstractSequentialList y AbstractMap proporcionan implementaciones esqueléticas de las interfaces de recopilación principales, para minimizar el esfuerzo requerido para implementarlas.</a:t>
            </a:r>
            <a:endParaRPr/>
          </a:p>
          <a:p>
            <a:pPr indent="0" lvl="0" marL="0" rtl="0" algn="just">
              <a:spcBef>
                <a:spcPts val="1600"/>
              </a:spcBef>
              <a:spcAft>
                <a:spcPts val="0"/>
              </a:spcAft>
              <a:buNone/>
            </a:pPr>
            <a:r>
              <a:t/>
            </a:r>
            <a:endParaRPr/>
          </a:p>
          <a:p>
            <a:pPr indent="0" lvl="0" marL="0" rtl="0" algn="just">
              <a:spcBef>
                <a:spcPts val="1600"/>
              </a:spcBef>
              <a:spcAft>
                <a:spcPts val="1600"/>
              </a:spcAft>
              <a:buNone/>
            </a:pPr>
            <a:r>
              <a:t/>
            </a:r>
            <a:endParaRPr/>
          </a:p>
        </p:txBody>
      </p:sp>
    </p:spTree>
  </p:cSld>
  <p:clrMapOvr>
    <a:masterClrMapping/>
  </p:clrMapOvr>
</p:sld>
</file>

<file path=ppt/slides/slide2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5" name="Shape 1395"/>
        <p:cNvGrpSpPr/>
        <p:nvPr/>
      </p:nvGrpSpPr>
      <p:grpSpPr>
        <a:xfrm>
          <a:off x="0" y="0"/>
          <a:ext cx="0" cy="0"/>
          <a:chOff x="0" y="0"/>
          <a:chExt cx="0" cy="0"/>
        </a:xfrm>
      </p:grpSpPr>
      <p:sp>
        <p:nvSpPr>
          <p:cNvPr id="1396" name="Google Shape;1396;p2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List</a:t>
            </a:r>
            <a:endParaRPr/>
          </a:p>
        </p:txBody>
      </p:sp>
      <p:sp>
        <p:nvSpPr>
          <p:cNvPr id="1397" name="Google Shape;1397;p2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Las listas se utilizan para almacenar una secuencia de elementos. Puede insertar un elemento del contenedor en una posición específica utilizando un índice, y recuperar el mismo elemento más tarde (es decir, mantiene el orden de inserción). Puede almacenar duplicados elementos en una lista.  Entre las implementaciones, hay dos clases concretas  ArrayList y LinkedList.</a:t>
            </a:r>
            <a:endParaRPr/>
          </a:p>
          <a:p>
            <a:pPr indent="0" lvl="0" marL="0" rtl="0" algn="just">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Java Micro Edition (Java ME)</a:t>
            </a:r>
            <a:endParaRPr/>
          </a:p>
        </p:txBody>
      </p:sp>
      <p:sp>
        <p:nvSpPr>
          <p:cNvPr id="181" name="Google Shape;181;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Java Micro Edition, también conocido como Java ME, es una versión reducida de la edición Java Standard Edition. Esta edición se encuentra enfocada para la creación de aplicaciones tanto en dispositivos móviles, como dispositivos integrados.</a:t>
            </a:r>
            <a:endParaRPr/>
          </a:p>
          <a:p>
            <a:pPr indent="0" lvl="0" marL="0" rtl="0" algn="just">
              <a:spcBef>
                <a:spcPts val="1600"/>
              </a:spcBef>
              <a:spcAft>
                <a:spcPts val="0"/>
              </a:spcAft>
              <a:buNone/>
            </a:pPr>
            <a:r>
              <a:rPr lang="es"/>
              <a:t>Con Java ME nosotros podemos desarrollar aplicaciones para diferentes dispositivos, no </a:t>
            </a:r>
            <a:r>
              <a:rPr lang="es"/>
              <a:t>limitándose</a:t>
            </a:r>
            <a:r>
              <a:rPr lang="es"/>
              <a:t> únicamente a teléfonos inteligente. Si así lo deseamos podemos crear aplicaciones para Televisores inteligentes, consolas de vídeo juegos, etc …</a:t>
            </a:r>
            <a:endParaRPr/>
          </a:p>
          <a:p>
            <a:pPr indent="0" lvl="0" marL="0" rtl="0" algn="just">
              <a:spcBef>
                <a:spcPts val="1600"/>
              </a:spcBef>
              <a:spcAft>
                <a:spcPts val="1600"/>
              </a:spcAft>
              <a:buNone/>
            </a:pPr>
            <a:r>
              <a:rPr lang="es"/>
              <a:t>Aunque su popularidad se vio reducida por el auge de Android, hoy en día se encuentra retomando terreno principalmente por el tema del Internet de las cosas.</a:t>
            </a:r>
            <a:endParaRPr/>
          </a:p>
        </p:txBody>
      </p:sp>
    </p:spTree>
  </p:cSld>
  <p:clrMapOvr>
    <a:masterClrMapping/>
  </p:clrMapOvr>
</p:sld>
</file>

<file path=ppt/slides/slide2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1" name="Shape 1401"/>
        <p:cNvGrpSpPr/>
        <p:nvPr/>
      </p:nvGrpSpPr>
      <p:grpSpPr>
        <a:xfrm>
          <a:off x="0" y="0"/>
          <a:ext cx="0" cy="0"/>
          <a:chOff x="0" y="0"/>
          <a:chExt cx="0" cy="0"/>
        </a:xfrm>
      </p:grpSpPr>
      <p:sp>
        <p:nvSpPr>
          <p:cNvPr id="1402" name="Google Shape;1402;p242"/>
          <p:cNvSpPr txBox="1"/>
          <p:nvPr>
            <p:ph idx="1" type="body"/>
          </p:nvPr>
        </p:nvSpPr>
        <p:spPr>
          <a:xfrm>
            <a:off x="729450" y="1318650"/>
            <a:ext cx="7688700" cy="30213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b="1" lang="es"/>
              <a:t>ArrayList</a:t>
            </a:r>
            <a:r>
              <a:rPr lang="es"/>
              <a:t> </a:t>
            </a:r>
            <a:br>
              <a:rPr lang="es"/>
            </a:br>
            <a:r>
              <a:rPr lang="es"/>
              <a:t>Implementa una matriz redimensionable. Cuando se crea un array nativo (digamos, new String [10];), el tamaño del array es conocido (fijo) en el momento de la creación. Sin embargo, esta es una matriz dinámica, puede crecer en tamaño según sea necesario. Internamente, un ArrayList asigna un bloque de memoria y lo crece según sea necesario. Por lo tanto, acceder a los elementos del array es muy rápidamente en un ArrayList. Sin embargo, cuando agrega o elimina elementos, internamente el resto de los elementos se copian; así que la suma / eliminación de elementos es una operación costosa.</a:t>
            </a:r>
            <a:br>
              <a:rPr lang="es"/>
            </a:br>
            <a:r>
              <a:rPr b="1" lang="es"/>
              <a:t>LinkedList</a:t>
            </a:r>
            <a:br>
              <a:rPr lang="es"/>
            </a:br>
            <a:r>
              <a:rPr lang="es"/>
              <a:t>Utiliza internamente una lista doblemente vinculada. Por lo tanto, la inserción y eliminación es muy rápido en LinkedList.</a:t>
            </a:r>
            <a:br>
              <a:rPr lang="es"/>
            </a:br>
            <a:r>
              <a:rPr lang="es"/>
              <a:t>Sin embargo, acceder a un elemento implica recorrer los nodos uno por uno, por lo que es lento. Cuando desee agregar o eliminar elementos con frecuencia en una lista de elementos, es mejor usar una LinkedList. Verá un ejemplo de LinkedList junto con la interfaz ListIterator.</a:t>
            </a:r>
            <a:br>
              <a:rPr lang="es"/>
            </a:br>
            <a:endParaRPr/>
          </a:p>
        </p:txBody>
      </p:sp>
    </p:spTree>
  </p:cSld>
  <p:clrMapOvr>
    <a:masterClrMapping/>
  </p:clrMapOvr>
</p:sld>
</file>

<file path=ppt/slides/slide2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6" name="Shape 1406"/>
        <p:cNvGrpSpPr/>
        <p:nvPr/>
      </p:nvGrpSpPr>
      <p:grpSpPr>
        <a:xfrm>
          <a:off x="0" y="0"/>
          <a:ext cx="0" cy="0"/>
          <a:chOff x="0" y="0"/>
          <a:chExt cx="0" cy="0"/>
        </a:xfrm>
      </p:grpSpPr>
      <p:sp>
        <p:nvSpPr>
          <p:cNvPr id="1407" name="Google Shape;1407;p2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Set</a:t>
            </a:r>
            <a:endParaRPr/>
          </a:p>
          <a:p>
            <a:pPr indent="0" lvl="0" marL="0" rtl="0" algn="l">
              <a:spcBef>
                <a:spcPts val="0"/>
              </a:spcBef>
              <a:spcAft>
                <a:spcPts val="0"/>
              </a:spcAft>
              <a:buNone/>
            </a:pPr>
            <a:r>
              <a:t/>
            </a:r>
            <a:endParaRPr/>
          </a:p>
        </p:txBody>
      </p:sp>
      <p:sp>
        <p:nvSpPr>
          <p:cNvPr id="1408" name="Google Shape;1408;p2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Set a diferencia de las listas, no contiene duplicados, no recuerdan donde insertó el elemento, es decir, no recuerda el orden de inserción.  Hay dos clases concretas importantes para Set, HashSet y TreeSet.</a:t>
            </a:r>
            <a:endParaRPr/>
          </a:p>
          <a:p>
            <a:pPr indent="0" lvl="0" marL="0" rtl="0" algn="just">
              <a:spcBef>
                <a:spcPts val="1600"/>
              </a:spcBef>
              <a:spcAft>
                <a:spcPts val="0"/>
              </a:spcAft>
              <a:buNone/>
            </a:pPr>
            <a:r>
              <a:rPr lang="es"/>
              <a:t>Un HashSet es para insertar y recuperación de elementos; no mantiene ningún orden de clasificación de los elementos que contiene. </a:t>
            </a:r>
            <a:endParaRPr/>
          </a:p>
          <a:p>
            <a:pPr indent="0" lvl="0" marL="0" rtl="0" algn="just">
              <a:spcBef>
                <a:spcPts val="1600"/>
              </a:spcBef>
              <a:spcAft>
                <a:spcPts val="1600"/>
              </a:spcAft>
              <a:buNone/>
            </a:pPr>
            <a:r>
              <a:rPr lang="es"/>
              <a:t>Un TreeSet almacena los elementos en un orden (e implementa la interfaz SortedSet).</a:t>
            </a:r>
            <a:endParaRPr/>
          </a:p>
        </p:txBody>
      </p:sp>
    </p:spTree>
  </p:cSld>
  <p:clrMapOvr>
    <a:masterClrMapping/>
  </p:clrMapOvr>
</p:sld>
</file>

<file path=ppt/slides/slide2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2" name="Shape 1412"/>
        <p:cNvGrpSpPr/>
        <p:nvPr/>
      </p:nvGrpSpPr>
      <p:grpSpPr>
        <a:xfrm>
          <a:off x="0" y="0"/>
          <a:ext cx="0" cy="0"/>
          <a:chOff x="0" y="0"/>
          <a:chExt cx="0" cy="0"/>
        </a:xfrm>
      </p:grpSpPr>
      <p:sp>
        <p:nvSpPr>
          <p:cNvPr id="1413" name="Google Shape;1413;p244"/>
          <p:cNvSpPr txBox="1"/>
          <p:nvPr>
            <p:ph idx="1" type="body"/>
          </p:nvPr>
        </p:nvSpPr>
        <p:spPr>
          <a:xfrm>
            <a:off x="729450" y="1318650"/>
            <a:ext cx="7688700" cy="3021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s"/>
              <a:t>HashSet</a:t>
            </a:r>
            <a:br>
              <a:rPr lang="es"/>
            </a:br>
            <a:r>
              <a:rPr lang="es"/>
              <a:t>Set no permite duplicados, y puede ser utilizado para la inserción y la búsqueda rápidas. Así que puede utilizar un HashSet para resolver problemas de donde los elementos no se deben repetir.</a:t>
            </a:r>
            <a:endParaRPr/>
          </a:p>
          <a:p>
            <a:pPr indent="0" lvl="0" marL="0" rtl="0" algn="just">
              <a:spcBef>
                <a:spcPts val="1600"/>
              </a:spcBef>
              <a:spcAft>
                <a:spcPts val="0"/>
              </a:spcAft>
              <a:buNone/>
            </a:pPr>
            <a:r>
              <a:t/>
            </a:r>
            <a:endParaRPr/>
          </a:p>
          <a:p>
            <a:pPr indent="0" lvl="0" marL="0" rtl="0" algn="just">
              <a:spcBef>
                <a:spcPts val="1600"/>
              </a:spcBef>
              <a:spcAft>
                <a:spcPts val="1600"/>
              </a:spcAft>
              <a:buNone/>
            </a:pPr>
            <a:r>
              <a:rPr b="1" lang="es"/>
              <a:t>TreeSet</a:t>
            </a:r>
            <a:br>
              <a:rPr lang="es"/>
            </a:br>
            <a:r>
              <a:rPr lang="es"/>
              <a:t>Si recordamos  que esta implementación almacena los elementos en un orden podemos resolver el problema de ordenamiento de elementos mediante este contenedor.</a:t>
            </a:r>
            <a:endParaRPr/>
          </a:p>
        </p:txBody>
      </p:sp>
    </p:spTree>
  </p:cSld>
  <p:clrMapOvr>
    <a:masterClrMapping/>
  </p:clrMapOvr>
</p:sld>
</file>

<file path=ppt/slides/slide2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7" name="Shape 1417"/>
        <p:cNvGrpSpPr/>
        <p:nvPr/>
      </p:nvGrpSpPr>
      <p:grpSpPr>
        <a:xfrm>
          <a:off x="0" y="0"/>
          <a:ext cx="0" cy="0"/>
          <a:chOff x="0" y="0"/>
          <a:chExt cx="0" cy="0"/>
        </a:xfrm>
      </p:grpSpPr>
      <p:sp>
        <p:nvSpPr>
          <p:cNvPr id="1418" name="Google Shape;1418;p2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Map</a:t>
            </a:r>
            <a:endParaRPr/>
          </a:p>
          <a:p>
            <a:pPr indent="0" lvl="0" marL="0" rtl="0" algn="l">
              <a:spcBef>
                <a:spcPts val="0"/>
              </a:spcBef>
              <a:spcAft>
                <a:spcPts val="0"/>
              </a:spcAft>
              <a:buNone/>
            </a:pPr>
            <a:r>
              <a:t/>
            </a:r>
            <a:endParaRPr/>
          </a:p>
        </p:txBody>
      </p:sp>
      <p:sp>
        <p:nvSpPr>
          <p:cNvPr id="1419" name="Google Shape;1419;p2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Un Map almacena los pares clave y valor.  La interfaz de Map no extiende la interfaz de Collection. Sin embargo, existen en la interfaz nombres de métodos similares para problemas similares, por lo que es fácil de entender y utilizar Map. </a:t>
            </a:r>
            <a:endParaRPr/>
          </a:p>
          <a:p>
            <a:pPr indent="0" lvl="0" marL="0" rtl="0" algn="just">
              <a:spcBef>
                <a:spcPts val="1600"/>
              </a:spcBef>
              <a:spcAft>
                <a:spcPts val="1600"/>
              </a:spcAft>
              <a:buNone/>
            </a:pPr>
            <a:r>
              <a:rPr lang="es"/>
              <a:t>Existen dos importantes clases concretas de Map que son HashMap y TreeMap.</a:t>
            </a:r>
            <a:endParaRPr/>
          </a:p>
        </p:txBody>
      </p:sp>
    </p:spTree>
  </p:cSld>
  <p:clrMapOvr>
    <a:masterClrMapping/>
  </p:clrMapOvr>
</p:sld>
</file>

<file path=ppt/slides/slide2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3" name="Shape 1423"/>
        <p:cNvGrpSpPr/>
        <p:nvPr/>
      </p:nvGrpSpPr>
      <p:grpSpPr>
        <a:xfrm>
          <a:off x="0" y="0"/>
          <a:ext cx="0" cy="0"/>
          <a:chOff x="0" y="0"/>
          <a:chExt cx="0" cy="0"/>
        </a:xfrm>
      </p:grpSpPr>
      <p:sp>
        <p:nvSpPr>
          <p:cNvPr id="1424" name="Google Shape;1424;p246"/>
          <p:cNvSpPr txBox="1"/>
          <p:nvPr>
            <p:ph idx="1" type="body"/>
          </p:nvPr>
        </p:nvSpPr>
        <p:spPr>
          <a:xfrm>
            <a:off x="729450" y="1318650"/>
            <a:ext cx="7688700" cy="3021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s"/>
              <a:t>HashMap</a:t>
            </a:r>
            <a:br>
              <a:rPr lang="es"/>
            </a:br>
            <a:r>
              <a:rPr lang="es"/>
              <a:t>Un HashMap utiliza una estructura de datos de tabla hash internamente.  En HashMap, buscar (o acceder a  elementos) es una operación rápida. Sin embargo, HashMap no recuerda el orden en el que inserta elementos ni los mantiene ordenados.</a:t>
            </a:r>
            <a:endParaRPr/>
          </a:p>
          <a:p>
            <a:pPr indent="0" lvl="0" marL="0" rtl="0" algn="just">
              <a:spcBef>
                <a:spcPts val="1600"/>
              </a:spcBef>
              <a:spcAft>
                <a:spcPts val="0"/>
              </a:spcAft>
              <a:buNone/>
            </a:pPr>
            <a:r>
              <a:rPr b="1" lang="es"/>
              <a:t>TreeMap</a:t>
            </a:r>
            <a:br>
              <a:rPr lang="es"/>
            </a:br>
            <a:r>
              <a:rPr lang="es"/>
              <a:t>Un TreeMap utiliza internamente una estructura de datos red-black tree. A diferencia de HashMap, TreeMap mantiene los elementos ordenados (por sus claves). Por lo tanto, buscar o insertar es algo más lento que el HashMap.</a:t>
            </a:r>
            <a:endParaRPr/>
          </a:p>
          <a:p>
            <a:pPr indent="0" lvl="0" marL="0" rtl="0" algn="just">
              <a:spcBef>
                <a:spcPts val="1600"/>
              </a:spcBef>
              <a:spcAft>
                <a:spcPts val="1600"/>
              </a:spcAft>
              <a:buNone/>
            </a:pPr>
            <a:br>
              <a:rPr lang="es"/>
            </a:br>
            <a:endParaRPr/>
          </a:p>
        </p:txBody>
      </p:sp>
    </p:spTree>
  </p:cSld>
  <p:clrMapOvr>
    <a:masterClrMapping/>
  </p:clrMapOvr>
</p:sld>
</file>

<file path=ppt/slides/slide2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8" name="Shape 1428"/>
        <p:cNvGrpSpPr/>
        <p:nvPr/>
      </p:nvGrpSpPr>
      <p:grpSpPr>
        <a:xfrm>
          <a:off x="0" y="0"/>
          <a:ext cx="0" cy="0"/>
          <a:chOff x="0" y="0"/>
          <a:chExt cx="0" cy="0"/>
        </a:xfrm>
      </p:grpSpPr>
      <p:sp>
        <p:nvSpPr>
          <p:cNvPr id="1429" name="Google Shape;1429;p247"/>
          <p:cNvSpPr txBox="1"/>
          <p:nvPr>
            <p:ph idx="1" type="body"/>
          </p:nvPr>
        </p:nvSpPr>
        <p:spPr>
          <a:xfrm>
            <a:off x="729450" y="1318650"/>
            <a:ext cx="7688700" cy="30213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b="1" lang="es"/>
              <a:t>NavigableMap</a:t>
            </a:r>
            <a:br>
              <a:rPr lang="es"/>
            </a:br>
            <a:r>
              <a:rPr lang="es"/>
              <a:t>La interfaz NavigableMap extiende la interfaz de SortedMap. En la jerarquía Collection, la clase TreeMap es una clase ampliamente utilizada que implementa NavigableMap. Como indica el nombre, se puede navegar por el Map fácilmente. Tiene muchos métodos que facilitan la navegación por mapas. Puede obtener el valor más cercano que coincida con la clave valores menores que la clave dada, todos los valores mayores que la clave dada, etc.</a:t>
            </a:r>
            <a:br>
              <a:rPr lang="es"/>
            </a:br>
            <a:endParaRPr/>
          </a:p>
        </p:txBody>
      </p:sp>
    </p:spTree>
  </p:cSld>
  <p:clrMapOvr>
    <a:masterClrMapping/>
  </p:clrMapOvr>
</p:sld>
</file>

<file path=ppt/slides/slide2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3" name="Shape 1433"/>
        <p:cNvGrpSpPr/>
        <p:nvPr/>
      </p:nvGrpSpPr>
      <p:grpSpPr>
        <a:xfrm>
          <a:off x="0" y="0"/>
          <a:ext cx="0" cy="0"/>
          <a:chOff x="0" y="0"/>
          <a:chExt cx="0" cy="0"/>
        </a:xfrm>
      </p:grpSpPr>
      <p:sp>
        <p:nvSpPr>
          <p:cNvPr id="1434" name="Google Shape;1434;p2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1A1A1A"/>
                </a:solidFill>
                <a:latin typeface="Arial"/>
                <a:ea typeface="Arial"/>
                <a:cs typeface="Arial"/>
                <a:sym typeface="Arial"/>
              </a:rPr>
              <a:t>Queue</a:t>
            </a:r>
            <a:endParaRPr/>
          </a:p>
          <a:p>
            <a:pPr indent="0" lvl="0" marL="0" rtl="0" algn="l">
              <a:spcBef>
                <a:spcPts val="0"/>
              </a:spcBef>
              <a:spcAft>
                <a:spcPts val="0"/>
              </a:spcAft>
              <a:buNone/>
            </a:pPr>
            <a:r>
              <a:t/>
            </a:r>
            <a:endParaRPr/>
          </a:p>
        </p:txBody>
      </p:sp>
      <p:sp>
        <p:nvSpPr>
          <p:cNvPr id="1435" name="Google Shape;1435;p2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Una Queue sigue el mecanismo FIFO: el primer elemento insertado se eliminará primero. Para obtener un comportamiento de cola, puede crear un objeto LinkedList y referir a través de una referencia de Queue.</a:t>
            </a:r>
            <a:endParaRPr/>
          </a:p>
          <a:p>
            <a:pPr indent="0" lvl="0" marL="0" rtl="0" algn="just">
              <a:spcBef>
                <a:spcPts val="1600"/>
              </a:spcBef>
              <a:spcAft>
                <a:spcPts val="1600"/>
              </a:spcAft>
              <a:buNone/>
            </a:pPr>
            <a:r>
              <a:t/>
            </a:r>
            <a:endParaRPr/>
          </a:p>
        </p:txBody>
      </p:sp>
    </p:spTree>
  </p:cSld>
  <p:clrMapOvr>
    <a:masterClrMapping/>
  </p:clrMapOvr>
</p:sld>
</file>

<file path=ppt/slides/slide2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9" name="Shape 1439"/>
        <p:cNvGrpSpPr/>
        <p:nvPr/>
      </p:nvGrpSpPr>
      <p:grpSpPr>
        <a:xfrm>
          <a:off x="0" y="0"/>
          <a:ext cx="0" cy="0"/>
          <a:chOff x="0" y="0"/>
          <a:chExt cx="0" cy="0"/>
        </a:xfrm>
      </p:grpSpPr>
      <p:sp>
        <p:nvSpPr>
          <p:cNvPr id="1440" name="Google Shape;1440;p2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1A1A1A"/>
                </a:solidFill>
                <a:latin typeface="Arial"/>
                <a:ea typeface="Arial"/>
                <a:cs typeface="Arial"/>
                <a:sym typeface="Arial"/>
              </a:rPr>
              <a:t>Deque (Doubly ended queue)</a:t>
            </a:r>
            <a:endParaRPr/>
          </a:p>
          <a:p>
            <a:pPr indent="0" lvl="0" marL="0" rtl="0" algn="l">
              <a:spcBef>
                <a:spcPts val="0"/>
              </a:spcBef>
              <a:spcAft>
                <a:spcPts val="0"/>
              </a:spcAft>
              <a:buNone/>
            </a:pPr>
            <a:r>
              <a:t/>
            </a:r>
            <a:endParaRPr/>
          </a:p>
        </p:txBody>
      </p:sp>
      <p:sp>
        <p:nvSpPr>
          <p:cNvPr id="1441" name="Google Shape;1441;p2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s"/>
              <a:t>Es una estructura de datos que le permite insertar y eliminar elementos de ambos extremo, la misma se introdujo en Java 6 en el paquete java.util.collection y  extiende de la Interfaz Queue. Por lo tanto, todos los métodos proporcionados por Queue también están disponibles en la interfaz Deque.</a:t>
            </a:r>
            <a:endParaRPr/>
          </a:p>
        </p:txBody>
      </p:sp>
    </p:spTree>
  </p:cSld>
  <p:clrMapOvr>
    <a:masterClrMapping/>
  </p:clrMapOvr>
</p:sld>
</file>

<file path=ppt/slides/slide2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5" name="Shape 1445"/>
        <p:cNvGrpSpPr/>
        <p:nvPr/>
      </p:nvGrpSpPr>
      <p:grpSpPr>
        <a:xfrm>
          <a:off x="0" y="0"/>
          <a:ext cx="0" cy="0"/>
          <a:chOff x="0" y="0"/>
          <a:chExt cx="0" cy="0"/>
        </a:xfrm>
      </p:grpSpPr>
      <p:sp>
        <p:nvSpPr>
          <p:cNvPr id="1446" name="Google Shape;1446;p2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Hashcode y equals</a:t>
            </a:r>
            <a:endParaRPr/>
          </a:p>
        </p:txBody>
      </p:sp>
      <p:sp>
        <p:nvSpPr>
          <p:cNvPr id="1447" name="Google Shape;1447;p250"/>
          <p:cNvSpPr txBox="1"/>
          <p:nvPr>
            <p:ph idx="1" type="body"/>
          </p:nvPr>
        </p:nvSpPr>
        <p:spPr>
          <a:xfrm>
            <a:off x="439075" y="1378225"/>
            <a:ext cx="3757500" cy="2961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La sobreescritura de los métodos equals and hashCode de manera correcto es importante en los contenedores (de manera particular, HashMap and HashSet)</a:t>
            </a:r>
            <a:endParaRPr/>
          </a:p>
        </p:txBody>
      </p:sp>
      <p:graphicFrame>
        <p:nvGraphicFramePr>
          <p:cNvPr id="1448" name="Google Shape;1448;p250"/>
          <p:cNvGraphicFramePr/>
          <p:nvPr/>
        </p:nvGraphicFramePr>
        <p:xfrm>
          <a:off x="4349075" y="1378225"/>
          <a:ext cx="3000000" cy="3000000"/>
        </p:xfrm>
        <a:graphic>
          <a:graphicData uri="http://schemas.openxmlformats.org/drawingml/2006/table">
            <a:tbl>
              <a:tblPr>
                <a:noFill/>
                <a:tableStyleId>{F31D630A-0519-4E60-B0DE-21C533DD9359}</a:tableStyleId>
              </a:tblPr>
              <a:tblGrid>
                <a:gridCol w="4472575"/>
              </a:tblGrid>
              <a:tr h="3222825">
                <a:tc>
                  <a:txBody>
                    <a:bodyPr/>
                    <a:lstStyle/>
                    <a:p>
                      <a:pPr indent="0" lvl="0" marL="0" rtl="0" algn="l">
                        <a:lnSpc>
                          <a:spcPct val="115000"/>
                        </a:lnSpc>
                        <a:spcBef>
                          <a:spcPts val="0"/>
                        </a:spcBef>
                        <a:spcAft>
                          <a:spcPts val="0"/>
                        </a:spcAft>
                        <a:buNone/>
                      </a:pPr>
                      <a:r>
                        <a:rPr lang="es" sz="800">
                          <a:solidFill>
                            <a:srgbClr val="FFFFFF"/>
                          </a:solidFill>
                          <a:highlight>
                            <a:srgbClr val="333333"/>
                          </a:highlight>
                          <a:latin typeface="Consolas"/>
                          <a:ea typeface="Consolas"/>
                          <a:cs typeface="Consolas"/>
                          <a:sym typeface="Consolas"/>
                        </a:rPr>
                        <a:t>class Circle {</a:t>
                      </a:r>
                      <a:br>
                        <a:rPr lang="es" sz="800">
                          <a:solidFill>
                            <a:srgbClr val="FFFFFF"/>
                          </a:solidFill>
                          <a:highlight>
                            <a:srgbClr val="333333"/>
                          </a:highlight>
                          <a:latin typeface="Consolas"/>
                          <a:ea typeface="Consolas"/>
                          <a:cs typeface="Consolas"/>
                          <a:sym typeface="Consolas"/>
                        </a:rPr>
                      </a:br>
                      <a:r>
                        <a:rPr lang="es" sz="800">
                          <a:solidFill>
                            <a:srgbClr val="FFFFFF"/>
                          </a:solidFill>
                          <a:highlight>
                            <a:srgbClr val="333333"/>
                          </a:highlight>
                          <a:latin typeface="Consolas"/>
                          <a:ea typeface="Consolas"/>
                          <a:cs typeface="Consolas"/>
                          <a:sym typeface="Consolas"/>
                        </a:rPr>
                        <a:t>	private int xPos, yPos, radius;</a:t>
                      </a:r>
                      <a:br>
                        <a:rPr lang="es" sz="800">
                          <a:solidFill>
                            <a:srgbClr val="FFFFFF"/>
                          </a:solidFill>
                          <a:highlight>
                            <a:srgbClr val="333333"/>
                          </a:highlight>
                          <a:latin typeface="Consolas"/>
                          <a:ea typeface="Consolas"/>
                          <a:cs typeface="Consolas"/>
                          <a:sym typeface="Consolas"/>
                        </a:rPr>
                      </a:br>
                      <a:r>
                        <a:rPr lang="es" sz="800">
                          <a:solidFill>
                            <a:srgbClr val="FFFFFF"/>
                          </a:solidFill>
                          <a:highlight>
                            <a:srgbClr val="333333"/>
                          </a:highlight>
                          <a:latin typeface="Consolas"/>
                          <a:ea typeface="Consolas"/>
                          <a:cs typeface="Consolas"/>
                          <a:sym typeface="Consolas"/>
                        </a:rPr>
                        <a:t>	public Circle(int x, int y, int r) {</a:t>
                      </a:r>
                      <a:br>
                        <a:rPr lang="es" sz="800">
                          <a:solidFill>
                            <a:srgbClr val="FFFFFF"/>
                          </a:solidFill>
                          <a:highlight>
                            <a:srgbClr val="333333"/>
                          </a:highlight>
                          <a:latin typeface="Consolas"/>
                          <a:ea typeface="Consolas"/>
                          <a:cs typeface="Consolas"/>
                          <a:sym typeface="Consolas"/>
                        </a:rPr>
                      </a:br>
                      <a:r>
                        <a:rPr lang="es" sz="800">
                          <a:solidFill>
                            <a:srgbClr val="FFFFFF"/>
                          </a:solidFill>
                          <a:highlight>
                            <a:srgbClr val="333333"/>
                          </a:highlight>
                          <a:latin typeface="Consolas"/>
                          <a:ea typeface="Consolas"/>
                          <a:cs typeface="Consolas"/>
                          <a:sym typeface="Consolas"/>
                        </a:rPr>
                        <a:t>		xPos = x;</a:t>
                      </a:r>
                      <a:br>
                        <a:rPr lang="es" sz="800">
                          <a:solidFill>
                            <a:srgbClr val="FFFFFF"/>
                          </a:solidFill>
                          <a:highlight>
                            <a:srgbClr val="333333"/>
                          </a:highlight>
                          <a:latin typeface="Consolas"/>
                          <a:ea typeface="Consolas"/>
                          <a:cs typeface="Consolas"/>
                          <a:sym typeface="Consolas"/>
                        </a:rPr>
                      </a:br>
                      <a:r>
                        <a:rPr lang="es" sz="800">
                          <a:solidFill>
                            <a:srgbClr val="FFFFFF"/>
                          </a:solidFill>
                          <a:highlight>
                            <a:srgbClr val="333333"/>
                          </a:highlight>
                          <a:latin typeface="Consolas"/>
                          <a:ea typeface="Consolas"/>
                          <a:cs typeface="Consolas"/>
                          <a:sym typeface="Consolas"/>
                        </a:rPr>
                        <a:t>		yPos = y;</a:t>
                      </a:r>
                      <a:br>
                        <a:rPr lang="es" sz="800">
                          <a:solidFill>
                            <a:srgbClr val="FFFFFF"/>
                          </a:solidFill>
                          <a:highlight>
                            <a:srgbClr val="333333"/>
                          </a:highlight>
                          <a:latin typeface="Consolas"/>
                          <a:ea typeface="Consolas"/>
                          <a:cs typeface="Consolas"/>
                          <a:sym typeface="Consolas"/>
                        </a:rPr>
                      </a:br>
                      <a:r>
                        <a:rPr lang="es" sz="800">
                          <a:solidFill>
                            <a:srgbClr val="FFFFFF"/>
                          </a:solidFill>
                          <a:highlight>
                            <a:srgbClr val="333333"/>
                          </a:highlight>
                          <a:latin typeface="Consolas"/>
                          <a:ea typeface="Consolas"/>
                          <a:cs typeface="Consolas"/>
                          <a:sym typeface="Consolas"/>
                        </a:rPr>
                        <a:t>		radius = r;</a:t>
                      </a:r>
                      <a:br>
                        <a:rPr lang="es" sz="800">
                          <a:solidFill>
                            <a:srgbClr val="FFFFFF"/>
                          </a:solidFill>
                          <a:highlight>
                            <a:srgbClr val="333333"/>
                          </a:highlight>
                          <a:latin typeface="Consolas"/>
                          <a:ea typeface="Consolas"/>
                          <a:cs typeface="Consolas"/>
                          <a:sym typeface="Consolas"/>
                        </a:rPr>
                      </a:br>
                      <a:r>
                        <a:rPr lang="es" sz="800">
                          <a:solidFill>
                            <a:srgbClr val="FFFFFF"/>
                          </a:solidFill>
                          <a:highlight>
                            <a:srgbClr val="333333"/>
                          </a:highlight>
                          <a:latin typeface="Consolas"/>
                          <a:ea typeface="Consolas"/>
                          <a:cs typeface="Consolas"/>
                          <a:sym typeface="Consolas"/>
                        </a:rPr>
                        <a:t>	}</a:t>
                      </a:r>
                      <a:br>
                        <a:rPr lang="es" sz="800">
                          <a:solidFill>
                            <a:srgbClr val="FFFFFF"/>
                          </a:solidFill>
                          <a:highlight>
                            <a:srgbClr val="333333"/>
                          </a:highlight>
                          <a:latin typeface="Consolas"/>
                          <a:ea typeface="Consolas"/>
                          <a:cs typeface="Consolas"/>
                          <a:sym typeface="Consolas"/>
                        </a:rPr>
                      </a:br>
                      <a:r>
                        <a:rPr lang="es" sz="800">
                          <a:solidFill>
                            <a:srgbClr val="FFFFFF"/>
                          </a:solidFill>
                          <a:highlight>
                            <a:srgbClr val="333333"/>
                          </a:highlight>
                          <a:latin typeface="Consolas"/>
                          <a:ea typeface="Consolas"/>
                          <a:cs typeface="Consolas"/>
                          <a:sym typeface="Consolas"/>
                        </a:rPr>
                        <a:t> </a:t>
                      </a:r>
                      <a:br>
                        <a:rPr lang="es" sz="800">
                          <a:solidFill>
                            <a:srgbClr val="FFFFFF"/>
                          </a:solidFill>
                          <a:highlight>
                            <a:srgbClr val="333333"/>
                          </a:highlight>
                          <a:latin typeface="Consolas"/>
                          <a:ea typeface="Consolas"/>
                          <a:cs typeface="Consolas"/>
                          <a:sym typeface="Consolas"/>
                        </a:rPr>
                      </a:br>
                      <a:r>
                        <a:rPr lang="es" sz="800">
                          <a:solidFill>
                            <a:srgbClr val="FFFFFF"/>
                          </a:solidFill>
                          <a:highlight>
                            <a:srgbClr val="333333"/>
                          </a:highlight>
                          <a:latin typeface="Consolas"/>
                          <a:ea typeface="Consolas"/>
                          <a:cs typeface="Consolas"/>
                          <a:sym typeface="Consolas"/>
                        </a:rPr>
                        <a:t>	public boolean equals(Object arg) {</a:t>
                      </a:r>
                      <a:br>
                        <a:rPr lang="es" sz="800">
                          <a:solidFill>
                            <a:srgbClr val="FFFFFF"/>
                          </a:solidFill>
                          <a:highlight>
                            <a:srgbClr val="333333"/>
                          </a:highlight>
                          <a:latin typeface="Consolas"/>
                          <a:ea typeface="Consolas"/>
                          <a:cs typeface="Consolas"/>
                          <a:sym typeface="Consolas"/>
                        </a:rPr>
                      </a:br>
                      <a:r>
                        <a:rPr lang="es" sz="800">
                          <a:solidFill>
                            <a:srgbClr val="FFFFFF"/>
                          </a:solidFill>
                          <a:highlight>
                            <a:srgbClr val="333333"/>
                          </a:highlight>
                          <a:latin typeface="Consolas"/>
                          <a:ea typeface="Consolas"/>
                          <a:cs typeface="Consolas"/>
                          <a:sym typeface="Consolas"/>
                        </a:rPr>
                        <a:t>		if(arg == null) return false;</a:t>
                      </a:r>
                      <a:br>
                        <a:rPr lang="es" sz="800">
                          <a:solidFill>
                            <a:srgbClr val="FFFFFF"/>
                          </a:solidFill>
                          <a:highlight>
                            <a:srgbClr val="333333"/>
                          </a:highlight>
                          <a:latin typeface="Consolas"/>
                          <a:ea typeface="Consolas"/>
                          <a:cs typeface="Consolas"/>
                          <a:sym typeface="Consolas"/>
                        </a:rPr>
                      </a:br>
                      <a:r>
                        <a:rPr lang="es" sz="800">
                          <a:solidFill>
                            <a:srgbClr val="FFFFFF"/>
                          </a:solidFill>
                          <a:highlight>
                            <a:srgbClr val="333333"/>
                          </a:highlight>
                          <a:latin typeface="Consolas"/>
                          <a:ea typeface="Consolas"/>
                          <a:cs typeface="Consolas"/>
                          <a:sym typeface="Consolas"/>
                        </a:rPr>
                        <a:t>		if(this == arg) return true;</a:t>
                      </a:r>
                      <a:br>
                        <a:rPr lang="es" sz="800">
                          <a:solidFill>
                            <a:srgbClr val="FFFFFF"/>
                          </a:solidFill>
                          <a:highlight>
                            <a:srgbClr val="333333"/>
                          </a:highlight>
                          <a:latin typeface="Consolas"/>
                          <a:ea typeface="Consolas"/>
                          <a:cs typeface="Consolas"/>
                          <a:sym typeface="Consolas"/>
                        </a:rPr>
                      </a:br>
                      <a:r>
                        <a:rPr lang="es" sz="800">
                          <a:solidFill>
                            <a:srgbClr val="FFFFFF"/>
                          </a:solidFill>
                          <a:highlight>
                            <a:srgbClr val="333333"/>
                          </a:highlight>
                          <a:latin typeface="Consolas"/>
                          <a:ea typeface="Consolas"/>
                          <a:cs typeface="Consolas"/>
                          <a:sym typeface="Consolas"/>
                        </a:rPr>
                        <a:t>		if(arg instanceof Circle) {</a:t>
                      </a:r>
                      <a:br>
                        <a:rPr lang="es" sz="800">
                          <a:solidFill>
                            <a:srgbClr val="FFFFFF"/>
                          </a:solidFill>
                          <a:highlight>
                            <a:srgbClr val="333333"/>
                          </a:highlight>
                          <a:latin typeface="Consolas"/>
                          <a:ea typeface="Consolas"/>
                          <a:cs typeface="Consolas"/>
                          <a:sym typeface="Consolas"/>
                        </a:rPr>
                      </a:br>
                      <a:r>
                        <a:rPr lang="es" sz="800">
                          <a:solidFill>
                            <a:srgbClr val="FFFFFF"/>
                          </a:solidFill>
                          <a:highlight>
                            <a:srgbClr val="333333"/>
                          </a:highlight>
                          <a:latin typeface="Consolas"/>
                          <a:ea typeface="Consolas"/>
                          <a:cs typeface="Consolas"/>
                          <a:sym typeface="Consolas"/>
                        </a:rPr>
                        <a:t>			Circle that = (Circle) arg;</a:t>
                      </a:r>
                      <a:endParaRPr sz="800">
                        <a:solidFill>
                          <a:srgbClr val="FFFFFF"/>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es" sz="800">
                          <a:solidFill>
                            <a:srgbClr val="FFFFFF"/>
                          </a:solidFill>
                          <a:highlight>
                            <a:srgbClr val="333333"/>
                          </a:highlight>
                          <a:latin typeface="Consolas"/>
                          <a:ea typeface="Consolas"/>
                          <a:cs typeface="Consolas"/>
                          <a:sym typeface="Consolas"/>
                        </a:rPr>
                        <a:t>                    if( (this.xPos == that.xPos) &amp;&amp; (this.yPos == that.yPos) </a:t>
                      </a:r>
                      <a:br>
                        <a:rPr lang="es" sz="800">
                          <a:solidFill>
                            <a:srgbClr val="FFFFFF"/>
                          </a:solidFill>
                          <a:highlight>
                            <a:srgbClr val="333333"/>
                          </a:highlight>
                          <a:latin typeface="Consolas"/>
                          <a:ea typeface="Consolas"/>
                          <a:cs typeface="Consolas"/>
                          <a:sym typeface="Consolas"/>
                        </a:rPr>
                      </a:br>
                      <a:r>
                        <a:rPr lang="es" sz="800">
                          <a:solidFill>
                            <a:srgbClr val="FFFFFF"/>
                          </a:solidFill>
                          <a:highlight>
                            <a:srgbClr val="333333"/>
                          </a:highlight>
                          <a:latin typeface="Consolas"/>
                          <a:ea typeface="Consolas"/>
                          <a:cs typeface="Consolas"/>
                          <a:sym typeface="Consolas"/>
                        </a:rPr>
                        <a:t>                          &amp;&amp; (this.radius == that.radius )) {</a:t>
                      </a:r>
                      <a:br>
                        <a:rPr lang="es" sz="800">
                          <a:solidFill>
                            <a:srgbClr val="FFFFFF"/>
                          </a:solidFill>
                          <a:highlight>
                            <a:srgbClr val="333333"/>
                          </a:highlight>
                          <a:latin typeface="Consolas"/>
                          <a:ea typeface="Consolas"/>
                          <a:cs typeface="Consolas"/>
                          <a:sym typeface="Consolas"/>
                        </a:rPr>
                      </a:br>
                      <a:r>
                        <a:rPr lang="es" sz="800">
                          <a:solidFill>
                            <a:srgbClr val="FFFFFF"/>
                          </a:solidFill>
                          <a:highlight>
                            <a:srgbClr val="333333"/>
                          </a:highlight>
                          <a:latin typeface="Consolas"/>
                          <a:ea typeface="Consolas"/>
                          <a:cs typeface="Consolas"/>
                          <a:sym typeface="Consolas"/>
                        </a:rPr>
                        <a:t>                          return true;</a:t>
                      </a:r>
                      <a:br>
                        <a:rPr lang="es" sz="800">
                          <a:solidFill>
                            <a:srgbClr val="FFFFFF"/>
                          </a:solidFill>
                          <a:highlight>
                            <a:srgbClr val="333333"/>
                          </a:highlight>
                          <a:latin typeface="Consolas"/>
                          <a:ea typeface="Consolas"/>
                          <a:cs typeface="Consolas"/>
                          <a:sym typeface="Consolas"/>
                        </a:rPr>
                      </a:br>
                      <a:r>
                        <a:rPr lang="es" sz="800">
                          <a:solidFill>
                            <a:srgbClr val="FFFFFF"/>
                          </a:solidFill>
                          <a:highlight>
                            <a:srgbClr val="333333"/>
                          </a:highlight>
                          <a:latin typeface="Consolas"/>
                          <a:ea typeface="Consolas"/>
                          <a:cs typeface="Consolas"/>
                          <a:sym typeface="Consolas"/>
                        </a:rPr>
                        <a:t>                    }</a:t>
                      </a:r>
                      <a:br>
                        <a:rPr lang="es" sz="800">
                          <a:solidFill>
                            <a:srgbClr val="FFFFFF"/>
                          </a:solidFill>
                          <a:highlight>
                            <a:srgbClr val="333333"/>
                          </a:highlight>
                          <a:latin typeface="Consolas"/>
                          <a:ea typeface="Consolas"/>
                          <a:cs typeface="Consolas"/>
                          <a:sym typeface="Consolas"/>
                        </a:rPr>
                      </a:br>
                      <a:r>
                        <a:rPr lang="es" sz="800">
                          <a:solidFill>
                            <a:srgbClr val="FFFFFF"/>
                          </a:solidFill>
                          <a:highlight>
                            <a:srgbClr val="333333"/>
                          </a:highlight>
                          <a:latin typeface="Consolas"/>
                          <a:ea typeface="Consolas"/>
                          <a:cs typeface="Consolas"/>
                          <a:sym typeface="Consolas"/>
                        </a:rPr>
                        <a:t>              }</a:t>
                      </a:r>
                      <a:br>
                        <a:rPr lang="es" sz="800">
                          <a:solidFill>
                            <a:srgbClr val="FFFFFF"/>
                          </a:solidFill>
                          <a:highlight>
                            <a:srgbClr val="333333"/>
                          </a:highlight>
                          <a:latin typeface="Consolas"/>
                          <a:ea typeface="Consolas"/>
                          <a:cs typeface="Consolas"/>
                          <a:sym typeface="Consolas"/>
                        </a:rPr>
                      </a:br>
                      <a:r>
                        <a:rPr lang="es" sz="800">
                          <a:solidFill>
                            <a:srgbClr val="FFFFFF"/>
                          </a:solidFill>
                          <a:highlight>
                            <a:srgbClr val="333333"/>
                          </a:highlight>
                          <a:latin typeface="Consolas"/>
                          <a:ea typeface="Consolas"/>
                          <a:cs typeface="Consolas"/>
                          <a:sym typeface="Consolas"/>
                        </a:rPr>
                        <a:t>              return false;</a:t>
                      </a:r>
                      <a:br>
                        <a:rPr lang="es" sz="800">
                          <a:solidFill>
                            <a:srgbClr val="FFFFFF"/>
                          </a:solidFill>
                          <a:highlight>
                            <a:srgbClr val="333333"/>
                          </a:highlight>
                          <a:latin typeface="Consolas"/>
                          <a:ea typeface="Consolas"/>
                          <a:cs typeface="Consolas"/>
                          <a:sym typeface="Consolas"/>
                        </a:rPr>
                      </a:br>
                      <a:r>
                        <a:rPr lang="es" sz="800">
                          <a:solidFill>
                            <a:srgbClr val="FFFFFF"/>
                          </a:solidFill>
                          <a:highlight>
                            <a:srgbClr val="333333"/>
                          </a:highlight>
                          <a:latin typeface="Consolas"/>
                          <a:ea typeface="Consolas"/>
                          <a:cs typeface="Consolas"/>
                          <a:sym typeface="Consolas"/>
                        </a:rPr>
                        <a:t>       }</a:t>
                      </a:r>
                      <a:br>
                        <a:rPr lang="es" sz="800">
                          <a:solidFill>
                            <a:srgbClr val="FFFFFF"/>
                          </a:solidFill>
                          <a:highlight>
                            <a:srgbClr val="333333"/>
                          </a:highlight>
                          <a:latin typeface="Consolas"/>
                          <a:ea typeface="Consolas"/>
                          <a:cs typeface="Consolas"/>
                          <a:sym typeface="Consolas"/>
                        </a:rPr>
                      </a:br>
                      <a:r>
                        <a:rPr lang="es" sz="800">
                          <a:solidFill>
                            <a:srgbClr val="FFFFFF"/>
                          </a:solidFill>
                          <a:highlight>
                            <a:srgbClr val="333333"/>
                          </a:highlight>
                          <a:latin typeface="Consolas"/>
                          <a:ea typeface="Consolas"/>
                          <a:cs typeface="Consolas"/>
                          <a:sym typeface="Consolas"/>
                        </a:rPr>
                        <a:t>}</a:t>
                      </a:r>
                      <a:endParaRPr sz="800">
                        <a:solidFill>
                          <a:srgbClr val="FFFFFF"/>
                        </a:solidFill>
                        <a:latin typeface="Consolas"/>
                        <a:ea typeface="Consolas"/>
                        <a:cs typeface="Consolas"/>
                        <a:sym typeface="Consolas"/>
                      </a:endParaRPr>
                    </a:p>
                  </a:txBody>
                  <a:tcPr marT="63500" marB="63500" marR="63500" marL="63500">
                    <a:solidFill>
                      <a:srgbClr val="333333"/>
                    </a:solidFill>
                  </a:tcPr>
                </a:tc>
              </a:tr>
            </a:tbl>
          </a:graphicData>
        </a:graphic>
      </p:graphicFrame>
    </p:spTree>
  </p:cSld>
  <p:clrMapOvr>
    <a:masterClrMapping/>
  </p:clrMapOvr>
</p:sld>
</file>

<file path=ppt/slides/slide2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2" name="Shape 1452"/>
        <p:cNvGrpSpPr/>
        <p:nvPr/>
      </p:nvGrpSpPr>
      <p:grpSpPr>
        <a:xfrm>
          <a:off x="0" y="0"/>
          <a:ext cx="0" cy="0"/>
          <a:chOff x="0" y="0"/>
          <a:chExt cx="0" cy="0"/>
        </a:xfrm>
      </p:grpSpPr>
      <p:sp>
        <p:nvSpPr>
          <p:cNvPr id="1453" name="Google Shape;1453;p251"/>
          <p:cNvSpPr txBox="1"/>
          <p:nvPr>
            <p:ph idx="1" type="body"/>
          </p:nvPr>
        </p:nvSpPr>
        <p:spPr>
          <a:xfrm>
            <a:off x="729450" y="1318650"/>
            <a:ext cx="7688700" cy="3021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Si invocamos este el código habiendo sobrescrito este método podemos comprobar casos como :</a:t>
            </a:r>
            <a:br>
              <a:rPr lang="es"/>
            </a:br>
            <a:br>
              <a:rPr lang="es"/>
            </a:br>
            <a:br>
              <a:rPr lang="es"/>
            </a:br>
            <a:br>
              <a:rPr lang="es"/>
            </a:br>
            <a:endParaRPr/>
          </a:p>
          <a:p>
            <a:pPr indent="0" lvl="0" marL="0" rtl="0" algn="just">
              <a:spcBef>
                <a:spcPts val="1600"/>
              </a:spcBef>
              <a:spcAft>
                <a:spcPts val="0"/>
              </a:spcAft>
              <a:buNone/>
            </a:pPr>
            <a:r>
              <a:t/>
            </a:r>
            <a:endParaRPr/>
          </a:p>
          <a:p>
            <a:pPr indent="0" lvl="0" marL="0" rtl="0" algn="just">
              <a:spcBef>
                <a:spcPts val="1600"/>
              </a:spcBef>
              <a:spcAft>
                <a:spcPts val="0"/>
              </a:spcAft>
              <a:buNone/>
            </a:pPr>
            <a:br>
              <a:rPr lang="es"/>
            </a:br>
            <a:r>
              <a:rPr lang="es"/>
              <a:t>Los métodos hashCode() y equals() necesitan ser consistentes para una clase. Para fines prácticos, asegúrese de que siga esta regla: el método hashCode()debe devolver el mismo valor hash para dos objetos si el método equals()devuelve true para ellos. </a:t>
            </a:r>
            <a:endParaRPr/>
          </a:p>
          <a:p>
            <a:pPr indent="0" lvl="0" marL="0" rtl="0" algn="just">
              <a:spcBef>
                <a:spcPts val="1600"/>
              </a:spcBef>
              <a:spcAft>
                <a:spcPts val="0"/>
              </a:spcAft>
              <a:buNone/>
            </a:pPr>
            <a:r>
              <a:t/>
            </a:r>
            <a:endParaRPr/>
          </a:p>
          <a:p>
            <a:pPr indent="0" lvl="0" marL="0" rtl="0" algn="just">
              <a:spcBef>
                <a:spcPts val="1600"/>
              </a:spcBef>
              <a:spcAft>
                <a:spcPts val="1600"/>
              </a:spcAft>
              <a:buNone/>
            </a:pPr>
            <a:br>
              <a:rPr lang="es"/>
            </a:br>
            <a:endParaRPr/>
          </a:p>
        </p:txBody>
      </p:sp>
      <p:graphicFrame>
        <p:nvGraphicFramePr>
          <p:cNvPr id="1454" name="Google Shape;1454;p251"/>
          <p:cNvGraphicFramePr/>
          <p:nvPr/>
        </p:nvGraphicFramePr>
        <p:xfrm>
          <a:off x="3122350" y="2372650"/>
          <a:ext cx="3000000" cy="3000000"/>
        </p:xfrm>
        <a:graphic>
          <a:graphicData uri="http://schemas.openxmlformats.org/drawingml/2006/table">
            <a:tbl>
              <a:tblPr>
                <a:noFill/>
                <a:tableStyleId>{F31D630A-0519-4E60-B0DE-21C533DD9359}</a:tableStyleId>
              </a:tblPr>
              <a:tblGrid>
                <a:gridCol w="4688175"/>
              </a:tblGrid>
              <a:tr h="1262950">
                <a:tc>
                  <a:txBody>
                    <a:bodyPr/>
                    <a:lstStyle/>
                    <a:p>
                      <a:pPr indent="0" lvl="0" marL="0" rtl="0" algn="l">
                        <a:lnSpc>
                          <a:spcPct val="115000"/>
                        </a:lnSpc>
                        <a:spcBef>
                          <a:spcPts val="0"/>
                        </a:spcBef>
                        <a:spcAft>
                          <a:spcPts val="0"/>
                        </a:spcAft>
                        <a:buNone/>
                      </a:pPr>
                      <a:r>
                        <a:rPr lang="es" sz="900">
                          <a:solidFill>
                            <a:srgbClr val="FFFFFF"/>
                          </a:solidFill>
                          <a:highlight>
                            <a:srgbClr val="333333"/>
                          </a:highlight>
                          <a:latin typeface="Consolas"/>
                          <a:ea typeface="Consolas"/>
                          <a:cs typeface="Consolas"/>
                          <a:sym typeface="Consolas"/>
                        </a:rPr>
                        <a:t>class TestCircle {</a:t>
                      </a:r>
                      <a:br>
                        <a:rPr lang="es" sz="900">
                          <a:solidFill>
                            <a:srgbClr val="FFFFFF"/>
                          </a:solidFill>
                          <a:highlight>
                            <a:srgbClr val="333333"/>
                          </a:highlight>
                          <a:latin typeface="Consolas"/>
                          <a:ea typeface="Consolas"/>
                          <a:cs typeface="Consolas"/>
                          <a:sym typeface="Consolas"/>
                        </a:rPr>
                      </a:br>
                      <a:r>
                        <a:rPr lang="es" sz="900">
                          <a:solidFill>
                            <a:srgbClr val="FFFFFF"/>
                          </a:solidFill>
                          <a:highlight>
                            <a:srgbClr val="333333"/>
                          </a:highlight>
                          <a:latin typeface="Consolas"/>
                          <a:ea typeface="Consolas"/>
                          <a:cs typeface="Consolas"/>
                          <a:sym typeface="Consolas"/>
                        </a:rPr>
                        <a:t>    public static void main(String []args) {</a:t>
                      </a:r>
                      <a:br>
                        <a:rPr lang="es" sz="900">
                          <a:solidFill>
                            <a:srgbClr val="FFFFFF"/>
                          </a:solidFill>
                          <a:highlight>
                            <a:srgbClr val="333333"/>
                          </a:highlight>
                          <a:latin typeface="Consolas"/>
                          <a:ea typeface="Consolas"/>
                          <a:cs typeface="Consolas"/>
                          <a:sym typeface="Consolas"/>
                        </a:rPr>
                      </a:br>
                      <a:r>
                        <a:rPr lang="es" sz="900">
                          <a:solidFill>
                            <a:srgbClr val="FFFFFF"/>
                          </a:solidFill>
                          <a:highlight>
                            <a:srgbClr val="333333"/>
                          </a:highlight>
                          <a:latin typeface="Consolas"/>
                          <a:ea typeface="Consolas"/>
                          <a:cs typeface="Consolas"/>
                          <a:sym typeface="Consolas"/>
                        </a:rPr>
                        <a:t>        Set&lt;Circle&gt; circleList = new HashSet&lt;Circle&gt;();</a:t>
                      </a:r>
                      <a:br>
                        <a:rPr lang="es" sz="900">
                          <a:solidFill>
                            <a:srgbClr val="FFFFFF"/>
                          </a:solidFill>
                          <a:highlight>
                            <a:srgbClr val="333333"/>
                          </a:highlight>
                          <a:latin typeface="Consolas"/>
                          <a:ea typeface="Consolas"/>
                          <a:cs typeface="Consolas"/>
                          <a:sym typeface="Consolas"/>
                        </a:rPr>
                      </a:br>
                      <a:r>
                        <a:rPr lang="es" sz="900">
                          <a:solidFill>
                            <a:srgbClr val="FFFFFF"/>
                          </a:solidFill>
                          <a:highlight>
                            <a:srgbClr val="333333"/>
                          </a:highlight>
                          <a:latin typeface="Consolas"/>
                          <a:ea typeface="Consolas"/>
                          <a:cs typeface="Consolas"/>
                          <a:sym typeface="Consolas"/>
                        </a:rPr>
                        <a:t>        circleList.add(new Circle(10, 20, 5));  </a:t>
                      </a:r>
                      <a:br>
                        <a:rPr lang="es" sz="900">
                          <a:solidFill>
                            <a:srgbClr val="FFFFFF"/>
                          </a:solidFill>
                          <a:highlight>
                            <a:srgbClr val="333333"/>
                          </a:highlight>
                          <a:latin typeface="Consolas"/>
                          <a:ea typeface="Consolas"/>
                          <a:cs typeface="Consolas"/>
                          <a:sym typeface="Consolas"/>
                        </a:rPr>
                      </a:br>
                      <a:r>
                        <a:rPr lang="es" sz="900">
                          <a:solidFill>
                            <a:srgbClr val="FFFFFF"/>
                          </a:solidFill>
                          <a:highlight>
                            <a:srgbClr val="333333"/>
                          </a:highlight>
                          <a:latin typeface="Consolas"/>
                          <a:ea typeface="Consolas"/>
                          <a:cs typeface="Consolas"/>
                          <a:sym typeface="Consolas"/>
                        </a:rPr>
                        <a:t>        System.out.println(circleList.contains(new Circle(10, 20, 5)));</a:t>
                      </a:r>
                      <a:br>
                        <a:rPr lang="es" sz="900">
                          <a:solidFill>
                            <a:srgbClr val="FFFFFF"/>
                          </a:solidFill>
                          <a:highlight>
                            <a:srgbClr val="333333"/>
                          </a:highlight>
                          <a:latin typeface="Consolas"/>
                          <a:ea typeface="Consolas"/>
                          <a:cs typeface="Consolas"/>
                          <a:sym typeface="Consolas"/>
                        </a:rPr>
                      </a:br>
                      <a:r>
                        <a:rPr lang="es" sz="900">
                          <a:solidFill>
                            <a:srgbClr val="FFFFFF"/>
                          </a:solidFill>
                          <a:highlight>
                            <a:srgbClr val="333333"/>
                          </a:highlight>
                          <a:latin typeface="Consolas"/>
                          <a:ea typeface="Consolas"/>
                          <a:cs typeface="Consolas"/>
                          <a:sym typeface="Consolas"/>
                        </a:rPr>
                        <a:t>     }</a:t>
                      </a:r>
                      <a:br>
                        <a:rPr lang="es" sz="900">
                          <a:solidFill>
                            <a:srgbClr val="FFFFFF"/>
                          </a:solidFill>
                          <a:highlight>
                            <a:srgbClr val="333333"/>
                          </a:highlight>
                          <a:latin typeface="Consolas"/>
                          <a:ea typeface="Consolas"/>
                          <a:cs typeface="Consolas"/>
                          <a:sym typeface="Consolas"/>
                        </a:rPr>
                      </a:br>
                      <a:r>
                        <a:rPr lang="es" sz="900">
                          <a:solidFill>
                            <a:srgbClr val="FFFFFF"/>
                          </a:solidFill>
                          <a:highlight>
                            <a:srgbClr val="333333"/>
                          </a:highlight>
                          <a:latin typeface="Consolas"/>
                          <a:ea typeface="Consolas"/>
                          <a:cs typeface="Consolas"/>
                          <a:sym typeface="Consolas"/>
                        </a:rPr>
                        <a:t>}</a:t>
                      </a:r>
                      <a:endParaRPr sz="900">
                        <a:solidFill>
                          <a:srgbClr val="FFFFFF"/>
                        </a:solidFill>
                        <a:latin typeface="Consolas"/>
                        <a:ea typeface="Consolas"/>
                        <a:cs typeface="Consolas"/>
                        <a:sym typeface="Consolas"/>
                      </a:endParaRPr>
                    </a:p>
                  </a:txBody>
                  <a:tcPr marT="63500" marB="63500" marR="63500" marL="63500">
                    <a:solidFill>
                      <a:srgbClr val="333333"/>
                    </a:solidFill>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Java Standard Edition (Java SE)</a:t>
            </a:r>
            <a:endParaRPr/>
          </a:p>
        </p:txBody>
      </p:sp>
      <p:sp>
        <p:nvSpPr>
          <p:cNvPr id="187" name="Google Shape;187;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Java Standard Edition, también conocido como Java SE, es la edición estándar de Java, la versión original de Sun Microsystems. Con esta versión nosotros podemos crear tanto aplicaciones web, como aplicaciones de escritorio.</a:t>
            </a:r>
            <a:endParaRPr/>
          </a:p>
          <a:p>
            <a:pPr indent="0" lvl="0" marL="0" rtl="0" algn="just">
              <a:spcBef>
                <a:spcPts val="1600"/>
              </a:spcBef>
              <a:spcAft>
                <a:spcPts val="0"/>
              </a:spcAft>
              <a:buNone/>
            </a:pPr>
            <a:r>
              <a:rPr lang="es"/>
              <a:t>La edición cuenta con una amplia biblioteca de clases las cuales están pensadas para agilizar el proceso de desarrollo. Tenemos clases enfocadas en seguridad, red, acceso a base de datos, interfaces gráficas, conexión entre dispositivos, XML y otros.</a:t>
            </a:r>
            <a:endParaRPr/>
          </a:p>
          <a:p>
            <a:pPr indent="0" lvl="0" marL="0" rtl="0" algn="just">
              <a:spcBef>
                <a:spcPts val="1600"/>
              </a:spcBef>
              <a:spcAft>
                <a:spcPts val="1600"/>
              </a:spcAft>
              <a:buNone/>
            </a:pPr>
            <a:r>
              <a:rPr lang="es"/>
              <a:t>Si tú quieres comenzar a desarrollar aplicaciones con Java es obligatorio que instales y comiences con esta edición, pues será esta, la que te provee de una base sólida del lenguaje, tocando temas como Java Virtual Machine, Java Runtime Environment, Java Development Kit, y API de Java. Expliquemos cada uno de ellos.</a:t>
            </a:r>
            <a:endParaRPr/>
          </a:p>
        </p:txBody>
      </p:sp>
    </p:spTree>
  </p:cSld>
  <p:clrMapOvr>
    <a:masterClrMapping/>
  </p:clrMapOvr>
</p:sld>
</file>

<file path=ppt/slides/slide2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8" name="Shape 1458"/>
        <p:cNvGrpSpPr/>
        <p:nvPr/>
      </p:nvGrpSpPr>
      <p:grpSpPr>
        <a:xfrm>
          <a:off x="0" y="0"/>
          <a:ext cx="0" cy="0"/>
          <a:chOff x="0" y="0"/>
          <a:chExt cx="0" cy="0"/>
        </a:xfrm>
      </p:grpSpPr>
      <p:sp>
        <p:nvSpPr>
          <p:cNvPr id="1459" name="Google Shape;1459;p2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La clase</a:t>
            </a:r>
            <a:r>
              <a:rPr lang="es"/>
              <a:t> Collections</a:t>
            </a:r>
            <a:endParaRPr/>
          </a:p>
          <a:p>
            <a:pPr indent="0" lvl="0" marL="0" rtl="0" algn="l">
              <a:spcBef>
                <a:spcPts val="0"/>
              </a:spcBef>
              <a:spcAft>
                <a:spcPts val="0"/>
              </a:spcAft>
              <a:buNone/>
            </a:pPr>
            <a:r>
              <a:t/>
            </a:r>
            <a:endParaRPr/>
          </a:p>
        </p:txBody>
      </p:sp>
      <p:sp>
        <p:nvSpPr>
          <p:cNvPr id="1460" name="Google Shape;1460;p25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 una clase de utilidad de el API Collections.</a:t>
            </a:r>
            <a:endParaRPr/>
          </a:p>
          <a:p>
            <a:pPr indent="0" lvl="0" marL="0" rtl="0" algn="just">
              <a:spcBef>
                <a:spcPts val="1600"/>
              </a:spcBef>
              <a:spcAft>
                <a:spcPts val="0"/>
              </a:spcAft>
              <a:buNone/>
            </a:pPr>
            <a:r>
              <a:rPr lang="es"/>
              <a:t>Mediante métodos de utilidades estáticos, nos permite realizar  operaciones comunes  sobre las colecciones del framework, por ejemplo, los ordenamientos de listas.</a:t>
            </a:r>
            <a:endParaRPr/>
          </a:p>
          <a:p>
            <a:pPr indent="0" lvl="0" marL="1371600" rtl="0" algn="l">
              <a:lnSpc>
                <a:spcPct val="100000"/>
              </a:lnSpc>
              <a:spcBef>
                <a:spcPts val="1600"/>
              </a:spcBef>
              <a:spcAft>
                <a:spcPts val="0"/>
              </a:spcAft>
              <a:buNone/>
            </a:pPr>
            <a:br>
              <a:rPr lang="es" sz="1100">
                <a:solidFill>
                  <a:srgbClr val="000000"/>
                </a:solidFill>
                <a:latin typeface="Consolas"/>
                <a:ea typeface="Consolas"/>
                <a:cs typeface="Consolas"/>
                <a:sym typeface="Consolas"/>
              </a:rPr>
            </a:br>
            <a:r>
              <a:rPr lang="es" sz="1100">
                <a:solidFill>
                  <a:srgbClr val="000000"/>
                </a:solidFill>
                <a:latin typeface="Consolas"/>
                <a:ea typeface="Consolas"/>
                <a:cs typeface="Consolas"/>
                <a:sym typeface="Consolas"/>
              </a:rPr>
              <a:t>void sort(List&lt;T&gt; list)</a:t>
            </a:r>
            <a:br>
              <a:rPr lang="es" sz="1100">
                <a:solidFill>
                  <a:srgbClr val="000000"/>
                </a:solidFill>
                <a:latin typeface="Consolas"/>
                <a:ea typeface="Consolas"/>
                <a:cs typeface="Consolas"/>
                <a:sym typeface="Consolas"/>
              </a:rPr>
            </a:br>
            <a:r>
              <a:rPr lang="es" sz="1100">
                <a:solidFill>
                  <a:srgbClr val="000000"/>
                </a:solidFill>
                <a:latin typeface="Consolas"/>
                <a:ea typeface="Consolas"/>
                <a:cs typeface="Consolas"/>
                <a:sym typeface="Consolas"/>
              </a:rPr>
              <a:t>void sort(List&lt;T&gt; list, Comparator&lt;? super T&gt; c)</a:t>
            </a:r>
            <a:br>
              <a:rPr lang="es" sz="1100">
                <a:solidFill>
                  <a:srgbClr val="000000"/>
                </a:solidFill>
                <a:latin typeface="Consolas"/>
                <a:ea typeface="Consolas"/>
                <a:cs typeface="Consolas"/>
                <a:sym typeface="Consolas"/>
              </a:rPr>
            </a:br>
            <a:endParaRPr sz="1100">
              <a:solidFill>
                <a:srgbClr val="000000"/>
              </a:solidFill>
              <a:latin typeface="Consolas"/>
              <a:ea typeface="Consolas"/>
              <a:cs typeface="Consolas"/>
              <a:sym typeface="Consolas"/>
            </a:endParaRPr>
          </a:p>
          <a:p>
            <a:pPr indent="0" lvl="0" marL="1371600" rtl="0" algn="r">
              <a:lnSpc>
                <a:spcPct val="100000"/>
              </a:lnSpc>
              <a:spcBef>
                <a:spcPts val="0"/>
              </a:spcBef>
              <a:spcAft>
                <a:spcPts val="0"/>
              </a:spcAft>
              <a:buNone/>
            </a:pPr>
            <a:r>
              <a:rPr lang="es" sz="1000">
                <a:solidFill>
                  <a:srgbClr val="1A1A1A"/>
                </a:solidFill>
              </a:rPr>
              <a:t>https://docs.oracle.com/javase/8/docs/api/java/util/Collections.html</a:t>
            </a:r>
            <a:endParaRPr sz="1000">
              <a:solidFill>
                <a:srgbClr val="000000"/>
              </a:solidFill>
            </a:endParaRPr>
          </a:p>
          <a:p>
            <a:pPr indent="0" lvl="0" marL="0" rtl="0" algn="just">
              <a:spcBef>
                <a:spcPts val="0"/>
              </a:spcBef>
              <a:spcAft>
                <a:spcPts val="1600"/>
              </a:spcAft>
              <a:buNone/>
            </a:pPr>
            <a:r>
              <a:t/>
            </a:r>
            <a:endParaRPr/>
          </a:p>
        </p:txBody>
      </p:sp>
    </p:spTree>
  </p:cSld>
  <p:clrMapOvr>
    <a:masterClrMapping/>
  </p:clrMapOvr>
</p:sld>
</file>

<file path=ppt/slides/slide2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4" name="Shape 1464"/>
        <p:cNvGrpSpPr/>
        <p:nvPr/>
      </p:nvGrpSpPr>
      <p:grpSpPr>
        <a:xfrm>
          <a:off x="0" y="0"/>
          <a:ext cx="0" cy="0"/>
          <a:chOff x="0" y="0"/>
          <a:chExt cx="0" cy="0"/>
        </a:xfrm>
      </p:grpSpPr>
      <p:sp>
        <p:nvSpPr>
          <p:cNvPr id="1465" name="Google Shape;1465;p2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1A1A1A"/>
                </a:solidFill>
                <a:latin typeface="Arial"/>
                <a:ea typeface="Arial"/>
                <a:cs typeface="Arial"/>
                <a:sym typeface="Arial"/>
              </a:rPr>
              <a:t>La clase Arrays</a:t>
            </a:r>
            <a:endParaRPr/>
          </a:p>
          <a:p>
            <a:pPr indent="0" lvl="0" marL="0" rtl="0" algn="l">
              <a:spcBef>
                <a:spcPts val="0"/>
              </a:spcBef>
              <a:spcAft>
                <a:spcPts val="0"/>
              </a:spcAft>
              <a:buNone/>
            </a:pPr>
            <a:r>
              <a:t/>
            </a:r>
            <a:endParaRPr/>
          </a:p>
        </p:txBody>
      </p:sp>
      <p:sp>
        <p:nvSpPr>
          <p:cNvPr id="1466" name="Google Shape;1466;p25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Similar a las Collections, Arrays es también una clase de utilidad (es decir, la clase sólo tiene métodos estáticos). Los métodos en Collections son también muy similares a los métodos en Arrays. La clase Collections es para clases de contenedor; la clase Arrays es para arrays nativos (es decir, matrices con [] sintaxis). </a:t>
            </a:r>
            <a:endParaRPr/>
          </a:p>
          <a:p>
            <a:pPr indent="0" lvl="0" marL="1371600" rtl="0" algn="l">
              <a:lnSpc>
                <a:spcPct val="100000"/>
              </a:lnSpc>
              <a:spcBef>
                <a:spcPts val="1600"/>
              </a:spcBef>
              <a:spcAft>
                <a:spcPts val="0"/>
              </a:spcAft>
              <a:buNone/>
            </a:pPr>
            <a:r>
              <a:rPr lang="es" sz="1100">
                <a:solidFill>
                  <a:srgbClr val="000000"/>
                </a:solidFill>
                <a:latin typeface="Consolas"/>
                <a:ea typeface="Consolas"/>
                <a:cs typeface="Consolas"/>
                <a:sym typeface="Consolas"/>
              </a:rPr>
              <a:t>List&lt;T&gt; asList(T . . . a)</a:t>
            </a:r>
            <a:br>
              <a:rPr lang="es" sz="1100">
                <a:solidFill>
                  <a:srgbClr val="000000"/>
                </a:solidFill>
                <a:latin typeface="Consolas"/>
                <a:ea typeface="Consolas"/>
                <a:cs typeface="Consolas"/>
                <a:sym typeface="Consolas"/>
              </a:rPr>
            </a:br>
            <a:r>
              <a:rPr lang="es" sz="1100">
                <a:solidFill>
                  <a:srgbClr val="000000"/>
                </a:solidFill>
                <a:latin typeface="Consolas"/>
                <a:ea typeface="Consolas"/>
                <a:cs typeface="Consolas"/>
                <a:sym typeface="Consolas"/>
              </a:rPr>
              <a:t>int binarySearch(Object[] objArray,Object key)</a:t>
            </a:r>
            <a:br>
              <a:rPr lang="es" sz="1100">
                <a:solidFill>
                  <a:srgbClr val="000000"/>
                </a:solidFill>
                <a:latin typeface="Consolas"/>
                <a:ea typeface="Consolas"/>
                <a:cs typeface="Consolas"/>
                <a:sym typeface="Consolas"/>
              </a:rPr>
            </a:br>
            <a:r>
              <a:rPr lang="es" sz="1100">
                <a:solidFill>
                  <a:srgbClr val="000000"/>
                </a:solidFill>
                <a:latin typeface="Consolas"/>
                <a:ea typeface="Consolas"/>
                <a:cs typeface="Consolas"/>
                <a:sym typeface="Consolas"/>
              </a:rPr>
              <a:t>boolean equals(Object[] objArray1, Object[] objArray2)</a:t>
            </a:r>
            <a:br>
              <a:rPr lang="es" sz="1100">
                <a:solidFill>
                  <a:srgbClr val="000000"/>
                </a:solidFill>
                <a:latin typeface="Consolas"/>
                <a:ea typeface="Consolas"/>
                <a:cs typeface="Consolas"/>
                <a:sym typeface="Consolas"/>
              </a:rPr>
            </a:br>
            <a:r>
              <a:rPr lang="es" sz="1100">
                <a:solidFill>
                  <a:srgbClr val="000000"/>
                </a:solidFill>
                <a:latin typeface="Consolas"/>
                <a:ea typeface="Consolas"/>
                <a:cs typeface="Consolas"/>
                <a:sym typeface="Consolas"/>
              </a:rPr>
              <a:t>void fill(Object[] objArray, Object val)</a:t>
            </a:r>
            <a:br>
              <a:rPr lang="es" sz="1100">
                <a:solidFill>
                  <a:srgbClr val="000000"/>
                </a:solidFill>
                <a:latin typeface="Consolas"/>
                <a:ea typeface="Consolas"/>
                <a:cs typeface="Consolas"/>
                <a:sym typeface="Consolas"/>
              </a:rPr>
            </a:br>
            <a:r>
              <a:rPr lang="es" sz="1100">
                <a:solidFill>
                  <a:srgbClr val="000000"/>
                </a:solidFill>
                <a:latin typeface="Consolas"/>
                <a:ea typeface="Consolas"/>
                <a:cs typeface="Consolas"/>
                <a:sym typeface="Consolas"/>
              </a:rPr>
              <a:t>void sort(Object[] objArray)</a:t>
            </a:r>
            <a:br>
              <a:rPr lang="es" sz="1100">
                <a:solidFill>
                  <a:srgbClr val="000000"/>
                </a:solidFill>
                <a:latin typeface="Consolas"/>
                <a:ea typeface="Consolas"/>
                <a:cs typeface="Consolas"/>
                <a:sym typeface="Consolas"/>
              </a:rPr>
            </a:br>
            <a:r>
              <a:rPr lang="es" sz="1100">
                <a:solidFill>
                  <a:srgbClr val="000000"/>
                </a:solidFill>
                <a:latin typeface="Consolas"/>
                <a:ea typeface="Consolas"/>
                <a:cs typeface="Consolas"/>
                <a:sym typeface="Consolas"/>
              </a:rPr>
              <a:t>String toString(Object[] a)</a:t>
            </a:r>
            <a:br>
              <a:rPr lang="es" sz="1100">
                <a:solidFill>
                  <a:srgbClr val="000000"/>
                </a:solidFill>
                <a:latin typeface="Consolas"/>
                <a:ea typeface="Consolas"/>
                <a:cs typeface="Consolas"/>
                <a:sym typeface="Consolas"/>
              </a:rPr>
            </a:br>
            <a:endParaRPr sz="1100">
              <a:solidFill>
                <a:srgbClr val="000000"/>
              </a:solidFill>
              <a:latin typeface="Consolas"/>
              <a:ea typeface="Consolas"/>
              <a:cs typeface="Consolas"/>
              <a:sym typeface="Consolas"/>
            </a:endParaRPr>
          </a:p>
          <a:p>
            <a:pPr indent="0" lvl="0" marL="0" rtl="0" algn="just">
              <a:spcBef>
                <a:spcPts val="0"/>
              </a:spcBef>
              <a:spcAft>
                <a:spcPts val="1600"/>
              </a:spcAft>
              <a:buNone/>
            </a:pPr>
            <a:r>
              <a:t/>
            </a:r>
            <a:endParaRPr/>
          </a:p>
        </p:txBody>
      </p:sp>
    </p:spTree>
  </p:cSld>
  <p:clrMapOvr>
    <a:masterClrMapping/>
  </p:clrMapOvr>
</p:sld>
</file>

<file path=ppt/slides/slide2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0" name="Shape 1470"/>
        <p:cNvGrpSpPr/>
        <p:nvPr/>
      </p:nvGrpSpPr>
      <p:grpSpPr>
        <a:xfrm>
          <a:off x="0" y="0"/>
          <a:ext cx="0" cy="0"/>
          <a:chOff x="0" y="0"/>
          <a:chExt cx="0" cy="0"/>
        </a:xfrm>
      </p:grpSpPr>
      <p:sp>
        <p:nvSpPr>
          <p:cNvPr id="1471" name="Google Shape;1471;p2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Ordenar colecciones</a:t>
            </a:r>
            <a:endParaRPr/>
          </a:p>
          <a:p>
            <a:pPr indent="0" lvl="0" marL="0" rtl="0" algn="l">
              <a:spcBef>
                <a:spcPts val="0"/>
              </a:spcBef>
              <a:spcAft>
                <a:spcPts val="0"/>
              </a:spcAft>
              <a:buNone/>
            </a:pPr>
            <a:r>
              <a:t/>
            </a:r>
            <a:endParaRPr/>
          </a:p>
        </p:txBody>
      </p:sp>
      <p:sp>
        <p:nvSpPr>
          <p:cNvPr id="1472" name="Google Shape;1472;p25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Mediante la clase de utilidad Collections o mediante el uso comparadores, el API framework nos permite ordenar de manera eficientes.</a:t>
            </a:r>
            <a:endParaRPr/>
          </a:p>
          <a:p>
            <a:pPr indent="0" lvl="0" marL="0" rtl="0" algn="l">
              <a:spcBef>
                <a:spcPts val="1600"/>
              </a:spcBef>
              <a:spcAft>
                <a:spcPts val="1600"/>
              </a:spcAft>
              <a:buNone/>
            </a:pPr>
            <a:r>
              <a:rPr lang="es"/>
              <a:t>Para ello, utiliza componentes externos al mismo para realizar la comparación, mediante interfaces como Comparator.</a:t>
            </a:r>
            <a:endParaRPr/>
          </a:p>
        </p:txBody>
      </p:sp>
    </p:spTree>
  </p:cSld>
  <p:clrMapOvr>
    <a:masterClrMapping/>
  </p:clrMapOvr>
</p:sld>
</file>

<file path=ppt/slides/slide2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6" name="Shape 1476"/>
        <p:cNvGrpSpPr/>
        <p:nvPr/>
      </p:nvGrpSpPr>
      <p:grpSpPr>
        <a:xfrm>
          <a:off x="0" y="0"/>
          <a:ext cx="0" cy="0"/>
          <a:chOff x="0" y="0"/>
          <a:chExt cx="0" cy="0"/>
        </a:xfrm>
      </p:grpSpPr>
      <p:sp>
        <p:nvSpPr>
          <p:cNvPr id="1477" name="Google Shape;1477;p255"/>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Comparador y comparable</a:t>
            </a:r>
            <a:endParaRPr/>
          </a:p>
        </p:txBody>
      </p:sp>
    </p:spTree>
  </p:cSld>
  <p:clrMapOvr>
    <a:masterClrMapping/>
  </p:clrMapOvr>
</p:sld>
</file>

<file path=ppt/slides/slide2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1" name="Shape 1481"/>
        <p:cNvGrpSpPr/>
        <p:nvPr/>
      </p:nvGrpSpPr>
      <p:grpSpPr>
        <a:xfrm>
          <a:off x="0" y="0"/>
          <a:ext cx="0" cy="0"/>
          <a:chOff x="0" y="0"/>
          <a:chExt cx="0" cy="0"/>
        </a:xfrm>
      </p:grpSpPr>
      <p:sp>
        <p:nvSpPr>
          <p:cNvPr id="1482" name="Google Shape;1482;p2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Interface  Comparator</a:t>
            </a:r>
            <a:endParaRPr/>
          </a:p>
        </p:txBody>
      </p:sp>
      <p:sp>
        <p:nvSpPr>
          <p:cNvPr id="1483" name="Google Shape;1483;p25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Tanto TreeSet como TreeMap almacenan elementos ordenados. Sin embargo, es el comparador el que define con precisión qué significa el orden ordenado.</a:t>
            </a:r>
            <a:endParaRPr/>
          </a:p>
          <a:p>
            <a:pPr indent="0" lvl="0" marL="0" rtl="0" algn="just">
              <a:spcBef>
                <a:spcPts val="1600"/>
              </a:spcBef>
              <a:spcAft>
                <a:spcPts val="0"/>
              </a:spcAft>
              <a:buNone/>
            </a:pPr>
            <a:r>
              <a:rPr lang="es"/>
              <a:t>La interface </a:t>
            </a:r>
            <a:r>
              <a:rPr lang="es"/>
              <a:t>Comparator</a:t>
            </a:r>
            <a:r>
              <a:rPr lang="es"/>
              <a:t> define dos métodos principales a implementar:</a:t>
            </a:r>
            <a:endParaRPr/>
          </a:p>
          <a:p>
            <a:pPr indent="457200" lvl="0" marL="0" rtl="0" algn="just">
              <a:spcBef>
                <a:spcPts val="1600"/>
              </a:spcBef>
              <a:spcAft>
                <a:spcPts val="0"/>
              </a:spcAft>
              <a:buNone/>
            </a:pPr>
            <a:r>
              <a:rPr lang="es">
                <a:latin typeface="Consolas"/>
                <a:ea typeface="Consolas"/>
                <a:cs typeface="Consolas"/>
                <a:sym typeface="Consolas"/>
              </a:rPr>
              <a:t>int compare(obj1, obj2)</a:t>
            </a:r>
            <a:r>
              <a:rPr lang="es"/>
              <a:t>, donde obj1 y obj2 son comparables,  retornando cero si son iguales, positivo si obj1 es mayor que obj2 y negativo sino.</a:t>
            </a:r>
            <a:endParaRPr/>
          </a:p>
          <a:p>
            <a:pPr indent="457200" lvl="0" marL="0" rtl="0" algn="just">
              <a:spcBef>
                <a:spcPts val="1600"/>
              </a:spcBef>
              <a:spcAft>
                <a:spcPts val="0"/>
              </a:spcAft>
              <a:buNone/>
            </a:pPr>
            <a:r>
              <a:rPr lang="es">
                <a:latin typeface="Consolas"/>
                <a:ea typeface="Consolas"/>
                <a:cs typeface="Consolas"/>
                <a:sym typeface="Consolas"/>
              </a:rPr>
              <a:t>boolean equals(obj),</a:t>
            </a:r>
            <a:r>
              <a:rPr lang="es"/>
              <a:t> que sobrecarga al de Object y solo se aplica cuando el objeto es comparador de si mismo. Sigue el mismo criterio que el de Object.</a:t>
            </a:r>
            <a:endParaRPr/>
          </a:p>
          <a:p>
            <a:pPr indent="0" lvl="0" marL="0" rtl="0" algn="just">
              <a:spcBef>
                <a:spcPts val="1600"/>
              </a:spcBef>
              <a:spcAft>
                <a:spcPts val="1600"/>
              </a:spcAft>
              <a:buNone/>
            </a:pPr>
            <a:r>
              <a:t/>
            </a:r>
            <a:endParaRPr/>
          </a:p>
        </p:txBody>
      </p:sp>
    </p:spTree>
  </p:cSld>
  <p:clrMapOvr>
    <a:masterClrMapping/>
  </p:clrMapOvr>
</p:sld>
</file>

<file path=ppt/slides/slide2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7" name="Shape 1487"/>
        <p:cNvGrpSpPr/>
        <p:nvPr/>
      </p:nvGrpSpPr>
      <p:grpSpPr>
        <a:xfrm>
          <a:off x="0" y="0"/>
          <a:ext cx="0" cy="0"/>
          <a:chOff x="0" y="0"/>
          <a:chExt cx="0" cy="0"/>
        </a:xfrm>
      </p:grpSpPr>
      <p:sp>
        <p:nvSpPr>
          <p:cNvPr id="1488" name="Google Shape;1488;p2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Interface Comparable</a:t>
            </a:r>
            <a:endParaRPr/>
          </a:p>
        </p:txBody>
      </p:sp>
      <p:sp>
        <p:nvSpPr>
          <p:cNvPr id="1489" name="Google Shape;1489;p25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La </a:t>
            </a:r>
            <a:r>
              <a:rPr lang="es"/>
              <a:t>interface</a:t>
            </a:r>
            <a:r>
              <a:rPr lang="es"/>
              <a:t> Comparable define un </a:t>
            </a:r>
            <a:r>
              <a:rPr lang="es"/>
              <a:t>método</a:t>
            </a:r>
            <a:r>
              <a:rPr lang="es"/>
              <a:t> </a:t>
            </a:r>
            <a:r>
              <a:rPr lang="es">
                <a:latin typeface="Consolas"/>
                <a:ea typeface="Consolas"/>
                <a:cs typeface="Consolas"/>
                <a:sym typeface="Consolas"/>
              </a:rPr>
              <a:t>compareTo(obj1),</a:t>
            </a:r>
            <a:r>
              <a:rPr lang="es"/>
              <a:t> que permite comparar el objeto con otro del tipo o subtipo.</a:t>
            </a:r>
            <a:endParaRPr/>
          </a:p>
          <a:p>
            <a:pPr indent="0" lvl="0" marL="0" rtl="0" algn="just">
              <a:spcBef>
                <a:spcPts val="1600"/>
              </a:spcBef>
              <a:spcAft>
                <a:spcPts val="0"/>
              </a:spcAft>
              <a:buNone/>
            </a:pPr>
            <a:r>
              <a:rPr lang="es"/>
              <a:t>Al igual que en el comparador,  retornando un entero negativo, cero o un entero positivo si el objeto (this) es menor que, igual o mayor que el objeto especificado</a:t>
            </a:r>
            <a:endParaRPr/>
          </a:p>
          <a:p>
            <a:pPr indent="0" lvl="0" marL="0" rtl="0" algn="just">
              <a:spcBef>
                <a:spcPts val="1600"/>
              </a:spcBef>
              <a:spcAft>
                <a:spcPts val="1600"/>
              </a:spcAft>
              <a:buNone/>
            </a:pPr>
            <a:r>
              <a:t/>
            </a:r>
            <a:endParaRPr/>
          </a:p>
        </p:txBody>
      </p:sp>
    </p:spTree>
  </p:cSld>
  <p:clrMapOvr>
    <a:masterClrMapping/>
  </p:clrMapOvr>
</p:sld>
</file>

<file path=ppt/slides/slide2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3" name="Shape 1493"/>
        <p:cNvGrpSpPr/>
        <p:nvPr/>
      </p:nvGrpSpPr>
      <p:grpSpPr>
        <a:xfrm>
          <a:off x="0" y="0"/>
          <a:ext cx="0" cy="0"/>
          <a:chOff x="0" y="0"/>
          <a:chExt cx="0" cy="0"/>
        </a:xfrm>
      </p:grpSpPr>
      <p:sp>
        <p:nvSpPr>
          <p:cNvPr id="1494" name="Google Shape;1494;p258"/>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Genéricos</a:t>
            </a:r>
            <a:endParaRPr/>
          </a:p>
        </p:txBody>
      </p:sp>
    </p:spTree>
  </p:cSld>
  <p:clrMapOvr>
    <a:masterClrMapping/>
  </p:clrMapOvr>
</p:sld>
</file>

<file path=ppt/slides/slide2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8" name="Shape 1498"/>
        <p:cNvGrpSpPr/>
        <p:nvPr/>
      </p:nvGrpSpPr>
      <p:grpSpPr>
        <a:xfrm>
          <a:off x="0" y="0"/>
          <a:ext cx="0" cy="0"/>
          <a:chOff x="0" y="0"/>
          <a:chExt cx="0" cy="0"/>
        </a:xfrm>
      </p:grpSpPr>
      <p:sp>
        <p:nvSpPr>
          <p:cNvPr id="1499" name="Google Shape;1499;p2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Genéricos</a:t>
            </a:r>
            <a:endParaRPr/>
          </a:p>
        </p:txBody>
      </p:sp>
      <p:sp>
        <p:nvSpPr>
          <p:cNvPr id="1500" name="Google Shape;1500;p25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Los métodos genéricos de Java y las clases genéricas permiten a los programadores especificar, con una única declaración de método, un conjunto de métodos relacionados, o con una única declaración de clase, un conjunto de tipos relacionados, respectivamente.</a:t>
            </a:r>
            <a:endParaRPr/>
          </a:p>
          <a:p>
            <a:pPr indent="0" lvl="0" marL="0" rtl="0" algn="just">
              <a:spcBef>
                <a:spcPts val="1600"/>
              </a:spcBef>
              <a:spcAft>
                <a:spcPts val="0"/>
              </a:spcAft>
              <a:buNone/>
            </a:pPr>
            <a:r>
              <a:rPr lang="es"/>
              <a:t>Los genéricos también proporcionan seguridad de tipo en tiempo de compilación que permite a los programadores detectar tipos no válidos en tiempo de compilación.</a:t>
            </a:r>
            <a:endParaRPr/>
          </a:p>
          <a:p>
            <a:pPr indent="0" lvl="0" marL="0" rtl="0" algn="just">
              <a:spcBef>
                <a:spcPts val="1600"/>
              </a:spcBef>
              <a:spcAft>
                <a:spcPts val="1600"/>
              </a:spcAft>
              <a:buNone/>
            </a:pPr>
            <a:r>
              <a:rPr lang="es"/>
              <a:t>Usando el concepto genérico de Java, podríamos escribir un método genérico para clasificar una matriz de objetos, luego invocar el método genérico con matrices de enteros, matrices dobles, matrices de cadenas, etc., para ordenar los elementos de la matriz.</a:t>
            </a:r>
            <a:endParaRPr/>
          </a:p>
        </p:txBody>
      </p:sp>
    </p:spTree>
  </p:cSld>
  <p:clrMapOvr>
    <a:masterClrMapping/>
  </p:clrMapOvr>
</p:sld>
</file>

<file path=ppt/slides/slide2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4" name="Shape 1504"/>
        <p:cNvGrpSpPr/>
        <p:nvPr/>
      </p:nvGrpSpPr>
      <p:grpSpPr>
        <a:xfrm>
          <a:off x="0" y="0"/>
          <a:ext cx="0" cy="0"/>
          <a:chOff x="0" y="0"/>
          <a:chExt cx="0" cy="0"/>
        </a:xfrm>
      </p:grpSpPr>
      <p:sp>
        <p:nvSpPr>
          <p:cNvPr id="1505" name="Google Shape;1505;p260"/>
          <p:cNvSpPr txBox="1"/>
          <p:nvPr>
            <p:ph type="title"/>
          </p:nvPr>
        </p:nvSpPr>
        <p:spPr>
          <a:xfrm>
            <a:off x="6532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Métodos genéricos</a:t>
            </a:r>
            <a:endParaRPr/>
          </a:p>
        </p:txBody>
      </p:sp>
      <p:sp>
        <p:nvSpPr>
          <p:cNvPr id="1506" name="Google Shape;1506;p26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Puede escribir una única declaración de método genérico que se puede llamar con argumentos de diferentes tipos. En función de los tipos de argumentos pasados ​​al método genérico, el compilador maneja cada llamada de método de manera apropiada. Las siguientes son las reglas para definir métodos genéricos:</a:t>
            </a:r>
            <a:endParaRPr/>
          </a:p>
          <a:p>
            <a:pPr indent="-342900" lvl="0" marL="457200" rtl="0" algn="just">
              <a:spcBef>
                <a:spcPts val="1600"/>
              </a:spcBef>
              <a:spcAft>
                <a:spcPts val="0"/>
              </a:spcAft>
              <a:buSzPts val="1800"/>
              <a:buChar char="●"/>
            </a:pPr>
            <a:r>
              <a:rPr lang="es"/>
              <a:t>Todas las declaraciones de métodos genéricos tienen una sección de parámetros de tipo delimitada por corchetes angulares (&lt;y&gt;) que preceden al tipo de retorno del método (&lt;E&gt; en el siguiente ejemplo).</a:t>
            </a:r>
            <a:endParaRPr/>
          </a:p>
          <a:p>
            <a:pPr indent="-342900" lvl="0" marL="457200" rtl="0" algn="just">
              <a:spcBef>
                <a:spcPts val="0"/>
              </a:spcBef>
              <a:spcAft>
                <a:spcPts val="0"/>
              </a:spcAft>
              <a:buSzPts val="1800"/>
              <a:buChar char="●"/>
            </a:pPr>
            <a:r>
              <a:rPr lang="es"/>
              <a:t>Cada sección de parámetros de tipo contiene uno o más parámetros de tipo separados por comas. Un parámetro de tipo, también conocido como variable de tipo, es un identificador que especifica un nombre de tipo genérico.</a:t>
            </a:r>
            <a:endParaRPr/>
          </a:p>
        </p:txBody>
      </p:sp>
    </p:spTree>
  </p:cSld>
  <p:clrMapOvr>
    <a:masterClrMapping/>
  </p:clrMapOvr>
</p:sld>
</file>

<file path=ppt/slides/slide2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0" name="Shape 1510"/>
        <p:cNvGrpSpPr/>
        <p:nvPr/>
      </p:nvGrpSpPr>
      <p:grpSpPr>
        <a:xfrm>
          <a:off x="0" y="0"/>
          <a:ext cx="0" cy="0"/>
          <a:chOff x="0" y="0"/>
          <a:chExt cx="0" cy="0"/>
        </a:xfrm>
      </p:grpSpPr>
      <p:sp>
        <p:nvSpPr>
          <p:cNvPr id="1511" name="Google Shape;1511;p261"/>
          <p:cNvSpPr txBox="1"/>
          <p:nvPr>
            <p:ph idx="1" type="body"/>
          </p:nvPr>
        </p:nvSpPr>
        <p:spPr>
          <a:xfrm>
            <a:off x="729450" y="1318650"/>
            <a:ext cx="7688700" cy="30213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es"/>
              <a:t>Los parámetros de tipo se pueden usar para declarar el tipo de retorno y actuar como marcadores de posición para los tipos de argumentos pasados ​​al método genérico, que se conocen como argumentos de tipo real.</a:t>
            </a:r>
            <a:endParaRPr/>
          </a:p>
          <a:p>
            <a:pPr indent="-342900" lvl="0" marL="457200" rtl="0" algn="just">
              <a:spcBef>
                <a:spcPts val="0"/>
              </a:spcBef>
              <a:spcAft>
                <a:spcPts val="0"/>
              </a:spcAft>
              <a:buSzPts val="1800"/>
              <a:buChar char="●"/>
            </a:pPr>
            <a:r>
              <a:rPr lang="es"/>
              <a:t>El cuerpo de un método genérico se declara como el de cualquier otro método. Tenga en cuenta que los parámetros de tipo solo pueden representar tipos de referencia, no tipos primitivos (como int, double y char).</a:t>
            </a:r>
            <a:endParaRPr sz="12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Java Enterprise Edition (Java EE)</a:t>
            </a:r>
            <a:endParaRPr/>
          </a:p>
        </p:txBody>
      </p:sp>
      <p:sp>
        <p:nvSpPr>
          <p:cNvPr id="193" name="Google Shape;193;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Java Enterprise Edition, también conocido como Java EE, es la edición más grande de Java. Esta edición contiene toda la Standard Edition y mucho más. Por lo general es utiliza para crear aplicaciones con la arquitectura cliente servidor.</a:t>
            </a:r>
            <a:endParaRPr/>
          </a:p>
          <a:p>
            <a:pPr indent="0" lvl="0" marL="0" rtl="0" algn="just">
              <a:spcBef>
                <a:spcPts val="1600"/>
              </a:spcBef>
              <a:spcAft>
                <a:spcPts val="0"/>
              </a:spcAft>
              <a:buNone/>
            </a:pPr>
            <a:r>
              <a:rPr lang="es"/>
              <a:t>Java EE fue pensado para el mundo empresarial. </a:t>
            </a:r>
            <a:endParaRPr/>
          </a:p>
          <a:p>
            <a:pPr indent="-342900" lvl="0" marL="457200" rtl="0" algn="just">
              <a:spcBef>
                <a:spcPts val="1600"/>
              </a:spcBef>
              <a:spcAft>
                <a:spcPts val="0"/>
              </a:spcAft>
              <a:buSzPts val="1800"/>
              <a:buChar char="●"/>
            </a:pPr>
            <a:r>
              <a:rPr lang="es"/>
              <a:t>Es portable y escalable. </a:t>
            </a:r>
            <a:endParaRPr/>
          </a:p>
          <a:p>
            <a:pPr indent="-342900" lvl="0" marL="457200" rtl="0" algn="just">
              <a:spcBef>
                <a:spcPts val="0"/>
              </a:spcBef>
              <a:spcAft>
                <a:spcPts val="0"/>
              </a:spcAft>
              <a:buSzPts val="1800"/>
              <a:buChar char="●"/>
            </a:pPr>
            <a:r>
              <a:rPr lang="es"/>
              <a:t>Posee una amplia biblioteca de clases con las cuales podemos trabajar con JSON, Email, base de datos, transacciones, Persistencia, envió de mensajes, etc.</a:t>
            </a:r>
            <a:endParaRPr/>
          </a:p>
        </p:txBody>
      </p:sp>
    </p:spTree>
  </p:cSld>
  <p:clrMapOvr>
    <a:masterClrMapping/>
  </p:clrMapOvr>
</p:sld>
</file>

<file path=ppt/slides/slide2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5" name="Shape 1515"/>
        <p:cNvGrpSpPr/>
        <p:nvPr/>
      </p:nvGrpSpPr>
      <p:grpSpPr>
        <a:xfrm>
          <a:off x="0" y="0"/>
          <a:ext cx="0" cy="0"/>
          <a:chOff x="0" y="0"/>
          <a:chExt cx="0" cy="0"/>
        </a:xfrm>
      </p:grpSpPr>
      <p:sp>
        <p:nvSpPr>
          <p:cNvPr id="1516" name="Google Shape;1516;p262"/>
          <p:cNvSpPr txBox="1"/>
          <p:nvPr>
            <p:ph idx="1" type="body"/>
          </p:nvPr>
        </p:nvSpPr>
        <p:spPr>
          <a:xfrm>
            <a:off x="729450" y="1318650"/>
            <a:ext cx="7688700" cy="3021300"/>
          </a:xfrm>
          <a:prstGeom prst="rect">
            <a:avLst/>
          </a:prstGeom>
        </p:spPr>
        <p:txBody>
          <a:bodyPr anchorCtr="0" anchor="t" bIns="91425" lIns="91425" spcFirstLastPara="1" rIns="91425" wrap="square" tIns="91425">
            <a:noAutofit/>
          </a:bodyPr>
          <a:lstStyle/>
          <a:p>
            <a:pPr indent="-304800" lvl="0" marL="457200" rtl="0" algn="just">
              <a:spcBef>
                <a:spcPts val="0"/>
              </a:spcBef>
              <a:spcAft>
                <a:spcPts val="0"/>
              </a:spcAft>
              <a:buSzPts val="1200"/>
              <a:buChar char="●"/>
            </a:pPr>
            <a:r>
              <a:rPr lang="es" sz="1200"/>
              <a:t>Generics se asegurará de que cualquier intento de agregar elementos de tipos distintos de los especificados tipo (s) se capturará en tiempo de compilación. Por lo tanto, los genéricos ofrecen una implementación con seguridad de tipo.</a:t>
            </a:r>
            <a:endParaRPr sz="1200"/>
          </a:p>
          <a:p>
            <a:pPr indent="-304800" lvl="0" marL="457200" rtl="0" algn="just">
              <a:spcBef>
                <a:spcPts val="0"/>
              </a:spcBef>
              <a:spcAft>
                <a:spcPts val="0"/>
              </a:spcAft>
              <a:buSzPts val="1200"/>
              <a:buChar char="●"/>
            </a:pPr>
            <a:r>
              <a:rPr lang="es" sz="1200"/>
              <a:t>Java 7 introdujo la sintaxis del diamante donde los parámetros del tipo pueden omitirse. El compilador inferirá los tipos de la declaración de tipado.</a:t>
            </a:r>
            <a:endParaRPr sz="1200"/>
          </a:p>
          <a:p>
            <a:pPr indent="-304800" lvl="0" marL="457200" rtl="0" algn="just">
              <a:spcBef>
                <a:spcPts val="0"/>
              </a:spcBef>
              <a:spcAft>
                <a:spcPts val="0"/>
              </a:spcAft>
              <a:buSzPts val="1200"/>
              <a:buChar char="●"/>
            </a:pPr>
            <a:r>
              <a:rPr lang="es" sz="1200"/>
              <a:t>Los genéricos no son covariantes. Es decir, el subtipado no funciona con los genéricos; no puede asignar una subtipo a un parámetro de tipo base.</a:t>
            </a:r>
            <a:endParaRPr sz="1200"/>
          </a:p>
          <a:p>
            <a:pPr indent="-304800" lvl="0" marL="457200" rtl="0" algn="just">
              <a:spcBef>
                <a:spcPts val="0"/>
              </a:spcBef>
              <a:spcAft>
                <a:spcPts val="0"/>
              </a:spcAft>
              <a:buSzPts val="1200"/>
              <a:buChar char="●"/>
            </a:pPr>
            <a:r>
              <a:rPr lang="es" sz="1200"/>
              <a:t>El &lt;?&gt; Especifica un tipo desconocido en genéricos y se conoce como comodín. Por ejemplo, List &lt;?&gt; Se refiere a la lista de desconocidos.</a:t>
            </a:r>
            <a:endParaRPr sz="1200"/>
          </a:p>
          <a:p>
            <a:pPr indent="-304800" lvl="0" marL="457200" rtl="0" algn="just">
              <a:spcBef>
                <a:spcPts val="0"/>
              </a:spcBef>
              <a:spcAft>
                <a:spcPts val="0"/>
              </a:spcAft>
              <a:buSzPts val="1200"/>
              <a:buChar char="●"/>
            </a:pPr>
            <a:r>
              <a:rPr lang="es" sz="1200"/>
              <a:t>Los comodines pueden ser limitados (bounded wildcars). Por ejemplo, &lt;? extends Runnable&gt; especifica que  puede coincidir cualquier tipo, siempre y cuando sea Runnable o cualquiera de sus tipos derivados. Tenga en cuenta que se extiende es inclusivo, por lo que puede reemplazar X en? se extiende X. Sin embargo, en &lt;? super Runnable&gt;,? coincidiría sólo con la super tipos de Runnable y Runnable no coinciden (es decir, es una cláusula exclusiva).</a:t>
            </a:r>
            <a:endParaRPr sz="1200"/>
          </a:p>
        </p:txBody>
      </p:sp>
    </p:spTree>
  </p:cSld>
  <p:clrMapOvr>
    <a:masterClrMapping/>
  </p:clrMapOvr>
</p:sld>
</file>

<file path=ppt/slides/slide2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0" name="Shape 1520"/>
        <p:cNvGrpSpPr/>
        <p:nvPr/>
      </p:nvGrpSpPr>
      <p:grpSpPr>
        <a:xfrm>
          <a:off x="0" y="0"/>
          <a:ext cx="0" cy="0"/>
          <a:chOff x="0" y="0"/>
          <a:chExt cx="0" cy="0"/>
        </a:xfrm>
      </p:grpSpPr>
      <p:sp>
        <p:nvSpPr>
          <p:cNvPr id="1521" name="Google Shape;1521;p263"/>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I/O API</a:t>
            </a:r>
            <a:endParaRPr/>
          </a:p>
        </p:txBody>
      </p:sp>
    </p:spTree>
  </p:cSld>
  <p:clrMapOvr>
    <a:masterClrMapping/>
  </p:clrMapOvr>
</p:sld>
</file>

<file path=ppt/slides/slide2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5" name="Shape 1525"/>
        <p:cNvGrpSpPr/>
        <p:nvPr/>
      </p:nvGrpSpPr>
      <p:grpSpPr>
        <a:xfrm>
          <a:off x="0" y="0"/>
          <a:ext cx="0" cy="0"/>
          <a:chOff x="0" y="0"/>
          <a:chExt cx="0" cy="0"/>
        </a:xfrm>
      </p:grpSpPr>
      <p:sp>
        <p:nvSpPr>
          <p:cNvPr id="1526" name="Google Shape;1526;p2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Qué</a:t>
            </a:r>
            <a:r>
              <a:rPr lang="es"/>
              <a:t> es Java IO?</a:t>
            </a:r>
            <a:endParaRPr/>
          </a:p>
        </p:txBody>
      </p:sp>
      <p:sp>
        <p:nvSpPr>
          <p:cNvPr id="1527" name="Google Shape;1527;p26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El lenguaje Java proporciona un modelo simple para entrada y salida (E / S). Todo I/O es realizado escribiendo y leyendo de secuencias de datos. Los datos pueden existir en un archivo o una matriz, se canaliza desde otra secuencia, o incluso proviene de un puerto en otra computadora. </a:t>
            </a:r>
            <a:endParaRPr/>
          </a:p>
          <a:p>
            <a:pPr indent="0" lvl="0" marL="0" rtl="0" algn="just">
              <a:spcBef>
                <a:spcPts val="1600"/>
              </a:spcBef>
              <a:spcAft>
                <a:spcPts val="0"/>
              </a:spcAft>
              <a:buNone/>
            </a:pPr>
            <a:r>
              <a:rPr lang="es"/>
              <a:t>La flexibilidad de este modelo lo convierte en una poderosa abstracción de cualquier entrada y salida requerida.</a:t>
            </a:r>
            <a:endParaRPr/>
          </a:p>
          <a:p>
            <a:pPr indent="0" lvl="0" marL="0" rtl="0" algn="just">
              <a:spcBef>
                <a:spcPts val="1600"/>
              </a:spcBef>
              <a:spcAft>
                <a:spcPts val="1600"/>
              </a:spcAft>
              <a:buNone/>
            </a:pPr>
            <a:r>
              <a:rPr lang="es"/>
              <a:t>El paquete java.io contiene casi todas las clases que pueda necesitar para realizar entradas y salidas (E / S) en Java. Todas estas secuencias representan una fuente de entrada y un destino de salida. La secuencia en el paquete java.io admite muchos datos, como primitivas, objetos, caracteres localizados, etc.</a:t>
            </a:r>
            <a:br>
              <a:rPr lang="es"/>
            </a:br>
            <a:br>
              <a:rPr lang="es"/>
            </a:br>
            <a:endParaRPr/>
          </a:p>
        </p:txBody>
      </p:sp>
    </p:spTree>
  </p:cSld>
  <p:clrMapOvr>
    <a:masterClrMapping/>
  </p:clrMapOvr>
</p:sld>
</file>

<file path=ppt/slides/slide2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1" name="Shape 1531"/>
        <p:cNvGrpSpPr/>
        <p:nvPr/>
      </p:nvGrpSpPr>
      <p:grpSpPr>
        <a:xfrm>
          <a:off x="0" y="0"/>
          <a:ext cx="0" cy="0"/>
          <a:chOff x="0" y="0"/>
          <a:chExt cx="0" cy="0"/>
        </a:xfrm>
      </p:grpSpPr>
      <p:sp>
        <p:nvSpPr>
          <p:cNvPr id="1532" name="Google Shape;1532;p2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Tipos de Streams</a:t>
            </a:r>
            <a:endParaRPr/>
          </a:p>
        </p:txBody>
      </p:sp>
      <p:sp>
        <p:nvSpPr>
          <p:cNvPr id="1533" name="Google Shape;1533;p26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Una secuencia se puede definir como una secuencia de datos. Hay dos tipos de Streams:</a:t>
            </a:r>
            <a:br>
              <a:rPr lang="es"/>
            </a:br>
            <a:r>
              <a:rPr lang="es"/>
              <a:t>	</a:t>
            </a:r>
            <a:r>
              <a:rPr b="1" lang="es"/>
              <a:t>InputStream</a:t>
            </a:r>
            <a:r>
              <a:rPr lang="es"/>
              <a:t>: se utiliza para leer datos de una fuente.</a:t>
            </a:r>
            <a:br>
              <a:rPr lang="es"/>
            </a:br>
            <a:r>
              <a:rPr lang="es"/>
              <a:t>	</a:t>
            </a:r>
            <a:r>
              <a:rPr b="1" lang="es"/>
              <a:t>OutputStream</a:t>
            </a:r>
            <a:r>
              <a:rPr lang="es"/>
              <a:t>: se utiliza para escribir datos en un destino.</a:t>
            </a:r>
            <a:endParaRPr/>
          </a:p>
          <a:p>
            <a:pPr indent="0" lvl="0" marL="0" rtl="0" algn="l">
              <a:spcBef>
                <a:spcPts val="1600"/>
              </a:spcBef>
              <a:spcAft>
                <a:spcPts val="1600"/>
              </a:spcAft>
              <a:buNone/>
            </a:pPr>
            <a:br>
              <a:rPr lang="es"/>
            </a:br>
            <a:br>
              <a:rPr lang="es"/>
            </a:br>
            <a:br>
              <a:rPr lang="es"/>
            </a:br>
            <a:br>
              <a:rPr lang="es"/>
            </a:br>
            <a:r>
              <a:rPr lang="es"/>
              <a:t>Java proporciona soporte fuerte pero flexible para E / S relacionadas con archivos y redes</a:t>
            </a:r>
            <a:br>
              <a:rPr lang="es"/>
            </a:br>
            <a:endParaRPr/>
          </a:p>
        </p:txBody>
      </p:sp>
      <p:pic>
        <p:nvPicPr>
          <p:cNvPr id="1534" name="Google Shape;1534;p265"/>
          <p:cNvPicPr preferRelativeResize="0"/>
          <p:nvPr/>
        </p:nvPicPr>
        <p:blipFill>
          <a:blip r:embed="rId3">
            <a:alphaModFix/>
          </a:blip>
          <a:stretch>
            <a:fillRect/>
          </a:stretch>
        </p:blipFill>
        <p:spPr>
          <a:xfrm>
            <a:off x="1866425" y="2938050"/>
            <a:ext cx="5715000" cy="742950"/>
          </a:xfrm>
          <a:prstGeom prst="rect">
            <a:avLst/>
          </a:prstGeom>
          <a:noFill/>
          <a:ln>
            <a:noFill/>
          </a:ln>
        </p:spPr>
      </p:pic>
    </p:spTree>
  </p:cSld>
  <p:clrMapOvr>
    <a:masterClrMapping/>
  </p:clrMapOvr>
</p:sld>
</file>

<file path=ppt/slides/slide2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8" name="Shape 1538"/>
        <p:cNvGrpSpPr/>
        <p:nvPr/>
      </p:nvGrpSpPr>
      <p:grpSpPr>
        <a:xfrm>
          <a:off x="0" y="0"/>
          <a:ext cx="0" cy="0"/>
          <a:chOff x="0" y="0"/>
          <a:chExt cx="0" cy="0"/>
        </a:xfrm>
      </p:grpSpPr>
      <p:sp>
        <p:nvSpPr>
          <p:cNvPr id="1539" name="Google Shape;1539;p266"/>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Jerarquía del API </a:t>
            </a:r>
            <a:endParaRPr/>
          </a:p>
        </p:txBody>
      </p:sp>
      <p:pic>
        <p:nvPicPr>
          <p:cNvPr id="1540" name="Google Shape;1540;p266"/>
          <p:cNvPicPr preferRelativeResize="0"/>
          <p:nvPr/>
        </p:nvPicPr>
        <p:blipFill>
          <a:blip r:embed="rId3">
            <a:alphaModFix/>
          </a:blip>
          <a:stretch>
            <a:fillRect/>
          </a:stretch>
        </p:blipFill>
        <p:spPr>
          <a:xfrm>
            <a:off x="2407500" y="902850"/>
            <a:ext cx="4478374" cy="2985575"/>
          </a:xfrm>
          <a:prstGeom prst="rect">
            <a:avLst/>
          </a:prstGeom>
          <a:noFill/>
          <a:ln>
            <a:noFill/>
          </a:ln>
        </p:spPr>
      </p:pic>
    </p:spTree>
  </p:cSld>
  <p:clrMapOvr>
    <a:masterClrMapping/>
  </p:clrMapOvr>
</p:sld>
</file>

<file path=ppt/slides/slide2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4" name="Shape 1544"/>
        <p:cNvGrpSpPr/>
        <p:nvPr/>
      </p:nvGrpSpPr>
      <p:grpSpPr>
        <a:xfrm>
          <a:off x="0" y="0"/>
          <a:ext cx="0" cy="0"/>
          <a:chOff x="0" y="0"/>
          <a:chExt cx="0" cy="0"/>
        </a:xfrm>
      </p:grpSpPr>
      <p:sp>
        <p:nvSpPr>
          <p:cNvPr id="1545" name="Google Shape;1545;p26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Implementaciones</a:t>
            </a:r>
            <a:endParaRPr/>
          </a:p>
        </p:txBody>
      </p:sp>
      <p:sp>
        <p:nvSpPr>
          <p:cNvPr id="1546" name="Google Shape;1546;p26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Byte Streams</a:t>
            </a:r>
            <a:endParaRPr b="1"/>
          </a:p>
          <a:p>
            <a:pPr indent="0" lvl="0" marL="0" rtl="0" algn="l">
              <a:spcBef>
                <a:spcPts val="0"/>
              </a:spcBef>
              <a:spcAft>
                <a:spcPts val="0"/>
              </a:spcAft>
              <a:buNone/>
            </a:pPr>
            <a:r>
              <a:rPr lang="es"/>
              <a:t>Las secuencias de bytes de Java se utilizan para realizar entradas y salidas de bytes de 8 bits. Aunque hay muchas clases relacionadas con las secuencias de bytes, las clases más utilizadas son, FileInputStream y FileOutputStream.</a:t>
            </a:r>
            <a:endParaRPr/>
          </a:p>
          <a:p>
            <a:pPr indent="0" lvl="0" marL="0" rtl="0" algn="l">
              <a:spcBef>
                <a:spcPts val="1600"/>
              </a:spcBef>
              <a:spcAft>
                <a:spcPts val="0"/>
              </a:spcAft>
              <a:buNone/>
            </a:pPr>
            <a:r>
              <a:rPr b="1" lang="es"/>
              <a:t>Character Streams</a:t>
            </a:r>
            <a:endParaRPr/>
          </a:p>
          <a:p>
            <a:pPr indent="0" lvl="0" marL="0" rtl="0" algn="l">
              <a:spcBef>
                <a:spcPts val="0"/>
              </a:spcBef>
              <a:spcAft>
                <a:spcPts val="1600"/>
              </a:spcAft>
              <a:buNone/>
            </a:pPr>
            <a:r>
              <a:rPr lang="es"/>
              <a:t>Las secuencias de Java Byte se utilizan para realizar entradas y salidas de bytes de 8 bits, mientras que las secuencias de Java Character Streams  se utilizan para realizar entradas y salidas para unicode de 16 bits.</a:t>
            </a:r>
            <a:br>
              <a:rPr lang="es"/>
            </a:br>
            <a:endParaRPr/>
          </a:p>
        </p:txBody>
      </p:sp>
    </p:spTree>
  </p:cSld>
  <p:clrMapOvr>
    <a:masterClrMapping/>
  </p:clrMapOvr>
</p:sld>
</file>

<file path=ppt/slides/slide2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0" name="Shape 1550"/>
        <p:cNvGrpSpPr/>
        <p:nvPr/>
      </p:nvGrpSpPr>
      <p:grpSpPr>
        <a:xfrm>
          <a:off x="0" y="0"/>
          <a:ext cx="0" cy="0"/>
          <a:chOff x="0" y="0"/>
          <a:chExt cx="0" cy="0"/>
        </a:xfrm>
      </p:grpSpPr>
      <p:sp>
        <p:nvSpPr>
          <p:cNvPr id="1551" name="Google Shape;1551;p268"/>
          <p:cNvSpPr txBox="1"/>
          <p:nvPr>
            <p:ph idx="1" type="body"/>
          </p:nvPr>
        </p:nvSpPr>
        <p:spPr>
          <a:xfrm>
            <a:off x="729450" y="1318650"/>
            <a:ext cx="7688700" cy="3021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s"/>
              <a:t>Standard Streams</a:t>
            </a:r>
            <a:endParaRPr b="1"/>
          </a:p>
          <a:p>
            <a:pPr indent="0" lvl="0" marL="0" rtl="0" algn="just">
              <a:spcBef>
                <a:spcPts val="0"/>
              </a:spcBef>
              <a:spcAft>
                <a:spcPts val="0"/>
              </a:spcAft>
              <a:buNone/>
            </a:pPr>
            <a:r>
              <a:rPr lang="es"/>
              <a:t>Todos los lenguajes de programación brindan soporte para E / S estándar donde el programa del usuario puede tomar entrada desde un teclado y luego producir una salida en la pantalla de la computadora. Si conoce los lenguajes de programación C o C ++, debe tener en cuenta tres dispositivos estándar STDIN, STDOUT y STDERR. Del mismo modo, Java proporciona las siguientes tres corrientes estándar:</a:t>
            </a:r>
            <a:endParaRPr/>
          </a:p>
          <a:p>
            <a:pPr indent="-342900" lvl="0" marL="457200" rtl="0" algn="just">
              <a:spcBef>
                <a:spcPts val="1600"/>
              </a:spcBef>
              <a:spcAft>
                <a:spcPts val="0"/>
              </a:spcAft>
              <a:buSzPts val="1800"/>
              <a:buChar char="●"/>
            </a:pPr>
            <a:r>
              <a:rPr lang="es"/>
              <a:t>Entrada estándar: se usa para alimentar los datos al programa del usuario y generalmente se usa un teclado como flujo de entrada estándar y se representa como System.in.</a:t>
            </a:r>
            <a:endParaRPr/>
          </a:p>
          <a:p>
            <a:pPr indent="-342900" lvl="0" marL="457200" rtl="0" algn="just">
              <a:spcBef>
                <a:spcPts val="0"/>
              </a:spcBef>
              <a:spcAft>
                <a:spcPts val="0"/>
              </a:spcAft>
              <a:buSzPts val="1800"/>
              <a:buChar char="●"/>
            </a:pPr>
            <a:r>
              <a:rPr lang="es"/>
              <a:t>Salida estándar: se utiliza para generar los datos producidos por el programa del usuario y, por lo general, se utiliza una pantalla de computadora para el flujo de salida estándar y se representa como </a:t>
            </a:r>
            <a:r>
              <a:rPr lang="es">
                <a:latin typeface="Consolas"/>
                <a:ea typeface="Consolas"/>
                <a:cs typeface="Consolas"/>
                <a:sym typeface="Consolas"/>
              </a:rPr>
              <a:t>System.out</a:t>
            </a:r>
            <a:r>
              <a:rPr lang="es"/>
              <a:t>.</a:t>
            </a:r>
            <a:endParaRPr/>
          </a:p>
          <a:p>
            <a:pPr indent="-342900" lvl="0" marL="457200" rtl="0" algn="just">
              <a:spcBef>
                <a:spcPts val="0"/>
              </a:spcBef>
              <a:spcAft>
                <a:spcPts val="0"/>
              </a:spcAft>
              <a:buSzPts val="1800"/>
              <a:buChar char="●"/>
            </a:pPr>
            <a:r>
              <a:rPr lang="es"/>
              <a:t>Error estándar: se utiliza para generar los datos de error producidos por el programa del usuario y, por lo general, se utiliza una pantalla de computadora para el flujo de error estándar y se representa como </a:t>
            </a:r>
            <a:r>
              <a:rPr lang="es">
                <a:latin typeface="Consolas"/>
                <a:ea typeface="Consolas"/>
                <a:cs typeface="Consolas"/>
                <a:sym typeface="Consolas"/>
              </a:rPr>
              <a:t>System.err</a:t>
            </a:r>
            <a:r>
              <a:rPr lang="es"/>
              <a:t>.</a:t>
            </a:r>
            <a:endParaRPr/>
          </a:p>
          <a:p>
            <a:pPr indent="0" lvl="0" marL="0" rtl="0" algn="just">
              <a:spcBef>
                <a:spcPts val="1600"/>
              </a:spcBef>
              <a:spcAft>
                <a:spcPts val="1600"/>
              </a:spcAft>
              <a:buNone/>
            </a:pPr>
            <a:r>
              <a:t/>
            </a:r>
            <a:endParaRPr/>
          </a:p>
        </p:txBody>
      </p:sp>
    </p:spTree>
  </p:cSld>
  <p:clrMapOvr>
    <a:masterClrMapping/>
  </p:clrMapOvr>
</p:sld>
</file>

<file path=ppt/slides/slide2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5" name="Shape 1555"/>
        <p:cNvGrpSpPr/>
        <p:nvPr/>
      </p:nvGrpSpPr>
      <p:grpSpPr>
        <a:xfrm>
          <a:off x="0" y="0"/>
          <a:ext cx="0" cy="0"/>
          <a:chOff x="0" y="0"/>
          <a:chExt cx="0" cy="0"/>
        </a:xfrm>
      </p:grpSpPr>
      <p:sp>
        <p:nvSpPr>
          <p:cNvPr id="1556" name="Google Shape;1556;p26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Leyendo y grabando ficheros</a:t>
            </a:r>
            <a:endParaRPr/>
          </a:p>
        </p:txBody>
      </p:sp>
      <p:sp>
        <p:nvSpPr>
          <p:cNvPr id="1557" name="Google Shape;1557;p26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Una secuencia se puede definir como una secuencia de datos. InputStream se utiliza para leer datos de una fuente y OutputStream se utiliza para escribir datos en un destino.</a:t>
            </a:r>
            <a:endParaRPr/>
          </a:p>
          <a:p>
            <a:pPr indent="0" lvl="0" marL="0" rtl="0" algn="l">
              <a:spcBef>
                <a:spcPts val="1600"/>
              </a:spcBef>
              <a:spcAft>
                <a:spcPts val="1600"/>
              </a:spcAft>
              <a:buNone/>
            </a:pPr>
            <a:r>
              <a:t/>
            </a:r>
            <a:endParaRPr/>
          </a:p>
        </p:txBody>
      </p:sp>
    </p:spTree>
  </p:cSld>
  <p:clrMapOvr>
    <a:masterClrMapping/>
  </p:clrMapOvr>
</p:sld>
</file>

<file path=ppt/slides/slide2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1" name="Shape 1561"/>
        <p:cNvGrpSpPr/>
        <p:nvPr/>
      </p:nvGrpSpPr>
      <p:grpSpPr>
        <a:xfrm>
          <a:off x="0" y="0"/>
          <a:ext cx="0" cy="0"/>
          <a:chOff x="0" y="0"/>
          <a:chExt cx="0" cy="0"/>
        </a:xfrm>
      </p:grpSpPr>
      <p:sp>
        <p:nvSpPr>
          <p:cNvPr id="1562" name="Google Shape;1562;p270"/>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java.io</a:t>
            </a:r>
            <a:endParaRPr/>
          </a:p>
        </p:txBody>
      </p:sp>
    </p:spTree>
  </p:cSld>
  <p:clrMapOvr>
    <a:masterClrMapping/>
  </p:clrMapOvr>
</p:sld>
</file>

<file path=ppt/slides/slide2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6" name="Shape 1566"/>
        <p:cNvGrpSpPr/>
        <p:nvPr/>
      </p:nvGrpSpPr>
      <p:grpSpPr>
        <a:xfrm>
          <a:off x="0" y="0"/>
          <a:ext cx="0" cy="0"/>
          <a:chOff x="0" y="0"/>
          <a:chExt cx="0" cy="0"/>
        </a:xfrm>
      </p:grpSpPr>
      <p:sp>
        <p:nvSpPr>
          <p:cNvPr id="1567" name="Google Shape;1567;p271"/>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La clase File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8"/>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JRE y JDK</a:t>
            </a:r>
            <a:endParaRPr/>
          </a:p>
        </p:txBody>
      </p:sp>
    </p:spTree>
  </p:cSld>
  <p:clrMapOvr>
    <a:masterClrMapping/>
  </p:clrMapOvr>
</p:sld>
</file>

<file path=ppt/slides/slide2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1" name="Shape 1571"/>
        <p:cNvGrpSpPr/>
        <p:nvPr/>
      </p:nvGrpSpPr>
      <p:grpSpPr>
        <a:xfrm>
          <a:off x="0" y="0"/>
          <a:ext cx="0" cy="0"/>
          <a:chOff x="0" y="0"/>
          <a:chExt cx="0" cy="0"/>
        </a:xfrm>
      </p:grpSpPr>
      <p:sp>
        <p:nvSpPr>
          <p:cNvPr id="1572" name="Google Shape;1572;p2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File</a:t>
            </a:r>
            <a:endParaRPr/>
          </a:p>
        </p:txBody>
      </p:sp>
      <p:sp>
        <p:nvSpPr>
          <p:cNvPr id="1573" name="Google Shape;1573;p27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Es una clase asociada a las operaciones de gestión de ficheros. Proporciona información sobre los ficheros a nivel de sistema operativo, como nombres, directorios, distintos tipos de rutas, o atributos. Permite realizar operaciones globales sobre ficheros  y directorios, como por ejemplo, borrados o cambios de nombre.</a:t>
            </a:r>
            <a:endParaRPr/>
          </a:p>
          <a:p>
            <a:pPr indent="0" lvl="0" marL="0" rtl="0" algn="just">
              <a:spcBef>
                <a:spcPts val="1600"/>
              </a:spcBef>
              <a:spcAft>
                <a:spcPts val="0"/>
              </a:spcAft>
              <a:buNone/>
            </a:pPr>
            <a:r>
              <a:rPr lang="es"/>
              <a:t>Dispone de varios constructores para crear objetos de tipo File, donde necesario pasarles el nombre del fichero y/o el del directorio donde se va a crear.</a:t>
            </a:r>
            <a:endParaRPr/>
          </a:p>
          <a:p>
            <a:pPr indent="0" lvl="0" marL="1371600" rtl="0" algn="just">
              <a:spcBef>
                <a:spcPts val="1600"/>
              </a:spcBef>
              <a:spcAft>
                <a:spcPts val="0"/>
              </a:spcAft>
              <a:buNone/>
            </a:pPr>
            <a:r>
              <a:rPr lang="es">
                <a:latin typeface="Consolas"/>
                <a:ea typeface="Consolas"/>
                <a:cs typeface="Consolas"/>
                <a:sym typeface="Consolas"/>
              </a:rPr>
              <a:t>File (String path_and_</a:t>
            </a:r>
            <a:r>
              <a:rPr lang="es">
                <a:latin typeface="Consolas"/>
                <a:ea typeface="Consolas"/>
                <a:cs typeface="Consolas"/>
                <a:sym typeface="Consolas"/>
              </a:rPr>
              <a:t>filename</a:t>
            </a:r>
            <a:r>
              <a:rPr lang="es">
                <a:latin typeface="Consolas"/>
                <a:ea typeface="Consolas"/>
                <a:cs typeface="Consolas"/>
                <a:sym typeface="Consolas"/>
              </a:rPr>
              <a:t>)</a:t>
            </a:r>
            <a:endParaRPr>
              <a:latin typeface="Consolas"/>
              <a:ea typeface="Consolas"/>
              <a:cs typeface="Consolas"/>
              <a:sym typeface="Consolas"/>
            </a:endParaRPr>
          </a:p>
          <a:p>
            <a:pPr indent="0" lvl="0" marL="1371600" rtl="0" algn="just">
              <a:spcBef>
                <a:spcPts val="0"/>
              </a:spcBef>
              <a:spcAft>
                <a:spcPts val="0"/>
              </a:spcAft>
              <a:buNone/>
            </a:pPr>
            <a:r>
              <a:rPr lang="es">
                <a:latin typeface="Consolas"/>
                <a:ea typeface="Consolas"/>
                <a:cs typeface="Consolas"/>
                <a:sym typeface="Consolas"/>
              </a:rPr>
              <a:t>File (String </a:t>
            </a:r>
            <a:r>
              <a:rPr lang="es">
                <a:latin typeface="Consolas"/>
                <a:ea typeface="Consolas"/>
                <a:cs typeface="Consolas"/>
                <a:sym typeface="Consolas"/>
              </a:rPr>
              <a:t>path</a:t>
            </a:r>
            <a:r>
              <a:rPr lang="es">
                <a:latin typeface="Consolas"/>
                <a:ea typeface="Consolas"/>
                <a:cs typeface="Consolas"/>
                <a:sym typeface="Consolas"/>
              </a:rPr>
              <a:t>, String file</a:t>
            </a:r>
            <a:r>
              <a:rPr lang="es">
                <a:latin typeface="Consolas"/>
                <a:ea typeface="Consolas"/>
                <a:cs typeface="Consolas"/>
                <a:sym typeface="Consolas"/>
              </a:rPr>
              <a:t>name</a:t>
            </a:r>
            <a:r>
              <a:rPr lang="es">
                <a:latin typeface="Consolas"/>
                <a:ea typeface="Consolas"/>
                <a:cs typeface="Consolas"/>
                <a:sym typeface="Consolas"/>
              </a:rPr>
              <a:t>)</a:t>
            </a:r>
            <a:endParaRPr>
              <a:latin typeface="Consolas"/>
              <a:ea typeface="Consolas"/>
              <a:cs typeface="Consolas"/>
              <a:sym typeface="Consolas"/>
            </a:endParaRPr>
          </a:p>
          <a:p>
            <a:pPr indent="0" lvl="0" marL="1371600" rtl="0" algn="just">
              <a:spcBef>
                <a:spcPts val="0"/>
              </a:spcBef>
              <a:spcAft>
                <a:spcPts val="0"/>
              </a:spcAft>
              <a:buNone/>
            </a:pPr>
            <a:r>
              <a:rPr lang="es">
                <a:latin typeface="Consolas"/>
                <a:ea typeface="Consolas"/>
                <a:cs typeface="Consolas"/>
                <a:sym typeface="Consolas"/>
              </a:rPr>
              <a:t>File (File </a:t>
            </a:r>
            <a:r>
              <a:rPr lang="es">
                <a:latin typeface="Consolas"/>
                <a:ea typeface="Consolas"/>
                <a:cs typeface="Consolas"/>
                <a:sym typeface="Consolas"/>
              </a:rPr>
              <a:t>path</a:t>
            </a:r>
            <a:r>
              <a:rPr lang="es">
                <a:latin typeface="Consolas"/>
                <a:ea typeface="Consolas"/>
                <a:cs typeface="Consolas"/>
                <a:sym typeface="Consolas"/>
              </a:rPr>
              <a:t>, String </a:t>
            </a:r>
            <a:r>
              <a:rPr lang="es">
                <a:latin typeface="Consolas"/>
                <a:ea typeface="Consolas"/>
                <a:cs typeface="Consolas"/>
                <a:sym typeface="Consolas"/>
              </a:rPr>
              <a:t>filename</a:t>
            </a:r>
            <a:r>
              <a:rPr lang="es">
                <a:latin typeface="Consolas"/>
                <a:ea typeface="Consolas"/>
                <a:cs typeface="Consolas"/>
                <a:sym typeface="Consolas"/>
              </a:rPr>
              <a:t>)</a:t>
            </a:r>
            <a:endParaRPr>
              <a:latin typeface="Consolas"/>
              <a:ea typeface="Consolas"/>
              <a:cs typeface="Consolas"/>
              <a:sym typeface="Consolas"/>
            </a:endParaRPr>
          </a:p>
        </p:txBody>
      </p:sp>
    </p:spTree>
  </p:cSld>
  <p:clrMapOvr>
    <a:masterClrMapping/>
  </p:clrMapOvr>
</p:sld>
</file>

<file path=ppt/slides/slide2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7" name="Shape 1577"/>
        <p:cNvGrpSpPr/>
        <p:nvPr/>
      </p:nvGrpSpPr>
      <p:grpSpPr>
        <a:xfrm>
          <a:off x="0" y="0"/>
          <a:ext cx="0" cy="0"/>
          <a:chOff x="0" y="0"/>
          <a:chExt cx="0" cy="0"/>
        </a:xfrm>
      </p:grpSpPr>
      <p:sp>
        <p:nvSpPr>
          <p:cNvPr id="1578" name="Google Shape;1578;p27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Métodos</a:t>
            </a:r>
            <a:endParaRPr/>
          </a:p>
        </p:txBody>
      </p:sp>
      <p:sp>
        <p:nvSpPr>
          <p:cNvPr id="1579" name="Google Shape;1579;p273"/>
          <p:cNvSpPr txBox="1"/>
          <p:nvPr>
            <p:ph idx="1" type="body"/>
          </p:nvPr>
        </p:nvSpPr>
        <p:spPr>
          <a:xfrm>
            <a:off x="729450" y="2078875"/>
            <a:ext cx="3842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1200"/>
              <a:t>getName(),</a:t>
            </a:r>
            <a:r>
              <a:rPr lang="es" sz="1200"/>
              <a:t> devuelve el nombre del fichero o directorio.</a:t>
            </a:r>
            <a:endParaRPr sz="1200"/>
          </a:p>
          <a:p>
            <a:pPr indent="0" lvl="0" marL="0" rtl="0" algn="l">
              <a:spcBef>
                <a:spcPts val="0"/>
              </a:spcBef>
              <a:spcAft>
                <a:spcPts val="0"/>
              </a:spcAft>
              <a:buNone/>
            </a:pPr>
            <a:r>
              <a:rPr b="1" lang="es" sz="1200"/>
              <a:t>getPath()</a:t>
            </a:r>
            <a:r>
              <a:rPr lang="es" sz="1200"/>
              <a:t>, devuelve la ruta relativa.</a:t>
            </a:r>
            <a:endParaRPr sz="1200"/>
          </a:p>
          <a:p>
            <a:pPr indent="0" lvl="0" marL="0" rtl="0" algn="l">
              <a:spcBef>
                <a:spcPts val="0"/>
              </a:spcBef>
              <a:spcAft>
                <a:spcPts val="0"/>
              </a:spcAft>
              <a:buNone/>
            </a:pPr>
            <a:r>
              <a:rPr b="1" lang="es" sz="1200"/>
              <a:t>getAbsolutePath</a:t>
            </a:r>
            <a:r>
              <a:rPr lang="es" sz="1200"/>
              <a:t>(), devuelve la ruta absoluta.</a:t>
            </a:r>
            <a:endParaRPr sz="1200"/>
          </a:p>
          <a:p>
            <a:pPr indent="0" lvl="0" marL="0" rtl="0" algn="l">
              <a:spcBef>
                <a:spcPts val="0"/>
              </a:spcBef>
              <a:spcAft>
                <a:spcPts val="0"/>
              </a:spcAft>
              <a:buNone/>
            </a:pPr>
            <a:r>
              <a:rPr b="1" lang="es" sz="1200"/>
              <a:t>getParent</a:t>
            </a:r>
            <a:r>
              <a:rPr lang="es" sz="1200"/>
              <a:t>(), devuelve el directorio padre o null.</a:t>
            </a:r>
            <a:endParaRPr sz="1200"/>
          </a:p>
          <a:p>
            <a:pPr indent="0" lvl="0" marL="0" rtl="0" algn="l">
              <a:spcBef>
                <a:spcPts val="0"/>
              </a:spcBef>
              <a:spcAft>
                <a:spcPts val="0"/>
              </a:spcAft>
              <a:buNone/>
            </a:pPr>
            <a:r>
              <a:rPr b="1" lang="es" sz="1200"/>
              <a:t>canRead</a:t>
            </a:r>
            <a:r>
              <a:rPr lang="es" sz="1200"/>
              <a:t>(),  devuelve cierto si el fichero se puede leer.</a:t>
            </a:r>
            <a:endParaRPr sz="1200"/>
          </a:p>
          <a:p>
            <a:pPr indent="0" lvl="0" marL="0" rtl="0" algn="l">
              <a:spcBef>
                <a:spcPts val="0"/>
              </a:spcBef>
              <a:spcAft>
                <a:spcPts val="0"/>
              </a:spcAft>
              <a:buNone/>
            </a:pPr>
            <a:r>
              <a:rPr b="1" lang="es" sz="1200"/>
              <a:t>canWrite</a:t>
            </a:r>
            <a:r>
              <a:rPr lang="es" sz="1200"/>
              <a:t>(), devuelve cierto si el fichero se puede escribir.</a:t>
            </a:r>
            <a:endParaRPr sz="1200"/>
          </a:p>
          <a:p>
            <a:pPr indent="0" lvl="0" marL="0" rtl="0" algn="l">
              <a:spcBef>
                <a:spcPts val="0"/>
              </a:spcBef>
              <a:spcAft>
                <a:spcPts val="0"/>
              </a:spcAft>
              <a:buNone/>
            </a:pPr>
            <a:r>
              <a:rPr b="1" lang="es" sz="1200"/>
              <a:t>length</a:t>
            </a:r>
            <a:r>
              <a:rPr lang="es" sz="1200"/>
              <a:t>(), devuelve el tamaño del fichero en bytes.</a:t>
            </a:r>
            <a:endParaRPr sz="1200"/>
          </a:p>
          <a:p>
            <a:pPr indent="0" lvl="0" marL="0" rtl="0" algn="l">
              <a:spcBef>
                <a:spcPts val="0"/>
              </a:spcBef>
              <a:spcAft>
                <a:spcPts val="0"/>
              </a:spcAft>
              <a:buNone/>
            </a:pPr>
            <a:r>
              <a:rPr b="1" lang="es" sz="1200"/>
              <a:t>createNewFile</a:t>
            </a:r>
            <a:r>
              <a:rPr lang="es" sz="1200"/>
              <a:t>(), crea un nuevo fichero si no existe.</a:t>
            </a:r>
            <a:endParaRPr sz="1200"/>
          </a:p>
          <a:p>
            <a:pPr indent="0" lvl="0" marL="0" rtl="0" algn="l">
              <a:spcBef>
                <a:spcPts val="0"/>
              </a:spcBef>
              <a:spcAft>
                <a:spcPts val="0"/>
              </a:spcAft>
              <a:buNone/>
            </a:pPr>
            <a:r>
              <a:rPr b="1" lang="es" sz="1200"/>
              <a:t>mkdir</a:t>
            </a:r>
            <a:r>
              <a:rPr lang="es" sz="1200"/>
              <a:t>(), crea un directorio.</a:t>
            </a:r>
            <a:br>
              <a:rPr lang="es" sz="1200"/>
            </a:br>
            <a:endParaRPr sz="1200"/>
          </a:p>
        </p:txBody>
      </p:sp>
      <p:sp>
        <p:nvSpPr>
          <p:cNvPr id="1580" name="Google Shape;1580;p273"/>
          <p:cNvSpPr txBox="1"/>
          <p:nvPr>
            <p:ph idx="1" type="body"/>
          </p:nvPr>
        </p:nvSpPr>
        <p:spPr>
          <a:xfrm>
            <a:off x="4844250" y="2078875"/>
            <a:ext cx="3842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1200"/>
              <a:t>delete</a:t>
            </a:r>
            <a:r>
              <a:rPr lang="es" sz="1200"/>
              <a:t>(), borra el fichero o directorio.</a:t>
            </a:r>
            <a:endParaRPr sz="1200"/>
          </a:p>
          <a:p>
            <a:pPr indent="0" lvl="0" marL="0" rtl="0" algn="l">
              <a:spcBef>
                <a:spcPts val="0"/>
              </a:spcBef>
              <a:spcAft>
                <a:spcPts val="0"/>
              </a:spcAft>
              <a:buNone/>
            </a:pPr>
            <a:r>
              <a:rPr b="1" lang="es" sz="1200"/>
              <a:t>renameTo</a:t>
            </a:r>
            <a:r>
              <a:rPr lang="es" sz="1200"/>
              <a:t>(), cambia el nombre con el nuevo argumento.</a:t>
            </a:r>
            <a:endParaRPr sz="1200"/>
          </a:p>
          <a:p>
            <a:pPr indent="0" lvl="0" marL="0" rtl="0" algn="l">
              <a:spcBef>
                <a:spcPts val="0"/>
              </a:spcBef>
              <a:spcAft>
                <a:spcPts val="0"/>
              </a:spcAft>
              <a:buNone/>
            </a:pPr>
            <a:r>
              <a:rPr b="1" lang="es" sz="1200"/>
              <a:t>exists</a:t>
            </a:r>
            <a:r>
              <a:rPr lang="es" sz="1200"/>
              <a:t>(),  devuelve cierto si el fichero o directorio existe.</a:t>
            </a:r>
            <a:endParaRPr sz="1200"/>
          </a:p>
          <a:p>
            <a:pPr indent="0" lvl="0" marL="0" rtl="0" algn="l">
              <a:spcBef>
                <a:spcPts val="0"/>
              </a:spcBef>
              <a:spcAft>
                <a:spcPts val="0"/>
              </a:spcAft>
              <a:buNone/>
            </a:pPr>
            <a:r>
              <a:rPr b="1" lang="es" sz="1200"/>
              <a:t>isDirectory</a:t>
            </a:r>
            <a:r>
              <a:rPr lang="es" sz="1200"/>
              <a:t>(), devuelve cierto si el objeto File está asociado a un directorio.</a:t>
            </a:r>
            <a:endParaRPr sz="1200"/>
          </a:p>
          <a:p>
            <a:pPr indent="0" lvl="0" marL="0" rtl="0" algn="l">
              <a:spcBef>
                <a:spcPts val="0"/>
              </a:spcBef>
              <a:spcAft>
                <a:spcPts val="0"/>
              </a:spcAft>
              <a:buNone/>
            </a:pPr>
            <a:r>
              <a:rPr b="1" lang="es" sz="1200"/>
              <a:t>isFile</a:t>
            </a:r>
            <a:r>
              <a:rPr lang="es" sz="1200"/>
              <a:t>(), devuelve cierto si el objeto File está asociado a un fichero.</a:t>
            </a:r>
            <a:endParaRPr sz="1200"/>
          </a:p>
          <a:p>
            <a:pPr indent="0" lvl="0" marL="0" rtl="0" algn="l">
              <a:spcBef>
                <a:spcPts val="0"/>
              </a:spcBef>
              <a:spcAft>
                <a:spcPts val="0"/>
              </a:spcAft>
              <a:buNone/>
            </a:pPr>
            <a:r>
              <a:rPr b="1" lang="es" sz="1200"/>
              <a:t>list</a:t>
            </a:r>
            <a:r>
              <a:rPr lang="es" sz="1200"/>
              <a:t>(), devuelve una lista con los nombres de los ficheros o directorios.</a:t>
            </a:r>
            <a:endParaRPr sz="1200"/>
          </a:p>
        </p:txBody>
      </p:sp>
    </p:spTree>
  </p:cSld>
  <p:clrMapOvr>
    <a:masterClrMapping/>
  </p:clrMapOvr>
</p:sld>
</file>

<file path=ppt/slides/slide2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4" name="Shape 1584"/>
        <p:cNvGrpSpPr/>
        <p:nvPr/>
      </p:nvGrpSpPr>
      <p:grpSpPr>
        <a:xfrm>
          <a:off x="0" y="0"/>
          <a:ext cx="0" cy="0"/>
          <a:chOff x="0" y="0"/>
          <a:chExt cx="0" cy="0"/>
        </a:xfrm>
      </p:grpSpPr>
      <p:sp>
        <p:nvSpPr>
          <p:cNvPr id="1585" name="Google Shape;1585;p27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1A1A1A"/>
                </a:solidFill>
                <a:latin typeface="Arial"/>
                <a:ea typeface="Arial"/>
                <a:cs typeface="Arial"/>
                <a:sym typeface="Arial"/>
              </a:rPr>
              <a:t>Atributos de la clase File</a:t>
            </a:r>
            <a:endParaRPr/>
          </a:p>
        </p:txBody>
      </p:sp>
      <p:sp>
        <p:nvSpPr>
          <p:cNvPr id="1586" name="Google Shape;1586;p27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Hay que tener en cuenta los distintos separadores de directorios o carpetas que utilizan los diferentes sistemas operativos, por ejemplo en Linux será “/”, mientras que en Windows es “\”. También los sistemas operativos difieren en el carácter utilizado para separar rutas, por ejemplo, en variables del sistema.</a:t>
            </a:r>
            <a:endParaRPr/>
          </a:p>
          <a:p>
            <a:pPr indent="0" lvl="0" marL="0" rtl="0" algn="just">
              <a:spcBef>
                <a:spcPts val="1600"/>
              </a:spcBef>
              <a:spcAft>
                <a:spcPts val="0"/>
              </a:spcAft>
              <a:buNone/>
            </a:pPr>
            <a:r>
              <a:rPr lang="es"/>
              <a:t>Para ayudar a las aplicaciones para que puedan intentar ser independientes del sistema operativo, se proporcionan los siguientes atributos de File:</a:t>
            </a:r>
            <a:endParaRPr/>
          </a:p>
          <a:p>
            <a:pPr indent="0" lvl="0" marL="914400" rtl="0" algn="l">
              <a:spcBef>
                <a:spcPts val="1600"/>
              </a:spcBef>
              <a:spcAft>
                <a:spcPts val="0"/>
              </a:spcAft>
              <a:buNone/>
            </a:pPr>
            <a:r>
              <a:rPr lang="es" sz="1100">
                <a:latin typeface="Consolas"/>
                <a:ea typeface="Consolas"/>
                <a:cs typeface="Consolas"/>
                <a:sym typeface="Consolas"/>
              </a:rPr>
              <a:t>File.pathSeparator Separador de rutas.</a:t>
            </a:r>
            <a:br>
              <a:rPr lang="es" sz="1100">
                <a:latin typeface="Consolas"/>
                <a:ea typeface="Consolas"/>
                <a:cs typeface="Consolas"/>
                <a:sym typeface="Consolas"/>
              </a:rPr>
            </a:br>
            <a:r>
              <a:rPr lang="es" sz="1100">
                <a:latin typeface="Consolas"/>
                <a:ea typeface="Consolas"/>
                <a:cs typeface="Consolas"/>
                <a:sym typeface="Consolas"/>
              </a:rPr>
              <a:t>File.pathSeparatorChar. Separador de rutas.</a:t>
            </a:r>
            <a:br>
              <a:rPr lang="es" sz="1100">
                <a:latin typeface="Consolas"/>
                <a:ea typeface="Consolas"/>
                <a:cs typeface="Consolas"/>
                <a:sym typeface="Consolas"/>
              </a:rPr>
            </a:br>
            <a:r>
              <a:rPr lang="es" sz="1100">
                <a:latin typeface="Consolas"/>
                <a:ea typeface="Consolas"/>
                <a:cs typeface="Consolas"/>
                <a:sym typeface="Consolas"/>
              </a:rPr>
              <a:t>File.separator.  Separador de carpetas.</a:t>
            </a:r>
            <a:br>
              <a:rPr lang="es" sz="1100">
                <a:latin typeface="Consolas"/>
                <a:ea typeface="Consolas"/>
                <a:cs typeface="Consolas"/>
                <a:sym typeface="Consolas"/>
              </a:rPr>
            </a:br>
            <a:r>
              <a:rPr lang="es" sz="1100">
                <a:latin typeface="Consolas"/>
                <a:ea typeface="Consolas"/>
                <a:cs typeface="Consolas"/>
                <a:sym typeface="Consolas"/>
              </a:rPr>
              <a:t>File.separatorChar. Separador de carpetas.</a:t>
            </a:r>
            <a:endParaRPr sz="1100">
              <a:latin typeface="Consolas"/>
              <a:ea typeface="Consolas"/>
              <a:cs typeface="Consolas"/>
              <a:sym typeface="Consolas"/>
            </a:endParaRPr>
          </a:p>
        </p:txBody>
      </p:sp>
    </p:spTree>
  </p:cSld>
  <p:clrMapOvr>
    <a:masterClrMapping/>
  </p:clrMapOvr>
</p:sld>
</file>

<file path=ppt/slides/slide2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0" name="Shape 1590"/>
        <p:cNvGrpSpPr/>
        <p:nvPr/>
      </p:nvGrpSpPr>
      <p:grpSpPr>
        <a:xfrm>
          <a:off x="0" y="0"/>
          <a:ext cx="0" cy="0"/>
          <a:chOff x="0" y="0"/>
          <a:chExt cx="0" cy="0"/>
        </a:xfrm>
      </p:grpSpPr>
      <p:sp>
        <p:nvSpPr>
          <p:cNvPr id="1591" name="Google Shape;1591;p27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Directorios en Java</a:t>
            </a:r>
            <a:endParaRPr/>
          </a:p>
        </p:txBody>
      </p:sp>
      <p:sp>
        <p:nvSpPr>
          <p:cNvPr id="1592" name="Google Shape;1592;p27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s"/>
              <a:t>Directorios</a:t>
            </a:r>
            <a:endParaRPr b="1"/>
          </a:p>
          <a:p>
            <a:pPr indent="-342900" lvl="0" marL="457200" rtl="0" algn="just">
              <a:spcBef>
                <a:spcPts val="0"/>
              </a:spcBef>
              <a:spcAft>
                <a:spcPts val="0"/>
              </a:spcAft>
              <a:buSzPts val="1800"/>
              <a:buChar char="●"/>
            </a:pPr>
            <a:r>
              <a:rPr lang="es"/>
              <a:t>Un directorio es un </a:t>
            </a:r>
            <a:r>
              <a:rPr lang="es"/>
              <a:t>archivo</a:t>
            </a:r>
            <a:r>
              <a:rPr lang="es"/>
              <a:t> que puede contener una lista de otros archivos y directorios. </a:t>
            </a:r>
            <a:endParaRPr/>
          </a:p>
          <a:p>
            <a:pPr indent="-342900" lvl="0" marL="457200" rtl="0" algn="just">
              <a:spcBef>
                <a:spcPts val="0"/>
              </a:spcBef>
              <a:spcAft>
                <a:spcPts val="0"/>
              </a:spcAft>
              <a:buSzPts val="1800"/>
              <a:buChar char="●"/>
            </a:pPr>
            <a:r>
              <a:rPr lang="es"/>
              <a:t>Utiliza el objeto </a:t>
            </a:r>
            <a:r>
              <a:rPr b="1" lang="es"/>
              <a:t>File</a:t>
            </a:r>
            <a:r>
              <a:rPr lang="es"/>
              <a:t> para crear directorios, para listar los archivos disponibles en un directorio. </a:t>
            </a:r>
            <a:br>
              <a:rPr lang="es"/>
            </a:br>
            <a:r>
              <a:rPr lang="es"/>
              <a:t>Para obtener detalles completos, consulte una lista de todos los métodos a los que puede llamar en el objeto Archivo y que están relacionados con los directorios.</a:t>
            </a:r>
            <a:endParaRPr/>
          </a:p>
          <a:p>
            <a:pPr indent="0" lvl="0" marL="0" rtl="0" algn="just">
              <a:spcBef>
                <a:spcPts val="1000"/>
              </a:spcBef>
              <a:spcAft>
                <a:spcPts val="0"/>
              </a:spcAft>
              <a:buNone/>
            </a:pPr>
            <a:r>
              <a:rPr b="1" lang="es"/>
              <a:t>Crear directorios</a:t>
            </a:r>
            <a:endParaRPr b="1"/>
          </a:p>
          <a:p>
            <a:pPr indent="0" lvl="0" marL="0" rtl="0" algn="just">
              <a:spcBef>
                <a:spcPts val="0"/>
              </a:spcBef>
              <a:spcAft>
                <a:spcPts val="0"/>
              </a:spcAft>
              <a:buNone/>
            </a:pPr>
            <a:r>
              <a:rPr lang="es"/>
              <a:t>Hay dos métodos útiles de utilidad de archivos, que se pueden usar para crear directorios,  </a:t>
            </a:r>
            <a:r>
              <a:rPr b="1" lang="es"/>
              <a:t>mkdir</a:t>
            </a:r>
            <a:r>
              <a:rPr lang="es"/>
              <a:t> que crea un directorio, devuelve true en caso de éxito y false en caso de error cuando la ruta especificada en el objeto </a:t>
            </a:r>
            <a:r>
              <a:rPr b="1" lang="es"/>
              <a:t>File</a:t>
            </a:r>
            <a:r>
              <a:rPr lang="es"/>
              <a:t> ya existe o que el directorio no se puede crear porque toda la ruta aún no existe y el método </a:t>
            </a:r>
            <a:r>
              <a:rPr b="1" lang="es"/>
              <a:t>mkdirs</a:t>
            </a:r>
            <a:r>
              <a:rPr lang="es"/>
              <a:t>() crea un directorio y todos los padres del directorio.</a:t>
            </a:r>
            <a:endParaRPr/>
          </a:p>
          <a:p>
            <a:pPr indent="0" lvl="0" marL="0" rtl="0" algn="just">
              <a:spcBef>
                <a:spcPts val="1600"/>
              </a:spcBef>
              <a:spcAft>
                <a:spcPts val="1600"/>
              </a:spcAft>
              <a:buNone/>
            </a:pPr>
            <a:r>
              <a:t/>
            </a:r>
            <a:endParaRPr/>
          </a:p>
        </p:txBody>
      </p:sp>
    </p:spTree>
  </p:cSld>
  <p:clrMapOvr>
    <a:masterClrMapping/>
  </p:clrMapOvr>
</p:sld>
</file>

<file path=ppt/slides/slide2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6" name="Shape 1596"/>
        <p:cNvGrpSpPr/>
        <p:nvPr/>
      </p:nvGrpSpPr>
      <p:grpSpPr>
        <a:xfrm>
          <a:off x="0" y="0"/>
          <a:ext cx="0" cy="0"/>
          <a:chOff x="0" y="0"/>
          <a:chExt cx="0" cy="0"/>
        </a:xfrm>
      </p:grpSpPr>
      <p:sp>
        <p:nvSpPr>
          <p:cNvPr id="1597" name="Google Shape;1597;p276"/>
          <p:cNvSpPr txBox="1"/>
          <p:nvPr>
            <p:ph idx="1" type="body"/>
          </p:nvPr>
        </p:nvSpPr>
        <p:spPr>
          <a:xfrm>
            <a:off x="729450" y="1318650"/>
            <a:ext cx="7688700" cy="3021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s"/>
              <a:t>Listando directorios</a:t>
            </a:r>
            <a:endParaRPr b="1"/>
          </a:p>
          <a:p>
            <a:pPr indent="0" lvl="0" marL="0" rtl="0" algn="just">
              <a:spcBef>
                <a:spcPts val="0"/>
              </a:spcBef>
              <a:spcAft>
                <a:spcPts val="0"/>
              </a:spcAft>
              <a:buNone/>
            </a:pPr>
            <a:r>
              <a:rPr lang="es"/>
              <a:t>Puede usar el método list() proporcionado por el objeto File para listar todos los archivos y directorios disponibles en un directorio.</a:t>
            </a:r>
            <a:endParaRPr/>
          </a:p>
          <a:p>
            <a:pPr indent="0" lvl="0" marL="0" rtl="0" algn="just">
              <a:spcBef>
                <a:spcPts val="1600"/>
              </a:spcBef>
              <a:spcAft>
                <a:spcPts val="0"/>
              </a:spcAft>
              <a:buNone/>
            </a:pPr>
            <a:br>
              <a:rPr lang="es"/>
            </a:br>
            <a:br>
              <a:rPr lang="es"/>
            </a:br>
            <a:br>
              <a:rPr lang="es"/>
            </a:br>
            <a:br>
              <a:rPr lang="es"/>
            </a:br>
            <a:endParaRPr/>
          </a:p>
          <a:p>
            <a:pPr indent="0" lvl="0" marL="0" rtl="0" algn="l">
              <a:spcBef>
                <a:spcPts val="1600"/>
              </a:spcBef>
              <a:spcAft>
                <a:spcPts val="1600"/>
              </a:spcAft>
              <a:buNone/>
            </a:pPr>
            <a:r>
              <a:t/>
            </a:r>
            <a:endParaRPr/>
          </a:p>
        </p:txBody>
      </p:sp>
    </p:spTree>
  </p:cSld>
  <p:clrMapOvr>
    <a:masterClrMapping/>
  </p:clrMapOvr>
</p:sld>
</file>

<file path=ppt/slides/slide2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1" name="Shape 1601"/>
        <p:cNvGrpSpPr/>
        <p:nvPr/>
      </p:nvGrpSpPr>
      <p:grpSpPr>
        <a:xfrm>
          <a:off x="0" y="0"/>
          <a:ext cx="0" cy="0"/>
          <a:chOff x="0" y="0"/>
          <a:chExt cx="0" cy="0"/>
        </a:xfrm>
      </p:grpSpPr>
      <p:sp>
        <p:nvSpPr>
          <p:cNvPr id="1602" name="Google Shape;1602;p277"/>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Input y Output Stream</a:t>
            </a:r>
            <a:endParaRPr/>
          </a:p>
        </p:txBody>
      </p:sp>
    </p:spTree>
  </p:cSld>
  <p:clrMapOvr>
    <a:masterClrMapping/>
  </p:clrMapOvr>
</p:sld>
</file>

<file path=ppt/slides/slide2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6" name="Shape 1606"/>
        <p:cNvGrpSpPr/>
        <p:nvPr/>
      </p:nvGrpSpPr>
      <p:grpSpPr>
        <a:xfrm>
          <a:off x="0" y="0"/>
          <a:ext cx="0" cy="0"/>
          <a:chOff x="0" y="0"/>
          <a:chExt cx="0" cy="0"/>
        </a:xfrm>
      </p:grpSpPr>
      <p:sp>
        <p:nvSpPr>
          <p:cNvPr id="1607" name="Google Shape;1607;p27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27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El paquete IO de Java se ocupa principalmente de la lectura de datos sin procesar de un origen y la escritura de datos sin procesar en un destino. </a:t>
            </a:r>
            <a:endParaRPr/>
          </a:p>
          <a:p>
            <a:pPr indent="0" lvl="0" marL="0" rtl="0" algn="l">
              <a:spcBef>
                <a:spcPts val="1000"/>
              </a:spcBef>
              <a:spcAft>
                <a:spcPts val="0"/>
              </a:spcAft>
              <a:buNone/>
            </a:pPr>
            <a:r>
              <a:rPr lang="es"/>
              <a:t>Las fuentes y destinos de datos más típicos son estos:</a:t>
            </a:r>
            <a:endParaRPr/>
          </a:p>
          <a:p>
            <a:pPr indent="0" lvl="0" marL="0" rtl="0" algn="l">
              <a:spcBef>
                <a:spcPts val="1000"/>
              </a:spcBef>
              <a:spcAft>
                <a:spcPts val="1000"/>
              </a:spcAft>
              <a:buNone/>
            </a:pPr>
            <a:r>
              <a:rPr lang="es"/>
              <a:t>		</a:t>
            </a:r>
            <a:r>
              <a:rPr lang="es">
                <a:latin typeface="Consolas"/>
                <a:ea typeface="Consolas"/>
                <a:cs typeface="Consolas"/>
                <a:sym typeface="Consolas"/>
              </a:rPr>
              <a:t>Files</a:t>
            </a:r>
            <a:br>
              <a:rPr lang="es">
                <a:latin typeface="Consolas"/>
                <a:ea typeface="Consolas"/>
                <a:cs typeface="Consolas"/>
                <a:sym typeface="Consolas"/>
              </a:rPr>
            </a:br>
            <a:r>
              <a:rPr lang="es">
                <a:latin typeface="Consolas"/>
                <a:ea typeface="Consolas"/>
                <a:cs typeface="Consolas"/>
                <a:sym typeface="Consolas"/>
              </a:rPr>
              <a:t>		Pipes</a:t>
            </a:r>
            <a:br>
              <a:rPr lang="es">
                <a:latin typeface="Consolas"/>
                <a:ea typeface="Consolas"/>
                <a:cs typeface="Consolas"/>
                <a:sym typeface="Consolas"/>
              </a:rPr>
            </a:br>
            <a:r>
              <a:rPr lang="es">
                <a:latin typeface="Consolas"/>
                <a:ea typeface="Consolas"/>
                <a:cs typeface="Consolas"/>
                <a:sym typeface="Consolas"/>
              </a:rPr>
              <a:t>		Network Connections</a:t>
            </a:r>
            <a:br>
              <a:rPr lang="es">
                <a:latin typeface="Consolas"/>
                <a:ea typeface="Consolas"/>
                <a:cs typeface="Consolas"/>
                <a:sym typeface="Consolas"/>
              </a:rPr>
            </a:br>
            <a:r>
              <a:rPr lang="es">
                <a:latin typeface="Consolas"/>
                <a:ea typeface="Consolas"/>
                <a:cs typeface="Consolas"/>
                <a:sym typeface="Consolas"/>
              </a:rPr>
              <a:t>		In-memory Buffers</a:t>
            </a:r>
            <a:br>
              <a:rPr lang="es">
                <a:latin typeface="Consolas"/>
                <a:ea typeface="Consolas"/>
                <a:cs typeface="Consolas"/>
                <a:sym typeface="Consolas"/>
              </a:rPr>
            </a:br>
            <a:r>
              <a:rPr lang="es">
                <a:latin typeface="Consolas"/>
                <a:ea typeface="Consolas"/>
                <a:cs typeface="Consolas"/>
                <a:sym typeface="Consolas"/>
              </a:rPr>
              <a:t>		System.in, System.out, System.error</a:t>
            </a:r>
            <a:br>
              <a:rPr lang="es"/>
            </a:br>
            <a:endParaRPr/>
          </a:p>
        </p:txBody>
      </p:sp>
    </p:spTree>
  </p:cSld>
  <p:clrMapOvr>
    <a:masterClrMapping/>
  </p:clrMapOvr>
</p:sld>
</file>

<file path=ppt/slides/slide2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2" name="Shape 1612"/>
        <p:cNvGrpSpPr/>
        <p:nvPr/>
      </p:nvGrpSpPr>
      <p:grpSpPr>
        <a:xfrm>
          <a:off x="0" y="0"/>
          <a:ext cx="0" cy="0"/>
          <a:chOff x="0" y="0"/>
          <a:chExt cx="0" cy="0"/>
        </a:xfrm>
      </p:grpSpPr>
      <p:sp>
        <p:nvSpPr>
          <p:cNvPr id="1613" name="Google Shape;1613;p279"/>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Jerarquía de IO Streams</a:t>
            </a:r>
            <a:endParaRPr/>
          </a:p>
        </p:txBody>
      </p:sp>
      <p:pic>
        <p:nvPicPr>
          <p:cNvPr id="1614" name="Google Shape;1614;p279"/>
          <p:cNvPicPr preferRelativeResize="0"/>
          <p:nvPr/>
        </p:nvPicPr>
        <p:blipFill>
          <a:blip r:embed="rId3">
            <a:alphaModFix/>
          </a:blip>
          <a:stretch>
            <a:fillRect/>
          </a:stretch>
        </p:blipFill>
        <p:spPr>
          <a:xfrm>
            <a:off x="1787800" y="415800"/>
            <a:ext cx="5715000" cy="3810000"/>
          </a:xfrm>
          <a:prstGeom prst="rect">
            <a:avLst/>
          </a:prstGeom>
          <a:noFill/>
          <a:ln>
            <a:noFill/>
          </a:ln>
        </p:spPr>
      </p:pic>
    </p:spTree>
  </p:cSld>
  <p:clrMapOvr>
    <a:masterClrMapping/>
  </p:clrMapOvr>
</p:sld>
</file>

<file path=ppt/slides/slide2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8" name="Shape 1618"/>
        <p:cNvGrpSpPr/>
        <p:nvPr/>
      </p:nvGrpSpPr>
      <p:grpSpPr>
        <a:xfrm>
          <a:off x="0" y="0"/>
          <a:ext cx="0" cy="0"/>
          <a:chOff x="0" y="0"/>
          <a:chExt cx="0" cy="0"/>
        </a:xfrm>
      </p:grpSpPr>
      <p:sp>
        <p:nvSpPr>
          <p:cNvPr id="1619" name="Google Shape;1619;p28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28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Una secuencia se puede definir como una secuencia de datos. </a:t>
            </a:r>
            <a:r>
              <a:rPr lang="es">
                <a:latin typeface="Consolas"/>
                <a:ea typeface="Consolas"/>
                <a:cs typeface="Consolas"/>
                <a:sym typeface="Consolas"/>
              </a:rPr>
              <a:t>InputStream</a:t>
            </a:r>
            <a:r>
              <a:rPr lang="es"/>
              <a:t> se utiliza para leer datos de una fuente y </a:t>
            </a:r>
            <a:r>
              <a:rPr lang="es">
                <a:latin typeface="Consolas"/>
                <a:ea typeface="Consolas"/>
                <a:cs typeface="Consolas"/>
                <a:sym typeface="Consolas"/>
              </a:rPr>
              <a:t>OutputStream</a:t>
            </a:r>
            <a:r>
              <a:rPr lang="es"/>
              <a:t> se utiliza para escribir datos en un destino.</a:t>
            </a:r>
            <a:endParaRPr/>
          </a:p>
          <a:p>
            <a:pPr indent="0" lvl="0" marL="0" rtl="0" algn="just">
              <a:spcBef>
                <a:spcPts val="1600"/>
              </a:spcBef>
              <a:spcAft>
                <a:spcPts val="0"/>
              </a:spcAft>
              <a:buNone/>
            </a:pPr>
            <a:r>
              <a:rPr lang="es"/>
              <a:t>IO Streams es un concepto central en Java IO. Un flujo es un flujo de datos conceptualmente sin fin. Puedes leer desde una secuencia o escribir en una secuencia. Un flujo está conectado a una fuente de datos o un destino de datos. Las transmisiones en Java IO pueden estar basadas en bytes (lectura y </a:t>
            </a:r>
            <a:r>
              <a:rPr lang="es"/>
              <a:t>e</a:t>
            </a:r>
            <a:r>
              <a:rPr lang="es"/>
              <a:t>scritura de bytes) o en caracteres (lectura y escritura de caracteres).</a:t>
            </a:r>
            <a:endParaRPr/>
          </a:p>
          <a:p>
            <a:pPr indent="0" lvl="0" marL="0" rtl="0" algn="just">
              <a:spcBef>
                <a:spcPts val="1600"/>
              </a:spcBef>
              <a:spcAft>
                <a:spcPts val="1600"/>
              </a:spcAft>
              <a:buNone/>
            </a:pPr>
            <a:r>
              <a:rPr b="1" lang="es"/>
              <a:t>InputStream, OutputStream, Reader y Writer</a:t>
            </a:r>
            <a:br>
              <a:rPr lang="es"/>
            </a:br>
            <a:r>
              <a:rPr lang="es"/>
              <a:t>Un programa que necesita leer datos de alguna fuente necesita un InputStream o un Reader . Un programa que necesita escribir datos en algún destino necesita un OutputStream o un Writer .</a:t>
            </a:r>
            <a:endParaRPr/>
          </a:p>
        </p:txBody>
      </p:sp>
    </p:spTree>
  </p:cSld>
  <p:clrMapOvr>
    <a:masterClrMapping/>
  </p:clrMapOvr>
</p:sld>
</file>

<file path=ppt/slides/slide2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4" name="Shape 1624"/>
        <p:cNvGrpSpPr/>
        <p:nvPr/>
      </p:nvGrpSpPr>
      <p:grpSpPr>
        <a:xfrm>
          <a:off x="0" y="0"/>
          <a:ext cx="0" cy="0"/>
          <a:chOff x="0" y="0"/>
          <a:chExt cx="0" cy="0"/>
        </a:xfrm>
      </p:grpSpPr>
      <p:sp>
        <p:nvSpPr>
          <p:cNvPr id="1625" name="Google Shape;1625;p28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Implementaciones</a:t>
            </a:r>
            <a:endParaRPr/>
          </a:p>
        </p:txBody>
      </p:sp>
      <p:sp>
        <p:nvSpPr>
          <p:cNvPr id="1626" name="Google Shape;1626;p281"/>
          <p:cNvSpPr txBox="1"/>
          <p:nvPr>
            <p:ph idx="1" type="body"/>
          </p:nvPr>
        </p:nvSpPr>
        <p:spPr>
          <a:xfrm>
            <a:off x="729325" y="2078875"/>
            <a:ext cx="76884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s" sz="1100"/>
              <a:t>BufferedInputStream</a:t>
            </a:r>
            <a:r>
              <a:rPr lang="es" sz="1100"/>
              <a:t>		Contiene métodos para leer bytes del búfer (área de memoria).</a:t>
            </a:r>
            <a:br>
              <a:rPr lang="es" sz="1100"/>
            </a:br>
            <a:r>
              <a:rPr b="1" lang="es" sz="1100"/>
              <a:t>BufferedOutputStream</a:t>
            </a:r>
            <a:r>
              <a:rPr lang="es" sz="1100"/>
              <a:t>	Contiene métodos para escribir bytes en el búfer.</a:t>
            </a:r>
            <a:br>
              <a:rPr lang="es" sz="1100"/>
            </a:br>
            <a:r>
              <a:rPr b="1" lang="es" sz="1100"/>
              <a:t>ByteArrayInputStream</a:t>
            </a:r>
            <a:r>
              <a:rPr lang="es" sz="1100"/>
              <a:t>	Contiene métodos para leer bytes de un array de bytes</a:t>
            </a:r>
            <a:br>
              <a:rPr lang="es" sz="1100"/>
            </a:br>
            <a:r>
              <a:rPr b="1" lang="es" sz="1100"/>
              <a:t>ByteArrayOutputStream</a:t>
            </a:r>
            <a:r>
              <a:rPr lang="es" sz="1100"/>
              <a:t>	Contiene métodos para escribir bytes en un array de bytes.</a:t>
            </a:r>
            <a:br>
              <a:rPr lang="es" sz="1100"/>
            </a:br>
            <a:r>
              <a:rPr b="1" lang="es" sz="1100"/>
              <a:t>DataInputStream</a:t>
            </a:r>
            <a:r>
              <a:rPr lang="es" sz="1100"/>
              <a:t>		Contiene métodos para leer tipos de datos primitivos de Java.</a:t>
            </a:r>
            <a:br>
              <a:rPr lang="es" sz="1100"/>
            </a:br>
            <a:r>
              <a:rPr b="1" lang="es" sz="1100"/>
              <a:t>DataOutputStream</a:t>
            </a:r>
            <a:r>
              <a:rPr lang="es" sz="1100"/>
              <a:t>		Contiene métodos para escribir tipos de datos primitivos de Java.</a:t>
            </a:r>
            <a:br>
              <a:rPr lang="es" sz="1100"/>
            </a:br>
            <a:r>
              <a:rPr b="1" lang="es" sz="1100"/>
              <a:t>FileInputStream</a:t>
            </a:r>
            <a:r>
              <a:rPr lang="es" sz="1100"/>
              <a:t>		Contiene métodos para leer bytes de un archivo.</a:t>
            </a:r>
            <a:br>
              <a:rPr lang="es" sz="1100"/>
            </a:br>
            <a:r>
              <a:rPr b="1" lang="es" sz="1100"/>
              <a:t>FileOutputStream</a:t>
            </a:r>
            <a:r>
              <a:rPr lang="es" sz="1100"/>
              <a:t>		Contiene métodos para escribir bytes en un archivo.</a:t>
            </a:r>
            <a:br>
              <a:rPr lang="es" sz="1100"/>
            </a:br>
            <a:r>
              <a:rPr b="1" lang="es" sz="1100"/>
              <a:t>FilterInputStream</a:t>
            </a:r>
            <a:r>
              <a:rPr lang="es" sz="1100"/>
              <a:t>		Contiene métodos para leer bytes de otros flujos de entrada que utiliza como fuente de datos.</a:t>
            </a:r>
            <a:br>
              <a:rPr lang="es" sz="1100"/>
            </a:br>
            <a:r>
              <a:rPr b="1" lang="es" sz="1100"/>
              <a:t>FilterOutputStream</a:t>
            </a:r>
            <a:r>
              <a:rPr lang="es" sz="1100"/>
              <a:t>		Contiene métodos para escribir en otros flujos de salida.</a:t>
            </a:r>
            <a:br>
              <a:rPr lang="es" sz="1100"/>
            </a:br>
            <a:r>
              <a:rPr b="1" lang="es" sz="1100"/>
              <a:t>InputStream</a:t>
            </a:r>
            <a:r>
              <a:rPr lang="es" sz="1100"/>
              <a:t>			Clase abstracta que describe la entrada del stream.</a:t>
            </a:r>
            <a:endParaRPr sz="11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Java Runtime Environment (JRE)</a:t>
            </a:r>
            <a:endParaRPr/>
          </a:p>
        </p:txBody>
      </p:sp>
      <p:sp>
        <p:nvSpPr>
          <p:cNvPr id="204" name="Google Shape;204;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Java Runtime Environment (JRE) es un conjunto de herramientas que proporcionan un entorno en donde las aplicaciones Java pueden ser ejecutadas. </a:t>
            </a:r>
            <a:endParaRPr/>
          </a:p>
          <a:p>
            <a:pPr indent="0" lvl="0" marL="0" rtl="0" algn="just">
              <a:spcBef>
                <a:spcPts val="1600"/>
              </a:spcBef>
              <a:spcAft>
                <a:spcPts val="1600"/>
              </a:spcAft>
              <a:buNone/>
            </a:pPr>
            <a:r>
              <a:rPr lang="es"/>
              <a:t>Cuando un usuario desea ejecutar un programa Java, este debe elegir el entorno que se adecue a sus necesidades (arquitectura y sistema operativo de la computadora).</a:t>
            </a:r>
            <a:endParaRPr/>
          </a:p>
        </p:txBody>
      </p:sp>
    </p:spTree>
  </p:cSld>
  <p:clrMapOvr>
    <a:masterClrMapping/>
  </p:clrMapOvr>
</p:sld>
</file>

<file path=ppt/slides/slide2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0" name="Shape 1630"/>
        <p:cNvGrpSpPr/>
        <p:nvPr/>
      </p:nvGrpSpPr>
      <p:grpSpPr>
        <a:xfrm>
          <a:off x="0" y="0"/>
          <a:ext cx="0" cy="0"/>
          <a:chOff x="0" y="0"/>
          <a:chExt cx="0" cy="0"/>
        </a:xfrm>
      </p:grpSpPr>
      <p:sp>
        <p:nvSpPr>
          <p:cNvPr id="1631" name="Google Shape;1631;p282"/>
          <p:cNvSpPr txBox="1"/>
          <p:nvPr>
            <p:ph idx="1" type="body"/>
          </p:nvPr>
        </p:nvSpPr>
        <p:spPr>
          <a:xfrm>
            <a:off x="729450" y="1318650"/>
            <a:ext cx="7688700" cy="302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1100"/>
              <a:t>OutputStream</a:t>
            </a:r>
            <a:r>
              <a:rPr lang="es" sz="1100"/>
              <a:t>			Clase abstracta que describe la salida del stream.</a:t>
            </a:r>
            <a:br>
              <a:rPr lang="es" sz="1100"/>
            </a:br>
            <a:r>
              <a:rPr b="1" lang="es" sz="1100"/>
              <a:t>ObjectInputStream</a:t>
            </a:r>
            <a:r>
              <a:rPr lang="es" sz="1100"/>
              <a:t>		Contiene métodos para leer objetos.</a:t>
            </a:r>
            <a:br>
              <a:rPr lang="es" sz="1100"/>
            </a:br>
            <a:r>
              <a:rPr b="1" lang="es" sz="1100"/>
              <a:t>ObjectOutputStream</a:t>
            </a:r>
            <a:r>
              <a:rPr lang="es" sz="1100"/>
              <a:t>		Contiene métodos para escribir objetos.</a:t>
            </a:r>
            <a:br>
              <a:rPr lang="es" sz="1100"/>
            </a:br>
            <a:r>
              <a:rPr b="1" lang="es" sz="1100"/>
              <a:t>PipedInputStream</a:t>
            </a:r>
            <a:r>
              <a:rPr lang="es" sz="1100"/>
              <a:t>		Un flujo de entrada canalizado debe conectarse a un flujo de salida canalizado.</a:t>
            </a:r>
            <a:br>
              <a:rPr lang="es" sz="1100"/>
            </a:br>
            <a:r>
              <a:rPr b="1" lang="es" sz="1100"/>
              <a:t>PipedOutputStream</a:t>
            </a:r>
            <a:r>
              <a:rPr lang="es" sz="1100"/>
              <a:t>		Contiene métodos para escribir en un flujo de salida canalizado.</a:t>
            </a:r>
            <a:br>
              <a:rPr lang="es" sz="1100"/>
            </a:br>
            <a:r>
              <a:rPr b="1" lang="es" sz="1100"/>
              <a:t>PrintStream</a:t>
            </a:r>
            <a:r>
              <a:rPr lang="es" sz="1100"/>
              <a:t>			Flujo de salida que contiene print() y println()</a:t>
            </a:r>
            <a:br>
              <a:rPr lang="es" sz="1100"/>
            </a:br>
            <a:r>
              <a:rPr b="1" lang="es" sz="1100"/>
              <a:t>PushbackInputStream</a:t>
            </a:r>
            <a:r>
              <a:rPr lang="es" sz="1100"/>
              <a:t>	Flujo de entrada que permite que los bytes se devuelvan al stream.</a:t>
            </a:r>
            <a:br>
              <a:rPr lang="es" sz="1100"/>
            </a:br>
            <a:r>
              <a:rPr b="1" lang="es" sz="1100"/>
              <a:t>SequenceInputStream</a:t>
            </a:r>
            <a:r>
              <a:rPr lang="es" sz="1100"/>
              <a:t>	Contiene métodos para concatenar múltiples flujos de entrada y luego leer de el flujo combinado.</a:t>
            </a:r>
            <a:endParaRPr sz="1100"/>
          </a:p>
          <a:p>
            <a:pPr indent="0" lvl="0" marL="0" rtl="0" algn="l">
              <a:spcBef>
                <a:spcPts val="1600"/>
              </a:spcBef>
              <a:spcAft>
                <a:spcPts val="1600"/>
              </a:spcAft>
              <a:buNone/>
            </a:pPr>
            <a:r>
              <a:t/>
            </a:r>
            <a:endParaRPr/>
          </a:p>
        </p:txBody>
      </p:sp>
    </p:spTree>
  </p:cSld>
  <p:clrMapOvr>
    <a:masterClrMapping/>
  </p:clrMapOvr>
</p:sld>
</file>

<file path=ppt/slides/slide2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5" name="Shape 1635"/>
        <p:cNvGrpSpPr/>
        <p:nvPr/>
      </p:nvGrpSpPr>
      <p:grpSpPr>
        <a:xfrm>
          <a:off x="0" y="0"/>
          <a:ext cx="0" cy="0"/>
          <a:chOff x="0" y="0"/>
          <a:chExt cx="0" cy="0"/>
        </a:xfrm>
      </p:grpSpPr>
      <p:sp>
        <p:nvSpPr>
          <p:cNvPr id="1636" name="Google Shape;1636;p283"/>
          <p:cNvSpPr txBox="1"/>
          <p:nvPr>
            <p:ph idx="1" type="body"/>
          </p:nvPr>
        </p:nvSpPr>
        <p:spPr>
          <a:xfrm>
            <a:off x="729450" y="1350475"/>
            <a:ext cx="3184500" cy="2989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O </a:t>
            </a:r>
            <a:r>
              <a:rPr lang="es"/>
              <a:t>podríamos</a:t>
            </a:r>
            <a:r>
              <a:rPr lang="es"/>
              <a:t> agruparlos de esta manera.</a:t>
            </a:r>
            <a:endParaRPr/>
          </a:p>
        </p:txBody>
      </p:sp>
      <p:pic>
        <p:nvPicPr>
          <p:cNvPr id="1637" name="Google Shape;1637;p283"/>
          <p:cNvPicPr preferRelativeResize="0"/>
          <p:nvPr/>
        </p:nvPicPr>
        <p:blipFill>
          <a:blip r:embed="rId3">
            <a:alphaModFix/>
          </a:blip>
          <a:stretch>
            <a:fillRect/>
          </a:stretch>
        </p:blipFill>
        <p:spPr>
          <a:xfrm>
            <a:off x="3999775" y="1350473"/>
            <a:ext cx="4723175" cy="2989500"/>
          </a:xfrm>
          <a:prstGeom prst="rect">
            <a:avLst/>
          </a:prstGeom>
          <a:noFill/>
          <a:ln>
            <a:noFill/>
          </a:ln>
        </p:spPr>
      </p:pic>
    </p:spTree>
  </p:cSld>
  <p:clrMapOvr>
    <a:masterClrMapping/>
  </p:clrMapOvr>
</p:sld>
</file>

<file path=ppt/slides/slide2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1" name="Shape 1641"/>
        <p:cNvGrpSpPr/>
        <p:nvPr/>
      </p:nvGrpSpPr>
      <p:grpSpPr>
        <a:xfrm>
          <a:off x="0" y="0"/>
          <a:ext cx="0" cy="0"/>
          <a:chOff x="0" y="0"/>
          <a:chExt cx="0" cy="0"/>
        </a:xfrm>
      </p:grpSpPr>
      <p:sp>
        <p:nvSpPr>
          <p:cNvPr id="1642" name="Google Shape;1642;p284"/>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File IO Stream </a:t>
            </a:r>
            <a:endParaRPr/>
          </a:p>
        </p:txBody>
      </p:sp>
    </p:spTree>
  </p:cSld>
  <p:clrMapOvr>
    <a:masterClrMapping/>
  </p:clrMapOvr>
</p:sld>
</file>

<file path=ppt/slides/slide2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6" name="Shape 1646"/>
        <p:cNvGrpSpPr/>
        <p:nvPr/>
      </p:nvGrpSpPr>
      <p:grpSpPr>
        <a:xfrm>
          <a:off x="0" y="0"/>
          <a:ext cx="0" cy="0"/>
          <a:chOff x="0" y="0"/>
          <a:chExt cx="0" cy="0"/>
        </a:xfrm>
      </p:grpSpPr>
      <p:sp>
        <p:nvSpPr>
          <p:cNvPr id="1647" name="Google Shape;1647;p28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FileOutputStream</a:t>
            </a:r>
            <a:endParaRPr/>
          </a:p>
        </p:txBody>
      </p:sp>
      <p:sp>
        <p:nvSpPr>
          <p:cNvPr id="1648" name="Google Shape;1648;p28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s"/>
              <a:t>La clase FileOutputStream hace posible escribir un archivo como un flujo de bytes. La clase FileOutputStream es una subclase de OutputStream lo que significa que puede usar un FileOutputStream como OutputStream .</a:t>
            </a:r>
            <a:endParaRPr/>
          </a:p>
        </p:txBody>
      </p:sp>
      <p:sp>
        <p:nvSpPr>
          <p:cNvPr id="1649" name="Google Shape;1649;p285"/>
          <p:cNvSpPr txBox="1"/>
          <p:nvPr>
            <p:ph idx="1" type="body"/>
          </p:nvPr>
        </p:nvSpPr>
        <p:spPr>
          <a:xfrm>
            <a:off x="4927350" y="3294050"/>
            <a:ext cx="3490800" cy="1497300"/>
          </a:xfrm>
          <a:prstGeom prst="rect">
            <a:avLst/>
          </a:prstGeom>
          <a:solidFill>
            <a:srgbClr val="333333"/>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s" sz="800">
                <a:solidFill>
                  <a:schemeClr val="lt1"/>
                </a:solidFill>
                <a:highlight>
                  <a:srgbClr val="333333"/>
                </a:highlight>
                <a:latin typeface="Consolas"/>
                <a:ea typeface="Consolas"/>
                <a:cs typeface="Consolas"/>
                <a:sym typeface="Consolas"/>
              </a:rPr>
              <a:t>OutputStream output = </a:t>
            </a:r>
            <a:endParaRPr sz="800">
              <a:solidFill>
                <a:schemeClr val="lt1"/>
              </a:solidFill>
              <a:highlight>
                <a:srgbClr val="333333"/>
              </a:highlight>
              <a:latin typeface="Consolas"/>
              <a:ea typeface="Consolas"/>
              <a:cs typeface="Consolas"/>
              <a:sym typeface="Consolas"/>
            </a:endParaRPr>
          </a:p>
          <a:p>
            <a:pPr indent="457200" lvl="0" marL="0" rtl="0" algn="l">
              <a:spcBef>
                <a:spcPts val="0"/>
              </a:spcBef>
              <a:spcAft>
                <a:spcPts val="0"/>
              </a:spcAft>
              <a:buNone/>
            </a:pPr>
            <a:r>
              <a:rPr lang="es" sz="800">
                <a:solidFill>
                  <a:schemeClr val="lt1"/>
                </a:solidFill>
                <a:highlight>
                  <a:srgbClr val="333333"/>
                </a:highlight>
                <a:latin typeface="Consolas"/>
                <a:ea typeface="Consolas"/>
                <a:cs typeface="Consolas"/>
                <a:sym typeface="Consolas"/>
              </a:rPr>
              <a:t>new FileOutputStream("c:\\data\\output-text.txt");</a:t>
            </a:r>
            <a:br>
              <a:rPr lang="es" sz="800">
                <a:solidFill>
                  <a:schemeClr val="lt1"/>
                </a:solidFill>
                <a:highlight>
                  <a:srgbClr val="333333"/>
                </a:highlight>
                <a:latin typeface="Consolas"/>
                <a:ea typeface="Consolas"/>
                <a:cs typeface="Consolas"/>
                <a:sym typeface="Consolas"/>
              </a:rPr>
            </a:b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while(moreData) {</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  int data = getMoreData();</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  output.write(data);</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output.close();</a:t>
            </a:r>
            <a:br>
              <a:rPr lang="es" sz="800">
                <a:solidFill>
                  <a:schemeClr val="lt1"/>
                </a:solidFill>
                <a:highlight>
                  <a:srgbClr val="333333"/>
                </a:highlight>
                <a:latin typeface="Consolas"/>
                <a:ea typeface="Consolas"/>
                <a:cs typeface="Consolas"/>
                <a:sym typeface="Consolas"/>
              </a:rPr>
            </a:br>
            <a:br>
              <a:rPr lang="es" sz="800">
                <a:solidFill>
                  <a:schemeClr val="lt1"/>
                </a:solidFill>
                <a:highlight>
                  <a:srgbClr val="333333"/>
                </a:highlight>
                <a:latin typeface="Consolas"/>
                <a:ea typeface="Consolas"/>
                <a:cs typeface="Consolas"/>
                <a:sym typeface="Consolas"/>
              </a:rPr>
            </a:br>
            <a:endParaRPr sz="8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t/>
            </a:r>
            <a:endParaRPr sz="8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t/>
            </a:r>
            <a:endParaRPr sz="8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t/>
            </a:r>
            <a:endParaRPr sz="800">
              <a:solidFill>
                <a:srgbClr val="F3F3F3"/>
              </a:solidFill>
              <a:latin typeface="Consolas"/>
              <a:ea typeface="Consolas"/>
              <a:cs typeface="Consolas"/>
              <a:sym typeface="Consolas"/>
            </a:endParaRPr>
          </a:p>
        </p:txBody>
      </p:sp>
    </p:spTree>
  </p:cSld>
  <p:clrMapOvr>
    <a:masterClrMapping/>
  </p:clrMapOvr>
</p:sld>
</file>

<file path=ppt/slides/slide2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3" name="Shape 1653"/>
        <p:cNvGrpSpPr/>
        <p:nvPr/>
      </p:nvGrpSpPr>
      <p:grpSpPr>
        <a:xfrm>
          <a:off x="0" y="0"/>
          <a:ext cx="0" cy="0"/>
          <a:chOff x="0" y="0"/>
          <a:chExt cx="0" cy="0"/>
        </a:xfrm>
      </p:grpSpPr>
      <p:sp>
        <p:nvSpPr>
          <p:cNvPr id="1654" name="Google Shape;1654;p28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FileInputStream</a:t>
            </a:r>
            <a:endParaRPr/>
          </a:p>
        </p:txBody>
      </p:sp>
      <p:sp>
        <p:nvSpPr>
          <p:cNvPr id="1655" name="Google Shape;1655;p28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s"/>
              <a:t>La clase Java FileInputStream permite leer el contenido de un archivo como un flujo de bytes. La clase Java FileInputStream es una subclase de Java InputStream . Esto significa que utiliza Java FileInputStream como InputStream ( FileInputStream comporta como InputStream ).</a:t>
            </a:r>
            <a:endParaRPr/>
          </a:p>
        </p:txBody>
      </p:sp>
      <p:sp>
        <p:nvSpPr>
          <p:cNvPr id="1656" name="Google Shape;1656;p286"/>
          <p:cNvSpPr txBox="1"/>
          <p:nvPr>
            <p:ph idx="1" type="body"/>
          </p:nvPr>
        </p:nvSpPr>
        <p:spPr>
          <a:xfrm>
            <a:off x="4572000" y="3294050"/>
            <a:ext cx="3846000" cy="1497300"/>
          </a:xfrm>
          <a:prstGeom prst="rect">
            <a:avLst/>
          </a:prstGeom>
          <a:solidFill>
            <a:srgbClr val="333333"/>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s" sz="800">
                <a:solidFill>
                  <a:schemeClr val="lt1"/>
                </a:solidFill>
                <a:highlight>
                  <a:srgbClr val="333333"/>
                </a:highlight>
                <a:latin typeface="Consolas"/>
                <a:ea typeface="Consolas"/>
                <a:cs typeface="Consolas"/>
                <a:sym typeface="Consolas"/>
              </a:rPr>
              <a:t>InputStream input = new FileInputStream("input-text.txt");</a:t>
            </a:r>
            <a:br>
              <a:rPr lang="es" sz="800">
                <a:solidFill>
                  <a:schemeClr val="lt1"/>
                </a:solidFill>
                <a:highlight>
                  <a:srgbClr val="333333"/>
                </a:highlight>
                <a:latin typeface="Consolas"/>
                <a:ea typeface="Consolas"/>
                <a:cs typeface="Consolas"/>
                <a:sym typeface="Consolas"/>
              </a:rPr>
            </a:b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int data = input.read();</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while(data != -1) {</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  //do something with data...</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  doSomethingWithData(data);</a:t>
            </a:r>
            <a:br>
              <a:rPr lang="es" sz="800">
                <a:solidFill>
                  <a:schemeClr val="lt1"/>
                </a:solidFill>
                <a:highlight>
                  <a:srgbClr val="333333"/>
                </a:highlight>
                <a:latin typeface="Consolas"/>
                <a:ea typeface="Consolas"/>
                <a:cs typeface="Consolas"/>
                <a:sym typeface="Consolas"/>
              </a:rPr>
            </a:b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  data = input.read();</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input.close();</a:t>
            </a:r>
            <a:br>
              <a:rPr lang="es" sz="800">
                <a:solidFill>
                  <a:schemeClr val="lt1"/>
                </a:solidFill>
                <a:highlight>
                  <a:srgbClr val="333333"/>
                </a:highlight>
                <a:latin typeface="Consolas"/>
                <a:ea typeface="Consolas"/>
                <a:cs typeface="Consolas"/>
                <a:sym typeface="Consolas"/>
              </a:rPr>
            </a:br>
            <a:br>
              <a:rPr lang="es" sz="800">
                <a:solidFill>
                  <a:schemeClr val="lt1"/>
                </a:solidFill>
                <a:highlight>
                  <a:srgbClr val="333333"/>
                </a:highlight>
                <a:latin typeface="Consolas"/>
                <a:ea typeface="Consolas"/>
                <a:cs typeface="Consolas"/>
                <a:sym typeface="Consolas"/>
              </a:rPr>
            </a:br>
            <a:endParaRPr sz="8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t/>
            </a:r>
            <a:endParaRPr sz="8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t/>
            </a:r>
            <a:endParaRPr sz="8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t/>
            </a:r>
            <a:endParaRPr sz="800">
              <a:solidFill>
                <a:srgbClr val="F3F3F3"/>
              </a:solidFill>
              <a:latin typeface="Consolas"/>
              <a:ea typeface="Consolas"/>
              <a:cs typeface="Consolas"/>
              <a:sym typeface="Consolas"/>
            </a:endParaRPr>
          </a:p>
        </p:txBody>
      </p:sp>
    </p:spTree>
  </p:cSld>
  <p:clrMapOvr>
    <a:masterClrMapping/>
  </p:clrMapOvr>
</p:sld>
</file>

<file path=ppt/slides/slide2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0" name="Shape 1660"/>
        <p:cNvGrpSpPr/>
        <p:nvPr/>
      </p:nvGrpSpPr>
      <p:grpSpPr>
        <a:xfrm>
          <a:off x="0" y="0"/>
          <a:ext cx="0" cy="0"/>
          <a:chOff x="0" y="0"/>
          <a:chExt cx="0" cy="0"/>
        </a:xfrm>
      </p:grpSpPr>
      <p:sp>
        <p:nvSpPr>
          <p:cNvPr id="1661" name="Google Shape;1661;p287"/>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Pipes</a:t>
            </a:r>
            <a:r>
              <a:rPr lang="es"/>
              <a:t> IO Stream </a:t>
            </a:r>
            <a:endParaRPr/>
          </a:p>
        </p:txBody>
      </p:sp>
    </p:spTree>
  </p:cSld>
  <p:clrMapOvr>
    <a:masterClrMapping/>
  </p:clrMapOvr>
</p:sld>
</file>

<file path=ppt/slides/slide2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5" name="Shape 1665"/>
        <p:cNvGrpSpPr/>
        <p:nvPr/>
      </p:nvGrpSpPr>
      <p:grpSpPr>
        <a:xfrm>
          <a:off x="0" y="0"/>
          <a:ext cx="0" cy="0"/>
          <a:chOff x="0" y="0"/>
          <a:chExt cx="0" cy="0"/>
        </a:xfrm>
      </p:grpSpPr>
      <p:sp>
        <p:nvSpPr>
          <p:cNvPr id="1666" name="Google Shape;1666;p28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Pipes</a:t>
            </a:r>
            <a:endParaRPr/>
          </a:p>
        </p:txBody>
      </p:sp>
      <p:sp>
        <p:nvSpPr>
          <p:cNvPr id="1667" name="Google Shape;1667;p28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Pipes en Java IO proporciona la capacidad de dos subprocesos que se ejecutan en la misma JVM para comunicarse. Por lo tanto, también pueden ser fuentes o destinos de datos.</a:t>
            </a:r>
            <a:endParaRPr/>
          </a:p>
          <a:p>
            <a:pPr indent="0" lvl="0" marL="0" rtl="0" algn="just">
              <a:spcBef>
                <a:spcPts val="1600"/>
              </a:spcBef>
              <a:spcAft>
                <a:spcPts val="0"/>
              </a:spcAft>
              <a:buNone/>
            </a:pPr>
            <a:r>
              <a:rPr lang="es"/>
              <a:t>No puede usar una Pipe para comunicarse con un hilo en una JVM diferente (proceso diferente), las partes que se comunican deben estar ejecutándose en el mismo proceso y deben ser hilos diferentes.</a:t>
            </a:r>
            <a:endParaRPr/>
          </a:p>
          <a:p>
            <a:pPr indent="0" lvl="0" marL="0" rtl="0" algn="just">
              <a:spcBef>
                <a:spcPts val="1600"/>
              </a:spcBef>
              <a:spcAft>
                <a:spcPts val="1600"/>
              </a:spcAft>
              <a:buNone/>
            </a:pPr>
            <a:r>
              <a:rPr lang="es"/>
              <a:t>La creación de una tubería utilizando Java IO se realiza a través de las clases </a:t>
            </a:r>
            <a:r>
              <a:rPr lang="es">
                <a:latin typeface="Consolas"/>
                <a:ea typeface="Consolas"/>
                <a:cs typeface="Consolas"/>
                <a:sym typeface="Consolas"/>
              </a:rPr>
              <a:t>PipedOutputStream</a:t>
            </a:r>
            <a:r>
              <a:rPr lang="es"/>
              <a:t> y </a:t>
            </a:r>
            <a:r>
              <a:rPr lang="es">
                <a:latin typeface="Consolas"/>
                <a:ea typeface="Consolas"/>
                <a:cs typeface="Consolas"/>
                <a:sym typeface="Consolas"/>
              </a:rPr>
              <a:t>PipedInputStream</a:t>
            </a:r>
            <a:r>
              <a:rPr lang="es"/>
              <a:t> . Un </a:t>
            </a:r>
            <a:r>
              <a:rPr lang="es">
                <a:latin typeface="Consolas"/>
                <a:ea typeface="Consolas"/>
                <a:cs typeface="Consolas"/>
                <a:sym typeface="Consolas"/>
              </a:rPr>
              <a:t>PipedInputStream</a:t>
            </a:r>
            <a:r>
              <a:rPr lang="es"/>
              <a:t> debe estar conectado a un </a:t>
            </a:r>
            <a:r>
              <a:rPr lang="es">
                <a:latin typeface="Consolas"/>
                <a:ea typeface="Consolas"/>
                <a:cs typeface="Consolas"/>
                <a:sym typeface="Consolas"/>
              </a:rPr>
              <a:t>PipedOutputStream</a:t>
            </a:r>
            <a:r>
              <a:rPr lang="es"/>
              <a:t> . Los datos escritos en el </a:t>
            </a:r>
            <a:r>
              <a:rPr lang="es">
                <a:latin typeface="Consolas"/>
                <a:ea typeface="Consolas"/>
                <a:cs typeface="Consolas"/>
                <a:sym typeface="Consolas"/>
              </a:rPr>
              <a:t>PipedOutputStream</a:t>
            </a:r>
            <a:r>
              <a:rPr lang="es"/>
              <a:t> por un hilo pueden leerse desde el </a:t>
            </a:r>
            <a:r>
              <a:rPr lang="es">
                <a:latin typeface="Consolas"/>
                <a:ea typeface="Consolas"/>
                <a:cs typeface="Consolas"/>
                <a:sym typeface="Consolas"/>
              </a:rPr>
              <a:t>PipedInputStream</a:t>
            </a:r>
            <a:r>
              <a:rPr lang="es"/>
              <a:t> conectado por otro hilo.</a:t>
            </a:r>
            <a:endParaRPr/>
          </a:p>
        </p:txBody>
      </p:sp>
    </p:spTree>
  </p:cSld>
  <p:clrMapOvr>
    <a:masterClrMapping/>
  </p:clrMapOvr>
</p:sld>
</file>

<file path=ppt/slides/slide2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1" name="Shape 1671"/>
        <p:cNvGrpSpPr/>
        <p:nvPr/>
      </p:nvGrpSpPr>
      <p:grpSpPr>
        <a:xfrm>
          <a:off x="0" y="0"/>
          <a:ext cx="0" cy="0"/>
          <a:chOff x="0" y="0"/>
          <a:chExt cx="0" cy="0"/>
        </a:xfrm>
      </p:grpSpPr>
      <p:sp>
        <p:nvSpPr>
          <p:cNvPr id="1672" name="Google Shape;1672;p289"/>
          <p:cNvSpPr txBox="1"/>
          <p:nvPr>
            <p:ph idx="1" type="body"/>
          </p:nvPr>
        </p:nvSpPr>
        <p:spPr>
          <a:xfrm>
            <a:off x="729450" y="1318650"/>
            <a:ext cx="3776400" cy="2901600"/>
          </a:xfrm>
          <a:prstGeom prst="rect">
            <a:avLst/>
          </a:prstGeom>
          <a:solidFill>
            <a:srgbClr val="333333"/>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s" sz="800">
                <a:solidFill>
                  <a:schemeClr val="lt1"/>
                </a:solidFill>
                <a:highlight>
                  <a:srgbClr val="333333"/>
                </a:highlight>
                <a:latin typeface="Consolas"/>
                <a:ea typeface="Consolas"/>
                <a:cs typeface="Consolas"/>
                <a:sym typeface="Consolas"/>
              </a:rPr>
              <a:t>final PipedOutputStream output = new PipedOutputStream();</a:t>
            </a:r>
            <a:endParaRPr sz="8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final PipedInputStream  input  = new PipedInputStream(output);</a:t>
            </a:r>
            <a:endParaRPr sz="8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Thread thread1 = new Thread(new Runnable() {</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	</a:t>
            </a:r>
            <a:r>
              <a:rPr lang="es" sz="800">
                <a:solidFill>
                  <a:schemeClr val="lt1"/>
                </a:solidFill>
                <a:highlight>
                  <a:srgbClr val="333333"/>
                </a:highlight>
                <a:latin typeface="Consolas"/>
                <a:ea typeface="Consolas"/>
                <a:cs typeface="Consolas"/>
                <a:sym typeface="Consolas"/>
              </a:rPr>
              <a:t>@Override</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        public void run() {</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        	try {</a:t>
            </a:r>
            <a:endParaRPr sz="800">
              <a:solidFill>
                <a:schemeClr val="lt1"/>
              </a:solidFill>
              <a:highlight>
                <a:srgbClr val="333333"/>
              </a:highlight>
              <a:latin typeface="Consolas"/>
              <a:ea typeface="Consolas"/>
              <a:cs typeface="Consolas"/>
              <a:sym typeface="Consolas"/>
            </a:endParaRPr>
          </a:p>
          <a:p>
            <a:pPr indent="457200" lvl="0" marL="0" rtl="0" algn="l">
              <a:spcBef>
                <a:spcPts val="0"/>
              </a:spcBef>
              <a:spcAft>
                <a:spcPts val="0"/>
              </a:spcAft>
              <a:buNone/>
            </a:pPr>
            <a:r>
              <a:rPr lang="es" sz="800">
                <a:solidFill>
                  <a:schemeClr val="lt1"/>
                </a:solidFill>
                <a:highlight>
                  <a:srgbClr val="333333"/>
                </a:highlight>
                <a:latin typeface="Consolas"/>
                <a:ea typeface="Consolas"/>
                <a:cs typeface="Consolas"/>
                <a:sym typeface="Consolas"/>
              </a:rPr>
              <a:t>  output.write("Hello world, pipe!".getBytes());</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                } catch (IOException e) {</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                }</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            }</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        });</a:t>
            </a:r>
            <a:br>
              <a:rPr lang="es" sz="800">
                <a:solidFill>
                  <a:schemeClr val="lt1"/>
                </a:solidFill>
                <a:highlight>
                  <a:srgbClr val="333333"/>
                </a:highlight>
                <a:latin typeface="Consolas"/>
                <a:ea typeface="Consolas"/>
                <a:cs typeface="Consolas"/>
                <a:sym typeface="Consolas"/>
              </a:rPr>
            </a:br>
            <a:br>
              <a:rPr lang="es" sz="800">
                <a:solidFill>
                  <a:schemeClr val="lt1"/>
                </a:solidFill>
                <a:highlight>
                  <a:srgbClr val="333333"/>
                </a:highlight>
                <a:latin typeface="Consolas"/>
                <a:ea typeface="Consolas"/>
                <a:cs typeface="Consolas"/>
                <a:sym typeface="Consolas"/>
              </a:rPr>
            </a:br>
            <a:br>
              <a:rPr lang="es" sz="800">
                <a:solidFill>
                  <a:schemeClr val="lt1"/>
                </a:solidFill>
                <a:highlight>
                  <a:srgbClr val="333333"/>
                </a:highlight>
                <a:latin typeface="Consolas"/>
                <a:ea typeface="Consolas"/>
                <a:cs typeface="Consolas"/>
                <a:sym typeface="Consolas"/>
              </a:rPr>
            </a:br>
            <a:endParaRPr sz="8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t/>
            </a:r>
            <a:endParaRPr sz="8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t/>
            </a:r>
            <a:endParaRPr sz="8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t/>
            </a:r>
            <a:endParaRPr sz="800">
              <a:solidFill>
                <a:srgbClr val="F3F3F3"/>
              </a:solidFill>
              <a:latin typeface="Consolas"/>
              <a:ea typeface="Consolas"/>
              <a:cs typeface="Consolas"/>
              <a:sym typeface="Consolas"/>
            </a:endParaRPr>
          </a:p>
        </p:txBody>
      </p:sp>
      <p:sp>
        <p:nvSpPr>
          <p:cNvPr id="1673" name="Google Shape;1673;p289"/>
          <p:cNvSpPr txBox="1"/>
          <p:nvPr>
            <p:ph idx="1" type="body"/>
          </p:nvPr>
        </p:nvSpPr>
        <p:spPr>
          <a:xfrm>
            <a:off x="4749575" y="1318650"/>
            <a:ext cx="3681000" cy="2901600"/>
          </a:xfrm>
          <a:prstGeom prst="rect">
            <a:avLst/>
          </a:prstGeom>
          <a:solidFill>
            <a:srgbClr val="333333"/>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br>
              <a:rPr lang="es" sz="800">
                <a:solidFill>
                  <a:schemeClr val="lt1"/>
                </a:solidFill>
                <a:highlight>
                  <a:srgbClr val="333333"/>
                </a:highlight>
                <a:latin typeface="Consolas"/>
                <a:ea typeface="Consolas"/>
                <a:cs typeface="Consolas"/>
                <a:sym typeface="Consolas"/>
              </a:rPr>
            </a:b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        Thread thread2 = new Thread(new Runnable() {</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            @Override</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            public void run() {</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                try {</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                    int data = input.read();</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                    while(data != -1){</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                        System.out.print((char) data);</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                        data = input.read();</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                    }</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                } catch (IOException e) {</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                }</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            }</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        });</a:t>
            </a:r>
            <a:br>
              <a:rPr lang="es" sz="800">
                <a:solidFill>
                  <a:schemeClr val="lt1"/>
                </a:solidFill>
                <a:highlight>
                  <a:srgbClr val="333333"/>
                </a:highlight>
                <a:latin typeface="Consolas"/>
                <a:ea typeface="Consolas"/>
                <a:cs typeface="Consolas"/>
                <a:sym typeface="Consolas"/>
              </a:rPr>
            </a:b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        thread1.start();</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        thread2.start();</a:t>
            </a:r>
            <a:br>
              <a:rPr lang="es" sz="800">
                <a:solidFill>
                  <a:schemeClr val="lt1"/>
                </a:solidFill>
                <a:highlight>
                  <a:srgbClr val="333333"/>
                </a:highlight>
                <a:latin typeface="Consolas"/>
                <a:ea typeface="Consolas"/>
                <a:cs typeface="Consolas"/>
                <a:sym typeface="Consolas"/>
              </a:rPr>
            </a:br>
            <a:br>
              <a:rPr lang="es" sz="800">
                <a:solidFill>
                  <a:schemeClr val="lt1"/>
                </a:solidFill>
                <a:highlight>
                  <a:srgbClr val="333333"/>
                </a:highlight>
                <a:latin typeface="Consolas"/>
                <a:ea typeface="Consolas"/>
                <a:cs typeface="Consolas"/>
                <a:sym typeface="Consolas"/>
              </a:rPr>
            </a:br>
            <a:br>
              <a:rPr lang="es" sz="800">
                <a:solidFill>
                  <a:schemeClr val="lt1"/>
                </a:solidFill>
                <a:highlight>
                  <a:srgbClr val="333333"/>
                </a:highlight>
                <a:latin typeface="Consolas"/>
                <a:ea typeface="Consolas"/>
                <a:cs typeface="Consolas"/>
                <a:sym typeface="Consolas"/>
              </a:rPr>
            </a:br>
            <a:br>
              <a:rPr lang="es" sz="800">
                <a:solidFill>
                  <a:schemeClr val="lt1"/>
                </a:solidFill>
                <a:highlight>
                  <a:srgbClr val="333333"/>
                </a:highlight>
                <a:latin typeface="Consolas"/>
                <a:ea typeface="Consolas"/>
                <a:cs typeface="Consolas"/>
                <a:sym typeface="Consolas"/>
              </a:rPr>
            </a:br>
            <a:br>
              <a:rPr lang="es" sz="800">
                <a:solidFill>
                  <a:schemeClr val="lt1"/>
                </a:solidFill>
                <a:highlight>
                  <a:srgbClr val="333333"/>
                </a:highlight>
                <a:latin typeface="Consolas"/>
                <a:ea typeface="Consolas"/>
                <a:cs typeface="Consolas"/>
                <a:sym typeface="Consolas"/>
              </a:rPr>
            </a:br>
            <a:endParaRPr sz="8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t/>
            </a:r>
            <a:endParaRPr sz="8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t/>
            </a:r>
            <a:endParaRPr sz="8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t/>
            </a:r>
            <a:endParaRPr sz="800">
              <a:solidFill>
                <a:srgbClr val="F3F3F3"/>
              </a:solidFill>
              <a:latin typeface="Consolas"/>
              <a:ea typeface="Consolas"/>
              <a:cs typeface="Consolas"/>
              <a:sym typeface="Consolas"/>
            </a:endParaRPr>
          </a:p>
        </p:txBody>
      </p:sp>
    </p:spTree>
  </p:cSld>
  <p:clrMapOvr>
    <a:masterClrMapping/>
  </p:clrMapOvr>
</p:sld>
</file>

<file path=ppt/slides/slide2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7" name="Shape 1677"/>
        <p:cNvGrpSpPr/>
        <p:nvPr/>
      </p:nvGrpSpPr>
      <p:grpSpPr>
        <a:xfrm>
          <a:off x="0" y="0"/>
          <a:ext cx="0" cy="0"/>
          <a:chOff x="0" y="0"/>
          <a:chExt cx="0" cy="0"/>
        </a:xfrm>
      </p:grpSpPr>
      <p:sp>
        <p:nvSpPr>
          <p:cNvPr id="1678" name="Google Shape;1678;p290"/>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Readers y Writers</a:t>
            </a:r>
            <a:endParaRPr/>
          </a:p>
        </p:txBody>
      </p:sp>
    </p:spTree>
  </p:cSld>
  <p:clrMapOvr>
    <a:masterClrMapping/>
  </p:clrMapOvr>
</p:sld>
</file>

<file path=ppt/slides/slide2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2" name="Shape 1682"/>
        <p:cNvGrpSpPr/>
        <p:nvPr/>
      </p:nvGrpSpPr>
      <p:grpSpPr>
        <a:xfrm>
          <a:off x="0" y="0"/>
          <a:ext cx="0" cy="0"/>
          <a:chOff x="0" y="0"/>
          <a:chExt cx="0" cy="0"/>
        </a:xfrm>
      </p:grpSpPr>
      <p:sp>
        <p:nvSpPr>
          <p:cNvPr id="1683" name="Google Shape;1683;p29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Reader &amp; Writer</a:t>
            </a:r>
            <a:endParaRPr/>
          </a:p>
        </p:txBody>
      </p:sp>
      <p:sp>
        <p:nvSpPr>
          <p:cNvPr id="1684" name="Google Shape;1684;p29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La clase Java Reader es la clase base para todas las subclases de Reader en la API IO de Java. Un Reader es como un InputStream excepto que se basa en caracteres en lugar de en bytes. En otras palabras, un Java Reader está destinado a leer texto, mientras que un InputStream está diseñado para leer bytes en bruto.</a:t>
            </a:r>
            <a:endParaRPr/>
          </a:p>
          <a:p>
            <a:pPr indent="0" lvl="0" marL="0" rtl="0" algn="just">
              <a:spcBef>
                <a:spcPts val="1600"/>
              </a:spcBef>
              <a:spcAft>
                <a:spcPts val="0"/>
              </a:spcAft>
              <a:buNone/>
            </a:pPr>
            <a:r>
              <a:rPr lang="es"/>
              <a:t>La clase de Java Writer es la clase base para todas las subclases de Writer en la API de IO de Java. Un Writer es como un OutputStream excepto que se basa en caracteres en lugar de en bytes. En otras palabras, un Writer está diseñado para escribir texto, mientras que un OutputStream está diseñado para escribir bytes sin procesar.</a:t>
            </a:r>
            <a:endParaRPr/>
          </a:p>
          <a:p>
            <a:pPr indent="0" lvl="0" marL="0" rtl="0" algn="just">
              <a:spcBef>
                <a:spcPts val="1600"/>
              </a:spcBef>
              <a:spcAft>
                <a:spcPts val="1600"/>
              </a:spcAft>
              <a:buNone/>
            </a:pPr>
            <a:r>
              <a:rPr lang="es"/>
              <a:t>Ambas poseen enconding.</a:t>
            </a:r>
            <a:endParaRPr/>
          </a:p>
        </p:txBody>
      </p:sp>
      <p:sp>
        <p:nvSpPr>
          <p:cNvPr id="1685" name="Google Shape;1685;p291"/>
          <p:cNvSpPr txBox="1"/>
          <p:nvPr>
            <p:ph idx="1" type="body"/>
          </p:nvPr>
        </p:nvSpPr>
        <p:spPr>
          <a:xfrm>
            <a:off x="4572000" y="4115425"/>
            <a:ext cx="3638700" cy="620100"/>
          </a:xfrm>
          <a:prstGeom prst="rect">
            <a:avLst/>
          </a:prstGeom>
          <a:solidFill>
            <a:srgbClr val="333333"/>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s" sz="800">
                <a:solidFill>
                  <a:srgbClr val="F3F3F3"/>
                </a:solidFill>
                <a:latin typeface="Consolas"/>
                <a:ea typeface="Consolas"/>
                <a:cs typeface="Consolas"/>
                <a:sym typeface="Consolas"/>
              </a:rPr>
              <a:t>Reader reader = new BufferedReader(new FileReader(...));</a:t>
            </a:r>
            <a:br>
              <a:rPr lang="es" sz="800">
                <a:solidFill>
                  <a:srgbClr val="F3F3F3"/>
                </a:solidFill>
                <a:latin typeface="Consolas"/>
                <a:ea typeface="Consolas"/>
                <a:cs typeface="Consolas"/>
                <a:sym typeface="Consolas"/>
              </a:rPr>
            </a:br>
            <a:endParaRPr sz="800">
              <a:solidFill>
                <a:srgbClr val="F3F3F3"/>
              </a:solidFill>
              <a:latin typeface="Consolas"/>
              <a:ea typeface="Consolas"/>
              <a:cs typeface="Consolas"/>
              <a:sym typeface="Consolas"/>
            </a:endParaRPr>
          </a:p>
          <a:p>
            <a:pPr indent="0" lvl="0" marL="0" rtl="0" algn="l">
              <a:spcBef>
                <a:spcPts val="0"/>
              </a:spcBef>
              <a:spcAft>
                <a:spcPts val="0"/>
              </a:spcAft>
              <a:buNone/>
            </a:pPr>
            <a:r>
              <a:rPr lang="es" sz="800">
                <a:solidFill>
                  <a:srgbClr val="F3F3F3"/>
                </a:solidFill>
                <a:latin typeface="Consolas"/>
                <a:ea typeface="Consolas"/>
                <a:cs typeface="Consolas"/>
                <a:sym typeface="Consolas"/>
              </a:rPr>
              <a:t>Writer writer = new BufferedWriter(new FileWriter(...));</a:t>
            </a:r>
            <a:endParaRPr sz="800">
              <a:solidFill>
                <a:srgbClr val="F3F3F3"/>
              </a:solidFill>
              <a:latin typeface="Consolas"/>
              <a:ea typeface="Consolas"/>
              <a:cs typeface="Consolas"/>
              <a:sym typeface="Consola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Java Development Kit (JDK)</a:t>
            </a:r>
            <a:endParaRPr/>
          </a:p>
        </p:txBody>
      </p:sp>
      <p:sp>
        <p:nvSpPr>
          <p:cNvPr id="210" name="Google Shape;210;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El Java Development Kit (JDK) es una extensión de JRE. Junto con los archivos y herramientas proporcionados por JRE, el JDK incluye compiladores y herramientas (como JavaDoc y Java Debugger) para crear programas Java. </a:t>
            </a:r>
            <a:endParaRPr/>
          </a:p>
          <a:p>
            <a:pPr indent="0" lvl="0" marL="0" rtl="0" algn="just">
              <a:spcBef>
                <a:spcPts val="1600"/>
              </a:spcBef>
              <a:spcAft>
                <a:spcPts val="1600"/>
              </a:spcAft>
              <a:buNone/>
            </a:pPr>
            <a:r>
              <a:rPr lang="es"/>
              <a:t>Por esta razón, cuando uno quiere desarrollar una aplicación Java, necesitan instalar un JDK.</a:t>
            </a:r>
            <a:endParaRPr/>
          </a:p>
        </p:txBody>
      </p:sp>
    </p:spTree>
  </p:cSld>
  <p:clrMapOvr>
    <a:masterClrMapping/>
  </p:clrMapOvr>
</p:sld>
</file>

<file path=ppt/slides/slide2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9" name="Shape 1689"/>
        <p:cNvGrpSpPr/>
        <p:nvPr/>
      </p:nvGrpSpPr>
      <p:grpSpPr>
        <a:xfrm>
          <a:off x="0" y="0"/>
          <a:ext cx="0" cy="0"/>
          <a:chOff x="0" y="0"/>
          <a:chExt cx="0" cy="0"/>
        </a:xfrm>
      </p:grpSpPr>
      <p:sp>
        <p:nvSpPr>
          <p:cNvPr id="1690" name="Google Shape;1690;p29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PrintWriter</a:t>
            </a:r>
            <a:endParaRPr/>
          </a:p>
        </p:txBody>
      </p:sp>
      <p:sp>
        <p:nvSpPr>
          <p:cNvPr id="1691" name="Google Shape;1691;p29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s"/>
              <a:t>La clase Java </a:t>
            </a:r>
            <a:r>
              <a:rPr lang="es">
                <a:latin typeface="Consolas"/>
                <a:ea typeface="Consolas"/>
                <a:cs typeface="Consolas"/>
                <a:sym typeface="Consolas"/>
              </a:rPr>
              <a:t>PrintWriter</a:t>
            </a:r>
            <a:r>
              <a:rPr lang="es"/>
              <a:t> permite escribir datos formateados en un Writer subyacente. Por ejemplo, escribir int , long y otros datos primitivos formateados como texto, en lugar de como sus valores de byte.</a:t>
            </a:r>
            <a:br>
              <a:rPr lang="es"/>
            </a:br>
            <a:br>
              <a:rPr lang="es"/>
            </a:br>
            <a:r>
              <a:rPr lang="es"/>
              <a:t>El Java </a:t>
            </a:r>
            <a:r>
              <a:rPr lang="es">
                <a:latin typeface="Consolas"/>
                <a:ea typeface="Consolas"/>
                <a:cs typeface="Consolas"/>
                <a:sym typeface="Consolas"/>
              </a:rPr>
              <a:t>PrintWriter</a:t>
            </a:r>
            <a:r>
              <a:rPr lang="es"/>
              <a:t> es útil si está generando informes (o similares) donde tiene que mezclar texto y números. La clase PrintWriter tiene todos los mismos métodos que PrintStream excepto los métodos para escribir bytes en bruto. Al ser una subclase de Writer PrintWriter está diseñado para escribir texto.</a:t>
            </a:r>
            <a:br>
              <a:rPr lang="es"/>
            </a:br>
            <a:br>
              <a:rPr lang="es"/>
            </a:br>
            <a:endParaRPr/>
          </a:p>
        </p:txBody>
      </p:sp>
      <p:sp>
        <p:nvSpPr>
          <p:cNvPr id="1692" name="Google Shape;1692;p292"/>
          <p:cNvSpPr txBox="1"/>
          <p:nvPr>
            <p:ph idx="1" type="body"/>
          </p:nvPr>
        </p:nvSpPr>
        <p:spPr>
          <a:xfrm>
            <a:off x="4909750" y="3582025"/>
            <a:ext cx="3681000" cy="1508700"/>
          </a:xfrm>
          <a:prstGeom prst="rect">
            <a:avLst/>
          </a:prstGeom>
          <a:solidFill>
            <a:srgbClr val="333333"/>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s" sz="800">
                <a:solidFill>
                  <a:schemeClr val="lt1"/>
                </a:solidFill>
                <a:highlight>
                  <a:srgbClr val="333333"/>
                </a:highlight>
                <a:latin typeface="Consolas"/>
                <a:ea typeface="Consolas"/>
                <a:cs typeface="Consolas"/>
                <a:sym typeface="Consolas"/>
              </a:rPr>
              <a:t>FileWriter writer = new FileWriter ("data / report.txt");</a:t>
            </a:r>
            <a:br>
              <a:rPr lang="es" sz="800">
                <a:solidFill>
                  <a:schemeClr val="lt1"/>
                </a:solidFill>
                <a:highlight>
                  <a:srgbClr val="333333"/>
                </a:highlight>
                <a:latin typeface="Consolas"/>
                <a:ea typeface="Consolas"/>
                <a:cs typeface="Consolas"/>
                <a:sym typeface="Consolas"/>
              </a:rPr>
            </a:b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 try (PrintWriter printWriter =</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     nuevo PrintWriter (escritor)) {</a:t>
            </a:r>
            <a:br>
              <a:rPr lang="es" sz="800">
                <a:solidFill>
                  <a:schemeClr val="lt1"/>
                </a:solidFill>
                <a:highlight>
                  <a:srgbClr val="333333"/>
                </a:highlight>
                <a:latin typeface="Consolas"/>
                <a:ea typeface="Consolas"/>
                <a:cs typeface="Consolas"/>
                <a:sym typeface="Consolas"/>
              </a:rPr>
            </a:b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     printWriter.write ("Hello World");</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     printWriter.write ((int) 123);</a:t>
            </a:r>
            <a:br>
              <a:rPr lang="es" sz="800">
                <a:solidFill>
                  <a:schemeClr val="lt1"/>
                </a:solidFill>
                <a:highlight>
                  <a:srgbClr val="333333"/>
                </a:highlight>
                <a:latin typeface="Consolas"/>
                <a:ea typeface="Consolas"/>
                <a:cs typeface="Consolas"/>
                <a:sym typeface="Consolas"/>
              </a:rPr>
            </a:b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 }</a:t>
            </a:r>
            <a:br>
              <a:rPr lang="es" sz="800">
                <a:solidFill>
                  <a:schemeClr val="lt1"/>
                </a:solidFill>
                <a:highlight>
                  <a:srgbClr val="333333"/>
                </a:highlight>
                <a:latin typeface="Consolas"/>
                <a:ea typeface="Consolas"/>
                <a:cs typeface="Consolas"/>
                <a:sym typeface="Consolas"/>
              </a:rPr>
            </a:br>
            <a:br>
              <a:rPr lang="es" sz="800">
                <a:solidFill>
                  <a:schemeClr val="lt1"/>
                </a:solidFill>
                <a:highlight>
                  <a:srgbClr val="333333"/>
                </a:highlight>
                <a:latin typeface="Consolas"/>
                <a:ea typeface="Consolas"/>
                <a:cs typeface="Consolas"/>
                <a:sym typeface="Consolas"/>
              </a:rPr>
            </a:br>
            <a:br>
              <a:rPr lang="es" sz="800">
                <a:solidFill>
                  <a:schemeClr val="lt1"/>
                </a:solidFill>
                <a:highlight>
                  <a:srgbClr val="333333"/>
                </a:highlight>
                <a:latin typeface="Consolas"/>
                <a:ea typeface="Consolas"/>
                <a:cs typeface="Consolas"/>
                <a:sym typeface="Consolas"/>
              </a:rPr>
            </a:br>
            <a:endParaRPr sz="8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t/>
            </a:r>
            <a:endParaRPr sz="8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t/>
            </a:r>
            <a:endParaRPr sz="8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t/>
            </a:r>
            <a:endParaRPr sz="800">
              <a:solidFill>
                <a:srgbClr val="F3F3F3"/>
              </a:solidFill>
              <a:latin typeface="Consolas"/>
              <a:ea typeface="Consolas"/>
              <a:cs typeface="Consolas"/>
              <a:sym typeface="Consolas"/>
            </a:endParaRPr>
          </a:p>
        </p:txBody>
      </p:sp>
    </p:spTree>
  </p:cSld>
  <p:clrMapOvr>
    <a:masterClrMapping/>
  </p:clrMapOvr>
</p:sld>
</file>

<file path=ppt/slides/slide2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6" name="Shape 1696"/>
        <p:cNvGrpSpPr/>
        <p:nvPr/>
      </p:nvGrpSpPr>
      <p:grpSpPr>
        <a:xfrm>
          <a:off x="0" y="0"/>
          <a:ext cx="0" cy="0"/>
          <a:chOff x="0" y="0"/>
          <a:chExt cx="0" cy="0"/>
        </a:xfrm>
      </p:grpSpPr>
      <p:sp>
        <p:nvSpPr>
          <p:cNvPr id="1697" name="Google Shape;1697;p29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FileReader</a:t>
            </a:r>
            <a:endParaRPr/>
          </a:p>
        </p:txBody>
      </p:sp>
      <p:sp>
        <p:nvSpPr>
          <p:cNvPr id="1698" name="Google Shape;1698;p29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La clase Java FileReader hace posible leer el contenido de un archivo como una secuencia de caracteres. Funciona de manera muy similar a FileInputStream excepto que FileInputStream lee bytes, mientras que FileReader lee caracteres. El FileReader está destinado a leer texto, en otras palabras. Un carácter puede corresponder a uno o más bytes dependiendo del esquema de codificación de caracteres.</a:t>
            </a:r>
            <a:endParaRPr/>
          </a:p>
        </p:txBody>
      </p:sp>
      <p:sp>
        <p:nvSpPr>
          <p:cNvPr id="1699" name="Google Shape;1699;p293"/>
          <p:cNvSpPr txBox="1"/>
          <p:nvPr>
            <p:ph idx="1" type="body"/>
          </p:nvPr>
        </p:nvSpPr>
        <p:spPr>
          <a:xfrm>
            <a:off x="4909750" y="3582025"/>
            <a:ext cx="3681000" cy="1508700"/>
          </a:xfrm>
          <a:prstGeom prst="rect">
            <a:avLst/>
          </a:prstGeom>
          <a:solidFill>
            <a:srgbClr val="333333"/>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s" sz="800">
                <a:solidFill>
                  <a:schemeClr val="lt1"/>
                </a:solidFill>
                <a:highlight>
                  <a:srgbClr val="333333"/>
                </a:highlight>
                <a:latin typeface="Consolas"/>
                <a:ea typeface="Consolas"/>
                <a:cs typeface="Consolas"/>
                <a:sym typeface="Consolas"/>
              </a:rPr>
              <a:t>Reader fileReader = new FileReader("input-text.txt");</a:t>
            </a:r>
            <a:br>
              <a:rPr lang="es" sz="800">
                <a:solidFill>
                  <a:schemeClr val="lt1"/>
                </a:solidFill>
                <a:highlight>
                  <a:srgbClr val="333333"/>
                </a:highlight>
                <a:latin typeface="Consolas"/>
                <a:ea typeface="Consolas"/>
                <a:cs typeface="Consolas"/>
                <a:sym typeface="Consolas"/>
              </a:rPr>
            </a:b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int data = fileReader.read();</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while(data != -1) {</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  //do something with data...</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  doSomethingWithData(data);</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  data = fileReader.read();</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fileReader.close();</a:t>
            </a:r>
            <a:br>
              <a:rPr lang="es" sz="800">
                <a:solidFill>
                  <a:schemeClr val="lt1"/>
                </a:solidFill>
                <a:highlight>
                  <a:srgbClr val="333333"/>
                </a:highlight>
                <a:latin typeface="Consolas"/>
                <a:ea typeface="Consolas"/>
                <a:cs typeface="Consolas"/>
                <a:sym typeface="Consolas"/>
              </a:rPr>
            </a:br>
            <a:br>
              <a:rPr lang="es" sz="800">
                <a:solidFill>
                  <a:schemeClr val="lt1"/>
                </a:solidFill>
                <a:highlight>
                  <a:srgbClr val="333333"/>
                </a:highlight>
                <a:latin typeface="Consolas"/>
                <a:ea typeface="Consolas"/>
                <a:cs typeface="Consolas"/>
                <a:sym typeface="Consolas"/>
              </a:rPr>
            </a:br>
            <a:br>
              <a:rPr lang="es" sz="800">
                <a:solidFill>
                  <a:schemeClr val="lt1"/>
                </a:solidFill>
                <a:highlight>
                  <a:srgbClr val="333333"/>
                </a:highlight>
                <a:latin typeface="Consolas"/>
                <a:ea typeface="Consolas"/>
                <a:cs typeface="Consolas"/>
                <a:sym typeface="Consolas"/>
              </a:rPr>
            </a:br>
            <a:endParaRPr sz="8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t/>
            </a:r>
            <a:endParaRPr sz="8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t/>
            </a:r>
            <a:endParaRPr sz="8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t/>
            </a:r>
            <a:endParaRPr sz="800">
              <a:solidFill>
                <a:srgbClr val="F3F3F3"/>
              </a:solidFill>
              <a:latin typeface="Consolas"/>
              <a:ea typeface="Consolas"/>
              <a:cs typeface="Consolas"/>
              <a:sym typeface="Consolas"/>
            </a:endParaRPr>
          </a:p>
        </p:txBody>
      </p:sp>
    </p:spTree>
  </p:cSld>
  <p:clrMapOvr>
    <a:masterClrMapping/>
  </p:clrMapOvr>
</p:sld>
</file>

<file path=ppt/slides/slide2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3" name="Shape 1703"/>
        <p:cNvGrpSpPr/>
        <p:nvPr/>
      </p:nvGrpSpPr>
      <p:grpSpPr>
        <a:xfrm>
          <a:off x="0" y="0"/>
          <a:ext cx="0" cy="0"/>
          <a:chOff x="0" y="0"/>
          <a:chExt cx="0" cy="0"/>
        </a:xfrm>
      </p:grpSpPr>
      <p:sp>
        <p:nvSpPr>
          <p:cNvPr id="1704" name="Google Shape;1704;p29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StringReader</a:t>
            </a:r>
            <a:endParaRPr/>
          </a:p>
        </p:txBody>
      </p:sp>
      <p:sp>
        <p:nvSpPr>
          <p:cNvPr id="1705" name="Google Shape;1705;p29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s"/>
              <a:t>La clase StringReader Java StringReader permite convertir una String normal en un Reader . Esto es útil si tiene datos como una cadena pero necesita pasar esa cadena a un componente que </a:t>
            </a:r>
            <a:r>
              <a:rPr lang="es"/>
              <a:t>sólo</a:t>
            </a:r>
            <a:r>
              <a:rPr lang="es"/>
              <a:t> acepta un Reader .</a:t>
            </a:r>
            <a:endParaRPr/>
          </a:p>
        </p:txBody>
      </p:sp>
      <p:sp>
        <p:nvSpPr>
          <p:cNvPr id="1706" name="Google Shape;1706;p294"/>
          <p:cNvSpPr txBox="1"/>
          <p:nvPr>
            <p:ph idx="1" type="body"/>
          </p:nvPr>
        </p:nvSpPr>
        <p:spPr>
          <a:xfrm>
            <a:off x="4881900" y="3440325"/>
            <a:ext cx="3708600" cy="1650300"/>
          </a:xfrm>
          <a:prstGeom prst="rect">
            <a:avLst/>
          </a:prstGeom>
          <a:solidFill>
            <a:srgbClr val="333333"/>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s" sz="800">
                <a:solidFill>
                  <a:schemeClr val="lt1"/>
                </a:solidFill>
                <a:highlight>
                  <a:srgbClr val="333333"/>
                </a:highlight>
                <a:latin typeface="Consolas"/>
                <a:ea typeface="Consolas"/>
                <a:cs typeface="Consolas"/>
                <a:sym typeface="Consolas"/>
              </a:rPr>
              <a:t>String input = "Hola Mundo String... ";</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StringReader stringReader = new StringReader(input);</a:t>
            </a:r>
            <a:br>
              <a:rPr lang="es" sz="800">
                <a:solidFill>
                  <a:schemeClr val="lt1"/>
                </a:solidFill>
                <a:highlight>
                  <a:srgbClr val="333333"/>
                </a:highlight>
                <a:latin typeface="Consolas"/>
                <a:ea typeface="Consolas"/>
                <a:cs typeface="Consolas"/>
                <a:sym typeface="Consolas"/>
              </a:rPr>
            </a:b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int data = stringReader.read();</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while(data != -1) {</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  //do something with data...</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  doSomethingWithData(data);</a:t>
            </a:r>
            <a:br>
              <a:rPr lang="es" sz="800">
                <a:solidFill>
                  <a:schemeClr val="lt1"/>
                </a:solidFill>
                <a:highlight>
                  <a:srgbClr val="333333"/>
                </a:highlight>
                <a:latin typeface="Consolas"/>
                <a:ea typeface="Consolas"/>
                <a:cs typeface="Consolas"/>
                <a:sym typeface="Consolas"/>
              </a:rPr>
            </a:b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  data = stringReader.read();</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stringReader.close();</a:t>
            </a:r>
            <a:br>
              <a:rPr lang="es" sz="800">
                <a:solidFill>
                  <a:schemeClr val="lt1"/>
                </a:solidFill>
                <a:highlight>
                  <a:srgbClr val="333333"/>
                </a:highlight>
                <a:latin typeface="Consolas"/>
                <a:ea typeface="Consolas"/>
                <a:cs typeface="Consolas"/>
                <a:sym typeface="Consolas"/>
              </a:rPr>
            </a:br>
            <a:br>
              <a:rPr lang="es" sz="800">
                <a:solidFill>
                  <a:schemeClr val="lt1"/>
                </a:solidFill>
                <a:highlight>
                  <a:srgbClr val="333333"/>
                </a:highlight>
                <a:latin typeface="Consolas"/>
                <a:ea typeface="Consolas"/>
                <a:cs typeface="Consolas"/>
                <a:sym typeface="Consolas"/>
              </a:rPr>
            </a:br>
            <a:br>
              <a:rPr lang="es" sz="800">
                <a:solidFill>
                  <a:schemeClr val="lt1"/>
                </a:solidFill>
                <a:highlight>
                  <a:srgbClr val="333333"/>
                </a:highlight>
                <a:latin typeface="Consolas"/>
                <a:ea typeface="Consolas"/>
                <a:cs typeface="Consolas"/>
                <a:sym typeface="Consolas"/>
              </a:rPr>
            </a:br>
            <a:endParaRPr sz="8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t/>
            </a:r>
            <a:endParaRPr sz="8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t/>
            </a:r>
            <a:endParaRPr sz="8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t/>
            </a:r>
            <a:endParaRPr sz="800">
              <a:solidFill>
                <a:srgbClr val="F3F3F3"/>
              </a:solidFill>
              <a:latin typeface="Consolas"/>
              <a:ea typeface="Consolas"/>
              <a:cs typeface="Consolas"/>
              <a:sym typeface="Consolas"/>
            </a:endParaRPr>
          </a:p>
        </p:txBody>
      </p:sp>
    </p:spTree>
  </p:cSld>
  <p:clrMapOvr>
    <a:masterClrMapping/>
  </p:clrMapOvr>
</p:sld>
</file>

<file path=ppt/slides/slide2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0" name="Shape 1710"/>
        <p:cNvGrpSpPr/>
        <p:nvPr/>
      </p:nvGrpSpPr>
      <p:grpSpPr>
        <a:xfrm>
          <a:off x="0" y="0"/>
          <a:ext cx="0" cy="0"/>
          <a:chOff x="0" y="0"/>
          <a:chExt cx="0" cy="0"/>
        </a:xfrm>
      </p:grpSpPr>
      <p:sp>
        <p:nvSpPr>
          <p:cNvPr id="1711" name="Google Shape;1711;p29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System.in, System.out, y System.error</a:t>
            </a:r>
            <a:endParaRPr/>
          </a:p>
        </p:txBody>
      </p:sp>
      <p:sp>
        <p:nvSpPr>
          <p:cNvPr id="1712" name="Google Shape;1712;p29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s"/>
              <a:t>S</a:t>
            </a:r>
            <a:r>
              <a:rPr lang="es"/>
              <a:t>on fuentes o destinos comunes de datos. El más utilizado es probablemente System.out para escribir resultados en la consola desde los programas de la consola, que son iniciadas por el tiempo de ejecución de Java cuando se inicia una JVM, por lo que no tiene que crear una instancia de las transmisiones usted mismo (aunque puede intercambiarlas en el tiempo de ejecución).</a:t>
            </a:r>
            <a:br>
              <a:rPr lang="es"/>
            </a:br>
            <a:endParaRPr/>
          </a:p>
        </p:txBody>
      </p:sp>
    </p:spTree>
  </p:cSld>
  <p:clrMapOvr>
    <a:masterClrMapping/>
  </p:clrMapOvr>
</p:sld>
</file>

<file path=ppt/slides/slide2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6" name="Shape 1716"/>
        <p:cNvGrpSpPr/>
        <p:nvPr/>
      </p:nvGrpSpPr>
      <p:grpSpPr>
        <a:xfrm>
          <a:off x="0" y="0"/>
          <a:ext cx="0" cy="0"/>
          <a:chOff x="0" y="0"/>
          <a:chExt cx="0" cy="0"/>
        </a:xfrm>
      </p:grpSpPr>
      <p:sp>
        <p:nvSpPr>
          <p:cNvPr id="1717" name="Google Shape;1717;p296"/>
          <p:cNvSpPr txBox="1"/>
          <p:nvPr>
            <p:ph idx="1" type="body"/>
          </p:nvPr>
        </p:nvSpPr>
        <p:spPr>
          <a:xfrm>
            <a:off x="729450" y="1318650"/>
            <a:ext cx="7688700" cy="3021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s"/>
              <a:t>System</a:t>
            </a:r>
            <a:r>
              <a:rPr b="1" lang="es"/>
              <a:t>.in</a:t>
            </a:r>
            <a:r>
              <a:rPr lang="es"/>
              <a:t> e</a:t>
            </a:r>
            <a:r>
              <a:rPr lang="es"/>
              <a:t>s un InputStream que normalmente está conectado a la entrada del teclado de los programas de la consola. System.in no se usa con tanta frecuencia, ya que los datos se pasan comúnmente a una aplicación Java de línea de comandos a través de argumentos de línea de comandos o archivos de configuración. </a:t>
            </a:r>
            <a:endParaRPr/>
          </a:p>
          <a:p>
            <a:pPr indent="0" lvl="0" marL="0" rtl="0" algn="just">
              <a:spcBef>
                <a:spcPts val="1600"/>
              </a:spcBef>
              <a:spcAft>
                <a:spcPts val="1600"/>
              </a:spcAft>
              <a:buNone/>
            </a:pPr>
            <a:r>
              <a:rPr b="1" lang="es"/>
              <a:t>System.out </a:t>
            </a:r>
            <a:r>
              <a:rPr lang="es"/>
              <a:t>es un PrintStream . System.out normalmente genera los datos que escribe en la consola. Esto se usa a menudo desde programas de consola solamente como herramientas de línea de comandos. Esto también se usa a menudo para imprimir declaraciones de depuración de un programa (aunque podría decirse que no es la mejor manera de obtener información de depuración de un programa).</a:t>
            </a:r>
            <a:br>
              <a:rPr lang="es"/>
            </a:br>
            <a:br>
              <a:rPr lang="es"/>
            </a:br>
            <a:r>
              <a:rPr b="1" lang="es"/>
              <a:t>System.err</a:t>
            </a:r>
            <a:r>
              <a:rPr lang="es"/>
              <a:t> es un PrintStream . System.err funciona como System.out excepto que normalmente solo se utiliza para generar textos de error. Algunos programas (como Eclipse) mostrarán la salida a System.err en texto rojo, para que sea más obvio que es un texto de error.</a:t>
            </a:r>
            <a:br>
              <a:rPr lang="es"/>
            </a:br>
            <a:br>
              <a:rPr lang="es"/>
            </a:br>
            <a:endParaRPr/>
          </a:p>
        </p:txBody>
      </p:sp>
    </p:spTree>
  </p:cSld>
  <p:clrMapOvr>
    <a:masterClrMapping/>
  </p:clrMapOvr>
</p:sld>
</file>

<file path=ppt/slides/slide2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1" name="Shape 1721"/>
        <p:cNvGrpSpPr/>
        <p:nvPr/>
      </p:nvGrpSpPr>
      <p:grpSpPr>
        <a:xfrm>
          <a:off x="0" y="0"/>
          <a:ext cx="0" cy="0"/>
          <a:chOff x="0" y="0"/>
          <a:chExt cx="0" cy="0"/>
        </a:xfrm>
      </p:grpSpPr>
      <p:sp>
        <p:nvSpPr>
          <p:cNvPr id="1722" name="Google Shape;1722;p297"/>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Serialización de Objetos</a:t>
            </a:r>
            <a:endParaRPr/>
          </a:p>
        </p:txBody>
      </p:sp>
    </p:spTree>
  </p:cSld>
  <p:clrMapOvr>
    <a:masterClrMapping/>
  </p:clrMapOvr>
</p:sld>
</file>

<file path=ppt/slides/slide2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6" name="Shape 1726"/>
        <p:cNvGrpSpPr/>
        <p:nvPr/>
      </p:nvGrpSpPr>
      <p:grpSpPr>
        <a:xfrm>
          <a:off x="0" y="0"/>
          <a:ext cx="0" cy="0"/>
          <a:chOff x="0" y="0"/>
          <a:chExt cx="0" cy="0"/>
        </a:xfrm>
      </p:grpSpPr>
      <p:sp>
        <p:nvSpPr>
          <p:cNvPr id="1727" name="Google Shape;1727;p29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Serializable</a:t>
            </a:r>
            <a:endParaRPr/>
          </a:p>
        </p:txBody>
      </p:sp>
      <p:sp>
        <p:nvSpPr>
          <p:cNvPr id="1728" name="Google Shape;1728;p29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s"/>
              <a:t>La interfaz Java Serializable (</a:t>
            </a:r>
            <a:r>
              <a:rPr lang="es">
                <a:latin typeface="Consolas"/>
                <a:ea typeface="Consolas"/>
                <a:cs typeface="Consolas"/>
                <a:sym typeface="Consolas"/>
              </a:rPr>
              <a:t>java.io.Serializable</a:t>
            </a:r>
            <a:r>
              <a:rPr lang="es"/>
              <a:t>) es una interfaz de marcador que sus clases deben implementar si se van a serializar y deserializar. La serialización (escritura) de objetos Java se realiza con ObjectOutputStream y la deserialización (lectura) se realiza con ObjectInputStream . La misma no contiene métodos. Por lo tanto, una clase que implementa Serializable no tiene que implementar ningún método específico. La implementación de Serializable tanto simplemente le dice a las clases de serialización de Java que esta clase está diseñada para la serialización de objetos. </a:t>
            </a:r>
            <a:endParaRPr/>
          </a:p>
        </p:txBody>
      </p:sp>
      <p:sp>
        <p:nvSpPr>
          <p:cNvPr id="1729" name="Google Shape;1729;p298"/>
          <p:cNvSpPr txBox="1"/>
          <p:nvPr>
            <p:ph idx="1" type="body"/>
          </p:nvPr>
        </p:nvSpPr>
        <p:spPr>
          <a:xfrm>
            <a:off x="4749575" y="3781550"/>
            <a:ext cx="3133800" cy="1218600"/>
          </a:xfrm>
          <a:prstGeom prst="rect">
            <a:avLst/>
          </a:prstGeom>
          <a:solidFill>
            <a:srgbClr val="333333"/>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s" sz="900">
                <a:solidFill>
                  <a:schemeClr val="lt1"/>
                </a:solidFill>
                <a:highlight>
                  <a:srgbClr val="333333"/>
                </a:highlight>
                <a:latin typeface="Consolas"/>
                <a:ea typeface="Consolas"/>
                <a:cs typeface="Consolas"/>
                <a:sym typeface="Consolas"/>
              </a:rPr>
              <a:t>import java.io.Serializable;</a:t>
            </a:r>
            <a:br>
              <a:rPr lang="es" sz="900">
                <a:solidFill>
                  <a:schemeClr val="lt1"/>
                </a:solidFill>
                <a:highlight>
                  <a:srgbClr val="333333"/>
                </a:highlight>
                <a:latin typeface="Consolas"/>
                <a:ea typeface="Consolas"/>
                <a:cs typeface="Consolas"/>
                <a:sym typeface="Consolas"/>
              </a:rPr>
            </a:br>
            <a:br>
              <a:rPr lang="es" sz="900">
                <a:solidFill>
                  <a:schemeClr val="lt1"/>
                </a:solidFill>
                <a:highlight>
                  <a:srgbClr val="333333"/>
                </a:highlight>
                <a:latin typeface="Consolas"/>
                <a:ea typeface="Consolas"/>
                <a:cs typeface="Consolas"/>
                <a:sym typeface="Consolas"/>
              </a:rPr>
            </a:br>
            <a:r>
              <a:rPr lang="es" sz="900">
                <a:solidFill>
                  <a:schemeClr val="lt1"/>
                </a:solidFill>
                <a:highlight>
                  <a:srgbClr val="333333"/>
                </a:highlight>
                <a:latin typeface="Consolas"/>
                <a:ea typeface="Consolas"/>
                <a:cs typeface="Consolas"/>
                <a:sym typeface="Consolas"/>
              </a:rPr>
              <a:t>public class Person implements Serializable {</a:t>
            </a:r>
            <a:br>
              <a:rPr lang="es" sz="900">
                <a:solidFill>
                  <a:schemeClr val="lt1"/>
                </a:solidFill>
                <a:highlight>
                  <a:srgbClr val="333333"/>
                </a:highlight>
                <a:latin typeface="Consolas"/>
                <a:ea typeface="Consolas"/>
                <a:cs typeface="Consolas"/>
                <a:sym typeface="Consolas"/>
              </a:rPr>
            </a:br>
            <a:r>
              <a:rPr lang="es" sz="900">
                <a:solidFill>
                  <a:schemeClr val="lt1"/>
                </a:solidFill>
                <a:highlight>
                  <a:srgbClr val="333333"/>
                </a:highlight>
                <a:latin typeface="Consolas"/>
                <a:ea typeface="Consolas"/>
                <a:cs typeface="Consolas"/>
                <a:sym typeface="Consolas"/>
              </a:rPr>
              <a:t>    public String name = null;</a:t>
            </a:r>
            <a:br>
              <a:rPr lang="es" sz="900">
                <a:solidFill>
                  <a:schemeClr val="lt1"/>
                </a:solidFill>
                <a:highlight>
                  <a:srgbClr val="333333"/>
                </a:highlight>
                <a:latin typeface="Consolas"/>
                <a:ea typeface="Consolas"/>
                <a:cs typeface="Consolas"/>
                <a:sym typeface="Consolas"/>
              </a:rPr>
            </a:br>
            <a:r>
              <a:rPr lang="es" sz="900">
                <a:solidFill>
                  <a:schemeClr val="lt1"/>
                </a:solidFill>
                <a:highlight>
                  <a:srgbClr val="333333"/>
                </a:highlight>
                <a:latin typeface="Consolas"/>
                <a:ea typeface="Consolas"/>
                <a:cs typeface="Consolas"/>
                <a:sym typeface="Consolas"/>
              </a:rPr>
              <a:t>    public int age = 0;</a:t>
            </a:r>
            <a:br>
              <a:rPr lang="es" sz="900">
                <a:solidFill>
                  <a:schemeClr val="lt1"/>
                </a:solidFill>
                <a:highlight>
                  <a:srgbClr val="333333"/>
                </a:highlight>
                <a:latin typeface="Consolas"/>
                <a:ea typeface="Consolas"/>
                <a:cs typeface="Consolas"/>
                <a:sym typeface="Consolas"/>
              </a:rPr>
            </a:br>
            <a:r>
              <a:rPr lang="es" sz="900">
                <a:solidFill>
                  <a:schemeClr val="lt1"/>
                </a:solidFill>
                <a:highlight>
                  <a:srgbClr val="333333"/>
                </a:highlight>
                <a:latin typeface="Consolas"/>
                <a:ea typeface="Consolas"/>
                <a:cs typeface="Consolas"/>
                <a:sym typeface="Consolas"/>
              </a:rPr>
              <a:t>}</a:t>
            </a:r>
            <a:br>
              <a:rPr lang="es" sz="900">
                <a:solidFill>
                  <a:schemeClr val="lt1"/>
                </a:solidFill>
                <a:highlight>
                  <a:srgbClr val="333333"/>
                </a:highlight>
                <a:latin typeface="Consolas"/>
                <a:ea typeface="Consolas"/>
                <a:cs typeface="Consolas"/>
                <a:sym typeface="Consolas"/>
              </a:rPr>
            </a:br>
            <a:endParaRPr sz="9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t/>
            </a:r>
            <a:endParaRPr sz="9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t/>
            </a:r>
            <a:endParaRPr sz="9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t/>
            </a:r>
            <a:endParaRPr sz="900">
              <a:solidFill>
                <a:srgbClr val="F3F3F3"/>
              </a:solidFill>
              <a:latin typeface="Consolas"/>
              <a:ea typeface="Consolas"/>
              <a:cs typeface="Consolas"/>
              <a:sym typeface="Consolas"/>
            </a:endParaRPr>
          </a:p>
        </p:txBody>
      </p:sp>
    </p:spTree>
  </p:cSld>
  <p:clrMapOvr>
    <a:masterClrMapping/>
  </p:clrMapOvr>
</p:sld>
</file>

<file path=ppt/slides/slide2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3" name="Shape 1733"/>
        <p:cNvGrpSpPr/>
        <p:nvPr/>
      </p:nvGrpSpPr>
      <p:grpSpPr>
        <a:xfrm>
          <a:off x="0" y="0"/>
          <a:ext cx="0" cy="0"/>
          <a:chOff x="0" y="0"/>
          <a:chExt cx="0" cy="0"/>
        </a:xfrm>
      </p:grpSpPr>
      <p:sp>
        <p:nvSpPr>
          <p:cNvPr id="1734" name="Google Shape;1734;p29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serialVersionUID</a:t>
            </a:r>
            <a:endParaRPr/>
          </a:p>
        </p:txBody>
      </p:sp>
      <p:sp>
        <p:nvSpPr>
          <p:cNvPr id="1735" name="Google Shape;1735;p29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200"/>
              <a:t>La variable serialVersionUID es utilizada por la API de serialización de objetos de Java para determinar si un objeto </a:t>
            </a:r>
            <a:r>
              <a:rPr lang="es" sz="1200"/>
              <a:t>deserializado</a:t>
            </a:r>
            <a:r>
              <a:rPr lang="es" sz="1200"/>
              <a:t> fue serializado (escrito) con la misma versión de la clase, ya que ahora está intentando deserializarlo.</a:t>
            </a:r>
            <a:endParaRPr sz="1200"/>
          </a:p>
          <a:p>
            <a:pPr indent="0" lvl="0" marL="0" rtl="0" algn="just">
              <a:spcBef>
                <a:spcPts val="1600"/>
              </a:spcBef>
              <a:spcAft>
                <a:spcPts val="0"/>
              </a:spcAft>
              <a:buNone/>
            </a:pPr>
            <a:r>
              <a:rPr lang="es" sz="1200"/>
              <a:t>Imagina que un objeto Person está serializado en el disco. Entonces se hace un cambio a la clase Person . A continuación, intenta deserializar el objeto Person almacenado. Ahora el objeto Person serializado puede no corresponder a la nueva versión de la clase Person .Para detectar tales problemas, una clase que implementa Serializable debe contener un campo serialVersionUID . Si realiza grandes cambios en la clase, también debe cambiar su valor serialVersionUID .</a:t>
            </a:r>
            <a:endParaRPr sz="1200"/>
          </a:p>
          <a:p>
            <a:pPr indent="0" lvl="0" marL="0" rtl="0" algn="just">
              <a:spcBef>
                <a:spcPts val="1600"/>
              </a:spcBef>
              <a:spcAft>
                <a:spcPts val="1600"/>
              </a:spcAft>
              <a:buNone/>
            </a:pPr>
            <a:r>
              <a:rPr lang="es" sz="1200"/>
              <a:t>El SDK de Java y muchos IDE de Java contienen herramientas para generar el serialVersionUID para que no tenga que hacerlo.</a:t>
            </a:r>
            <a:endParaRPr sz="1200"/>
          </a:p>
        </p:txBody>
      </p:sp>
      <p:sp>
        <p:nvSpPr>
          <p:cNvPr id="1736" name="Google Shape;1736;p299"/>
          <p:cNvSpPr txBox="1"/>
          <p:nvPr/>
        </p:nvSpPr>
        <p:spPr>
          <a:xfrm>
            <a:off x="3377650" y="4791375"/>
            <a:ext cx="5040600" cy="313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s" sz="800">
                <a:latin typeface="Consolas"/>
                <a:ea typeface="Consolas"/>
                <a:cs typeface="Consolas"/>
                <a:sym typeface="Consolas"/>
              </a:rPr>
              <a:t>https://www.oracle.com/technetwork/articles/java/javaserial-1536170.html</a:t>
            </a:r>
            <a:endParaRPr sz="800">
              <a:latin typeface="Consolas"/>
              <a:ea typeface="Consolas"/>
              <a:cs typeface="Consolas"/>
              <a:sym typeface="Consolas"/>
            </a:endParaRPr>
          </a:p>
        </p:txBody>
      </p:sp>
    </p:spTree>
  </p:cSld>
  <p:clrMapOvr>
    <a:masterClrMapping/>
  </p:clrMapOvr>
</p:sld>
</file>

<file path=ppt/slides/slide2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0" name="Shape 1740"/>
        <p:cNvGrpSpPr/>
        <p:nvPr/>
      </p:nvGrpSpPr>
      <p:grpSpPr>
        <a:xfrm>
          <a:off x="0" y="0"/>
          <a:ext cx="0" cy="0"/>
          <a:chOff x="0" y="0"/>
          <a:chExt cx="0" cy="0"/>
        </a:xfrm>
      </p:grpSpPr>
      <p:sp>
        <p:nvSpPr>
          <p:cNvPr id="1741" name="Google Shape;1741;p30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Realidad</a:t>
            </a:r>
            <a:endParaRPr/>
          </a:p>
        </p:txBody>
      </p:sp>
      <p:sp>
        <p:nvSpPr>
          <p:cNvPr id="1742" name="Google Shape;1742;p30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s"/>
              <a:t>En el mundo actual,  muchos proyectos Java serializan objetos Java utilizando diferentes mecanismos que el mecanismo de serialización Java, como por ejemplo, los objetos Java se serializan en JSON, BSON u otros formatos binarios más optimizados. Esto tiene la ventaja de que los objetos también son legibles por aplicaciones que no son Java. Por ejemplo,  JSON.</a:t>
            </a:r>
            <a:br>
              <a:rPr lang="es"/>
            </a:br>
            <a:br>
              <a:rPr lang="es"/>
            </a:br>
            <a:r>
              <a:rPr lang="es"/>
              <a:t>Estos otros mecanismos de serialización de objetos normalmente no requieren que sus clases Java implementen Serializable , por cierto. Normalmente están utilizando Java Reflection para inspeccionar su clase, por lo que la implementación de la interfaz Serializable sería superflua, no agregaría ninguna información útil.</a:t>
            </a:r>
            <a:endParaRPr/>
          </a:p>
        </p:txBody>
      </p:sp>
    </p:spTree>
  </p:cSld>
  <p:clrMapOvr>
    <a:masterClrMapping/>
  </p:clrMapOvr>
</p:sld>
</file>

<file path=ppt/slides/slide2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6" name="Shape 1746"/>
        <p:cNvGrpSpPr/>
        <p:nvPr/>
      </p:nvGrpSpPr>
      <p:grpSpPr>
        <a:xfrm>
          <a:off x="0" y="0"/>
          <a:ext cx="0" cy="0"/>
          <a:chOff x="0" y="0"/>
          <a:chExt cx="0" cy="0"/>
        </a:xfrm>
      </p:grpSpPr>
      <p:sp>
        <p:nvSpPr>
          <p:cNvPr id="1747" name="Google Shape;1747;p30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ObjectInputStream /ObjectInputStream  </a:t>
            </a:r>
            <a:endParaRPr/>
          </a:p>
        </p:txBody>
      </p:sp>
      <p:sp>
        <p:nvSpPr>
          <p:cNvPr id="1748" name="Google Shape;1748;p301"/>
          <p:cNvSpPr txBox="1"/>
          <p:nvPr>
            <p:ph idx="1" type="body"/>
          </p:nvPr>
        </p:nvSpPr>
        <p:spPr>
          <a:xfrm>
            <a:off x="729450" y="2078875"/>
            <a:ext cx="3295800" cy="22611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s"/>
              <a:t>La clase Java </a:t>
            </a:r>
            <a:r>
              <a:rPr lang="es">
                <a:latin typeface="Consolas"/>
                <a:ea typeface="Consolas"/>
                <a:cs typeface="Consolas"/>
                <a:sym typeface="Consolas"/>
              </a:rPr>
              <a:t>ObjectInputStream</a:t>
            </a:r>
            <a:r>
              <a:rPr lang="es"/>
              <a:t> le permite leer objetos Java desde un InputStream lugar de solo bytes sin procesar. Envuelve un InputStream en un </a:t>
            </a:r>
            <a:r>
              <a:rPr lang="es">
                <a:latin typeface="Consolas"/>
                <a:ea typeface="Consolas"/>
                <a:cs typeface="Consolas"/>
                <a:sym typeface="Consolas"/>
              </a:rPr>
              <a:t>ObjectInputStream</a:t>
            </a:r>
            <a:r>
              <a:rPr lang="es"/>
              <a:t> y luego puede leer los objetos desde él. Por supuesto, los bytes leídos deben representar un objeto Java serializado válido. De lo contrario la lectura de objetos fallará.</a:t>
            </a:r>
            <a:endParaRPr/>
          </a:p>
        </p:txBody>
      </p:sp>
      <p:sp>
        <p:nvSpPr>
          <p:cNvPr id="1749" name="Google Shape;1749;p301"/>
          <p:cNvSpPr txBox="1"/>
          <p:nvPr>
            <p:ph idx="1" type="body"/>
          </p:nvPr>
        </p:nvSpPr>
        <p:spPr>
          <a:xfrm>
            <a:off x="4143700" y="2078875"/>
            <a:ext cx="4464000" cy="2113500"/>
          </a:xfrm>
          <a:prstGeom prst="rect">
            <a:avLst/>
          </a:prstGeom>
          <a:solidFill>
            <a:srgbClr val="333333"/>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s" sz="800">
                <a:solidFill>
                  <a:schemeClr val="lt1"/>
                </a:solidFill>
                <a:highlight>
                  <a:srgbClr val="333333"/>
                </a:highlight>
                <a:latin typeface="Consolas"/>
                <a:ea typeface="Consolas"/>
                <a:cs typeface="Consolas"/>
                <a:sym typeface="Consolas"/>
              </a:rPr>
              <a:t>ObjectOutputStream objectOutputStream =</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    new ObjectOutputStream(new FileOutputStream("data/person.bin"));</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Person person = new Person();</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person.name = "Francisco Philip";</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person.age  = 25;</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objectOutputStream.writeObject(person);</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objectOutputStream.close();</a:t>
            </a:r>
            <a:endParaRPr sz="8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ObjectInputStream objectInputStream =</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            new ObjectInputStream(new FileInputStream("data/person.bin"));</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Person personReaded = (Person) objectInputStream.readObject();</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objectInputStream.close();</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System.out.println(personRead.name);</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System.out.println(personRead.age);</a:t>
            </a:r>
            <a:br>
              <a:rPr lang="es" sz="800">
                <a:solidFill>
                  <a:schemeClr val="lt1"/>
                </a:solidFill>
                <a:highlight>
                  <a:srgbClr val="333333"/>
                </a:highlight>
                <a:latin typeface="Consolas"/>
                <a:ea typeface="Consolas"/>
                <a:cs typeface="Consolas"/>
                <a:sym typeface="Consolas"/>
              </a:rPr>
            </a:br>
            <a:br>
              <a:rPr lang="es" sz="800">
                <a:solidFill>
                  <a:schemeClr val="lt1"/>
                </a:solidFill>
                <a:highlight>
                  <a:srgbClr val="333333"/>
                </a:highlight>
                <a:latin typeface="Consolas"/>
                <a:ea typeface="Consolas"/>
                <a:cs typeface="Consolas"/>
                <a:sym typeface="Consolas"/>
              </a:rPr>
            </a:br>
            <a:br>
              <a:rPr lang="es" sz="800">
                <a:solidFill>
                  <a:schemeClr val="lt1"/>
                </a:solidFill>
                <a:highlight>
                  <a:srgbClr val="333333"/>
                </a:highlight>
                <a:latin typeface="Consolas"/>
                <a:ea typeface="Consolas"/>
                <a:cs typeface="Consolas"/>
                <a:sym typeface="Consolas"/>
              </a:rPr>
            </a:br>
            <a:br>
              <a:rPr lang="es" sz="800">
                <a:solidFill>
                  <a:schemeClr val="lt1"/>
                </a:solidFill>
                <a:highlight>
                  <a:srgbClr val="333333"/>
                </a:highlight>
                <a:latin typeface="Consolas"/>
                <a:ea typeface="Consolas"/>
                <a:cs typeface="Consolas"/>
                <a:sym typeface="Consolas"/>
              </a:rPr>
            </a:br>
            <a:br>
              <a:rPr lang="es" sz="800">
                <a:solidFill>
                  <a:schemeClr val="lt1"/>
                </a:solidFill>
                <a:highlight>
                  <a:srgbClr val="333333"/>
                </a:highlight>
                <a:latin typeface="Consolas"/>
                <a:ea typeface="Consolas"/>
                <a:cs typeface="Consolas"/>
                <a:sym typeface="Consolas"/>
              </a:rPr>
            </a:br>
            <a:endParaRPr sz="8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t/>
            </a:r>
            <a:endParaRPr sz="8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t/>
            </a:r>
            <a:endParaRPr sz="8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t/>
            </a:r>
            <a:endParaRPr sz="800">
              <a:solidFill>
                <a:srgbClr val="F3F3F3"/>
              </a:solidFill>
              <a:latin typeface="Consolas"/>
              <a:ea typeface="Consolas"/>
              <a:cs typeface="Consolas"/>
              <a:sym typeface="Consola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API Java</a:t>
            </a:r>
            <a:endParaRPr/>
          </a:p>
        </p:txBody>
      </p:sp>
      <p:sp>
        <p:nvSpPr>
          <p:cNvPr id="216" name="Google Shape;216;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Java SE provee a una amplia biblioteca de clases las cuales están pensadas para agilizar nuestro proceso de desarrollo, son clases las cuales ya vienen con el lenguaje.</a:t>
            </a:r>
            <a:endParaRPr/>
          </a:p>
          <a:p>
            <a:pPr indent="0" lvl="0" marL="0" rtl="0" algn="just">
              <a:spcBef>
                <a:spcPts val="1600"/>
              </a:spcBef>
              <a:spcAft>
                <a:spcPts val="0"/>
              </a:spcAft>
              <a:buNone/>
            </a:pPr>
            <a:r>
              <a:rPr lang="es"/>
              <a:t>A esta biblioteca de clases se le denomina la API de JAVA. Y esta puede ser consultada de forma gratuita en la documentación oficial de Java.</a:t>
            </a:r>
            <a:endParaRPr/>
          </a:p>
          <a:p>
            <a:pPr indent="0" lvl="0" marL="0" rtl="0" algn="l">
              <a:spcBef>
                <a:spcPts val="1600"/>
              </a:spcBef>
              <a:spcAft>
                <a:spcPts val="0"/>
              </a:spcAft>
              <a:buNone/>
            </a:pPr>
            <a:r>
              <a:t/>
            </a:r>
            <a:endParaRPr/>
          </a:p>
          <a:p>
            <a:pPr indent="0" lvl="0" marL="0" rtl="0" algn="r">
              <a:spcBef>
                <a:spcPts val="1600"/>
              </a:spcBef>
              <a:spcAft>
                <a:spcPts val="1600"/>
              </a:spcAft>
              <a:buNone/>
            </a:pPr>
            <a:r>
              <a:rPr lang="es" sz="1200"/>
              <a:t>https://docs.oracle.com/javase/8/docs/api/index.html?overview-summary.html</a:t>
            </a:r>
            <a:endParaRPr sz="1200"/>
          </a:p>
        </p:txBody>
      </p:sp>
    </p:spTree>
  </p:cSld>
  <p:clrMapOvr>
    <a:masterClrMapping/>
  </p:clrMapOvr>
</p:sld>
</file>

<file path=ppt/slides/slide2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3" name="Shape 1753"/>
        <p:cNvGrpSpPr/>
        <p:nvPr/>
      </p:nvGrpSpPr>
      <p:grpSpPr>
        <a:xfrm>
          <a:off x="0" y="0"/>
          <a:ext cx="0" cy="0"/>
          <a:chOff x="0" y="0"/>
          <a:chExt cx="0" cy="0"/>
        </a:xfrm>
      </p:grpSpPr>
      <p:sp>
        <p:nvSpPr>
          <p:cNvPr id="1754" name="Google Shape;1754;p302"/>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La clase Scanner</a:t>
            </a:r>
            <a:endParaRPr/>
          </a:p>
        </p:txBody>
      </p:sp>
    </p:spTree>
  </p:cSld>
  <p:clrMapOvr>
    <a:masterClrMapping/>
  </p:clrMapOvr>
</p:sld>
</file>

<file path=ppt/slides/slide2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8" name="Shape 1758"/>
        <p:cNvGrpSpPr/>
        <p:nvPr/>
      </p:nvGrpSpPr>
      <p:grpSpPr>
        <a:xfrm>
          <a:off x="0" y="0"/>
          <a:ext cx="0" cy="0"/>
          <a:chOff x="0" y="0"/>
          <a:chExt cx="0" cy="0"/>
        </a:xfrm>
      </p:grpSpPr>
      <p:sp>
        <p:nvSpPr>
          <p:cNvPr id="1759" name="Google Shape;1759;p30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La clase Scanner</a:t>
            </a:r>
            <a:endParaRPr/>
          </a:p>
        </p:txBody>
      </p:sp>
      <p:sp>
        <p:nvSpPr>
          <p:cNvPr id="1760" name="Google Shape;1760;p30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latin typeface="Consolas"/>
                <a:ea typeface="Consolas"/>
                <a:cs typeface="Consolas"/>
                <a:sym typeface="Consolas"/>
              </a:rPr>
              <a:t>Scanner</a:t>
            </a:r>
            <a:r>
              <a:rPr lang="es"/>
              <a:t> es una clase en el paquete </a:t>
            </a:r>
            <a:r>
              <a:rPr lang="es">
                <a:latin typeface="Consolas"/>
                <a:ea typeface="Consolas"/>
                <a:cs typeface="Consolas"/>
                <a:sym typeface="Consolas"/>
              </a:rPr>
              <a:t>java.util</a:t>
            </a:r>
            <a:r>
              <a:rPr lang="es"/>
              <a:t> utilizada para obtener la entrada de los tipos primitivos como int, double etc. y también String. Es la forma más fácil de leer datos en un programa Java, aunque no es muy eficiente si se quiere un método de entrada para escenarios donde el tiempo es una restricción, como en la programación competitiva.</a:t>
            </a:r>
            <a:endParaRPr/>
          </a:p>
          <a:p>
            <a:pPr indent="0" lvl="0" marL="0" rtl="0" algn="just">
              <a:spcBef>
                <a:spcPts val="1600"/>
              </a:spcBef>
              <a:spcAft>
                <a:spcPts val="1600"/>
              </a:spcAft>
              <a:buNone/>
            </a:pPr>
            <a:r>
              <a:rPr lang="es"/>
              <a:t>Para crear un objeto de clase </a:t>
            </a:r>
            <a:r>
              <a:rPr lang="es">
                <a:latin typeface="Consolas"/>
                <a:ea typeface="Consolas"/>
                <a:cs typeface="Consolas"/>
                <a:sym typeface="Consolas"/>
              </a:rPr>
              <a:t>Scanner</a:t>
            </a:r>
            <a:r>
              <a:rPr lang="es"/>
              <a:t>, normalmente pasamos el objeto predefinido </a:t>
            </a:r>
            <a:r>
              <a:rPr lang="es">
                <a:latin typeface="Consolas"/>
                <a:ea typeface="Consolas"/>
                <a:cs typeface="Consolas"/>
                <a:sym typeface="Consolas"/>
              </a:rPr>
              <a:t>System.in</a:t>
            </a:r>
            <a:r>
              <a:rPr lang="es"/>
              <a:t>, que representa el flujo de entrada estándar. Podemos pasar un objeto de clase </a:t>
            </a:r>
            <a:r>
              <a:rPr lang="es">
                <a:latin typeface="Consolas"/>
                <a:ea typeface="Consolas"/>
                <a:cs typeface="Consolas"/>
                <a:sym typeface="Consolas"/>
              </a:rPr>
              <a:t>File</a:t>
            </a:r>
            <a:r>
              <a:rPr lang="es"/>
              <a:t> si queremos leer la entrada de un archivo.</a:t>
            </a:r>
            <a:endParaRPr/>
          </a:p>
        </p:txBody>
      </p:sp>
    </p:spTree>
  </p:cSld>
  <p:clrMapOvr>
    <a:masterClrMapping/>
  </p:clrMapOvr>
</p:sld>
</file>

<file path=ppt/slides/slide2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4" name="Shape 1764"/>
        <p:cNvGrpSpPr/>
        <p:nvPr/>
      </p:nvGrpSpPr>
      <p:grpSpPr>
        <a:xfrm>
          <a:off x="0" y="0"/>
          <a:ext cx="0" cy="0"/>
          <a:chOff x="0" y="0"/>
          <a:chExt cx="0" cy="0"/>
        </a:xfrm>
      </p:grpSpPr>
      <p:sp>
        <p:nvSpPr>
          <p:cNvPr id="1765" name="Google Shape;1765;p304"/>
          <p:cNvSpPr txBox="1"/>
          <p:nvPr>
            <p:ph idx="1" type="body"/>
          </p:nvPr>
        </p:nvSpPr>
        <p:spPr>
          <a:xfrm>
            <a:off x="729450" y="1318650"/>
            <a:ext cx="7688700" cy="3021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Para leer valores numéricos de un determinado tipo de datos XYZ, la función que se utilizará es nextXYZ(). Por ejemplo, para leer un valor de tipo short, podemos usar nextShort().</a:t>
            </a:r>
            <a:endParaRPr/>
          </a:p>
          <a:p>
            <a:pPr indent="0" lvl="0" marL="0" rtl="0" algn="just">
              <a:spcBef>
                <a:spcPts val="1600"/>
              </a:spcBef>
              <a:spcAft>
                <a:spcPts val="0"/>
              </a:spcAft>
              <a:buNone/>
            </a:pPr>
            <a:r>
              <a:rPr lang="es"/>
              <a:t>Para leer cadenas (strings), usamos </a:t>
            </a:r>
            <a:r>
              <a:rPr lang="es">
                <a:latin typeface="Consolas"/>
                <a:ea typeface="Consolas"/>
                <a:cs typeface="Consolas"/>
                <a:sym typeface="Consolas"/>
              </a:rPr>
              <a:t>nextLine()</a:t>
            </a:r>
            <a:r>
              <a:rPr lang="es"/>
              <a:t>.</a:t>
            </a:r>
            <a:endParaRPr/>
          </a:p>
          <a:p>
            <a:pPr indent="0" lvl="0" marL="0" rtl="0" algn="just">
              <a:spcBef>
                <a:spcPts val="1600"/>
              </a:spcBef>
              <a:spcAft>
                <a:spcPts val="0"/>
              </a:spcAft>
              <a:buNone/>
            </a:pPr>
            <a:r>
              <a:rPr lang="es"/>
              <a:t>Para leer un solo carácter, se usa next().charAt(0). </a:t>
            </a:r>
            <a:endParaRPr/>
          </a:p>
          <a:p>
            <a:pPr indent="0" lvl="0" marL="0" rtl="0" algn="just">
              <a:spcBef>
                <a:spcPts val="1600"/>
              </a:spcBef>
              <a:spcAft>
                <a:spcPts val="1600"/>
              </a:spcAft>
              <a:buNone/>
            </a:pPr>
            <a:r>
              <a:rPr lang="es"/>
              <a:t>La función </a:t>
            </a:r>
            <a:r>
              <a:rPr lang="es">
                <a:latin typeface="Consolas"/>
                <a:ea typeface="Consolas"/>
                <a:cs typeface="Consolas"/>
                <a:sym typeface="Consolas"/>
              </a:rPr>
              <a:t>next()</a:t>
            </a:r>
            <a:r>
              <a:rPr lang="es"/>
              <a:t>devuelve el siguiente token/palabra en la entrada como cadena y la función charAt (0) devuelve el primer carácter de esa cadena.</a:t>
            </a:r>
            <a:endParaRPr/>
          </a:p>
        </p:txBody>
      </p:sp>
    </p:spTree>
  </p:cSld>
  <p:clrMapOvr>
    <a:masterClrMapping/>
  </p:clrMapOvr>
</p:sld>
</file>

<file path=ppt/slides/slide2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9" name="Shape 1769"/>
        <p:cNvGrpSpPr/>
        <p:nvPr/>
      </p:nvGrpSpPr>
      <p:grpSpPr>
        <a:xfrm>
          <a:off x="0" y="0"/>
          <a:ext cx="0" cy="0"/>
          <a:chOff x="0" y="0"/>
          <a:chExt cx="0" cy="0"/>
        </a:xfrm>
      </p:grpSpPr>
      <p:sp>
        <p:nvSpPr>
          <p:cNvPr id="1770" name="Google Shape;1770;p305"/>
          <p:cNvSpPr txBox="1"/>
          <p:nvPr>
            <p:ph idx="1" type="body"/>
          </p:nvPr>
        </p:nvSpPr>
        <p:spPr>
          <a:xfrm>
            <a:off x="4572000" y="1318650"/>
            <a:ext cx="3846000" cy="302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100">
                <a:latin typeface="Consolas"/>
                <a:ea typeface="Consolas"/>
                <a:cs typeface="Consolas"/>
                <a:sym typeface="Consolas"/>
              </a:rPr>
              <a:t>import java.util.Scanner;</a:t>
            </a:r>
            <a:endParaRPr sz="1100">
              <a:latin typeface="Consolas"/>
              <a:ea typeface="Consolas"/>
              <a:cs typeface="Consolas"/>
              <a:sym typeface="Consolas"/>
            </a:endParaRPr>
          </a:p>
          <a:p>
            <a:pPr indent="0" lvl="0" marL="0" rtl="0" algn="l">
              <a:spcBef>
                <a:spcPts val="0"/>
              </a:spcBef>
              <a:spcAft>
                <a:spcPts val="0"/>
              </a:spcAft>
              <a:buNone/>
            </a:pPr>
            <a:r>
              <a:t/>
            </a:r>
            <a:endParaRPr sz="1100">
              <a:latin typeface="Consolas"/>
              <a:ea typeface="Consolas"/>
              <a:cs typeface="Consolas"/>
              <a:sym typeface="Consolas"/>
            </a:endParaRPr>
          </a:p>
          <a:p>
            <a:pPr indent="0" lvl="0" marL="0" rtl="0" algn="l">
              <a:spcBef>
                <a:spcPts val="0"/>
              </a:spcBef>
              <a:spcAft>
                <a:spcPts val="0"/>
              </a:spcAft>
              <a:buNone/>
            </a:pPr>
            <a:r>
              <a:rPr lang="es" sz="1100">
                <a:latin typeface="Consolas"/>
                <a:ea typeface="Consolas"/>
                <a:cs typeface="Consolas"/>
                <a:sym typeface="Consolas"/>
              </a:rPr>
              <a:t>public class Demo {</a:t>
            </a:r>
            <a:endParaRPr sz="1100">
              <a:latin typeface="Consolas"/>
              <a:ea typeface="Consolas"/>
              <a:cs typeface="Consolas"/>
              <a:sym typeface="Consolas"/>
            </a:endParaRPr>
          </a:p>
          <a:p>
            <a:pPr indent="0" lvl="0" marL="0" rtl="0" algn="l">
              <a:spcBef>
                <a:spcPts val="0"/>
              </a:spcBef>
              <a:spcAft>
                <a:spcPts val="0"/>
              </a:spcAft>
              <a:buNone/>
            </a:pPr>
            <a:r>
              <a:t/>
            </a:r>
            <a:endParaRPr sz="1100">
              <a:latin typeface="Consolas"/>
              <a:ea typeface="Consolas"/>
              <a:cs typeface="Consolas"/>
              <a:sym typeface="Consolas"/>
            </a:endParaRPr>
          </a:p>
          <a:p>
            <a:pPr indent="0" lvl="0" marL="0" rtl="0" algn="l">
              <a:spcBef>
                <a:spcPts val="0"/>
              </a:spcBef>
              <a:spcAft>
                <a:spcPts val="0"/>
              </a:spcAft>
              <a:buNone/>
            </a:pPr>
            <a:r>
              <a:rPr lang="es" sz="1100">
                <a:latin typeface="Consolas"/>
                <a:ea typeface="Consolas"/>
                <a:cs typeface="Consolas"/>
                <a:sym typeface="Consolas"/>
              </a:rPr>
              <a:t>  public static void main(String[] args) {</a:t>
            </a:r>
            <a:endParaRPr sz="1100">
              <a:latin typeface="Consolas"/>
              <a:ea typeface="Consolas"/>
              <a:cs typeface="Consolas"/>
              <a:sym typeface="Consolas"/>
            </a:endParaRPr>
          </a:p>
          <a:p>
            <a:pPr indent="0" lvl="0" marL="0" rtl="0" algn="l">
              <a:spcBef>
                <a:spcPts val="0"/>
              </a:spcBef>
              <a:spcAft>
                <a:spcPts val="0"/>
              </a:spcAft>
              <a:buNone/>
            </a:pPr>
            <a:r>
              <a:rPr lang="es" sz="1100">
                <a:latin typeface="Consolas"/>
                <a:ea typeface="Consolas"/>
                <a:cs typeface="Consolas"/>
                <a:sym typeface="Consolas"/>
              </a:rPr>
              <a:t>    Scanner sc = new Scanner(System.in);</a:t>
            </a:r>
            <a:endParaRPr sz="1100">
              <a:latin typeface="Consolas"/>
              <a:ea typeface="Consolas"/>
              <a:cs typeface="Consolas"/>
              <a:sym typeface="Consolas"/>
            </a:endParaRPr>
          </a:p>
          <a:p>
            <a:pPr indent="0" lvl="0" marL="0" rtl="0" algn="l">
              <a:spcBef>
                <a:spcPts val="0"/>
              </a:spcBef>
              <a:spcAft>
                <a:spcPts val="0"/>
              </a:spcAft>
              <a:buNone/>
            </a:pPr>
            <a:r>
              <a:rPr lang="es" sz="1100">
                <a:latin typeface="Consolas"/>
                <a:ea typeface="Consolas"/>
                <a:cs typeface="Consolas"/>
                <a:sym typeface="Consolas"/>
              </a:rPr>
              <a:t>    System.out.println(“ingrese su nombre”);</a:t>
            </a:r>
            <a:endParaRPr sz="1100">
              <a:latin typeface="Consolas"/>
              <a:ea typeface="Consolas"/>
              <a:cs typeface="Consolas"/>
              <a:sym typeface="Consolas"/>
            </a:endParaRPr>
          </a:p>
          <a:p>
            <a:pPr indent="0" lvl="0" marL="0" rtl="0" algn="l">
              <a:spcBef>
                <a:spcPts val="0"/>
              </a:spcBef>
              <a:spcAft>
                <a:spcPts val="0"/>
              </a:spcAft>
              <a:buNone/>
            </a:pPr>
            <a:r>
              <a:rPr lang="es" sz="1100">
                <a:latin typeface="Consolas"/>
                <a:ea typeface="Consolas"/>
                <a:cs typeface="Consolas"/>
                <a:sym typeface="Consolas"/>
              </a:rPr>
              <a:t>    String name = sc.nextLine();</a:t>
            </a:r>
            <a:endParaRPr sz="1100">
              <a:latin typeface="Consolas"/>
              <a:ea typeface="Consolas"/>
              <a:cs typeface="Consolas"/>
              <a:sym typeface="Consolas"/>
            </a:endParaRPr>
          </a:p>
          <a:p>
            <a:pPr indent="0" lvl="0" marL="0" rtl="0" algn="l">
              <a:spcBef>
                <a:spcPts val="0"/>
              </a:spcBef>
              <a:spcAft>
                <a:spcPts val="0"/>
              </a:spcAft>
              <a:buNone/>
            </a:pPr>
            <a:r>
              <a:rPr lang="es" sz="1100">
                <a:latin typeface="Consolas"/>
                <a:ea typeface="Consolas"/>
                <a:cs typeface="Consolas"/>
                <a:sym typeface="Consolas"/>
              </a:rPr>
              <a:t>    </a:t>
            </a:r>
            <a:r>
              <a:rPr lang="es" sz="1100">
                <a:latin typeface="Consolas"/>
                <a:ea typeface="Consolas"/>
                <a:cs typeface="Consolas"/>
                <a:sym typeface="Consolas"/>
              </a:rPr>
              <a:t>System.out.println(“ingrese su edad”);</a:t>
            </a:r>
            <a:endParaRPr sz="1100">
              <a:latin typeface="Consolas"/>
              <a:ea typeface="Consolas"/>
              <a:cs typeface="Consolas"/>
              <a:sym typeface="Consolas"/>
            </a:endParaRPr>
          </a:p>
          <a:p>
            <a:pPr indent="0" lvl="0" marL="0" rtl="0" algn="l">
              <a:spcBef>
                <a:spcPts val="0"/>
              </a:spcBef>
              <a:spcAft>
                <a:spcPts val="0"/>
              </a:spcAft>
              <a:buNone/>
            </a:pPr>
            <a:r>
              <a:rPr lang="es" sz="1100">
                <a:latin typeface="Consolas"/>
                <a:ea typeface="Consolas"/>
                <a:cs typeface="Consolas"/>
                <a:sym typeface="Consolas"/>
              </a:rPr>
              <a:t>    int age = sc.nextInt();</a:t>
            </a:r>
            <a:endParaRPr sz="1100">
              <a:latin typeface="Consolas"/>
              <a:ea typeface="Consolas"/>
              <a:cs typeface="Consolas"/>
              <a:sym typeface="Consolas"/>
            </a:endParaRPr>
          </a:p>
          <a:p>
            <a:pPr indent="0" lvl="0" marL="0" rtl="0" algn="l">
              <a:spcBef>
                <a:spcPts val="0"/>
              </a:spcBef>
              <a:spcAft>
                <a:spcPts val="0"/>
              </a:spcAft>
              <a:buNone/>
            </a:pPr>
            <a:r>
              <a:rPr lang="es" sz="1100">
                <a:latin typeface="Consolas"/>
                <a:ea typeface="Consolas"/>
                <a:cs typeface="Consolas"/>
                <a:sym typeface="Consolas"/>
              </a:rPr>
              <a:t>    </a:t>
            </a:r>
            <a:r>
              <a:rPr lang="es" sz="1100">
                <a:latin typeface="Consolas"/>
                <a:ea typeface="Consolas"/>
                <a:cs typeface="Consolas"/>
                <a:sym typeface="Consolas"/>
              </a:rPr>
              <a:t>System.out.println("Nombre: "+name);</a:t>
            </a:r>
            <a:endParaRPr sz="1100">
              <a:latin typeface="Consolas"/>
              <a:ea typeface="Consolas"/>
              <a:cs typeface="Consolas"/>
              <a:sym typeface="Consolas"/>
            </a:endParaRPr>
          </a:p>
          <a:p>
            <a:pPr indent="0" lvl="0" marL="0" rtl="0" algn="l">
              <a:spcBef>
                <a:spcPts val="0"/>
              </a:spcBef>
              <a:spcAft>
                <a:spcPts val="0"/>
              </a:spcAft>
              <a:buNone/>
            </a:pPr>
            <a:r>
              <a:rPr lang="es" sz="1100">
                <a:latin typeface="Consolas"/>
                <a:ea typeface="Consolas"/>
                <a:cs typeface="Consolas"/>
                <a:sym typeface="Consolas"/>
              </a:rPr>
              <a:t>    System.out.println("Edad: "+age);</a:t>
            </a:r>
            <a:endParaRPr sz="1100">
              <a:latin typeface="Consolas"/>
              <a:ea typeface="Consolas"/>
              <a:cs typeface="Consolas"/>
              <a:sym typeface="Consolas"/>
            </a:endParaRPr>
          </a:p>
          <a:p>
            <a:pPr indent="0" lvl="0" marL="0" rtl="0" algn="l">
              <a:spcBef>
                <a:spcPts val="0"/>
              </a:spcBef>
              <a:spcAft>
                <a:spcPts val="0"/>
              </a:spcAft>
              <a:buNone/>
            </a:pPr>
            <a:r>
              <a:rPr lang="es" sz="1100">
                <a:latin typeface="Consolas"/>
                <a:ea typeface="Consolas"/>
                <a:cs typeface="Consolas"/>
                <a:sym typeface="Consolas"/>
              </a:rPr>
              <a:t>  }</a:t>
            </a:r>
            <a:endParaRPr sz="1100">
              <a:latin typeface="Consolas"/>
              <a:ea typeface="Consolas"/>
              <a:cs typeface="Consolas"/>
              <a:sym typeface="Consolas"/>
            </a:endParaRPr>
          </a:p>
          <a:p>
            <a:pPr indent="0" lvl="0" marL="0" rtl="0" algn="l">
              <a:spcBef>
                <a:spcPts val="0"/>
              </a:spcBef>
              <a:spcAft>
                <a:spcPts val="0"/>
              </a:spcAft>
              <a:buNone/>
            </a:pPr>
            <a:r>
              <a:t/>
            </a:r>
            <a:endParaRPr sz="1100">
              <a:latin typeface="Consolas"/>
              <a:ea typeface="Consolas"/>
              <a:cs typeface="Consolas"/>
              <a:sym typeface="Consolas"/>
            </a:endParaRPr>
          </a:p>
          <a:p>
            <a:pPr indent="0" lvl="0" marL="0" rtl="0" algn="l">
              <a:spcBef>
                <a:spcPts val="0"/>
              </a:spcBef>
              <a:spcAft>
                <a:spcPts val="0"/>
              </a:spcAft>
              <a:buNone/>
            </a:pPr>
            <a:r>
              <a:rPr lang="es" sz="1100">
                <a:latin typeface="Consolas"/>
                <a:ea typeface="Consolas"/>
                <a:cs typeface="Consolas"/>
                <a:sym typeface="Consolas"/>
              </a:rPr>
              <a:t>}</a:t>
            </a:r>
            <a:endParaRPr sz="1100">
              <a:latin typeface="Consolas"/>
              <a:ea typeface="Consolas"/>
              <a:cs typeface="Consolas"/>
              <a:sym typeface="Consolas"/>
            </a:endParaRPr>
          </a:p>
        </p:txBody>
      </p:sp>
      <p:sp>
        <p:nvSpPr>
          <p:cNvPr id="1771" name="Google Shape;1771;p305"/>
          <p:cNvSpPr txBox="1"/>
          <p:nvPr>
            <p:ph idx="1" type="body"/>
          </p:nvPr>
        </p:nvSpPr>
        <p:spPr>
          <a:xfrm>
            <a:off x="729450" y="1318650"/>
            <a:ext cx="3632100" cy="30213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s"/>
              <a:t>Un  ejemplo de uso simple, donde el origen de los datos es el System.in</a:t>
            </a:r>
            <a:endParaRPr/>
          </a:p>
        </p:txBody>
      </p:sp>
    </p:spTree>
  </p:cSld>
  <p:clrMapOvr>
    <a:masterClrMapping/>
  </p:clrMapOvr>
</p:sld>
</file>

<file path=ppt/slides/slide2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5" name="Shape 1775"/>
        <p:cNvGrpSpPr/>
        <p:nvPr/>
      </p:nvGrpSpPr>
      <p:grpSpPr>
        <a:xfrm>
          <a:off x="0" y="0"/>
          <a:ext cx="0" cy="0"/>
          <a:chOff x="0" y="0"/>
          <a:chExt cx="0" cy="0"/>
        </a:xfrm>
      </p:grpSpPr>
      <p:sp>
        <p:nvSpPr>
          <p:cNvPr id="1776" name="Google Shape;1776;p306"/>
          <p:cNvSpPr txBox="1"/>
          <p:nvPr>
            <p:ph idx="1" type="body"/>
          </p:nvPr>
        </p:nvSpPr>
        <p:spPr>
          <a:xfrm>
            <a:off x="4572000" y="1318650"/>
            <a:ext cx="3846000" cy="302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100">
                <a:latin typeface="Consolas"/>
                <a:ea typeface="Consolas"/>
                <a:cs typeface="Consolas"/>
                <a:sym typeface="Consolas"/>
              </a:rPr>
              <a:t>import java.util.Scanner;</a:t>
            </a:r>
            <a:endParaRPr sz="1100">
              <a:latin typeface="Consolas"/>
              <a:ea typeface="Consolas"/>
              <a:cs typeface="Consolas"/>
              <a:sym typeface="Consolas"/>
            </a:endParaRPr>
          </a:p>
          <a:p>
            <a:pPr indent="0" lvl="0" marL="0" rtl="0" algn="l">
              <a:spcBef>
                <a:spcPts val="0"/>
              </a:spcBef>
              <a:spcAft>
                <a:spcPts val="0"/>
              </a:spcAft>
              <a:buNone/>
            </a:pPr>
            <a:r>
              <a:t/>
            </a:r>
            <a:endParaRPr sz="1100">
              <a:latin typeface="Consolas"/>
              <a:ea typeface="Consolas"/>
              <a:cs typeface="Consolas"/>
              <a:sym typeface="Consolas"/>
            </a:endParaRPr>
          </a:p>
          <a:p>
            <a:pPr indent="0" lvl="0" marL="0" rtl="0" algn="l">
              <a:spcBef>
                <a:spcPts val="0"/>
              </a:spcBef>
              <a:spcAft>
                <a:spcPts val="0"/>
              </a:spcAft>
              <a:buNone/>
            </a:pPr>
            <a:r>
              <a:rPr lang="es" sz="1100">
                <a:latin typeface="Consolas"/>
                <a:ea typeface="Consolas"/>
                <a:cs typeface="Consolas"/>
                <a:sym typeface="Consolas"/>
              </a:rPr>
              <a:t>public class Demo {</a:t>
            </a:r>
            <a:endParaRPr sz="1100">
              <a:latin typeface="Consolas"/>
              <a:ea typeface="Consolas"/>
              <a:cs typeface="Consolas"/>
              <a:sym typeface="Consolas"/>
            </a:endParaRPr>
          </a:p>
          <a:p>
            <a:pPr indent="0" lvl="0" marL="0" rtl="0" algn="l">
              <a:spcBef>
                <a:spcPts val="0"/>
              </a:spcBef>
              <a:spcAft>
                <a:spcPts val="0"/>
              </a:spcAft>
              <a:buNone/>
            </a:pPr>
            <a:r>
              <a:rPr lang="es" sz="1100">
                <a:latin typeface="Consolas"/>
                <a:ea typeface="Consolas"/>
                <a:cs typeface="Consolas"/>
                <a:sym typeface="Consolas"/>
              </a:rPr>
              <a:t>  public static void main(String[] args) {</a:t>
            </a:r>
            <a:endParaRPr sz="1100">
              <a:latin typeface="Consolas"/>
              <a:ea typeface="Consolas"/>
              <a:cs typeface="Consolas"/>
              <a:sym typeface="Consolas"/>
            </a:endParaRPr>
          </a:p>
          <a:p>
            <a:pPr indent="0" lvl="0" marL="0" rtl="0" algn="l">
              <a:spcBef>
                <a:spcPts val="0"/>
              </a:spcBef>
              <a:spcAft>
                <a:spcPts val="0"/>
              </a:spcAft>
              <a:buNone/>
            </a:pPr>
            <a:r>
              <a:rPr lang="es" sz="1100">
                <a:latin typeface="Consolas"/>
                <a:ea typeface="Consolas"/>
                <a:cs typeface="Consolas"/>
                <a:sym typeface="Consolas"/>
              </a:rPr>
              <a:t>    Scanner sc = new Scanner(System.in);</a:t>
            </a:r>
            <a:endParaRPr sz="1100">
              <a:latin typeface="Consolas"/>
              <a:ea typeface="Consolas"/>
              <a:cs typeface="Consolas"/>
              <a:sym typeface="Consolas"/>
            </a:endParaRPr>
          </a:p>
          <a:p>
            <a:pPr indent="0" lvl="0" marL="0" rtl="0" algn="l">
              <a:spcBef>
                <a:spcPts val="0"/>
              </a:spcBef>
              <a:spcAft>
                <a:spcPts val="0"/>
              </a:spcAft>
              <a:buNone/>
            </a:pPr>
            <a:r>
              <a:rPr lang="es" sz="1100">
                <a:latin typeface="Consolas"/>
                <a:ea typeface="Consolas"/>
                <a:cs typeface="Consolas"/>
                <a:sym typeface="Consolas"/>
              </a:rPr>
              <a:t>    int sum = 0, count = 0;</a:t>
            </a:r>
            <a:endParaRPr sz="1100">
              <a:latin typeface="Consolas"/>
              <a:ea typeface="Consolas"/>
              <a:cs typeface="Consolas"/>
              <a:sym typeface="Consolas"/>
            </a:endParaRPr>
          </a:p>
          <a:p>
            <a:pPr indent="0" lvl="0" marL="0" rtl="0" algn="l">
              <a:spcBef>
                <a:spcPts val="0"/>
              </a:spcBef>
              <a:spcAft>
                <a:spcPts val="0"/>
              </a:spcAft>
              <a:buNone/>
            </a:pPr>
            <a:r>
              <a:rPr lang="es" sz="1100">
                <a:latin typeface="Consolas"/>
                <a:ea typeface="Consolas"/>
                <a:cs typeface="Consolas"/>
                <a:sym typeface="Consolas"/>
              </a:rPr>
              <a:t>    while (sc.hasNextInt()) {</a:t>
            </a:r>
            <a:endParaRPr sz="1100">
              <a:latin typeface="Consolas"/>
              <a:ea typeface="Consolas"/>
              <a:cs typeface="Consolas"/>
              <a:sym typeface="Consolas"/>
            </a:endParaRPr>
          </a:p>
          <a:p>
            <a:pPr indent="0" lvl="0" marL="0" rtl="0" algn="l">
              <a:spcBef>
                <a:spcPts val="0"/>
              </a:spcBef>
              <a:spcAft>
                <a:spcPts val="0"/>
              </a:spcAft>
              <a:buNone/>
            </a:pPr>
            <a:r>
              <a:rPr lang="es" sz="1100">
                <a:latin typeface="Consolas"/>
                <a:ea typeface="Consolas"/>
                <a:cs typeface="Consolas"/>
                <a:sym typeface="Consolas"/>
              </a:rPr>
              <a:t>      int num = sc.nextInt();</a:t>
            </a:r>
            <a:endParaRPr sz="1100">
              <a:latin typeface="Consolas"/>
              <a:ea typeface="Consolas"/>
              <a:cs typeface="Consolas"/>
              <a:sym typeface="Consolas"/>
            </a:endParaRPr>
          </a:p>
          <a:p>
            <a:pPr indent="0" lvl="0" marL="0" rtl="0" algn="l">
              <a:spcBef>
                <a:spcPts val="0"/>
              </a:spcBef>
              <a:spcAft>
                <a:spcPts val="0"/>
              </a:spcAft>
              <a:buNone/>
            </a:pPr>
            <a:r>
              <a:rPr lang="es" sz="1100">
                <a:latin typeface="Consolas"/>
                <a:ea typeface="Consolas"/>
                <a:cs typeface="Consolas"/>
                <a:sym typeface="Consolas"/>
              </a:rPr>
              <a:t>      sum += num;</a:t>
            </a:r>
            <a:endParaRPr sz="1100">
              <a:latin typeface="Consolas"/>
              <a:ea typeface="Consolas"/>
              <a:cs typeface="Consolas"/>
              <a:sym typeface="Consolas"/>
            </a:endParaRPr>
          </a:p>
          <a:p>
            <a:pPr indent="0" lvl="0" marL="0" rtl="0" algn="l">
              <a:spcBef>
                <a:spcPts val="0"/>
              </a:spcBef>
              <a:spcAft>
                <a:spcPts val="0"/>
              </a:spcAft>
              <a:buNone/>
            </a:pPr>
            <a:r>
              <a:rPr lang="es" sz="1100">
                <a:latin typeface="Consolas"/>
                <a:ea typeface="Consolas"/>
                <a:cs typeface="Consolas"/>
                <a:sym typeface="Consolas"/>
              </a:rPr>
              <a:t>      count++;</a:t>
            </a:r>
            <a:endParaRPr sz="1100">
              <a:latin typeface="Consolas"/>
              <a:ea typeface="Consolas"/>
              <a:cs typeface="Consolas"/>
              <a:sym typeface="Consolas"/>
            </a:endParaRPr>
          </a:p>
          <a:p>
            <a:pPr indent="0" lvl="0" marL="0" rtl="0" algn="l">
              <a:spcBef>
                <a:spcPts val="0"/>
              </a:spcBef>
              <a:spcAft>
                <a:spcPts val="0"/>
              </a:spcAft>
              <a:buNone/>
            </a:pPr>
            <a:r>
              <a:rPr lang="es" sz="1100">
                <a:latin typeface="Consolas"/>
                <a:ea typeface="Consolas"/>
                <a:cs typeface="Consolas"/>
                <a:sym typeface="Consolas"/>
              </a:rPr>
              <a:t>    }</a:t>
            </a:r>
            <a:endParaRPr sz="1100">
              <a:latin typeface="Consolas"/>
              <a:ea typeface="Consolas"/>
              <a:cs typeface="Consolas"/>
              <a:sym typeface="Consolas"/>
            </a:endParaRPr>
          </a:p>
          <a:p>
            <a:pPr indent="0" lvl="0" marL="0" rtl="0" algn="l">
              <a:spcBef>
                <a:spcPts val="0"/>
              </a:spcBef>
              <a:spcAft>
                <a:spcPts val="0"/>
              </a:spcAft>
              <a:buNone/>
            </a:pPr>
            <a:r>
              <a:rPr lang="es" sz="1100">
                <a:latin typeface="Consolas"/>
                <a:ea typeface="Consolas"/>
                <a:cs typeface="Consolas"/>
                <a:sym typeface="Consolas"/>
              </a:rPr>
              <a:t>    int mean = sum / count;</a:t>
            </a:r>
            <a:endParaRPr sz="1100">
              <a:latin typeface="Consolas"/>
              <a:ea typeface="Consolas"/>
              <a:cs typeface="Consolas"/>
              <a:sym typeface="Consolas"/>
            </a:endParaRPr>
          </a:p>
          <a:p>
            <a:pPr indent="0" lvl="0" marL="0" rtl="0" algn="l">
              <a:spcBef>
                <a:spcPts val="0"/>
              </a:spcBef>
              <a:spcAft>
                <a:spcPts val="0"/>
              </a:spcAft>
              <a:buNone/>
            </a:pPr>
            <a:r>
              <a:rPr lang="es" sz="1100">
                <a:latin typeface="Consolas"/>
                <a:ea typeface="Consolas"/>
                <a:cs typeface="Consolas"/>
                <a:sym typeface="Consolas"/>
              </a:rPr>
              <a:t>    System.out.println("La media es: " + mean);</a:t>
            </a:r>
            <a:endParaRPr sz="1100">
              <a:latin typeface="Consolas"/>
              <a:ea typeface="Consolas"/>
              <a:cs typeface="Consolas"/>
              <a:sym typeface="Consolas"/>
            </a:endParaRPr>
          </a:p>
          <a:p>
            <a:pPr indent="0" lvl="0" marL="0" rtl="0" algn="l">
              <a:spcBef>
                <a:spcPts val="0"/>
              </a:spcBef>
              <a:spcAft>
                <a:spcPts val="0"/>
              </a:spcAft>
              <a:buNone/>
            </a:pPr>
            <a:r>
              <a:rPr lang="es" sz="1100">
                <a:latin typeface="Consolas"/>
                <a:ea typeface="Consolas"/>
                <a:cs typeface="Consolas"/>
                <a:sym typeface="Consolas"/>
              </a:rPr>
              <a:t>   }</a:t>
            </a:r>
            <a:endParaRPr sz="1100">
              <a:latin typeface="Consolas"/>
              <a:ea typeface="Consolas"/>
              <a:cs typeface="Consolas"/>
              <a:sym typeface="Consolas"/>
            </a:endParaRPr>
          </a:p>
          <a:p>
            <a:pPr indent="0" lvl="0" marL="0" rtl="0" algn="l">
              <a:spcBef>
                <a:spcPts val="0"/>
              </a:spcBef>
              <a:spcAft>
                <a:spcPts val="0"/>
              </a:spcAft>
              <a:buNone/>
            </a:pPr>
            <a:r>
              <a:rPr lang="es" sz="1100">
                <a:latin typeface="Consolas"/>
                <a:ea typeface="Consolas"/>
                <a:cs typeface="Consolas"/>
                <a:sym typeface="Consolas"/>
              </a:rPr>
              <a:t>}</a:t>
            </a:r>
            <a:endParaRPr sz="1100">
              <a:latin typeface="Consolas"/>
              <a:ea typeface="Consolas"/>
              <a:cs typeface="Consolas"/>
              <a:sym typeface="Consolas"/>
            </a:endParaRPr>
          </a:p>
        </p:txBody>
      </p:sp>
      <p:sp>
        <p:nvSpPr>
          <p:cNvPr id="1777" name="Google Shape;1777;p306"/>
          <p:cNvSpPr txBox="1"/>
          <p:nvPr>
            <p:ph idx="1" type="body"/>
          </p:nvPr>
        </p:nvSpPr>
        <p:spPr>
          <a:xfrm>
            <a:off x="729450" y="1318650"/>
            <a:ext cx="3632100" cy="3021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Por otro lado, la clase nos permite evaluar si existe otra entrada pendiente.</a:t>
            </a:r>
            <a:endParaRPr/>
          </a:p>
          <a:p>
            <a:pPr indent="0" lvl="0" marL="0" rtl="0" algn="just">
              <a:spcBef>
                <a:spcPts val="1600"/>
              </a:spcBef>
              <a:spcAft>
                <a:spcPts val="0"/>
              </a:spcAft>
              <a:buNone/>
            </a:pPr>
            <a:r>
              <a:t/>
            </a:r>
            <a:endParaRPr/>
          </a:p>
          <a:p>
            <a:pPr indent="0" lvl="0" marL="0" rtl="0" algn="just">
              <a:spcBef>
                <a:spcPts val="1600"/>
              </a:spcBef>
              <a:spcAft>
                <a:spcPts val="1600"/>
              </a:spcAft>
              <a:buNone/>
            </a:pPr>
            <a:r>
              <a:t/>
            </a:r>
            <a:endParaRPr/>
          </a:p>
        </p:txBody>
      </p:sp>
    </p:spTree>
  </p:cSld>
  <p:clrMapOvr>
    <a:masterClrMapping/>
  </p:clrMapOvr>
</p:sld>
</file>

<file path=ppt/slides/slide2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1" name="Shape 1781"/>
        <p:cNvGrpSpPr/>
        <p:nvPr/>
      </p:nvGrpSpPr>
      <p:grpSpPr>
        <a:xfrm>
          <a:off x="0" y="0"/>
          <a:ext cx="0" cy="0"/>
          <a:chOff x="0" y="0"/>
          <a:chExt cx="0" cy="0"/>
        </a:xfrm>
      </p:grpSpPr>
      <p:sp>
        <p:nvSpPr>
          <p:cNvPr id="1782" name="Google Shape;1782;p307"/>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Input Parsing</a:t>
            </a:r>
            <a:endParaRPr/>
          </a:p>
        </p:txBody>
      </p:sp>
    </p:spTree>
  </p:cSld>
  <p:clrMapOvr>
    <a:masterClrMapping/>
  </p:clrMapOvr>
</p:sld>
</file>

<file path=ppt/slides/slide2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6" name="Shape 1786"/>
        <p:cNvGrpSpPr/>
        <p:nvPr/>
      </p:nvGrpSpPr>
      <p:grpSpPr>
        <a:xfrm>
          <a:off x="0" y="0"/>
          <a:ext cx="0" cy="0"/>
          <a:chOff x="0" y="0"/>
          <a:chExt cx="0" cy="0"/>
        </a:xfrm>
      </p:grpSpPr>
      <p:sp>
        <p:nvSpPr>
          <p:cNvPr id="1787" name="Google Shape;1787;p30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Parsing </a:t>
            </a:r>
            <a:endParaRPr/>
          </a:p>
        </p:txBody>
      </p:sp>
      <p:sp>
        <p:nvSpPr>
          <p:cNvPr id="1788" name="Google Shape;1788;p30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Algunas de las clases en la API de IO de Java están diseñadas para ayudarlo a analizar la entrada. Estas clases son:</a:t>
            </a:r>
            <a:br>
              <a:rPr lang="es"/>
            </a:br>
            <a:br>
              <a:rPr lang="es"/>
            </a:br>
            <a:r>
              <a:rPr lang="es"/>
              <a:t>	</a:t>
            </a:r>
            <a:r>
              <a:rPr lang="es" sz="1000">
                <a:latin typeface="Consolas"/>
                <a:ea typeface="Consolas"/>
                <a:cs typeface="Consolas"/>
                <a:sym typeface="Consolas"/>
              </a:rPr>
              <a:t>PusbackInputStream</a:t>
            </a:r>
            <a:br>
              <a:rPr lang="es" sz="1000">
                <a:latin typeface="Consolas"/>
                <a:ea typeface="Consolas"/>
                <a:cs typeface="Consolas"/>
                <a:sym typeface="Consolas"/>
              </a:rPr>
            </a:br>
            <a:r>
              <a:rPr lang="es" sz="1000">
                <a:latin typeface="Consolas"/>
                <a:ea typeface="Consolas"/>
                <a:cs typeface="Consolas"/>
                <a:sym typeface="Consolas"/>
              </a:rPr>
              <a:t>	PusbackReader</a:t>
            </a:r>
            <a:br>
              <a:rPr lang="es" sz="1000">
                <a:latin typeface="Consolas"/>
                <a:ea typeface="Consolas"/>
                <a:cs typeface="Consolas"/>
                <a:sym typeface="Consolas"/>
              </a:rPr>
            </a:br>
            <a:r>
              <a:rPr lang="es" sz="1000">
                <a:latin typeface="Consolas"/>
                <a:ea typeface="Consolas"/>
                <a:cs typeface="Consolas"/>
                <a:sym typeface="Consolas"/>
              </a:rPr>
              <a:t>	StreamTokenizer</a:t>
            </a:r>
            <a:br>
              <a:rPr lang="es" sz="1000">
                <a:latin typeface="Consolas"/>
                <a:ea typeface="Consolas"/>
                <a:cs typeface="Consolas"/>
                <a:sym typeface="Consolas"/>
              </a:rPr>
            </a:br>
            <a:r>
              <a:rPr lang="es" sz="1000">
                <a:latin typeface="Consolas"/>
                <a:ea typeface="Consolas"/>
                <a:cs typeface="Consolas"/>
                <a:sym typeface="Consolas"/>
              </a:rPr>
              <a:t>	PushbackReader</a:t>
            </a:r>
            <a:br>
              <a:rPr lang="es" sz="1000">
                <a:latin typeface="Consolas"/>
                <a:ea typeface="Consolas"/>
                <a:cs typeface="Consolas"/>
                <a:sym typeface="Consolas"/>
              </a:rPr>
            </a:br>
            <a:r>
              <a:rPr lang="es" sz="1000">
                <a:latin typeface="Consolas"/>
                <a:ea typeface="Consolas"/>
                <a:cs typeface="Consolas"/>
                <a:sym typeface="Consolas"/>
              </a:rPr>
              <a:t>	LineNumberReader</a:t>
            </a:r>
            <a:br>
              <a:rPr lang="es"/>
            </a:br>
            <a:br>
              <a:rPr lang="es"/>
            </a:br>
            <a:r>
              <a:rPr lang="es"/>
              <a:t>Nos </a:t>
            </a:r>
            <a:r>
              <a:rPr lang="es"/>
              <a:t>permiten</a:t>
            </a:r>
            <a:r>
              <a:rPr lang="es"/>
              <a:t> dar </a:t>
            </a:r>
            <a:r>
              <a:rPr lang="es"/>
              <a:t>más</a:t>
            </a:r>
            <a:r>
              <a:rPr lang="es"/>
              <a:t> </a:t>
            </a:r>
            <a:r>
              <a:rPr lang="es"/>
              <a:t>funcionalidades</a:t>
            </a:r>
            <a:r>
              <a:rPr lang="es"/>
              <a:t>  que nos simplificarán la  implementación.</a:t>
            </a:r>
            <a:endParaRPr/>
          </a:p>
        </p:txBody>
      </p:sp>
    </p:spTree>
  </p:cSld>
  <p:clrMapOvr>
    <a:masterClrMapping/>
  </p:clrMapOvr>
</p:sld>
</file>

<file path=ppt/slides/slide2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2" name="Shape 1792"/>
        <p:cNvGrpSpPr/>
        <p:nvPr/>
      </p:nvGrpSpPr>
      <p:grpSpPr>
        <a:xfrm>
          <a:off x="0" y="0"/>
          <a:ext cx="0" cy="0"/>
          <a:chOff x="0" y="0"/>
          <a:chExt cx="0" cy="0"/>
        </a:xfrm>
      </p:grpSpPr>
      <p:sp>
        <p:nvSpPr>
          <p:cNvPr id="1793" name="Google Shape;1793;p309"/>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IOException</a:t>
            </a:r>
            <a:endParaRPr/>
          </a:p>
        </p:txBody>
      </p:sp>
    </p:spTree>
  </p:cSld>
  <p:clrMapOvr>
    <a:masterClrMapping/>
  </p:clrMapOvr>
</p:sld>
</file>

<file path=ppt/slides/slide2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7" name="Shape 1797"/>
        <p:cNvGrpSpPr/>
        <p:nvPr/>
      </p:nvGrpSpPr>
      <p:grpSpPr>
        <a:xfrm>
          <a:off x="0" y="0"/>
          <a:ext cx="0" cy="0"/>
          <a:chOff x="0" y="0"/>
          <a:chExt cx="0" cy="0"/>
        </a:xfrm>
      </p:grpSpPr>
      <p:sp>
        <p:nvSpPr>
          <p:cNvPr id="1798" name="Google Shape;1798;p31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Manejo de errores</a:t>
            </a:r>
            <a:endParaRPr/>
          </a:p>
        </p:txBody>
      </p:sp>
      <p:sp>
        <p:nvSpPr>
          <p:cNvPr id="1799" name="Google Shape;1799;p310"/>
          <p:cNvSpPr txBox="1"/>
          <p:nvPr>
            <p:ph idx="1" type="body"/>
          </p:nvPr>
        </p:nvSpPr>
        <p:spPr>
          <a:xfrm>
            <a:off x="729450" y="2078875"/>
            <a:ext cx="429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Todo error producido por el uso del API IO de Java genera excepciones. </a:t>
            </a:r>
            <a:endParaRPr/>
          </a:p>
          <a:p>
            <a:pPr indent="0" lvl="0" marL="0" rtl="0" algn="l">
              <a:spcBef>
                <a:spcPts val="1600"/>
              </a:spcBef>
              <a:spcAft>
                <a:spcPts val="1600"/>
              </a:spcAft>
              <a:buNone/>
            </a:pPr>
            <a:r>
              <a:rPr lang="es"/>
              <a:t>Como vemos, todas heredan de IOException, y pueden ser procesadas y tratadas de manera discriminada.</a:t>
            </a:r>
            <a:endParaRPr/>
          </a:p>
        </p:txBody>
      </p:sp>
      <p:pic>
        <p:nvPicPr>
          <p:cNvPr id="1800" name="Google Shape;1800;p310"/>
          <p:cNvPicPr preferRelativeResize="0"/>
          <p:nvPr/>
        </p:nvPicPr>
        <p:blipFill>
          <a:blip r:embed="rId3">
            <a:alphaModFix/>
          </a:blip>
          <a:stretch>
            <a:fillRect/>
          </a:stretch>
        </p:blipFill>
        <p:spPr>
          <a:xfrm>
            <a:off x="5063100" y="1980850"/>
            <a:ext cx="3355050" cy="2093200"/>
          </a:xfrm>
          <a:prstGeom prst="rect">
            <a:avLst/>
          </a:prstGeom>
          <a:noFill/>
          <a:ln>
            <a:noFill/>
          </a:ln>
        </p:spPr>
      </p:pic>
    </p:spTree>
  </p:cSld>
  <p:clrMapOvr>
    <a:masterClrMapping/>
  </p:clrMapOvr>
</p:sld>
</file>

<file path=ppt/slides/slide2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4" name="Shape 1804"/>
        <p:cNvGrpSpPr/>
        <p:nvPr/>
      </p:nvGrpSpPr>
      <p:grpSpPr>
        <a:xfrm>
          <a:off x="0" y="0"/>
          <a:ext cx="0" cy="0"/>
          <a:chOff x="0" y="0"/>
          <a:chExt cx="0" cy="0"/>
        </a:xfrm>
      </p:grpSpPr>
      <p:sp>
        <p:nvSpPr>
          <p:cNvPr id="1805" name="Google Shape;1805;p31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autoclosable</a:t>
            </a:r>
            <a:endParaRPr/>
          </a:p>
        </p:txBody>
      </p:sp>
      <p:sp>
        <p:nvSpPr>
          <p:cNvPr id="1806" name="Google Shape;1806;p31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s"/>
              <a:t>Como ya comentamos, Java 7 nos proporciona una </a:t>
            </a:r>
            <a:r>
              <a:rPr lang="es"/>
              <a:t>solución</a:t>
            </a:r>
            <a:r>
              <a:rPr lang="es"/>
              <a:t> a la tediosa </a:t>
            </a:r>
            <a:r>
              <a:rPr lang="es"/>
              <a:t>gestión</a:t>
            </a:r>
            <a:r>
              <a:rPr lang="es"/>
              <a:t> de las excepciones de este tipo. Para ello el uso de try-with-resources es un recurso ideal y muy </a:t>
            </a:r>
            <a:r>
              <a:rPr lang="es"/>
              <a:t>utilizado</a:t>
            </a:r>
            <a:r>
              <a:rPr lang="es"/>
              <a:t>. </a:t>
            </a:r>
            <a:endParaRPr/>
          </a:p>
        </p:txBody>
      </p:sp>
      <p:sp>
        <p:nvSpPr>
          <p:cNvPr id="1807" name="Google Shape;1807;p311"/>
          <p:cNvSpPr txBox="1"/>
          <p:nvPr/>
        </p:nvSpPr>
        <p:spPr>
          <a:xfrm>
            <a:off x="4603350" y="4262100"/>
            <a:ext cx="4129500" cy="65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 sz="700">
                <a:solidFill>
                  <a:schemeClr val="accent1"/>
                </a:solidFill>
                <a:latin typeface="Consolas"/>
                <a:ea typeface="Consolas"/>
                <a:cs typeface="Consolas"/>
                <a:sym typeface="Consolas"/>
              </a:rPr>
              <a:t>https://docs.oracle.com/javase/8/docs/api/java/lang/AutoCloseable.html</a:t>
            </a:r>
            <a:endParaRPr sz="700">
              <a:latin typeface="Consolas"/>
              <a:ea typeface="Consolas"/>
              <a:cs typeface="Consolas"/>
              <a:sym typeface="Consolas"/>
            </a:endParaRPr>
          </a:p>
        </p:txBody>
      </p:sp>
      <p:pic>
        <p:nvPicPr>
          <p:cNvPr id="1808" name="Google Shape;1808;p311"/>
          <p:cNvPicPr preferRelativeResize="0"/>
          <p:nvPr/>
        </p:nvPicPr>
        <p:blipFill>
          <a:blip r:embed="rId3">
            <a:alphaModFix/>
          </a:blip>
          <a:stretch>
            <a:fillRect/>
          </a:stretch>
        </p:blipFill>
        <p:spPr>
          <a:xfrm>
            <a:off x="1838550" y="3045625"/>
            <a:ext cx="6894301" cy="1461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Temario</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
              <a:t>Introducción a java </a:t>
            </a:r>
            <a:endParaRPr/>
          </a:p>
          <a:p>
            <a:pPr indent="-342900" lvl="0" marL="457200" rtl="0" algn="l">
              <a:spcBef>
                <a:spcPts val="0"/>
              </a:spcBef>
              <a:spcAft>
                <a:spcPts val="0"/>
              </a:spcAft>
              <a:buSzPts val="1800"/>
              <a:buChar char="●"/>
            </a:pPr>
            <a:r>
              <a:rPr lang="es"/>
              <a:t>Clases y objetos</a:t>
            </a:r>
            <a:endParaRPr/>
          </a:p>
          <a:p>
            <a:pPr indent="-342900" lvl="0" marL="457200" rtl="0" algn="l">
              <a:spcBef>
                <a:spcPts val="0"/>
              </a:spcBef>
              <a:spcAft>
                <a:spcPts val="0"/>
              </a:spcAft>
              <a:buSzPts val="1800"/>
              <a:buChar char="●"/>
            </a:pPr>
            <a:r>
              <a:rPr lang="es"/>
              <a:t>Identificadores, palabras clave y tipos</a:t>
            </a:r>
            <a:endParaRPr/>
          </a:p>
          <a:p>
            <a:pPr indent="-342900" lvl="0" marL="457200" rtl="0" algn="l">
              <a:spcBef>
                <a:spcPts val="0"/>
              </a:spcBef>
              <a:spcAft>
                <a:spcPts val="0"/>
              </a:spcAft>
              <a:buSzPts val="1800"/>
              <a:buChar char="●"/>
            </a:pPr>
            <a:r>
              <a:rPr lang="es"/>
              <a:t>Operadores y control de flujo</a:t>
            </a:r>
            <a:endParaRPr/>
          </a:p>
          <a:p>
            <a:pPr indent="-342900" lvl="0" marL="457200" rtl="0" algn="l">
              <a:spcBef>
                <a:spcPts val="0"/>
              </a:spcBef>
              <a:spcAft>
                <a:spcPts val="0"/>
              </a:spcAft>
              <a:buSzPts val="1800"/>
              <a:buChar char="●"/>
            </a:pPr>
            <a:r>
              <a:rPr lang="es"/>
              <a:t>Arrays</a:t>
            </a:r>
            <a:endParaRPr/>
          </a:p>
          <a:p>
            <a:pPr indent="-342900" lvl="0" marL="457200" rtl="0" algn="l">
              <a:spcBef>
                <a:spcPts val="0"/>
              </a:spcBef>
              <a:spcAft>
                <a:spcPts val="0"/>
              </a:spcAft>
              <a:buSzPts val="1800"/>
              <a:buChar char="●"/>
            </a:pPr>
            <a:r>
              <a:rPr lang="es"/>
              <a:t>Clases avanzadas</a:t>
            </a:r>
            <a:endParaRPr/>
          </a:p>
          <a:p>
            <a:pPr indent="-342900" lvl="0" marL="457200" rtl="0" algn="l">
              <a:spcBef>
                <a:spcPts val="0"/>
              </a:spcBef>
              <a:spcAft>
                <a:spcPts val="0"/>
              </a:spcAft>
              <a:buSzPts val="1800"/>
              <a:buChar char="●"/>
            </a:pPr>
            <a:r>
              <a:rPr lang="es"/>
              <a:t>Excepciones y aserciones</a:t>
            </a:r>
            <a:endParaRPr/>
          </a:p>
          <a:p>
            <a:pPr indent="-342900" lvl="0" marL="457200" rtl="0" algn="l">
              <a:spcBef>
                <a:spcPts val="0"/>
              </a:spcBef>
              <a:spcAft>
                <a:spcPts val="0"/>
              </a:spcAft>
              <a:buSzPts val="1800"/>
              <a:buChar char="●"/>
            </a:pPr>
            <a:r>
              <a:rPr lang="es"/>
              <a:t>Colecciones y genéricos </a:t>
            </a:r>
            <a:endParaRPr/>
          </a:p>
          <a:p>
            <a:pPr indent="-342900" lvl="0" marL="457200" rtl="0" algn="l">
              <a:spcBef>
                <a:spcPts val="0"/>
              </a:spcBef>
              <a:spcAft>
                <a:spcPts val="0"/>
              </a:spcAft>
              <a:buSzPts val="1800"/>
              <a:buChar char="●"/>
            </a:pPr>
            <a:r>
              <a:rPr lang="es"/>
              <a:t>Garbage Collector</a:t>
            </a:r>
            <a:endParaRPr/>
          </a:p>
          <a:p>
            <a:pPr indent="-342900" lvl="0" marL="457200" rtl="0" algn="l">
              <a:spcBef>
                <a:spcPts val="0"/>
              </a:spcBef>
              <a:spcAft>
                <a:spcPts val="0"/>
              </a:spcAft>
              <a:buSzPts val="1800"/>
              <a:buChar char="●"/>
            </a:pPr>
            <a:r>
              <a:rPr lang="es"/>
              <a:t> Hilos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42"/>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Compilador</a:t>
            </a:r>
            <a:endParaRPr/>
          </a:p>
        </p:txBody>
      </p:sp>
    </p:spTree>
  </p:cSld>
  <p:clrMapOvr>
    <a:masterClrMapping/>
  </p:clrMapOvr>
</p:sld>
</file>

<file path=ppt/slides/slide3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2" name="Shape 1812"/>
        <p:cNvGrpSpPr/>
        <p:nvPr/>
      </p:nvGrpSpPr>
      <p:grpSpPr>
        <a:xfrm>
          <a:off x="0" y="0"/>
          <a:ext cx="0" cy="0"/>
          <a:chOff x="0" y="0"/>
          <a:chExt cx="0" cy="0"/>
        </a:xfrm>
      </p:grpSpPr>
      <p:sp>
        <p:nvSpPr>
          <p:cNvPr id="1813" name="Google Shape;1813;p312"/>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Garbage Collector</a:t>
            </a:r>
            <a:endParaRPr/>
          </a:p>
        </p:txBody>
      </p:sp>
    </p:spTree>
  </p:cSld>
  <p:clrMapOvr>
    <a:masterClrMapping/>
  </p:clrMapOvr>
</p:sld>
</file>

<file path=ppt/slides/slide3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7" name="Shape 1817"/>
        <p:cNvGrpSpPr/>
        <p:nvPr/>
      </p:nvGrpSpPr>
      <p:grpSpPr>
        <a:xfrm>
          <a:off x="0" y="0"/>
          <a:ext cx="0" cy="0"/>
          <a:chOff x="0" y="0"/>
          <a:chExt cx="0" cy="0"/>
        </a:xfrm>
      </p:grpSpPr>
      <p:sp>
        <p:nvSpPr>
          <p:cNvPr id="1818" name="Google Shape;1818;p31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Garbage Collector</a:t>
            </a:r>
            <a:endParaRPr/>
          </a:p>
        </p:txBody>
      </p:sp>
      <p:sp>
        <p:nvSpPr>
          <p:cNvPr id="1819" name="Google Shape;1819;p31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s"/>
              <a:t>La recolección automática de basura es el proceso de mirar la memoria del heap, identificar qué objetos están en uso y cuáles no, y eliminar los objetos no utilizados. Un objeto en uso, o un objeto referenciado, significa que alguna parte de su programa aún mantiene un puntero a ese objeto. Cualquier parte de su programa ya no hace referencia a un objeto no utilizado, u objeto no referenciado. Por lo tanto, la memoria utilizada por un objeto sin referencia puede ser reclamada.</a:t>
            </a:r>
            <a:br>
              <a:rPr lang="es"/>
            </a:br>
            <a:br>
              <a:rPr lang="es"/>
            </a:br>
            <a:r>
              <a:rPr lang="es"/>
              <a:t>En un lenguaje de programación como C, asignar y desasignar memoria es un proceso manual. En Java, el proceso de desasignar la memoria se maneja automáticamente por el recolector de basura. El proceso básico se puede describir a continuación.</a:t>
            </a:r>
            <a:endParaRPr/>
          </a:p>
        </p:txBody>
      </p:sp>
    </p:spTree>
  </p:cSld>
  <p:clrMapOvr>
    <a:masterClrMapping/>
  </p:clrMapOvr>
</p:sld>
</file>

<file path=ppt/slides/slide3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3" name="Shape 1823"/>
        <p:cNvGrpSpPr/>
        <p:nvPr/>
      </p:nvGrpSpPr>
      <p:grpSpPr>
        <a:xfrm>
          <a:off x="0" y="0"/>
          <a:ext cx="0" cy="0"/>
          <a:chOff x="0" y="0"/>
          <a:chExt cx="0" cy="0"/>
        </a:xfrm>
      </p:grpSpPr>
      <p:sp>
        <p:nvSpPr>
          <p:cNvPr id="1824" name="Google Shape;1824;p3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Como funciona?</a:t>
            </a:r>
            <a:endParaRPr/>
          </a:p>
        </p:txBody>
      </p:sp>
      <p:sp>
        <p:nvSpPr>
          <p:cNvPr id="1825" name="Google Shape;1825;p3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El recolector de basura está bajo el control de JVM. JVM ejecutará el recolector de basura cuando detecte que la memoria se está agotando. Puede solicitar a la JVM que ejecute el recolector de basura, pero no hay garantía de que conceda su solicitud.</a:t>
            </a:r>
            <a:endParaRPr/>
          </a:p>
          <a:p>
            <a:pPr indent="0" lvl="0" marL="0" rtl="0" algn="l">
              <a:spcBef>
                <a:spcPts val="1600"/>
              </a:spcBef>
              <a:spcAft>
                <a:spcPts val="0"/>
              </a:spcAft>
              <a:buNone/>
            </a:pPr>
            <a:r>
              <a:rPr lang="es"/>
              <a:t>Cuando se ejecuta el recolector de basura, su propósito es encontrar y eliminar los objetos que no se pueden alcanzar.</a:t>
            </a:r>
            <a:endParaRPr/>
          </a:p>
          <a:p>
            <a:pPr indent="0" lvl="0" marL="0" rtl="0" algn="l">
              <a:spcBef>
                <a:spcPts val="1600"/>
              </a:spcBef>
              <a:spcAft>
                <a:spcPts val="1600"/>
              </a:spcAft>
              <a:buNone/>
            </a:pPr>
            <a:r>
              <a:rPr lang="es"/>
              <a:t>El objeto se vuelve elegible para la recolección de elementos no utilizados cuando no se puede acceder a él por ningún hilo en vivo.</a:t>
            </a:r>
            <a:endParaRPr/>
          </a:p>
        </p:txBody>
      </p:sp>
    </p:spTree>
  </p:cSld>
  <p:clrMapOvr>
    <a:masterClrMapping/>
  </p:clrMapOvr>
</p:sld>
</file>

<file path=ppt/slides/slide3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9" name="Shape 1829"/>
        <p:cNvGrpSpPr/>
        <p:nvPr/>
      </p:nvGrpSpPr>
      <p:grpSpPr>
        <a:xfrm>
          <a:off x="0" y="0"/>
          <a:ext cx="0" cy="0"/>
          <a:chOff x="0" y="0"/>
          <a:chExt cx="0" cy="0"/>
        </a:xfrm>
      </p:grpSpPr>
      <p:sp>
        <p:nvSpPr>
          <p:cNvPr id="1830" name="Google Shape;1830;p315"/>
          <p:cNvSpPr txBox="1"/>
          <p:nvPr>
            <p:ph idx="1" type="body"/>
          </p:nvPr>
        </p:nvSpPr>
        <p:spPr>
          <a:xfrm>
            <a:off x="729450" y="1318650"/>
            <a:ext cx="7688700" cy="3021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Si en nuestro programa java, hay una variable de referencia que se refiere a un objeto  y esa variable de referencia está disponible para los subprocesos en vivo, entonces el objeto es accesible.</a:t>
            </a:r>
            <a:endParaRPr/>
          </a:p>
          <a:p>
            <a:pPr indent="0" lvl="0" marL="0" rtl="0" algn="just">
              <a:spcBef>
                <a:spcPts val="1600"/>
              </a:spcBef>
              <a:spcAft>
                <a:spcPts val="0"/>
              </a:spcAft>
              <a:buNone/>
            </a:pPr>
            <a:r>
              <a:rPr lang="es"/>
              <a:t> 		</a:t>
            </a:r>
            <a:r>
              <a:rPr lang="es">
                <a:latin typeface="Consolas"/>
                <a:ea typeface="Consolas"/>
                <a:cs typeface="Consolas"/>
                <a:sym typeface="Consolas"/>
              </a:rPr>
              <a:t>Dog d = new Dog();</a:t>
            </a:r>
            <a:endParaRPr>
              <a:latin typeface="Consolas"/>
              <a:ea typeface="Consolas"/>
              <a:cs typeface="Consolas"/>
              <a:sym typeface="Consolas"/>
            </a:endParaRPr>
          </a:p>
          <a:p>
            <a:pPr indent="0" lvl="0" marL="0" rtl="0" algn="just">
              <a:spcBef>
                <a:spcPts val="1600"/>
              </a:spcBef>
              <a:spcAft>
                <a:spcPts val="0"/>
              </a:spcAft>
              <a:buNone/>
            </a:pPr>
            <a:r>
              <a:rPr lang="es"/>
              <a:t>Cuando decimos new en la clase Dog, el objeto Dog se crea en el heap y se refiere a la variable de referencia d. Cuando la variable de referencia muere o no más en el alcance, el objeto se vuelve elegible para la recolección de basura.</a:t>
            </a:r>
            <a:endParaRPr/>
          </a:p>
          <a:p>
            <a:pPr indent="0" lvl="0" marL="0" rtl="0" algn="just">
              <a:spcBef>
                <a:spcPts val="1600"/>
              </a:spcBef>
              <a:spcAft>
                <a:spcPts val="0"/>
              </a:spcAft>
              <a:buNone/>
            </a:pPr>
            <a:r>
              <a:rPr lang="es"/>
              <a:t>La recolección de basura no puede ser forzada, solo podemos solicitar a JVM que ejecute la recolección de basura para liberar la memoria. La forma más sencilla de solicitar la recolección de basura es</a:t>
            </a:r>
            <a:endParaRPr/>
          </a:p>
          <a:p>
            <a:pPr indent="457200" lvl="0" marL="457200" rtl="0" algn="just">
              <a:spcBef>
                <a:spcPts val="1600"/>
              </a:spcBef>
              <a:spcAft>
                <a:spcPts val="0"/>
              </a:spcAft>
              <a:buNone/>
            </a:pPr>
            <a:r>
              <a:rPr lang="es">
                <a:latin typeface="Consolas"/>
                <a:ea typeface="Consolas"/>
                <a:cs typeface="Consolas"/>
                <a:sym typeface="Consolas"/>
              </a:rPr>
              <a:t>System.gc();</a:t>
            </a:r>
            <a:endParaRPr>
              <a:latin typeface="Consolas"/>
              <a:ea typeface="Consolas"/>
              <a:cs typeface="Consolas"/>
              <a:sym typeface="Consolas"/>
            </a:endParaRPr>
          </a:p>
          <a:p>
            <a:pPr indent="0" lvl="0" marL="0" rtl="0" algn="just">
              <a:spcBef>
                <a:spcPts val="1600"/>
              </a:spcBef>
              <a:spcAft>
                <a:spcPts val="0"/>
              </a:spcAft>
              <a:buNone/>
            </a:pPr>
            <a:r>
              <a:rPr lang="es"/>
              <a:t>No hay garantía de que JVM liberará la memoria.</a:t>
            </a:r>
            <a:endParaRPr/>
          </a:p>
          <a:p>
            <a:pPr indent="0" lvl="0" marL="0" rtl="0" algn="just">
              <a:spcBef>
                <a:spcPts val="1600"/>
              </a:spcBef>
              <a:spcAft>
                <a:spcPts val="0"/>
              </a:spcAft>
              <a:buNone/>
            </a:pPr>
            <a:r>
              <a:t/>
            </a:r>
            <a:endParaRPr/>
          </a:p>
          <a:p>
            <a:pPr indent="0" lvl="0" marL="0" rtl="0" algn="just">
              <a:spcBef>
                <a:spcPts val="1600"/>
              </a:spcBef>
              <a:spcAft>
                <a:spcPts val="0"/>
              </a:spcAft>
              <a:buNone/>
            </a:pPr>
            <a:r>
              <a:t/>
            </a:r>
            <a:endParaRPr/>
          </a:p>
          <a:p>
            <a:pPr indent="0" lvl="0" marL="0" rtl="0" algn="just">
              <a:spcBef>
                <a:spcPts val="1600"/>
              </a:spcBef>
              <a:spcAft>
                <a:spcPts val="1600"/>
              </a:spcAft>
              <a:buNone/>
            </a:pPr>
            <a:r>
              <a:t/>
            </a:r>
            <a:endParaRPr/>
          </a:p>
        </p:txBody>
      </p:sp>
    </p:spTree>
  </p:cSld>
  <p:clrMapOvr>
    <a:masterClrMapping/>
  </p:clrMapOvr>
</p:sld>
</file>

<file path=ppt/slides/slide3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4" name="Shape 1834"/>
        <p:cNvGrpSpPr/>
        <p:nvPr/>
      </p:nvGrpSpPr>
      <p:grpSpPr>
        <a:xfrm>
          <a:off x="0" y="0"/>
          <a:ext cx="0" cy="0"/>
          <a:chOff x="0" y="0"/>
          <a:chExt cx="0" cy="0"/>
        </a:xfrm>
      </p:grpSpPr>
      <p:sp>
        <p:nvSpPr>
          <p:cNvPr id="1835" name="Google Shape;1835;p3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Haciendo objetos elegibles explícitamente</a:t>
            </a:r>
            <a:endParaRPr/>
          </a:p>
        </p:txBody>
      </p:sp>
      <p:sp>
        <p:nvSpPr>
          <p:cNvPr id="1836" name="Google Shape;1836;p316"/>
          <p:cNvSpPr txBox="1"/>
          <p:nvPr>
            <p:ph idx="1" type="body"/>
          </p:nvPr>
        </p:nvSpPr>
        <p:spPr>
          <a:xfrm>
            <a:off x="311700" y="1379975"/>
            <a:ext cx="8520600" cy="31890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b="1" lang="es" u="sng"/>
              <a:t>Asignando un nulo a una variable de referencia</a:t>
            </a:r>
            <a:endParaRPr b="1" u="sng"/>
          </a:p>
          <a:p>
            <a:pPr indent="0" lvl="0" marL="0" rtl="0" algn="just">
              <a:spcBef>
                <a:spcPts val="1600"/>
              </a:spcBef>
              <a:spcAft>
                <a:spcPts val="0"/>
              </a:spcAft>
              <a:buNone/>
            </a:pPr>
            <a:r>
              <a:rPr lang="es"/>
              <a:t>Un objeto se convierte en elegible para la recolección de basura cuando no hay referencias accesibles a él. Eliminar una referencia a un objeto es establecer la variable de referencia en nulo.</a:t>
            </a:r>
            <a:endParaRPr/>
          </a:p>
          <a:p>
            <a:pPr indent="0" lvl="0" marL="0" rtl="0" algn="just">
              <a:lnSpc>
                <a:spcPct val="100000"/>
              </a:lnSpc>
              <a:spcBef>
                <a:spcPts val="1600"/>
              </a:spcBef>
              <a:spcAft>
                <a:spcPts val="0"/>
              </a:spcAft>
              <a:buNone/>
            </a:pPr>
            <a:r>
              <a:rPr b="1" lang="es" u="sng"/>
              <a:t>Objetos de las islas.</a:t>
            </a:r>
            <a:endParaRPr b="1" u="sng"/>
          </a:p>
          <a:p>
            <a:pPr indent="0" lvl="0" marL="0" rtl="0" algn="just">
              <a:spcBef>
                <a:spcPts val="1600"/>
              </a:spcBef>
              <a:spcAft>
                <a:spcPts val="0"/>
              </a:spcAft>
              <a:buNone/>
            </a:pPr>
            <a:r>
              <a:rPr lang="es"/>
              <a:t>Una clase que tiene una variable de instancia que es una variable de referencia para otra instancia de la misma clase. Si se eliminan todas las demás referencias a estos dos objetos, aunque tengan una referencia válida entre sí, pero ningún hilo en vivo tendrá acceso a ninguno de los objetos. Cuando el recolector de basura se ejecuta, descubre tales islas de objetos y los elimina.</a:t>
            </a:r>
            <a:endParaRPr/>
          </a:p>
          <a:p>
            <a:pPr indent="0" lvl="0" marL="0" rtl="0" algn="just">
              <a:spcBef>
                <a:spcPts val="1600"/>
              </a:spcBef>
              <a:spcAft>
                <a:spcPts val="1600"/>
              </a:spcAft>
              <a:buNone/>
            </a:pPr>
            <a:r>
              <a:t/>
            </a:r>
            <a:endParaRPr/>
          </a:p>
        </p:txBody>
      </p:sp>
    </p:spTree>
  </p:cSld>
  <p:clrMapOvr>
    <a:masterClrMapping/>
  </p:clrMapOvr>
</p:sld>
</file>

<file path=ppt/slides/slide3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0" name="Shape 1840"/>
        <p:cNvGrpSpPr/>
        <p:nvPr/>
      </p:nvGrpSpPr>
      <p:grpSpPr>
        <a:xfrm>
          <a:off x="0" y="0"/>
          <a:ext cx="0" cy="0"/>
          <a:chOff x="0" y="0"/>
          <a:chExt cx="0" cy="0"/>
        </a:xfrm>
      </p:grpSpPr>
      <p:sp>
        <p:nvSpPr>
          <p:cNvPr id="1841" name="Google Shape;1841;p3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El método finalize ()</a:t>
            </a:r>
            <a:endParaRPr/>
          </a:p>
        </p:txBody>
      </p:sp>
      <p:sp>
        <p:nvSpPr>
          <p:cNvPr id="1842" name="Google Shape;1842;p3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600"/>
              <a:t>A veces, un objeto deberá realizar ciertas tareas antes de que se destruya. Ejemplo: si un objeto contiene algún recurso que no sea Java, tenemos que asegurarnos de que estos recursos se congelan antes de que el objeto se destruya.</a:t>
            </a:r>
            <a:endParaRPr sz="1600"/>
          </a:p>
          <a:p>
            <a:pPr indent="0" lvl="0" marL="0" rtl="0" algn="just">
              <a:spcBef>
                <a:spcPts val="1600"/>
              </a:spcBef>
              <a:spcAft>
                <a:spcPts val="0"/>
              </a:spcAft>
              <a:buNone/>
            </a:pPr>
            <a:r>
              <a:rPr lang="es" sz="1600"/>
              <a:t>Para manejar este tipo de situaciones, java proporciona un mecanismo llamado finalizar, mediante el cual podemos definir la acción que debe realizar el recolector de basura.</a:t>
            </a:r>
            <a:endParaRPr sz="1600"/>
          </a:p>
          <a:p>
            <a:pPr indent="0" lvl="0" marL="0" rtl="0" algn="just">
              <a:spcBef>
                <a:spcPts val="1600"/>
              </a:spcBef>
              <a:spcAft>
                <a:spcPts val="0"/>
              </a:spcAft>
              <a:buNone/>
            </a:pPr>
            <a:r>
              <a:rPr lang="es" sz="1600"/>
              <a:t>Cada clase hereda el método </a:t>
            </a:r>
            <a:r>
              <a:rPr lang="es" sz="1600">
                <a:latin typeface="Consolas"/>
                <a:ea typeface="Consolas"/>
                <a:cs typeface="Consolas"/>
                <a:sym typeface="Consolas"/>
              </a:rPr>
              <a:t>finalize()</a:t>
            </a:r>
            <a:r>
              <a:rPr lang="es" sz="1600"/>
              <a:t> de </a:t>
            </a:r>
            <a:r>
              <a:rPr lang="es" sz="1600">
                <a:latin typeface="Consolas"/>
                <a:ea typeface="Consolas"/>
                <a:cs typeface="Consolas"/>
                <a:sym typeface="Consolas"/>
              </a:rPr>
              <a:t>Object</a:t>
            </a:r>
            <a:r>
              <a:rPr lang="es" sz="1600"/>
              <a:t>.</a:t>
            </a:r>
            <a:endParaRPr sz="1600"/>
          </a:p>
          <a:p>
            <a:pPr indent="0" lvl="0" marL="0" rtl="0" algn="just">
              <a:spcBef>
                <a:spcPts val="1600"/>
              </a:spcBef>
              <a:spcAft>
                <a:spcPts val="0"/>
              </a:spcAft>
              <a:buNone/>
            </a:pPr>
            <a:r>
              <a:rPr lang="es" sz="1600"/>
              <a:t>El recolector de basura llama al método finalize cuando no hay más referencias al objeto existente.</a:t>
            </a:r>
            <a:endParaRPr sz="1600"/>
          </a:p>
          <a:p>
            <a:pPr indent="0" lvl="0" marL="0" rtl="0" algn="just">
              <a:spcBef>
                <a:spcPts val="1600"/>
              </a:spcBef>
              <a:spcAft>
                <a:spcPts val="0"/>
              </a:spcAft>
              <a:buNone/>
            </a:pPr>
            <a:r>
              <a:rPr lang="es" sz="1600"/>
              <a:t>El método de finalización nunca se ejecutará más de una vez en ningún objeto.</a:t>
            </a:r>
            <a:endParaRPr sz="1600"/>
          </a:p>
          <a:p>
            <a:pPr indent="0" lvl="0" marL="0" rtl="0" algn="just">
              <a:spcBef>
                <a:spcPts val="1600"/>
              </a:spcBef>
              <a:spcAft>
                <a:spcPts val="0"/>
              </a:spcAft>
              <a:buNone/>
            </a:pPr>
            <a:r>
              <a:t/>
            </a:r>
            <a:endParaRPr/>
          </a:p>
          <a:p>
            <a:pPr indent="0" lvl="0" marL="0" rtl="0" algn="just">
              <a:spcBef>
                <a:spcPts val="1600"/>
              </a:spcBef>
              <a:spcAft>
                <a:spcPts val="0"/>
              </a:spcAft>
              <a:buNone/>
            </a:pPr>
            <a:r>
              <a:t/>
            </a:r>
            <a:endParaRPr/>
          </a:p>
          <a:p>
            <a:pPr indent="0" lvl="0" marL="0" rtl="0" algn="just">
              <a:spcBef>
                <a:spcPts val="1600"/>
              </a:spcBef>
              <a:spcAft>
                <a:spcPts val="1600"/>
              </a:spcAft>
              <a:buNone/>
            </a:pPr>
            <a:r>
              <a:t/>
            </a:r>
            <a:endParaRPr/>
          </a:p>
        </p:txBody>
      </p:sp>
    </p:spTree>
  </p:cSld>
  <p:clrMapOvr>
    <a:masterClrMapping/>
  </p:clrMapOvr>
</p:sld>
</file>

<file path=ppt/slides/slide3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6" name="Shape 1846"/>
        <p:cNvGrpSpPr/>
        <p:nvPr/>
      </p:nvGrpSpPr>
      <p:grpSpPr>
        <a:xfrm>
          <a:off x="0" y="0"/>
          <a:ext cx="0" cy="0"/>
          <a:chOff x="0" y="0"/>
          <a:chExt cx="0" cy="0"/>
        </a:xfrm>
      </p:grpSpPr>
      <p:sp>
        <p:nvSpPr>
          <p:cNvPr id="1847" name="Google Shape;1847;p3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Tipos de memoria</a:t>
            </a:r>
            <a:endParaRPr/>
          </a:p>
        </p:txBody>
      </p:sp>
      <p:sp>
        <p:nvSpPr>
          <p:cNvPr id="1848" name="Google Shape;1848;p3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s"/>
              <a:t>El Java Garbage Collector es uno de los conceptos que más cuesta entender a la gente cuando empieza a programar en Java. ¿Cómo funciona el Java Garbage Collector exactamente?. Java divide la memoria en dos bloques fundamentales , Young generation y Old generation.</a:t>
            </a:r>
            <a:endParaRPr/>
          </a:p>
        </p:txBody>
      </p:sp>
      <p:pic>
        <p:nvPicPr>
          <p:cNvPr id="1849" name="Google Shape;1849;p318"/>
          <p:cNvPicPr preferRelativeResize="0"/>
          <p:nvPr/>
        </p:nvPicPr>
        <p:blipFill>
          <a:blip r:embed="rId3">
            <a:alphaModFix/>
          </a:blip>
          <a:stretch>
            <a:fillRect/>
          </a:stretch>
        </p:blipFill>
        <p:spPr>
          <a:xfrm>
            <a:off x="3054838" y="3045238"/>
            <a:ext cx="3648075" cy="1876425"/>
          </a:xfrm>
          <a:prstGeom prst="rect">
            <a:avLst/>
          </a:prstGeom>
          <a:noFill/>
          <a:ln>
            <a:noFill/>
          </a:ln>
        </p:spPr>
      </p:pic>
    </p:spTree>
  </p:cSld>
  <p:clrMapOvr>
    <a:masterClrMapping/>
  </p:clrMapOvr>
</p:sld>
</file>

<file path=ppt/slides/slide3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3" name="Shape 1853"/>
        <p:cNvGrpSpPr/>
        <p:nvPr/>
      </p:nvGrpSpPr>
      <p:grpSpPr>
        <a:xfrm>
          <a:off x="0" y="0"/>
          <a:ext cx="0" cy="0"/>
          <a:chOff x="0" y="0"/>
          <a:chExt cx="0" cy="0"/>
        </a:xfrm>
      </p:grpSpPr>
      <p:sp>
        <p:nvSpPr>
          <p:cNvPr id="1854" name="Google Shape;1854;p3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Young Generation</a:t>
            </a:r>
            <a:endParaRPr/>
          </a:p>
        </p:txBody>
      </p:sp>
      <p:sp>
        <p:nvSpPr>
          <p:cNvPr id="1855" name="Google Shape;1855;p3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En la zona de Young Generation se almacenan los objetos que se acaban de construir en el programa . Esta zona de memoria se divide en Eden Space ,Survivor Space (S0 y S1)</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s"/>
              <a:t>java Garbage Collector Eden</a:t>
            </a:r>
            <a:endParaRPr/>
          </a:p>
        </p:txBody>
      </p:sp>
      <p:pic>
        <p:nvPicPr>
          <p:cNvPr id="1856" name="Google Shape;1856;p319"/>
          <p:cNvPicPr preferRelativeResize="0"/>
          <p:nvPr/>
        </p:nvPicPr>
        <p:blipFill>
          <a:blip r:embed="rId3">
            <a:alphaModFix/>
          </a:blip>
          <a:stretch>
            <a:fillRect/>
          </a:stretch>
        </p:blipFill>
        <p:spPr>
          <a:xfrm>
            <a:off x="3724063" y="2628150"/>
            <a:ext cx="4371975" cy="2686050"/>
          </a:xfrm>
          <a:prstGeom prst="rect">
            <a:avLst/>
          </a:prstGeom>
          <a:noFill/>
          <a:ln>
            <a:noFill/>
          </a:ln>
        </p:spPr>
      </p:pic>
    </p:spTree>
  </p:cSld>
  <p:clrMapOvr>
    <a:masterClrMapping/>
  </p:clrMapOvr>
</p:sld>
</file>

<file path=ppt/slides/slide3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0" name="Shape 1860"/>
        <p:cNvGrpSpPr/>
        <p:nvPr/>
      </p:nvGrpSpPr>
      <p:grpSpPr>
        <a:xfrm>
          <a:off x="0" y="0"/>
          <a:ext cx="0" cy="0"/>
          <a:chOff x="0" y="0"/>
          <a:chExt cx="0" cy="0"/>
        </a:xfrm>
      </p:grpSpPr>
      <p:sp>
        <p:nvSpPr>
          <p:cNvPr id="1861" name="Google Shape;1861;p3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Eden</a:t>
            </a:r>
            <a:endParaRPr/>
          </a:p>
        </p:txBody>
      </p:sp>
      <p:sp>
        <p:nvSpPr>
          <p:cNvPr id="1862" name="Google Shape;1862;p320"/>
          <p:cNvSpPr txBox="1"/>
          <p:nvPr>
            <p:ph idx="1" type="body"/>
          </p:nvPr>
        </p:nvSpPr>
        <p:spPr>
          <a:xfrm>
            <a:off x="729450" y="1275775"/>
            <a:ext cx="4168500" cy="306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La zona de Eden es la zona en la que los objetos que acabamos de construir se almacenan</a:t>
            </a:r>
            <a:endParaRPr/>
          </a:p>
          <a:p>
            <a:pPr indent="0" lvl="0" marL="0" rtl="0" algn="l">
              <a:spcBef>
                <a:spcPts val="1600"/>
              </a:spcBef>
              <a:spcAft>
                <a:spcPts val="0"/>
              </a:spcAft>
              <a:buNone/>
            </a:pPr>
            <a:r>
              <a:rPr lang="es"/>
              <a:t>Cuando el recolector de basura pasa , elimina todos los objetos que ya no dispongan de referencias en el Eden Space y los supervivientes los mueve al Survivor Space.</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s"/>
              <a:t>.</a:t>
            </a:r>
            <a:endParaRPr/>
          </a:p>
        </p:txBody>
      </p:sp>
      <p:pic>
        <p:nvPicPr>
          <p:cNvPr id="1863" name="Google Shape;1863;p320"/>
          <p:cNvPicPr preferRelativeResize="0"/>
          <p:nvPr/>
        </p:nvPicPr>
        <p:blipFill>
          <a:blip r:embed="rId3">
            <a:alphaModFix/>
          </a:blip>
          <a:stretch>
            <a:fillRect/>
          </a:stretch>
        </p:blipFill>
        <p:spPr>
          <a:xfrm>
            <a:off x="5214025" y="2166775"/>
            <a:ext cx="3086100" cy="2686050"/>
          </a:xfrm>
          <a:prstGeom prst="rect">
            <a:avLst/>
          </a:prstGeom>
          <a:noFill/>
          <a:ln>
            <a:noFill/>
          </a:ln>
        </p:spPr>
      </p:pic>
    </p:spTree>
  </p:cSld>
  <p:clrMapOvr>
    <a:masterClrMapping/>
  </p:clrMapOvr>
</p:sld>
</file>

<file path=ppt/slides/slide3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7" name="Shape 1867"/>
        <p:cNvGrpSpPr/>
        <p:nvPr/>
      </p:nvGrpSpPr>
      <p:grpSpPr>
        <a:xfrm>
          <a:off x="0" y="0"/>
          <a:ext cx="0" cy="0"/>
          <a:chOff x="0" y="0"/>
          <a:chExt cx="0" cy="0"/>
        </a:xfrm>
      </p:grpSpPr>
      <p:sp>
        <p:nvSpPr>
          <p:cNvPr id="1868" name="Google Shape;1868;p321"/>
          <p:cNvSpPr txBox="1"/>
          <p:nvPr>
            <p:ph idx="1" type="body"/>
          </p:nvPr>
        </p:nvSpPr>
        <p:spPr>
          <a:xfrm>
            <a:off x="729450" y="330075"/>
            <a:ext cx="3842400" cy="3705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600"/>
              <a:t>Cuando el recolector de basura pasa , elimina todos los objetos que ya no dispongan de referencias en el Eden Space y los supervivientes los mueve al Survivor Space.</a:t>
            </a:r>
            <a:endParaRPr sz="1600"/>
          </a:p>
          <a:p>
            <a:pPr indent="0" lvl="0" marL="0" rtl="0" algn="just">
              <a:spcBef>
                <a:spcPts val="1600"/>
              </a:spcBef>
              <a:spcAft>
                <a:spcPts val="1600"/>
              </a:spcAft>
              <a:buNone/>
            </a:pPr>
            <a:r>
              <a:t/>
            </a:r>
            <a:endParaRPr sz="1600"/>
          </a:p>
        </p:txBody>
      </p:sp>
      <p:pic>
        <p:nvPicPr>
          <p:cNvPr id="1869" name="Google Shape;1869;p321"/>
          <p:cNvPicPr preferRelativeResize="0"/>
          <p:nvPr/>
        </p:nvPicPr>
        <p:blipFill>
          <a:blip r:embed="rId3">
            <a:alphaModFix/>
          </a:blip>
          <a:stretch>
            <a:fillRect/>
          </a:stretch>
        </p:blipFill>
        <p:spPr>
          <a:xfrm>
            <a:off x="5582450" y="14650"/>
            <a:ext cx="2453575" cy="2135500"/>
          </a:xfrm>
          <a:prstGeom prst="rect">
            <a:avLst/>
          </a:prstGeom>
          <a:noFill/>
          <a:ln>
            <a:noFill/>
          </a:ln>
        </p:spPr>
      </p:pic>
      <p:sp>
        <p:nvSpPr>
          <p:cNvPr id="1870" name="Google Shape;1870;p321"/>
          <p:cNvSpPr txBox="1"/>
          <p:nvPr>
            <p:ph idx="1" type="body"/>
          </p:nvPr>
        </p:nvSpPr>
        <p:spPr>
          <a:xfrm>
            <a:off x="4691850" y="1899650"/>
            <a:ext cx="3842400" cy="2135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600"/>
              <a:t>El recolector de basura volverá a pasar otra vez y si queda algún objeto superviviente en el Survivor Space S0 lo moverá al Survivor S1</a:t>
            </a:r>
            <a:endParaRPr sz="1600"/>
          </a:p>
          <a:p>
            <a:pPr indent="0" lvl="0" marL="0" rtl="0" algn="just">
              <a:spcBef>
                <a:spcPts val="0"/>
              </a:spcBef>
              <a:spcAft>
                <a:spcPts val="0"/>
              </a:spcAft>
              <a:buNone/>
            </a:pPr>
            <a:r>
              <a:rPr lang="es" sz="1600"/>
              <a:t>Después de varias pasadas del recolector de basura los objetos que todavía están vivos en el Survivor Space dejan de ser considerados Young Generation y pasan a ser considerados Old Generation .</a:t>
            </a:r>
            <a:endParaRPr sz="1600"/>
          </a:p>
        </p:txBody>
      </p:sp>
      <p:pic>
        <p:nvPicPr>
          <p:cNvPr id="1871" name="Google Shape;1871;p321"/>
          <p:cNvPicPr preferRelativeResize="0"/>
          <p:nvPr/>
        </p:nvPicPr>
        <p:blipFill>
          <a:blip r:embed="rId4">
            <a:alphaModFix/>
          </a:blip>
          <a:stretch>
            <a:fillRect/>
          </a:stretch>
        </p:blipFill>
        <p:spPr>
          <a:xfrm>
            <a:off x="1250675" y="2278925"/>
            <a:ext cx="2657300" cy="23128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Compilador</a:t>
            </a:r>
            <a:endParaRPr/>
          </a:p>
        </p:txBody>
      </p:sp>
      <p:sp>
        <p:nvSpPr>
          <p:cNvPr id="227" name="Google Shape;227;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El compilador que forma parte del kit de desarrollo java (JDK) que es capaz de traducir el código fuente Java en  posee múltiples argumentos de ejecución que son detallados en la documentación de oracle o de open jdk.</a:t>
            </a:r>
            <a:br>
              <a:rPr lang="es"/>
            </a:br>
            <a:endParaRPr/>
          </a:p>
          <a:p>
            <a:pPr indent="457200" lvl="0" marL="914400" rtl="0" algn="l">
              <a:spcBef>
                <a:spcPts val="1600"/>
              </a:spcBef>
              <a:spcAft>
                <a:spcPts val="1600"/>
              </a:spcAft>
              <a:buNone/>
            </a:pPr>
            <a:r>
              <a:rPr lang="es" sz="1000"/>
              <a:t>https://docs.oracle.com/javase/8/docs/technotes/tools/windows/javac.html</a:t>
            </a:r>
            <a:br>
              <a:rPr lang="es" sz="1000"/>
            </a:br>
            <a:r>
              <a:rPr lang="es" sz="1000"/>
              <a:t>	https://docs.oracle.com/javase/tutorial/essential/environment/cmdLineArgs.html</a:t>
            </a:r>
            <a:br>
              <a:rPr lang="es"/>
            </a:br>
            <a:endParaRPr/>
          </a:p>
        </p:txBody>
      </p:sp>
    </p:spTree>
  </p:cSld>
  <p:clrMapOvr>
    <a:masterClrMapping/>
  </p:clrMapOvr>
</p:sld>
</file>

<file path=ppt/slides/slide3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5" name="Shape 1875"/>
        <p:cNvGrpSpPr/>
        <p:nvPr/>
      </p:nvGrpSpPr>
      <p:grpSpPr>
        <a:xfrm>
          <a:off x="0" y="0"/>
          <a:ext cx="0" cy="0"/>
          <a:chOff x="0" y="0"/>
          <a:chExt cx="0" cy="0"/>
        </a:xfrm>
      </p:grpSpPr>
      <p:sp>
        <p:nvSpPr>
          <p:cNvPr id="1876" name="Google Shape;1876;p3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Old Generation</a:t>
            </a:r>
            <a:endParaRPr/>
          </a:p>
        </p:txBody>
      </p:sp>
      <p:sp>
        <p:nvSpPr>
          <p:cNvPr id="1877" name="Google Shape;1877;p3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Esta zona está dividida en dos partes , la primera se denomina Tenured Generation y es donde los objetos que tienen un ciclo de vida largo se almacenan. La segunda zona se denomina Permanent Generation y es donde están cargadas las clases Java que la JVM necesita.</a:t>
            </a:r>
            <a:endParaRPr/>
          </a:p>
        </p:txBody>
      </p:sp>
      <p:pic>
        <p:nvPicPr>
          <p:cNvPr id="1878" name="Google Shape;1878;p322"/>
          <p:cNvPicPr preferRelativeResize="0"/>
          <p:nvPr/>
        </p:nvPicPr>
        <p:blipFill>
          <a:blip r:embed="rId3">
            <a:alphaModFix/>
          </a:blip>
          <a:stretch>
            <a:fillRect/>
          </a:stretch>
        </p:blipFill>
        <p:spPr>
          <a:xfrm>
            <a:off x="4120461" y="2968100"/>
            <a:ext cx="3439188" cy="1698975"/>
          </a:xfrm>
          <a:prstGeom prst="rect">
            <a:avLst/>
          </a:prstGeom>
          <a:noFill/>
          <a:ln>
            <a:noFill/>
          </a:ln>
        </p:spPr>
      </p:pic>
    </p:spTree>
  </p:cSld>
  <p:clrMapOvr>
    <a:masterClrMapping/>
  </p:clrMapOvr>
</p:sld>
</file>

<file path=ppt/slides/slide3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2" name="Shape 1882"/>
        <p:cNvGrpSpPr/>
        <p:nvPr/>
      </p:nvGrpSpPr>
      <p:grpSpPr>
        <a:xfrm>
          <a:off x="0" y="0"/>
          <a:ext cx="0" cy="0"/>
          <a:chOff x="0" y="0"/>
          <a:chExt cx="0" cy="0"/>
        </a:xfrm>
      </p:grpSpPr>
      <p:sp>
        <p:nvSpPr>
          <p:cNvPr id="1883" name="Google Shape;1883;p323"/>
          <p:cNvSpPr txBox="1"/>
          <p:nvPr>
            <p:ph idx="1" type="body"/>
          </p:nvPr>
        </p:nvSpPr>
        <p:spPr>
          <a:xfrm>
            <a:off x="729450" y="318100"/>
            <a:ext cx="3842700" cy="402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Así pues cuando nosotros tenemos objetos que han sobrevivido a varios garbage collectors pasan de el Survivor Generation Space a Tenured Generation Space</a:t>
            </a:r>
            <a:endParaRPr/>
          </a:p>
          <a:p>
            <a:pPr indent="0" lvl="0" marL="0" rtl="0" algn="l">
              <a:spcBef>
                <a:spcPts val="1600"/>
              </a:spcBef>
              <a:spcAft>
                <a:spcPts val="1600"/>
              </a:spcAft>
              <a:buNone/>
            </a:pPr>
            <a:r>
              <a:rPr lang="es"/>
              <a:t>Finalmente el recolector de basura también pasará por el Tenured Space para liberar objetos. Esta operación se realizará de una forma mucho más espaciada y cuando el espacio se encuentra prácticamente lleno.</a:t>
            </a:r>
            <a:endParaRPr/>
          </a:p>
        </p:txBody>
      </p:sp>
      <p:pic>
        <p:nvPicPr>
          <p:cNvPr id="1884" name="Google Shape;1884;p323"/>
          <p:cNvPicPr preferRelativeResize="0"/>
          <p:nvPr/>
        </p:nvPicPr>
        <p:blipFill>
          <a:blip r:embed="rId3">
            <a:alphaModFix/>
          </a:blip>
          <a:stretch>
            <a:fillRect/>
          </a:stretch>
        </p:blipFill>
        <p:spPr>
          <a:xfrm>
            <a:off x="4665575" y="1579421"/>
            <a:ext cx="3752575" cy="3351500"/>
          </a:xfrm>
          <a:prstGeom prst="rect">
            <a:avLst/>
          </a:prstGeom>
          <a:noFill/>
          <a:ln>
            <a:noFill/>
          </a:ln>
        </p:spPr>
      </p:pic>
    </p:spTree>
  </p:cSld>
  <p:clrMapOvr>
    <a:masterClrMapping/>
  </p:clrMapOvr>
</p:sld>
</file>

<file path=ppt/slides/slide3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8" name="Shape 1888"/>
        <p:cNvGrpSpPr/>
        <p:nvPr/>
      </p:nvGrpSpPr>
      <p:grpSpPr>
        <a:xfrm>
          <a:off x="0" y="0"/>
          <a:ext cx="0" cy="0"/>
          <a:chOff x="0" y="0"/>
          <a:chExt cx="0" cy="0"/>
        </a:xfrm>
      </p:grpSpPr>
      <p:sp>
        <p:nvSpPr>
          <p:cNvPr id="1889" name="Google Shape;1889;p3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Links</a:t>
            </a:r>
            <a:endParaRPr/>
          </a:p>
        </p:txBody>
      </p:sp>
      <p:sp>
        <p:nvSpPr>
          <p:cNvPr id="1890" name="Google Shape;1890;p3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https://www.oracle.com/webfolder/technetwork/tutorials/obe/java/gc01/index.html</a:t>
            </a:r>
            <a:endParaRPr/>
          </a:p>
        </p:txBody>
      </p:sp>
    </p:spTree>
  </p:cSld>
  <p:clrMapOvr>
    <a:masterClrMapping/>
  </p:clrMapOvr>
</p:sld>
</file>

<file path=ppt/slides/slide3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4" name="Shape 1894"/>
        <p:cNvGrpSpPr/>
        <p:nvPr/>
      </p:nvGrpSpPr>
      <p:grpSpPr>
        <a:xfrm>
          <a:off x="0" y="0"/>
          <a:ext cx="0" cy="0"/>
          <a:chOff x="0" y="0"/>
          <a:chExt cx="0" cy="0"/>
        </a:xfrm>
      </p:grpSpPr>
      <p:sp>
        <p:nvSpPr>
          <p:cNvPr id="1895" name="Google Shape;1895;p3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Consideraciones</a:t>
            </a:r>
            <a:endParaRPr/>
          </a:p>
        </p:txBody>
      </p:sp>
      <p:sp>
        <p:nvSpPr>
          <p:cNvPr id="1896" name="Google Shape;1896;p3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
              <a:t>En Java, el garbage collection (GC) provee la gestión automática de memoria. El propósito de GC es eliminar los objetos que no se pueden alcanzar.</a:t>
            </a:r>
            <a:endParaRPr/>
          </a:p>
          <a:p>
            <a:pPr indent="-342900" lvl="0" marL="457200" rtl="0" algn="l">
              <a:spcBef>
                <a:spcPts val="0"/>
              </a:spcBef>
              <a:spcAft>
                <a:spcPts val="0"/>
              </a:spcAft>
              <a:buSzPts val="1800"/>
              <a:buChar char="●"/>
            </a:pPr>
            <a:r>
              <a:rPr lang="es"/>
              <a:t>Sólo la JVM decide cuándo ejecutar el GC; Sólo puede sugerirlo.</a:t>
            </a:r>
            <a:endParaRPr/>
          </a:p>
          <a:p>
            <a:pPr indent="-342900" lvl="0" marL="457200" rtl="0" algn="l">
              <a:spcBef>
                <a:spcPts val="0"/>
              </a:spcBef>
              <a:spcAft>
                <a:spcPts val="0"/>
              </a:spcAft>
              <a:buSzPts val="1800"/>
              <a:buChar char="●"/>
            </a:pPr>
            <a:r>
              <a:rPr lang="es"/>
              <a:t>No se puede saber el algoritmo del GC con seguridad.</a:t>
            </a:r>
            <a:endParaRPr/>
          </a:p>
          <a:p>
            <a:pPr indent="-342900" lvl="0" marL="457200" rtl="0" algn="l">
              <a:spcBef>
                <a:spcPts val="0"/>
              </a:spcBef>
              <a:spcAft>
                <a:spcPts val="0"/>
              </a:spcAft>
              <a:buSzPts val="1800"/>
              <a:buChar char="●"/>
            </a:pPr>
            <a:r>
              <a:rPr lang="es"/>
              <a:t>Los objetos deben ser considerados elegibles antes de que puedan ser recogidos basura.</a:t>
            </a:r>
            <a:endParaRPr/>
          </a:p>
          <a:p>
            <a:pPr indent="-342900" lvl="0" marL="457200" rtl="0" algn="l">
              <a:spcBef>
                <a:spcPts val="0"/>
              </a:spcBef>
              <a:spcAft>
                <a:spcPts val="0"/>
              </a:spcAft>
              <a:buSzPts val="1800"/>
              <a:buChar char="●"/>
            </a:pPr>
            <a:r>
              <a:rPr lang="es"/>
              <a:t>Un objeto es elegible cuando ningún hilo en directo puede alcanzarlo.</a:t>
            </a:r>
            <a:endParaRPr/>
          </a:p>
          <a:p>
            <a:pPr indent="-342900" lvl="0" marL="457200" rtl="0" algn="l">
              <a:spcBef>
                <a:spcPts val="0"/>
              </a:spcBef>
              <a:spcAft>
                <a:spcPts val="0"/>
              </a:spcAft>
              <a:buSzPts val="1800"/>
              <a:buChar char="●"/>
            </a:pPr>
            <a:r>
              <a:rPr lang="es"/>
              <a:t>Para llegar a un objeto, debe tener una referencia real y accesible a ese objeto. Las aplicaciones Java pueden quedarse sin memoria.</a:t>
            </a:r>
            <a:endParaRPr/>
          </a:p>
          <a:p>
            <a:pPr indent="-342900" lvl="0" marL="457200" rtl="0" algn="l">
              <a:spcBef>
                <a:spcPts val="0"/>
              </a:spcBef>
              <a:spcAft>
                <a:spcPts val="0"/>
              </a:spcAft>
              <a:buSzPts val="1800"/>
              <a:buChar char="●"/>
            </a:pPr>
            <a:r>
              <a:rPr lang="es"/>
              <a:t>“Islands of objects” Pueden ser recolectados de basura, aunque se refieran entre sí.</a:t>
            </a:r>
            <a:endParaRPr/>
          </a:p>
        </p:txBody>
      </p:sp>
    </p:spTree>
  </p:cSld>
  <p:clrMapOvr>
    <a:masterClrMapping/>
  </p:clrMapOvr>
</p:sld>
</file>

<file path=ppt/slides/slide3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0" name="Shape 1900"/>
        <p:cNvGrpSpPr/>
        <p:nvPr/>
      </p:nvGrpSpPr>
      <p:grpSpPr>
        <a:xfrm>
          <a:off x="0" y="0"/>
          <a:ext cx="0" cy="0"/>
          <a:chOff x="0" y="0"/>
          <a:chExt cx="0" cy="0"/>
        </a:xfrm>
      </p:grpSpPr>
      <p:sp>
        <p:nvSpPr>
          <p:cNvPr id="1901" name="Google Shape;1901;p326"/>
          <p:cNvSpPr txBox="1"/>
          <p:nvPr>
            <p:ph idx="1" type="body"/>
          </p:nvPr>
        </p:nvSpPr>
        <p:spPr>
          <a:xfrm>
            <a:off x="729450" y="1318650"/>
            <a:ext cx="7688700" cy="3021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
              <a:t>Se puede solicitar la recolección por parte del  garbage collector con </a:t>
            </a:r>
            <a:r>
              <a:rPr lang="es">
                <a:latin typeface="Consolas"/>
                <a:ea typeface="Consolas"/>
                <a:cs typeface="Consolas"/>
                <a:sym typeface="Consolas"/>
              </a:rPr>
              <a:t>System.gc();</a:t>
            </a:r>
            <a:endParaRPr>
              <a:latin typeface="Consolas"/>
              <a:ea typeface="Consolas"/>
              <a:cs typeface="Consolas"/>
              <a:sym typeface="Consolas"/>
            </a:endParaRPr>
          </a:p>
          <a:p>
            <a:pPr indent="-342900" lvl="0" marL="457200" rtl="0" algn="l">
              <a:spcBef>
                <a:spcPts val="0"/>
              </a:spcBef>
              <a:spcAft>
                <a:spcPts val="0"/>
              </a:spcAft>
              <a:buSzPts val="1800"/>
              <a:buChar char="●"/>
            </a:pPr>
            <a:r>
              <a:rPr lang="es"/>
              <a:t>La clase Object tiene un método finalize().</a:t>
            </a:r>
            <a:endParaRPr/>
          </a:p>
          <a:p>
            <a:pPr indent="-342900" lvl="0" marL="457200" rtl="0" algn="l">
              <a:spcBef>
                <a:spcPts val="0"/>
              </a:spcBef>
              <a:spcAft>
                <a:spcPts val="0"/>
              </a:spcAft>
              <a:buSzPts val="1800"/>
              <a:buChar char="●"/>
            </a:pPr>
            <a:r>
              <a:rPr lang="es"/>
              <a:t>El método finalize () está garantizado para ejecutarse una vez y sólo una vez antes de que el garbage collector elimine un objeto.</a:t>
            </a:r>
            <a:endParaRPr/>
          </a:p>
          <a:p>
            <a:pPr indent="-342900" lvl="0" marL="457200" rtl="0" algn="l">
              <a:spcBef>
                <a:spcPts val="0"/>
              </a:spcBef>
              <a:spcAft>
                <a:spcPts val="0"/>
              </a:spcAft>
              <a:buSzPts val="1800"/>
              <a:buChar char="●"/>
            </a:pPr>
            <a:r>
              <a:rPr lang="es"/>
              <a:t>El garbage collector  no da garantías; finalize () puede que nunca se ejecutarse. Se puede hacer no elegible dentro del mismo método.</a:t>
            </a:r>
            <a:endParaRPr/>
          </a:p>
          <a:p>
            <a:pPr indent="0" lvl="0" marL="45720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3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5" name="Shape 1905"/>
        <p:cNvGrpSpPr/>
        <p:nvPr/>
      </p:nvGrpSpPr>
      <p:grpSpPr>
        <a:xfrm>
          <a:off x="0" y="0"/>
          <a:ext cx="0" cy="0"/>
          <a:chOff x="0" y="0"/>
          <a:chExt cx="0" cy="0"/>
        </a:xfrm>
      </p:grpSpPr>
      <p:sp>
        <p:nvSpPr>
          <p:cNvPr id="1906" name="Google Shape;1906;p327"/>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Hilos</a:t>
            </a:r>
            <a:endParaRPr/>
          </a:p>
        </p:txBody>
      </p:sp>
    </p:spTree>
  </p:cSld>
  <p:clrMapOvr>
    <a:masterClrMapping/>
  </p:clrMapOvr>
</p:sld>
</file>

<file path=ppt/slides/slide3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0" name="Shape 1910"/>
        <p:cNvGrpSpPr/>
        <p:nvPr/>
      </p:nvGrpSpPr>
      <p:grpSpPr>
        <a:xfrm>
          <a:off x="0" y="0"/>
          <a:ext cx="0" cy="0"/>
          <a:chOff x="0" y="0"/>
          <a:chExt cx="0" cy="0"/>
        </a:xfrm>
      </p:grpSpPr>
      <p:sp>
        <p:nvSpPr>
          <p:cNvPr id="1911" name="Google Shape;1911;p3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Hilos</a:t>
            </a:r>
            <a:endParaRPr/>
          </a:p>
        </p:txBody>
      </p:sp>
      <p:sp>
        <p:nvSpPr>
          <p:cNvPr id="1912" name="Google Shape;1912;p328"/>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s"/>
              <a:t>Formas de crear un hilo  </a:t>
            </a:r>
            <a:endParaRPr/>
          </a:p>
          <a:p>
            <a:pPr indent="-317500" lvl="0" marL="457200" rtl="0" algn="l">
              <a:spcBef>
                <a:spcPts val="0"/>
              </a:spcBef>
              <a:spcAft>
                <a:spcPts val="0"/>
              </a:spcAft>
              <a:buSzPts val="1400"/>
              <a:buChar char="●"/>
            </a:pPr>
            <a:r>
              <a:rPr lang="es"/>
              <a:t>Arrancar un hilo  </a:t>
            </a:r>
            <a:endParaRPr/>
          </a:p>
          <a:p>
            <a:pPr indent="-317500" lvl="0" marL="457200" rtl="0" algn="l">
              <a:spcBef>
                <a:spcPts val="0"/>
              </a:spcBef>
              <a:spcAft>
                <a:spcPts val="0"/>
              </a:spcAft>
              <a:buSzPts val="1400"/>
              <a:buChar char="●"/>
            </a:pPr>
            <a:r>
              <a:rPr lang="es"/>
              <a:t>Ciclo de vida de un hilo  </a:t>
            </a:r>
            <a:endParaRPr/>
          </a:p>
          <a:p>
            <a:pPr indent="-317500" lvl="0" marL="457200" rtl="0" algn="l">
              <a:spcBef>
                <a:spcPts val="0"/>
              </a:spcBef>
              <a:spcAft>
                <a:spcPts val="0"/>
              </a:spcAft>
              <a:buSzPts val="1400"/>
              <a:buChar char="●"/>
            </a:pPr>
            <a:r>
              <a:rPr lang="es"/>
              <a:t>Planificar hilos  </a:t>
            </a:r>
            <a:endParaRPr/>
          </a:p>
          <a:p>
            <a:pPr indent="-317500" lvl="0" marL="457200" rtl="0" algn="l">
              <a:spcBef>
                <a:spcPts val="0"/>
              </a:spcBef>
              <a:spcAft>
                <a:spcPts val="0"/>
              </a:spcAft>
              <a:buSzPts val="1400"/>
              <a:buChar char="●"/>
            </a:pPr>
            <a:r>
              <a:rPr lang="es"/>
              <a:t>Sincronización  </a:t>
            </a:r>
            <a:endParaRPr/>
          </a:p>
          <a:p>
            <a:pPr indent="-317500" lvl="0" marL="457200" rtl="0" algn="l">
              <a:spcBef>
                <a:spcPts val="0"/>
              </a:spcBef>
              <a:spcAft>
                <a:spcPts val="0"/>
              </a:spcAft>
              <a:buSzPts val="1400"/>
              <a:buChar char="●"/>
            </a:pPr>
            <a:r>
              <a:rPr lang="es"/>
              <a:t>Iteración entre hilos</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3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6" name="Shape 1916"/>
        <p:cNvGrpSpPr/>
        <p:nvPr/>
      </p:nvGrpSpPr>
      <p:grpSpPr>
        <a:xfrm>
          <a:off x="0" y="0"/>
          <a:ext cx="0" cy="0"/>
          <a:chOff x="0" y="0"/>
          <a:chExt cx="0" cy="0"/>
        </a:xfrm>
      </p:grpSpPr>
      <p:sp>
        <p:nvSpPr>
          <p:cNvPr id="1917" name="Google Shape;1917;p3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Introducción</a:t>
            </a:r>
            <a:endParaRPr/>
          </a:p>
        </p:txBody>
      </p:sp>
      <p:sp>
        <p:nvSpPr>
          <p:cNvPr id="1918" name="Google Shape;1918;p3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En los viejos tiempos una computadora tenía una sola CPU, y sólo era capaz de ejecutar un solo programa a la vez. Más tarde llegó la multitarea, lo que significó que las computadoras podrían ejecutar múltiples programas (tareas o procesos) al mismo tiempo. No era realmente "al mismo tiempo", ya que la única CPU era compartida entre los programas, en la que el sistema operativo distribuía los tiempos entre los programas en ejecución.</a:t>
            </a:r>
            <a:endParaRPr/>
          </a:p>
          <a:p>
            <a:pPr indent="0" lvl="0" marL="0" rtl="0" algn="just">
              <a:spcBef>
                <a:spcPts val="1600"/>
              </a:spcBef>
              <a:spcAft>
                <a:spcPts val="0"/>
              </a:spcAft>
              <a:buNone/>
            </a:pPr>
            <a:r>
              <a:rPr lang="es"/>
              <a:t>Junto con la multitarea surgieron nuevos desafíos para los desarrolladores de software. Los programas ya no pueden suponer que tienen todo el tiempo de CPU disponible, ni toda la memoria o cualquier otro recurso de la computadora. Un programa debería liberar todos los recursos que ya no utiliza, por lo que otros programas pueden usarlos.</a:t>
            </a:r>
            <a:endParaRPr/>
          </a:p>
          <a:p>
            <a:pPr indent="0" lvl="0" marL="0" rtl="0" algn="just">
              <a:spcBef>
                <a:spcPts val="1600"/>
              </a:spcBef>
              <a:spcAft>
                <a:spcPts val="1600"/>
              </a:spcAft>
              <a:buNone/>
            </a:pPr>
            <a:r>
              <a:t/>
            </a:r>
            <a:endParaRPr/>
          </a:p>
        </p:txBody>
      </p:sp>
    </p:spTree>
  </p:cSld>
  <p:clrMapOvr>
    <a:masterClrMapping/>
  </p:clrMapOvr>
</p:sld>
</file>

<file path=ppt/slides/slide3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2" name="Shape 1922"/>
        <p:cNvGrpSpPr/>
        <p:nvPr/>
      </p:nvGrpSpPr>
      <p:grpSpPr>
        <a:xfrm>
          <a:off x="0" y="0"/>
          <a:ext cx="0" cy="0"/>
          <a:chOff x="0" y="0"/>
          <a:chExt cx="0" cy="0"/>
        </a:xfrm>
      </p:grpSpPr>
      <p:sp>
        <p:nvSpPr>
          <p:cNvPr id="1923" name="Google Shape;1923;p330"/>
          <p:cNvSpPr txBox="1"/>
          <p:nvPr>
            <p:ph idx="1" type="body"/>
          </p:nvPr>
        </p:nvSpPr>
        <p:spPr>
          <a:xfrm>
            <a:off x="729450" y="1318650"/>
            <a:ext cx="7688700" cy="3021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Más tarde, sin embargo, llegó multithreading lo que significa que usted podría tener múltiples hilos de ejecución dentro del mismo programa. Un hilo de ejecución se puede considerar como una CPU que ejecuta el programa. Cuando tiene varios subprocesos ejecutando el mismo programa, es como tener múltiples CPUs ejecutándose dentro del mismo programa.</a:t>
            </a:r>
            <a:endParaRPr/>
          </a:p>
          <a:p>
            <a:pPr indent="0" lvl="0" marL="0" rtl="0" algn="just">
              <a:spcBef>
                <a:spcPts val="1600"/>
              </a:spcBef>
              <a:spcAft>
                <a:spcPts val="0"/>
              </a:spcAft>
              <a:buNone/>
            </a:pPr>
            <a:r>
              <a:rPr lang="es"/>
              <a:t>Todos los sistemas operativos modernos admiten simultaneidad a través de procesos y subprocesos. Los procesos son instancias de programas que normalmente se ejecutan de forma independiente entre sí iniciando un programa java, el sistema operativo genera un nuevo proceso que se ejecuta en paralelo a otros programas. Dentro de esos procesos, podemos utilizar hilos para ejecutar código al mismo tiempo, de modo que podamos aprovechar al máximo los núcleos disponibles de la CPU.</a:t>
            </a:r>
            <a:br>
              <a:rPr lang="es"/>
            </a:br>
            <a:r>
              <a:rPr lang="es"/>
              <a:t>Java admite Threads desde JDK 1.0. </a:t>
            </a:r>
            <a:endParaRPr/>
          </a:p>
          <a:p>
            <a:pPr indent="0" lvl="0" marL="0" rtl="0" algn="just">
              <a:spcBef>
                <a:spcPts val="1600"/>
              </a:spcBef>
              <a:spcAft>
                <a:spcPts val="1600"/>
              </a:spcAft>
              <a:buNone/>
            </a:pPr>
            <a:r>
              <a:t/>
            </a:r>
            <a:endParaRPr/>
          </a:p>
        </p:txBody>
      </p:sp>
    </p:spTree>
  </p:cSld>
  <p:clrMapOvr>
    <a:masterClrMapping/>
  </p:clrMapOvr>
</p:sld>
</file>

<file path=ppt/slides/slide3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7" name="Shape 1927"/>
        <p:cNvGrpSpPr/>
        <p:nvPr/>
      </p:nvGrpSpPr>
      <p:grpSpPr>
        <a:xfrm>
          <a:off x="0" y="0"/>
          <a:ext cx="0" cy="0"/>
          <a:chOff x="0" y="0"/>
          <a:chExt cx="0" cy="0"/>
        </a:xfrm>
      </p:grpSpPr>
      <p:sp>
        <p:nvSpPr>
          <p:cNvPr id="1928" name="Google Shape;1928;p3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Multithreading</a:t>
            </a:r>
            <a:endParaRPr/>
          </a:p>
        </p:txBody>
      </p:sp>
      <p:sp>
        <p:nvSpPr>
          <p:cNvPr id="1929" name="Google Shape;1929;p3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Multithreading puede ser una gran manera de aumentar el rendimiento de algunos tipos de programas, sin embargo, es aún más difícil que multitarea. Los hilos se están ejecutando dentro del mismo programa y por lo tanto están leyendo y escribiendo la misma memoria de manera simultánea. Esto puede resultar en errores no vistos en un programa con un solo hilo. Algunos de estos errores no se pueden ver en máquinas de una sola CPU, porque dos subprocesos nunca realmente ejecutar "manera simultánea". Las computadoras modernas, sin embargo, vienen con CPUs de varios núcleos, e incluso con múltiples CPUs también. Esto significa que los hilos independientes pueden ejecutarse simultáneamente mediante núcleos o CPU separad</a:t>
            </a:r>
            <a:r>
              <a:rPr lang="es"/>
              <a:t>os.</a:t>
            </a:r>
            <a:endParaRPr/>
          </a:p>
          <a:p>
            <a:pPr indent="0" lvl="0" marL="0" rtl="0" algn="just">
              <a:spcBef>
                <a:spcPts val="1600"/>
              </a:spcBef>
              <a:spcAft>
                <a:spcPts val="1600"/>
              </a:spcAft>
              <a:buNone/>
            </a:pPr>
            <a:r>
              <a:t/>
            </a:r>
            <a:endParaRPr/>
          </a:p>
        </p:txBody>
      </p:sp>
      <p:pic>
        <p:nvPicPr>
          <p:cNvPr descr="java-concurrency-tutorial-introduction-1.png" id="1930" name="Google Shape;1930;p331"/>
          <p:cNvPicPr preferRelativeResize="0"/>
          <p:nvPr/>
        </p:nvPicPr>
        <p:blipFill>
          <a:blip r:embed="rId3">
            <a:alphaModFix/>
          </a:blip>
          <a:stretch>
            <a:fillRect/>
          </a:stretch>
        </p:blipFill>
        <p:spPr>
          <a:xfrm>
            <a:off x="6340775" y="558375"/>
            <a:ext cx="2542150" cy="15700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44"/>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Java Virtual Machine</a:t>
            </a:r>
            <a:endParaRPr/>
          </a:p>
        </p:txBody>
      </p:sp>
    </p:spTree>
  </p:cSld>
  <p:clrMapOvr>
    <a:masterClrMapping/>
  </p:clrMapOvr>
</p:sld>
</file>

<file path=ppt/slides/slide3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4" name="Shape 1934"/>
        <p:cNvGrpSpPr/>
        <p:nvPr/>
      </p:nvGrpSpPr>
      <p:grpSpPr>
        <a:xfrm>
          <a:off x="0" y="0"/>
          <a:ext cx="0" cy="0"/>
          <a:chOff x="0" y="0"/>
          <a:chExt cx="0" cy="0"/>
        </a:xfrm>
      </p:grpSpPr>
      <p:sp>
        <p:nvSpPr>
          <p:cNvPr id="1935" name="Google Shape;1935;p3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Bloqueos</a:t>
            </a:r>
            <a:endParaRPr/>
          </a:p>
        </p:txBody>
      </p:sp>
      <p:sp>
        <p:nvSpPr>
          <p:cNvPr id="1936" name="Google Shape;1936;p3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La clase Object tiene métodos como wait(), notify() / notifyAll(), etc., que son útiles para multi-threading. Dado que cada clase en Java deriva de la clase Object, todos los objetos tienen algunas capacidades básicas de multi-subprocesos, es decir que podemos adquirir un bloqueo en cualquier objeto en Java .</a:t>
            </a:r>
            <a:endParaRPr/>
          </a:p>
          <a:p>
            <a:pPr indent="0" lvl="0" marL="0" rtl="0" algn="just">
              <a:spcBef>
                <a:spcPts val="1600"/>
              </a:spcBef>
              <a:spcAft>
                <a:spcPts val="0"/>
              </a:spcAft>
              <a:buNone/>
            </a:pPr>
            <a:r>
              <a:rPr lang="es"/>
              <a:t>Sin embargo, para crear un hilo, este soporte básico de Object no es útil. Para ello, una clase debe extender la clase Thread o implementar la interfaz Runnable. Tanto Thread como Runnable están en la biblioteca java.lang, por lo que no tiene que importar estas clases explícitamente para escribir programas multihilo.</a:t>
            </a:r>
            <a:endParaRPr/>
          </a:p>
          <a:p>
            <a:pPr indent="0" lvl="0" marL="0" rtl="0" algn="just">
              <a:spcBef>
                <a:spcPts val="1600"/>
              </a:spcBef>
              <a:spcAft>
                <a:spcPts val="0"/>
              </a:spcAft>
              <a:buNone/>
            </a:pPr>
            <a:r>
              <a:t/>
            </a:r>
            <a:endParaRPr/>
          </a:p>
          <a:p>
            <a:pPr indent="0" lvl="0" marL="0" rtl="0" algn="just">
              <a:spcBef>
                <a:spcPts val="1600"/>
              </a:spcBef>
              <a:spcAft>
                <a:spcPts val="1600"/>
              </a:spcAft>
              <a:buNone/>
            </a:pPr>
            <a:r>
              <a:t/>
            </a:r>
            <a:endParaRPr/>
          </a:p>
        </p:txBody>
      </p:sp>
    </p:spTree>
  </p:cSld>
  <p:clrMapOvr>
    <a:masterClrMapping/>
  </p:clrMapOvr>
</p:sld>
</file>

<file path=ppt/slides/slide3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0" name="Shape 1940"/>
        <p:cNvGrpSpPr/>
        <p:nvPr/>
      </p:nvGrpSpPr>
      <p:grpSpPr>
        <a:xfrm>
          <a:off x="0" y="0"/>
          <a:ext cx="0" cy="0"/>
          <a:chOff x="0" y="0"/>
          <a:chExt cx="0" cy="0"/>
        </a:xfrm>
      </p:grpSpPr>
      <p:sp>
        <p:nvSpPr>
          <p:cNvPr id="1941" name="Google Shape;1941;p3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Thread</a:t>
            </a:r>
            <a:endParaRPr/>
          </a:p>
        </p:txBody>
      </p:sp>
      <p:graphicFrame>
        <p:nvGraphicFramePr>
          <p:cNvPr id="1942" name="Google Shape;1942;p333"/>
          <p:cNvGraphicFramePr/>
          <p:nvPr/>
        </p:nvGraphicFramePr>
        <p:xfrm>
          <a:off x="497025" y="2006310"/>
          <a:ext cx="3000000" cy="3000000"/>
        </p:xfrm>
        <a:graphic>
          <a:graphicData uri="http://schemas.openxmlformats.org/drawingml/2006/table">
            <a:tbl>
              <a:tblPr>
                <a:noFill/>
                <a:tableStyleId>{D83A4BB0-4136-493A-82E9-FB479AE16A02}</a:tableStyleId>
              </a:tblPr>
              <a:tblGrid>
                <a:gridCol w="2847650"/>
                <a:gridCol w="5437325"/>
              </a:tblGrid>
              <a:tr h="276025">
                <a:tc>
                  <a:txBody>
                    <a:bodyPr/>
                    <a:lstStyle/>
                    <a:p>
                      <a:pPr indent="0" lvl="0" marL="0" rtl="0" algn="l">
                        <a:spcBef>
                          <a:spcPts val="0"/>
                        </a:spcBef>
                        <a:spcAft>
                          <a:spcPts val="0"/>
                        </a:spcAft>
                        <a:buNone/>
                      </a:pPr>
                      <a:r>
                        <a:rPr lang="es" sz="900">
                          <a:latin typeface="Consolas"/>
                          <a:ea typeface="Consolas"/>
                          <a:cs typeface="Consolas"/>
                          <a:sym typeface="Consolas"/>
                        </a:rPr>
                        <a:t>static Thread currentThread()</a:t>
                      </a:r>
                      <a:endParaRPr sz="900">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s" sz="1000">
                          <a:latin typeface="Ubuntu"/>
                          <a:ea typeface="Ubuntu"/>
                          <a:cs typeface="Ubuntu"/>
                          <a:sym typeface="Ubuntu"/>
                        </a:rPr>
                        <a:t>Devuelve la referencia a la hebra “current” thread.</a:t>
                      </a:r>
                      <a:endParaRPr sz="1000">
                        <a:latin typeface="Ubuntu"/>
                        <a:ea typeface="Ubuntu"/>
                        <a:cs typeface="Ubuntu"/>
                        <a:sym typeface="Ubuntu"/>
                      </a:endParaRPr>
                    </a:p>
                  </a:txBody>
                  <a:tcPr marT="91425" marB="91425" marR="91425" marL="91425"/>
                </a:tc>
              </a:tr>
              <a:tr h="276025">
                <a:tc>
                  <a:txBody>
                    <a:bodyPr/>
                    <a:lstStyle/>
                    <a:p>
                      <a:pPr indent="0" lvl="0" marL="0" rtl="0" algn="l">
                        <a:spcBef>
                          <a:spcPts val="0"/>
                        </a:spcBef>
                        <a:spcAft>
                          <a:spcPts val="0"/>
                        </a:spcAft>
                        <a:buNone/>
                      </a:pPr>
                      <a:r>
                        <a:rPr lang="es" sz="900">
                          <a:latin typeface="Consolas"/>
                          <a:ea typeface="Consolas"/>
                          <a:cs typeface="Consolas"/>
                          <a:sym typeface="Consolas"/>
                        </a:rPr>
                        <a:t>String getName()</a:t>
                      </a:r>
                      <a:endParaRPr sz="900">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s" sz="1000">
                          <a:latin typeface="Ubuntu"/>
                          <a:ea typeface="Ubuntu"/>
                          <a:cs typeface="Ubuntu"/>
                          <a:sym typeface="Ubuntu"/>
                        </a:rPr>
                        <a:t>Devuelve el nombre de la “current” thread.</a:t>
                      </a:r>
                      <a:endParaRPr sz="1000">
                        <a:latin typeface="Ubuntu"/>
                        <a:ea typeface="Ubuntu"/>
                        <a:cs typeface="Ubuntu"/>
                        <a:sym typeface="Ubuntu"/>
                      </a:endParaRPr>
                    </a:p>
                  </a:txBody>
                  <a:tcPr marT="91425" marB="91425" marR="91425" marL="91425"/>
                </a:tc>
              </a:tr>
              <a:tr h="276025">
                <a:tc>
                  <a:txBody>
                    <a:bodyPr/>
                    <a:lstStyle/>
                    <a:p>
                      <a:pPr indent="0" lvl="0" marL="0" rtl="0" algn="l">
                        <a:spcBef>
                          <a:spcPts val="0"/>
                        </a:spcBef>
                        <a:spcAft>
                          <a:spcPts val="0"/>
                        </a:spcAft>
                        <a:buNone/>
                      </a:pPr>
                      <a:r>
                        <a:rPr lang="es" sz="900">
                          <a:latin typeface="Consolas"/>
                          <a:ea typeface="Consolas"/>
                          <a:cs typeface="Consolas"/>
                          <a:sym typeface="Consolas"/>
                        </a:rPr>
                        <a:t>int getPriority()</a:t>
                      </a:r>
                      <a:endParaRPr sz="900">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s" sz="1000">
                          <a:latin typeface="Ubuntu"/>
                          <a:ea typeface="Ubuntu"/>
                          <a:cs typeface="Ubuntu"/>
                          <a:sym typeface="Ubuntu"/>
                        </a:rPr>
                        <a:t>Devuelve la prioridad de la “current” thread.</a:t>
                      </a:r>
                      <a:endParaRPr sz="1000">
                        <a:latin typeface="Ubuntu"/>
                        <a:ea typeface="Ubuntu"/>
                        <a:cs typeface="Ubuntu"/>
                        <a:sym typeface="Ubuntu"/>
                      </a:endParaRPr>
                    </a:p>
                  </a:txBody>
                  <a:tcPr marT="91425" marB="91425" marR="91425" marL="91425"/>
                </a:tc>
              </a:tr>
              <a:tr h="527000">
                <a:tc>
                  <a:txBody>
                    <a:bodyPr/>
                    <a:lstStyle/>
                    <a:p>
                      <a:pPr indent="0" lvl="0" marL="0" rtl="0" algn="l">
                        <a:spcBef>
                          <a:spcPts val="0"/>
                        </a:spcBef>
                        <a:spcAft>
                          <a:spcPts val="0"/>
                        </a:spcAft>
                        <a:buNone/>
                      </a:pPr>
                      <a:r>
                        <a:rPr lang="es" sz="900">
                          <a:latin typeface="Consolas"/>
                          <a:ea typeface="Consolas"/>
                          <a:cs typeface="Consolas"/>
                          <a:sym typeface="Consolas"/>
                        </a:rPr>
                        <a:t>void join(),</a:t>
                      </a:r>
                      <a:br>
                        <a:rPr lang="es" sz="900">
                          <a:latin typeface="Consolas"/>
                          <a:ea typeface="Consolas"/>
                          <a:cs typeface="Consolas"/>
                          <a:sym typeface="Consolas"/>
                        </a:rPr>
                      </a:br>
                      <a:r>
                        <a:rPr lang="es" sz="900">
                          <a:latin typeface="Consolas"/>
                          <a:ea typeface="Consolas"/>
                          <a:cs typeface="Consolas"/>
                          <a:sym typeface="Consolas"/>
                        </a:rPr>
                        <a:t>void join(long),</a:t>
                      </a:r>
                      <a:br>
                        <a:rPr lang="es" sz="900">
                          <a:latin typeface="Consolas"/>
                          <a:ea typeface="Consolas"/>
                          <a:cs typeface="Consolas"/>
                          <a:sym typeface="Consolas"/>
                        </a:rPr>
                      </a:br>
                      <a:r>
                        <a:rPr lang="es" sz="900">
                          <a:latin typeface="Consolas"/>
                          <a:ea typeface="Consolas"/>
                          <a:cs typeface="Consolas"/>
                          <a:sym typeface="Consolas"/>
                        </a:rPr>
                        <a:t>void join(long, int)</a:t>
                      </a:r>
                      <a:endParaRPr sz="900">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s" sz="1000">
                          <a:latin typeface="Ubuntu"/>
                          <a:ea typeface="Ubuntu"/>
                          <a:cs typeface="Ubuntu"/>
                          <a:sym typeface="Ubuntu"/>
                        </a:rPr>
                        <a:t>El subproceso actual que invoca la unión en otra hebra espera hasta que la otra muere. Opcionalmente puede dar el tiempo de espera en milisegundos (dado en tiempo) o el tiempo de espera en milisegundos, así como nanosegundos (dado en largo e int).</a:t>
                      </a:r>
                      <a:endParaRPr sz="1000">
                        <a:latin typeface="Ubuntu"/>
                        <a:ea typeface="Ubuntu"/>
                        <a:cs typeface="Ubuntu"/>
                        <a:sym typeface="Ubuntu"/>
                      </a:endParaRPr>
                    </a:p>
                  </a:txBody>
                  <a:tcPr marT="91425" marB="91425" marR="91425" marL="91425"/>
                </a:tc>
              </a:tr>
              <a:tr h="401525">
                <a:tc>
                  <a:txBody>
                    <a:bodyPr/>
                    <a:lstStyle/>
                    <a:p>
                      <a:pPr indent="0" lvl="0" marL="0" rtl="0" algn="l">
                        <a:spcBef>
                          <a:spcPts val="0"/>
                        </a:spcBef>
                        <a:spcAft>
                          <a:spcPts val="0"/>
                        </a:spcAft>
                        <a:buNone/>
                      </a:pPr>
                      <a:r>
                        <a:rPr lang="es" sz="900">
                          <a:latin typeface="Consolas"/>
                          <a:ea typeface="Consolas"/>
                          <a:cs typeface="Consolas"/>
                          <a:sym typeface="Consolas"/>
                        </a:rPr>
                        <a:t>void run()</a:t>
                      </a:r>
                      <a:endParaRPr sz="900">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s" sz="1000">
                          <a:latin typeface="Ubuntu"/>
                          <a:ea typeface="Ubuntu"/>
                          <a:cs typeface="Ubuntu"/>
                          <a:sym typeface="Ubuntu"/>
                        </a:rPr>
                        <a:t>Una vez que inicie un hilo (utilizando el método start ()), el método run () será llamado cuando el hilo esté listo para ejecutarse.</a:t>
                      </a:r>
                      <a:endParaRPr sz="1000">
                        <a:latin typeface="Ubuntu"/>
                        <a:ea typeface="Ubuntu"/>
                        <a:cs typeface="Ubuntu"/>
                        <a:sym typeface="Ubuntu"/>
                      </a:endParaRPr>
                    </a:p>
                  </a:txBody>
                  <a:tcPr marT="91425" marB="91425" marR="91425" marL="91425"/>
                </a:tc>
              </a:tr>
            </a:tbl>
          </a:graphicData>
        </a:graphic>
      </p:graphicFrame>
    </p:spTree>
  </p:cSld>
  <p:clrMapOvr>
    <a:masterClrMapping/>
  </p:clrMapOvr>
</p:sld>
</file>

<file path=ppt/slides/slide3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6" name="Shape 1946"/>
        <p:cNvGrpSpPr/>
        <p:nvPr/>
      </p:nvGrpSpPr>
      <p:grpSpPr>
        <a:xfrm>
          <a:off x="0" y="0"/>
          <a:ext cx="0" cy="0"/>
          <a:chOff x="0" y="0"/>
          <a:chExt cx="0" cy="0"/>
        </a:xfrm>
      </p:grpSpPr>
      <p:graphicFrame>
        <p:nvGraphicFramePr>
          <p:cNvPr id="1947" name="Google Shape;1947;p334"/>
          <p:cNvGraphicFramePr/>
          <p:nvPr/>
        </p:nvGraphicFramePr>
        <p:xfrm>
          <a:off x="497025" y="1472910"/>
          <a:ext cx="3000000" cy="3000000"/>
        </p:xfrm>
        <a:graphic>
          <a:graphicData uri="http://schemas.openxmlformats.org/drawingml/2006/table">
            <a:tbl>
              <a:tblPr>
                <a:noFill/>
                <a:tableStyleId>{D83A4BB0-4136-493A-82E9-FB479AE16A02}</a:tableStyleId>
              </a:tblPr>
              <a:tblGrid>
                <a:gridCol w="2847650"/>
                <a:gridCol w="5437325"/>
              </a:tblGrid>
              <a:tr h="276025">
                <a:tc>
                  <a:txBody>
                    <a:bodyPr/>
                    <a:lstStyle/>
                    <a:p>
                      <a:pPr indent="0" lvl="0" marL="0" rtl="0" algn="l">
                        <a:spcBef>
                          <a:spcPts val="0"/>
                        </a:spcBef>
                        <a:spcAft>
                          <a:spcPts val="0"/>
                        </a:spcAft>
                        <a:buNone/>
                      </a:pPr>
                      <a:r>
                        <a:rPr lang="es" sz="900">
                          <a:latin typeface="Consolas"/>
                          <a:ea typeface="Consolas"/>
                          <a:cs typeface="Consolas"/>
                          <a:sym typeface="Consolas"/>
                        </a:rPr>
                        <a:t>void setName(String)</a:t>
                      </a:r>
                      <a:endParaRPr sz="900">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s" sz="1000">
                          <a:latin typeface="Ubuntu"/>
                          <a:ea typeface="Ubuntu"/>
                          <a:cs typeface="Ubuntu"/>
                          <a:sym typeface="Ubuntu"/>
                        </a:rPr>
                        <a:t>Cambia el nombre del subproceso al nombre dado en el argumento.</a:t>
                      </a:r>
                      <a:endParaRPr sz="1000">
                        <a:latin typeface="Ubuntu"/>
                        <a:ea typeface="Ubuntu"/>
                        <a:cs typeface="Ubuntu"/>
                        <a:sym typeface="Ubuntu"/>
                      </a:endParaRPr>
                    </a:p>
                  </a:txBody>
                  <a:tcPr marT="91425" marB="91425" marR="91425" marL="91425"/>
                </a:tc>
              </a:tr>
              <a:tr h="276025">
                <a:tc>
                  <a:txBody>
                    <a:bodyPr/>
                    <a:lstStyle/>
                    <a:p>
                      <a:pPr indent="0" lvl="0" marL="0" rtl="0" algn="l">
                        <a:spcBef>
                          <a:spcPts val="0"/>
                        </a:spcBef>
                        <a:spcAft>
                          <a:spcPts val="0"/>
                        </a:spcAft>
                        <a:buNone/>
                      </a:pPr>
                      <a:r>
                        <a:rPr lang="es" sz="900">
                          <a:latin typeface="Consolas"/>
                          <a:ea typeface="Consolas"/>
                          <a:cs typeface="Consolas"/>
                          <a:sym typeface="Consolas"/>
                        </a:rPr>
                        <a:t>void setPriority(int)</a:t>
                      </a:r>
                      <a:endParaRPr sz="900">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s" sz="1000">
                          <a:latin typeface="Ubuntu"/>
                          <a:ea typeface="Ubuntu"/>
                          <a:cs typeface="Ubuntu"/>
                          <a:sym typeface="Ubuntu"/>
                        </a:rPr>
                        <a:t>Establece la prioridad del subproceso en el valor del argumento dado.</a:t>
                      </a:r>
                      <a:endParaRPr sz="1000">
                        <a:latin typeface="Ubuntu"/>
                        <a:ea typeface="Ubuntu"/>
                        <a:cs typeface="Ubuntu"/>
                        <a:sym typeface="Ubuntu"/>
                      </a:endParaRPr>
                    </a:p>
                  </a:txBody>
                  <a:tcPr marT="91425" marB="91425" marR="91425" marL="91425"/>
                </a:tc>
              </a:tr>
              <a:tr h="401525">
                <a:tc>
                  <a:txBody>
                    <a:bodyPr/>
                    <a:lstStyle/>
                    <a:p>
                      <a:pPr indent="0" lvl="0" marL="0" rtl="0" algn="l">
                        <a:spcBef>
                          <a:spcPts val="0"/>
                        </a:spcBef>
                        <a:spcAft>
                          <a:spcPts val="0"/>
                        </a:spcAft>
                        <a:buNone/>
                      </a:pPr>
                      <a:r>
                        <a:rPr lang="es" sz="900">
                          <a:latin typeface="Consolas"/>
                          <a:ea typeface="Consolas"/>
                          <a:cs typeface="Consolas"/>
                          <a:sym typeface="Consolas"/>
                        </a:rPr>
                        <a:t>void sleep(long)</a:t>
                      </a:r>
                      <a:br>
                        <a:rPr lang="es" sz="900">
                          <a:latin typeface="Consolas"/>
                          <a:ea typeface="Consolas"/>
                          <a:cs typeface="Consolas"/>
                          <a:sym typeface="Consolas"/>
                        </a:rPr>
                      </a:br>
                      <a:r>
                        <a:rPr lang="es" sz="900">
                          <a:latin typeface="Consolas"/>
                          <a:ea typeface="Consolas"/>
                          <a:cs typeface="Consolas"/>
                          <a:sym typeface="Consolas"/>
                        </a:rPr>
                        <a:t>void sleep(long, int)</a:t>
                      </a:r>
                      <a:endParaRPr sz="900">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s" sz="1000">
                          <a:latin typeface="Ubuntu"/>
                          <a:ea typeface="Ubuntu"/>
                          <a:cs typeface="Ubuntu"/>
                          <a:sym typeface="Ubuntu"/>
                        </a:rPr>
                        <a:t>Hace que el hilo actual duerma por milisegundos dados (dados en tiempo) o por milisegundos y nanoseconds dados (dados en long e int).</a:t>
                      </a:r>
                      <a:endParaRPr sz="1000">
                        <a:latin typeface="Ubuntu"/>
                        <a:ea typeface="Ubuntu"/>
                        <a:cs typeface="Ubuntu"/>
                        <a:sym typeface="Ubuntu"/>
                      </a:endParaRPr>
                    </a:p>
                  </a:txBody>
                  <a:tcPr marT="91425" marB="91425" marR="91425" marL="91425"/>
                </a:tc>
              </a:tr>
              <a:tr h="276025">
                <a:tc>
                  <a:txBody>
                    <a:bodyPr/>
                    <a:lstStyle/>
                    <a:p>
                      <a:pPr indent="0" lvl="0" marL="0" rtl="0" algn="l">
                        <a:spcBef>
                          <a:spcPts val="0"/>
                        </a:spcBef>
                        <a:spcAft>
                          <a:spcPts val="0"/>
                        </a:spcAft>
                        <a:buNone/>
                      </a:pPr>
                      <a:r>
                        <a:rPr lang="es" sz="900">
                          <a:latin typeface="Consolas"/>
                          <a:ea typeface="Consolas"/>
                          <a:cs typeface="Consolas"/>
                          <a:sym typeface="Consolas"/>
                        </a:rPr>
                        <a:t>void start()</a:t>
                      </a:r>
                      <a:endParaRPr sz="900">
                        <a:latin typeface="Consolas"/>
                        <a:ea typeface="Consolas"/>
                        <a:cs typeface="Consolas"/>
                        <a:sym typeface="Consolas"/>
                      </a:endParaRPr>
                    </a:p>
                  </a:txBody>
                  <a:tcPr marT="91425" marB="91425" marR="91425" marL="91425"/>
                </a:tc>
                <a:tc>
                  <a:txBody>
                    <a:bodyPr/>
                    <a:lstStyle/>
                    <a:p>
                      <a:pPr indent="0" lvl="0" marL="0" rtl="0" algn="just">
                        <a:spcBef>
                          <a:spcPts val="0"/>
                        </a:spcBef>
                        <a:spcAft>
                          <a:spcPts val="0"/>
                        </a:spcAft>
                        <a:buNone/>
                      </a:pPr>
                      <a:r>
                        <a:rPr lang="es" sz="1000">
                          <a:solidFill>
                            <a:srgbClr val="434343"/>
                          </a:solidFill>
                          <a:latin typeface="Ubuntu"/>
                          <a:ea typeface="Ubuntu"/>
                          <a:cs typeface="Ubuntu"/>
                          <a:sym typeface="Ubuntu"/>
                        </a:rPr>
                        <a:t>Inicia el hilo; JVM llama al método run () de la hebra.</a:t>
                      </a:r>
                      <a:endParaRPr sz="1000">
                        <a:solidFill>
                          <a:srgbClr val="434343"/>
                        </a:solidFill>
                        <a:latin typeface="Ubuntu"/>
                        <a:ea typeface="Ubuntu"/>
                        <a:cs typeface="Ubuntu"/>
                        <a:sym typeface="Ubuntu"/>
                      </a:endParaRPr>
                    </a:p>
                  </a:txBody>
                  <a:tcPr marT="91425" marB="91425" marR="91425" marL="91425"/>
                </a:tc>
              </a:tr>
            </a:tbl>
          </a:graphicData>
        </a:graphic>
      </p:graphicFrame>
    </p:spTree>
  </p:cSld>
  <p:clrMapOvr>
    <a:masterClrMapping/>
  </p:clrMapOvr>
</p:sld>
</file>

<file path=ppt/slides/slide3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1" name="Shape 1951"/>
        <p:cNvGrpSpPr/>
        <p:nvPr/>
      </p:nvGrpSpPr>
      <p:grpSpPr>
        <a:xfrm>
          <a:off x="0" y="0"/>
          <a:ext cx="0" cy="0"/>
          <a:chOff x="0" y="0"/>
          <a:chExt cx="0" cy="0"/>
        </a:xfrm>
      </p:grpSpPr>
      <p:graphicFrame>
        <p:nvGraphicFramePr>
          <p:cNvPr id="1952" name="Google Shape;1952;p335"/>
          <p:cNvGraphicFramePr/>
          <p:nvPr/>
        </p:nvGraphicFramePr>
        <p:xfrm>
          <a:off x="420825" y="2051460"/>
          <a:ext cx="3000000" cy="3000000"/>
        </p:xfrm>
        <a:graphic>
          <a:graphicData uri="http://schemas.openxmlformats.org/drawingml/2006/table">
            <a:tbl>
              <a:tblPr>
                <a:noFill/>
                <a:tableStyleId>{D83A4BB0-4136-493A-82E9-FB479AE16A02}</a:tableStyleId>
              </a:tblPr>
              <a:tblGrid>
                <a:gridCol w="2847650"/>
                <a:gridCol w="5437325"/>
              </a:tblGrid>
              <a:tr h="415675">
                <a:tc>
                  <a:txBody>
                    <a:bodyPr/>
                    <a:lstStyle/>
                    <a:p>
                      <a:pPr indent="0" lvl="0" marL="0" rtl="0" algn="l">
                        <a:spcBef>
                          <a:spcPts val="0"/>
                        </a:spcBef>
                        <a:spcAft>
                          <a:spcPts val="0"/>
                        </a:spcAft>
                        <a:buNone/>
                      </a:pPr>
                      <a:r>
                        <a:rPr lang="es" sz="900">
                          <a:latin typeface="Consolas"/>
                          <a:ea typeface="Consolas"/>
                          <a:cs typeface="Consolas"/>
                          <a:sym typeface="Consolas"/>
                        </a:rPr>
                        <a:t>void wait(),</a:t>
                      </a:r>
                      <a:br>
                        <a:rPr lang="es" sz="900">
                          <a:latin typeface="Consolas"/>
                          <a:ea typeface="Consolas"/>
                          <a:cs typeface="Consolas"/>
                          <a:sym typeface="Consolas"/>
                        </a:rPr>
                      </a:br>
                      <a:r>
                        <a:rPr lang="es" sz="900">
                          <a:latin typeface="Consolas"/>
                          <a:ea typeface="Consolas"/>
                          <a:cs typeface="Consolas"/>
                          <a:sym typeface="Consolas"/>
                        </a:rPr>
                        <a:t>void wait(long),</a:t>
                      </a:r>
                      <a:br>
                        <a:rPr lang="es" sz="900">
                          <a:latin typeface="Consolas"/>
                          <a:ea typeface="Consolas"/>
                          <a:cs typeface="Consolas"/>
                          <a:sym typeface="Consolas"/>
                        </a:rPr>
                      </a:br>
                      <a:r>
                        <a:rPr lang="es" sz="900">
                          <a:latin typeface="Consolas"/>
                          <a:ea typeface="Consolas"/>
                          <a:cs typeface="Consolas"/>
                          <a:sym typeface="Consolas"/>
                        </a:rPr>
                        <a:t>void wait(long, int)</a:t>
                      </a:r>
                      <a:endParaRPr sz="900">
                        <a:latin typeface="Consolas"/>
                        <a:ea typeface="Consolas"/>
                        <a:cs typeface="Consolas"/>
                        <a:sym typeface="Consolas"/>
                      </a:endParaRPr>
                    </a:p>
                  </a:txBody>
                  <a:tcPr marT="91425" marB="91425" marR="91425" marL="91425"/>
                </a:tc>
                <a:tc>
                  <a:txBody>
                    <a:bodyPr/>
                    <a:lstStyle/>
                    <a:p>
                      <a:pPr indent="0" lvl="0" marL="0" rtl="0" algn="just">
                        <a:spcBef>
                          <a:spcPts val="0"/>
                        </a:spcBef>
                        <a:spcAft>
                          <a:spcPts val="0"/>
                        </a:spcAft>
                        <a:buNone/>
                      </a:pPr>
                      <a:r>
                        <a:rPr lang="es" sz="1100">
                          <a:solidFill>
                            <a:srgbClr val="434343"/>
                          </a:solidFill>
                          <a:latin typeface="Ubuntu"/>
                          <a:ea typeface="Ubuntu"/>
                          <a:cs typeface="Ubuntu"/>
                          <a:sym typeface="Ubuntu"/>
                        </a:rPr>
                        <a:t>El subproceso actual debería haber adquirido un bloqueo en este objeto antes de llamar a cualquiera de los métodos de espera.</a:t>
                      </a:r>
                      <a:br>
                        <a:rPr lang="es" sz="1100">
                          <a:solidFill>
                            <a:srgbClr val="434343"/>
                          </a:solidFill>
                          <a:latin typeface="Ubuntu"/>
                          <a:ea typeface="Ubuntu"/>
                          <a:cs typeface="Ubuntu"/>
                          <a:sym typeface="Ubuntu"/>
                        </a:rPr>
                      </a:br>
                      <a:r>
                        <a:rPr lang="es" sz="1100">
                          <a:solidFill>
                            <a:srgbClr val="434343"/>
                          </a:solidFill>
                          <a:latin typeface="Ubuntu"/>
                          <a:ea typeface="Ubuntu"/>
                          <a:cs typeface="Ubuntu"/>
                          <a:sym typeface="Ubuntu"/>
                        </a:rPr>
                        <a:t>Si se llama wait (), el hilo espera infinitamente hasta que algún otro hilo lo notifique (llamando al método notify () / notifyAll ()) para este bloqueo.</a:t>
                      </a:r>
                      <a:br>
                        <a:rPr lang="es" sz="1100">
                          <a:solidFill>
                            <a:srgbClr val="434343"/>
                          </a:solidFill>
                          <a:latin typeface="Ubuntu"/>
                          <a:ea typeface="Ubuntu"/>
                          <a:cs typeface="Ubuntu"/>
                          <a:sym typeface="Ubuntu"/>
                        </a:rPr>
                      </a:br>
                      <a:r>
                        <a:rPr lang="es" sz="1100">
                          <a:solidFill>
                            <a:srgbClr val="434343"/>
                          </a:solidFill>
                          <a:latin typeface="Ubuntu"/>
                          <a:ea typeface="Ubuntu"/>
                          <a:cs typeface="Ubuntu"/>
                          <a:sym typeface="Ubuntu"/>
                        </a:rPr>
                        <a:t>El método wait (long) toma milisegundos como argumento. El hilo espera hasta que se notifique o se produzca el tiempo de espera.</a:t>
                      </a:r>
                      <a:br>
                        <a:rPr lang="es" sz="1100">
                          <a:solidFill>
                            <a:srgbClr val="434343"/>
                          </a:solidFill>
                          <a:latin typeface="Ubuntu"/>
                          <a:ea typeface="Ubuntu"/>
                          <a:cs typeface="Ubuntu"/>
                          <a:sym typeface="Ubuntu"/>
                        </a:rPr>
                      </a:br>
                      <a:r>
                        <a:rPr lang="es" sz="1100">
                          <a:solidFill>
                            <a:srgbClr val="434343"/>
                          </a:solidFill>
                          <a:latin typeface="Ubuntu"/>
                          <a:ea typeface="Ubuntu"/>
                          <a:cs typeface="Ubuntu"/>
                          <a:sym typeface="Ubuntu"/>
                        </a:rPr>
                        <a:t>El método wait (long, int) es similar a wait (long) y además toma nanoseconds como argumento.</a:t>
                      </a:r>
                      <a:endParaRPr sz="1100">
                        <a:solidFill>
                          <a:srgbClr val="434343"/>
                        </a:solidFill>
                        <a:latin typeface="Ubuntu"/>
                        <a:ea typeface="Ubuntu"/>
                        <a:cs typeface="Ubuntu"/>
                        <a:sym typeface="Ubuntu"/>
                      </a:endParaRPr>
                    </a:p>
                  </a:txBody>
                  <a:tcPr marT="91425" marB="91425" marR="91425" marL="91425"/>
                </a:tc>
              </a:tr>
              <a:tr h="415675">
                <a:tc>
                  <a:txBody>
                    <a:bodyPr/>
                    <a:lstStyle/>
                    <a:p>
                      <a:pPr indent="0" lvl="0" marL="0" rtl="0" algn="l">
                        <a:spcBef>
                          <a:spcPts val="0"/>
                        </a:spcBef>
                        <a:spcAft>
                          <a:spcPts val="0"/>
                        </a:spcAft>
                        <a:buNone/>
                      </a:pPr>
                      <a:r>
                        <a:rPr lang="es" sz="900">
                          <a:latin typeface="Consolas"/>
                          <a:ea typeface="Consolas"/>
                          <a:cs typeface="Consolas"/>
                          <a:sym typeface="Consolas"/>
                        </a:rPr>
                        <a:t>void notify()</a:t>
                      </a:r>
                      <a:endParaRPr sz="900">
                        <a:latin typeface="Consolas"/>
                        <a:ea typeface="Consolas"/>
                        <a:cs typeface="Consolas"/>
                        <a:sym typeface="Consolas"/>
                      </a:endParaRPr>
                    </a:p>
                  </a:txBody>
                  <a:tcPr marT="91425" marB="91425" marR="91425" marL="91425"/>
                </a:tc>
                <a:tc>
                  <a:txBody>
                    <a:bodyPr/>
                    <a:lstStyle/>
                    <a:p>
                      <a:pPr indent="0" lvl="0" marL="0" rtl="0" algn="just">
                        <a:spcBef>
                          <a:spcPts val="0"/>
                        </a:spcBef>
                        <a:spcAft>
                          <a:spcPts val="0"/>
                        </a:spcAft>
                        <a:buNone/>
                      </a:pPr>
                      <a:r>
                        <a:rPr lang="es" sz="1100">
                          <a:solidFill>
                            <a:srgbClr val="434343"/>
                          </a:solidFill>
                          <a:latin typeface="Ubuntu"/>
                          <a:ea typeface="Ubuntu"/>
                          <a:cs typeface="Ubuntu"/>
                          <a:sym typeface="Ubuntu"/>
                        </a:rPr>
                        <a:t>El subproceso actual debería haber adquirido un bloqueo en este objeto antes de llamar a notify (). La JVM elige un hilo único que está esperando en el bloqueo y lo despierta.</a:t>
                      </a:r>
                      <a:endParaRPr sz="1100">
                        <a:solidFill>
                          <a:srgbClr val="434343"/>
                        </a:solidFill>
                        <a:latin typeface="Ubuntu"/>
                        <a:ea typeface="Ubuntu"/>
                        <a:cs typeface="Ubuntu"/>
                        <a:sym typeface="Ubuntu"/>
                      </a:endParaRPr>
                    </a:p>
                  </a:txBody>
                  <a:tcPr marT="91425" marB="91425" marR="91425" marL="91425"/>
                </a:tc>
              </a:tr>
              <a:tr h="415675">
                <a:tc>
                  <a:txBody>
                    <a:bodyPr/>
                    <a:lstStyle/>
                    <a:p>
                      <a:pPr indent="0" lvl="0" marL="0" rtl="0" algn="l">
                        <a:spcBef>
                          <a:spcPts val="0"/>
                        </a:spcBef>
                        <a:spcAft>
                          <a:spcPts val="0"/>
                        </a:spcAft>
                        <a:buNone/>
                      </a:pPr>
                      <a:r>
                        <a:rPr lang="es" sz="900">
                          <a:latin typeface="Consolas"/>
                          <a:ea typeface="Consolas"/>
                          <a:cs typeface="Consolas"/>
                          <a:sym typeface="Consolas"/>
                        </a:rPr>
                        <a:t>void notifyAll()</a:t>
                      </a:r>
                      <a:endParaRPr sz="900">
                        <a:latin typeface="Consolas"/>
                        <a:ea typeface="Consolas"/>
                        <a:cs typeface="Consolas"/>
                        <a:sym typeface="Consolas"/>
                      </a:endParaRPr>
                    </a:p>
                  </a:txBody>
                  <a:tcPr marT="91425" marB="91425" marR="91425" marL="91425"/>
                </a:tc>
                <a:tc>
                  <a:txBody>
                    <a:bodyPr/>
                    <a:lstStyle/>
                    <a:p>
                      <a:pPr indent="0" lvl="0" marL="0" rtl="0" algn="just">
                        <a:spcBef>
                          <a:spcPts val="0"/>
                        </a:spcBef>
                        <a:spcAft>
                          <a:spcPts val="0"/>
                        </a:spcAft>
                        <a:buNone/>
                      </a:pPr>
                      <a:r>
                        <a:rPr lang="es" sz="1100">
                          <a:solidFill>
                            <a:srgbClr val="434343"/>
                          </a:solidFill>
                          <a:latin typeface="Ubuntu"/>
                          <a:ea typeface="Ubuntu"/>
                          <a:cs typeface="Ubuntu"/>
                          <a:sym typeface="Ubuntu"/>
                        </a:rPr>
                        <a:t>El subproceso actual debería haber adquirido un bloqueo antes de llamar a notifyAll (). La JVM despierta todos los hilos que esperan en un bloqueo.</a:t>
                      </a:r>
                      <a:endParaRPr sz="1100">
                        <a:solidFill>
                          <a:srgbClr val="434343"/>
                        </a:solidFill>
                        <a:latin typeface="Ubuntu"/>
                        <a:ea typeface="Ubuntu"/>
                        <a:cs typeface="Ubuntu"/>
                        <a:sym typeface="Ubuntu"/>
                      </a:endParaRPr>
                    </a:p>
                  </a:txBody>
                  <a:tcPr marT="91425" marB="91425" marR="91425" marL="91425"/>
                </a:tc>
              </a:tr>
            </a:tbl>
          </a:graphicData>
        </a:graphic>
      </p:graphicFrame>
      <p:sp>
        <p:nvSpPr>
          <p:cNvPr id="1953" name="Google Shape;1953;p3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Object</a:t>
            </a:r>
            <a:endParaRPr/>
          </a:p>
        </p:txBody>
      </p:sp>
    </p:spTree>
  </p:cSld>
  <p:clrMapOvr>
    <a:masterClrMapping/>
  </p:clrMapOvr>
</p:sld>
</file>

<file path=ppt/slides/slide3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7" name="Shape 1957"/>
        <p:cNvGrpSpPr/>
        <p:nvPr/>
      </p:nvGrpSpPr>
      <p:grpSpPr>
        <a:xfrm>
          <a:off x="0" y="0"/>
          <a:ext cx="0" cy="0"/>
          <a:chOff x="0" y="0"/>
          <a:chExt cx="0" cy="0"/>
        </a:xfrm>
      </p:grpSpPr>
      <p:sp>
        <p:nvSpPr>
          <p:cNvPr id="1958" name="Google Shape;1958;p3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Formas de crear un hilo</a:t>
            </a:r>
            <a:endParaRPr/>
          </a:p>
          <a:p>
            <a:pPr indent="0" lvl="0" marL="0" rtl="0" algn="l">
              <a:spcBef>
                <a:spcPts val="0"/>
              </a:spcBef>
              <a:spcAft>
                <a:spcPts val="0"/>
              </a:spcAft>
              <a:buNone/>
            </a:pPr>
            <a:r>
              <a:t/>
            </a:r>
            <a:endParaRPr/>
          </a:p>
        </p:txBody>
      </p:sp>
      <p:sp>
        <p:nvSpPr>
          <p:cNvPr id="1959" name="Google Shape;1959;p3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Al extender la clase Thread se debe reemplazar el método run(), si no sobreescribe el método run(), se llamará el método por defecto de la clase Thread, que no hace nada.</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s"/>
              <a:t>	  	 </a:t>
            </a:r>
            <a:endParaRPr/>
          </a:p>
          <a:p>
            <a:pPr indent="0" lvl="0" marL="0" rtl="0" algn="l">
              <a:spcBef>
                <a:spcPts val="1600"/>
              </a:spcBef>
              <a:spcAft>
                <a:spcPts val="1600"/>
              </a:spcAft>
              <a:buNone/>
            </a:pPr>
            <a:r>
              <a:t/>
            </a:r>
            <a:endParaRPr/>
          </a:p>
        </p:txBody>
      </p:sp>
      <p:graphicFrame>
        <p:nvGraphicFramePr>
          <p:cNvPr id="1960" name="Google Shape;1960;p336"/>
          <p:cNvGraphicFramePr/>
          <p:nvPr/>
        </p:nvGraphicFramePr>
        <p:xfrm>
          <a:off x="3489025" y="2972050"/>
          <a:ext cx="3000000" cy="3000000"/>
        </p:xfrm>
        <a:graphic>
          <a:graphicData uri="http://schemas.openxmlformats.org/drawingml/2006/table">
            <a:tbl>
              <a:tblPr>
                <a:noFill/>
                <a:tableStyleId>{E9914442-BB2A-4A20-8B64-AA53A99333ED}</a:tableStyleId>
              </a:tblPr>
              <a:tblGrid>
                <a:gridCol w="4700550"/>
              </a:tblGrid>
              <a:tr h="1841325">
                <a:tc>
                  <a:txBody>
                    <a:bodyPr/>
                    <a:lstStyle/>
                    <a:p>
                      <a:pPr indent="0" lvl="0" marL="0" rtl="0" algn="l">
                        <a:lnSpc>
                          <a:spcPct val="138000"/>
                        </a:lnSpc>
                        <a:spcBef>
                          <a:spcPts val="0"/>
                        </a:spcBef>
                        <a:spcAft>
                          <a:spcPts val="0"/>
                        </a:spcAft>
                        <a:buNone/>
                      </a:pPr>
                      <a:r>
                        <a:rPr lang="es" sz="1000">
                          <a:solidFill>
                            <a:srgbClr val="FFFFFF"/>
                          </a:solidFill>
                          <a:latin typeface="Consolas"/>
                          <a:ea typeface="Consolas"/>
                          <a:cs typeface="Consolas"/>
                          <a:sym typeface="Consolas"/>
                        </a:rPr>
                        <a:t>class MyThread extends Thread {</a:t>
                      </a:r>
                      <a:endParaRPr sz="1000">
                        <a:solidFill>
                          <a:srgbClr val="FFFFFF"/>
                        </a:solidFill>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rgbClr val="FFFFFF"/>
                          </a:solidFill>
                          <a:latin typeface="Consolas"/>
                          <a:ea typeface="Consolas"/>
                          <a:cs typeface="Consolas"/>
                          <a:sym typeface="Consolas"/>
                        </a:rPr>
                        <a:t>      	public void run() {</a:t>
                      </a:r>
                      <a:endParaRPr sz="1000">
                        <a:solidFill>
                          <a:srgbClr val="FFFFFF"/>
                        </a:solidFill>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rgbClr val="FFFFFF"/>
                          </a:solidFill>
                          <a:latin typeface="Consolas"/>
                          <a:ea typeface="Consolas"/>
                          <a:cs typeface="Consolas"/>
                          <a:sym typeface="Consolas"/>
                        </a:rPr>
                        <a:t>           	try {</a:t>
                      </a:r>
                      <a:endParaRPr sz="1000">
                        <a:solidFill>
                          <a:srgbClr val="FFFFFF"/>
                        </a:solidFill>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rgbClr val="FFFFFF"/>
                          </a:solidFill>
                          <a:latin typeface="Consolas"/>
                          <a:ea typeface="Consolas"/>
                          <a:cs typeface="Consolas"/>
                          <a:sym typeface="Consolas"/>
                        </a:rPr>
                        <a:t>            	sleep(1000);</a:t>
                      </a:r>
                      <a:endParaRPr sz="1000">
                        <a:solidFill>
                          <a:srgbClr val="FFFFFF"/>
                        </a:solidFill>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rgbClr val="FFFFFF"/>
                          </a:solidFill>
                          <a:latin typeface="Consolas"/>
                          <a:ea typeface="Consolas"/>
                          <a:cs typeface="Consolas"/>
                          <a:sym typeface="Consolas"/>
                        </a:rPr>
                        <a:t>        	} catch (InterruptedException ex) {}</a:t>
                      </a:r>
                      <a:endParaRPr sz="1000">
                        <a:solidFill>
                          <a:srgbClr val="FFFFFF"/>
                        </a:solidFill>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rgbClr val="FFFFFF"/>
                          </a:solidFill>
                          <a:latin typeface="Consolas"/>
                          <a:ea typeface="Consolas"/>
                          <a:cs typeface="Consolas"/>
                          <a:sym typeface="Consolas"/>
                        </a:rPr>
                        <a:t>        	System.out.println("In run method; thread name is: "+getName());</a:t>
                      </a:r>
                      <a:endParaRPr sz="1000">
                        <a:solidFill>
                          <a:srgbClr val="FFFFFF"/>
                        </a:solidFill>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rgbClr val="FFFFFF"/>
                          </a:solidFill>
                          <a:latin typeface="Consolas"/>
                          <a:ea typeface="Consolas"/>
                          <a:cs typeface="Consolas"/>
                          <a:sym typeface="Consolas"/>
                        </a:rPr>
                        <a:t>     	}</a:t>
                      </a:r>
                      <a:endParaRPr sz="1000">
                        <a:solidFill>
                          <a:srgbClr val="FFFFFF"/>
                        </a:solidFill>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rgbClr val="FFFFFF"/>
                          </a:solidFill>
                          <a:latin typeface="Consolas"/>
                          <a:ea typeface="Consolas"/>
                          <a:cs typeface="Consolas"/>
                          <a:sym typeface="Consolas"/>
                        </a:rPr>
                        <a:t>}</a:t>
                      </a:r>
                      <a:endParaRPr sz="1000">
                        <a:solidFill>
                          <a:srgbClr val="FFFFFF"/>
                        </a:solidFill>
                        <a:latin typeface="Consolas"/>
                        <a:ea typeface="Consolas"/>
                        <a:cs typeface="Consolas"/>
                        <a:sym typeface="Consolas"/>
                      </a:endParaRPr>
                    </a:p>
                  </a:txBody>
                  <a:tcPr marT="63500" marB="63500" marR="63500" marL="63500">
                    <a:solidFill>
                      <a:srgbClr val="333333"/>
                    </a:solidFill>
                  </a:tcPr>
                </a:tc>
              </a:tr>
            </a:tbl>
          </a:graphicData>
        </a:graphic>
      </p:graphicFrame>
    </p:spTree>
  </p:cSld>
  <p:clrMapOvr>
    <a:masterClrMapping/>
  </p:clrMapOvr>
</p:sld>
</file>

<file path=ppt/slides/slide3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4" name="Shape 1964"/>
        <p:cNvGrpSpPr/>
        <p:nvPr/>
      </p:nvGrpSpPr>
      <p:grpSpPr>
        <a:xfrm>
          <a:off x="0" y="0"/>
          <a:ext cx="0" cy="0"/>
          <a:chOff x="0" y="0"/>
          <a:chExt cx="0" cy="0"/>
        </a:xfrm>
      </p:grpSpPr>
      <p:sp>
        <p:nvSpPr>
          <p:cNvPr id="1965" name="Google Shape;1965;p3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Arrancar un hilo</a:t>
            </a:r>
            <a:endParaRPr/>
          </a:p>
        </p:txBody>
      </p:sp>
      <p:sp>
        <p:nvSpPr>
          <p:cNvPr id="1966" name="Google Shape;1966;p3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Luego para comenzar o crear un subproceso debemos invocar el método start () en el objeto de la clase Thread (o su clase derivada), entonces la JVM programa el hilo, lo moverá a un estado ejecutable y luego ejecutará el método run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graphicFrame>
        <p:nvGraphicFramePr>
          <p:cNvPr id="1967" name="Google Shape;1967;p337"/>
          <p:cNvGraphicFramePr/>
          <p:nvPr/>
        </p:nvGraphicFramePr>
        <p:xfrm>
          <a:off x="4362575" y="2972050"/>
          <a:ext cx="3000000" cy="3000000"/>
        </p:xfrm>
        <a:graphic>
          <a:graphicData uri="http://schemas.openxmlformats.org/drawingml/2006/table">
            <a:tbl>
              <a:tblPr>
                <a:noFill/>
                <a:tableStyleId>{E9914442-BB2A-4A20-8B64-AA53A99333ED}</a:tableStyleId>
              </a:tblPr>
              <a:tblGrid>
                <a:gridCol w="3827000"/>
              </a:tblGrid>
              <a:tr h="901625">
                <a:tc>
                  <a:txBody>
                    <a:bodyPr/>
                    <a:lstStyle/>
                    <a:p>
                      <a:pPr indent="0" lvl="0" marL="0" rtl="0" algn="l">
                        <a:lnSpc>
                          <a:spcPct val="138000"/>
                        </a:lnSpc>
                        <a:spcBef>
                          <a:spcPts val="0"/>
                        </a:spcBef>
                        <a:spcAft>
                          <a:spcPts val="0"/>
                        </a:spcAft>
                        <a:buNone/>
                      </a:pPr>
                      <a:r>
                        <a:rPr lang="es" sz="1000">
                          <a:solidFill>
                            <a:srgbClr val="FFFFFF"/>
                          </a:solidFill>
                          <a:latin typeface="Consolas"/>
                          <a:ea typeface="Consolas"/>
                          <a:cs typeface="Consolas"/>
                          <a:sym typeface="Consolas"/>
                        </a:rPr>
                        <a:t>Thread myThread=new MyThread();</a:t>
                      </a:r>
                      <a:endParaRPr sz="1000">
                        <a:solidFill>
                          <a:srgbClr val="FFFFFF"/>
                        </a:solidFill>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rgbClr val="FFFFFF"/>
                          </a:solidFill>
                          <a:latin typeface="Consolas"/>
                          <a:ea typeface="Consolas"/>
                          <a:cs typeface="Consolas"/>
                          <a:sym typeface="Consolas"/>
                        </a:rPr>
                        <a:t>	myThread.start();</a:t>
                      </a:r>
                      <a:endParaRPr sz="1000">
                        <a:solidFill>
                          <a:srgbClr val="FFFFFF"/>
                        </a:solidFill>
                        <a:latin typeface="Consolas"/>
                        <a:ea typeface="Consolas"/>
                        <a:cs typeface="Consolas"/>
                        <a:sym typeface="Consolas"/>
                      </a:endParaRPr>
                    </a:p>
                    <a:p>
                      <a:pPr indent="0" lvl="0" marL="0" rtl="0" algn="l">
                        <a:lnSpc>
                          <a:spcPct val="138000"/>
                        </a:lnSpc>
                        <a:spcBef>
                          <a:spcPts val="0"/>
                        </a:spcBef>
                        <a:spcAft>
                          <a:spcPts val="0"/>
                        </a:spcAft>
                        <a:buNone/>
                      </a:pPr>
                      <a:r>
                        <a:t/>
                      </a:r>
                      <a:endParaRPr sz="1000">
                        <a:solidFill>
                          <a:srgbClr val="FFFFFF"/>
                        </a:solidFill>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rgbClr val="FFFFFF"/>
                          </a:solidFill>
                          <a:latin typeface="Consolas"/>
                          <a:ea typeface="Consolas"/>
                          <a:cs typeface="Consolas"/>
                          <a:sym typeface="Consolas"/>
                        </a:rPr>
                        <a:t>}</a:t>
                      </a:r>
                      <a:endParaRPr sz="1000">
                        <a:solidFill>
                          <a:srgbClr val="FFFFFF"/>
                        </a:solidFill>
                        <a:latin typeface="Consolas"/>
                        <a:ea typeface="Consolas"/>
                        <a:cs typeface="Consolas"/>
                        <a:sym typeface="Consolas"/>
                      </a:endParaRPr>
                    </a:p>
                  </a:txBody>
                  <a:tcPr marT="63500" marB="63500" marR="63500" marL="63500">
                    <a:solidFill>
                      <a:srgbClr val="333333"/>
                    </a:solidFill>
                  </a:tcPr>
                </a:tc>
              </a:tr>
            </a:tbl>
          </a:graphicData>
        </a:graphic>
      </p:graphicFrame>
    </p:spTree>
  </p:cSld>
  <p:clrMapOvr>
    <a:masterClrMapping/>
  </p:clrMapOvr>
</p:sld>
</file>

<file path=ppt/slides/slide3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1" name="Shape 1971"/>
        <p:cNvGrpSpPr/>
        <p:nvPr/>
      </p:nvGrpSpPr>
      <p:grpSpPr>
        <a:xfrm>
          <a:off x="0" y="0"/>
          <a:ext cx="0" cy="0"/>
          <a:chOff x="0" y="0"/>
          <a:chExt cx="0" cy="0"/>
        </a:xfrm>
      </p:grpSpPr>
      <p:sp>
        <p:nvSpPr>
          <p:cNvPr id="1972" name="Google Shape;1972;p3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La interface Runnable</a:t>
            </a:r>
            <a:endParaRPr/>
          </a:p>
        </p:txBody>
      </p:sp>
      <p:sp>
        <p:nvSpPr>
          <p:cNvPr id="1973" name="Google Shape;1973;p3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La clase Thread implementa la interfaz Runnable. En lugar de extender la clase Thread, puede implementar la interfaz Runnable.</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s"/>
              <a:t>	</a:t>
            </a:r>
            <a:endParaRPr/>
          </a:p>
          <a:p>
            <a:pPr indent="0" lvl="0" marL="0" rtl="0" algn="l">
              <a:spcBef>
                <a:spcPts val="1600"/>
              </a:spcBef>
              <a:spcAft>
                <a:spcPts val="1600"/>
              </a:spcAft>
              <a:buNone/>
            </a:pPr>
            <a:r>
              <a:t/>
            </a:r>
            <a:endParaRPr/>
          </a:p>
        </p:txBody>
      </p:sp>
      <p:graphicFrame>
        <p:nvGraphicFramePr>
          <p:cNvPr id="1974" name="Google Shape;1974;p338"/>
          <p:cNvGraphicFramePr/>
          <p:nvPr/>
        </p:nvGraphicFramePr>
        <p:xfrm>
          <a:off x="1894675" y="2972050"/>
          <a:ext cx="3000000" cy="3000000"/>
        </p:xfrm>
        <a:graphic>
          <a:graphicData uri="http://schemas.openxmlformats.org/drawingml/2006/table">
            <a:tbl>
              <a:tblPr>
                <a:noFill/>
                <a:tableStyleId>{E9914442-BB2A-4A20-8B64-AA53A99333ED}</a:tableStyleId>
              </a:tblPr>
              <a:tblGrid>
                <a:gridCol w="6294900"/>
              </a:tblGrid>
              <a:tr h="1207050">
                <a:tc>
                  <a:txBody>
                    <a:bodyPr/>
                    <a:lstStyle/>
                    <a:p>
                      <a:pPr indent="0" lvl="0" marL="0" rtl="0" algn="l">
                        <a:lnSpc>
                          <a:spcPct val="138000"/>
                        </a:lnSpc>
                        <a:spcBef>
                          <a:spcPts val="0"/>
                        </a:spcBef>
                        <a:spcAft>
                          <a:spcPts val="0"/>
                        </a:spcAft>
                        <a:buNone/>
                      </a:pPr>
                      <a:r>
                        <a:rPr lang="es" sz="1000">
                          <a:solidFill>
                            <a:srgbClr val="FFFFFF"/>
                          </a:solidFill>
                          <a:latin typeface="Consolas"/>
                          <a:ea typeface="Consolas"/>
                          <a:cs typeface="Consolas"/>
                          <a:sym typeface="Consolas"/>
                        </a:rPr>
                        <a:t>class MyThread implements Runnable {</a:t>
                      </a:r>
                      <a:endParaRPr sz="1000">
                        <a:solidFill>
                          <a:srgbClr val="FFFFFF"/>
                        </a:solidFill>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rgbClr val="FFFFFF"/>
                          </a:solidFill>
                          <a:latin typeface="Consolas"/>
                          <a:ea typeface="Consolas"/>
                          <a:cs typeface="Consolas"/>
                          <a:sym typeface="Consolas"/>
                        </a:rPr>
                        <a:t>    	public void run() {</a:t>
                      </a:r>
                      <a:endParaRPr sz="1000">
                        <a:solidFill>
                          <a:srgbClr val="FFFFFF"/>
                        </a:solidFill>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rgbClr val="FFFFFF"/>
                          </a:solidFill>
                          <a:latin typeface="Consolas"/>
                          <a:ea typeface="Consolas"/>
                          <a:cs typeface="Consolas"/>
                          <a:sym typeface="Consolas"/>
                        </a:rPr>
                        <a:t>        	System.out.println("Name : "+ Thread.currentThread().getName());</a:t>
                      </a:r>
                      <a:endParaRPr sz="1000">
                        <a:solidFill>
                          <a:srgbClr val="FFFFFF"/>
                        </a:solidFill>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rgbClr val="FFFFFF"/>
                          </a:solidFill>
                          <a:latin typeface="Consolas"/>
                          <a:ea typeface="Consolas"/>
                          <a:cs typeface="Consolas"/>
                          <a:sym typeface="Consolas"/>
                        </a:rPr>
                        <a:t>    	}</a:t>
                      </a:r>
                      <a:endParaRPr sz="1000">
                        <a:solidFill>
                          <a:srgbClr val="FFFFFF"/>
                        </a:solidFill>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rgbClr val="FFFFFF"/>
                          </a:solidFill>
                          <a:latin typeface="Consolas"/>
                          <a:ea typeface="Consolas"/>
                          <a:cs typeface="Consolas"/>
                          <a:sym typeface="Consolas"/>
                        </a:rPr>
                        <a:t>}</a:t>
                      </a:r>
                      <a:endParaRPr sz="1000">
                        <a:solidFill>
                          <a:srgbClr val="FFFFFF"/>
                        </a:solidFill>
                        <a:latin typeface="Consolas"/>
                        <a:ea typeface="Consolas"/>
                        <a:cs typeface="Consolas"/>
                        <a:sym typeface="Consolas"/>
                      </a:endParaRPr>
                    </a:p>
                  </a:txBody>
                  <a:tcPr marT="63500" marB="63500" marR="63500" marL="63500">
                    <a:solidFill>
                      <a:srgbClr val="333333"/>
                    </a:solidFill>
                  </a:tcPr>
                </a:tc>
              </a:tr>
            </a:tbl>
          </a:graphicData>
        </a:graphic>
      </p:graphicFrame>
    </p:spTree>
  </p:cSld>
  <p:clrMapOvr>
    <a:masterClrMapping/>
  </p:clrMapOvr>
</p:sld>
</file>

<file path=ppt/slides/slide3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8" name="Shape 1978"/>
        <p:cNvGrpSpPr/>
        <p:nvPr/>
      </p:nvGrpSpPr>
      <p:grpSpPr>
        <a:xfrm>
          <a:off x="0" y="0"/>
          <a:ext cx="0" cy="0"/>
          <a:chOff x="0" y="0"/>
          <a:chExt cx="0" cy="0"/>
        </a:xfrm>
      </p:grpSpPr>
      <p:sp>
        <p:nvSpPr>
          <p:cNvPr id="1979" name="Google Shape;1979;p3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Ejecucción con </a:t>
            </a:r>
            <a:r>
              <a:rPr lang="es"/>
              <a:t>Runnable</a:t>
            </a:r>
            <a:endParaRPr/>
          </a:p>
        </p:txBody>
      </p:sp>
      <p:sp>
        <p:nvSpPr>
          <p:cNvPr id="1980" name="Google Shape;1980;p3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Cuando implemente la interfaz Runnable, debe definir el método run(). Recuerde que Runnable no declara el método start(), es Thread el que la tiene, por los cual mediante el constructor sobrecargado </a:t>
            </a:r>
            <a:endParaRPr/>
          </a:p>
          <a:p>
            <a:pPr indent="0" lvl="0" marL="0" rtl="0" algn="just">
              <a:spcBef>
                <a:spcPts val="1600"/>
              </a:spcBef>
              <a:spcAft>
                <a:spcPts val="0"/>
              </a:spcAft>
              <a:buNone/>
            </a:pPr>
            <a:r>
              <a:t/>
            </a:r>
            <a:endParaRPr/>
          </a:p>
          <a:p>
            <a:pPr indent="0" lvl="0" marL="0" rtl="0" algn="just">
              <a:spcBef>
                <a:spcPts val="1600"/>
              </a:spcBef>
              <a:spcAft>
                <a:spcPts val="0"/>
              </a:spcAft>
              <a:buNone/>
            </a:pPr>
            <a:r>
              <a:t/>
            </a:r>
            <a:endParaRPr/>
          </a:p>
          <a:p>
            <a:pPr indent="0" lvl="0" marL="0" rtl="0" algn="just">
              <a:spcBef>
                <a:spcPts val="1600"/>
              </a:spcBef>
              <a:spcAft>
                <a:spcPts val="0"/>
              </a:spcAft>
              <a:buNone/>
            </a:pPr>
            <a:r>
              <a:rPr lang="es"/>
              <a:t>	</a:t>
            </a:r>
            <a:endParaRPr/>
          </a:p>
          <a:p>
            <a:pPr indent="0" lvl="0" marL="0" rtl="0" algn="just">
              <a:spcBef>
                <a:spcPts val="1600"/>
              </a:spcBef>
              <a:spcAft>
                <a:spcPts val="1600"/>
              </a:spcAft>
              <a:buNone/>
            </a:pPr>
            <a:r>
              <a:t/>
            </a:r>
            <a:endParaRPr/>
          </a:p>
        </p:txBody>
      </p:sp>
      <p:graphicFrame>
        <p:nvGraphicFramePr>
          <p:cNvPr id="1981" name="Google Shape;1981;p339"/>
          <p:cNvGraphicFramePr/>
          <p:nvPr/>
        </p:nvGraphicFramePr>
        <p:xfrm>
          <a:off x="3886125" y="2972050"/>
          <a:ext cx="3000000" cy="3000000"/>
        </p:xfrm>
        <a:graphic>
          <a:graphicData uri="http://schemas.openxmlformats.org/drawingml/2006/table">
            <a:tbl>
              <a:tblPr>
                <a:noFill/>
                <a:tableStyleId>{E9914442-BB2A-4A20-8B64-AA53A99333ED}</a:tableStyleId>
              </a:tblPr>
              <a:tblGrid>
                <a:gridCol w="4303450"/>
              </a:tblGrid>
              <a:tr h="685525">
                <a:tc>
                  <a:txBody>
                    <a:bodyPr/>
                    <a:lstStyle/>
                    <a:p>
                      <a:pPr indent="0" lvl="0" marL="0" rtl="0" algn="l">
                        <a:lnSpc>
                          <a:spcPct val="138000"/>
                        </a:lnSpc>
                        <a:spcBef>
                          <a:spcPts val="0"/>
                        </a:spcBef>
                        <a:spcAft>
                          <a:spcPts val="0"/>
                        </a:spcAft>
                        <a:buNone/>
                      </a:pPr>
                      <a:r>
                        <a:rPr lang="es" sz="1000">
                          <a:solidFill>
                            <a:srgbClr val="FFFFFF"/>
                          </a:solidFill>
                          <a:latin typeface="Consolas"/>
                          <a:ea typeface="Consolas"/>
                          <a:cs typeface="Consolas"/>
                          <a:sym typeface="Consolas"/>
                        </a:rPr>
                        <a:t>Thread(Runnable target).</a:t>
                      </a:r>
                      <a:endParaRPr sz="1000">
                        <a:solidFill>
                          <a:srgbClr val="FFFFFF"/>
                        </a:solidFill>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rgbClr val="FFFFFF"/>
                          </a:solidFill>
                          <a:latin typeface="Consolas"/>
                          <a:ea typeface="Consolas"/>
                          <a:cs typeface="Consolas"/>
                          <a:sym typeface="Consolas"/>
                        </a:rPr>
                        <a:t>Thread myThread=new Thread(new MyThread());</a:t>
                      </a:r>
                      <a:endParaRPr sz="1000">
                        <a:solidFill>
                          <a:srgbClr val="FFFFFF"/>
                        </a:solidFill>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rgbClr val="FFFFFF"/>
                          </a:solidFill>
                          <a:latin typeface="Consolas"/>
                          <a:ea typeface="Consolas"/>
                          <a:cs typeface="Consolas"/>
                          <a:sym typeface="Consolas"/>
                        </a:rPr>
                        <a:t>myThread.start();</a:t>
                      </a:r>
                      <a:endParaRPr sz="1000">
                        <a:solidFill>
                          <a:srgbClr val="FFFFFF"/>
                        </a:solidFill>
                        <a:latin typeface="Consolas"/>
                        <a:ea typeface="Consolas"/>
                        <a:cs typeface="Consolas"/>
                        <a:sym typeface="Consolas"/>
                      </a:endParaRPr>
                    </a:p>
                  </a:txBody>
                  <a:tcPr marT="63500" marB="63500" marR="63500" marL="63500">
                    <a:solidFill>
                      <a:srgbClr val="333333"/>
                    </a:solidFill>
                  </a:tcPr>
                </a:tc>
              </a:tr>
            </a:tbl>
          </a:graphicData>
        </a:graphic>
      </p:graphicFrame>
    </p:spTree>
  </p:cSld>
  <p:clrMapOvr>
    <a:masterClrMapping/>
  </p:clrMapOvr>
</p:sld>
</file>

<file path=ppt/slides/slide3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5" name="Shape 1985"/>
        <p:cNvGrpSpPr/>
        <p:nvPr/>
      </p:nvGrpSpPr>
      <p:grpSpPr>
        <a:xfrm>
          <a:off x="0" y="0"/>
          <a:ext cx="0" cy="0"/>
          <a:chOff x="0" y="0"/>
          <a:chExt cx="0" cy="0"/>
        </a:xfrm>
      </p:grpSpPr>
      <p:sp>
        <p:nvSpPr>
          <p:cNvPr id="1986" name="Google Shape;1986;p3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Runnable</a:t>
            </a:r>
            <a:endParaRPr/>
          </a:p>
        </p:txBody>
      </p:sp>
      <p:sp>
        <p:nvSpPr>
          <p:cNvPr id="1987" name="Google Shape;1987;p3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La clase Thread implementa la interfaz Runnable. En lugar de extender la clase Thread, puede implementar la interfaz Runnable.</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s"/>
              <a:t>	</a:t>
            </a:r>
            <a:endParaRPr/>
          </a:p>
          <a:p>
            <a:pPr indent="0" lvl="0" marL="0" rtl="0" algn="l">
              <a:spcBef>
                <a:spcPts val="1600"/>
              </a:spcBef>
              <a:spcAft>
                <a:spcPts val="1600"/>
              </a:spcAft>
              <a:buNone/>
            </a:pPr>
            <a:r>
              <a:t/>
            </a:r>
            <a:endParaRPr/>
          </a:p>
        </p:txBody>
      </p:sp>
      <p:sp>
        <p:nvSpPr>
          <p:cNvPr id="1988" name="Google Shape;1988;p340"/>
          <p:cNvSpPr txBox="1"/>
          <p:nvPr>
            <p:ph idx="1" type="body"/>
          </p:nvPr>
        </p:nvSpPr>
        <p:spPr>
          <a:xfrm>
            <a:off x="1649325" y="2764825"/>
            <a:ext cx="5424600" cy="1194600"/>
          </a:xfrm>
          <a:prstGeom prst="rect">
            <a:avLst/>
          </a:prstGeom>
          <a:solidFill>
            <a:srgbClr val="333333"/>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8000"/>
              </a:lnSpc>
              <a:spcBef>
                <a:spcPts val="0"/>
              </a:spcBef>
              <a:spcAft>
                <a:spcPts val="0"/>
              </a:spcAft>
              <a:buNone/>
            </a:pPr>
            <a:r>
              <a:rPr lang="es" sz="1000">
                <a:solidFill>
                  <a:schemeClr val="lt1"/>
                </a:solidFill>
                <a:latin typeface="Consolas"/>
                <a:ea typeface="Consolas"/>
                <a:cs typeface="Consolas"/>
                <a:sym typeface="Consolas"/>
              </a:rPr>
              <a:t>class MyThread implements Runnable {</a:t>
            </a:r>
            <a:endParaRPr sz="1000">
              <a:solidFill>
                <a:schemeClr val="lt1"/>
              </a:solidFill>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chemeClr val="lt1"/>
                </a:solidFill>
                <a:latin typeface="Consolas"/>
                <a:ea typeface="Consolas"/>
                <a:cs typeface="Consolas"/>
                <a:sym typeface="Consolas"/>
              </a:rPr>
              <a:t>   public void run() {</a:t>
            </a:r>
            <a:endParaRPr sz="1000">
              <a:solidFill>
                <a:schemeClr val="lt1"/>
              </a:solidFill>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chemeClr val="lt1"/>
                </a:solidFill>
                <a:latin typeface="Consolas"/>
                <a:ea typeface="Consolas"/>
                <a:cs typeface="Consolas"/>
                <a:sym typeface="Consolas"/>
              </a:rPr>
              <a:t>     System.out.println("Name : "+ Thread.currentThread().getName());</a:t>
            </a:r>
            <a:endParaRPr sz="1000">
              <a:solidFill>
                <a:schemeClr val="lt1"/>
              </a:solidFill>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chemeClr val="lt1"/>
                </a:solidFill>
                <a:latin typeface="Consolas"/>
                <a:ea typeface="Consolas"/>
                <a:cs typeface="Consolas"/>
                <a:sym typeface="Consolas"/>
              </a:rPr>
              <a:t>   }</a:t>
            </a:r>
            <a:endParaRPr sz="1000">
              <a:solidFill>
                <a:schemeClr val="lt1"/>
              </a:solidFill>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chemeClr val="lt1"/>
                </a:solidFill>
                <a:latin typeface="Consolas"/>
                <a:ea typeface="Consolas"/>
                <a:cs typeface="Consolas"/>
                <a:sym typeface="Consolas"/>
              </a:rPr>
              <a:t>}</a:t>
            </a:r>
            <a:endParaRPr sz="1000">
              <a:solidFill>
                <a:schemeClr val="lt1"/>
              </a:solidFill>
              <a:latin typeface="Consolas"/>
              <a:ea typeface="Consolas"/>
              <a:cs typeface="Consolas"/>
              <a:sym typeface="Consolas"/>
            </a:endParaRPr>
          </a:p>
          <a:p>
            <a:pPr indent="0" lvl="0" marL="0" rtl="0" algn="l">
              <a:lnSpc>
                <a:spcPct val="138000"/>
              </a:lnSpc>
              <a:spcBef>
                <a:spcPts val="0"/>
              </a:spcBef>
              <a:spcAft>
                <a:spcPts val="0"/>
              </a:spcAft>
              <a:buNone/>
            </a:pPr>
            <a:r>
              <a:t/>
            </a:r>
            <a:endParaRPr sz="1000">
              <a:solidFill>
                <a:schemeClr val="lt1"/>
              </a:solidFill>
              <a:latin typeface="Consolas"/>
              <a:ea typeface="Consolas"/>
              <a:cs typeface="Consolas"/>
              <a:sym typeface="Consolas"/>
            </a:endParaRPr>
          </a:p>
          <a:p>
            <a:pPr indent="0" lvl="0" marL="0" rtl="0" algn="l">
              <a:lnSpc>
                <a:spcPct val="138000"/>
              </a:lnSpc>
              <a:spcBef>
                <a:spcPts val="0"/>
              </a:spcBef>
              <a:spcAft>
                <a:spcPts val="0"/>
              </a:spcAft>
              <a:buNone/>
            </a:pPr>
            <a:r>
              <a:t/>
            </a:r>
            <a:endParaRPr sz="1000">
              <a:solidFill>
                <a:schemeClr val="lt1"/>
              </a:solidFill>
              <a:latin typeface="Consolas"/>
              <a:ea typeface="Consolas"/>
              <a:cs typeface="Consolas"/>
              <a:sym typeface="Consolas"/>
            </a:endParaRPr>
          </a:p>
        </p:txBody>
      </p:sp>
    </p:spTree>
  </p:cSld>
  <p:clrMapOvr>
    <a:masterClrMapping/>
  </p:clrMapOvr>
</p:sld>
</file>

<file path=ppt/slides/slide3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2" name="Shape 1992"/>
        <p:cNvGrpSpPr/>
        <p:nvPr/>
      </p:nvGrpSpPr>
      <p:grpSpPr>
        <a:xfrm>
          <a:off x="0" y="0"/>
          <a:ext cx="0" cy="0"/>
          <a:chOff x="0" y="0"/>
          <a:chExt cx="0" cy="0"/>
        </a:xfrm>
      </p:grpSpPr>
      <p:sp>
        <p:nvSpPr>
          <p:cNvPr id="1993" name="Google Shape;1993;p3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Runnable</a:t>
            </a:r>
            <a:endParaRPr/>
          </a:p>
        </p:txBody>
      </p:sp>
      <p:sp>
        <p:nvSpPr>
          <p:cNvPr id="1994" name="Google Shape;1994;p3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Cuando implemente la interfaz Runnable, debe definir el método run(). Recuerde que Runnable no declara el método start(), es Thread el que la tiene, por los cual mediante el constructor sobrecargado Thread(Runnable target).</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s"/>
              <a:t>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995" name="Google Shape;1995;p341"/>
          <p:cNvSpPr txBox="1"/>
          <p:nvPr>
            <p:ph idx="1" type="body"/>
          </p:nvPr>
        </p:nvSpPr>
        <p:spPr>
          <a:xfrm>
            <a:off x="1649325" y="3229075"/>
            <a:ext cx="5424600" cy="669300"/>
          </a:xfrm>
          <a:prstGeom prst="rect">
            <a:avLst/>
          </a:prstGeom>
          <a:solidFill>
            <a:srgbClr val="333333"/>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8000"/>
              </a:lnSpc>
              <a:spcBef>
                <a:spcPts val="0"/>
              </a:spcBef>
              <a:spcAft>
                <a:spcPts val="0"/>
              </a:spcAft>
              <a:buNone/>
            </a:pPr>
            <a:r>
              <a:rPr lang="es" sz="1000">
                <a:solidFill>
                  <a:schemeClr val="lt1"/>
                </a:solidFill>
                <a:latin typeface="Consolas"/>
                <a:ea typeface="Consolas"/>
                <a:cs typeface="Consolas"/>
                <a:sym typeface="Consolas"/>
              </a:rPr>
              <a:t>Thread myThread=new Thread(new MyThread());</a:t>
            </a:r>
            <a:endParaRPr sz="1000">
              <a:solidFill>
                <a:schemeClr val="lt1"/>
              </a:solidFill>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chemeClr val="lt1"/>
                </a:solidFill>
                <a:latin typeface="Consolas"/>
                <a:ea typeface="Consolas"/>
                <a:cs typeface="Consolas"/>
                <a:sym typeface="Consolas"/>
              </a:rPr>
              <a:t>myThread.start();</a:t>
            </a:r>
            <a:endParaRPr sz="1000">
              <a:solidFill>
                <a:schemeClr val="lt1"/>
              </a:solidFill>
              <a:latin typeface="Consolas"/>
              <a:ea typeface="Consolas"/>
              <a:cs typeface="Consolas"/>
              <a:sym typeface="Consolas"/>
            </a:endParaRPr>
          </a:p>
          <a:p>
            <a:pPr indent="0" lvl="0" marL="0" rtl="0" algn="l">
              <a:lnSpc>
                <a:spcPct val="138000"/>
              </a:lnSpc>
              <a:spcBef>
                <a:spcPts val="0"/>
              </a:spcBef>
              <a:spcAft>
                <a:spcPts val="0"/>
              </a:spcAft>
              <a:buNone/>
            </a:pPr>
            <a:r>
              <a:t/>
            </a:r>
            <a:endParaRPr sz="1000">
              <a:solidFill>
                <a:schemeClr val="lt1"/>
              </a:solidFill>
              <a:latin typeface="Consolas"/>
              <a:ea typeface="Consolas"/>
              <a:cs typeface="Consolas"/>
              <a:sym typeface="Consolas"/>
            </a:endParaRPr>
          </a:p>
          <a:p>
            <a:pPr indent="0" lvl="0" marL="0" rtl="0" algn="l">
              <a:lnSpc>
                <a:spcPct val="138000"/>
              </a:lnSpc>
              <a:spcBef>
                <a:spcPts val="0"/>
              </a:spcBef>
              <a:spcAft>
                <a:spcPts val="0"/>
              </a:spcAft>
              <a:buNone/>
            </a:pPr>
            <a:r>
              <a:t/>
            </a:r>
            <a:endParaRPr sz="1000">
              <a:solidFill>
                <a:schemeClr val="lt1"/>
              </a:solidFill>
              <a:latin typeface="Consolas"/>
              <a:ea typeface="Consolas"/>
              <a:cs typeface="Consolas"/>
              <a:sym typeface="Consolas"/>
            </a:endParaRPr>
          </a:p>
          <a:p>
            <a:pPr indent="0" lvl="0" marL="0" rtl="0" algn="l">
              <a:lnSpc>
                <a:spcPct val="138000"/>
              </a:lnSpc>
              <a:spcBef>
                <a:spcPts val="0"/>
              </a:spcBef>
              <a:spcAft>
                <a:spcPts val="0"/>
              </a:spcAft>
              <a:buNone/>
            </a:pPr>
            <a:r>
              <a:t/>
            </a:r>
            <a:endParaRPr sz="1000">
              <a:solidFill>
                <a:schemeClr val="lt1"/>
              </a:solidFill>
              <a:latin typeface="Consolas"/>
              <a:ea typeface="Consolas"/>
              <a:cs typeface="Consolas"/>
              <a:sym typeface="Consolas"/>
            </a:endParaRPr>
          </a:p>
          <a:p>
            <a:pPr indent="0" lvl="0" marL="0" rtl="0" algn="l">
              <a:lnSpc>
                <a:spcPct val="138000"/>
              </a:lnSpc>
              <a:spcBef>
                <a:spcPts val="0"/>
              </a:spcBef>
              <a:spcAft>
                <a:spcPts val="0"/>
              </a:spcAft>
              <a:buNone/>
            </a:pPr>
            <a:r>
              <a:t/>
            </a:r>
            <a:endParaRPr sz="1000">
              <a:solidFill>
                <a:schemeClr val="lt1"/>
              </a:solidFill>
              <a:latin typeface="Consolas"/>
              <a:ea typeface="Consolas"/>
              <a:cs typeface="Consolas"/>
              <a:sym typeface="Consola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Java Virtual Machine</a:t>
            </a:r>
            <a:endParaRPr/>
          </a:p>
        </p:txBody>
      </p:sp>
      <p:sp>
        <p:nvSpPr>
          <p:cNvPr id="238" name="Google Shape;238;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Una máquina virtual Java (en inglés Java Virtual Machine, JVM) es una máquina virtual de proceso nativo, es decir, ejecutable en una plataforma específica, capaz de interpretar y ejecutar instrucciones expresadas en un código binario especial (el bytecode Java), el cual es generado por el compilador del lenguaje Java.</a:t>
            </a:r>
            <a:endParaRPr/>
          </a:p>
          <a:p>
            <a:pPr indent="0" lvl="0" marL="0" rtl="0" algn="just">
              <a:spcBef>
                <a:spcPts val="1600"/>
              </a:spcBef>
              <a:spcAft>
                <a:spcPts val="0"/>
              </a:spcAft>
              <a:buNone/>
            </a:pPr>
            <a:r>
              <a:rPr lang="es"/>
              <a:t>El código binario de Java no es un lenguaje de alto nivel, sino un verdadero código máquina de bajo nivel, viable incluso como lenguaje de entrada para un microprocesador físico. Como todas las piezas del rompecabezas Java, fue desarrollado originalmente por Sun.</a:t>
            </a:r>
            <a:endParaRPr/>
          </a:p>
          <a:p>
            <a:pPr indent="0" lvl="0" marL="0" rtl="0" algn="just">
              <a:spcBef>
                <a:spcPts val="1600"/>
              </a:spcBef>
              <a:spcAft>
                <a:spcPts val="1600"/>
              </a:spcAft>
              <a:buNone/>
            </a:pPr>
            <a:r>
              <a:t/>
            </a:r>
            <a:endParaRPr/>
          </a:p>
        </p:txBody>
      </p:sp>
    </p:spTree>
  </p:cSld>
  <p:clrMapOvr>
    <a:masterClrMapping/>
  </p:clrMapOvr>
</p:sld>
</file>

<file path=ppt/slides/slide3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9" name="Shape 1999"/>
        <p:cNvGrpSpPr/>
        <p:nvPr/>
      </p:nvGrpSpPr>
      <p:grpSpPr>
        <a:xfrm>
          <a:off x="0" y="0"/>
          <a:ext cx="0" cy="0"/>
          <a:chOff x="0" y="0"/>
          <a:chExt cx="0" cy="0"/>
        </a:xfrm>
      </p:grpSpPr>
      <p:sp>
        <p:nvSpPr>
          <p:cNvPr id="2000" name="Google Shape;2000;p3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Runnable vs Thread override</a:t>
            </a:r>
            <a:endParaRPr/>
          </a:p>
        </p:txBody>
      </p:sp>
      <p:sp>
        <p:nvSpPr>
          <p:cNvPr id="2001" name="Google Shape;2001;p3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Puede ampliar la clase Thread o implementar la interfaz Runnable para crear un subproceso ¿cual usar?. Entonces, ¿cuál eliges?</a:t>
            </a:r>
            <a:endParaRPr/>
          </a:p>
          <a:p>
            <a:pPr indent="-304800" lvl="0" marL="457200" rtl="0" algn="l">
              <a:spcBef>
                <a:spcPts val="0"/>
              </a:spcBef>
              <a:spcAft>
                <a:spcPts val="0"/>
              </a:spcAft>
              <a:buSzPts val="1200"/>
              <a:buChar char="●"/>
            </a:pPr>
            <a:r>
              <a:rPr lang="es" sz="1200"/>
              <a:t>Dado que Java admite sólo una herencia, si se extiende desde Thread, no se puede extender desde ninguna otra clase (no existe herencia múltiple), así como separar los recursos (hebras) de la funcionalidad pudiendo, por ejemplo crear pools o ejecuciones mediante factorías. </a:t>
            </a:r>
            <a:endParaRPr sz="1200"/>
          </a:p>
          <a:p>
            <a:pPr indent="-304800" lvl="0" marL="457200" rtl="0" algn="l">
              <a:spcBef>
                <a:spcPts val="0"/>
              </a:spcBef>
              <a:spcAft>
                <a:spcPts val="0"/>
              </a:spcAft>
              <a:buSzPts val="1200"/>
              <a:buChar char="●"/>
            </a:pPr>
            <a:r>
              <a:rPr lang="es" sz="1200"/>
              <a:t>Dado que la herencia es una relación is-a, rara vez se necesita que la clase tenga una relación is-a con la clase Thread. Desde el enfoque OOP no convendría extender la clase Thread, conviene orientarse a interfaces y que podamos extender alguna otra clase. </a:t>
            </a:r>
            <a:endParaRPr sz="1200"/>
          </a:p>
          <a:p>
            <a:pPr indent="-304800" lvl="0" marL="457200" rtl="0" algn="l">
              <a:spcBef>
                <a:spcPts val="0"/>
              </a:spcBef>
              <a:spcAft>
                <a:spcPts val="0"/>
              </a:spcAft>
              <a:buSzPts val="1200"/>
              <a:buChar char="●"/>
            </a:pPr>
            <a:r>
              <a:rPr lang="es" sz="1200"/>
              <a:t>Por lo tanto, se sugiere que es mejor implementar la interfaz Runnable a menos que haya algunas razones fuertes para extender la clase Thread.</a:t>
            </a:r>
            <a:endParaRPr sz="1200"/>
          </a:p>
          <a:p>
            <a:pPr indent="-342900" lvl="0" marL="457200" rtl="0" algn="l">
              <a:spcBef>
                <a:spcPts val="0"/>
              </a:spcBef>
              <a:spcAft>
                <a:spcPts val="0"/>
              </a:spcAft>
              <a:buSzPts val="1800"/>
              <a:buChar char="●"/>
            </a:pPr>
            <a:r>
              <a:rPr lang="es" sz="1200"/>
              <a:t>Sin embargo, extender la clase Thread es más conveniente en muchos casos en donde es necesario acceder al objeto mediante Thread.currentThread(). </a:t>
            </a:r>
            <a:br>
              <a:rPr lang="es"/>
            </a:br>
            <a:br>
              <a:rPr lang="es"/>
            </a:br>
            <a:endParaRPr/>
          </a:p>
        </p:txBody>
      </p:sp>
    </p:spTree>
  </p:cSld>
  <p:clrMapOvr>
    <a:masterClrMapping/>
  </p:clrMapOvr>
</p:sld>
</file>

<file path=ppt/slides/slide3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5" name="Shape 2005"/>
        <p:cNvGrpSpPr/>
        <p:nvPr/>
      </p:nvGrpSpPr>
      <p:grpSpPr>
        <a:xfrm>
          <a:off x="0" y="0"/>
          <a:ext cx="0" cy="0"/>
          <a:chOff x="0" y="0"/>
          <a:chExt cx="0" cy="0"/>
        </a:xfrm>
      </p:grpSpPr>
      <p:sp>
        <p:nvSpPr>
          <p:cNvPr id="2006" name="Google Shape;2006;p3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start() &amp; run()</a:t>
            </a:r>
            <a:endParaRPr/>
          </a:p>
        </p:txBody>
      </p:sp>
      <p:sp>
        <p:nvSpPr>
          <p:cNvPr id="2007" name="Google Shape;2007;p343"/>
          <p:cNvSpPr txBox="1"/>
          <p:nvPr>
            <p:ph idx="1" type="body"/>
          </p:nvPr>
        </p:nvSpPr>
        <p:spPr>
          <a:xfrm>
            <a:off x="729450" y="2078875"/>
            <a:ext cx="3412200" cy="2261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Debemos sobreescribir el método  run() e invocar el método start(). Nunca llame al método run() directamente para invocar un subproceso. Utilice el método start() y déjelo a la JVM para invocar implícitamente el método run(). Llamar el método run () directamente en lugar de llamar a start() es un error y es un error bastante común.</a:t>
            </a:r>
            <a:endParaRPr/>
          </a:p>
          <a:p>
            <a:pPr indent="0" lvl="0" marL="0" rtl="0" algn="just">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2008" name="Google Shape;2008;p343"/>
          <p:cNvSpPr txBox="1"/>
          <p:nvPr>
            <p:ph idx="1" type="body"/>
          </p:nvPr>
        </p:nvSpPr>
        <p:spPr>
          <a:xfrm>
            <a:off x="4251625" y="2080650"/>
            <a:ext cx="4691400" cy="2802600"/>
          </a:xfrm>
          <a:prstGeom prst="rect">
            <a:avLst/>
          </a:prstGeom>
          <a:solidFill>
            <a:srgbClr val="333333"/>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8000"/>
              </a:lnSpc>
              <a:spcBef>
                <a:spcPts val="0"/>
              </a:spcBef>
              <a:spcAft>
                <a:spcPts val="0"/>
              </a:spcAft>
              <a:buNone/>
            </a:pPr>
            <a:r>
              <a:rPr lang="es" sz="1000">
                <a:solidFill>
                  <a:schemeClr val="lt1"/>
                </a:solidFill>
                <a:latin typeface="Consolas"/>
                <a:ea typeface="Consolas"/>
                <a:cs typeface="Consolas"/>
                <a:sym typeface="Consolas"/>
              </a:rPr>
              <a:t>class MyThread implements Runnable {</a:t>
            </a:r>
            <a:endParaRPr sz="1000">
              <a:solidFill>
                <a:schemeClr val="lt1"/>
              </a:solidFill>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chemeClr val="lt1"/>
                </a:solidFill>
                <a:latin typeface="Consolas"/>
                <a:ea typeface="Consolas"/>
                <a:cs typeface="Consolas"/>
                <a:sym typeface="Consolas"/>
              </a:rPr>
              <a:t>   public void run() {</a:t>
            </a:r>
            <a:endParaRPr sz="1000">
              <a:solidFill>
                <a:schemeClr val="lt1"/>
              </a:solidFill>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chemeClr val="lt1"/>
                </a:solidFill>
                <a:latin typeface="Consolas"/>
                <a:ea typeface="Consolas"/>
                <a:cs typeface="Consolas"/>
                <a:sym typeface="Consolas"/>
              </a:rPr>
              <a:t>    	System.out.println("In run method; thread name is: " +</a:t>
            </a:r>
            <a:endParaRPr sz="1000">
              <a:solidFill>
                <a:schemeClr val="lt1"/>
              </a:solidFill>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chemeClr val="lt1"/>
                </a:solidFill>
                <a:latin typeface="Consolas"/>
                <a:ea typeface="Consolas"/>
                <a:cs typeface="Consolas"/>
                <a:sym typeface="Consolas"/>
              </a:rPr>
              <a:t>    	Thread.currentThread().getName());</a:t>
            </a:r>
            <a:endParaRPr sz="1000">
              <a:solidFill>
                <a:schemeClr val="lt1"/>
              </a:solidFill>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chemeClr val="lt1"/>
                </a:solidFill>
                <a:latin typeface="Consolas"/>
                <a:ea typeface="Consolas"/>
                <a:cs typeface="Consolas"/>
                <a:sym typeface="Consolas"/>
              </a:rPr>
              <a:t>   }</a:t>
            </a:r>
            <a:endParaRPr sz="1000">
              <a:solidFill>
                <a:schemeClr val="lt1"/>
              </a:solidFill>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chemeClr val="lt1"/>
                </a:solidFill>
                <a:latin typeface="Consolas"/>
                <a:ea typeface="Consolas"/>
                <a:cs typeface="Consolas"/>
                <a:sym typeface="Consolas"/>
              </a:rPr>
              <a:t>   public static void main(String args[]) throws Exception {</a:t>
            </a:r>
            <a:endParaRPr sz="1000">
              <a:solidFill>
                <a:schemeClr val="lt1"/>
              </a:solidFill>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chemeClr val="lt1"/>
                </a:solidFill>
                <a:latin typeface="Consolas"/>
                <a:ea typeface="Consolas"/>
                <a:cs typeface="Consolas"/>
                <a:sym typeface="Consolas"/>
              </a:rPr>
              <a:t>    	Thread myThread = new Thread(new MyThread());</a:t>
            </a:r>
            <a:endParaRPr sz="1000">
              <a:solidFill>
                <a:schemeClr val="lt1"/>
              </a:solidFill>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chemeClr val="lt1"/>
                </a:solidFill>
                <a:latin typeface="Consolas"/>
                <a:ea typeface="Consolas"/>
                <a:cs typeface="Consolas"/>
                <a:sym typeface="Consolas"/>
              </a:rPr>
              <a:t>    	myThread.run(); // note run() instead of start() here</a:t>
            </a:r>
            <a:endParaRPr sz="1000">
              <a:solidFill>
                <a:schemeClr val="lt1"/>
              </a:solidFill>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chemeClr val="lt1"/>
                </a:solidFill>
                <a:latin typeface="Consolas"/>
                <a:ea typeface="Consolas"/>
                <a:cs typeface="Consolas"/>
                <a:sym typeface="Consolas"/>
              </a:rPr>
              <a:t>    	System.out.println("In main method; thread name is : " +</a:t>
            </a:r>
            <a:endParaRPr sz="1000">
              <a:solidFill>
                <a:schemeClr val="lt1"/>
              </a:solidFill>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chemeClr val="lt1"/>
                </a:solidFill>
                <a:latin typeface="Consolas"/>
                <a:ea typeface="Consolas"/>
                <a:cs typeface="Consolas"/>
                <a:sym typeface="Consolas"/>
              </a:rPr>
              <a:t>    	Thread.currentThread().getName());</a:t>
            </a:r>
            <a:endParaRPr sz="1000">
              <a:solidFill>
                <a:schemeClr val="lt1"/>
              </a:solidFill>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chemeClr val="lt1"/>
                </a:solidFill>
                <a:latin typeface="Consolas"/>
                <a:ea typeface="Consolas"/>
                <a:cs typeface="Consolas"/>
                <a:sym typeface="Consolas"/>
              </a:rPr>
              <a:t>	}    </a:t>
            </a:r>
            <a:endParaRPr sz="1000">
              <a:solidFill>
                <a:schemeClr val="lt1"/>
              </a:solidFill>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chemeClr val="lt1"/>
                </a:solidFill>
                <a:latin typeface="Consolas"/>
                <a:ea typeface="Consolas"/>
                <a:cs typeface="Consolas"/>
                <a:sym typeface="Consolas"/>
              </a:rPr>
              <a:t>   }</a:t>
            </a:r>
            <a:endParaRPr sz="1000">
              <a:solidFill>
                <a:schemeClr val="lt1"/>
              </a:solidFill>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chemeClr val="lt1"/>
                </a:solidFill>
                <a:latin typeface="Consolas"/>
                <a:ea typeface="Consolas"/>
                <a:cs typeface="Consolas"/>
                <a:sym typeface="Consolas"/>
              </a:rPr>
              <a:t>}</a:t>
            </a:r>
            <a:endParaRPr sz="800">
              <a:solidFill>
                <a:schemeClr val="lt1"/>
              </a:solidFill>
              <a:highlight>
                <a:srgbClr val="333333"/>
              </a:highlight>
              <a:latin typeface="Consolas"/>
              <a:ea typeface="Consolas"/>
              <a:cs typeface="Consolas"/>
              <a:sym typeface="Consolas"/>
            </a:endParaRPr>
          </a:p>
        </p:txBody>
      </p:sp>
    </p:spTree>
  </p:cSld>
  <p:clrMapOvr>
    <a:masterClrMapping/>
  </p:clrMapOvr>
</p:sld>
</file>

<file path=ppt/slides/slide3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2" name="Shape 2012"/>
        <p:cNvGrpSpPr/>
        <p:nvPr/>
      </p:nvGrpSpPr>
      <p:grpSpPr>
        <a:xfrm>
          <a:off x="0" y="0"/>
          <a:ext cx="0" cy="0"/>
          <a:chOff x="0" y="0"/>
          <a:chExt cx="0" cy="0"/>
        </a:xfrm>
      </p:grpSpPr>
      <p:sp>
        <p:nvSpPr>
          <p:cNvPr id="2013" name="Google Shape;2013;p3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Thread Name, Priority, y Group</a:t>
            </a:r>
            <a:endParaRPr/>
          </a:p>
        </p:txBody>
      </p:sp>
      <p:sp>
        <p:nvSpPr>
          <p:cNvPr id="2014" name="Google Shape;2014;p3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Es necesario comprender tres aspectos principales asociados con cada hilo de Java: su nombre, prioridad y el grupo de hilos al que pertenece.</a:t>
            </a:r>
            <a:endParaRPr/>
          </a:p>
          <a:p>
            <a:pPr indent="0" lvl="0" marL="0" rtl="0" algn="just">
              <a:spcBef>
                <a:spcPts val="1600"/>
              </a:spcBef>
              <a:spcAft>
                <a:spcPts val="0"/>
              </a:spcAft>
              <a:buNone/>
            </a:pPr>
            <a:r>
              <a:rPr lang="es"/>
              <a:t>Cada subproceso tiene un nombre, que se puede utilizar para identificar el subproceso. Si no da un nombre explícitamente, un hilo obtendrá un nombre predeterminado.</a:t>
            </a:r>
            <a:endParaRPr/>
          </a:p>
          <a:p>
            <a:pPr indent="0" lvl="0" marL="0" rtl="0" algn="just">
              <a:spcBef>
                <a:spcPts val="1600"/>
              </a:spcBef>
              <a:spcAft>
                <a:spcPts val="0"/>
              </a:spcAft>
              <a:buNone/>
            </a:pPr>
            <a:r>
              <a:rPr lang="es"/>
              <a:t>La prioridad puede variar de 1, la más baja, a 10, la más alta, el Thread poseen unas constantes que determinan estas Thread.MIN_PRIORITY, Thread.NORM_PRIORITY, Thread.MAX_PRIORITY.</a:t>
            </a:r>
            <a:endParaRPr/>
          </a:p>
          <a:p>
            <a:pPr indent="0" lvl="0" marL="0" rtl="0" algn="just">
              <a:spcBef>
                <a:spcPts val="1600"/>
              </a:spcBef>
              <a:spcAft>
                <a:spcPts val="0"/>
              </a:spcAft>
              <a:buNone/>
            </a:pPr>
            <a:r>
              <a:t/>
            </a:r>
            <a:endParaRPr/>
          </a:p>
          <a:p>
            <a:pPr indent="0" lvl="0" marL="0" rtl="0" algn="just">
              <a:spcBef>
                <a:spcPts val="1600"/>
              </a:spcBef>
              <a:spcAft>
                <a:spcPts val="0"/>
              </a:spcAft>
              <a:buNone/>
            </a:pPr>
            <a:r>
              <a:t/>
            </a:r>
            <a:endParaRPr/>
          </a:p>
          <a:p>
            <a:pPr indent="0" lvl="0" marL="0" rtl="0" algn="just">
              <a:spcBef>
                <a:spcPts val="1600"/>
              </a:spcBef>
              <a:spcAft>
                <a:spcPts val="0"/>
              </a:spcAft>
              <a:buNone/>
            </a:pPr>
            <a:r>
              <a:t/>
            </a:r>
            <a:endParaRPr/>
          </a:p>
          <a:p>
            <a:pPr indent="0" lvl="0" marL="0" rtl="0" algn="just">
              <a:spcBef>
                <a:spcPts val="1600"/>
              </a:spcBef>
              <a:spcAft>
                <a:spcPts val="1600"/>
              </a:spcAft>
              <a:buNone/>
            </a:pPr>
            <a:r>
              <a:t/>
            </a:r>
            <a:endParaRPr/>
          </a:p>
        </p:txBody>
      </p:sp>
    </p:spTree>
  </p:cSld>
  <p:clrMapOvr>
    <a:masterClrMapping/>
  </p:clrMapOvr>
</p:sld>
</file>

<file path=ppt/slides/slide3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8" name="Shape 2018"/>
        <p:cNvGrpSpPr/>
        <p:nvPr/>
      </p:nvGrpSpPr>
      <p:grpSpPr>
        <a:xfrm>
          <a:off x="0" y="0"/>
          <a:ext cx="0" cy="0"/>
          <a:chOff x="0" y="0"/>
          <a:chExt cx="0" cy="0"/>
        </a:xfrm>
      </p:grpSpPr>
      <p:sp>
        <p:nvSpPr>
          <p:cNvPr id="2019" name="Google Shape;2019;p345"/>
          <p:cNvSpPr txBox="1"/>
          <p:nvPr>
            <p:ph idx="1" type="body"/>
          </p:nvPr>
        </p:nvSpPr>
        <p:spPr>
          <a:xfrm>
            <a:off x="729450" y="1318650"/>
            <a:ext cx="7688700" cy="302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La prioridad del subproceso normal es por defecto 5 y puede cambiar este valor de prioridad predeterminado proporcionando explícitamente un valor de prioridad.</a:t>
            </a:r>
            <a:endParaRPr/>
          </a:p>
          <a:p>
            <a:pPr indent="0" lvl="0" marL="0" rtl="0" algn="l">
              <a:spcBef>
                <a:spcPts val="1600"/>
              </a:spcBef>
              <a:spcAft>
                <a:spcPts val="0"/>
              </a:spcAft>
              <a:buNone/>
            </a:pPr>
            <a:r>
              <a:rPr lang="es"/>
              <a:t>Cada subproceso forma parte de un grupo de subprocesos.</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2020" name="Google Shape;2020;p345"/>
          <p:cNvSpPr txBox="1"/>
          <p:nvPr>
            <p:ph idx="1" type="body"/>
          </p:nvPr>
        </p:nvSpPr>
        <p:spPr>
          <a:xfrm>
            <a:off x="2822200" y="2667475"/>
            <a:ext cx="4044000" cy="1556100"/>
          </a:xfrm>
          <a:prstGeom prst="rect">
            <a:avLst/>
          </a:prstGeom>
          <a:solidFill>
            <a:srgbClr val="333333"/>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8000"/>
              </a:lnSpc>
              <a:spcBef>
                <a:spcPts val="0"/>
              </a:spcBef>
              <a:spcAft>
                <a:spcPts val="0"/>
              </a:spcAft>
              <a:buNone/>
            </a:pPr>
            <a:r>
              <a:rPr lang="es" sz="1000">
                <a:solidFill>
                  <a:schemeClr val="lt1"/>
                </a:solidFill>
                <a:highlight>
                  <a:srgbClr val="333333"/>
                </a:highlight>
                <a:latin typeface="Consolas"/>
                <a:ea typeface="Consolas"/>
                <a:cs typeface="Consolas"/>
                <a:sym typeface="Consolas"/>
              </a:rPr>
              <a:t>Thread t=new Thread();</a:t>
            </a:r>
            <a:endParaRPr sz="10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chemeClr val="lt1"/>
                </a:solidFill>
                <a:highlight>
                  <a:srgbClr val="333333"/>
                </a:highlight>
                <a:latin typeface="Consolas"/>
                <a:ea typeface="Consolas"/>
                <a:cs typeface="Consolas"/>
                <a:sym typeface="Consolas"/>
              </a:rPr>
              <a:t>t.setName("SimpleThread");</a:t>
            </a:r>
            <a:endParaRPr sz="10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chemeClr val="lt1"/>
                </a:solidFill>
                <a:highlight>
                  <a:srgbClr val="333333"/>
                </a:highlight>
                <a:latin typeface="Consolas"/>
                <a:ea typeface="Consolas"/>
                <a:cs typeface="Consolas"/>
                <a:sym typeface="Consolas"/>
              </a:rPr>
              <a:t>t.setPriority(9);</a:t>
            </a:r>
            <a:endParaRPr sz="10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chemeClr val="lt1"/>
                </a:solidFill>
                <a:highlight>
                  <a:srgbClr val="333333"/>
                </a:highlight>
                <a:latin typeface="Consolas"/>
                <a:ea typeface="Consolas"/>
                <a:cs typeface="Consolas"/>
                <a:sym typeface="Consolas"/>
              </a:rPr>
              <a:t>System.out.println(t);</a:t>
            </a:r>
            <a:endParaRPr sz="10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t/>
            </a:r>
            <a:endParaRPr sz="8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t/>
            </a:r>
            <a:endParaRPr sz="8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t/>
            </a:r>
            <a:endParaRPr sz="800">
              <a:solidFill>
                <a:schemeClr val="lt1"/>
              </a:solidFill>
              <a:highlight>
                <a:srgbClr val="333333"/>
              </a:highlight>
              <a:latin typeface="Consolas"/>
              <a:ea typeface="Consolas"/>
              <a:cs typeface="Consolas"/>
              <a:sym typeface="Consolas"/>
            </a:endParaRPr>
          </a:p>
        </p:txBody>
      </p:sp>
    </p:spTree>
  </p:cSld>
  <p:clrMapOvr>
    <a:masterClrMapping/>
  </p:clrMapOvr>
</p:sld>
</file>

<file path=ppt/slides/slide3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4" name="Shape 2024"/>
        <p:cNvGrpSpPr/>
        <p:nvPr/>
      </p:nvGrpSpPr>
      <p:grpSpPr>
        <a:xfrm>
          <a:off x="0" y="0"/>
          <a:ext cx="0" cy="0"/>
          <a:chOff x="0" y="0"/>
          <a:chExt cx="0" cy="0"/>
        </a:xfrm>
      </p:grpSpPr>
      <p:sp>
        <p:nvSpPr>
          <p:cNvPr id="2025" name="Google Shape;2025;p3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sleep()</a:t>
            </a:r>
            <a:endParaRPr/>
          </a:p>
        </p:txBody>
      </p:sp>
      <p:sp>
        <p:nvSpPr>
          <p:cNvPr id="2026" name="Google Shape;2026;p3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Thread.sleep() interactúa con el programador de subprocesos para poner el subproceso actual en estado de espera durante un período de tiempo especificado. Una vez que el tiempo de espera ha terminado, el estado del hilo se cambia a estado ejecutable y espera a la CPU para su ejecución posterior. Por lo tanto, el tiempo real que el tiempo de espera de hilo actual depende del programador de subprocesos que forma parte del sistema operativo.</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2027" name="Google Shape;2027;p346"/>
          <p:cNvSpPr txBox="1"/>
          <p:nvPr>
            <p:ph idx="1" type="body"/>
          </p:nvPr>
        </p:nvSpPr>
        <p:spPr>
          <a:xfrm>
            <a:off x="1958300" y="3583750"/>
            <a:ext cx="6068400" cy="390900"/>
          </a:xfrm>
          <a:prstGeom prst="rect">
            <a:avLst/>
          </a:prstGeom>
          <a:solidFill>
            <a:srgbClr val="333333"/>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8000"/>
              </a:lnSpc>
              <a:spcBef>
                <a:spcPts val="0"/>
              </a:spcBef>
              <a:spcAft>
                <a:spcPts val="0"/>
              </a:spcAft>
              <a:buNone/>
            </a:pPr>
            <a:r>
              <a:rPr lang="es" sz="1200">
                <a:solidFill>
                  <a:schemeClr val="lt1"/>
                </a:solidFill>
                <a:highlight>
                  <a:srgbClr val="333333"/>
                </a:highlight>
                <a:latin typeface="Consolas"/>
                <a:ea typeface="Consolas"/>
                <a:cs typeface="Consolas"/>
                <a:sym typeface="Consolas"/>
              </a:rPr>
              <a:t>public static void sleep(long millis) throws InterruptedException</a:t>
            </a:r>
            <a:endParaRPr sz="12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t/>
            </a:r>
            <a:endParaRPr sz="1200">
              <a:solidFill>
                <a:schemeClr val="lt1"/>
              </a:solidFill>
              <a:highlight>
                <a:srgbClr val="333333"/>
              </a:highlight>
              <a:latin typeface="Consolas"/>
              <a:ea typeface="Consolas"/>
              <a:cs typeface="Consolas"/>
              <a:sym typeface="Consolas"/>
            </a:endParaRPr>
          </a:p>
        </p:txBody>
      </p:sp>
    </p:spTree>
  </p:cSld>
  <p:clrMapOvr>
    <a:masterClrMapping/>
  </p:clrMapOvr>
</p:sld>
</file>

<file path=ppt/slides/slide3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1" name="Shape 2031"/>
        <p:cNvGrpSpPr/>
        <p:nvPr/>
      </p:nvGrpSpPr>
      <p:grpSpPr>
        <a:xfrm>
          <a:off x="0" y="0"/>
          <a:ext cx="0" cy="0"/>
          <a:chOff x="0" y="0"/>
          <a:chExt cx="0" cy="0"/>
        </a:xfrm>
      </p:grpSpPr>
      <p:sp>
        <p:nvSpPr>
          <p:cNvPr id="2032" name="Google Shape;2032;p347"/>
          <p:cNvSpPr txBox="1"/>
          <p:nvPr>
            <p:ph idx="1" type="body"/>
          </p:nvPr>
        </p:nvSpPr>
        <p:spPr>
          <a:xfrm>
            <a:off x="729450" y="1318650"/>
            <a:ext cx="7688700" cy="3021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La interrupción InterruptedException  Es lanzada si algún hilo ha interrumpido el subproceso actual. El estado interrumpido del subproceso actual se borra cuando se genera esta excepción.</a:t>
            </a:r>
            <a:endParaRPr/>
          </a:p>
        </p:txBody>
      </p:sp>
      <p:sp>
        <p:nvSpPr>
          <p:cNvPr id="2033" name="Google Shape;2033;p347"/>
          <p:cNvSpPr txBox="1"/>
          <p:nvPr>
            <p:ph idx="1" type="body"/>
          </p:nvPr>
        </p:nvSpPr>
        <p:spPr>
          <a:xfrm>
            <a:off x="1502725" y="2215400"/>
            <a:ext cx="6915300" cy="2008200"/>
          </a:xfrm>
          <a:prstGeom prst="rect">
            <a:avLst/>
          </a:prstGeom>
          <a:solidFill>
            <a:srgbClr val="333333"/>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8000"/>
              </a:lnSpc>
              <a:spcBef>
                <a:spcPts val="0"/>
              </a:spcBef>
              <a:spcAft>
                <a:spcPts val="0"/>
              </a:spcAft>
              <a:buNone/>
            </a:pPr>
            <a:r>
              <a:rPr lang="es" sz="1000">
                <a:solidFill>
                  <a:schemeClr val="lt1"/>
                </a:solidFill>
                <a:highlight>
                  <a:srgbClr val="333333"/>
                </a:highlight>
                <a:latin typeface="Consolas"/>
                <a:ea typeface="Consolas"/>
                <a:cs typeface="Consolas"/>
                <a:sym typeface="Consolas"/>
              </a:rPr>
              <a:t>public class TimeBomb extends Thread {</a:t>
            </a:r>
            <a:endParaRPr sz="10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chemeClr val="lt1"/>
                </a:solidFill>
                <a:highlight>
                  <a:srgbClr val="333333"/>
                </a:highlight>
                <a:latin typeface="Consolas"/>
                <a:ea typeface="Consolas"/>
                <a:cs typeface="Consolas"/>
                <a:sym typeface="Consolas"/>
              </a:rPr>
              <a:t>	String[] timeStr = { "Zero", "One", "Two", "Three", "Four", </a:t>
            </a:r>
            <a:endParaRPr sz="1000">
              <a:solidFill>
                <a:schemeClr val="lt1"/>
              </a:solidFill>
              <a:highlight>
                <a:srgbClr val="333333"/>
              </a:highlight>
              <a:latin typeface="Consolas"/>
              <a:ea typeface="Consolas"/>
              <a:cs typeface="Consolas"/>
              <a:sym typeface="Consolas"/>
            </a:endParaRPr>
          </a:p>
          <a:p>
            <a:pPr indent="0" lvl="0" marL="1828800" rtl="0" algn="l">
              <a:lnSpc>
                <a:spcPct val="138000"/>
              </a:lnSpc>
              <a:spcBef>
                <a:spcPts val="0"/>
              </a:spcBef>
              <a:spcAft>
                <a:spcPts val="0"/>
              </a:spcAft>
              <a:buNone/>
            </a:pPr>
            <a:r>
              <a:rPr lang="es" sz="1000">
                <a:solidFill>
                  <a:schemeClr val="lt1"/>
                </a:solidFill>
                <a:highlight>
                  <a:srgbClr val="333333"/>
                </a:highlight>
                <a:latin typeface="Consolas"/>
                <a:ea typeface="Consolas"/>
                <a:cs typeface="Consolas"/>
                <a:sym typeface="Consolas"/>
              </a:rPr>
              <a:t> "Five", "Six", "Seven", "Eight","Nine"};</a:t>
            </a:r>
            <a:endParaRPr sz="10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chemeClr val="lt1"/>
                </a:solidFill>
                <a:highlight>
                  <a:srgbClr val="333333"/>
                </a:highlight>
                <a:latin typeface="Consolas"/>
                <a:ea typeface="Consolas"/>
                <a:cs typeface="Consolas"/>
                <a:sym typeface="Consolas"/>
              </a:rPr>
              <a:t>	void run() {</a:t>
            </a:r>
            <a:endParaRPr sz="10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chemeClr val="lt1"/>
                </a:solidFill>
                <a:highlight>
                  <a:srgbClr val="333333"/>
                </a:highlight>
                <a:latin typeface="Consolas"/>
                <a:ea typeface="Consolas"/>
                <a:cs typeface="Consolas"/>
                <a:sym typeface="Consolas"/>
              </a:rPr>
              <a:t>		for(int i = 9; i &gt; = 0; i--) {</a:t>
            </a:r>
            <a:endParaRPr sz="10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chemeClr val="lt1"/>
                </a:solidFill>
                <a:highlight>
                  <a:srgbClr val="333333"/>
                </a:highlight>
                <a:latin typeface="Consolas"/>
                <a:ea typeface="Consolas"/>
                <a:cs typeface="Consolas"/>
                <a:sym typeface="Consolas"/>
              </a:rPr>
              <a:t>    		try {</a:t>
            </a:r>
            <a:endParaRPr sz="10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chemeClr val="lt1"/>
                </a:solidFill>
                <a:highlight>
                  <a:srgbClr val="333333"/>
                </a:highlight>
                <a:latin typeface="Consolas"/>
                <a:ea typeface="Consolas"/>
                <a:cs typeface="Consolas"/>
                <a:sym typeface="Consolas"/>
              </a:rPr>
              <a:t>        		System.out.println(timeStr[i]);</a:t>
            </a:r>
            <a:endParaRPr sz="10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chemeClr val="lt1"/>
                </a:solidFill>
                <a:highlight>
                  <a:srgbClr val="333333"/>
                </a:highlight>
                <a:latin typeface="Consolas"/>
                <a:ea typeface="Consolas"/>
                <a:cs typeface="Consolas"/>
                <a:sym typeface="Consolas"/>
              </a:rPr>
              <a:t>        		Thread.sleep(1000);</a:t>
            </a:r>
            <a:endParaRPr sz="10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chemeClr val="lt1"/>
                </a:solidFill>
                <a:highlight>
                  <a:srgbClr val="333333"/>
                </a:highlight>
                <a:latin typeface="Consolas"/>
                <a:ea typeface="Consolas"/>
                <a:cs typeface="Consolas"/>
                <a:sym typeface="Consolas"/>
              </a:rPr>
              <a:t>    		} catch(InterruptedException ie) {}</a:t>
            </a:r>
            <a:endParaRPr sz="10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chemeClr val="lt1"/>
                </a:solidFill>
                <a:highlight>
                  <a:srgbClr val="333333"/>
                </a:highlight>
                <a:latin typeface="Consolas"/>
                <a:ea typeface="Consolas"/>
                <a:cs typeface="Consolas"/>
                <a:sym typeface="Consolas"/>
              </a:rPr>
              <a:t>    </a:t>
            </a:r>
            <a:endParaRPr sz="10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t/>
            </a:r>
            <a:endParaRPr sz="10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t/>
            </a:r>
            <a:endParaRPr sz="10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t/>
            </a:r>
            <a:endParaRPr sz="8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t/>
            </a:r>
            <a:endParaRPr sz="8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t/>
            </a:r>
            <a:endParaRPr sz="800">
              <a:solidFill>
                <a:schemeClr val="lt1"/>
              </a:solidFill>
              <a:highlight>
                <a:srgbClr val="333333"/>
              </a:highlight>
              <a:latin typeface="Consolas"/>
              <a:ea typeface="Consolas"/>
              <a:cs typeface="Consolas"/>
              <a:sym typeface="Consolas"/>
            </a:endParaRPr>
          </a:p>
        </p:txBody>
      </p:sp>
    </p:spTree>
  </p:cSld>
  <p:clrMapOvr>
    <a:masterClrMapping/>
  </p:clrMapOvr>
</p:sld>
</file>

<file path=ppt/slides/slide3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7" name="Shape 2037"/>
        <p:cNvGrpSpPr/>
        <p:nvPr/>
      </p:nvGrpSpPr>
      <p:grpSpPr>
        <a:xfrm>
          <a:off x="0" y="0"/>
          <a:ext cx="0" cy="0"/>
          <a:chOff x="0" y="0"/>
          <a:chExt cx="0" cy="0"/>
        </a:xfrm>
      </p:grpSpPr>
      <p:sp>
        <p:nvSpPr>
          <p:cNvPr id="2038" name="Google Shape;2038;p348"/>
          <p:cNvSpPr txBox="1"/>
          <p:nvPr>
            <p:ph idx="1" type="body"/>
          </p:nvPr>
        </p:nvSpPr>
        <p:spPr>
          <a:xfrm>
            <a:off x="729450" y="1853850"/>
            <a:ext cx="2948100" cy="2486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La clase Thread tiene el método de instancia join () para esperar que un hilo muera. En el programa TimeBomb, desea el hilo main () para esperar a que el hilo del temporizador complete su ejecución. Puede utilizar el método de instancia join () en la clase Thread para lograrlo. Aquí está la versión mejorada del programa TimeBomb, con cambios sólo en el método main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2039" name="Google Shape;2039;p348"/>
          <p:cNvSpPr txBox="1"/>
          <p:nvPr>
            <p:ph idx="1" type="body"/>
          </p:nvPr>
        </p:nvSpPr>
        <p:spPr>
          <a:xfrm>
            <a:off x="3811825" y="1853850"/>
            <a:ext cx="4972800" cy="2187900"/>
          </a:xfrm>
          <a:prstGeom prst="rect">
            <a:avLst/>
          </a:prstGeom>
          <a:solidFill>
            <a:srgbClr val="333333"/>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8000"/>
              </a:lnSpc>
              <a:spcBef>
                <a:spcPts val="0"/>
              </a:spcBef>
              <a:spcAft>
                <a:spcPts val="0"/>
              </a:spcAft>
              <a:buNone/>
            </a:pPr>
            <a:r>
              <a:rPr lang="es" sz="1000">
                <a:solidFill>
                  <a:schemeClr val="lt1"/>
                </a:solidFill>
                <a:highlight>
                  <a:srgbClr val="333333"/>
                </a:highlight>
                <a:latin typeface="Consolas"/>
                <a:ea typeface="Consolas"/>
                <a:cs typeface="Consolas"/>
                <a:sym typeface="Consolas"/>
              </a:rPr>
              <a:t>public static void main(String []s) {</a:t>
            </a:r>
            <a:endParaRPr sz="10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chemeClr val="lt1"/>
                </a:solidFill>
                <a:highlight>
                  <a:srgbClr val="333333"/>
                </a:highlight>
                <a:latin typeface="Consolas"/>
                <a:ea typeface="Consolas"/>
                <a:cs typeface="Consolas"/>
                <a:sym typeface="Consolas"/>
              </a:rPr>
              <a:t>    	TimeBomb timer = new TimeBomb();</a:t>
            </a:r>
            <a:endParaRPr sz="10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chemeClr val="lt1"/>
                </a:solidFill>
                <a:highlight>
                  <a:srgbClr val="333333"/>
                </a:highlight>
                <a:latin typeface="Consolas"/>
                <a:ea typeface="Consolas"/>
                <a:cs typeface="Consolas"/>
                <a:sym typeface="Consolas"/>
              </a:rPr>
              <a:t>    	System.out.println("Starting 10 second count down. . . ");</a:t>
            </a:r>
            <a:endParaRPr sz="10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chemeClr val="lt1"/>
                </a:solidFill>
                <a:highlight>
                  <a:srgbClr val="333333"/>
                </a:highlight>
                <a:latin typeface="Consolas"/>
                <a:ea typeface="Consolas"/>
                <a:cs typeface="Consolas"/>
                <a:sym typeface="Consolas"/>
              </a:rPr>
              <a:t>    	timer.start();</a:t>
            </a:r>
            <a:endParaRPr sz="10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chemeClr val="lt1"/>
                </a:solidFill>
                <a:highlight>
                  <a:srgbClr val="333333"/>
                </a:highlight>
                <a:latin typeface="Consolas"/>
                <a:ea typeface="Consolas"/>
                <a:cs typeface="Consolas"/>
                <a:sym typeface="Consolas"/>
              </a:rPr>
              <a:t>    	try {</a:t>
            </a:r>
            <a:endParaRPr sz="10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chemeClr val="lt1"/>
                </a:solidFill>
                <a:highlight>
                  <a:srgbClr val="333333"/>
                </a:highlight>
                <a:latin typeface="Consolas"/>
                <a:ea typeface="Consolas"/>
                <a:cs typeface="Consolas"/>
                <a:sym typeface="Consolas"/>
              </a:rPr>
              <a:t>        	timer.join();</a:t>
            </a:r>
            <a:endParaRPr sz="10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chemeClr val="lt1"/>
                </a:solidFill>
                <a:highlight>
                  <a:srgbClr val="333333"/>
                </a:highlight>
                <a:latin typeface="Consolas"/>
                <a:ea typeface="Consolas"/>
                <a:cs typeface="Consolas"/>
                <a:sym typeface="Consolas"/>
              </a:rPr>
              <a:t>    	} catch(InterruptedException ie) {}</a:t>
            </a:r>
            <a:endParaRPr sz="10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chemeClr val="lt1"/>
                </a:solidFill>
                <a:highlight>
                  <a:srgbClr val="333333"/>
                </a:highlight>
                <a:latin typeface="Consolas"/>
                <a:ea typeface="Consolas"/>
                <a:cs typeface="Consolas"/>
                <a:sym typeface="Consolas"/>
              </a:rPr>
              <a:t>    	System.out.println("Boom!!!");</a:t>
            </a:r>
            <a:endParaRPr sz="10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chemeClr val="lt1"/>
                </a:solidFill>
                <a:highlight>
                  <a:srgbClr val="333333"/>
                </a:highlight>
                <a:latin typeface="Consolas"/>
                <a:ea typeface="Consolas"/>
                <a:cs typeface="Consolas"/>
                <a:sym typeface="Consolas"/>
              </a:rPr>
              <a:t>    	}</a:t>
            </a:r>
            <a:endParaRPr sz="10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chemeClr val="lt1"/>
                </a:solidFill>
                <a:highlight>
                  <a:srgbClr val="333333"/>
                </a:highlight>
                <a:latin typeface="Consolas"/>
                <a:ea typeface="Consolas"/>
                <a:cs typeface="Consolas"/>
                <a:sym typeface="Consolas"/>
              </a:rPr>
              <a:t>}</a:t>
            </a:r>
            <a:endParaRPr sz="10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t/>
            </a:r>
            <a:endParaRPr sz="10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t/>
            </a:r>
            <a:endParaRPr sz="10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t/>
            </a:r>
            <a:endParaRPr sz="10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t/>
            </a:r>
            <a:endParaRPr sz="10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chemeClr val="lt1"/>
                </a:solidFill>
                <a:highlight>
                  <a:srgbClr val="333333"/>
                </a:highlight>
                <a:latin typeface="Consolas"/>
                <a:ea typeface="Consolas"/>
                <a:cs typeface="Consolas"/>
                <a:sym typeface="Consolas"/>
              </a:rPr>
              <a:t>    </a:t>
            </a:r>
            <a:endParaRPr sz="10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t/>
            </a:r>
            <a:endParaRPr sz="10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t/>
            </a:r>
            <a:endParaRPr sz="10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t/>
            </a:r>
            <a:endParaRPr sz="8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t/>
            </a:r>
            <a:endParaRPr sz="8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t/>
            </a:r>
            <a:endParaRPr sz="800">
              <a:solidFill>
                <a:schemeClr val="lt1"/>
              </a:solidFill>
              <a:highlight>
                <a:srgbClr val="333333"/>
              </a:highlight>
              <a:latin typeface="Consolas"/>
              <a:ea typeface="Consolas"/>
              <a:cs typeface="Consolas"/>
              <a:sym typeface="Consolas"/>
            </a:endParaRPr>
          </a:p>
        </p:txBody>
      </p:sp>
      <p:sp>
        <p:nvSpPr>
          <p:cNvPr id="2040" name="Google Shape;2040;p3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join</a:t>
            </a:r>
            <a:r>
              <a:rPr lang="es"/>
              <a:t>()</a:t>
            </a:r>
            <a:endParaRPr/>
          </a:p>
        </p:txBody>
      </p:sp>
    </p:spTree>
  </p:cSld>
  <p:clrMapOvr>
    <a:masterClrMapping/>
  </p:clrMapOvr>
</p:sld>
</file>

<file path=ppt/slides/slide3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4" name="Shape 2044"/>
        <p:cNvGrpSpPr/>
        <p:nvPr/>
      </p:nvGrpSpPr>
      <p:grpSpPr>
        <a:xfrm>
          <a:off x="0" y="0"/>
          <a:ext cx="0" cy="0"/>
          <a:chOff x="0" y="0"/>
          <a:chExt cx="0" cy="0"/>
        </a:xfrm>
      </p:grpSpPr>
      <p:sp>
        <p:nvSpPr>
          <p:cNvPr id="2045" name="Google Shape;2045;p349"/>
          <p:cNvSpPr txBox="1"/>
          <p:nvPr>
            <p:ph idx="1" type="body"/>
          </p:nvPr>
        </p:nvSpPr>
        <p:spPr>
          <a:xfrm>
            <a:off x="729450" y="1318650"/>
            <a:ext cx="7688700" cy="302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La clase Thread tiene el método de instancia join () para esperar que un hilo muera. En el programa TimeBomb, desea el hilo main () para esperar a que el hilo del temporizador complete su ejecución. Puede utilizar el método de instancia join () en la clase Thread para lograrlo. Aquí está la versión mejorada del programa TimeBomb, con cambios sólo en el método main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2046" name="Google Shape;2046;p349"/>
          <p:cNvSpPr txBox="1"/>
          <p:nvPr>
            <p:ph idx="1" type="body"/>
          </p:nvPr>
        </p:nvSpPr>
        <p:spPr>
          <a:xfrm>
            <a:off x="1502850" y="2447525"/>
            <a:ext cx="6915300" cy="2187900"/>
          </a:xfrm>
          <a:prstGeom prst="rect">
            <a:avLst/>
          </a:prstGeom>
          <a:solidFill>
            <a:srgbClr val="333333"/>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8000"/>
              </a:lnSpc>
              <a:spcBef>
                <a:spcPts val="0"/>
              </a:spcBef>
              <a:spcAft>
                <a:spcPts val="0"/>
              </a:spcAft>
              <a:buNone/>
            </a:pPr>
            <a:r>
              <a:rPr lang="es" sz="1000">
                <a:solidFill>
                  <a:schemeClr val="lt1"/>
                </a:solidFill>
                <a:highlight>
                  <a:srgbClr val="333333"/>
                </a:highlight>
                <a:latin typeface="Consolas"/>
                <a:ea typeface="Consolas"/>
                <a:cs typeface="Consolas"/>
                <a:sym typeface="Consolas"/>
              </a:rPr>
              <a:t>public static void main(String []s) {</a:t>
            </a:r>
            <a:endParaRPr sz="10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chemeClr val="lt1"/>
                </a:solidFill>
                <a:highlight>
                  <a:srgbClr val="333333"/>
                </a:highlight>
                <a:latin typeface="Consolas"/>
                <a:ea typeface="Consolas"/>
                <a:cs typeface="Consolas"/>
                <a:sym typeface="Consolas"/>
              </a:rPr>
              <a:t>    	TimeBomb timer = new TimeBomb();</a:t>
            </a:r>
            <a:endParaRPr sz="10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chemeClr val="lt1"/>
                </a:solidFill>
                <a:highlight>
                  <a:srgbClr val="333333"/>
                </a:highlight>
                <a:latin typeface="Consolas"/>
                <a:ea typeface="Consolas"/>
                <a:cs typeface="Consolas"/>
                <a:sym typeface="Consolas"/>
              </a:rPr>
              <a:t>    	System.out.println("Starting 10 second count down. . . ");</a:t>
            </a:r>
            <a:endParaRPr sz="10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chemeClr val="lt1"/>
                </a:solidFill>
                <a:highlight>
                  <a:srgbClr val="333333"/>
                </a:highlight>
                <a:latin typeface="Consolas"/>
                <a:ea typeface="Consolas"/>
                <a:cs typeface="Consolas"/>
                <a:sym typeface="Consolas"/>
              </a:rPr>
              <a:t>    	timer.start();</a:t>
            </a:r>
            <a:endParaRPr sz="10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chemeClr val="lt1"/>
                </a:solidFill>
                <a:highlight>
                  <a:srgbClr val="333333"/>
                </a:highlight>
                <a:latin typeface="Consolas"/>
                <a:ea typeface="Consolas"/>
                <a:cs typeface="Consolas"/>
                <a:sym typeface="Consolas"/>
              </a:rPr>
              <a:t>    	try {</a:t>
            </a:r>
            <a:endParaRPr sz="10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chemeClr val="lt1"/>
                </a:solidFill>
                <a:highlight>
                  <a:srgbClr val="333333"/>
                </a:highlight>
                <a:latin typeface="Consolas"/>
                <a:ea typeface="Consolas"/>
                <a:cs typeface="Consolas"/>
                <a:sym typeface="Consolas"/>
              </a:rPr>
              <a:t>        	timer.join();</a:t>
            </a:r>
            <a:endParaRPr sz="10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chemeClr val="lt1"/>
                </a:solidFill>
                <a:highlight>
                  <a:srgbClr val="333333"/>
                </a:highlight>
                <a:latin typeface="Consolas"/>
                <a:ea typeface="Consolas"/>
                <a:cs typeface="Consolas"/>
                <a:sym typeface="Consolas"/>
              </a:rPr>
              <a:t>    	} catch(InterruptedException ie) {}</a:t>
            </a:r>
            <a:endParaRPr sz="10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chemeClr val="lt1"/>
                </a:solidFill>
                <a:highlight>
                  <a:srgbClr val="333333"/>
                </a:highlight>
                <a:latin typeface="Consolas"/>
                <a:ea typeface="Consolas"/>
                <a:cs typeface="Consolas"/>
                <a:sym typeface="Consolas"/>
              </a:rPr>
              <a:t>    	System.out.println("Boom!!!");</a:t>
            </a:r>
            <a:endParaRPr sz="10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chemeClr val="lt1"/>
                </a:solidFill>
                <a:highlight>
                  <a:srgbClr val="333333"/>
                </a:highlight>
                <a:latin typeface="Consolas"/>
                <a:ea typeface="Consolas"/>
                <a:cs typeface="Consolas"/>
                <a:sym typeface="Consolas"/>
              </a:rPr>
              <a:t>    	}</a:t>
            </a:r>
            <a:endParaRPr sz="10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chemeClr val="lt1"/>
                </a:solidFill>
                <a:highlight>
                  <a:srgbClr val="333333"/>
                </a:highlight>
                <a:latin typeface="Consolas"/>
                <a:ea typeface="Consolas"/>
                <a:cs typeface="Consolas"/>
                <a:sym typeface="Consolas"/>
              </a:rPr>
              <a:t>}</a:t>
            </a:r>
            <a:endParaRPr sz="10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t/>
            </a:r>
            <a:endParaRPr sz="10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t/>
            </a:r>
            <a:endParaRPr sz="10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t/>
            </a:r>
            <a:endParaRPr sz="10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t/>
            </a:r>
            <a:endParaRPr sz="10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chemeClr val="lt1"/>
                </a:solidFill>
                <a:highlight>
                  <a:srgbClr val="333333"/>
                </a:highlight>
                <a:latin typeface="Consolas"/>
                <a:ea typeface="Consolas"/>
                <a:cs typeface="Consolas"/>
                <a:sym typeface="Consolas"/>
              </a:rPr>
              <a:t>    </a:t>
            </a:r>
            <a:endParaRPr sz="10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t/>
            </a:r>
            <a:endParaRPr sz="10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t/>
            </a:r>
            <a:endParaRPr sz="10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t/>
            </a:r>
            <a:endParaRPr sz="8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t/>
            </a:r>
            <a:endParaRPr sz="8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t/>
            </a:r>
            <a:endParaRPr sz="800">
              <a:solidFill>
                <a:schemeClr val="lt1"/>
              </a:solidFill>
              <a:highlight>
                <a:srgbClr val="333333"/>
              </a:highlight>
              <a:latin typeface="Consolas"/>
              <a:ea typeface="Consolas"/>
              <a:cs typeface="Consolas"/>
              <a:sym typeface="Consolas"/>
            </a:endParaRPr>
          </a:p>
        </p:txBody>
      </p:sp>
    </p:spTree>
  </p:cSld>
  <p:clrMapOvr>
    <a:masterClrMapping/>
  </p:clrMapOvr>
</p:sld>
</file>

<file path=ppt/slides/slide3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0" name="Shape 2050"/>
        <p:cNvGrpSpPr/>
        <p:nvPr/>
      </p:nvGrpSpPr>
      <p:grpSpPr>
        <a:xfrm>
          <a:off x="0" y="0"/>
          <a:ext cx="0" cy="0"/>
          <a:chOff x="0" y="0"/>
          <a:chExt cx="0" cy="0"/>
        </a:xfrm>
      </p:grpSpPr>
      <p:sp>
        <p:nvSpPr>
          <p:cNvPr id="2051" name="Google Shape;2051;p3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interrupt( ), isInterrupted() e  interrupted()</a:t>
            </a:r>
            <a:endParaRPr/>
          </a:p>
          <a:p>
            <a:pPr indent="0" lvl="0" marL="0" rtl="0" algn="l">
              <a:spcBef>
                <a:spcPts val="0"/>
              </a:spcBef>
              <a:spcAft>
                <a:spcPts val="0"/>
              </a:spcAft>
              <a:buNone/>
            </a:pPr>
            <a:r>
              <a:t/>
            </a:r>
            <a:endParaRPr/>
          </a:p>
        </p:txBody>
      </p:sp>
      <p:sp>
        <p:nvSpPr>
          <p:cNvPr id="2052" name="Google Shape;2052;p3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Una interrupción es una indicación a un hilo que debe detener lo que está haciendo y hacer otra cosa. Depende del programador decidir exactamente cómo un hilo responde a una interrupción, pero es muy común que el hilo termine.</a:t>
            </a:r>
            <a:endParaRPr/>
          </a:p>
          <a:p>
            <a:pPr indent="0" lvl="0" marL="0" rtl="0" algn="l">
              <a:spcBef>
                <a:spcPts val="1600"/>
              </a:spcBef>
              <a:spcAft>
                <a:spcPts val="0"/>
              </a:spcAft>
              <a:buNone/>
            </a:pPr>
            <a:r>
              <a:rPr lang="es"/>
              <a:t>Un subproceso envía una interrupción invocando interrupt() en el objeto Thread para que el subproceso se interrumpa. Para que el mecanismo de interrupción funcione correctamente, el hilo interrumpido debe soportar su propia interrupción.</a:t>
            </a:r>
            <a:endParaRPr/>
          </a:p>
          <a:p>
            <a:pPr indent="0" lvl="0" marL="0" rtl="0" algn="l">
              <a:spcBef>
                <a:spcPts val="1600"/>
              </a:spcBef>
              <a:spcAft>
                <a:spcPts val="1600"/>
              </a:spcAft>
              <a:buNone/>
            </a:pPr>
            <a:r>
              <a:t/>
            </a:r>
            <a:endParaRPr/>
          </a:p>
        </p:txBody>
      </p:sp>
    </p:spTree>
  </p:cSld>
  <p:clrMapOvr>
    <a:masterClrMapping/>
  </p:clrMapOvr>
</p:sld>
</file>

<file path=ppt/slides/slide3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6" name="Shape 2056"/>
        <p:cNvGrpSpPr/>
        <p:nvPr/>
      </p:nvGrpSpPr>
      <p:grpSpPr>
        <a:xfrm>
          <a:off x="0" y="0"/>
          <a:ext cx="0" cy="0"/>
          <a:chOff x="0" y="0"/>
          <a:chExt cx="0" cy="0"/>
        </a:xfrm>
      </p:grpSpPr>
      <p:sp>
        <p:nvSpPr>
          <p:cNvPr id="2057" name="Google Shape;2057;p351"/>
          <p:cNvSpPr txBox="1"/>
          <p:nvPr>
            <p:ph idx="1" type="body"/>
          </p:nvPr>
        </p:nvSpPr>
        <p:spPr>
          <a:xfrm>
            <a:off x="729450" y="1318650"/>
            <a:ext cx="7688700" cy="3021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El mecanismo de interrupción se implementa utilizando un indicador interno conocido como el estado de interrupción. Invocar interrupt() establece este indicador. Cuando un subproceso comprueba una interrupción invocando el método estático Thread.interrupted, el estado de interrupción se borra. El método isInterrupted() no estático, que es utilizado por un subproceso para consultar el estado de interrupción de otro, no cambia el indicador de estado de interrupción.</a:t>
            </a:r>
            <a:endParaRPr/>
          </a:p>
          <a:p>
            <a:pPr indent="0" lvl="0" marL="0" rtl="0" algn="just">
              <a:spcBef>
                <a:spcPts val="1600"/>
              </a:spcBef>
              <a:spcAft>
                <a:spcPts val="1600"/>
              </a:spcAft>
              <a:buNone/>
            </a:pPr>
            <a:r>
              <a:rPr lang="es"/>
              <a:t>Por convención, cualquier método que salga lanzando una InterruptedException borra el estado de interrupción cuando lo hace. Sin embargo, es siempre posible que el estado de la interrupción sea fijado otra vez inmediatamente, por otro hilo que invoca la interrupción.</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6"/>
          <p:cNvSpPr txBox="1"/>
          <p:nvPr>
            <p:ph idx="1" type="body"/>
          </p:nvPr>
        </p:nvSpPr>
        <p:spPr>
          <a:xfrm>
            <a:off x="729450" y="514350"/>
            <a:ext cx="7688700" cy="3825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La JVM es una de las piezas fundamentales de la plataforma Java. Básicamente se sitúa en un nivel superior al hardware del sistema sobre el que se pretende ejecutar la aplicación, y este actúa como un puente que entiende tanto el bytecode como el sistema sobre el que se pretende ejecutar. Así, cuando se escribe una aplicación Java, se hace pensando que será ejecutada en una máquina virtual Java en concreto, siendo ésta la que en última instancia convierte de código bytecode a código nativo del dispositivo final.</a:t>
            </a:r>
            <a:endParaRPr/>
          </a:p>
          <a:p>
            <a:pPr indent="0" lvl="0" marL="0" rtl="0" algn="just">
              <a:spcBef>
                <a:spcPts val="1600"/>
              </a:spcBef>
              <a:spcAft>
                <a:spcPts val="0"/>
              </a:spcAft>
              <a:buNone/>
            </a:pPr>
            <a:r>
              <a:rPr lang="es"/>
              <a:t>La JVM tiene instrucciones para los siguientes grupos de tareas:</a:t>
            </a:r>
            <a:endParaRPr/>
          </a:p>
          <a:p>
            <a:pPr indent="-311150" lvl="0" marL="457200" rtl="0" algn="just">
              <a:spcBef>
                <a:spcPts val="1600"/>
              </a:spcBef>
              <a:spcAft>
                <a:spcPts val="0"/>
              </a:spcAft>
              <a:buSzPts val="1300"/>
              <a:buChar char="●"/>
            </a:pPr>
            <a:r>
              <a:rPr lang="es" sz="1300"/>
              <a:t>Carga y almacenamiento</a:t>
            </a:r>
            <a:endParaRPr sz="1300"/>
          </a:p>
          <a:p>
            <a:pPr indent="-311150" lvl="0" marL="457200" rtl="0" algn="just">
              <a:spcBef>
                <a:spcPts val="0"/>
              </a:spcBef>
              <a:spcAft>
                <a:spcPts val="0"/>
              </a:spcAft>
              <a:buSzPts val="1300"/>
              <a:buChar char="●"/>
            </a:pPr>
            <a:r>
              <a:rPr lang="es" sz="1300"/>
              <a:t>Aritmética</a:t>
            </a:r>
            <a:endParaRPr sz="1300"/>
          </a:p>
          <a:p>
            <a:pPr indent="-311150" lvl="0" marL="457200" rtl="0" algn="just">
              <a:spcBef>
                <a:spcPts val="0"/>
              </a:spcBef>
              <a:spcAft>
                <a:spcPts val="0"/>
              </a:spcAft>
              <a:buSzPts val="1300"/>
              <a:buChar char="●"/>
            </a:pPr>
            <a:r>
              <a:rPr lang="es" sz="1300"/>
              <a:t>Conversión de tipos</a:t>
            </a:r>
            <a:endParaRPr sz="1300"/>
          </a:p>
          <a:p>
            <a:pPr indent="-311150" lvl="0" marL="457200" rtl="0" algn="just">
              <a:spcBef>
                <a:spcPts val="0"/>
              </a:spcBef>
              <a:spcAft>
                <a:spcPts val="0"/>
              </a:spcAft>
              <a:buSzPts val="1300"/>
              <a:buChar char="●"/>
            </a:pPr>
            <a:r>
              <a:rPr lang="es" sz="1300"/>
              <a:t>Creación y manipulación de objetos</a:t>
            </a:r>
            <a:endParaRPr sz="1300"/>
          </a:p>
        </p:txBody>
      </p:sp>
      <p:sp>
        <p:nvSpPr>
          <p:cNvPr id="244" name="Google Shape;244;p46"/>
          <p:cNvSpPr txBox="1"/>
          <p:nvPr/>
        </p:nvSpPr>
        <p:spPr>
          <a:xfrm>
            <a:off x="5112250" y="3712525"/>
            <a:ext cx="3400500" cy="1360800"/>
          </a:xfrm>
          <a:prstGeom prst="rect">
            <a:avLst/>
          </a:prstGeom>
          <a:noFill/>
          <a:ln>
            <a:noFill/>
          </a:ln>
        </p:spPr>
        <p:txBody>
          <a:bodyPr anchorCtr="0" anchor="ctr" bIns="91425" lIns="91425" spcFirstLastPara="1" rIns="91425" wrap="square" tIns="91425">
            <a:noAutofit/>
          </a:bodyPr>
          <a:lstStyle/>
          <a:p>
            <a:pPr indent="-311150" lvl="0" marL="457200" rtl="0" algn="just">
              <a:lnSpc>
                <a:spcPct val="115000"/>
              </a:lnSpc>
              <a:spcBef>
                <a:spcPts val="0"/>
              </a:spcBef>
              <a:spcAft>
                <a:spcPts val="0"/>
              </a:spcAft>
              <a:buClr>
                <a:schemeClr val="accent1"/>
              </a:buClr>
              <a:buSzPts val="1300"/>
              <a:buFont typeface="Lato"/>
              <a:buChar char="●"/>
            </a:pPr>
            <a:r>
              <a:rPr lang="es" sz="1300">
                <a:solidFill>
                  <a:schemeClr val="accent1"/>
                </a:solidFill>
                <a:latin typeface="Lato"/>
                <a:ea typeface="Lato"/>
                <a:cs typeface="Lato"/>
                <a:sym typeface="Lato"/>
              </a:rPr>
              <a:t>Gestión de pilas (push y pop)</a:t>
            </a:r>
            <a:endParaRPr sz="1300">
              <a:solidFill>
                <a:schemeClr val="accent1"/>
              </a:solidFill>
              <a:latin typeface="Lato"/>
              <a:ea typeface="Lato"/>
              <a:cs typeface="Lato"/>
              <a:sym typeface="Lato"/>
            </a:endParaRPr>
          </a:p>
          <a:p>
            <a:pPr indent="-311150" lvl="0" marL="457200" rtl="0" algn="just">
              <a:lnSpc>
                <a:spcPct val="115000"/>
              </a:lnSpc>
              <a:spcBef>
                <a:spcPts val="0"/>
              </a:spcBef>
              <a:spcAft>
                <a:spcPts val="0"/>
              </a:spcAft>
              <a:buClr>
                <a:schemeClr val="accent1"/>
              </a:buClr>
              <a:buSzPts val="1300"/>
              <a:buFont typeface="Lato"/>
              <a:buChar char="●"/>
            </a:pPr>
            <a:r>
              <a:rPr lang="es" sz="1300">
                <a:solidFill>
                  <a:schemeClr val="accent1"/>
                </a:solidFill>
                <a:latin typeface="Lato"/>
                <a:ea typeface="Lato"/>
                <a:cs typeface="Lato"/>
                <a:sym typeface="Lato"/>
              </a:rPr>
              <a:t>Transferencias de control (branching)</a:t>
            </a:r>
            <a:endParaRPr sz="1300">
              <a:solidFill>
                <a:schemeClr val="accent1"/>
              </a:solidFill>
              <a:latin typeface="Lato"/>
              <a:ea typeface="Lato"/>
              <a:cs typeface="Lato"/>
              <a:sym typeface="Lato"/>
            </a:endParaRPr>
          </a:p>
          <a:p>
            <a:pPr indent="-311150" lvl="0" marL="457200" rtl="0" algn="just">
              <a:lnSpc>
                <a:spcPct val="115000"/>
              </a:lnSpc>
              <a:spcBef>
                <a:spcPts val="0"/>
              </a:spcBef>
              <a:spcAft>
                <a:spcPts val="0"/>
              </a:spcAft>
              <a:buClr>
                <a:schemeClr val="accent1"/>
              </a:buClr>
              <a:buSzPts val="1300"/>
              <a:buFont typeface="Lato"/>
              <a:buChar char="●"/>
            </a:pPr>
            <a:r>
              <a:rPr lang="es" sz="1300">
                <a:solidFill>
                  <a:schemeClr val="accent1"/>
                </a:solidFill>
                <a:latin typeface="Lato"/>
                <a:ea typeface="Lato"/>
                <a:cs typeface="Lato"/>
                <a:sym typeface="Lato"/>
              </a:rPr>
              <a:t>Invocación y retorno a métodos</a:t>
            </a:r>
            <a:endParaRPr sz="1300">
              <a:solidFill>
                <a:schemeClr val="accent1"/>
              </a:solidFill>
              <a:latin typeface="Lato"/>
              <a:ea typeface="Lato"/>
              <a:cs typeface="Lato"/>
              <a:sym typeface="Lato"/>
            </a:endParaRPr>
          </a:p>
          <a:p>
            <a:pPr indent="-311150" lvl="0" marL="457200" rtl="0" algn="just">
              <a:lnSpc>
                <a:spcPct val="115000"/>
              </a:lnSpc>
              <a:spcBef>
                <a:spcPts val="0"/>
              </a:spcBef>
              <a:spcAft>
                <a:spcPts val="0"/>
              </a:spcAft>
              <a:buClr>
                <a:schemeClr val="accent1"/>
              </a:buClr>
              <a:buSzPts val="1300"/>
              <a:buFont typeface="Lato"/>
              <a:buChar char="●"/>
            </a:pPr>
            <a:r>
              <a:rPr lang="es" sz="1300">
                <a:solidFill>
                  <a:schemeClr val="accent1"/>
                </a:solidFill>
                <a:latin typeface="Lato"/>
                <a:ea typeface="Lato"/>
                <a:cs typeface="Lato"/>
                <a:sym typeface="Lato"/>
              </a:rPr>
              <a:t>Excepciones</a:t>
            </a:r>
            <a:endParaRPr/>
          </a:p>
        </p:txBody>
      </p:sp>
    </p:spTree>
  </p:cSld>
  <p:clrMapOvr>
    <a:masterClrMapping/>
  </p:clrMapOvr>
</p:sld>
</file>

<file path=ppt/slides/slide3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1" name="Shape 2061"/>
        <p:cNvGrpSpPr/>
        <p:nvPr/>
      </p:nvGrpSpPr>
      <p:grpSpPr>
        <a:xfrm>
          <a:off x="0" y="0"/>
          <a:ext cx="0" cy="0"/>
          <a:chOff x="0" y="0"/>
          <a:chExt cx="0" cy="0"/>
        </a:xfrm>
      </p:grpSpPr>
      <p:sp>
        <p:nvSpPr>
          <p:cNvPr id="2062" name="Google Shape;2062;p352"/>
          <p:cNvSpPr txBox="1"/>
          <p:nvPr>
            <p:ph idx="1" type="body"/>
          </p:nvPr>
        </p:nvSpPr>
        <p:spPr>
          <a:xfrm>
            <a:off x="729450" y="1318650"/>
            <a:ext cx="3009000" cy="30213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s"/>
              <a:t>El siguiente ejemplo muestra cómo interrumpir un thread en </a:t>
            </a:r>
            <a:r>
              <a:rPr lang="es"/>
              <a:t>ejecución</a:t>
            </a:r>
            <a:r>
              <a:rPr lang="es"/>
              <a:t> mediante interrupted() y comprobar si fue interrumpido isInterrupted()).</a:t>
            </a:r>
            <a:endParaRPr/>
          </a:p>
        </p:txBody>
      </p:sp>
      <p:sp>
        <p:nvSpPr>
          <p:cNvPr id="2063" name="Google Shape;2063;p352"/>
          <p:cNvSpPr txBox="1"/>
          <p:nvPr>
            <p:ph idx="1" type="body"/>
          </p:nvPr>
        </p:nvSpPr>
        <p:spPr>
          <a:xfrm>
            <a:off x="4105025" y="1318650"/>
            <a:ext cx="4313400" cy="3316800"/>
          </a:xfrm>
          <a:prstGeom prst="rect">
            <a:avLst/>
          </a:prstGeom>
          <a:solidFill>
            <a:srgbClr val="333333"/>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public class TestingInterrupt  implements Runnable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public void run()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try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work2();</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 catch (InterruptedException x)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System.out.println("in run() - interrupted in work2()");</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return;</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System.out.println("in run() - doing stuff after nap, leaving normally");</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public void work2() throws InterruptedException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while (true)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if (Thread.currentThread().isInterrupted())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Thread.sleep(2000);</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public void work() throws InterruptedException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t/>
            </a:r>
            <a:endParaRPr sz="800">
              <a:solidFill>
                <a:schemeClr val="lt1"/>
              </a:solidFill>
              <a:highlight>
                <a:srgbClr val="333333"/>
              </a:highlight>
              <a:latin typeface="Consolas"/>
              <a:ea typeface="Consolas"/>
              <a:cs typeface="Consolas"/>
              <a:sym typeface="Consolas"/>
            </a:endParaRPr>
          </a:p>
        </p:txBody>
      </p:sp>
    </p:spTree>
  </p:cSld>
  <p:clrMapOvr>
    <a:masterClrMapping/>
  </p:clrMapOvr>
</p:sld>
</file>

<file path=ppt/slides/slide3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7" name="Shape 2067"/>
        <p:cNvGrpSpPr/>
        <p:nvPr/>
      </p:nvGrpSpPr>
      <p:grpSpPr>
        <a:xfrm>
          <a:off x="0" y="0"/>
          <a:ext cx="0" cy="0"/>
          <a:chOff x="0" y="0"/>
          <a:chExt cx="0" cy="0"/>
        </a:xfrm>
      </p:grpSpPr>
      <p:sp>
        <p:nvSpPr>
          <p:cNvPr id="2068" name="Google Shape;2068;p353"/>
          <p:cNvSpPr txBox="1"/>
          <p:nvPr>
            <p:ph idx="1" type="body"/>
          </p:nvPr>
        </p:nvSpPr>
        <p:spPr>
          <a:xfrm>
            <a:off x="126875" y="1318650"/>
            <a:ext cx="4313400" cy="3316800"/>
          </a:xfrm>
          <a:prstGeom prst="rect">
            <a:avLst/>
          </a:prstGeom>
          <a:solidFill>
            <a:srgbClr val="333333"/>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a:t>
            </a:r>
            <a:r>
              <a:rPr lang="es" sz="800">
                <a:solidFill>
                  <a:schemeClr val="lt1"/>
                </a:solidFill>
                <a:highlight>
                  <a:srgbClr val="333333"/>
                </a:highlight>
                <a:latin typeface="Consolas"/>
                <a:ea typeface="Consolas"/>
                <a:cs typeface="Consolas"/>
                <a:sym typeface="Consolas"/>
              </a:rPr>
              <a:t>public void work() throws InterruptedException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while (true)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for (int i = 0; i &lt; 100000; i++)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int j = i * 2;</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System.out.println("AisInterrupted()="+ Thread.currentThread().isInterrupted());</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if (Thread.interrupted())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System.out.println("BisInterrupted()="+ Thread.currentThread().isInterrupted());</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throw new InterruptedException();</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a:t>
            </a:r>
            <a:endParaRPr sz="800">
              <a:solidFill>
                <a:schemeClr val="lt1"/>
              </a:solidFill>
              <a:highlight>
                <a:srgbClr val="333333"/>
              </a:highlight>
              <a:latin typeface="Consolas"/>
              <a:ea typeface="Consolas"/>
              <a:cs typeface="Consolas"/>
              <a:sym typeface="Consolas"/>
            </a:endParaRPr>
          </a:p>
        </p:txBody>
      </p:sp>
      <p:sp>
        <p:nvSpPr>
          <p:cNvPr id="2069" name="Google Shape;2069;p353"/>
          <p:cNvSpPr txBox="1"/>
          <p:nvPr>
            <p:ph idx="1" type="body"/>
          </p:nvPr>
        </p:nvSpPr>
        <p:spPr>
          <a:xfrm>
            <a:off x="4714625" y="1318650"/>
            <a:ext cx="4313400" cy="3316800"/>
          </a:xfrm>
          <a:prstGeom prst="rect">
            <a:avLst/>
          </a:prstGeom>
          <a:solidFill>
            <a:srgbClr val="333333"/>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just">
              <a:lnSpc>
                <a:spcPct val="138000"/>
              </a:lnSpc>
              <a:spcBef>
                <a:spcPts val="0"/>
              </a:spcBef>
              <a:spcAft>
                <a:spcPts val="0"/>
              </a:spcAft>
              <a:buNone/>
            </a:pPr>
            <a:r>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public static void main(String[] args)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TestingInterrupt si = new TestingInterrupt();</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Thread t = new Thread(si);</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t.start();</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try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Thread.sleep(2000);</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 catch (InterruptedException x) {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System.out.println("in main() - interrupting other thread");</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t.interrupt();</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System.out.println("in main() - leaving");</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t/>
            </a:r>
            <a:endParaRPr sz="800">
              <a:solidFill>
                <a:schemeClr val="lt1"/>
              </a:solidFill>
              <a:highlight>
                <a:srgbClr val="333333"/>
              </a:highlight>
              <a:latin typeface="Consolas"/>
              <a:ea typeface="Consolas"/>
              <a:cs typeface="Consolas"/>
              <a:sym typeface="Consolas"/>
            </a:endParaRPr>
          </a:p>
        </p:txBody>
      </p:sp>
    </p:spTree>
  </p:cSld>
  <p:clrMapOvr>
    <a:masterClrMapping/>
  </p:clrMapOvr>
</p:sld>
</file>

<file path=ppt/slides/slide3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3" name="Shape 2073"/>
        <p:cNvGrpSpPr/>
        <p:nvPr/>
      </p:nvGrpSpPr>
      <p:grpSpPr>
        <a:xfrm>
          <a:off x="0" y="0"/>
          <a:ext cx="0" cy="0"/>
          <a:chOff x="0" y="0"/>
          <a:chExt cx="0" cy="0"/>
        </a:xfrm>
      </p:grpSpPr>
      <p:sp>
        <p:nvSpPr>
          <p:cNvPr id="2074" name="Google Shape;2074;p3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Asynchronous</a:t>
            </a:r>
            <a:endParaRPr/>
          </a:p>
        </p:txBody>
      </p:sp>
      <p:sp>
        <p:nvSpPr>
          <p:cNvPr id="2075" name="Google Shape;2075;p354"/>
          <p:cNvSpPr txBox="1"/>
          <p:nvPr>
            <p:ph idx="1" type="body"/>
          </p:nvPr>
        </p:nvSpPr>
        <p:spPr>
          <a:xfrm>
            <a:off x="729450" y="2078875"/>
            <a:ext cx="35466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Como sabemos, los Threads se ejecutan asincrónicamente, sin embargo, no se ejecutan secuencialmente (como las llamadas de función), por lo que el orden de la ejecución de los hilos no es predecible; en otras palabras, el comportamiento del hilo no es de naturaleza determinista.</a:t>
            </a:r>
            <a:endParaRPr/>
          </a:p>
        </p:txBody>
      </p:sp>
      <p:sp>
        <p:nvSpPr>
          <p:cNvPr id="2076" name="Google Shape;2076;p354"/>
          <p:cNvSpPr txBox="1"/>
          <p:nvPr>
            <p:ph idx="1" type="body"/>
          </p:nvPr>
        </p:nvSpPr>
        <p:spPr>
          <a:xfrm>
            <a:off x="4386025" y="1318650"/>
            <a:ext cx="4313400" cy="3316800"/>
          </a:xfrm>
          <a:prstGeom prst="rect">
            <a:avLst/>
          </a:prstGeom>
          <a:solidFill>
            <a:srgbClr val="333333"/>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class AsyncThread extends Thread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public void run()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System.out.println("Starting the thread " + getName());</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for(int i = 0; i &lt; 3; i++)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System.out.println("In thread " + getName() + "; iteration " + i);</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try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 sleep for sometime before the next iteration</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Thread.sleep(10);</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 catch(InterruptedException ie)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public static void main(String args[])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AsyncThread asyncThread1 = new AsyncThread();</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AsyncThread asyncThread2 = new AsyncThread();</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asyncThread1.start();</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asyncThread2.start();</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t/>
            </a:r>
            <a:endParaRPr sz="800">
              <a:solidFill>
                <a:schemeClr val="lt1"/>
              </a:solidFill>
              <a:highlight>
                <a:srgbClr val="333333"/>
              </a:highlight>
              <a:latin typeface="Consolas"/>
              <a:ea typeface="Consolas"/>
              <a:cs typeface="Consolas"/>
              <a:sym typeface="Consolas"/>
            </a:endParaRPr>
          </a:p>
        </p:txBody>
      </p:sp>
    </p:spTree>
  </p:cSld>
  <p:clrMapOvr>
    <a:masterClrMapping/>
  </p:clrMapOvr>
</p:sld>
</file>

<file path=ppt/slides/slide3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0" name="Shape 2080"/>
        <p:cNvGrpSpPr/>
        <p:nvPr/>
      </p:nvGrpSpPr>
      <p:grpSpPr>
        <a:xfrm>
          <a:off x="0" y="0"/>
          <a:ext cx="0" cy="0"/>
          <a:chOff x="0" y="0"/>
          <a:chExt cx="0" cy="0"/>
        </a:xfrm>
      </p:grpSpPr>
      <p:sp>
        <p:nvSpPr>
          <p:cNvPr id="2081" name="Google Shape;2081;p3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Los dos Estados en "Runnable" </a:t>
            </a:r>
            <a:endParaRPr/>
          </a:p>
          <a:p>
            <a:pPr indent="0" lvl="0" marL="0" rtl="0" algn="l">
              <a:spcBef>
                <a:spcPts val="0"/>
              </a:spcBef>
              <a:spcAft>
                <a:spcPts val="0"/>
              </a:spcAft>
              <a:buNone/>
            </a:pPr>
            <a:r>
              <a:t/>
            </a:r>
            <a:endParaRPr/>
          </a:p>
        </p:txBody>
      </p:sp>
      <p:sp>
        <p:nvSpPr>
          <p:cNvPr id="2082" name="Google Shape;2082;p35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Una vez que un subproceso hace que la transición del estado new al estado runnable, se puede pensar en el hilo que tiene dos estados en el nivel OS: el estado ready y el estado running.</a:t>
            </a:r>
            <a:endParaRPr/>
          </a:p>
          <a:p>
            <a:pPr indent="0" lvl="0" marL="0" rtl="0" algn="just">
              <a:spcBef>
                <a:spcPts val="1600"/>
              </a:spcBef>
              <a:spcAft>
                <a:spcPts val="0"/>
              </a:spcAft>
              <a:buNone/>
            </a:pPr>
            <a:r>
              <a:rPr lang="es"/>
              <a:t>Un hilo está en ready cuando está esperando al sistema operativo para ejecutarlo en el procesador y cuando el sistema operativo realmente lo procesa, el estado es running. Puede haber muchos hilos esperando el tiempo del procesador. El hilo current puede terminar tomando mucho tiempo y finalmente puede renunciar a la CPU voluntariamente y n este caso, el hilo vuelve de nuevo al estado ready.</a:t>
            </a:r>
            <a:endParaRPr/>
          </a:p>
          <a:p>
            <a:pPr indent="0" lvl="0" marL="0" rtl="0" algn="just">
              <a:spcBef>
                <a:spcPts val="1600"/>
              </a:spcBef>
              <a:spcAft>
                <a:spcPts val="0"/>
              </a:spcAft>
              <a:buNone/>
            </a:pPr>
            <a:r>
              <a:t/>
            </a:r>
            <a:endParaRPr/>
          </a:p>
          <a:p>
            <a:pPr indent="0" lvl="0" marL="0" rtl="0" algn="just">
              <a:spcBef>
                <a:spcPts val="1600"/>
              </a:spcBef>
              <a:spcAft>
                <a:spcPts val="1600"/>
              </a:spcAft>
              <a:buNone/>
            </a:pPr>
            <a:r>
              <a:t/>
            </a:r>
            <a:endParaRPr/>
          </a:p>
        </p:txBody>
      </p:sp>
    </p:spTree>
  </p:cSld>
  <p:clrMapOvr>
    <a:masterClrMapping/>
  </p:clrMapOvr>
</p:sld>
</file>

<file path=ppt/slides/slide3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6" name="Shape 2086"/>
        <p:cNvGrpSpPr/>
        <p:nvPr/>
      </p:nvGrpSpPr>
      <p:grpSpPr>
        <a:xfrm>
          <a:off x="0" y="0"/>
          <a:ext cx="0" cy="0"/>
          <a:chOff x="0" y="0"/>
          <a:chExt cx="0" cy="0"/>
        </a:xfrm>
      </p:grpSpPr>
      <p:sp>
        <p:nvSpPr>
          <p:cNvPr id="2087" name="Google Shape;2087;p3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Sincronización</a:t>
            </a:r>
            <a:endParaRPr/>
          </a:p>
        </p:txBody>
      </p:sp>
      <p:sp>
        <p:nvSpPr>
          <p:cNvPr id="2088" name="Google Shape;2088;p35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rPr lang="es"/>
              <a:t>	No es posible invocar dos metodos sincronizados del mismo objeto a la vez. Si un metodo se esta ejecutando en un hilo, todos los hilos que invoquen a otro metodo se bloquean hasta que el primero termina.</a:t>
            </a:r>
            <a:endParaRPr/>
          </a:p>
          <a:p>
            <a:pPr indent="0" lvl="0" marL="0" rtl="0" algn="l">
              <a:spcBef>
                <a:spcPts val="1600"/>
              </a:spcBef>
              <a:spcAft>
                <a:spcPts val="0"/>
              </a:spcAft>
              <a:buNone/>
            </a:pPr>
            <a:r>
              <a:rPr lang="es"/>
              <a:t>	Cuando se llama a un método sincronizado, se establece automaticamente  una relacion  happens-before con cualquier llamada a un método sincronizado de este objeto. Esto garantiza que cualquier cambio sobre el objeto es visible para cualquier hilo.</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3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2" name="Shape 2092"/>
        <p:cNvGrpSpPr/>
        <p:nvPr/>
      </p:nvGrpSpPr>
      <p:grpSpPr>
        <a:xfrm>
          <a:off x="0" y="0"/>
          <a:ext cx="0" cy="0"/>
          <a:chOff x="0" y="0"/>
          <a:chExt cx="0" cy="0"/>
        </a:xfrm>
      </p:grpSpPr>
      <p:sp>
        <p:nvSpPr>
          <p:cNvPr id="2093" name="Google Shape;2093;p3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Problemas de acceso concurrentes</a:t>
            </a:r>
            <a:endParaRPr/>
          </a:p>
          <a:p>
            <a:pPr indent="0" lvl="0" marL="0" rtl="0" algn="l">
              <a:spcBef>
                <a:spcPts val="0"/>
              </a:spcBef>
              <a:spcAft>
                <a:spcPts val="0"/>
              </a:spcAft>
              <a:buNone/>
            </a:pPr>
            <a:r>
              <a:t/>
            </a:r>
            <a:endParaRPr/>
          </a:p>
        </p:txBody>
      </p:sp>
      <p:sp>
        <p:nvSpPr>
          <p:cNvPr id="2094" name="Google Shape;2094;p35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La programación simultánea está plagada de problemas y trampas. Discutiremos dos accesos concurrentes principales problemas-carreras de datos y bloqueos-en esta sección.</a:t>
            </a:r>
            <a:endParaRPr/>
          </a:p>
          <a:p>
            <a:pPr indent="0" lvl="0" marL="0" rtl="0" algn="just">
              <a:spcBef>
                <a:spcPts val="0"/>
              </a:spcBef>
              <a:spcAft>
                <a:spcPts val="0"/>
              </a:spcAft>
              <a:buNone/>
            </a:pPr>
            <a:r>
              <a:rPr lang="es"/>
              <a:t>Los hilos comparten memoria y pueden modificar datos de forma simultánea. Dado que la modificación puede realizarse al mismo tiempo sin salvaguardas, esto puede conducir a resultados no intuitivos. Cuando dos o más subprocesos intentan acceder a una variable y uno de ellos desea modificarla, se obtiene un problema conocida como data race, race condition o race hazard.</a:t>
            </a:r>
            <a:endParaRPr/>
          </a:p>
          <a:p>
            <a:pPr indent="0" lvl="0" marL="0" rtl="0" algn="just">
              <a:spcBef>
                <a:spcPts val="0"/>
              </a:spcBef>
              <a:spcAft>
                <a:spcPts val="0"/>
              </a:spcAft>
              <a:buNone/>
            </a:pPr>
            <a:r>
              <a:rPr lang="es">
                <a:latin typeface="Consolas"/>
                <a:ea typeface="Consolas"/>
                <a:cs typeface="Consolas"/>
                <a:sym typeface="Consolas"/>
              </a:rPr>
              <a:t>                            }</a:t>
            </a:r>
            <a:endParaRPr>
              <a:latin typeface="Consolas"/>
              <a:ea typeface="Consolas"/>
              <a:cs typeface="Consolas"/>
              <a:sym typeface="Consolas"/>
            </a:endParaRPr>
          </a:p>
        </p:txBody>
      </p:sp>
      <p:pic>
        <p:nvPicPr>
          <p:cNvPr id="2095" name="Google Shape;2095;p357"/>
          <p:cNvPicPr preferRelativeResize="0"/>
          <p:nvPr/>
        </p:nvPicPr>
        <p:blipFill>
          <a:blip r:embed="rId3">
            <a:alphaModFix/>
          </a:blip>
          <a:stretch>
            <a:fillRect/>
          </a:stretch>
        </p:blipFill>
        <p:spPr>
          <a:xfrm>
            <a:off x="2993225" y="3626946"/>
            <a:ext cx="5170648" cy="1516550"/>
          </a:xfrm>
          <a:prstGeom prst="rect">
            <a:avLst/>
          </a:prstGeom>
          <a:noFill/>
          <a:ln>
            <a:noFill/>
          </a:ln>
        </p:spPr>
      </p:pic>
    </p:spTree>
  </p:cSld>
  <p:clrMapOvr>
    <a:masterClrMapping/>
  </p:clrMapOvr>
</p:sld>
</file>

<file path=ppt/slides/slide3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9" name="Shape 2099"/>
        <p:cNvGrpSpPr/>
        <p:nvPr/>
      </p:nvGrpSpPr>
      <p:grpSpPr>
        <a:xfrm>
          <a:off x="0" y="0"/>
          <a:ext cx="0" cy="0"/>
          <a:chOff x="0" y="0"/>
          <a:chExt cx="0" cy="0"/>
        </a:xfrm>
      </p:grpSpPr>
      <p:sp>
        <p:nvSpPr>
          <p:cNvPr id="2100" name="Google Shape;2100;p3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Sincronización de hebras  - Bloques</a:t>
            </a:r>
            <a:endParaRPr/>
          </a:p>
        </p:txBody>
      </p:sp>
      <p:sp>
        <p:nvSpPr>
          <p:cNvPr id="2101" name="Google Shape;2101;p35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En bloques sincronizados, se utiliza la palabra clave synchronized para una variable de referencia y se sigue por un bloque de código. Un hilo tiene que adquirir un bloqueo en la variable sincronizada para entrar en el bloque; cuando la ejecución del bloque se completa, el hilo suelta el bloqueo. Por ejemplo, puede obtener un bloqueo en esta referencia si el bloque de código es dentro de un método no estático (bloquea this):</a:t>
            </a:r>
            <a:endParaRPr/>
          </a:p>
          <a:p>
            <a:pPr indent="0" lvl="0" marL="0" rtl="0" algn="l">
              <a:spcBef>
                <a:spcPts val="1600"/>
              </a:spcBef>
              <a:spcAft>
                <a:spcPts val="0"/>
              </a:spcAft>
              <a:buNone/>
            </a:pPr>
            <a:r>
              <a:rPr lang="es"/>
              <a:t> </a:t>
            </a:r>
            <a:endParaRPr>
              <a:latin typeface="Consolas"/>
              <a:ea typeface="Consolas"/>
              <a:cs typeface="Consolas"/>
              <a:sym typeface="Consolas"/>
            </a:endParaRPr>
          </a:p>
          <a:p>
            <a:pPr indent="0" lvl="0" marL="0" rtl="0" algn="l">
              <a:spcBef>
                <a:spcPts val="0"/>
              </a:spcBef>
              <a:spcAft>
                <a:spcPts val="0"/>
              </a:spcAft>
              <a:buNone/>
            </a:pPr>
            <a:r>
              <a:rPr lang="es">
                <a:latin typeface="Consolas"/>
                <a:ea typeface="Consolas"/>
                <a:cs typeface="Consolas"/>
                <a:sym typeface="Consolas"/>
              </a:rPr>
              <a:t>	synchronized (this) {</a:t>
            </a:r>
            <a:endParaRPr>
              <a:latin typeface="Consolas"/>
              <a:ea typeface="Consolas"/>
              <a:cs typeface="Consolas"/>
              <a:sym typeface="Consolas"/>
            </a:endParaRPr>
          </a:p>
          <a:p>
            <a:pPr indent="0" lvl="0" marL="0" rtl="0" algn="l">
              <a:spcBef>
                <a:spcPts val="0"/>
              </a:spcBef>
              <a:spcAft>
                <a:spcPts val="0"/>
              </a:spcAft>
              <a:buNone/>
            </a:pPr>
            <a:r>
              <a:rPr lang="es">
                <a:latin typeface="Consolas"/>
                <a:ea typeface="Consolas"/>
                <a:cs typeface="Consolas"/>
                <a:sym typeface="Consolas"/>
              </a:rPr>
              <a:t>    	// segmento de código protegido por el bloqueo de mutex</a:t>
            </a:r>
            <a:endParaRPr>
              <a:latin typeface="Consolas"/>
              <a:ea typeface="Consolas"/>
              <a:cs typeface="Consolas"/>
              <a:sym typeface="Consolas"/>
            </a:endParaRPr>
          </a:p>
          <a:p>
            <a:pPr indent="0" lvl="0" marL="0" rtl="0" algn="l">
              <a:spcBef>
                <a:spcPts val="0"/>
              </a:spcBef>
              <a:spcAft>
                <a:spcPts val="0"/>
              </a:spcAft>
              <a:buNone/>
            </a:pPr>
            <a:r>
              <a:rPr lang="es">
                <a:latin typeface="Consolas"/>
                <a:ea typeface="Consolas"/>
                <a:cs typeface="Consolas"/>
                <a:sym typeface="Consolas"/>
              </a:rPr>
              <a:t>	}</a:t>
            </a:r>
            <a:endParaRPr>
              <a:latin typeface="Consolas"/>
              <a:ea typeface="Consolas"/>
              <a:cs typeface="Consolas"/>
              <a:sym typeface="Consolas"/>
            </a:endParaRPr>
          </a:p>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3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5" name="Shape 2105"/>
        <p:cNvGrpSpPr/>
        <p:nvPr/>
      </p:nvGrpSpPr>
      <p:grpSpPr>
        <a:xfrm>
          <a:off x="0" y="0"/>
          <a:ext cx="0" cy="0"/>
          <a:chOff x="0" y="0"/>
          <a:chExt cx="0" cy="0"/>
        </a:xfrm>
      </p:grpSpPr>
      <p:sp>
        <p:nvSpPr>
          <p:cNvPr id="2106" name="Google Shape;2106;p3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Sincronización de hebras  - Método</a:t>
            </a:r>
            <a:endParaRPr/>
          </a:p>
        </p:txBody>
      </p:sp>
      <p:sp>
        <p:nvSpPr>
          <p:cNvPr id="2107" name="Google Shape;2107;p35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Se puede declarar un método completo sincronizado. En ese caso, cuando se llama al método declarado como sincronizado, se obtiene un bloqueo en el objeto en el que se llama el método y se libera cuando el método vuelve al llamador.</a:t>
            </a:r>
            <a:endParaRPr/>
          </a:p>
          <a:p>
            <a:pPr indent="457200" lvl="0" marL="0" rtl="0" algn="l">
              <a:spcBef>
                <a:spcPts val="1600"/>
              </a:spcBef>
              <a:spcAft>
                <a:spcPts val="0"/>
              </a:spcAft>
              <a:buNone/>
            </a:pPr>
            <a:r>
              <a:rPr lang="es">
                <a:latin typeface="Consolas"/>
                <a:ea typeface="Consolas"/>
                <a:cs typeface="Consolas"/>
                <a:sym typeface="Consolas"/>
              </a:rPr>
              <a:t>public synchronized void assign(int i) {</a:t>
            </a:r>
            <a:endParaRPr>
              <a:latin typeface="Consolas"/>
              <a:ea typeface="Consolas"/>
              <a:cs typeface="Consolas"/>
              <a:sym typeface="Consolas"/>
            </a:endParaRPr>
          </a:p>
          <a:p>
            <a:pPr indent="457200" lvl="0" marL="457200" rtl="0" algn="l">
              <a:spcBef>
                <a:spcPts val="0"/>
              </a:spcBef>
              <a:spcAft>
                <a:spcPts val="0"/>
              </a:spcAft>
              <a:buNone/>
            </a:pPr>
            <a:r>
              <a:rPr lang="es">
                <a:latin typeface="Consolas"/>
                <a:ea typeface="Consolas"/>
                <a:cs typeface="Consolas"/>
                <a:sym typeface="Consolas"/>
              </a:rPr>
              <a:t>val=i;</a:t>
            </a:r>
            <a:endParaRPr>
              <a:latin typeface="Consolas"/>
              <a:ea typeface="Consolas"/>
              <a:cs typeface="Consolas"/>
              <a:sym typeface="Consolas"/>
            </a:endParaRPr>
          </a:p>
          <a:p>
            <a:pPr indent="457200" lvl="0" marL="0" rtl="0" algn="l">
              <a:spcBef>
                <a:spcPts val="0"/>
              </a:spcBef>
              <a:spcAft>
                <a:spcPts val="0"/>
              </a:spcAft>
              <a:buNone/>
            </a:pPr>
            <a:r>
              <a:rPr lang="es">
                <a:latin typeface="Consolas"/>
                <a:ea typeface="Consolas"/>
                <a:cs typeface="Consolas"/>
                <a:sym typeface="Consolas"/>
              </a:rPr>
              <a:t>}</a:t>
            </a:r>
            <a:endParaRPr>
              <a:latin typeface="Consolas"/>
              <a:ea typeface="Consolas"/>
              <a:cs typeface="Consolas"/>
              <a:sym typeface="Consolas"/>
            </a:endParaRPr>
          </a:p>
          <a:p>
            <a:pPr indent="0" lvl="0" marL="0" rtl="0" algn="l">
              <a:spcBef>
                <a:spcPts val="0"/>
              </a:spcBef>
              <a:spcAft>
                <a:spcPts val="0"/>
              </a:spcAft>
              <a:buNone/>
            </a:pPr>
            <a:r>
              <a:t/>
            </a:r>
            <a:endParaRPr/>
          </a:p>
          <a:p>
            <a:pPr indent="0" lvl="0" marL="0" rtl="0" algn="l">
              <a:spcBef>
                <a:spcPts val="1600"/>
              </a:spcBef>
              <a:spcAft>
                <a:spcPts val="0"/>
              </a:spcAft>
              <a:buNone/>
            </a:pPr>
            <a:r>
              <a:rPr lang="es"/>
              <a:t>Un método sincronizado es equivalente a un bloque sincronizado si encierra todo el cuerpo del método en un bloque (this) sincronizado. Por lo tanto, el equivalente asign () método utilizando bloques sincronizados es</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s"/>
              <a:t>public void assign() {</a:t>
            </a:r>
            <a:endParaRPr/>
          </a:p>
          <a:p>
            <a:pPr indent="0" lvl="0" marL="0" rtl="0" algn="l">
              <a:spcBef>
                <a:spcPts val="1600"/>
              </a:spcBef>
              <a:spcAft>
                <a:spcPts val="0"/>
              </a:spcAft>
              <a:buNone/>
            </a:pPr>
            <a:r>
              <a:rPr lang="es"/>
              <a:t>    	synchronized(this) {</a:t>
            </a:r>
            <a:endParaRPr/>
          </a:p>
          <a:p>
            <a:pPr indent="0" lvl="0" marL="0" rtl="0" algn="l">
              <a:spcBef>
                <a:spcPts val="1600"/>
              </a:spcBef>
              <a:spcAft>
                <a:spcPts val="0"/>
              </a:spcAft>
              <a:buNone/>
            </a:pPr>
            <a:r>
              <a:rPr lang="es"/>
              <a:t>        	val=i;</a:t>
            </a:r>
            <a:endParaRPr/>
          </a:p>
          <a:p>
            <a:pPr indent="0" lvl="0" marL="0" rtl="0" algn="l">
              <a:spcBef>
                <a:spcPts val="1600"/>
              </a:spcBef>
              <a:spcAft>
                <a:spcPts val="0"/>
              </a:spcAft>
              <a:buNone/>
            </a:pPr>
            <a:r>
              <a:rPr lang="es"/>
              <a:t>}</a:t>
            </a:r>
            <a:endParaRPr/>
          </a:p>
          <a:p>
            <a:pPr indent="0" lvl="0" marL="0" rtl="0" algn="l">
              <a:spcBef>
                <a:spcPts val="1600"/>
              </a:spcBef>
              <a:spcAft>
                <a:spcPts val="0"/>
              </a:spcAft>
              <a:buNone/>
            </a:pPr>
            <a:r>
              <a:rPr lang="es"/>
              <a:t>}</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3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1" name="Shape 2111"/>
        <p:cNvGrpSpPr/>
        <p:nvPr/>
      </p:nvGrpSpPr>
      <p:grpSpPr>
        <a:xfrm>
          <a:off x="0" y="0"/>
          <a:ext cx="0" cy="0"/>
          <a:chOff x="0" y="0"/>
          <a:chExt cx="0" cy="0"/>
        </a:xfrm>
      </p:grpSpPr>
      <p:sp>
        <p:nvSpPr>
          <p:cNvPr id="2112" name="Google Shape;2112;p360"/>
          <p:cNvSpPr txBox="1"/>
          <p:nvPr>
            <p:ph idx="1" type="body"/>
          </p:nvPr>
        </p:nvSpPr>
        <p:spPr>
          <a:xfrm>
            <a:off x="729450" y="1384625"/>
            <a:ext cx="7688700" cy="295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Un método sincronizado es equivalente a un bloque sincronizado si encierra todo el cuerpo del método en un bloque (this) sincronizado. Por lo tanto, el equivalente asign () método utilizando bloques sincronizados es</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s">
                <a:latin typeface="Consolas"/>
                <a:ea typeface="Consolas"/>
                <a:cs typeface="Consolas"/>
                <a:sym typeface="Consolas"/>
              </a:rPr>
              <a:t>public void assign() {</a:t>
            </a:r>
            <a:endParaRPr>
              <a:latin typeface="Consolas"/>
              <a:ea typeface="Consolas"/>
              <a:cs typeface="Consolas"/>
              <a:sym typeface="Consolas"/>
            </a:endParaRPr>
          </a:p>
          <a:p>
            <a:pPr indent="0" lvl="0" marL="457200" rtl="0" algn="l">
              <a:spcBef>
                <a:spcPts val="0"/>
              </a:spcBef>
              <a:spcAft>
                <a:spcPts val="0"/>
              </a:spcAft>
              <a:buNone/>
            </a:pPr>
            <a:r>
              <a:rPr lang="es">
                <a:latin typeface="Consolas"/>
                <a:ea typeface="Consolas"/>
                <a:cs typeface="Consolas"/>
                <a:sym typeface="Consolas"/>
              </a:rPr>
              <a:t>    	synchronized(this) {</a:t>
            </a:r>
            <a:endParaRPr>
              <a:latin typeface="Consolas"/>
              <a:ea typeface="Consolas"/>
              <a:cs typeface="Consolas"/>
              <a:sym typeface="Consolas"/>
            </a:endParaRPr>
          </a:p>
          <a:p>
            <a:pPr indent="0" lvl="0" marL="457200" rtl="0" algn="l">
              <a:spcBef>
                <a:spcPts val="0"/>
              </a:spcBef>
              <a:spcAft>
                <a:spcPts val="0"/>
              </a:spcAft>
              <a:buNone/>
            </a:pPr>
            <a:r>
              <a:rPr lang="es">
                <a:latin typeface="Consolas"/>
                <a:ea typeface="Consolas"/>
                <a:cs typeface="Consolas"/>
                <a:sym typeface="Consolas"/>
              </a:rPr>
              <a:t>        	val=i;</a:t>
            </a:r>
            <a:endParaRPr>
              <a:latin typeface="Consolas"/>
              <a:ea typeface="Consolas"/>
              <a:cs typeface="Consolas"/>
              <a:sym typeface="Consolas"/>
            </a:endParaRPr>
          </a:p>
          <a:p>
            <a:pPr indent="0" lvl="0" marL="457200" rtl="0" algn="l">
              <a:spcBef>
                <a:spcPts val="0"/>
              </a:spcBef>
              <a:spcAft>
                <a:spcPts val="0"/>
              </a:spcAft>
              <a:buNone/>
            </a:pPr>
            <a:r>
              <a:rPr lang="es">
                <a:latin typeface="Consolas"/>
                <a:ea typeface="Consolas"/>
                <a:cs typeface="Consolas"/>
                <a:sym typeface="Consolas"/>
              </a:rPr>
              <a:t>}</a:t>
            </a:r>
            <a:endParaRPr>
              <a:latin typeface="Consolas"/>
              <a:ea typeface="Consolas"/>
              <a:cs typeface="Consolas"/>
              <a:sym typeface="Consolas"/>
            </a:endParaRPr>
          </a:p>
          <a:p>
            <a:pPr indent="0" lvl="0" marL="0" rtl="0" algn="l">
              <a:spcBef>
                <a:spcPts val="0"/>
              </a:spcBef>
              <a:spcAft>
                <a:spcPts val="0"/>
              </a:spcAft>
              <a:buNone/>
            </a:pPr>
            <a:r>
              <a:rPr lang="es">
                <a:latin typeface="Consolas"/>
                <a:ea typeface="Consolas"/>
                <a:cs typeface="Consolas"/>
                <a:sym typeface="Consolas"/>
              </a:rPr>
              <a:t>}</a:t>
            </a:r>
            <a:endParaRPr>
              <a:latin typeface="Consolas"/>
              <a:ea typeface="Consolas"/>
              <a:cs typeface="Consolas"/>
              <a:sym typeface="Consolas"/>
            </a:endParaRPr>
          </a:p>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3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6" name="Shape 2116"/>
        <p:cNvGrpSpPr/>
        <p:nvPr/>
      </p:nvGrpSpPr>
      <p:grpSpPr>
        <a:xfrm>
          <a:off x="0" y="0"/>
          <a:ext cx="0" cy="0"/>
          <a:chOff x="0" y="0"/>
          <a:chExt cx="0" cy="0"/>
        </a:xfrm>
      </p:grpSpPr>
      <p:sp>
        <p:nvSpPr>
          <p:cNvPr id="2117" name="Google Shape;2117;p36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Deadlocks</a:t>
            </a:r>
            <a:endParaRPr/>
          </a:p>
        </p:txBody>
      </p:sp>
      <p:sp>
        <p:nvSpPr>
          <p:cNvPr id="2118" name="Google Shape;2118;p361"/>
          <p:cNvSpPr txBox="1"/>
          <p:nvPr>
            <p:ph idx="1" type="body"/>
          </p:nvPr>
        </p:nvSpPr>
        <p:spPr>
          <a:xfrm>
            <a:off x="729450" y="2078875"/>
            <a:ext cx="35100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Deadlock describe una situación en la que dos o más subprocesos están bloqueados para siempre, esperando uno al otro.</a:t>
            </a:r>
            <a:endParaRPr/>
          </a:p>
        </p:txBody>
      </p:sp>
      <p:sp>
        <p:nvSpPr>
          <p:cNvPr id="2119" name="Google Shape;2119;p361"/>
          <p:cNvSpPr txBox="1"/>
          <p:nvPr>
            <p:ph idx="1" type="body"/>
          </p:nvPr>
        </p:nvSpPr>
        <p:spPr>
          <a:xfrm>
            <a:off x="4386025" y="1318650"/>
            <a:ext cx="4313400" cy="3634500"/>
          </a:xfrm>
          <a:prstGeom prst="rect">
            <a:avLst/>
          </a:prstGeom>
          <a:solidFill>
            <a:srgbClr val="333333"/>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public class Deadlock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static class Friend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private final String name;</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public Friend(String name)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this.name = name;</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public String getName()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return this.name;</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public synchronized void bow(Friend bower)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System.out.format("%s: %s"</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 "  has bowed to me!%n",</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this.name, bower.getName());</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bower.bowBack(this);</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public synchronized void bowBack(Friend bower)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System.out.format("%s: %s"</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 " has bowed back to me!%n",</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this.name, bower.getName());</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t/>
            </a:r>
            <a:endParaRPr sz="800">
              <a:solidFill>
                <a:schemeClr val="lt1"/>
              </a:solidFill>
              <a:highlight>
                <a:srgbClr val="333333"/>
              </a:highlight>
              <a:latin typeface="Consolas"/>
              <a:ea typeface="Consolas"/>
              <a:cs typeface="Consolas"/>
              <a:sym typeface="Consola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7"/>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Ficheros java</a:t>
            </a:r>
            <a:endParaRPr/>
          </a:p>
        </p:txBody>
      </p:sp>
    </p:spTree>
  </p:cSld>
  <p:clrMapOvr>
    <a:masterClrMapping/>
  </p:clrMapOvr>
</p:sld>
</file>

<file path=ppt/slides/slide3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3" name="Shape 2123"/>
        <p:cNvGrpSpPr/>
        <p:nvPr/>
      </p:nvGrpSpPr>
      <p:grpSpPr>
        <a:xfrm>
          <a:off x="0" y="0"/>
          <a:ext cx="0" cy="0"/>
          <a:chOff x="0" y="0"/>
          <a:chExt cx="0" cy="0"/>
        </a:xfrm>
      </p:grpSpPr>
      <p:sp>
        <p:nvSpPr>
          <p:cNvPr id="2124" name="Google Shape;2124;p362"/>
          <p:cNvSpPr txBox="1"/>
          <p:nvPr>
            <p:ph idx="1" type="body"/>
          </p:nvPr>
        </p:nvSpPr>
        <p:spPr>
          <a:xfrm>
            <a:off x="3984850" y="1660100"/>
            <a:ext cx="4313400" cy="2729400"/>
          </a:xfrm>
          <a:prstGeom prst="rect">
            <a:avLst/>
          </a:prstGeom>
          <a:solidFill>
            <a:srgbClr val="333333"/>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public static void main(String[] args)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final Friend alphonse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new Friend("Alphonse");</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final Friend gaston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new Friend("Gaston");</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new Thread(new Runnable()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public void run() { alphonse.bow(gaston);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}).start();</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new Thread(new Runnable()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public void run() { gaston.bow(alphonse);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}).start();</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t/>
            </a:r>
            <a:endParaRPr sz="800">
              <a:solidFill>
                <a:schemeClr val="lt1"/>
              </a:solidFill>
              <a:highlight>
                <a:srgbClr val="333333"/>
              </a:highlight>
              <a:latin typeface="Consolas"/>
              <a:ea typeface="Consolas"/>
              <a:cs typeface="Consolas"/>
              <a:sym typeface="Consolas"/>
            </a:endParaRPr>
          </a:p>
        </p:txBody>
      </p:sp>
    </p:spTree>
  </p:cSld>
  <p:clrMapOvr>
    <a:masterClrMapping/>
  </p:clrMapOvr>
</p:sld>
</file>

<file path=ppt/slides/slide3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8" name="Shape 2128"/>
        <p:cNvGrpSpPr/>
        <p:nvPr/>
      </p:nvGrpSpPr>
      <p:grpSpPr>
        <a:xfrm>
          <a:off x="0" y="0"/>
          <a:ext cx="0" cy="0"/>
          <a:chOff x="0" y="0"/>
          <a:chExt cx="0" cy="0"/>
        </a:xfrm>
      </p:grpSpPr>
      <p:sp>
        <p:nvSpPr>
          <p:cNvPr id="2129" name="Google Shape;2129;p36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Livelocks</a:t>
            </a:r>
            <a:endParaRPr/>
          </a:p>
        </p:txBody>
      </p:sp>
      <p:sp>
        <p:nvSpPr>
          <p:cNvPr id="2130" name="Google Shape;2130;p36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Para ayudar a entender los "livelocks", consideremos una analogía. Suponga que hay dos automóviles robotizados que están programados para conducir automáticamente en la carretera. Hay una situación en la que dos coches robotizados llegan a los dos extremos opuestos de un estrecho puente. El puente es tan estrecho que sólo un coche puede pasar a través de una vez. Los coches robotizados están programados  que esperen a que el otro coche pase primero. Cuando ambos coches intentan entrar al puente al mismo tiempo, la siguiente situación podría ocurrir: cada coche comienza a entrar en el puente, nota que el otro coche está tratando de hacer el mismo, e invierte! Tenga en cuenta que los coches siguen moviéndose hacia delante y hacia atrás y, por lo tanto, aparecen como si estuvieran haciendo mucho de trabajo, pero no hay progreso por ninguno de los coches. Esta situación se llama un "livelock".</a:t>
            </a:r>
            <a:endParaRPr/>
          </a:p>
        </p:txBody>
      </p:sp>
    </p:spTree>
  </p:cSld>
  <p:clrMapOvr>
    <a:masterClrMapping/>
  </p:clrMapOvr>
</p:sld>
</file>

<file path=ppt/slides/slide3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4" name="Shape 2134"/>
        <p:cNvGrpSpPr/>
        <p:nvPr/>
      </p:nvGrpSpPr>
      <p:grpSpPr>
        <a:xfrm>
          <a:off x="0" y="0"/>
          <a:ext cx="0" cy="0"/>
          <a:chOff x="0" y="0"/>
          <a:chExt cx="0" cy="0"/>
        </a:xfrm>
      </p:grpSpPr>
      <p:sp>
        <p:nvSpPr>
          <p:cNvPr id="2135" name="Google Shape;2135;p364"/>
          <p:cNvSpPr txBox="1"/>
          <p:nvPr>
            <p:ph idx="1" type="body"/>
          </p:nvPr>
        </p:nvSpPr>
        <p:spPr>
          <a:xfrm>
            <a:off x="729450" y="1318650"/>
            <a:ext cx="7688700" cy="3021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Consideremos dos hilos t1 y t2. Suponga que el hilo t1 hace un cambio y el hilo t2 deshace ese cambio. Cuando tanto los hilos t1 como t2 funcionan, parecerá que se está haciendo mucho trabajo, pero no se hace ningún progreso. La similitud entre livelocks y deadlocks es que el proceso "se bloquea" y el programa nunca termina. Sin embargo, en un deadlock, los subprocesos se atascan en el mismo estado esperando a que otros subprocesos liberen un sistema compartido recurso; en un livelock, los hilos siguen ejecutando una tarea, y hay un cambio continuo en los estados del proceso, pero el aplicación en su conjunto no avanza.</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3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9" name="Shape 2139"/>
        <p:cNvGrpSpPr/>
        <p:nvPr/>
      </p:nvGrpSpPr>
      <p:grpSpPr>
        <a:xfrm>
          <a:off x="0" y="0"/>
          <a:ext cx="0" cy="0"/>
          <a:chOff x="0" y="0"/>
          <a:chExt cx="0" cy="0"/>
        </a:xfrm>
      </p:grpSpPr>
      <p:sp>
        <p:nvSpPr>
          <p:cNvPr id="2140" name="Google Shape;2140;p3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Lock salvation</a:t>
            </a:r>
            <a:endParaRPr/>
          </a:p>
          <a:p>
            <a:pPr indent="0" lvl="0" marL="0" rtl="0" algn="l">
              <a:spcBef>
                <a:spcPts val="0"/>
              </a:spcBef>
              <a:spcAft>
                <a:spcPts val="0"/>
              </a:spcAft>
              <a:buNone/>
            </a:pPr>
            <a:r>
              <a:t/>
            </a:r>
            <a:endParaRPr/>
          </a:p>
        </p:txBody>
      </p:sp>
      <p:sp>
        <p:nvSpPr>
          <p:cNvPr id="2141" name="Google Shape;2141;p36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Considere la situación en la que numerosos hilos tienen diferentes prioridades asignadas (en el rango de menor prioridad, 1, a la prioridad más alta, 10, que es el rango permitido para la prioridad de los subprocesos en Java). Cuando un bloqueo mutex es disponible, el programador de subprocesos dará prioridad a los subprocesos con alta sobre baja. Si hay muchos hilos de alta prioridad que quieren obtener el bloqueo y también mantener el bloqueo durante períodos de tiempo largos, lo hilos de baja prioridad nunca tendrán la prioridad, y en una situación "mueren de tiempo tratando de obtener la bloqueo se conoce como bloqueo de hambre.</a:t>
            </a:r>
            <a:endParaRPr/>
          </a:p>
          <a:p>
            <a:pPr indent="0" lvl="0" marL="0" rtl="0" algn="just">
              <a:spcBef>
                <a:spcPts val="1600"/>
              </a:spcBef>
              <a:spcAft>
                <a:spcPts val="0"/>
              </a:spcAft>
              <a:buNone/>
            </a:pPr>
            <a:r>
              <a:t/>
            </a:r>
            <a:endParaRPr/>
          </a:p>
          <a:p>
            <a:pPr indent="0" lvl="0" marL="0" rtl="0" algn="just">
              <a:spcBef>
                <a:spcPts val="1600"/>
              </a:spcBef>
              <a:spcAft>
                <a:spcPts val="1600"/>
              </a:spcAft>
              <a:buNone/>
            </a:pPr>
            <a:r>
              <a:t/>
            </a:r>
            <a:endParaRPr/>
          </a:p>
        </p:txBody>
      </p:sp>
    </p:spTree>
  </p:cSld>
  <p:clrMapOvr>
    <a:masterClrMapping/>
  </p:clrMapOvr>
</p:sld>
</file>

<file path=ppt/slides/slide3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5" name="Shape 2145"/>
        <p:cNvGrpSpPr/>
        <p:nvPr/>
      </p:nvGrpSpPr>
      <p:grpSpPr>
        <a:xfrm>
          <a:off x="0" y="0"/>
          <a:ext cx="0" cy="0"/>
          <a:chOff x="0" y="0"/>
          <a:chExt cx="0" cy="0"/>
        </a:xfrm>
      </p:grpSpPr>
      <p:sp>
        <p:nvSpPr>
          <p:cNvPr id="2146" name="Google Shape;2146;p3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Ciclo de vida de un hilo</a:t>
            </a:r>
            <a:endParaRPr/>
          </a:p>
        </p:txBody>
      </p:sp>
      <p:sp>
        <p:nvSpPr>
          <p:cNvPr id="2147" name="Google Shape;2147;p366"/>
          <p:cNvSpPr txBox="1"/>
          <p:nvPr>
            <p:ph idx="1" type="body"/>
          </p:nvPr>
        </p:nvSpPr>
        <p:spPr>
          <a:xfrm>
            <a:off x="729450" y="2078875"/>
            <a:ext cx="3742200" cy="22611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s"/>
              <a:t>Un hilo pasa por varias etapas en su ciclo de vida. Por ejemplo, un hilo nace, se inicia, se ejecuta y luego muere. El siguiente diagrama muestra el ciclo de vida completo de un hilo.</a:t>
            </a:r>
            <a:endParaRPr/>
          </a:p>
        </p:txBody>
      </p:sp>
      <p:pic>
        <p:nvPicPr>
          <p:cNvPr id="2148" name="Google Shape;2148;p366"/>
          <p:cNvPicPr preferRelativeResize="0"/>
          <p:nvPr/>
        </p:nvPicPr>
        <p:blipFill>
          <a:blip r:embed="rId3">
            <a:alphaModFix/>
          </a:blip>
          <a:stretch>
            <a:fillRect/>
          </a:stretch>
        </p:blipFill>
        <p:spPr>
          <a:xfrm>
            <a:off x="4267200" y="1962148"/>
            <a:ext cx="4572000" cy="2179601"/>
          </a:xfrm>
          <a:prstGeom prst="rect">
            <a:avLst/>
          </a:prstGeom>
          <a:noFill/>
          <a:ln>
            <a:noFill/>
          </a:ln>
        </p:spPr>
      </p:pic>
    </p:spTree>
  </p:cSld>
  <p:clrMapOvr>
    <a:masterClrMapping/>
  </p:clrMapOvr>
</p:sld>
</file>

<file path=ppt/slides/slide3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2" name="Shape 2152"/>
        <p:cNvGrpSpPr/>
        <p:nvPr/>
      </p:nvGrpSpPr>
      <p:grpSpPr>
        <a:xfrm>
          <a:off x="0" y="0"/>
          <a:ext cx="0" cy="0"/>
          <a:chOff x="0" y="0"/>
          <a:chExt cx="0" cy="0"/>
        </a:xfrm>
      </p:grpSpPr>
      <p:sp>
        <p:nvSpPr>
          <p:cNvPr id="2153" name="Google Shape;2153;p367"/>
          <p:cNvSpPr txBox="1"/>
          <p:nvPr>
            <p:ph idx="1" type="body"/>
          </p:nvPr>
        </p:nvSpPr>
        <p:spPr>
          <a:xfrm>
            <a:off x="729450" y="1318650"/>
            <a:ext cx="7688700" cy="30213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b="1" lang="es"/>
              <a:t>Las siguientes son las etapas del ciclo de vida:</a:t>
            </a:r>
            <a:endParaRPr b="1"/>
          </a:p>
          <a:p>
            <a:pPr indent="0" lvl="0" marL="0" rtl="0" algn="just">
              <a:lnSpc>
                <a:spcPct val="100000"/>
              </a:lnSpc>
              <a:spcBef>
                <a:spcPts val="1000"/>
              </a:spcBef>
              <a:spcAft>
                <a:spcPts val="0"/>
              </a:spcAft>
              <a:buNone/>
            </a:pPr>
            <a:r>
              <a:rPr lang="es"/>
              <a:t> </a:t>
            </a:r>
            <a:r>
              <a:rPr b="1" lang="es"/>
              <a:t>New</a:t>
            </a:r>
            <a:r>
              <a:rPr lang="es"/>
              <a:t>: un nuevo hilo comienza su ciclo de vida en el nuevo estado. Permanece en este estado hasta que el programa inicie el hilo. También se conoce como un hilo nacido.</a:t>
            </a:r>
            <a:endParaRPr/>
          </a:p>
          <a:p>
            <a:pPr indent="0" lvl="0" marL="0" rtl="0" algn="just">
              <a:lnSpc>
                <a:spcPct val="100000"/>
              </a:lnSpc>
              <a:spcBef>
                <a:spcPts val="1000"/>
              </a:spcBef>
              <a:spcAft>
                <a:spcPts val="0"/>
              </a:spcAft>
              <a:buNone/>
            </a:pPr>
            <a:r>
              <a:rPr lang="es"/>
              <a:t> </a:t>
            </a:r>
            <a:r>
              <a:rPr b="1" lang="es"/>
              <a:t>Runnable</a:t>
            </a:r>
            <a:r>
              <a:rPr lang="es"/>
              <a:t>: después de que se inicie un subproceso recién nacido, el subproceso se convierte en ejecutable. Se considera que un hilo en este estado está ejecutando su tarea.</a:t>
            </a:r>
            <a:endParaRPr/>
          </a:p>
          <a:p>
            <a:pPr indent="0" lvl="0" marL="0" rtl="0" algn="just">
              <a:lnSpc>
                <a:spcPct val="100000"/>
              </a:lnSpc>
              <a:spcBef>
                <a:spcPts val="1000"/>
              </a:spcBef>
              <a:spcAft>
                <a:spcPts val="0"/>
              </a:spcAft>
              <a:buNone/>
            </a:pPr>
            <a:r>
              <a:rPr lang="es"/>
              <a:t> </a:t>
            </a:r>
            <a:r>
              <a:rPr b="1" lang="es"/>
              <a:t>Waiting</a:t>
            </a:r>
            <a:r>
              <a:rPr lang="es"/>
              <a:t>: en ocasiones, un hilo pasa al estado de espera mientras el hilo espera a que otro hilo realice una tarea. Un hilo vuelve al estado ejecutable solo cuando otro hilo señala al hilo en espera para que continúe ejecutándose.</a:t>
            </a:r>
            <a:endParaRPr/>
          </a:p>
          <a:p>
            <a:pPr indent="0" lvl="0" marL="0" rtl="0" algn="just">
              <a:lnSpc>
                <a:spcPct val="100000"/>
              </a:lnSpc>
              <a:spcBef>
                <a:spcPts val="1000"/>
              </a:spcBef>
              <a:spcAft>
                <a:spcPts val="0"/>
              </a:spcAft>
              <a:buNone/>
            </a:pPr>
            <a:r>
              <a:rPr lang="es"/>
              <a:t> </a:t>
            </a:r>
            <a:r>
              <a:rPr b="1" lang="es"/>
              <a:t>Timed Waiting</a:t>
            </a:r>
            <a:r>
              <a:rPr lang="es"/>
              <a:t>: un hilo ejecutable puede ingresar al estado de espera temporizada durante un intervalo de tiempo específico. Un hilo en este estado vuelve al estado ejecutable cuando ese intervalo de tiempo</a:t>
            </a:r>
            <a:r>
              <a:rPr lang="es"/>
              <a:t> expira o cuando se produce el evento que está esperando.</a:t>
            </a:r>
            <a:endParaRPr/>
          </a:p>
          <a:p>
            <a:pPr indent="0" lvl="0" marL="0" rtl="0" algn="just">
              <a:lnSpc>
                <a:spcPct val="100000"/>
              </a:lnSpc>
              <a:spcBef>
                <a:spcPts val="1000"/>
              </a:spcBef>
              <a:spcAft>
                <a:spcPts val="1000"/>
              </a:spcAft>
              <a:buNone/>
            </a:pPr>
            <a:r>
              <a:rPr b="1" lang="es"/>
              <a:t>Terminated (Dead)</a:t>
            </a:r>
            <a:r>
              <a:rPr b="1" lang="es"/>
              <a:t>:</a:t>
            </a:r>
            <a:r>
              <a:rPr lang="es"/>
              <a:t> un subproceso ejecutable entra en el estado terminado cuando completa su tarea o termina de otro modo.</a:t>
            </a:r>
            <a:endParaRPr/>
          </a:p>
        </p:txBody>
      </p:sp>
    </p:spTree>
  </p:cSld>
  <p:clrMapOvr>
    <a:masterClrMapping/>
  </p:clrMapOvr>
</p:sld>
</file>

<file path=ppt/slides/slide3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7" name="Shape 2157"/>
        <p:cNvGrpSpPr/>
        <p:nvPr/>
      </p:nvGrpSpPr>
      <p:grpSpPr>
        <a:xfrm>
          <a:off x="0" y="0"/>
          <a:ext cx="0" cy="0"/>
          <a:chOff x="0" y="0"/>
          <a:chExt cx="0" cy="0"/>
        </a:xfrm>
      </p:grpSpPr>
      <p:sp>
        <p:nvSpPr>
          <p:cNvPr id="2158" name="Google Shape;2158;p368"/>
          <p:cNvSpPr txBox="1"/>
          <p:nvPr>
            <p:ph idx="1" type="body"/>
          </p:nvPr>
        </p:nvSpPr>
        <p:spPr>
          <a:xfrm>
            <a:off x="729450" y="1318650"/>
            <a:ext cx="7688700" cy="3021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3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2" name="Shape 2162"/>
        <p:cNvGrpSpPr/>
        <p:nvPr/>
      </p:nvGrpSpPr>
      <p:grpSpPr>
        <a:xfrm>
          <a:off x="0" y="0"/>
          <a:ext cx="0" cy="0"/>
          <a:chOff x="0" y="0"/>
          <a:chExt cx="0" cy="0"/>
        </a:xfrm>
      </p:grpSpPr>
      <p:sp>
        <p:nvSpPr>
          <p:cNvPr id="2163" name="Google Shape;2163;p36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36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3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8" name="Shape 2168"/>
        <p:cNvGrpSpPr/>
        <p:nvPr/>
      </p:nvGrpSpPr>
      <p:grpSpPr>
        <a:xfrm>
          <a:off x="0" y="0"/>
          <a:ext cx="0" cy="0"/>
          <a:chOff x="0" y="0"/>
          <a:chExt cx="0" cy="0"/>
        </a:xfrm>
      </p:grpSpPr>
      <p:sp>
        <p:nvSpPr>
          <p:cNvPr id="2169" name="Google Shape;2169;p37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Iteración entre hilos :: </a:t>
            </a:r>
            <a:r>
              <a:rPr lang="es"/>
              <a:t>Wait / notify</a:t>
            </a:r>
            <a:endParaRPr/>
          </a:p>
        </p:txBody>
      </p:sp>
      <p:sp>
        <p:nvSpPr>
          <p:cNvPr id="2170" name="Google Shape;2170;p37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En los programas de múltiples hilos, a menudo hay una necesidad de un hilo para comunicarse con otro hilo.  Wait / notify es útil cuando los hilos deben comunicarse para proporcionar una funcionalidad.</a:t>
            </a:r>
            <a:endParaRPr/>
          </a:p>
          <a:p>
            <a:pPr indent="0" lvl="0" marL="0" rtl="0" algn="just">
              <a:spcBef>
                <a:spcPts val="1600"/>
              </a:spcBef>
              <a:spcAft>
                <a:spcPts val="0"/>
              </a:spcAft>
              <a:buNone/>
            </a:pPr>
            <a:r>
              <a:rPr lang="es"/>
              <a:t>Si desea hacer un hilo de espera para otro hilo, puede pedirle que espere el objeto de espera utilizando el comando wait () método. Un hilo permanece en el estado de espera hasta que otro subproceso llama al método notify() o notifyAll() en el objeto de espera. Para entender el mecanismo de espera / notificación, usted puede  simular esta situación cafetería. Puede implementar la máquina de café como un hilo y el camarero como otro hilo en dos diferentes clases La máquina de café puede notificar al camarero para tomar el café, y puede esperar hasta que el camarero ha tomado la café de la bandeja. Del mismo modo, el camarero puede tomar el café si está disponible y notificar a la máquina de café para hacer otra taza</a:t>
            </a:r>
            <a:endParaRPr/>
          </a:p>
          <a:p>
            <a:pPr indent="0" lvl="0" marL="0" rtl="0" algn="r">
              <a:spcBef>
                <a:spcPts val="1600"/>
              </a:spcBef>
              <a:spcAft>
                <a:spcPts val="0"/>
              </a:spcAft>
              <a:buNone/>
            </a:pPr>
            <a:r>
              <a:rPr lang="es" sz="900">
                <a:latin typeface="Consolas"/>
                <a:ea typeface="Consolas"/>
                <a:cs typeface="Consolas"/>
                <a:sym typeface="Consolas"/>
              </a:rPr>
              <a:t>https://github.com/amcereijo/ThreadsExamples/tree/master/src/com/threads/examples/wait_notify</a:t>
            </a:r>
            <a:endParaRPr sz="900">
              <a:latin typeface="Consolas"/>
              <a:ea typeface="Consolas"/>
              <a:cs typeface="Consolas"/>
              <a:sym typeface="Consolas"/>
            </a:endParaRPr>
          </a:p>
          <a:p>
            <a:pPr indent="0" lvl="0" marL="0" rtl="0" algn="just">
              <a:spcBef>
                <a:spcPts val="1600"/>
              </a:spcBef>
              <a:spcAft>
                <a:spcPts val="1600"/>
              </a:spcAft>
              <a:buNone/>
            </a:pPr>
            <a:r>
              <a:t/>
            </a:r>
            <a:endParaRPr/>
          </a:p>
        </p:txBody>
      </p:sp>
    </p:spTree>
  </p:cSld>
  <p:clrMapOvr>
    <a:masterClrMapping/>
  </p:clrMapOvr>
</p:sld>
</file>

<file path=ppt/slides/slide3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4" name="Shape 2174"/>
        <p:cNvGrpSpPr/>
        <p:nvPr/>
      </p:nvGrpSpPr>
      <p:grpSpPr>
        <a:xfrm>
          <a:off x="0" y="0"/>
          <a:ext cx="0" cy="0"/>
          <a:chOff x="0" y="0"/>
          <a:chExt cx="0" cy="0"/>
        </a:xfrm>
      </p:grpSpPr>
      <p:sp>
        <p:nvSpPr>
          <p:cNvPr id="2175" name="Google Shape;2175;p37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Estados de la hebra</a:t>
            </a:r>
            <a:endParaRPr/>
          </a:p>
          <a:p>
            <a:pPr indent="0" lvl="0" marL="0" rtl="0" algn="l">
              <a:spcBef>
                <a:spcPts val="0"/>
              </a:spcBef>
              <a:spcAft>
                <a:spcPts val="0"/>
              </a:spcAft>
              <a:buNone/>
            </a:pPr>
            <a:r>
              <a:t/>
            </a:r>
            <a:endParaRPr/>
          </a:p>
        </p:txBody>
      </p:sp>
      <p:pic>
        <p:nvPicPr>
          <p:cNvPr descr="Captura de pantalla 2017-09-28 a las 15.01.44.png" id="2176" name="Google Shape;2176;p371"/>
          <p:cNvPicPr preferRelativeResize="0"/>
          <p:nvPr/>
        </p:nvPicPr>
        <p:blipFill>
          <a:blip r:embed="rId3">
            <a:alphaModFix/>
          </a:blip>
          <a:stretch>
            <a:fillRect/>
          </a:stretch>
        </p:blipFill>
        <p:spPr>
          <a:xfrm>
            <a:off x="882925" y="1988300"/>
            <a:ext cx="3610275" cy="2517675"/>
          </a:xfrm>
          <a:prstGeom prst="rect">
            <a:avLst/>
          </a:prstGeom>
          <a:noFill/>
          <a:ln>
            <a:noFill/>
          </a:ln>
        </p:spPr>
      </p:pic>
      <p:sp>
        <p:nvSpPr>
          <p:cNvPr id="2177" name="Google Shape;2177;p371"/>
          <p:cNvSpPr txBox="1"/>
          <p:nvPr>
            <p:ph idx="1" type="body"/>
          </p:nvPr>
        </p:nvSpPr>
        <p:spPr>
          <a:xfrm>
            <a:off x="4548375" y="1086525"/>
            <a:ext cx="4313400" cy="3634500"/>
          </a:xfrm>
          <a:prstGeom prst="rect">
            <a:avLst/>
          </a:prstGeom>
          <a:solidFill>
            <a:srgbClr val="333333"/>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class SleepyThread extends Thread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public void run()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synchronized(SleepyThread.class)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try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Thread.sleep(1000);</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  catch(InterruptedException ie)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class MoreThreadStates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public static void main(String []s)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Thread t1=new SleepyThread();</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Thread t2=new SleepyThread();</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t1.start();</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t2.start();</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System.out.println(t1.getName()+": I'm in state "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t1.getState());</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System.out.println(t2.getName()+": I'm in state " + t2.getState());</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t/>
            </a:r>
            <a:endParaRPr sz="800">
              <a:solidFill>
                <a:schemeClr val="lt1"/>
              </a:solidFill>
              <a:highlight>
                <a:srgbClr val="333333"/>
              </a:highlight>
              <a:latin typeface="Consolas"/>
              <a:ea typeface="Consolas"/>
              <a:cs typeface="Consolas"/>
              <a:sym typeface="Consolas"/>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Reglas de los ficheros Java</a:t>
            </a:r>
            <a:endParaRPr/>
          </a:p>
        </p:txBody>
      </p:sp>
      <p:sp>
        <p:nvSpPr>
          <p:cNvPr id="255" name="Google Shape;255;p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es"/>
              <a:t>Si las declaraciones de importación están presentes, entonces deben escribirse entre el extracto del paquete y la declaración de la clase. Si no hay instrucciones de paquete, la instrucción de importación debe ser la primera línea en el archivo fuente.</a:t>
            </a:r>
            <a:endParaRPr/>
          </a:p>
          <a:p>
            <a:pPr indent="-342900" lvl="0" marL="457200" rtl="0" algn="just">
              <a:spcBef>
                <a:spcPts val="0"/>
              </a:spcBef>
              <a:spcAft>
                <a:spcPts val="0"/>
              </a:spcAft>
              <a:buSzPts val="1800"/>
              <a:buChar char="●"/>
            </a:pPr>
            <a:r>
              <a:rPr lang="es"/>
              <a:t>Las sentencias </a:t>
            </a:r>
            <a:r>
              <a:rPr b="1" lang="es"/>
              <a:t>import</a:t>
            </a:r>
            <a:r>
              <a:rPr lang="es"/>
              <a:t> y </a:t>
            </a:r>
            <a:r>
              <a:rPr b="1" lang="es"/>
              <a:t>package</a:t>
            </a:r>
            <a:r>
              <a:rPr lang="es"/>
              <a:t> implicarán a todas las clases presentes en el archivo fuente. No es posible declarar diferentes declaraciones de importación y / o paquete a diferentes clases en el archivo fuente.  Las instrucciones package e import se aplican a todas las clases del archivo.</a:t>
            </a:r>
            <a:endParaRPr/>
          </a:p>
          <a:p>
            <a:pPr indent="-342900" lvl="0" marL="457200" rtl="0" algn="just">
              <a:spcBef>
                <a:spcPts val="0"/>
              </a:spcBef>
              <a:spcAft>
                <a:spcPts val="0"/>
              </a:spcAft>
              <a:buSzPts val="1800"/>
              <a:buChar char="●"/>
            </a:pPr>
            <a:r>
              <a:rPr lang="es"/>
              <a:t>Un archivo puede tener más de una clase no pública.</a:t>
            </a:r>
            <a:endParaRPr/>
          </a:p>
          <a:p>
            <a:pPr indent="-342900" lvl="0" marL="457200" rtl="0" algn="just">
              <a:spcBef>
                <a:spcPts val="0"/>
              </a:spcBef>
              <a:spcAft>
                <a:spcPts val="0"/>
              </a:spcAft>
              <a:buSzPts val="1800"/>
              <a:buChar char="●"/>
            </a:pPr>
            <a:r>
              <a:rPr lang="es"/>
              <a:t>Los archivos sin clases public no tienen restricciones de nombres.</a:t>
            </a:r>
            <a:endParaRPr/>
          </a:p>
          <a:p>
            <a:pPr indent="0" lvl="0" marL="0" rtl="0" algn="just">
              <a:spcBef>
                <a:spcPts val="1600"/>
              </a:spcBef>
              <a:spcAft>
                <a:spcPts val="1600"/>
              </a:spcAft>
              <a:buNone/>
            </a:pPr>
            <a:br>
              <a:rPr lang="es"/>
            </a:br>
            <a:endParaRPr/>
          </a:p>
        </p:txBody>
      </p:sp>
    </p:spTree>
  </p:cSld>
  <p:clrMapOvr>
    <a:masterClrMapping/>
  </p:clrMapOvr>
</p:sld>
</file>

<file path=ppt/slides/slide3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1" name="Shape 2181"/>
        <p:cNvGrpSpPr/>
        <p:nvPr/>
      </p:nvGrpSpPr>
      <p:grpSpPr>
        <a:xfrm>
          <a:off x="0" y="0"/>
          <a:ext cx="0" cy="0"/>
          <a:chOff x="0" y="0"/>
          <a:chExt cx="0" cy="0"/>
        </a:xfrm>
      </p:grpSpPr>
      <p:sp>
        <p:nvSpPr>
          <p:cNvPr id="2182" name="Google Shape;2182;p3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IllegalMonitorStateException</a:t>
            </a:r>
            <a:endParaRPr/>
          </a:p>
        </p:txBody>
      </p:sp>
      <p:sp>
        <p:nvSpPr>
          <p:cNvPr id="2183" name="Google Shape;2183;p372"/>
          <p:cNvSpPr txBox="1"/>
          <p:nvPr>
            <p:ph idx="1" type="body"/>
          </p:nvPr>
        </p:nvSpPr>
        <p:spPr>
          <a:xfrm>
            <a:off x="729450" y="2078875"/>
            <a:ext cx="35526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Debe tener cuidado al escribir código para las hebras, teniendo siempre en cuenta los estados de los hilos. </a:t>
            </a:r>
            <a:r>
              <a:rPr lang="es"/>
              <a:t>Cuando llama a start (), el subproceso se desplaza al nuevo estado. No hay una transición de estado adecuada desde el nuevo estado si vuelve a llamar start (), por lo que la JVM lanza una IllegalThreadStateException</a:t>
            </a:r>
            <a:endParaRPr/>
          </a:p>
          <a:p>
            <a:pPr indent="0" lvl="0" marL="0" rtl="0" algn="just">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2184" name="Google Shape;2184;p372"/>
          <p:cNvSpPr txBox="1"/>
          <p:nvPr>
            <p:ph idx="1" type="body"/>
          </p:nvPr>
        </p:nvSpPr>
        <p:spPr>
          <a:xfrm>
            <a:off x="4752550" y="2479300"/>
            <a:ext cx="3405300" cy="1247100"/>
          </a:xfrm>
          <a:prstGeom prst="rect">
            <a:avLst/>
          </a:prstGeom>
          <a:solidFill>
            <a:srgbClr val="333333"/>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class ThreadStateProblem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public static void main(String []s)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Thread thread=new Thread();</a:t>
            </a:r>
            <a:endParaRPr sz="800">
              <a:solidFill>
                <a:schemeClr val="lt1"/>
              </a:solidFill>
              <a:highlight>
                <a:srgbClr val="333333"/>
              </a:highlight>
              <a:latin typeface="Consolas"/>
              <a:ea typeface="Consolas"/>
              <a:cs typeface="Consolas"/>
              <a:sym typeface="Consolas"/>
            </a:endParaRPr>
          </a:p>
          <a:p>
            <a:pPr indent="45720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thread.start();</a:t>
            </a:r>
            <a:endParaRPr sz="800">
              <a:solidFill>
                <a:schemeClr val="lt1"/>
              </a:solidFill>
              <a:highlight>
                <a:srgbClr val="333333"/>
              </a:highlight>
              <a:latin typeface="Consolas"/>
              <a:ea typeface="Consolas"/>
              <a:cs typeface="Consolas"/>
              <a:sym typeface="Consolas"/>
            </a:endParaRPr>
          </a:p>
          <a:p>
            <a:pPr indent="45720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thread.start();</a:t>
            </a:r>
            <a:endParaRPr sz="800">
              <a:solidFill>
                <a:schemeClr val="lt1"/>
              </a:solidFill>
              <a:highlight>
                <a:srgbClr val="333333"/>
              </a:highlight>
              <a:latin typeface="Consolas"/>
              <a:ea typeface="Consolas"/>
              <a:cs typeface="Consolas"/>
              <a:sym typeface="Consolas"/>
            </a:endParaRPr>
          </a:p>
          <a:p>
            <a:pPr indent="45720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t/>
            </a:r>
            <a:endParaRPr sz="800">
              <a:solidFill>
                <a:schemeClr val="lt1"/>
              </a:solidFill>
              <a:highlight>
                <a:srgbClr val="333333"/>
              </a:highlight>
              <a:latin typeface="Consolas"/>
              <a:ea typeface="Consolas"/>
              <a:cs typeface="Consolas"/>
              <a:sym typeface="Consolas"/>
            </a:endParaRPr>
          </a:p>
        </p:txBody>
      </p:sp>
    </p:spTree>
  </p:cSld>
  <p:clrMapOvr>
    <a:masterClrMapping/>
  </p:clrMapOvr>
</p:sld>
</file>

<file path=ppt/slides/slide3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8" name="Shape 2188"/>
        <p:cNvGrpSpPr/>
        <p:nvPr/>
      </p:nvGrpSpPr>
      <p:grpSpPr>
        <a:xfrm>
          <a:off x="0" y="0"/>
          <a:ext cx="0" cy="0"/>
          <a:chOff x="0" y="0"/>
          <a:chExt cx="0" cy="0"/>
        </a:xfrm>
      </p:grpSpPr>
      <p:sp>
        <p:nvSpPr>
          <p:cNvPr id="2189" name="Google Shape;2189;p37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Planificar hilos</a:t>
            </a:r>
            <a:endParaRPr/>
          </a:p>
        </p:txBody>
      </p:sp>
      <p:sp>
        <p:nvSpPr>
          <p:cNvPr id="2190" name="Google Shape;2190;p37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3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4" name="Shape 2194"/>
        <p:cNvGrpSpPr/>
        <p:nvPr/>
      </p:nvGrpSpPr>
      <p:grpSpPr>
        <a:xfrm>
          <a:off x="0" y="0"/>
          <a:ext cx="0" cy="0"/>
          <a:chOff x="0" y="0"/>
          <a:chExt cx="0" cy="0"/>
        </a:xfrm>
      </p:grpSpPr>
      <p:sp>
        <p:nvSpPr>
          <p:cNvPr id="2195" name="Google Shape;2195;p37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Iteración entre hilos  </a:t>
            </a:r>
            <a:endParaRPr/>
          </a:p>
        </p:txBody>
      </p:sp>
      <p:sp>
        <p:nvSpPr>
          <p:cNvPr id="2196" name="Google Shape;2196;p37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3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0" name="Shape 2200"/>
        <p:cNvGrpSpPr/>
        <p:nvPr/>
      </p:nvGrpSpPr>
      <p:grpSpPr>
        <a:xfrm>
          <a:off x="0" y="0"/>
          <a:ext cx="0" cy="0"/>
          <a:chOff x="0" y="0"/>
          <a:chExt cx="0" cy="0"/>
        </a:xfrm>
      </p:grpSpPr>
      <p:sp>
        <p:nvSpPr>
          <p:cNvPr id="2201" name="Google Shape;2201;p37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Resumen</a:t>
            </a:r>
            <a:endParaRPr/>
          </a:p>
        </p:txBody>
      </p:sp>
      <p:sp>
        <p:nvSpPr>
          <p:cNvPr id="2202" name="Google Shape;2202;p37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s" sz="1400">
                <a:solidFill>
                  <a:srgbClr val="737373"/>
                </a:solidFill>
              </a:rPr>
              <a:t>Programación Concurrente</a:t>
            </a:r>
            <a:endParaRPr/>
          </a:p>
          <a:p>
            <a:pPr indent="-342900" lvl="0" marL="457200" rtl="0" algn="just">
              <a:spcBef>
                <a:spcPts val="0"/>
              </a:spcBef>
              <a:spcAft>
                <a:spcPts val="0"/>
              </a:spcAft>
              <a:buSzPts val="1800"/>
              <a:buChar char="●"/>
            </a:pPr>
            <a:r>
              <a:rPr lang="es"/>
              <a:t>Puede crear clases que sean capaces de multi-threading implementando el Runnable o extendiendo la clase Thread.</a:t>
            </a:r>
            <a:endParaRPr/>
          </a:p>
          <a:p>
            <a:pPr indent="-342900" lvl="0" marL="457200" rtl="0" algn="just">
              <a:spcBef>
                <a:spcPts val="0"/>
              </a:spcBef>
              <a:spcAft>
                <a:spcPts val="0"/>
              </a:spcAft>
              <a:buSzPts val="1800"/>
              <a:buChar char="●"/>
            </a:pPr>
            <a:r>
              <a:rPr lang="es"/>
              <a:t>Siempre sobreescriba el método run() de la clase Thread ya que el predeterminado no hace nada.</a:t>
            </a:r>
            <a:endParaRPr/>
          </a:p>
          <a:p>
            <a:pPr indent="-342900" lvl="0" marL="457200" rtl="0" algn="just">
              <a:spcBef>
                <a:spcPts val="0"/>
              </a:spcBef>
              <a:spcAft>
                <a:spcPts val="0"/>
              </a:spcAft>
              <a:buSzPts val="1800"/>
              <a:buChar char="●"/>
            </a:pPr>
            <a:r>
              <a:rPr lang="es"/>
              <a:t>Llame al método start () y no al método run () directamente en el código. (Déjelo a la JVM para llame al método run ().)</a:t>
            </a:r>
            <a:endParaRPr/>
          </a:p>
          <a:p>
            <a:pPr indent="-342900" lvl="0" marL="457200" rtl="0" algn="just">
              <a:spcBef>
                <a:spcPts val="0"/>
              </a:spcBef>
              <a:spcAft>
                <a:spcPts val="0"/>
              </a:spcAft>
              <a:buSzPts val="1800"/>
              <a:buChar char="●"/>
            </a:pPr>
            <a:r>
              <a:rPr lang="es"/>
              <a:t>Cada subproceso tiene un nombre de subproceso, prioridad y grupo de subprocesos asociados con él; el valor por defecto toString () en Thread los imprime.</a:t>
            </a:r>
            <a:endParaRPr/>
          </a:p>
          <a:p>
            <a:pPr indent="-342900" lvl="0" marL="457200" rtl="0" algn="just">
              <a:spcBef>
                <a:spcPts val="0"/>
              </a:spcBef>
              <a:spcAft>
                <a:spcPts val="0"/>
              </a:spcAft>
              <a:buSzPts val="1800"/>
              <a:buChar char="●"/>
            </a:pPr>
            <a:r>
              <a:rPr lang="es"/>
              <a:t>Si llama al método sleep() de un subproceso, el subproceso no suelta el bloqueo y se mantiene en bloqueo.</a:t>
            </a:r>
            <a:endParaRPr/>
          </a:p>
          <a:p>
            <a:pPr indent="0" lvl="0" marL="457200" rtl="0" algn="just">
              <a:spcBef>
                <a:spcPts val="1600"/>
              </a:spcBef>
              <a:spcAft>
                <a:spcPts val="1600"/>
              </a:spcAft>
              <a:buNone/>
            </a:pPr>
            <a:r>
              <a:t/>
            </a:r>
            <a:endParaRPr/>
          </a:p>
        </p:txBody>
      </p:sp>
    </p:spTree>
  </p:cSld>
  <p:clrMapOvr>
    <a:masterClrMapping/>
  </p:clrMapOvr>
</p:sld>
</file>

<file path=ppt/slides/slide3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6" name="Shape 2206"/>
        <p:cNvGrpSpPr/>
        <p:nvPr/>
      </p:nvGrpSpPr>
      <p:grpSpPr>
        <a:xfrm>
          <a:off x="0" y="0"/>
          <a:ext cx="0" cy="0"/>
          <a:chOff x="0" y="0"/>
          <a:chExt cx="0" cy="0"/>
        </a:xfrm>
      </p:grpSpPr>
      <p:sp>
        <p:nvSpPr>
          <p:cNvPr id="2207" name="Google Shape;2207;p376"/>
          <p:cNvSpPr txBox="1"/>
          <p:nvPr>
            <p:ph idx="1" type="body"/>
          </p:nvPr>
        </p:nvSpPr>
        <p:spPr>
          <a:xfrm>
            <a:off x="729450" y="1318650"/>
            <a:ext cx="7688700" cy="30213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es"/>
              <a:t>Puede utilizar el método join() para esperar a que otro hilo termine.</a:t>
            </a:r>
            <a:endParaRPr/>
          </a:p>
          <a:p>
            <a:pPr indent="-342900" lvl="0" marL="457200" rtl="0" algn="just">
              <a:spcBef>
                <a:spcPts val="0"/>
              </a:spcBef>
              <a:spcAft>
                <a:spcPts val="0"/>
              </a:spcAft>
              <a:buSzPts val="1800"/>
              <a:buChar char="●"/>
            </a:pPr>
            <a:r>
              <a:rPr lang="es"/>
              <a:t>En general, si no está utilizando la función "interrupt" en los subprocesos, es seguro ignorar InterruptedException; sin embargo, es mejor que registre o imprima el seguimiento de la pila si se produce esa excepción.</a:t>
            </a:r>
            <a:endParaRPr/>
          </a:p>
          <a:p>
            <a:pPr indent="-342900" lvl="0" marL="457200" rtl="0" algn="just">
              <a:spcBef>
                <a:spcPts val="0"/>
              </a:spcBef>
              <a:spcAft>
                <a:spcPts val="0"/>
              </a:spcAft>
              <a:buSzPts val="1800"/>
              <a:buChar char="●"/>
            </a:pPr>
            <a:r>
              <a:rPr lang="es"/>
              <a:t>Los subprocesos se ejecutan de forma asincrónica; no puede predecir el orden en que se ejecutan.</a:t>
            </a:r>
            <a:endParaRPr/>
          </a:p>
          <a:p>
            <a:pPr indent="-342900" lvl="0" marL="457200" rtl="0" algn="just">
              <a:spcBef>
                <a:spcPts val="0"/>
              </a:spcBef>
              <a:spcAft>
                <a:spcPts val="0"/>
              </a:spcAft>
              <a:buSzPts val="1800"/>
              <a:buChar char="●"/>
            </a:pPr>
            <a:r>
              <a:rPr lang="es"/>
              <a:t>Los hilos son también no deterministas: en muchos casos, no se pueden reproducir problemas como deadlocks o data race cada vez.</a:t>
            </a:r>
            <a:endParaRPr/>
          </a:p>
          <a:p>
            <a:pPr indent="0" lvl="0" marL="0" rtl="0" algn="just">
              <a:spcBef>
                <a:spcPts val="1600"/>
              </a:spcBef>
              <a:spcAft>
                <a:spcPts val="0"/>
              </a:spcAft>
              <a:buNone/>
            </a:pPr>
            <a:r>
              <a:rPr b="1" lang="es"/>
              <a:t>Estados del hilo</a:t>
            </a:r>
            <a:endParaRPr b="1"/>
          </a:p>
          <a:p>
            <a:pPr indent="-342900" lvl="0" marL="457200" rtl="0" algn="just">
              <a:spcBef>
                <a:spcPts val="0"/>
              </a:spcBef>
              <a:spcAft>
                <a:spcPts val="0"/>
              </a:spcAft>
              <a:buSzPts val="1800"/>
              <a:buChar char="●"/>
            </a:pPr>
            <a:r>
              <a:rPr lang="es"/>
              <a:t>Hay tres estados básicos de subproceso: NEW, RUNNABLE y TERMINATED. Cuando un hilo es justo creado, está en un nuevo NEW; cuando está listo para ejecutarse o en funcionamiento, se encuentra en un estado RUNNABLE. Cuando el hilo muere, está en estado TERMINATED.</a:t>
            </a:r>
            <a:endParaRPr/>
          </a:p>
          <a:p>
            <a:pPr indent="-342900" lvl="0" marL="457200" rtl="0" algn="just">
              <a:spcBef>
                <a:spcPts val="0"/>
              </a:spcBef>
              <a:spcAft>
                <a:spcPts val="0"/>
              </a:spcAft>
              <a:buSzPts val="1800"/>
              <a:buChar char="●"/>
            </a:pPr>
            <a:r>
              <a:rPr lang="es"/>
              <a:t>El estado ejecutable tiene dos estados internamente (en el nivel OS): estados ready y en running.</a:t>
            </a:r>
            <a:endParaRPr/>
          </a:p>
          <a:p>
            <a:pPr indent="0" lvl="0" marL="0" rtl="0" algn="just">
              <a:spcBef>
                <a:spcPts val="1600"/>
              </a:spcBef>
              <a:spcAft>
                <a:spcPts val="1600"/>
              </a:spcAft>
              <a:buNone/>
            </a:pPr>
            <a:r>
              <a:t/>
            </a:r>
            <a:endParaRPr/>
          </a:p>
        </p:txBody>
      </p:sp>
    </p:spTree>
  </p:cSld>
  <p:clrMapOvr>
    <a:masterClrMapping/>
  </p:clrMapOvr>
</p:sld>
</file>

<file path=ppt/slides/slide3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1" name="Shape 2211"/>
        <p:cNvGrpSpPr/>
        <p:nvPr/>
      </p:nvGrpSpPr>
      <p:grpSpPr>
        <a:xfrm>
          <a:off x="0" y="0"/>
          <a:ext cx="0" cy="0"/>
          <a:chOff x="0" y="0"/>
          <a:chExt cx="0" cy="0"/>
        </a:xfrm>
      </p:grpSpPr>
      <p:sp>
        <p:nvSpPr>
          <p:cNvPr id="2212" name="Google Shape;2212;p377"/>
          <p:cNvSpPr txBox="1"/>
          <p:nvPr>
            <p:ph idx="1" type="body"/>
          </p:nvPr>
        </p:nvSpPr>
        <p:spPr>
          <a:xfrm>
            <a:off x="729450" y="1318650"/>
            <a:ext cx="7688700" cy="30213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es"/>
              <a:t>Un hilo estará en el estado BLOCKED cuando se espera para adquirir un bloqueo. El hilo estará en el TIMED_WAITING cuando se da un tiempo de espera para llamadas como wait. El hilo estará en espera estado cuando, por ejemplo, wait() se llama (sin un valor de tiempo de espera).</a:t>
            </a:r>
            <a:endParaRPr/>
          </a:p>
          <a:p>
            <a:pPr indent="-342900" lvl="0" marL="457200" rtl="0" algn="just">
              <a:spcBef>
                <a:spcPts val="0"/>
              </a:spcBef>
              <a:spcAft>
                <a:spcPts val="0"/>
              </a:spcAft>
              <a:buSzPts val="1800"/>
              <a:buChar char="●"/>
            </a:pPr>
            <a:r>
              <a:rPr lang="es"/>
              <a:t>Obtendrá una IllegalThreadStateException si sus operaciones resultan en estado de Threads no válido.</a:t>
            </a:r>
            <a:endParaRPr/>
          </a:p>
          <a:p>
            <a:pPr indent="0" lvl="0" marL="0" rtl="0" algn="just">
              <a:spcBef>
                <a:spcPts val="1600"/>
              </a:spcBef>
              <a:spcAft>
                <a:spcPts val="0"/>
              </a:spcAft>
              <a:buNone/>
            </a:pPr>
            <a:r>
              <a:rPr b="1" lang="es"/>
              <a:t>Problemas de acceso concurrentes</a:t>
            </a:r>
            <a:endParaRPr b="1"/>
          </a:p>
          <a:p>
            <a:pPr indent="-342900" lvl="0" marL="457200" rtl="0" algn="just">
              <a:spcBef>
                <a:spcPts val="0"/>
              </a:spcBef>
              <a:spcAft>
                <a:spcPts val="0"/>
              </a:spcAft>
              <a:buSzPts val="1800"/>
              <a:buChar char="●"/>
            </a:pPr>
            <a:r>
              <a:rPr lang="es"/>
              <a:t>Las lecturas y escrituras concurrentes a los recursos pueden conducir al problema de la race data (cuando no hay mecanismos de synch que cuiden el valor del dato, no es ThreadSafe).</a:t>
            </a:r>
            <a:endParaRPr/>
          </a:p>
          <a:p>
            <a:pPr indent="-342900" lvl="0" marL="457200" rtl="0" algn="just">
              <a:spcBef>
                <a:spcPts val="0"/>
              </a:spcBef>
              <a:spcAft>
                <a:spcPts val="0"/>
              </a:spcAft>
              <a:buSzPts val="1800"/>
              <a:buChar char="●"/>
            </a:pPr>
            <a:r>
              <a:rPr lang="es"/>
              <a:t>Debe utilizar sincronización de hebras (es decir, bloqueos) para acceder a valores compartidos y evitar data race, Java proporciona funciones de sincronización de hebras para dar acceso protegido a recursos, es decir, bloques sincronizados y métodos sincronizados.</a:t>
            </a:r>
            <a:endParaRPr/>
          </a:p>
          <a:p>
            <a:pPr indent="-342900" lvl="0" marL="457200" rtl="0" algn="just">
              <a:spcBef>
                <a:spcPts val="0"/>
              </a:spcBef>
              <a:spcAft>
                <a:spcPts val="0"/>
              </a:spcAft>
              <a:buSzPts val="1800"/>
              <a:buChar char="●"/>
            </a:pPr>
            <a:r>
              <a:rPr lang="es"/>
              <a:t>El uso de bloqueos puede introducir problemas como bloqueo de las hebras o subproceso. Cuando esto ocurre se produce un punto muerto, el proceso se bloqueará y nunca terminará.</a:t>
            </a:r>
            <a:endParaRPr/>
          </a:p>
        </p:txBody>
      </p:sp>
    </p:spTree>
  </p:cSld>
  <p:clrMapOvr>
    <a:masterClrMapping/>
  </p:clrMapOvr>
</p:sld>
</file>

<file path=ppt/slides/slide3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6" name="Shape 2216"/>
        <p:cNvGrpSpPr/>
        <p:nvPr/>
      </p:nvGrpSpPr>
      <p:grpSpPr>
        <a:xfrm>
          <a:off x="0" y="0"/>
          <a:ext cx="0" cy="0"/>
          <a:chOff x="0" y="0"/>
          <a:chExt cx="0" cy="0"/>
        </a:xfrm>
      </p:grpSpPr>
      <p:sp>
        <p:nvSpPr>
          <p:cNvPr id="2217" name="Google Shape;2217;p378"/>
          <p:cNvSpPr txBox="1"/>
          <p:nvPr>
            <p:ph idx="1" type="body"/>
          </p:nvPr>
        </p:nvSpPr>
        <p:spPr>
          <a:xfrm>
            <a:off x="729450" y="1318650"/>
            <a:ext cx="7688700" cy="3021300"/>
          </a:xfrm>
          <a:prstGeom prst="rect">
            <a:avLst/>
          </a:prstGeom>
        </p:spPr>
        <p:txBody>
          <a:bodyPr anchorCtr="0" anchor="t" bIns="91425" lIns="91425" spcFirstLastPara="1" rIns="91425" wrap="square" tIns="91425">
            <a:noAutofit/>
          </a:bodyPr>
          <a:lstStyle/>
          <a:p>
            <a:pPr indent="-304800" lvl="0" marL="457200" rtl="0" algn="just">
              <a:spcBef>
                <a:spcPts val="0"/>
              </a:spcBef>
              <a:spcAft>
                <a:spcPts val="0"/>
              </a:spcAft>
              <a:buSzPts val="1200"/>
              <a:buChar char="●"/>
            </a:pPr>
            <a:r>
              <a:rPr lang="es" sz="1200"/>
              <a:t>Un bloqueo suele ocurrir cuando dos hilos adquieren bloqueos en orden opuesto. Cuando uno hila ha adquirido un bloqueo y espera otro bloquo, otro hilo ha adquirido que otro bloqueo y espera que se libere el primer bloqueo. Por lo tanto, no se hace ningún progreso y el programa interbloquea la ejecucción.</a:t>
            </a:r>
            <a:endParaRPr sz="1200"/>
          </a:p>
          <a:p>
            <a:pPr indent="-304800" lvl="0" marL="457200" rtl="0" algn="just">
              <a:spcBef>
                <a:spcPts val="0"/>
              </a:spcBef>
              <a:spcAft>
                <a:spcPts val="0"/>
              </a:spcAft>
              <a:buSzPts val="1200"/>
              <a:buChar char="●"/>
            </a:pPr>
            <a:r>
              <a:rPr lang="es" sz="1200"/>
              <a:t>Para evitar bloqueos, es mejor evitar la adquisición de bloqueos múltiples. Cuando usted tiene que adquirir tales bloqueos múltiples, asegurarse de que se adquieren en el mismo orden en todos los programa.</a:t>
            </a:r>
            <a:endParaRPr sz="1200"/>
          </a:p>
          <a:p>
            <a:pPr indent="0" lvl="0" marL="0" rtl="0" algn="just">
              <a:spcBef>
                <a:spcPts val="1600"/>
              </a:spcBef>
              <a:spcAft>
                <a:spcPts val="0"/>
              </a:spcAft>
              <a:buNone/>
            </a:pPr>
            <a:r>
              <a:rPr b="1" lang="es" sz="1200"/>
              <a:t>El mecanismo de wait / notify</a:t>
            </a:r>
            <a:endParaRPr b="1" sz="1200"/>
          </a:p>
          <a:p>
            <a:pPr indent="-304800" lvl="0" marL="457200" rtl="0" algn="just">
              <a:spcBef>
                <a:spcPts val="0"/>
              </a:spcBef>
              <a:spcAft>
                <a:spcPts val="0"/>
              </a:spcAft>
              <a:buSzPts val="1200"/>
              <a:buChar char="●"/>
            </a:pPr>
            <a:r>
              <a:rPr lang="es" sz="1200"/>
              <a:t>Cuando un hilo tiene que esperar a que una condición o evento particular sea satisfecho por otro hilo, puede utilizar un mecanismo de espera / notificación como un mecanismo de comunicación entre subprocesos.</a:t>
            </a:r>
            <a:endParaRPr sz="1200"/>
          </a:p>
          <a:p>
            <a:pPr indent="-304800" lvl="0" marL="457200" rtl="0" algn="just">
              <a:spcBef>
                <a:spcPts val="0"/>
              </a:spcBef>
              <a:spcAft>
                <a:spcPts val="0"/>
              </a:spcAft>
              <a:buSzPts val="1200"/>
              <a:buChar char="●"/>
            </a:pPr>
            <a:r>
              <a:rPr lang="es" sz="1200"/>
              <a:t>Cuando un hilo necesita esperar una condición / evento en particular, puede llamar a wait () con o sin un valor de tiempo de espera especificado.</a:t>
            </a:r>
            <a:endParaRPr sz="1200"/>
          </a:p>
          <a:p>
            <a:pPr indent="-304800" lvl="0" marL="457200" rtl="0" algn="just">
              <a:spcBef>
                <a:spcPts val="0"/>
              </a:spcBef>
              <a:spcAft>
                <a:spcPts val="0"/>
              </a:spcAft>
              <a:buSzPts val="1200"/>
              <a:buChar char="●"/>
            </a:pPr>
            <a:r>
              <a:rPr lang="es" sz="1200"/>
              <a:t>Para evitar que se pierdan las notificaciones, es mejor utilizar siempre notifyAll () en lugar de notify().</a:t>
            </a:r>
            <a:endParaRPr sz="1200"/>
          </a:p>
          <a:p>
            <a:pPr indent="0" lvl="0" marL="457200" rtl="0" algn="just">
              <a:spcBef>
                <a:spcPts val="1600"/>
              </a:spcBef>
              <a:spcAft>
                <a:spcPts val="1600"/>
              </a:spcAft>
              <a:buNone/>
            </a:pPr>
            <a:r>
              <a:t/>
            </a:r>
            <a:endParaRPr sz="1200"/>
          </a:p>
        </p:txBody>
      </p:sp>
    </p:spTree>
  </p:cSld>
  <p:clrMapOvr>
    <a:masterClrMapping/>
  </p:clrMapOvr>
</p:sld>
</file>

<file path=ppt/slides/slide3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1" name="Shape 2221"/>
        <p:cNvGrpSpPr/>
        <p:nvPr/>
      </p:nvGrpSpPr>
      <p:grpSpPr>
        <a:xfrm>
          <a:off x="0" y="0"/>
          <a:ext cx="0" cy="0"/>
          <a:chOff x="0" y="0"/>
          <a:chExt cx="0" cy="0"/>
        </a:xfrm>
      </p:grpSpPr>
      <p:sp>
        <p:nvSpPr>
          <p:cNvPr id="2222" name="Google Shape;2222;p37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Links</a:t>
            </a:r>
            <a:endParaRPr/>
          </a:p>
        </p:txBody>
      </p:sp>
      <p:sp>
        <p:nvSpPr>
          <p:cNvPr id="2223" name="Google Shape;2223;p37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u="sng">
                <a:solidFill>
                  <a:schemeClr val="hlink"/>
                </a:solidFill>
                <a:hlinkClick r:id="rId3"/>
              </a:rPr>
              <a:t>https://www.tutorialspoint.com/java/</a:t>
            </a:r>
            <a:endParaRPr/>
          </a:p>
          <a:p>
            <a:pPr indent="0" lvl="0" marL="0" rtl="0" algn="l">
              <a:spcBef>
                <a:spcPts val="0"/>
              </a:spcBef>
              <a:spcAft>
                <a:spcPts val="0"/>
              </a:spcAft>
              <a:buNone/>
            </a:pPr>
            <a:r>
              <a:rPr lang="es" u="sng">
                <a:solidFill>
                  <a:schemeClr val="hlink"/>
                </a:solidFill>
                <a:hlinkClick r:id="rId4"/>
              </a:rPr>
              <a:t>https://docs.oracle.com/javase/8/docs/api/</a:t>
            </a:r>
            <a:endParaRPr/>
          </a:p>
          <a:p>
            <a:pPr indent="0" lvl="0" marL="0" rtl="0" algn="l">
              <a:spcBef>
                <a:spcPts val="0"/>
              </a:spcBef>
              <a:spcAft>
                <a:spcPts val="0"/>
              </a:spcAft>
              <a:buNone/>
            </a:pPr>
            <a:r>
              <a:t/>
            </a:r>
            <a:endParaRPr/>
          </a:p>
          <a:p>
            <a:pPr indent="0" lvl="0" marL="0" rtl="0" algn="l">
              <a:spcBef>
                <a:spcPts val="0"/>
              </a:spcBef>
              <a:spcAft>
                <a:spcPts val="160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9"/>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El método </a:t>
            </a:r>
            <a:r>
              <a:rPr lang="es">
                <a:latin typeface="Consolas"/>
                <a:ea typeface="Consolas"/>
                <a:cs typeface="Consolas"/>
                <a:sym typeface="Consolas"/>
              </a:rPr>
              <a:t>main</a:t>
            </a:r>
            <a:endParaRPr>
              <a:latin typeface="Consolas"/>
              <a:ea typeface="Consolas"/>
              <a:cs typeface="Consolas"/>
              <a:sym typeface="Consolas"/>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Ejecución de código</a:t>
            </a:r>
            <a:endParaRPr/>
          </a:p>
        </p:txBody>
      </p:sp>
      <p:sp>
        <p:nvSpPr>
          <p:cNvPr id="266" name="Google Shape;266;p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El método main proporciona el mecanismo para controlar la aplicación. Cuando se ejecuta una clase Java el sistema localiza y ejecuta el método main de esa clase.</a:t>
            </a:r>
            <a:endParaRPr/>
          </a:p>
          <a:p>
            <a:pPr indent="0" lvl="0" marL="0" rtl="0" algn="just">
              <a:spcBef>
                <a:spcPts val="1600"/>
              </a:spcBef>
              <a:spcAft>
                <a:spcPts val="0"/>
              </a:spcAft>
              <a:buNone/>
            </a:pPr>
            <a:r>
              <a:rPr lang="es"/>
              <a:t>El método main es el punto de partida de cualquier aplicación en Java.</a:t>
            </a:r>
            <a:endParaRPr/>
          </a:p>
          <a:p>
            <a:pPr indent="0" lvl="0" marL="0" rtl="0" algn="just">
              <a:spcBef>
                <a:spcPts val="1600"/>
              </a:spcBef>
              <a:spcAft>
                <a:spcPts val="0"/>
              </a:spcAft>
              <a:buNone/>
            </a:pPr>
            <a:r>
              <a:rPr lang="es"/>
              <a:t>En una aplicación Java, su clase principal debe contener el método main puesto que es necesario para ejecutar la aplicación de manera adecuada.</a:t>
            </a:r>
            <a:br>
              <a:rPr lang="es"/>
            </a:br>
            <a:br>
              <a:rPr lang="es"/>
            </a:br>
            <a:r>
              <a:rPr lang="es"/>
              <a:t>Éste método siempre se declara de la siguiente manera, </a:t>
            </a:r>
            <a:endParaRPr/>
          </a:p>
          <a:p>
            <a:pPr indent="0" lvl="0" marL="0" rtl="0" algn="just">
              <a:spcBef>
                <a:spcPts val="0"/>
              </a:spcBef>
              <a:spcAft>
                <a:spcPts val="0"/>
              </a:spcAft>
              <a:buNone/>
            </a:pPr>
            <a:r>
              <a:rPr lang="es"/>
              <a:t>dentro de la clase:</a:t>
            </a:r>
            <a:endParaRPr/>
          </a:p>
        </p:txBody>
      </p:sp>
      <p:graphicFrame>
        <p:nvGraphicFramePr>
          <p:cNvPr id="267" name="Google Shape;267;p50"/>
          <p:cNvGraphicFramePr/>
          <p:nvPr/>
        </p:nvGraphicFramePr>
        <p:xfrm>
          <a:off x="5004450" y="3901075"/>
          <a:ext cx="3000000" cy="3000000"/>
        </p:xfrm>
        <a:graphic>
          <a:graphicData uri="http://schemas.openxmlformats.org/drawingml/2006/table">
            <a:tbl>
              <a:tblPr>
                <a:noFill/>
                <a:tableStyleId>{F31D630A-0519-4E60-B0DE-21C533DD9359}</a:tableStyleId>
              </a:tblPr>
              <a:tblGrid>
                <a:gridCol w="3413700"/>
              </a:tblGrid>
              <a:tr h="535200">
                <a:tc>
                  <a:txBody>
                    <a:bodyPr/>
                    <a:lstStyle/>
                    <a:p>
                      <a:pPr indent="0" lvl="0" marL="0" rtl="0" algn="l">
                        <a:lnSpc>
                          <a:spcPct val="115000"/>
                        </a:lnSpc>
                        <a:spcBef>
                          <a:spcPts val="0"/>
                        </a:spcBef>
                        <a:spcAft>
                          <a:spcPts val="0"/>
                        </a:spcAft>
                        <a:buNone/>
                      </a:pPr>
                      <a:r>
                        <a:rPr lang="es" sz="1100">
                          <a:solidFill>
                            <a:schemeClr val="lt1"/>
                          </a:solidFill>
                          <a:highlight>
                            <a:srgbClr val="333333"/>
                          </a:highlight>
                          <a:latin typeface="Consolas"/>
                          <a:ea typeface="Consolas"/>
                          <a:cs typeface="Consolas"/>
                          <a:sym typeface="Consolas"/>
                        </a:rPr>
                        <a:t>public static void main(String[] args){</a:t>
                      </a:r>
                      <a:endParaRPr sz="1100">
                        <a:solidFill>
                          <a:schemeClr val="lt1"/>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es" sz="1100">
                          <a:solidFill>
                            <a:schemeClr val="lt1"/>
                          </a:solidFill>
                          <a:highlight>
                            <a:srgbClr val="333333"/>
                          </a:highlight>
                          <a:latin typeface="Consolas"/>
                          <a:ea typeface="Consolas"/>
                          <a:cs typeface="Consolas"/>
                          <a:sym typeface="Consolas"/>
                        </a:rPr>
                        <a:t>}</a:t>
                      </a:r>
                      <a:endParaRPr sz="1100">
                        <a:solidFill>
                          <a:srgbClr val="695D46"/>
                        </a:solidFill>
                        <a:latin typeface="Open Sans"/>
                        <a:ea typeface="Open Sans"/>
                        <a:cs typeface="Open Sans"/>
                        <a:sym typeface="Open Sans"/>
                      </a:endParaRPr>
                    </a:p>
                  </a:txBody>
                  <a:tcPr marT="63500" marB="63500" marR="63500" marL="63500">
                    <a:solidFill>
                      <a:srgbClr val="333333"/>
                    </a:solidFill>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51"/>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La clase </a:t>
            </a:r>
            <a:r>
              <a:rPr lang="es">
                <a:latin typeface="Consolas"/>
                <a:ea typeface="Consolas"/>
                <a:cs typeface="Consolas"/>
                <a:sym typeface="Consolas"/>
              </a:rPr>
              <a:t>System</a:t>
            </a:r>
            <a:endParaRPr>
              <a:latin typeface="Consolas"/>
              <a:ea typeface="Consolas"/>
              <a:cs typeface="Consolas"/>
              <a:sym typeface="Consola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Introducción a Java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System</a:t>
            </a:r>
            <a:endParaRPr/>
          </a:p>
        </p:txBody>
      </p:sp>
      <p:sp>
        <p:nvSpPr>
          <p:cNvPr id="278" name="Google Shape;278;p5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El uso de Java System Class es algo de utilizamos muy a menudo , normalmente invocando </a:t>
            </a:r>
            <a:r>
              <a:rPr lang="es">
                <a:latin typeface="Consolas"/>
                <a:ea typeface="Consolas"/>
                <a:cs typeface="Consolas"/>
                <a:sym typeface="Consolas"/>
              </a:rPr>
              <a:t>System.out.println(“hola mundo”)</a:t>
            </a:r>
            <a:r>
              <a:rPr lang="es"/>
              <a:t> o algo muy similar. Estamos muy acostumbrados a usar esta clase , pero muchas veces no entendemos a detalle que operaciones  realiza. </a:t>
            </a:r>
            <a:endParaRPr/>
          </a:p>
          <a:p>
            <a:pPr indent="0" lvl="0" marL="0" rtl="0" algn="just">
              <a:spcBef>
                <a:spcPts val="1600"/>
              </a:spcBef>
              <a:spcAft>
                <a:spcPts val="0"/>
              </a:spcAft>
              <a:buNone/>
            </a:pPr>
            <a:r>
              <a:rPr lang="es"/>
              <a:t>La clase </a:t>
            </a:r>
            <a:r>
              <a:rPr lang="es">
                <a:latin typeface="Consolas"/>
                <a:ea typeface="Consolas"/>
                <a:cs typeface="Consolas"/>
                <a:sym typeface="Consolas"/>
              </a:rPr>
              <a:t>System</a:t>
            </a:r>
            <a:r>
              <a:rPr lang="es"/>
              <a:t> pertenece al package</a:t>
            </a:r>
            <a:r>
              <a:rPr lang="es">
                <a:latin typeface="Consolas"/>
                <a:ea typeface="Consolas"/>
                <a:cs typeface="Consolas"/>
                <a:sym typeface="Consolas"/>
              </a:rPr>
              <a:t> java.lang </a:t>
            </a:r>
            <a:r>
              <a:rPr lang="es"/>
              <a:t>y dispone de varias variables estáticas a utilizar. Las </a:t>
            </a:r>
            <a:r>
              <a:rPr lang="es"/>
              <a:t>más</a:t>
            </a:r>
            <a:r>
              <a:rPr lang="es"/>
              <a:t> utilizadas variables son </a:t>
            </a:r>
            <a:r>
              <a:rPr lang="es">
                <a:latin typeface="Consolas"/>
                <a:ea typeface="Consolas"/>
                <a:cs typeface="Consolas"/>
                <a:sym typeface="Consolas"/>
              </a:rPr>
              <a:t>in</a:t>
            </a:r>
            <a:r>
              <a:rPr lang="es"/>
              <a:t>, </a:t>
            </a:r>
            <a:r>
              <a:rPr lang="es">
                <a:latin typeface="Consolas"/>
                <a:ea typeface="Consolas"/>
                <a:cs typeface="Consolas"/>
                <a:sym typeface="Consolas"/>
              </a:rPr>
              <a:t>out</a:t>
            </a:r>
            <a:r>
              <a:rPr lang="es"/>
              <a:t> y </a:t>
            </a:r>
            <a:r>
              <a:rPr lang="es">
                <a:latin typeface="Consolas"/>
                <a:ea typeface="Consolas"/>
                <a:cs typeface="Consolas"/>
                <a:sym typeface="Consolas"/>
              </a:rPr>
              <a:t>err</a:t>
            </a:r>
            <a:r>
              <a:rPr lang="es"/>
              <a:t> que hacen referencia a la entrada ,salida y manejo de errores respectivamente. De ahí que podamos invocar sin problema.</a:t>
            </a:r>
            <a:endParaRPr/>
          </a:p>
          <a:p>
            <a:pPr indent="0" lvl="0" marL="0" rtl="0" algn="just">
              <a:spcBef>
                <a:spcPts val="1600"/>
              </a:spcBef>
              <a:spcAft>
                <a:spcPts val="1600"/>
              </a:spcAft>
              <a:buNone/>
            </a:pPr>
            <a:r>
              <a:rPr lang="es"/>
              <a:t>	</a:t>
            </a:r>
            <a:r>
              <a:rPr lang="es">
                <a:latin typeface="Consolas"/>
                <a:ea typeface="Consolas"/>
                <a:cs typeface="Consolas"/>
                <a:sym typeface="Consolas"/>
              </a:rPr>
              <a:t>System.out.println(“hola mundo”)</a:t>
            </a:r>
            <a:r>
              <a:rPr lang="es"/>
              <a:t>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Los </a:t>
            </a:r>
            <a:r>
              <a:rPr lang="es"/>
              <a:t>métodos</a:t>
            </a:r>
            <a:endParaRPr/>
          </a:p>
        </p:txBody>
      </p:sp>
      <p:sp>
        <p:nvSpPr>
          <p:cNvPr id="284" name="Google Shape;284;p5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La clase </a:t>
            </a:r>
            <a:r>
              <a:rPr lang="es">
                <a:latin typeface="Consolas"/>
                <a:ea typeface="Consolas"/>
                <a:cs typeface="Consolas"/>
                <a:sym typeface="Consolas"/>
              </a:rPr>
              <a:t>System</a:t>
            </a:r>
            <a:r>
              <a:rPr lang="es"/>
              <a:t> tiene otros métodos muy útiles ya que es la encargada de interactuar en el sistema. Por ejemplo nos permite acceder a la propiedad de Java home, al directorio actual o la versión de Java que tenemos.</a:t>
            </a:r>
            <a:endParaRPr/>
          </a:p>
          <a:p>
            <a:pPr indent="457200" lvl="0" marL="0" rtl="0" algn="just">
              <a:spcBef>
                <a:spcPts val="1600"/>
              </a:spcBef>
              <a:spcAft>
                <a:spcPts val="0"/>
              </a:spcAft>
              <a:buNone/>
            </a:pPr>
            <a:r>
              <a:rPr lang="es">
                <a:latin typeface="Consolas"/>
                <a:ea typeface="Consolas"/>
                <a:cs typeface="Consolas"/>
                <a:sym typeface="Consolas"/>
              </a:rPr>
              <a:t>System.out.println(System.getProperty("java.home"));</a:t>
            </a:r>
            <a:endParaRPr>
              <a:latin typeface="Consolas"/>
              <a:ea typeface="Consolas"/>
              <a:cs typeface="Consolas"/>
              <a:sym typeface="Consolas"/>
            </a:endParaRPr>
          </a:p>
          <a:p>
            <a:pPr indent="0" lvl="0" marL="0" rtl="0" algn="just">
              <a:spcBef>
                <a:spcPts val="1000"/>
              </a:spcBef>
              <a:spcAft>
                <a:spcPts val="0"/>
              </a:spcAft>
              <a:buNone/>
            </a:pPr>
            <a:r>
              <a:rPr lang="es"/>
              <a:t>Además</a:t>
            </a:r>
            <a:r>
              <a:rPr lang="es"/>
              <a:t> de muchos otros </a:t>
            </a:r>
            <a:r>
              <a:rPr lang="es"/>
              <a:t>métodos</a:t>
            </a:r>
            <a:r>
              <a:rPr lang="es"/>
              <a:t> como arrayCopy(), para copiar arrays, urrentTimeMillis(), para obtener el tiempo en milisegundos o exit()  que trmina el programa Java.</a:t>
            </a:r>
            <a:endParaRPr/>
          </a:p>
          <a:p>
            <a:pPr indent="0" lvl="0" marL="0" rtl="0" algn="just">
              <a:spcBef>
                <a:spcPts val="1600"/>
              </a:spcBef>
              <a:spcAft>
                <a:spcPts val="0"/>
              </a:spcAft>
              <a:buNone/>
            </a:pPr>
            <a:r>
              <a:rPr lang="es"/>
              <a:t>Se recomienda revisar el JavaDoc en </a:t>
            </a:r>
            <a:endParaRPr/>
          </a:p>
          <a:p>
            <a:pPr indent="0" lvl="0" marL="0" rtl="0" algn="r">
              <a:spcBef>
                <a:spcPts val="1600"/>
              </a:spcBef>
              <a:spcAft>
                <a:spcPts val="0"/>
              </a:spcAft>
              <a:buNone/>
            </a:pPr>
            <a:r>
              <a:rPr lang="es" sz="1000">
                <a:latin typeface="Consolas"/>
                <a:ea typeface="Consolas"/>
                <a:cs typeface="Consolas"/>
                <a:sym typeface="Consolas"/>
              </a:rPr>
              <a:t>https://docs.oracle.com/javase/8/docs/api/java/lang/System.html</a:t>
            </a:r>
            <a:endParaRPr sz="1000">
              <a:latin typeface="Consolas"/>
              <a:ea typeface="Consolas"/>
              <a:cs typeface="Consolas"/>
              <a:sym typeface="Consolas"/>
            </a:endParaRPr>
          </a:p>
          <a:p>
            <a:pPr indent="0" lvl="0" marL="0" rtl="0" algn="just">
              <a:spcBef>
                <a:spcPts val="1600"/>
              </a:spcBef>
              <a:spcAft>
                <a:spcPts val="0"/>
              </a:spcAft>
              <a:buNone/>
            </a:pPr>
            <a:r>
              <a:t/>
            </a:r>
            <a:endParaRPr/>
          </a:p>
          <a:p>
            <a:pPr indent="0" lvl="0" marL="0" rtl="0" algn="just">
              <a:spcBef>
                <a:spcPts val="1600"/>
              </a:spcBef>
              <a:spcAft>
                <a:spcPts val="0"/>
              </a:spcAft>
              <a:buNone/>
            </a:pPr>
            <a:r>
              <a:t/>
            </a:r>
            <a:endParaRPr/>
          </a:p>
          <a:p>
            <a:pPr indent="0" lvl="0" marL="0" rtl="0" algn="just">
              <a:spcBef>
                <a:spcPts val="1600"/>
              </a:spcBef>
              <a:spcAft>
                <a:spcPts val="160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54"/>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Herencia y polimorfismo</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Herencia</a:t>
            </a:r>
            <a:endParaRPr/>
          </a:p>
        </p:txBody>
      </p:sp>
      <p:sp>
        <p:nvSpPr>
          <p:cNvPr id="295" name="Google Shape;295;p5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Con la herencia podemos definir una clase a partir de otra que ya exista, de forma que la nueva clase tendrá todas las variables y métodos de la clase a partir de la que se crea, más las variables y métodos nuevos que necesite. A la clase base a partir de la cual se crea la nueva clase se le llama superclase.</a:t>
            </a:r>
            <a:endParaRPr/>
          </a:p>
          <a:p>
            <a:pPr indent="0" lvl="0" marL="0" rtl="0" algn="l">
              <a:spcBef>
                <a:spcPts val="1600"/>
              </a:spcBef>
              <a:spcAft>
                <a:spcPts val="0"/>
              </a:spcAft>
              <a:buNone/>
            </a:pPr>
            <a:r>
              <a:rPr lang="es"/>
              <a:t>Java permite el empleo de la herencia, característica muy potente que permite definir una clase tomando como base a otra clase ya existente. Esto es una de las bases de la reutilización de código, en lugar de copiar y pegar.</a:t>
            </a:r>
            <a:endParaRPr/>
          </a:p>
          <a:p>
            <a:pPr indent="0" lvl="0" marL="0" rtl="0" algn="just">
              <a:spcBef>
                <a:spcPts val="1600"/>
              </a:spcBef>
              <a:spcAft>
                <a:spcPts val="1600"/>
              </a:spcAft>
              <a:buNone/>
            </a:pPr>
            <a:r>
              <a:rPr lang="es"/>
              <a:t>Por ejemplo, podríamos tener una clase genérica Animal, y heredamos de ella para formar clases más específicas, como Pato, Elefante, o León.  Estas clases tendrán todo lo de la clase padre Animal, y además cada una podría tener sus propios elementos adicionales.</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56"/>
          <p:cNvSpPr txBox="1"/>
          <p:nvPr>
            <p:ph idx="1" type="body"/>
          </p:nvPr>
        </p:nvSpPr>
        <p:spPr>
          <a:xfrm>
            <a:off x="729450" y="672700"/>
            <a:ext cx="7688700" cy="3667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Una característica derivada de la herencia es que, por ejemplo, si tenemos un método dibuja (Animal a), que se encarga de hacer un dibujo del animal que se le pasa como parámetro, podremos pasarle a este método como parámetro tanto un Animal como un Pato,  Elefante, o cualquier otro subtipo directo o indirecto de Animal.</a:t>
            </a:r>
            <a:endParaRPr/>
          </a:p>
          <a:p>
            <a:pPr indent="457200" lvl="0" marL="0" rtl="0" algn="l">
              <a:spcBef>
                <a:spcPts val="1600"/>
              </a:spcBef>
              <a:spcAft>
                <a:spcPts val="0"/>
              </a:spcAft>
              <a:buNone/>
            </a:pPr>
            <a:r>
              <a:rPr b="1" lang="es"/>
              <a:t>Esto se conoce como polimorfismo.</a:t>
            </a:r>
            <a:endParaRPr b="1"/>
          </a:p>
          <a:p>
            <a:pPr indent="0" lvl="0" marL="0" rtl="0" algn="l">
              <a:spcBef>
                <a:spcPts val="1600"/>
              </a:spcBef>
              <a:spcAft>
                <a:spcPts val="1600"/>
              </a:spcAft>
              <a:buNone/>
            </a:pPr>
            <a:r>
              <a:rPr lang="es"/>
              <a:t>Java permite el empleo de la herencia, característica muy potente que permite definir una clase tomando como base a otra clase ya existente. Esto es una de las bases de la reutilización de código, en lugar de copiar y pegar.</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Herencia</a:t>
            </a:r>
            <a:endParaRPr/>
          </a:p>
        </p:txBody>
      </p:sp>
      <p:sp>
        <p:nvSpPr>
          <p:cNvPr id="306" name="Google Shape;306;p5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es"/>
              <a:t>La herencia se puede definir como el proceso en el que una clase adquiere las propiedades (métodos y campos) de otra. Con el uso de la herencia, la información se hace manejable en un orden jerárquico.</a:t>
            </a:r>
            <a:endParaRPr/>
          </a:p>
          <a:p>
            <a:pPr indent="-342900" lvl="0" marL="457200" rtl="0" algn="just">
              <a:spcBef>
                <a:spcPts val="0"/>
              </a:spcBef>
              <a:spcAft>
                <a:spcPts val="0"/>
              </a:spcAft>
              <a:buSzPts val="1800"/>
              <a:buChar char="●"/>
            </a:pPr>
            <a:r>
              <a:rPr lang="es"/>
              <a:t>La clase que hereda las propiedades de otra se conoce como subclase (clase derivada, clase hija) y la clase cuyas propiedades se heredan se conoce como superclase (clase base, clase principal).</a:t>
            </a:r>
            <a:endParaRPr/>
          </a:p>
          <a:p>
            <a:pPr indent="-342900" lvl="0" marL="457200" rtl="0" algn="just">
              <a:spcBef>
                <a:spcPts val="0"/>
              </a:spcBef>
              <a:spcAft>
                <a:spcPts val="0"/>
              </a:spcAft>
              <a:buSzPts val="1800"/>
              <a:buChar char="●"/>
            </a:pPr>
            <a:r>
              <a:rPr lang="es"/>
              <a:t>La herencia permite que una clase sea una subclase de una superclase y por lo tanto hereda variables protegidas y métodos de la superclase, es un concepto clave que subyace al IS-A, el polimorfismo, la sobrecarga y el “casting”.</a:t>
            </a:r>
            <a:endParaRPr/>
          </a:p>
          <a:p>
            <a:pPr indent="-342900" lvl="0" marL="457200" rtl="0" algn="just">
              <a:spcBef>
                <a:spcPts val="0"/>
              </a:spcBef>
              <a:spcAft>
                <a:spcPts val="0"/>
              </a:spcAft>
              <a:buSzPts val="1800"/>
              <a:buChar char="●"/>
            </a:pPr>
            <a:r>
              <a:rPr lang="es"/>
              <a:t>Todas las clases (excepto la clase Object) son subclases de tipo Object, y por lo tanto heredan los métodos de “Object”</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Abstracción</a:t>
            </a:r>
            <a:endParaRPr/>
          </a:p>
        </p:txBody>
      </p:sp>
      <p:sp>
        <p:nvSpPr>
          <p:cNvPr id="312" name="Google Shape;312;p5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Del mismo modo, en la programación orientada a objetos, la abstracción es un proceso de ocultar los detalles de implementación del usuario, solo la funcionalidad se proporcionará al usuario. En otras palabras, el usuario tendrá la información sobre lo que hace el objeto en lugar de cómo lo hace.</a:t>
            </a:r>
            <a:endParaRPr/>
          </a:p>
          <a:p>
            <a:pPr indent="0" lvl="0" marL="0" rtl="0" algn="just">
              <a:spcBef>
                <a:spcPts val="1600"/>
              </a:spcBef>
              <a:spcAft>
                <a:spcPts val="0"/>
              </a:spcAft>
              <a:buNone/>
            </a:pPr>
            <a:r>
              <a:rPr lang="es"/>
              <a:t>Por ejemplo, cuando considera el caso del correo electrónico, detalles complejos como lo que sucede tan pronto como envía un correo electrónico, el protocolo que usa su servidor de correo electrónico está oculto para el usuario.</a:t>
            </a:r>
            <a:endParaRPr/>
          </a:p>
          <a:p>
            <a:pPr indent="0" lvl="0" marL="0" rtl="0" algn="just">
              <a:spcBef>
                <a:spcPts val="1600"/>
              </a:spcBef>
              <a:spcAft>
                <a:spcPts val="1600"/>
              </a:spcAft>
              <a:buNone/>
            </a:pPr>
            <a:r>
              <a:rPr lang="es"/>
              <a:t>En Java, la abstracción se logra usando clases abstractas </a:t>
            </a:r>
            <a:r>
              <a:rPr lang="es"/>
              <a:t>e interfaces</a:t>
            </a:r>
            <a:r>
              <a:rPr lang="es"/>
              <a:t>.</a:t>
            </a:r>
            <a:br>
              <a:rPr lang="es"/>
            </a:b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Encapsulado y Subclases</a:t>
            </a:r>
            <a:endParaRPr/>
          </a:p>
        </p:txBody>
      </p:sp>
      <p:sp>
        <p:nvSpPr>
          <p:cNvPr id="318" name="Google Shape;318;p5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es"/>
              <a:t>Encapsulado es uno de los cuatro conceptos fundamentales de OOP. Los otros tres son herencia, polimorfismo y abstracción.</a:t>
            </a:r>
            <a:endParaRPr/>
          </a:p>
          <a:p>
            <a:pPr indent="-342900" lvl="0" marL="457200" rtl="0" algn="just">
              <a:spcBef>
                <a:spcPts val="0"/>
              </a:spcBef>
              <a:spcAft>
                <a:spcPts val="0"/>
              </a:spcAft>
              <a:buSzPts val="1800"/>
              <a:buChar char="●"/>
            </a:pPr>
            <a:r>
              <a:rPr lang="es"/>
              <a:t>El encapsulado en Java es un mecanismo para envolver los datos (variables) y el código que actúa sobre los datos (métodos) juntos como una sola unidad.</a:t>
            </a:r>
            <a:endParaRPr/>
          </a:p>
          <a:p>
            <a:pPr indent="-342900" lvl="0" marL="457200" rtl="0" algn="just">
              <a:spcBef>
                <a:spcPts val="0"/>
              </a:spcBef>
              <a:spcAft>
                <a:spcPts val="0"/>
              </a:spcAft>
              <a:buSzPts val="1800"/>
              <a:buChar char="●"/>
            </a:pPr>
            <a:r>
              <a:rPr lang="es"/>
              <a:t>En el encapsulado, las variables de una clase se ocultan de otras clases, y solo se puede acceder a ellas a través de los métodos de su clase actual. Por lo tanto, también se conoce como ocultación de datos.</a:t>
            </a:r>
            <a:endParaRPr/>
          </a:p>
          <a:p>
            <a:pPr indent="-342900" lvl="0" marL="457200" rtl="0" algn="just">
              <a:spcBef>
                <a:spcPts val="0"/>
              </a:spcBef>
              <a:spcAft>
                <a:spcPts val="0"/>
              </a:spcAft>
              <a:buSzPts val="1800"/>
              <a:buChar char="●"/>
            </a:pPr>
            <a:r>
              <a:rPr lang="es"/>
              <a:t>Los campos de una clase se pueden hacer de solo lectura o sólo escritura.</a:t>
            </a:r>
            <a:endParaRPr/>
          </a:p>
          <a:p>
            <a:pPr indent="-342900" lvl="0" marL="457200" rtl="0" algn="just">
              <a:spcBef>
                <a:spcPts val="0"/>
              </a:spcBef>
              <a:spcAft>
                <a:spcPts val="0"/>
              </a:spcAft>
              <a:buSzPts val="1800"/>
              <a:buChar char="●"/>
            </a:pPr>
            <a:r>
              <a:rPr lang="es"/>
              <a:t>Una clase puede tener control total sobre lo que está almacenado en sus campos.</a:t>
            </a:r>
            <a:br>
              <a:rPr lang="es"/>
            </a:br>
            <a:br>
              <a:rPr lang="es"/>
            </a:br>
            <a:br>
              <a:rPr lang="es"/>
            </a:b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Encapsulado</a:t>
            </a:r>
            <a:endParaRPr/>
          </a:p>
        </p:txBody>
      </p:sp>
      <p:sp>
        <p:nvSpPr>
          <p:cNvPr id="324" name="Google Shape;324;p6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
              <a:t>IS-A es indicativo de herencia (extends) o implementación (implements).</a:t>
            </a:r>
            <a:endParaRPr/>
          </a:p>
          <a:p>
            <a:pPr indent="-342900" lvl="0" marL="457200" rtl="0" algn="l">
              <a:spcBef>
                <a:spcPts val="0"/>
              </a:spcBef>
              <a:spcAft>
                <a:spcPts val="0"/>
              </a:spcAft>
              <a:buSzPts val="1800"/>
              <a:buChar char="●"/>
            </a:pPr>
            <a:r>
              <a:rPr lang="es"/>
              <a:t>IS-A, “hereda de,” y “es subtipo de”.</a:t>
            </a:r>
            <a:endParaRPr/>
          </a:p>
          <a:p>
            <a:pPr indent="-342900" lvl="0" marL="457200" rtl="0" algn="just">
              <a:spcBef>
                <a:spcPts val="0"/>
              </a:spcBef>
              <a:spcAft>
                <a:spcPts val="0"/>
              </a:spcAft>
              <a:buSzPts val="1800"/>
              <a:buChar char="●"/>
            </a:pPr>
            <a:r>
              <a:rPr lang="es"/>
              <a:t>HAS-A nos indicativo una instancia de una clase "tiene una" referencia a una instancia de otra clase u otra instancia de la misma clase.</a:t>
            </a:r>
            <a:br>
              <a:rPr lang="es"/>
            </a:b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61"/>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Identificadores, palabras clave y tipos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Introducción a Java </a:t>
            </a:r>
            <a:endParaRPr/>
          </a:p>
        </p:txBody>
      </p:sp>
      <p:sp>
        <p:nvSpPr>
          <p:cNvPr id="80" name="Google Shape;80;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s"/>
              <a:t>Qué</a:t>
            </a:r>
            <a:r>
              <a:rPr lang="es"/>
              <a:t> es Java</a:t>
            </a:r>
            <a:endParaRPr/>
          </a:p>
          <a:p>
            <a:pPr indent="-317500" lvl="0" marL="457200" rtl="0" algn="l">
              <a:spcBef>
                <a:spcPts val="0"/>
              </a:spcBef>
              <a:spcAft>
                <a:spcPts val="0"/>
              </a:spcAft>
              <a:buSzPts val="1400"/>
              <a:buChar char="●"/>
            </a:pPr>
            <a:r>
              <a:rPr lang="es"/>
              <a:t>Características de java</a:t>
            </a:r>
            <a:endParaRPr/>
          </a:p>
          <a:p>
            <a:pPr indent="-317500" lvl="0" marL="457200" rtl="0" algn="l">
              <a:spcBef>
                <a:spcPts val="0"/>
              </a:spcBef>
              <a:spcAft>
                <a:spcPts val="0"/>
              </a:spcAft>
              <a:buSzPts val="1400"/>
              <a:buChar char="●"/>
            </a:pPr>
            <a:r>
              <a:rPr lang="es"/>
              <a:t>JRE</a:t>
            </a:r>
            <a:r>
              <a:rPr lang="es"/>
              <a:t> y JDK </a:t>
            </a:r>
            <a:endParaRPr/>
          </a:p>
          <a:p>
            <a:pPr indent="-317500" lvl="0" marL="457200" rtl="0" algn="l">
              <a:spcBef>
                <a:spcPts val="0"/>
              </a:spcBef>
              <a:spcAft>
                <a:spcPts val="0"/>
              </a:spcAft>
              <a:buSzPts val="1400"/>
              <a:buChar char="●"/>
            </a:pPr>
            <a:r>
              <a:rPr lang="es"/>
              <a:t>Ediciones </a:t>
            </a:r>
            <a:endParaRPr/>
          </a:p>
          <a:p>
            <a:pPr indent="-317500" lvl="0" marL="457200" rtl="0" algn="l">
              <a:spcBef>
                <a:spcPts val="0"/>
              </a:spcBef>
              <a:spcAft>
                <a:spcPts val="0"/>
              </a:spcAft>
              <a:buSzPts val="1400"/>
              <a:buChar char="●"/>
            </a:pPr>
            <a:r>
              <a:rPr lang="es"/>
              <a:t>Garbage Collector </a:t>
            </a:r>
            <a:endParaRPr/>
          </a:p>
          <a:p>
            <a:pPr indent="0" lvl="0" marL="45720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6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Identificadores, palabras clave y tipos</a:t>
            </a:r>
            <a:endParaRPr/>
          </a:p>
        </p:txBody>
      </p:sp>
      <p:sp>
        <p:nvSpPr>
          <p:cNvPr id="335" name="Google Shape;335;p62"/>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s"/>
              <a:t>Reglas para nombrar un identificador  </a:t>
            </a:r>
            <a:endParaRPr/>
          </a:p>
          <a:p>
            <a:pPr indent="-317500" lvl="0" marL="457200" rtl="0" algn="l">
              <a:spcBef>
                <a:spcPts val="0"/>
              </a:spcBef>
              <a:spcAft>
                <a:spcPts val="0"/>
              </a:spcAft>
              <a:buSzPts val="1400"/>
              <a:buChar char="●"/>
            </a:pPr>
            <a:r>
              <a:rPr lang="es"/>
              <a:t>Palabras clave  </a:t>
            </a:r>
            <a:endParaRPr/>
          </a:p>
          <a:p>
            <a:pPr indent="-317500" lvl="0" marL="457200" rtl="0" algn="l">
              <a:spcBef>
                <a:spcPts val="0"/>
              </a:spcBef>
              <a:spcAft>
                <a:spcPts val="0"/>
              </a:spcAft>
              <a:buSzPts val="1400"/>
              <a:buChar char="●"/>
            </a:pPr>
            <a:r>
              <a:rPr lang="es"/>
              <a:t>Tipos primitivos</a:t>
            </a:r>
            <a:endParaRPr/>
          </a:p>
          <a:p>
            <a:pPr indent="-317500" lvl="0" marL="457200" rtl="0" algn="l">
              <a:spcBef>
                <a:spcPts val="0"/>
              </a:spcBef>
              <a:spcAft>
                <a:spcPts val="0"/>
              </a:spcAft>
              <a:buSzPts val="1400"/>
              <a:buChar char="●"/>
            </a:pPr>
            <a:r>
              <a:rPr lang="es"/>
              <a:t>Tipos Objeto</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6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Reglas para nombrar un identificador</a:t>
            </a:r>
            <a:endParaRPr/>
          </a:p>
        </p:txBody>
      </p:sp>
      <p:sp>
        <p:nvSpPr>
          <p:cNvPr id="341" name="Google Shape;341;p6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Cuando vayamos a dar un nombre a una variable deberemos de tener en cuenta una serie de normas. Es decir, no podemos poner el nombre que nos dé la gana a una variable.</a:t>
            </a:r>
            <a:br>
              <a:rPr lang="es"/>
            </a:br>
            <a:br>
              <a:rPr lang="es"/>
            </a:br>
            <a:r>
              <a:rPr lang="es"/>
              <a:t>Los identificadores son secuencias de texto unicode, sensibles a mayúsculas cuya primer carácter solo puede ser una letra, símbolo $ o subrayado _ . Si bien es verdad que el símbolo dolar no es utilizado por convención.</a:t>
            </a:r>
            <a:br>
              <a:rPr lang="es"/>
            </a:br>
            <a:br>
              <a:rPr lang="es"/>
            </a:br>
            <a:r>
              <a:rPr lang="es"/>
              <a:t>Es recomendable que los nombres de los identificadores sean legibles y no acrónimos que no podamos leer. De tal manera que a la hora de verlos se auto-documenten por sí mismos. Además estos identificadores nunca podrán coincidir con las palabras reservadas.</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64"/>
          <p:cNvSpPr txBox="1"/>
          <p:nvPr>
            <p:ph idx="1" type="body"/>
          </p:nvPr>
        </p:nvSpPr>
        <p:spPr>
          <a:xfrm>
            <a:off x="729450" y="614700"/>
            <a:ext cx="7688700" cy="3725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Algunas reglas no escritas, pero que se han asumido por convención son:</a:t>
            </a:r>
            <a:endParaRPr/>
          </a:p>
          <a:p>
            <a:pPr indent="-342900" lvl="0" marL="457200" rtl="0" algn="just">
              <a:spcBef>
                <a:spcPts val="1600"/>
              </a:spcBef>
              <a:spcAft>
                <a:spcPts val="0"/>
              </a:spcAft>
              <a:buSzPts val="1800"/>
              <a:buChar char="●"/>
            </a:pPr>
            <a:r>
              <a:rPr lang="es"/>
              <a:t>Los identificadores siempre se escriben en minúsculas. (pe. nombre). Y si son dos o más palabras, el inicio de cada siguiente palabra se escriba en mayúsculas (pe. nombrePersona)</a:t>
            </a:r>
            <a:endParaRPr/>
          </a:p>
          <a:p>
            <a:pPr indent="-342900" lvl="0" marL="457200" rtl="0" algn="just">
              <a:spcBef>
                <a:spcPts val="0"/>
              </a:spcBef>
              <a:spcAft>
                <a:spcPts val="0"/>
              </a:spcAft>
              <a:buSzPts val="1800"/>
              <a:buChar char="●"/>
            </a:pPr>
            <a:r>
              <a:rPr lang="es"/>
              <a:t>Si el identificador implica que sea una constante. Es decir que hayamos utilizado los modificadores final static, dicho nombre se suele escribir en mayúsculas (pe. LETRA). Y si la constante está compuesta de dos palabras, estas se separan con un subrayado (pe. LETRA_PI).</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Palabras clave</a:t>
            </a:r>
            <a:endParaRPr/>
          </a:p>
        </p:txBody>
      </p:sp>
      <p:sp>
        <p:nvSpPr>
          <p:cNvPr id="352" name="Google Shape;352;p6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En Java existen pocas palabras clave dentro del lenguaje. </a:t>
            </a:r>
            <a:endParaRPr/>
          </a:p>
        </p:txBody>
      </p:sp>
      <p:pic>
        <p:nvPicPr>
          <p:cNvPr id="353" name="Google Shape;353;p65"/>
          <p:cNvPicPr preferRelativeResize="0"/>
          <p:nvPr/>
        </p:nvPicPr>
        <p:blipFill>
          <a:blip r:embed="rId3">
            <a:alphaModFix/>
          </a:blip>
          <a:stretch>
            <a:fillRect/>
          </a:stretch>
        </p:blipFill>
        <p:spPr>
          <a:xfrm>
            <a:off x="2063550" y="2488575"/>
            <a:ext cx="6354599" cy="183332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66"/>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Clases y objetos</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6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Clases y objetos</a:t>
            </a:r>
            <a:endParaRPr/>
          </a:p>
        </p:txBody>
      </p:sp>
      <p:sp>
        <p:nvSpPr>
          <p:cNvPr id="364" name="Google Shape;364;p67"/>
          <p:cNvSpPr txBox="1"/>
          <p:nvPr>
            <p:ph idx="1" type="body"/>
          </p:nvPr>
        </p:nvSpPr>
        <p:spPr>
          <a:xfrm>
            <a:off x="729325" y="1484950"/>
            <a:ext cx="4506600" cy="2855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s"/>
              <a:t>Declaración de clases </a:t>
            </a:r>
            <a:endParaRPr/>
          </a:p>
          <a:p>
            <a:pPr indent="-317500" lvl="0" marL="457200" rtl="0" algn="l">
              <a:spcBef>
                <a:spcPts val="0"/>
              </a:spcBef>
              <a:spcAft>
                <a:spcPts val="0"/>
              </a:spcAft>
              <a:buSzPts val="1400"/>
              <a:buChar char="●"/>
            </a:pPr>
            <a:r>
              <a:rPr lang="es"/>
              <a:t>Declaración de propiedades </a:t>
            </a:r>
            <a:endParaRPr/>
          </a:p>
          <a:p>
            <a:pPr indent="-317500" lvl="0" marL="457200" rtl="0" algn="l">
              <a:spcBef>
                <a:spcPts val="0"/>
              </a:spcBef>
              <a:spcAft>
                <a:spcPts val="0"/>
              </a:spcAft>
              <a:buSzPts val="1400"/>
              <a:buChar char="●"/>
            </a:pPr>
            <a:r>
              <a:rPr lang="es"/>
              <a:t>Creación de objetos y administración de memoria  </a:t>
            </a:r>
            <a:endParaRPr/>
          </a:p>
          <a:p>
            <a:pPr indent="-317500" lvl="0" marL="457200" rtl="0" algn="l">
              <a:spcBef>
                <a:spcPts val="0"/>
              </a:spcBef>
              <a:spcAft>
                <a:spcPts val="0"/>
              </a:spcAft>
              <a:buSzPts val="1400"/>
              <a:buChar char="●"/>
            </a:pPr>
            <a:r>
              <a:rPr lang="es"/>
              <a:t>Acceso a miembros  </a:t>
            </a:r>
            <a:endParaRPr/>
          </a:p>
          <a:p>
            <a:pPr indent="-317500" lvl="0" marL="457200" rtl="0" algn="l">
              <a:spcBef>
                <a:spcPts val="0"/>
              </a:spcBef>
              <a:spcAft>
                <a:spcPts val="0"/>
              </a:spcAft>
              <a:buSzPts val="1400"/>
              <a:buChar char="●"/>
            </a:pPr>
            <a:r>
              <a:rPr lang="es"/>
              <a:t>Encapsulación  </a:t>
            </a:r>
            <a:endParaRPr/>
          </a:p>
          <a:p>
            <a:pPr indent="0" lvl="0" marL="457200" rtl="0" algn="l">
              <a:spcBef>
                <a:spcPts val="1600"/>
              </a:spcBef>
              <a:spcAft>
                <a:spcPts val="1600"/>
              </a:spcAft>
              <a:buNone/>
            </a:pPr>
            <a:r>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68"/>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Declaración de clases</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6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Estructura de una Clase</a:t>
            </a:r>
            <a:endParaRPr/>
          </a:p>
        </p:txBody>
      </p:sp>
      <p:sp>
        <p:nvSpPr>
          <p:cNvPr id="375" name="Google Shape;375;p69"/>
          <p:cNvSpPr txBox="1"/>
          <p:nvPr>
            <p:ph idx="1" type="body"/>
          </p:nvPr>
        </p:nvSpPr>
        <p:spPr>
          <a:xfrm>
            <a:off x="729450" y="1366575"/>
            <a:ext cx="4514100" cy="2999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Una clase se estructura mediante </a:t>
            </a:r>
            <a:endParaRPr/>
          </a:p>
          <a:p>
            <a:pPr indent="-317500" lvl="0" marL="457200" rtl="0" algn="just">
              <a:spcBef>
                <a:spcPts val="0"/>
              </a:spcBef>
              <a:spcAft>
                <a:spcPts val="0"/>
              </a:spcAft>
              <a:buSzPts val="1400"/>
              <a:buChar char="●"/>
            </a:pPr>
            <a:r>
              <a:rPr lang="es"/>
              <a:t>package</a:t>
            </a:r>
            <a:endParaRPr/>
          </a:p>
          <a:p>
            <a:pPr indent="-317500" lvl="0" marL="457200" rtl="0" algn="just">
              <a:spcBef>
                <a:spcPts val="0"/>
              </a:spcBef>
              <a:spcAft>
                <a:spcPts val="0"/>
              </a:spcAft>
              <a:buSzPts val="1400"/>
              <a:buChar char="●"/>
            </a:pPr>
            <a:r>
              <a:rPr lang="es"/>
              <a:t>imports</a:t>
            </a:r>
            <a:endParaRPr/>
          </a:p>
          <a:p>
            <a:pPr indent="-317500" lvl="0" marL="457200" rtl="0" algn="just">
              <a:spcBef>
                <a:spcPts val="0"/>
              </a:spcBef>
              <a:spcAft>
                <a:spcPts val="0"/>
              </a:spcAft>
              <a:buSzPts val="1400"/>
              <a:buChar char="●"/>
            </a:pPr>
            <a:r>
              <a:rPr lang="es"/>
              <a:t>tipo clase </a:t>
            </a:r>
            <a:endParaRPr/>
          </a:p>
          <a:p>
            <a:pPr indent="0" lvl="0" marL="0" rtl="0" algn="just">
              <a:spcBef>
                <a:spcPts val="1600"/>
              </a:spcBef>
              <a:spcAft>
                <a:spcPts val="0"/>
              </a:spcAft>
              <a:buNone/>
            </a:pPr>
            <a:r>
              <a:rPr lang="es"/>
              <a:t>En resumen una clase se puede definir como una plantilla o plan que describe el comportamiento o estado que admite el objeto de su tipo.</a:t>
            </a:r>
            <a:endParaRPr/>
          </a:p>
          <a:p>
            <a:pPr indent="0" lvl="0" marL="0" rtl="0" algn="just">
              <a:spcBef>
                <a:spcPts val="1600"/>
              </a:spcBef>
              <a:spcAft>
                <a:spcPts val="1600"/>
              </a:spcAft>
              <a:buNone/>
            </a:pPr>
            <a:r>
              <a:rPr lang="es"/>
              <a:t>Una clase es un plano a partir del cual se crean objetos individuales.</a:t>
            </a:r>
            <a:br>
              <a:rPr lang="es"/>
            </a:br>
            <a:endParaRPr/>
          </a:p>
        </p:txBody>
      </p:sp>
      <p:graphicFrame>
        <p:nvGraphicFramePr>
          <p:cNvPr id="376" name="Google Shape;376;p69"/>
          <p:cNvGraphicFramePr/>
          <p:nvPr/>
        </p:nvGraphicFramePr>
        <p:xfrm>
          <a:off x="5449150" y="1688725"/>
          <a:ext cx="3000000" cy="3000000"/>
        </p:xfrm>
        <a:graphic>
          <a:graphicData uri="http://schemas.openxmlformats.org/drawingml/2006/table">
            <a:tbl>
              <a:tblPr>
                <a:noFill/>
                <a:tableStyleId>{F31D630A-0519-4E60-B0DE-21C533DD9359}</a:tableStyleId>
              </a:tblPr>
              <a:tblGrid>
                <a:gridCol w="3121100"/>
              </a:tblGrid>
              <a:tr h="2542150">
                <a:tc>
                  <a:txBody>
                    <a:bodyPr/>
                    <a:lstStyle/>
                    <a:p>
                      <a:pPr indent="0" lvl="0" marL="0" rtl="0" algn="l">
                        <a:lnSpc>
                          <a:spcPct val="115000"/>
                        </a:lnSpc>
                        <a:spcBef>
                          <a:spcPts val="0"/>
                        </a:spcBef>
                        <a:spcAft>
                          <a:spcPts val="0"/>
                        </a:spcAft>
                        <a:buNone/>
                      </a:pPr>
                      <a:r>
                        <a:rPr lang="es" sz="1100">
                          <a:solidFill>
                            <a:schemeClr val="lt1"/>
                          </a:solidFill>
                          <a:highlight>
                            <a:srgbClr val="333333"/>
                          </a:highlight>
                          <a:latin typeface="Consolas"/>
                          <a:ea typeface="Consolas"/>
                          <a:cs typeface="Consolas"/>
                          <a:sym typeface="Consolas"/>
                        </a:rPr>
                        <a:t>package</a:t>
                      </a:r>
                      <a:r>
                        <a:rPr lang="es" sz="1100">
                          <a:solidFill>
                            <a:srgbClr val="FCC28C"/>
                          </a:solidFill>
                          <a:highlight>
                            <a:srgbClr val="333333"/>
                          </a:highlight>
                          <a:latin typeface="Consolas"/>
                          <a:ea typeface="Consolas"/>
                          <a:cs typeface="Consolas"/>
                          <a:sym typeface="Consolas"/>
                        </a:rPr>
                        <a:t> </a:t>
                      </a:r>
                      <a:r>
                        <a:rPr lang="es" sz="1100">
                          <a:solidFill>
                            <a:schemeClr val="lt1"/>
                          </a:solidFill>
                          <a:highlight>
                            <a:srgbClr val="333333"/>
                          </a:highlight>
                          <a:latin typeface="Consolas"/>
                          <a:ea typeface="Consolas"/>
                          <a:cs typeface="Consolas"/>
                          <a:sym typeface="Consolas"/>
                        </a:rPr>
                        <a:t>my.project;</a:t>
                      </a:r>
                      <a:endParaRPr sz="1100">
                        <a:solidFill>
                          <a:schemeClr val="lt1"/>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es" sz="1100">
                          <a:solidFill>
                            <a:schemeClr val="lt1"/>
                          </a:solidFill>
                          <a:highlight>
                            <a:srgbClr val="333333"/>
                          </a:highlight>
                          <a:latin typeface="Consolas"/>
                          <a:ea typeface="Consolas"/>
                          <a:cs typeface="Consolas"/>
                          <a:sym typeface="Consolas"/>
                        </a:rPr>
                        <a:t>public class Dog {</a:t>
                      </a:r>
                      <a:br>
                        <a:rPr lang="es" sz="1100">
                          <a:solidFill>
                            <a:schemeClr val="lt1"/>
                          </a:solidFill>
                          <a:highlight>
                            <a:srgbClr val="333333"/>
                          </a:highlight>
                          <a:latin typeface="Consolas"/>
                          <a:ea typeface="Consolas"/>
                          <a:cs typeface="Consolas"/>
                          <a:sym typeface="Consolas"/>
                        </a:rPr>
                      </a:br>
                      <a:r>
                        <a:rPr lang="es" sz="1100">
                          <a:solidFill>
                            <a:schemeClr val="lt1"/>
                          </a:solidFill>
                          <a:highlight>
                            <a:srgbClr val="333333"/>
                          </a:highlight>
                          <a:latin typeface="Consolas"/>
                          <a:ea typeface="Consolas"/>
                          <a:cs typeface="Consolas"/>
                          <a:sym typeface="Consolas"/>
                        </a:rPr>
                        <a:t>   String breed;</a:t>
                      </a:r>
                      <a:br>
                        <a:rPr lang="es" sz="1100">
                          <a:solidFill>
                            <a:schemeClr val="lt1"/>
                          </a:solidFill>
                          <a:highlight>
                            <a:srgbClr val="333333"/>
                          </a:highlight>
                          <a:latin typeface="Consolas"/>
                          <a:ea typeface="Consolas"/>
                          <a:cs typeface="Consolas"/>
                          <a:sym typeface="Consolas"/>
                        </a:rPr>
                      </a:br>
                      <a:r>
                        <a:rPr lang="es" sz="1100">
                          <a:solidFill>
                            <a:schemeClr val="lt1"/>
                          </a:solidFill>
                          <a:highlight>
                            <a:srgbClr val="333333"/>
                          </a:highlight>
                          <a:latin typeface="Consolas"/>
                          <a:ea typeface="Consolas"/>
                          <a:cs typeface="Consolas"/>
                          <a:sym typeface="Consolas"/>
                        </a:rPr>
                        <a:t>   int age;</a:t>
                      </a:r>
                      <a:br>
                        <a:rPr lang="es" sz="1100">
                          <a:solidFill>
                            <a:schemeClr val="lt1"/>
                          </a:solidFill>
                          <a:highlight>
                            <a:srgbClr val="333333"/>
                          </a:highlight>
                          <a:latin typeface="Consolas"/>
                          <a:ea typeface="Consolas"/>
                          <a:cs typeface="Consolas"/>
                          <a:sym typeface="Consolas"/>
                        </a:rPr>
                      </a:br>
                      <a:r>
                        <a:rPr lang="es" sz="1100">
                          <a:solidFill>
                            <a:schemeClr val="lt1"/>
                          </a:solidFill>
                          <a:highlight>
                            <a:srgbClr val="333333"/>
                          </a:highlight>
                          <a:latin typeface="Consolas"/>
                          <a:ea typeface="Consolas"/>
                          <a:cs typeface="Consolas"/>
                          <a:sym typeface="Consolas"/>
                        </a:rPr>
                        <a:t>   String color;</a:t>
                      </a:r>
                      <a:br>
                        <a:rPr lang="es" sz="1100">
                          <a:solidFill>
                            <a:schemeClr val="lt1"/>
                          </a:solidFill>
                          <a:highlight>
                            <a:srgbClr val="333333"/>
                          </a:highlight>
                          <a:latin typeface="Consolas"/>
                          <a:ea typeface="Consolas"/>
                          <a:cs typeface="Consolas"/>
                          <a:sym typeface="Consolas"/>
                        </a:rPr>
                      </a:br>
                      <a:br>
                        <a:rPr lang="es" sz="1100">
                          <a:solidFill>
                            <a:schemeClr val="lt1"/>
                          </a:solidFill>
                          <a:highlight>
                            <a:srgbClr val="333333"/>
                          </a:highlight>
                          <a:latin typeface="Consolas"/>
                          <a:ea typeface="Consolas"/>
                          <a:cs typeface="Consolas"/>
                          <a:sym typeface="Consolas"/>
                        </a:rPr>
                      </a:br>
                      <a:r>
                        <a:rPr lang="es" sz="1100">
                          <a:solidFill>
                            <a:schemeClr val="lt1"/>
                          </a:solidFill>
                          <a:highlight>
                            <a:srgbClr val="333333"/>
                          </a:highlight>
                          <a:latin typeface="Consolas"/>
                          <a:ea typeface="Consolas"/>
                          <a:cs typeface="Consolas"/>
                          <a:sym typeface="Consolas"/>
                        </a:rPr>
                        <a:t>   void barking() {</a:t>
                      </a:r>
                      <a:br>
                        <a:rPr lang="es" sz="1100">
                          <a:solidFill>
                            <a:schemeClr val="lt1"/>
                          </a:solidFill>
                          <a:highlight>
                            <a:srgbClr val="333333"/>
                          </a:highlight>
                          <a:latin typeface="Consolas"/>
                          <a:ea typeface="Consolas"/>
                          <a:cs typeface="Consolas"/>
                          <a:sym typeface="Consolas"/>
                        </a:rPr>
                      </a:br>
                      <a:r>
                        <a:rPr lang="es" sz="1100">
                          <a:solidFill>
                            <a:schemeClr val="lt1"/>
                          </a:solidFill>
                          <a:highlight>
                            <a:srgbClr val="333333"/>
                          </a:highlight>
                          <a:latin typeface="Consolas"/>
                          <a:ea typeface="Consolas"/>
                          <a:cs typeface="Consolas"/>
                          <a:sym typeface="Consolas"/>
                        </a:rPr>
                        <a:t>   }</a:t>
                      </a:r>
                      <a:br>
                        <a:rPr lang="es" sz="1100">
                          <a:solidFill>
                            <a:schemeClr val="lt1"/>
                          </a:solidFill>
                          <a:highlight>
                            <a:srgbClr val="333333"/>
                          </a:highlight>
                          <a:latin typeface="Consolas"/>
                          <a:ea typeface="Consolas"/>
                          <a:cs typeface="Consolas"/>
                          <a:sym typeface="Consolas"/>
                        </a:rPr>
                      </a:br>
                      <a:r>
                        <a:rPr lang="es" sz="1100">
                          <a:solidFill>
                            <a:schemeClr val="lt1"/>
                          </a:solidFill>
                          <a:highlight>
                            <a:srgbClr val="333333"/>
                          </a:highlight>
                          <a:latin typeface="Consolas"/>
                          <a:ea typeface="Consolas"/>
                          <a:cs typeface="Consolas"/>
                          <a:sym typeface="Consolas"/>
                        </a:rPr>
                        <a:t>   void hungry() {</a:t>
                      </a:r>
                      <a:br>
                        <a:rPr lang="es" sz="1100">
                          <a:solidFill>
                            <a:schemeClr val="lt1"/>
                          </a:solidFill>
                          <a:highlight>
                            <a:srgbClr val="333333"/>
                          </a:highlight>
                          <a:latin typeface="Consolas"/>
                          <a:ea typeface="Consolas"/>
                          <a:cs typeface="Consolas"/>
                          <a:sym typeface="Consolas"/>
                        </a:rPr>
                      </a:br>
                      <a:r>
                        <a:rPr lang="es" sz="1100">
                          <a:solidFill>
                            <a:schemeClr val="lt1"/>
                          </a:solidFill>
                          <a:highlight>
                            <a:srgbClr val="333333"/>
                          </a:highlight>
                          <a:latin typeface="Consolas"/>
                          <a:ea typeface="Consolas"/>
                          <a:cs typeface="Consolas"/>
                          <a:sym typeface="Consolas"/>
                        </a:rPr>
                        <a:t>   }</a:t>
                      </a:r>
                      <a:br>
                        <a:rPr lang="es" sz="1100">
                          <a:solidFill>
                            <a:schemeClr val="lt1"/>
                          </a:solidFill>
                          <a:highlight>
                            <a:srgbClr val="333333"/>
                          </a:highlight>
                          <a:latin typeface="Consolas"/>
                          <a:ea typeface="Consolas"/>
                          <a:cs typeface="Consolas"/>
                          <a:sym typeface="Consolas"/>
                        </a:rPr>
                      </a:br>
                      <a:r>
                        <a:rPr lang="es" sz="1100">
                          <a:solidFill>
                            <a:schemeClr val="lt1"/>
                          </a:solidFill>
                          <a:highlight>
                            <a:srgbClr val="333333"/>
                          </a:highlight>
                          <a:latin typeface="Consolas"/>
                          <a:ea typeface="Consolas"/>
                          <a:cs typeface="Consolas"/>
                          <a:sym typeface="Consolas"/>
                        </a:rPr>
                        <a:t>   void sleeping() {</a:t>
                      </a:r>
                      <a:br>
                        <a:rPr lang="es" sz="1100">
                          <a:solidFill>
                            <a:schemeClr val="lt1"/>
                          </a:solidFill>
                          <a:highlight>
                            <a:srgbClr val="333333"/>
                          </a:highlight>
                          <a:latin typeface="Consolas"/>
                          <a:ea typeface="Consolas"/>
                          <a:cs typeface="Consolas"/>
                          <a:sym typeface="Consolas"/>
                        </a:rPr>
                      </a:br>
                      <a:r>
                        <a:rPr lang="es" sz="1100">
                          <a:solidFill>
                            <a:schemeClr val="lt1"/>
                          </a:solidFill>
                          <a:highlight>
                            <a:srgbClr val="333333"/>
                          </a:highlight>
                          <a:latin typeface="Consolas"/>
                          <a:ea typeface="Consolas"/>
                          <a:cs typeface="Consolas"/>
                          <a:sym typeface="Consolas"/>
                        </a:rPr>
                        <a:t>   }</a:t>
                      </a:r>
                      <a:br>
                        <a:rPr lang="es" sz="1100">
                          <a:solidFill>
                            <a:schemeClr val="lt1"/>
                          </a:solidFill>
                          <a:highlight>
                            <a:srgbClr val="333333"/>
                          </a:highlight>
                          <a:latin typeface="Consolas"/>
                          <a:ea typeface="Consolas"/>
                          <a:cs typeface="Consolas"/>
                          <a:sym typeface="Consolas"/>
                        </a:rPr>
                      </a:br>
                      <a:r>
                        <a:rPr lang="es" sz="1100">
                          <a:solidFill>
                            <a:schemeClr val="lt1"/>
                          </a:solidFill>
                          <a:highlight>
                            <a:srgbClr val="333333"/>
                          </a:highlight>
                          <a:latin typeface="Consolas"/>
                          <a:ea typeface="Consolas"/>
                          <a:cs typeface="Consolas"/>
                          <a:sym typeface="Consolas"/>
                        </a:rPr>
                        <a:t>}</a:t>
                      </a:r>
                      <a:endParaRPr sz="1100">
                        <a:solidFill>
                          <a:srgbClr val="695D46"/>
                        </a:solidFill>
                        <a:latin typeface="Open Sans"/>
                        <a:ea typeface="Open Sans"/>
                        <a:cs typeface="Open Sans"/>
                        <a:sym typeface="Open Sans"/>
                      </a:endParaRPr>
                    </a:p>
                  </a:txBody>
                  <a:tcPr marT="63500" marB="63500" marR="63500" marL="63500">
                    <a:solidFill>
                      <a:srgbClr val="333333"/>
                    </a:solidFill>
                  </a:tcPr>
                </a:tc>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7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Ámbito de las Variables</a:t>
            </a:r>
            <a:br>
              <a:rPr lang="es"/>
            </a:br>
            <a:endParaRPr/>
          </a:p>
        </p:txBody>
      </p:sp>
      <p:sp>
        <p:nvSpPr>
          <p:cNvPr id="382" name="Google Shape;382;p7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El alcance, ámbito o scope de la variable  es simplemente el área de una programa en el que existe una variable y se puede ver o utilizar y puede limitarse a unas pocas líneas o puede incluir toda la clase.</a:t>
            </a:r>
            <a:endParaRPr/>
          </a:p>
          <a:p>
            <a:pPr indent="0" lvl="0" marL="0" rtl="0" algn="just">
              <a:spcBef>
                <a:spcPts val="0"/>
              </a:spcBef>
              <a:spcAft>
                <a:spcPts val="0"/>
              </a:spcAft>
              <a:buNone/>
            </a:pPr>
            <a:r>
              <a:t/>
            </a:r>
            <a:endParaRPr/>
          </a:p>
          <a:p>
            <a:pPr indent="0" lvl="0" marL="0" rtl="0" algn="just">
              <a:spcBef>
                <a:spcPts val="0"/>
              </a:spcBef>
              <a:spcAft>
                <a:spcPts val="0"/>
              </a:spcAft>
              <a:buNone/>
            </a:pPr>
            <a:r>
              <a:rPr b="1" lang="es"/>
              <a:t>Variables locales:</a:t>
            </a:r>
            <a:r>
              <a:rPr lang="es"/>
              <a:t> </a:t>
            </a:r>
            <a:endParaRPr/>
          </a:p>
          <a:p>
            <a:pPr indent="0" lvl="0" marL="0" rtl="0" algn="just">
              <a:spcBef>
                <a:spcPts val="0"/>
              </a:spcBef>
              <a:spcAft>
                <a:spcPts val="0"/>
              </a:spcAft>
              <a:buNone/>
            </a:pPr>
            <a:r>
              <a:rPr lang="es"/>
              <a:t>Las variables definidas dentro de los métodos, constructores o bloques de </a:t>
            </a:r>
            <a:r>
              <a:rPr lang="es"/>
              <a:t>código</a:t>
            </a:r>
            <a:r>
              <a:rPr lang="es"/>
              <a:t> se denominan variables locales. Esta se declarará e inicializará dentro del método y la variable se destruirá cuando el método se haya completado.</a:t>
            </a:r>
            <a:endParaRPr/>
          </a:p>
          <a:p>
            <a:pPr indent="0" lvl="0" marL="0" rtl="0" algn="just">
              <a:spcBef>
                <a:spcPts val="1600"/>
              </a:spcBef>
              <a:spcAft>
                <a:spcPts val="1600"/>
              </a:spcAft>
              <a:buNone/>
            </a:pPr>
            <a:r>
              <a:rPr i="1" lang="es"/>
              <a:t>Las variables locales viven mientras su método esté en la pila; sin embargo, si su método invoca otro método, están temporalmente no disponibles.</a:t>
            </a:r>
            <a:endParaRPr i="1"/>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71"/>
          <p:cNvSpPr txBox="1"/>
          <p:nvPr>
            <p:ph idx="1" type="body"/>
          </p:nvPr>
        </p:nvSpPr>
        <p:spPr>
          <a:xfrm>
            <a:off x="451625" y="312800"/>
            <a:ext cx="8267100" cy="445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1600"/>
              <a:t>Variables de instancia:</a:t>
            </a:r>
            <a:endParaRPr b="1" sz="1600"/>
          </a:p>
          <a:p>
            <a:pPr indent="0" lvl="0" marL="0" rtl="0" algn="just">
              <a:spcBef>
                <a:spcPts val="0"/>
              </a:spcBef>
              <a:spcAft>
                <a:spcPts val="0"/>
              </a:spcAft>
              <a:buNone/>
            </a:pPr>
            <a:r>
              <a:rPr lang="es" sz="1600"/>
              <a:t>Las variables de instancia son variables dentro de una clase pero fuera de cualquier método. Estas variables se inicializan cuando se crea una instancia de la clase. Se puede acceder a las variables de instancia desde cualquier método, constructor o bloque de esa clase en particular.</a:t>
            </a:r>
            <a:endParaRPr sz="1600"/>
          </a:p>
          <a:p>
            <a:pPr indent="0" lvl="0" marL="0" rtl="0" algn="just">
              <a:spcBef>
                <a:spcPts val="1600"/>
              </a:spcBef>
              <a:spcAft>
                <a:spcPts val="0"/>
              </a:spcAft>
              <a:buNone/>
            </a:pPr>
            <a:r>
              <a:rPr i="1" lang="es" sz="1600"/>
              <a:t>Las variables de instancia viven mientras su objeto vive.</a:t>
            </a:r>
            <a:endParaRPr i="1" sz="1600"/>
          </a:p>
          <a:p>
            <a:pPr indent="0" lvl="0" marL="0" rtl="0" algn="just">
              <a:spcBef>
                <a:spcPts val="1600"/>
              </a:spcBef>
              <a:spcAft>
                <a:spcPts val="0"/>
              </a:spcAft>
              <a:buNone/>
            </a:pPr>
            <a:r>
              <a:rPr b="1" lang="es" sz="1600"/>
              <a:t>Variables de clase: </a:t>
            </a:r>
            <a:br>
              <a:rPr lang="es" sz="1600"/>
            </a:br>
            <a:r>
              <a:rPr lang="es" sz="1600"/>
              <a:t>Las variables de clase son variables declaradas dentro de una clase, fuera de cualquier método, con la palabra clave </a:t>
            </a:r>
            <a:r>
              <a:rPr i="1" lang="es" sz="1600"/>
              <a:t>static</a:t>
            </a:r>
            <a:r>
              <a:rPr lang="es" sz="1600"/>
              <a:t>.</a:t>
            </a:r>
            <a:endParaRPr sz="1600"/>
          </a:p>
          <a:p>
            <a:pPr indent="0" lvl="0" marL="0" rtl="0" algn="just">
              <a:spcBef>
                <a:spcPts val="1600"/>
              </a:spcBef>
              <a:spcAft>
                <a:spcPts val="0"/>
              </a:spcAft>
              <a:buNone/>
            </a:pPr>
            <a:r>
              <a:rPr b="1" lang="es" sz="1600"/>
              <a:t> </a:t>
            </a:r>
            <a:r>
              <a:rPr i="1" lang="es" sz="1600"/>
              <a:t>Las variables estáticas viven básicamente mientras su clase vive.</a:t>
            </a:r>
            <a:endParaRPr i="1" sz="1600"/>
          </a:p>
          <a:p>
            <a:pPr indent="0" lvl="0" marL="0" rtl="0" algn="just">
              <a:spcBef>
                <a:spcPts val="1600"/>
              </a:spcBef>
              <a:spcAft>
                <a:spcPts val="0"/>
              </a:spcAft>
              <a:buNone/>
            </a:pPr>
            <a:r>
              <a:rPr b="1" lang="es" sz="1600"/>
              <a:t>Variables de bloque</a:t>
            </a:r>
            <a:endParaRPr b="1" sz="1600"/>
          </a:p>
          <a:p>
            <a:pPr indent="0" lvl="0" marL="0" rtl="0" algn="just">
              <a:spcBef>
                <a:spcPts val="0"/>
              </a:spcBef>
              <a:spcAft>
                <a:spcPts val="1600"/>
              </a:spcAft>
              <a:buNone/>
            </a:pPr>
            <a:r>
              <a:rPr lang="es" sz="1600"/>
              <a:t>Las  variables de bloque  (por ejemplo, en un </a:t>
            </a:r>
            <a:r>
              <a:rPr lang="es" sz="1600">
                <a:latin typeface="Consolas"/>
                <a:ea typeface="Consolas"/>
                <a:cs typeface="Consolas"/>
                <a:sym typeface="Consolas"/>
              </a:rPr>
              <a:t>for</a:t>
            </a:r>
            <a:r>
              <a:rPr lang="es" sz="1600"/>
              <a:t> o un </a:t>
            </a:r>
            <a:r>
              <a:rPr lang="es" sz="1600">
                <a:latin typeface="Consolas"/>
                <a:ea typeface="Consolas"/>
                <a:cs typeface="Consolas"/>
                <a:sym typeface="Consolas"/>
              </a:rPr>
              <a:t>if</a:t>
            </a:r>
            <a:r>
              <a:rPr lang="es" sz="1600"/>
              <a:t>) en vivo hasta que el bloque complete.</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Características</a:t>
            </a:r>
            <a:r>
              <a:rPr lang="es"/>
              <a:t> de Java</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700"/>
              <a:t>Java es un lenguaje de programación creado por Sun Microsystems, (empresa que posteriormente fue comprada por Oracle) para poder funcionar en distintos tipos de procesadores. </a:t>
            </a:r>
            <a:endParaRPr sz="1700"/>
          </a:p>
          <a:p>
            <a:pPr indent="0" lvl="0" marL="0" rtl="0" algn="just">
              <a:spcBef>
                <a:spcPts val="1600"/>
              </a:spcBef>
              <a:spcAft>
                <a:spcPts val="0"/>
              </a:spcAft>
              <a:buNone/>
            </a:pPr>
            <a:r>
              <a:rPr lang="es" sz="1700"/>
              <a:t>Su sintaxis es muy parecida a la de C o C++, e incorpora como propias algunas características que en otros lenguajes son extensiones: gestión de hilos, ejecución remota, etc. </a:t>
            </a:r>
            <a:endParaRPr sz="1700"/>
          </a:p>
          <a:p>
            <a:pPr indent="0" lvl="0" marL="0" rtl="0" algn="just">
              <a:spcBef>
                <a:spcPts val="1600"/>
              </a:spcBef>
              <a:spcAft>
                <a:spcPts val="1600"/>
              </a:spcAft>
              <a:buNone/>
            </a:pPr>
            <a:r>
              <a:rPr lang="es" sz="1700"/>
              <a:t>El código Java, una vez compilado, puede llevarse sin modificación alguna sobre cualquier máquina, y ejecutarlo. Esto se debe a que el código se ejecuta sobre una máquina hipotética o virtual, la Java Virtual Machine, que se encarga de interpretar el código (ficheros compilados .class) y convertirlo a código particular de la CPU que se esté utilizando (siempre que se soporte dicha máquina virtual).</a:t>
            </a:r>
            <a:br>
              <a:rPr lang="es" sz="1700"/>
            </a:br>
            <a:endParaRPr sz="1700"/>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72"/>
          <p:cNvSpPr txBox="1"/>
          <p:nvPr>
            <p:ph idx="1" type="body"/>
          </p:nvPr>
        </p:nvSpPr>
        <p:spPr>
          <a:xfrm>
            <a:off x="5081150" y="3852475"/>
            <a:ext cx="3267300" cy="4179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s"/>
              <a:t>Que pasaría </a:t>
            </a:r>
            <a:r>
              <a:rPr lang="es"/>
              <a:t>ejecutaremos</a:t>
            </a:r>
            <a:r>
              <a:rPr lang="es"/>
              <a:t> el </a:t>
            </a:r>
            <a:r>
              <a:rPr lang="es"/>
              <a:t>código</a:t>
            </a:r>
            <a:r>
              <a:rPr lang="es"/>
              <a:t>?</a:t>
            </a:r>
            <a:endParaRPr/>
          </a:p>
        </p:txBody>
      </p:sp>
      <p:graphicFrame>
        <p:nvGraphicFramePr>
          <p:cNvPr id="393" name="Google Shape;393;p72"/>
          <p:cNvGraphicFramePr/>
          <p:nvPr/>
        </p:nvGraphicFramePr>
        <p:xfrm>
          <a:off x="5771425" y="785250"/>
          <a:ext cx="3000000" cy="3000000"/>
        </p:xfrm>
        <a:graphic>
          <a:graphicData uri="http://schemas.openxmlformats.org/drawingml/2006/table">
            <a:tbl>
              <a:tblPr>
                <a:noFill/>
                <a:tableStyleId>{F31D630A-0519-4E60-B0DE-21C533DD9359}</a:tableStyleId>
              </a:tblPr>
              <a:tblGrid>
                <a:gridCol w="2864250"/>
              </a:tblGrid>
              <a:tr h="2542150">
                <a:tc>
                  <a:txBody>
                    <a:bodyPr/>
                    <a:lstStyle/>
                    <a:p>
                      <a:pPr indent="0" lvl="0" marL="0" rtl="0" algn="l">
                        <a:lnSpc>
                          <a:spcPct val="115000"/>
                        </a:lnSpc>
                        <a:spcBef>
                          <a:spcPts val="0"/>
                        </a:spcBef>
                        <a:spcAft>
                          <a:spcPts val="0"/>
                        </a:spcAft>
                        <a:buNone/>
                      </a:pPr>
                      <a:r>
                        <a:rPr lang="es" sz="900">
                          <a:solidFill>
                            <a:schemeClr val="lt1"/>
                          </a:solidFill>
                          <a:highlight>
                            <a:srgbClr val="333333"/>
                          </a:highlight>
                          <a:latin typeface="Consolas"/>
                          <a:ea typeface="Consolas"/>
                          <a:cs typeface="Consolas"/>
                          <a:sym typeface="Consolas"/>
                        </a:rPr>
                        <a:t>public class Dog extends Animal {</a:t>
                      </a:r>
                      <a:br>
                        <a:rPr lang="es" sz="900">
                          <a:solidFill>
                            <a:schemeClr val="lt1"/>
                          </a:solidFill>
                          <a:highlight>
                            <a:srgbClr val="333333"/>
                          </a:highlight>
                          <a:latin typeface="Consolas"/>
                          <a:ea typeface="Consolas"/>
                          <a:cs typeface="Consolas"/>
                          <a:sym typeface="Consolas"/>
                        </a:rPr>
                      </a:br>
                      <a:r>
                        <a:rPr lang="es" sz="900">
                          <a:solidFill>
                            <a:schemeClr val="lt1"/>
                          </a:solidFill>
                          <a:highlight>
                            <a:srgbClr val="333333"/>
                          </a:highlight>
                          <a:latin typeface="Consolas"/>
                          <a:ea typeface="Consolas"/>
                          <a:cs typeface="Consolas"/>
                          <a:sym typeface="Consolas"/>
                        </a:rPr>
                        <a:t>   String name = "Dog Name";</a:t>
                      </a:r>
                      <a:br>
                        <a:rPr lang="es" sz="900">
                          <a:solidFill>
                            <a:schemeClr val="lt1"/>
                          </a:solidFill>
                          <a:highlight>
                            <a:srgbClr val="333333"/>
                          </a:highlight>
                          <a:latin typeface="Consolas"/>
                          <a:ea typeface="Consolas"/>
                          <a:cs typeface="Consolas"/>
                          <a:sym typeface="Consolas"/>
                        </a:rPr>
                      </a:br>
                      <a:r>
                        <a:rPr lang="es" sz="900">
                          <a:solidFill>
                            <a:schemeClr val="lt1"/>
                          </a:solidFill>
                          <a:highlight>
                            <a:srgbClr val="333333"/>
                          </a:highlight>
                          <a:latin typeface="Consolas"/>
                          <a:ea typeface="Consolas"/>
                          <a:cs typeface="Consolas"/>
                          <a:sym typeface="Consolas"/>
                        </a:rPr>
                        <a:t>   String getName() {</a:t>
                      </a:r>
                      <a:br>
                        <a:rPr lang="es" sz="900">
                          <a:solidFill>
                            <a:schemeClr val="lt1"/>
                          </a:solidFill>
                          <a:highlight>
                            <a:srgbClr val="333333"/>
                          </a:highlight>
                          <a:latin typeface="Consolas"/>
                          <a:ea typeface="Consolas"/>
                          <a:cs typeface="Consolas"/>
                          <a:sym typeface="Consolas"/>
                        </a:rPr>
                      </a:br>
                      <a:r>
                        <a:rPr lang="es" sz="900">
                          <a:solidFill>
                            <a:schemeClr val="lt1"/>
                          </a:solidFill>
                          <a:highlight>
                            <a:srgbClr val="333333"/>
                          </a:highlight>
                          <a:latin typeface="Consolas"/>
                          <a:ea typeface="Consolas"/>
                          <a:cs typeface="Consolas"/>
                          <a:sym typeface="Consolas"/>
                        </a:rPr>
                        <a:t>	return name;</a:t>
                      </a:r>
                      <a:br>
                        <a:rPr lang="es" sz="900">
                          <a:solidFill>
                            <a:schemeClr val="lt1"/>
                          </a:solidFill>
                          <a:highlight>
                            <a:srgbClr val="333333"/>
                          </a:highlight>
                          <a:latin typeface="Consolas"/>
                          <a:ea typeface="Consolas"/>
                          <a:cs typeface="Consolas"/>
                          <a:sym typeface="Consolas"/>
                        </a:rPr>
                      </a:br>
                      <a:r>
                        <a:rPr lang="es" sz="900">
                          <a:solidFill>
                            <a:schemeClr val="lt1"/>
                          </a:solidFill>
                          <a:highlight>
                            <a:srgbClr val="333333"/>
                          </a:highlight>
                          <a:latin typeface="Consolas"/>
                          <a:ea typeface="Consolas"/>
                          <a:cs typeface="Consolas"/>
                          <a:sym typeface="Consolas"/>
                        </a:rPr>
                        <a:t>   }</a:t>
                      </a:r>
                      <a:br>
                        <a:rPr lang="es" sz="900">
                          <a:solidFill>
                            <a:schemeClr val="lt1"/>
                          </a:solidFill>
                          <a:highlight>
                            <a:srgbClr val="333333"/>
                          </a:highlight>
                          <a:latin typeface="Consolas"/>
                          <a:ea typeface="Consolas"/>
                          <a:cs typeface="Consolas"/>
                          <a:sym typeface="Consolas"/>
                        </a:rPr>
                      </a:br>
                      <a:r>
                        <a:rPr lang="es" sz="900">
                          <a:solidFill>
                            <a:schemeClr val="lt1"/>
                          </a:solidFill>
                          <a:highlight>
                            <a:srgbClr val="333333"/>
                          </a:highlight>
                          <a:latin typeface="Consolas"/>
                          <a:ea typeface="Consolas"/>
                          <a:cs typeface="Consolas"/>
                          <a:sym typeface="Consolas"/>
                        </a:rPr>
                        <a:t>   void setName(String name) {</a:t>
                      </a:r>
                      <a:br>
                        <a:rPr lang="es" sz="900">
                          <a:solidFill>
                            <a:schemeClr val="lt1"/>
                          </a:solidFill>
                          <a:highlight>
                            <a:srgbClr val="333333"/>
                          </a:highlight>
                          <a:latin typeface="Consolas"/>
                          <a:ea typeface="Consolas"/>
                          <a:cs typeface="Consolas"/>
                          <a:sym typeface="Consolas"/>
                        </a:rPr>
                      </a:br>
                      <a:r>
                        <a:rPr lang="es" sz="900">
                          <a:solidFill>
                            <a:schemeClr val="lt1"/>
                          </a:solidFill>
                          <a:highlight>
                            <a:srgbClr val="333333"/>
                          </a:highlight>
                          <a:latin typeface="Consolas"/>
                          <a:ea typeface="Consolas"/>
                          <a:cs typeface="Consolas"/>
                          <a:sym typeface="Consolas"/>
                        </a:rPr>
                        <a:t>   	this.name=name;</a:t>
                      </a:r>
                      <a:br>
                        <a:rPr lang="es" sz="900">
                          <a:solidFill>
                            <a:schemeClr val="lt1"/>
                          </a:solidFill>
                          <a:highlight>
                            <a:srgbClr val="333333"/>
                          </a:highlight>
                          <a:latin typeface="Consolas"/>
                          <a:ea typeface="Consolas"/>
                          <a:cs typeface="Consolas"/>
                          <a:sym typeface="Consolas"/>
                        </a:rPr>
                      </a:br>
                      <a:r>
                        <a:rPr lang="es" sz="900">
                          <a:solidFill>
                            <a:schemeClr val="lt1"/>
                          </a:solidFill>
                          <a:highlight>
                            <a:srgbClr val="333333"/>
                          </a:highlight>
                          <a:latin typeface="Consolas"/>
                          <a:ea typeface="Consolas"/>
                          <a:cs typeface="Consolas"/>
                          <a:sym typeface="Consolas"/>
                        </a:rPr>
                        <a:t>   }</a:t>
                      </a:r>
                      <a:br>
                        <a:rPr lang="es" sz="900">
                          <a:solidFill>
                            <a:schemeClr val="lt1"/>
                          </a:solidFill>
                          <a:highlight>
                            <a:srgbClr val="333333"/>
                          </a:highlight>
                          <a:latin typeface="Consolas"/>
                          <a:ea typeface="Consolas"/>
                          <a:cs typeface="Consolas"/>
                          <a:sym typeface="Consolas"/>
                        </a:rPr>
                      </a:br>
                      <a:r>
                        <a:rPr lang="es" sz="900">
                          <a:solidFill>
                            <a:schemeClr val="lt1"/>
                          </a:solidFill>
                          <a:highlight>
                            <a:srgbClr val="333333"/>
                          </a:highlight>
                          <a:latin typeface="Consolas"/>
                          <a:ea typeface="Consolas"/>
                          <a:cs typeface="Consolas"/>
                          <a:sym typeface="Consolas"/>
                        </a:rPr>
                        <a:t>}</a:t>
                      </a:r>
                      <a:br>
                        <a:rPr lang="es" sz="900">
                          <a:solidFill>
                            <a:schemeClr val="lt1"/>
                          </a:solidFill>
                          <a:highlight>
                            <a:srgbClr val="333333"/>
                          </a:highlight>
                          <a:latin typeface="Consolas"/>
                          <a:ea typeface="Consolas"/>
                          <a:cs typeface="Consolas"/>
                          <a:sym typeface="Consolas"/>
                        </a:rPr>
                      </a:br>
                      <a:br>
                        <a:rPr lang="es" sz="900">
                          <a:solidFill>
                            <a:schemeClr val="lt1"/>
                          </a:solidFill>
                          <a:highlight>
                            <a:srgbClr val="333333"/>
                          </a:highlight>
                          <a:latin typeface="Consolas"/>
                          <a:ea typeface="Consolas"/>
                          <a:cs typeface="Consolas"/>
                          <a:sym typeface="Consolas"/>
                        </a:rPr>
                      </a:br>
                      <a:r>
                        <a:rPr lang="es" sz="900">
                          <a:solidFill>
                            <a:schemeClr val="lt1"/>
                          </a:solidFill>
                          <a:highlight>
                            <a:srgbClr val="333333"/>
                          </a:highlight>
                          <a:latin typeface="Consolas"/>
                          <a:ea typeface="Consolas"/>
                          <a:cs typeface="Consolas"/>
                          <a:sym typeface="Consolas"/>
                        </a:rPr>
                        <a:t>public static void main(String[] args) {</a:t>
                      </a:r>
                      <a:br>
                        <a:rPr lang="es" sz="900">
                          <a:solidFill>
                            <a:schemeClr val="lt1"/>
                          </a:solidFill>
                          <a:highlight>
                            <a:srgbClr val="333333"/>
                          </a:highlight>
                          <a:latin typeface="Consolas"/>
                          <a:ea typeface="Consolas"/>
                          <a:cs typeface="Consolas"/>
                          <a:sym typeface="Consolas"/>
                        </a:rPr>
                      </a:br>
                      <a:r>
                        <a:rPr lang="es" sz="900">
                          <a:solidFill>
                            <a:schemeClr val="lt1"/>
                          </a:solidFill>
                          <a:highlight>
                            <a:srgbClr val="333333"/>
                          </a:highlight>
                          <a:latin typeface="Consolas"/>
                          <a:ea typeface="Consolas"/>
                          <a:cs typeface="Consolas"/>
                          <a:sym typeface="Consolas"/>
                        </a:rPr>
                        <a:t>	Dog d= new Dog();</a:t>
                      </a:r>
                      <a:br>
                        <a:rPr lang="es" sz="900">
                          <a:solidFill>
                            <a:schemeClr val="lt1"/>
                          </a:solidFill>
                          <a:highlight>
                            <a:srgbClr val="333333"/>
                          </a:highlight>
                          <a:latin typeface="Consolas"/>
                          <a:ea typeface="Consolas"/>
                          <a:cs typeface="Consolas"/>
                          <a:sym typeface="Consolas"/>
                        </a:rPr>
                      </a:br>
                      <a:r>
                        <a:rPr lang="es" sz="900">
                          <a:solidFill>
                            <a:schemeClr val="lt1"/>
                          </a:solidFill>
                          <a:highlight>
                            <a:srgbClr val="333333"/>
                          </a:highlight>
                          <a:latin typeface="Consolas"/>
                          <a:ea typeface="Consolas"/>
                          <a:cs typeface="Consolas"/>
                          <a:sym typeface="Consolas"/>
                        </a:rPr>
                        <a:t>	d.showName();</a:t>
                      </a:r>
                      <a:br>
                        <a:rPr lang="es" sz="900">
                          <a:solidFill>
                            <a:schemeClr val="lt1"/>
                          </a:solidFill>
                          <a:highlight>
                            <a:srgbClr val="333333"/>
                          </a:highlight>
                          <a:latin typeface="Consolas"/>
                          <a:ea typeface="Consolas"/>
                          <a:cs typeface="Consolas"/>
                          <a:sym typeface="Consolas"/>
                        </a:rPr>
                      </a:br>
                      <a:r>
                        <a:rPr lang="es" sz="900">
                          <a:solidFill>
                            <a:schemeClr val="lt1"/>
                          </a:solidFill>
                          <a:highlight>
                            <a:srgbClr val="333333"/>
                          </a:highlight>
                          <a:latin typeface="Consolas"/>
                          <a:ea typeface="Consolas"/>
                          <a:cs typeface="Consolas"/>
                          <a:sym typeface="Consolas"/>
                        </a:rPr>
                        <a:t>}</a:t>
                      </a:r>
                      <a:br>
                        <a:rPr lang="es" sz="900">
                          <a:solidFill>
                            <a:schemeClr val="lt1"/>
                          </a:solidFill>
                          <a:highlight>
                            <a:srgbClr val="333333"/>
                          </a:highlight>
                          <a:latin typeface="Consolas"/>
                          <a:ea typeface="Consolas"/>
                          <a:cs typeface="Consolas"/>
                          <a:sym typeface="Consolas"/>
                        </a:rPr>
                      </a:br>
                      <a:endParaRPr sz="900">
                        <a:solidFill>
                          <a:srgbClr val="695D46"/>
                        </a:solidFill>
                        <a:latin typeface="Consolas"/>
                        <a:ea typeface="Consolas"/>
                        <a:cs typeface="Consolas"/>
                        <a:sym typeface="Consolas"/>
                      </a:endParaRPr>
                    </a:p>
                  </a:txBody>
                  <a:tcPr marT="63500" marB="63500" marR="63500" marL="63500">
                    <a:solidFill>
                      <a:srgbClr val="333333"/>
                    </a:solidFill>
                  </a:tcPr>
                </a:tc>
              </a:tr>
            </a:tbl>
          </a:graphicData>
        </a:graphic>
      </p:graphicFrame>
      <p:graphicFrame>
        <p:nvGraphicFramePr>
          <p:cNvPr id="394" name="Google Shape;394;p72"/>
          <p:cNvGraphicFramePr/>
          <p:nvPr/>
        </p:nvGraphicFramePr>
        <p:xfrm>
          <a:off x="2188975" y="2660325"/>
          <a:ext cx="3000000" cy="3000000"/>
        </p:xfrm>
        <a:graphic>
          <a:graphicData uri="http://schemas.openxmlformats.org/drawingml/2006/table">
            <a:tbl>
              <a:tblPr>
                <a:noFill/>
                <a:tableStyleId>{F31D630A-0519-4E60-B0DE-21C533DD9359}</a:tableStyleId>
              </a:tblPr>
              <a:tblGrid>
                <a:gridCol w="2523325"/>
              </a:tblGrid>
              <a:tr h="1981525">
                <a:tc>
                  <a:txBody>
                    <a:bodyPr/>
                    <a:lstStyle/>
                    <a:p>
                      <a:pPr indent="0" lvl="0" marL="0" rtl="0" algn="l">
                        <a:lnSpc>
                          <a:spcPct val="115000"/>
                        </a:lnSpc>
                        <a:spcBef>
                          <a:spcPts val="0"/>
                        </a:spcBef>
                        <a:spcAft>
                          <a:spcPts val="0"/>
                        </a:spcAft>
                        <a:buNone/>
                      </a:pPr>
                      <a:r>
                        <a:rPr lang="es" sz="900">
                          <a:solidFill>
                            <a:schemeClr val="lt1"/>
                          </a:solidFill>
                          <a:highlight>
                            <a:srgbClr val="333333"/>
                          </a:highlight>
                          <a:latin typeface="Consolas"/>
                          <a:ea typeface="Consolas"/>
                          <a:cs typeface="Consolas"/>
                          <a:sym typeface="Consolas"/>
                        </a:rPr>
                        <a:t>public class Animal {</a:t>
                      </a:r>
                      <a:br>
                        <a:rPr lang="es" sz="900">
                          <a:solidFill>
                            <a:schemeClr val="lt1"/>
                          </a:solidFill>
                          <a:highlight>
                            <a:srgbClr val="333333"/>
                          </a:highlight>
                          <a:latin typeface="Consolas"/>
                          <a:ea typeface="Consolas"/>
                          <a:cs typeface="Consolas"/>
                          <a:sym typeface="Consolas"/>
                        </a:rPr>
                      </a:br>
                      <a:r>
                        <a:rPr lang="es" sz="900">
                          <a:solidFill>
                            <a:schemeClr val="lt1"/>
                          </a:solidFill>
                          <a:highlight>
                            <a:srgbClr val="333333"/>
                          </a:highlight>
                          <a:latin typeface="Consolas"/>
                          <a:ea typeface="Consolas"/>
                          <a:cs typeface="Consolas"/>
                          <a:sym typeface="Consolas"/>
                        </a:rPr>
                        <a:t>   String name = "Animal Name";</a:t>
                      </a:r>
                      <a:br>
                        <a:rPr lang="es" sz="900">
                          <a:solidFill>
                            <a:schemeClr val="lt1"/>
                          </a:solidFill>
                          <a:highlight>
                            <a:srgbClr val="333333"/>
                          </a:highlight>
                          <a:latin typeface="Consolas"/>
                          <a:ea typeface="Consolas"/>
                          <a:cs typeface="Consolas"/>
                          <a:sym typeface="Consolas"/>
                        </a:rPr>
                      </a:br>
                      <a:r>
                        <a:rPr lang="es" sz="900">
                          <a:solidFill>
                            <a:schemeClr val="lt1"/>
                          </a:solidFill>
                          <a:highlight>
                            <a:srgbClr val="333333"/>
                          </a:highlight>
                          <a:latin typeface="Consolas"/>
                          <a:ea typeface="Consolas"/>
                          <a:cs typeface="Consolas"/>
                          <a:sym typeface="Consolas"/>
                        </a:rPr>
                        <a:t>   String getName() {</a:t>
                      </a:r>
                      <a:br>
                        <a:rPr lang="es" sz="900">
                          <a:solidFill>
                            <a:schemeClr val="lt1"/>
                          </a:solidFill>
                          <a:highlight>
                            <a:srgbClr val="333333"/>
                          </a:highlight>
                          <a:latin typeface="Consolas"/>
                          <a:ea typeface="Consolas"/>
                          <a:cs typeface="Consolas"/>
                          <a:sym typeface="Consolas"/>
                        </a:rPr>
                      </a:br>
                      <a:r>
                        <a:rPr lang="es" sz="900">
                          <a:solidFill>
                            <a:schemeClr val="lt1"/>
                          </a:solidFill>
                          <a:highlight>
                            <a:srgbClr val="333333"/>
                          </a:highlight>
                          <a:latin typeface="Consolas"/>
                          <a:ea typeface="Consolas"/>
                          <a:cs typeface="Consolas"/>
                          <a:sym typeface="Consolas"/>
                        </a:rPr>
                        <a:t>	return name;</a:t>
                      </a:r>
                      <a:br>
                        <a:rPr lang="es" sz="900">
                          <a:solidFill>
                            <a:schemeClr val="lt1"/>
                          </a:solidFill>
                          <a:highlight>
                            <a:srgbClr val="333333"/>
                          </a:highlight>
                          <a:latin typeface="Consolas"/>
                          <a:ea typeface="Consolas"/>
                          <a:cs typeface="Consolas"/>
                          <a:sym typeface="Consolas"/>
                        </a:rPr>
                      </a:br>
                      <a:r>
                        <a:rPr lang="es" sz="900">
                          <a:solidFill>
                            <a:schemeClr val="lt1"/>
                          </a:solidFill>
                          <a:highlight>
                            <a:srgbClr val="333333"/>
                          </a:highlight>
                          <a:latin typeface="Consolas"/>
                          <a:ea typeface="Consolas"/>
                          <a:cs typeface="Consolas"/>
                          <a:sym typeface="Consolas"/>
                        </a:rPr>
                        <a:t>   }</a:t>
                      </a:r>
                      <a:br>
                        <a:rPr lang="es" sz="900">
                          <a:solidFill>
                            <a:schemeClr val="lt1"/>
                          </a:solidFill>
                          <a:highlight>
                            <a:srgbClr val="333333"/>
                          </a:highlight>
                          <a:latin typeface="Consolas"/>
                          <a:ea typeface="Consolas"/>
                          <a:cs typeface="Consolas"/>
                          <a:sym typeface="Consolas"/>
                        </a:rPr>
                      </a:br>
                      <a:r>
                        <a:rPr lang="es" sz="900">
                          <a:solidFill>
                            <a:schemeClr val="lt1"/>
                          </a:solidFill>
                          <a:highlight>
                            <a:srgbClr val="333333"/>
                          </a:highlight>
                          <a:latin typeface="Consolas"/>
                          <a:ea typeface="Consolas"/>
                          <a:cs typeface="Consolas"/>
                          <a:sym typeface="Consolas"/>
                        </a:rPr>
                        <a:t>   void setName(String name) {</a:t>
                      </a:r>
                      <a:br>
                        <a:rPr lang="es" sz="900">
                          <a:solidFill>
                            <a:schemeClr val="lt1"/>
                          </a:solidFill>
                          <a:highlight>
                            <a:srgbClr val="333333"/>
                          </a:highlight>
                          <a:latin typeface="Consolas"/>
                          <a:ea typeface="Consolas"/>
                          <a:cs typeface="Consolas"/>
                          <a:sym typeface="Consolas"/>
                        </a:rPr>
                      </a:br>
                      <a:r>
                        <a:rPr lang="es" sz="900">
                          <a:solidFill>
                            <a:schemeClr val="lt1"/>
                          </a:solidFill>
                          <a:highlight>
                            <a:srgbClr val="333333"/>
                          </a:highlight>
                          <a:latin typeface="Consolas"/>
                          <a:ea typeface="Consolas"/>
                          <a:cs typeface="Consolas"/>
                          <a:sym typeface="Consolas"/>
                        </a:rPr>
                        <a:t>   	this.name=name;</a:t>
                      </a:r>
                      <a:br>
                        <a:rPr lang="es" sz="900">
                          <a:solidFill>
                            <a:schemeClr val="lt1"/>
                          </a:solidFill>
                          <a:highlight>
                            <a:srgbClr val="333333"/>
                          </a:highlight>
                          <a:latin typeface="Consolas"/>
                          <a:ea typeface="Consolas"/>
                          <a:cs typeface="Consolas"/>
                          <a:sym typeface="Consolas"/>
                        </a:rPr>
                      </a:br>
                      <a:r>
                        <a:rPr lang="es" sz="900">
                          <a:solidFill>
                            <a:schemeClr val="lt1"/>
                          </a:solidFill>
                          <a:highlight>
                            <a:srgbClr val="333333"/>
                          </a:highlight>
                          <a:latin typeface="Consolas"/>
                          <a:ea typeface="Consolas"/>
                          <a:cs typeface="Consolas"/>
                          <a:sym typeface="Consolas"/>
                        </a:rPr>
                        <a:t>   }</a:t>
                      </a:r>
                      <a:br>
                        <a:rPr lang="es" sz="900">
                          <a:solidFill>
                            <a:schemeClr val="lt1"/>
                          </a:solidFill>
                          <a:highlight>
                            <a:srgbClr val="333333"/>
                          </a:highlight>
                          <a:latin typeface="Consolas"/>
                          <a:ea typeface="Consolas"/>
                          <a:cs typeface="Consolas"/>
                          <a:sym typeface="Consolas"/>
                        </a:rPr>
                      </a:br>
                      <a:r>
                        <a:rPr lang="es" sz="900">
                          <a:solidFill>
                            <a:schemeClr val="lt1"/>
                          </a:solidFill>
                          <a:highlight>
                            <a:srgbClr val="333333"/>
                          </a:highlight>
                          <a:latin typeface="Consolas"/>
                          <a:ea typeface="Consolas"/>
                          <a:cs typeface="Consolas"/>
                          <a:sym typeface="Consolas"/>
                        </a:rPr>
                        <a:t>   void showName() {</a:t>
                      </a:r>
                      <a:br>
                        <a:rPr lang="es" sz="900">
                          <a:solidFill>
                            <a:schemeClr val="lt1"/>
                          </a:solidFill>
                          <a:highlight>
                            <a:srgbClr val="333333"/>
                          </a:highlight>
                          <a:latin typeface="Consolas"/>
                          <a:ea typeface="Consolas"/>
                          <a:cs typeface="Consolas"/>
                          <a:sym typeface="Consolas"/>
                        </a:rPr>
                      </a:br>
                      <a:r>
                        <a:rPr lang="es" sz="900">
                          <a:solidFill>
                            <a:schemeClr val="lt1"/>
                          </a:solidFill>
                          <a:highlight>
                            <a:srgbClr val="333333"/>
                          </a:highlight>
                          <a:latin typeface="Consolas"/>
                          <a:ea typeface="Consolas"/>
                          <a:cs typeface="Consolas"/>
                          <a:sym typeface="Consolas"/>
                        </a:rPr>
                        <a:t>   	System.out.println(name);</a:t>
                      </a:r>
                      <a:br>
                        <a:rPr lang="es" sz="900">
                          <a:solidFill>
                            <a:schemeClr val="lt1"/>
                          </a:solidFill>
                          <a:highlight>
                            <a:srgbClr val="333333"/>
                          </a:highlight>
                          <a:latin typeface="Consolas"/>
                          <a:ea typeface="Consolas"/>
                          <a:cs typeface="Consolas"/>
                          <a:sym typeface="Consolas"/>
                        </a:rPr>
                      </a:br>
                      <a:r>
                        <a:rPr lang="es" sz="900">
                          <a:solidFill>
                            <a:schemeClr val="lt1"/>
                          </a:solidFill>
                          <a:highlight>
                            <a:srgbClr val="333333"/>
                          </a:highlight>
                          <a:latin typeface="Consolas"/>
                          <a:ea typeface="Consolas"/>
                          <a:cs typeface="Consolas"/>
                          <a:sym typeface="Consolas"/>
                        </a:rPr>
                        <a:t>   }</a:t>
                      </a:r>
                      <a:br>
                        <a:rPr lang="es" sz="900">
                          <a:solidFill>
                            <a:schemeClr val="lt1"/>
                          </a:solidFill>
                          <a:highlight>
                            <a:srgbClr val="333333"/>
                          </a:highlight>
                          <a:latin typeface="Consolas"/>
                          <a:ea typeface="Consolas"/>
                          <a:cs typeface="Consolas"/>
                          <a:sym typeface="Consolas"/>
                        </a:rPr>
                      </a:br>
                      <a:r>
                        <a:rPr lang="es" sz="900">
                          <a:solidFill>
                            <a:schemeClr val="lt1"/>
                          </a:solidFill>
                          <a:highlight>
                            <a:srgbClr val="333333"/>
                          </a:highlight>
                          <a:latin typeface="Consolas"/>
                          <a:ea typeface="Consolas"/>
                          <a:cs typeface="Consolas"/>
                          <a:sym typeface="Consolas"/>
                        </a:rPr>
                        <a:t>}</a:t>
                      </a:r>
                      <a:endParaRPr sz="900">
                        <a:solidFill>
                          <a:srgbClr val="695D46"/>
                        </a:solidFill>
                        <a:latin typeface="Consolas"/>
                        <a:ea typeface="Consolas"/>
                        <a:cs typeface="Consolas"/>
                        <a:sym typeface="Consolas"/>
                      </a:endParaRPr>
                    </a:p>
                  </a:txBody>
                  <a:tcPr marT="63500" marB="63500" marR="63500" marL="63500">
                    <a:solidFill>
                      <a:srgbClr val="333333"/>
                    </a:solidFill>
                  </a:tcPr>
                </a:tc>
              </a:tr>
            </a:tbl>
          </a:graphicData>
        </a:graphic>
      </p:graphicFrame>
      <p:sp>
        <p:nvSpPr>
          <p:cNvPr id="395" name="Google Shape;395;p72"/>
          <p:cNvSpPr txBox="1"/>
          <p:nvPr>
            <p:ph idx="1" type="body"/>
          </p:nvPr>
        </p:nvSpPr>
        <p:spPr>
          <a:xfrm>
            <a:off x="272700" y="484225"/>
            <a:ext cx="4756200" cy="233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Shadow Variable o Variables Sombra:</a:t>
            </a:r>
            <a:endParaRPr b="1"/>
          </a:p>
          <a:p>
            <a:pPr indent="0" lvl="0" marL="0" rtl="0" algn="just">
              <a:spcBef>
                <a:spcPts val="0"/>
              </a:spcBef>
              <a:spcAft>
                <a:spcPts val="0"/>
              </a:spcAft>
              <a:buNone/>
            </a:pPr>
            <a:r>
              <a:rPr lang="es"/>
              <a:t>En Java las Shadow variables son aquellas que tienen el mismo nombre pero diferente ámbito. Por ejemplo en el diagrama tenemos dos variables nombre que  se encuentran en distinto nivel de la jerarquía.</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7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Class Static Variables</a:t>
            </a:r>
            <a:endParaRPr/>
          </a:p>
        </p:txBody>
      </p:sp>
      <p:sp>
        <p:nvSpPr>
          <p:cNvPr id="401" name="Google Shape;401;p7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6550" lvl="0" marL="457200" rtl="0" algn="just">
              <a:spcBef>
                <a:spcPts val="0"/>
              </a:spcBef>
              <a:spcAft>
                <a:spcPts val="0"/>
              </a:spcAft>
              <a:buSzPts val="1700"/>
              <a:buChar char="●"/>
            </a:pPr>
            <a:r>
              <a:rPr lang="es" sz="1700"/>
              <a:t>Las variables de clase también conocidas como variables estáticas se declaran con la palabra clave static en una clase, pero fuera de un método, constructor o bloque. </a:t>
            </a:r>
            <a:endParaRPr sz="1700"/>
          </a:p>
          <a:p>
            <a:pPr indent="-336550" lvl="0" marL="457200" rtl="0" algn="just">
              <a:spcBef>
                <a:spcPts val="0"/>
              </a:spcBef>
              <a:spcAft>
                <a:spcPts val="0"/>
              </a:spcAft>
              <a:buSzPts val="1700"/>
              <a:buChar char="●"/>
            </a:pPr>
            <a:r>
              <a:rPr lang="es" sz="1700"/>
              <a:t>Solo habría una copia de cada variable de clase por clase, independientemente de cuántos objetos o instancias se crearán a partir de ella.</a:t>
            </a:r>
            <a:endParaRPr sz="1700"/>
          </a:p>
          <a:p>
            <a:pPr indent="-336550" lvl="0" marL="457200" rtl="0" algn="just">
              <a:spcBef>
                <a:spcPts val="0"/>
              </a:spcBef>
              <a:spcAft>
                <a:spcPts val="0"/>
              </a:spcAft>
              <a:buSzPts val="1700"/>
              <a:buChar char="●"/>
            </a:pPr>
            <a:r>
              <a:rPr lang="es" sz="1700"/>
              <a:t>Las variables estáticas rara vez se usan aparte de declararse como constantes. Las constantes son variables que se declaran como public / private, final y static. Las variables constantes (final) nunca cambian de su valor inicial.</a:t>
            </a:r>
            <a:endParaRPr sz="1700"/>
          </a:p>
          <a:p>
            <a:pPr indent="-336550" lvl="0" marL="457200" rtl="0" algn="just">
              <a:spcBef>
                <a:spcPts val="0"/>
              </a:spcBef>
              <a:spcAft>
                <a:spcPts val="0"/>
              </a:spcAft>
              <a:buSzPts val="1700"/>
              <a:buChar char="●"/>
            </a:pPr>
            <a:r>
              <a:rPr lang="es" sz="1700"/>
              <a:t>Las variables estáticas se almacenan en la memoria estática. Es raro usar variables estáticas distintas a las declaradas como finales y usadas como constantes públicas o privadas.</a:t>
            </a:r>
            <a:endParaRPr sz="1700"/>
          </a:p>
          <a:p>
            <a:pPr indent="0" lvl="0" marL="457200" rtl="0" algn="just">
              <a:spcBef>
                <a:spcPts val="1600"/>
              </a:spcBef>
              <a:spcAft>
                <a:spcPts val="1600"/>
              </a:spcAft>
              <a:buNone/>
            </a:pPr>
            <a:r>
              <a:t/>
            </a:r>
            <a:endParaRPr sz="1700"/>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74"/>
          <p:cNvSpPr txBox="1"/>
          <p:nvPr>
            <p:ph idx="1" type="body"/>
          </p:nvPr>
        </p:nvSpPr>
        <p:spPr>
          <a:xfrm>
            <a:off x="419650" y="720950"/>
            <a:ext cx="7998600" cy="36189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es"/>
              <a:t>Las variables estáticas se crean cuando el programa accede a la clase y se destruye cuando el programa se detiene .</a:t>
            </a:r>
            <a:endParaRPr/>
          </a:p>
          <a:p>
            <a:pPr indent="-342900" lvl="0" marL="457200" rtl="0" algn="just">
              <a:spcBef>
                <a:spcPts val="0"/>
              </a:spcBef>
              <a:spcAft>
                <a:spcPts val="0"/>
              </a:spcAft>
              <a:buSzPts val="1800"/>
              <a:buChar char="●"/>
            </a:pPr>
            <a:r>
              <a:rPr lang="es"/>
              <a:t>La visibilidad es similar a las variables de instancia. Sin embargo, la mayoría de las variables estáticas se declaran públicas, ya que deben estar disponibles para los usuarios de la clase.</a:t>
            </a:r>
            <a:endParaRPr/>
          </a:p>
          <a:p>
            <a:pPr indent="-342900" lvl="0" marL="457200" rtl="0" algn="just">
              <a:spcBef>
                <a:spcPts val="0"/>
              </a:spcBef>
              <a:spcAft>
                <a:spcPts val="0"/>
              </a:spcAft>
              <a:buSzPts val="1800"/>
              <a:buChar char="●"/>
            </a:pPr>
            <a:r>
              <a:rPr lang="es"/>
              <a:t>Los valores predeterminados son los mismos que las variables de instancia. Para números, el valor predeterminado es 0; para booleanos, es falso; y para las referencias de objeto, es nulo. Los valores se pueden asignar durante la declaración o dentro del constructor. Además, los valores pueden asignarse en bloques de inicializadores estáticos especiales.</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75"/>
          <p:cNvSpPr txBox="1"/>
          <p:nvPr>
            <p:ph idx="1" type="body"/>
          </p:nvPr>
        </p:nvSpPr>
        <p:spPr>
          <a:xfrm>
            <a:off x="408900" y="720950"/>
            <a:ext cx="8009400" cy="36189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es"/>
              <a:t>Se puede acceder a las variables estáticas llamando a  </a:t>
            </a:r>
            <a:r>
              <a:rPr lang="es">
                <a:latin typeface="Consolas"/>
                <a:ea typeface="Consolas"/>
                <a:cs typeface="Consolas"/>
                <a:sym typeface="Consolas"/>
              </a:rPr>
              <a:t>ClassName.VARIABLE_NAME</a:t>
            </a:r>
            <a:r>
              <a:rPr lang="es"/>
              <a:t>.</a:t>
            </a:r>
            <a:endParaRPr/>
          </a:p>
          <a:p>
            <a:pPr indent="-342900" lvl="0" marL="457200" rtl="0" algn="just">
              <a:spcBef>
                <a:spcPts val="0"/>
              </a:spcBef>
              <a:spcAft>
                <a:spcPts val="0"/>
              </a:spcAft>
              <a:buSzPts val="1800"/>
              <a:buChar char="●"/>
            </a:pPr>
            <a:r>
              <a:rPr lang="es"/>
              <a:t>Al declarar las variables de clase como estática pública final, los nombres de las variables (constantes) están todos en mayúsculas. Si las variables estáticas no son públicas y finales, la sintaxis de denominación es la misma que la instancia y las variables locales.</a:t>
            </a:r>
            <a:endParaRPr/>
          </a:p>
          <a:p>
            <a:pPr indent="0" lvl="0" marL="457200" rtl="0" algn="just">
              <a:spcBef>
                <a:spcPts val="1600"/>
              </a:spcBef>
              <a:spcAft>
                <a:spcPts val="1600"/>
              </a:spcAft>
              <a:buNone/>
            </a:pPr>
            <a:r>
              <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76"/>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Declaración de propiedades</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7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Propiedades o atributos </a:t>
            </a:r>
            <a:endParaRPr/>
          </a:p>
        </p:txBody>
      </p:sp>
      <p:sp>
        <p:nvSpPr>
          <p:cNvPr id="422" name="Google Shape;422;p77"/>
          <p:cNvSpPr txBox="1"/>
          <p:nvPr>
            <p:ph idx="1" type="body"/>
          </p:nvPr>
        </p:nvSpPr>
        <p:spPr>
          <a:xfrm>
            <a:off x="387375" y="1159825"/>
            <a:ext cx="5550300" cy="3180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En Java, las propiedades de un objeto son determinadas por una serie de variables que definen las características de los objetos de la clase, y que podrán tener o no,  </a:t>
            </a:r>
            <a:r>
              <a:rPr lang="es"/>
              <a:t>métodos</a:t>
            </a:r>
            <a:r>
              <a:rPr lang="es"/>
              <a:t> del tipo getter y setter para acceder a ellas, como lo hacen los JavaBeans.</a:t>
            </a:r>
            <a:endParaRPr/>
          </a:p>
          <a:p>
            <a:pPr indent="0" lvl="0" marL="0" rtl="0" algn="just">
              <a:spcBef>
                <a:spcPts val="1600"/>
              </a:spcBef>
              <a:spcAft>
                <a:spcPts val="0"/>
              </a:spcAft>
              <a:buNone/>
            </a:pPr>
            <a:r>
              <a:rPr lang="es"/>
              <a:t>Las mismas se declaran dentro del bloque de de la clase y fuera de los </a:t>
            </a:r>
            <a:r>
              <a:rPr lang="es"/>
              <a:t>métodos</a:t>
            </a:r>
            <a:r>
              <a:rPr lang="es"/>
              <a:t> de la misma. </a:t>
            </a:r>
            <a:endParaRPr/>
          </a:p>
          <a:p>
            <a:pPr indent="0" lvl="0" marL="0" rtl="0" algn="just">
              <a:spcBef>
                <a:spcPts val="1600"/>
              </a:spcBef>
              <a:spcAft>
                <a:spcPts val="0"/>
              </a:spcAft>
              <a:buNone/>
            </a:pPr>
            <a:r>
              <a:rPr lang="es"/>
              <a:t>Poseen visibilidad y </a:t>
            </a:r>
            <a:r>
              <a:rPr lang="es"/>
              <a:t>accesibilidad</a:t>
            </a:r>
            <a:r>
              <a:rPr lang="es"/>
              <a:t>, dependiendo de los modificadores del tipo </a:t>
            </a:r>
            <a:r>
              <a:rPr b="1" lang="es"/>
              <a:t>public</a:t>
            </a:r>
            <a:r>
              <a:rPr lang="es"/>
              <a:t>, </a:t>
            </a:r>
            <a:r>
              <a:rPr b="1" lang="es"/>
              <a:t>protected, private, &lt;default&gt;</a:t>
            </a:r>
            <a:r>
              <a:rPr lang="es"/>
              <a:t>, etc.</a:t>
            </a:r>
            <a:endParaRPr/>
          </a:p>
          <a:p>
            <a:pPr indent="0" lvl="0" marL="0" rtl="0" algn="just">
              <a:spcBef>
                <a:spcPts val="1600"/>
              </a:spcBef>
              <a:spcAft>
                <a:spcPts val="1600"/>
              </a:spcAft>
              <a:buNone/>
            </a:pPr>
            <a:r>
              <a:t/>
            </a:r>
            <a:endParaRPr/>
          </a:p>
        </p:txBody>
      </p:sp>
      <p:graphicFrame>
        <p:nvGraphicFramePr>
          <p:cNvPr id="423" name="Google Shape;423;p77"/>
          <p:cNvGraphicFramePr/>
          <p:nvPr/>
        </p:nvGraphicFramePr>
        <p:xfrm>
          <a:off x="6076875" y="1159825"/>
          <a:ext cx="3000000" cy="3000000"/>
        </p:xfrm>
        <a:graphic>
          <a:graphicData uri="http://schemas.openxmlformats.org/drawingml/2006/table">
            <a:tbl>
              <a:tblPr>
                <a:noFill/>
                <a:tableStyleId>{F31D630A-0519-4E60-B0DE-21C533DD9359}</a:tableStyleId>
              </a:tblPr>
              <a:tblGrid>
                <a:gridCol w="2784825"/>
              </a:tblGrid>
              <a:tr h="3824850">
                <a:tc>
                  <a:txBody>
                    <a:bodyPr/>
                    <a:lstStyle/>
                    <a:p>
                      <a:pPr indent="0" lvl="0" marL="0" rtl="0" algn="l">
                        <a:lnSpc>
                          <a:spcPct val="115000"/>
                        </a:lnSpc>
                        <a:spcBef>
                          <a:spcPts val="0"/>
                        </a:spcBef>
                        <a:spcAft>
                          <a:spcPts val="0"/>
                        </a:spcAft>
                        <a:buNone/>
                      </a:pPr>
                      <a:r>
                        <a:rPr lang="es" sz="900">
                          <a:solidFill>
                            <a:schemeClr val="lt1"/>
                          </a:solidFill>
                          <a:highlight>
                            <a:srgbClr val="333333"/>
                          </a:highlight>
                          <a:latin typeface="Consolas"/>
                          <a:ea typeface="Consolas"/>
                          <a:cs typeface="Consolas"/>
                          <a:sym typeface="Consolas"/>
                        </a:rPr>
                        <a:t>public class Customer {</a:t>
                      </a:r>
                      <a:endParaRPr sz="900">
                        <a:solidFill>
                          <a:schemeClr val="lt1"/>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es" sz="900">
                          <a:solidFill>
                            <a:schemeClr val="lt1"/>
                          </a:solidFill>
                          <a:highlight>
                            <a:srgbClr val="333333"/>
                          </a:highlight>
                          <a:latin typeface="Consolas"/>
                          <a:ea typeface="Consolas"/>
                          <a:cs typeface="Consolas"/>
                          <a:sym typeface="Consolas"/>
                        </a:rPr>
                        <a:t>  private String name;</a:t>
                      </a:r>
                      <a:endParaRPr sz="900">
                        <a:solidFill>
                          <a:schemeClr val="lt1"/>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es" sz="900">
                          <a:solidFill>
                            <a:schemeClr val="lt1"/>
                          </a:solidFill>
                          <a:highlight>
                            <a:srgbClr val="333333"/>
                          </a:highlight>
                          <a:latin typeface="Consolas"/>
                          <a:ea typeface="Consolas"/>
                          <a:cs typeface="Consolas"/>
                          <a:sym typeface="Consolas"/>
                        </a:rPr>
                        <a:t>  private String email;</a:t>
                      </a:r>
                      <a:endParaRPr sz="900">
                        <a:solidFill>
                          <a:schemeClr val="lt1"/>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es" sz="900">
                          <a:solidFill>
                            <a:schemeClr val="lt1"/>
                          </a:solidFill>
                          <a:highlight>
                            <a:srgbClr val="333333"/>
                          </a:highlight>
                          <a:latin typeface="Consolas"/>
                          <a:ea typeface="Consolas"/>
                          <a:cs typeface="Consolas"/>
                          <a:sym typeface="Consolas"/>
                        </a:rPr>
                        <a:t>  </a:t>
                      </a:r>
                      <a:endParaRPr sz="900">
                        <a:solidFill>
                          <a:schemeClr val="lt1"/>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es" sz="900">
                          <a:solidFill>
                            <a:schemeClr val="lt1"/>
                          </a:solidFill>
                          <a:highlight>
                            <a:srgbClr val="333333"/>
                          </a:highlight>
                          <a:latin typeface="Consolas"/>
                          <a:ea typeface="Consolas"/>
                          <a:cs typeface="Consolas"/>
                          <a:sym typeface="Consolas"/>
                        </a:rPr>
                        <a:t>  public String getName() {</a:t>
                      </a:r>
                      <a:endParaRPr sz="900">
                        <a:solidFill>
                          <a:schemeClr val="lt1"/>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es" sz="900">
                          <a:solidFill>
                            <a:schemeClr val="lt1"/>
                          </a:solidFill>
                          <a:highlight>
                            <a:srgbClr val="333333"/>
                          </a:highlight>
                          <a:latin typeface="Consolas"/>
                          <a:ea typeface="Consolas"/>
                          <a:cs typeface="Consolas"/>
                          <a:sym typeface="Consolas"/>
                        </a:rPr>
                        <a:t>    return name;</a:t>
                      </a:r>
                      <a:endParaRPr sz="900">
                        <a:solidFill>
                          <a:schemeClr val="lt1"/>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es" sz="900">
                          <a:solidFill>
                            <a:schemeClr val="lt1"/>
                          </a:solidFill>
                          <a:highlight>
                            <a:srgbClr val="333333"/>
                          </a:highlight>
                          <a:latin typeface="Consolas"/>
                          <a:ea typeface="Consolas"/>
                          <a:cs typeface="Consolas"/>
                          <a:sym typeface="Consolas"/>
                        </a:rPr>
                        <a:t>  }</a:t>
                      </a:r>
                      <a:endParaRPr sz="900">
                        <a:solidFill>
                          <a:schemeClr val="lt1"/>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es" sz="900">
                          <a:solidFill>
                            <a:schemeClr val="lt1"/>
                          </a:solidFill>
                          <a:highlight>
                            <a:srgbClr val="333333"/>
                          </a:highlight>
                          <a:latin typeface="Consolas"/>
                          <a:ea typeface="Consolas"/>
                          <a:cs typeface="Consolas"/>
                          <a:sym typeface="Consolas"/>
                        </a:rPr>
                        <a:t>  public void setName(String </a:t>
                      </a:r>
                      <a:r>
                        <a:rPr lang="es" sz="900">
                          <a:solidFill>
                            <a:schemeClr val="lt1"/>
                          </a:solidFill>
                          <a:highlight>
                            <a:srgbClr val="333333"/>
                          </a:highlight>
                          <a:latin typeface="Consolas"/>
                          <a:ea typeface="Consolas"/>
                          <a:cs typeface="Consolas"/>
                          <a:sym typeface="Consolas"/>
                        </a:rPr>
                        <a:t>name</a:t>
                      </a:r>
                      <a:r>
                        <a:rPr lang="es" sz="900">
                          <a:solidFill>
                            <a:schemeClr val="lt1"/>
                          </a:solidFill>
                          <a:highlight>
                            <a:srgbClr val="333333"/>
                          </a:highlight>
                          <a:latin typeface="Consolas"/>
                          <a:ea typeface="Consolas"/>
                          <a:cs typeface="Consolas"/>
                          <a:sym typeface="Consolas"/>
                        </a:rPr>
                        <a:t>) {</a:t>
                      </a:r>
                      <a:endParaRPr sz="900">
                        <a:solidFill>
                          <a:schemeClr val="lt1"/>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es" sz="900">
                          <a:solidFill>
                            <a:schemeClr val="lt1"/>
                          </a:solidFill>
                          <a:highlight>
                            <a:srgbClr val="333333"/>
                          </a:highlight>
                          <a:latin typeface="Consolas"/>
                          <a:ea typeface="Consolas"/>
                          <a:cs typeface="Consolas"/>
                          <a:sym typeface="Consolas"/>
                        </a:rPr>
                        <a:t>    this.name = </a:t>
                      </a:r>
                      <a:r>
                        <a:rPr lang="es" sz="900">
                          <a:solidFill>
                            <a:schemeClr val="lt1"/>
                          </a:solidFill>
                          <a:highlight>
                            <a:srgbClr val="333333"/>
                          </a:highlight>
                          <a:latin typeface="Consolas"/>
                          <a:ea typeface="Consolas"/>
                          <a:cs typeface="Consolas"/>
                          <a:sym typeface="Consolas"/>
                        </a:rPr>
                        <a:t>name</a:t>
                      </a:r>
                      <a:r>
                        <a:rPr lang="es" sz="900">
                          <a:solidFill>
                            <a:schemeClr val="lt1"/>
                          </a:solidFill>
                          <a:highlight>
                            <a:srgbClr val="333333"/>
                          </a:highlight>
                          <a:latin typeface="Consolas"/>
                          <a:ea typeface="Consolas"/>
                          <a:cs typeface="Consolas"/>
                          <a:sym typeface="Consolas"/>
                        </a:rPr>
                        <a:t>;</a:t>
                      </a:r>
                      <a:endParaRPr sz="900">
                        <a:solidFill>
                          <a:schemeClr val="lt1"/>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es" sz="900">
                          <a:solidFill>
                            <a:schemeClr val="lt1"/>
                          </a:solidFill>
                          <a:highlight>
                            <a:srgbClr val="333333"/>
                          </a:highlight>
                          <a:latin typeface="Consolas"/>
                          <a:ea typeface="Consolas"/>
                          <a:cs typeface="Consolas"/>
                          <a:sym typeface="Consolas"/>
                        </a:rPr>
                        <a:t>    this.email = name+”@domain.com”;</a:t>
                      </a:r>
                      <a:endParaRPr sz="900">
                        <a:solidFill>
                          <a:schemeClr val="lt1"/>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es" sz="900">
                          <a:solidFill>
                            <a:schemeClr val="lt1"/>
                          </a:solidFill>
                          <a:highlight>
                            <a:srgbClr val="333333"/>
                          </a:highlight>
                          <a:latin typeface="Consolas"/>
                          <a:ea typeface="Consolas"/>
                          <a:cs typeface="Consolas"/>
                          <a:sym typeface="Consolas"/>
                        </a:rPr>
                        <a:t>  }</a:t>
                      </a:r>
                      <a:endParaRPr sz="900">
                        <a:solidFill>
                          <a:schemeClr val="lt1"/>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lt1"/>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es" sz="900">
                          <a:solidFill>
                            <a:schemeClr val="lt1"/>
                          </a:solidFill>
                          <a:highlight>
                            <a:srgbClr val="333333"/>
                          </a:highlight>
                          <a:latin typeface="Consolas"/>
                          <a:ea typeface="Consolas"/>
                          <a:cs typeface="Consolas"/>
                          <a:sym typeface="Consolas"/>
                        </a:rPr>
                        <a:t>  public String getEmail() {</a:t>
                      </a:r>
                      <a:endParaRPr sz="900">
                        <a:solidFill>
                          <a:schemeClr val="lt1"/>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es" sz="900">
                          <a:solidFill>
                            <a:schemeClr val="lt1"/>
                          </a:solidFill>
                          <a:highlight>
                            <a:srgbClr val="333333"/>
                          </a:highlight>
                          <a:latin typeface="Consolas"/>
                          <a:ea typeface="Consolas"/>
                          <a:cs typeface="Consolas"/>
                          <a:sym typeface="Consolas"/>
                        </a:rPr>
                        <a:t>    return email;</a:t>
                      </a:r>
                      <a:endParaRPr sz="900">
                        <a:solidFill>
                          <a:schemeClr val="lt1"/>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es" sz="900">
                          <a:solidFill>
                            <a:schemeClr val="lt1"/>
                          </a:solidFill>
                          <a:highlight>
                            <a:srgbClr val="333333"/>
                          </a:highlight>
                          <a:latin typeface="Consolas"/>
                          <a:ea typeface="Consolas"/>
                          <a:cs typeface="Consolas"/>
                          <a:sym typeface="Consolas"/>
                        </a:rPr>
                        <a:t>  }</a:t>
                      </a:r>
                      <a:endParaRPr sz="900">
                        <a:solidFill>
                          <a:schemeClr val="lt1"/>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es" sz="900">
                          <a:solidFill>
                            <a:schemeClr val="lt1"/>
                          </a:solidFill>
                          <a:highlight>
                            <a:srgbClr val="333333"/>
                          </a:highlight>
                          <a:latin typeface="Consolas"/>
                          <a:ea typeface="Consolas"/>
                          <a:cs typeface="Consolas"/>
                          <a:sym typeface="Consolas"/>
                        </a:rPr>
                        <a:t>  public void setEmail(String </a:t>
                      </a:r>
                      <a:r>
                        <a:rPr lang="es" sz="900">
                          <a:solidFill>
                            <a:schemeClr val="lt1"/>
                          </a:solidFill>
                          <a:highlight>
                            <a:srgbClr val="333333"/>
                          </a:highlight>
                          <a:latin typeface="Consolas"/>
                          <a:ea typeface="Consolas"/>
                          <a:cs typeface="Consolas"/>
                          <a:sym typeface="Consolas"/>
                        </a:rPr>
                        <a:t>email</a:t>
                      </a:r>
                      <a:r>
                        <a:rPr lang="es" sz="900">
                          <a:solidFill>
                            <a:schemeClr val="lt1"/>
                          </a:solidFill>
                          <a:highlight>
                            <a:srgbClr val="333333"/>
                          </a:highlight>
                          <a:latin typeface="Consolas"/>
                          <a:ea typeface="Consolas"/>
                          <a:cs typeface="Consolas"/>
                          <a:sym typeface="Consolas"/>
                        </a:rPr>
                        <a:t>) {</a:t>
                      </a:r>
                      <a:endParaRPr sz="900">
                        <a:solidFill>
                          <a:schemeClr val="lt1"/>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es" sz="900">
                          <a:solidFill>
                            <a:schemeClr val="lt1"/>
                          </a:solidFill>
                          <a:highlight>
                            <a:srgbClr val="333333"/>
                          </a:highlight>
                          <a:latin typeface="Consolas"/>
                          <a:ea typeface="Consolas"/>
                          <a:cs typeface="Consolas"/>
                          <a:sym typeface="Consolas"/>
                        </a:rPr>
                        <a:t>    this.email = </a:t>
                      </a:r>
                      <a:r>
                        <a:rPr lang="es" sz="900">
                          <a:solidFill>
                            <a:schemeClr val="lt1"/>
                          </a:solidFill>
                          <a:highlight>
                            <a:srgbClr val="333333"/>
                          </a:highlight>
                          <a:latin typeface="Consolas"/>
                          <a:ea typeface="Consolas"/>
                          <a:cs typeface="Consolas"/>
                          <a:sym typeface="Consolas"/>
                        </a:rPr>
                        <a:t>email</a:t>
                      </a:r>
                      <a:r>
                        <a:rPr lang="es" sz="900">
                          <a:solidFill>
                            <a:schemeClr val="lt1"/>
                          </a:solidFill>
                          <a:highlight>
                            <a:srgbClr val="333333"/>
                          </a:highlight>
                          <a:latin typeface="Consolas"/>
                          <a:ea typeface="Consolas"/>
                          <a:cs typeface="Consolas"/>
                          <a:sym typeface="Consolas"/>
                        </a:rPr>
                        <a:t>;</a:t>
                      </a:r>
                      <a:endParaRPr sz="900">
                        <a:solidFill>
                          <a:schemeClr val="lt1"/>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es" sz="900">
                          <a:solidFill>
                            <a:schemeClr val="lt1"/>
                          </a:solidFill>
                          <a:highlight>
                            <a:srgbClr val="333333"/>
                          </a:highlight>
                          <a:latin typeface="Consolas"/>
                          <a:ea typeface="Consolas"/>
                          <a:cs typeface="Consolas"/>
                          <a:sym typeface="Consolas"/>
                        </a:rPr>
                        <a:t>  }</a:t>
                      </a:r>
                      <a:endParaRPr sz="900">
                        <a:solidFill>
                          <a:schemeClr val="lt1"/>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lt1"/>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es" sz="900">
                          <a:solidFill>
                            <a:schemeClr val="lt1"/>
                          </a:solidFill>
                          <a:highlight>
                            <a:srgbClr val="333333"/>
                          </a:highlight>
                          <a:latin typeface="Consolas"/>
                          <a:ea typeface="Consolas"/>
                          <a:cs typeface="Consolas"/>
                          <a:sym typeface="Consolas"/>
                        </a:rPr>
                        <a:t>}</a:t>
                      </a:r>
                      <a:endParaRPr sz="900">
                        <a:solidFill>
                          <a:schemeClr val="lt1"/>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br>
                        <a:rPr lang="es" sz="900">
                          <a:solidFill>
                            <a:schemeClr val="lt1"/>
                          </a:solidFill>
                          <a:highlight>
                            <a:srgbClr val="333333"/>
                          </a:highlight>
                          <a:latin typeface="Consolas"/>
                          <a:ea typeface="Consolas"/>
                          <a:cs typeface="Consolas"/>
                          <a:sym typeface="Consolas"/>
                        </a:rPr>
                      </a:br>
                      <a:endParaRPr sz="900">
                        <a:solidFill>
                          <a:srgbClr val="695D46"/>
                        </a:solidFill>
                        <a:latin typeface="Open Sans"/>
                        <a:ea typeface="Open Sans"/>
                        <a:cs typeface="Open Sans"/>
                        <a:sym typeface="Open Sans"/>
                      </a:endParaRPr>
                    </a:p>
                  </a:txBody>
                  <a:tcPr marT="63500" marB="63500" marR="63500" marL="63500">
                    <a:solidFill>
                      <a:srgbClr val="333333"/>
                    </a:solidFill>
                  </a:tcPr>
                </a:tc>
              </a:tr>
            </a:tbl>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7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Otras consideraciones</a:t>
            </a:r>
            <a:endParaRPr/>
          </a:p>
        </p:txBody>
      </p:sp>
      <p:sp>
        <p:nvSpPr>
          <p:cNvPr id="429" name="Google Shape;429;p7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es"/>
              <a:t>Los enteros literales son implícitamente int .</a:t>
            </a:r>
            <a:endParaRPr/>
          </a:p>
          <a:p>
            <a:pPr indent="-342900" lvl="0" marL="457200" rtl="0" algn="just">
              <a:spcBef>
                <a:spcPts val="0"/>
              </a:spcBef>
              <a:spcAft>
                <a:spcPts val="0"/>
              </a:spcAft>
              <a:buSzPts val="1800"/>
              <a:buChar char="●"/>
            </a:pPr>
            <a:r>
              <a:rPr lang="es"/>
              <a:t>Las expresiones enteras siempre dan como resultado un int-size, nunca menor.</a:t>
            </a:r>
            <a:endParaRPr/>
          </a:p>
          <a:p>
            <a:pPr indent="-342900" lvl="0" marL="457200" rtl="0" algn="just">
              <a:spcBef>
                <a:spcPts val="0"/>
              </a:spcBef>
              <a:spcAft>
                <a:spcPts val="0"/>
              </a:spcAft>
              <a:buSzPts val="1800"/>
              <a:buChar char="●"/>
            </a:pPr>
            <a:r>
              <a:rPr lang="es"/>
              <a:t>Los numeros Floating-point son implícitamente doubles (64 bits).</a:t>
            </a:r>
            <a:endParaRPr/>
          </a:p>
          <a:p>
            <a:pPr indent="-342900" lvl="0" marL="457200" rtl="0" algn="just">
              <a:spcBef>
                <a:spcPts val="0"/>
              </a:spcBef>
              <a:spcAft>
                <a:spcPts val="0"/>
              </a:spcAft>
              <a:buSzPts val="1800"/>
              <a:buChar char="●"/>
            </a:pPr>
            <a:r>
              <a:rPr lang="es"/>
              <a:t>Al estrechar (narrowing) una primitiva se trunca los bits de orden alto.</a:t>
            </a:r>
            <a:endParaRPr/>
          </a:p>
          <a:p>
            <a:pPr indent="-342900" lvl="0" marL="457200" rtl="0" algn="just">
              <a:spcBef>
                <a:spcPts val="0"/>
              </a:spcBef>
              <a:spcAft>
                <a:spcPts val="0"/>
              </a:spcAft>
              <a:buSzPts val="1800"/>
              <a:buChar char="●"/>
            </a:pPr>
            <a:r>
              <a:rPr lang="es"/>
              <a:t>Las asignaciones compuestas (como + =) realizan un cast automático.</a:t>
            </a:r>
            <a:endParaRPr/>
          </a:p>
          <a:p>
            <a:pPr indent="-342900" lvl="0" marL="457200" rtl="0" algn="just">
              <a:spcBef>
                <a:spcPts val="0"/>
              </a:spcBef>
              <a:spcAft>
                <a:spcPts val="0"/>
              </a:spcAft>
              <a:buSzPts val="1800"/>
              <a:buChar char="●"/>
            </a:pPr>
            <a:r>
              <a:rPr lang="es"/>
              <a:t>Una variable de referencia contiene los bits que se utilizan para referirse a un objeto.</a:t>
            </a:r>
            <a:endParaRPr/>
          </a:p>
          <a:p>
            <a:pPr indent="-342900" lvl="0" marL="457200" rtl="0" algn="just">
              <a:spcBef>
                <a:spcPts val="0"/>
              </a:spcBef>
              <a:spcAft>
                <a:spcPts val="0"/>
              </a:spcAft>
              <a:buSzPts val="1800"/>
              <a:buChar char="●"/>
            </a:pPr>
            <a:r>
              <a:rPr lang="es"/>
              <a:t>Las variables de referencia pueden referirse a subclases del tipo declarado pero no a las superclases.</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79"/>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Acceso a miembros </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8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Accesos a miembros</a:t>
            </a:r>
            <a:endParaRPr/>
          </a:p>
        </p:txBody>
      </p:sp>
      <p:sp>
        <p:nvSpPr>
          <p:cNvPr id="440" name="Google Shape;440;p8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
              <a:t>Hay tres modificadores de acceso: public, protected y private, sin embargo existen 4 tipos de niveles de acceso: </a:t>
            </a:r>
            <a:r>
              <a:rPr lang="es">
                <a:latin typeface="Consolas"/>
                <a:ea typeface="Consolas"/>
                <a:cs typeface="Consolas"/>
                <a:sym typeface="Consolas"/>
              </a:rPr>
              <a:t>public</a:t>
            </a:r>
            <a:r>
              <a:rPr lang="es"/>
              <a:t>, </a:t>
            </a:r>
            <a:r>
              <a:rPr lang="es">
                <a:latin typeface="Consolas"/>
                <a:ea typeface="Consolas"/>
                <a:cs typeface="Consolas"/>
                <a:sym typeface="Consolas"/>
              </a:rPr>
              <a:t>protected</a:t>
            </a:r>
            <a:r>
              <a:rPr lang="es"/>
              <a:t>, </a:t>
            </a:r>
            <a:r>
              <a:rPr lang="es">
                <a:latin typeface="Consolas"/>
                <a:ea typeface="Consolas"/>
                <a:cs typeface="Consolas"/>
                <a:sym typeface="Consolas"/>
              </a:rPr>
              <a:t>default</a:t>
            </a:r>
            <a:r>
              <a:rPr lang="es"/>
              <a:t>, y </a:t>
            </a:r>
            <a:r>
              <a:rPr lang="es">
                <a:latin typeface="Consolas"/>
                <a:ea typeface="Consolas"/>
                <a:cs typeface="Consolas"/>
                <a:sym typeface="Consolas"/>
              </a:rPr>
              <a:t>private</a:t>
            </a:r>
            <a:r>
              <a:rPr lang="es"/>
              <a:t>.</a:t>
            </a:r>
            <a:endParaRPr/>
          </a:p>
          <a:p>
            <a:pPr indent="-342900" lvl="0" marL="457200" rtl="0" algn="l">
              <a:spcBef>
                <a:spcPts val="0"/>
              </a:spcBef>
              <a:spcAft>
                <a:spcPts val="0"/>
              </a:spcAft>
              <a:buSzPts val="1800"/>
              <a:buChar char="●"/>
            </a:pPr>
            <a:r>
              <a:rPr lang="es"/>
              <a:t>Los métodos y variables de instancia (no locales) se conocen como "miembros" (member), estos pueden utilizar los cuatro niveles de acceso.</a:t>
            </a:r>
            <a:endParaRPr/>
          </a:p>
          <a:p>
            <a:pPr indent="-342900" lvl="0" marL="457200" rtl="0" algn="l">
              <a:spcBef>
                <a:spcPts val="0"/>
              </a:spcBef>
              <a:spcAft>
                <a:spcPts val="0"/>
              </a:spcAft>
              <a:buSzPts val="1800"/>
              <a:buChar char="●"/>
            </a:pPr>
            <a:r>
              <a:rPr lang="es"/>
              <a:t>El acceso a los “miembros” tiene dos formas:</a:t>
            </a:r>
            <a:endParaRPr/>
          </a:p>
          <a:p>
            <a:pPr indent="-317500" lvl="1" marL="914400" rtl="0" algn="l">
              <a:spcBef>
                <a:spcPts val="0"/>
              </a:spcBef>
              <a:spcAft>
                <a:spcPts val="0"/>
              </a:spcAft>
              <a:buSzPts val="1400"/>
              <a:buChar char="○"/>
            </a:pPr>
            <a:r>
              <a:rPr lang="es"/>
              <a:t>El código de una clase puede acceder a un miembro de otra clase.</a:t>
            </a:r>
            <a:endParaRPr/>
          </a:p>
          <a:p>
            <a:pPr indent="-317500" lvl="1" marL="914400" rtl="0" algn="l">
              <a:spcBef>
                <a:spcPts val="0"/>
              </a:spcBef>
              <a:spcAft>
                <a:spcPts val="0"/>
              </a:spcAft>
              <a:buSzPts val="1400"/>
              <a:buChar char="○"/>
            </a:pPr>
            <a:r>
              <a:rPr lang="es"/>
              <a:t>Una subclase puede heredar un miembro de su superclase.</a:t>
            </a:r>
            <a:endParaRPr/>
          </a:p>
          <a:p>
            <a:pPr indent="-342900" lvl="0" marL="457200" rtl="0" algn="l">
              <a:spcBef>
                <a:spcPts val="0"/>
              </a:spcBef>
              <a:spcAft>
                <a:spcPts val="0"/>
              </a:spcAft>
              <a:buSzPts val="1800"/>
              <a:buChar char="●"/>
            </a:pPr>
            <a:r>
              <a:rPr lang="es"/>
              <a:t>Los miembros públicos pueden ser accedidos por todas las otras clases, incluso en otros paquetes.</a:t>
            </a:r>
            <a:endParaRPr/>
          </a:p>
          <a:p>
            <a:pPr indent="-342900" lvl="0" marL="457200" rtl="0" algn="l">
              <a:spcBef>
                <a:spcPts val="0"/>
              </a:spcBef>
              <a:spcAft>
                <a:spcPts val="0"/>
              </a:spcAft>
              <a:buSzPts val="1800"/>
              <a:buChar char="●"/>
            </a:pPr>
            <a:r>
              <a:rPr lang="es"/>
              <a:t>Si un miembro de superclase es público, la subclase lo hereda, independientemente del paquete.</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81"/>
          <p:cNvSpPr txBox="1"/>
          <p:nvPr>
            <p:ph idx="1" type="body"/>
          </p:nvPr>
        </p:nvSpPr>
        <p:spPr>
          <a:xfrm>
            <a:off x="729450" y="447225"/>
            <a:ext cx="7688700" cy="3892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
              <a:t>Los miembros a los que se accede sin el operador punto (.)  Deben pertenecer a la misma clase. (this). Siempre hace referencia al objeto que se está ejecutando actualmente.</a:t>
            </a:r>
            <a:endParaRPr/>
          </a:p>
          <a:p>
            <a:pPr indent="-342900" lvl="0" marL="457200" rtl="0" algn="l">
              <a:spcBef>
                <a:spcPts val="0"/>
              </a:spcBef>
              <a:spcAft>
                <a:spcPts val="0"/>
              </a:spcAft>
              <a:buSzPts val="1800"/>
              <a:buChar char="●"/>
            </a:pPr>
            <a:r>
              <a:rPr lang="es">
                <a:latin typeface="Consolas"/>
                <a:ea typeface="Consolas"/>
                <a:cs typeface="Consolas"/>
                <a:sym typeface="Consolas"/>
              </a:rPr>
              <a:t>this.aMethod() </a:t>
            </a:r>
            <a:r>
              <a:rPr lang="es"/>
              <a:t>es lo mismo que invocar </a:t>
            </a:r>
            <a:r>
              <a:rPr lang="es">
                <a:latin typeface="Consolas"/>
                <a:ea typeface="Consolas"/>
                <a:cs typeface="Consolas"/>
                <a:sym typeface="Consolas"/>
              </a:rPr>
              <a:t>aMethod().</a:t>
            </a:r>
            <a:r>
              <a:rPr lang="es"/>
              <a:t>.</a:t>
            </a:r>
            <a:endParaRPr/>
          </a:p>
          <a:p>
            <a:pPr indent="-342900" lvl="0" marL="457200" rtl="0" algn="l">
              <a:spcBef>
                <a:spcPts val="0"/>
              </a:spcBef>
              <a:spcAft>
                <a:spcPts val="0"/>
              </a:spcAft>
              <a:buSzPts val="1800"/>
              <a:buChar char="●"/>
            </a:pPr>
            <a:r>
              <a:rPr lang="es"/>
              <a:t>Se puede acceder a miembros privados sólo por código en la misma clase.</a:t>
            </a:r>
            <a:endParaRPr/>
          </a:p>
          <a:p>
            <a:pPr indent="-342900" lvl="0" marL="457200" rtl="0" algn="l">
              <a:spcBef>
                <a:spcPts val="0"/>
              </a:spcBef>
              <a:spcAft>
                <a:spcPts val="0"/>
              </a:spcAft>
              <a:buSzPts val="1800"/>
              <a:buChar char="●"/>
            </a:pPr>
            <a:r>
              <a:rPr lang="es"/>
              <a:t>Los miembros privados no son visibles para las subclases, por lo que los miembros privados no pueden ser heredados.</a:t>
            </a:r>
            <a:endParaRPr/>
          </a:p>
          <a:p>
            <a:pPr indent="-342900" lvl="0" marL="457200" rtl="0" algn="l">
              <a:spcBef>
                <a:spcPts val="0"/>
              </a:spcBef>
              <a:spcAft>
                <a:spcPts val="0"/>
              </a:spcAft>
              <a:buSzPts val="1800"/>
              <a:buChar char="●"/>
            </a:pPr>
            <a:r>
              <a:rPr lang="es"/>
              <a:t>Si no se puede acceder a una clase, no se puede acceder a sus miembros, por lo cual es muy recomendable determinar correctamente la visibilidad de la clase antes de determinar la visibilidad del miembro.</a:t>
            </a:r>
            <a:endParaRPr/>
          </a:p>
          <a:p>
            <a:pPr indent="0" lvl="0" marL="45720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Según Wikipedia</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Java es un lenguaje de programación de propósito general, concurrente, orientado a objetos, que fue diseñado específicamente para tener tan pocas dependencias de implementación como fuera posible. Su intención es permitir que los desarrolladores de aplicaciones escriban el programa una vez y lo ejecuten en cualquier dispositivo (conocido en inglés como WORA, o "write once, run anywhere"), lo que quiere decir que el código que es ejecutado en una plataforma no tiene que ser re compilado para correr en otra.</a:t>
            </a:r>
            <a:endParaRPr/>
          </a:p>
          <a:p>
            <a:pPr indent="0" lvl="0" marL="0" rtl="0" algn="just">
              <a:spcBef>
                <a:spcPts val="1600"/>
              </a:spcBef>
              <a:spcAft>
                <a:spcPts val="1600"/>
              </a:spcAft>
              <a:buNone/>
            </a:pPr>
            <a:r>
              <a:rPr lang="es"/>
              <a:t>Java es, a partir de 2012, uno de los lenguajes de programación más populares en uso, particularmente para aplicaciones de cliente-servidor de web, con unos diez millones de usuarios reportados. (2009)</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pic>
        <p:nvPicPr>
          <p:cNvPr id="450" name="Google Shape;450;p82"/>
          <p:cNvPicPr preferRelativeResize="0"/>
          <p:nvPr/>
        </p:nvPicPr>
        <p:blipFill>
          <a:blip r:embed="rId3">
            <a:alphaModFix/>
          </a:blip>
          <a:stretch>
            <a:fillRect/>
          </a:stretch>
        </p:blipFill>
        <p:spPr>
          <a:xfrm>
            <a:off x="1213037" y="1445225"/>
            <a:ext cx="6717925" cy="3198450"/>
          </a:xfrm>
          <a:prstGeom prst="rect">
            <a:avLst/>
          </a:prstGeom>
          <a:noFill/>
          <a:ln>
            <a:noFill/>
          </a:ln>
        </p:spPr>
      </p:pic>
      <p:sp>
        <p:nvSpPr>
          <p:cNvPr id="451" name="Google Shape;451;p8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Tablas de accesos</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83"/>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Clases abstractas</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8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Clase abstracta</a:t>
            </a:r>
            <a:endParaRPr/>
          </a:p>
        </p:txBody>
      </p:sp>
      <p:sp>
        <p:nvSpPr>
          <p:cNvPr id="462" name="Google Shape;462;p8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Si desea que una clase contenga un método particular pero desea que la implementación real de ese método sea determinada por clases secundarias, puede declarar el método en la clase principal como un resumen.</a:t>
            </a:r>
            <a:endParaRPr/>
          </a:p>
          <a:p>
            <a:pPr indent="0" lvl="0" marL="0" rtl="0" algn="just">
              <a:spcBef>
                <a:spcPts val="1600"/>
              </a:spcBef>
              <a:spcAft>
                <a:spcPts val="0"/>
              </a:spcAft>
              <a:buNone/>
            </a:pPr>
            <a:r>
              <a:rPr lang="es"/>
              <a:t>Debe colocar la palabra clave </a:t>
            </a:r>
            <a:r>
              <a:rPr lang="es">
                <a:latin typeface="Consolas"/>
                <a:ea typeface="Consolas"/>
                <a:cs typeface="Consolas"/>
                <a:sym typeface="Consolas"/>
              </a:rPr>
              <a:t>abstract</a:t>
            </a:r>
            <a:r>
              <a:rPr lang="es"/>
              <a:t> antes del nombre del método en la declaración del método.</a:t>
            </a:r>
            <a:endParaRPr/>
          </a:p>
          <a:p>
            <a:pPr indent="0" lvl="0" marL="0" rtl="0" algn="just">
              <a:spcBef>
                <a:spcPts val="1600"/>
              </a:spcBef>
              <a:spcAft>
                <a:spcPts val="0"/>
              </a:spcAft>
              <a:buNone/>
            </a:pPr>
            <a:r>
              <a:rPr lang="es"/>
              <a:t>En lugar de llaves, un método abstracto tendrá un punto y coma  (;) al final.</a:t>
            </a:r>
            <a:endParaRPr/>
          </a:p>
          <a:p>
            <a:pPr indent="0" lvl="0" marL="0" rtl="0" algn="just">
              <a:spcBef>
                <a:spcPts val="1600"/>
              </a:spcBef>
              <a:spcAft>
                <a:spcPts val="0"/>
              </a:spcAft>
              <a:buNone/>
            </a:pPr>
            <a:r>
              <a:rPr lang="es"/>
              <a:t>Se utiliza mucho en la construcción de </a:t>
            </a:r>
            <a:r>
              <a:rPr lang="es"/>
              <a:t>jerarquías donde muchas subclases comparten gran parte de los atributos o funcionalidades, escalando las misma a una superclase común, dejando las características únicas en cada subclase.</a:t>
            </a:r>
            <a:r>
              <a:rPr lang="es"/>
              <a:t> </a:t>
            </a:r>
            <a:endParaRPr/>
          </a:p>
          <a:p>
            <a:pPr indent="0" lvl="0" marL="0" rtl="0" algn="just">
              <a:spcBef>
                <a:spcPts val="1600"/>
              </a:spcBef>
              <a:spcAft>
                <a:spcPts val="0"/>
              </a:spcAft>
              <a:buNone/>
            </a:pPr>
            <a:r>
              <a:t/>
            </a:r>
            <a:endParaRPr/>
          </a:p>
          <a:p>
            <a:pPr indent="0" lvl="0" marL="0" rtl="0" algn="just">
              <a:spcBef>
                <a:spcPts val="1600"/>
              </a:spcBef>
              <a:spcAft>
                <a:spcPts val="0"/>
              </a:spcAft>
              <a:buNone/>
            </a:pPr>
            <a:r>
              <a:t/>
            </a:r>
            <a:endParaRPr/>
          </a:p>
          <a:p>
            <a:pPr indent="0" lvl="0" marL="0" rtl="0" algn="just">
              <a:spcBef>
                <a:spcPts val="1600"/>
              </a:spcBef>
              <a:spcAft>
                <a:spcPts val="1600"/>
              </a:spcAft>
              <a:buNone/>
            </a:pPr>
            <a:r>
              <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85"/>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Clases anidadas</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8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Clases anidadas</a:t>
            </a:r>
            <a:endParaRPr/>
          </a:p>
        </p:txBody>
      </p:sp>
      <p:sp>
        <p:nvSpPr>
          <p:cNvPr id="473" name="Google Shape;473;p86"/>
          <p:cNvSpPr txBox="1"/>
          <p:nvPr>
            <p:ph idx="1" type="body"/>
          </p:nvPr>
        </p:nvSpPr>
        <p:spPr>
          <a:xfrm>
            <a:off x="729450" y="1129850"/>
            <a:ext cx="4854000" cy="3210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s"/>
              <a:t>En Java, al igual que los métodos, las variables de una clase también pueden tener otra clase como miembro. Escribir una clase dentro de otro está permitido en Java. La clase escrita dentro se llama clase anidada, y la clase que contiene la clase interna se llama clase externa.</a:t>
            </a:r>
            <a:endParaRPr/>
          </a:p>
          <a:p>
            <a:pPr indent="0" lvl="0" marL="0" rtl="0" algn="just">
              <a:spcBef>
                <a:spcPts val="1600"/>
              </a:spcBef>
              <a:spcAft>
                <a:spcPts val="1600"/>
              </a:spcAft>
              <a:buNone/>
            </a:pPr>
            <a:r>
              <a:t/>
            </a:r>
            <a:endParaRPr/>
          </a:p>
        </p:txBody>
      </p:sp>
      <p:sp>
        <p:nvSpPr>
          <p:cNvPr id="474" name="Google Shape;474;p86"/>
          <p:cNvSpPr txBox="1"/>
          <p:nvPr>
            <p:ph idx="1" type="body"/>
          </p:nvPr>
        </p:nvSpPr>
        <p:spPr>
          <a:xfrm>
            <a:off x="5852500" y="1621675"/>
            <a:ext cx="2821800" cy="1803300"/>
          </a:xfrm>
          <a:prstGeom prst="rect">
            <a:avLst/>
          </a:prstGeom>
          <a:solidFill>
            <a:srgbClr val="333333"/>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F3F3F3"/>
                </a:solidFill>
                <a:latin typeface="Consolas"/>
                <a:ea typeface="Consolas"/>
                <a:cs typeface="Consolas"/>
                <a:sym typeface="Consolas"/>
              </a:rPr>
              <a:t>class Outer_Demo {</a:t>
            </a:r>
            <a:endParaRPr>
              <a:solidFill>
                <a:srgbClr val="F3F3F3"/>
              </a:solidFill>
              <a:latin typeface="Consolas"/>
              <a:ea typeface="Consolas"/>
              <a:cs typeface="Consolas"/>
              <a:sym typeface="Consolas"/>
            </a:endParaRPr>
          </a:p>
          <a:p>
            <a:pPr indent="0" lvl="0" marL="0" rtl="0" algn="l">
              <a:spcBef>
                <a:spcPts val="0"/>
              </a:spcBef>
              <a:spcAft>
                <a:spcPts val="0"/>
              </a:spcAft>
              <a:buNone/>
            </a:pPr>
            <a:r>
              <a:t/>
            </a:r>
            <a:endParaRPr>
              <a:solidFill>
                <a:srgbClr val="F3F3F3"/>
              </a:solidFill>
              <a:latin typeface="Consolas"/>
              <a:ea typeface="Consolas"/>
              <a:cs typeface="Consolas"/>
              <a:sym typeface="Consolas"/>
            </a:endParaRPr>
          </a:p>
          <a:p>
            <a:pPr indent="0" lvl="0" marL="0" rtl="0" algn="l">
              <a:spcBef>
                <a:spcPts val="0"/>
              </a:spcBef>
              <a:spcAft>
                <a:spcPts val="0"/>
              </a:spcAft>
              <a:buNone/>
            </a:pPr>
            <a:r>
              <a:rPr lang="es">
                <a:solidFill>
                  <a:srgbClr val="F3F3F3"/>
                </a:solidFill>
                <a:latin typeface="Consolas"/>
                <a:ea typeface="Consolas"/>
                <a:cs typeface="Consolas"/>
                <a:sym typeface="Consolas"/>
              </a:rPr>
              <a:t>   class Nested_Demo {</a:t>
            </a:r>
            <a:endParaRPr>
              <a:solidFill>
                <a:srgbClr val="F3F3F3"/>
              </a:solidFill>
              <a:latin typeface="Consolas"/>
              <a:ea typeface="Consolas"/>
              <a:cs typeface="Consolas"/>
              <a:sym typeface="Consolas"/>
            </a:endParaRPr>
          </a:p>
          <a:p>
            <a:pPr indent="0" lvl="0" marL="0" rtl="0" algn="l">
              <a:spcBef>
                <a:spcPts val="0"/>
              </a:spcBef>
              <a:spcAft>
                <a:spcPts val="0"/>
              </a:spcAft>
              <a:buNone/>
            </a:pPr>
            <a:r>
              <a:t/>
            </a:r>
            <a:endParaRPr>
              <a:solidFill>
                <a:srgbClr val="F3F3F3"/>
              </a:solidFill>
              <a:latin typeface="Consolas"/>
              <a:ea typeface="Consolas"/>
              <a:cs typeface="Consolas"/>
              <a:sym typeface="Consolas"/>
            </a:endParaRPr>
          </a:p>
          <a:p>
            <a:pPr indent="0" lvl="0" marL="0" rtl="0" algn="l">
              <a:spcBef>
                <a:spcPts val="0"/>
              </a:spcBef>
              <a:spcAft>
                <a:spcPts val="0"/>
              </a:spcAft>
              <a:buNone/>
            </a:pPr>
            <a:r>
              <a:rPr lang="es">
                <a:solidFill>
                  <a:srgbClr val="F3F3F3"/>
                </a:solidFill>
                <a:latin typeface="Consolas"/>
                <a:ea typeface="Consolas"/>
                <a:cs typeface="Consolas"/>
                <a:sym typeface="Consolas"/>
              </a:rPr>
              <a:t>   }</a:t>
            </a:r>
            <a:endParaRPr>
              <a:solidFill>
                <a:srgbClr val="F3F3F3"/>
              </a:solidFill>
              <a:latin typeface="Consolas"/>
              <a:ea typeface="Consolas"/>
              <a:cs typeface="Consolas"/>
              <a:sym typeface="Consolas"/>
            </a:endParaRPr>
          </a:p>
          <a:p>
            <a:pPr indent="0" lvl="0" marL="0" rtl="0" algn="l">
              <a:spcBef>
                <a:spcPts val="0"/>
              </a:spcBef>
              <a:spcAft>
                <a:spcPts val="0"/>
              </a:spcAft>
              <a:buNone/>
            </a:pPr>
            <a:r>
              <a:t/>
            </a:r>
            <a:endParaRPr>
              <a:solidFill>
                <a:srgbClr val="F3F3F3"/>
              </a:solidFill>
              <a:latin typeface="Consolas"/>
              <a:ea typeface="Consolas"/>
              <a:cs typeface="Consolas"/>
              <a:sym typeface="Consolas"/>
            </a:endParaRPr>
          </a:p>
          <a:p>
            <a:pPr indent="0" lvl="0" marL="0" rtl="0" algn="l">
              <a:spcBef>
                <a:spcPts val="0"/>
              </a:spcBef>
              <a:spcAft>
                <a:spcPts val="0"/>
              </a:spcAft>
              <a:buNone/>
            </a:pPr>
            <a:r>
              <a:rPr lang="es">
                <a:solidFill>
                  <a:srgbClr val="F3F3F3"/>
                </a:solidFill>
                <a:latin typeface="Consolas"/>
                <a:ea typeface="Consolas"/>
                <a:cs typeface="Consolas"/>
                <a:sym typeface="Consolas"/>
              </a:rPr>
              <a:t>}</a:t>
            </a:r>
            <a:endParaRPr>
              <a:solidFill>
                <a:srgbClr val="F3F3F3"/>
              </a:solidFill>
              <a:latin typeface="Consolas"/>
              <a:ea typeface="Consolas"/>
              <a:cs typeface="Consolas"/>
              <a:sym typeface="Consolas"/>
            </a:endParaRPr>
          </a:p>
          <a:p>
            <a:pPr indent="0" lvl="0" marL="0" rtl="0" algn="l">
              <a:spcBef>
                <a:spcPts val="0"/>
              </a:spcBef>
              <a:spcAft>
                <a:spcPts val="0"/>
              </a:spcAft>
              <a:buNone/>
            </a:pPr>
            <a:r>
              <a:t/>
            </a:r>
            <a:endParaRPr>
              <a:solidFill>
                <a:srgbClr val="F3F3F3"/>
              </a:solidFill>
              <a:latin typeface="Consolas"/>
              <a:ea typeface="Consolas"/>
              <a:cs typeface="Consolas"/>
              <a:sym typeface="Consolas"/>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8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Tipos de clases anidadas</a:t>
            </a:r>
            <a:endParaRPr/>
          </a:p>
        </p:txBody>
      </p:sp>
      <p:sp>
        <p:nvSpPr>
          <p:cNvPr id="480" name="Google Shape;480;p8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Las clases anidadas se dividen en dos tipos</a:t>
            </a:r>
            <a:endParaRPr/>
          </a:p>
          <a:p>
            <a:pPr indent="-342900" lvl="0" marL="457200" rtl="0" algn="l">
              <a:spcBef>
                <a:spcPts val="1600"/>
              </a:spcBef>
              <a:spcAft>
                <a:spcPts val="0"/>
              </a:spcAft>
              <a:buSzPts val="1800"/>
              <a:buChar char="●"/>
            </a:pPr>
            <a:r>
              <a:rPr lang="es"/>
              <a:t>Clases anidadas no estáticas</a:t>
            </a:r>
            <a:endParaRPr/>
          </a:p>
          <a:p>
            <a:pPr indent="-342900" lvl="0" marL="457200" rtl="0" algn="l">
              <a:spcBef>
                <a:spcPts val="0"/>
              </a:spcBef>
              <a:spcAft>
                <a:spcPts val="0"/>
              </a:spcAft>
              <a:buSzPts val="1800"/>
              <a:buChar char="●"/>
            </a:pPr>
            <a:r>
              <a:rPr lang="es"/>
              <a:t>Clases anidadas estáticas</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481" name="Google Shape;481;p87"/>
          <p:cNvSpPr txBox="1"/>
          <p:nvPr/>
        </p:nvSpPr>
        <p:spPr>
          <a:xfrm>
            <a:off x="5483549" y="2078875"/>
            <a:ext cx="1199700" cy="471000"/>
          </a:xfrm>
          <a:prstGeom prst="rect">
            <a:avLst/>
          </a:prstGeom>
          <a:solidFill>
            <a:srgbClr val="93C47D"/>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s" sz="1200">
                <a:latin typeface="Consolas"/>
                <a:ea typeface="Consolas"/>
                <a:cs typeface="Consolas"/>
                <a:sym typeface="Consolas"/>
              </a:rPr>
              <a:t>clases anidadas</a:t>
            </a:r>
            <a:endParaRPr sz="1200">
              <a:latin typeface="Consolas"/>
              <a:ea typeface="Consolas"/>
              <a:cs typeface="Consolas"/>
              <a:sym typeface="Consolas"/>
            </a:endParaRPr>
          </a:p>
        </p:txBody>
      </p:sp>
      <p:sp>
        <p:nvSpPr>
          <p:cNvPr id="482" name="Google Shape;482;p87"/>
          <p:cNvSpPr txBox="1"/>
          <p:nvPr/>
        </p:nvSpPr>
        <p:spPr>
          <a:xfrm>
            <a:off x="4178325" y="2806909"/>
            <a:ext cx="1012800" cy="503100"/>
          </a:xfrm>
          <a:prstGeom prst="rect">
            <a:avLst/>
          </a:prstGeom>
          <a:solidFill>
            <a:srgbClr val="93C47D"/>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s" sz="1200">
                <a:latin typeface="Consolas"/>
                <a:ea typeface="Consolas"/>
                <a:cs typeface="Consolas"/>
                <a:sym typeface="Consolas"/>
              </a:rPr>
              <a:t>clases</a:t>
            </a:r>
            <a:endParaRPr sz="1200">
              <a:latin typeface="Consolas"/>
              <a:ea typeface="Consolas"/>
              <a:cs typeface="Consolas"/>
              <a:sym typeface="Consolas"/>
            </a:endParaRPr>
          </a:p>
          <a:p>
            <a:pPr indent="0" lvl="0" marL="0" rtl="0" algn="ctr">
              <a:spcBef>
                <a:spcPts val="0"/>
              </a:spcBef>
              <a:spcAft>
                <a:spcPts val="0"/>
              </a:spcAft>
              <a:buNone/>
            </a:pPr>
            <a:r>
              <a:rPr lang="es" sz="1200">
                <a:latin typeface="Consolas"/>
                <a:ea typeface="Consolas"/>
                <a:cs typeface="Consolas"/>
                <a:sym typeface="Consolas"/>
              </a:rPr>
              <a:t>internas</a:t>
            </a:r>
            <a:endParaRPr sz="1200">
              <a:latin typeface="Consolas"/>
              <a:ea typeface="Consolas"/>
              <a:cs typeface="Consolas"/>
              <a:sym typeface="Consolas"/>
            </a:endParaRPr>
          </a:p>
        </p:txBody>
      </p:sp>
      <p:sp>
        <p:nvSpPr>
          <p:cNvPr id="483" name="Google Shape;483;p87"/>
          <p:cNvSpPr txBox="1"/>
          <p:nvPr/>
        </p:nvSpPr>
        <p:spPr>
          <a:xfrm>
            <a:off x="6824516" y="2671221"/>
            <a:ext cx="1199700" cy="471000"/>
          </a:xfrm>
          <a:prstGeom prst="rect">
            <a:avLst/>
          </a:prstGeom>
          <a:solidFill>
            <a:srgbClr val="93C47D"/>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s" sz="1200">
                <a:latin typeface="Consolas"/>
                <a:ea typeface="Consolas"/>
                <a:cs typeface="Consolas"/>
                <a:sym typeface="Consolas"/>
              </a:rPr>
              <a:t>clases anidadas</a:t>
            </a:r>
            <a:endParaRPr sz="1200">
              <a:latin typeface="Consolas"/>
              <a:ea typeface="Consolas"/>
              <a:cs typeface="Consolas"/>
              <a:sym typeface="Consolas"/>
            </a:endParaRPr>
          </a:p>
        </p:txBody>
      </p:sp>
      <p:sp>
        <p:nvSpPr>
          <p:cNvPr id="484" name="Google Shape;484;p87"/>
          <p:cNvSpPr txBox="1"/>
          <p:nvPr/>
        </p:nvSpPr>
        <p:spPr>
          <a:xfrm>
            <a:off x="4563649" y="3914856"/>
            <a:ext cx="1199700" cy="711900"/>
          </a:xfrm>
          <a:prstGeom prst="rect">
            <a:avLst/>
          </a:prstGeom>
          <a:solidFill>
            <a:srgbClr val="93C47D"/>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s" sz="1200">
                <a:latin typeface="Consolas"/>
                <a:ea typeface="Consolas"/>
                <a:cs typeface="Consolas"/>
                <a:sym typeface="Consolas"/>
              </a:rPr>
              <a:t>clases anidadas</a:t>
            </a:r>
            <a:endParaRPr sz="1200">
              <a:latin typeface="Consolas"/>
              <a:ea typeface="Consolas"/>
              <a:cs typeface="Consolas"/>
              <a:sym typeface="Consolas"/>
            </a:endParaRPr>
          </a:p>
          <a:p>
            <a:pPr indent="0" lvl="0" marL="0" rtl="0" algn="ctr">
              <a:spcBef>
                <a:spcPts val="0"/>
              </a:spcBef>
              <a:spcAft>
                <a:spcPts val="0"/>
              </a:spcAft>
              <a:buNone/>
            </a:pPr>
            <a:r>
              <a:rPr lang="es" sz="1200">
                <a:latin typeface="Consolas"/>
                <a:ea typeface="Consolas"/>
                <a:cs typeface="Consolas"/>
                <a:sym typeface="Consolas"/>
              </a:rPr>
              <a:t>estáticas</a:t>
            </a:r>
            <a:endParaRPr sz="1200">
              <a:latin typeface="Consolas"/>
              <a:ea typeface="Consolas"/>
              <a:cs typeface="Consolas"/>
              <a:sym typeface="Consolas"/>
            </a:endParaRPr>
          </a:p>
        </p:txBody>
      </p:sp>
      <p:sp>
        <p:nvSpPr>
          <p:cNvPr id="485" name="Google Shape;485;p87"/>
          <p:cNvSpPr txBox="1"/>
          <p:nvPr/>
        </p:nvSpPr>
        <p:spPr>
          <a:xfrm>
            <a:off x="6092460" y="4032744"/>
            <a:ext cx="1199700" cy="840300"/>
          </a:xfrm>
          <a:prstGeom prst="rect">
            <a:avLst/>
          </a:prstGeom>
          <a:solidFill>
            <a:srgbClr val="93C47D"/>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s" sz="1200">
                <a:latin typeface="Consolas"/>
                <a:ea typeface="Consolas"/>
                <a:cs typeface="Consolas"/>
                <a:sym typeface="Consolas"/>
              </a:rPr>
              <a:t>método de clases internas locales</a:t>
            </a:r>
            <a:endParaRPr sz="1200">
              <a:latin typeface="Consolas"/>
              <a:ea typeface="Consolas"/>
              <a:cs typeface="Consolas"/>
              <a:sym typeface="Consolas"/>
            </a:endParaRPr>
          </a:p>
        </p:txBody>
      </p:sp>
      <p:sp>
        <p:nvSpPr>
          <p:cNvPr id="486" name="Google Shape;486;p87"/>
          <p:cNvSpPr txBox="1"/>
          <p:nvPr/>
        </p:nvSpPr>
        <p:spPr>
          <a:xfrm>
            <a:off x="7621271" y="3973710"/>
            <a:ext cx="1199700" cy="696000"/>
          </a:xfrm>
          <a:prstGeom prst="rect">
            <a:avLst/>
          </a:prstGeom>
          <a:solidFill>
            <a:srgbClr val="93C47D"/>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s" sz="1200">
                <a:latin typeface="Consolas"/>
                <a:ea typeface="Consolas"/>
                <a:cs typeface="Consolas"/>
                <a:sym typeface="Consolas"/>
              </a:rPr>
              <a:t>clases internas anónimas </a:t>
            </a:r>
            <a:endParaRPr sz="1200">
              <a:latin typeface="Consolas"/>
              <a:ea typeface="Consolas"/>
              <a:cs typeface="Consolas"/>
              <a:sym typeface="Consolas"/>
            </a:endParaRPr>
          </a:p>
        </p:txBody>
      </p:sp>
      <p:cxnSp>
        <p:nvCxnSpPr>
          <p:cNvPr id="487" name="Google Shape;487;p87"/>
          <p:cNvCxnSpPr>
            <a:endCxn id="481" idx="1"/>
          </p:cNvCxnSpPr>
          <p:nvPr/>
        </p:nvCxnSpPr>
        <p:spPr>
          <a:xfrm flipH="1" rot="10800000">
            <a:off x="4413749" y="2314375"/>
            <a:ext cx="1069800" cy="503100"/>
          </a:xfrm>
          <a:prstGeom prst="straightConnector1">
            <a:avLst/>
          </a:prstGeom>
          <a:noFill/>
          <a:ln cap="flat" cmpd="sng" w="9525">
            <a:solidFill>
              <a:srgbClr val="695D46"/>
            </a:solidFill>
            <a:prstDash val="solid"/>
            <a:round/>
            <a:headEnd len="med" w="med" type="none"/>
            <a:tailEnd len="med" w="med" type="none"/>
          </a:ln>
        </p:spPr>
      </p:cxnSp>
      <p:cxnSp>
        <p:nvCxnSpPr>
          <p:cNvPr id="488" name="Google Shape;488;p87"/>
          <p:cNvCxnSpPr>
            <a:stCxn id="482" idx="2"/>
            <a:endCxn id="484" idx="0"/>
          </p:cNvCxnSpPr>
          <p:nvPr/>
        </p:nvCxnSpPr>
        <p:spPr>
          <a:xfrm>
            <a:off x="4684725" y="3310009"/>
            <a:ext cx="478800" cy="604800"/>
          </a:xfrm>
          <a:prstGeom prst="straightConnector1">
            <a:avLst/>
          </a:prstGeom>
          <a:noFill/>
          <a:ln cap="flat" cmpd="sng" w="9525">
            <a:solidFill>
              <a:srgbClr val="695D46"/>
            </a:solidFill>
            <a:prstDash val="solid"/>
            <a:round/>
            <a:headEnd len="med" w="med" type="none"/>
            <a:tailEnd len="med" w="med" type="none"/>
          </a:ln>
        </p:spPr>
      </p:cxnSp>
      <p:cxnSp>
        <p:nvCxnSpPr>
          <p:cNvPr id="489" name="Google Shape;489;p87"/>
          <p:cNvCxnSpPr>
            <a:endCxn id="482" idx="2"/>
          </p:cNvCxnSpPr>
          <p:nvPr/>
        </p:nvCxnSpPr>
        <p:spPr>
          <a:xfrm rot="10800000">
            <a:off x="4684725" y="3310009"/>
            <a:ext cx="1633800" cy="706500"/>
          </a:xfrm>
          <a:prstGeom prst="straightConnector1">
            <a:avLst/>
          </a:prstGeom>
          <a:noFill/>
          <a:ln cap="flat" cmpd="sng" w="9525">
            <a:solidFill>
              <a:srgbClr val="695D46"/>
            </a:solidFill>
            <a:prstDash val="solid"/>
            <a:round/>
            <a:headEnd len="med" w="med" type="none"/>
            <a:tailEnd len="med" w="med" type="none"/>
          </a:ln>
        </p:spPr>
      </p:cxnSp>
      <p:cxnSp>
        <p:nvCxnSpPr>
          <p:cNvPr id="490" name="Google Shape;490;p87"/>
          <p:cNvCxnSpPr>
            <a:stCxn id="482" idx="2"/>
          </p:cNvCxnSpPr>
          <p:nvPr/>
        </p:nvCxnSpPr>
        <p:spPr>
          <a:xfrm>
            <a:off x="4684725" y="3310009"/>
            <a:ext cx="3130500" cy="663900"/>
          </a:xfrm>
          <a:prstGeom prst="straightConnector1">
            <a:avLst/>
          </a:prstGeom>
          <a:noFill/>
          <a:ln cap="flat" cmpd="sng" w="9525">
            <a:solidFill>
              <a:srgbClr val="695D46"/>
            </a:solidFill>
            <a:prstDash val="solid"/>
            <a:round/>
            <a:headEnd len="med" w="med" type="none"/>
            <a:tailEnd len="med" w="med" type="none"/>
          </a:ln>
        </p:spPr>
      </p:cxn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8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Clases internas (anidadas no estáticas)</a:t>
            </a:r>
            <a:endParaRPr/>
          </a:p>
        </p:txBody>
      </p:sp>
      <p:sp>
        <p:nvSpPr>
          <p:cNvPr id="496" name="Google Shape;496;p8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Las clases internas son un mecanismo de seguridad en Java. Sabemos que una clase no puede asociarse con el modificador de acceso privado, pero si tenemos la clase como miembro de otra clase, entonces la clase interna puede hacerse privada. Y esto también se usa para acceder a los miembros privados de una clase.</a:t>
            </a:r>
            <a:endParaRPr/>
          </a:p>
          <a:p>
            <a:pPr indent="0" lvl="0" marL="0" rtl="0" algn="l">
              <a:spcBef>
                <a:spcPts val="1600"/>
              </a:spcBef>
              <a:spcAft>
                <a:spcPts val="0"/>
              </a:spcAft>
              <a:buNone/>
            </a:pPr>
            <a:r>
              <a:rPr lang="es"/>
              <a:t>Las clases internas son de tres tipos según cómo y dónde las defina. Ellos son:</a:t>
            </a:r>
            <a:endParaRPr/>
          </a:p>
          <a:p>
            <a:pPr indent="-342900" lvl="0" marL="914400" rtl="0" algn="l">
              <a:spcBef>
                <a:spcPts val="1600"/>
              </a:spcBef>
              <a:spcAft>
                <a:spcPts val="0"/>
              </a:spcAft>
              <a:buSzPts val="1800"/>
              <a:buChar char="●"/>
            </a:pPr>
            <a:r>
              <a:rPr lang="es"/>
              <a:t>Clase interna</a:t>
            </a:r>
            <a:endParaRPr/>
          </a:p>
          <a:p>
            <a:pPr indent="-342900" lvl="0" marL="914400" rtl="0" algn="l">
              <a:spcBef>
                <a:spcPts val="0"/>
              </a:spcBef>
              <a:spcAft>
                <a:spcPts val="0"/>
              </a:spcAft>
              <a:buSzPts val="1800"/>
              <a:buChar char="●"/>
            </a:pPr>
            <a:r>
              <a:rPr lang="es"/>
              <a:t>Clase interna local del método</a:t>
            </a:r>
            <a:endParaRPr/>
          </a:p>
          <a:p>
            <a:pPr indent="-342900" lvl="0" marL="914400" rtl="0" algn="l">
              <a:spcBef>
                <a:spcPts val="0"/>
              </a:spcBef>
              <a:spcAft>
                <a:spcPts val="0"/>
              </a:spcAft>
              <a:buSzPts val="1800"/>
              <a:buChar char="●"/>
            </a:pPr>
            <a:r>
              <a:rPr lang="es"/>
              <a:t>Clase interna anónima</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8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Clase interna (Inner class)</a:t>
            </a:r>
            <a:endParaRPr/>
          </a:p>
        </p:txBody>
      </p:sp>
      <p:sp>
        <p:nvSpPr>
          <p:cNvPr id="502" name="Google Shape;502;p8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Crear una clase interna es bastante simple. Solo necesitas escribir una clase dentro de una clase. A diferencia de una clase, una clase interna puede ser privada y una vez que declaras una clase interna privada, no se puede acceder desde un objeto fuera de la clase.</a:t>
            </a:r>
            <a:endParaRPr/>
          </a:p>
          <a:p>
            <a:pPr indent="0" lvl="0" marL="0" rtl="0" algn="just">
              <a:spcBef>
                <a:spcPts val="1600"/>
              </a:spcBef>
              <a:spcAft>
                <a:spcPts val="0"/>
              </a:spcAft>
              <a:buNone/>
            </a:pPr>
            <a:r>
              <a:t/>
            </a:r>
            <a:endParaRPr/>
          </a:p>
          <a:p>
            <a:pPr indent="0" lvl="0" marL="0" rtl="0" algn="just">
              <a:spcBef>
                <a:spcPts val="1600"/>
              </a:spcBef>
              <a:spcAft>
                <a:spcPts val="0"/>
              </a:spcAft>
              <a:buNone/>
            </a:pPr>
            <a:r>
              <a:t/>
            </a:r>
            <a:endParaRPr/>
          </a:p>
          <a:p>
            <a:pPr indent="0" lvl="0" marL="0" rtl="0" algn="just">
              <a:spcBef>
                <a:spcPts val="1600"/>
              </a:spcBef>
              <a:spcAft>
                <a:spcPts val="0"/>
              </a:spcAft>
              <a:buNone/>
            </a:pPr>
            <a:r>
              <a:t/>
            </a:r>
            <a:endParaRPr/>
          </a:p>
          <a:p>
            <a:pPr indent="0" lvl="0" marL="0" rtl="0" algn="r">
              <a:spcBef>
                <a:spcPts val="1600"/>
              </a:spcBef>
              <a:spcAft>
                <a:spcPts val="1600"/>
              </a:spcAft>
              <a:buNone/>
            </a:pPr>
            <a:r>
              <a:rPr lang="es" sz="1000">
                <a:latin typeface="Consolas"/>
                <a:ea typeface="Consolas"/>
                <a:cs typeface="Consolas"/>
                <a:sym typeface="Consolas"/>
              </a:rPr>
              <a:t>https://docs.oracle.com/javase/tutorial/java/javaOO/innerclasses.html</a:t>
            </a:r>
            <a:endParaRPr sz="1000">
              <a:latin typeface="Consolas"/>
              <a:ea typeface="Consolas"/>
              <a:cs typeface="Consolas"/>
              <a:sym typeface="Consolas"/>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9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Clase interna anónima </a:t>
            </a:r>
            <a:endParaRPr/>
          </a:p>
        </p:txBody>
      </p:sp>
      <p:sp>
        <p:nvSpPr>
          <p:cNvPr id="508" name="Google Shape;508;p9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Una clase interna declarada sin un nombre de clase se conoce como clase interna anónima. En el caso de clases internas anónimas, las declaramos y las creamos al mismo tiempo. </a:t>
            </a:r>
            <a:endParaRPr/>
          </a:p>
          <a:p>
            <a:pPr indent="0" lvl="0" marL="0" rtl="0" algn="l">
              <a:spcBef>
                <a:spcPts val="1600"/>
              </a:spcBef>
              <a:spcAft>
                <a:spcPts val="0"/>
              </a:spcAft>
              <a:buNone/>
            </a:pPr>
            <a:r>
              <a:rPr lang="es"/>
              <a:t>En general, se usan siempre que necesite anular el método de una clase o una </a:t>
            </a:r>
            <a:r>
              <a:rPr lang="es"/>
              <a:t>interface</a:t>
            </a:r>
            <a:r>
              <a:rPr lang="es"/>
              <a:t>.</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r">
              <a:spcBef>
                <a:spcPts val="1600"/>
              </a:spcBef>
              <a:spcAft>
                <a:spcPts val="0"/>
              </a:spcAft>
              <a:buNone/>
            </a:pPr>
            <a:r>
              <a:rPr lang="es" sz="1000">
                <a:latin typeface="Consolas"/>
                <a:ea typeface="Consolas"/>
                <a:cs typeface="Consolas"/>
                <a:sym typeface="Consolas"/>
              </a:rPr>
              <a:t>https://docs.oracle.com/javase/tutorial/java/javaOO/anonymousclasses.html</a:t>
            </a:r>
            <a:endParaRPr sz="1000">
              <a:latin typeface="Consolas"/>
              <a:ea typeface="Consolas"/>
              <a:cs typeface="Consolas"/>
              <a:sym typeface="Consolas"/>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9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Clase interna anónima como argumento</a:t>
            </a:r>
            <a:endParaRPr/>
          </a:p>
        </p:txBody>
      </p:sp>
      <p:sp>
        <p:nvSpPr>
          <p:cNvPr id="514" name="Google Shape;514;p9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Generalmente, si un método acepta un objeto de una </a:t>
            </a:r>
            <a:r>
              <a:rPr lang="es"/>
              <a:t>interface</a:t>
            </a:r>
            <a:r>
              <a:rPr lang="es"/>
              <a:t>, una clase abstracta o una clase concreta, entonces podemos implementar la </a:t>
            </a:r>
            <a:r>
              <a:rPr lang="es"/>
              <a:t>interface</a:t>
            </a:r>
            <a:r>
              <a:rPr lang="es"/>
              <a:t>, extender la clase abstracta y pasar el objeto al método. Si es una clase, podemos pasarla directamente al método.</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idx="1" type="body"/>
          </p:nvPr>
        </p:nvSpPr>
        <p:spPr>
          <a:xfrm>
            <a:off x="729450" y="1318650"/>
            <a:ext cx="7688700" cy="3021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El lenguaje de programación Java fue originalmente desarrollado por James Gosling, de Sun Microsystems (constituida en 1982 y posteriormente adquirida el 27 de enero de 2010 por la compañía Oracle),4​ y publicado en 1995 como un componente fundamental de la plataforma Java de Sun Microsystems. Su sintaxis deriva en gran medida de C y C++, pero tiene menos utilidades de bajo nivel que cualquiera de ellos. </a:t>
            </a:r>
            <a:endParaRPr/>
          </a:p>
          <a:p>
            <a:pPr indent="0" lvl="0" marL="0" rtl="0" algn="just">
              <a:spcBef>
                <a:spcPts val="1600"/>
              </a:spcBef>
              <a:spcAft>
                <a:spcPts val="1600"/>
              </a:spcAft>
              <a:buNone/>
            </a:pPr>
            <a:r>
              <a:rPr lang="es"/>
              <a:t>Las aplicaciones de Java son compiladas a bytecode (clase Java), que puede ejecutarse en cualquier máquina virtual Java (JVM) sin importar la arquitectura de la computadora subyacente.</a:t>
            </a:r>
            <a:br>
              <a:rPr lang="es"/>
            </a:b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9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Clase estática anidada</a:t>
            </a:r>
            <a:endParaRPr/>
          </a:p>
        </p:txBody>
      </p:sp>
      <p:sp>
        <p:nvSpPr>
          <p:cNvPr id="520" name="Google Shape;520;p9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Una clase interna estática son aquellas que son un miembro estático de la clase externa. Se puede acceder sin instanciar la clase externa, usando otros miembros estáticos. </a:t>
            </a:r>
            <a:endParaRPr/>
          </a:p>
          <a:p>
            <a:pPr indent="0" lvl="0" marL="0" rtl="0" algn="just">
              <a:spcBef>
                <a:spcPts val="1600"/>
              </a:spcBef>
              <a:spcAft>
                <a:spcPts val="0"/>
              </a:spcAft>
              <a:buNone/>
            </a:pPr>
            <a:r>
              <a:rPr lang="es"/>
              <a:t>Al igual que los miembros estáticos, una clase anidada estática no tiene acceso a las variables de instancia y los métodos de la clase externa.</a:t>
            </a:r>
            <a:endParaRPr/>
          </a:p>
          <a:p>
            <a:pPr indent="0" lvl="0" marL="0" rtl="0" algn="just">
              <a:spcBef>
                <a:spcPts val="1600"/>
              </a:spcBef>
              <a:spcAft>
                <a:spcPts val="0"/>
              </a:spcAft>
              <a:buNone/>
            </a:pPr>
            <a:r>
              <a:t/>
            </a:r>
            <a:endParaRPr/>
          </a:p>
          <a:p>
            <a:pPr indent="0" lvl="0" marL="0" rtl="0" algn="just">
              <a:spcBef>
                <a:spcPts val="1600"/>
              </a:spcBef>
              <a:spcAft>
                <a:spcPts val="1600"/>
              </a:spcAft>
              <a:buNone/>
            </a:pPr>
            <a:r>
              <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93"/>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Reglas aplicables a clase</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9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Reglas de clase</a:t>
            </a:r>
            <a:endParaRPr/>
          </a:p>
        </p:txBody>
      </p:sp>
      <p:sp>
        <p:nvSpPr>
          <p:cNvPr id="531" name="Google Shape;531;p9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es"/>
              <a:t>Las clases únicamente pueden tener acceso </a:t>
            </a:r>
            <a:r>
              <a:rPr lang="es">
                <a:latin typeface="Consolas"/>
                <a:ea typeface="Consolas"/>
                <a:cs typeface="Consolas"/>
                <a:sym typeface="Consolas"/>
              </a:rPr>
              <a:t>public</a:t>
            </a:r>
            <a:r>
              <a:rPr lang="es"/>
              <a:t> o </a:t>
            </a:r>
            <a:r>
              <a:rPr lang="es">
                <a:latin typeface="Consolas"/>
                <a:ea typeface="Consolas"/>
                <a:cs typeface="Consolas"/>
                <a:sym typeface="Consolas"/>
              </a:rPr>
              <a:t>default</a:t>
            </a:r>
            <a:r>
              <a:rPr lang="es"/>
              <a:t>.</a:t>
            </a:r>
            <a:endParaRPr/>
          </a:p>
          <a:p>
            <a:pPr indent="-342900" lvl="0" marL="457200" rtl="0" algn="just">
              <a:spcBef>
                <a:spcPts val="0"/>
              </a:spcBef>
              <a:spcAft>
                <a:spcPts val="0"/>
              </a:spcAft>
              <a:buSzPts val="1800"/>
              <a:buChar char="●"/>
            </a:pPr>
            <a:r>
              <a:rPr lang="es"/>
              <a:t>Una clase con acceso default sólo puede ser vista por clases dentro del mismo package.</a:t>
            </a:r>
            <a:endParaRPr/>
          </a:p>
          <a:p>
            <a:pPr indent="-342900" lvl="0" marL="457200" rtl="0" algn="just">
              <a:spcBef>
                <a:spcPts val="0"/>
              </a:spcBef>
              <a:spcAft>
                <a:spcPts val="0"/>
              </a:spcAft>
              <a:buSzPts val="1800"/>
              <a:buChar char="●"/>
            </a:pPr>
            <a:r>
              <a:rPr lang="es"/>
              <a:t>Una clase con acceso public puede ser vista por todas las clases de todos los paquetes.</a:t>
            </a:r>
            <a:endParaRPr/>
          </a:p>
          <a:p>
            <a:pPr indent="-342900" lvl="0" marL="457200" rtl="0" algn="just">
              <a:spcBef>
                <a:spcPts val="0"/>
              </a:spcBef>
              <a:spcAft>
                <a:spcPts val="0"/>
              </a:spcAft>
              <a:buSzPts val="1800"/>
              <a:buChar char="●"/>
            </a:pPr>
            <a:r>
              <a:rPr lang="es"/>
              <a:t>La visibilidad de la clase gira en torno a si el código de una clase puede</a:t>
            </a:r>
            <a:endParaRPr/>
          </a:p>
          <a:p>
            <a:pPr indent="-317500" lvl="1" marL="914400" rtl="0" algn="just">
              <a:spcBef>
                <a:spcPts val="0"/>
              </a:spcBef>
              <a:spcAft>
                <a:spcPts val="0"/>
              </a:spcAft>
              <a:buSzPts val="1400"/>
              <a:buChar char="○"/>
            </a:pPr>
            <a:r>
              <a:rPr lang="es"/>
              <a:t>Crear una instancia de otra clase</a:t>
            </a:r>
            <a:endParaRPr/>
          </a:p>
          <a:p>
            <a:pPr indent="-317500" lvl="1" marL="914400" rtl="0" algn="just">
              <a:spcBef>
                <a:spcPts val="0"/>
              </a:spcBef>
              <a:spcAft>
                <a:spcPts val="0"/>
              </a:spcAft>
              <a:buSzPts val="1400"/>
              <a:buChar char="○"/>
            </a:pPr>
            <a:r>
              <a:rPr lang="es"/>
              <a:t>Extender (o subclase) otra clase</a:t>
            </a:r>
            <a:endParaRPr/>
          </a:p>
          <a:p>
            <a:pPr indent="-317500" lvl="1" marL="914400" rtl="0" algn="just">
              <a:spcBef>
                <a:spcPts val="0"/>
              </a:spcBef>
              <a:spcAft>
                <a:spcPts val="0"/>
              </a:spcAft>
              <a:buSzPts val="1400"/>
              <a:buChar char="○"/>
            </a:pPr>
            <a:r>
              <a:rPr lang="es"/>
              <a:t>Métodos de acceso y variables de otra clase.</a:t>
            </a:r>
            <a:endParaRPr/>
          </a:p>
          <a:p>
            <a:pPr indent="-342900" lvl="0" marL="457200" rtl="0" algn="just">
              <a:spcBef>
                <a:spcPts val="0"/>
              </a:spcBef>
              <a:spcAft>
                <a:spcPts val="0"/>
              </a:spcAft>
              <a:buSzPts val="1800"/>
              <a:buChar char="●"/>
            </a:pPr>
            <a:r>
              <a:rPr lang="es"/>
              <a:t>Las clases también pueden ser modificadas con final, abstract, o strictfp.</a:t>
            </a:r>
            <a:endParaRPr/>
          </a:p>
          <a:p>
            <a:pPr indent="-342900" lvl="0" marL="457200" rtl="0" algn="just">
              <a:spcBef>
                <a:spcPts val="0"/>
              </a:spcBef>
              <a:spcAft>
                <a:spcPts val="0"/>
              </a:spcAft>
              <a:buSzPts val="1800"/>
              <a:buChar char="●"/>
            </a:pPr>
            <a:r>
              <a:rPr lang="es"/>
              <a:t>Una clase no puede ser final y abstracta.</a:t>
            </a:r>
            <a:endParaRPr/>
          </a:p>
          <a:p>
            <a:pPr indent="-342900" lvl="0" marL="457200" rtl="0" algn="just">
              <a:spcBef>
                <a:spcPts val="0"/>
              </a:spcBef>
              <a:spcAft>
                <a:spcPts val="0"/>
              </a:spcAft>
              <a:buSzPts val="1800"/>
              <a:buChar char="●"/>
            </a:pPr>
            <a:r>
              <a:rPr lang="es"/>
              <a:t>Una clase final no puede ser sub clasificada (heredada).</a:t>
            </a:r>
            <a:endParaRPr/>
          </a:p>
          <a:p>
            <a:pPr indent="0" lvl="0" marL="457200" rtl="0" algn="just">
              <a:spcBef>
                <a:spcPts val="1600"/>
              </a:spcBef>
              <a:spcAft>
                <a:spcPts val="1600"/>
              </a:spcAft>
              <a:buNone/>
            </a:pPr>
            <a:r>
              <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95"/>
          <p:cNvSpPr txBox="1"/>
          <p:nvPr>
            <p:ph idx="1" type="body"/>
          </p:nvPr>
        </p:nvSpPr>
        <p:spPr>
          <a:xfrm>
            <a:off x="729450" y="1318650"/>
            <a:ext cx="7688700" cy="30213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b="1" lang="es"/>
              <a:t>Una clase abstract no se puede instanciar.</a:t>
            </a:r>
            <a:endParaRPr b="1"/>
          </a:p>
          <a:p>
            <a:pPr indent="-342900" lvl="0" marL="457200" rtl="0" algn="just">
              <a:spcBef>
                <a:spcPts val="0"/>
              </a:spcBef>
              <a:spcAft>
                <a:spcPts val="0"/>
              </a:spcAft>
              <a:buSzPts val="1800"/>
              <a:buChar char="●"/>
            </a:pPr>
            <a:r>
              <a:rPr lang="es"/>
              <a:t>Un solo método abstract en una clase, obliga a que toda la clase debe ser abstract.</a:t>
            </a:r>
            <a:endParaRPr/>
          </a:p>
          <a:p>
            <a:pPr indent="-342900" lvl="0" marL="457200" rtl="0" algn="just">
              <a:spcBef>
                <a:spcPts val="0"/>
              </a:spcBef>
              <a:spcAft>
                <a:spcPts val="0"/>
              </a:spcAft>
              <a:buSzPts val="1800"/>
              <a:buChar char="●"/>
            </a:pPr>
            <a:r>
              <a:rPr lang="es"/>
              <a:t>Una clase abstract puede tener tanto métodos abstractos como no abstractos.</a:t>
            </a:r>
            <a:endParaRPr/>
          </a:p>
          <a:p>
            <a:pPr indent="-342900" lvl="0" marL="457200" rtl="0" algn="just">
              <a:spcBef>
                <a:spcPts val="0"/>
              </a:spcBef>
              <a:spcAft>
                <a:spcPts val="0"/>
              </a:spcAft>
              <a:buSzPts val="1800"/>
              <a:buChar char="●"/>
            </a:pPr>
            <a:r>
              <a:rPr lang="es"/>
              <a:t>La primera clase concreta para extender una clase abstracta debe implementar todos sus métodos abstractos.</a:t>
            </a:r>
            <a:endParaRPr/>
          </a:p>
          <a:p>
            <a:pPr indent="0" lvl="0" marL="457200" rtl="0" algn="just">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96"/>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Tipos de datos</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9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Tipos de datos</a:t>
            </a:r>
            <a:endParaRPr/>
          </a:p>
        </p:txBody>
      </p:sp>
      <p:sp>
        <p:nvSpPr>
          <p:cNvPr id="547" name="Google Shape;547;p9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Todo programa de ordenador persigue ofrecer una f</a:t>
            </a:r>
            <a:r>
              <a:rPr lang="es"/>
              <a:t>uncionalidad determinada para la que, por regla general, necesitará almacenar y manipular información. </a:t>
            </a:r>
            <a:endParaRPr/>
          </a:p>
          <a:p>
            <a:pPr indent="0" lvl="0" marL="0" rtl="0" algn="just">
              <a:spcBef>
                <a:spcPts val="1600"/>
              </a:spcBef>
              <a:spcAft>
                <a:spcPts val="1600"/>
              </a:spcAft>
              <a:buNone/>
            </a:pPr>
            <a:r>
              <a:rPr lang="es"/>
              <a:t>Dicha información, que son los datos sobre los que operaremos, deben almacenarse temporalmente en la memoria del ordenador. Para poder almacenar y recuperar fácilmente información en la memoria de un ordenador los lenguajes de programación ofrecen el concepto de variables, que no son más que nombres que "apuntan" a una determinada parte de la memoria y que el lenguaje utiliza para escribir y leer en esta de manera controlada.</a:t>
            </a:r>
            <a:br>
              <a:rPr lang="es"/>
            </a:br>
            <a:br>
              <a:rPr lang="es"/>
            </a:b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98"/>
          <p:cNvSpPr txBox="1"/>
          <p:nvPr>
            <p:ph idx="1" type="body"/>
          </p:nvPr>
        </p:nvSpPr>
        <p:spPr>
          <a:xfrm>
            <a:off x="729450" y="565600"/>
            <a:ext cx="7688700" cy="3774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El acceso a esta información se puede mejorar dependiendo del tipo de información que almacenemos. Por ejemplo, no es lo mismo tener la necesidad de manejar números, que letras que conjuntos de datos. Y dentro de éstos no es igual tener que almacenar un número entero que uno decimal. Aunque al final todo son ceros y unos dentro de la memoria de nuestro ordenador, es la forma de interpretarlos lo que marca la diferencia, tanto al almacenarlos como al recuperarlos.</a:t>
            </a:r>
            <a:br>
              <a:rPr lang="es"/>
            </a:br>
            <a:br>
              <a:rPr lang="es"/>
            </a:br>
            <a:r>
              <a:rPr lang="es"/>
              <a:t>Este el motivo por el que los lenguajes de programación cuentan con el concepto de tipos de datos: se trata de distintas maneras de interpretar esos "ceros y unos" en función de ciertas configuraciones que establecen el espacio utilizado así como la representación aplicada para codificar y </a:t>
            </a:r>
            <a:r>
              <a:rPr lang="es"/>
              <a:t>decodificar</a:t>
            </a:r>
            <a:r>
              <a:rPr lang="es"/>
              <a:t> esa información.</a:t>
            </a:r>
            <a:endParaRPr/>
          </a:p>
          <a:p>
            <a:pPr indent="0" lvl="0" marL="0" rtl="0" algn="l">
              <a:spcBef>
                <a:spcPts val="1600"/>
              </a:spcBef>
              <a:spcAft>
                <a:spcPts val="1600"/>
              </a:spcAft>
              <a:buNone/>
            </a:pPr>
            <a:r>
              <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9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Tipos de datos</a:t>
            </a:r>
            <a:endParaRPr/>
          </a:p>
        </p:txBody>
      </p:sp>
      <p:sp>
        <p:nvSpPr>
          <p:cNvPr id="558" name="Google Shape;558;p99"/>
          <p:cNvSpPr txBox="1"/>
          <p:nvPr>
            <p:ph idx="1" type="body"/>
          </p:nvPr>
        </p:nvSpPr>
        <p:spPr>
          <a:xfrm>
            <a:off x="729450" y="1753950"/>
            <a:ext cx="4213800" cy="2586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Los tipos de datos en Java se pueden clasificar en 3 tipos.</a:t>
            </a:r>
            <a:endParaRPr/>
          </a:p>
          <a:p>
            <a:pPr indent="0" lvl="0" marL="0" rtl="0" algn="just">
              <a:spcBef>
                <a:spcPts val="1600"/>
              </a:spcBef>
              <a:spcAft>
                <a:spcPts val="1600"/>
              </a:spcAft>
              <a:buNone/>
            </a:pPr>
            <a:r>
              <a:rPr lang="es"/>
              <a:t>Primitivos, estructurados y envoltorios.</a:t>
            </a:r>
            <a:endParaRPr/>
          </a:p>
        </p:txBody>
      </p:sp>
      <p:pic>
        <p:nvPicPr>
          <p:cNvPr id="559" name="Google Shape;559;p99"/>
          <p:cNvPicPr preferRelativeResize="0"/>
          <p:nvPr/>
        </p:nvPicPr>
        <p:blipFill>
          <a:blip r:embed="rId3">
            <a:alphaModFix/>
          </a:blip>
          <a:stretch>
            <a:fillRect/>
          </a:stretch>
        </p:blipFill>
        <p:spPr>
          <a:xfrm>
            <a:off x="4943300" y="754575"/>
            <a:ext cx="3474850" cy="4211899"/>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100"/>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Primitivos</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10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Tipos primitivos</a:t>
            </a:r>
            <a:endParaRPr/>
          </a:p>
        </p:txBody>
      </p:sp>
      <p:sp>
        <p:nvSpPr>
          <p:cNvPr id="570" name="Google Shape;570;p10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En Java existen ocho tipos de datos primitivos que se pueden clasificar en:</a:t>
            </a:r>
            <a:br>
              <a:rPr lang="es"/>
            </a:br>
            <a:br>
              <a:rPr lang="es"/>
            </a:br>
            <a:r>
              <a:rPr lang="es"/>
              <a:t>	Números enteros (</a:t>
            </a:r>
            <a:r>
              <a:rPr lang="es">
                <a:latin typeface="Consolas"/>
                <a:ea typeface="Consolas"/>
                <a:cs typeface="Consolas"/>
                <a:sym typeface="Consolas"/>
              </a:rPr>
              <a:t>byte, short, int, long</a:t>
            </a:r>
            <a:r>
              <a:rPr lang="es"/>
              <a:t>).</a:t>
            </a:r>
            <a:br>
              <a:rPr lang="es"/>
            </a:br>
            <a:r>
              <a:rPr lang="es"/>
              <a:t>	Números reales (</a:t>
            </a:r>
            <a:r>
              <a:rPr lang="es">
                <a:latin typeface="Consolas"/>
                <a:ea typeface="Consolas"/>
                <a:cs typeface="Consolas"/>
                <a:sym typeface="Consolas"/>
              </a:rPr>
              <a:t>float, double</a:t>
            </a:r>
            <a:r>
              <a:rPr lang="es"/>
              <a:t>).</a:t>
            </a:r>
            <a:br>
              <a:rPr lang="es"/>
            </a:br>
            <a:r>
              <a:rPr lang="es"/>
              <a:t>	Carácter (</a:t>
            </a:r>
            <a:r>
              <a:rPr lang="es">
                <a:latin typeface="Consolas"/>
                <a:ea typeface="Consolas"/>
                <a:cs typeface="Consolas"/>
                <a:sym typeface="Consolas"/>
              </a:rPr>
              <a:t>char</a:t>
            </a:r>
            <a:r>
              <a:rPr lang="es"/>
              <a:t>).</a:t>
            </a:r>
            <a:br>
              <a:rPr lang="es"/>
            </a:br>
            <a:r>
              <a:rPr lang="es"/>
              <a:t>	Booleano o lógico (</a:t>
            </a:r>
            <a:r>
              <a:rPr lang="es">
                <a:latin typeface="Consolas"/>
                <a:ea typeface="Consolas"/>
                <a:cs typeface="Consolas"/>
                <a:sym typeface="Consolas"/>
              </a:rPr>
              <a:t>boolean</a:t>
            </a:r>
            <a:r>
              <a:rPr lang="es"/>
              <a:t>).</a:t>
            </a:r>
            <a:br>
              <a:rPr lang="es"/>
            </a:b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Características de Java</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102"/>
          <p:cNvSpPr txBox="1"/>
          <p:nvPr>
            <p:ph idx="1" type="body"/>
          </p:nvPr>
        </p:nvSpPr>
        <p:spPr>
          <a:xfrm>
            <a:off x="729450" y="570300"/>
            <a:ext cx="7688700" cy="3769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solidFill>
                  <a:srgbClr val="737373"/>
                </a:solidFill>
              </a:rPr>
              <a:t>Lista de tipos de datos primitivos del lenguaje Java </a:t>
            </a:r>
            <a:endParaRPr>
              <a:solidFill>
                <a:srgbClr val="737373"/>
              </a:solidFill>
            </a:endParaRPr>
          </a:p>
          <a:p>
            <a:pPr indent="457200" lvl="0" marL="0" rtl="0" algn="just">
              <a:spcBef>
                <a:spcPts val="1600"/>
              </a:spcBef>
              <a:spcAft>
                <a:spcPts val="0"/>
              </a:spcAft>
              <a:buNone/>
            </a:pPr>
            <a:r>
              <a:rPr b="1" i="1" lang="es" sz="1400">
                <a:solidFill>
                  <a:srgbClr val="737373"/>
                </a:solidFill>
                <a:latin typeface="Consolas"/>
                <a:ea typeface="Consolas"/>
                <a:cs typeface="Consolas"/>
                <a:sym typeface="Consolas"/>
              </a:rPr>
              <a:t>Tipo 	Tamaño 		Valor mínimo 			Valor máximo</a:t>
            </a:r>
            <a:br>
              <a:rPr b="1" lang="es" sz="1400">
                <a:solidFill>
                  <a:srgbClr val="737373"/>
                </a:solidFill>
                <a:latin typeface="Consolas"/>
                <a:ea typeface="Consolas"/>
                <a:cs typeface="Consolas"/>
                <a:sym typeface="Consolas"/>
              </a:rPr>
            </a:br>
            <a:r>
              <a:rPr lang="es" sz="1400">
                <a:solidFill>
                  <a:srgbClr val="737373"/>
                </a:solidFill>
                <a:latin typeface="Consolas"/>
                <a:ea typeface="Consolas"/>
                <a:cs typeface="Consolas"/>
                <a:sym typeface="Consolas"/>
              </a:rPr>
              <a:t>	byte 	8 bits		-128					 127</a:t>
            </a:r>
            <a:br>
              <a:rPr lang="es" sz="1400">
                <a:solidFill>
                  <a:srgbClr val="737373"/>
                </a:solidFill>
                <a:latin typeface="Consolas"/>
                <a:ea typeface="Consolas"/>
                <a:cs typeface="Consolas"/>
                <a:sym typeface="Consolas"/>
              </a:rPr>
            </a:br>
            <a:r>
              <a:rPr lang="es" sz="1400">
                <a:solidFill>
                  <a:srgbClr val="737373"/>
                </a:solidFill>
                <a:latin typeface="Consolas"/>
                <a:ea typeface="Consolas"/>
                <a:cs typeface="Consolas"/>
                <a:sym typeface="Consolas"/>
              </a:rPr>
              <a:t>	short 	16 bits 		-32768				32767</a:t>
            </a:r>
            <a:br>
              <a:rPr lang="es" sz="1400">
                <a:solidFill>
                  <a:srgbClr val="737373"/>
                </a:solidFill>
                <a:latin typeface="Consolas"/>
                <a:ea typeface="Consolas"/>
                <a:cs typeface="Consolas"/>
                <a:sym typeface="Consolas"/>
              </a:rPr>
            </a:br>
            <a:r>
              <a:rPr lang="es" sz="1400">
                <a:solidFill>
                  <a:srgbClr val="737373"/>
                </a:solidFill>
                <a:latin typeface="Consolas"/>
                <a:ea typeface="Consolas"/>
                <a:cs typeface="Consolas"/>
                <a:sym typeface="Consolas"/>
              </a:rPr>
              <a:t>	int 		32 bits 		-2147483648 			2147483647</a:t>
            </a:r>
            <a:br>
              <a:rPr lang="es" sz="1400">
                <a:solidFill>
                  <a:srgbClr val="737373"/>
                </a:solidFill>
                <a:latin typeface="Consolas"/>
                <a:ea typeface="Consolas"/>
                <a:cs typeface="Consolas"/>
                <a:sym typeface="Consolas"/>
              </a:rPr>
            </a:br>
            <a:r>
              <a:rPr lang="es" sz="1400">
                <a:solidFill>
                  <a:srgbClr val="737373"/>
                </a:solidFill>
                <a:latin typeface="Consolas"/>
                <a:ea typeface="Consolas"/>
                <a:cs typeface="Consolas"/>
                <a:sym typeface="Consolas"/>
              </a:rPr>
              <a:t>	long 	64 bits 		-9223372036854775808 	9223372036854775807</a:t>
            </a:r>
            <a:br>
              <a:rPr lang="es" sz="1400">
                <a:solidFill>
                  <a:srgbClr val="737373"/>
                </a:solidFill>
                <a:latin typeface="Consolas"/>
                <a:ea typeface="Consolas"/>
                <a:cs typeface="Consolas"/>
                <a:sym typeface="Consolas"/>
              </a:rPr>
            </a:br>
            <a:r>
              <a:rPr lang="es" sz="1400">
                <a:solidFill>
                  <a:srgbClr val="737373"/>
                </a:solidFill>
                <a:latin typeface="Consolas"/>
                <a:ea typeface="Consolas"/>
                <a:cs typeface="Consolas"/>
                <a:sym typeface="Consolas"/>
              </a:rPr>
              <a:t>	float 	32 bits 		-3.402823e38 			3.402823e38</a:t>
            </a:r>
            <a:br>
              <a:rPr lang="es" sz="1400">
                <a:solidFill>
                  <a:srgbClr val="737373"/>
                </a:solidFill>
                <a:latin typeface="Consolas"/>
                <a:ea typeface="Consolas"/>
                <a:cs typeface="Consolas"/>
                <a:sym typeface="Consolas"/>
              </a:rPr>
            </a:br>
            <a:r>
              <a:rPr lang="es" sz="1400">
                <a:solidFill>
                  <a:srgbClr val="737373"/>
                </a:solidFill>
                <a:latin typeface="Consolas"/>
                <a:ea typeface="Consolas"/>
                <a:cs typeface="Consolas"/>
                <a:sym typeface="Consolas"/>
              </a:rPr>
              <a:t>	double 	64 bits 		-1.79769313486232e308 	1.79769313486232e308</a:t>
            </a:r>
            <a:br>
              <a:rPr lang="es" sz="1400">
                <a:solidFill>
                  <a:srgbClr val="737373"/>
                </a:solidFill>
                <a:latin typeface="Consolas"/>
                <a:ea typeface="Consolas"/>
                <a:cs typeface="Consolas"/>
                <a:sym typeface="Consolas"/>
              </a:rPr>
            </a:br>
            <a:r>
              <a:rPr lang="es" sz="1400">
                <a:solidFill>
                  <a:srgbClr val="737373"/>
                </a:solidFill>
                <a:latin typeface="Consolas"/>
                <a:ea typeface="Consolas"/>
                <a:cs typeface="Consolas"/>
                <a:sym typeface="Consolas"/>
              </a:rPr>
              <a:t>	char 	16 bits 		'\u0000'				'\uffff'</a:t>
            </a:r>
            <a:endParaRPr sz="1400">
              <a:solidFill>
                <a:srgbClr val="737373"/>
              </a:solidFill>
              <a:latin typeface="Consolas"/>
              <a:ea typeface="Consolas"/>
              <a:cs typeface="Consolas"/>
              <a:sym typeface="Consolas"/>
            </a:endParaRPr>
          </a:p>
          <a:p>
            <a:pPr indent="0" lvl="0" marL="0" rtl="0" algn="l">
              <a:spcBef>
                <a:spcPts val="1600"/>
              </a:spcBef>
              <a:spcAft>
                <a:spcPts val="1600"/>
              </a:spcAft>
              <a:buNone/>
            </a:pPr>
            <a:r>
              <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10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Enteros Numéricos</a:t>
            </a:r>
            <a:endParaRPr/>
          </a:p>
        </p:txBody>
      </p:sp>
      <p:sp>
        <p:nvSpPr>
          <p:cNvPr id="581" name="Google Shape;581;p10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s"/>
              <a:t>En Java existen cuatro tipos destinados a almacenar números enteros, que </a:t>
            </a:r>
            <a:r>
              <a:rPr lang="es"/>
              <a:t>varían</a:t>
            </a:r>
            <a:r>
              <a:rPr lang="es"/>
              <a:t> en el número de bytes usados para su almacenamiento y, en consecuencia, el rango de valores que es posible representar con ellos. Todos ellos emplean una representación que permite el almacenamiento de números negativos y positivos. El nombre y características de estos tipos son los siguientes:</a:t>
            </a:r>
            <a:br>
              <a:rPr lang="es"/>
            </a:br>
            <a:br>
              <a:rPr lang="es"/>
            </a:br>
            <a:r>
              <a:rPr b="1" lang="es"/>
              <a:t>byte</a:t>
            </a:r>
            <a:r>
              <a:rPr lang="es"/>
              <a:t>: como su propio nombre denota, emplea un solo byte (8 bits) de almacenamiento. Esto permite almacenar valores en el rango </a:t>
            </a:r>
            <a:r>
              <a:rPr lang="es" sz="1000"/>
              <a:t>[-128, 127].</a:t>
            </a:r>
            <a:br>
              <a:rPr lang="es"/>
            </a:br>
            <a:r>
              <a:rPr b="1" lang="es"/>
              <a:t>short</a:t>
            </a:r>
            <a:r>
              <a:rPr lang="es"/>
              <a:t>: usa el doble de almacenamiento que el anterior, lo cual hace posible representar cualquier valor en el rango </a:t>
            </a:r>
            <a:r>
              <a:rPr lang="es" sz="1000"/>
              <a:t>[-32.768, 32.767]</a:t>
            </a:r>
            <a:r>
              <a:rPr lang="es"/>
              <a:t>.</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104"/>
          <p:cNvSpPr txBox="1"/>
          <p:nvPr>
            <p:ph idx="1" type="body"/>
          </p:nvPr>
        </p:nvSpPr>
        <p:spPr>
          <a:xfrm>
            <a:off x="729450" y="538025"/>
            <a:ext cx="7688700" cy="3801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s"/>
              <a:t>int</a:t>
            </a:r>
            <a:r>
              <a:rPr lang="es"/>
              <a:t>: emplea 4 bytes de almacenamiento y es el tipo de dato entero más empleado. El rango de valores que puede representar va de -231 a 231-1.</a:t>
            </a:r>
            <a:endParaRPr/>
          </a:p>
          <a:p>
            <a:pPr indent="0" lvl="0" marL="0" rtl="0" algn="just">
              <a:spcBef>
                <a:spcPts val="1600"/>
              </a:spcBef>
              <a:spcAft>
                <a:spcPts val="0"/>
              </a:spcAft>
              <a:buNone/>
            </a:pPr>
            <a:r>
              <a:rPr b="1" lang="es"/>
              <a:t>long</a:t>
            </a:r>
            <a:r>
              <a:rPr lang="es"/>
              <a:t>: es el tipo entero de mayor tamaño, 8 bytes (64 bits), con un rango de valores desde </a:t>
            </a:r>
            <a:r>
              <a:rPr lang="es" sz="1000"/>
              <a:t>-263</a:t>
            </a:r>
            <a:r>
              <a:rPr lang="es"/>
              <a:t> a </a:t>
            </a:r>
            <a:r>
              <a:rPr lang="es" sz="1000"/>
              <a:t>263-1</a:t>
            </a:r>
            <a:r>
              <a:rPr lang="es"/>
              <a:t>.</a:t>
            </a:r>
            <a:endParaRPr/>
          </a:p>
          <a:p>
            <a:pPr indent="0" lvl="0" marL="0" rtl="0" algn="just">
              <a:spcBef>
                <a:spcPts val="1600"/>
              </a:spcBef>
              <a:spcAft>
                <a:spcPts val="0"/>
              </a:spcAft>
              <a:buNone/>
            </a:pPr>
            <a:r>
              <a:rPr lang="es"/>
              <a:t>	</a:t>
            </a:r>
            <a:r>
              <a:rPr b="1" lang="es">
                <a:latin typeface="Consolas"/>
                <a:ea typeface="Consolas"/>
                <a:cs typeface="Consolas"/>
                <a:sym typeface="Consolas"/>
              </a:rPr>
              <a:t>long distancia;</a:t>
            </a:r>
            <a:endParaRPr b="1">
              <a:latin typeface="Consolas"/>
              <a:ea typeface="Consolas"/>
              <a:cs typeface="Consolas"/>
              <a:sym typeface="Consolas"/>
            </a:endParaRPr>
          </a:p>
          <a:p>
            <a:pPr indent="457200" lvl="0" marL="0" rtl="0" algn="just">
              <a:spcBef>
                <a:spcPts val="0"/>
              </a:spcBef>
              <a:spcAft>
                <a:spcPts val="0"/>
              </a:spcAft>
              <a:buNone/>
            </a:pPr>
            <a:r>
              <a:rPr b="1" lang="es">
                <a:latin typeface="Consolas"/>
                <a:ea typeface="Consolas"/>
                <a:cs typeface="Consolas"/>
                <a:sym typeface="Consolas"/>
              </a:rPr>
              <a:t>short altura;</a:t>
            </a:r>
            <a:endParaRPr b="1">
              <a:latin typeface="Consolas"/>
              <a:ea typeface="Consolas"/>
              <a:cs typeface="Consolas"/>
              <a:sym typeface="Consolas"/>
            </a:endParaRPr>
          </a:p>
          <a:p>
            <a:pPr indent="457200" lvl="0" marL="0" rtl="0" algn="just">
              <a:spcBef>
                <a:spcPts val="0"/>
              </a:spcBef>
              <a:spcAft>
                <a:spcPts val="0"/>
              </a:spcAft>
              <a:buNone/>
            </a:pPr>
            <a:r>
              <a:rPr b="1" lang="es">
                <a:latin typeface="Consolas"/>
                <a:ea typeface="Consolas"/>
                <a:cs typeface="Consolas"/>
                <a:sym typeface="Consolas"/>
              </a:rPr>
              <a:t>int peso;</a:t>
            </a:r>
            <a:endParaRPr b="1">
              <a:latin typeface="Consolas"/>
              <a:ea typeface="Consolas"/>
              <a:cs typeface="Consolas"/>
              <a:sym typeface="Consolas"/>
            </a:endParaRPr>
          </a:p>
          <a:p>
            <a:pPr indent="457200" lvl="0" marL="0" rtl="0" algn="just">
              <a:spcBef>
                <a:spcPts val="1600"/>
              </a:spcBef>
              <a:spcAft>
                <a:spcPts val="0"/>
              </a:spcAft>
              <a:buNone/>
            </a:pPr>
            <a:r>
              <a:t/>
            </a:r>
            <a:endParaRPr>
              <a:latin typeface="Consolas"/>
              <a:ea typeface="Consolas"/>
              <a:cs typeface="Consolas"/>
              <a:sym typeface="Consolas"/>
            </a:endParaRPr>
          </a:p>
          <a:p>
            <a:pPr indent="0" lvl="0" marL="0" rtl="0" algn="l">
              <a:spcBef>
                <a:spcPts val="1600"/>
              </a:spcBef>
              <a:spcAft>
                <a:spcPts val="1600"/>
              </a:spcAft>
              <a:buNone/>
            </a:pPr>
            <a:r>
              <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10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Numéricos Reales </a:t>
            </a:r>
            <a:br>
              <a:rPr lang="es"/>
            </a:br>
            <a:endParaRPr/>
          </a:p>
        </p:txBody>
      </p:sp>
      <p:sp>
        <p:nvSpPr>
          <p:cNvPr id="592" name="Google Shape;592;p10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s"/>
              <a:t>En Java los representan los tipos: 	</a:t>
            </a:r>
            <a:r>
              <a:rPr b="1" lang="es"/>
              <a:t>float</a:t>
            </a:r>
            <a:r>
              <a:rPr lang="es"/>
              <a:t>, </a:t>
            </a:r>
            <a:r>
              <a:rPr b="1" lang="es"/>
              <a:t>double</a:t>
            </a:r>
            <a:r>
              <a:rPr lang="es"/>
              <a:t>.</a:t>
            </a:r>
            <a:br>
              <a:rPr lang="es"/>
            </a:br>
            <a:r>
              <a:rPr lang="es"/>
              <a:t>El tipo de dato numérico real es un subconjunto finito de los números reales, los cuales siempre llevan un punto decimal y también pueden ser positivos o negativos. Los números reales tienen una parte entera y una parte decimal.</a:t>
            </a:r>
            <a:br>
              <a:rPr lang="es"/>
            </a:br>
            <a:br>
              <a:rPr lang="es"/>
            </a:br>
            <a:endParaRPr b="1"/>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10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Numéricos Reales o en punto flotante</a:t>
            </a:r>
            <a:endParaRPr/>
          </a:p>
        </p:txBody>
      </p:sp>
      <p:sp>
        <p:nvSpPr>
          <p:cNvPr id="598" name="Google Shape;598;p10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Los tipos numéricos en punto flotante permiten representar números tanto muy grandes como muy pequeños además de números decimales, </a:t>
            </a:r>
            <a:r>
              <a:rPr lang="es"/>
              <a:t>pueden ser positivos o negativos, además poseen  una parte entera y una parte decimal. </a:t>
            </a:r>
            <a:r>
              <a:rPr lang="es"/>
              <a:t>Java dispone de 2 tipos concretos en esta categoría:</a:t>
            </a:r>
            <a:endParaRPr/>
          </a:p>
          <a:p>
            <a:pPr indent="0" lvl="0" marL="0" rtl="0" algn="just">
              <a:spcBef>
                <a:spcPts val="1600"/>
              </a:spcBef>
              <a:spcAft>
                <a:spcPts val="0"/>
              </a:spcAft>
              <a:buNone/>
            </a:pPr>
            <a:r>
              <a:rPr b="1" lang="es"/>
              <a:t>float</a:t>
            </a:r>
            <a:r>
              <a:rPr lang="es"/>
              <a:t>: conocido como tipo de precisión simple, emplea un total de 32 bits. Con este tipo de datos es posible representar números en el rango de 1.4x10-45 a 3.4028235x1038.</a:t>
            </a:r>
            <a:endParaRPr/>
          </a:p>
          <a:p>
            <a:pPr indent="0" lvl="0" marL="0" rtl="0" algn="just">
              <a:spcBef>
                <a:spcPts val="1600"/>
              </a:spcBef>
              <a:spcAft>
                <a:spcPts val="0"/>
              </a:spcAft>
              <a:buNone/>
            </a:pPr>
            <a:r>
              <a:rPr b="1" lang="es"/>
              <a:t>double</a:t>
            </a:r>
            <a:r>
              <a:rPr lang="es"/>
              <a:t>: sigue un esquema de almacenamiento similar al anterior, pero usando 64 bits en lugar de 32. Esto le permite representar valores en el rango de 4.9x10-324 a 1.7976931348623157x10308.</a:t>
            </a:r>
            <a:endParaRPr/>
          </a:p>
          <a:p>
            <a:pPr indent="0" lvl="0" marL="0" rtl="0" algn="just">
              <a:spcBef>
                <a:spcPts val="1600"/>
              </a:spcBef>
              <a:spcAft>
                <a:spcPts val="1600"/>
              </a:spcAft>
              <a:buNone/>
            </a:pPr>
            <a:r>
              <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107"/>
          <p:cNvSpPr txBox="1"/>
          <p:nvPr>
            <p:ph idx="1" type="body"/>
          </p:nvPr>
        </p:nvSpPr>
        <p:spPr>
          <a:xfrm>
            <a:off x="729450" y="548775"/>
            <a:ext cx="7688700" cy="3791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Ejemplo de declaración de variables reales:</a:t>
            </a:r>
            <a:endParaRPr/>
          </a:p>
          <a:p>
            <a:pPr indent="0" lvl="0" marL="0" rtl="0" algn="just">
              <a:spcBef>
                <a:spcPts val="1600"/>
              </a:spcBef>
              <a:spcAft>
                <a:spcPts val="0"/>
              </a:spcAft>
              <a:buNone/>
            </a:pPr>
            <a:br>
              <a:rPr lang="es"/>
            </a:br>
            <a:r>
              <a:rPr lang="es"/>
              <a:t>			</a:t>
            </a:r>
            <a:r>
              <a:rPr b="1" lang="es">
                <a:latin typeface="Consolas"/>
                <a:ea typeface="Consolas"/>
                <a:cs typeface="Consolas"/>
                <a:sym typeface="Consolas"/>
              </a:rPr>
              <a:t>float peso;</a:t>
            </a:r>
            <a:br>
              <a:rPr b="1" lang="es">
                <a:latin typeface="Consolas"/>
                <a:ea typeface="Consolas"/>
                <a:cs typeface="Consolas"/>
                <a:sym typeface="Consolas"/>
              </a:rPr>
            </a:br>
            <a:r>
              <a:rPr b="1" lang="es">
                <a:latin typeface="Consolas"/>
                <a:ea typeface="Consolas"/>
                <a:cs typeface="Consolas"/>
                <a:sym typeface="Consolas"/>
              </a:rPr>
              <a:t>			double longitud;</a:t>
            </a:r>
            <a:br>
              <a:rPr b="1" lang="es">
                <a:latin typeface="Consolas"/>
                <a:ea typeface="Consolas"/>
                <a:cs typeface="Consolas"/>
                <a:sym typeface="Consolas"/>
              </a:rPr>
            </a:br>
            <a:r>
              <a:rPr b="1" lang="es">
                <a:latin typeface="Consolas"/>
                <a:ea typeface="Consolas"/>
                <a:cs typeface="Consolas"/>
                <a:sym typeface="Consolas"/>
              </a:rPr>
              <a:t>			float altura = 2.5F;</a:t>
            </a:r>
            <a:br>
              <a:rPr b="1" lang="es">
                <a:latin typeface="Consolas"/>
                <a:ea typeface="Consolas"/>
                <a:cs typeface="Consolas"/>
                <a:sym typeface="Consolas"/>
              </a:rPr>
            </a:br>
            <a:r>
              <a:rPr b="1" lang="es">
                <a:latin typeface="Consolas"/>
                <a:ea typeface="Consolas"/>
                <a:cs typeface="Consolas"/>
                <a:sym typeface="Consolas"/>
              </a:rPr>
              <a:t>			double area = 1.7E4;</a:t>
            </a:r>
            <a:br>
              <a:rPr b="1" lang="es">
                <a:latin typeface="Consolas"/>
                <a:ea typeface="Consolas"/>
                <a:cs typeface="Consolas"/>
                <a:sym typeface="Consolas"/>
              </a:rPr>
            </a:br>
            <a:r>
              <a:rPr b="1" lang="es">
                <a:latin typeface="Consolas"/>
                <a:ea typeface="Consolas"/>
                <a:cs typeface="Consolas"/>
                <a:sym typeface="Consolas"/>
              </a:rPr>
              <a:t>			double z = .123</a:t>
            </a:r>
            <a:r>
              <a:rPr b="1" lang="es"/>
              <a:t>; </a:t>
            </a:r>
            <a:br>
              <a:rPr b="1" lang="es"/>
            </a:br>
            <a:endParaRPr b="1"/>
          </a:p>
          <a:p>
            <a:pPr indent="0" lvl="0" marL="0" rtl="0" algn="l">
              <a:spcBef>
                <a:spcPts val="1600"/>
              </a:spcBef>
              <a:spcAft>
                <a:spcPts val="1600"/>
              </a:spcAft>
              <a:buNone/>
            </a:pPr>
            <a:r>
              <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10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Caracteres</a:t>
            </a:r>
            <a:endParaRPr/>
          </a:p>
        </p:txBody>
      </p:sp>
      <p:sp>
        <p:nvSpPr>
          <p:cNvPr id="609" name="Google Shape;609;p10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El tipo de datos </a:t>
            </a:r>
            <a:r>
              <a:rPr b="1" i="1" lang="es"/>
              <a:t>char</a:t>
            </a:r>
            <a:r>
              <a:rPr lang="es"/>
              <a:t> es un simple carácter Unicode de 16 bits.  Un </a:t>
            </a:r>
            <a:r>
              <a:rPr b="1" i="1" lang="es"/>
              <a:t>char</a:t>
            </a:r>
            <a:r>
              <a:rPr lang="es"/>
              <a:t> es un solo carácter.</a:t>
            </a:r>
            <a:endParaRPr/>
          </a:p>
          <a:p>
            <a:pPr indent="0" lvl="0" marL="0" rtl="0" algn="just">
              <a:spcBef>
                <a:spcPts val="1600"/>
              </a:spcBef>
              <a:spcAft>
                <a:spcPts val="0"/>
              </a:spcAft>
              <a:buNone/>
            </a:pPr>
            <a:r>
              <a:rPr lang="es"/>
              <a:t>Java fue diseñado para uso mundial, por lo tanto, necesita utilizar un juego de caracteres que pueda representar todos los idiomas del mundo. </a:t>
            </a:r>
            <a:endParaRPr/>
          </a:p>
          <a:p>
            <a:pPr indent="0" lvl="0" marL="0" rtl="0" algn="just">
              <a:spcBef>
                <a:spcPts val="1600"/>
              </a:spcBef>
              <a:spcAft>
                <a:spcPts val="1600"/>
              </a:spcAft>
              <a:buNone/>
            </a:pPr>
            <a:r>
              <a:rPr lang="es"/>
              <a:t>Unicode es el conjunto de caracteres estándar diseñado expresamente para este fin.</a:t>
            </a:r>
            <a:br>
              <a:rPr lang="es"/>
            </a:br>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10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Booleanos</a:t>
            </a:r>
            <a:endParaRPr/>
          </a:p>
        </p:txBody>
      </p:sp>
      <p:sp>
        <p:nvSpPr>
          <p:cNvPr id="615" name="Google Shape;615;p10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Este tipo de datos tiene la finalidad de facilitar el trabajo con valores "verdadero/falso" (booleanos), resultantes por regla general de evaluar expresiones. Los dos valores posibles de este tipo son true y false.</a:t>
            </a:r>
            <a:endParaRPr/>
          </a:p>
          <a:p>
            <a:pPr indent="0" lvl="0" marL="0" rtl="0" algn="just">
              <a:spcBef>
                <a:spcPts val="1600"/>
              </a:spcBef>
              <a:spcAft>
                <a:spcPts val="0"/>
              </a:spcAft>
              <a:buNone/>
            </a:pPr>
            <a:r>
              <a:rPr lang="es"/>
              <a:t>			</a:t>
            </a:r>
            <a:r>
              <a:rPr b="1" lang="es">
                <a:latin typeface="Consolas"/>
                <a:ea typeface="Consolas"/>
                <a:cs typeface="Consolas"/>
                <a:sym typeface="Consolas"/>
              </a:rPr>
              <a:t>boolean activo;</a:t>
            </a:r>
            <a:br>
              <a:rPr b="1" lang="es">
                <a:latin typeface="Consolas"/>
                <a:ea typeface="Consolas"/>
                <a:cs typeface="Consolas"/>
                <a:sym typeface="Consolas"/>
              </a:rPr>
            </a:br>
            <a:r>
              <a:rPr b="1" lang="es">
                <a:latin typeface="Consolas"/>
                <a:ea typeface="Consolas"/>
                <a:cs typeface="Consolas"/>
                <a:sym typeface="Consolas"/>
              </a:rPr>
              <a:t>			boolean visible = true;</a:t>
            </a:r>
            <a:br>
              <a:rPr b="1" lang="es">
                <a:latin typeface="Consolas"/>
                <a:ea typeface="Consolas"/>
                <a:cs typeface="Consolas"/>
                <a:sym typeface="Consolas"/>
              </a:rPr>
            </a:br>
            <a:r>
              <a:rPr b="1" lang="es">
                <a:latin typeface="Consolas"/>
                <a:ea typeface="Consolas"/>
                <a:cs typeface="Consolas"/>
                <a:sym typeface="Consolas"/>
              </a:rPr>
              <a:t>			boolean evaluado = a&gt;b;</a:t>
            </a:r>
            <a:endParaRPr/>
          </a:p>
          <a:p>
            <a:pPr indent="0" lvl="0" marL="0" rtl="0" algn="just">
              <a:spcBef>
                <a:spcPts val="1600"/>
              </a:spcBef>
              <a:spcAft>
                <a:spcPts val="1600"/>
              </a:spcAft>
              <a:buNone/>
            </a:pPr>
            <a:r>
              <a:rPr lang="es"/>
              <a:t>Su valor por defecto es </a:t>
            </a:r>
            <a:r>
              <a:rPr b="1" lang="es"/>
              <a:t>false</a:t>
            </a:r>
            <a:endParaRPr b="1">
              <a:latin typeface="Consolas"/>
              <a:ea typeface="Consolas"/>
              <a:cs typeface="Consolas"/>
              <a:sym typeface="Consolas"/>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11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Literals and Primitive Casting</a:t>
            </a:r>
            <a:endParaRPr/>
          </a:p>
        </p:txBody>
      </p:sp>
      <p:sp>
        <p:nvSpPr>
          <p:cNvPr id="621" name="Google Shape;621;p11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es"/>
              <a:t>Los literales int pueden ser binarios, decimales, octales  ( 013), o hexadecimales ( 0x3d).</a:t>
            </a:r>
            <a:endParaRPr/>
          </a:p>
          <a:p>
            <a:pPr indent="-342900" lvl="0" marL="457200" rtl="0" algn="just">
              <a:spcBef>
                <a:spcPts val="0"/>
              </a:spcBef>
              <a:spcAft>
                <a:spcPts val="0"/>
              </a:spcAft>
              <a:buSzPts val="1800"/>
              <a:buChar char="●"/>
            </a:pPr>
            <a:r>
              <a:rPr lang="es"/>
              <a:t>Los literales para longs finalizan en L or l.</a:t>
            </a:r>
            <a:endParaRPr/>
          </a:p>
          <a:p>
            <a:pPr indent="-342900" lvl="0" marL="457200" rtl="0" algn="just">
              <a:spcBef>
                <a:spcPts val="0"/>
              </a:spcBef>
              <a:spcAft>
                <a:spcPts val="0"/>
              </a:spcAft>
              <a:buSzPts val="1800"/>
              <a:buChar char="●"/>
            </a:pPr>
            <a:r>
              <a:rPr lang="es"/>
              <a:t>Los literales float finalizan en F o f</a:t>
            </a:r>
            <a:endParaRPr/>
          </a:p>
          <a:p>
            <a:pPr indent="-342900" lvl="0" marL="457200" rtl="0" algn="just">
              <a:spcBef>
                <a:spcPts val="0"/>
              </a:spcBef>
              <a:spcAft>
                <a:spcPts val="0"/>
              </a:spcAft>
              <a:buSzPts val="1800"/>
              <a:buChar char="●"/>
            </a:pPr>
            <a:r>
              <a:rPr lang="es"/>
              <a:t>Los literales  double literals finalizan en digito, D o d.</a:t>
            </a:r>
            <a:endParaRPr/>
          </a:p>
          <a:p>
            <a:pPr indent="-342900" lvl="0" marL="457200" rtl="0" algn="just">
              <a:spcBef>
                <a:spcPts val="0"/>
              </a:spcBef>
              <a:spcAft>
                <a:spcPts val="0"/>
              </a:spcAft>
              <a:buSzPts val="1800"/>
              <a:buChar char="●"/>
            </a:pPr>
            <a:r>
              <a:rPr lang="es"/>
              <a:t>Los literales boolean son true y false.</a:t>
            </a:r>
            <a:endParaRPr/>
          </a:p>
          <a:p>
            <a:pPr indent="-342900" lvl="0" marL="457200" rtl="0" algn="just">
              <a:spcBef>
                <a:spcPts val="0"/>
              </a:spcBef>
              <a:spcAft>
                <a:spcPts val="0"/>
              </a:spcAft>
              <a:buSzPts val="1800"/>
              <a:buChar char="●"/>
            </a:pPr>
            <a:r>
              <a:rPr lang="es"/>
              <a:t>Los literales char, son caracteres simples dentro de comillas simples: ‘d’.</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111"/>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Tipos </a:t>
            </a:r>
            <a:r>
              <a:rPr lang="es"/>
              <a:t>Estructurados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