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Lst>
  <p:sldSz cy="5143500" cx="9144000"/>
  <p:notesSz cx="6858000" cy="9144000"/>
  <p:embeddedFontLst>
    <p:embeddedFont>
      <p:font typeface="Ubuntu"/>
      <p:regular r:id="rId301"/>
      <p:bold r:id="rId302"/>
      <p:italic r:id="rId303"/>
      <p:boldItalic r:id="rId304"/>
    </p:embeddedFont>
    <p:embeddedFont>
      <p:font typeface="Proxima Nova"/>
      <p:regular r:id="rId305"/>
      <p:bold r:id="rId306"/>
      <p:italic r:id="rId307"/>
      <p:boldItalic r:id="rId308"/>
    </p:embeddedFont>
    <p:embeddedFont>
      <p:font typeface="Inconsolata"/>
      <p:regular r:id="rId309"/>
      <p:bold r:id="rId310"/>
    </p:embeddedFont>
    <p:embeddedFont>
      <p:font typeface="Alfa Slab One"/>
      <p:regular r:id="rId311"/>
    </p:embeddedFont>
    <p:embeddedFont>
      <p:font typeface="Open Sans"/>
      <p:regular r:id="rId312"/>
      <p:bold r:id="rId313"/>
      <p:italic r:id="rId314"/>
      <p:boldItalic r:id="rId3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4D4F9B-1B06-447A-89E9-BFCE49620583}">
  <a:tblStyle styleId="{384D4F9B-1B06-447A-89E9-BFCE49620583}"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A9DCA5C-DCE8-404A-8AA8-CB0F6B145AD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EAEBE74-0E2B-4FCF-94B2-6B8937009972}"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305" Type="http://schemas.openxmlformats.org/officeDocument/2006/relationships/font" Target="fonts/ProximaNova-regular.fntdata"/><Relationship Id="rId304" Type="http://schemas.openxmlformats.org/officeDocument/2006/relationships/font" Target="fonts/Ubuntu-boldItalic.fntdata"/><Relationship Id="rId303" Type="http://schemas.openxmlformats.org/officeDocument/2006/relationships/font" Target="fonts/Ubuntu-italic.fntdata"/><Relationship Id="rId302" Type="http://schemas.openxmlformats.org/officeDocument/2006/relationships/font" Target="fonts/Ubuntu-bold.fntdata"/><Relationship Id="rId309" Type="http://schemas.openxmlformats.org/officeDocument/2006/relationships/font" Target="fonts/Inconsolata-regular.fntdata"/><Relationship Id="rId308" Type="http://schemas.openxmlformats.org/officeDocument/2006/relationships/font" Target="fonts/ProximaNova-boldItalic.fntdata"/><Relationship Id="rId307" Type="http://schemas.openxmlformats.org/officeDocument/2006/relationships/font" Target="fonts/ProximaNova-italic.fntdata"/><Relationship Id="rId306" Type="http://schemas.openxmlformats.org/officeDocument/2006/relationships/font" Target="fonts/ProximaNova-bold.fntdata"/><Relationship Id="rId301" Type="http://schemas.openxmlformats.org/officeDocument/2006/relationships/font" Target="fonts/Ubuntu-regular.fntdata"/><Relationship Id="rId300" Type="http://schemas.openxmlformats.org/officeDocument/2006/relationships/slide" Target="slides/slide295.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 Id="rId315" Type="http://schemas.openxmlformats.org/officeDocument/2006/relationships/font" Target="fonts/OpenSans-boldItalic.fntdata"/><Relationship Id="rId314" Type="http://schemas.openxmlformats.org/officeDocument/2006/relationships/font" Target="fonts/OpenSans-italic.fntdata"/><Relationship Id="rId313" Type="http://schemas.openxmlformats.org/officeDocument/2006/relationships/font" Target="fonts/OpenSans-bold.fntdata"/><Relationship Id="rId312" Type="http://schemas.openxmlformats.org/officeDocument/2006/relationships/font" Target="fonts/OpenSans-regular.fntdata"/><Relationship Id="rId311" Type="http://schemas.openxmlformats.org/officeDocument/2006/relationships/font" Target="fonts/AlfaSlabOne-regular.fntdata"/><Relationship Id="rId310" Type="http://schemas.openxmlformats.org/officeDocument/2006/relationships/font" Target="fonts/Inconsolat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41c0abd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41c0abd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1a6f0c5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1a6f0c5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2414403d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2414403d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2414403d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2414403d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2414403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2414403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2414403d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2414403d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2414403d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2414403d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414403d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414403d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2414403d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2414403d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2414403d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2414403d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2414403d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2414403d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441e7f0e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441e7f0e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1a6f0c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1a6f0c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11affcb6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11affcb6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41f7f6c9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41f7f6c9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441e7f0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441e7f0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441e7f0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441e7f0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11b550f3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11b550f3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324c080b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324c080b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441e7f0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3441e7f0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441e7f0e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441e7f0e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11b550f3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11b550f3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441e7f0e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441e7f0e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1a6f0c5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1a6f0c5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11b550f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11b550f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441e7f0e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441e7f0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441e7f0e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441e7f0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441e7f0e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441e7f0e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3441e7f0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3441e7f0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441e7f0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441e7f0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24c080b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24c080b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441e7f0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441e7f0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2414403d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2414403d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341f7f6c9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341f7f6c9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1a6f0c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1a6f0c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311b550f3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11b550f3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11affcb63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11affcb63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41f7f6c9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41f7f6c9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11b550f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311b550f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11b550f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311b550f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311b550f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311b550f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44d73c9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44d73c9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311affcb6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311affcb6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42025830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42025830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342025830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342025830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1a6f0c5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1a6f0c5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311f5b6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311f5b6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2414403d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2414403d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311f5b6b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311f5b6b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11f5b6b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11f5b6b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344d73c99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344d73c9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11f5b6be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311f5b6be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311f5b6b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311f5b6b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11f5b6b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11f5b6b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11f5b6b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311f5b6b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44d73c99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44d73c99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1a6f0c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1a6f0c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344d73c99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344d73c99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344d73c99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344d73c99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344d73c99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344d73c99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44d73c99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44d73c99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44d73c99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44d73c99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344d73c99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344d73c99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344d73c99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344d73c99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344d73c99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44d73c99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44d73c99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44d73c99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44d73c99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344d73c99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3bc8fc8516737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3bc8fc8516737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44d73c99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344d73c99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344d73c99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44d73c99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344d73c99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344d73c99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44d73c99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44d73c99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344d73c99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344d73c99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344d73c99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344d73c99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344d73c99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344d73c99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344d73c99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344d73c99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344d73c99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344d73c99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344d73c99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344d73c99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3bc8fc8516737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3bc8fc8516737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344d73c99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344d73c99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341c0abd2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341c0abd2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341c0abd2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341c0abd2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342025830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342025830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341c0abd29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341c0abd29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341c0abd2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341c0abd2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32414403d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32414403d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342025830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342025830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11b550f3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11b550f3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311b550f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311b550f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3bc8fc8516737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3bc8fc8516737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32414403d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32414403d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311b550f3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311b550f3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311b550f3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311b550f3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311b550f3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311b550f3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311b550f3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311b550f3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311b550f3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311b550f3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2414403d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32414403d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342025830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342025830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311b550f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311b550f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311b550f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311b550f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3bc8fc85167371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bc8fc85167371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311b550f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311b550f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311b550f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311b550f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311b550f3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311b550f3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311b550f3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311b550f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32414403d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32414403d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341f7f6c9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341f7f6c9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32414403d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32414403d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311b550f3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311b550f3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4af2b9e9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4af2b9e9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344d73c99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344d73c99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1c0abd2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1c0abd2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3bc8fc85167371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3bc8fc85167371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344d73c99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344d73c99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344d73c99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344d73c99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344d73c99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344d73c99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344d73c99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344d73c99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344d73c99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344d73c99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344d73c99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344d73c9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344d73c99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344d73c99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344d73c99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344d73c99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344d73c99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344d73c99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344d73c996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344d73c996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1b01fc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1b01fc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344d73c99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344d73c99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344d73c99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344d73c99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344d73c99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344d73c99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341f7f6c9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341f7f6c9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311affc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311affc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311affcb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311affcb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311affcb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311affcb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311affcb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311affcb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311affcb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311affcb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311affcb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311affcb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1affcb6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1affcb6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311affcb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311affcb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311affcb6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311affcb6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311affcb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311affcb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311affcb6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311affcb6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311affcb6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311affcb6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311affcb6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311affcb6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311affcb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311affcb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311affcb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311affcb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311affcb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311affcb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311affcb6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311affcb6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1affcb6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1affcb6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311affcb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311affcb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311affcb6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311affcb6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311affcb6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311affcb6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311affcb6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311affcb6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311affcb6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311affcb6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311affcb6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311affcb6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311affcb6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311affcb6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311affcb6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311affcb6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11affcb6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311affcb6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311affcb6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311affcb6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1affcb63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1affcb63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311affcb6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311affcb6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311affcb6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311affcb6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311affcb6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311affcb6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344d73c99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344d73c99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311affcb6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311affcb6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344d73c99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344d73c99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311affcb6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311affcb6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311affcb6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311affcb6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311affcb6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311affcb6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311affcb6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311affcb6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3bc8fc85167371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3bc8fc85167371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311affcb6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311affcb6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311affcb63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311affcb63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311affcb63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311affcb63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311affcb6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311affcb6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311affcb63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311affcb63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311affcb63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311affcb63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311affcb6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311affcb6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311affcb63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311affcb63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311affcb63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311affcb63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311affcb63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311affcb63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3bc8fc85167371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3bc8fc85167371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311affcb63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311affcb63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311affcb63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311affcb63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311affcb63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311affcb63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311affcb63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311affcb63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311affcb63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311affcb63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311affcb63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311affcb63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311affcb63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311affcb63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311affcb63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311affcb63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311affcb63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311affcb63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311affcb6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311affcb6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3bc8fc85167371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3bc8fc85167371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311affcb63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311affcb63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311affcb63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311affcb63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311affcb63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311affcb63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311affcb63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311affcb63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311affcb63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311affcb63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341f7f6c9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341f7f6c9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311b550f3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311b550f3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g311affcb63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2" name="Google Shape;1682;g311affcb63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311affcb63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311affcb63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311affcb63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311affcb63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2025830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42025830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311affcb63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311affcb63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311affcb63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311affcb63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311affcb63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311affcb63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311affcb63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311affcb63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311affcb63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311affcb63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311affcb63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311affcb63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311affcb63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311affcb63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311affcb63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311affcb63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311affcb63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311affcb63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311affcb63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311affcb63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2025830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2025830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311affcb63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311affcb63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311affcb63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311affcb63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311affcb63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311affcb63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311affcb63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311affcb63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311affcb63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311affcb63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311affcb63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311affcb63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1c0abd2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1c0abd2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2025830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2025830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2025830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2025830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2025830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202583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2025830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2025830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1affcb6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1affcb6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202583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202583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1affcb6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1affcb6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1affcb6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1affcb6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1affcb6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1affcb6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1affcb63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1affcb63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1c0abd2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1c0abd2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2025830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2025830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2025830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2025830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2025830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42025830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1affcb63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1affcb63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1affcb6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1affcb6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1affcb6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1affcb6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42025830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42025830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1affcb6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1affcb6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2025830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2025830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4202583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42025830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1a6f0c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1a6f0c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2025830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4202583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2025830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2025830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42025830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42025830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41b01fc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41b01fc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1affcb6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1affcb6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1affcb6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1affcb63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1affcb63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1affcb63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1affcb6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1affcb6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11affcb63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11affcb6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1affcb6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1affcb6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1a6f0c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1a6f0c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1affcb6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1affcb6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1affcb6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1affcb6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42025830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2025830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1affcb6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1affcb6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42025830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42025830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44d73c9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44d73c9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11affcb6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11affcb6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2414403d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2414403d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2414403d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2414403d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414403d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2414403d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1a6f0c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1a6f0c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414403d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414403d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2414403d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2414403d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2414403d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2414403d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2414403d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2414403d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2414403d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2414403d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2414403d5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2414403d5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1affcb63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11affcb63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42025830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42025830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1affcb6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1affcb6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11affcb6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11affcb6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1a6f0c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1a6f0c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42025830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42025830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1affcb63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1affcb63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11affcb63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11affcb63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11affcb63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11affcb63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42025830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42025830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1affcb63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11affcb63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11affcb63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11affcb63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42025830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42025830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11affcb6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11affcb6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41f7f6c9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41f7f6c9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1a6f0c5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1a6f0c5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42025830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42025830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41f7f6c9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41f7f6c9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11b550f3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11b550f3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11b550f3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11b550f3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2414403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2414403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2414403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2414403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2414403d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2414403d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2414403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2414403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2414403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2414403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2414403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2414403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2.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7.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9.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8.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8.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0.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3.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4.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2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22.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7.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6.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5.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0.xml"/><Relationship Id="rId3" Type="http://schemas.openxmlformats.org/officeDocument/2006/relationships/image" Target="../media/image19.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9.xml"/><Relationship Id="rId3" Type="http://schemas.openxmlformats.org/officeDocument/2006/relationships/image" Target="../media/image20.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Java</a:t>
            </a:r>
            <a:r>
              <a:rPr lang="es-419"/>
              <a:t>8</a:t>
            </a:r>
            <a:r>
              <a:rPr lang="es-419"/>
              <a:t> Programming</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Introducción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261325"/>
            <a:ext cx="8520600" cy="430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J</a:t>
            </a:r>
            <a:r>
              <a:rPr b="1" lang="es-419" sz="1600"/>
              <a:t>ava Archive (JAR) Files</a:t>
            </a:r>
            <a:endParaRPr/>
          </a:p>
          <a:p>
            <a:pPr indent="0" lvl="0" marL="0" rtl="0" algn="just">
              <a:spcBef>
                <a:spcPts val="0"/>
              </a:spcBef>
              <a:spcAft>
                <a:spcPts val="0"/>
              </a:spcAft>
              <a:buNone/>
            </a:pPr>
            <a:r>
              <a:rPr lang="es-419" sz="1400"/>
              <a:t>JAR (Java Archive) es un formato de archivo independiente de la plataforma que agrega muchos archivos en uno. Múltiples applets de Java y sus componentes necesarios (archivos, imágenes y sonidos) se pueden agrupar en un archivo JAR y posteriormente descargar a un navegador en una sola transacción HTTP, lo que mejora enormemente la velocidad de descarga. </a:t>
            </a:r>
            <a:endParaRPr sz="1400"/>
          </a:p>
          <a:p>
            <a:pPr indent="0" lvl="0" marL="0" rtl="0" algn="just">
              <a:spcBef>
                <a:spcPts val="1600"/>
              </a:spcBef>
              <a:spcAft>
                <a:spcPts val="0"/>
              </a:spcAft>
              <a:buNone/>
            </a:pPr>
            <a:r>
              <a:rPr lang="es-419" sz="1400"/>
              <a:t>El formato JAR también admite compresión, lo que reduce el tamaño del archivo y mejora aún más el tiempo de descarga. Además, el autor del applet puede firmar digitalmente entradas individuales en un archivo JAR para autenticar su origen. Es completamente extensible.</a:t>
            </a:r>
            <a:endParaRPr sz="1400"/>
          </a:p>
          <a:p>
            <a:pPr indent="0" lvl="0" marL="0" rtl="0" algn="l">
              <a:spcBef>
                <a:spcPts val="1600"/>
              </a:spcBef>
              <a:spcAft>
                <a:spcPts val="0"/>
              </a:spcAft>
              <a:buNone/>
            </a:pPr>
            <a:r>
              <a:rPr b="1" lang="es-419" sz="1600"/>
              <a:t>Trazas</a:t>
            </a:r>
            <a:endParaRPr b="1" sz="1600"/>
          </a:p>
          <a:p>
            <a:pPr indent="0" lvl="0" marL="0" rtl="0" algn="l">
              <a:spcBef>
                <a:spcPts val="0"/>
              </a:spcBef>
              <a:spcAft>
                <a:spcPts val="0"/>
              </a:spcAft>
              <a:buNone/>
            </a:pPr>
            <a:r>
              <a:rPr lang="es-419" sz="1400"/>
              <a:t>Las API de trazas o log facilitan el servicio y el mantenimiento del software en los sitios de los clientes produciendo informes de registro adecuados para su análisis por parte de usuarios finales, administradores de sistemas y equipos de desarrollo de software. Las API de registro capturan información como fallas de seguridad, errores de configuración, cuellos de botella de rendimiento y / o errores en la aplicación o plataforma. </a:t>
            </a:r>
            <a:endParaRPr sz="1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12"/>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Deberías preferir las expresiones lambda, por sobre una clase interna.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1600"/>
              </a:spcAft>
              <a:buNone/>
            </a:pPr>
            <a:r>
              <a:rPr lang="es-419"/>
              <a:t>El enfoque de expresión lambda se puede usar para cualquier interfaz adecuada de bibliotecas antiguas. Se puede usar para interfaces como </a:t>
            </a:r>
            <a:r>
              <a:rPr lang="es-419">
                <a:latin typeface="Consolas"/>
                <a:ea typeface="Consolas"/>
                <a:cs typeface="Consolas"/>
                <a:sym typeface="Consolas"/>
              </a:rPr>
              <a:t>Runnable</a:t>
            </a:r>
            <a:r>
              <a:rPr lang="es-419"/>
              <a:t> , </a:t>
            </a:r>
            <a:r>
              <a:rPr lang="es-419">
                <a:latin typeface="Consolas"/>
                <a:ea typeface="Consolas"/>
                <a:cs typeface="Consolas"/>
                <a:sym typeface="Consolas"/>
              </a:rPr>
              <a:t>Comparator</a:t>
            </a:r>
            <a:r>
              <a:rPr lang="es-419"/>
              <a:t> , etc. Sin embargo, esto  no significa que deba revisar toda su base de códigos anterior y cambiar todo.</a:t>
            </a:r>
            <a:endParaRPr/>
          </a:p>
        </p:txBody>
      </p:sp>
      <p:graphicFrame>
        <p:nvGraphicFramePr>
          <p:cNvPr id="654" name="Google Shape;654;p112"/>
          <p:cNvGraphicFramePr/>
          <p:nvPr/>
        </p:nvGraphicFramePr>
        <p:xfrm>
          <a:off x="1767325" y="716075"/>
          <a:ext cx="3000000" cy="3000000"/>
        </p:xfrm>
        <a:graphic>
          <a:graphicData uri="http://schemas.openxmlformats.org/drawingml/2006/table">
            <a:tbl>
              <a:tblPr>
                <a:noFill/>
                <a:tableStyleId>{2A9DCA5C-DCE8-404A-8AA8-CB0F6B145ADB}</a:tableStyleId>
              </a:tblPr>
              <a:tblGrid>
                <a:gridCol w="6226500"/>
              </a:tblGrid>
              <a:tr h="459550">
                <a:tc>
                  <a:txBody>
                    <a:bodyPr/>
                    <a:lstStyle/>
                    <a:p>
                      <a:pPr indent="0" lvl="0" marL="0" rtl="0" algn="l">
                        <a:lnSpc>
                          <a:spcPct val="138000"/>
                        </a:lnSpc>
                        <a:spcBef>
                          <a:spcPts val="0"/>
                        </a:spcBef>
                        <a:spcAft>
                          <a:spcPts val="0"/>
                        </a:spcAft>
                        <a:buNone/>
                      </a:pPr>
                      <a:r>
                        <a:rPr lang="es-419" sz="1300">
                          <a:solidFill>
                            <a:srgbClr val="FFFFFF"/>
                          </a:solidFill>
                          <a:latin typeface="Consolas"/>
                          <a:ea typeface="Consolas"/>
                          <a:cs typeface="Consolas"/>
                          <a:sym typeface="Consolas"/>
                        </a:rPr>
                        <a:t>Foo foo = parameter -&gt; parameter + </a:t>
                      </a:r>
                      <a:r>
                        <a:rPr lang="es-419" sz="1300">
                          <a:solidFill>
                            <a:srgbClr val="A2FCA2"/>
                          </a:solidFill>
                          <a:latin typeface="Consolas"/>
                          <a:ea typeface="Consolas"/>
                          <a:cs typeface="Consolas"/>
                          <a:sym typeface="Consolas"/>
                        </a:rPr>
                        <a:t>" from lambda"</a:t>
                      </a:r>
                      <a:r>
                        <a:rPr lang="es-419"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55" name="Google Shape;655;p112"/>
          <p:cNvGraphicFramePr/>
          <p:nvPr/>
        </p:nvGraphicFramePr>
        <p:xfrm>
          <a:off x="1774300" y="1381500"/>
          <a:ext cx="3000000" cy="3000000"/>
        </p:xfrm>
        <a:graphic>
          <a:graphicData uri="http://schemas.openxmlformats.org/drawingml/2006/table">
            <a:tbl>
              <a:tblPr>
                <a:noFill/>
                <a:tableStyleId>{2A9DCA5C-DCE8-404A-8AA8-CB0F6B145ADB}</a:tableStyleId>
              </a:tblPr>
              <a:tblGrid>
                <a:gridCol w="6226500"/>
              </a:tblGrid>
              <a:tr h="1580100">
                <a:tc>
                  <a:txBody>
                    <a:bodyPr/>
                    <a:lstStyle/>
                    <a:p>
                      <a:pPr indent="0" lvl="0" marL="0" rtl="0" algn="l">
                        <a:lnSpc>
                          <a:spcPct val="138000"/>
                        </a:lnSpc>
                        <a:spcBef>
                          <a:spcPts val="0"/>
                        </a:spcBef>
                        <a:spcAft>
                          <a:spcPts val="0"/>
                        </a:spcAft>
                        <a:buNone/>
                      </a:pPr>
                      <a:r>
                        <a:rPr lang="es-419" sz="1350">
                          <a:solidFill>
                            <a:srgbClr val="FFFFFF"/>
                          </a:solidFill>
                          <a:latin typeface="Consolas"/>
                          <a:ea typeface="Consolas"/>
                          <a:cs typeface="Consolas"/>
                          <a:sym typeface="Consolas"/>
                        </a:rPr>
                        <a:t>Foo fooByIC = </a:t>
                      </a:r>
                      <a:r>
                        <a:rPr lang="es-419" sz="1350">
                          <a:solidFill>
                            <a:srgbClr val="FCC28C"/>
                          </a:solidFill>
                          <a:latin typeface="Consolas"/>
                          <a:ea typeface="Consolas"/>
                          <a:cs typeface="Consolas"/>
                          <a:sym typeface="Consolas"/>
                        </a:rPr>
                        <a:t>new</a:t>
                      </a:r>
                      <a:r>
                        <a:rPr lang="es-419" sz="1350">
                          <a:solidFill>
                            <a:srgbClr val="FFFFFF"/>
                          </a:solidFill>
                          <a:latin typeface="Consolas"/>
                          <a:ea typeface="Consolas"/>
                          <a:cs typeface="Consolas"/>
                          <a:sym typeface="Consolas"/>
                        </a:rPr>
                        <a:t> Foo() {</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	</a:t>
                      </a:r>
                      <a:r>
                        <a:rPr lang="es-419" sz="1350">
                          <a:solidFill>
                            <a:srgbClr val="FC9B9B"/>
                          </a:solidFill>
                          <a:latin typeface="Consolas"/>
                          <a:ea typeface="Consolas"/>
                          <a:cs typeface="Consolas"/>
                          <a:sym typeface="Consolas"/>
                        </a:rPr>
                        <a:t>@Override</a:t>
                      </a:r>
                      <a:br>
                        <a:rPr lang="es-419" sz="1350">
                          <a:solidFill>
                            <a:srgbClr val="FC9B9B"/>
                          </a:solidFill>
                          <a:latin typeface="Consolas"/>
                          <a:ea typeface="Consolas"/>
                          <a:cs typeface="Consolas"/>
                          <a:sym typeface="Consolas"/>
                        </a:rPr>
                      </a:br>
                      <a:r>
                        <a:rPr lang="es-419" sz="1350">
                          <a:solidFill>
                            <a:srgbClr val="FFFFFF"/>
                          </a:solidFill>
                          <a:latin typeface="Consolas"/>
                          <a:ea typeface="Consolas"/>
                          <a:cs typeface="Consolas"/>
                          <a:sym typeface="Consolas"/>
                        </a:rPr>
                        <a:t>	</a:t>
                      </a:r>
                      <a:r>
                        <a:rPr lang="es-419" sz="1350">
                          <a:solidFill>
                            <a:srgbClr val="FCC28C"/>
                          </a:solidFill>
                          <a:latin typeface="Consolas"/>
                          <a:ea typeface="Consolas"/>
                          <a:cs typeface="Consolas"/>
                          <a:sym typeface="Consolas"/>
                        </a:rPr>
                        <a:t>public</a:t>
                      </a:r>
                      <a:r>
                        <a:rPr lang="es-419" sz="1350">
                          <a:solidFill>
                            <a:srgbClr val="FFFFFF"/>
                          </a:solidFill>
                          <a:latin typeface="Consolas"/>
                          <a:ea typeface="Consolas"/>
                          <a:cs typeface="Consolas"/>
                          <a:sym typeface="Consolas"/>
                        </a:rPr>
                        <a:t> String </a:t>
                      </a:r>
                      <a:r>
                        <a:rPr lang="es-419" sz="1350">
                          <a:solidFill>
                            <a:srgbClr val="FFFFAA"/>
                          </a:solidFill>
                          <a:latin typeface="Consolas"/>
                          <a:ea typeface="Consolas"/>
                          <a:cs typeface="Consolas"/>
                          <a:sym typeface="Consolas"/>
                        </a:rPr>
                        <a:t>method</a:t>
                      </a:r>
                      <a:r>
                        <a:rPr lang="es-419" sz="1350">
                          <a:solidFill>
                            <a:srgbClr val="FFFFFF"/>
                          </a:solidFill>
                          <a:latin typeface="Consolas"/>
                          <a:ea typeface="Consolas"/>
                          <a:cs typeface="Consolas"/>
                          <a:sym typeface="Consolas"/>
                        </a:rPr>
                        <a:t>(String string) {</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    	</a:t>
                      </a:r>
                      <a:r>
                        <a:rPr lang="es-419" sz="1350">
                          <a:solidFill>
                            <a:srgbClr val="FCC28C"/>
                          </a:solidFill>
                          <a:latin typeface="Consolas"/>
                          <a:ea typeface="Consolas"/>
                          <a:cs typeface="Consolas"/>
                          <a:sym typeface="Consolas"/>
                        </a:rPr>
                        <a:t>return</a:t>
                      </a:r>
                      <a:r>
                        <a:rPr lang="es-419" sz="1350">
                          <a:solidFill>
                            <a:srgbClr val="FFFFFF"/>
                          </a:solidFill>
                          <a:latin typeface="Consolas"/>
                          <a:ea typeface="Consolas"/>
                          <a:cs typeface="Consolas"/>
                          <a:sym typeface="Consolas"/>
                        </a:rPr>
                        <a:t> string + </a:t>
                      </a:r>
                      <a:r>
                        <a:rPr lang="es-419" sz="1350">
                          <a:solidFill>
                            <a:srgbClr val="A2FCA2"/>
                          </a:solidFill>
                          <a:latin typeface="Consolas"/>
                          <a:ea typeface="Consolas"/>
                          <a:cs typeface="Consolas"/>
                          <a:sym typeface="Consolas"/>
                        </a:rPr>
                        <a:t>" from Foo"</a:t>
                      </a:r>
                      <a:r>
                        <a:rPr lang="es-419" sz="1350">
                          <a:solidFill>
                            <a:srgbClr val="FFFFFF"/>
                          </a:solidFill>
                          <a:latin typeface="Consolas"/>
                          <a:ea typeface="Consolas"/>
                          <a:cs typeface="Consolas"/>
                          <a:sym typeface="Consolas"/>
                        </a:rPr>
                        <a:t>;</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	}</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a:t>
                      </a:r>
                      <a:endParaRPr sz="135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13"/>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Evite métodos de sobrecarga con interfaces funcionales como parámetros </a:t>
            </a:r>
            <a:endParaRPr b="1"/>
          </a:p>
          <a:p>
            <a:pPr indent="0" lvl="0" marL="0" rtl="0" algn="just">
              <a:spcBef>
                <a:spcPts val="0"/>
              </a:spcBef>
              <a:spcAft>
                <a:spcPts val="0"/>
              </a:spcAft>
              <a:buNone/>
            </a:pPr>
            <a:r>
              <a:rPr lang="es-419">
                <a:solidFill>
                  <a:srgbClr val="695D46"/>
                </a:solidFill>
              </a:rPr>
              <a:t>Use métodos con diferentes nombres para evitar colisiones ya el intento de ejecutarlo nos dara un error de método ambiguo.</a:t>
            </a:r>
            <a:endParaRPr b="1"/>
          </a:p>
          <a:p>
            <a:pPr indent="0" lvl="0" marL="0" rtl="0" algn="just">
              <a:spcBef>
                <a:spcPts val="1600"/>
              </a:spcBef>
              <a:spcAft>
                <a:spcPts val="1600"/>
              </a:spcAft>
              <a:buNone/>
            </a:pPr>
            <a:r>
              <a:t/>
            </a:r>
            <a:endParaRPr/>
          </a:p>
        </p:txBody>
      </p:sp>
      <p:graphicFrame>
        <p:nvGraphicFramePr>
          <p:cNvPr id="661" name="Google Shape;661;p113"/>
          <p:cNvGraphicFramePr/>
          <p:nvPr/>
        </p:nvGraphicFramePr>
        <p:xfrm>
          <a:off x="3970625" y="1600125"/>
          <a:ext cx="3000000" cy="3000000"/>
        </p:xfrm>
        <a:graphic>
          <a:graphicData uri="http://schemas.openxmlformats.org/drawingml/2006/table">
            <a:tbl>
              <a:tblPr>
                <a:noFill/>
                <a:tableStyleId>{2A9DCA5C-DCE8-404A-8AA8-CB0F6B145ADB}</a:tableStyleId>
              </a:tblPr>
              <a:tblGrid>
                <a:gridCol w="4548200"/>
              </a:tblGrid>
              <a:tr h="2693075">
                <a:tc>
                  <a:txBody>
                    <a:bodyPr/>
                    <a:lstStyle/>
                    <a:p>
                      <a:pPr indent="0" lvl="0" marL="0" rtl="0" algn="l">
                        <a:lnSpc>
                          <a:spcPct val="138000"/>
                        </a:lnSpc>
                        <a:spcBef>
                          <a:spcPts val="0"/>
                        </a:spcBef>
                        <a:spcAft>
                          <a:spcPts val="0"/>
                        </a:spcAft>
                        <a:buNone/>
                      </a:pPr>
                      <a:r>
                        <a:rPr lang="es-419" sz="1100">
                          <a:solidFill>
                            <a:srgbClr val="FCC28C"/>
                          </a:solidFill>
                          <a:latin typeface="Consolas"/>
                          <a:ea typeface="Consolas"/>
                          <a:cs typeface="Consolas"/>
                          <a:sym typeface="Consolas"/>
                        </a:rPr>
                        <a:t>public</a:t>
                      </a: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interface</a:t>
                      </a:r>
                      <a:r>
                        <a:rPr lang="es-419" sz="1100">
                          <a:solidFill>
                            <a:srgbClr val="FFFFFF"/>
                          </a:solidFill>
                          <a:latin typeface="Consolas"/>
                          <a:ea typeface="Consolas"/>
                          <a:cs typeface="Consolas"/>
                          <a:sym typeface="Consolas"/>
                        </a:rPr>
                        <a:t> </a:t>
                      </a:r>
                      <a:r>
                        <a:rPr lang="es-419" sz="1100">
                          <a:solidFill>
                            <a:srgbClr val="FFFFAA"/>
                          </a:solidFill>
                          <a:latin typeface="Consolas"/>
                          <a:ea typeface="Consolas"/>
                          <a:cs typeface="Consolas"/>
                          <a:sym typeface="Consolas"/>
                        </a:rPr>
                        <a:t>Adder</a:t>
                      </a:r>
                      <a:r>
                        <a:rPr lang="es-419" sz="1100">
                          <a:solidFill>
                            <a:srgbClr val="FFFFFF"/>
                          </a:solidFill>
                          <a:latin typeface="Consolas"/>
                          <a:ea typeface="Consolas"/>
                          <a:cs typeface="Consolas"/>
                          <a:sym typeface="Consolas"/>
                        </a:rPr>
                        <a:t> {</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String </a:t>
                      </a:r>
                      <a:r>
                        <a:rPr lang="es-419" sz="1100">
                          <a:solidFill>
                            <a:srgbClr val="FFFFAA"/>
                          </a:solidFill>
                          <a:latin typeface="Consolas"/>
                          <a:ea typeface="Consolas"/>
                          <a:cs typeface="Consolas"/>
                          <a:sym typeface="Consolas"/>
                        </a:rPr>
                        <a:t>add</a:t>
                      </a:r>
                      <a:r>
                        <a:rPr lang="es-419" sz="1100">
                          <a:solidFill>
                            <a:srgbClr val="FFFFFF"/>
                          </a:solidFill>
                          <a:latin typeface="Consolas"/>
                          <a:ea typeface="Consolas"/>
                          <a:cs typeface="Consolas"/>
                          <a:sym typeface="Consolas"/>
                        </a:rPr>
                        <a:t>(Function&lt;String, String&gt; f);</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void</a:t>
                      </a:r>
                      <a:r>
                        <a:rPr lang="es-419" sz="1100">
                          <a:solidFill>
                            <a:srgbClr val="FFFFFF"/>
                          </a:solidFill>
                          <a:latin typeface="Consolas"/>
                          <a:ea typeface="Consolas"/>
                          <a:cs typeface="Consolas"/>
                          <a:sym typeface="Consolas"/>
                        </a:rPr>
                        <a:t> </a:t>
                      </a:r>
                      <a:r>
                        <a:rPr lang="es-419" sz="1100">
                          <a:solidFill>
                            <a:srgbClr val="FFFFAA"/>
                          </a:solidFill>
                          <a:latin typeface="Consolas"/>
                          <a:ea typeface="Consolas"/>
                          <a:cs typeface="Consolas"/>
                          <a:sym typeface="Consolas"/>
                        </a:rPr>
                        <a:t>add</a:t>
                      </a:r>
                      <a:r>
                        <a:rPr lang="es-419" sz="1100">
                          <a:solidFill>
                            <a:srgbClr val="FFFFFF"/>
                          </a:solidFill>
                          <a:latin typeface="Consolas"/>
                          <a:ea typeface="Consolas"/>
                          <a:cs typeface="Consolas"/>
                          <a:sym typeface="Consolas"/>
                        </a:rPr>
                        <a:t>(Consumer&lt;Integer&gt; f);</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public</a:t>
                      </a: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class</a:t>
                      </a:r>
                      <a:r>
                        <a:rPr lang="es-419" sz="1100">
                          <a:solidFill>
                            <a:srgbClr val="FFFFFF"/>
                          </a:solidFill>
                          <a:latin typeface="Consolas"/>
                          <a:ea typeface="Consolas"/>
                          <a:cs typeface="Consolas"/>
                          <a:sym typeface="Consolas"/>
                        </a:rPr>
                        <a:t> </a:t>
                      </a:r>
                      <a:r>
                        <a:rPr lang="es-419" sz="1100">
                          <a:solidFill>
                            <a:srgbClr val="FFFFAA"/>
                          </a:solidFill>
                          <a:latin typeface="Consolas"/>
                          <a:ea typeface="Consolas"/>
                          <a:cs typeface="Consolas"/>
                          <a:sym typeface="Consolas"/>
                        </a:rPr>
                        <a:t>AdderImpl</a:t>
                      </a: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implements</a:t>
                      </a:r>
                      <a:r>
                        <a:rPr lang="es-419" sz="1100">
                          <a:solidFill>
                            <a:srgbClr val="FFFFFF"/>
                          </a:solidFill>
                          <a:latin typeface="Consolas"/>
                          <a:ea typeface="Consolas"/>
                          <a:cs typeface="Consolas"/>
                          <a:sym typeface="Consolas"/>
                        </a:rPr>
                        <a:t> </a:t>
                      </a:r>
                      <a:r>
                        <a:rPr lang="es-419" sz="1100">
                          <a:solidFill>
                            <a:srgbClr val="FFFFAA"/>
                          </a:solidFill>
                          <a:latin typeface="Consolas"/>
                          <a:ea typeface="Consolas"/>
                          <a:cs typeface="Consolas"/>
                          <a:sym typeface="Consolas"/>
                        </a:rPr>
                        <a:t>Adder</a:t>
                      </a:r>
                      <a:r>
                        <a:rPr lang="es-419" sz="1100">
                          <a:solidFill>
                            <a:srgbClr val="FFFFFF"/>
                          </a:solidFill>
                          <a:latin typeface="Consolas"/>
                          <a:ea typeface="Consolas"/>
                          <a:cs typeface="Consolas"/>
                          <a:sym typeface="Consolas"/>
                        </a:rPr>
                        <a:t> {</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9B9B"/>
                          </a:solidFill>
                          <a:latin typeface="Consolas"/>
                          <a:ea typeface="Consolas"/>
                          <a:cs typeface="Consolas"/>
                          <a:sym typeface="Consolas"/>
                        </a:rPr>
                        <a:t>@Override</a:t>
                      </a:r>
                      <a:br>
                        <a:rPr lang="es-419" sz="1100">
                          <a:solidFill>
                            <a:srgbClr val="FC9B9B"/>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public</a:t>
                      </a:r>
                      <a:r>
                        <a:rPr lang="es-419" sz="1100">
                          <a:solidFill>
                            <a:srgbClr val="FFFFFF"/>
                          </a:solidFill>
                          <a:latin typeface="Consolas"/>
                          <a:ea typeface="Consolas"/>
                          <a:cs typeface="Consolas"/>
                          <a:sym typeface="Consolas"/>
                        </a:rPr>
                        <a:t>  String </a:t>
                      </a:r>
                      <a:r>
                        <a:rPr lang="es-419" sz="1100">
                          <a:solidFill>
                            <a:srgbClr val="FFFFAA"/>
                          </a:solidFill>
                          <a:latin typeface="Consolas"/>
                          <a:ea typeface="Consolas"/>
                          <a:cs typeface="Consolas"/>
                          <a:sym typeface="Consolas"/>
                        </a:rPr>
                        <a:t>add</a:t>
                      </a:r>
                      <a:r>
                        <a:rPr lang="es-419" sz="1100">
                          <a:solidFill>
                            <a:srgbClr val="FFFFFF"/>
                          </a:solidFill>
                          <a:latin typeface="Consolas"/>
                          <a:ea typeface="Consolas"/>
                          <a:cs typeface="Consolas"/>
                          <a:sym typeface="Consolas"/>
                        </a:rPr>
                        <a:t>(Function&lt;String, String&gt; f) {</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return</a:t>
                      </a:r>
                      <a:r>
                        <a:rPr lang="es-419" sz="1100">
                          <a:solidFill>
                            <a:srgbClr val="FFFFFF"/>
                          </a:solidFill>
                          <a:latin typeface="Consolas"/>
                          <a:ea typeface="Consolas"/>
                          <a:cs typeface="Consolas"/>
                          <a:sym typeface="Consolas"/>
                        </a:rPr>
                        <a:t> f.apply(</a:t>
                      </a:r>
                      <a:r>
                        <a:rPr lang="es-419" sz="1100">
                          <a:solidFill>
                            <a:srgbClr val="A2FCA2"/>
                          </a:solidFill>
                          <a:latin typeface="Consolas"/>
                          <a:ea typeface="Consolas"/>
                          <a:cs typeface="Consolas"/>
                          <a:sym typeface="Consolas"/>
                        </a:rPr>
                        <a:t>"Something "</a:t>
                      </a:r>
                      <a:r>
                        <a:rPr lang="es-419" sz="1100">
                          <a:solidFill>
                            <a:srgbClr val="FFFFFF"/>
                          </a:solidFill>
                          <a:latin typeface="Consolas"/>
                          <a:ea typeface="Consolas"/>
                          <a:cs typeface="Consolas"/>
                          <a:sym typeface="Consolas"/>
                        </a:rPr>
                        <a:t>);</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9B9B"/>
                          </a:solidFill>
                          <a:latin typeface="Consolas"/>
                          <a:ea typeface="Consolas"/>
                          <a:cs typeface="Consolas"/>
                          <a:sym typeface="Consolas"/>
                        </a:rPr>
                        <a:t>@Override</a:t>
                      </a:r>
                      <a:br>
                        <a:rPr lang="es-419" sz="1100">
                          <a:solidFill>
                            <a:srgbClr val="FC9B9B"/>
                          </a:solidFill>
                          <a:latin typeface="Consolas"/>
                          <a:ea typeface="Consolas"/>
                          <a:cs typeface="Consolas"/>
                          <a:sym typeface="Consolas"/>
                        </a:rPr>
                      </a:b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public</a:t>
                      </a:r>
                      <a:r>
                        <a:rPr lang="es-419" sz="1100">
                          <a:solidFill>
                            <a:srgbClr val="FFFFFF"/>
                          </a:solidFill>
                          <a:latin typeface="Consolas"/>
                          <a:ea typeface="Consolas"/>
                          <a:cs typeface="Consolas"/>
                          <a:sym typeface="Consolas"/>
                        </a:rPr>
                        <a:t> </a:t>
                      </a:r>
                      <a:r>
                        <a:rPr lang="es-419" sz="1100">
                          <a:solidFill>
                            <a:srgbClr val="FCC28C"/>
                          </a:solidFill>
                          <a:latin typeface="Consolas"/>
                          <a:ea typeface="Consolas"/>
                          <a:cs typeface="Consolas"/>
                          <a:sym typeface="Consolas"/>
                        </a:rPr>
                        <a:t>void</a:t>
                      </a:r>
                      <a:r>
                        <a:rPr lang="es-419" sz="1100">
                          <a:solidFill>
                            <a:srgbClr val="FFFFFF"/>
                          </a:solidFill>
                          <a:latin typeface="Consolas"/>
                          <a:ea typeface="Consolas"/>
                          <a:cs typeface="Consolas"/>
                          <a:sym typeface="Consolas"/>
                        </a:rPr>
                        <a:t> </a:t>
                      </a:r>
                      <a:r>
                        <a:rPr lang="es-419" sz="1100">
                          <a:solidFill>
                            <a:srgbClr val="FFFFAA"/>
                          </a:solidFill>
                          <a:latin typeface="Consolas"/>
                          <a:ea typeface="Consolas"/>
                          <a:cs typeface="Consolas"/>
                          <a:sym typeface="Consolas"/>
                        </a:rPr>
                        <a:t>add</a:t>
                      </a:r>
                      <a:r>
                        <a:rPr lang="es-419" sz="1100">
                          <a:solidFill>
                            <a:srgbClr val="FFFFFF"/>
                          </a:solidFill>
                          <a:latin typeface="Consolas"/>
                          <a:ea typeface="Consolas"/>
                          <a:cs typeface="Consolas"/>
                          <a:sym typeface="Consolas"/>
                        </a:rPr>
                        <a:t>(Consumer&lt;Integer&gt; f) {}</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4"/>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 Pero cualquier intento de ejecutar cualquiera de los  métodos de AdderImpl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s-419"/>
              <a:t>Obtendremos el siguiente error</a:t>
            </a:r>
            <a:endParaRPr/>
          </a:p>
        </p:txBody>
      </p:sp>
      <p:graphicFrame>
        <p:nvGraphicFramePr>
          <p:cNvPr id="667" name="Google Shape;667;p114"/>
          <p:cNvGraphicFramePr/>
          <p:nvPr/>
        </p:nvGraphicFramePr>
        <p:xfrm>
          <a:off x="2001250" y="817850"/>
          <a:ext cx="3000000" cy="3000000"/>
        </p:xfrm>
        <a:graphic>
          <a:graphicData uri="http://schemas.openxmlformats.org/drawingml/2006/table">
            <a:tbl>
              <a:tblPr>
                <a:noFill/>
                <a:tableStyleId>{2A9DCA5C-DCE8-404A-8AA8-CB0F6B145ADB}</a:tableStyleId>
              </a:tblPr>
              <a:tblGrid>
                <a:gridCol w="5730725"/>
              </a:tblGrid>
              <a:tr h="445550">
                <a:tc>
                  <a:txBody>
                    <a:bodyPr/>
                    <a:lstStyle/>
                    <a:p>
                      <a:pPr indent="0" lvl="0" marL="0" rtl="0" algn="l">
                        <a:lnSpc>
                          <a:spcPct val="138000"/>
                        </a:lnSpc>
                        <a:spcBef>
                          <a:spcPts val="0"/>
                        </a:spcBef>
                        <a:spcAft>
                          <a:spcPts val="0"/>
                        </a:spcAft>
                        <a:buNone/>
                      </a:pPr>
                      <a:r>
                        <a:rPr lang="es-419" sz="1100">
                          <a:solidFill>
                            <a:srgbClr val="FFFFFF"/>
                          </a:solidFill>
                          <a:latin typeface="Consolas"/>
                          <a:ea typeface="Consolas"/>
                          <a:cs typeface="Consolas"/>
                          <a:sym typeface="Consolas"/>
                        </a:rPr>
                        <a:t>String r = adderImpl.add(a -&gt; a + </a:t>
                      </a:r>
                      <a:r>
                        <a:rPr lang="es-419" sz="1100">
                          <a:solidFill>
                            <a:srgbClr val="A2FCA2"/>
                          </a:solidFill>
                          <a:latin typeface="Consolas"/>
                          <a:ea typeface="Consolas"/>
                          <a:cs typeface="Consolas"/>
                          <a:sym typeface="Consolas"/>
                        </a:rPr>
                        <a:t>" from lambda"</a:t>
                      </a:r>
                      <a:r>
                        <a:rPr lang="es-419"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68" name="Google Shape;668;p114"/>
          <p:cNvGraphicFramePr/>
          <p:nvPr/>
        </p:nvGraphicFramePr>
        <p:xfrm>
          <a:off x="2001250" y="2432875"/>
          <a:ext cx="3000000" cy="3000000"/>
        </p:xfrm>
        <a:graphic>
          <a:graphicData uri="http://schemas.openxmlformats.org/drawingml/2006/table">
            <a:tbl>
              <a:tblPr>
                <a:noFill/>
                <a:tableStyleId>{2A9DCA5C-DCE8-404A-8AA8-CB0F6B145ADB}</a:tableStyleId>
              </a:tblPr>
              <a:tblGrid>
                <a:gridCol w="5862425"/>
              </a:tblGrid>
              <a:tr h="1266825">
                <a:tc>
                  <a:txBody>
                    <a:bodyPr/>
                    <a:lstStyle/>
                    <a:p>
                      <a:pPr indent="0" lvl="0" marL="0" rtl="0" algn="l">
                        <a:lnSpc>
                          <a:spcPct val="138000"/>
                        </a:lnSpc>
                        <a:spcBef>
                          <a:spcPts val="0"/>
                        </a:spcBef>
                        <a:spcAft>
                          <a:spcPts val="0"/>
                        </a:spcAft>
                        <a:buNone/>
                      </a:pPr>
                      <a:r>
                        <a:rPr lang="es-419" sz="1100">
                          <a:solidFill>
                            <a:srgbClr val="FFFFFF"/>
                          </a:solidFill>
                          <a:latin typeface="Consolas"/>
                          <a:ea typeface="Consolas"/>
                          <a:cs typeface="Consolas"/>
                          <a:sym typeface="Consolas"/>
                        </a:rPr>
                        <a:t>reference to add is ambiguous both method</a:t>
                      </a:r>
                      <a:br>
                        <a:rPr lang="es-419" sz="1100">
                          <a:solidFill>
                            <a:srgbClr val="FFFFFF"/>
                          </a:solidFill>
                          <a:latin typeface="Consolas"/>
                          <a:ea typeface="Consolas"/>
                          <a:cs typeface="Consolas"/>
                          <a:sym typeface="Consolas"/>
                        </a:rPr>
                      </a:br>
                      <a:r>
                        <a:rPr lang="es-419" sz="1100">
                          <a:solidFill>
                            <a:srgbClr val="FFFFAA"/>
                          </a:solidFill>
                          <a:latin typeface="Consolas"/>
                          <a:ea typeface="Consolas"/>
                          <a:cs typeface="Consolas"/>
                          <a:sym typeface="Consolas"/>
                        </a:rPr>
                        <a:t>add</a:t>
                      </a:r>
                      <a:r>
                        <a:rPr lang="es-419" sz="1100">
                          <a:solidFill>
                            <a:srgbClr val="FFFFFF"/>
                          </a:solidFill>
                          <a:latin typeface="Consolas"/>
                          <a:ea typeface="Consolas"/>
                          <a:cs typeface="Consolas"/>
                          <a:sym typeface="Consolas"/>
                        </a:rPr>
                        <a:t>(java.util.function.Function&lt;java.lang.String,java.lang.String&gt;)</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in fiandlambdas.AdderImpl and method</a:t>
                      </a:r>
                      <a:br>
                        <a:rPr lang="es-419" sz="1100">
                          <a:solidFill>
                            <a:srgbClr val="FFFFFF"/>
                          </a:solidFill>
                          <a:latin typeface="Consolas"/>
                          <a:ea typeface="Consolas"/>
                          <a:cs typeface="Consolas"/>
                          <a:sym typeface="Consolas"/>
                        </a:rPr>
                      </a:br>
                      <a:r>
                        <a:rPr lang="es-419" sz="1100">
                          <a:solidFill>
                            <a:srgbClr val="FFFFAA"/>
                          </a:solidFill>
                          <a:latin typeface="Consolas"/>
                          <a:ea typeface="Consolas"/>
                          <a:cs typeface="Consolas"/>
                          <a:sym typeface="Consolas"/>
                        </a:rPr>
                        <a:t>add</a:t>
                      </a:r>
                      <a:r>
                        <a:rPr lang="es-419" sz="1100">
                          <a:solidFill>
                            <a:srgbClr val="FFFFFF"/>
                          </a:solidFill>
                          <a:latin typeface="Consolas"/>
                          <a:ea typeface="Consolas"/>
                          <a:cs typeface="Consolas"/>
                          <a:sym typeface="Consolas"/>
                        </a:rPr>
                        <a:t>(java.util.function.Consumer&lt;java.lang.Integer&gt;)</a:t>
                      </a:r>
                      <a:br>
                        <a:rPr lang="es-419" sz="1100">
                          <a:solidFill>
                            <a:srgbClr val="FFFFFF"/>
                          </a:solidFill>
                          <a:latin typeface="Consolas"/>
                          <a:ea typeface="Consolas"/>
                          <a:cs typeface="Consolas"/>
                          <a:sym typeface="Consolas"/>
                        </a:rPr>
                      </a:br>
                      <a:r>
                        <a:rPr lang="es-419" sz="1100">
                          <a:solidFill>
                            <a:srgbClr val="FFFFFF"/>
                          </a:solidFill>
                          <a:latin typeface="Consolas"/>
                          <a:ea typeface="Consolas"/>
                          <a:cs typeface="Consolas"/>
                          <a:sym typeface="Consolas"/>
                        </a:rPr>
                        <a:t>in fiandlambdas.AdderImpl match</a:t>
                      </a:r>
                      <a:br>
                        <a:rPr lang="es-419" sz="1100">
                          <a:solidFill>
                            <a:srgbClr val="FFFFFF"/>
                          </a:solidFill>
                          <a:latin typeface="Consolas"/>
                          <a:ea typeface="Consolas"/>
                          <a:cs typeface="Consolas"/>
                          <a:sym typeface="Consolas"/>
                        </a:rPr>
                      </a:br>
                      <a:br>
                        <a:rPr lang="es-419" sz="1100">
                          <a:solidFill>
                            <a:srgbClr val="FFFFFF"/>
                          </a:solidFill>
                          <a:latin typeface="Consolas"/>
                          <a:ea typeface="Consolas"/>
                          <a:cs typeface="Consolas"/>
                          <a:sym typeface="Consolas"/>
                        </a:rPr>
                      </a:br>
                      <a:endParaRPr sz="11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15"/>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Para resolver este problema, tienes dos opciones. El primero  es usar métodos con diferentes nombres:</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419"/>
              <a:t>El  segundo  es realizar el lanzamiento de forma manual. Esto no es recomendable: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674" name="Google Shape;674;p115"/>
          <p:cNvGraphicFramePr/>
          <p:nvPr/>
        </p:nvGraphicFramePr>
        <p:xfrm>
          <a:off x="1067400" y="1110175"/>
          <a:ext cx="3000000" cy="3000000"/>
        </p:xfrm>
        <a:graphic>
          <a:graphicData uri="http://schemas.openxmlformats.org/drawingml/2006/table">
            <a:tbl>
              <a:tblPr>
                <a:noFill/>
                <a:tableStyleId>{2A9DCA5C-DCE8-404A-8AA8-CB0F6B145ADB}</a:tableStyleId>
              </a:tblPr>
              <a:tblGrid>
                <a:gridCol w="7125325"/>
              </a:tblGrid>
              <a:tr h="798950">
                <a:tc>
                  <a:txBody>
                    <a:bodyPr/>
                    <a:lstStyle/>
                    <a:p>
                      <a:pPr indent="0" lvl="0" marL="0" rtl="0" algn="l">
                        <a:lnSpc>
                          <a:spcPct val="138000"/>
                        </a:lnSpc>
                        <a:spcBef>
                          <a:spcPts val="0"/>
                        </a:spcBef>
                        <a:spcAft>
                          <a:spcPts val="0"/>
                        </a:spcAft>
                        <a:buNone/>
                      </a:pPr>
                      <a:r>
                        <a:rPr lang="es-419" sz="1300">
                          <a:solidFill>
                            <a:srgbClr val="FFFFFF"/>
                          </a:solidFill>
                          <a:latin typeface="Consolas"/>
                          <a:ea typeface="Consolas"/>
                          <a:cs typeface="Consolas"/>
                          <a:sym typeface="Consolas"/>
                        </a:rPr>
                        <a:t>String </a:t>
                      </a:r>
                      <a:r>
                        <a:rPr lang="es-419" sz="1300">
                          <a:solidFill>
                            <a:srgbClr val="FFFFAA"/>
                          </a:solidFill>
                          <a:latin typeface="Consolas"/>
                          <a:ea typeface="Consolas"/>
                          <a:cs typeface="Consolas"/>
                          <a:sym typeface="Consolas"/>
                        </a:rPr>
                        <a:t>addWithFunction</a:t>
                      </a:r>
                      <a:r>
                        <a:rPr lang="es-419" sz="1300">
                          <a:solidFill>
                            <a:srgbClr val="FFFFFF"/>
                          </a:solidFill>
                          <a:latin typeface="Consolas"/>
                          <a:ea typeface="Consolas"/>
                          <a:cs typeface="Consolas"/>
                          <a:sym typeface="Consolas"/>
                        </a:rPr>
                        <a:t>(Function&lt;String, String&gt; f);</a:t>
                      </a:r>
                      <a:br>
                        <a:rPr lang="es-419" sz="1300">
                          <a:solidFill>
                            <a:srgbClr val="FFFFFF"/>
                          </a:solidFill>
                          <a:latin typeface="Consolas"/>
                          <a:ea typeface="Consolas"/>
                          <a:cs typeface="Consolas"/>
                          <a:sym typeface="Consolas"/>
                        </a:rPr>
                      </a:br>
                      <a:r>
                        <a:rPr lang="es-419" sz="1300">
                          <a:solidFill>
                            <a:srgbClr val="FCC28C"/>
                          </a:solidFill>
                          <a:latin typeface="Consolas"/>
                          <a:ea typeface="Consolas"/>
                          <a:cs typeface="Consolas"/>
                          <a:sym typeface="Consolas"/>
                        </a:rPr>
                        <a:t>void</a:t>
                      </a:r>
                      <a:r>
                        <a:rPr lang="es-419" sz="1300">
                          <a:solidFill>
                            <a:srgbClr val="FFFFFF"/>
                          </a:solidFill>
                          <a:latin typeface="Consolas"/>
                          <a:ea typeface="Consolas"/>
                          <a:cs typeface="Consolas"/>
                          <a:sym typeface="Consolas"/>
                        </a:rPr>
                        <a:t> </a:t>
                      </a:r>
                      <a:r>
                        <a:rPr lang="es-419" sz="1300">
                          <a:solidFill>
                            <a:srgbClr val="FFFFAA"/>
                          </a:solidFill>
                          <a:latin typeface="Consolas"/>
                          <a:ea typeface="Consolas"/>
                          <a:cs typeface="Consolas"/>
                          <a:sym typeface="Consolas"/>
                        </a:rPr>
                        <a:t>addWithConsumer</a:t>
                      </a:r>
                      <a:r>
                        <a:rPr lang="es-419" sz="1300">
                          <a:solidFill>
                            <a:srgbClr val="FFFFFF"/>
                          </a:solidFill>
                          <a:latin typeface="Consolas"/>
                          <a:ea typeface="Consolas"/>
                          <a:cs typeface="Consolas"/>
                          <a:sym typeface="Consolas"/>
                        </a:rPr>
                        <a:t>(Consumer&lt;Integer&gt; f);</a:t>
                      </a:r>
                      <a:endParaRPr sz="13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75" name="Google Shape;675;p115"/>
          <p:cNvGraphicFramePr/>
          <p:nvPr/>
        </p:nvGraphicFramePr>
        <p:xfrm>
          <a:off x="1067400" y="3077675"/>
          <a:ext cx="3000000" cy="3000000"/>
        </p:xfrm>
        <a:graphic>
          <a:graphicData uri="http://schemas.openxmlformats.org/drawingml/2006/table">
            <a:tbl>
              <a:tblPr>
                <a:noFill/>
                <a:tableStyleId>{2A9DCA5C-DCE8-404A-8AA8-CB0F6B145ADB}</a:tableStyleId>
              </a:tblPr>
              <a:tblGrid>
                <a:gridCol w="7125325"/>
              </a:tblGrid>
              <a:tr h="342900">
                <a:tc>
                  <a:txBody>
                    <a:bodyPr/>
                    <a:lstStyle/>
                    <a:p>
                      <a:pPr indent="0" lvl="0" marL="0" rtl="0" algn="l">
                        <a:lnSpc>
                          <a:spcPct val="138000"/>
                        </a:lnSpc>
                        <a:spcBef>
                          <a:spcPts val="0"/>
                        </a:spcBef>
                        <a:spcAft>
                          <a:spcPts val="0"/>
                        </a:spcAft>
                        <a:buNone/>
                      </a:pPr>
                      <a:r>
                        <a:rPr lang="es-419" sz="1300">
                          <a:solidFill>
                            <a:srgbClr val="FFFFFF"/>
                          </a:solidFill>
                          <a:latin typeface="Consolas"/>
                          <a:ea typeface="Consolas"/>
                          <a:cs typeface="Consolas"/>
                          <a:sym typeface="Consolas"/>
                        </a:rPr>
                        <a:t>String r = Adder.add((Function) a -&gt; a + </a:t>
                      </a:r>
                      <a:r>
                        <a:rPr lang="es-419" sz="1300">
                          <a:solidFill>
                            <a:srgbClr val="A2FCA2"/>
                          </a:solidFill>
                          <a:latin typeface="Consolas"/>
                          <a:ea typeface="Consolas"/>
                          <a:cs typeface="Consolas"/>
                          <a:sym typeface="Consolas"/>
                        </a:rPr>
                        <a:t>" from lambda"</a:t>
                      </a:r>
                      <a:r>
                        <a:rPr lang="es-419"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6"/>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No trate las expresiones Lambda como clases internas</a:t>
            </a:r>
            <a:endParaRPr b="1"/>
          </a:p>
          <a:p>
            <a:pPr indent="0" lvl="0" marL="0" rtl="0" algn="just">
              <a:spcBef>
                <a:spcPts val="1600"/>
              </a:spcBef>
              <a:spcAft>
                <a:spcPts val="0"/>
              </a:spcAft>
              <a:buNone/>
            </a:pPr>
            <a:r>
              <a:rPr lang="es-419"/>
              <a:t>A pesar de nuestro ejemplo anterior, donde esencialmente sustituimos la clase interna por una expresión lambda, los dos conceptos son diferentes de una manera importante: alcance.</a:t>
            </a:r>
            <a:endParaRPr/>
          </a:p>
          <a:p>
            <a:pPr indent="0" lvl="0" marL="0" rtl="0" algn="just">
              <a:spcBef>
                <a:spcPts val="1600"/>
              </a:spcBef>
              <a:spcAft>
                <a:spcPts val="0"/>
              </a:spcAft>
              <a:buNone/>
            </a:pPr>
            <a:r>
              <a:rPr lang="es-419"/>
              <a:t>Cuando usa una clase interna, crea un nuevo alcance. Puede sobreescribir las variables locales del alcance adjunto creando instancias de nuevas variables locales con los mismos nombres. También puede usar la palabra clave this dentro de su clase interna como referencia a su instancia.</a:t>
            </a:r>
            <a:endParaRPr/>
          </a:p>
          <a:p>
            <a:pPr indent="0" lvl="0" marL="0" rtl="0" algn="just">
              <a:spcBef>
                <a:spcPts val="1600"/>
              </a:spcBef>
              <a:spcAft>
                <a:spcPts val="0"/>
              </a:spcAft>
              <a:buNone/>
            </a:pPr>
            <a:r>
              <a:rPr lang="es-419"/>
              <a:t>Sin embargo, las expresiones lambda funcionan con el alcance adjunto. No puede sobrescribir las variables del ámbito adjunto dentro del cuerpo de lambda. En este caso, la palabra clave </a:t>
            </a:r>
            <a:r>
              <a:rPr b="1" lang="es-419"/>
              <a:t>this</a:t>
            </a:r>
            <a:r>
              <a:rPr lang="es-419"/>
              <a:t> es una referencia a una instancia que encierra.</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7"/>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695D46"/>
                </a:solidFill>
              </a:rPr>
              <a:t>Mantenga las expresiones Lambda cortas y autoexplicativas</a:t>
            </a:r>
            <a:endParaRPr b="1">
              <a:solidFill>
                <a:srgbClr val="695D46"/>
              </a:solidFill>
            </a:endParaRPr>
          </a:p>
          <a:p>
            <a:pPr indent="0" lvl="0" marL="0" rtl="0" algn="just">
              <a:spcBef>
                <a:spcPts val="0"/>
              </a:spcBef>
              <a:spcAft>
                <a:spcPts val="0"/>
              </a:spcAft>
              <a:buNone/>
            </a:pPr>
            <a:r>
              <a:rPr lang="es-419">
                <a:solidFill>
                  <a:srgbClr val="695D46"/>
                </a:solidFill>
              </a:rPr>
              <a:t>Si es posible, use construcciones de una línea en lugar de un bloque grande de código. No es un dogma, pero recuerde que lambdas debería ser una expresión, no una narración. A pesar de su sintaxis concisa,  lambdas debe expresar con precisión la funcionalidad que proporcionan.  Esto es principalmente un consejo de aspecto, ya que el rendimiento no cambiará. En general, sin embargo, es mucho más fácil de entender y trabajar con dicho código. </a:t>
            </a:r>
            <a:endParaRPr>
              <a:solidFill>
                <a:srgbClr val="695D46"/>
              </a:solidFill>
            </a:endParaRPr>
          </a:p>
          <a:p>
            <a:pPr indent="0" lvl="0" marL="0" rtl="0" algn="l">
              <a:spcBef>
                <a:spcPts val="0"/>
              </a:spcBef>
              <a:spcAft>
                <a:spcPts val="0"/>
              </a:spcAft>
              <a:buNone/>
            </a:pPr>
            <a:r>
              <a:rPr b="1" lang="es-419">
                <a:solidFill>
                  <a:srgbClr val="695D46"/>
                </a:solidFill>
              </a:rPr>
              <a:t>Evitar bloques de código en el cuerpo de Lambda</a:t>
            </a:r>
            <a:endParaRPr b="1">
              <a:solidFill>
                <a:srgbClr val="695D46"/>
              </a:solidFill>
            </a:endParaRPr>
          </a:p>
          <a:p>
            <a:pPr indent="0" lvl="0" marL="0" rtl="0" algn="just">
              <a:spcBef>
                <a:spcPts val="0"/>
              </a:spcBef>
              <a:spcAft>
                <a:spcPts val="0"/>
              </a:spcAft>
              <a:buNone/>
            </a:pPr>
            <a:r>
              <a:rPr lang="es-419">
                <a:solidFill>
                  <a:srgbClr val="695D46"/>
                </a:solidFill>
              </a:rPr>
              <a:t>En una situación ideal, lambdas debe escribirse en una línea de código. Con este enfoque, la lambda es una construcción autoexplicativa, que declara qué acción se debe ejecutar con qué datos (en el caso de lambdas con parámetros). Si tiene un bloque grande de código, la funcionalidad de lambda no está clara inmediatamente.</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16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18"/>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695D46"/>
                </a:solidFill>
              </a:rPr>
              <a:t>Evite especificar tipos de parámetros</a:t>
            </a:r>
            <a:endParaRPr b="1">
              <a:solidFill>
                <a:srgbClr val="695D46"/>
              </a:solidFill>
            </a:endParaRPr>
          </a:p>
          <a:p>
            <a:pPr indent="0" lvl="0" marL="0" rtl="0" algn="l">
              <a:spcBef>
                <a:spcPts val="0"/>
              </a:spcBef>
              <a:spcAft>
                <a:spcPts val="0"/>
              </a:spcAft>
              <a:buNone/>
            </a:pPr>
            <a:r>
              <a:rPr lang="es-419">
                <a:solidFill>
                  <a:srgbClr val="695D46"/>
                </a:solidFill>
              </a:rPr>
              <a:t>Un compilador en la mayoría de los casos puede resolver el tipo de parámetros lambda con la ayuda de la inferencia de tipo . Por lo tanto, agregar un tipo a los parámetros es opcional y se puede omitir.</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4914900" lvl="0" marL="0" rtl="0" algn="l">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l">
              <a:spcBef>
                <a:spcPts val="1600"/>
              </a:spcBef>
              <a:spcAft>
                <a:spcPts val="0"/>
              </a:spcAft>
              <a:buNone/>
            </a:pPr>
            <a:r>
              <a:rPr b="1" lang="es-419">
                <a:solidFill>
                  <a:srgbClr val="695D46"/>
                </a:solidFill>
              </a:rPr>
              <a:t>Evite paréntesis alrededor de un parámetro único</a:t>
            </a:r>
            <a:endParaRPr b="1">
              <a:solidFill>
                <a:srgbClr val="695D46"/>
              </a:solidFill>
            </a:endParaRPr>
          </a:p>
          <a:p>
            <a:pPr indent="0" lvl="0" marL="0" rtl="0" algn="just">
              <a:spcBef>
                <a:spcPts val="0"/>
              </a:spcBef>
              <a:spcAft>
                <a:spcPts val="0"/>
              </a:spcAft>
              <a:buNone/>
            </a:pPr>
            <a:r>
              <a:rPr lang="es-419">
                <a:solidFill>
                  <a:srgbClr val="695D46"/>
                </a:solidFill>
              </a:rPr>
              <a:t>La sintaxis Lambda requiere paréntesis solo alrededor de más de un parámetro o cuando no hay ningún parámetro. Es por eso que es seguro hacer que su código sea un poco más corto y excluir paréntesis cuando solo hay un parámetro.</a:t>
            </a:r>
            <a:endParaRPr>
              <a:solidFill>
                <a:srgbClr val="695D46"/>
              </a:solidFill>
            </a:endParaRPr>
          </a:p>
          <a:p>
            <a:pPr indent="0" lvl="0" marL="0" rtl="0" algn="just">
              <a:spcBef>
                <a:spcPts val="0"/>
              </a:spcBef>
              <a:spcAft>
                <a:spcPts val="1600"/>
              </a:spcAft>
              <a:buNone/>
            </a:pPr>
            <a:r>
              <a:t/>
            </a:r>
            <a:endParaRPr>
              <a:solidFill>
                <a:srgbClr val="695D46"/>
              </a:solidFill>
            </a:endParaRPr>
          </a:p>
        </p:txBody>
      </p:sp>
      <p:graphicFrame>
        <p:nvGraphicFramePr>
          <p:cNvPr id="691" name="Google Shape;691;p118"/>
          <p:cNvGraphicFramePr/>
          <p:nvPr/>
        </p:nvGraphicFramePr>
        <p:xfrm>
          <a:off x="841475" y="1760600"/>
          <a:ext cx="3000000" cy="3000000"/>
        </p:xfrm>
        <a:graphic>
          <a:graphicData uri="http://schemas.openxmlformats.org/drawingml/2006/table">
            <a:tbl>
              <a:tblPr>
                <a:noFill/>
                <a:tableStyleId>{2A9DCA5C-DCE8-404A-8AA8-CB0F6B145ADB}</a:tableStyleId>
              </a:tblPr>
              <a:tblGrid>
                <a:gridCol w="7461050"/>
              </a:tblGrid>
              <a:tr h="819150">
                <a:tc>
                  <a:txBody>
                    <a:bodyPr/>
                    <a:lstStyle/>
                    <a:p>
                      <a:pPr indent="0" lvl="0" marL="0" rtl="0" algn="l">
                        <a:lnSpc>
                          <a:spcPct val="138000"/>
                        </a:lnSpc>
                        <a:spcBef>
                          <a:spcPts val="0"/>
                        </a:spcBef>
                        <a:spcAft>
                          <a:spcPts val="0"/>
                        </a:spcAft>
                        <a:buNone/>
                      </a:pPr>
                      <a:r>
                        <a:rPr lang="es-419" sz="1350">
                          <a:solidFill>
                            <a:srgbClr val="FFFFFF"/>
                          </a:solidFill>
                          <a:latin typeface="Consolas"/>
                          <a:ea typeface="Consolas"/>
                          <a:cs typeface="Consolas"/>
                          <a:sym typeface="Consolas"/>
                        </a:rPr>
                        <a:t>(a, b) -&gt; a.toLowerCase() + b.toLowerCase();</a:t>
                      </a:r>
                      <a:br>
                        <a:rPr lang="es-419" sz="1350">
                          <a:solidFill>
                            <a:srgbClr val="FFFFFF"/>
                          </a:solidFill>
                          <a:latin typeface="Consolas"/>
                          <a:ea typeface="Consolas"/>
                          <a:cs typeface="Consolas"/>
                          <a:sym typeface="Consolas"/>
                        </a:rPr>
                      </a:br>
                      <a:r>
                        <a:rPr lang="es-419" sz="1350">
                          <a:solidFill>
                            <a:srgbClr val="888888"/>
                          </a:solidFill>
                          <a:latin typeface="Consolas"/>
                          <a:ea typeface="Consolas"/>
                          <a:cs typeface="Consolas"/>
                          <a:sym typeface="Consolas"/>
                        </a:rPr>
                        <a:t>//en lugar de esto:</a:t>
                      </a:r>
                      <a:br>
                        <a:rPr lang="es-419" sz="1350">
                          <a:solidFill>
                            <a:srgbClr val="888888"/>
                          </a:solidFill>
                          <a:latin typeface="Consolas"/>
                          <a:ea typeface="Consolas"/>
                          <a:cs typeface="Consolas"/>
                          <a:sym typeface="Consolas"/>
                        </a:rPr>
                      </a:br>
                      <a:r>
                        <a:rPr lang="es-419" sz="1350">
                          <a:solidFill>
                            <a:srgbClr val="FFFFFF"/>
                          </a:solidFill>
                          <a:latin typeface="Consolas"/>
                          <a:ea typeface="Consolas"/>
                          <a:cs typeface="Consolas"/>
                          <a:sym typeface="Consolas"/>
                        </a:rPr>
                        <a:t>(String a, String b) -&gt; a.toLowerCase() + b.toLowerCase();</a:t>
                      </a:r>
                      <a:endParaRPr sz="135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1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695D46"/>
                </a:solidFill>
              </a:rPr>
              <a:t>Evitar declaración de devolución y llaves</a:t>
            </a:r>
            <a:endParaRPr b="1">
              <a:solidFill>
                <a:srgbClr val="695D46"/>
              </a:solidFill>
            </a:endParaRPr>
          </a:p>
          <a:p>
            <a:pPr indent="0" lvl="0" marL="0" rtl="0" algn="just">
              <a:spcBef>
                <a:spcPts val="0"/>
              </a:spcBef>
              <a:spcAft>
                <a:spcPts val="0"/>
              </a:spcAft>
              <a:buNone/>
            </a:pPr>
            <a:r>
              <a:rPr lang="es-419">
                <a:solidFill>
                  <a:srgbClr val="695D46"/>
                </a:solidFill>
              </a:rPr>
              <a:t>Las llaves  y las  declaraciones de </a:t>
            </a:r>
            <a:r>
              <a:rPr b="1" lang="es-419">
                <a:solidFill>
                  <a:srgbClr val="695D46"/>
                </a:solidFill>
              </a:rPr>
              <a:t>return</a:t>
            </a:r>
            <a:r>
              <a:rPr lang="es-419">
                <a:solidFill>
                  <a:srgbClr val="695D46"/>
                </a:solidFill>
              </a:rPr>
              <a:t> son opcionales en cuerpos lambda de una sola línea. Esto significa que pueden omitirse por claridad y concisión.</a:t>
            </a:r>
            <a:endParaRPr>
              <a:solidFill>
                <a:srgbClr val="695D46"/>
              </a:solidFill>
            </a:endParaRPr>
          </a:p>
          <a:p>
            <a:pPr indent="0" lvl="0" marL="0" rtl="0" algn="l">
              <a:spcBef>
                <a:spcPts val="0"/>
              </a:spcBef>
              <a:spcAft>
                <a:spcPts val="0"/>
              </a:spcAft>
              <a:buNone/>
            </a:pPr>
            <a:r>
              <a:rPr b="1" lang="es-419">
                <a:solidFill>
                  <a:srgbClr val="695D46"/>
                </a:solidFill>
              </a:rPr>
              <a:t>Usar las referencias del método</a:t>
            </a:r>
            <a:endParaRPr b="1">
              <a:solidFill>
                <a:srgbClr val="695D46"/>
              </a:solidFill>
            </a:endParaRPr>
          </a:p>
          <a:p>
            <a:pPr indent="0" lvl="0" marL="0" rtl="0" algn="just">
              <a:spcBef>
                <a:spcPts val="0"/>
              </a:spcBef>
              <a:spcAft>
                <a:spcPts val="0"/>
              </a:spcAft>
              <a:buNone/>
            </a:pPr>
            <a:r>
              <a:rPr lang="es-419">
                <a:solidFill>
                  <a:srgbClr val="695D46"/>
                </a:solidFill>
              </a:rPr>
              <a:t>Muy a menudo, incluso en nuestros ejemplos anteriores, las expresiones lambda simplemente llaman a métodos que ya están implementados en otros lugares. En esta situación, es muy útil usar otra característica de Java 8 como es la referencia a método.</a:t>
            </a:r>
            <a:endParaRPr>
              <a:solidFill>
                <a:srgbClr val="695D46"/>
              </a:solidFill>
            </a:endParaRPr>
          </a:p>
          <a:p>
            <a:pPr indent="0" lvl="0" marL="0" rtl="0" algn="just">
              <a:spcBef>
                <a:spcPts val="0"/>
              </a:spcBef>
              <a:spcAft>
                <a:spcPts val="0"/>
              </a:spcAft>
              <a:buNone/>
            </a:pPr>
            <a:r>
              <a:rPr b="1" lang="es-419">
                <a:solidFill>
                  <a:srgbClr val="695D46"/>
                </a:solidFill>
              </a:rPr>
              <a:t>Usar variables "efectivamente finales"</a:t>
            </a:r>
            <a:endParaRPr b="1">
              <a:solidFill>
                <a:srgbClr val="695D46"/>
              </a:solidFill>
            </a:endParaRPr>
          </a:p>
          <a:p>
            <a:pPr indent="0" lvl="0" marL="0" rtl="0" algn="just">
              <a:spcBef>
                <a:spcPts val="0"/>
              </a:spcBef>
              <a:spcAft>
                <a:spcPts val="0"/>
              </a:spcAft>
              <a:buNone/>
            </a:pPr>
            <a:r>
              <a:rPr lang="es-419">
                <a:solidFill>
                  <a:srgbClr val="695D46"/>
                </a:solidFill>
              </a:rPr>
              <a:t>El acceso a una variable no final dentro de las expresiones lambda causará el error en tiempo de compilación. Pero eso no significa que deba marcar todas las variables objetivo como definitivas.</a:t>
            </a:r>
            <a:endParaRPr>
              <a:solidFill>
                <a:srgbClr val="695D46"/>
              </a:solidFill>
            </a:endParaRPr>
          </a:p>
          <a:p>
            <a:pPr indent="0" lvl="0" marL="0" rtl="0" algn="l">
              <a:spcBef>
                <a:spcPts val="0"/>
              </a:spcBef>
              <a:spcAft>
                <a:spcPts val="0"/>
              </a:spcAft>
              <a:buNone/>
            </a:pPr>
            <a:r>
              <a:rPr lang="es-419">
                <a:solidFill>
                  <a:srgbClr val="695D46"/>
                </a:solidFill>
              </a:rPr>
              <a:t>De acuerdo con el concepto</a:t>
            </a:r>
            <a:r>
              <a:rPr b="1" lang="es-419">
                <a:solidFill>
                  <a:srgbClr val="695D46"/>
                </a:solidFill>
              </a:rPr>
              <a:t> "efectivamente final"</a:t>
            </a:r>
            <a:r>
              <a:rPr lang="es-419">
                <a:solidFill>
                  <a:srgbClr val="695D46"/>
                </a:solidFill>
              </a:rPr>
              <a:t>  , un compilador trata cada variable como definitiva, siempre que se asigne solo una vez.</a:t>
            </a:r>
            <a:endParaRPr>
              <a:solidFill>
                <a:srgbClr val="695D46"/>
              </a:solidFill>
            </a:endParaRPr>
          </a:p>
          <a:p>
            <a:pPr indent="4914900" lvl="0" marL="0" rtl="0" algn="l">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b="1">
              <a:solidFill>
                <a:srgbClr val="695D46"/>
              </a:solidFill>
            </a:endParaRPr>
          </a:p>
          <a:p>
            <a:pPr indent="4914900" lvl="0" marL="0" rtl="0" algn="l">
              <a:spcBef>
                <a:spcPts val="0"/>
              </a:spcBef>
              <a:spcAft>
                <a:spcPts val="0"/>
              </a:spcAft>
              <a:buNone/>
            </a:pPr>
            <a:r>
              <a:t/>
            </a:r>
            <a:endParaRPr>
              <a:solidFill>
                <a:srgbClr val="695D46"/>
              </a:solidFill>
            </a:endParaRPr>
          </a:p>
          <a:p>
            <a:pPr indent="0" lvl="0" marL="0" rtl="0" algn="just">
              <a:spcBef>
                <a:spcPts val="0"/>
              </a:spcBef>
              <a:spcAft>
                <a:spcPts val="16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20"/>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rgbClr val="695D46"/>
                </a:solidFill>
              </a:rPr>
              <a:t>El paradigma "efectivamente final" ayuda mucho aquí, pero no en todos los casos. Lambdas no puede cambiar el valor de un objeto del alcance circundante. Pero en el caso de variables de objetos mutables, un estado podría cambiarse dentro de expresiones lambda.</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0"/>
              </a:spcAft>
              <a:buNone/>
            </a:pPr>
            <a:r>
              <a:rPr b="1" lang="es-419"/>
              <a:t>Proteja las variables de objeto de la mutación</a:t>
            </a:r>
            <a:endParaRPr b="1"/>
          </a:p>
          <a:p>
            <a:pPr indent="0" lvl="0" marL="0" rtl="0" algn="just">
              <a:spcBef>
                <a:spcPts val="0"/>
              </a:spcBef>
              <a:spcAft>
                <a:spcPts val="0"/>
              </a:spcAft>
              <a:buNone/>
            </a:pPr>
            <a:r>
              <a:rPr lang="es-419"/>
              <a:t>Uno de los principales propósitos de lambdas es el uso en informática paralela, lo que significa que son realmente útiles cuando se trata de seguridad de hilos.</a:t>
            </a:r>
            <a:endParaRPr/>
          </a:p>
          <a:p>
            <a:pPr indent="0" lvl="0" marL="0" rtl="0" algn="just">
              <a:spcBef>
                <a:spcPts val="0"/>
              </a:spcBef>
              <a:spcAft>
                <a:spcPts val="0"/>
              </a:spcAft>
              <a:buNone/>
            </a:pPr>
            <a:r>
              <a:t/>
            </a:r>
            <a:endParaRPr>
              <a:solidFill>
                <a:srgbClr val="695D46"/>
              </a:solidFill>
            </a:endParaRPr>
          </a:p>
          <a:p>
            <a:pPr indent="0" lvl="0" marL="0" rtl="0" algn="just">
              <a:spcBef>
                <a:spcPts val="0"/>
              </a:spcBef>
              <a:spcAft>
                <a:spcPts val="1600"/>
              </a:spcAft>
              <a:buNone/>
            </a:pPr>
            <a:r>
              <a:t/>
            </a:r>
            <a:endParaRPr/>
          </a:p>
        </p:txBody>
      </p:sp>
      <p:graphicFrame>
        <p:nvGraphicFramePr>
          <p:cNvPr id="702" name="Google Shape;702;p120"/>
          <p:cNvGraphicFramePr/>
          <p:nvPr/>
        </p:nvGraphicFramePr>
        <p:xfrm>
          <a:off x="2376250" y="1770025"/>
          <a:ext cx="3000000" cy="3000000"/>
        </p:xfrm>
        <a:graphic>
          <a:graphicData uri="http://schemas.openxmlformats.org/drawingml/2006/table">
            <a:tbl>
              <a:tblPr>
                <a:noFill/>
                <a:tableStyleId>{2A9DCA5C-DCE8-404A-8AA8-CB0F6B145ADB}</a:tableStyleId>
              </a:tblPr>
              <a:tblGrid>
                <a:gridCol w="3823050"/>
              </a:tblGrid>
              <a:tr h="839675">
                <a:tc>
                  <a:txBody>
                    <a:bodyPr/>
                    <a:lstStyle/>
                    <a:p>
                      <a:pPr indent="0" lvl="0" marL="0" rtl="0" algn="l">
                        <a:lnSpc>
                          <a:spcPct val="138000"/>
                        </a:lnSpc>
                        <a:spcBef>
                          <a:spcPts val="0"/>
                        </a:spcBef>
                        <a:spcAft>
                          <a:spcPts val="0"/>
                        </a:spcAft>
                        <a:buNone/>
                      </a:pPr>
                      <a:r>
                        <a:rPr lang="es-419" sz="1300">
                          <a:solidFill>
                            <a:srgbClr val="FCC28C"/>
                          </a:solidFill>
                          <a:latin typeface="Consolas"/>
                          <a:ea typeface="Consolas"/>
                          <a:cs typeface="Consolas"/>
                          <a:sym typeface="Consolas"/>
                        </a:rPr>
                        <a:t>int</a:t>
                      </a:r>
                      <a:r>
                        <a:rPr lang="es-419" sz="1300">
                          <a:solidFill>
                            <a:srgbClr val="FFFFFF"/>
                          </a:solidFill>
                          <a:latin typeface="Consolas"/>
                          <a:ea typeface="Consolas"/>
                          <a:cs typeface="Consolas"/>
                          <a:sym typeface="Consolas"/>
                        </a:rPr>
                        <a:t>[] total = </a:t>
                      </a:r>
                      <a:r>
                        <a:rPr lang="es-419" sz="1300">
                          <a:solidFill>
                            <a:srgbClr val="FCC28C"/>
                          </a:solidFill>
                          <a:latin typeface="Consolas"/>
                          <a:ea typeface="Consolas"/>
                          <a:cs typeface="Consolas"/>
                          <a:sym typeface="Consolas"/>
                        </a:rPr>
                        <a:t>new</a:t>
                      </a:r>
                      <a:r>
                        <a:rPr lang="es-419" sz="1300">
                          <a:solidFill>
                            <a:srgbClr val="FFFFFF"/>
                          </a:solidFill>
                          <a:latin typeface="Consolas"/>
                          <a:ea typeface="Consolas"/>
                          <a:cs typeface="Consolas"/>
                          <a:sym typeface="Consolas"/>
                        </a:rPr>
                        <a:t> </a:t>
                      </a:r>
                      <a:r>
                        <a:rPr lang="es-419" sz="1300">
                          <a:solidFill>
                            <a:srgbClr val="FCC28C"/>
                          </a:solidFill>
                          <a:latin typeface="Consolas"/>
                          <a:ea typeface="Consolas"/>
                          <a:cs typeface="Consolas"/>
                          <a:sym typeface="Consolas"/>
                        </a:rPr>
                        <a:t>int</a:t>
                      </a:r>
                      <a:r>
                        <a:rPr lang="es-419" sz="1300">
                          <a:solidFill>
                            <a:srgbClr val="FFFFFF"/>
                          </a:solidFill>
                          <a:latin typeface="Consolas"/>
                          <a:ea typeface="Consolas"/>
                          <a:cs typeface="Consolas"/>
                          <a:sym typeface="Consolas"/>
                        </a:rPr>
                        <a:t>[</a:t>
                      </a:r>
                      <a:r>
                        <a:rPr lang="es-419" sz="1300">
                          <a:solidFill>
                            <a:srgbClr val="D36363"/>
                          </a:solidFill>
                          <a:latin typeface="Consolas"/>
                          <a:ea typeface="Consolas"/>
                          <a:cs typeface="Consolas"/>
                          <a:sym typeface="Consolas"/>
                        </a:rPr>
                        <a:t>1</a:t>
                      </a:r>
                      <a:r>
                        <a:rPr lang="es-419" sz="1300">
                          <a:solidFill>
                            <a:srgbClr val="FFFFFF"/>
                          </a:solidFill>
                          <a:latin typeface="Consolas"/>
                          <a:ea typeface="Consolas"/>
                          <a:cs typeface="Consolas"/>
                          <a:sym typeface="Consolas"/>
                        </a:rPr>
                        <a:t>];</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Runnable r = () -&gt; total[</a:t>
                      </a:r>
                      <a:r>
                        <a:rPr lang="es-419" sz="1300">
                          <a:solidFill>
                            <a:srgbClr val="D36363"/>
                          </a:solidFill>
                          <a:latin typeface="Consolas"/>
                          <a:ea typeface="Consolas"/>
                          <a:cs typeface="Consolas"/>
                          <a:sym typeface="Consolas"/>
                        </a:rPr>
                        <a:t>0</a:t>
                      </a:r>
                      <a:r>
                        <a:rPr lang="es-419" sz="1300">
                          <a:solidFill>
                            <a:srgbClr val="FFFFFF"/>
                          </a:solidFill>
                          <a:latin typeface="Consolas"/>
                          <a:ea typeface="Consolas"/>
                          <a:cs typeface="Consolas"/>
                          <a:sym typeface="Consolas"/>
                        </a:rPr>
                        <a:t>]++;</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r.run();</a:t>
                      </a:r>
                      <a:endParaRPr sz="13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419"/>
              <a:t>java.util.function</a:t>
            </a:r>
            <a:endParaRPr/>
          </a:p>
        </p:txBody>
      </p:sp>
      <p:sp>
        <p:nvSpPr>
          <p:cNvPr id="708" name="Google Shape;708;p121"/>
          <p:cNvSpPr txBox="1"/>
          <p:nvPr>
            <p:ph idx="1" type="body"/>
          </p:nvPr>
        </p:nvSpPr>
        <p:spPr>
          <a:xfrm>
            <a:off x="311700" y="1266325"/>
            <a:ext cx="8619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400"/>
              <a:t>Consumer&lt;T&gt; </a:t>
            </a:r>
            <a:r>
              <a:rPr lang="es-419" sz="1400"/>
              <a:t>Operación que acepta un argumento y no retorna valor.</a:t>
            </a:r>
            <a:endParaRPr sz="1400"/>
          </a:p>
          <a:p>
            <a:pPr indent="0" lvl="0" marL="0" rtl="0" algn="l">
              <a:lnSpc>
                <a:spcPct val="100000"/>
              </a:lnSpc>
              <a:spcBef>
                <a:spcPts val="1600"/>
              </a:spcBef>
              <a:spcAft>
                <a:spcPts val="0"/>
              </a:spcAft>
              <a:buNone/>
            </a:pPr>
            <a:r>
              <a:rPr b="1" lang="es-419" sz="1400"/>
              <a:t>Function&lt;T,R&gt; </a:t>
            </a:r>
            <a:r>
              <a:rPr lang="es-419" sz="1400"/>
              <a:t>Función que acepta un argumento T y produce un resultado.</a:t>
            </a:r>
            <a:endParaRPr sz="1400"/>
          </a:p>
          <a:p>
            <a:pPr indent="0" lvl="0" marL="0" rtl="0" algn="l">
              <a:lnSpc>
                <a:spcPct val="100000"/>
              </a:lnSpc>
              <a:spcBef>
                <a:spcPts val="1600"/>
              </a:spcBef>
              <a:spcAft>
                <a:spcPts val="0"/>
              </a:spcAft>
              <a:buNone/>
            </a:pPr>
            <a:r>
              <a:rPr b="1" lang="es-419" sz="1400"/>
              <a:t>Supplier&lt;T&gt;</a:t>
            </a:r>
            <a:r>
              <a:rPr lang="es-419" sz="1400"/>
              <a:t> Proveedor de objetos del tipo T.</a:t>
            </a:r>
            <a:endParaRPr sz="1400"/>
          </a:p>
          <a:p>
            <a:pPr indent="0" lvl="0" marL="0" rtl="0" algn="l">
              <a:lnSpc>
                <a:spcPct val="100000"/>
              </a:lnSpc>
              <a:spcBef>
                <a:spcPts val="1600"/>
              </a:spcBef>
              <a:spcAft>
                <a:spcPts val="0"/>
              </a:spcAft>
              <a:buNone/>
            </a:pPr>
            <a:r>
              <a:rPr b="1" lang="es-419" sz="1400"/>
              <a:t>Predicate&lt;T&gt; </a:t>
            </a:r>
            <a:r>
              <a:rPr lang="es-419" sz="1400"/>
              <a:t>Representa un predicado de un solo argumento (Boolean-valued function).</a:t>
            </a:r>
            <a:endParaRPr sz="1400"/>
          </a:p>
          <a:p>
            <a:pPr indent="0" lvl="0" marL="0" rtl="0" algn="l">
              <a:lnSpc>
                <a:spcPct val="100000"/>
              </a:lnSpc>
              <a:spcBef>
                <a:spcPts val="1600"/>
              </a:spcBef>
              <a:spcAft>
                <a:spcPts val="0"/>
              </a:spcAft>
              <a:buNone/>
            </a:pPr>
            <a:r>
              <a:rPr b="1" lang="es-419" sz="1400"/>
              <a:t>BiConsumer&lt;T,U&gt; </a:t>
            </a:r>
            <a:r>
              <a:rPr lang="es-419" sz="1400"/>
              <a:t> Operación que acepta dos argumentos, y no retorna valor.</a:t>
            </a:r>
            <a:endParaRPr sz="1400"/>
          </a:p>
          <a:p>
            <a:pPr indent="0" lvl="0" marL="0" rtl="0" algn="l">
              <a:lnSpc>
                <a:spcPct val="100000"/>
              </a:lnSpc>
              <a:spcBef>
                <a:spcPts val="1600"/>
              </a:spcBef>
              <a:spcAft>
                <a:spcPts val="0"/>
              </a:spcAft>
              <a:buNone/>
            </a:pPr>
            <a:r>
              <a:rPr b="1" lang="es-419" sz="1400"/>
              <a:t>BiFunction&lt;T,U,R&gt; </a:t>
            </a:r>
            <a:r>
              <a:rPr lang="es-419" sz="1400"/>
              <a:t> Función que acepta dos argumentos y produce resultado.</a:t>
            </a:r>
            <a:endParaRPr sz="1400"/>
          </a:p>
          <a:p>
            <a:pPr indent="0" lvl="0" marL="0" rtl="0" algn="l">
              <a:lnSpc>
                <a:spcPct val="100000"/>
              </a:lnSpc>
              <a:spcBef>
                <a:spcPts val="1600"/>
              </a:spcBef>
              <a:spcAft>
                <a:spcPts val="0"/>
              </a:spcAft>
              <a:buNone/>
            </a:pPr>
            <a:r>
              <a:rPr b="1" lang="es-419" sz="1400"/>
              <a:t>BinaryOperator&lt;T&gt; </a:t>
            </a:r>
            <a:r>
              <a:rPr lang="es-419" sz="1400"/>
              <a:t>Operación recibe dos operadores del mismo tipo y produce uno del mismo tipo.</a:t>
            </a:r>
            <a:endParaRPr sz="1400"/>
          </a:p>
          <a:p>
            <a:pPr indent="0" lvl="0" marL="0" rtl="0" algn="l">
              <a:lnSpc>
                <a:spcPct val="100000"/>
              </a:lnSpc>
              <a:spcBef>
                <a:spcPts val="1600"/>
              </a:spcBef>
              <a:spcAft>
                <a:spcPts val="0"/>
              </a:spcAft>
              <a:buNone/>
            </a:pPr>
            <a:r>
              <a:rPr b="1" lang="es-419" sz="1400"/>
              <a:t>BiPredicate&lt;T,U&gt;</a:t>
            </a:r>
            <a:r>
              <a:rPr lang="es-419" sz="1400"/>
              <a:t> Predicado (Boolean-valued function) de dos argumentos.</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198450"/>
            <a:ext cx="8520600" cy="4553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Preferencias</a:t>
            </a:r>
            <a:br>
              <a:rPr lang="es-419"/>
            </a:br>
            <a:r>
              <a:rPr lang="es-419" sz="1400"/>
              <a:t>La API de Preferencias proporciona una forma para que las aplicaciones almacenen y recuperen los datos de preferencia y configuración del usuario y del sistema. Los datos se almacenan de forma persistente en una tienda de respaldo dependiendo de la implementación. Hay dos árboles separados de nodos de preferencia, uno para las preferencias del usuario y otro para las de sistema. </a:t>
            </a:r>
            <a:endParaRPr sz="1400"/>
          </a:p>
          <a:p>
            <a:pPr indent="0" lvl="0" marL="0" rtl="0" algn="just">
              <a:spcBef>
                <a:spcPts val="1600"/>
              </a:spcBef>
              <a:spcAft>
                <a:spcPts val="0"/>
              </a:spcAft>
              <a:buNone/>
            </a:pPr>
            <a:r>
              <a:rPr b="1" lang="es-419" sz="1600"/>
              <a:t>Otros paquetes E / S</a:t>
            </a:r>
            <a:endParaRPr b="1" sz="1600"/>
          </a:p>
          <a:p>
            <a:pPr indent="0" lvl="0" marL="0" rtl="0" algn="just">
              <a:spcBef>
                <a:spcPts val="0"/>
              </a:spcBef>
              <a:spcAft>
                <a:spcPts val="0"/>
              </a:spcAft>
              <a:buNone/>
            </a:pPr>
            <a:r>
              <a:rPr lang="es-419" sz="1400"/>
              <a:t>Los paquetes</a:t>
            </a:r>
            <a:r>
              <a:rPr lang="es-419" sz="1400">
                <a:latin typeface="Consolas"/>
                <a:ea typeface="Consolas"/>
                <a:cs typeface="Consolas"/>
                <a:sym typeface="Consolas"/>
              </a:rPr>
              <a:t> java.io </a:t>
            </a:r>
            <a:r>
              <a:rPr lang="es-419" sz="1400"/>
              <a:t>y</a:t>
            </a:r>
            <a:r>
              <a:rPr lang="es-419" sz="1400">
                <a:latin typeface="Consolas"/>
                <a:ea typeface="Consolas"/>
                <a:cs typeface="Consolas"/>
                <a:sym typeface="Consolas"/>
              </a:rPr>
              <a:t> java.nio </a:t>
            </a:r>
            <a:r>
              <a:rPr lang="es-419" sz="1400"/>
              <a:t>proporcionan un amplio conjunto de API para administrar las E / S de una aplicación. La funcionalidad incluye archivos y dispositivos de E / S, serialización de objetos, gestión de búferes y soporte de conjunto de caracteres. Además, las API admiten funciones para servidores escalables que incluyen E / S multiplexadas y sin bloqueo, asignación de memoria y bloqueos para archivos. </a:t>
            </a:r>
            <a:endParaRPr sz="1400"/>
          </a:p>
          <a:p>
            <a:pPr indent="0" lvl="0" marL="0" rtl="0" algn="just">
              <a:spcBef>
                <a:spcPts val="1600"/>
              </a:spcBef>
              <a:spcAft>
                <a:spcPts val="0"/>
              </a:spcAft>
              <a:buNone/>
            </a:pPr>
            <a:r>
              <a:rPr b="1" lang="es-419" sz="1600"/>
              <a:t>Serialización de objetos</a:t>
            </a:r>
            <a:endParaRPr sz="1400"/>
          </a:p>
          <a:p>
            <a:pPr indent="0" lvl="0" marL="0" rtl="0" algn="just">
              <a:spcBef>
                <a:spcPts val="0"/>
              </a:spcBef>
              <a:spcAft>
                <a:spcPts val="1600"/>
              </a:spcAft>
              <a:buNone/>
            </a:pPr>
            <a:r>
              <a:rPr lang="es-419" sz="1400"/>
              <a:t>La serialización de objetos amplía las clases principales de entrada / salida de Java con soporte para objetos. La serialización de objetos admite la codificación de objetos y los objetos accesibles desde ellos a una secuencia de bytes; y es compatible con la reconstrucción complementaria del gráfico objeto de la secuencia. </a:t>
            </a:r>
            <a:endParaRPr sz="14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Colecciones, streams y filtros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3"/>
          <p:cNvSpPr txBox="1"/>
          <p:nvPr>
            <p:ph type="title"/>
          </p:nvPr>
        </p:nvSpPr>
        <p:spPr>
          <a:xfrm>
            <a:off x="311700" y="225700"/>
            <a:ext cx="85206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Collections - Streams</a:t>
            </a:r>
            <a:endParaRPr/>
          </a:p>
        </p:txBody>
      </p:sp>
      <p:sp>
        <p:nvSpPr>
          <p:cNvPr id="719" name="Google Shape;719;p123"/>
          <p:cNvSpPr txBox="1"/>
          <p:nvPr>
            <p:ph idx="1" type="body"/>
          </p:nvPr>
        </p:nvSpPr>
        <p:spPr>
          <a:xfrm>
            <a:off x="311700" y="974050"/>
            <a:ext cx="8520600" cy="3836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Java 8 Streams es una nueva adición a la API de colecciones de Java, que brinda una nueva forma de procesar colecciones de objetos. Por lo tanto, los </a:t>
            </a:r>
            <a:r>
              <a:rPr lang="es-419" sz="1600">
                <a:latin typeface="Consolas"/>
                <a:ea typeface="Consolas"/>
                <a:cs typeface="Consolas"/>
                <a:sym typeface="Consolas"/>
              </a:rPr>
              <a:t>streams</a:t>
            </a:r>
            <a:r>
              <a:rPr lang="es-419" sz="1600"/>
              <a:t> en la API de colecciones de Java son un concepto diferente que las secuencias de entrada y salida en la API de IO de Java, incluso si la idea es similar (una secuencia de objetos de una colección, en lugar de una secuencia de bytes o caracteres).</a:t>
            </a:r>
            <a:br>
              <a:rPr lang="es-419" sz="1600"/>
            </a:br>
            <a:r>
              <a:rPr lang="es-419" sz="1600"/>
              <a:t>Los flujos están diseñados para trabajar con </a:t>
            </a:r>
            <a:r>
              <a:rPr b="1" lang="es-419" sz="1600">
                <a:solidFill>
                  <a:srgbClr val="0000FF"/>
                </a:solidFill>
              </a:rPr>
              <a:t>Java lambda expressions.</a:t>
            </a:r>
            <a:endParaRPr b="1" sz="1600">
              <a:solidFill>
                <a:srgbClr val="0000FF"/>
              </a:solidFill>
            </a:endParaRPr>
          </a:p>
          <a:p>
            <a:pPr indent="0" lvl="0" marL="0" rtl="0" algn="l">
              <a:spcBef>
                <a:spcPts val="1600"/>
              </a:spcBef>
              <a:spcAft>
                <a:spcPts val="1600"/>
              </a:spcAft>
              <a:buNone/>
            </a:pPr>
            <a:r>
              <a:t/>
            </a:r>
            <a:endParaRPr b="1" sz="1600">
              <a:solidFill>
                <a:srgbClr val="0000FF"/>
              </a:solidFill>
            </a:endParaRPr>
          </a:p>
        </p:txBody>
      </p:sp>
      <p:pic>
        <p:nvPicPr>
          <p:cNvPr id="720" name="Google Shape;720;p123"/>
          <p:cNvPicPr preferRelativeResize="0"/>
          <p:nvPr/>
        </p:nvPicPr>
        <p:blipFill>
          <a:blip r:embed="rId3">
            <a:alphaModFix/>
          </a:blip>
          <a:stretch>
            <a:fillRect/>
          </a:stretch>
        </p:blipFill>
        <p:spPr>
          <a:xfrm>
            <a:off x="1714500" y="2936575"/>
            <a:ext cx="5715000" cy="18478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4"/>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Operaciones comunes en los Streams</a:t>
            </a:r>
            <a:endParaRPr b="1"/>
          </a:p>
          <a:p>
            <a:pPr indent="0" lvl="0" marL="0" rtl="0" algn="just">
              <a:spcBef>
                <a:spcPts val="1600"/>
              </a:spcBef>
              <a:spcAft>
                <a:spcPts val="0"/>
              </a:spcAft>
              <a:buNone/>
            </a:pPr>
            <a:r>
              <a:rPr lang="es-419"/>
              <a:t>En Java 8 puede obtener fácilmente una secuencia de cualquier colección llamando al método stream(). Después de eso, hay un par de funciones fundamentales que encontrarás todo el tiempo.</a:t>
            </a:r>
            <a:endParaRPr/>
          </a:p>
          <a:p>
            <a:pPr indent="0" lvl="0" marL="0" rtl="0" algn="just">
              <a:spcBef>
                <a:spcPts val="1600"/>
              </a:spcBef>
              <a:spcAft>
                <a:spcPts val="0"/>
              </a:spcAft>
              <a:buNone/>
            </a:pPr>
            <a:r>
              <a:rPr lang="es-419"/>
              <a:t>El </a:t>
            </a:r>
            <a:r>
              <a:rPr b="1" lang="es-419"/>
              <a:t>filtro</a:t>
            </a:r>
            <a:r>
              <a:rPr lang="es-419"/>
              <a:t> devuelve una nueva secuencia que contiene algunos de los elementos del original. Acepta el predicado para calcular qué elementos se deben devolver en la nueva secuencia y elimina el resto. En el código imperativo, emplearíamos la lógica condicional para especificar qué debería suceder si un elemento satisface la condición. En el estilo funcional no nos molestamos con ifs, filtramos los </a:t>
            </a:r>
            <a:r>
              <a:rPr lang="es-419">
                <a:latin typeface="Consolas"/>
                <a:ea typeface="Consolas"/>
                <a:cs typeface="Consolas"/>
                <a:sym typeface="Consolas"/>
              </a:rPr>
              <a:t>streams</a:t>
            </a:r>
            <a:r>
              <a:rPr lang="es-419"/>
              <a:t> y trabajamos solo en los valores que requerimos.</a:t>
            </a:r>
            <a:endParaRPr/>
          </a:p>
          <a:p>
            <a:pPr indent="0" lvl="0" marL="0" rtl="0" algn="just">
              <a:spcBef>
                <a:spcPts val="160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5"/>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El </a:t>
            </a:r>
            <a:r>
              <a:rPr b="1" lang="es-419"/>
              <a:t>map</a:t>
            </a:r>
            <a:r>
              <a:rPr lang="es-419"/>
              <a:t> transforma los elementos de la secuencia en otra cosa, acepta una función para aplicar a todos y cada uno de los elementos de la secuencia y devuelve una secuencia de los valores que produjo la función del parámetro. Este es el pan y la mantequilla del API de secuencias, el mapa le permite realizar un cálculo sobre los datos dentro de una secuencia.</a:t>
            </a:r>
            <a:endParaRPr/>
          </a:p>
          <a:p>
            <a:pPr indent="0" lvl="0" marL="0" rtl="0" algn="just">
              <a:spcBef>
                <a:spcPts val="1600"/>
              </a:spcBef>
              <a:spcAft>
                <a:spcPts val="0"/>
              </a:spcAft>
              <a:buNone/>
            </a:pPr>
            <a:r>
              <a:rPr lang="es-419"/>
              <a:t>La operación </a:t>
            </a:r>
            <a:r>
              <a:rPr b="1" lang="es-419"/>
              <a:t>reduce</a:t>
            </a:r>
            <a:r>
              <a:rPr lang="es-419"/>
              <a:t>  realiza una reducción de la secuencia a un solo elemento. Desea sumar todos los valores enteros en la secuencia.</a:t>
            </a:r>
            <a:endParaRPr/>
          </a:p>
          <a:p>
            <a:pPr indent="0" lvl="0" marL="0" rtl="0" algn="just">
              <a:spcBef>
                <a:spcPts val="1600"/>
              </a:spcBef>
              <a:spcAft>
                <a:spcPts val="0"/>
              </a:spcAft>
              <a:buNone/>
            </a:pPr>
            <a:r>
              <a:rPr lang="es-419"/>
              <a:t>El método </a:t>
            </a:r>
            <a:r>
              <a:rPr b="1" lang="es-419"/>
              <a:t>collect</a:t>
            </a:r>
            <a:r>
              <a:rPr lang="es-419"/>
              <a:t> es la manera de salir del </a:t>
            </a:r>
            <a:r>
              <a:rPr lang="es-419">
                <a:latin typeface="Consolas"/>
                <a:ea typeface="Consolas"/>
                <a:cs typeface="Consolas"/>
                <a:sym typeface="Consolas"/>
              </a:rPr>
              <a:t>pipeline</a:t>
            </a:r>
            <a:r>
              <a:rPr lang="es-419"/>
              <a:t> de los </a:t>
            </a:r>
            <a:r>
              <a:rPr lang="es-419">
                <a:latin typeface="Consolas"/>
                <a:ea typeface="Consolas"/>
                <a:cs typeface="Consolas"/>
                <a:sym typeface="Consolas"/>
              </a:rPr>
              <a:t>streams</a:t>
            </a:r>
            <a:r>
              <a:rPr lang="es-419"/>
              <a:t> y obtener una colección concreta de valores, como una lista en el ejemplo anterior.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6"/>
          <p:cNvSpPr txBox="1"/>
          <p:nvPr>
            <p:ph idx="1" type="body"/>
          </p:nvPr>
        </p:nvSpPr>
        <p:spPr>
          <a:xfrm>
            <a:off x="311700" y="320725"/>
            <a:ext cx="8520600" cy="453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Fases de procesamiento de </a:t>
            </a:r>
            <a:r>
              <a:rPr b="1" lang="es-419"/>
              <a:t>Streams</a:t>
            </a:r>
            <a:endParaRPr b="1"/>
          </a:p>
          <a:p>
            <a:pPr indent="0" lvl="0" marL="0" rtl="0" algn="just">
              <a:spcBef>
                <a:spcPts val="0"/>
              </a:spcBef>
              <a:spcAft>
                <a:spcPts val="0"/>
              </a:spcAft>
              <a:buNone/>
            </a:pPr>
            <a:r>
              <a:rPr lang="es-419" sz="1600"/>
              <a:t>Una vez que haya obtenido una instancia de Stream de una instancia de </a:t>
            </a:r>
            <a:r>
              <a:rPr lang="es-419" sz="1400">
                <a:latin typeface="Consolas"/>
                <a:ea typeface="Consolas"/>
                <a:cs typeface="Consolas"/>
                <a:sym typeface="Consolas"/>
              </a:rPr>
              <a:t>collection</a:t>
            </a:r>
            <a:r>
              <a:rPr lang="es-419" sz="1600"/>
              <a:t>, use esa secuencia para procesar los elementos en la colección.</a:t>
            </a:r>
            <a:br>
              <a:rPr lang="es-419" sz="1600"/>
            </a:br>
            <a:br>
              <a:rPr lang="es-419" sz="1600"/>
            </a:br>
            <a:r>
              <a:rPr lang="es-419" sz="1600"/>
              <a:t>El procesamiento de los elementos en la secuencia ocurre en dos pasos / fases:</a:t>
            </a:r>
            <a:endParaRPr sz="1600"/>
          </a:p>
          <a:p>
            <a:pPr indent="-330200" lvl="0" marL="1371600" rtl="0" algn="just">
              <a:spcBef>
                <a:spcPts val="0"/>
              </a:spcBef>
              <a:spcAft>
                <a:spcPts val="0"/>
              </a:spcAft>
              <a:buSzPts val="1600"/>
              <a:buAutoNum type="arabicPeriod"/>
            </a:pPr>
            <a:r>
              <a:rPr lang="es-419" sz="1600"/>
              <a:t>Configuración</a:t>
            </a:r>
            <a:endParaRPr sz="1600"/>
          </a:p>
          <a:p>
            <a:pPr indent="-330200" lvl="0" marL="1371600" rtl="0" algn="just">
              <a:spcBef>
                <a:spcPts val="0"/>
              </a:spcBef>
              <a:spcAft>
                <a:spcPts val="0"/>
              </a:spcAft>
              <a:buSzPts val="1600"/>
              <a:buAutoNum type="arabicPeriod"/>
            </a:pPr>
            <a:r>
              <a:rPr lang="es-419" sz="1600"/>
              <a:t>Procesamiento</a:t>
            </a:r>
            <a:endParaRPr sz="1600"/>
          </a:p>
          <a:p>
            <a:pPr indent="0" lvl="0" marL="0" rtl="0" algn="just">
              <a:spcBef>
                <a:spcPts val="1600"/>
              </a:spcBef>
              <a:spcAft>
                <a:spcPts val="0"/>
              </a:spcAft>
              <a:buNone/>
            </a:pPr>
            <a:r>
              <a:rPr lang="es-419" sz="1600"/>
              <a:t>Primero, el </a:t>
            </a:r>
            <a:r>
              <a:rPr lang="es-419" sz="1600">
                <a:latin typeface="Consolas"/>
                <a:ea typeface="Consolas"/>
                <a:cs typeface="Consolas"/>
                <a:sym typeface="Consolas"/>
              </a:rPr>
              <a:t>stream</a:t>
            </a:r>
            <a:r>
              <a:rPr lang="es-419" sz="1600"/>
              <a:t> está configurada, esta puede consistir en filtros y mapeos. </a:t>
            </a:r>
            <a:endParaRPr sz="1600"/>
          </a:p>
          <a:p>
            <a:pPr indent="0" lvl="0" marL="0" rtl="0" algn="just">
              <a:spcBef>
                <a:spcPts val="1600"/>
              </a:spcBef>
              <a:spcAft>
                <a:spcPts val="1600"/>
              </a:spcAft>
              <a:buNone/>
            </a:pPr>
            <a:r>
              <a:rPr lang="es-419" sz="1600"/>
              <a:t>En segundo lugar, la secuencia se procesa, que consiste en hacer algo con los objetos filtrados y mapeados. Ningún procesamiento tiene lugar durante la configuración de llamadas. No hasta que se invoca un método de procesamiento.</a:t>
            </a:r>
            <a:endParaRPr sz="16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Stream Filter</a:t>
            </a:r>
            <a:endParaRPr/>
          </a:p>
        </p:txBody>
      </p:sp>
      <p:sp>
        <p:nvSpPr>
          <p:cNvPr id="741" name="Google Shape;741;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Diversas operaciones pueden usarse para filtrar elementos de un stream:</a:t>
            </a:r>
            <a:endParaRPr/>
          </a:p>
          <a:p>
            <a:pPr indent="-342900" lvl="0" marL="457200" rtl="0" algn="just">
              <a:spcBef>
                <a:spcPts val="1600"/>
              </a:spcBef>
              <a:spcAft>
                <a:spcPts val="0"/>
              </a:spcAft>
              <a:buSzPts val="1800"/>
              <a:buChar char="●"/>
            </a:pPr>
            <a:r>
              <a:rPr b="1" lang="es-419"/>
              <a:t>filter(Predicate)</a:t>
            </a:r>
            <a:r>
              <a:rPr lang="es-419"/>
              <a:t>: Toma un predicado (</a:t>
            </a:r>
            <a:r>
              <a:rPr lang="es-419">
                <a:latin typeface="Consolas"/>
                <a:ea typeface="Consolas"/>
                <a:cs typeface="Consolas"/>
                <a:sym typeface="Consolas"/>
              </a:rPr>
              <a:t>java.util.function.Predicate</a:t>
            </a:r>
            <a:r>
              <a:rPr lang="es-419"/>
              <a:t>) como argumento y devuelve un stream que incluye todos los elementos que coinciden con el predicado indicado.</a:t>
            </a:r>
            <a:endParaRPr/>
          </a:p>
          <a:p>
            <a:pPr indent="-342900" lvl="0" marL="457200" rtl="0" algn="just">
              <a:spcBef>
                <a:spcPts val="0"/>
              </a:spcBef>
              <a:spcAft>
                <a:spcPts val="0"/>
              </a:spcAft>
              <a:buSzPts val="1800"/>
              <a:buChar char="●"/>
            </a:pPr>
            <a:r>
              <a:rPr b="1" lang="es-419"/>
              <a:t>distinct</a:t>
            </a:r>
            <a:r>
              <a:rPr lang="es-419"/>
              <a:t>: Devuelve un </a:t>
            </a:r>
            <a:r>
              <a:rPr lang="es-419">
                <a:latin typeface="Consolas"/>
                <a:ea typeface="Consolas"/>
                <a:cs typeface="Consolas"/>
                <a:sym typeface="Consolas"/>
              </a:rPr>
              <a:t>stream</a:t>
            </a:r>
            <a:r>
              <a:rPr lang="es-419"/>
              <a:t> con elementos únicos (según sea la implementación de equals para un elemento del stream).</a:t>
            </a:r>
            <a:endParaRPr/>
          </a:p>
          <a:p>
            <a:pPr indent="-342900" lvl="0" marL="457200" rtl="0" algn="just">
              <a:spcBef>
                <a:spcPts val="0"/>
              </a:spcBef>
              <a:spcAft>
                <a:spcPts val="0"/>
              </a:spcAft>
              <a:buSzPts val="1800"/>
              <a:buChar char="●"/>
            </a:pPr>
            <a:r>
              <a:rPr b="1" lang="es-419"/>
              <a:t>limit(n)</a:t>
            </a:r>
            <a:r>
              <a:rPr lang="es-419"/>
              <a:t>: Devuelve un stream cuya máxima longitud es n.</a:t>
            </a:r>
            <a:endParaRPr/>
          </a:p>
          <a:p>
            <a:pPr indent="-342900" lvl="0" marL="457200" rtl="0" algn="just">
              <a:spcBef>
                <a:spcPts val="0"/>
              </a:spcBef>
              <a:spcAft>
                <a:spcPts val="0"/>
              </a:spcAft>
              <a:buSzPts val="1800"/>
              <a:buChar char="●"/>
            </a:pPr>
            <a:r>
              <a:rPr b="1" lang="es-419"/>
              <a:t>skip(n)</a:t>
            </a:r>
            <a:r>
              <a:rPr lang="es-419"/>
              <a:t>: Devuelve un stream en el que se han descartado los primeros n números.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Stream Map</a:t>
            </a:r>
            <a:endParaRPr/>
          </a:p>
        </p:txBody>
      </p:sp>
      <p:sp>
        <p:nvSpPr>
          <p:cNvPr id="747" name="Google Shape;747;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Los streams admiten el método map, que emplea una función (java.util.function.Function) como argumento para proyectar los elementos del stream en otro formato. La función se aplica a cada elemento, que se "mapeada" o asocia con un nuevo elemento.</a:t>
            </a:r>
            <a:endParaRPr/>
          </a:p>
          <a:p>
            <a:pPr indent="0" lvl="0" marL="0" rtl="0" algn="just">
              <a:spcBef>
                <a:spcPts val="1600"/>
              </a:spcBef>
              <a:spcAft>
                <a:spcPts val="160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Stream Reduce</a:t>
            </a:r>
            <a:endParaRPr/>
          </a:p>
        </p:txBody>
      </p:sp>
      <p:sp>
        <p:nvSpPr>
          <p:cNvPr id="753" name="Google Shape;753;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Otra posibilidad es combinar todos los elementos de un stream para formular consultas de procesos más complicadas, como "calcular la suma de los valores de todas las transacciones". Para ello, se puede usar la operación reduce con streams; esta operación aplica reiteradamente una operación como la suma a cada elemento hasta que se genera un resultado. </a:t>
            </a:r>
            <a:endParaRPr/>
          </a:p>
          <a:p>
            <a:pPr indent="0" lvl="0" marL="0" rtl="0" algn="just">
              <a:spcBef>
                <a:spcPts val="1600"/>
              </a:spcBef>
              <a:spcAft>
                <a:spcPts val="0"/>
              </a:spcAft>
              <a:buNone/>
            </a:pPr>
            <a:r>
              <a:rPr lang="es-419"/>
              <a:t>En el ámbito de la programación funcional se la suele llamar operación fold (de pliegue) porque se asimila a la acción de plegar repetidamente un largo trozo de papel (el stream) hasta que queda un pequeño cuadrado, el resultado de la operación de pliegue.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0"/>
          <p:cNvSpPr txBox="1"/>
          <p:nvPr>
            <p:ph idx="1" type="body"/>
          </p:nvPr>
        </p:nvSpPr>
        <p:spPr>
          <a:xfrm>
            <a:off x="311700" y="273200"/>
            <a:ext cx="8520600" cy="4295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Es útil pensar primero cómo podríamos calcular la suma de los elementos de una lista con un bucle</a:t>
            </a:r>
            <a:endParaRPr/>
          </a:p>
          <a:p>
            <a:pPr indent="0" lvl="0" marL="0" rtl="0" algn="l">
              <a:spcBef>
                <a:spcPts val="1600"/>
              </a:spcBef>
              <a:spcAft>
                <a:spcPts val="0"/>
              </a:spcAft>
              <a:buNone/>
            </a:pPr>
            <a:r>
              <a:t/>
            </a:r>
            <a:endParaRPr/>
          </a:p>
          <a:p>
            <a:pPr indent="0" lvl="0" marL="0" rtl="0" algn="just">
              <a:spcBef>
                <a:spcPts val="1600"/>
              </a:spcBef>
              <a:spcAft>
                <a:spcPts val="0"/>
              </a:spcAft>
              <a:buNone/>
            </a:pPr>
            <a:r>
              <a:rPr lang="es-419"/>
              <a:t>Empleando el método reduce con un stream, podemos sumar todos los elementos de un stream. El método reduce lleva dos argumentoS.</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419"/>
              <a:t>O mejor aún, mediante un operador</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759" name="Google Shape;759;p130"/>
          <p:cNvGraphicFramePr/>
          <p:nvPr/>
        </p:nvGraphicFramePr>
        <p:xfrm>
          <a:off x="3720975" y="851600"/>
          <a:ext cx="3000000" cy="3000000"/>
        </p:xfrm>
        <a:graphic>
          <a:graphicData uri="http://schemas.openxmlformats.org/drawingml/2006/table">
            <a:tbl>
              <a:tblPr>
                <a:noFill/>
                <a:tableStyleId>{384D4F9B-1B06-447A-89E9-BFCE49620583}</a:tableStyleId>
              </a:tblPr>
              <a:tblGrid>
                <a:gridCol w="4646175"/>
              </a:tblGrid>
              <a:tr h="711250">
                <a:tc>
                  <a:txBody>
                    <a:bodyPr/>
                    <a:lstStyle/>
                    <a:p>
                      <a:pPr indent="0" lvl="0" marL="0" rtl="0" algn="l">
                        <a:lnSpc>
                          <a:spcPct val="115000"/>
                        </a:lnSpc>
                        <a:spcBef>
                          <a:spcPts val="0"/>
                        </a:spcBef>
                        <a:spcAft>
                          <a:spcPts val="0"/>
                        </a:spcAft>
                        <a:buNone/>
                      </a:pPr>
                      <a:r>
                        <a:rPr b="1" lang="es-419" sz="1200">
                          <a:solidFill>
                            <a:srgbClr val="FCC28C"/>
                          </a:solidFill>
                          <a:highlight>
                            <a:srgbClr val="333333"/>
                          </a:highlight>
                          <a:latin typeface="Consolas"/>
                          <a:ea typeface="Consolas"/>
                          <a:cs typeface="Consolas"/>
                          <a:sym typeface="Consolas"/>
                        </a:rPr>
                        <a:t>int</a:t>
                      </a:r>
                      <a:r>
                        <a:rPr b="1" lang="es-419" sz="1200">
                          <a:solidFill>
                            <a:srgbClr val="FFFFFF"/>
                          </a:solidFill>
                          <a:highlight>
                            <a:srgbClr val="333333"/>
                          </a:highlight>
                          <a:latin typeface="Consolas"/>
                          <a:ea typeface="Consolas"/>
                          <a:cs typeface="Consolas"/>
                          <a:sym typeface="Consolas"/>
                        </a:rPr>
                        <a:t> sum = </a:t>
                      </a:r>
                      <a:r>
                        <a:rPr b="1" lang="es-419" sz="1200">
                          <a:solidFill>
                            <a:srgbClr val="D36363"/>
                          </a:solidFill>
                          <a:highlight>
                            <a:srgbClr val="333333"/>
                          </a:highlight>
                          <a:latin typeface="Consolas"/>
                          <a:ea typeface="Consolas"/>
                          <a:cs typeface="Consolas"/>
                          <a:sym typeface="Consolas"/>
                        </a:rPr>
                        <a:t>0</a:t>
                      </a:r>
                      <a:r>
                        <a:rPr b="1" lang="es-419" sz="1200">
                          <a:solidFill>
                            <a:srgbClr val="FFFFFF"/>
                          </a:solidFill>
                          <a:highlight>
                            <a:srgbClr val="333333"/>
                          </a:highlight>
                          <a:latin typeface="Consolas"/>
                          <a:ea typeface="Consolas"/>
                          <a:cs typeface="Consolas"/>
                          <a:sym typeface="Consolas"/>
                        </a:rPr>
                        <a:t>;</a:t>
                      </a:r>
                      <a:br>
                        <a:rPr b="1" lang="es-419" sz="1200">
                          <a:solidFill>
                            <a:srgbClr val="FFFFFF"/>
                          </a:solidFill>
                          <a:highlight>
                            <a:srgbClr val="333333"/>
                          </a:highlight>
                          <a:latin typeface="Consolas"/>
                          <a:ea typeface="Consolas"/>
                          <a:cs typeface="Consolas"/>
                          <a:sym typeface="Consolas"/>
                        </a:rPr>
                      </a:br>
                      <a:r>
                        <a:rPr b="1" lang="es-419" sz="1200">
                          <a:solidFill>
                            <a:srgbClr val="FCC28C"/>
                          </a:solidFill>
                          <a:highlight>
                            <a:srgbClr val="333333"/>
                          </a:highlight>
                          <a:latin typeface="Consolas"/>
                          <a:ea typeface="Consolas"/>
                          <a:cs typeface="Consolas"/>
                          <a:sym typeface="Consolas"/>
                        </a:rPr>
                        <a:t>for</a:t>
                      </a:r>
                      <a:r>
                        <a:rPr b="1" lang="es-419" sz="1200">
                          <a:solidFill>
                            <a:srgbClr val="FFFFFF"/>
                          </a:solidFill>
                          <a:highlight>
                            <a:srgbClr val="333333"/>
                          </a:highlight>
                          <a:latin typeface="Consolas"/>
                          <a:ea typeface="Consolas"/>
                          <a:cs typeface="Consolas"/>
                          <a:sym typeface="Consolas"/>
                        </a:rPr>
                        <a:t> (</a:t>
                      </a:r>
                      <a:r>
                        <a:rPr b="1" lang="es-419" sz="1200">
                          <a:solidFill>
                            <a:srgbClr val="FCC28C"/>
                          </a:solidFill>
                          <a:highlight>
                            <a:srgbClr val="333333"/>
                          </a:highlight>
                          <a:latin typeface="Consolas"/>
                          <a:ea typeface="Consolas"/>
                          <a:cs typeface="Consolas"/>
                          <a:sym typeface="Consolas"/>
                        </a:rPr>
                        <a:t>int</a:t>
                      </a:r>
                      <a:r>
                        <a:rPr b="1" lang="es-419" sz="1200">
                          <a:solidFill>
                            <a:srgbClr val="FFFFFF"/>
                          </a:solidFill>
                          <a:highlight>
                            <a:srgbClr val="333333"/>
                          </a:highlight>
                          <a:latin typeface="Consolas"/>
                          <a:ea typeface="Consolas"/>
                          <a:cs typeface="Consolas"/>
                          <a:sym typeface="Consolas"/>
                        </a:rPr>
                        <a:t> x : numbers) {  sum += x;  }</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760" name="Google Shape;760;p130"/>
          <p:cNvGraphicFramePr/>
          <p:nvPr/>
        </p:nvGraphicFramePr>
        <p:xfrm>
          <a:off x="3392000" y="2538475"/>
          <a:ext cx="3000000" cy="3000000"/>
        </p:xfrm>
        <a:graphic>
          <a:graphicData uri="http://schemas.openxmlformats.org/drawingml/2006/table">
            <a:tbl>
              <a:tblPr>
                <a:noFill/>
                <a:tableStyleId>{384D4F9B-1B06-447A-89E9-BFCE49620583}</a:tableStyleId>
              </a:tblPr>
              <a:tblGrid>
                <a:gridCol w="5020000"/>
              </a:tblGrid>
              <a:tr h="581425">
                <a:tc>
                  <a:txBody>
                    <a:bodyPr/>
                    <a:lstStyle/>
                    <a:p>
                      <a:pPr indent="0" lvl="0" marL="0" rtl="0" algn="l">
                        <a:lnSpc>
                          <a:spcPct val="115000"/>
                        </a:lnSpc>
                        <a:spcBef>
                          <a:spcPts val="0"/>
                        </a:spcBef>
                        <a:spcAft>
                          <a:spcPts val="0"/>
                        </a:spcAft>
                        <a:buNone/>
                      </a:pPr>
                      <a:r>
                        <a:rPr b="1" lang="es-419" sz="1200">
                          <a:solidFill>
                            <a:srgbClr val="FCC28C"/>
                          </a:solidFill>
                          <a:highlight>
                            <a:srgbClr val="333333"/>
                          </a:highlight>
                          <a:latin typeface="Consolas"/>
                          <a:ea typeface="Consolas"/>
                          <a:cs typeface="Consolas"/>
                          <a:sym typeface="Consolas"/>
                        </a:rPr>
                        <a:t>int</a:t>
                      </a:r>
                      <a:r>
                        <a:rPr b="1" lang="es-419" sz="1200">
                          <a:solidFill>
                            <a:srgbClr val="FFFFFF"/>
                          </a:solidFill>
                          <a:highlight>
                            <a:srgbClr val="333333"/>
                          </a:highlight>
                          <a:latin typeface="Consolas"/>
                          <a:ea typeface="Consolas"/>
                          <a:cs typeface="Consolas"/>
                          <a:sym typeface="Consolas"/>
                        </a:rPr>
                        <a:t> sum = numbers.stream().reduce(</a:t>
                      </a:r>
                      <a:r>
                        <a:rPr b="1" lang="es-419" sz="1200">
                          <a:solidFill>
                            <a:srgbClr val="D36363"/>
                          </a:solidFill>
                          <a:highlight>
                            <a:srgbClr val="333333"/>
                          </a:highlight>
                          <a:latin typeface="Consolas"/>
                          <a:ea typeface="Consolas"/>
                          <a:cs typeface="Consolas"/>
                          <a:sym typeface="Consolas"/>
                        </a:rPr>
                        <a:t>0</a:t>
                      </a:r>
                      <a:r>
                        <a:rPr b="1" lang="es-419" sz="1200">
                          <a:solidFill>
                            <a:srgbClr val="FFFFFF"/>
                          </a:solidFill>
                          <a:highlight>
                            <a:srgbClr val="333333"/>
                          </a:highlight>
                          <a:latin typeface="Consolas"/>
                          <a:ea typeface="Consolas"/>
                          <a:cs typeface="Consolas"/>
                          <a:sym typeface="Consolas"/>
                        </a:rPr>
                        <a:t>, (a, b) -&gt; a + b);</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761" name="Google Shape;761;p130"/>
          <p:cNvGraphicFramePr/>
          <p:nvPr/>
        </p:nvGraphicFramePr>
        <p:xfrm>
          <a:off x="3392000" y="3943125"/>
          <a:ext cx="3000000" cy="3000000"/>
        </p:xfrm>
        <a:graphic>
          <a:graphicData uri="http://schemas.openxmlformats.org/drawingml/2006/table">
            <a:tbl>
              <a:tblPr>
                <a:noFill/>
                <a:tableStyleId>{384D4F9B-1B06-447A-89E9-BFCE49620583}</a:tableStyleId>
              </a:tblPr>
              <a:tblGrid>
                <a:gridCol w="5020000"/>
              </a:tblGrid>
              <a:tr h="386825">
                <a:tc>
                  <a:txBody>
                    <a:bodyPr/>
                    <a:lstStyle/>
                    <a:p>
                      <a:pPr indent="0" lvl="0" marL="0" rtl="0" algn="l">
                        <a:lnSpc>
                          <a:spcPct val="115000"/>
                        </a:lnSpc>
                        <a:spcBef>
                          <a:spcPts val="0"/>
                        </a:spcBef>
                        <a:spcAft>
                          <a:spcPts val="0"/>
                        </a:spcAft>
                        <a:buNone/>
                      </a:pPr>
                      <a:r>
                        <a:rPr b="1" lang="es-419" sz="1200">
                          <a:solidFill>
                            <a:srgbClr val="FCC28C"/>
                          </a:solidFill>
                          <a:highlight>
                            <a:srgbClr val="333333"/>
                          </a:highlight>
                          <a:latin typeface="Consolas"/>
                          <a:ea typeface="Consolas"/>
                          <a:cs typeface="Consolas"/>
                          <a:sym typeface="Consolas"/>
                        </a:rPr>
                        <a:t>int</a:t>
                      </a:r>
                      <a:r>
                        <a:rPr b="1" lang="es-419" sz="1200">
                          <a:solidFill>
                            <a:srgbClr val="FFFFFF"/>
                          </a:solidFill>
                          <a:highlight>
                            <a:srgbClr val="333333"/>
                          </a:highlight>
                          <a:latin typeface="Consolas"/>
                          <a:ea typeface="Consolas"/>
                          <a:cs typeface="Consolas"/>
                          <a:sym typeface="Consolas"/>
                        </a:rPr>
                        <a:t> product = numbers.stream().reduce(</a:t>
                      </a:r>
                      <a:r>
                        <a:rPr b="1" lang="es-419" sz="1200">
                          <a:solidFill>
                            <a:srgbClr val="D36363"/>
                          </a:solidFill>
                          <a:highlight>
                            <a:srgbClr val="333333"/>
                          </a:highlight>
                          <a:latin typeface="Consolas"/>
                          <a:ea typeface="Consolas"/>
                          <a:cs typeface="Consolas"/>
                          <a:sym typeface="Consolas"/>
                        </a:rPr>
                        <a:t>1</a:t>
                      </a:r>
                      <a:r>
                        <a:rPr b="1" lang="es-419" sz="1200">
                          <a:solidFill>
                            <a:srgbClr val="FFFFFF"/>
                          </a:solidFill>
                          <a:highlight>
                            <a:srgbClr val="333333"/>
                          </a:highlight>
                          <a:latin typeface="Consolas"/>
                          <a:ea typeface="Consolas"/>
                          <a:cs typeface="Consolas"/>
                          <a:sym typeface="Consolas"/>
                        </a:rPr>
                        <a:t>, Integer::max);</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Stream Collect</a:t>
            </a:r>
            <a:endParaRPr/>
          </a:p>
        </p:txBody>
      </p:sp>
      <p:sp>
        <p:nvSpPr>
          <p:cNvPr id="767" name="Google Shape;767;p13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El método collect () es uno de los métodos de procesamiento de flujo en la interfaz de Stream. Cuando se invoca este método, se realizará el filtrado y la asignación, y se recopilará el objeto resultante de esas acciones.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185125"/>
            <a:ext cx="8520600" cy="4768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La serialización se utiliza para la persistencia ligera y para la comunicación a través de sockets o Invocación de método remoto (RMI).</a:t>
            </a:r>
            <a:endParaRPr sz="1400"/>
          </a:p>
          <a:p>
            <a:pPr indent="0" lvl="0" marL="0" rtl="0" algn="just">
              <a:spcBef>
                <a:spcPts val="1600"/>
              </a:spcBef>
              <a:spcAft>
                <a:spcPts val="0"/>
              </a:spcAft>
              <a:buNone/>
            </a:pPr>
            <a:r>
              <a:rPr b="1" lang="es-419" sz="1600"/>
              <a:t>Networking</a:t>
            </a:r>
            <a:br>
              <a:rPr lang="es-419" sz="1400"/>
            </a:br>
            <a:r>
              <a:rPr lang="es-419" sz="1400"/>
              <a:t>Proporciona clases para la funcionalidad de red, incluido el direccionamiento, clases para usar URL y URI, clases de socket para conectarse a servidores, funcionalidad de seguridad de redes y más. </a:t>
            </a:r>
            <a:endParaRPr sz="1400"/>
          </a:p>
          <a:p>
            <a:pPr indent="0" lvl="0" marL="0" rtl="0" algn="just">
              <a:spcBef>
                <a:spcPts val="1600"/>
              </a:spcBef>
              <a:spcAft>
                <a:spcPts val="0"/>
              </a:spcAft>
              <a:buNone/>
            </a:pPr>
            <a:r>
              <a:rPr b="1" lang="es-419" sz="1600"/>
              <a:t>Seguridad</a:t>
            </a:r>
            <a:br>
              <a:rPr lang="es-419" sz="1400"/>
            </a:br>
            <a:r>
              <a:rPr lang="es-419" sz="1400"/>
              <a:t>API para funciones relacionadas con la seguridad, como control de acceso configurable, firma digital, autenticación y autorización, criptografía, comunicación segura por Internet y más. </a:t>
            </a:r>
            <a:endParaRPr sz="1400"/>
          </a:p>
          <a:p>
            <a:pPr indent="0" lvl="0" marL="0" rtl="0" algn="just">
              <a:spcBef>
                <a:spcPts val="1600"/>
              </a:spcBef>
              <a:spcAft>
                <a:spcPts val="0"/>
              </a:spcAft>
              <a:buNone/>
            </a:pPr>
            <a:r>
              <a:rPr b="1" lang="es-419" sz="1600"/>
              <a:t>Internacionalización</a:t>
            </a:r>
            <a:br>
              <a:rPr lang="es-419" sz="1400"/>
            </a:br>
            <a:r>
              <a:rPr lang="es-419" sz="1400"/>
              <a:t>API que permiten el desarrollo de aplicaciones internacionalizadas. La internacionalización es el proceso de diseño de una aplicación para que pueda adaptarse a varios idiomas y regiones sin cambios de ingeniería.</a:t>
            </a:r>
            <a:endParaRPr sz="1400"/>
          </a:p>
          <a:p>
            <a:pPr indent="0" lvl="0" marL="0" rtl="0" algn="just">
              <a:spcBef>
                <a:spcPts val="1600"/>
              </a:spcBef>
              <a:spcAft>
                <a:spcPts val="0"/>
              </a:spcAft>
              <a:buNone/>
            </a:pPr>
            <a:r>
              <a:rPr b="1" lang="es-419" sz="1600"/>
              <a:t>API de Componente JavaBeans ™</a:t>
            </a:r>
            <a:endParaRPr sz="1400"/>
          </a:p>
          <a:p>
            <a:pPr indent="0" lvl="0" marL="0" rtl="0" algn="just">
              <a:spcBef>
                <a:spcPts val="0"/>
              </a:spcBef>
              <a:spcAft>
                <a:spcPts val="1600"/>
              </a:spcAft>
              <a:buNone/>
            </a:pPr>
            <a:r>
              <a:rPr lang="es-419" sz="1400"/>
              <a:t>Contiene clases relacionadas con el desarrollo de beans: componentes basados en la arquitectura JavaBeans ™ que se pueden combinar como parte del desarrollo de una aplicación. </a:t>
            </a:r>
            <a:endParaRPr sz="14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2"/>
          <p:cNvSpPr txBox="1"/>
          <p:nvPr>
            <p:ph idx="1" type="body"/>
          </p:nvPr>
        </p:nvSpPr>
        <p:spPr>
          <a:xfrm>
            <a:off x="311700" y="296975"/>
            <a:ext cx="8520600" cy="479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Stream.min() and Stream.max()</a:t>
            </a:r>
            <a:endParaRPr b="1"/>
          </a:p>
          <a:p>
            <a:pPr indent="0" lvl="0" marL="0" rtl="0" algn="l">
              <a:spcBef>
                <a:spcPts val="1600"/>
              </a:spcBef>
              <a:spcAft>
                <a:spcPts val="0"/>
              </a:spcAft>
              <a:buNone/>
            </a:pPr>
            <a:r>
              <a:rPr lang="es-419" sz="1600"/>
              <a:t>Los métodos </a:t>
            </a:r>
            <a:r>
              <a:rPr lang="es-419" sz="1600">
                <a:latin typeface="Consolas"/>
                <a:ea typeface="Consolas"/>
                <a:cs typeface="Consolas"/>
                <a:sym typeface="Consolas"/>
              </a:rPr>
              <a:t>min () </a:t>
            </a:r>
            <a:r>
              <a:rPr lang="es-419" sz="1600"/>
              <a:t>y </a:t>
            </a:r>
            <a:r>
              <a:rPr lang="es-419" sz="1600">
                <a:latin typeface="Consolas"/>
                <a:ea typeface="Consolas"/>
                <a:cs typeface="Consolas"/>
                <a:sym typeface="Consolas"/>
              </a:rPr>
              <a:t>max ()</a:t>
            </a:r>
            <a:r>
              <a:rPr lang="es-419" sz="1600"/>
              <a:t> son métodos de procesamiento de flujo. Una vez que se invoquen, la secuencia se repetirá, se aplicará el filtrado y la asignación, y se devolverá el valor mínimo o máximo de la secuencia.</a:t>
            </a:r>
            <a:br>
              <a:rPr lang="es-419" sz="1600"/>
            </a:br>
            <a:endParaRPr sz="1400">
              <a:latin typeface="Consolas"/>
              <a:ea typeface="Consolas"/>
              <a:cs typeface="Consolas"/>
              <a:sym typeface="Consolas"/>
            </a:endParaRPr>
          </a:p>
          <a:p>
            <a:pPr indent="0" lvl="0" marL="0" rtl="0" algn="l">
              <a:spcBef>
                <a:spcPts val="1600"/>
              </a:spcBef>
              <a:spcAft>
                <a:spcPts val="0"/>
              </a:spcAft>
              <a:buNone/>
            </a:pPr>
            <a:r>
              <a:t/>
            </a:r>
            <a:endParaRPr sz="1400">
              <a:latin typeface="Consolas"/>
              <a:ea typeface="Consolas"/>
              <a:cs typeface="Consolas"/>
              <a:sym typeface="Consolas"/>
            </a:endParaRPr>
          </a:p>
          <a:p>
            <a:pPr indent="0" lvl="0" marL="0" rtl="0" algn="l">
              <a:spcBef>
                <a:spcPts val="1600"/>
              </a:spcBef>
              <a:spcAft>
                <a:spcPts val="0"/>
              </a:spcAft>
              <a:buNone/>
            </a:pPr>
            <a:r>
              <a:t/>
            </a:r>
            <a:endParaRPr b="1" sz="1400">
              <a:latin typeface="Consolas"/>
              <a:ea typeface="Consolas"/>
              <a:cs typeface="Consolas"/>
              <a:sym typeface="Consolas"/>
            </a:endParaRPr>
          </a:p>
          <a:p>
            <a:pPr indent="0" lvl="0" marL="0" rtl="0" algn="l">
              <a:spcBef>
                <a:spcPts val="1600"/>
              </a:spcBef>
              <a:spcAft>
                <a:spcPts val="0"/>
              </a:spcAft>
              <a:buNone/>
            </a:pPr>
            <a:r>
              <a:rPr b="1" lang="es-419"/>
              <a:t>Stream.count()</a:t>
            </a:r>
            <a:endParaRPr b="1"/>
          </a:p>
          <a:p>
            <a:pPr indent="0" lvl="0" marL="0" rtl="0" algn="l">
              <a:spcBef>
                <a:spcPts val="1600"/>
              </a:spcBef>
              <a:spcAft>
                <a:spcPts val="0"/>
              </a:spcAft>
              <a:buNone/>
            </a:pPr>
            <a:r>
              <a:rPr lang="es-419" sz="1600"/>
              <a:t>El método count () simplemente devuelve la cantidad de elementos en la secuencia después de aplicar el filtro. </a:t>
            </a:r>
            <a:endParaRPr sz="1600"/>
          </a:p>
          <a:p>
            <a:pPr indent="0" lvl="0" marL="0" rtl="0" algn="l">
              <a:spcBef>
                <a:spcPts val="1600"/>
              </a:spcBef>
              <a:spcAft>
                <a:spcPts val="1600"/>
              </a:spcAft>
              <a:buNone/>
            </a:pPr>
            <a:r>
              <a:t/>
            </a:r>
            <a:endParaRPr sz="1400">
              <a:latin typeface="Consolas"/>
              <a:ea typeface="Consolas"/>
              <a:cs typeface="Consolas"/>
              <a:sym typeface="Consolas"/>
            </a:endParaRPr>
          </a:p>
        </p:txBody>
      </p:sp>
      <p:graphicFrame>
        <p:nvGraphicFramePr>
          <p:cNvPr id="773" name="Google Shape;773;p132"/>
          <p:cNvGraphicFramePr/>
          <p:nvPr/>
        </p:nvGraphicFramePr>
        <p:xfrm>
          <a:off x="2395175" y="1936700"/>
          <a:ext cx="3000000" cy="3000000"/>
        </p:xfrm>
        <a:graphic>
          <a:graphicData uri="http://schemas.openxmlformats.org/drawingml/2006/table">
            <a:tbl>
              <a:tblPr>
                <a:noFill/>
                <a:tableStyleId>{384D4F9B-1B06-447A-89E9-BFCE49620583}</a:tableStyleId>
              </a:tblPr>
              <a:tblGrid>
                <a:gridCol w="6036750"/>
              </a:tblGrid>
              <a:tr h="795900">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String shortest = items.stream()</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    	.min(Comparator.comparing(item -&gt; item.length()))</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    	.get();</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774" name="Google Shape;774;p132"/>
          <p:cNvGraphicFramePr/>
          <p:nvPr/>
        </p:nvGraphicFramePr>
        <p:xfrm>
          <a:off x="2395175" y="4274150"/>
          <a:ext cx="3000000" cy="3000000"/>
        </p:xfrm>
        <a:graphic>
          <a:graphicData uri="http://schemas.openxmlformats.org/drawingml/2006/table">
            <a:tbl>
              <a:tblPr>
                <a:noFill/>
                <a:tableStyleId>{384D4F9B-1B06-447A-89E9-BFCE49620583}</a:tableStyleId>
              </a:tblPr>
              <a:tblGrid>
                <a:gridCol w="6036750"/>
              </a:tblGrid>
              <a:tr h="636725">
                <a:tc>
                  <a:txBody>
                    <a:bodyPr/>
                    <a:lstStyle/>
                    <a:p>
                      <a:pPr indent="0" lvl="0" marL="0" rtl="0" algn="l">
                        <a:lnSpc>
                          <a:spcPct val="115000"/>
                        </a:lnSpc>
                        <a:spcBef>
                          <a:spcPts val="0"/>
                        </a:spcBef>
                        <a:spcAft>
                          <a:spcPts val="0"/>
                        </a:spcAft>
                        <a:buNone/>
                      </a:pPr>
                      <a:r>
                        <a:rPr lang="es-419" sz="1200">
                          <a:solidFill>
                            <a:srgbClr val="FCC28C"/>
                          </a:solidFill>
                          <a:highlight>
                            <a:srgbClr val="333333"/>
                          </a:highlight>
                          <a:latin typeface="Consolas"/>
                          <a:ea typeface="Consolas"/>
                          <a:cs typeface="Consolas"/>
                          <a:sym typeface="Consolas"/>
                        </a:rPr>
                        <a:t>long</a:t>
                      </a:r>
                      <a:r>
                        <a:rPr lang="es-419" sz="1200">
                          <a:solidFill>
                            <a:srgbClr val="FFFFFF"/>
                          </a:solidFill>
                          <a:highlight>
                            <a:srgbClr val="333333"/>
                          </a:highlight>
                          <a:latin typeface="Consolas"/>
                          <a:ea typeface="Consolas"/>
                          <a:cs typeface="Consolas"/>
                          <a:sym typeface="Consolas"/>
                        </a:rPr>
                        <a:t> count = items.stream()</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     .filter( item -&gt; item.startsWith(</a:t>
                      </a:r>
                      <a:r>
                        <a:rPr lang="es-419" sz="1200">
                          <a:solidFill>
                            <a:srgbClr val="A2FCA2"/>
                          </a:solidFill>
                          <a:highlight>
                            <a:srgbClr val="333333"/>
                          </a:highlight>
                          <a:latin typeface="Consolas"/>
                          <a:ea typeface="Consolas"/>
                          <a:cs typeface="Consolas"/>
                          <a:sym typeface="Consolas"/>
                        </a:rPr>
                        <a:t>"t"</a:t>
                      </a:r>
                      <a:r>
                        <a:rPr lang="es-419" sz="1200">
                          <a:solidFill>
                            <a:srgbClr val="FFFFFF"/>
                          </a:solidFill>
                          <a:highlight>
                            <a:srgbClr val="333333"/>
                          </a:highlight>
                          <a:latin typeface="Consolas"/>
                          <a:ea typeface="Consolas"/>
                          <a:cs typeface="Consolas"/>
                          <a:sym typeface="Consolas"/>
                        </a:rPr>
                        <a:t>))</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     .count();</a:t>
                      </a:r>
                      <a:endParaRPr sz="1200">
                        <a:highlight>
                          <a:srgbClr val="F0F0F0"/>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Streams Numéricos</a:t>
            </a:r>
            <a:endParaRPr/>
          </a:p>
        </p:txBody>
      </p:sp>
      <p:sp>
        <p:nvSpPr>
          <p:cNvPr id="780" name="Google Shape;780;p13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Java SE 8 incorpora tres interfaces que transforman streams primitivos en especializados para abordar ese problema: IntStream, DoubleStream y LongStream; cada una de ellas convierte los elementos de un stream de manera especializada para que sean de tipo int, double o long, respectivamente.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781" name="Google Shape;781;p133"/>
          <p:cNvGraphicFramePr/>
          <p:nvPr/>
        </p:nvGraphicFramePr>
        <p:xfrm>
          <a:off x="2734150" y="3222550"/>
          <a:ext cx="3000000" cy="3000000"/>
        </p:xfrm>
        <a:graphic>
          <a:graphicData uri="http://schemas.openxmlformats.org/drawingml/2006/table">
            <a:tbl>
              <a:tblPr>
                <a:noFill/>
                <a:tableStyleId>{384D4F9B-1B06-447A-89E9-BFCE49620583}</a:tableStyleId>
              </a:tblPr>
              <a:tblGrid>
                <a:gridCol w="4880425"/>
              </a:tblGrid>
              <a:tr h="816550">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IntStream oddNumbers = IntStream.rangeClosed(</a:t>
                      </a:r>
                      <a:r>
                        <a:rPr b="1" lang="es-419" sz="1200">
                          <a:solidFill>
                            <a:srgbClr val="D36363"/>
                          </a:solidFill>
                          <a:highlight>
                            <a:srgbClr val="333333"/>
                          </a:highlight>
                          <a:latin typeface="Consolas"/>
                          <a:ea typeface="Consolas"/>
                          <a:cs typeface="Consolas"/>
                          <a:sym typeface="Consolas"/>
                        </a:rPr>
                        <a:t>10</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30</a:t>
                      </a:r>
                      <a:r>
                        <a:rPr b="1" lang="es-419" sz="1200">
                          <a:solidFill>
                            <a:srgbClr val="FFFFFF"/>
                          </a:solidFill>
                          <a:highlight>
                            <a:srgbClr val="333333"/>
                          </a:highlight>
                          <a:latin typeface="Consolas"/>
                          <a:ea typeface="Consolas"/>
                          <a:cs typeface="Consolas"/>
                          <a:sym typeface="Consolas"/>
                        </a:rPr>
                        <a:t>)</a:t>
                      </a:r>
                      <a:endParaRPr b="1" sz="12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                        .filter(n -&gt; n % </a:t>
                      </a:r>
                      <a:r>
                        <a:rPr b="1" lang="es-419" sz="1200">
                          <a:solidFill>
                            <a:srgbClr val="D36363"/>
                          </a:solidFill>
                          <a:highlight>
                            <a:srgbClr val="333333"/>
                          </a:highlight>
                          <a:latin typeface="Consolas"/>
                          <a:ea typeface="Consolas"/>
                          <a:cs typeface="Consolas"/>
                          <a:sym typeface="Consolas"/>
                        </a:rPr>
                        <a:t>2</a:t>
                      </a:r>
                      <a:r>
                        <a:rPr b="1" lang="es-419" sz="1200">
                          <a:solidFill>
                            <a:srgbClr val="FFFFFF"/>
                          </a:solidFill>
                          <a:highlight>
                            <a:srgbClr val="333333"/>
                          </a:highlight>
                          <a:latin typeface="Consolas"/>
                          <a:ea typeface="Consolas"/>
                          <a:cs typeface="Consolas"/>
                          <a:sym typeface="Consolas"/>
                        </a:rPr>
                        <a:t> == </a:t>
                      </a:r>
                      <a:r>
                        <a:rPr b="1" lang="es-419" sz="1200">
                          <a:solidFill>
                            <a:srgbClr val="D36363"/>
                          </a:solidFill>
                          <a:highlight>
                            <a:srgbClr val="333333"/>
                          </a:highlight>
                          <a:latin typeface="Consolas"/>
                          <a:ea typeface="Consolas"/>
                          <a:cs typeface="Consolas"/>
                          <a:sym typeface="Consolas"/>
                        </a:rPr>
                        <a:t>1</a:t>
                      </a:r>
                      <a:r>
                        <a:rPr b="1" lang="es-419" sz="1200">
                          <a:solidFill>
                            <a:srgbClr val="FFFFFF"/>
                          </a:solidFill>
                          <a:highlight>
                            <a:srgbClr val="333333"/>
                          </a:highlight>
                          <a:latin typeface="Consolas"/>
                          <a:ea typeface="Consolas"/>
                          <a:cs typeface="Consolas"/>
                          <a:sym typeface="Consolas"/>
                        </a:rPr>
                        <a:t>);</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4"/>
          <p:cNvSpPr txBox="1"/>
          <p:nvPr>
            <p:ph idx="1" type="body"/>
          </p:nvPr>
        </p:nvSpPr>
        <p:spPr>
          <a:xfrm>
            <a:off x="311700" y="249450"/>
            <a:ext cx="8520600" cy="4407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Los métodos más habituales para convertir un stream en una versión especializada son mapToInt, </a:t>
            </a:r>
            <a:r>
              <a:rPr lang="es-419">
                <a:latin typeface="Consolas"/>
                <a:ea typeface="Consolas"/>
                <a:cs typeface="Consolas"/>
                <a:sym typeface="Consolas"/>
              </a:rPr>
              <a:t>mapToDouble</a:t>
            </a:r>
            <a:r>
              <a:rPr lang="es-419"/>
              <a:t> y </a:t>
            </a:r>
            <a:r>
              <a:rPr lang="es-419">
                <a:latin typeface="Consolas"/>
                <a:ea typeface="Consolas"/>
                <a:cs typeface="Consolas"/>
                <a:sym typeface="Consolas"/>
              </a:rPr>
              <a:t>mapToLong</a:t>
            </a:r>
            <a:r>
              <a:rPr lang="es-419"/>
              <a:t>. </a:t>
            </a:r>
            <a:endParaRPr/>
          </a:p>
          <a:p>
            <a:pPr indent="0" lvl="0" marL="0" rtl="0" algn="just">
              <a:spcBef>
                <a:spcPts val="1600"/>
              </a:spcBef>
              <a:spcAft>
                <a:spcPts val="0"/>
              </a:spcAft>
              <a:buNone/>
            </a:pPr>
            <a:r>
              <a:rPr lang="es-419"/>
              <a:t>Estos métodos funcionan exactamente igual que el método map que vimos anteriormente, pero devuelve un stream especializado en lugar de un Stream&lt;T&gt;.</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Operaciones intermedias y terminales</a:t>
            </a:r>
            <a:endParaRPr/>
          </a:p>
        </p:txBody>
      </p:sp>
      <p:sp>
        <p:nvSpPr>
          <p:cNvPr id="792" name="Google Shape;792;p13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Una de las virtudes de los </a:t>
            </a:r>
            <a:r>
              <a:rPr lang="es-419">
                <a:latin typeface="Consolas"/>
                <a:ea typeface="Consolas"/>
                <a:cs typeface="Consolas"/>
                <a:sym typeface="Consolas"/>
              </a:rPr>
              <a:t>streams</a:t>
            </a:r>
            <a:r>
              <a:rPr lang="es-419"/>
              <a:t> es que son evaluadas perezosamente, particularmente las funciones que devuelven una instancia de la secuencia:</a:t>
            </a:r>
            <a:endParaRPr/>
          </a:p>
          <a:p>
            <a:pPr indent="457200" lvl="0" marL="0" rtl="0" algn="just">
              <a:spcBef>
                <a:spcPts val="1600"/>
              </a:spcBef>
              <a:spcAft>
                <a:spcPts val="0"/>
              </a:spcAft>
              <a:buNone/>
            </a:pPr>
            <a:r>
              <a:rPr lang="es-419">
                <a:latin typeface="Consolas"/>
                <a:ea typeface="Consolas"/>
                <a:cs typeface="Consolas"/>
                <a:sym typeface="Consolas"/>
              </a:rPr>
              <a:t>filter</a:t>
            </a:r>
            <a:r>
              <a:rPr lang="es-419"/>
              <a:t>, </a:t>
            </a:r>
            <a:r>
              <a:rPr lang="es-419">
                <a:latin typeface="Consolas"/>
                <a:ea typeface="Consolas"/>
                <a:cs typeface="Consolas"/>
                <a:sym typeface="Consolas"/>
              </a:rPr>
              <a:t>map</a:t>
            </a:r>
            <a:r>
              <a:rPr lang="es-419"/>
              <a:t>, se llaman intermedias. </a:t>
            </a:r>
            <a:endParaRPr/>
          </a:p>
          <a:p>
            <a:pPr indent="0" lvl="0" marL="0" rtl="0" algn="just">
              <a:spcBef>
                <a:spcPts val="1600"/>
              </a:spcBef>
              <a:spcAft>
                <a:spcPts val="1600"/>
              </a:spcAft>
              <a:buNone/>
            </a:pPr>
            <a:r>
              <a:rPr lang="es-419"/>
              <a:t>Esto significa que no se evaluarán cuando se especifiquen. En cambio, el cálculo ocurrirá cuando el resultado de esa operación sea necesario.</a:t>
            </a:r>
            <a:endParaRPr/>
          </a:p>
        </p:txBody>
      </p:sp>
      <p:graphicFrame>
        <p:nvGraphicFramePr>
          <p:cNvPr id="793" name="Google Shape;793;p135"/>
          <p:cNvGraphicFramePr/>
          <p:nvPr/>
        </p:nvGraphicFramePr>
        <p:xfrm>
          <a:off x="3755950" y="3437650"/>
          <a:ext cx="3000000" cy="3000000"/>
        </p:xfrm>
        <a:graphic>
          <a:graphicData uri="http://schemas.openxmlformats.org/drawingml/2006/table">
            <a:tbl>
              <a:tblPr>
                <a:noFill/>
                <a:tableStyleId>{384D4F9B-1B06-447A-89E9-BFCE49620583}</a:tableStyleId>
              </a:tblPr>
              <a:tblGrid>
                <a:gridCol w="4626250"/>
              </a:tblGrid>
              <a:tr h="979350">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Stream &lt;String&gt; names = people.stream ()</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  .filter (p -&gt; p.getGender () == Género.FEMALE)</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  .map (Person :: getName)</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  .map (String :: toUpperCase);</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6"/>
          <p:cNvSpPr txBox="1"/>
          <p:nvPr>
            <p:ph idx="1" type="body"/>
          </p:nvPr>
        </p:nvSpPr>
        <p:spPr>
          <a:xfrm>
            <a:off x="311700" y="249450"/>
            <a:ext cx="8520600" cy="4407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Ninguno de los nombres se recopilará inmediatamente y se convertirá en mayúsculas. Cuando ocurre el cálculo, puede preguntar. Cuando se llama a una operación de terminal. Todas las operaciones que devuelven algo que no sea una secuencia son terminales. </a:t>
            </a:r>
            <a:endParaRPr sz="1600"/>
          </a:p>
          <a:p>
            <a:pPr indent="0" lvl="0" marL="0" rtl="0" algn="just">
              <a:spcBef>
                <a:spcPts val="1600"/>
              </a:spcBef>
              <a:spcAft>
                <a:spcPts val="0"/>
              </a:spcAft>
              <a:buNone/>
            </a:pPr>
            <a:r>
              <a:rPr lang="es-419" sz="1600"/>
              <a:t>Las operaciones como forEach, collect, reduce son terminales. Esto hace que los </a:t>
            </a:r>
            <a:r>
              <a:rPr lang="es-419">
                <a:latin typeface="Consolas"/>
                <a:ea typeface="Consolas"/>
                <a:cs typeface="Consolas"/>
                <a:sym typeface="Consolas"/>
              </a:rPr>
              <a:t>streams</a:t>
            </a:r>
            <a:r>
              <a:rPr lang="es-419" sz="1600"/>
              <a:t> sean particularmente eficientes en el manejo de grandes cantidades de datos.</a:t>
            </a:r>
            <a:endParaRPr sz="1600"/>
          </a:p>
          <a:p>
            <a:pPr indent="0" lvl="0" marL="0" rtl="0" algn="just">
              <a:spcBef>
                <a:spcPts val="1600"/>
              </a:spcBef>
              <a:spcAft>
                <a:spcPts val="0"/>
              </a:spcAft>
              <a:buNone/>
            </a:pPr>
            <a:r>
              <a:rPr lang="es-419" sz="1600"/>
              <a:t>Además de eso, casi siempre se puede intentar paralelizar el procesamiento del flujo convirtiendo el flujo en un flujo paralelo llamando al método parallel (), dependiendo de la naturaleza interna del flujo, puede obtener los beneficios de rendimiento. </a:t>
            </a:r>
            <a:endParaRPr sz="1600"/>
          </a:p>
          <a:p>
            <a:pPr indent="0" lvl="0" marL="0" rtl="0" algn="just">
              <a:spcBef>
                <a:spcPts val="1600"/>
              </a:spcBef>
              <a:spcAft>
                <a:spcPts val="1600"/>
              </a:spcAft>
              <a:buNone/>
            </a:pPr>
            <a:r>
              <a:rPr i="1" lang="es-419" sz="1400"/>
              <a:t>Hay riesgos de ejecutar cada operación de flujo en paralelo, porque la mayoría de las implementaciones de flujo utilizan ForkJoinPool por defecto para realizar las operaciones en segundo plano. Por lo tanto, puede hacer que el flujo de procesamiento en particular sea un poco más rápido, pero sacrifica el rendimiento de toda la JVM sin siquiera darse cuenta.</a:t>
            </a:r>
            <a:endParaRPr sz="16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Construcción de </a:t>
            </a:r>
            <a:r>
              <a:rPr lang="es-419"/>
              <a:t>Streams</a:t>
            </a:r>
            <a:endParaRPr/>
          </a:p>
        </p:txBody>
      </p:sp>
      <p:sp>
        <p:nvSpPr>
          <p:cNvPr id="804" name="Google Shape;804;p13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Hay varias maneras de crear streams,  a partir de una colección, streams numericos de números, pero también es posible  crear streams a partir de valores, matrices o archivos. Incluso se puede crear un stream a partir de una función para generar streams infinitos, o limitarlos.</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805" name="Google Shape;805;p137"/>
          <p:cNvGraphicFramePr/>
          <p:nvPr/>
        </p:nvGraphicFramePr>
        <p:xfrm>
          <a:off x="471375" y="2644375"/>
          <a:ext cx="3000000" cy="3000000"/>
        </p:xfrm>
        <a:graphic>
          <a:graphicData uri="http://schemas.openxmlformats.org/drawingml/2006/table">
            <a:tbl>
              <a:tblPr>
                <a:noFill/>
                <a:tableStyleId>{384D4F9B-1B06-447A-89E9-BFCE49620583}</a:tableStyleId>
              </a:tblPr>
              <a:tblGrid>
                <a:gridCol w="5383850"/>
              </a:tblGrid>
              <a:tr h="777350">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Stream&lt;Integer&gt; numbersFromValues = Stream.of(</a:t>
                      </a:r>
                      <a:r>
                        <a:rPr b="1" lang="es-419" sz="1200">
                          <a:solidFill>
                            <a:srgbClr val="D36363"/>
                          </a:solidFill>
                          <a:highlight>
                            <a:srgbClr val="333333"/>
                          </a:highlight>
                          <a:latin typeface="Consolas"/>
                          <a:ea typeface="Consolas"/>
                          <a:cs typeface="Consolas"/>
                          <a:sym typeface="Consolas"/>
                        </a:rPr>
                        <a:t>1</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2</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3</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4</a:t>
                      </a:r>
                      <a:r>
                        <a:rPr b="1" lang="es-419" sz="1200">
                          <a:solidFill>
                            <a:srgbClr val="FFFFFF"/>
                          </a:solidFill>
                          <a:highlight>
                            <a:srgbClr val="333333"/>
                          </a:highlight>
                          <a:latin typeface="Consolas"/>
                          <a:ea typeface="Consolas"/>
                          <a:cs typeface="Consolas"/>
                          <a:sym typeface="Consolas"/>
                        </a:rPr>
                        <a:t>); </a:t>
                      </a:r>
                      <a:br>
                        <a:rPr b="1" lang="es-419" sz="1200">
                          <a:solidFill>
                            <a:srgbClr val="FFFFFF"/>
                          </a:solidFill>
                          <a:highlight>
                            <a:srgbClr val="333333"/>
                          </a:highlight>
                          <a:latin typeface="Consolas"/>
                          <a:ea typeface="Consolas"/>
                          <a:cs typeface="Consolas"/>
                          <a:sym typeface="Consolas"/>
                        </a:rPr>
                      </a:br>
                      <a:r>
                        <a:rPr b="1" lang="es-419" sz="1200">
                          <a:solidFill>
                            <a:srgbClr val="FCC28C"/>
                          </a:solidFill>
                          <a:highlight>
                            <a:srgbClr val="333333"/>
                          </a:highlight>
                          <a:latin typeface="Consolas"/>
                          <a:ea typeface="Consolas"/>
                          <a:cs typeface="Consolas"/>
                          <a:sym typeface="Consolas"/>
                        </a:rPr>
                        <a:t>int</a:t>
                      </a:r>
                      <a:r>
                        <a:rPr b="1" lang="es-419" sz="1200">
                          <a:solidFill>
                            <a:srgbClr val="FFFFFF"/>
                          </a:solidFill>
                          <a:highlight>
                            <a:srgbClr val="333333"/>
                          </a:highlight>
                          <a:latin typeface="Consolas"/>
                          <a:ea typeface="Consolas"/>
                          <a:cs typeface="Consolas"/>
                          <a:sym typeface="Consolas"/>
                        </a:rPr>
                        <a:t>[] numbers = {</a:t>
                      </a:r>
                      <a:r>
                        <a:rPr b="1" lang="es-419" sz="1200">
                          <a:solidFill>
                            <a:srgbClr val="D36363"/>
                          </a:solidFill>
                          <a:highlight>
                            <a:srgbClr val="333333"/>
                          </a:highlight>
                          <a:latin typeface="Consolas"/>
                          <a:ea typeface="Consolas"/>
                          <a:cs typeface="Consolas"/>
                          <a:sym typeface="Consolas"/>
                        </a:rPr>
                        <a:t>1</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2</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3</a:t>
                      </a:r>
                      <a:r>
                        <a:rPr b="1" lang="es-419" sz="1200">
                          <a:solidFill>
                            <a:srgbClr val="FFFFFF"/>
                          </a:solidFill>
                          <a:highlight>
                            <a:srgbClr val="333333"/>
                          </a:highlight>
                          <a:latin typeface="Consolas"/>
                          <a:ea typeface="Consolas"/>
                          <a:cs typeface="Consolas"/>
                          <a:sym typeface="Consolas"/>
                        </a:rPr>
                        <a:t>, </a:t>
                      </a:r>
                      <a:r>
                        <a:rPr b="1" lang="es-419" sz="1200">
                          <a:solidFill>
                            <a:srgbClr val="D36363"/>
                          </a:solidFill>
                          <a:highlight>
                            <a:srgbClr val="333333"/>
                          </a:highlight>
                          <a:latin typeface="Consolas"/>
                          <a:ea typeface="Consolas"/>
                          <a:cs typeface="Consolas"/>
                          <a:sym typeface="Consolas"/>
                        </a:rPr>
                        <a:t>4</a:t>
                      </a:r>
                      <a:r>
                        <a:rPr b="1" lang="es-419" sz="1200">
                          <a:solidFill>
                            <a:srgbClr val="FFFFFF"/>
                          </a:solidFill>
                          <a:highlight>
                            <a:srgbClr val="333333"/>
                          </a:highlight>
                          <a:latin typeface="Consolas"/>
                          <a:ea typeface="Consolas"/>
                          <a:cs typeface="Consolas"/>
                          <a:sym typeface="Consolas"/>
                        </a:rPr>
                        <a:t>}; </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IntStream numbersFromArray = Arrays.stream(numbers);</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806" name="Google Shape;806;p137"/>
          <p:cNvGraphicFramePr/>
          <p:nvPr/>
        </p:nvGraphicFramePr>
        <p:xfrm>
          <a:off x="3703875" y="3515175"/>
          <a:ext cx="3000000" cy="3000000"/>
        </p:xfrm>
        <a:graphic>
          <a:graphicData uri="http://schemas.openxmlformats.org/drawingml/2006/table">
            <a:tbl>
              <a:tblPr>
                <a:noFill/>
                <a:tableStyleId>{384D4F9B-1B06-447A-89E9-BFCE49620583}</a:tableStyleId>
              </a:tblPr>
              <a:tblGrid>
                <a:gridCol w="5084800"/>
              </a:tblGrid>
              <a:tr h="336750">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Stream&lt;Integer&gt; numbers = Stream.iterate(</a:t>
                      </a:r>
                      <a:r>
                        <a:rPr b="1" lang="es-419" sz="1200">
                          <a:solidFill>
                            <a:srgbClr val="D36363"/>
                          </a:solidFill>
                          <a:highlight>
                            <a:srgbClr val="333333"/>
                          </a:highlight>
                          <a:latin typeface="Consolas"/>
                          <a:ea typeface="Consolas"/>
                          <a:cs typeface="Consolas"/>
                          <a:sym typeface="Consolas"/>
                        </a:rPr>
                        <a:t>0</a:t>
                      </a:r>
                      <a:r>
                        <a:rPr b="1" lang="es-419" sz="1200">
                          <a:solidFill>
                            <a:srgbClr val="FFFFFF"/>
                          </a:solidFill>
                          <a:highlight>
                            <a:srgbClr val="333333"/>
                          </a:highlight>
                          <a:latin typeface="Consolas"/>
                          <a:ea typeface="Consolas"/>
                          <a:cs typeface="Consolas"/>
                          <a:sym typeface="Consolas"/>
                        </a:rPr>
                        <a:t>, n -&gt; n + </a:t>
                      </a:r>
                      <a:r>
                        <a:rPr b="1" lang="es-419" sz="1200">
                          <a:solidFill>
                            <a:srgbClr val="D36363"/>
                          </a:solidFill>
                          <a:highlight>
                            <a:srgbClr val="333333"/>
                          </a:highlight>
                          <a:latin typeface="Consolas"/>
                          <a:ea typeface="Consolas"/>
                          <a:cs typeface="Consolas"/>
                          <a:sym typeface="Consolas"/>
                        </a:rPr>
                        <a:t>10</a:t>
                      </a:r>
                      <a:r>
                        <a:rPr b="1" lang="es-419" sz="1200">
                          <a:solidFill>
                            <a:srgbClr val="FFFFFF"/>
                          </a:solidFill>
                          <a:highlight>
                            <a:srgbClr val="333333"/>
                          </a:highlight>
                          <a:latin typeface="Consolas"/>
                          <a:ea typeface="Consolas"/>
                          <a:cs typeface="Consolas"/>
                          <a:sym typeface="Consolas"/>
                        </a:rPr>
                        <a:t>);</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807" name="Google Shape;807;p137"/>
          <p:cNvGraphicFramePr/>
          <p:nvPr/>
        </p:nvGraphicFramePr>
        <p:xfrm>
          <a:off x="377450" y="4021575"/>
          <a:ext cx="3000000" cy="3000000"/>
        </p:xfrm>
        <a:graphic>
          <a:graphicData uri="http://schemas.openxmlformats.org/drawingml/2006/table">
            <a:tbl>
              <a:tblPr>
                <a:noFill/>
                <a:tableStyleId>{384D4F9B-1B06-447A-89E9-BFCE49620583}</a:tableStyleId>
              </a:tblPr>
              <a:tblGrid>
                <a:gridCol w="8105125"/>
              </a:tblGrid>
              <a:tr h="431475">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Stream&lt;Integer&gt; numbers = Stream.iterate(</a:t>
                      </a:r>
                      <a:r>
                        <a:rPr b="1" lang="es-419" sz="1200">
                          <a:solidFill>
                            <a:srgbClr val="D36363"/>
                          </a:solidFill>
                          <a:highlight>
                            <a:srgbClr val="333333"/>
                          </a:highlight>
                          <a:latin typeface="Consolas"/>
                          <a:ea typeface="Consolas"/>
                          <a:cs typeface="Consolas"/>
                          <a:sym typeface="Consolas"/>
                        </a:rPr>
                        <a:t>0</a:t>
                      </a:r>
                      <a:r>
                        <a:rPr b="1" lang="es-419" sz="1200">
                          <a:solidFill>
                            <a:srgbClr val="FFFFFF"/>
                          </a:solidFill>
                          <a:highlight>
                            <a:srgbClr val="333333"/>
                          </a:highlight>
                          <a:latin typeface="Consolas"/>
                          <a:ea typeface="Consolas"/>
                          <a:cs typeface="Consolas"/>
                          <a:sym typeface="Consolas"/>
                        </a:rPr>
                        <a:t>, n -&gt; n + </a:t>
                      </a:r>
                      <a:r>
                        <a:rPr b="1" lang="es-419" sz="1200">
                          <a:solidFill>
                            <a:srgbClr val="D36363"/>
                          </a:solidFill>
                          <a:highlight>
                            <a:srgbClr val="333333"/>
                          </a:highlight>
                          <a:latin typeface="Consolas"/>
                          <a:ea typeface="Consolas"/>
                          <a:cs typeface="Consolas"/>
                          <a:sym typeface="Consolas"/>
                        </a:rPr>
                        <a:t>10</a:t>
                      </a:r>
                      <a:r>
                        <a:rPr b="1" lang="es-419" sz="1200">
                          <a:solidFill>
                            <a:srgbClr val="FFFFFF"/>
                          </a:solidFill>
                          <a:highlight>
                            <a:srgbClr val="333333"/>
                          </a:highlight>
                          <a:latin typeface="Consolas"/>
                          <a:ea typeface="Consolas"/>
                          <a:cs typeface="Consolas"/>
                          <a:sym typeface="Consolas"/>
                        </a:rPr>
                        <a:t>).limit(</a:t>
                      </a:r>
                      <a:r>
                        <a:rPr b="1" lang="es-419" sz="1200">
                          <a:solidFill>
                            <a:srgbClr val="D36363"/>
                          </a:solidFill>
                          <a:highlight>
                            <a:srgbClr val="333333"/>
                          </a:highlight>
                          <a:latin typeface="Consolas"/>
                          <a:ea typeface="Consolas"/>
                          <a:cs typeface="Consolas"/>
                          <a:sym typeface="Consolas"/>
                        </a:rPr>
                        <a:t>5</a:t>
                      </a:r>
                      <a:r>
                        <a:rPr b="1" lang="es-419" sz="1200">
                          <a:solidFill>
                            <a:srgbClr val="FFFFFF"/>
                          </a:solidFill>
                          <a:highlight>
                            <a:srgbClr val="333333"/>
                          </a:highlight>
                          <a:latin typeface="Consolas"/>
                          <a:ea typeface="Consolas"/>
                          <a:cs typeface="Consolas"/>
                          <a:sym typeface="Consolas"/>
                        </a:rPr>
                        <a:t>).forEach(System.out::println);</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Streams vs Colecciones</a:t>
            </a:r>
            <a:endParaRPr/>
          </a:p>
        </p:txBody>
      </p:sp>
      <p:sp>
        <p:nvSpPr>
          <p:cNvPr id="813" name="Google Shape;813;p138"/>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Tanto la noción de colecciones que ya existía en Java como la nueva noción de streams se refieren a interfaces con secuencias de elementos, sin embargo, las colecciones hacen referencia a datos mientras que los streams hacen referencia a cómputos.</a:t>
            </a:r>
            <a:endParaRPr/>
          </a:p>
          <a:p>
            <a:pPr indent="0" lvl="0" marL="0" rtl="0" algn="just">
              <a:spcBef>
                <a:spcPts val="1600"/>
              </a:spcBef>
              <a:spcAft>
                <a:spcPts val="1600"/>
              </a:spcAft>
              <a:buNone/>
            </a:pPr>
            <a:r>
              <a:rPr lang="es-419"/>
              <a:t>En términos simples, la diferencia entre las colecciones y los streams se relaciona con cuándo se hacen los cómputos. Las colecciones son estructuras de datos que se almacenan en la memoria, donde se encuentran todos los valores que tiene la estructura de datos en un momento dado; cada elemento de la colección debe calcularse antes de que se lo pueda agregar a la (cont)...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9"/>
          <p:cNvSpPr txBox="1"/>
          <p:nvPr>
            <p:ph idx="1" type="body"/>
          </p:nvPr>
        </p:nvSpPr>
        <p:spPr>
          <a:xfrm>
            <a:off x="311700" y="249450"/>
            <a:ext cx="8520600" cy="4407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colección. En cambio, los streams son estructuras de datos fijas conceptualmente cuyos elementos se computan cuando se recibe la solicitud correspondiente.</a:t>
            </a:r>
            <a:endParaRPr/>
          </a:p>
          <a:p>
            <a:pPr indent="0" lvl="0" marL="0" rtl="0" algn="just">
              <a:spcBef>
                <a:spcPts val="1600"/>
              </a:spcBef>
              <a:spcAft>
                <a:spcPts val="0"/>
              </a:spcAft>
              <a:buNone/>
            </a:pPr>
            <a:r>
              <a:rPr lang="es-419"/>
              <a:t>Cuando se emplea la interfaz </a:t>
            </a:r>
            <a:r>
              <a:rPr lang="es-419">
                <a:latin typeface="Consolas"/>
                <a:ea typeface="Consolas"/>
                <a:cs typeface="Consolas"/>
                <a:sym typeface="Consolas"/>
              </a:rPr>
              <a:t>Collection</a:t>
            </a:r>
            <a:r>
              <a:rPr lang="es-419"/>
              <a:t>, es el usuario quien debe ocuparse de la iteración (por ejemplo, mediante foreach); ese enfoque se denomina iteración externa.</a:t>
            </a:r>
            <a:endParaRPr/>
          </a:p>
          <a:p>
            <a:pPr indent="0" lvl="0" marL="0" rtl="0" algn="l">
              <a:spcBef>
                <a:spcPts val="1600"/>
              </a:spcBef>
              <a:spcAft>
                <a:spcPts val="1600"/>
              </a:spcAft>
              <a:buNone/>
            </a:pPr>
            <a:r>
              <a:t/>
            </a:r>
            <a:endParaRPr sz="16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4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Parallel Streams</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41"/>
          <p:cNvSpPr txBox="1"/>
          <p:nvPr>
            <p:ph type="title"/>
          </p:nvPr>
        </p:nvSpPr>
        <p:spPr>
          <a:xfrm>
            <a:off x="311700" y="249450"/>
            <a:ext cx="8520600" cy="7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Paralelizando</a:t>
            </a:r>
            <a:endParaRPr/>
          </a:p>
        </p:txBody>
      </p:sp>
      <p:sp>
        <p:nvSpPr>
          <p:cNvPr id="829" name="Google Shape;829;p141"/>
          <p:cNvSpPr txBox="1"/>
          <p:nvPr>
            <p:ph idx="1" type="body"/>
          </p:nvPr>
        </p:nvSpPr>
        <p:spPr>
          <a:xfrm>
            <a:off x="311700" y="973950"/>
            <a:ext cx="8520600" cy="376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El procesamiento paralelo está por todas partes hoy en día. Debido al aumento de la cantidad de núcleos de CPU y al menor costo de hardware que permite sistemas de clúster más baratos. </a:t>
            </a:r>
            <a:endParaRPr/>
          </a:p>
          <a:p>
            <a:pPr indent="0" lvl="0" marL="0" rtl="0" algn="just">
              <a:spcBef>
                <a:spcPts val="1000"/>
              </a:spcBef>
              <a:spcAft>
                <a:spcPts val="0"/>
              </a:spcAft>
              <a:buNone/>
            </a:pPr>
            <a:br>
              <a:rPr lang="es-419"/>
            </a:br>
            <a:r>
              <a:rPr lang="es-419"/>
              <a:t>Java 8 se preocupa por este hecho con la nueva API de </a:t>
            </a:r>
            <a:r>
              <a:rPr lang="es-419">
                <a:latin typeface="Consolas"/>
                <a:ea typeface="Consolas"/>
                <a:cs typeface="Consolas"/>
                <a:sym typeface="Consolas"/>
              </a:rPr>
              <a:t>streams</a:t>
            </a:r>
            <a:r>
              <a:rPr lang="es-419"/>
              <a:t> y la simplificación de crear un procesamiento paralelo en colecciones y matrices.</a:t>
            </a:r>
            <a:endParaRPr/>
          </a:p>
          <a:p>
            <a:pPr indent="0" lvl="0" marL="0" rtl="0" algn="just">
              <a:spcBef>
                <a:spcPts val="1000"/>
              </a:spcBef>
              <a:spcAft>
                <a:spcPts val="0"/>
              </a:spcAft>
              <a:buNone/>
            </a:pPr>
            <a:br>
              <a:rPr lang="es-419"/>
            </a:br>
            <a:r>
              <a:rPr lang="es-419"/>
              <a:t>Imaginemos que myList es una lista de enteros y que contiene 500,000 valores enteros. La forma de resumir estos valores enteros en la era pre-java 8 se hizo usando un para cada ciclo.</a:t>
            </a:r>
            <a:endParaRPr/>
          </a:p>
          <a:p>
            <a:pPr indent="0" lvl="0" marL="0" rtl="0" algn="just">
              <a:spcBef>
                <a:spcPts val="1000"/>
              </a:spcBef>
              <a:spcAft>
                <a:spcPts val="0"/>
              </a:spcAft>
              <a:buNone/>
            </a:pPr>
            <a:br>
              <a:rPr lang="es-419">
                <a:solidFill>
                  <a:srgbClr val="000000"/>
                </a:solidFill>
                <a:highlight>
                  <a:srgbClr val="F0F0F0"/>
                </a:highlight>
                <a:latin typeface="Consolas"/>
                <a:ea typeface="Consolas"/>
                <a:cs typeface="Consolas"/>
                <a:sym typeface="Consolas"/>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249450"/>
            <a:ext cx="8520600" cy="44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Java Management Extensions (JMX)</a:t>
            </a:r>
            <a:endParaRPr b="1" sz="1600"/>
          </a:p>
          <a:p>
            <a:pPr indent="0" lvl="0" marL="0" rtl="0" algn="just">
              <a:spcBef>
                <a:spcPts val="0"/>
              </a:spcBef>
              <a:spcAft>
                <a:spcPts val="0"/>
              </a:spcAft>
              <a:buNone/>
            </a:pPr>
            <a:r>
              <a:rPr lang="es-419" sz="1400"/>
              <a:t>La API Java Management Extensions (JMX) es una API estándar para la gestión y el control de recursos como aplicaciones, dispositivos, servicios y la máquina virtual Java. Los usos típicos incluyen consultar y cambiar la configuración de la aplicación, acumular estadísticas sobre el comportamiento de la aplicación y notificar los cambios de estado y las condiciones erróneas. La API JMX incluye acceso remoto, por lo que un programa de administración remota puede interactuar con una aplicación en ejecución para estos fines.</a:t>
            </a:r>
            <a:endParaRPr sz="1400"/>
          </a:p>
          <a:p>
            <a:pPr indent="0" lvl="0" marL="0" rtl="0" algn="l">
              <a:spcBef>
                <a:spcPts val="1600"/>
              </a:spcBef>
              <a:spcAft>
                <a:spcPts val="0"/>
              </a:spcAft>
              <a:buNone/>
            </a:pPr>
            <a:br>
              <a:rPr lang="es-419" sz="1400"/>
            </a:br>
            <a:r>
              <a:rPr b="1" lang="es-419" sz="1600"/>
              <a:t>XML (JAXP)</a:t>
            </a:r>
            <a:endParaRPr sz="1400"/>
          </a:p>
          <a:p>
            <a:pPr indent="0" lvl="0" marL="0" rtl="0" algn="l">
              <a:spcBef>
                <a:spcPts val="0"/>
              </a:spcBef>
              <a:spcAft>
                <a:spcPts val="0"/>
              </a:spcAft>
              <a:buNone/>
            </a:pPr>
            <a:r>
              <a:rPr lang="es-419" sz="1400"/>
              <a:t>La plataforma Java proporciona un amplio conjunto de API para procesar documentos y datos XML. </a:t>
            </a:r>
            <a:endParaRPr sz="1400"/>
          </a:p>
          <a:p>
            <a:pPr indent="0" lvl="0" marL="0" rtl="0" algn="just">
              <a:spcBef>
                <a:spcPts val="1600"/>
              </a:spcBef>
              <a:spcAft>
                <a:spcPts val="0"/>
              </a:spcAft>
              <a:buNone/>
            </a:pPr>
            <a:r>
              <a:rPr b="1" lang="es-419" sz="1600"/>
              <a:t>Java Native Interface (JNI)</a:t>
            </a:r>
            <a:endParaRPr sz="1400"/>
          </a:p>
          <a:p>
            <a:pPr indent="0" lvl="0" marL="0" rtl="0" algn="just">
              <a:spcBef>
                <a:spcPts val="0"/>
              </a:spcBef>
              <a:spcAft>
                <a:spcPts val="1600"/>
              </a:spcAft>
              <a:buNone/>
            </a:pPr>
            <a:r>
              <a:rPr lang="es-419" sz="1400"/>
              <a:t>Java Native Interface (JNI) es una interfaz de programación estándar para escribir métodos nativos de Java e incrustar la máquina virtual Java en aplicaciones nativas. El objetivo principal es la compatibilidad binaria de bibliotecas de métodos nativos en todas las implementaciones de máquinas virtuales Java en una plataforma determinada. </a:t>
            </a:r>
            <a:endParaRPr sz="140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42"/>
          <p:cNvSpPr txBox="1"/>
          <p:nvPr>
            <p:ph idx="1" type="body"/>
          </p:nvPr>
        </p:nvSpPr>
        <p:spPr>
          <a:xfrm>
            <a:off x="311700" y="261325"/>
            <a:ext cx="8520600" cy="450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br>
              <a:rPr lang="es-419" sz="1600"/>
            </a:b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p:txBody>
      </p:sp>
      <p:pic>
        <p:nvPicPr>
          <p:cNvPr id="835" name="Google Shape;835;p142"/>
          <p:cNvPicPr preferRelativeResize="0"/>
          <p:nvPr/>
        </p:nvPicPr>
        <p:blipFill>
          <a:blip r:embed="rId3">
            <a:alphaModFix/>
          </a:blip>
          <a:stretch>
            <a:fillRect/>
          </a:stretch>
        </p:blipFill>
        <p:spPr>
          <a:xfrm>
            <a:off x="1049025" y="1162100"/>
            <a:ext cx="6933499" cy="2708351"/>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4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Colecciones y genéricos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 de </a:t>
            </a:r>
            <a:r>
              <a:rPr lang="es-419"/>
              <a:t>Generics </a:t>
            </a:r>
            <a:endParaRPr/>
          </a:p>
        </p:txBody>
      </p:sp>
      <p:sp>
        <p:nvSpPr>
          <p:cNvPr id="846" name="Google Shape;846;p144"/>
          <p:cNvSpPr txBox="1"/>
          <p:nvPr>
            <p:ph idx="1" type="body"/>
          </p:nvPr>
        </p:nvSpPr>
        <p:spPr>
          <a:xfrm>
            <a:off x="311700" y="1266325"/>
            <a:ext cx="8520600" cy="3532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Las características de Java Generics se agregaron al lenguaje Java de Java 5, donde se añaden una forma de especificar tipos de concreto a clases de propósito general y métodos que operaban en con Object.</a:t>
            </a:r>
            <a:endParaRPr/>
          </a:p>
          <a:p>
            <a:pPr indent="0" lvl="0" marL="0" rtl="0" algn="just">
              <a:spcBef>
                <a:spcPts val="1600"/>
              </a:spcBef>
              <a:spcAft>
                <a:spcPts val="0"/>
              </a:spcAft>
              <a:buNone/>
            </a:pPr>
            <a:r>
              <a:rPr lang="es-419"/>
              <a:t>La interfaz de List representa una lista de instancias de objetos. Esto significa que podríamos poner cualquier objeto en una lista.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847" name="Google Shape;847;p144"/>
          <p:cNvGraphicFramePr/>
          <p:nvPr/>
        </p:nvGraphicFramePr>
        <p:xfrm>
          <a:off x="758525" y="3310400"/>
          <a:ext cx="3000000" cy="3000000"/>
        </p:xfrm>
        <a:graphic>
          <a:graphicData uri="http://schemas.openxmlformats.org/drawingml/2006/table">
            <a:tbl>
              <a:tblPr>
                <a:noFill/>
                <a:tableStyleId>{384D4F9B-1B06-447A-89E9-BFCE49620583}</a:tableStyleId>
              </a:tblPr>
              <a:tblGrid>
                <a:gridCol w="3564600"/>
              </a:tblGrid>
              <a:tr h="1093100">
                <a:tc>
                  <a:txBody>
                    <a:bodyPr/>
                    <a:lstStyle/>
                    <a:p>
                      <a:pPr indent="0" lvl="0" marL="0" rtl="0" algn="l">
                        <a:lnSpc>
                          <a:spcPct val="115000"/>
                        </a:lnSpc>
                        <a:spcBef>
                          <a:spcPts val="0"/>
                        </a:spcBef>
                        <a:spcAft>
                          <a:spcPts val="0"/>
                        </a:spcAft>
                        <a:buNone/>
                      </a:pPr>
                      <a:r>
                        <a:rPr lang="es-419" sz="1200">
                          <a:solidFill>
                            <a:srgbClr val="FFFFFF"/>
                          </a:solidFill>
                          <a:highlight>
                            <a:srgbClr val="333333"/>
                          </a:highlight>
                          <a:latin typeface="Consolas"/>
                          <a:ea typeface="Consolas"/>
                          <a:cs typeface="Consolas"/>
                          <a:sym typeface="Consolas"/>
                        </a:rPr>
                        <a:t>List list = </a:t>
                      </a:r>
                      <a:r>
                        <a:rPr lang="es-419" sz="1200">
                          <a:solidFill>
                            <a:srgbClr val="FCC28C"/>
                          </a:solidFill>
                          <a:highlight>
                            <a:srgbClr val="333333"/>
                          </a:highlight>
                          <a:latin typeface="Consolas"/>
                          <a:ea typeface="Consolas"/>
                          <a:cs typeface="Consolas"/>
                          <a:sym typeface="Consolas"/>
                        </a:rPr>
                        <a:t>new</a:t>
                      </a:r>
                      <a:r>
                        <a:rPr lang="es-419" sz="1200">
                          <a:solidFill>
                            <a:srgbClr val="FFFFFF"/>
                          </a:solidFill>
                          <a:highlight>
                            <a:srgbClr val="333333"/>
                          </a:highlight>
                          <a:latin typeface="Consolas"/>
                          <a:ea typeface="Consolas"/>
                          <a:cs typeface="Consolas"/>
                          <a:sym typeface="Consolas"/>
                        </a:rPr>
                        <a:t> ArrayList();</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list.add(</a:t>
                      </a:r>
                      <a:r>
                        <a:rPr lang="es-419" sz="1200">
                          <a:solidFill>
                            <a:srgbClr val="FCC28C"/>
                          </a:solidFill>
                          <a:highlight>
                            <a:srgbClr val="333333"/>
                          </a:highlight>
                          <a:latin typeface="Consolas"/>
                          <a:ea typeface="Consolas"/>
                          <a:cs typeface="Consolas"/>
                          <a:sym typeface="Consolas"/>
                        </a:rPr>
                        <a:t>new</a:t>
                      </a:r>
                      <a:r>
                        <a:rPr lang="es-419" sz="1200">
                          <a:solidFill>
                            <a:srgbClr val="FFFFFF"/>
                          </a:solidFill>
                          <a:highlight>
                            <a:srgbClr val="333333"/>
                          </a:highlight>
                          <a:latin typeface="Consolas"/>
                          <a:ea typeface="Consolas"/>
                          <a:cs typeface="Consolas"/>
                          <a:sym typeface="Consolas"/>
                        </a:rPr>
                        <a:t> Integer(</a:t>
                      </a:r>
                      <a:r>
                        <a:rPr lang="es-419" sz="1200">
                          <a:solidFill>
                            <a:srgbClr val="D36363"/>
                          </a:solidFill>
                          <a:highlight>
                            <a:srgbClr val="333333"/>
                          </a:highlight>
                          <a:latin typeface="Consolas"/>
                          <a:ea typeface="Consolas"/>
                          <a:cs typeface="Consolas"/>
                          <a:sym typeface="Consolas"/>
                        </a:rPr>
                        <a:t>2</a:t>
                      </a:r>
                      <a:r>
                        <a:rPr lang="es-419" sz="1200">
                          <a:solidFill>
                            <a:srgbClr val="FFFFFF"/>
                          </a:solidFill>
                          <a:highlight>
                            <a:srgbClr val="333333"/>
                          </a:highlight>
                          <a:latin typeface="Consolas"/>
                          <a:ea typeface="Consolas"/>
                          <a:cs typeface="Consolas"/>
                          <a:sym typeface="Consolas"/>
                        </a:rPr>
                        <a:t>));</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list.add(</a:t>
                      </a:r>
                      <a:r>
                        <a:rPr lang="es-419" sz="1200">
                          <a:solidFill>
                            <a:srgbClr val="A2FCA2"/>
                          </a:solidFill>
                          <a:highlight>
                            <a:srgbClr val="333333"/>
                          </a:highlight>
                          <a:latin typeface="Consolas"/>
                          <a:ea typeface="Consolas"/>
                          <a:cs typeface="Consolas"/>
                          <a:sym typeface="Consolas"/>
                        </a:rPr>
                        <a:t>"a String"</a:t>
                      </a:r>
                      <a:r>
                        <a:rPr lang="es-419" sz="1200">
                          <a:solidFill>
                            <a:srgbClr val="FFFFFF"/>
                          </a:solidFill>
                          <a:highlight>
                            <a:srgbClr val="333333"/>
                          </a:highlight>
                          <a:latin typeface="Consolas"/>
                          <a:ea typeface="Consolas"/>
                          <a:cs typeface="Consolas"/>
                          <a:sym typeface="Consolas"/>
                        </a:rPr>
                        <a:t>);</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Integer integer = (Integer) list.get(</a:t>
                      </a:r>
                      <a:r>
                        <a:rPr lang="es-419" sz="1200">
                          <a:solidFill>
                            <a:srgbClr val="D36363"/>
                          </a:solidFill>
                          <a:highlight>
                            <a:srgbClr val="333333"/>
                          </a:highlight>
                          <a:latin typeface="Consolas"/>
                          <a:ea typeface="Consolas"/>
                          <a:cs typeface="Consolas"/>
                          <a:sym typeface="Consolas"/>
                        </a:rPr>
                        <a:t>0</a:t>
                      </a:r>
                      <a:r>
                        <a:rPr lang="es-419" sz="1200">
                          <a:solidFill>
                            <a:srgbClr val="FFFFFF"/>
                          </a:solidFill>
                          <a:highlight>
                            <a:srgbClr val="333333"/>
                          </a:highlight>
                          <a:latin typeface="Consolas"/>
                          <a:ea typeface="Consolas"/>
                          <a:cs typeface="Consolas"/>
                          <a:sym typeface="Consolas"/>
                        </a:rPr>
                        <a:t>);</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String string   = (String) list.get(</a:t>
                      </a:r>
                      <a:r>
                        <a:rPr lang="es-419" sz="1200">
                          <a:solidFill>
                            <a:srgbClr val="D36363"/>
                          </a:solidFill>
                          <a:highlight>
                            <a:srgbClr val="333333"/>
                          </a:highlight>
                          <a:latin typeface="Consolas"/>
                          <a:ea typeface="Consolas"/>
                          <a:cs typeface="Consolas"/>
                          <a:sym typeface="Consolas"/>
                        </a:rPr>
                        <a:t>1</a:t>
                      </a:r>
                      <a:r>
                        <a:rPr lang="es-419" sz="1200">
                          <a:solidFill>
                            <a:srgbClr val="FFFFFF"/>
                          </a:solidFill>
                          <a:highlight>
                            <a:srgbClr val="333333"/>
                          </a:highlight>
                          <a:latin typeface="Consolas"/>
                          <a:ea typeface="Consolas"/>
                          <a:cs typeface="Consolas"/>
                          <a:sym typeface="Consolas"/>
                        </a:rPr>
                        <a:t>);</a:t>
                      </a:r>
                      <a:endParaRPr sz="1200">
                        <a:highlight>
                          <a:srgbClr val="F0F0F0"/>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45"/>
          <p:cNvSpPr txBox="1"/>
          <p:nvPr>
            <p:ph idx="1" type="body"/>
          </p:nvPr>
        </p:nvSpPr>
        <p:spPr>
          <a:xfrm>
            <a:off x="311700" y="273200"/>
            <a:ext cx="8520600" cy="459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highlight>
                <a:srgbClr val="F0F0F0"/>
              </a:highlight>
              <a:latin typeface="Arial"/>
              <a:ea typeface="Arial"/>
              <a:cs typeface="Arial"/>
              <a:sym typeface="Arial"/>
            </a:endParaRPr>
          </a:p>
          <a:p>
            <a:pPr indent="0" lvl="0" marL="0" rtl="0" algn="just">
              <a:spcBef>
                <a:spcPts val="0"/>
              </a:spcBef>
              <a:spcAft>
                <a:spcPts val="0"/>
              </a:spcAft>
              <a:buNone/>
            </a:pPr>
            <a:r>
              <a:rPr lang="es-419" sz="1600"/>
              <a:t>Debido a que cualquier objeto podría agregarse, también debería lanzar cualquier objeto obtenido de estos mismos objetos. </a:t>
            </a:r>
            <a:endParaRPr sz="1600"/>
          </a:p>
          <a:p>
            <a:pPr indent="0" lvl="0" marL="0" rtl="0" algn="just">
              <a:spcBef>
                <a:spcPts val="1600"/>
              </a:spcBef>
              <a:spcAft>
                <a:spcPts val="1600"/>
              </a:spcAft>
              <a:buNone/>
            </a:pPr>
            <a:r>
              <a:rPr lang="es-419" sz="1600"/>
              <a:t>Con las características de Java Generics es posible establecer el tipo de colección para limitar los tipo de objetos que se pueden insertar en la colección. Además, no tiene que convertir los valores que obtiene de la colección.</a:t>
            </a:r>
            <a:endParaRPr sz="1600"/>
          </a:p>
        </p:txBody>
      </p:sp>
      <p:graphicFrame>
        <p:nvGraphicFramePr>
          <p:cNvPr id="853" name="Google Shape;853;p145"/>
          <p:cNvGraphicFramePr/>
          <p:nvPr/>
        </p:nvGraphicFramePr>
        <p:xfrm>
          <a:off x="3894350" y="3105150"/>
          <a:ext cx="3000000" cy="3000000"/>
        </p:xfrm>
        <a:graphic>
          <a:graphicData uri="http://schemas.openxmlformats.org/drawingml/2006/table">
            <a:tbl>
              <a:tblPr>
                <a:noFill/>
                <a:tableStyleId>{384D4F9B-1B06-447A-89E9-BFCE49620583}</a:tableStyleId>
              </a:tblPr>
              <a:tblGrid>
                <a:gridCol w="4408950"/>
              </a:tblGrid>
              <a:tr h="793350">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List&lt;String&gt; strings = </a:t>
                      </a:r>
                      <a:r>
                        <a:rPr b="1" lang="es-419" sz="1200">
                          <a:solidFill>
                            <a:srgbClr val="FCC28C"/>
                          </a:solidFill>
                          <a:highlight>
                            <a:srgbClr val="333333"/>
                          </a:highlight>
                          <a:latin typeface="Consolas"/>
                          <a:ea typeface="Consolas"/>
                          <a:cs typeface="Consolas"/>
                          <a:sym typeface="Consolas"/>
                        </a:rPr>
                        <a:t>new</a:t>
                      </a:r>
                      <a:r>
                        <a:rPr b="1" lang="es-419" sz="1200">
                          <a:solidFill>
                            <a:srgbClr val="FFFFFF"/>
                          </a:solidFill>
                          <a:highlight>
                            <a:srgbClr val="333333"/>
                          </a:highlight>
                          <a:latin typeface="Consolas"/>
                          <a:ea typeface="Consolas"/>
                          <a:cs typeface="Consolas"/>
                          <a:sym typeface="Consolas"/>
                        </a:rPr>
                        <a:t> ArrayList&lt;String&gt;();</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strings.add(</a:t>
                      </a:r>
                      <a:r>
                        <a:rPr b="1" lang="es-419" sz="1200">
                          <a:solidFill>
                            <a:srgbClr val="A2FCA2"/>
                          </a:solidFill>
                          <a:highlight>
                            <a:srgbClr val="333333"/>
                          </a:highlight>
                          <a:latin typeface="Consolas"/>
                          <a:ea typeface="Consolas"/>
                          <a:cs typeface="Consolas"/>
                          <a:sym typeface="Consolas"/>
                        </a:rPr>
                        <a:t>"a String"</a:t>
                      </a:r>
                      <a:r>
                        <a:rPr b="1" lang="es-419" sz="1200">
                          <a:solidFill>
                            <a:srgbClr val="FFFFFF"/>
                          </a:solidFill>
                          <a:highlight>
                            <a:srgbClr val="333333"/>
                          </a:highlight>
                          <a:latin typeface="Consolas"/>
                          <a:ea typeface="Consolas"/>
                          <a:cs typeface="Consolas"/>
                          <a:sym typeface="Consolas"/>
                        </a:rPr>
                        <a:t>);</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String aString = strings.get(</a:t>
                      </a:r>
                      <a:r>
                        <a:rPr b="1" lang="es-419" sz="1200">
                          <a:solidFill>
                            <a:srgbClr val="D36363"/>
                          </a:solidFill>
                          <a:highlight>
                            <a:srgbClr val="333333"/>
                          </a:highlight>
                          <a:latin typeface="Consolas"/>
                          <a:ea typeface="Consolas"/>
                          <a:cs typeface="Consolas"/>
                          <a:sym typeface="Consolas"/>
                        </a:rPr>
                        <a:t>0</a:t>
                      </a:r>
                      <a:r>
                        <a:rPr b="1" lang="es-419" sz="1200">
                          <a:solidFill>
                            <a:srgbClr val="FFFFFF"/>
                          </a:solidFill>
                          <a:highlight>
                            <a:srgbClr val="333333"/>
                          </a:highlight>
                          <a:latin typeface="Consolas"/>
                          <a:ea typeface="Consolas"/>
                          <a:cs typeface="Consolas"/>
                          <a:sym typeface="Consolas"/>
                        </a:rPr>
                        <a:t>);</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46"/>
          <p:cNvSpPr txBox="1"/>
          <p:nvPr>
            <p:ph idx="1" type="body"/>
          </p:nvPr>
        </p:nvSpPr>
        <p:spPr>
          <a:xfrm>
            <a:off x="311700" y="304150"/>
            <a:ext cx="8520600" cy="4411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Type Inference (operador diamante)</a:t>
            </a:r>
            <a:endParaRPr b="1"/>
          </a:p>
          <a:p>
            <a:pPr indent="0" lvl="0" marL="0" rtl="0" algn="just">
              <a:spcBef>
                <a:spcPts val="0"/>
              </a:spcBef>
              <a:spcAft>
                <a:spcPts val="0"/>
              </a:spcAft>
              <a:buNone/>
            </a:pPr>
            <a:r>
              <a:rPr lang="es-419"/>
              <a:t>Las características Generics de Java se actualizaron en Java 7, el compilador de Java puede inferir el tipo de la colección instanciada a partir de la variable a la que está asignada la colección.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solidFill>
                <a:srgbClr val="000000"/>
              </a:solidFill>
              <a:highlight>
                <a:srgbClr val="F0F0F0"/>
              </a:highlight>
              <a:latin typeface="Consolas"/>
              <a:ea typeface="Consolas"/>
              <a:cs typeface="Consolas"/>
              <a:sym typeface="Consolas"/>
            </a:endParaRPr>
          </a:p>
          <a:p>
            <a:pPr indent="0" lvl="0" marL="0" rtl="0" algn="just">
              <a:spcBef>
                <a:spcPts val="0"/>
              </a:spcBef>
              <a:spcAft>
                <a:spcPts val="1600"/>
              </a:spcAft>
              <a:buNone/>
            </a:pPr>
            <a:r>
              <a:rPr lang="es-419"/>
              <a:t>En este ejemplo se ha omitido el tipo genérico de </a:t>
            </a:r>
            <a:r>
              <a:rPr lang="es-419">
                <a:latin typeface="Consolas"/>
                <a:ea typeface="Consolas"/>
                <a:cs typeface="Consolas"/>
                <a:sym typeface="Consolas"/>
              </a:rPr>
              <a:t>ArrayList. </a:t>
            </a:r>
            <a:r>
              <a:rPr lang="es-419"/>
              <a:t>En cambio, solo está &lt;&gt; escrito. Esto también se conoce como el operador de diamantes, que al escribirlo como tipo genérico, el compilador de Java supondrá que la clase instanciada debe tener el mismo tipo que la variable a la que está asignado. </a:t>
            </a:r>
            <a:endParaRPr/>
          </a:p>
        </p:txBody>
      </p:sp>
      <p:graphicFrame>
        <p:nvGraphicFramePr>
          <p:cNvPr id="859" name="Google Shape;859;p146"/>
          <p:cNvGraphicFramePr/>
          <p:nvPr/>
        </p:nvGraphicFramePr>
        <p:xfrm>
          <a:off x="3135100" y="1899550"/>
          <a:ext cx="3000000" cy="3000000"/>
        </p:xfrm>
        <a:graphic>
          <a:graphicData uri="http://schemas.openxmlformats.org/drawingml/2006/table">
            <a:tbl>
              <a:tblPr>
                <a:noFill/>
                <a:tableStyleId>{384D4F9B-1B06-447A-89E9-BFCE49620583}</a:tableStyleId>
              </a:tblPr>
              <a:tblGrid>
                <a:gridCol w="5368150"/>
              </a:tblGrid>
              <a:tr h="579925">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List&lt;String&gt; strings = </a:t>
                      </a:r>
                      <a:r>
                        <a:rPr b="1" lang="es-419" sz="1200">
                          <a:solidFill>
                            <a:srgbClr val="FCC28C"/>
                          </a:solidFill>
                          <a:highlight>
                            <a:srgbClr val="333333"/>
                          </a:highlight>
                          <a:latin typeface="Consolas"/>
                          <a:ea typeface="Consolas"/>
                          <a:cs typeface="Consolas"/>
                          <a:sym typeface="Consolas"/>
                        </a:rPr>
                        <a:t>new</a:t>
                      </a:r>
                      <a:r>
                        <a:rPr b="1" lang="es-419" sz="1200">
                          <a:solidFill>
                            <a:srgbClr val="FFFFFF"/>
                          </a:solidFill>
                          <a:highlight>
                            <a:srgbClr val="333333"/>
                          </a:highlight>
                          <a:latin typeface="Consolas"/>
                          <a:ea typeface="Consolas"/>
                          <a:cs typeface="Consolas"/>
                          <a:sym typeface="Consolas"/>
                        </a:rPr>
                        <a:t> ArrayList&lt;&gt;();</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47"/>
          <p:cNvSpPr txBox="1"/>
          <p:nvPr>
            <p:ph idx="1" type="body"/>
          </p:nvPr>
        </p:nvSpPr>
        <p:spPr>
          <a:xfrm>
            <a:off x="311700" y="237575"/>
            <a:ext cx="8520600" cy="453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Genéricos de Java para Loop</a:t>
            </a:r>
            <a:endParaRPr b="1"/>
          </a:p>
          <a:p>
            <a:pPr indent="0" lvl="0" marL="0" rtl="0" algn="just">
              <a:spcBef>
                <a:spcPts val="0"/>
              </a:spcBef>
              <a:spcAft>
                <a:spcPts val="0"/>
              </a:spcAft>
              <a:buNone/>
            </a:pPr>
            <a:r>
              <a:rPr lang="es-419"/>
              <a:t>Java 5 también obtuvo un nuevo for-loop (también conocido como </a:t>
            </a:r>
            <a:r>
              <a:rPr lang="es-419">
                <a:latin typeface="Consolas"/>
                <a:ea typeface="Consolas"/>
                <a:cs typeface="Consolas"/>
                <a:sym typeface="Consolas"/>
              </a:rPr>
              <a:t>"for-each"</a:t>
            </a:r>
            <a:r>
              <a:rPr lang="es-419"/>
              <a:t>) que funciona bien con colecciones genéricas.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419"/>
              <a:t>Este bucle for-each itera a través de todas las instancias </a:t>
            </a:r>
            <a:r>
              <a:rPr lang="es-419">
                <a:latin typeface="Consolas"/>
                <a:ea typeface="Consolas"/>
                <a:cs typeface="Consolas"/>
                <a:sym typeface="Consolas"/>
              </a:rPr>
              <a:t>String </a:t>
            </a:r>
            <a:r>
              <a:rPr lang="es-419"/>
              <a:t>guardadas en la lista de cadenas. Para cada iteración, la siguiente instancia de </a:t>
            </a:r>
            <a:r>
              <a:rPr lang="es-419">
                <a:latin typeface="Consolas"/>
                <a:ea typeface="Consolas"/>
                <a:cs typeface="Consolas"/>
                <a:sym typeface="Consolas"/>
              </a:rPr>
              <a:t>String </a:t>
            </a:r>
            <a:r>
              <a:rPr lang="es-419"/>
              <a:t>se asigna a la variable </a:t>
            </a:r>
            <a:r>
              <a:rPr lang="es-419">
                <a:latin typeface="Consolas"/>
                <a:ea typeface="Consolas"/>
                <a:cs typeface="Consolas"/>
                <a:sym typeface="Consolas"/>
              </a:rPr>
              <a:t>aString.</a:t>
            </a:r>
            <a:r>
              <a:rPr lang="es-419"/>
              <a:t> Este for-loop es más corto que el original while-loop donde iterarías el recopilador</a:t>
            </a:r>
            <a:r>
              <a:rPr lang="es-419">
                <a:latin typeface="Consolas"/>
                <a:ea typeface="Consolas"/>
                <a:cs typeface="Consolas"/>
                <a:sym typeface="Consolas"/>
              </a:rPr>
              <a:t> Iterator </a:t>
            </a:r>
            <a:r>
              <a:rPr lang="es-419"/>
              <a:t>y llama a </a:t>
            </a:r>
            <a:r>
              <a:rPr lang="es-419">
                <a:latin typeface="Consolas"/>
                <a:ea typeface="Consolas"/>
                <a:cs typeface="Consolas"/>
                <a:sym typeface="Consolas"/>
              </a:rPr>
              <a:t>Iterator.next</a:t>
            </a:r>
            <a:r>
              <a:rPr lang="es-419"/>
              <a:t>() para obtener la siguiente instancia.</a:t>
            </a:r>
            <a:endParaRPr/>
          </a:p>
          <a:p>
            <a:pPr indent="0" lvl="0" marL="0" rtl="0" algn="just">
              <a:spcBef>
                <a:spcPts val="1600"/>
              </a:spcBef>
              <a:spcAft>
                <a:spcPts val="0"/>
              </a:spcAft>
              <a:buNone/>
            </a:pPr>
            <a:r>
              <a:rPr b="1" lang="es-419"/>
              <a:t>Genéricos de Java para otros tipos de colecciones</a:t>
            </a:r>
            <a:endParaRPr b="1"/>
          </a:p>
          <a:p>
            <a:pPr indent="0" lvl="0" marL="0" rtl="0" algn="just">
              <a:spcBef>
                <a:spcPts val="0"/>
              </a:spcBef>
              <a:spcAft>
                <a:spcPts val="1600"/>
              </a:spcAft>
              <a:buNone/>
            </a:pPr>
            <a:r>
              <a:rPr lang="es-419"/>
              <a:t>Por supuesto, es posible usar Generics para otras clases además de las colecciones de Java. También puedes generar tus propias clases.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48"/>
          <p:cNvSpPr txBox="1"/>
          <p:nvPr>
            <p:ph idx="1" type="body"/>
          </p:nvPr>
        </p:nvSpPr>
        <p:spPr>
          <a:xfrm>
            <a:off x="311700" y="273200"/>
            <a:ext cx="8520600" cy="458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Java - Generics</a:t>
            </a:r>
            <a:endParaRPr b="1"/>
          </a:p>
          <a:p>
            <a:pPr indent="0" lvl="0" marL="0" rtl="0" algn="l">
              <a:spcBef>
                <a:spcPts val="0"/>
              </a:spcBef>
              <a:spcAft>
                <a:spcPts val="0"/>
              </a:spcAft>
              <a:buNone/>
            </a:pPr>
            <a:r>
              <a:rPr lang="es-419"/>
              <a:t>Los métodos genéricos de Java y las clases genéricas permiten a los programadores especificar, con una sola declaración de método, un conjunto de métodos relacionados, o con una sola declaración de clase, un conjunto de tipos relacionados, respectivamente.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Métodos genéricos</a:t>
            </a:r>
            <a:br>
              <a:rPr lang="es-419"/>
            </a:br>
            <a:r>
              <a:rPr lang="es-419"/>
              <a:t>Puede escribir una sola declaración de método genérico que pueda invocarse con argumentos de diferentes tipos. En función de los tipos de argumentos pasados al método genérico, el compilador maneja cada método de manera apropiada. Las siguientes son las reglas para definir los métodos genéricos:</a:t>
            </a:r>
            <a:br>
              <a:rPr lang="es-419"/>
            </a:b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49"/>
          <p:cNvSpPr txBox="1"/>
          <p:nvPr>
            <p:ph idx="1" type="body"/>
          </p:nvPr>
        </p:nvSpPr>
        <p:spPr>
          <a:xfrm>
            <a:off x="311700" y="225700"/>
            <a:ext cx="8520600" cy="476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419"/>
              <a:t>Todas las declaraciones de métodos genéricos tienen una sección de parámetros de tipo delimitada por corchetes angulares (&lt;y&gt;) que precede al tipo de devolución del método (&lt;E&gt; en el siguiente ejemplo).</a:t>
            </a:r>
            <a:endParaRPr/>
          </a:p>
          <a:p>
            <a:pPr indent="-342900" lvl="0" marL="457200" rtl="0" algn="just">
              <a:spcBef>
                <a:spcPts val="0"/>
              </a:spcBef>
              <a:spcAft>
                <a:spcPts val="0"/>
              </a:spcAft>
              <a:buSzPts val="1800"/>
              <a:buChar char="●"/>
            </a:pPr>
            <a:r>
              <a:rPr lang="es-419"/>
              <a:t>Cada sección de parámetro de tipo contiene uno o más parámetros de tipo separados por comas. Un parámetro de tipo, también conocido como variable de tipo, es un identificador que especifica un nombre de tipo genérico.</a:t>
            </a:r>
            <a:endParaRPr/>
          </a:p>
          <a:p>
            <a:pPr indent="-342900" lvl="0" marL="457200" rtl="0" algn="just">
              <a:spcBef>
                <a:spcPts val="0"/>
              </a:spcBef>
              <a:spcAft>
                <a:spcPts val="0"/>
              </a:spcAft>
              <a:buSzPts val="1800"/>
              <a:buChar char="●"/>
            </a:pPr>
            <a:r>
              <a:rPr lang="es-419"/>
              <a:t>Los parámetros de tipo se pueden usar para declarar el tipo de devolución y actuar como marcadores de posición para los tipos de argumentos pasados al método genérico, que se conocen como argumentos de tipo reales.</a:t>
            </a:r>
            <a:endParaRPr/>
          </a:p>
          <a:p>
            <a:pPr indent="-342900" lvl="0" marL="457200" rtl="0" algn="just">
              <a:spcBef>
                <a:spcPts val="0"/>
              </a:spcBef>
              <a:spcAft>
                <a:spcPts val="0"/>
              </a:spcAft>
              <a:buSzPts val="1800"/>
              <a:buChar char="●"/>
            </a:pPr>
            <a:r>
              <a:rPr lang="es-419"/>
              <a:t>El cuerpo de un método genérico se declara como el de cualquier otro método. Tenga en cuenta que los parámetros de tipo pueden representar únicamente tipos de referencia, no tipos primitivos (como int, double y char).</a:t>
            </a:r>
            <a:endParaRPr/>
          </a:p>
          <a:p>
            <a:pPr indent="0" lvl="0" marL="0" rtl="0" algn="just">
              <a:spcBef>
                <a:spcPts val="1600"/>
              </a:spcBef>
              <a:spcAft>
                <a:spcPts val="160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50"/>
          <p:cNvSpPr txBox="1"/>
          <p:nvPr>
            <p:ph idx="1" type="body"/>
          </p:nvPr>
        </p:nvSpPr>
        <p:spPr>
          <a:xfrm>
            <a:off x="311700" y="237575"/>
            <a:ext cx="8520600" cy="4739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Java - Collections Framework</a:t>
            </a:r>
            <a:endParaRPr b="1"/>
          </a:p>
          <a:p>
            <a:pPr indent="0" lvl="0" marL="0" rtl="0" algn="l">
              <a:spcBef>
                <a:spcPts val="0"/>
              </a:spcBef>
              <a:spcAft>
                <a:spcPts val="0"/>
              </a:spcAft>
              <a:buNone/>
            </a:pPr>
            <a:r>
              <a:rPr lang="es-419"/>
              <a:t>Antes de Java 2, Java proporcionaba clases ad hoc como Dictionary, Vector, Stack y Properties para almacenar y manipular grupos de objetos. Aunque estas clases fueron bastante útiles, carecían de un tema central y unificador. </a:t>
            </a:r>
            <a:endParaRPr/>
          </a:p>
          <a:p>
            <a:pPr indent="0" lvl="0" marL="0" rtl="0" algn="l">
              <a:spcBef>
                <a:spcPts val="1600"/>
              </a:spcBef>
              <a:spcAft>
                <a:spcPts val="0"/>
              </a:spcAft>
              <a:buNone/>
            </a:pPr>
            <a:r>
              <a:rPr lang="es-419"/>
              <a:t>El framework de colecciones se diseñó para cumplir varios objetivos, tales como:</a:t>
            </a:r>
            <a:endParaRPr/>
          </a:p>
          <a:p>
            <a:pPr indent="-342900" lvl="0" marL="457200" rtl="0" algn="l">
              <a:spcBef>
                <a:spcPts val="1600"/>
              </a:spcBef>
              <a:spcAft>
                <a:spcPts val="0"/>
              </a:spcAft>
              <a:buSzPts val="1800"/>
              <a:buChar char="●"/>
            </a:pPr>
            <a:r>
              <a:rPr lang="es-419"/>
              <a:t>Alto rendimiento. Las implementaciones para las colecciones fundamentales (matrices dinámicas, listas enlazadas, árboles y hashtables) debían ser altamente eficientes.</a:t>
            </a:r>
            <a:endParaRPr/>
          </a:p>
          <a:p>
            <a:pPr indent="-342900" lvl="0" marL="457200" rtl="0" algn="l">
              <a:spcBef>
                <a:spcPts val="0"/>
              </a:spcBef>
              <a:spcAft>
                <a:spcPts val="0"/>
              </a:spcAft>
              <a:buSzPts val="1800"/>
              <a:buChar char="●"/>
            </a:pPr>
            <a:r>
              <a:rPr lang="es-419"/>
              <a:t>Debía permitir que diferentes tipos de colecciones funcionaran de manera similar y con un alto grado de interoperabilidad.</a:t>
            </a:r>
            <a:endParaRPr/>
          </a:p>
          <a:p>
            <a:pPr indent="-342900" lvl="0" marL="457200" rtl="0" algn="l">
              <a:spcBef>
                <a:spcPts val="0"/>
              </a:spcBef>
              <a:spcAft>
                <a:spcPts val="0"/>
              </a:spcAft>
              <a:buSzPts val="1800"/>
              <a:buChar char="●"/>
            </a:pPr>
            <a:r>
              <a:rPr lang="es-419"/>
              <a:t>Tenía que ampliar y / o adaptar una colección fácilmente.</a:t>
            </a:r>
            <a:endParaRPr/>
          </a:p>
          <a:p>
            <a:pPr indent="0" lvl="0" marL="0" rtl="0" algn="l">
              <a:spcBef>
                <a:spcPts val="1600"/>
              </a:spcBef>
              <a:spcAft>
                <a:spcPts val="160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51"/>
          <p:cNvSpPr txBox="1"/>
          <p:nvPr>
            <p:ph idx="1" type="body"/>
          </p:nvPr>
        </p:nvSpPr>
        <p:spPr>
          <a:xfrm>
            <a:off x="311700" y="273200"/>
            <a:ext cx="8520600" cy="458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695D46"/>
                </a:solidFill>
              </a:rPr>
              <a:t>Con este fin, todo el framework de colecciones está diseñado en torno a un conjunto de interfaces estándar, tales como LinkedList, HashSet y TreeSet,  estas interfaces pueden usarse tal como están y también pueden implementar su propia colección. Un framework de colecciones es una arquitectura unificada para representar y manipular colecciones. </a:t>
            </a:r>
            <a:endParaRPr>
              <a:solidFill>
                <a:srgbClr val="695D46"/>
              </a:solidFill>
            </a:endParaRPr>
          </a:p>
          <a:p>
            <a:pPr indent="0" lvl="0" marL="0" rtl="0" algn="l">
              <a:spcBef>
                <a:spcPts val="1600"/>
              </a:spcBef>
              <a:spcAft>
                <a:spcPts val="0"/>
              </a:spcAft>
              <a:buNone/>
            </a:pPr>
            <a:r>
              <a:rPr lang="es-419"/>
              <a:t>Todos los componentes del framework de colecciones contienen lo siguiente:</a:t>
            </a:r>
            <a:endParaRPr/>
          </a:p>
          <a:p>
            <a:pPr indent="-342900" lvl="0" marL="457200" rtl="0" algn="l">
              <a:spcBef>
                <a:spcPts val="1600"/>
              </a:spcBef>
              <a:spcAft>
                <a:spcPts val="0"/>
              </a:spcAft>
              <a:buSzPts val="1800"/>
              <a:buChar char="●"/>
            </a:pPr>
            <a:r>
              <a:rPr lang="es-419"/>
              <a:t>Interfaces: son tipos de datos abstractos que representan colecciones. </a:t>
            </a:r>
            <a:endParaRPr/>
          </a:p>
          <a:p>
            <a:pPr indent="-342900" lvl="0" marL="457200" rtl="0" algn="l">
              <a:spcBef>
                <a:spcPts val="0"/>
              </a:spcBef>
              <a:spcAft>
                <a:spcPts val="0"/>
              </a:spcAft>
              <a:buSzPts val="1800"/>
              <a:buChar char="●"/>
            </a:pPr>
            <a:r>
              <a:rPr lang="es-419"/>
              <a:t>Implementaciones, es decir, clases.</a:t>
            </a:r>
            <a:endParaRPr/>
          </a:p>
          <a:p>
            <a:pPr indent="-342900" lvl="0" marL="457200" rtl="0" algn="l">
              <a:spcBef>
                <a:spcPts val="0"/>
              </a:spcBef>
              <a:spcAft>
                <a:spcPts val="0"/>
              </a:spcAft>
              <a:buSzPts val="1800"/>
              <a:buChar char="●"/>
            </a:pPr>
            <a:r>
              <a:rPr lang="es-419"/>
              <a:t>Algoritmos: estos son los métodos que realizan cálculos útiles, como buscar y ordenar, en objetos que implementan interfaces de colección.</a:t>
            </a:r>
            <a:endParaRPr/>
          </a:p>
          <a:p>
            <a:pPr indent="0" lvl="0" marL="0" rtl="0" algn="l">
              <a:spcBef>
                <a:spcPts val="0"/>
              </a:spcBef>
              <a:spcAft>
                <a:spcPts val="0"/>
              </a:spcAft>
              <a:buNone/>
            </a:pPr>
            <a:br>
              <a:rPr lang="es-419"/>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285100"/>
            <a:ext cx="8520600" cy="4284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Mecanismo de extensión</a:t>
            </a:r>
            <a:endParaRPr/>
          </a:p>
          <a:p>
            <a:pPr indent="0" lvl="0" marL="0" rtl="0" algn="just">
              <a:spcBef>
                <a:spcPts val="0"/>
              </a:spcBef>
              <a:spcAft>
                <a:spcPts val="0"/>
              </a:spcAft>
              <a:buNone/>
            </a:pPr>
            <a:r>
              <a:rPr lang="es-419" sz="1400"/>
              <a:t>Los paquetes opcionales son paquetes de clases Java (y cualquier código nativo asociado) que los desarrolladores de aplicaciones pueden usar para extender la funcionalidad de la plataforma central. El mecanismo de extensión también proporciona una forma para que los paquetes opcionales necesarios se recuperen de las URL especificadas cuando aún no están instalados en el JDK o el entorno de ejecución.</a:t>
            </a:r>
            <a:endParaRPr sz="1400"/>
          </a:p>
          <a:p>
            <a:pPr indent="0" lvl="0" marL="0" rtl="0" algn="just">
              <a:spcBef>
                <a:spcPts val="0"/>
              </a:spcBef>
              <a:spcAft>
                <a:spcPts val="0"/>
              </a:spcAft>
              <a:buNone/>
            </a:pPr>
            <a:r>
              <a:rPr b="1" lang="es-419" sz="1600"/>
              <a:t>Endorsed Standards Override Mechanism = Mecanismo de invalidación de normas endosadas</a:t>
            </a:r>
            <a:endParaRPr b="1" sz="1600"/>
          </a:p>
          <a:p>
            <a:pPr indent="0" lvl="0" marL="0" rtl="0" algn="just">
              <a:spcBef>
                <a:spcPts val="0"/>
              </a:spcBef>
              <a:spcAft>
                <a:spcPts val="0"/>
              </a:spcAft>
              <a:buNone/>
            </a:pPr>
            <a:r>
              <a:rPr lang="es-419" sz="1400"/>
              <a:t>Un estándar endosado es una API de Java definida a través de un proceso de estándares que no es Java Community ProcessSM (JCP). Para aprovechar las nuevas revisiones de los estándares aprobados, los desarrolladores y proveedores de software pueden usar el Mecanismo de anulación de estándares endosados para proporcionar versiones más nuevas de un estándar endosado que las incluidas en la plataforma Java publicadas por Oracle.</a:t>
            </a:r>
            <a:endParaRPr sz="1400"/>
          </a:p>
          <a:p>
            <a:pPr indent="0" lvl="0" marL="0" rtl="0" algn="just">
              <a:spcBef>
                <a:spcPts val="0"/>
              </a:spcBef>
              <a:spcAft>
                <a:spcPts val="1600"/>
              </a:spcAft>
              <a:buNone/>
            </a:pPr>
            <a:r>
              <a:t/>
            </a:r>
            <a:endParaRPr sz="1400"/>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5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Collections Framework</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Collections</a:t>
            </a:r>
            <a:endParaRPr/>
          </a:p>
        </p:txBody>
      </p:sp>
      <p:sp>
        <p:nvSpPr>
          <p:cNvPr id="895" name="Google Shape;895;p15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rgbClr val="695D46"/>
                </a:solidFill>
              </a:rPr>
              <a:t>Antes de Java 2,  Java proporciona clases ad hoc como Dictionary, Vector, Stack y Properties para almacenar y manipular grupos de objetos, aunque estas clases fueron bastante útiles, carecían de un tema central y unificador, para ello se diseñó un framework para cumplir varios objetivos, tales como:</a:t>
            </a:r>
            <a:endParaRPr>
              <a:solidFill>
                <a:srgbClr val="695D46"/>
              </a:solidFill>
            </a:endParaRPr>
          </a:p>
          <a:p>
            <a:pPr indent="-330200" lvl="0" marL="457200" rtl="0" algn="l">
              <a:spcBef>
                <a:spcPts val="1600"/>
              </a:spcBef>
              <a:spcAft>
                <a:spcPts val="0"/>
              </a:spcAft>
              <a:buClr>
                <a:srgbClr val="695D46"/>
              </a:buClr>
              <a:buSzPts val="1600"/>
              <a:buChar char="●"/>
            </a:pPr>
            <a:r>
              <a:rPr lang="es-419" sz="1600">
                <a:solidFill>
                  <a:srgbClr val="695D46"/>
                </a:solidFill>
              </a:rPr>
              <a:t>El framework tenía que ser de alto rendimiento. Las implementaciones para las colecciones fundamentales (matrices dinámicas, listas enlazadas, árboles y hashtables) debían ser altamente eficientes.</a:t>
            </a:r>
            <a:endParaRPr sz="1600">
              <a:solidFill>
                <a:srgbClr val="695D46"/>
              </a:solidFill>
            </a:endParaRPr>
          </a:p>
          <a:p>
            <a:pPr indent="-330200" lvl="0" marL="457200" rtl="0" algn="l">
              <a:spcBef>
                <a:spcPts val="0"/>
              </a:spcBef>
              <a:spcAft>
                <a:spcPts val="0"/>
              </a:spcAft>
              <a:buClr>
                <a:srgbClr val="695D46"/>
              </a:buClr>
              <a:buSzPts val="1600"/>
              <a:buChar char="●"/>
            </a:pPr>
            <a:r>
              <a:rPr lang="es-419" sz="1600">
                <a:solidFill>
                  <a:srgbClr val="695D46"/>
                </a:solidFill>
              </a:rPr>
              <a:t>Debía permitir que diferentes tipos de colecciones funcionaran de manera similar y con un alto grado de interoperabilidad.</a:t>
            </a:r>
            <a:endParaRPr sz="1600">
              <a:solidFill>
                <a:srgbClr val="695D46"/>
              </a:solidFill>
            </a:endParaRPr>
          </a:p>
          <a:p>
            <a:pPr indent="-330200" lvl="0" marL="457200" rtl="0" algn="l">
              <a:spcBef>
                <a:spcPts val="0"/>
              </a:spcBef>
              <a:spcAft>
                <a:spcPts val="0"/>
              </a:spcAft>
              <a:buClr>
                <a:srgbClr val="695D46"/>
              </a:buClr>
              <a:buSzPts val="1600"/>
              <a:buChar char="●"/>
            </a:pPr>
            <a:r>
              <a:rPr lang="es-419" sz="1600">
                <a:solidFill>
                  <a:srgbClr val="695D46"/>
                </a:solidFill>
              </a:rPr>
              <a:t>Tenía que ampliar y / o adaptar una colección fácilmente.</a:t>
            </a:r>
            <a:endParaRPr sz="1600">
              <a:solidFill>
                <a:srgbClr val="695D46"/>
              </a:solidFill>
            </a:endParaRPr>
          </a:p>
          <a:p>
            <a:pPr indent="4914900" lvl="0" marL="0" rtl="0" algn="l">
              <a:spcBef>
                <a:spcPts val="0"/>
              </a:spcBef>
              <a:spcAft>
                <a:spcPts val="0"/>
              </a:spcAft>
              <a:buNone/>
            </a:pPr>
            <a:r>
              <a:t/>
            </a:r>
            <a:endParaRPr>
              <a:solidFill>
                <a:srgbClr val="695D46"/>
              </a:solidFill>
            </a:endParaRPr>
          </a:p>
          <a:p>
            <a:pPr indent="0" lvl="0" marL="0" rtl="0" algn="just">
              <a:spcBef>
                <a:spcPts val="0"/>
              </a:spcBef>
              <a:spcAft>
                <a:spcPts val="1600"/>
              </a:spcAft>
              <a:buNone/>
            </a:pPr>
            <a:r>
              <a:t/>
            </a:r>
            <a:endParaRPr>
              <a:solidFill>
                <a:srgbClr val="695D46"/>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4"/>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Las colecciones de Java tiene tres componentes principales:</a:t>
            </a:r>
            <a:endParaRPr b="1"/>
          </a:p>
          <a:p>
            <a:pPr indent="0" lvl="0" marL="0" rtl="0" algn="l">
              <a:spcBef>
                <a:spcPts val="1600"/>
              </a:spcBef>
              <a:spcAft>
                <a:spcPts val="0"/>
              </a:spcAft>
              <a:buNone/>
            </a:pPr>
            <a:r>
              <a:rPr b="1" lang="es-419"/>
              <a:t>Clases e interfaces abstractas:</a:t>
            </a:r>
            <a:r>
              <a:rPr lang="es-419"/>
              <a:t> El marco de las colecciones tiene muchas clases abstractas e interfaces que proporcionan funcionalidad general.</a:t>
            </a:r>
            <a:endParaRPr/>
          </a:p>
          <a:p>
            <a:pPr indent="0" lvl="0" marL="0" rtl="0" algn="l">
              <a:spcBef>
                <a:spcPts val="1600"/>
              </a:spcBef>
              <a:spcAft>
                <a:spcPts val="0"/>
              </a:spcAft>
              <a:buNone/>
            </a:pPr>
            <a:r>
              <a:rPr b="1" lang="es-419"/>
              <a:t>Clases concretas: </a:t>
            </a:r>
            <a:r>
              <a:rPr lang="es-419"/>
              <a:t> Estas son las instancias reales de contenedores que usarás en la programas.</a:t>
            </a:r>
            <a:endParaRPr/>
          </a:p>
          <a:p>
            <a:pPr indent="0" lvl="0" marL="0" rtl="0" algn="l">
              <a:spcBef>
                <a:spcPts val="1600"/>
              </a:spcBef>
              <a:spcAft>
                <a:spcPts val="0"/>
              </a:spcAft>
              <a:buNone/>
            </a:pPr>
            <a:r>
              <a:rPr b="1" lang="es-419"/>
              <a:t>Algoritmos:</a:t>
            </a:r>
            <a:r>
              <a:rPr lang="es-419"/>
              <a:t> Los implementos java.util.Collections normalmente requieren funcionalidad como clasificación, búsqueda, etc. Estos métodos son genéricos: puede utilizar estos métodos en diferentes contenedores.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55"/>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Collection vs Collections</a:t>
            </a:r>
            <a:endParaRPr b="1"/>
          </a:p>
          <a:p>
            <a:pPr indent="0" lvl="0" marL="0" rtl="0" algn="l">
              <a:spcBef>
                <a:spcPts val="0"/>
              </a:spcBef>
              <a:spcAft>
                <a:spcPts val="0"/>
              </a:spcAft>
              <a:buNone/>
            </a:pPr>
            <a:r>
              <a:rPr lang="es-419"/>
              <a:t>Se debe tener en cuenta que la Collection(s) es un término genérico, mientras que la Collection y las Collections son las API específicas del paquete java.util. </a:t>
            </a:r>
            <a:endParaRPr/>
          </a:p>
          <a:p>
            <a:pPr indent="0" lvl="0" marL="0" rtl="0" algn="l">
              <a:spcBef>
                <a:spcPts val="1600"/>
              </a:spcBef>
              <a:spcAft>
                <a:spcPts val="0"/>
              </a:spcAft>
              <a:buNone/>
            </a:pPr>
            <a:r>
              <a:rPr lang="es-419"/>
              <a:t>Las Collections (java.util.Collections) es una clase de utilidad que contiene sólo métodos estáticos.</a:t>
            </a:r>
            <a:endParaRPr/>
          </a:p>
          <a:p>
            <a:pPr indent="0" lvl="0" marL="0" rtl="0" algn="l">
              <a:spcBef>
                <a:spcPts val="1600"/>
              </a:spcBef>
              <a:spcAft>
                <a:spcPts val="0"/>
              </a:spcAft>
              <a:buNone/>
            </a:pPr>
            <a:r>
              <a:rPr lang="es-419"/>
              <a:t>El término general Collection(s) se refiere a un contenedor como mapa, pila, cola, etc. Utilice el término container(s)  al referirse a estas colecciones en este capítulo para evitar confusiones.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Biblioteca de colecciones</a:t>
            </a:r>
            <a:endParaRPr/>
          </a:p>
        </p:txBody>
      </p:sp>
      <p:sp>
        <p:nvSpPr>
          <p:cNvPr id="911" name="Google Shape;911;p15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s-419"/>
              <a:t>La biblioteca Java tiene un marco de colecciones que hace uso extensivo de genéricos y proporciona un conjunto de contenedores y algoritmos para su uso y extensión.</a:t>
            </a:r>
            <a:endParaRPr/>
          </a:p>
        </p:txBody>
      </p:sp>
      <p:pic>
        <p:nvPicPr>
          <p:cNvPr descr="class-and-interface-hierarchy.png" id="912" name="Google Shape;912;p156"/>
          <p:cNvPicPr preferRelativeResize="0"/>
          <p:nvPr/>
        </p:nvPicPr>
        <p:blipFill rotWithShape="1">
          <a:blip r:embed="rId3">
            <a:alphaModFix/>
          </a:blip>
          <a:srcRect b="0" l="0" r="0" t="19743"/>
          <a:stretch/>
        </p:blipFill>
        <p:spPr>
          <a:xfrm>
            <a:off x="2873950" y="2077350"/>
            <a:ext cx="5485651" cy="2476575"/>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7"/>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graphicFrame>
        <p:nvGraphicFramePr>
          <p:cNvPr id="918" name="Google Shape;918;p157"/>
          <p:cNvGraphicFramePr/>
          <p:nvPr/>
        </p:nvGraphicFramePr>
        <p:xfrm>
          <a:off x="547700" y="323850"/>
          <a:ext cx="3000000" cy="3000000"/>
        </p:xfrm>
        <a:graphic>
          <a:graphicData uri="http://schemas.openxmlformats.org/drawingml/2006/table">
            <a:tbl>
              <a:tblPr>
                <a:noFill/>
                <a:tableStyleId>{3EAEBE74-0E2B-4FCF-94B2-6B8937009972}</a:tableStyleId>
              </a:tblPr>
              <a:tblGrid>
                <a:gridCol w="1482850"/>
                <a:gridCol w="6533300"/>
              </a:tblGrid>
              <a:tr h="765350">
                <a:tc>
                  <a:txBody>
                    <a:bodyPr/>
                    <a:lstStyle/>
                    <a:p>
                      <a:pPr indent="0" lvl="0" marL="0" rtl="0" algn="l">
                        <a:spcBef>
                          <a:spcPts val="0"/>
                        </a:spcBef>
                        <a:spcAft>
                          <a:spcPts val="0"/>
                        </a:spcAft>
                        <a:buNone/>
                      </a:pPr>
                      <a:r>
                        <a:rPr lang="es-419" sz="1200">
                          <a:latin typeface="Consolas"/>
                          <a:ea typeface="Consolas"/>
                          <a:cs typeface="Consolas"/>
                          <a:sym typeface="Consolas"/>
                        </a:rPr>
                        <a:t>Iterable </a:t>
                      </a:r>
                      <a:endParaRPr sz="12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a:solidFill>
                            <a:srgbClr val="666666"/>
                          </a:solidFill>
                          <a:latin typeface="Ubuntu"/>
                          <a:ea typeface="Ubuntu"/>
                          <a:cs typeface="Ubuntu"/>
                          <a:sym typeface="Ubuntu"/>
                        </a:rPr>
                        <a:t>Una clase que implementa esta interfaz puede usarse para iterar con a para cada declaración.</a:t>
                      </a:r>
                      <a:endParaRPr>
                        <a:solidFill>
                          <a:srgbClr val="666666"/>
                        </a:solidFill>
                        <a:latin typeface="Ubuntu"/>
                        <a:ea typeface="Ubuntu"/>
                        <a:cs typeface="Ubuntu"/>
                        <a:sym typeface="Ubuntu"/>
                      </a:endParaRPr>
                    </a:p>
                  </a:txBody>
                  <a:tcPr marT="91425" marB="91425" marR="91425" marL="91425"/>
                </a:tc>
              </a:tr>
              <a:tr h="785325">
                <a:tc>
                  <a:txBody>
                    <a:bodyPr/>
                    <a:lstStyle/>
                    <a:p>
                      <a:pPr indent="0" lvl="0" marL="0" rtl="0" algn="l">
                        <a:spcBef>
                          <a:spcPts val="0"/>
                        </a:spcBef>
                        <a:spcAft>
                          <a:spcPts val="0"/>
                        </a:spcAft>
                        <a:buNone/>
                      </a:pPr>
                      <a:r>
                        <a:rPr lang="es-419" sz="1200">
                          <a:latin typeface="Consolas"/>
                          <a:ea typeface="Consolas"/>
                          <a:cs typeface="Consolas"/>
                          <a:sym typeface="Consolas"/>
                        </a:rPr>
                        <a:t>Collection</a:t>
                      </a:r>
                      <a:endParaRPr sz="12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a:solidFill>
                            <a:srgbClr val="666666"/>
                          </a:solidFill>
                          <a:latin typeface="Ubuntu"/>
                          <a:ea typeface="Ubuntu"/>
                          <a:cs typeface="Ubuntu"/>
                          <a:sym typeface="Ubuntu"/>
                        </a:rPr>
                        <a:t>Interfaz base común para las clases de la jerarquía de la Collection. Cuándo quieres  escribir métodos que son muy generales, puede pasar la interfaz de colección.</a:t>
                      </a:r>
                      <a:endParaRPr>
                        <a:solidFill>
                          <a:srgbClr val="666666"/>
                        </a:solidFill>
                        <a:latin typeface="Ubuntu"/>
                        <a:ea typeface="Ubuntu"/>
                        <a:cs typeface="Ubuntu"/>
                        <a:sym typeface="Ubuntu"/>
                      </a:endParaRPr>
                    </a:p>
                  </a:txBody>
                  <a:tcPr marT="91425" marB="91425" marR="91425" marL="91425"/>
                </a:tc>
              </a:tr>
              <a:tr h="988125">
                <a:tc>
                  <a:txBody>
                    <a:bodyPr/>
                    <a:lstStyle/>
                    <a:p>
                      <a:pPr indent="0" lvl="0" marL="0" rtl="0" algn="l">
                        <a:spcBef>
                          <a:spcPts val="0"/>
                        </a:spcBef>
                        <a:spcAft>
                          <a:spcPts val="0"/>
                        </a:spcAft>
                        <a:buNone/>
                      </a:pPr>
                      <a:r>
                        <a:rPr lang="es-419" sz="1200">
                          <a:latin typeface="Consolas"/>
                          <a:ea typeface="Consolas"/>
                          <a:cs typeface="Consolas"/>
                          <a:sym typeface="Consolas"/>
                        </a:rPr>
                        <a:t>List</a:t>
                      </a:r>
                      <a:endParaRPr sz="12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a:solidFill>
                            <a:srgbClr val="666666"/>
                          </a:solidFill>
                          <a:latin typeface="Ubuntu"/>
                          <a:ea typeface="Ubuntu"/>
                          <a:cs typeface="Ubuntu"/>
                          <a:sym typeface="Ubuntu"/>
                        </a:rPr>
                        <a:t>Interfaz base para contenedores que almacenan una secuencia de elementos. Puede acceder al elementos que utilizan un índice y recuperar el mismo elemento posteriormente (random access). Puede almacenar elementos duplicados en una lista.</a:t>
                      </a:r>
                      <a:endParaRPr>
                        <a:solidFill>
                          <a:srgbClr val="666666"/>
                        </a:solidFill>
                        <a:latin typeface="Ubuntu"/>
                        <a:ea typeface="Ubuntu"/>
                        <a:cs typeface="Ubuntu"/>
                        <a:sym typeface="Ubuntu"/>
                      </a:endParaRPr>
                    </a:p>
                  </a:txBody>
                  <a:tcPr marT="91425" marB="91425" marR="91425" marL="91425"/>
                </a:tc>
              </a:tr>
              <a:tr h="1799300">
                <a:tc>
                  <a:txBody>
                    <a:bodyPr/>
                    <a:lstStyle/>
                    <a:p>
                      <a:pPr indent="0" lvl="0" marL="0" rtl="0" algn="l">
                        <a:spcBef>
                          <a:spcPts val="0"/>
                        </a:spcBef>
                        <a:spcAft>
                          <a:spcPts val="0"/>
                        </a:spcAft>
                        <a:buNone/>
                      </a:pPr>
                      <a:r>
                        <a:rPr lang="es-419" sz="1200">
                          <a:latin typeface="Consolas"/>
                          <a:ea typeface="Consolas"/>
                          <a:cs typeface="Consolas"/>
                          <a:sym typeface="Consolas"/>
                        </a:rPr>
                        <a:t>Set, SortedSet,</a:t>
                      </a:r>
                      <a:endParaRPr sz="1200">
                        <a:latin typeface="Consolas"/>
                        <a:ea typeface="Consolas"/>
                        <a:cs typeface="Consolas"/>
                        <a:sym typeface="Consolas"/>
                      </a:endParaRPr>
                    </a:p>
                    <a:p>
                      <a:pPr indent="0" lvl="0" marL="0" rtl="0" algn="l">
                        <a:spcBef>
                          <a:spcPts val="0"/>
                        </a:spcBef>
                        <a:spcAft>
                          <a:spcPts val="0"/>
                        </a:spcAft>
                        <a:buNone/>
                      </a:pPr>
                      <a:r>
                        <a:rPr lang="es-419" sz="1200">
                          <a:latin typeface="Consolas"/>
                          <a:ea typeface="Consolas"/>
                          <a:cs typeface="Consolas"/>
                          <a:sym typeface="Consolas"/>
                        </a:rPr>
                        <a:t>NavigableSet</a:t>
                      </a:r>
                      <a:endParaRPr sz="1200">
                        <a:latin typeface="Consolas"/>
                        <a:ea typeface="Consolas"/>
                        <a:cs typeface="Consolas"/>
                        <a:sym typeface="Consolas"/>
                      </a:endParaRPr>
                    </a:p>
                    <a:p>
                      <a:pPr indent="0" lvl="0" marL="0" rtl="0" algn="l">
                        <a:spcBef>
                          <a:spcPts val="0"/>
                        </a:spcBef>
                        <a:spcAft>
                          <a:spcPts val="0"/>
                        </a:spcAft>
                        <a:buNone/>
                      </a:pPr>
                      <a:r>
                        <a:rPr lang="es-419" sz="1200">
                          <a:latin typeface="Consolas"/>
                          <a:ea typeface="Consolas"/>
                          <a:cs typeface="Consolas"/>
                          <a:sym typeface="Consolas"/>
                        </a:rPr>
                        <a:t>Queue, Deque</a:t>
                      </a:r>
                      <a:endParaRPr sz="12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a:solidFill>
                            <a:srgbClr val="666666"/>
                          </a:solidFill>
                          <a:latin typeface="Ubuntu"/>
                          <a:ea typeface="Ubuntu"/>
                          <a:cs typeface="Ubuntu"/>
                          <a:sym typeface="Ubuntu"/>
                        </a:rPr>
                        <a:t>Interfaces para contenedores que no se permite elementos duplicados. </a:t>
                      </a:r>
                      <a:r>
                        <a:rPr lang="es-419">
                          <a:solidFill>
                            <a:srgbClr val="666666"/>
                          </a:solidFill>
                          <a:latin typeface="Consolas"/>
                          <a:ea typeface="Consolas"/>
                          <a:cs typeface="Consolas"/>
                          <a:sym typeface="Consolas"/>
                        </a:rPr>
                        <a:t>SortedSet</a:t>
                      </a:r>
                      <a:r>
                        <a:rPr lang="es-419">
                          <a:solidFill>
                            <a:srgbClr val="666666"/>
                          </a:solidFill>
                          <a:latin typeface="Ubuntu"/>
                          <a:ea typeface="Ubuntu"/>
                          <a:cs typeface="Ubuntu"/>
                          <a:sym typeface="Ubuntu"/>
                        </a:rPr>
                        <a:t> mantiene los elementos del conjunto en un orden. </a:t>
                      </a:r>
                      <a:r>
                        <a:rPr lang="es-419">
                          <a:solidFill>
                            <a:srgbClr val="666666"/>
                          </a:solidFill>
                          <a:latin typeface="Consolas"/>
                          <a:ea typeface="Consolas"/>
                          <a:cs typeface="Consolas"/>
                          <a:sym typeface="Consolas"/>
                        </a:rPr>
                        <a:t>NavigableSet</a:t>
                      </a:r>
                      <a:r>
                        <a:rPr lang="es-419">
                          <a:solidFill>
                            <a:srgbClr val="666666"/>
                          </a:solidFill>
                          <a:latin typeface="Ubuntu"/>
                          <a:ea typeface="Ubuntu"/>
                          <a:cs typeface="Ubuntu"/>
                          <a:sym typeface="Ubuntu"/>
                        </a:rPr>
                        <a:t> permite buscar los más cercanos.</a:t>
                      </a:r>
                      <a:endParaRPr>
                        <a:solidFill>
                          <a:srgbClr val="666666"/>
                        </a:solidFill>
                        <a:latin typeface="Ubuntu"/>
                        <a:ea typeface="Ubuntu"/>
                        <a:cs typeface="Ubuntu"/>
                        <a:sym typeface="Ubuntu"/>
                      </a:endParaRPr>
                    </a:p>
                    <a:p>
                      <a:pPr indent="0" lvl="0" marL="0" rtl="0" algn="just">
                        <a:spcBef>
                          <a:spcPts val="0"/>
                        </a:spcBef>
                        <a:spcAft>
                          <a:spcPts val="0"/>
                        </a:spcAft>
                        <a:buNone/>
                      </a:pPr>
                      <a:r>
                        <a:rPr lang="es-419">
                          <a:solidFill>
                            <a:srgbClr val="666666"/>
                          </a:solidFill>
                          <a:latin typeface="Ubuntu"/>
                          <a:ea typeface="Ubuntu"/>
                          <a:cs typeface="Ubuntu"/>
                          <a:sym typeface="Ubuntu"/>
                        </a:rPr>
                        <a:t>Queue es una interfaz de base para contenedores que contiene una secuencia de elementos para tratamiento. Por ejemplo, las clases que implementan </a:t>
                      </a:r>
                      <a:r>
                        <a:rPr lang="es-419">
                          <a:solidFill>
                            <a:srgbClr val="666666"/>
                          </a:solidFill>
                          <a:latin typeface="Consolas"/>
                          <a:ea typeface="Consolas"/>
                          <a:cs typeface="Consolas"/>
                          <a:sym typeface="Consolas"/>
                        </a:rPr>
                        <a:t>Queue</a:t>
                      </a:r>
                      <a:r>
                        <a:rPr lang="es-419">
                          <a:solidFill>
                            <a:srgbClr val="666666"/>
                          </a:solidFill>
                          <a:latin typeface="Ubuntu"/>
                          <a:ea typeface="Ubuntu"/>
                          <a:cs typeface="Ubuntu"/>
                          <a:sym typeface="Ubuntu"/>
                        </a:rPr>
                        <a:t> pueden ser LIFO (last in, first out) o FIFO (first in, first out-as). En un </a:t>
                      </a:r>
                      <a:r>
                        <a:rPr lang="es-419">
                          <a:solidFill>
                            <a:srgbClr val="666666"/>
                          </a:solidFill>
                          <a:latin typeface="Consolas"/>
                          <a:ea typeface="Consolas"/>
                          <a:cs typeface="Consolas"/>
                          <a:sym typeface="Consolas"/>
                        </a:rPr>
                        <a:t>Deque</a:t>
                      </a:r>
                      <a:r>
                        <a:rPr lang="es-419">
                          <a:solidFill>
                            <a:srgbClr val="666666"/>
                          </a:solidFill>
                          <a:latin typeface="Ubuntu"/>
                          <a:ea typeface="Ubuntu"/>
                          <a:cs typeface="Ubuntu"/>
                          <a:sym typeface="Ubuntu"/>
                        </a:rPr>
                        <a:t> puedes insertar o eliminar elementos de ambos extremos.</a:t>
                      </a:r>
                      <a:endParaRPr>
                        <a:solidFill>
                          <a:srgbClr val="666666"/>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58"/>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graphicFrame>
        <p:nvGraphicFramePr>
          <p:cNvPr id="924" name="Google Shape;924;p158"/>
          <p:cNvGraphicFramePr/>
          <p:nvPr/>
        </p:nvGraphicFramePr>
        <p:xfrm>
          <a:off x="514075" y="358850"/>
          <a:ext cx="3000000" cy="3000000"/>
        </p:xfrm>
        <a:graphic>
          <a:graphicData uri="http://schemas.openxmlformats.org/drawingml/2006/table">
            <a:tbl>
              <a:tblPr>
                <a:noFill/>
                <a:tableStyleId>{3EAEBE74-0E2B-4FCF-94B2-6B8937009972}</a:tableStyleId>
              </a:tblPr>
              <a:tblGrid>
                <a:gridCol w="1652675"/>
                <a:gridCol w="6463175"/>
              </a:tblGrid>
              <a:tr h="597750">
                <a:tc>
                  <a:txBody>
                    <a:bodyPr/>
                    <a:lstStyle/>
                    <a:p>
                      <a:pPr indent="0" lvl="0" marL="0" rtl="0" algn="just">
                        <a:spcBef>
                          <a:spcPts val="0"/>
                        </a:spcBef>
                        <a:spcAft>
                          <a:spcPts val="0"/>
                        </a:spcAft>
                        <a:buNone/>
                      </a:pPr>
                      <a:r>
                        <a:rPr lang="es-419" sz="1200">
                          <a:latin typeface="Consolas"/>
                          <a:ea typeface="Consolas"/>
                          <a:cs typeface="Consolas"/>
                          <a:sym typeface="Consolas"/>
                        </a:rPr>
                        <a:t>Map, SortedMap, NavigableMap </a:t>
                      </a:r>
                      <a:endParaRPr sz="12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a:solidFill>
                            <a:srgbClr val="666666"/>
                          </a:solidFill>
                          <a:latin typeface="Consolas"/>
                          <a:ea typeface="Consolas"/>
                          <a:cs typeface="Consolas"/>
                          <a:sym typeface="Consolas"/>
                        </a:rPr>
                        <a:t>Clase de base para contenedores que asignan claves a valores. En SortedMap, las claves están ordenadas. Un NavigableMap le permite buscar y devolver más cercana para determinados criterios de búsqueda. </a:t>
                      </a:r>
                      <a:endParaRPr>
                        <a:solidFill>
                          <a:srgbClr val="666666"/>
                        </a:solidFill>
                        <a:latin typeface="Consolas"/>
                        <a:ea typeface="Consolas"/>
                        <a:cs typeface="Consolas"/>
                        <a:sym typeface="Consolas"/>
                      </a:endParaRPr>
                    </a:p>
                  </a:txBody>
                  <a:tcPr marT="91425" marB="91425" marR="91425" marL="91425"/>
                </a:tc>
              </a:tr>
              <a:tr h="1060800">
                <a:tc>
                  <a:txBody>
                    <a:bodyPr/>
                    <a:lstStyle/>
                    <a:p>
                      <a:pPr indent="0" lvl="0" marL="0" rtl="0" algn="just">
                        <a:spcBef>
                          <a:spcPts val="0"/>
                        </a:spcBef>
                        <a:spcAft>
                          <a:spcPts val="0"/>
                        </a:spcAft>
                        <a:buNone/>
                      </a:pPr>
                      <a:r>
                        <a:rPr lang="es-419" sz="1200">
                          <a:latin typeface="Consolas"/>
                          <a:ea typeface="Consolas"/>
                          <a:cs typeface="Consolas"/>
                          <a:sym typeface="Consolas"/>
                        </a:rPr>
                        <a:t>Iterator, ListIterator </a:t>
                      </a:r>
                      <a:endParaRPr sz="12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a:solidFill>
                            <a:srgbClr val="666666"/>
                          </a:solidFill>
                          <a:latin typeface="Consolas"/>
                          <a:ea typeface="Consolas"/>
                          <a:cs typeface="Consolas"/>
                          <a:sym typeface="Consolas"/>
                        </a:rPr>
                        <a:t>Puede desplazarse sobre el contenedor en la dirección de avance si una clase implementa la interfaz Iterator. Puede desplazarse en ambas direcciones hacia delante e0class implementa la interfaz ListIterator.</a:t>
                      </a:r>
                      <a:endParaRPr>
                        <a:solidFill>
                          <a:srgbClr val="666666"/>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5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600"/>
              </a:spcAft>
              <a:buNone/>
            </a:pPr>
            <a:r>
              <a:rPr lang="es-419">
                <a:solidFill>
                  <a:srgbClr val="695D46"/>
                </a:solidFill>
              </a:rPr>
              <a:t>Numerosas interfaces y clases abstractas en la jerarquía de Collection proporcionan los métodos comunes que las clases concretas implementan / extienden. Las clases concretas proporcionan la funcionalidad real</a:t>
            </a:r>
            <a:endParaRPr/>
          </a:p>
        </p:txBody>
      </p:sp>
      <p:graphicFrame>
        <p:nvGraphicFramePr>
          <p:cNvPr id="930" name="Google Shape;930;p159"/>
          <p:cNvGraphicFramePr/>
          <p:nvPr/>
        </p:nvGraphicFramePr>
        <p:xfrm>
          <a:off x="359575" y="1506350"/>
          <a:ext cx="3000000" cy="3000000"/>
        </p:xfrm>
        <a:graphic>
          <a:graphicData uri="http://schemas.openxmlformats.org/drawingml/2006/table">
            <a:tbl>
              <a:tblPr>
                <a:noFill/>
                <a:tableStyleId>{3EAEBE74-0E2B-4FCF-94B2-6B8937009972}</a:tableStyleId>
              </a:tblPr>
              <a:tblGrid>
                <a:gridCol w="1868000"/>
                <a:gridCol w="6556850"/>
              </a:tblGrid>
              <a:tr h="381000">
                <a:tc>
                  <a:txBody>
                    <a:bodyPr/>
                    <a:lstStyle/>
                    <a:p>
                      <a:pPr indent="0" lvl="0" marL="0" rtl="0" algn="l">
                        <a:spcBef>
                          <a:spcPts val="0"/>
                        </a:spcBef>
                        <a:spcAft>
                          <a:spcPts val="0"/>
                        </a:spcAft>
                        <a:buNone/>
                      </a:pPr>
                      <a:r>
                        <a:rPr lang="es-419" sz="1300">
                          <a:latin typeface="Consolas"/>
                          <a:ea typeface="Consolas"/>
                          <a:cs typeface="Consolas"/>
                          <a:sym typeface="Consolas"/>
                        </a:rPr>
                        <a:t>ArrayList</a:t>
                      </a:r>
                      <a:endParaRPr sz="13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300">
                          <a:solidFill>
                            <a:srgbClr val="434343"/>
                          </a:solidFill>
                          <a:latin typeface="Consolas"/>
                          <a:ea typeface="Consolas"/>
                          <a:cs typeface="Consolas"/>
                          <a:sym typeface="Consolas"/>
                        </a:rPr>
                        <a:t>Implementado internamente como un arreglo redimensionable. Este es uno de los casos más utilizados clases. Rápido para buscar, pero lento para insertar o eliminar. Permite duplicados.</a:t>
                      </a:r>
                      <a:endParaRPr sz="1300">
                        <a:solidFill>
                          <a:srgbClr val="434343"/>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s-419" sz="1300">
                          <a:latin typeface="Consolas"/>
                          <a:ea typeface="Consolas"/>
                          <a:cs typeface="Consolas"/>
                          <a:sym typeface="Consolas"/>
                        </a:rPr>
                        <a:t>LinkedList</a:t>
                      </a:r>
                      <a:endParaRPr sz="13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300">
                          <a:solidFill>
                            <a:srgbClr val="434343"/>
                          </a:solidFill>
                          <a:latin typeface="Consolas"/>
                          <a:ea typeface="Consolas"/>
                          <a:cs typeface="Consolas"/>
                          <a:sym typeface="Consolas"/>
                        </a:rPr>
                        <a:t>Implementa internamente una estructura de datos de lista doblemente vinculada. Rápido para insertar o eliminar elementos, pero lento para buscar elementos. Además, LinkedList se puede utilizar cuando se necesita una pila (LIFO) o cola (FIFO). Permite duplicados.</a:t>
                      </a:r>
                      <a:endParaRPr sz="1300">
                        <a:solidFill>
                          <a:srgbClr val="434343"/>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s-419" sz="1300">
                          <a:latin typeface="Consolas"/>
                          <a:ea typeface="Consolas"/>
                          <a:cs typeface="Consolas"/>
                          <a:sym typeface="Consolas"/>
                        </a:rPr>
                        <a:t>HashSet</a:t>
                      </a:r>
                      <a:endParaRPr sz="13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300">
                          <a:solidFill>
                            <a:srgbClr val="434343"/>
                          </a:solidFill>
                          <a:latin typeface="Consolas"/>
                          <a:ea typeface="Consolas"/>
                          <a:cs typeface="Consolas"/>
                          <a:sym typeface="Consolas"/>
                        </a:rPr>
                        <a:t>Implementado internamente como una estructura de datos de hash-table. No permite almacenar elementos duplicados. Rápido para buscar y recuperar elementos. No mantiene ningún orden para los elementos almacenados.</a:t>
                      </a:r>
                      <a:endParaRPr sz="1300">
                        <a:solidFill>
                          <a:srgbClr val="434343"/>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60"/>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graphicFrame>
        <p:nvGraphicFramePr>
          <p:cNvPr id="936" name="Google Shape;936;p160"/>
          <p:cNvGraphicFramePr/>
          <p:nvPr/>
        </p:nvGraphicFramePr>
        <p:xfrm>
          <a:off x="496675" y="380925"/>
          <a:ext cx="3000000" cy="3000000"/>
        </p:xfrm>
        <a:graphic>
          <a:graphicData uri="http://schemas.openxmlformats.org/drawingml/2006/table">
            <a:tbl>
              <a:tblPr>
                <a:noFill/>
                <a:tableStyleId>{3EAEBE74-0E2B-4FCF-94B2-6B8937009972}</a:tableStyleId>
              </a:tblPr>
              <a:tblGrid>
                <a:gridCol w="1844025"/>
                <a:gridCol w="6195500"/>
              </a:tblGrid>
              <a:tr h="1327675">
                <a:tc>
                  <a:txBody>
                    <a:bodyPr/>
                    <a:lstStyle/>
                    <a:p>
                      <a:pPr indent="0" lvl="0" marL="0" rtl="0" algn="l">
                        <a:spcBef>
                          <a:spcPts val="0"/>
                        </a:spcBef>
                        <a:spcAft>
                          <a:spcPts val="0"/>
                        </a:spcAft>
                        <a:buNone/>
                      </a:pPr>
                      <a:r>
                        <a:rPr lang="es-419" sz="1300">
                          <a:latin typeface="Consolas"/>
                          <a:ea typeface="Consolas"/>
                          <a:cs typeface="Consolas"/>
                          <a:sym typeface="Consolas"/>
                        </a:rPr>
                        <a:t>TreeSet</a:t>
                      </a:r>
                      <a:endParaRPr sz="13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300">
                          <a:solidFill>
                            <a:srgbClr val="666666"/>
                          </a:solidFill>
                          <a:latin typeface="Consolas"/>
                          <a:ea typeface="Consolas"/>
                          <a:cs typeface="Consolas"/>
                          <a:sym typeface="Consolas"/>
                        </a:rPr>
                        <a:t>Implementa internamente una estructura de datos de árbol rojo-negro. Al igual que HashSet, TreeSet no permite almacenar duplicados. Sin embargo, a diferencia de HashSet, almacena los elementos en un orden. Utiliza un árbol de estructura de datos para decidir dónde almacenar o buscar los elementos, y la posición se decide por el orden de clasificación.</a:t>
                      </a:r>
                      <a:endParaRPr sz="1300">
                        <a:solidFill>
                          <a:srgbClr val="666666"/>
                        </a:solidFill>
                        <a:latin typeface="Consolas"/>
                        <a:ea typeface="Consolas"/>
                        <a:cs typeface="Consolas"/>
                        <a:sym typeface="Consolas"/>
                      </a:endParaRPr>
                    </a:p>
                  </a:txBody>
                  <a:tcPr marT="91425" marB="91425" marR="91425" marL="91425"/>
                </a:tc>
              </a:tr>
              <a:tr h="943625">
                <a:tc>
                  <a:txBody>
                    <a:bodyPr/>
                    <a:lstStyle/>
                    <a:p>
                      <a:pPr indent="0" lvl="0" marL="0" rtl="0" algn="l">
                        <a:spcBef>
                          <a:spcPts val="0"/>
                        </a:spcBef>
                        <a:spcAft>
                          <a:spcPts val="0"/>
                        </a:spcAft>
                        <a:buNone/>
                      </a:pPr>
                      <a:r>
                        <a:rPr lang="es-419" sz="1300">
                          <a:latin typeface="Consolas"/>
                          <a:ea typeface="Consolas"/>
                          <a:cs typeface="Consolas"/>
                          <a:sym typeface="Consolas"/>
                        </a:rPr>
                        <a:t>HashMap</a:t>
                      </a:r>
                      <a:endParaRPr sz="13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300">
                          <a:solidFill>
                            <a:srgbClr val="666666"/>
                          </a:solidFill>
                          <a:latin typeface="Consolas"/>
                          <a:ea typeface="Consolas"/>
                          <a:cs typeface="Consolas"/>
                          <a:sym typeface="Consolas"/>
                        </a:rPr>
                        <a:t>Implementado internamente como una estructura de datos de tabla hash. Almacena pares de claves y valores. Usos hashing para encontrar un lugar para buscar o almacenar un par. Buscar o insertar es muy rápido. Almacena los elementos en cualquier orden.</a:t>
                      </a:r>
                      <a:endParaRPr sz="1300">
                        <a:solidFill>
                          <a:srgbClr val="666666"/>
                        </a:solidFill>
                        <a:latin typeface="Consolas"/>
                        <a:ea typeface="Consolas"/>
                        <a:cs typeface="Consolas"/>
                        <a:sym typeface="Consolas"/>
                      </a:endParaRPr>
                    </a:p>
                  </a:txBody>
                  <a:tcPr marT="91425" marB="91425" marR="91425" marL="91425"/>
                </a:tc>
              </a:tr>
              <a:tr h="751600">
                <a:tc>
                  <a:txBody>
                    <a:bodyPr/>
                    <a:lstStyle/>
                    <a:p>
                      <a:pPr indent="0" lvl="0" marL="0" rtl="0" algn="l">
                        <a:spcBef>
                          <a:spcPts val="0"/>
                        </a:spcBef>
                        <a:spcAft>
                          <a:spcPts val="0"/>
                        </a:spcAft>
                        <a:buNone/>
                      </a:pPr>
                      <a:r>
                        <a:rPr lang="es-419" sz="1300">
                          <a:latin typeface="Consolas"/>
                          <a:ea typeface="Consolas"/>
                          <a:cs typeface="Consolas"/>
                          <a:sym typeface="Consolas"/>
                        </a:rPr>
                        <a:t>TreeMap</a:t>
                      </a:r>
                      <a:endParaRPr sz="13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300">
                          <a:solidFill>
                            <a:srgbClr val="666666"/>
                          </a:solidFill>
                          <a:latin typeface="Consolas"/>
                          <a:ea typeface="Consolas"/>
                          <a:cs typeface="Consolas"/>
                          <a:sym typeface="Consolas"/>
                        </a:rPr>
                        <a:t>Implementado internamente usando una estructura de datos de árbol rojo-negro. A diferencia de HashMap, los elementos están almacenados de manera ordenada.</a:t>
                      </a:r>
                      <a:endParaRPr sz="1300">
                        <a:solidFill>
                          <a:srgbClr val="666666"/>
                        </a:solidFill>
                        <a:latin typeface="Consolas"/>
                        <a:ea typeface="Consolas"/>
                        <a:cs typeface="Consolas"/>
                        <a:sym typeface="Consolas"/>
                      </a:endParaRPr>
                    </a:p>
                  </a:txBody>
                  <a:tcPr marT="91425" marB="91425" marR="91425" marL="91425"/>
                </a:tc>
              </a:tr>
              <a:tr h="943625">
                <a:tc>
                  <a:txBody>
                    <a:bodyPr/>
                    <a:lstStyle/>
                    <a:p>
                      <a:pPr indent="0" lvl="0" marL="0" rtl="0" algn="l">
                        <a:spcBef>
                          <a:spcPts val="0"/>
                        </a:spcBef>
                        <a:spcAft>
                          <a:spcPts val="0"/>
                        </a:spcAft>
                        <a:buNone/>
                      </a:pPr>
                      <a:r>
                        <a:rPr lang="es-419" sz="1300">
                          <a:latin typeface="Consolas"/>
                          <a:ea typeface="Consolas"/>
                          <a:cs typeface="Consolas"/>
                          <a:sym typeface="Consolas"/>
                        </a:rPr>
                        <a:t>PriorityQueue</a:t>
                      </a:r>
                      <a:endParaRPr sz="13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solidFill>
                            <a:srgbClr val="666666"/>
                          </a:solidFill>
                          <a:latin typeface="Consolas"/>
                          <a:ea typeface="Consolas"/>
                          <a:cs typeface="Consolas"/>
                          <a:sym typeface="Consolas"/>
                        </a:rPr>
                        <a:t>Implementado internamente usando la estructura de datos del montón. Un PriorityQueue es para recuperar elementos basado en la prioridad. Independientemente del orden en que se inserte, al quitar el, el elemento de prioridad más alta se recuperará primero.</a:t>
                      </a:r>
                      <a:endParaRPr sz="1300">
                        <a:solidFill>
                          <a:srgbClr val="666666"/>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61"/>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Collection</a:t>
            </a:r>
            <a:endParaRPr b="1"/>
          </a:p>
          <a:p>
            <a:pPr indent="0" lvl="0" marL="0" rtl="0" algn="l">
              <a:spcBef>
                <a:spcPts val="0"/>
              </a:spcBef>
              <a:spcAft>
                <a:spcPts val="0"/>
              </a:spcAft>
              <a:buNone/>
            </a:pPr>
            <a:r>
              <a:rPr lang="es-419"/>
              <a:t>La interfaz Collection proporciona métodos como add() y remove() que son comunes a todos los contenedores.</a:t>
            </a:r>
            <a:r>
              <a:rPr lang="es-419"/>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42" name="Google Shape;942;p161"/>
          <p:cNvGraphicFramePr/>
          <p:nvPr/>
        </p:nvGraphicFramePr>
        <p:xfrm>
          <a:off x="430950" y="1620400"/>
          <a:ext cx="3000000" cy="3000000"/>
        </p:xfrm>
        <a:graphic>
          <a:graphicData uri="http://schemas.openxmlformats.org/drawingml/2006/table">
            <a:tbl>
              <a:tblPr>
                <a:noFill/>
                <a:tableStyleId>{3EAEBE74-0E2B-4FCF-94B2-6B8937009972}</a:tableStyleId>
              </a:tblPr>
              <a:tblGrid>
                <a:gridCol w="2763350"/>
                <a:gridCol w="5518750"/>
              </a:tblGrid>
              <a:tr h="368025">
                <a:tc>
                  <a:txBody>
                    <a:bodyPr/>
                    <a:lstStyle/>
                    <a:p>
                      <a:pPr indent="0" lvl="0" marL="0" rtl="0" algn="l">
                        <a:spcBef>
                          <a:spcPts val="0"/>
                        </a:spcBef>
                        <a:spcAft>
                          <a:spcPts val="0"/>
                        </a:spcAft>
                        <a:buNone/>
                      </a:pPr>
                      <a:r>
                        <a:rPr lang="es-419" sz="1200">
                          <a:latin typeface="Consolas"/>
                          <a:ea typeface="Consolas"/>
                          <a:cs typeface="Consolas"/>
                          <a:sym typeface="Consolas"/>
                        </a:rPr>
                        <a:t>boolean add(Element elem)</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Agrega elem al contenedor subyacente.</a:t>
                      </a:r>
                      <a:endParaRPr sz="1200">
                        <a:solidFill>
                          <a:srgbClr val="434343"/>
                        </a:solidFill>
                        <a:latin typeface="Consolas"/>
                        <a:ea typeface="Consolas"/>
                        <a:cs typeface="Consolas"/>
                        <a:sym typeface="Consolas"/>
                      </a:endParaRPr>
                    </a:p>
                  </a:txBody>
                  <a:tcPr marT="91425" marB="91425" marR="91425" marL="91425"/>
                </a:tc>
              </a:tr>
              <a:tr h="368025">
                <a:tc>
                  <a:txBody>
                    <a:bodyPr/>
                    <a:lstStyle/>
                    <a:p>
                      <a:pPr indent="0" lvl="0" marL="0" rtl="0" algn="l">
                        <a:spcBef>
                          <a:spcPts val="0"/>
                        </a:spcBef>
                        <a:spcAft>
                          <a:spcPts val="0"/>
                        </a:spcAft>
                        <a:buNone/>
                      </a:pPr>
                      <a:r>
                        <a:rPr lang="es-419" sz="1200">
                          <a:latin typeface="Consolas"/>
                          <a:ea typeface="Consolas"/>
                          <a:cs typeface="Consolas"/>
                          <a:sym typeface="Consolas"/>
                        </a:rPr>
                        <a:t>void clear()</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 Elimina todos los elementos del contenedor.</a:t>
                      </a:r>
                      <a:endParaRPr sz="1200">
                        <a:solidFill>
                          <a:srgbClr val="434343"/>
                        </a:solidFill>
                        <a:latin typeface="Consolas"/>
                        <a:ea typeface="Consolas"/>
                        <a:cs typeface="Consolas"/>
                        <a:sym typeface="Consolas"/>
                      </a:endParaRPr>
                    </a:p>
                  </a:txBody>
                  <a:tcPr marT="91425" marB="91425" marR="91425" marL="91425"/>
                </a:tc>
              </a:tr>
              <a:tr h="368025">
                <a:tc>
                  <a:txBody>
                    <a:bodyPr/>
                    <a:lstStyle/>
                    <a:p>
                      <a:pPr indent="0" lvl="0" marL="0" rtl="0" algn="l">
                        <a:spcBef>
                          <a:spcPts val="0"/>
                        </a:spcBef>
                        <a:spcAft>
                          <a:spcPts val="0"/>
                        </a:spcAft>
                        <a:buNone/>
                      </a:pPr>
                      <a:r>
                        <a:rPr lang="es-419" sz="1200">
                          <a:latin typeface="Consolas"/>
                          <a:ea typeface="Consolas"/>
                          <a:cs typeface="Consolas"/>
                          <a:sym typeface="Consolas"/>
                        </a:rPr>
                        <a:t>boolean isEmpty()</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Comprueba si el contenedor tiene algún elemento o no.</a:t>
                      </a:r>
                      <a:endParaRPr sz="1200">
                        <a:solidFill>
                          <a:srgbClr val="434343"/>
                        </a:solidFill>
                        <a:latin typeface="Consolas"/>
                        <a:ea typeface="Consolas"/>
                        <a:cs typeface="Consolas"/>
                        <a:sym typeface="Consolas"/>
                      </a:endParaRPr>
                    </a:p>
                  </a:txBody>
                  <a:tcPr marT="91425" marB="91425" marR="91425" marL="91425"/>
                </a:tc>
              </a:tr>
              <a:tr h="526250">
                <a:tc>
                  <a:txBody>
                    <a:bodyPr/>
                    <a:lstStyle/>
                    <a:p>
                      <a:pPr indent="0" lvl="0" marL="0" rtl="0" algn="l">
                        <a:spcBef>
                          <a:spcPts val="0"/>
                        </a:spcBef>
                        <a:spcAft>
                          <a:spcPts val="0"/>
                        </a:spcAft>
                        <a:buNone/>
                      </a:pPr>
                      <a:r>
                        <a:rPr lang="es-419" sz="1200">
                          <a:latin typeface="Consolas"/>
                          <a:ea typeface="Consolas"/>
                          <a:cs typeface="Consolas"/>
                          <a:sym typeface="Consolas"/>
                        </a:rPr>
                        <a:t>Iterator&lt;Element&gt; iterator()</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Devuelve un objeto Iterator &lt;Element&gt; para iterar sobre el contenedor.</a:t>
                      </a:r>
                      <a:endParaRPr sz="1200">
                        <a:solidFill>
                          <a:srgbClr val="434343"/>
                        </a:solidFill>
                        <a:latin typeface="Consolas"/>
                        <a:ea typeface="Consolas"/>
                        <a:cs typeface="Consolas"/>
                        <a:sym typeface="Consolas"/>
                      </a:endParaRPr>
                    </a:p>
                  </a:txBody>
                  <a:tcPr marT="91425" marB="91425" marR="91425" marL="91425"/>
                </a:tc>
              </a:tr>
              <a:tr h="368025">
                <a:tc>
                  <a:txBody>
                    <a:bodyPr/>
                    <a:lstStyle/>
                    <a:p>
                      <a:pPr indent="0" lvl="0" marL="0" rtl="0" algn="l">
                        <a:spcBef>
                          <a:spcPts val="0"/>
                        </a:spcBef>
                        <a:spcAft>
                          <a:spcPts val="0"/>
                        </a:spcAft>
                        <a:buNone/>
                      </a:pPr>
                      <a:r>
                        <a:rPr lang="es-419" sz="1200">
                          <a:latin typeface="Consolas"/>
                          <a:ea typeface="Consolas"/>
                          <a:cs typeface="Consolas"/>
                          <a:sym typeface="Consolas"/>
                        </a:rPr>
                        <a:t>boolean remove(Object obj)</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Elimina el elemento si obj está presente en el contenedor.</a:t>
                      </a:r>
                      <a:endParaRPr sz="1200">
                        <a:solidFill>
                          <a:srgbClr val="434343"/>
                        </a:solidFill>
                        <a:latin typeface="Consolas"/>
                        <a:ea typeface="Consolas"/>
                        <a:cs typeface="Consolas"/>
                        <a:sym typeface="Consolas"/>
                      </a:endParaRPr>
                    </a:p>
                  </a:txBody>
                  <a:tcPr marT="91425" marB="91425" marR="91425" marL="91425"/>
                </a:tc>
              </a:tr>
              <a:tr h="368025">
                <a:tc>
                  <a:txBody>
                    <a:bodyPr/>
                    <a:lstStyle/>
                    <a:p>
                      <a:pPr indent="0" lvl="0" marL="0" rtl="0" algn="l">
                        <a:spcBef>
                          <a:spcPts val="0"/>
                        </a:spcBef>
                        <a:spcAft>
                          <a:spcPts val="0"/>
                        </a:spcAft>
                        <a:buNone/>
                      </a:pPr>
                      <a:r>
                        <a:rPr lang="es-419" sz="1200">
                          <a:latin typeface="Consolas"/>
                          <a:ea typeface="Consolas"/>
                          <a:cs typeface="Consolas"/>
                          <a:sym typeface="Consolas"/>
                        </a:rPr>
                        <a:t>int size()</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Devuelve el número de elementos del contenedor.</a:t>
                      </a:r>
                      <a:endParaRPr sz="1200">
                        <a:solidFill>
                          <a:srgbClr val="434343"/>
                        </a:solidFill>
                        <a:latin typeface="Consolas"/>
                        <a:ea typeface="Consolas"/>
                        <a:cs typeface="Consolas"/>
                        <a:sym typeface="Consolas"/>
                      </a:endParaRPr>
                    </a:p>
                  </a:txBody>
                  <a:tcPr marT="91425" marB="91425" marR="91425" marL="91425"/>
                </a:tc>
              </a:tr>
              <a:tr h="368025">
                <a:tc>
                  <a:txBody>
                    <a:bodyPr/>
                    <a:lstStyle/>
                    <a:p>
                      <a:pPr indent="0" lvl="0" marL="0" rtl="0" algn="l">
                        <a:spcBef>
                          <a:spcPts val="0"/>
                        </a:spcBef>
                        <a:spcAft>
                          <a:spcPts val="0"/>
                        </a:spcAft>
                        <a:buNone/>
                      </a:pPr>
                      <a:r>
                        <a:rPr lang="es-419" sz="1200">
                          <a:latin typeface="Consolas"/>
                          <a:ea typeface="Consolas"/>
                          <a:cs typeface="Consolas"/>
                          <a:sym typeface="Consolas"/>
                        </a:rPr>
                        <a:t>Object[] toArray()</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Devuelve un array que tiene todos los elementos del contenedor.</a:t>
                      </a:r>
                      <a:endParaRPr sz="1200">
                        <a:solidFill>
                          <a:srgbClr val="434343"/>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261325"/>
            <a:ext cx="8520600" cy="468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i="1" lang="es-419"/>
              <a:t>Bibliotecas de integración</a:t>
            </a:r>
            <a:endParaRPr b="1" i="1"/>
          </a:p>
          <a:p>
            <a:pPr indent="0" lvl="0" marL="0" rtl="0" algn="just">
              <a:spcBef>
                <a:spcPts val="1600"/>
              </a:spcBef>
              <a:spcAft>
                <a:spcPts val="0"/>
              </a:spcAft>
              <a:buNone/>
            </a:pPr>
            <a:r>
              <a:rPr b="1" lang="es-419" sz="1600"/>
              <a:t>Java Database Connectivity (JDBC) API</a:t>
            </a:r>
            <a:endParaRPr b="1" sz="1600"/>
          </a:p>
          <a:p>
            <a:pPr indent="0" lvl="0" marL="0" rtl="0" algn="just">
              <a:spcBef>
                <a:spcPts val="0"/>
              </a:spcBef>
              <a:spcAft>
                <a:spcPts val="0"/>
              </a:spcAft>
              <a:buNone/>
            </a:pPr>
            <a:r>
              <a:rPr lang="es-419" sz="1400"/>
              <a:t>La API JDBC ™ proporciona acceso a datos universales desde el lenguaje de programación Java. Utilizando la API JDBC 3.0, los desarrolladores pueden escribir aplicaciones que puedan acceder a prácticamente cualquier fuente de datos, desde bases de datos relacionales hasta hojas de cálculo y archivos planos. La tecnología JDBC también proporciona una base común sobre la que se pueden construir herramientas e interfaces alternativas. </a:t>
            </a:r>
            <a:endParaRPr sz="1400"/>
          </a:p>
          <a:p>
            <a:pPr indent="0" lvl="0" marL="0" rtl="0" algn="just">
              <a:spcBef>
                <a:spcPts val="1600"/>
              </a:spcBef>
              <a:spcAft>
                <a:spcPts val="0"/>
              </a:spcAft>
              <a:buNone/>
            </a:pPr>
            <a:r>
              <a:rPr b="1" lang="es-419" sz="1600"/>
              <a:t>Remote Method Invocation (RMI)</a:t>
            </a:r>
            <a:endParaRPr/>
          </a:p>
          <a:p>
            <a:pPr indent="0" lvl="0" marL="0" rtl="0" algn="just">
              <a:spcBef>
                <a:spcPts val="0"/>
              </a:spcBef>
              <a:spcAft>
                <a:spcPts val="0"/>
              </a:spcAft>
              <a:buNone/>
            </a:pPr>
            <a:r>
              <a:rPr lang="es-419" sz="1400"/>
              <a:t>La Invocación de Método Remoto (RMI) permite el desarrollo de aplicaciones distribuidas al proporcionar comunicación remota entre programas escritos en el lenguaje de programación Java. RMI permite que un objeto que se ejecute en una máquina virtual Java, invoque métodos en un objeto que se ejecuta en otra máquina virtual Java, que puede estar en un host diferente.</a:t>
            </a:r>
            <a:endParaRPr sz="1400"/>
          </a:p>
          <a:p>
            <a:pPr indent="0" lvl="0" marL="0" rtl="0" algn="just">
              <a:spcBef>
                <a:spcPts val="1600"/>
              </a:spcBef>
              <a:spcAft>
                <a:spcPts val="0"/>
              </a:spcAft>
              <a:buNone/>
            </a:pPr>
            <a:r>
              <a:rPr b="1" lang="es-419" sz="1600"/>
              <a:t>Java IDL (CORBA) Common Object Request Broker Architecture </a:t>
            </a:r>
            <a:endParaRPr sz="1400"/>
          </a:p>
          <a:p>
            <a:pPr indent="0" lvl="0" marL="0" rtl="0" algn="just">
              <a:spcBef>
                <a:spcPts val="0"/>
              </a:spcBef>
              <a:spcAft>
                <a:spcPts val="0"/>
              </a:spcAft>
              <a:buNone/>
            </a:pPr>
            <a:r>
              <a:rPr lang="es-419" sz="1400"/>
              <a:t>La tecnología Java IDL agrega la capacidad CORBA (Common Object Request Broker Architecture) a la plataforma Java, proporcionando interoperabilidad y conectividad basada en estándares.</a:t>
            </a:r>
            <a:endParaRPr sz="1400"/>
          </a:p>
          <a:p>
            <a:pPr indent="0" lvl="0" marL="0" rtl="0" algn="just">
              <a:spcBef>
                <a:spcPts val="0"/>
              </a:spcBef>
              <a:spcAft>
                <a:spcPts val="1600"/>
              </a:spcAft>
              <a:buNone/>
            </a:pPr>
            <a:r>
              <a:t/>
            </a:r>
            <a:endParaRPr sz="1400"/>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62"/>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48" name="Google Shape;948;p162"/>
          <p:cNvGraphicFramePr/>
          <p:nvPr/>
        </p:nvGraphicFramePr>
        <p:xfrm>
          <a:off x="414900" y="474700"/>
          <a:ext cx="3000000" cy="3000000"/>
        </p:xfrm>
        <a:graphic>
          <a:graphicData uri="http://schemas.openxmlformats.org/drawingml/2006/table">
            <a:tbl>
              <a:tblPr>
                <a:noFill/>
                <a:tableStyleId>{3EAEBE74-0E2B-4FCF-94B2-6B8937009972}</a:tableStyleId>
              </a:tblPr>
              <a:tblGrid>
                <a:gridCol w="3186650"/>
                <a:gridCol w="5028000"/>
              </a:tblGrid>
              <a:tr h="628700">
                <a:tc>
                  <a:txBody>
                    <a:bodyPr/>
                    <a:lstStyle/>
                    <a:p>
                      <a:pPr indent="0" lvl="0" marL="0" rtl="0" algn="l">
                        <a:spcBef>
                          <a:spcPts val="0"/>
                        </a:spcBef>
                        <a:spcAft>
                          <a:spcPts val="0"/>
                        </a:spcAft>
                        <a:buNone/>
                      </a:pPr>
                      <a:r>
                        <a:rPr lang="es-419" sz="1100">
                          <a:latin typeface="Consolas"/>
                          <a:ea typeface="Consolas"/>
                          <a:cs typeface="Consolas"/>
                          <a:sym typeface="Consolas"/>
                        </a:rPr>
                        <a:t>boolean addAll(Collection&lt;? extends</a:t>
                      </a:r>
                      <a:br>
                        <a:rPr lang="es-419" sz="1100">
                          <a:latin typeface="Consolas"/>
                          <a:ea typeface="Consolas"/>
                          <a:cs typeface="Consolas"/>
                          <a:sym typeface="Consolas"/>
                        </a:rPr>
                      </a:br>
                      <a:r>
                        <a:rPr lang="es-419" sz="1100">
                          <a:latin typeface="Consolas"/>
                          <a:ea typeface="Consolas"/>
                          <a:cs typeface="Consolas"/>
                          <a:sym typeface="Consolas"/>
                        </a:rPr>
                        <a:t>Element&gt; coll)</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Consolas"/>
                          <a:ea typeface="Consolas"/>
                          <a:cs typeface="Consolas"/>
                          <a:sym typeface="Consolas"/>
                        </a:rPr>
                        <a:t>Agrega todos los elementos dados en la colección pasada como parámetro.</a:t>
                      </a:r>
                      <a:endParaRPr>
                        <a:solidFill>
                          <a:srgbClr val="434343"/>
                        </a:solidFill>
                        <a:latin typeface="Consolas"/>
                        <a:ea typeface="Consolas"/>
                        <a:cs typeface="Consolas"/>
                        <a:sym typeface="Consolas"/>
                      </a:endParaRPr>
                    </a:p>
                  </a:txBody>
                  <a:tcPr marT="91425" marB="91425" marR="91425" marL="91425"/>
                </a:tc>
              </a:tr>
              <a:tr h="628700">
                <a:tc>
                  <a:txBody>
                    <a:bodyPr/>
                    <a:lstStyle/>
                    <a:p>
                      <a:pPr indent="0" lvl="0" marL="0" rtl="0" algn="l">
                        <a:spcBef>
                          <a:spcPts val="0"/>
                        </a:spcBef>
                        <a:spcAft>
                          <a:spcPts val="0"/>
                        </a:spcAft>
                        <a:buNone/>
                      </a:pPr>
                      <a:r>
                        <a:rPr lang="es-419" sz="1100">
                          <a:latin typeface="Consolas"/>
                          <a:ea typeface="Consolas"/>
                          <a:cs typeface="Consolas"/>
                          <a:sym typeface="Consolas"/>
                        </a:rPr>
                        <a:t>boolean containsAll(Collection&lt;?&gt; coll)</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Consolas"/>
                          <a:ea typeface="Consolas"/>
                          <a:cs typeface="Consolas"/>
                          <a:sym typeface="Consolas"/>
                        </a:rPr>
                        <a:t>Comprueba si todos los elementos dados en la colección que están presentes en contenedor.</a:t>
                      </a:r>
                      <a:endParaRPr>
                        <a:solidFill>
                          <a:srgbClr val="434343"/>
                        </a:solidFill>
                        <a:latin typeface="Consolas"/>
                        <a:ea typeface="Consolas"/>
                        <a:cs typeface="Consolas"/>
                        <a:sym typeface="Consolas"/>
                      </a:endParaRPr>
                    </a:p>
                  </a:txBody>
                  <a:tcPr marT="91425" marB="91425" marR="91425" marL="91425"/>
                </a:tc>
              </a:tr>
              <a:tr h="847550">
                <a:tc>
                  <a:txBody>
                    <a:bodyPr/>
                    <a:lstStyle/>
                    <a:p>
                      <a:pPr indent="0" lvl="0" marL="0" rtl="0" algn="l">
                        <a:spcBef>
                          <a:spcPts val="0"/>
                        </a:spcBef>
                        <a:spcAft>
                          <a:spcPts val="0"/>
                        </a:spcAft>
                        <a:buNone/>
                      </a:pPr>
                      <a:r>
                        <a:rPr lang="es-419" sz="1100">
                          <a:latin typeface="Consolas"/>
                          <a:ea typeface="Consolas"/>
                          <a:cs typeface="Consolas"/>
                          <a:sym typeface="Consolas"/>
                        </a:rPr>
                        <a:t>boolean removeAll(Collection&lt;?&gt; coll)</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Consolas"/>
                          <a:ea typeface="Consolas"/>
                          <a:cs typeface="Consolas"/>
                          <a:sym typeface="Consolas"/>
                        </a:rPr>
                        <a:t>Remueve del contenedor  los elementos dados en la colección pasada como parámetro.</a:t>
                      </a:r>
                      <a:endParaRPr>
                        <a:solidFill>
                          <a:srgbClr val="434343"/>
                        </a:solidFill>
                        <a:latin typeface="Consolas"/>
                        <a:ea typeface="Consolas"/>
                        <a:cs typeface="Consolas"/>
                        <a:sym typeface="Consolas"/>
                      </a:endParaRPr>
                    </a:p>
                    <a:p>
                      <a:pPr indent="0" lvl="0" marL="0" rtl="0" algn="l">
                        <a:spcBef>
                          <a:spcPts val="0"/>
                        </a:spcBef>
                        <a:spcAft>
                          <a:spcPts val="0"/>
                        </a:spcAft>
                        <a:buNone/>
                      </a:pPr>
                      <a:r>
                        <a:t/>
                      </a:r>
                      <a:endParaRPr>
                        <a:solidFill>
                          <a:srgbClr val="434343"/>
                        </a:solidFill>
                        <a:latin typeface="Consolas"/>
                        <a:ea typeface="Consolas"/>
                        <a:cs typeface="Consolas"/>
                        <a:sym typeface="Consolas"/>
                      </a:endParaRPr>
                    </a:p>
                  </a:txBody>
                  <a:tcPr marT="91425" marB="91425" marR="91425" marL="91425"/>
                </a:tc>
              </a:tr>
              <a:tr h="1066400">
                <a:tc>
                  <a:txBody>
                    <a:bodyPr/>
                    <a:lstStyle/>
                    <a:p>
                      <a:pPr indent="0" lvl="0" marL="0" rtl="0" algn="l">
                        <a:spcBef>
                          <a:spcPts val="0"/>
                        </a:spcBef>
                        <a:spcAft>
                          <a:spcPts val="0"/>
                        </a:spcAft>
                        <a:buNone/>
                      </a:pPr>
                      <a:r>
                        <a:rPr lang="es-419" sz="1100">
                          <a:latin typeface="Consolas"/>
                          <a:ea typeface="Consolas"/>
                          <a:cs typeface="Consolas"/>
                          <a:sym typeface="Consolas"/>
                        </a:rPr>
                        <a:t>boolean retainAll(Collection&lt;?&gt; coll)</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Consolas"/>
                          <a:ea typeface="Consolas"/>
                          <a:cs typeface="Consolas"/>
                          <a:sym typeface="Consolas"/>
                        </a:rPr>
                        <a:t>Conserva en el contenedor  solamente los elementos dados en la colección y elimina todos los demás elementos.</a:t>
                      </a:r>
                      <a:endParaRPr>
                        <a:solidFill>
                          <a:srgbClr val="434343"/>
                        </a:solidFill>
                        <a:latin typeface="Consolas"/>
                        <a:ea typeface="Consolas"/>
                        <a:cs typeface="Consolas"/>
                        <a:sym typeface="Consolas"/>
                      </a:endParaRPr>
                    </a:p>
                    <a:p>
                      <a:pPr indent="0" lvl="0" marL="0" rtl="0" algn="l">
                        <a:spcBef>
                          <a:spcPts val="0"/>
                        </a:spcBef>
                        <a:spcAft>
                          <a:spcPts val="0"/>
                        </a:spcAft>
                        <a:buNone/>
                      </a:pPr>
                      <a:r>
                        <a:t/>
                      </a:r>
                      <a:endParaRPr>
                        <a:solidFill>
                          <a:srgbClr val="434343"/>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63"/>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Iterator</a:t>
            </a:r>
            <a:endParaRPr b="1"/>
          </a:p>
          <a:p>
            <a:pPr indent="0" lvl="0" marL="0" rtl="0" algn="l">
              <a:spcBef>
                <a:spcPts val="0"/>
              </a:spcBef>
              <a:spcAft>
                <a:spcPts val="0"/>
              </a:spcAft>
              <a:buNone/>
            </a:pPr>
            <a:r>
              <a:rPr lang="es-419"/>
              <a:t>La interfaz iterator se encuentra en muchas colecciones y no permite iterar el contenido de la colección. La misma es muy simple y contiene los siguientes métodos.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54" name="Google Shape;954;p163"/>
          <p:cNvGraphicFramePr/>
          <p:nvPr/>
        </p:nvGraphicFramePr>
        <p:xfrm>
          <a:off x="451525" y="1772775"/>
          <a:ext cx="3000000" cy="3000000"/>
        </p:xfrm>
        <a:graphic>
          <a:graphicData uri="http://schemas.openxmlformats.org/drawingml/2006/table">
            <a:tbl>
              <a:tblPr>
                <a:noFill/>
                <a:tableStyleId>{3EAEBE74-0E2B-4FCF-94B2-6B8937009972}</a:tableStyleId>
              </a:tblPr>
              <a:tblGrid>
                <a:gridCol w="2010950"/>
                <a:gridCol w="6257550"/>
              </a:tblGrid>
              <a:tr h="360275">
                <a:tc>
                  <a:txBody>
                    <a:bodyPr/>
                    <a:lstStyle/>
                    <a:p>
                      <a:pPr indent="0" lvl="0" marL="0" rtl="0" algn="l">
                        <a:spcBef>
                          <a:spcPts val="0"/>
                        </a:spcBef>
                        <a:spcAft>
                          <a:spcPts val="0"/>
                        </a:spcAft>
                        <a:buNone/>
                      </a:pPr>
                      <a:r>
                        <a:rPr lang="es-419" sz="1200">
                          <a:latin typeface="Consolas"/>
                          <a:ea typeface="Consolas"/>
                          <a:cs typeface="Consolas"/>
                          <a:sym typeface="Consolas"/>
                        </a:rPr>
                        <a:t>boolean hasNext()</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Comprueba si el iterador tiene más elementos a recorrer.</a:t>
                      </a:r>
                      <a:endParaRPr>
                        <a:solidFill>
                          <a:srgbClr val="434343"/>
                        </a:solidFill>
                        <a:latin typeface="Ubuntu"/>
                        <a:ea typeface="Ubuntu"/>
                        <a:cs typeface="Ubuntu"/>
                        <a:sym typeface="Ubuntu"/>
                      </a:endParaRPr>
                    </a:p>
                  </a:txBody>
                  <a:tcPr marT="91425" marB="91425" marR="91425" marL="91425"/>
                </a:tc>
              </a:tr>
              <a:tr h="360275">
                <a:tc>
                  <a:txBody>
                    <a:bodyPr/>
                    <a:lstStyle/>
                    <a:p>
                      <a:pPr indent="0" lvl="0" marL="0" rtl="0" algn="l">
                        <a:spcBef>
                          <a:spcPts val="0"/>
                        </a:spcBef>
                        <a:spcAft>
                          <a:spcPts val="0"/>
                        </a:spcAft>
                        <a:buNone/>
                      </a:pPr>
                      <a:r>
                        <a:rPr lang="es-419" sz="1200">
                          <a:latin typeface="Consolas"/>
                          <a:ea typeface="Consolas"/>
                          <a:cs typeface="Consolas"/>
                          <a:sym typeface="Consolas"/>
                        </a:rPr>
                        <a:t>E next()</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Mueve el iterador al siguiente elemento y devuelve ese elemento (siguiente).</a:t>
                      </a:r>
                      <a:endParaRPr>
                        <a:solidFill>
                          <a:srgbClr val="434343"/>
                        </a:solidFill>
                        <a:latin typeface="Ubuntu"/>
                        <a:ea typeface="Ubuntu"/>
                        <a:cs typeface="Ubuntu"/>
                        <a:sym typeface="Ubuntu"/>
                      </a:endParaRPr>
                    </a:p>
                  </a:txBody>
                  <a:tcPr marT="91425" marB="91425" marR="91425" marL="91425"/>
                </a:tc>
              </a:tr>
              <a:tr h="360275">
                <a:tc>
                  <a:txBody>
                    <a:bodyPr/>
                    <a:lstStyle/>
                    <a:p>
                      <a:pPr indent="0" lvl="0" marL="0" rtl="0" algn="l">
                        <a:spcBef>
                          <a:spcPts val="0"/>
                        </a:spcBef>
                        <a:spcAft>
                          <a:spcPts val="0"/>
                        </a:spcAft>
                        <a:buNone/>
                      </a:pPr>
                      <a:r>
                        <a:rPr lang="es-419" sz="1200">
                          <a:latin typeface="Consolas"/>
                          <a:ea typeface="Consolas"/>
                          <a:cs typeface="Consolas"/>
                          <a:sym typeface="Consolas"/>
                        </a:rPr>
                        <a:t>void remove()</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Remueve el último elemento.</a:t>
                      </a:r>
                      <a:endParaRPr/>
                    </a:p>
                  </a:txBody>
                  <a:tcPr marT="91425" marB="91425" marR="91425" marL="91425"/>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64"/>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List</a:t>
            </a:r>
            <a:endParaRPr b="1"/>
          </a:p>
          <a:p>
            <a:pPr indent="0" lvl="0" marL="0" rtl="0" algn="just">
              <a:spcBef>
                <a:spcPts val="0"/>
              </a:spcBef>
              <a:spcAft>
                <a:spcPts val="0"/>
              </a:spcAft>
              <a:buNone/>
            </a:pPr>
            <a:r>
              <a:rPr lang="es-419"/>
              <a:t>Las listas se utilizan para almacenar una secuencia de elementos. Puede insertar un elemento del contenedor en una posición específica utilizando un índice, y recuperar el mismo elemento más tarde (es decir, mantiene el orden de inserción). Puede almacenar duplicados elementos en una lista.  Entre las implementaciones, hay dos clases concretas  </a:t>
            </a:r>
            <a:r>
              <a:rPr lang="es-419">
                <a:latin typeface="Consolas"/>
                <a:ea typeface="Consolas"/>
                <a:cs typeface="Consolas"/>
                <a:sym typeface="Consolas"/>
              </a:rPr>
              <a:t>ArrayList</a:t>
            </a:r>
            <a:r>
              <a:rPr lang="es-419"/>
              <a:t> y </a:t>
            </a:r>
            <a:r>
              <a:rPr lang="es-419">
                <a:latin typeface="Consolas"/>
                <a:ea typeface="Consolas"/>
                <a:cs typeface="Consolas"/>
                <a:sym typeface="Consolas"/>
              </a:rPr>
              <a:t>LinkedList</a:t>
            </a:r>
            <a:r>
              <a:rPr lang="es-419"/>
              <a:t>.</a:t>
            </a:r>
            <a:endParaRPr/>
          </a:p>
          <a:p>
            <a:pPr indent="0" lvl="0" marL="0" rtl="0" algn="just">
              <a:spcBef>
                <a:spcPts val="1600"/>
              </a:spcBef>
              <a:spcAft>
                <a:spcPts val="0"/>
              </a:spcAft>
              <a:buNone/>
            </a:pPr>
            <a:r>
              <a:rPr b="1" lang="es-419"/>
              <a:t>ArrayList Class</a:t>
            </a:r>
            <a:endParaRPr b="1"/>
          </a:p>
          <a:p>
            <a:pPr indent="0" lvl="0" marL="0" rtl="0" algn="just">
              <a:spcBef>
                <a:spcPts val="1600"/>
              </a:spcBef>
              <a:spcAft>
                <a:spcPts val="0"/>
              </a:spcAft>
              <a:buNone/>
            </a:pPr>
            <a:r>
              <a:rPr lang="es-419">
                <a:latin typeface="Consolas"/>
                <a:ea typeface="Consolas"/>
                <a:cs typeface="Consolas"/>
                <a:sym typeface="Consolas"/>
              </a:rPr>
              <a:t>ArrayList</a:t>
            </a:r>
            <a:r>
              <a:rPr lang="es-419"/>
              <a:t> implementa una matriz redimensionable. Cuando se crea un array nativo (digamos, new String [10];), el tamaño del array es conocido (fijo) en el momento de la creación. Sin embargo, esta es una matriz dinámica, puede crecer en tamaño según sea necesario. Internamente, un ArrayList asigna un bloque de memoria y lo crece según sea necesario.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419"/>
              <a:t>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65"/>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Por lo tanto, acceder a los elementos del array es muy rápidamente en un ArrayList. Sin embargo, cuando agrega o elimina elementos, internamente el resto de los elementos se copian; así que la suma / eliminación de elementos es una operación costosa.</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419"/>
              <a:t>LinkedList Class</a:t>
            </a:r>
            <a:endParaRPr b="1"/>
          </a:p>
          <a:p>
            <a:pPr indent="0" lvl="0" marL="0" rtl="0" algn="just">
              <a:spcBef>
                <a:spcPts val="0"/>
              </a:spcBef>
              <a:spcAft>
                <a:spcPts val="0"/>
              </a:spcAft>
              <a:buNone/>
            </a:pPr>
            <a:r>
              <a:rPr lang="es-419"/>
              <a:t>La clase LinkedList utiliza internamente una lista doblemente vinculada. Por lo tanto, la inserción y eliminación es muy rápido en LinkedList.</a:t>
            </a:r>
            <a:endParaRPr/>
          </a:p>
          <a:p>
            <a:pPr indent="0" lvl="0" marL="0" rtl="0" algn="just">
              <a:spcBef>
                <a:spcPts val="1600"/>
              </a:spcBef>
              <a:spcAft>
                <a:spcPts val="0"/>
              </a:spcAft>
              <a:buNone/>
            </a:pPr>
            <a:r>
              <a:rPr lang="es-419"/>
              <a:t>Sin embargo, acceder a un elemento implica recorrer los nodos uno por uno, por lo que es lento. Cuando desee agregar o eliminar elementos con frecuencia en una lista de elementos, es mejor usar una LinkedList. Verá un ejemplo de LinkedList junto con la interfaz ListIterator.</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66"/>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70" name="Google Shape;970;p166"/>
          <p:cNvGraphicFramePr/>
          <p:nvPr/>
        </p:nvGraphicFramePr>
        <p:xfrm>
          <a:off x="1240975" y="738338"/>
          <a:ext cx="3000000" cy="3000000"/>
        </p:xfrm>
        <a:graphic>
          <a:graphicData uri="http://schemas.openxmlformats.org/drawingml/2006/table">
            <a:tbl>
              <a:tblPr>
                <a:noFill/>
                <a:tableStyleId>{384D4F9B-1B06-447A-89E9-BFCE49620583}</a:tableStyleId>
              </a:tblPr>
              <a:tblGrid>
                <a:gridCol w="6463625"/>
              </a:tblGrid>
              <a:tr h="3533575">
                <a:tc>
                  <a:txBody>
                    <a:bodyPr/>
                    <a:lstStyle/>
                    <a:p>
                      <a:pPr indent="0" lvl="0" marL="0" rtl="0" algn="l">
                        <a:lnSpc>
                          <a:spcPct val="115000"/>
                        </a:lnSpc>
                        <a:spcBef>
                          <a:spcPts val="0"/>
                        </a:spcBef>
                        <a:spcAft>
                          <a:spcPts val="0"/>
                        </a:spcAft>
                        <a:buNone/>
                      </a:pPr>
                      <a:r>
                        <a:rPr lang="es-419" sz="1000">
                          <a:solidFill>
                            <a:srgbClr val="FFFFFF"/>
                          </a:solidFill>
                          <a:highlight>
                            <a:srgbClr val="333333"/>
                          </a:highlight>
                          <a:latin typeface="Consolas"/>
                          <a:ea typeface="Consolas"/>
                          <a:cs typeface="Consolas"/>
                          <a:sym typeface="Consolas"/>
                        </a:rPr>
                        <a:t>String palStr = </a:t>
                      </a:r>
                      <a:r>
                        <a:rPr lang="es-419" sz="1000">
                          <a:solidFill>
                            <a:srgbClr val="A2FCA2"/>
                          </a:solidFill>
                          <a:highlight>
                            <a:srgbClr val="333333"/>
                          </a:highlight>
                          <a:latin typeface="Consolas"/>
                          <a:ea typeface="Consolas"/>
                          <a:cs typeface="Consolas"/>
                          <a:sym typeface="Consolas"/>
                        </a:rPr>
                        <a:t>"abcba"</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List&lt;Character&gt; palindrome = </a:t>
                      </a:r>
                      <a:r>
                        <a:rPr lang="es-419" sz="1000">
                          <a:solidFill>
                            <a:srgbClr val="FCC28C"/>
                          </a:solidFill>
                          <a:highlight>
                            <a:srgbClr val="333333"/>
                          </a:highlight>
                          <a:latin typeface="Consolas"/>
                          <a:ea typeface="Consolas"/>
                          <a:cs typeface="Consolas"/>
                          <a:sym typeface="Consolas"/>
                        </a:rPr>
                        <a:t>new</a:t>
                      </a:r>
                      <a:r>
                        <a:rPr lang="es-419" sz="1000">
                          <a:solidFill>
                            <a:srgbClr val="FFFFFF"/>
                          </a:solidFill>
                          <a:highlight>
                            <a:srgbClr val="333333"/>
                          </a:highlight>
                          <a:latin typeface="Consolas"/>
                          <a:ea typeface="Consolas"/>
                          <a:cs typeface="Consolas"/>
                          <a:sym typeface="Consolas"/>
                        </a:rPr>
                        <a:t> LinkedList&lt;Character&gt;();</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for</a:t>
                      </a:r>
                      <a:r>
                        <a:rPr lang="es-419" sz="1000">
                          <a:solidFill>
                            <a:srgbClr val="FFFFFF"/>
                          </a:solidFill>
                          <a:highlight>
                            <a:srgbClr val="333333"/>
                          </a:highlight>
                          <a:latin typeface="Consolas"/>
                          <a:ea typeface="Consolas"/>
                          <a:cs typeface="Consolas"/>
                          <a:sym typeface="Consolas"/>
                        </a:rPr>
                        <a:t>(</a:t>
                      </a:r>
                      <a:r>
                        <a:rPr lang="es-419" sz="1000">
                          <a:solidFill>
                            <a:srgbClr val="FCC28C"/>
                          </a:solidFill>
                          <a:highlight>
                            <a:srgbClr val="333333"/>
                          </a:highlight>
                          <a:latin typeface="Consolas"/>
                          <a:ea typeface="Consolas"/>
                          <a:cs typeface="Consolas"/>
                          <a:sym typeface="Consolas"/>
                        </a:rPr>
                        <a:t>char</a:t>
                      </a:r>
                      <a:r>
                        <a:rPr lang="es-419" sz="1000">
                          <a:solidFill>
                            <a:srgbClr val="FFFFFF"/>
                          </a:solidFill>
                          <a:highlight>
                            <a:srgbClr val="333333"/>
                          </a:highlight>
                          <a:latin typeface="Consolas"/>
                          <a:ea typeface="Consolas"/>
                          <a:cs typeface="Consolas"/>
                          <a:sym typeface="Consolas"/>
                        </a:rPr>
                        <a:t> ch : palStr.toCharArray())</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palindrome.add(ch);</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System.out.println(</a:t>
                      </a:r>
                      <a:r>
                        <a:rPr lang="es-419" sz="1000">
                          <a:solidFill>
                            <a:srgbClr val="A2FCA2"/>
                          </a:solidFill>
                          <a:highlight>
                            <a:srgbClr val="333333"/>
                          </a:highlight>
                          <a:latin typeface="Consolas"/>
                          <a:ea typeface="Consolas"/>
                          <a:cs typeface="Consolas"/>
                          <a:sym typeface="Consolas"/>
                        </a:rPr>
                        <a:t>"Input string is: "</a:t>
                      </a:r>
                      <a:r>
                        <a:rPr lang="es-419" sz="1000">
                          <a:solidFill>
                            <a:srgbClr val="FFFFFF"/>
                          </a:solidFill>
                          <a:highlight>
                            <a:srgbClr val="333333"/>
                          </a:highlight>
                          <a:latin typeface="Consolas"/>
                          <a:ea typeface="Consolas"/>
                          <a:cs typeface="Consolas"/>
                          <a:sym typeface="Consolas"/>
                        </a:rPr>
                        <a:t> + palStr);</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ListIterator&lt;Character&gt; iterator = palindrome.listIterator();</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ListIterator&lt;Character&gt; revIterator = palindrome.listIterator (palindrome.size());</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boolean</a:t>
                      </a:r>
                      <a:r>
                        <a:rPr lang="es-419" sz="1000">
                          <a:solidFill>
                            <a:srgbClr val="FFFFFF"/>
                          </a:solidFill>
                          <a:highlight>
                            <a:srgbClr val="333333"/>
                          </a:highlight>
                          <a:latin typeface="Consolas"/>
                          <a:ea typeface="Consolas"/>
                          <a:cs typeface="Consolas"/>
                          <a:sym typeface="Consolas"/>
                        </a:rPr>
                        <a:t> result = </a:t>
                      </a:r>
                      <a:r>
                        <a:rPr lang="es-419" sz="1000">
                          <a:solidFill>
                            <a:srgbClr val="FCC28C"/>
                          </a:solidFill>
                          <a:highlight>
                            <a:srgbClr val="333333"/>
                          </a:highlight>
                          <a:latin typeface="Consolas"/>
                          <a:ea typeface="Consolas"/>
                          <a:cs typeface="Consolas"/>
                          <a:sym typeface="Consolas"/>
                        </a:rPr>
                        <a:t>true</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while</a:t>
                      </a:r>
                      <a:r>
                        <a:rPr lang="es-419" sz="1000">
                          <a:solidFill>
                            <a:srgbClr val="FFFFFF"/>
                          </a:solidFill>
                          <a:highlight>
                            <a:srgbClr val="333333"/>
                          </a:highlight>
                          <a:latin typeface="Consolas"/>
                          <a:ea typeface="Consolas"/>
                          <a:cs typeface="Consolas"/>
                          <a:sym typeface="Consolas"/>
                        </a:rPr>
                        <a:t>(revIterator.hasPrevious() &amp;&amp; iterator.hasNext())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if</a:t>
                      </a:r>
                      <a:r>
                        <a:rPr lang="es-419" sz="1000">
                          <a:solidFill>
                            <a:srgbClr val="FFFFFF"/>
                          </a:solidFill>
                          <a:highlight>
                            <a:srgbClr val="333333"/>
                          </a:highlight>
                          <a:latin typeface="Consolas"/>
                          <a:ea typeface="Consolas"/>
                          <a:cs typeface="Consolas"/>
                          <a:sym typeface="Consolas"/>
                        </a:rPr>
                        <a:t>(iterator.next() != revIterator.previous()){</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result = </a:t>
                      </a:r>
                      <a:r>
                        <a:rPr lang="es-419" sz="1000">
                          <a:solidFill>
                            <a:srgbClr val="FCC28C"/>
                          </a:solidFill>
                          <a:highlight>
                            <a:srgbClr val="333333"/>
                          </a:highlight>
                          <a:latin typeface="Consolas"/>
                          <a:ea typeface="Consolas"/>
                          <a:cs typeface="Consolas"/>
                          <a:sym typeface="Consolas"/>
                        </a:rPr>
                        <a:t>false</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break</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if</a:t>
                      </a:r>
                      <a:r>
                        <a:rPr lang="es-419" sz="1000">
                          <a:solidFill>
                            <a:srgbClr val="FFFFFF"/>
                          </a:solidFill>
                          <a:highlight>
                            <a:srgbClr val="333333"/>
                          </a:highlight>
                          <a:latin typeface="Consolas"/>
                          <a:ea typeface="Consolas"/>
                          <a:cs typeface="Consolas"/>
                          <a:sym typeface="Consolas"/>
                        </a:rPr>
                        <a:t> (result)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System.out.print(</a:t>
                      </a:r>
                      <a:r>
                        <a:rPr lang="es-419" sz="1000">
                          <a:solidFill>
                            <a:srgbClr val="A2FCA2"/>
                          </a:solidFill>
                          <a:highlight>
                            <a:srgbClr val="333333"/>
                          </a:highlight>
                          <a:latin typeface="Consolas"/>
                          <a:ea typeface="Consolas"/>
                          <a:cs typeface="Consolas"/>
                          <a:sym typeface="Consolas"/>
                        </a:rPr>
                        <a:t>"Input string is a palindrome"</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else</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System.out.print(</a:t>
                      </a:r>
                      <a:r>
                        <a:rPr lang="es-419" sz="1000">
                          <a:solidFill>
                            <a:srgbClr val="A2FCA2"/>
                          </a:solidFill>
                          <a:highlight>
                            <a:srgbClr val="333333"/>
                          </a:highlight>
                          <a:latin typeface="Consolas"/>
                          <a:ea typeface="Consolas"/>
                          <a:cs typeface="Consolas"/>
                          <a:sym typeface="Consolas"/>
                        </a:rPr>
                        <a:t>"Input string is not a palindrome"</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67"/>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Set</a:t>
            </a:r>
            <a:endParaRPr b="1"/>
          </a:p>
          <a:p>
            <a:pPr indent="0" lvl="0" marL="0" rtl="0" algn="just">
              <a:spcBef>
                <a:spcPts val="0"/>
              </a:spcBef>
              <a:spcAft>
                <a:spcPts val="0"/>
              </a:spcAft>
              <a:buNone/>
            </a:pPr>
            <a:r>
              <a:rPr lang="es-419"/>
              <a:t>Set a diferencia de las listas, no contiene duplicados, no recuerdan donde insertó el elemento, es decir, no recuerda el orden de inserción.  Hay dos clases concretas importantes para Set, </a:t>
            </a:r>
            <a:r>
              <a:rPr lang="es-419">
                <a:latin typeface="Consolas"/>
                <a:ea typeface="Consolas"/>
                <a:cs typeface="Consolas"/>
                <a:sym typeface="Consolas"/>
              </a:rPr>
              <a:t>HashSet </a:t>
            </a:r>
            <a:r>
              <a:rPr lang="es-419"/>
              <a:t>y</a:t>
            </a:r>
            <a:r>
              <a:rPr lang="es-419">
                <a:latin typeface="Consolas"/>
                <a:ea typeface="Consolas"/>
                <a:cs typeface="Consolas"/>
                <a:sym typeface="Consolas"/>
              </a:rPr>
              <a:t> TreeSet</a:t>
            </a:r>
            <a:r>
              <a:rPr lang="es-419"/>
              <a:t>. </a:t>
            </a:r>
            <a:endParaRPr/>
          </a:p>
          <a:p>
            <a:pPr indent="0" lvl="0" marL="0" rtl="0" algn="just">
              <a:spcBef>
                <a:spcPts val="1600"/>
              </a:spcBef>
              <a:spcAft>
                <a:spcPts val="0"/>
              </a:spcAft>
              <a:buNone/>
            </a:pPr>
            <a:r>
              <a:rPr lang="es-419"/>
              <a:t>Un </a:t>
            </a:r>
            <a:r>
              <a:rPr lang="es-419">
                <a:latin typeface="Consolas"/>
                <a:ea typeface="Consolas"/>
                <a:cs typeface="Consolas"/>
                <a:sym typeface="Consolas"/>
              </a:rPr>
              <a:t>HashSet</a:t>
            </a:r>
            <a:r>
              <a:rPr lang="es-419"/>
              <a:t> es para insertar y recuperación de elementos; no mantiene ningún orden de clasificación de los elementos que contiene. </a:t>
            </a:r>
            <a:endParaRPr/>
          </a:p>
          <a:p>
            <a:pPr indent="0" lvl="0" marL="0" rtl="0" algn="just">
              <a:spcBef>
                <a:spcPts val="1600"/>
              </a:spcBef>
              <a:spcAft>
                <a:spcPts val="0"/>
              </a:spcAft>
              <a:buNone/>
            </a:pPr>
            <a:r>
              <a:rPr lang="es-419"/>
              <a:t>Un </a:t>
            </a:r>
            <a:r>
              <a:rPr lang="es-419">
                <a:latin typeface="Consolas"/>
                <a:ea typeface="Consolas"/>
                <a:cs typeface="Consolas"/>
                <a:sym typeface="Consolas"/>
              </a:rPr>
              <a:t>TreeSet</a:t>
            </a:r>
            <a:r>
              <a:rPr lang="es-419"/>
              <a:t> almacena los elementos en un orden (e implementa la interfaz SortedSet).</a:t>
            </a:r>
            <a:endParaRPr/>
          </a:p>
          <a:p>
            <a:pPr indent="0" lvl="0" marL="0" rtl="0" algn="just">
              <a:spcBef>
                <a:spcPts val="1600"/>
              </a:spcBef>
              <a:spcAft>
                <a:spcPts val="0"/>
              </a:spcAft>
              <a:buNone/>
            </a:pPr>
            <a:r>
              <a:rPr lang="es-419"/>
              <a:t>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68"/>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HashSet</a:t>
            </a:r>
            <a:endParaRPr b="1"/>
          </a:p>
          <a:p>
            <a:pPr indent="0" lvl="0" marL="0" rtl="0" algn="just">
              <a:spcBef>
                <a:spcPts val="0"/>
              </a:spcBef>
              <a:spcAft>
                <a:spcPts val="0"/>
              </a:spcAft>
              <a:buNone/>
            </a:pPr>
            <a:r>
              <a:rPr lang="es-419"/>
              <a:t>Set no permite duplicados, y puede ser utilizado para la inserción y la búsqueda rápidas. Así que puede utilizar un HashSet para resolver problemas como este: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419"/>
              <a:t>Dando como respuesta</a:t>
            </a:r>
            <a:endParaRPr/>
          </a:p>
          <a:p>
            <a:pPr indent="0" lvl="0" marL="0" rtl="0" algn="just">
              <a:spcBef>
                <a:spcPts val="1600"/>
              </a:spcBef>
              <a:spcAft>
                <a:spcPts val="0"/>
              </a:spcAft>
              <a:buNone/>
            </a:pPr>
            <a:r>
              <a:rPr lang="es-419"/>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81" name="Google Shape;981;p168"/>
          <p:cNvGraphicFramePr/>
          <p:nvPr/>
        </p:nvGraphicFramePr>
        <p:xfrm>
          <a:off x="1907725" y="1336225"/>
          <a:ext cx="3000000" cy="3000000"/>
        </p:xfrm>
        <a:graphic>
          <a:graphicData uri="http://schemas.openxmlformats.org/drawingml/2006/table">
            <a:tbl>
              <a:tblPr>
                <a:noFill/>
                <a:tableStyleId>{384D4F9B-1B06-447A-89E9-BFCE49620583}</a:tableStyleId>
              </a:tblPr>
              <a:tblGrid>
                <a:gridCol w="6858000"/>
              </a:tblGrid>
              <a:tr h="12700">
                <a:tc>
                  <a:txBody>
                    <a:bodyPr/>
                    <a:lstStyle/>
                    <a:p>
                      <a:pPr indent="0" lvl="0" marL="0" rtl="0" algn="l">
                        <a:lnSpc>
                          <a:spcPct val="115000"/>
                        </a:lnSpc>
                        <a:spcBef>
                          <a:spcPts val="0"/>
                        </a:spcBef>
                        <a:spcAft>
                          <a:spcPts val="0"/>
                        </a:spcAft>
                        <a:buNone/>
                      </a:pPr>
                      <a:r>
                        <a:rPr b="1" lang="es-419" sz="1000">
                          <a:solidFill>
                            <a:srgbClr val="FFFFFF"/>
                          </a:solidFill>
                          <a:highlight>
                            <a:srgbClr val="333333"/>
                          </a:highlight>
                          <a:latin typeface="Consolas"/>
                          <a:ea typeface="Consolas"/>
                          <a:cs typeface="Consolas"/>
                          <a:sym typeface="Consolas"/>
                        </a:rPr>
                        <a:t>String tongueTwister = </a:t>
                      </a:r>
                      <a:r>
                        <a:rPr b="1" lang="es-419" sz="1000">
                          <a:solidFill>
                            <a:srgbClr val="A2FCA2"/>
                          </a:solidFill>
                          <a:highlight>
                            <a:srgbClr val="333333"/>
                          </a:highlight>
                          <a:latin typeface="Consolas"/>
                          <a:ea typeface="Consolas"/>
                          <a:cs typeface="Consolas"/>
                          <a:sym typeface="Consolas"/>
                        </a:rPr>
                        <a:t>"I feel, a feel, a funny feel, a funny feel I feel,"</a:t>
                      </a: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				+</a:t>
                      </a:r>
                      <a:r>
                        <a:rPr b="1" lang="es-419" sz="1000">
                          <a:solidFill>
                            <a:srgbClr val="A2FCA2"/>
                          </a:solidFill>
                          <a:highlight>
                            <a:srgbClr val="333333"/>
                          </a:highlight>
                          <a:latin typeface="Consolas"/>
                          <a:ea typeface="Consolas"/>
                          <a:cs typeface="Consolas"/>
                          <a:sym typeface="Consolas"/>
                        </a:rPr>
                        <a:t>"if you feel the feel I feel, I feel the feel you feel"</a:t>
                      </a:r>
                      <a:r>
                        <a:rPr b="1" lang="es-419" sz="1000">
                          <a:solidFill>
                            <a:srgbClr val="FFFFFF"/>
                          </a:solidFill>
                          <a:highlight>
                            <a:srgbClr val="333333"/>
                          </a:highlight>
                          <a:latin typeface="Consolas"/>
                          <a:ea typeface="Consolas"/>
                          <a:cs typeface="Consolas"/>
                          <a:sym typeface="Consolas"/>
                        </a:rPr>
                        <a:t>;</a:t>
                      </a: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Set&lt;String&gt; words = </a:t>
                      </a:r>
                      <a:r>
                        <a:rPr b="1" lang="es-419" sz="1000">
                          <a:solidFill>
                            <a:srgbClr val="FCC28C"/>
                          </a:solidFill>
                          <a:highlight>
                            <a:srgbClr val="333333"/>
                          </a:highlight>
                          <a:latin typeface="Consolas"/>
                          <a:ea typeface="Consolas"/>
                          <a:cs typeface="Consolas"/>
                          <a:sym typeface="Consolas"/>
                        </a:rPr>
                        <a:t>new</a:t>
                      </a:r>
                      <a:r>
                        <a:rPr b="1" lang="es-419" sz="1000">
                          <a:solidFill>
                            <a:srgbClr val="FFFFFF"/>
                          </a:solidFill>
                          <a:highlight>
                            <a:srgbClr val="333333"/>
                          </a:highlight>
                          <a:latin typeface="Consolas"/>
                          <a:ea typeface="Consolas"/>
                          <a:cs typeface="Consolas"/>
                          <a:sym typeface="Consolas"/>
                        </a:rPr>
                        <a:t> HashSet&lt;&gt;();</a:t>
                      </a: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 </a:t>
                      </a:r>
                      <a:br>
                        <a:rPr b="1" lang="es-419" sz="1000">
                          <a:solidFill>
                            <a:srgbClr val="FFFFFF"/>
                          </a:solidFill>
                          <a:highlight>
                            <a:srgbClr val="333333"/>
                          </a:highlight>
                          <a:latin typeface="Consolas"/>
                          <a:ea typeface="Consolas"/>
                          <a:cs typeface="Consolas"/>
                          <a:sym typeface="Consolas"/>
                        </a:rPr>
                      </a:br>
                      <a:r>
                        <a:rPr b="1" lang="es-419" sz="1000">
                          <a:solidFill>
                            <a:srgbClr val="888888"/>
                          </a:solidFill>
                          <a:highlight>
                            <a:srgbClr val="333333"/>
                          </a:highlight>
                          <a:latin typeface="Consolas"/>
                          <a:ea typeface="Consolas"/>
                          <a:cs typeface="Consolas"/>
                          <a:sym typeface="Consolas"/>
                        </a:rPr>
                        <a:t>// split the sentence into words and try putting them in the set</a:t>
                      </a:r>
                      <a:br>
                        <a:rPr b="1" lang="es-419" sz="1000">
                          <a:solidFill>
                            <a:srgbClr val="FFFFFF"/>
                          </a:solidFill>
                          <a:highlight>
                            <a:srgbClr val="333333"/>
                          </a:highlight>
                          <a:latin typeface="Consolas"/>
                          <a:ea typeface="Consolas"/>
                          <a:cs typeface="Consolas"/>
                          <a:sym typeface="Consolas"/>
                        </a:rPr>
                      </a:br>
                      <a:r>
                        <a:rPr b="1" lang="es-419" sz="1000">
                          <a:solidFill>
                            <a:srgbClr val="FCC28C"/>
                          </a:solidFill>
                          <a:highlight>
                            <a:srgbClr val="333333"/>
                          </a:highlight>
                          <a:latin typeface="Consolas"/>
                          <a:ea typeface="Consolas"/>
                          <a:cs typeface="Consolas"/>
                          <a:sym typeface="Consolas"/>
                        </a:rPr>
                        <a:t>for</a:t>
                      </a:r>
                      <a:r>
                        <a:rPr b="1" lang="es-419" sz="1000">
                          <a:solidFill>
                            <a:srgbClr val="FFFFFF"/>
                          </a:solidFill>
                          <a:highlight>
                            <a:srgbClr val="333333"/>
                          </a:highlight>
                          <a:latin typeface="Consolas"/>
                          <a:ea typeface="Consolas"/>
                          <a:cs typeface="Consolas"/>
                          <a:sym typeface="Consolas"/>
                        </a:rPr>
                        <a:t>(String word : tongueTwister.split(</a:t>
                      </a:r>
                      <a:r>
                        <a:rPr b="1" lang="es-419" sz="1000">
                          <a:solidFill>
                            <a:srgbClr val="A2FCA2"/>
                          </a:solidFill>
                          <a:highlight>
                            <a:srgbClr val="333333"/>
                          </a:highlight>
                          <a:latin typeface="Consolas"/>
                          <a:ea typeface="Consolas"/>
                          <a:cs typeface="Consolas"/>
                          <a:sym typeface="Consolas"/>
                        </a:rPr>
                        <a:t>"\\W+"</a:t>
                      </a:r>
                      <a:r>
                        <a:rPr b="1" lang="es-419" sz="1000">
                          <a:solidFill>
                            <a:srgbClr val="FFFFFF"/>
                          </a:solidFill>
                          <a:highlight>
                            <a:srgbClr val="333333"/>
                          </a:highlight>
                          <a:latin typeface="Consolas"/>
                          <a:ea typeface="Consolas"/>
                          <a:cs typeface="Consolas"/>
                          <a:sym typeface="Consolas"/>
                        </a:rPr>
                        <a:t>))</a:t>
                      </a: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	words.add(word);</a:t>
                      </a:r>
                      <a:br>
                        <a:rPr b="1" lang="es-419" sz="1000">
                          <a:solidFill>
                            <a:srgbClr val="FFFFFF"/>
                          </a:solidFill>
                          <a:highlight>
                            <a:srgbClr val="333333"/>
                          </a:highlight>
                          <a:latin typeface="Consolas"/>
                          <a:ea typeface="Consolas"/>
                          <a:cs typeface="Consolas"/>
                          <a:sym typeface="Consolas"/>
                        </a:rPr>
                      </a:b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System.out.println(</a:t>
                      </a:r>
                      <a:r>
                        <a:rPr b="1" lang="es-419" sz="1000">
                          <a:solidFill>
                            <a:srgbClr val="A2FCA2"/>
                          </a:solidFill>
                          <a:highlight>
                            <a:srgbClr val="333333"/>
                          </a:highlight>
                          <a:latin typeface="Consolas"/>
                          <a:ea typeface="Consolas"/>
                          <a:cs typeface="Consolas"/>
                          <a:sym typeface="Consolas"/>
                        </a:rPr>
                        <a:t>"The tongue twister is: "</a:t>
                      </a:r>
                      <a:r>
                        <a:rPr b="1" lang="es-419" sz="1000">
                          <a:solidFill>
                            <a:srgbClr val="FFFFFF"/>
                          </a:solidFill>
                          <a:highlight>
                            <a:srgbClr val="333333"/>
                          </a:highlight>
                          <a:latin typeface="Consolas"/>
                          <a:ea typeface="Consolas"/>
                          <a:cs typeface="Consolas"/>
                          <a:sym typeface="Consolas"/>
                        </a:rPr>
                        <a:t> + tongueTwister);</a:t>
                      </a: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System.out.print(</a:t>
                      </a:r>
                      <a:r>
                        <a:rPr b="1" lang="es-419" sz="1000">
                          <a:solidFill>
                            <a:srgbClr val="A2FCA2"/>
                          </a:solidFill>
                          <a:highlight>
                            <a:srgbClr val="333333"/>
                          </a:highlight>
                          <a:latin typeface="Consolas"/>
                          <a:ea typeface="Consolas"/>
                          <a:cs typeface="Consolas"/>
                          <a:sym typeface="Consolas"/>
                        </a:rPr>
                        <a:t>"The wordsused were: "</a:t>
                      </a:r>
                      <a:r>
                        <a:rPr b="1" lang="es-419" sz="1000">
                          <a:solidFill>
                            <a:srgbClr val="FFFFFF"/>
                          </a:solidFill>
                          <a:highlight>
                            <a:srgbClr val="333333"/>
                          </a:highlight>
                          <a:latin typeface="Consolas"/>
                          <a:ea typeface="Consolas"/>
                          <a:cs typeface="Consolas"/>
                          <a:sym typeface="Consolas"/>
                        </a:rPr>
                        <a:t>);</a:t>
                      </a:r>
                      <a:br>
                        <a:rPr b="1" lang="es-419" sz="1000">
                          <a:solidFill>
                            <a:srgbClr val="FFFFFF"/>
                          </a:solidFill>
                          <a:highlight>
                            <a:srgbClr val="333333"/>
                          </a:highlight>
                          <a:latin typeface="Consolas"/>
                          <a:ea typeface="Consolas"/>
                          <a:cs typeface="Consolas"/>
                          <a:sym typeface="Consolas"/>
                        </a:rPr>
                      </a:br>
                      <a:r>
                        <a:rPr b="1" lang="es-419" sz="1000">
                          <a:solidFill>
                            <a:srgbClr val="FFFFFF"/>
                          </a:solidFill>
                          <a:highlight>
                            <a:srgbClr val="333333"/>
                          </a:highlight>
                          <a:latin typeface="Consolas"/>
                          <a:ea typeface="Consolas"/>
                          <a:cs typeface="Consolas"/>
                          <a:sym typeface="Consolas"/>
                        </a:rPr>
                        <a:t>System.out.println(words);</a:t>
                      </a:r>
                      <a:endParaRPr b="1" sz="10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982" name="Google Shape;982;p168"/>
          <p:cNvGraphicFramePr/>
          <p:nvPr/>
        </p:nvGraphicFramePr>
        <p:xfrm>
          <a:off x="3186800" y="3690250"/>
          <a:ext cx="3000000" cy="3000000"/>
        </p:xfrm>
        <a:graphic>
          <a:graphicData uri="http://schemas.openxmlformats.org/drawingml/2006/table">
            <a:tbl>
              <a:tblPr>
                <a:noFill/>
                <a:tableStyleId>{384D4F9B-1B06-447A-89E9-BFCE49620583}</a:tableStyleId>
              </a:tblPr>
              <a:tblGrid>
                <a:gridCol w="5313725"/>
              </a:tblGrid>
              <a:tr h="714425">
                <a:tc>
                  <a:txBody>
                    <a:bodyPr/>
                    <a:lstStyle/>
                    <a:p>
                      <a:pPr indent="0" lvl="0" marL="0" rtl="0" algn="l">
                        <a:lnSpc>
                          <a:spcPct val="115000"/>
                        </a:lnSpc>
                        <a:spcBef>
                          <a:spcPts val="0"/>
                        </a:spcBef>
                        <a:spcAft>
                          <a:spcPts val="0"/>
                        </a:spcAft>
                        <a:buNone/>
                      </a:pPr>
                      <a:r>
                        <a:rPr lang="es-419" sz="1000">
                          <a:solidFill>
                            <a:srgbClr val="FFFFFF"/>
                          </a:solidFill>
                          <a:highlight>
                            <a:srgbClr val="333333"/>
                          </a:highlight>
                          <a:latin typeface="Consolas"/>
                          <a:ea typeface="Consolas"/>
                          <a:cs typeface="Consolas"/>
                          <a:sym typeface="Consolas"/>
                        </a:rPr>
                        <a:t>The tongue twister is: I feel, a feel, a funny feel, a funny feel I feel,  if you feel the feel I feel, I feel the feel you feel</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The words used were: [feel, </a:t>
                      </a:r>
                      <a:r>
                        <a:rPr lang="es-419" sz="1000">
                          <a:solidFill>
                            <a:srgbClr val="FCC28C"/>
                          </a:solidFill>
                          <a:highlight>
                            <a:srgbClr val="333333"/>
                          </a:highlight>
                          <a:latin typeface="Consolas"/>
                          <a:ea typeface="Consolas"/>
                          <a:cs typeface="Consolas"/>
                          <a:sym typeface="Consolas"/>
                        </a:rPr>
                        <a:t>if</a:t>
                      </a:r>
                      <a:r>
                        <a:rPr lang="es-419" sz="1000">
                          <a:solidFill>
                            <a:srgbClr val="FFFFFF"/>
                          </a:solidFill>
                          <a:highlight>
                            <a:srgbClr val="333333"/>
                          </a:highlight>
                          <a:latin typeface="Consolas"/>
                          <a:ea typeface="Consolas"/>
                          <a:cs typeface="Consolas"/>
                          <a:sym typeface="Consolas"/>
                        </a:rPr>
                        <a:t>, a, funny, you, the, I]</a:t>
                      </a:r>
                      <a:br>
                        <a:rPr lang="es-419" sz="1000">
                          <a:solidFill>
                            <a:srgbClr val="FFFFFF"/>
                          </a:solidFill>
                          <a:highlight>
                            <a:srgbClr val="333333"/>
                          </a:highlight>
                          <a:latin typeface="Consolas"/>
                          <a:ea typeface="Consolas"/>
                          <a:cs typeface="Consolas"/>
                          <a:sym typeface="Consolas"/>
                        </a:rPr>
                      </a:br>
                      <a:endParaRPr sz="10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TreeSet Class</a:t>
            </a:r>
            <a:endParaRPr b="1"/>
          </a:p>
          <a:p>
            <a:pPr indent="0" lvl="0" marL="0" rtl="0" algn="just">
              <a:spcBef>
                <a:spcPts val="0"/>
              </a:spcBef>
              <a:spcAft>
                <a:spcPts val="0"/>
              </a:spcAft>
              <a:buNone/>
            </a:pPr>
            <a:r>
              <a:rPr lang="es-419"/>
              <a:t>Si recordamos  que esta implementación almacena los elementos en un orden podemos resolver el problema de ordenamiento de elementos mediante este contenedor </a:t>
            </a:r>
            <a:r>
              <a:rPr lang="es-419"/>
              <a:t>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419"/>
              <a:t>Dando como respuesta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88" name="Google Shape;988;p169"/>
          <p:cNvGraphicFramePr/>
          <p:nvPr/>
        </p:nvGraphicFramePr>
        <p:xfrm>
          <a:off x="2261500" y="1646475"/>
          <a:ext cx="3000000" cy="3000000"/>
        </p:xfrm>
        <a:graphic>
          <a:graphicData uri="http://schemas.openxmlformats.org/drawingml/2006/table">
            <a:tbl>
              <a:tblPr>
                <a:noFill/>
                <a:tableStyleId>{384D4F9B-1B06-447A-89E9-BFCE49620583}</a:tableStyleId>
              </a:tblPr>
              <a:tblGrid>
                <a:gridCol w="6293425"/>
              </a:tblGrid>
              <a:tr h="1389325">
                <a:tc>
                  <a:txBody>
                    <a:bodyPr/>
                    <a:lstStyle/>
                    <a:p>
                      <a:pPr indent="0" lvl="0" marL="0" rtl="0" algn="l">
                        <a:lnSpc>
                          <a:spcPct val="115000"/>
                        </a:lnSpc>
                        <a:spcBef>
                          <a:spcPts val="0"/>
                        </a:spcBef>
                        <a:spcAft>
                          <a:spcPts val="0"/>
                        </a:spcAft>
                        <a:buNone/>
                      </a:pPr>
                      <a:r>
                        <a:rPr b="1" lang="es-419" sz="1200">
                          <a:solidFill>
                            <a:srgbClr val="FFFFFF"/>
                          </a:solidFill>
                          <a:highlight>
                            <a:srgbClr val="333333"/>
                          </a:highlight>
                          <a:latin typeface="Consolas"/>
                          <a:ea typeface="Consolas"/>
                          <a:cs typeface="Consolas"/>
                          <a:sym typeface="Consolas"/>
                        </a:rPr>
                        <a:t>String pangram = </a:t>
                      </a:r>
                      <a:r>
                        <a:rPr b="1" lang="es-419" sz="1200">
                          <a:solidFill>
                            <a:srgbClr val="A2FCA2"/>
                          </a:solidFill>
                          <a:highlight>
                            <a:srgbClr val="333333"/>
                          </a:highlight>
                          <a:latin typeface="Consolas"/>
                          <a:ea typeface="Consolas"/>
                          <a:cs typeface="Consolas"/>
                          <a:sym typeface="Consolas"/>
                        </a:rPr>
                        <a:t>"the quick brown fox jumps over the lazy dog"</a:t>
                      </a:r>
                      <a:r>
                        <a:rPr b="1" lang="es-419" sz="1200">
                          <a:solidFill>
                            <a:srgbClr val="FFFFFF"/>
                          </a:solidFill>
                          <a:highlight>
                            <a:srgbClr val="333333"/>
                          </a:highlight>
                          <a:latin typeface="Consolas"/>
                          <a:ea typeface="Consolas"/>
                          <a:cs typeface="Consolas"/>
                          <a:sym typeface="Consolas"/>
                        </a:rPr>
                        <a:t>;</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Set&lt;Character&gt; aToZee = </a:t>
                      </a:r>
                      <a:r>
                        <a:rPr b="1" lang="es-419" sz="1200">
                          <a:solidFill>
                            <a:srgbClr val="FCC28C"/>
                          </a:solidFill>
                          <a:highlight>
                            <a:srgbClr val="333333"/>
                          </a:highlight>
                          <a:latin typeface="Consolas"/>
                          <a:ea typeface="Consolas"/>
                          <a:cs typeface="Consolas"/>
                          <a:sym typeface="Consolas"/>
                        </a:rPr>
                        <a:t>new</a:t>
                      </a:r>
                      <a:r>
                        <a:rPr b="1" lang="es-419" sz="1200">
                          <a:solidFill>
                            <a:srgbClr val="FFFFFF"/>
                          </a:solidFill>
                          <a:highlight>
                            <a:srgbClr val="333333"/>
                          </a:highlight>
                          <a:latin typeface="Consolas"/>
                          <a:ea typeface="Consolas"/>
                          <a:cs typeface="Consolas"/>
                          <a:sym typeface="Consolas"/>
                        </a:rPr>
                        <a:t> TreeSet&lt;Character&gt;();</a:t>
                      </a:r>
                      <a:br>
                        <a:rPr b="1" lang="es-419" sz="1200">
                          <a:solidFill>
                            <a:srgbClr val="FFFFFF"/>
                          </a:solidFill>
                          <a:highlight>
                            <a:srgbClr val="333333"/>
                          </a:highlight>
                          <a:latin typeface="Consolas"/>
                          <a:ea typeface="Consolas"/>
                          <a:cs typeface="Consolas"/>
                          <a:sym typeface="Consolas"/>
                        </a:rPr>
                      </a:br>
                      <a:r>
                        <a:rPr b="1" lang="es-419" sz="1200">
                          <a:solidFill>
                            <a:srgbClr val="FCC28C"/>
                          </a:solidFill>
                          <a:highlight>
                            <a:srgbClr val="333333"/>
                          </a:highlight>
                          <a:latin typeface="Consolas"/>
                          <a:ea typeface="Consolas"/>
                          <a:cs typeface="Consolas"/>
                          <a:sym typeface="Consolas"/>
                        </a:rPr>
                        <a:t>for</a:t>
                      </a:r>
                      <a:r>
                        <a:rPr b="1" lang="es-419" sz="1200">
                          <a:solidFill>
                            <a:srgbClr val="FFFFFF"/>
                          </a:solidFill>
                          <a:highlight>
                            <a:srgbClr val="333333"/>
                          </a:highlight>
                          <a:latin typeface="Consolas"/>
                          <a:ea typeface="Consolas"/>
                          <a:cs typeface="Consolas"/>
                          <a:sym typeface="Consolas"/>
                        </a:rPr>
                        <a:t>(</a:t>
                      </a:r>
                      <a:r>
                        <a:rPr b="1" lang="es-419" sz="1200">
                          <a:solidFill>
                            <a:srgbClr val="FCC28C"/>
                          </a:solidFill>
                          <a:highlight>
                            <a:srgbClr val="333333"/>
                          </a:highlight>
                          <a:latin typeface="Consolas"/>
                          <a:ea typeface="Consolas"/>
                          <a:cs typeface="Consolas"/>
                          <a:sym typeface="Consolas"/>
                        </a:rPr>
                        <a:t>char</a:t>
                      </a:r>
                      <a:r>
                        <a:rPr b="1" lang="es-419" sz="1200">
                          <a:solidFill>
                            <a:srgbClr val="FFFFFF"/>
                          </a:solidFill>
                          <a:highlight>
                            <a:srgbClr val="333333"/>
                          </a:highlight>
                          <a:latin typeface="Consolas"/>
                          <a:ea typeface="Consolas"/>
                          <a:cs typeface="Consolas"/>
                          <a:sym typeface="Consolas"/>
                        </a:rPr>
                        <a:t> gram : pangram.toCharArray())</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	aToZee.add(gram);</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System.out.println(</a:t>
                      </a:r>
                      <a:r>
                        <a:rPr b="1" lang="es-419" sz="1200">
                          <a:solidFill>
                            <a:srgbClr val="A2FCA2"/>
                          </a:solidFill>
                          <a:highlight>
                            <a:srgbClr val="333333"/>
                          </a:highlight>
                          <a:latin typeface="Consolas"/>
                          <a:ea typeface="Consolas"/>
                          <a:cs typeface="Consolas"/>
                          <a:sym typeface="Consolas"/>
                        </a:rPr>
                        <a:t>"The pangram is: "</a:t>
                      </a:r>
                      <a:r>
                        <a:rPr b="1" lang="es-419" sz="1200">
                          <a:solidFill>
                            <a:srgbClr val="FFFFFF"/>
                          </a:solidFill>
                          <a:highlight>
                            <a:srgbClr val="333333"/>
                          </a:highlight>
                          <a:latin typeface="Consolas"/>
                          <a:ea typeface="Consolas"/>
                          <a:cs typeface="Consolas"/>
                          <a:sym typeface="Consolas"/>
                        </a:rPr>
                        <a:t> + pangram);</a:t>
                      </a:r>
                      <a:br>
                        <a:rPr b="1" lang="es-419" sz="1200">
                          <a:solidFill>
                            <a:srgbClr val="FFFFFF"/>
                          </a:solidFill>
                          <a:highlight>
                            <a:srgbClr val="333333"/>
                          </a:highlight>
                          <a:latin typeface="Consolas"/>
                          <a:ea typeface="Consolas"/>
                          <a:cs typeface="Consolas"/>
                          <a:sym typeface="Consolas"/>
                        </a:rPr>
                      </a:br>
                      <a:r>
                        <a:rPr b="1" lang="es-419" sz="1200">
                          <a:solidFill>
                            <a:srgbClr val="FFFFFF"/>
                          </a:solidFill>
                          <a:highlight>
                            <a:srgbClr val="333333"/>
                          </a:highlight>
                          <a:latin typeface="Consolas"/>
                          <a:ea typeface="Consolas"/>
                          <a:cs typeface="Consolas"/>
                          <a:sym typeface="Consolas"/>
                        </a:rPr>
                        <a:t>System.out.print(</a:t>
                      </a:r>
                      <a:r>
                        <a:rPr b="1" lang="es-419" sz="1200">
                          <a:solidFill>
                            <a:srgbClr val="A2FCA2"/>
                          </a:solidFill>
                          <a:highlight>
                            <a:srgbClr val="333333"/>
                          </a:highlight>
                          <a:latin typeface="Consolas"/>
                          <a:ea typeface="Consolas"/>
                          <a:cs typeface="Consolas"/>
                          <a:sym typeface="Consolas"/>
                        </a:rPr>
                        <a:t>"Sorted pangram characters are: "</a:t>
                      </a:r>
                      <a:r>
                        <a:rPr b="1" lang="es-419" sz="1200">
                          <a:solidFill>
                            <a:srgbClr val="FFFFFF"/>
                          </a:solidFill>
                          <a:highlight>
                            <a:srgbClr val="333333"/>
                          </a:highlight>
                          <a:latin typeface="Consolas"/>
                          <a:ea typeface="Consolas"/>
                          <a:cs typeface="Consolas"/>
                          <a:sym typeface="Consolas"/>
                        </a:rPr>
                        <a:t> + aToZee);</a:t>
                      </a:r>
                      <a:endParaRPr b="1" sz="1200">
                        <a:highlight>
                          <a:srgbClr val="F0F0F0"/>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989" name="Google Shape;989;p169"/>
          <p:cNvGraphicFramePr/>
          <p:nvPr/>
        </p:nvGraphicFramePr>
        <p:xfrm>
          <a:off x="699400" y="3798050"/>
          <a:ext cx="3000000" cy="3000000"/>
        </p:xfrm>
        <a:graphic>
          <a:graphicData uri="http://schemas.openxmlformats.org/drawingml/2006/table">
            <a:tbl>
              <a:tblPr>
                <a:noFill/>
                <a:tableStyleId>{384D4F9B-1B06-447A-89E9-BFCE49620583}</a:tableStyleId>
              </a:tblPr>
              <a:tblGrid>
                <a:gridCol w="7130400"/>
              </a:tblGrid>
              <a:tr h="6750">
                <a:tc>
                  <a:txBody>
                    <a:bodyPr/>
                    <a:lstStyle/>
                    <a:p>
                      <a:pPr indent="0" lvl="0" marL="0" rtl="0" algn="l">
                        <a:lnSpc>
                          <a:spcPct val="115000"/>
                        </a:lnSpc>
                        <a:spcBef>
                          <a:spcPts val="0"/>
                        </a:spcBef>
                        <a:spcAft>
                          <a:spcPts val="0"/>
                        </a:spcAft>
                        <a:buNone/>
                      </a:pPr>
                      <a:r>
                        <a:rPr lang="es-419" sz="1000">
                          <a:solidFill>
                            <a:srgbClr val="FFFFFF"/>
                          </a:solidFill>
                          <a:highlight>
                            <a:srgbClr val="333333"/>
                          </a:highlight>
                          <a:latin typeface="Consolas"/>
                          <a:ea typeface="Consolas"/>
                          <a:cs typeface="Consolas"/>
                          <a:sym typeface="Consolas"/>
                        </a:rPr>
                        <a:t>The pangram is: the quick brown fox jumps over the lazy dog</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Sorted pangram characters are: [ , a, b, c, d, e, f, g, h, i, j, k, l, m, n, o, p, q, r, s, t, u, v,w, x, y, z]</a:t>
                      </a:r>
                      <a:endParaRPr sz="10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70"/>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La interfaz Map</a:t>
            </a:r>
            <a:endParaRPr b="1"/>
          </a:p>
          <a:p>
            <a:pPr indent="0" lvl="0" marL="0" rtl="0" algn="just">
              <a:spcBef>
                <a:spcPts val="0"/>
              </a:spcBef>
              <a:spcAft>
                <a:spcPts val="0"/>
              </a:spcAft>
              <a:buNone/>
            </a:pPr>
            <a:r>
              <a:rPr lang="es-419"/>
              <a:t>Un Map almacena los pares clave y valor.  La interfaz de Map no extiende la interfaz de Collection. Sin embargo, existen en la interfaz nombres de métodos similares para problemas similares, por lo que es fácil de entender y utilizar Map. </a:t>
            </a:r>
            <a:endParaRPr/>
          </a:p>
          <a:p>
            <a:pPr indent="0" lvl="0" marL="0" rtl="0" algn="just">
              <a:spcBef>
                <a:spcPts val="1600"/>
              </a:spcBef>
              <a:spcAft>
                <a:spcPts val="1600"/>
              </a:spcAft>
              <a:buNone/>
            </a:pPr>
            <a:r>
              <a:rPr lang="es-419"/>
              <a:t>Existen dos importantes clases concretas de Map que son </a:t>
            </a:r>
            <a:r>
              <a:rPr lang="es-419">
                <a:latin typeface="Consolas"/>
                <a:ea typeface="Consolas"/>
                <a:cs typeface="Consolas"/>
                <a:sym typeface="Consolas"/>
              </a:rPr>
              <a:t>HashMap</a:t>
            </a:r>
            <a:r>
              <a:rPr lang="es-419"/>
              <a:t> y </a:t>
            </a:r>
            <a:r>
              <a:rPr lang="es-419">
                <a:latin typeface="Consolas"/>
                <a:ea typeface="Consolas"/>
                <a:cs typeface="Consolas"/>
                <a:sym typeface="Consolas"/>
              </a:rPr>
              <a:t>TreeMap</a:t>
            </a:r>
            <a:r>
              <a:rPr lang="es-419"/>
              <a:t>.</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71"/>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HashMap</a:t>
            </a:r>
            <a:endParaRPr b="1"/>
          </a:p>
          <a:p>
            <a:pPr indent="0" lvl="0" marL="0" rtl="0" algn="just">
              <a:spcBef>
                <a:spcPts val="0"/>
              </a:spcBef>
              <a:spcAft>
                <a:spcPts val="0"/>
              </a:spcAft>
              <a:buNone/>
            </a:pPr>
            <a:r>
              <a:rPr lang="es-419"/>
              <a:t>Un </a:t>
            </a:r>
            <a:r>
              <a:rPr lang="es-419">
                <a:latin typeface="Consolas"/>
                <a:ea typeface="Consolas"/>
                <a:cs typeface="Consolas"/>
                <a:sym typeface="Consolas"/>
              </a:rPr>
              <a:t>HashMap</a:t>
            </a:r>
            <a:r>
              <a:rPr lang="es-419"/>
              <a:t> utiliza una estructura de datos de tabla hash internamente.  En </a:t>
            </a:r>
            <a:r>
              <a:rPr lang="es-419">
                <a:latin typeface="Consolas"/>
                <a:ea typeface="Consolas"/>
                <a:cs typeface="Consolas"/>
                <a:sym typeface="Consolas"/>
              </a:rPr>
              <a:t>HashMap</a:t>
            </a:r>
            <a:r>
              <a:rPr lang="es-419"/>
              <a:t>, buscar (o acceder a  elementos) es una operación rápida. Sin embargo, </a:t>
            </a:r>
            <a:r>
              <a:rPr lang="es-419">
                <a:latin typeface="Consolas"/>
                <a:ea typeface="Consolas"/>
                <a:cs typeface="Consolas"/>
                <a:sym typeface="Consolas"/>
              </a:rPr>
              <a:t>HashMap</a:t>
            </a:r>
            <a:r>
              <a:rPr lang="es-419"/>
              <a:t> no recuerda el orden en el que inserta elementos ni los mantiene ordenados.</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s-419"/>
              <a:t>y obtenemos</a:t>
            </a:r>
            <a:endParaRPr/>
          </a:p>
        </p:txBody>
      </p:sp>
      <p:graphicFrame>
        <p:nvGraphicFramePr>
          <p:cNvPr id="1000" name="Google Shape;1000;p171"/>
          <p:cNvGraphicFramePr/>
          <p:nvPr/>
        </p:nvGraphicFramePr>
        <p:xfrm>
          <a:off x="3105738" y="1649175"/>
          <a:ext cx="3000000" cy="3000000"/>
        </p:xfrm>
        <a:graphic>
          <a:graphicData uri="http://schemas.openxmlformats.org/drawingml/2006/table">
            <a:tbl>
              <a:tblPr>
                <a:noFill/>
                <a:tableStyleId>{384D4F9B-1B06-447A-89E9-BFCE49620583}</a:tableStyleId>
              </a:tblPr>
              <a:tblGrid>
                <a:gridCol w="5436175"/>
              </a:tblGrid>
              <a:tr h="12700">
                <a:tc>
                  <a:txBody>
                    <a:bodyPr/>
                    <a:lstStyle/>
                    <a:p>
                      <a:pPr indent="0" lvl="0" marL="0" rtl="0" algn="l">
                        <a:lnSpc>
                          <a:spcPct val="115000"/>
                        </a:lnSpc>
                        <a:spcBef>
                          <a:spcPts val="0"/>
                        </a:spcBef>
                        <a:spcAft>
                          <a:spcPts val="0"/>
                        </a:spcAft>
                        <a:buNone/>
                      </a:pPr>
                      <a:r>
                        <a:rPr lang="es-419" sz="1000">
                          <a:solidFill>
                            <a:srgbClr val="FFFFFF"/>
                          </a:solidFill>
                          <a:highlight>
                            <a:srgbClr val="333333"/>
                          </a:highlight>
                          <a:latin typeface="Consolas"/>
                          <a:ea typeface="Consolas"/>
                          <a:cs typeface="Consolas"/>
                          <a:sym typeface="Consolas"/>
                        </a:rPr>
                        <a:t>Map&lt;String, String&gt; misspeltWords = </a:t>
                      </a:r>
                      <a:r>
                        <a:rPr lang="es-419" sz="1000">
                          <a:solidFill>
                            <a:srgbClr val="FCC28C"/>
                          </a:solidFill>
                          <a:highlight>
                            <a:srgbClr val="333333"/>
                          </a:highlight>
                          <a:latin typeface="Consolas"/>
                          <a:ea typeface="Consolas"/>
                          <a:cs typeface="Consolas"/>
                          <a:sym typeface="Consolas"/>
                        </a:rPr>
                        <a:t>new</a:t>
                      </a:r>
                      <a:r>
                        <a:rPr lang="es-419" sz="1000">
                          <a:solidFill>
                            <a:srgbClr val="FFFFFF"/>
                          </a:solidFill>
                          <a:highlight>
                            <a:srgbClr val="333333"/>
                          </a:highlight>
                          <a:latin typeface="Consolas"/>
                          <a:ea typeface="Consolas"/>
                          <a:cs typeface="Consolas"/>
                          <a:sym typeface="Consolas"/>
                        </a:rPr>
                        <a:t> HashMap&lt;String, String&gt;();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misspeltWords.put(</a:t>
                      </a:r>
                      <a:r>
                        <a:rPr lang="es-419" sz="1000">
                          <a:solidFill>
                            <a:srgbClr val="A2FCA2"/>
                          </a:solidFill>
                          <a:highlight>
                            <a:srgbClr val="333333"/>
                          </a:highlight>
                          <a:latin typeface="Consolas"/>
                          <a:ea typeface="Consolas"/>
                          <a:cs typeface="Consolas"/>
                          <a:sym typeface="Consolas"/>
                        </a:rPr>
                        <a:t>"calender"</a:t>
                      </a:r>
                      <a:r>
                        <a:rPr lang="es-419" sz="1000">
                          <a:solidFill>
                            <a:srgbClr val="FFFFFF"/>
                          </a:solidFill>
                          <a:highlight>
                            <a:srgbClr val="333333"/>
                          </a:highlight>
                          <a:latin typeface="Consolas"/>
                          <a:ea typeface="Consolas"/>
                          <a:cs typeface="Consolas"/>
                          <a:sym typeface="Consolas"/>
                        </a:rPr>
                        <a:t>, </a:t>
                      </a:r>
                      <a:r>
                        <a:rPr lang="es-419" sz="1000">
                          <a:solidFill>
                            <a:srgbClr val="A2FCA2"/>
                          </a:solidFill>
                          <a:highlight>
                            <a:srgbClr val="333333"/>
                          </a:highlight>
                          <a:latin typeface="Consolas"/>
                          <a:ea typeface="Consolas"/>
                          <a:cs typeface="Consolas"/>
                          <a:sym typeface="Consolas"/>
                        </a:rPr>
                        <a:t>"calendar"</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misspeltWords.put(</a:t>
                      </a:r>
                      <a:r>
                        <a:rPr lang="es-419" sz="1000">
                          <a:solidFill>
                            <a:srgbClr val="A2FCA2"/>
                          </a:solidFill>
                          <a:highlight>
                            <a:srgbClr val="333333"/>
                          </a:highlight>
                          <a:latin typeface="Consolas"/>
                          <a:ea typeface="Consolas"/>
                          <a:cs typeface="Consolas"/>
                          <a:sym typeface="Consolas"/>
                        </a:rPr>
                        <a:t>"tomatos"</a:t>
                      </a:r>
                      <a:r>
                        <a:rPr lang="es-419" sz="1000">
                          <a:solidFill>
                            <a:srgbClr val="FFFFFF"/>
                          </a:solidFill>
                          <a:highlight>
                            <a:srgbClr val="333333"/>
                          </a:highlight>
                          <a:latin typeface="Consolas"/>
                          <a:ea typeface="Consolas"/>
                          <a:cs typeface="Consolas"/>
                          <a:sym typeface="Consolas"/>
                        </a:rPr>
                        <a:t>, </a:t>
                      </a:r>
                      <a:r>
                        <a:rPr lang="es-419" sz="1000">
                          <a:solidFill>
                            <a:srgbClr val="A2FCA2"/>
                          </a:solidFill>
                          <a:highlight>
                            <a:srgbClr val="333333"/>
                          </a:highlight>
                          <a:latin typeface="Consolas"/>
                          <a:ea typeface="Consolas"/>
                          <a:cs typeface="Consolas"/>
                          <a:sym typeface="Consolas"/>
                        </a:rPr>
                        <a:t>"tomatoes"</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misspeltWords.put(</a:t>
                      </a:r>
                      <a:r>
                        <a:rPr lang="es-419" sz="1000">
                          <a:solidFill>
                            <a:srgbClr val="A2FCA2"/>
                          </a:solidFill>
                          <a:highlight>
                            <a:srgbClr val="333333"/>
                          </a:highlight>
                          <a:latin typeface="Consolas"/>
                          <a:ea typeface="Consolas"/>
                          <a:cs typeface="Consolas"/>
                          <a:sym typeface="Consolas"/>
                        </a:rPr>
                        <a:t>"existance"</a:t>
                      </a:r>
                      <a:r>
                        <a:rPr lang="es-419" sz="1000">
                          <a:solidFill>
                            <a:srgbClr val="FFFFFF"/>
                          </a:solidFill>
                          <a:highlight>
                            <a:srgbClr val="333333"/>
                          </a:highlight>
                          <a:latin typeface="Consolas"/>
                          <a:ea typeface="Consolas"/>
                          <a:cs typeface="Consolas"/>
                          <a:sym typeface="Consolas"/>
                        </a:rPr>
                        <a:t>, </a:t>
                      </a:r>
                      <a:r>
                        <a:rPr lang="es-419" sz="1000">
                          <a:solidFill>
                            <a:srgbClr val="A2FCA2"/>
                          </a:solidFill>
                          <a:highlight>
                            <a:srgbClr val="333333"/>
                          </a:highlight>
                          <a:latin typeface="Consolas"/>
                          <a:ea typeface="Consolas"/>
                          <a:cs typeface="Consolas"/>
                          <a:sym typeface="Consolas"/>
                        </a:rPr>
                        <a:t>"existence"</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misspeltWords.put(</a:t>
                      </a:r>
                      <a:r>
                        <a:rPr lang="es-419" sz="1000">
                          <a:solidFill>
                            <a:srgbClr val="A2FCA2"/>
                          </a:solidFill>
                          <a:highlight>
                            <a:srgbClr val="333333"/>
                          </a:highlight>
                          <a:latin typeface="Consolas"/>
                          <a:ea typeface="Consolas"/>
                          <a:cs typeface="Consolas"/>
                          <a:sym typeface="Consolas"/>
                        </a:rPr>
                        <a:t>"aquaintance"</a:t>
                      </a:r>
                      <a:r>
                        <a:rPr lang="es-419" sz="1000">
                          <a:solidFill>
                            <a:srgbClr val="FFFFFF"/>
                          </a:solidFill>
                          <a:highlight>
                            <a:srgbClr val="333333"/>
                          </a:highlight>
                          <a:latin typeface="Consolas"/>
                          <a:ea typeface="Consolas"/>
                          <a:cs typeface="Consolas"/>
                          <a:sym typeface="Consolas"/>
                        </a:rPr>
                        <a:t>, </a:t>
                      </a:r>
                      <a:r>
                        <a:rPr lang="es-419" sz="1000">
                          <a:solidFill>
                            <a:srgbClr val="A2FCA2"/>
                          </a:solidFill>
                          <a:highlight>
                            <a:srgbClr val="333333"/>
                          </a:highlight>
                          <a:latin typeface="Consolas"/>
                          <a:ea typeface="Consolas"/>
                          <a:cs typeface="Consolas"/>
                          <a:sym typeface="Consolas"/>
                        </a:rPr>
                        <a:t>"acquaintance"</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String sentence = </a:t>
                      </a:r>
                      <a:r>
                        <a:rPr lang="es-419" sz="1000">
                          <a:solidFill>
                            <a:srgbClr val="A2FCA2"/>
                          </a:solidFill>
                          <a:highlight>
                            <a:srgbClr val="333333"/>
                          </a:highlight>
                          <a:latin typeface="Consolas"/>
                          <a:ea typeface="Consolas"/>
                          <a:cs typeface="Consolas"/>
                          <a:sym typeface="Consolas"/>
                        </a:rPr>
                        <a:t>"Buy a calender for the year 2013"</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System.out.println(</a:t>
                      </a:r>
                      <a:r>
                        <a:rPr lang="es-419" sz="1000">
                          <a:solidFill>
                            <a:srgbClr val="A2FCA2"/>
                          </a:solidFill>
                          <a:highlight>
                            <a:srgbClr val="333333"/>
                          </a:highlight>
                          <a:latin typeface="Consolas"/>
                          <a:ea typeface="Consolas"/>
                          <a:cs typeface="Consolas"/>
                          <a:sym typeface="Consolas"/>
                        </a:rPr>
                        <a:t>"The given sentence is: "</a:t>
                      </a:r>
                      <a:r>
                        <a:rPr lang="es-419" sz="1000">
                          <a:solidFill>
                            <a:srgbClr val="FFFFFF"/>
                          </a:solidFill>
                          <a:highlight>
                            <a:srgbClr val="333333"/>
                          </a:highlight>
                          <a:latin typeface="Consolas"/>
                          <a:ea typeface="Consolas"/>
                          <a:cs typeface="Consolas"/>
                          <a:sym typeface="Consolas"/>
                        </a:rPr>
                        <a:t> + sentence);</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for</a:t>
                      </a:r>
                      <a:r>
                        <a:rPr lang="es-419" sz="1000">
                          <a:solidFill>
                            <a:srgbClr val="FFFFFF"/>
                          </a:solidFill>
                          <a:highlight>
                            <a:srgbClr val="333333"/>
                          </a:highlight>
                          <a:latin typeface="Consolas"/>
                          <a:ea typeface="Consolas"/>
                          <a:cs typeface="Consolas"/>
                          <a:sym typeface="Consolas"/>
                        </a:rPr>
                        <a:t>(String word : sentence.split(</a:t>
                      </a:r>
                      <a:r>
                        <a:rPr lang="es-419" sz="1000">
                          <a:solidFill>
                            <a:srgbClr val="A2FCA2"/>
                          </a:solidFill>
                          <a:highlight>
                            <a:srgbClr val="333333"/>
                          </a:highlight>
                          <a:latin typeface="Consolas"/>
                          <a:ea typeface="Consolas"/>
                          <a:cs typeface="Consolas"/>
                          <a:sym typeface="Consolas"/>
                        </a:rPr>
                        <a:t>"\\W+"</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if</a:t>
                      </a:r>
                      <a:r>
                        <a:rPr lang="es-419" sz="1000">
                          <a:solidFill>
                            <a:srgbClr val="FFFFFF"/>
                          </a:solidFill>
                          <a:highlight>
                            <a:srgbClr val="333333"/>
                          </a:highlight>
                          <a:latin typeface="Consolas"/>
                          <a:ea typeface="Consolas"/>
                          <a:cs typeface="Consolas"/>
                          <a:sym typeface="Consolas"/>
                        </a:rPr>
                        <a:t>(misspeltWords.containsKey(word))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System.out.println(</a:t>
                      </a:r>
                      <a:r>
                        <a:rPr lang="es-419" sz="1000">
                          <a:solidFill>
                            <a:srgbClr val="A2FCA2"/>
                          </a:solidFill>
                          <a:highlight>
                            <a:srgbClr val="333333"/>
                          </a:highlight>
                          <a:latin typeface="Consolas"/>
                          <a:ea typeface="Consolas"/>
                          <a:cs typeface="Consolas"/>
                          <a:sym typeface="Consolas"/>
                        </a:rPr>
                        <a:t>"The correct spelling for "</a:t>
                      </a:r>
                      <a:r>
                        <a:rPr lang="es-419" sz="1000">
                          <a:solidFill>
                            <a:srgbClr val="FFFFFF"/>
                          </a:solidFill>
                          <a:highlight>
                            <a:srgbClr val="333333"/>
                          </a:highlight>
                          <a:latin typeface="Consolas"/>
                          <a:ea typeface="Consolas"/>
                          <a:cs typeface="Consolas"/>
                          <a:sym typeface="Consolas"/>
                        </a:rPr>
                        <a:t> + word</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 </a:t>
                      </a:r>
                      <a:r>
                        <a:rPr lang="es-419" sz="1000">
                          <a:solidFill>
                            <a:srgbClr val="A2FCA2"/>
                          </a:solidFill>
                          <a:highlight>
                            <a:srgbClr val="333333"/>
                          </a:highlight>
                          <a:latin typeface="Consolas"/>
                          <a:ea typeface="Consolas"/>
                          <a:cs typeface="Consolas"/>
                          <a:sym typeface="Consolas"/>
                        </a:rPr>
                        <a:t>" is: "</a:t>
                      </a:r>
                      <a:r>
                        <a:rPr lang="es-419" sz="1000">
                          <a:solidFill>
                            <a:srgbClr val="FFFFFF"/>
                          </a:solidFill>
                          <a:highlight>
                            <a:srgbClr val="333333"/>
                          </a:highlight>
                          <a:latin typeface="Consolas"/>
                          <a:ea typeface="Consolas"/>
                          <a:cs typeface="Consolas"/>
                          <a:sym typeface="Consolas"/>
                        </a:rPr>
                        <a:t> + misspeltWords.get(word));</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1001" name="Google Shape;1001;p171"/>
          <p:cNvGraphicFramePr/>
          <p:nvPr/>
        </p:nvGraphicFramePr>
        <p:xfrm>
          <a:off x="506175" y="4169475"/>
          <a:ext cx="3000000" cy="3000000"/>
        </p:xfrm>
        <a:graphic>
          <a:graphicData uri="http://schemas.openxmlformats.org/drawingml/2006/table">
            <a:tbl>
              <a:tblPr>
                <a:noFill/>
                <a:tableStyleId>{384D4F9B-1B06-447A-89E9-BFCE49620583}</a:tableStyleId>
              </a:tblPr>
              <a:tblGrid>
                <a:gridCol w="5436175"/>
              </a:tblGrid>
              <a:tr h="535200">
                <a:tc>
                  <a:txBody>
                    <a:bodyPr/>
                    <a:lstStyle/>
                    <a:p>
                      <a:pPr indent="0" lvl="0" marL="0" rtl="0" algn="l">
                        <a:lnSpc>
                          <a:spcPct val="115000"/>
                        </a:lnSpc>
                        <a:spcBef>
                          <a:spcPts val="0"/>
                        </a:spcBef>
                        <a:spcAft>
                          <a:spcPts val="0"/>
                        </a:spcAft>
                        <a:buNone/>
                      </a:pPr>
                      <a:r>
                        <a:rPr lang="es-419" sz="1000">
                          <a:solidFill>
                            <a:srgbClr val="FFFFFF"/>
                          </a:solidFill>
                          <a:highlight>
                            <a:srgbClr val="333333"/>
                          </a:highlight>
                          <a:latin typeface="Consolas"/>
                          <a:ea typeface="Consolas"/>
                          <a:cs typeface="Consolas"/>
                          <a:sym typeface="Consolas"/>
                        </a:rPr>
                        <a:t>The given sentence is: Buy a calender for the year 2013</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The correct spelling for calender is: calendar</a:t>
                      </a:r>
                      <a:endParaRPr sz="10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311700" y="261325"/>
            <a:ext cx="8520600" cy="45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La tecnología Java IDL agrega la capacidad CORBA (Common Object Request Broker Architecture) a la plataforma Java, proporcionando interoperabilidad y conectividad basada en estándares. Java IDL permite aplicaciones Java distribuidas habilitadas para la Web para invocar operaciones en servicios de red remotos utilizando el IDL estándar de la industria (Lenguaje de Definición de Interfaz de Grupo de Gestión de Objetos) y IIOP (Protocolo Internet Inter-ORB) definido por el Grupo de Gestión de Objetos. Los componentes de tiempo de ejecución incluyen un ORB de Java para computación distribuida utilizando comunicación IIOP. </a:t>
            </a:r>
            <a:endParaRPr sz="1400"/>
          </a:p>
          <a:p>
            <a:pPr indent="0" lvl="0" marL="0" rtl="0" algn="just">
              <a:spcBef>
                <a:spcPts val="1600"/>
              </a:spcBef>
              <a:spcAft>
                <a:spcPts val="0"/>
              </a:spcAft>
              <a:buNone/>
            </a:pPr>
            <a:r>
              <a:rPr b="1" lang="es-419" sz="1600"/>
              <a:t>RMI-IIOP</a:t>
            </a:r>
            <a:endParaRPr sz="1400"/>
          </a:p>
          <a:p>
            <a:pPr indent="0" lvl="0" marL="0" rtl="0" algn="just">
              <a:spcBef>
                <a:spcPts val="0"/>
              </a:spcBef>
              <a:spcAft>
                <a:spcPts val="0"/>
              </a:spcAft>
              <a:buNone/>
            </a:pPr>
            <a:r>
              <a:rPr lang="es-419" sz="1400"/>
              <a:t>Invocación de método remoto Java a través de Internet Tecnología de protocolo Inter-ORB El Modelo de programación RMI permite la programación de servidores y aplicaciones CORBA a través de la API de RMI. Puede elegir trabajar completamente dentro del lenguaje de programación Java, o trabajar con otros lenguajes de programación compatibles con CORBA. </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b="1" lang="es-419" sz="1600"/>
              <a:t>Scripting for the Java Platform</a:t>
            </a:r>
            <a:endParaRPr sz="1400"/>
          </a:p>
          <a:p>
            <a:pPr indent="0" lvl="0" marL="0" rtl="0" algn="just">
              <a:spcBef>
                <a:spcPts val="0"/>
              </a:spcBef>
              <a:spcAft>
                <a:spcPts val="0"/>
              </a:spcAft>
              <a:buNone/>
            </a:pPr>
            <a:r>
              <a:rPr lang="es-419" sz="1400"/>
              <a:t>Java SE incluye el JSR 223: creación de scripts para la plataforma Java ™ API. Este es un framework por el cual las aplicaciones Java pueden "alojar" motores de scripts. Java SE incluye Nashorn Engine, que es una implementación de la especificación del lenguaje EMCAScript Edition 5.1.    </a:t>
            </a:r>
            <a:endParaRPr sz="1400"/>
          </a:p>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72"/>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TreeMap</a:t>
            </a:r>
            <a:endParaRPr b="1"/>
          </a:p>
          <a:p>
            <a:pPr indent="0" lvl="0" marL="0" rtl="0" algn="just">
              <a:spcBef>
                <a:spcPts val="0"/>
              </a:spcBef>
              <a:spcAft>
                <a:spcPts val="0"/>
              </a:spcAft>
              <a:buNone/>
            </a:pPr>
            <a:r>
              <a:rPr lang="es-419"/>
              <a:t>Un TreeMap utiliza internamente una estructura de datos red-black tree. A diferencia de </a:t>
            </a:r>
            <a:r>
              <a:rPr lang="es-419">
                <a:latin typeface="Consolas"/>
                <a:ea typeface="Consolas"/>
                <a:cs typeface="Consolas"/>
                <a:sym typeface="Consolas"/>
              </a:rPr>
              <a:t>HashMap</a:t>
            </a:r>
            <a:r>
              <a:rPr lang="es-419"/>
              <a:t>, </a:t>
            </a:r>
            <a:r>
              <a:rPr lang="es-419">
                <a:latin typeface="Consolas"/>
                <a:ea typeface="Consolas"/>
                <a:cs typeface="Consolas"/>
                <a:sym typeface="Consolas"/>
              </a:rPr>
              <a:t>TreeMap</a:t>
            </a:r>
            <a:r>
              <a:rPr lang="es-419"/>
              <a:t> mantiene los elementos ordenados (por sus claves). Por lo tanto, buscar o insertar es algo más lento que el </a:t>
            </a:r>
            <a:r>
              <a:rPr lang="es-419">
                <a:latin typeface="Consolas"/>
                <a:ea typeface="Consolas"/>
                <a:cs typeface="Consolas"/>
                <a:sym typeface="Consolas"/>
              </a:rPr>
              <a:t>HashMap</a:t>
            </a:r>
            <a:r>
              <a:rPr lang="es-419"/>
              <a:t>.</a:t>
            </a:r>
            <a:endParaRPr/>
          </a:p>
          <a:p>
            <a:pPr indent="0" lvl="0" marL="0" rtl="0" algn="just">
              <a:spcBef>
                <a:spcPts val="1600"/>
              </a:spcBef>
              <a:spcAft>
                <a:spcPts val="0"/>
              </a:spcAft>
              <a:buNone/>
            </a:pPr>
            <a:r>
              <a:rPr b="1" lang="es-419"/>
              <a:t>NavigableMap</a:t>
            </a:r>
            <a:endParaRPr b="1"/>
          </a:p>
          <a:p>
            <a:pPr indent="0" lvl="0" marL="0" rtl="0" algn="just">
              <a:spcBef>
                <a:spcPts val="0"/>
              </a:spcBef>
              <a:spcAft>
                <a:spcPts val="0"/>
              </a:spcAft>
              <a:buNone/>
            </a:pPr>
            <a:r>
              <a:rPr lang="es-419"/>
              <a:t>La interfaz NavigableMap extiende la interfaz de SortedMap. En la jerarquía Collection, la clase TreeMap es una clase ampliamente utilizada que implementa NavigableMap. </a:t>
            </a:r>
            <a:endParaRPr/>
          </a:p>
          <a:p>
            <a:pPr indent="0" lvl="0" marL="0" rtl="0" algn="just">
              <a:spcBef>
                <a:spcPts val="1600"/>
              </a:spcBef>
              <a:spcAft>
                <a:spcPts val="0"/>
              </a:spcAft>
              <a:buNone/>
            </a:pPr>
            <a:r>
              <a:rPr lang="es-419"/>
              <a:t>Como indica el nombre, con NavigableMap, puede navegar por el Map fácilmente. Tiene muchos métodos que facilitan la navegación por mapas. Puede obtener el valor más cercano que coincida con la clave valores menores que la clave dada, todos los valores mayores que la clave dada, etc.</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73"/>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Queue</a:t>
            </a:r>
            <a:endParaRPr b="1"/>
          </a:p>
          <a:p>
            <a:pPr indent="0" lvl="0" marL="0" rtl="0" algn="just">
              <a:spcBef>
                <a:spcPts val="0"/>
              </a:spcBef>
              <a:spcAft>
                <a:spcPts val="1600"/>
              </a:spcAft>
              <a:buNone/>
            </a:pPr>
            <a:r>
              <a:rPr lang="es-419"/>
              <a:t>Una Queue sigue el mecanismo FIFO: el primer elemento insertado se eliminará primero. Para obtener un comportamiento de cola, puede crear un objeto LinkedList y referir a través de una referencia de Queue. </a:t>
            </a:r>
            <a:endParaRPr/>
          </a:p>
        </p:txBody>
      </p:sp>
      <p:graphicFrame>
        <p:nvGraphicFramePr>
          <p:cNvPr id="1012" name="Google Shape;1012;p173"/>
          <p:cNvGraphicFramePr/>
          <p:nvPr/>
        </p:nvGraphicFramePr>
        <p:xfrm>
          <a:off x="497200" y="1928550"/>
          <a:ext cx="3000000" cy="3000000"/>
        </p:xfrm>
        <a:graphic>
          <a:graphicData uri="http://schemas.openxmlformats.org/drawingml/2006/table">
            <a:tbl>
              <a:tblPr>
                <a:noFill/>
                <a:tableStyleId>{3EAEBE74-0E2B-4FCF-94B2-6B8937009972}</a:tableStyleId>
              </a:tblPr>
              <a:tblGrid>
                <a:gridCol w="2147625"/>
                <a:gridCol w="6001975"/>
              </a:tblGrid>
              <a:tr h="300050">
                <a:tc>
                  <a:txBody>
                    <a:bodyPr/>
                    <a:lstStyle/>
                    <a:p>
                      <a:pPr indent="0" lvl="0" marL="0" rtl="0" algn="l">
                        <a:spcBef>
                          <a:spcPts val="0"/>
                        </a:spcBef>
                        <a:spcAft>
                          <a:spcPts val="0"/>
                        </a:spcAft>
                        <a:buNone/>
                      </a:pPr>
                      <a:r>
                        <a:rPr lang="es-419" sz="1100">
                          <a:latin typeface="Consolas"/>
                          <a:ea typeface="Consolas"/>
                          <a:cs typeface="Consolas"/>
                          <a:sym typeface="Consolas"/>
                        </a:rPr>
                        <a:t>boolean offer(Element)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Agrega elem en la pila .</a:t>
                      </a:r>
                      <a:endParaRPr>
                        <a:solidFill>
                          <a:srgbClr val="434343"/>
                        </a:solidFill>
                        <a:latin typeface="Ubuntu"/>
                        <a:ea typeface="Ubuntu"/>
                        <a:cs typeface="Ubuntu"/>
                        <a:sym typeface="Ubuntu"/>
                      </a:endParaRPr>
                    </a:p>
                  </a:txBody>
                  <a:tcPr marT="91425" marB="91425" marR="91425" marL="91425"/>
                </a:tc>
              </a:tr>
              <a:tr h="300050">
                <a:tc>
                  <a:txBody>
                    <a:bodyPr/>
                    <a:lstStyle/>
                    <a:p>
                      <a:pPr indent="0" lvl="0" marL="0" rtl="0" algn="l">
                        <a:spcBef>
                          <a:spcPts val="0"/>
                        </a:spcBef>
                        <a:spcAft>
                          <a:spcPts val="0"/>
                        </a:spcAft>
                        <a:buNone/>
                      </a:pPr>
                      <a:r>
                        <a:rPr lang="es-419" sz="1100">
                          <a:latin typeface="Consolas"/>
                          <a:ea typeface="Consolas"/>
                          <a:cs typeface="Consolas"/>
                          <a:sym typeface="Consolas"/>
                        </a:rPr>
                        <a:t>Element remove(Element)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Obtiene y remueve el primer elemento (exception cuando no existe)</a:t>
                      </a:r>
                      <a:endParaRPr>
                        <a:solidFill>
                          <a:srgbClr val="434343"/>
                        </a:solidFill>
                        <a:latin typeface="Ubuntu"/>
                        <a:ea typeface="Ubuntu"/>
                        <a:cs typeface="Ubuntu"/>
                        <a:sym typeface="Ubuntu"/>
                      </a:endParaRPr>
                    </a:p>
                  </a:txBody>
                  <a:tcPr marT="91425" marB="91425" marR="91425" marL="91425"/>
                </a:tc>
              </a:tr>
              <a:tr h="300050">
                <a:tc>
                  <a:txBody>
                    <a:bodyPr/>
                    <a:lstStyle/>
                    <a:p>
                      <a:pPr indent="0" lvl="0" marL="0" rtl="0" algn="l">
                        <a:spcBef>
                          <a:spcPts val="0"/>
                        </a:spcBef>
                        <a:spcAft>
                          <a:spcPts val="0"/>
                        </a:spcAft>
                        <a:buNone/>
                      </a:pPr>
                      <a:r>
                        <a:rPr lang="es-419" sz="1100">
                          <a:latin typeface="Consolas"/>
                          <a:ea typeface="Consolas"/>
                          <a:cs typeface="Consolas"/>
                          <a:sym typeface="Consolas"/>
                        </a:rPr>
                        <a:t>Element poll()</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Obtiene y remueve el primer elemento</a:t>
                      </a:r>
                      <a:endParaRPr>
                        <a:solidFill>
                          <a:srgbClr val="434343"/>
                        </a:solidFill>
                        <a:latin typeface="Ubuntu"/>
                        <a:ea typeface="Ubuntu"/>
                        <a:cs typeface="Ubuntu"/>
                        <a:sym typeface="Ubuntu"/>
                      </a:endParaRPr>
                    </a:p>
                  </a:txBody>
                  <a:tcPr marT="91425" marB="91425" marR="91425" marL="91425"/>
                </a:tc>
              </a:tr>
              <a:tr h="460300">
                <a:tc>
                  <a:txBody>
                    <a:bodyPr/>
                    <a:lstStyle/>
                    <a:p>
                      <a:pPr indent="0" lvl="0" marL="0" rtl="0" algn="l">
                        <a:spcBef>
                          <a:spcPts val="0"/>
                        </a:spcBef>
                        <a:spcAft>
                          <a:spcPts val="0"/>
                        </a:spcAft>
                        <a:buNone/>
                      </a:pPr>
                      <a:r>
                        <a:rPr lang="es-419" sz="1100">
                          <a:latin typeface="Consolas"/>
                          <a:ea typeface="Consolas"/>
                          <a:cs typeface="Consolas"/>
                          <a:sym typeface="Consolas"/>
                        </a:rPr>
                        <a:t>Element element()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Remueve el último elemento</a:t>
                      </a:r>
                      <a:endParaRPr>
                        <a:solidFill>
                          <a:srgbClr val="434343"/>
                        </a:solidFill>
                        <a:latin typeface="Ubuntu"/>
                        <a:ea typeface="Ubuntu"/>
                        <a:cs typeface="Ubuntu"/>
                        <a:sym typeface="Ubuntu"/>
                      </a:endParaRPr>
                    </a:p>
                  </a:txBody>
                  <a:tcPr marT="91425" marB="91425" marR="91425" marL="91425"/>
                </a:tc>
              </a:tr>
              <a:tr h="300050">
                <a:tc>
                  <a:txBody>
                    <a:bodyPr/>
                    <a:lstStyle/>
                    <a:p>
                      <a:pPr indent="0" lvl="0" marL="0" rtl="0" algn="l">
                        <a:spcBef>
                          <a:spcPts val="0"/>
                        </a:spcBef>
                        <a:spcAft>
                          <a:spcPts val="0"/>
                        </a:spcAft>
                        <a:buNone/>
                      </a:pPr>
                      <a:r>
                        <a:rPr lang="es-419" sz="1100">
                          <a:latin typeface="Consolas"/>
                          <a:ea typeface="Consolas"/>
                          <a:cs typeface="Consolas"/>
                          <a:sym typeface="Consolas"/>
                        </a:rPr>
                        <a:t>Element peek()</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Obtiene el primer elemento pero no lo remueve.</a:t>
                      </a:r>
                      <a:endParaRPr>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74"/>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Deque (Doubly ended queue)</a:t>
            </a:r>
            <a:endParaRPr b="1"/>
          </a:p>
          <a:p>
            <a:pPr indent="0" lvl="0" marL="0" rtl="0" algn="just">
              <a:spcBef>
                <a:spcPts val="0"/>
              </a:spcBef>
              <a:spcAft>
                <a:spcPts val="0"/>
              </a:spcAft>
              <a:buNone/>
            </a:pPr>
            <a:r>
              <a:rPr lang="es-419" sz="1600"/>
              <a:t>Es una estructura de datos que le permite insertar y eliminar elementos de ambos extremo, la misma se introdujo en Java 6 en el paquete java.util.collection y  extiende de la Interfaz Queue. Por lo tanto, todos los métodos proporcionados por Queue también están disponibles en la interfaz Deque. </a:t>
            </a:r>
            <a:endParaRPr sz="1600"/>
          </a:p>
          <a:p>
            <a:pPr indent="0" lvl="0" marL="0" rtl="0" algn="just">
              <a:spcBef>
                <a:spcPts val="1600"/>
              </a:spcBef>
              <a:spcAft>
                <a:spcPts val="0"/>
              </a:spcAft>
              <a:buNone/>
            </a:pPr>
            <a:r>
              <a:t/>
            </a:r>
            <a:endParaRPr sz="1600"/>
          </a:p>
          <a:p>
            <a:pPr indent="0" lvl="0" marL="0" rtl="0" algn="just">
              <a:spcBef>
                <a:spcPts val="1600"/>
              </a:spcBef>
              <a:spcAft>
                <a:spcPts val="1600"/>
              </a:spcAft>
              <a:buNone/>
            </a:pPr>
            <a:r>
              <a:t/>
            </a:r>
            <a:endParaRPr/>
          </a:p>
        </p:txBody>
      </p:sp>
      <p:graphicFrame>
        <p:nvGraphicFramePr>
          <p:cNvPr id="1018" name="Google Shape;1018;p174"/>
          <p:cNvGraphicFramePr/>
          <p:nvPr/>
        </p:nvGraphicFramePr>
        <p:xfrm>
          <a:off x="451525" y="2143550"/>
          <a:ext cx="3000000" cy="3000000"/>
        </p:xfrm>
        <a:graphic>
          <a:graphicData uri="http://schemas.openxmlformats.org/drawingml/2006/table">
            <a:tbl>
              <a:tblPr>
                <a:noFill/>
                <a:tableStyleId>{3EAEBE74-0E2B-4FCF-94B2-6B8937009972}</a:tableStyleId>
              </a:tblPr>
              <a:tblGrid>
                <a:gridCol w="2866650"/>
                <a:gridCol w="5303275"/>
              </a:tblGrid>
              <a:tr h="379375">
                <a:tc>
                  <a:txBody>
                    <a:bodyPr/>
                    <a:lstStyle/>
                    <a:p>
                      <a:pPr indent="0" lvl="0" marL="0" rtl="0" algn="l">
                        <a:spcBef>
                          <a:spcPts val="0"/>
                        </a:spcBef>
                        <a:spcAft>
                          <a:spcPts val="0"/>
                        </a:spcAft>
                        <a:buNone/>
                      </a:pPr>
                      <a:r>
                        <a:rPr lang="es-419" sz="1100">
                          <a:latin typeface="Consolas"/>
                          <a:ea typeface="Consolas"/>
                          <a:cs typeface="Consolas"/>
                          <a:sym typeface="Consolas"/>
                        </a:rPr>
                        <a:t>void addFirst(Element)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Agrega elem al frente.</a:t>
                      </a:r>
                      <a:endParaRPr>
                        <a:solidFill>
                          <a:srgbClr val="434343"/>
                        </a:solidFill>
                        <a:latin typeface="Ubuntu"/>
                        <a:ea typeface="Ubuntu"/>
                        <a:cs typeface="Ubuntu"/>
                        <a:sym typeface="Ubuntu"/>
                      </a:endParaRPr>
                    </a:p>
                  </a:txBody>
                  <a:tcPr marT="91425" marB="91425" marR="91425" marL="91425"/>
                </a:tc>
              </a:tr>
              <a:tr h="379375">
                <a:tc>
                  <a:txBody>
                    <a:bodyPr/>
                    <a:lstStyle/>
                    <a:p>
                      <a:pPr indent="0" lvl="0" marL="0" rtl="0" algn="l">
                        <a:spcBef>
                          <a:spcPts val="0"/>
                        </a:spcBef>
                        <a:spcAft>
                          <a:spcPts val="0"/>
                        </a:spcAft>
                        <a:buNone/>
                      </a:pPr>
                      <a:r>
                        <a:rPr lang="es-419" sz="1100">
                          <a:latin typeface="Consolas"/>
                          <a:ea typeface="Consolas"/>
                          <a:cs typeface="Consolas"/>
                          <a:sym typeface="Consolas"/>
                        </a:rPr>
                        <a:t>void addLast(Element)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Agrega elem al último.</a:t>
                      </a:r>
                      <a:endParaRPr>
                        <a:solidFill>
                          <a:srgbClr val="434343"/>
                        </a:solidFill>
                        <a:latin typeface="Ubuntu"/>
                        <a:ea typeface="Ubuntu"/>
                        <a:cs typeface="Ubuntu"/>
                        <a:sym typeface="Ubuntu"/>
                      </a:endParaRPr>
                    </a:p>
                  </a:txBody>
                  <a:tcPr marT="91425" marB="91425" marR="91425" marL="91425"/>
                </a:tc>
              </a:tr>
              <a:tr h="379375">
                <a:tc>
                  <a:txBody>
                    <a:bodyPr/>
                    <a:lstStyle/>
                    <a:p>
                      <a:pPr indent="0" lvl="0" marL="0" rtl="0" algn="l">
                        <a:spcBef>
                          <a:spcPts val="0"/>
                        </a:spcBef>
                        <a:spcAft>
                          <a:spcPts val="0"/>
                        </a:spcAft>
                        <a:buNone/>
                      </a:pPr>
                      <a:r>
                        <a:rPr lang="es-419" sz="1100">
                          <a:latin typeface="Consolas"/>
                          <a:ea typeface="Consolas"/>
                          <a:cs typeface="Consolas"/>
                          <a:sym typeface="Consolas"/>
                        </a:rPr>
                        <a:t>Element removeFirst()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Remueve el primer elemento.</a:t>
                      </a:r>
                      <a:endParaRPr>
                        <a:solidFill>
                          <a:srgbClr val="434343"/>
                        </a:solidFill>
                        <a:latin typeface="Ubuntu"/>
                        <a:ea typeface="Ubuntu"/>
                        <a:cs typeface="Ubuntu"/>
                        <a:sym typeface="Ubuntu"/>
                      </a:endParaRPr>
                    </a:p>
                  </a:txBody>
                  <a:tcPr marT="91425" marB="91425" marR="91425" marL="91425"/>
                </a:tc>
              </a:tr>
              <a:tr h="445000">
                <a:tc>
                  <a:txBody>
                    <a:bodyPr/>
                    <a:lstStyle/>
                    <a:p>
                      <a:pPr indent="0" lvl="0" marL="0" rtl="0" algn="l">
                        <a:spcBef>
                          <a:spcPts val="0"/>
                        </a:spcBef>
                        <a:spcAft>
                          <a:spcPts val="0"/>
                        </a:spcAft>
                        <a:buNone/>
                      </a:pPr>
                      <a:r>
                        <a:rPr lang="es-419" sz="1100">
                          <a:latin typeface="Consolas"/>
                          <a:ea typeface="Consolas"/>
                          <a:cs typeface="Consolas"/>
                          <a:sym typeface="Consolas"/>
                        </a:rPr>
                        <a:t>Element removeLast()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Remueve el último elemento</a:t>
                      </a:r>
                      <a:endParaRPr>
                        <a:solidFill>
                          <a:srgbClr val="434343"/>
                        </a:solidFill>
                        <a:latin typeface="Ubuntu"/>
                        <a:ea typeface="Ubuntu"/>
                        <a:cs typeface="Ubuntu"/>
                        <a:sym typeface="Ubuntu"/>
                      </a:endParaRPr>
                    </a:p>
                  </a:txBody>
                  <a:tcPr marT="91425" marB="91425" marR="91425" marL="91425"/>
                </a:tc>
              </a:tr>
              <a:tr h="379375">
                <a:tc>
                  <a:txBody>
                    <a:bodyPr/>
                    <a:lstStyle/>
                    <a:p>
                      <a:pPr indent="0" lvl="0" marL="0" rtl="0" algn="l">
                        <a:spcBef>
                          <a:spcPts val="0"/>
                        </a:spcBef>
                        <a:spcAft>
                          <a:spcPts val="0"/>
                        </a:spcAft>
                        <a:buNone/>
                      </a:pPr>
                      <a:r>
                        <a:rPr lang="es-419" sz="1100">
                          <a:latin typeface="Consolas"/>
                          <a:ea typeface="Consolas"/>
                          <a:cs typeface="Consolas"/>
                          <a:sym typeface="Consolas"/>
                        </a:rPr>
                        <a:t>Element getFirst()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Obtiene el primer elemento.</a:t>
                      </a:r>
                      <a:endParaRPr>
                        <a:solidFill>
                          <a:srgbClr val="434343"/>
                        </a:solidFill>
                        <a:latin typeface="Ubuntu"/>
                        <a:ea typeface="Ubuntu"/>
                        <a:cs typeface="Ubuntu"/>
                        <a:sym typeface="Ubuntu"/>
                      </a:endParaRPr>
                    </a:p>
                  </a:txBody>
                  <a:tcPr marT="91425" marB="91425" marR="91425" marL="91425"/>
                </a:tc>
              </a:tr>
              <a:tr h="379375">
                <a:tc>
                  <a:txBody>
                    <a:bodyPr/>
                    <a:lstStyle/>
                    <a:p>
                      <a:pPr indent="0" lvl="0" marL="0" rtl="0" algn="l">
                        <a:spcBef>
                          <a:spcPts val="0"/>
                        </a:spcBef>
                        <a:spcAft>
                          <a:spcPts val="0"/>
                        </a:spcAft>
                        <a:buNone/>
                      </a:pPr>
                      <a:r>
                        <a:rPr lang="es-419" sz="1100">
                          <a:latin typeface="Consolas"/>
                          <a:ea typeface="Consolas"/>
                          <a:cs typeface="Consolas"/>
                          <a:sym typeface="Consolas"/>
                        </a:rPr>
                        <a:t>Element getLast()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solidFill>
                            <a:srgbClr val="434343"/>
                          </a:solidFill>
                          <a:latin typeface="Ubuntu"/>
                          <a:ea typeface="Ubuntu"/>
                          <a:cs typeface="Ubuntu"/>
                          <a:sym typeface="Ubuntu"/>
                        </a:rPr>
                        <a:t>Obtiene el último elemento.</a:t>
                      </a:r>
                      <a:endParaRPr>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75"/>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Arrays</a:t>
            </a:r>
            <a:endParaRPr b="1"/>
          </a:p>
          <a:p>
            <a:pPr indent="0" lvl="0" marL="0" rtl="0" algn="l">
              <a:spcBef>
                <a:spcPts val="0"/>
              </a:spcBef>
              <a:spcAft>
                <a:spcPts val="0"/>
              </a:spcAft>
              <a:buNone/>
            </a:pPr>
            <a:r>
              <a:rPr lang="es-419"/>
              <a:t>Similar a las Collections, Arrays es también una clase de utilidad (es decir, la clase sólo tiene métodos estáticos). Los métodos en Collections son también muy similares a los métodos en Arrays. La clase Collections es para clases de contenedor; la clase Arrays es para arrays nativos (es decir, matrices con [] sintaxis).</a:t>
            </a:r>
            <a:r>
              <a:rPr lang="es-419"/>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024" name="Google Shape;1024;p175"/>
          <p:cNvGraphicFramePr/>
          <p:nvPr/>
        </p:nvGraphicFramePr>
        <p:xfrm>
          <a:off x="2329325" y="2452895"/>
          <a:ext cx="3000000" cy="3000000"/>
        </p:xfrm>
        <a:graphic>
          <a:graphicData uri="http://schemas.openxmlformats.org/drawingml/2006/table">
            <a:tbl>
              <a:tblPr>
                <a:noFill/>
                <a:tableStyleId>{3EAEBE74-0E2B-4FCF-94B2-6B8937009972}</a:tableStyleId>
              </a:tblPr>
              <a:tblGrid>
                <a:gridCol w="5176975"/>
              </a:tblGrid>
              <a:tr h="349000">
                <a:tc>
                  <a:txBody>
                    <a:bodyPr/>
                    <a:lstStyle/>
                    <a:p>
                      <a:pPr indent="0" lvl="0" marL="0" rtl="0" algn="l">
                        <a:spcBef>
                          <a:spcPts val="0"/>
                        </a:spcBef>
                        <a:spcAft>
                          <a:spcPts val="0"/>
                        </a:spcAft>
                        <a:buNone/>
                      </a:pPr>
                      <a:r>
                        <a:rPr lang="es-419" sz="1100">
                          <a:latin typeface="Consolas"/>
                          <a:ea typeface="Consolas"/>
                          <a:cs typeface="Consolas"/>
                          <a:sym typeface="Consolas"/>
                        </a:rPr>
                        <a:t>List&lt;T&gt; asList(T . . . a)</a:t>
                      </a:r>
                      <a:endParaRPr sz="1100">
                        <a:latin typeface="Consolas"/>
                        <a:ea typeface="Consolas"/>
                        <a:cs typeface="Consolas"/>
                        <a:sym typeface="Consolas"/>
                      </a:endParaRPr>
                    </a:p>
                  </a:txBody>
                  <a:tcPr marT="91425" marB="91425" marR="91425" marL="91425"/>
                </a:tc>
              </a:tr>
              <a:tr h="355575">
                <a:tc>
                  <a:txBody>
                    <a:bodyPr/>
                    <a:lstStyle/>
                    <a:p>
                      <a:pPr indent="0" lvl="0" marL="0" rtl="0" algn="l">
                        <a:spcBef>
                          <a:spcPts val="0"/>
                        </a:spcBef>
                        <a:spcAft>
                          <a:spcPts val="0"/>
                        </a:spcAft>
                        <a:buNone/>
                      </a:pPr>
                      <a:r>
                        <a:rPr lang="es-419" sz="1100">
                          <a:latin typeface="Consolas"/>
                          <a:ea typeface="Consolas"/>
                          <a:cs typeface="Consolas"/>
                          <a:sym typeface="Consolas"/>
                        </a:rPr>
                        <a:t>int binarySearch(Object[] objArray,Object key)</a:t>
                      </a:r>
                      <a:endParaRPr sz="1100">
                        <a:latin typeface="Consolas"/>
                        <a:ea typeface="Consolas"/>
                        <a:cs typeface="Consolas"/>
                        <a:sym typeface="Consolas"/>
                      </a:endParaRPr>
                    </a:p>
                  </a:txBody>
                  <a:tcPr marT="91425" marB="91425" marR="91425" marL="91425"/>
                </a:tc>
              </a:tr>
              <a:tr h="341975">
                <a:tc>
                  <a:txBody>
                    <a:bodyPr/>
                    <a:lstStyle/>
                    <a:p>
                      <a:pPr indent="0" lvl="0" marL="0" rtl="0" algn="l">
                        <a:spcBef>
                          <a:spcPts val="0"/>
                        </a:spcBef>
                        <a:spcAft>
                          <a:spcPts val="0"/>
                        </a:spcAft>
                        <a:buNone/>
                      </a:pPr>
                      <a:r>
                        <a:rPr lang="es-419" sz="1100">
                          <a:latin typeface="Consolas"/>
                          <a:ea typeface="Consolas"/>
                          <a:cs typeface="Consolas"/>
                          <a:sym typeface="Consolas"/>
                        </a:rPr>
                        <a:t>boolean equals(Object[] objArray1, Object[] objArray2)</a:t>
                      </a:r>
                      <a:endParaRPr sz="1100">
                        <a:latin typeface="Consolas"/>
                        <a:ea typeface="Consolas"/>
                        <a:cs typeface="Consolas"/>
                        <a:sym typeface="Consolas"/>
                      </a:endParaRPr>
                    </a:p>
                  </a:txBody>
                  <a:tcPr marT="91425" marB="91425" marR="91425" marL="91425"/>
                </a:tc>
              </a:tr>
              <a:tr h="349000">
                <a:tc>
                  <a:txBody>
                    <a:bodyPr/>
                    <a:lstStyle/>
                    <a:p>
                      <a:pPr indent="0" lvl="0" marL="0" rtl="0" algn="l">
                        <a:spcBef>
                          <a:spcPts val="0"/>
                        </a:spcBef>
                        <a:spcAft>
                          <a:spcPts val="0"/>
                        </a:spcAft>
                        <a:buNone/>
                      </a:pPr>
                      <a:r>
                        <a:rPr lang="es-419" sz="1100">
                          <a:latin typeface="Consolas"/>
                          <a:ea typeface="Consolas"/>
                          <a:cs typeface="Consolas"/>
                          <a:sym typeface="Consolas"/>
                        </a:rPr>
                        <a:t>void fill(Object[] objArray, Object val)</a:t>
                      </a:r>
                      <a:endParaRPr sz="1100">
                        <a:latin typeface="Consolas"/>
                        <a:ea typeface="Consolas"/>
                        <a:cs typeface="Consolas"/>
                        <a:sym typeface="Consolas"/>
                      </a:endParaRPr>
                    </a:p>
                  </a:txBody>
                  <a:tcPr marT="91425" marB="91425" marR="91425" marL="91425"/>
                </a:tc>
              </a:tr>
              <a:tr h="349000">
                <a:tc>
                  <a:txBody>
                    <a:bodyPr/>
                    <a:lstStyle/>
                    <a:p>
                      <a:pPr indent="0" lvl="0" marL="0" rtl="0" algn="l">
                        <a:spcBef>
                          <a:spcPts val="0"/>
                        </a:spcBef>
                        <a:spcAft>
                          <a:spcPts val="0"/>
                        </a:spcAft>
                        <a:buNone/>
                      </a:pPr>
                      <a:r>
                        <a:rPr lang="es-419" sz="1100">
                          <a:latin typeface="Consolas"/>
                          <a:ea typeface="Consolas"/>
                          <a:cs typeface="Consolas"/>
                          <a:sym typeface="Consolas"/>
                        </a:rPr>
                        <a:t>void sort(Object[] objArray)</a:t>
                      </a:r>
                      <a:endParaRPr sz="1100">
                        <a:latin typeface="Consolas"/>
                        <a:ea typeface="Consolas"/>
                        <a:cs typeface="Consolas"/>
                        <a:sym typeface="Consolas"/>
                      </a:endParaRPr>
                    </a:p>
                  </a:txBody>
                  <a:tcPr marT="91425" marB="91425" marR="91425" marL="91425"/>
                </a:tc>
              </a:tr>
              <a:tr h="349000">
                <a:tc>
                  <a:txBody>
                    <a:bodyPr/>
                    <a:lstStyle/>
                    <a:p>
                      <a:pPr indent="0" lvl="0" marL="0" rtl="0" algn="l">
                        <a:spcBef>
                          <a:spcPts val="0"/>
                        </a:spcBef>
                        <a:spcAft>
                          <a:spcPts val="0"/>
                        </a:spcAft>
                        <a:buNone/>
                      </a:pPr>
                      <a:r>
                        <a:rPr lang="es-419" sz="1100">
                          <a:latin typeface="Consolas"/>
                          <a:ea typeface="Consolas"/>
                          <a:cs typeface="Consolas"/>
                          <a:sym typeface="Consolas"/>
                        </a:rPr>
                        <a:t>String toString(Object[] a)</a:t>
                      </a:r>
                      <a:endParaRPr sz="1100">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76"/>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Overriding the hashCode</a:t>
            </a:r>
            <a:endParaRPr b="1"/>
          </a:p>
          <a:p>
            <a:pPr indent="0" lvl="0" marL="0" rtl="0" algn="l">
              <a:spcBef>
                <a:spcPts val="0"/>
              </a:spcBef>
              <a:spcAft>
                <a:spcPts val="0"/>
              </a:spcAft>
              <a:buNone/>
            </a:pPr>
            <a:r>
              <a:rPr lang="es-419"/>
              <a:t>La sobreescritura de los métodos equals and hashCode de manera correcto es importante en los contenedores (de manera particular, HashMap and HashSet):</a:t>
            </a:r>
            <a:r>
              <a:rPr lang="es-419"/>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030" name="Google Shape;1030;p176"/>
          <p:cNvGraphicFramePr/>
          <p:nvPr/>
        </p:nvGraphicFramePr>
        <p:xfrm>
          <a:off x="3189750" y="1378225"/>
          <a:ext cx="3000000" cy="3000000"/>
        </p:xfrm>
        <a:graphic>
          <a:graphicData uri="http://schemas.openxmlformats.org/drawingml/2006/table">
            <a:tbl>
              <a:tblPr>
                <a:noFill/>
                <a:tableStyleId>{384D4F9B-1B06-447A-89E9-BFCE49620583}</a:tableStyleId>
              </a:tblPr>
              <a:tblGrid>
                <a:gridCol w="4946100"/>
              </a:tblGrid>
              <a:tr h="3222825">
                <a:tc>
                  <a:txBody>
                    <a:bodyPr/>
                    <a:lstStyle/>
                    <a:p>
                      <a:pPr indent="0" lvl="0" marL="0" rtl="0" algn="l">
                        <a:lnSpc>
                          <a:spcPct val="115000"/>
                        </a:lnSpc>
                        <a:spcBef>
                          <a:spcPts val="0"/>
                        </a:spcBef>
                        <a:spcAft>
                          <a:spcPts val="0"/>
                        </a:spcAft>
                        <a:buNone/>
                      </a:pPr>
                      <a:r>
                        <a:rPr lang="es-419" sz="800">
                          <a:solidFill>
                            <a:srgbClr val="FCC28C"/>
                          </a:solidFill>
                          <a:highlight>
                            <a:srgbClr val="333333"/>
                          </a:highlight>
                          <a:latin typeface="Consolas"/>
                          <a:ea typeface="Consolas"/>
                          <a:cs typeface="Consolas"/>
                          <a:sym typeface="Consolas"/>
                        </a:rPr>
                        <a:t>class</a:t>
                      </a:r>
                      <a:r>
                        <a:rPr lang="es-419" sz="800">
                          <a:solidFill>
                            <a:srgbClr val="FFFFFF"/>
                          </a:solidFill>
                          <a:highlight>
                            <a:srgbClr val="333333"/>
                          </a:highlight>
                          <a:latin typeface="Consolas"/>
                          <a:ea typeface="Consolas"/>
                          <a:cs typeface="Consolas"/>
                          <a:sym typeface="Consolas"/>
                        </a:rPr>
                        <a:t> </a:t>
                      </a:r>
                      <a:r>
                        <a:rPr lang="es-419" sz="800">
                          <a:solidFill>
                            <a:srgbClr val="FFFFAA"/>
                          </a:solidFill>
                          <a:highlight>
                            <a:srgbClr val="333333"/>
                          </a:highlight>
                          <a:latin typeface="Consolas"/>
                          <a:ea typeface="Consolas"/>
                          <a:cs typeface="Consolas"/>
                          <a:sym typeface="Consolas"/>
                        </a:rPr>
                        <a:t>Circle</a:t>
                      </a:r>
                      <a:r>
                        <a:rPr lang="es-419" sz="800">
                          <a:solidFill>
                            <a:srgbClr val="FFFFFF"/>
                          </a:solidFill>
                          <a:highlight>
                            <a:srgbClr val="333333"/>
                          </a:highlight>
                          <a:latin typeface="Consolas"/>
                          <a:ea typeface="Consolas"/>
                          <a:cs typeface="Consolas"/>
                          <a:sym typeface="Consolas"/>
                        </a:rPr>
                        <a:t>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private</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int</a:t>
                      </a:r>
                      <a:r>
                        <a:rPr lang="es-419" sz="800">
                          <a:solidFill>
                            <a:srgbClr val="FFFFFF"/>
                          </a:solidFill>
                          <a:highlight>
                            <a:srgbClr val="333333"/>
                          </a:highlight>
                          <a:latin typeface="Consolas"/>
                          <a:ea typeface="Consolas"/>
                          <a:cs typeface="Consolas"/>
                          <a:sym typeface="Consolas"/>
                        </a:rPr>
                        <a:t> xPos, yPos, radius;</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public</a:t>
                      </a:r>
                      <a:r>
                        <a:rPr lang="es-419" sz="800">
                          <a:solidFill>
                            <a:srgbClr val="FFFFFF"/>
                          </a:solidFill>
                          <a:highlight>
                            <a:srgbClr val="333333"/>
                          </a:highlight>
                          <a:latin typeface="Consolas"/>
                          <a:ea typeface="Consolas"/>
                          <a:cs typeface="Consolas"/>
                          <a:sym typeface="Consolas"/>
                        </a:rPr>
                        <a:t> </a:t>
                      </a:r>
                      <a:r>
                        <a:rPr lang="es-419" sz="800">
                          <a:solidFill>
                            <a:srgbClr val="FFFFAA"/>
                          </a:solidFill>
                          <a:highlight>
                            <a:srgbClr val="333333"/>
                          </a:highlight>
                          <a:latin typeface="Consolas"/>
                          <a:ea typeface="Consolas"/>
                          <a:cs typeface="Consolas"/>
                          <a:sym typeface="Consolas"/>
                        </a:rPr>
                        <a:t>Circle</a:t>
                      </a:r>
                      <a:r>
                        <a:rPr lang="es-419" sz="800">
                          <a:solidFill>
                            <a:srgbClr val="FFFFFF"/>
                          </a:solidFill>
                          <a:highlight>
                            <a:srgbClr val="333333"/>
                          </a:highlight>
                          <a:latin typeface="Consolas"/>
                          <a:ea typeface="Consolas"/>
                          <a:cs typeface="Consolas"/>
                          <a:sym typeface="Consolas"/>
                        </a:rPr>
                        <a:t>(</a:t>
                      </a:r>
                      <a:r>
                        <a:rPr lang="es-419" sz="800">
                          <a:solidFill>
                            <a:srgbClr val="FCC28C"/>
                          </a:solidFill>
                          <a:highlight>
                            <a:srgbClr val="333333"/>
                          </a:highlight>
                          <a:latin typeface="Consolas"/>
                          <a:ea typeface="Consolas"/>
                          <a:cs typeface="Consolas"/>
                          <a:sym typeface="Consolas"/>
                        </a:rPr>
                        <a:t>int</a:t>
                      </a:r>
                      <a:r>
                        <a:rPr lang="es-419" sz="800">
                          <a:solidFill>
                            <a:srgbClr val="FFFFFF"/>
                          </a:solidFill>
                          <a:highlight>
                            <a:srgbClr val="333333"/>
                          </a:highlight>
                          <a:latin typeface="Consolas"/>
                          <a:ea typeface="Consolas"/>
                          <a:cs typeface="Consolas"/>
                          <a:sym typeface="Consolas"/>
                        </a:rPr>
                        <a:t> x, </a:t>
                      </a:r>
                      <a:r>
                        <a:rPr lang="es-419" sz="800">
                          <a:solidFill>
                            <a:srgbClr val="FCC28C"/>
                          </a:solidFill>
                          <a:highlight>
                            <a:srgbClr val="333333"/>
                          </a:highlight>
                          <a:latin typeface="Consolas"/>
                          <a:ea typeface="Consolas"/>
                          <a:cs typeface="Consolas"/>
                          <a:sym typeface="Consolas"/>
                        </a:rPr>
                        <a:t>int</a:t>
                      </a:r>
                      <a:r>
                        <a:rPr lang="es-419" sz="800">
                          <a:solidFill>
                            <a:srgbClr val="FFFFFF"/>
                          </a:solidFill>
                          <a:highlight>
                            <a:srgbClr val="333333"/>
                          </a:highlight>
                          <a:latin typeface="Consolas"/>
                          <a:ea typeface="Consolas"/>
                          <a:cs typeface="Consolas"/>
                          <a:sym typeface="Consolas"/>
                        </a:rPr>
                        <a:t> y, </a:t>
                      </a:r>
                      <a:r>
                        <a:rPr lang="es-419" sz="800">
                          <a:solidFill>
                            <a:srgbClr val="FCC28C"/>
                          </a:solidFill>
                          <a:highlight>
                            <a:srgbClr val="333333"/>
                          </a:highlight>
                          <a:latin typeface="Consolas"/>
                          <a:ea typeface="Consolas"/>
                          <a:cs typeface="Consolas"/>
                          <a:sym typeface="Consolas"/>
                        </a:rPr>
                        <a:t>int</a:t>
                      </a:r>
                      <a:r>
                        <a:rPr lang="es-419" sz="800">
                          <a:solidFill>
                            <a:srgbClr val="FFFFFF"/>
                          </a:solidFill>
                          <a:highlight>
                            <a:srgbClr val="333333"/>
                          </a:highlight>
                          <a:latin typeface="Consolas"/>
                          <a:ea typeface="Consolas"/>
                          <a:cs typeface="Consolas"/>
                          <a:sym typeface="Consolas"/>
                        </a:rPr>
                        <a:t> r)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xPos = x;</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yPos = y;</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radius = r;</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public</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boolean</a:t>
                      </a:r>
                      <a:r>
                        <a:rPr lang="es-419" sz="800">
                          <a:solidFill>
                            <a:srgbClr val="FFFFFF"/>
                          </a:solidFill>
                          <a:highlight>
                            <a:srgbClr val="333333"/>
                          </a:highlight>
                          <a:latin typeface="Consolas"/>
                          <a:ea typeface="Consolas"/>
                          <a:cs typeface="Consolas"/>
                          <a:sym typeface="Consolas"/>
                        </a:rPr>
                        <a:t> </a:t>
                      </a:r>
                      <a:r>
                        <a:rPr lang="es-419" sz="800">
                          <a:solidFill>
                            <a:srgbClr val="FFFFAA"/>
                          </a:solidFill>
                          <a:highlight>
                            <a:srgbClr val="333333"/>
                          </a:highlight>
                          <a:latin typeface="Consolas"/>
                          <a:ea typeface="Consolas"/>
                          <a:cs typeface="Consolas"/>
                          <a:sym typeface="Consolas"/>
                        </a:rPr>
                        <a:t>equals</a:t>
                      </a:r>
                      <a:r>
                        <a:rPr lang="es-419" sz="800">
                          <a:solidFill>
                            <a:srgbClr val="FFFFFF"/>
                          </a:solidFill>
                          <a:highlight>
                            <a:srgbClr val="333333"/>
                          </a:highlight>
                          <a:latin typeface="Consolas"/>
                          <a:ea typeface="Consolas"/>
                          <a:cs typeface="Consolas"/>
                          <a:sym typeface="Consolas"/>
                        </a:rPr>
                        <a:t>(Object arg)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if</a:t>
                      </a:r>
                      <a:r>
                        <a:rPr lang="es-419" sz="800">
                          <a:solidFill>
                            <a:srgbClr val="FFFFFF"/>
                          </a:solidFill>
                          <a:highlight>
                            <a:srgbClr val="333333"/>
                          </a:highlight>
                          <a:latin typeface="Consolas"/>
                          <a:ea typeface="Consolas"/>
                          <a:cs typeface="Consolas"/>
                          <a:sym typeface="Consolas"/>
                        </a:rPr>
                        <a:t>(arg == </a:t>
                      </a:r>
                      <a:r>
                        <a:rPr lang="es-419" sz="800">
                          <a:solidFill>
                            <a:srgbClr val="FCC28C"/>
                          </a:solidFill>
                          <a:highlight>
                            <a:srgbClr val="333333"/>
                          </a:highlight>
                          <a:latin typeface="Consolas"/>
                          <a:ea typeface="Consolas"/>
                          <a:cs typeface="Consolas"/>
                          <a:sym typeface="Consolas"/>
                        </a:rPr>
                        <a:t>null</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return</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false</a:t>
                      </a:r>
                      <a:r>
                        <a:rPr lang="es-419" sz="800">
                          <a:solidFill>
                            <a:srgbClr val="FFFFFF"/>
                          </a:solidFill>
                          <a:highlight>
                            <a:srgbClr val="333333"/>
                          </a:highlight>
                          <a:latin typeface="Consolas"/>
                          <a:ea typeface="Consolas"/>
                          <a:cs typeface="Consolas"/>
                          <a:sym typeface="Consolas"/>
                        </a:rPr>
                        <a:t>;</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if</a:t>
                      </a:r>
                      <a:r>
                        <a:rPr lang="es-419" sz="800">
                          <a:solidFill>
                            <a:srgbClr val="FFFFFF"/>
                          </a:solidFill>
                          <a:highlight>
                            <a:srgbClr val="333333"/>
                          </a:highlight>
                          <a:latin typeface="Consolas"/>
                          <a:ea typeface="Consolas"/>
                          <a:cs typeface="Consolas"/>
                          <a:sym typeface="Consolas"/>
                        </a:rPr>
                        <a:t>(</a:t>
                      </a:r>
                      <a:r>
                        <a:rPr lang="es-419" sz="800">
                          <a:solidFill>
                            <a:srgbClr val="FCC28C"/>
                          </a:solidFill>
                          <a:highlight>
                            <a:srgbClr val="333333"/>
                          </a:highlight>
                          <a:latin typeface="Consolas"/>
                          <a:ea typeface="Consolas"/>
                          <a:cs typeface="Consolas"/>
                          <a:sym typeface="Consolas"/>
                        </a:rPr>
                        <a:t>this</a:t>
                      </a:r>
                      <a:r>
                        <a:rPr lang="es-419" sz="800">
                          <a:solidFill>
                            <a:srgbClr val="FFFFFF"/>
                          </a:solidFill>
                          <a:highlight>
                            <a:srgbClr val="333333"/>
                          </a:highlight>
                          <a:latin typeface="Consolas"/>
                          <a:ea typeface="Consolas"/>
                          <a:cs typeface="Consolas"/>
                          <a:sym typeface="Consolas"/>
                        </a:rPr>
                        <a:t> == arg) </a:t>
                      </a:r>
                      <a:r>
                        <a:rPr lang="es-419" sz="800">
                          <a:solidFill>
                            <a:srgbClr val="FCC28C"/>
                          </a:solidFill>
                          <a:highlight>
                            <a:srgbClr val="333333"/>
                          </a:highlight>
                          <a:latin typeface="Consolas"/>
                          <a:ea typeface="Consolas"/>
                          <a:cs typeface="Consolas"/>
                          <a:sym typeface="Consolas"/>
                        </a:rPr>
                        <a:t>return</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true</a:t>
                      </a:r>
                      <a:r>
                        <a:rPr lang="es-419" sz="800">
                          <a:solidFill>
                            <a:srgbClr val="FFFFFF"/>
                          </a:solidFill>
                          <a:highlight>
                            <a:srgbClr val="333333"/>
                          </a:highlight>
                          <a:latin typeface="Consolas"/>
                          <a:ea typeface="Consolas"/>
                          <a:cs typeface="Consolas"/>
                          <a:sym typeface="Consolas"/>
                        </a:rPr>
                        <a:t>;</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if</a:t>
                      </a:r>
                      <a:r>
                        <a:rPr lang="es-419" sz="800">
                          <a:solidFill>
                            <a:srgbClr val="FFFFFF"/>
                          </a:solidFill>
                          <a:highlight>
                            <a:srgbClr val="333333"/>
                          </a:highlight>
                          <a:latin typeface="Consolas"/>
                          <a:ea typeface="Consolas"/>
                          <a:cs typeface="Consolas"/>
                          <a:sym typeface="Consolas"/>
                        </a:rPr>
                        <a:t>(arg </a:t>
                      </a:r>
                      <a:r>
                        <a:rPr lang="es-419" sz="800">
                          <a:solidFill>
                            <a:srgbClr val="FCC28C"/>
                          </a:solidFill>
                          <a:highlight>
                            <a:srgbClr val="333333"/>
                          </a:highlight>
                          <a:latin typeface="Consolas"/>
                          <a:ea typeface="Consolas"/>
                          <a:cs typeface="Consolas"/>
                          <a:sym typeface="Consolas"/>
                        </a:rPr>
                        <a:t>instanceof</a:t>
                      </a:r>
                      <a:r>
                        <a:rPr lang="es-419" sz="800">
                          <a:solidFill>
                            <a:srgbClr val="FFFFFF"/>
                          </a:solidFill>
                          <a:highlight>
                            <a:srgbClr val="333333"/>
                          </a:highlight>
                          <a:latin typeface="Consolas"/>
                          <a:ea typeface="Consolas"/>
                          <a:cs typeface="Consolas"/>
                          <a:sym typeface="Consolas"/>
                        </a:rPr>
                        <a:t> Circle)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Circle that = (Circle) arg;</a:t>
                      </a:r>
                      <a:endParaRPr sz="8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if</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this</a:t>
                      </a:r>
                      <a:r>
                        <a:rPr lang="es-419" sz="800">
                          <a:solidFill>
                            <a:srgbClr val="FFFFFF"/>
                          </a:solidFill>
                          <a:highlight>
                            <a:srgbClr val="333333"/>
                          </a:highlight>
                          <a:latin typeface="Consolas"/>
                          <a:ea typeface="Consolas"/>
                          <a:cs typeface="Consolas"/>
                          <a:sym typeface="Consolas"/>
                        </a:rPr>
                        <a:t>.xPos == that.xPos) &amp;&amp; (</a:t>
                      </a:r>
                      <a:r>
                        <a:rPr lang="es-419" sz="800">
                          <a:solidFill>
                            <a:srgbClr val="FCC28C"/>
                          </a:solidFill>
                          <a:highlight>
                            <a:srgbClr val="333333"/>
                          </a:highlight>
                          <a:latin typeface="Consolas"/>
                          <a:ea typeface="Consolas"/>
                          <a:cs typeface="Consolas"/>
                          <a:sym typeface="Consolas"/>
                        </a:rPr>
                        <a:t>this</a:t>
                      </a:r>
                      <a:r>
                        <a:rPr lang="es-419" sz="800">
                          <a:solidFill>
                            <a:srgbClr val="FFFFFF"/>
                          </a:solidFill>
                          <a:highlight>
                            <a:srgbClr val="333333"/>
                          </a:highlight>
                          <a:latin typeface="Consolas"/>
                          <a:ea typeface="Consolas"/>
                          <a:cs typeface="Consolas"/>
                          <a:sym typeface="Consolas"/>
                        </a:rPr>
                        <a:t>.yPos == that.yPos)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&amp;&amp; (</a:t>
                      </a:r>
                      <a:r>
                        <a:rPr lang="es-419" sz="800">
                          <a:solidFill>
                            <a:srgbClr val="FCC28C"/>
                          </a:solidFill>
                          <a:highlight>
                            <a:srgbClr val="333333"/>
                          </a:highlight>
                          <a:latin typeface="Consolas"/>
                          <a:ea typeface="Consolas"/>
                          <a:cs typeface="Consolas"/>
                          <a:sym typeface="Consolas"/>
                        </a:rPr>
                        <a:t>this</a:t>
                      </a:r>
                      <a:r>
                        <a:rPr lang="es-419" sz="800">
                          <a:solidFill>
                            <a:srgbClr val="FFFFFF"/>
                          </a:solidFill>
                          <a:highlight>
                            <a:srgbClr val="333333"/>
                          </a:highlight>
                          <a:latin typeface="Consolas"/>
                          <a:ea typeface="Consolas"/>
                          <a:cs typeface="Consolas"/>
                          <a:sym typeface="Consolas"/>
                        </a:rPr>
                        <a:t>.radius == that.radius ))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return</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true</a:t>
                      </a:r>
                      <a:r>
                        <a:rPr lang="es-419" sz="800">
                          <a:solidFill>
                            <a:srgbClr val="FFFFFF"/>
                          </a:solidFill>
                          <a:highlight>
                            <a:srgbClr val="333333"/>
                          </a:highlight>
                          <a:latin typeface="Consolas"/>
                          <a:ea typeface="Consolas"/>
                          <a:cs typeface="Consolas"/>
                          <a:sym typeface="Consolas"/>
                        </a:rPr>
                        <a:t>;</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return</a:t>
                      </a:r>
                      <a:r>
                        <a:rPr lang="es-419" sz="800">
                          <a:solidFill>
                            <a:srgbClr val="FFFFFF"/>
                          </a:solidFill>
                          <a:highlight>
                            <a:srgbClr val="333333"/>
                          </a:highlight>
                          <a:latin typeface="Consolas"/>
                          <a:ea typeface="Consolas"/>
                          <a:cs typeface="Consolas"/>
                          <a:sym typeface="Consolas"/>
                        </a:rPr>
                        <a:t> </a:t>
                      </a:r>
                      <a:r>
                        <a:rPr lang="es-419" sz="800">
                          <a:solidFill>
                            <a:srgbClr val="FCC28C"/>
                          </a:solidFill>
                          <a:highlight>
                            <a:srgbClr val="333333"/>
                          </a:highlight>
                          <a:latin typeface="Consolas"/>
                          <a:ea typeface="Consolas"/>
                          <a:cs typeface="Consolas"/>
                          <a:sym typeface="Consolas"/>
                        </a:rPr>
                        <a:t>false</a:t>
                      </a:r>
                      <a:r>
                        <a:rPr lang="es-419" sz="800">
                          <a:solidFill>
                            <a:srgbClr val="FFFFFF"/>
                          </a:solidFill>
                          <a:highlight>
                            <a:srgbClr val="333333"/>
                          </a:highlight>
                          <a:latin typeface="Consolas"/>
                          <a:ea typeface="Consolas"/>
                          <a:cs typeface="Consolas"/>
                          <a:sym typeface="Consolas"/>
                        </a:rPr>
                        <a:t>;</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       }</a:t>
                      </a:r>
                      <a:br>
                        <a:rPr lang="es-419" sz="800">
                          <a:solidFill>
                            <a:srgbClr val="FFFFFF"/>
                          </a:solidFill>
                          <a:highlight>
                            <a:srgbClr val="333333"/>
                          </a:highlight>
                          <a:latin typeface="Consolas"/>
                          <a:ea typeface="Consolas"/>
                          <a:cs typeface="Consolas"/>
                          <a:sym typeface="Consolas"/>
                        </a:rPr>
                      </a:br>
                      <a:r>
                        <a:rPr lang="es-419" sz="800">
                          <a:solidFill>
                            <a:srgbClr val="FFFFFF"/>
                          </a:solidFill>
                          <a:highlight>
                            <a:srgbClr val="333333"/>
                          </a:highlight>
                          <a:latin typeface="Consolas"/>
                          <a:ea typeface="Consolas"/>
                          <a:cs typeface="Consolas"/>
                          <a:sym typeface="Consolas"/>
                        </a:rPr>
                        <a:t>}</a:t>
                      </a:r>
                      <a:endParaRPr sz="8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77"/>
          <p:cNvSpPr txBox="1"/>
          <p:nvPr>
            <p:ph idx="1" type="body"/>
          </p:nvPr>
        </p:nvSpPr>
        <p:spPr>
          <a:xfrm>
            <a:off x="311700" y="249450"/>
            <a:ext cx="8520600" cy="4407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Si invocamos este el código habiendo sobrescrito este método podemos comprobar casos como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419"/>
              <a:t>Los métodos </a:t>
            </a:r>
            <a:r>
              <a:rPr lang="es-419">
                <a:latin typeface="Consolas"/>
                <a:ea typeface="Consolas"/>
                <a:cs typeface="Consolas"/>
                <a:sym typeface="Consolas"/>
              </a:rPr>
              <a:t>hashCode() </a:t>
            </a:r>
            <a:r>
              <a:rPr lang="es-419"/>
              <a:t>y </a:t>
            </a:r>
            <a:r>
              <a:rPr lang="es-419">
                <a:latin typeface="Consolas"/>
                <a:ea typeface="Consolas"/>
                <a:cs typeface="Consolas"/>
                <a:sym typeface="Consolas"/>
              </a:rPr>
              <a:t>equals() </a:t>
            </a:r>
            <a:r>
              <a:rPr lang="es-419"/>
              <a:t>necesitan ser consistentes para una clase. Para fines prácticos, asegúrese de que siga esta regla: el método hashCode()debe devolver el mismo valor hash para dos objetos si el método equals()devuelve true para ellos.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1036" name="Google Shape;1036;p177"/>
          <p:cNvGraphicFramePr/>
          <p:nvPr/>
        </p:nvGraphicFramePr>
        <p:xfrm>
          <a:off x="3091550" y="1200150"/>
          <a:ext cx="3000000" cy="3000000"/>
        </p:xfrm>
        <a:graphic>
          <a:graphicData uri="http://schemas.openxmlformats.org/drawingml/2006/table">
            <a:tbl>
              <a:tblPr>
                <a:noFill/>
                <a:tableStyleId>{384D4F9B-1B06-447A-89E9-BFCE49620583}</a:tableStyleId>
              </a:tblPr>
              <a:tblGrid>
                <a:gridCol w="5123225"/>
              </a:tblGrid>
              <a:tr h="1463150">
                <a:tc>
                  <a:txBody>
                    <a:bodyPr/>
                    <a:lstStyle/>
                    <a:p>
                      <a:pPr indent="0" lvl="0" marL="0" rtl="0" algn="l">
                        <a:lnSpc>
                          <a:spcPct val="115000"/>
                        </a:lnSpc>
                        <a:spcBef>
                          <a:spcPts val="0"/>
                        </a:spcBef>
                        <a:spcAft>
                          <a:spcPts val="0"/>
                        </a:spcAft>
                        <a:buNone/>
                      </a:pPr>
                      <a:r>
                        <a:rPr lang="es-419" sz="1000">
                          <a:solidFill>
                            <a:srgbClr val="FCC28C"/>
                          </a:solidFill>
                          <a:highlight>
                            <a:srgbClr val="333333"/>
                          </a:highlight>
                          <a:latin typeface="Consolas"/>
                          <a:ea typeface="Consolas"/>
                          <a:cs typeface="Consolas"/>
                          <a:sym typeface="Consolas"/>
                        </a:rPr>
                        <a:t>class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TestCircle</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public</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static</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main</a:t>
                      </a:r>
                      <a:r>
                        <a:rPr lang="es-419" sz="1000">
                          <a:solidFill>
                            <a:srgbClr val="FFFFFF"/>
                          </a:solidFill>
                          <a:highlight>
                            <a:srgbClr val="333333"/>
                          </a:highlight>
                          <a:latin typeface="Consolas"/>
                          <a:ea typeface="Consolas"/>
                          <a:cs typeface="Consolas"/>
                          <a:sym typeface="Consolas"/>
                        </a:rPr>
                        <a:t>(String []args)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Set&lt;Circle&gt; circleList = </a:t>
                      </a:r>
                      <a:r>
                        <a:rPr lang="es-419" sz="1000">
                          <a:solidFill>
                            <a:srgbClr val="FCC28C"/>
                          </a:solidFill>
                          <a:highlight>
                            <a:srgbClr val="333333"/>
                          </a:highlight>
                          <a:latin typeface="Consolas"/>
                          <a:ea typeface="Consolas"/>
                          <a:cs typeface="Consolas"/>
                          <a:sym typeface="Consolas"/>
                        </a:rPr>
                        <a:t>new</a:t>
                      </a:r>
                      <a:r>
                        <a:rPr lang="es-419" sz="1000">
                          <a:solidFill>
                            <a:srgbClr val="FFFFFF"/>
                          </a:solidFill>
                          <a:highlight>
                            <a:srgbClr val="333333"/>
                          </a:highlight>
                          <a:latin typeface="Consolas"/>
                          <a:ea typeface="Consolas"/>
                          <a:cs typeface="Consolas"/>
                          <a:sym typeface="Consolas"/>
                        </a:rPr>
                        <a:t> HashSet&lt;Circle&gt;();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circleList.add(</a:t>
                      </a:r>
                      <a:r>
                        <a:rPr lang="es-419" sz="1000">
                          <a:solidFill>
                            <a:srgbClr val="FCC28C"/>
                          </a:solidFill>
                          <a:highlight>
                            <a:srgbClr val="333333"/>
                          </a:highlight>
                          <a:latin typeface="Consolas"/>
                          <a:ea typeface="Consolas"/>
                          <a:cs typeface="Consolas"/>
                          <a:sym typeface="Consolas"/>
                        </a:rPr>
                        <a:t>new</a:t>
                      </a:r>
                      <a:r>
                        <a:rPr lang="es-419" sz="1000">
                          <a:solidFill>
                            <a:srgbClr val="FFFFFF"/>
                          </a:solidFill>
                          <a:highlight>
                            <a:srgbClr val="333333"/>
                          </a:highlight>
                          <a:latin typeface="Consolas"/>
                          <a:ea typeface="Consolas"/>
                          <a:cs typeface="Consolas"/>
                          <a:sym typeface="Consolas"/>
                        </a:rPr>
                        <a:t> Circle(</a:t>
                      </a:r>
                      <a:r>
                        <a:rPr lang="es-419" sz="1000">
                          <a:solidFill>
                            <a:srgbClr val="D36363"/>
                          </a:solidFill>
                          <a:highlight>
                            <a:srgbClr val="333333"/>
                          </a:highlight>
                          <a:latin typeface="Consolas"/>
                          <a:ea typeface="Consolas"/>
                          <a:cs typeface="Consolas"/>
                          <a:sym typeface="Consolas"/>
                        </a:rPr>
                        <a:t>10</a:t>
                      </a:r>
                      <a:r>
                        <a:rPr lang="es-419" sz="1000">
                          <a:solidFill>
                            <a:srgbClr val="FFFFFF"/>
                          </a:solidFill>
                          <a:highlight>
                            <a:srgbClr val="333333"/>
                          </a:highlight>
                          <a:latin typeface="Consolas"/>
                          <a:ea typeface="Consolas"/>
                          <a:cs typeface="Consolas"/>
                          <a:sym typeface="Consolas"/>
                        </a:rPr>
                        <a:t>, </a:t>
                      </a:r>
                      <a:r>
                        <a:rPr lang="es-419" sz="1000">
                          <a:solidFill>
                            <a:srgbClr val="D36363"/>
                          </a:solidFill>
                          <a:highlight>
                            <a:srgbClr val="333333"/>
                          </a:highlight>
                          <a:latin typeface="Consolas"/>
                          <a:ea typeface="Consolas"/>
                          <a:cs typeface="Consolas"/>
                          <a:sym typeface="Consolas"/>
                        </a:rPr>
                        <a:t>20</a:t>
                      </a:r>
                      <a:r>
                        <a:rPr lang="es-419" sz="1000">
                          <a:solidFill>
                            <a:srgbClr val="FFFFFF"/>
                          </a:solidFill>
                          <a:highlight>
                            <a:srgbClr val="333333"/>
                          </a:highlight>
                          <a:latin typeface="Consolas"/>
                          <a:ea typeface="Consolas"/>
                          <a:cs typeface="Consolas"/>
                          <a:sym typeface="Consolas"/>
                        </a:rPr>
                        <a:t>, </a:t>
                      </a:r>
                      <a:r>
                        <a:rPr lang="es-419" sz="1000">
                          <a:solidFill>
                            <a:srgbClr val="D36363"/>
                          </a:solidFill>
                          <a:highlight>
                            <a:srgbClr val="333333"/>
                          </a:highlight>
                          <a:latin typeface="Consolas"/>
                          <a:ea typeface="Consolas"/>
                          <a:cs typeface="Consolas"/>
                          <a:sym typeface="Consolas"/>
                        </a:rPr>
                        <a:t>5</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System.out.println(circleList.contains(</a:t>
                      </a:r>
                      <a:r>
                        <a:rPr lang="es-419" sz="1000">
                          <a:solidFill>
                            <a:srgbClr val="FCC28C"/>
                          </a:solidFill>
                          <a:highlight>
                            <a:srgbClr val="333333"/>
                          </a:highlight>
                          <a:latin typeface="Consolas"/>
                          <a:ea typeface="Consolas"/>
                          <a:cs typeface="Consolas"/>
                          <a:sym typeface="Consolas"/>
                        </a:rPr>
                        <a:t>new</a:t>
                      </a:r>
                      <a:r>
                        <a:rPr lang="es-419" sz="1000">
                          <a:solidFill>
                            <a:srgbClr val="FFFFFF"/>
                          </a:solidFill>
                          <a:highlight>
                            <a:srgbClr val="333333"/>
                          </a:highlight>
                          <a:latin typeface="Consolas"/>
                          <a:ea typeface="Consolas"/>
                          <a:cs typeface="Consolas"/>
                          <a:sym typeface="Consolas"/>
                        </a:rPr>
                        <a:t> Circle(</a:t>
                      </a:r>
                      <a:r>
                        <a:rPr lang="es-419" sz="1000">
                          <a:solidFill>
                            <a:srgbClr val="D36363"/>
                          </a:solidFill>
                          <a:highlight>
                            <a:srgbClr val="333333"/>
                          </a:highlight>
                          <a:latin typeface="Consolas"/>
                          <a:ea typeface="Consolas"/>
                          <a:cs typeface="Consolas"/>
                          <a:sym typeface="Consolas"/>
                        </a:rPr>
                        <a:t>10</a:t>
                      </a:r>
                      <a:r>
                        <a:rPr lang="es-419" sz="1000">
                          <a:solidFill>
                            <a:srgbClr val="FFFFFF"/>
                          </a:solidFill>
                          <a:highlight>
                            <a:srgbClr val="333333"/>
                          </a:highlight>
                          <a:latin typeface="Consolas"/>
                          <a:ea typeface="Consolas"/>
                          <a:cs typeface="Consolas"/>
                          <a:sym typeface="Consolas"/>
                        </a:rPr>
                        <a:t>, </a:t>
                      </a:r>
                      <a:r>
                        <a:rPr lang="es-419" sz="1000">
                          <a:solidFill>
                            <a:srgbClr val="D36363"/>
                          </a:solidFill>
                          <a:highlight>
                            <a:srgbClr val="333333"/>
                          </a:highlight>
                          <a:latin typeface="Consolas"/>
                          <a:ea typeface="Consolas"/>
                          <a:cs typeface="Consolas"/>
                          <a:sym typeface="Consolas"/>
                        </a:rPr>
                        <a:t>20</a:t>
                      </a:r>
                      <a:r>
                        <a:rPr lang="es-419" sz="1000">
                          <a:solidFill>
                            <a:srgbClr val="FFFFFF"/>
                          </a:solidFill>
                          <a:highlight>
                            <a:srgbClr val="333333"/>
                          </a:highlight>
                          <a:latin typeface="Consolas"/>
                          <a:ea typeface="Consolas"/>
                          <a:cs typeface="Consolas"/>
                          <a:sym typeface="Consolas"/>
                        </a:rPr>
                        <a:t>, </a:t>
                      </a:r>
                      <a:r>
                        <a:rPr lang="es-419" sz="1000">
                          <a:solidFill>
                            <a:srgbClr val="D36363"/>
                          </a:solidFill>
                          <a:highlight>
                            <a:srgbClr val="333333"/>
                          </a:highlight>
                          <a:latin typeface="Consolas"/>
                          <a:ea typeface="Consolas"/>
                          <a:cs typeface="Consolas"/>
                          <a:sym typeface="Consolas"/>
                        </a:rPr>
                        <a:t>5</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endParaRPr sz="10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78"/>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Comparable y Comparator</a:t>
            </a:r>
            <a:endParaRPr b="1"/>
          </a:p>
          <a:p>
            <a:pPr indent="0" lvl="0" marL="0" rtl="0" algn="just">
              <a:spcBef>
                <a:spcPts val="0"/>
              </a:spcBef>
              <a:spcAft>
                <a:spcPts val="0"/>
              </a:spcAft>
              <a:buNone/>
            </a:pPr>
            <a:r>
              <a:rPr lang="es-419" sz="1600"/>
              <a:t>Las interfaces Comparable y Comparator se utilizan para comparar objetos similares (por ejemplo, mientras realiza la búsqueda o la clasificación).  Suponga que tiene un contenedor que contiene una lista de objeto Persona. Hay cualquier número de atributos comparables, tales como DNI, nombre, número de la licencia de conducir, y así sucesivamente. Dos objetos se pueden comparar en DNI así como el nombre de la persona; esto depende sobre el contexto. Por lo tanto, el criterio para comparar los objetos Persona no puede ser predefinido; un desarrollador tiene que definir este criterio. </a:t>
            </a:r>
            <a:endParaRPr sz="1600"/>
          </a:p>
          <a:p>
            <a:pPr indent="0" lvl="0" marL="0" rtl="0" algn="just">
              <a:spcBef>
                <a:spcPts val="1600"/>
              </a:spcBef>
              <a:spcAft>
                <a:spcPts val="0"/>
              </a:spcAft>
              <a:buNone/>
            </a:pPr>
            <a:r>
              <a:rPr lang="es-419" sz="1600"/>
              <a:t>Java define </a:t>
            </a:r>
            <a:r>
              <a:rPr lang="es-419" sz="1600">
                <a:latin typeface="Consolas"/>
                <a:ea typeface="Consolas"/>
                <a:cs typeface="Consolas"/>
                <a:sym typeface="Consolas"/>
              </a:rPr>
              <a:t>Comparable</a:t>
            </a:r>
            <a:r>
              <a:rPr lang="es-419" sz="1600"/>
              <a:t> y </a:t>
            </a:r>
            <a:r>
              <a:rPr lang="es-419" sz="1600">
                <a:latin typeface="Consolas"/>
                <a:ea typeface="Consolas"/>
                <a:cs typeface="Consolas"/>
                <a:sym typeface="Consolas"/>
              </a:rPr>
              <a:t>Comparator</a:t>
            </a:r>
            <a:r>
              <a:rPr lang="es-419" sz="1600"/>
              <a:t>  interfaces para solucionar esta necesidad.</a:t>
            </a:r>
            <a:endParaRPr sz="1600"/>
          </a:p>
          <a:p>
            <a:pPr indent="0" lvl="0" marL="0" rtl="0" algn="just">
              <a:spcBef>
                <a:spcPts val="1600"/>
              </a:spcBef>
              <a:spcAft>
                <a:spcPts val="0"/>
              </a:spcAft>
              <a:buNone/>
            </a:pPr>
            <a:r>
              <a:rPr lang="es-419" sz="1600"/>
              <a:t>La clase </a:t>
            </a:r>
            <a:r>
              <a:rPr lang="es-419" sz="1600">
                <a:latin typeface="Consolas"/>
                <a:ea typeface="Consolas"/>
                <a:cs typeface="Consolas"/>
                <a:sym typeface="Consolas"/>
              </a:rPr>
              <a:t>Comparable</a:t>
            </a:r>
            <a:r>
              <a:rPr lang="es-419" sz="1600"/>
              <a:t> tiene sólo un método </a:t>
            </a:r>
            <a:r>
              <a:rPr lang="es-419" sz="1600">
                <a:latin typeface="Consolas"/>
                <a:ea typeface="Consolas"/>
                <a:cs typeface="Consolas"/>
                <a:sym typeface="Consolas"/>
              </a:rPr>
              <a:t>compareTo(),</a:t>
            </a:r>
            <a:r>
              <a:rPr lang="es-419" sz="1600"/>
              <a:t> que se declara de la siguiente manera:</a:t>
            </a:r>
            <a:endParaRPr sz="1600"/>
          </a:p>
          <a:p>
            <a:pPr indent="0" lvl="0" marL="0" rtl="0" algn="just">
              <a:spcBef>
                <a:spcPts val="1600"/>
              </a:spcBef>
              <a:spcAft>
                <a:spcPts val="1600"/>
              </a:spcAft>
              <a:buNone/>
            </a:pPr>
            <a:r>
              <a:t/>
            </a:r>
            <a:endParaRPr sz="1600"/>
          </a:p>
        </p:txBody>
      </p:sp>
      <p:graphicFrame>
        <p:nvGraphicFramePr>
          <p:cNvPr id="1042" name="Google Shape;1042;p178"/>
          <p:cNvGraphicFramePr/>
          <p:nvPr/>
        </p:nvGraphicFramePr>
        <p:xfrm>
          <a:off x="3853550" y="4057650"/>
          <a:ext cx="3000000" cy="3000000"/>
        </p:xfrm>
        <a:graphic>
          <a:graphicData uri="http://schemas.openxmlformats.org/drawingml/2006/table">
            <a:tbl>
              <a:tblPr>
                <a:noFill/>
                <a:tableStyleId>{384D4F9B-1B06-447A-89E9-BFCE49620583}</a:tableStyleId>
              </a:tblPr>
              <a:tblGrid>
                <a:gridCol w="3034650"/>
              </a:tblGrid>
              <a:tr h="398750">
                <a:tc>
                  <a:txBody>
                    <a:bodyPr/>
                    <a:lstStyle/>
                    <a:p>
                      <a:pPr indent="0" lvl="0" marL="0" rtl="0" algn="l">
                        <a:lnSpc>
                          <a:spcPct val="115000"/>
                        </a:lnSpc>
                        <a:spcBef>
                          <a:spcPts val="0"/>
                        </a:spcBef>
                        <a:spcAft>
                          <a:spcPts val="0"/>
                        </a:spcAft>
                        <a:buNone/>
                      </a:pPr>
                      <a:r>
                        <a:rPr lang="es-419" sz="1200">
                          <a:solidFill>
                            <a:srgbClr val="FCC28C"/>
                          </a:solidFill>
                          <a:highlight>
                            <a:srgbClr val="333333"/>
                          </a:highlight>
                          <a:latin typeface="Consolas"/>
                          <a:ea typeface="Consolas"/>
                          <a:cs typeface="Consolas"/>
                          <a:sym typeface="Consolas"/>
                        </a:rPr>
                        <a:t>int</a:t>
                      </a:r>
                      <a:r>
                        <a:rPr lang="es-419" sz="1200">
                          <a:solidFill>
                            <a:srgbClr val="FFFFFF"/>
                          </a:solidFill>
                          <a:highlight>
                            <a:srgbClr val="333333"/>
                          </a:highlight>
                          <a:latin typeface="Consolas"/>
                          <a:ea typeface="Consolas"/>
                          <a:cs typeface="Consolas"/>
                          <a:sym typeface="Consolas"/>
                        </a:rPr>
                        <a:t> </a:t>
                      </a:r>
                      <a:r>
                        <a:rPr lang="es-419" sz="1200">
                          <a:solidFill>
                            <a:srgbClr val="FFFFAA"/>
                          </a:solidFill>
                          <a:highlight>
                            <a:srgbClr val="333333"/>
                          </a:highlight>
                          <a:latin typeface="Consolas"/>
                          <a:ea typeface="Consolas"/>
                          <a:cs typeface="Consolas"/>
                          <a:sym typeface="Consolas"/>
                        </a:rPr>
                        <a:t>compareTo</a:t>
                      </a:r>
                      <a:r>
                        <a:rPr lang="es-419" sz="1200">
                          <a:solidFill>
                            <a:srgbClr val="FFFFFF"/>
                          </a:solidFill>
                          <a:highlight>
                            <a:srgbClr val="333333"/>
                          </a:highlight>
                          <a:latin typeface="Consolas"/>
                          <a:ea typeface="Consolas"/>
                          <a:cs typeface="Consolas"/>
                          <a:sym typeface="Consolas"/>
                        </a:rPr>
                        <a:t> (Element i) </a:t>
                      </a:r>
                      <a:endParaRPr sz="1200">
                        <a:solidFill>
                          <a:srgbClr val="737373"/>
                        </a:solidFill>
                        <a:latin typeface="Ubuntu"/>
                        <a:ea typeface="Ubuntu"/>
                        <a:cs typeface="Ubuntu"/>
                        <a:sym typeface="Ubuntu"/>
                      </a:endParaRPr>
                    </a:p>
                  </a:txBody>
                  <a:tcPr marT="63500" marB="63500" marR="63500" marL="63500">
                    <a:solidFill>
                      <a:srgbClr val="333333"/>
                    </a:solidFill>
                  </a:tcPr>
                </a:tc>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7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Puesto que está implementando el método </a:t>
            </a:r>
            <a:r>
              <a:rPr lang="es-419">
                <a:latin typeface="Consolas"/>
                <a:ea typeface="Consolas"/>
                <a:cs typeface="Consolas"/>
                <a:sym typeface="Consolas"/>
              </a:rPr>
              <a:t>compareTo()</a:t>
            </a:r>
            <a:r>
              <a:rPr lang="es-419"/>
              <a:t>, en una clase, tiene esta referencia disponible. Usted puede comparar el elemento actual con el elemento pasado y devuelva un valor int. </a:t>
            </a:r>
            <a:endParaRPr/>
          </a:p>
          <a:p>
            <a:pPr indent="0" lvl="0" marL="0" rtl="0" algn="just">
              <a:spcBef>
                <a:spcPts val="1600"/>
              </a:spcBef>
              <a:spcAft>
                <a:spcPts val="1600"/>
              </a:spcAft>
              <a:buNone/>
            </a:pPr>
            <a:r>
              <a:rPr lang="es-419"/>
              <a:t>La regla para este valor es: </a:t>
            </a:r>
            <a:endParaRPr/>
          </a:p>
        </p:txBody>
      </p:sp>
      <p:graphicFrame>
        <p:nvGraphicFramePr>
          <p:cNvPr id="1048" name="Google Shape;1048;p179"/>
          <p:cNvGraphicFramePr/>
          <p:nvPr/>
        </p:nvGraphicFramePr>
        <p:xfrm>
          <a:off x="3404500" y="1934950"/>
          <a:ext cx="3000000" cy="3000000"/>
        </p:xfrm>
        <a:graphic>
          <a:graphicData uri="http://schemas.openxmlformats.org/drawingml/2006/table">
            <a:tbl>
              <a:tblPr>
                <a:noFill/>
                <a:tableStyleId>{384D4F9B-1B06-447A-89E9-BFCE49620583}</a:tableStyleId>
              </a:tblPr>
              <a:tblGrid>
                <a:gridCol w="4905500"/>
              </a:tblGrid>
              <a:tr h="877700">
                <a:tc>
                  <a:txBody>
                    <a:bodyPr/>
                    <a:lstStyle/>
                    <a:p>
                      <a:pPr indent="0" lvl="0" marL="0" rtl="0" algn="l">
                        <a:lnSpc>
                          <a:spcPct val="115000"/>
                        </a:lnSpc>
                        <a:spcBef>
                          <a:spcPts val="0"/>
                        </a:spcBef>
                        <a:spcAft>
                          <a:spcPts val="0"/>
                        </a:spcAft>
                        <a:buNone/>
                      </a:pPr>
                      <a:r>
                        <a:rPr lang="es-419" sz="1200">
                          <a:solidFill>
                            <a:srgbClr val="FFFFFF"/>
                          </a:solidFill>
                          <a:highlight>
                            <a:srgbClr val="333333"/>
                          </a:highlight>
                          <a:latin typeface="Consolas"/>
                          <a:ea typeface="Consolas"/>
                          <a:cs typeface="Consolas"/>
                          <a:sym typeface="Consolas"/>
                        </a:rPr>
                        <a:t>devuelve </a:t>
                      </a:r>
                      <a:r>
                        <a:rPr lang="es-419" sz="1200">
                          <a:solidFill>
                            <a:srgbClr val="D36363"/>
                          </a:solidFill>
                          <a:highlight>
                            <a:srgbClr val="333333"/>
                          </a:highlight>
                          <a:latin typeface="Consolas"/>
                          <a:ea typeface="Consolas"/>
                          <a:cs typeface="Consolas"/>
                          <a:sym typeface="Consolas"/>
                        </a:rPr>
                        <a:t>1</a:t>
                      </a:r>
                      <a:r>
                        <a:rPr lang="es-419" sz="1200">
                          <a:solidFill>
                            <a:srgbClr val="FFFFFF"/>
                          </a:solidFill>
                          <a:highlight>
                            <a:srgbClr val="333333"/>
                          </a:highlight>
                          <a:latin typeface="Consolas"/>
                          <a:ea typeface="Consolas"/>
                          <a:cs typeface="Consolas"/>
                          <a:sym typeface="Consolas"/>
                        </a:rPr>
                        <a:t> si el objeto actual&gt; objeto a comparar</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devuelve </a:t>
                      </a:r>
                      <a:r>
                        <a:rPr lang="es-419" sz="1200">
                          <a:solidFill>
                            <a:srgbClr val="D36363"/>
                          </a:solidFill>
                          <a:highlight>
                            <a:srgbClr val="333333"/>
                          </a:highlight>
                          <a:latin typeface="Consolas"/>
                          <a:ea typeface="Consolas"/>
                          <a:cs typeface="Consolas"/>
                          <a:sym typeface="Consolas"/>
                        </a:rPr>
                        <a:t>0</a:t>
                      </a:r>
                      <a:r>
                        <a:rPr lang="es-419" sz="1200">
                          <a:solidFill>
                            <a:srgbClr val="FFFFFF"/>
                          </a:solidFill>
                          <a:highlight>
                            <a:srgbClr val="333333"/>
                          </a:highlight>
                          <a:latin typeface="Consolas"/>
                          <a:ea typeface="Consolas"/>
                          <a:cs typeface="Consolas"/>
                          <a:sym typeface="Consolas"/>
                        </a:rPr>
                        <a:t> si el objeto actual == objeto a comparar</a:t>
                      </a:r>
                      <a:br>
                        <a:rPr lang="es-419" sz="1200">
                          <a:solidFill>
                            <a:srgbClr val="FFFFFF"/>
                          </a:solidFill>
                          <a:highlight>
                            <a:srgbClr val="333333"/>
                          </a:highlight>
                          <a:latin typeface="Consolas"/>
                          <a:ea typeface="Consolas"/>
                          <a:cs typeface="Consolas"/>
                          <a:sym typeface="Consolas"/>
                        </a:rPr>
                      </a:br>
                      <a:r>
                        <a:rPr lang="es-419" sz="1200">
                          <a:solidFill>
                            <a:srgbClr val="FFFFFF"/>
                          </a:solidFill>
                          <a:highlight>
                            <a:srgbClr val="333333"/>
                          </a:highlight>
                          <a:latin typeface="Consolas"/>
                          <a:ea typeface="Consolas"/>
                          <a:cs typeface="Consolas"/>
                          <a:sym typeface="Consolas"/>
                        </a:rPr>
                        <a:t>devuelve -</a:t>
                      </a:r>
                      <a:r>
                        <a:rPr lang="es-419" sz="1200">
                          <a:solidFill>
                            <a:srgbClr val="D36363"/>
                          </a:solidFill>
                          <a:highlight>
                            <a:srgbClr val="333333"/>
                          </a:highlight>
                          <a:latin typeface="Consolas"/>
                          <a:ea typeface="Consolas"/>
                          <a:cs typeface="Consolas"/>
                          <a:sym typeface="Consolas"/>
                        </a:rPr>
                        <a:t>1</a:t>
                      </a:r>
                      <a:r>
                        <a:rPr lang="es-419" sz="1200">
                          <a:solidFill>
                            <a:srgbClr val="FFFFFF"/>
                          </a:solidFill>
                          <a:highlight>
                            <a:srgbClr val="333333"/>
                          </a:highlight>
                          <a:latin typeface="Consolas"/>
                          <a:ea typeface="Consolas"/>
                          <a:cs typeface="Consolas"/>
                          <a:sym typeface="Consolas"/>
                        </a:rPr>
                        <a:t> si el objeto actual &lt; objeto a comparar</a:t>
                      </a:r>
                      <a:endParaRPr sz="1200">
                        <a:solidFill>
                          <a:srgbClr val="737373"/>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80"/>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Resumen</a:t>
            </a:r>
            <a:endParaRPr b="1"/>
          </a:p>
          <a:p>
            <a:pPr indent="-330200" lvl="0" marL="457200" rtl="0" algn="just">
              <a:spcBef>
                <a:spcPts val="0"/>
              </a:spcBef>
              <a:spcAft>
                <a:spcPts val="0"/>
              </a:spcAft>
              <a:buSzPts val="1600"/>
              <a:buChar char="●"/>
            </a:pPr>
            <a:r>
              <a:rPr lang="es-419" sz="1600"/>
              <a:t>Generics se asegurará de que cualquier intento de agregar elementos de tipos distintos de los especificados tipo (s) se capturará en tiempo de compilación. Por lo tanto, los genéricos ofrecen una implementación con seguridad de tipo.</a:t>
            </a:r>
            <a:endParaRPr sz="1600"/>
          </a:p>
          <a:p>
            <a:pPr indent="-330200" lvl="0" marL="457200" rtl="0" algn="just">
              <a:spcBef>
                <a:spcPts val="0"/>
              </a:spcBef>
              <a:spcAft>
                <a:spcPts val="0"/>
              </a:spcAft>
              <a:buSzPts val="1600"/>
              <a:buChar char="●"/>
            </a:pPr>
            <a:r>
              <a:rPr lang="es-419" sz="1600"/>
              <a:t>Java 7 introdujo la sintaxis del diamante donde los parámetros del tipo pueden omitirse. El compilador inferirá los tipos de la declaración de tipado.</a:t>
            </a:r>
            <a:endParaRPr sz="1600"/>
          </a:p>
          <a:p>
            <a:pPr indent="-330200" lvl="0" marL="457200" rtl="0" algn="just">
              <a:spcBef>
                <a:spcPts val="0"/>
              </a:spcBef>
              <a:spcAft>
                <a:spcPts val="0"/>
              </a:spcAft>
              <a:buSzPts val="1600"/>
              <a:buChar char="●"/>
            </a:pPr>
            <a:r>
              <a:rPr lang="es-419" sz="1600"/>
              <a:t>Los genéricos no son covariantes. Es decir, el subtipado no funciona con los genéricos; no puede asignar una subtipo a un parámetro de tipo base.</a:t>
            </a:r>
            <a:endParaRPr sz="1600"/>
          </a:p>
          <a:p>
            <a:pPr indent="-330200" lvl="0" marL="457200" rtl="0" algn="just">
              <a:spcBef>
                <a:spcPts val="0"/>
              </a:spcBef>
              <a:spcAft>
                <a:spcPts val="0"/>
              </a:spcAft>
              <a:buSzPts val="1600"/>
              <a:buChar char="●"/>
            </a:pPr>
            <a:r>
              <a:rPr lang="es-419" sz="1600"/>
              <a:t>El &lt;?&gt; Especifica un tipo desconocido en genéricos y se conoce como comodín. Por ejemplo, List &lt;?&gt; Se refiere a la lista de desconocidos.</a:t>
            </a:r>
            <a:endParaRPr sz="1600"/>
          </a:p>
          <a:p>
            <a:pPr indent="-330200" lvl="0" marL="457200" rtl="0" algn="just">
              <a:spcBef>
                <a:spcPts val="0"/>
              </a:spcBef>
              <a:spcAft>
                <a:spcPts val="0"/>
              </a:spcAft>
              <a:buSzPts val="1600"/>
              <a:buChar char="●"/>
            </a:pPr>
            <a:r>
              <a:rPr lang="es-419" sz="1600"/>
              <a:t>Los comodines pueden ser limitados (bounded wildcars). Por ejemplo, &lt;? extends Runnable&gt; especifica que  puede coincidir cualquier tipo, siempre y cuando sea Runnable o cualquiera de sus tipos derivados. Tenga en cuenta que se extiende es inclusivo, por lo que puede reemplazar X en? se extiende X. Sin embargo, en &lt;? super Runnable&gt;,? coincidiría sólo con la super tipos de Runnable y Runnable no coinciden (es decir, es una cláusula exclusiva).</a:t>
            </a:r>
            <a:endParaRPr sz="1600"/>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81"/>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Resumen</a:t>
            </a:r>
            <a:endParaRPr b="1"/>
          </a:p>
          <a:p>
            <a:pPr indent="-330200" lvl="0" marL="457200" rtl="0" algn="just">
              <a:spcBef>
                <a:spcPts val="0"/>
              </a:spcBef>
              <a:spcAft>
                <a:spcPts val="0"/>
              </a:spcAft>
              <a:buSzPts val="1600"/>
              <a:buChar char="●"/>
            </a:pPr>
            <a:r>
              <a:rPr lang="es-419" sz="1600"/>
              <a:t>Evite mezclar tipos crudos con tipos genéricos. En otros casos, asegúrese de que el tipo de seguridad a mano.</a:t>
            </a:r>
            <a:endParaRPr sz="1600"/>
          </a:p>
          <a:p>
            <a:pPr indent="-330200" lvl="0" marL="457200" rtl="0" algn="just">
              <a:spcBef>
                <a:spcPts val="0"/>
              </a:spcBef>
              <a:spcAft>
                <a:spcPts val="0"/>
              </a:spcAft>
              <a:buSzPts val="1600"/>
              <a:buChar char="●"/>
            </a:pPr>
            <a:r>
              <a:rPr lang="es-419" sz="1600"/>
              <a:t>Los términos Colección, Colección y Recolección son diferentes. </a:t>
            </a:r>
            <a:endParaRPr sz="1600"/>
          </a:p>
          <a:p>
            <a:pPr indent="-330200" lvl="0" marL="457200" rtl="0" algn="just">
              <a:spcBef>
                <a:spcPts val="0"/>
              </a:spcBef>
              <a:spcAft>
                <a:spcPts val="0"/>
              </a:spcAft>
              <a:buSzPts val="1600"/>
              <a:buChar char="●"/>
            </a:pPr>
            <a:r>
              <a:rPr lang="es-419" sz="1600"/>
              <a:t>Collection - java.util.Collection &lt;E&gt; - es la interfaz raíz en la jerarquía de la colección.</a:t>
            </a:r>
            <a:endParaRPr sz="1600"/>
          </a:p>
          <a:p>
            <a:pPr indent="-330200" lvl="0" marL="457200" rtl="0" algn="just">
              <a:spcBef>
                <a:spcPts val="0"/>
              </a:spcBef>
              <a:spcAft>
                <a:spcPts val="0"/>
              </a:spcAft>
              <a:buSzPts val="1600"/>
              <a:buChar char="●"/>
            </a:pPr>
            <a:r>
              <a:rPr lang="es-419" sz="1600"/>
              <a:t>Collections-java.util.Collections-es una clase de utilidad que contiene sólo métodos estáticos.</a:t>
            </a:r>
            <a:endParaRPr sz="1600"/>
          </a:p>
          <a:p>
            <a:pPr indent="-330200" lvl="0" marL="457200" rtl="0" algn="just">
              <a:spcBef>
                <a:spcPts val="0"/>
              </a:spcBef>
              <a:spcAft>
                <a:spcPts val="0"/>
              </a:spcAft>
              <a:buSzPts val="1600"/>
              <a:buChar char="●"/>
            </a:pPr>
            <a:r>
              <a:rPr lang="es-419" sz="1600"/>
              <a:t>El término general colección (s) se refiere a contenedores como mapa, pila, cola, etc.</a:t>
            </a:r>
            <a:endParaRPr sz="1600"/>
          </a:p>
          <a:p>
            <a:pPr indent="-330200" lvl="0" marL="457200" rtl="0" algn="just">
              <a:spcBef>
                <a:spcPts val="0"/>
              </a:spcBef>
              <a:spcAft>
                <a:spcPts val="0"/>
              </a:spcAft>
              <a:buSzPts val="1600"/>
              <a:buChar char="●"/>
            </a:pPr>
            <a:r>
              <a:rPr lang="es-419" sz="1600"/>
              <a:t>Las clases contenedor almacenan referencias a objetos, por lo que no puede utilizar tipos primitivos con de las clases de recolección.</a:t>
            </a:r>
            <a:endParaRPr sz="1600"/>
          </a:p>
          <a:p>
            <a:pPr indent="-330200" lvl="0" marL="457200" rtl="0" algn="just">
              <a:spcBef>
                <a:spcPts val="0"/>
              </a:spcBef>
              <a:spcAft>
                <a:spcPts val="0"/>
              </a:spcAft>
              <a:buSzPts val="1600"/>
              <a:buChar char="●"/>
            </a:pPr>
            <a:r>
              <a:rPr lang="es-419" sz="1600"/>
              <a:t>Los métodos hashCode () y equals () deben ser coherentes para una clase. Para la práctica, asegúrese de seguir esta regla: el método hashCode () debe devolver lo mismo,  para dos objetos si el método equals () devuelve true para ellos.</a:t>
            </a:r>
            <a:endParaRPr sz="1600"/>
          </a:p>
          <a:p>
            <a:pPr indent="0" lvl="0" marL="0" rtl="0" algn="just">
              <a:spcBef>
                <a:spcPts val="0"/>
              </a:spcBef>
              <a:spcAft>
                <a:spcPts val="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idx="1" type="body"/>
          </p:nvPr>
        </p:nvSpPr>
        <p:spPr>
          <a:xfrm>
            <a:off x="311700" y="261325"/>
            <a:ext cx="8520600" cy="453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Java Naming and Directory Interface™ (JNDI) API</a:t>
            </a:r>
            <a:endParaRPr b="1" sz="1600"/>
          </a:p>
          <a:p>
            <a:pPr indent="0" lvl="0" marL="0" rtl="0" algn="just">
              <a:spcBef>
                <a:spcPts val="0"/>
              </a:spcBef>
              <a:spcAft>
                <a:spcPts val="0"/>
              </a:spcAft>
              <a:buNone/>
            </a:pPr>
            <a:r>
              <a:rPr lang="es-419" sz="1400"/>
              <a:t>Java Naming and Directory Interface ™ (JNDI) proporciona funciones de nomenclatura y directorio para aplicaciones escritas en el lenguaje de programación Java. Está diseñado para ser independiente de cualquier implementación específica de nombres o servicios de directorio. </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b="1" i="1" lang="es-419"/>
              <a:t>Bibliotecas de interfaz de usuario</a:t>
            </a:r>
            <a:endParaRPr b="1" i="1"/>
          </a:p>
          <a:p>
            <a:pPr indent="0" lvl="0" marL="0" rtl="0" algn="just">
              <a:spcBef>
                <a:spcPts val="1600"/>
              </a:spcBef>
              <a:spcAft>
                <a:spcPts val="0"/>
              </a:spcAft>
              <a:buNone/>
            </a:pPr>
            <a:r>
              <a:rPr b="1" lang="es-419" sz="1600"/>
              <a:t>Framework de método de entrada</a:t>
            </a:r>
            <a:endParaRPr sz="1400"/>
          </a:p>
          <a:p>
            <a:pPr indent="0" lvl="0" marL="0" rtl="0" algn="just">
              <a:spcBef>
                <a:spcPts val="0"/>
              </a:spcBef>
              <a:spcAft>
                <a:spcPts val="0"/>
              </a:spcAft>
              <a:buNone/>
            </a:pPr>
            <a:r>
              <a:rPr lang="es-419" sz="1400"/>
              <a:t>El framework del método de entrada permite la colaboración entre los componentes de edición de texto y los métodos de entrada al ingresar texto. Los métodos de entrada son componentes de software que permiten al usuario incorporar texto de formas distintas a la simple escritura en un teclado. Se usan comúnmente para ingresar en japonés, chino o coreano, utilizando miles de caracteres diferentes, en teclados con muchas menos teclas. Sin embargo, el framework también admite métodos de entrada para otros idiomas y el uso de mecanismos completamente diferentes, como la escritura a mano o el reconocimiento de voz. </a:t>
            </a:r>
            <a:endParaRPr sz="1400"/>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82"/>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Resumen</a:t>
            </a:r>
            <a:endParaRPr b="1"/>
          </a:p>
          <a:p>
            <a:pPr indent="-330200" lvl="0" marL="457200" rtl="0" algn="just">
              <a:spcBef>
                <a:spcPts val="0"/>
              </a:spcBef>
              <a:spcAft>
                <a:spcPts val="0"/>
              </a:spcAft>
              <a:buSzPts val="1600"/>
              <a:buChar char="●"/>
            </a:pPr>
            <a:r>
              <a:rPr lang="es-419" sz="1600"/>
              <a:t>Si está utilizando un objeto en contenedores como HashSet o HashMap, asegúrese de anular los métodos hashCode() y equals() correctamente.</a:t>
            </a:r>
            <a:endParaRPr sz="1600"/>
          </a:p>
          <a:p>
            <a:pPr indent="-330200" lvl="0" marL="457200" rtl="0" algn="just">
              <a:spcBef>
                <a:spcPts val="0"/>
              </a:spcBef>
              <a:spcAft>
                <a:spcPts val="0"/>
              </a:spcAft>
              <a:buSzPts val="1600"/>
              <a:buChar char="●"/>
            </a:pPr>
            <a:r>
              <a:rPr lang="es-419" sz="1600"/>
              <a:t>La interfaz  Map no extiende la interfaz de Collection.</a:t>
            </a:r>
            <a:endParaRPr sz="1600"/>
          </a:p>
          <a:p>
            <a:pPr indent="-330200" lvl="0" marL="457200" rtl="0" algn="just">
              <a:spcBef>
                <a:spcPts val="0"/>
              </a:spcBef>
              <a:spcAft>
                <a:spcPts val="0"/>
              </a:spcAft>
              <a:buSzPts val="1600"/>
              <a:buChar char="●"/>
            </a:pPr>
            <a:r>
              <a:rPr lang="es-419" sz="1600"/>
              <a:t>No se recomienda almacenar null como argumento, ya que existen métodos en la Deque que devuelve nulo, y sería difícil para usted distinguir entre el éxito o el fracaso de la llamada al método.</a:t>
            </a:r>
            <a:endParaRPr sz="1600"/>
          </a:p>
          <a:p>
            <a:pPr indent="-330200" lvl="0" marL="457200" rtl="0" algn="just">
              <a:spcBef>
                <a:spcPts val="0"/>
              </a:spcBef>
              <a:spcAft>
                <a:spcPts val="0"/>
              </a:spcAft>
              <a:buSzPts val="1600"/>
              <a:buChar char="●"/>
            </a:pPr>
            <a:r>
              <a:rPr lang="es-419" sz="1600"/>
              <a:t>Implementar la interfaz Comparable para sus clases donde un orden natural es posible. Si tu deseas comparar los objetos distintos del orden natural o si no hay un orden natural presente para su tipo de clase, luego cree clases separadas implementando el Comparator. </a:t>
            </a:r>
            <a:endParaRPr sz="1600"/>
          </a:p>
          <a:p>
            <a:pPr indent="0" lvl="0" marL="0" rtl="0" algn="just">
              <a:spcBef>
                <a:spcPts val="0"/>
              </a:spcBef>
              <a:spcAft>
                <a:spcPts val="0"/>
              </a:spcAft>
              <a:buNone/>
            </a:pPr>
            <a:r>
              <a:t/>
            </a:r>
            <a:endParaRPr sz="1600"/>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83"/>
          <p:cNvSpPr txBox="1"/>
          <p:nvPr>
            <p:ph idx="1" type="body"/>
          </p:nvPr>
        </p:nvSpPr>
        <p:spPr>
          <a:xfrm>
            <a:off x="311700" y="1092850"/>
            <a:ext cx="8520600" cy="3836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En Java 8, se agregó una nueva API de fecha y hora completa. La nueva API de fecha y hora de Java se encuentra en el paquete</a:t>
            </a:r>
            <a:r>
              <a:rPr lang="es-419" sz="1400">
                <a:latin typeface="Consolas"/>
                <a:ea typeface="Consolas"/>
                <a:cs typeface="Consolas"/>
                <a:sym typeface="Consolas"/>
              </a:rPr>
              <a:t> Java java.time,</a:t>
            </a:r>
            <a:r>
              <a:rPr lang="es-419" sz="1400"/>
              <a:t> que es parte de la biblioteca de clases Java 8 estándar.</a:t>
            </a:r>
            <a:endParaRPr sz="1400"/>
          </a:p>
          <a:p>
            <a:pPr indent="0" lvl="0" marL="0" rtl="0" algn="just">
              <a:spcBef>
                <a:spcPts val="0"/>
              </a:spcBef>
              <a:spcAft>
                <a:spcPts val="0"/>
              </a:spcAft>
              <a:buNone/>
            </a:pPr>
            <a:r>
              <a:rPr lang="es-419" sz="1400"/>
              <a:t>El principal cambio en Java 8 date time API es que la fecha y la hora ya no están representadas por una única cantidad de milisegundos desde el 1 de enero de 1970, sino por el número de segundos y nanosegundos desde el 1 de enero de 1970. La cantidad de segundos puede ser positivo y negativo y está representado por un largo. El número de nanosegundos siempre es positivo y está representado por un</a:t>
            </a:r>
            <a:r>
              <a:rPr lang="es-419" sz="1200">
                <a:latin typeface="Consolas"/>
                <a:ea typeface="Consolas"/>
                <a:cs typeface="Consolas"/>
                <a:sym typeface="Consolas"/>
              </a:rPr>
              <a:t> int. </a:t>
            </a:r>
            <a:r>
              <a:rPr lang="es-419" sz="1400"/>
              <a:t> Verá esta nueva representación de fecha y hora en muchas de las clases en la nueva API de fecha y hora de Java.</a:t>
            </a:r>
            <a:endParaRPr sz="1400"/>
          </a:p>
          <a:p>
            <a:pPr indent="0" lvl="0" marL="0" rtl="0" algn="just">
              <a:spcBef>
                <a:spcPts val="1600"/>
              </a:spcBef>
              <a:spcAft>
                <a:spcPts val="0"/>
              </a:spcAft>
              <a:buNone/>
            </a:pPr>
            <a:r>
              <a:rPr lang="es-419" sz="1400"/>
              <a:t>El paquete </a:t>
            </a:r>
            <a:r>
              <a:rPr lang="es-419" sz="1400">
                <a:latin typeface="Consolas"/>
                <a:ea typeface="Consolas"/>
                <a:cs typeface="Consolas"/>
                <a:sym typeface="Consolas"/>
              </a:rPr>
              <a:t>java.time </a:t>
            </a:r>
            <a:r>
              <a:rPr lang="es-419" sz="1400"/>
              <a:t>contiene un conjunto de subpaquetes com más utilidades, etc. Por ejemplo, </a:t>
            </a:r>
            <a:r>
              <a:rPr lang="es-419" sz="1400">
                <a:latin typeface="Consolas"/>
                <a:ea typeface="Consolas"/>
                <a:cs typeface="Consolas"/>
                <a:sym typeface="Consolas"/>
              </a:rPr>
              <a:t>java.time.chrono </a:t>
            </a:r>
            <a:r>
              <a:rPr lang="es-419" sz="1400"/>
              <a:t>contiene clases para trabajar con calendarios japoneses, taiwaneses, taiwaneses e islámicos. El paquete </a:t>
            </a:r>
            <a:r>
              <a:rPr lang="es-419" sz="1400">
                <a:latin typeface="Consolas"/>
                <a:ea typeface="Consolas"/>
                <a:cs typeface="Consolas"/>
                <a:sym typeface="Consolas"/>
              </a:rPr>
              <a:t>java.time.format</a:t>
            </a:r>
            <a:r>
              <a:rPr lang="es-419" sz="1400"/>
              <a:t> contiene clases utilizadas para analizar y formatear fechas de y para cadenas.</a:t>
            </a:r>
            <a:br>
              <a:rPr lang="es-419" sz="1400"/>
            </a:br>
            <a:r>
              <a:rPr lang="es-419" sz="1400"/>
              <a:t>El núcleo de Java 8 date time API consta de las siguientes clases:</a:t>
            </a:r>
            <a:br>
              <a:rPr lang="es-419" sz="1400"/>
            </a:br>
            <a:endParaRPr sz="1400"/>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069" name="Google Shape;1069;p183"/>
          <p:cNvSpPr txBox="1"/>
          <p:nvPr>
            <p:ph type="title"/>
          </p:nvPr>
        </p:nvSpPr>
        <p:spPr>
          <a:xfrm>
            <a:off x="286350" y="308850"/>
            <a:ext cx="8571300" cy="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API Java Date/Time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graphicFrame>
        <p:nvGraphicFramePr>
          <p:cNvPr id="1074" name="Google Shape;1074;p184"/>
          <p:cNvGraphicFramePr/>
          <p:nvPr/>
        </p:nvGraphicFramePr>
        <p:xfrm>
          <a:off x="174450" y="211625"/>
          <a:ext cx="3000000" cy="3000000"/>
        </p:xfrm>
        <a:graphic>
          <a:graphicData uri="http://schemas.openxmlformats.org/drawingml/2006/table">
            <a:tbl>
              <a:tblPr>
                <a:noFill/>
                <a:tableStyleId>{3EAEBE74-0E2B-4FCF-94B2-6B8937009972}</a:tableStyleId>
              </a:tblPr>
              <a:tblGrid>
                <a:gridCol w="1855450"/>
                <a:gridCol w="6915900"/>
              </a:tblGrid>
              <a:tr h="827650">
                <a:tc>
                  <a:txBody>
                    <a:bodyPr/>
                    <a:lstStyle/>
                    <a:p>
                      <a:pPr indent="0" lvl="0" marL="0" rtl="0" algn="l">
                        <a:spcBef>
                          <a:spcPts val="0"/>
                        </a:spcBef>
                        <a:spcAft>
                          <a:spcPts val="0"/>
                        </a:spcAft>
                        <a:buNone/>
                      </a:pPr>
                      <a:r>
                        <a:rPr lang="es-419">
                          <a:solidFill>
                            <a:schemeClr val="dk2"/>
                          </a:solidFill>
                          <a:latin typeface="Consolas"/>
                          <a:ea typeface="Consolas"/>
                          <a:cs typeface="Consolas"/>
                          <a:sym typeface="Consolas"/>
                        </a:rPr>
                        <a:t>Instant</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latin typeface="Open Sans"/>
                          <a:ea typeface="Open Sans"/>
                          <a:cs typeface="Open Sans"/>
                          <a:sym typeface="Open Sans"/>
                        </a:rPr>
                        <a:t>Representa un instante en el tiempo en la línea de tiempo. En la API de fecha y hora de Java 7, un instante estuvo típicamente representado por una cantidad de milisegundos desde el 1 de enero. 1970. En Java 8, la clase Instant representa un instante en el tiempo representado por una cantidad de segundos y una cantidad de nanosegundos desde el 1 de enero de 1970.</a:t>
                      </a:r>
                      <a:endParaRPr>
                        <a:solidFill>
                          <a:schemeClr val="dk2"/>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7650">
                <a:tc>
                  <a:txBody>
                    <a:bodyPr/>
                    <a:lstStyle/>
                    <a:p>
                      <a:pPr indent="0" lvl="0" marL="0" rtl="0" algn="l">
                        <a:spcBef>
                          <a:spcPts val="0"/>
                        </a:spcBef>
                        <a:spcAft>
                          <a:spcPts val="0"/>
                        </a:spcAft>
                        <a:buNone/>
                      </a:pPr>
                      <a:r>
                        <a:rPr lang="es-419">
                          <a:solidFill>
                            <a:schemeClr val="dk2"/>
                          </a:solidFill>
                          <a:latin typeface="Consolas"/>
                          <a:ea typeface="Consolas"/>
                          <a:cs typeface="Consolas"/>
                          <a:sym typeface="Consolas"/>
                        </a:rPr>
                        <a:t>Duration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latin typeface="Open Sans"/>
                          <a:ea typeface="Open Sans"/>
                          <a:cs typeface="Open Sans"/>
                          <a:sym typeface="Open Sans"/>
                        </a:rPr>
                        <a:t>Representa un período de tiempo, por ejemplo, el tiempo entre dos instantes. Al igual que la clase Instantánea, una Duración representa su tiempo como una cantidad de segundos y nanosegundos.</a:t>
                      </a:r>
                      <a:endParaRPr>
                        <a:solidFill>
                          <a:schemeClr val="dk2"/>
                        </a:solidFill>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9475">
                <a:tc>
                  <a:txBody>
                    <a:bodyPr/>
                    <a:lstStyle/>
                    <a:p>
                      <a:pPr indent="0" lvl="0" marL="0" rtl="0" algn="l">
                        <a:spcBef>
                          <a:spcPts val="0"/>
                        </a:spcBef>
                        <a:spcAft>
                          <a:spcPts val="0"/>
                        </a:spcAft>
                        <a:buNone/>
                      </a:pPr>
                      <a:r>
                        <a:rPr lang="es-419">
                          <a:solidFill>
                            <a:schemeClr val="dk2"/>
                          </a:solidFill>
                          <a:latin typeface="Consolas"/>
                          <a:ea typeface="Consolas"/>
                          <a:cs typeface="Consolas"/>
                          <a:sym typeface="Consolas"/>
                        </a:rPr>
                        <a:t>LocalDate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Representa una fecha sin información de zona horaria, p. un cumpleaños, vacaciones oficiales, etc.</a:t>
                      </a:r>
                      <a:endParaRPr>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9400">
                <a:tc>
                  <a:txBody>
                    <a:bodyPr/>
                    <a:lstStyle/>
                    <a:p>
                      <a:pPr indent="0" lvl="0" marL="0" rtl="0" algn="l">
                        <a:spcBef>
                          <a:spcPts val="0"/>
                        </a:spcBef>
                        <a:spcAft>
                          <a:spcPts val="0"/>
                        </a:spcAft>
                        <a:buNone/>
                      </a:pPr>
                      <a:r>
                        <a:rPr lang="es-419">
                          <a:solidFill>
                            <a:schemeClr val="dk2"/>
                          </a:solidFill>
                          <a:latin typeface="Consolas"/>
                          <a:ea typeface="Consolas"/>
                          <a:cs typeface="Consolas"/>
                          <a:sym typeface="Consolas"/>
                        </a:rPr>
                        <a:t>LocalDateTime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Representa una fecha y hora sin información de zona horaria</a:t>
                      </a:r>
                      <a:endParaRPr>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9400">
                <a:tc>
                  <a:txBody>
                    <a:bodyPr/>
                    <a:lstStyle/>
                    <a:p>
                      <a:pPr indent="0" lvl="0" marL="0" rtl="0" algn="l">
                        <a:spcBef>
                          <a:spcPts val="0"/>
                        </a:spcBef>
                        <a:spcAft>
                          <a:spcPts val="0"/>
                        </a:spcAft>
                        <a:buNone/>
                      </a:pPr>
                      <a:r>
                        <a:rPr lang="es-419">
                          <a:solidFill>
                            <a:schemeClr val="dk2"/>
                          </a:solidFill>
                          <a:latin typeface="Consolas"/>
                          <a:ea typeface="Consolas"/>
                          <a:cs typeface="Consolas"/>
                          <a:sym typeface="Consolas"/>
                        </a:rPr>
                        <a:t>LocalTime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Representa una hora local del día sin información de zona horaria.</a:t>
                      </a:r>
                      <a:br>
                        <a:rPr lang="es-419">
                          <a:solidFill>
                            <a:schemeClr val="dk2"/>
                          </a:solidFill>
                        </a:rPr>
                      </a:br>
                      <a:endParaRPr>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75" name="Google Shape;1075;p184"/>
          <p:cNvGraphicFramePr/>
          <p:nvPr/>
        </p:nvGraphicFramePr>
        <p:xfrm>
          <a:off x="174450" y="3980700"/>
          <a:ext cx="3000000" cy="3000000"/>
        </p:xfrm>
        <a:graphic>
          <a:graphicData uri="http://schemas.openxmlformats.org/drawingml/2006/table">
            <a:tbl>
              <a:tblPr>
                <a:noFill/>
                <a:tableStyleId>{3EAEBE74-0E2B-4FCF-94B2-6B8937009972}</a:tableStyleId>
              </a:tblPr>
              <a:tblGrid>
                <a:gridCol w="1855450"/>
                <a:gridCol w="6915900"/>
              </a:tblGrid>
              <a:tr h="559175">
                <a:tc>
                  <a:txBody>
                    <a:bodyPr/>
                    <a:lstStyle/>
                    <a:p>
                      <a:pPr indent="0" lvl="0" marL="0" rtl="0" algn="l">
                        <a:spcBef>
                          <a:spcPts val="0"/>
                        </a:spcBef>
                        <a:spcAft>
                          <a:spcPts val="0"/>
                        </a:spcAft>
                        <a:buNone/>
                      </a:pPr>
                      <a:r>
                        <a:rPr lang="es-419" sz="1200">
                          <a:highlight>
                            <a:srgbClr val="F0F0F0"/>
                          </a:highlight>
                        </a:rPr>
                        <a:t>TemporalAdjuster</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85"/>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1600"/>
              </a:spcAft>
              <a:buNone/>
            </a:pPr>
            <a:r>
              <a:t/>
            </a:r>
            <a:endParaRPr/>
          </a:p>
        </p:txBody>
      </p:sp>
      <p:graphicFrame>
        <p:nvGraphicFramePr>
          <p:cNvPr id="1081" name="Google Shape;1081;p185"/>
          <p:cNvGraphicFramePr/>
          <p:nvPr/>
        </p:nvGraphicFramePr>
        <p:xfrm>
          <a:off x="388575" y="734075"/>
          <a:ext cx="3000000" cy="3000000"/>
        </p:xfrm>
        <a:graphic>
          <a:graphicData uri="http://schemas.openxmlformats.org/drawingml/2006/table">
            <a:tbl>
              <a:tblPr>
                <a:noFill/>
                <a:tableStyleId>{3EAEBE74-0E2B-4FCF-94B2-6B8937009972}</a:tableStyleId>
              </a:tblPr>
              <a:tblGrid>
                <a:gridCol w="2007850"/>
                <a:gridCol w="6283475"/>
              </a:tblGrid>
              <a:tr h="565600">
                <a:tc>
                  <a:txBody>
                    <a:bodyPr/>
                    <a:lstStyle/>
                    <a:p>
                      <a:pPr indent="0" lvl="0" marL="0" rtl="0" algn="l">
                        <a:spcBef>
                          <a:spcPts val="0"/>
                        </a:spcBef>
                        <a:spcAft>
                          <a:spcPts val="0"/>
                        </a:spcAft>
                        <a:buNone/>
                      </a:pPr>
                      <a:r>
                        <a:rPr lang="es-419">
                          <a:solidFill>
                            <a:schemeClr val="dk2"/>
                          </a:solidFill>
                          <a:latin typeface="Consolas"/>
                          <a:ea typeface="Consolas"/>
                          <a:cs typeface="Consolas"/>
                          <a:sym typeface="Consolas"/>
                        </a:rPr>
                        <a:t>ZonedDateTime</a:t>
                      </a:r>
                      <a:endParaRPr/>
                    </a:p>
                  </a:txBody>
                  <a:tcPr marT="91425" marB="91425" marR="91425" marL="91425"/>
                </a:tc>
                <a:tc>
                  <a:txBody>
                    <a:bodyPr/>
                    <a:lstStyle/>
                    <a:p>
                      <a:pPr indent="0" lvl="0" marL="0" rtl="0" algn="l">
                        <a:spcBef>
                          <a:spcPts val="0"/>
                        </a:spcBef>
                        <a:spcAft>
                          <a:spcPts val="0"/>
                        </a:spcAft>
                        <a:buNone/>
                      </a:pPr>
                      <a:r>
                        <a:rPr lang="es-419">
                          <a:solidFill>
                            <a:schemeClr val="dk2"/>
                          </a:solidFill>
                        </a:rPr>
                        <a:t>Representa una fecha y hora que incluye información de zona horaria</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tc>
              </a:tr>
              <a:tr h="341850">
                <a:tc>
                  <a:txBody>
                    <a:bodyPr/>
                    <a:lstStyle/>
                    <a:p>
                      <a:pPr indent="0" lvl="0" marL="0" rtl="0" algn="l">
                        <a:spcBef>
                          <a:spcPts val="0"/>
                        </a:spcBef>
                        <a:spcAft>
                          <a:spcPts val="0"/>
                        </a:spcAft>
                        <a:buNone/>
                      </a:pPr>
                      <a:r>
                        <a:rPr lang="es-419" sz="1200"/>
                        <a:t>Period</a:t>
                      </a:r>
                      <a:endParaRPr sz="1200"/>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565600">
                <a:tc>
                  <a:txBody>
                    <a:bodyPr/>
                    <a:lstStyle/>
                    <a:p>
                      <a:pPr indent="0" lvl="0" marL="0" rtl="0" algn="l">
                        <a:lnSpc>
                          <a:spcPct val="115000"/>
                        </a:lnSpc>
                        <a:spcBef>
                          <a:spcPts val="0"/>
                        </a:spcBef>
                        <a:spcAft>
                          <a:spcPts val="0"/>
                        </a:spcAft>
                        <a:buNone/>
                      </a:pPr>
                      <a:r>
                        <a:rPr lang="es-419">
                          <a:solidFill>
                            <a:srgbClr val="434343"/>
                          </a:solidFill>
                          <a:latin typeface="Consolas"/>
                          <a:ea typeface="Consolas"/>
                          <a:cs typeface="Consolas"/>
                          <a:sym typeface="Consolas"/>
                        </a:rPr>
                        <a:t>DateTimeFormetter</a:t>
                      </a:r>
                      <a:endParaRPr/>
                    </a:p>
                  </a:txBody>
                  <a:tcPr marT="91425" marB="91425" marR="91425" marL="91425"/>
                </a:tc>
                <a:tc>
                  <a:txBody>
                    <a:bodyPr/>
                    <a:lstStyle/>
                    <a:p>
                      <a:pPr indent="0" lvl="0" marL="0" rtl="0" algn="l">
                        <a:spcBef>
                          <a:spcPts val="0"/>
                        </a:spcBef>
                        <a:spcAft>
                          <a:spcPts val="0"/>
                        </a:spcAft>
                        <a:buNone/>
                      </a:pPr>
                      <a:r>
                        <a:rPr lang="es-419">
                          <a:solidFill>
                            <a:schemeClr val="dk2"/>
                          </a:solidFill>
                        </a:rPr>
                        <a:t>Formatea objetos de fecha y hora como cadenas. Por ejemplo, un ZonedDateTime o un LocalDateTime.</a:t>
                      </a:r>
                      <a:endParaRPr>
                        <a:solidFill>
                          <a:schemeClr val="dk2"/>
                        </a:solidFill>
                      </a:endParaRPr>
                    </a:p>
                  </a:txBody>
                  <a:tcPr marT="91425" marB="91425" marR="91425" marL="91425"/>
                </a:tc>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Instant Calculations</a:t>
            </a:r>
            <a:endParaRPr/>
          </a:p>
        </p:txBody>
      </p:sp>
      <p:sp>
        <p:nvSpPr>
          <p:cNvPr id="1087" name="Google Shape;1087;p186"/>
          <p:cNvSpPr txBox="1"/>
          <p:nvPr>
            <p:ph idx="1" type="body"/>
          </p:nvPr>
        </p:nvSpPr>
        <p:spPr>
          <a:xfrm>
            <a:off x="311700" y="1376850"/>
            <a:ext cx="8520600" cy="330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400"/>
              <a:t>La clase </a:t>
            </a:r>
            <a:r>
              <a:rPr lang="es-419" sz="1400">
                <a:latin typeface="Consolas"/>
                <a:ea typeface="Consolas"/>
                <a:cs typeface="Consolas"/>
                <a:sym typeface="Consolas"/>
              </a:rPr>
              <a:t>Instant</a:t>
            </a:r>
            <a:r>
              <a:rPr lang="es-419" sz="1400"/>
              <a:t> también tiene varios métodos que se pueden usar para hacer cálculos relativos a un Instantáneo. Algunos (no todos) de estos métodos son:</a:t>
            </a:r>
            <a:endParaRPr sz="1400"/>
          </a:p>
          <a:p>
            <a:pPr indent="-342900" lvl="0" marL="457200" rtl="0" algn="l">
              <a:spcBef>
                <a:spcPts val="1600"/>
              </a:spcBef>
              <a:spcAft>
                <a:spcPts val="0"/>
              </a:spcAft>
              <a:buSzPts val="1800"/>
              <a:buChar char="●"/>
            </a:pPr>
            <a:r>
              <a:rPr lang="es-419"/>
              <a:t>plusSeconds()</a:t>
            </a:r>
            <a:endParaRPr/>
          </a:p>
          <a:p>
            <a:pPr indent="-342900" lvl="0" marL="457200" rtl="0" algn="l">
              <a:spcBef>
                <a:spcPts val="0"/>
              </a:spcBef>
              <a:spcAft>
                <a:spcPts val="0"/>
              </a:spcAft>
              <a:buSzPts val="1800"/>
              <a:buChar char="●"/>
            </a:pPr>
            <a:r>
              <a:rPr lang="es-419"/>
              <a:t>plusMillis()</a:t>
            </a:r>
            <a:endParaRPr/>
          </a:p>
          <a:p>
            <a:pPr indent="-342900" lvl="0" marL="457200" rtl="0" algn="l">
              <a:spcBef>
                <a:spcPts val="0"/>
              </a:spcBef>
              <a:spcAft>
                <a:spcPts val="0"/>
              </a:spcAft>
              <a:buSzPts val="1800"/>
              <a:buChar char="●"/>
            </a:pPr>
            <a:r>
              <a:rPr lang="es-419"/>
              <a:t>plusNanos()</a:t>
            </a:r>
            <a:endParaRPr/>
          </a:p>
          <a:p>
            <a:pPr indent="-342900" lvl="0" marL="457200" rtl="0" algn="l">
              <a:spcBef>
                <a:spcPts val="0"/>
              </a:spcBef>
              <a:spcAft>
                <a:spcPts val="0"/>
              </a:spcAft>
              <a:buSzPts val="1800"/>
              <a:buChar char="●"/>
            </a:pPr>
            <a:r>
              <a:rPr lang="es-419"/>
              <a:t>minusSeconds()</a:t>
            </a:r>
            <a:endParaRPr/>
          </a:p>
          <a:p>
            <a:pPr indent="-342900" lvl="0" marL="457200" rtl="0" algn="l">
              <a:spcBef>
                <a:spcPts val="0"/>
              </a:spcBef>
              <a:spcAft>
                <a:spcPts val="0"/>
              </a:spcAft>
              <a:buSzPts val="1800"/>
              <a:buChar char="●"/>
            </a:pPr>
            <a:r>
              <a:rPr lang="es-419"/>
              <a:t>minusMillis()</a:t>
            </a:r>
            <a:endParaRPr/>
          </a:p>
          <a:p>
            <a:pPr indent="-342900" lvl="0" marL="457200" rtl="0" algn="l">
              <a:spcBef>
                <a:spcPts val="0"/>
              </a:spcBef>
              <a:spcAft>
                <a:spcPts val="0"/>
              </a:spcAft>
              <a:buSzPts val="1800"/>
              <a:buChar char="●"/>
            </a:pPr>
            <a:r>
              <a:rPr lang="es-419"/>
              <a:t>minusNanos()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graphicFrame>
        <p:nvGraphicFramePr>
          <p:cNvPr id="1092" name="Google Shape;1092;p187"/>
          <p:cNvGraphicFramePr/>
          <p:nvPr/>
        </p:nvGraphicFramePr>
        <p:xfrm>
          <a:off x="598525" y="3133400"/>
          <a:ext cx="3000000" cy="3000000"/>
        </p:xfrm>
        <a:graphic>
          <a:graphicData uri="http://schemas.openxmlformats.org/drawingml/2006/table">
            <a:tbl>
              <a:tblPr>
                <a:noFill/>
                <a:tableStyleId>{384D4F9B-1B06-447A-89E9-BFCE49620583}</a:tableStyleId>
              </a:tblPr>
              <a:tblGrid>
                <a:gridCol w="5219350"/>
              </a:tblGrid>
              <a:tr h="11664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Instant now     = Instant.now();</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Instant later   = now.plusSeconds(</a:t>
                      </a:r>
                      <a:r>
                        <a:rPr lang="es-419" sz="1100">
                          <a:solidFill>
                            <a:srgbClr val="D36363"/>
                          </a:solidFill>
                          <a:highlight>
                            <a:srgbClr val="333333"/>
                          </a:highlight>
                          <a:latin typeface="Consolas"/>
                          <a:ea typeface="Consolas"/>
                          <a:cs typeface="Consolas"/>
                          <a:sym typeface="Consolas"/>
                        </a:rPr>
                        <a:t>3</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Instant earlier = now.minusSeconds(</a:t>
                      </a:r>
                      <a:r>
                        <a:rPr lang="es-419" sz="1100">
                          <a:solidFill>
                            <a:srgbClr val="D36363"/>
                          </a:solidFill>
                          <a:highlight>
                            <a:srgbClr val="333333"/>
                          </a:highlight>
                          <a:latin typeface="Consolas"/>
                          <a:ea typeface="Consolas"/>
                          <a:cs typeface="Consolas"/>
                          <a:sym typeface="Consolas"/>
                        </a:rPr>
                        <a:t>3</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graphicFrame>
        <p:nvGraphicFramePr>
          <p:cNvPr id="1093" name="Google Shape;1093;p187"/>
          <p:cNvGraphicFramePr/>
          <p:nvPr/>
        </p:nvGraphicFramePr>
        <p:xfrm>
          <a:off x="598525" y="878325"/>
          <a:ext cx="3000000" cy="3000000"/>
        </p:xfrm>
        <a:graphic>
          <a:graphicData uri="http://schemas.openxmlformats.org/drawingml/2006/table">
            <a:tbl>
              <a:tblPr>
                <a:noFill/>
                <a:tableStyleId>{384D4F9B-1B06-447A-89E9-BFCE49620583}</a:tableStyleId>
              </a:tblPr>
              <a:tblGrid>
                <a:gridCol w="5219350"/>
              </a:tblGrid>
              <a:tr h="10773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Instant now     = Instant.now();</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Instant later   = now.plusSeconds(</a:t>
                      </a:r>
                      <a:r>
                        <a:rPr lang="es-419" sz="1100">
                          <a:solidFill>
                            <a:srgbClr val="D36363"/>
                          </a:solidFill>
                          <a:highlight>
                            <a:srgbClr val="333333"/>
                          </a:highlight>
                          <a:latin typeface="Consolas"/>
                          <a:ea typeface="Consolas"/>
                          <a:cs typeface="Consolas"/>
                          <a:sym typeface="Consolas"/>
                        </a:rPr>
                        <a:t>3</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Instant earlier = now.minusSeconds(</a:t>
                      </a:r>
                      <a:r>
                        <a:rPr lang="es-419" sz="1100">
                          <a:solidFill>
                            <a:srgbClr val="D36363"/>
                          </a:solidFill>
                          <a:highlight>
                            <a:srgbClr val="333333"/>
                          </a:highlight>
                          <a:latin typeface="Consolas"/>
                          <a:ea typeface="Consolas"/>
                          <a:cs typeface="Consolas"/>
                          <a:sym typeface="Consolas"/>
                        </a:rPr>
                        <a:t>3</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8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I/O Fundamentals</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89"/>
          <p:cNvSpPr txBox="1"/>
          <p:nvPr>
            <p:ph type="title"/>
          </p:nvPr>
        </p:nvSpPr>
        <p:spPr>
          <a:xfrm>
            <a:off x="311700" y="266825"/>
            <a:ext cx="85206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I/O Fundamentals</a:t>
            </a:r>
            <a:endParaRPr/>
          </a:p>
          <a:p>
            <a:pPr indent="0" lvl="0" marL="0" rtl="0" algn="l">
              <a:spcBef>
                <a:spcPts val="0"/>
              </a:spcBef>
              <a:spcAft>
                <a:spcPts val="0"/>
              </a:spcAft>
              <a:buNone/>
            </a:pPr>
            <a:r>
              <a:t/>
            </a:r>
            <a:endParaRPr/>
          </a:p>
        </p:txBody>
      </p:sp>
      <p:sp>
        <p:nvSpPr>
          <p:cNvPr id="1104" name="Google Shape;1104;p189"/>
          <p:cNvSpPr txBox="1"/>
          <p:nvPr>
            <p:ph idx="1" type="body"/>
          </p:nvPr>
        </p:nvSpPr>
        <p:spPr>
          <a:xfrm>
            <a:off x="311700" y="914525"/>
            <a:ext cx="8520600" cy="3943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El lenguaje Java proporciona un modelo simple para entrada y salida (E / S). Todo I / O es realizado escribiendo y leyendo de secuencias de datos. Los datos pueden existir en un archivo o una matriz, se canaliza desde otra secuencia, o incluso proviene de un puerto en otra computadora. La flexibilidad de este modelo lo convierte en una poderosa abstracción de cualquier entrada y salida requerida.</a:t>
            </a:r>
            <a:endParaRPr sz="1600"/>
          </a:p>
          <a:p>
            <a:pPr indent="0" lvl="0" marL="0" rtl="0" algn="l">
              <a:spcBef>
                <a:spcPts val="0"/>
              </a:spcBef>
              <a:spcAft>
                <a:spcPts val="0"/>
              </a:spcAft>
              <a:buNone/>
            </a:pPr>
            <a:r>
              <a:rPr lang="es-419" sz="1600"/>
              <a:t>El paquete </a:t>
            </a:r>
            <a:r>
              <a:rPr lang="es-419" sz="1600">
                <a:latin typeface="Consolas"/>
                <a:ea typeface="Consolas"/>
                <a:cs typeface="Consolas"/>
                <a:sym typeface="Consolas"/>
              </a:rPr>
              <a:t>java.io </a:t>
            </a:r>
            <a:r>
              <a:rPr lang="es-419" sz="1600"/>
              <a:t>contiene casi todas las clases que pueda necesitar para realizar entradas y salidas (E / S) en Java. Todas estas secuencias representan una fuente de entrada y un destino de salida. La secuencia en el paquete </a:t>
            </a:r>
            <a:r>
              <a:rPr lang="es-419" sz="1600">
                <a:latin typeface="Consolas"/>
                <a:ea typeface="Consolas"/>
                <a:cs typeface="Consolas"/>
                <a:sym typeface="Consolas"/>
              </a:rPr>
              <a:t>java.io</a:t>
            </a:r>
            <a:r>
              <a:rPr lang="es-419" sz="1600"/>
              <a:t> admite muchos datos, como primitivas, objetos, caracteres localizados, etc.</a:t>
            </a:r>
            <a:endParaRPr sz="1600"/>
          </a:p>
          <a:p>
            <a:pPr indent="0" lvl="0" marL="0" rtl="0" algn="l">
              <a:spcBef>
                <a:spcPts val="1600"/>
              </a:spcBef>
              <a:spcAft>
                <a:spcPts val="0"/>
              </a:spcAft>
              <a:buNone/>
            </a:pPr>
            <a:r>
              <a:rPr lang="es-419"/>
              <a:t>Streaming</a:t>
            </a:r>
            <a:endParaRPr/>
          </a:p>
          <a:p>
            <a:pPr indent="0" lvl="0" marL="0" rtl="0" algn="l">
              <a:spcBef>
                <a:spcPts val="1600"/>
              </a:spcBef>
              <a:spcAft>
                <a:spcPts val="0"/>
              </a:spcAft>
              <a:buNone/>
            </a:pPr>
            <a:r>
              <a:rPr lang="es-419" sz="1600"/>
              <a:t>Una secuencia se puede definir como una secuencia de datos. Hay dos tipos de Streams:</a:t>
            </a:r>
            <a:endParaRPr sz="1600"/>
          </a:p>
          <a:p>
            <a:pPr indent="0" lvl="0" marL="0" rtl="0" algn="l">
              <a:spcBef>
                <a:spcPts val="1600"/>
              </a:spcBef>
              <a:spcAft>
                <a:spcPts val="160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90"/>
          <p:cNvSpPr txBox="1"/>
          <p:nvPr>
            <p:ph idx="1" type="body"/>
          </p:nvPr>
        </p:nvSpPr>
        <p:spPr>
          <a:xfrm>
            <a:off x="213825" y="273200"/>
            <a:ext cx="8618400" cy="4608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Streaming</a:t>
            </a:r>
            <a:br>
              <a:rPr lang="es-419"/>
            </a:br>
            <a:r>
              <a:rPr lang="es-419" sz="1600"/>
              <a:t>Una secuencia se puede definir como una secuencia de datos. Hay dos tipos de Streams:</a:t>
            </a:r>
            <a:endParaRPr sz="1600"/>
          </a:p>
          <a:p>
            <a:pPr indent="-330200" lvl="0" marL="457200" rtl="0" algn="l">
              <a:spcBef>
                <a:spcPts val="1600"/>
              </a:spcBef>
              <a:spcAft>
                <a:spcPts val="0"/>
              </a:spcAft>
              <a:buSzPts val="1600"/>
              <a:buChar char="●"/>
            </a:pPr>
            <a:r>
              <a:rPr lang="es-419" sz="1600"/>
              <a:t>InputStream: se utiliza para leer datos de una fuente.</a:t>
            </a:r>
            <a:endParaRPr sz="1600"/>
          </a:p>
          <a:p>
            <a:pPr indent="-330200" lvl="0" marL="457200" rtl="0" algn="l">
              <a:spcBef>
                <a:spcPts val="0"/>
              </a:spcBef>
              <a:spcAft>
                <a:spcPts val="0"/>
              </a:spcAft>
              <a:buSzPts val="1600"/>
              <a:buChar char="●"/>
            </a:pPr>
            <a:r>
              <a:rPr lang="es-419" sz="1600"/>
              <a:t>OutputStream: se utiliza para escribir datos en un destino.</a:t>
            </a:r>
            <a:endParaRPr sz="1600"/>
          </a:p>
          <a:p>
            <a:pPr indent="0" lvl="0" marL="0" rtl="0" algn="l">
              <a:spcBef>
                <a:spcPts val="1600"/>
              </a:spcBef>
              <a:spcAft>
                <a:spcPts val="0"/>
              </a:spcAft>
              <a:buNone/>
            </a:pPr>
            <a:br>
              <a:rPr lang="es-419" sz="1600"/>
            </a:br>
            <a:endParaRPr sz="1600"/>
          </a:p>
          <a:p>
            <a:pPr indent="0" lvl="0" marL="0" rtl="0" algn="l">
              <a:spcBef>
                <a:spcPts val="1600"/>
              </a:spcBef>
              <a:spcAft>
                <a:spcPts val="0"/>
              </a:spcAft>
              <a:buNone/>
            </a:pPr>
            <a:r>
              <a:rPr lang="es-419" sz="1600"/>
              <a:t>Java proporciona soporte fuerte pero flexible para E / S relacionadas con archivos y redes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pic>
        <p:nvPicPr>
          <p:cNvPr id="1110" name="Google Shape;1110;p190"/>
          <p:cNvPicPr preferRelativeResize="0"/>
          <p:nvPr/>
        </p:nvPicPr>
        <p:blipFill>
          <a:blip r:embed="rId3">
            <a:alphaModFix/>
          </a:blip>
          <a:stretch>
            <a:fillRect/>
          </a:stretch>
        </p:blipFill>
        <p:spPr>
          <a:xfrm>
            <a:off x="1714500" y="1819275"/>
            <a:ext cx="5715000" cy="742950"/>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91"/>
          <p:cNvSpPr txBox="1"/>
          <p:nvPr>
            <p:ph idx="1" type="body"/>
          </p:nvPr>
        </p:nvSpPr>
        <p:spPr>
          <a:xfrm>
            <a:off x="311700" y="273200"/>
            <a:ext cx="8520600" cy="429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Byte Streams</a:t>
            </a:r>
            <a:endParaRPr b="1"/>
          </a:p>
          <a:p>
            <a:pPr indent="0" lvl="0" marL="0" rtl="0" algn="l">
              <a:spcBef>
                <a:spcPts val="1600"/>
              </a:spcBef>
              <a:spcAft>
                <a:spcPts val="0"/>
              </a:spcAft>
              <a:buNone/>
            </a:pPr>
            <a:r>
              <a:rPr lang="es-419" sz="1600"/>
              <a:t>Las secuencias de bytes de Java se utilizan para realizar entradas y salidas de bytes de 8 bits. Aunque hay muchas clases relacionadas con las secuencias de bytes, las clases más utilizadas son, FileInputStream y FileOutputStream.</a:t>
            </a:r>
            <a:endParaRPr b="1"/>
          </a:p>
          <a:p>
            <a:pPr indent="0" lvl="0" marL="0" rtl="0" algn="l">
              <a:spcBef>
                <a:spcPts val="1600"/>
              </a:spcBef>
              <a:spcAft>
                <a:spcPts val="0"/>
              </a:spcAft>
              <a:buNone/>
            </a:pPr>
            <a:r>
              <a:rPr b="1" lang="es-419"/>
              <a:t>Character Streams</a:t>
            </a:r>
            <a:endParaRPr b="1"/>
          </a:p>
          <a:p>
            <a:pPr indent="0" lvl="0" marL="0" rtl="0" algn="just">
              <a:spcBef>
                <a:spcPts val="1600"/>
              </a:spcBef>
              <a:spcAft>
                <a:spcPts val="0"/>
              </a:spcAft>
              <a:buNone/>
            </a:pPr>
            <a:r>
              <a:rPr lang="es-419"/>
              <a:t>Las secuencias de Java Byte se utilizan para realizar entradas y salidas de bytes de 8 bits, mientras que las secuencias de Java Character Streams  se utilizan para realizar entradas y salidas para unicode de 16 bits.</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311700" y="285100"/>
            <a:ext cx="8520600" cy="4283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sz="1600"/>
              <a:t>Accesibilidad</a:t>
            </a:r>
            <a:br>
              <a:rPr lang="es-419"/>
            </a:br>
            <a:r>
              <a:rPr lang="es-419" sz="1400"/>
              <a:t>Con la API de accesibilidad de Java, los desarrolladores pueden crear fácilmente aplicaciones Java que sean de fácil acceso para personas con discapacidad. Las aplicaciones Java accesibles son compatibles con tecnologías de asistencia, como lectores de pantalla, sistemas de reconocimiento de voz y pantallas Braille actualizables. </a:t>
            </a:r>
            <a:endParaRPr sz="1400"/>
          </a:p>
          <a:p>
            <a:pPr indent="0" lvl="0" marL="0" rtl="0" algn="l">
              <a:spcBef>
                <a:spcPts val="1600"/>
              </a:spcBef>
              <a:spcAft>
                <a:spcPts val="0"/>
              </a:spcAft>
              <a:buNone/>
            </a:pPr>
            <a:r>
              <a:rPr b="1" lang="es-419" sz="1600"/>
              <a:t>Servicio de impresión</a:t>
            </a:r>
            <a:br>
              <a:rPr lang="es-419" sz="1400"/>
            </a:br>
            <a:r>
              <a:rPr lang="es-419" sz="1400"/>
              <a:t>La API de Java ™ Print Service permite imprimir en todas las plataformas Java, incluidas aquellas que requieren un espacio reducido, como un perfil de Java ME. </a:t>
            </a:r>
            <a:endParaRPr sz="1400"/>
          </a:p>
          <a:p>
            <a:pPr indent="0" lvl="0" marL="0" rtl="0" algn="just">
              <a:spcBef>
                <a:spcPts val="1600"/>
              </a:spcBef>
              <a:spcAft>
                <a:spcPts val="0"/>
              </a:spcAft>
              <a:buNone/>
            </a:pPr>
            <a:r>
              <a:rPr b="1" lang="es-419" sz="1600"/>
              <a:t>Sound</a:t>
            </a:r>
            <a:br>
              <a:rPr lang="es-419" sz="1400"/>
            </a:br>
            <a:r>
              <a:rPr lang="es-419" sz="1400"/>
              <a:t>La plataforma Java incluye una potente API para capturar, procesar y reproducir datos de audio y MIDI (interfaz digital de instrumentos musicales). Esta API es compatible con un motor de sonido eficiente que garantiza la mezcla de audio de alta calidad y capacidades de síntesis MIDI para la plataforma. </a:t>
            </a:r>
            <a:endParaRPr sz="1400"/>
          </a:p>
          <a:p>
            <a:pPr indent="0" lvl="0" marL="0" rtl="0" algn="l">
              <a:spcBef>
                <a:spcPts val="1600"/>
              </a:spcBef>
              <a:spcAft>
                <a:spcPts val="1600"/>
              </a:spcAft>
              <a:buNone/>
            </a:pPr>
            <a:r>
              <a:t/>
            </a:r>
            <a:endParaRPr sz="1400"/>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92"/>
          <p:cNvSpPr txBox="1"/>
          <p:nvPr>
            <p:ph idx="1" type="body"/>
          </p:nvPr>
        </p:nvSpPr>
        <p:spPr>
          <a:xfrm>
            <a:off x="311700" y="273200"/>
            <a:ext cx="8520600" cy="429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Standard Streams</a:t>
            </a:r>
            <a:endParaRPr b="1"/>
          </a:p>
          <a:p>
            <a:pPr indent="0" lvl="0" marL="0" rtl="0" algn="just">
              <a:spcBef>
                <a:spcPts val="1600"/>
              </a:spcBef>
              <a:spcAft>
                <a:spcPts val="0"/>
              </a:spcAft>
              <a:buNone/>
            </a:pPr>
            <a:r>
              <a:rPr lang="es-419"/>
              <a:t>Todos los lenguajes de programación brindan soporte para E / S estándar donde el programa del usuario puede tomar entrada desde un teclado y luego producir una salida en la pantalla de la computadora. Si conoce los lenguajes de programación C o C ++, debe tener en cuenta tres dispositivos estándar STDIN, STDOUT y STDERR. Del mismo modo, Java proporciona las siguientes tres corrientes estándar:</a:t>
            </a:r>
            <a:endParaRPr/>
          </a:p>
          <a:p>
            <a:pPr indent="-342900" lvl="0" marL="457200" rtl="0" algn="l">
              <a:spcBef>
                <a:spcPts val="1600"/>
              </a:spcBef>
              <a:spcAft>
                <a:spcPts val="0"/>
              </a:spcAft>
              <a:buSzPts val="1800"/>
              <a:buChar char="●"/>
            </a:pPr>
            <a:r>
              <a:rPr lang="es-419"/>
              <a:t>Entrada estándar: se usa para alimentar los datos al programa del usuario y generalmente se usa un teclado como flujo de entrada estándar y se representa como </a:t>
            </a:r>
            <a:r>
              <a:rPr lang="es-419">
                <a:latin typeface="Consolas"/>
                <a:ea typeface="Consolas"/>
                <a:cs typeface="Consolas"/>
                <a:sym typeface="Consolas"/>
              </a:rPr>
              <a:t>System.in.</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93"/>
          <p:cNvSpPr txBox="1"/>
          <p:nvPr>
            <p:ph idx="1" type="body"/>
          </p:nvPr>
        </p:nvSpPr>
        <p:spPr>
          <a:xfrm>
            <a:off x="311700" y="332600"/>
            <a:ext cx="8520600" cy="44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Consolas"/>
              <a:buChar char="●"/>
            </a:pPr>
            <a:r>
              <a:rPr lang="es-419"/>
              <a:t>Salida estándar: se utiliza para generar los datos producidos por el programa del usuario y, por lo general, se utiliza una pantalla de computadora para el flujo de salida estándar y se representa como</a:t>
            </a:r>
            <a:r>
              <a:rPr lang="es-419">
                <a:latin typeface="Consolas"/>
                <a:ea typeface="Consolas"/>
                <a:cs typeface="Consolas"/>
                <a:sym typeface="Consolas"/>
              </a:rPr>
              <a:t> System.out.</a:t>
            </a:r>
            <a:endParaRPr>
              <a:latin typeface="Consolas"/>
              <a:ea typeface="Consolas"/>
              <a:cs typeface="Consolas"/>
              <a:sym typeface="Consolas"/>
            </a:endParaRPr>
          </a:p>
          <a:p>
            <a:pPr indent="-342900" lvl="0" marL="457200" rtl="0" algn="just">
              <a:spcBef>
                <a:spcPts val="0"/>
              </a:spcBef>
              <a:spcAft>
                <a:spcPts val="0"/>
              </a:spcAft>
              <a:buSzPts val="1800"/>
              <a:buChar char="●"/>
            </a:pPr>
            <a:r>
              <a:rPr lang="es-419"/>
              <a:t>Error estándar: se utiliza para generar los datos de error producidos por el programa del usuario y, por lo general, se utiliza una pantalla de computadora para el flujo de error estándar y se representa como System.err.</a:t>
            </a:r>
            <a:endParaRPr/>
          </a:p>
          <a:p>
            <a:pPr indent="0" lvl="0" marL="0" rtl="0" algn="just">
              <a:spcBef>
                <a:spcPts val="1600"/>
              </a:spcBef>
              <a:spcAft>
                <a:spcPts val="0"/>
              </a:spcAft>
              <a:buNone/>
            </a:pPr>
            <a:r>
              <a:rPr b="1" lang="es-419"/>
              <a:t>Reading and Writing Files</a:t>
            </a:r>
            <a:endParaRPr b="1"/>
          </a:p>
          <a:p>
            <a:pPr indent="0" lvl="0" marL="0" rtl="0" algn="just">
              <a:spcBef>
                <a:spcPts val="0"/>
              </a:spcBef>
              <a:spcAft>
                <a:spcPts val="0"/>
              </a:spcAft>
              <a:buNone/>
            </a:pPr>
            <a:r>
              <a:rPr lang="es-419"/>
              <a:t>Una secuencia se puede definir como una secuencia de datos. InputStream se utiliza para leer datos de una fuente y OutputStream se utiliza para escribir datos en un destino.</a:t>
            </a:r>
            <a:br>
              <a:rPr lang="es-419"/>
            </a:br>
            <a:endParaRPr/>
          </a:p>
          <a:p>
            <a:pPr indent="0" lvl="0" marL="0" rtl="0" algn="just">
              <a:spcBef>
                <a:spcPts val="0"/>
              </a:spcBef>
              <a:spcAft>
                <a:spcPts val="1600"/>
              </a:spcAft>
              <a:buNone/>
            </a:pPr>
            <a:r>
              <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94"/>
          <p:cNvSpPr txBox="1"/>
          <p:nvPr>
            <p:ph idx="1" type="body"/>
          </p:nvPr>
        </p:nvSpPr>
        <p:spPr>
          <a:xfrm>
            <a:off x="311700" y="225700"/>
            <a:ext cx="8520600" cy="468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Jerarquía de clases para tratar las transmisiones de entrada y salida.</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pic>
        <p:nvPicPr>
          <p:cNvPr id="1131" name="Google Shape;1131;p194"/>
          <p:cNvPicPr preferRelativeResize="0"/>
          <p:nvPr/>
        </p:nvPicPr>
        <p:blipFill>
          <a:blip r:embed="rId3">
            <a:alphaModFix/>
          </a:blip>
          <a:stretch>
            <a:fillRect/>
          </a:stretch>
        </p:blipFill>
        <p:spPr>
          <a:xfrm>
            <a:off x="1787800" y="796800"/>
            <a:ext cx="5715000" cy="3810000"/>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95"/>
          <p:cNvSpPr txBox="1"/>
          <p:nvPr>
            <p:ph idx="1" type="body"/>
          </p:nvPr>
        </p:nvSpPr>
        <p:spPr>
          <a:xfrm>
            <a:off x="311700" y="332600"/>
            <a:ext cx="8520600" cy="4236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FileOutputStream</a:t>
            </a:r>
            <a:endParaRPr b="1"/>
          </a:p>
          <a:p>
            <a:pPr indent="0" lvl="0" marL="0" rtl="0" algn="just">
              <a:spcBef>
                <a:spcPts val="1600"/>
              </a:spcBef>
              <a:spcAft>
                <a:spcPts val="0"/>
              </a:spcAft>
              <a:buNone/>
            </a:pPr>
            <a:r>
              <a:rPr lang="es-419"/>
              <a:t>FileOutputStream se usa para crear un archivo y escribir datos en él. La transmisión crearía un archivo, si no existe, antes de abrirlo para su salida.</a:t>
            </a:r>
            <a:endParaRPr/>
          </a:p>
          <a:p>
            <a:pPr indent="0" lvl="0" marL="0" rtl="0" algn="just">
              <a:spcBef>
                <a:spcPts val="1600"/>
              </a:spcBef>
              <a:spcAft>
                <a:spcPts val="0"/>
              </a:spcAft>
              <a:buNone/>
            </a:pPr>
            <a:r>
              <a:rPr b="1" lang="es-419"/>
              <a:t>File Navigation and I/O</a:t>
            </a:r>
            <a:endParaRPr b="1"/>
          </a:p>
          <a:p>
            <a:pPr indent="0" lvl="0" marL="0" rtl="0" algn="just">
              <a:spcBef>
                <a:spcPts val="1600"/>
              </a:spcBef>
              <a:spcAft>
                <a:spcPts val="0"/>
              </a:spcAft>
              <a:buNone/>
            </a:pPr>
            <a:r>
              <a:rPr lang="es-419"/>
              <a:t>Hay varias otras clases que nos gustaría conocer para conocer los conceptos básicos de navegación de archivos y E / S.</a:t>
            </a:r>
            <a:endParaRPr/>
          </a:p>
          <a:p>
            <a:pPr indent="-342900" lvl="0" marL="914400" rtl="0" algn="just">
              <a:spcBef>
                <a:spcPts val="1600"/>
              </a:spcBef>
              <a:spcAft>
                <a:spcPts val="0"/>
              </a:spcAft>
              <a:buSzPts val="1800"/>
              <a:buChar char="●"/>
            </a:pPr>
            <a:r>
              <a:rPr lang="es-419"/>
              <a:t>Clase de archivo</a:t>
            </a:r>
            <a:endParaRPr/>
          </a:p>
          <a:p>
            <a:pPr indent="-342900" lvl="0" marL="914400" rtl="0" algn="just">
              <a:spcBef>
                <a:spcPts val="0"/>
              </a:spcBef>
              <a:spcAft>
                <a:spcPts val="0"/>
              </a:spcAft>
              <a:buSzPts val="1800"/>
              <a:buChar char="●"/>
            </a:pPr>
            <a:r>
              <a:rPr lang="es-419"/>
              <a:t>Clase FileReader</a:t>
            </a:r>
            <a:endParaRPr/>
          </a:p>
          <a:p>
            <a:pPr indent="-342900" lvl="0" marL="914400" rtl="0" algn="just">
              <a:spcBef>
                <a:spcPts val="0"/>
              </a:spcBef>
              <a:spcAft>
                <a:spcPts val="0"/>
              </a:spcAft>
              <a:buSzPts val="1800"/>
              <a:buChar char="●"/>
            </a:pPr>
            <a:r>
              <a:rPr lang="es-419"/>
              <a:t>Clase FileWriter</a:t>
            </a:r>
            <a:br>
              <a:rPr lang="es-419"/>
            </a:br>
            <a:endParaRPr/>
          </a:p>
          <a:p>
            <a:pPr indent="0" lvl="0" marL="0" rtl="0" algn="just">
              <a:spcBef>
                <a:spcPts val="1600"/>
              </a:spcBef>
              <a:spcAft>
                <a:spcPts val="16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96"/>
          <p:cNvSpPr txBox="1"/>
          <p:nvPr>
            <p:ph idx="1" type="body"/>
          </p:nvPr>
        </p:nvSpPr>
        <p:spPr>
          <a:xfrm>
            <a:off x="311700" y="249450"/>
            <a:ext cx="8520600" cy="468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Directorios en Java</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s-419"/>
              <a:t>Un directorio es un archivo que puede contener una lista de otros archivos y directorios. </a:t>
            </a:r>
            <a:endParaRPr/>
          </a:p>
          <a:p>
            <a:pPr indent="0" lvl="0" marL="0" rtl="0" algn="just">
              <a:spcBef>
                <a:spcPts val="1000"/>
              </a:spcBef>
              <a:spcAft>
                <a:spcPts val="0"/>
              </a:spcAft>
              <a:buNone/>
            </a:pPr>
            <a:r>
              <a:rPr lang="es-419"/>
              <a:t>Utiliza el objeto File para crear directorios, para listar los archivos disponibles en un directorio. </a:t>
            </a:r>
            <a:endParaRPr/>
          </a:p>
          <a:p>
            <a:pPr indent="0" lvl="0" marL="0" rtl="0" algn="just">
              <a:spcBef>
                <a:spcPts val="1000"/>
              </a:spcBef>
              <a:spcAft>
                <a:spcPts val="0"/>
              </a:spcAft>
              <a:buNone/>
            </a:pPr>
            <a:r>
              <a:rPr lang="es-419"/>
              <a:t>Para obtener detalles completos, consulte una lista de todos los métodos a los que puede llamar en el objeto Archivo y qué están relacionados con los directorios.</a:t>
            </a:r>
            <a:endParaRPr/>
          </a:p>
          <a:p>
            <a:pPr indent="0" lvl="0" marL="0" rtl="0" algn="just">
              <a:spcBef>
                <a:spcPts val="1000"/>
              </a:spcBef>
              <a:spcAft>
                <a:spcPts val="1600"/>
              </a:spcAft>
              <a:buNone/>
            </a:pPr>
            <a:br>
              <a:rPr lang="es-419"/>
            </a:b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97"/>
          <p:cNvSpPr txBox="1"/>
          <p:nvPr>
            <p:ph idx="1" type="body"/>
          </p:nvPr>
        </p:nvSpPr>
        <p:spPr>
          <a:xfrm>
            <a:off x="204775" y="216075"/>
            <a:ext cx="8520600" cy="4630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Crear directorios</a:t>
            </a:r>
            <a:br>
              <a:rPr lang="es-419"/>
            </a:br>
            <a:r>
              <a:rPr lang="es-419"/>
              <a:t>Hay dos métodos útiles de utilidad de archivos, que se pueden usar para crear directorios:</a:t>
            </a:r>
            <a:endParaRPr/>
          </a:p>
          <a:p>
            <a:pPr indent="-342900" lvl="0" marL="457200" rtl="0" algn="just">
              <a:spcBef>
                <a:spcPts val="1600"/>
              </a:spcBef>
              <a:spcAft>
                <a:spcPts val="0"/>
              </a:spcAft>
              <a:buSzPts val="1800"/>
              <a:buChar char="●"/>
            </a:pPr>
            <a:r>
              <a:rPr lang="es-419"/>
              <a:t>El método </a:t>
            </a:r>
            <a:r>
              <a:rPr lang="es-419">
                <a:latin typeface="Consolas"/>
                <a:ea typeface="Consolas"/>
                <a:cs typeface="Consolas"/>
                <a:sym typeface="Consolas"/>
              </a:rPr>
              <a:t>mkdir() </a:t>
            </a:r>
            <a:r>
              <a:rPr lang="es-419"/>
              <a:t>crea un directorio, devuelve </a:t>
            </a:r>
            <a:r>
              <a:rPr lang="es-419">
                <a:latin typeface="Consolas"/>
                <a:ea typeface="Consolas"/>
                <a:cs typeface="Consolas"/>
                <a:sym typeface="Consolas"/>
              </a:rPr>
              <a:t>true</a:t>
            </a:r>
            <a:r>
              <a:rPr lang="es-419"/>
              <a:t> en caso de éxito y </a:t>
            </a:r>
            <a:r>
              <a:rPr lang="es-419">
                <a:latin typeface="Consolas"/>
                <a:ea typeface="Consolas"/>
                <a:cs typeface="Consolas"/>
                <a:sym typeface="Consolas"/>
              </a:rPr>
              <a:t>false</a:t>
            </a:r>
            <a:r>
              <a:rPr lang="es-419"/>
              <a:t> en caso de error. El error indica que la ruta especificada en el objeto Archivo ya existe o que el directorio no se puede crear porque toda la ruta aún no existe.</a:t>
            </a:r>
            <a:endParaRPr/>
          </a:p>
          <a:p>
            <a:pPr indent="-342900" lvl="0" marL="457200" rtl="0" algn="just">
              <a:spcBef>
                <a:spcPts val="0"/>
              </a:spcBef>
              <a:spcAft>
                <a:spcPts val="0"/>
              </a:spcAft>
              <a:buSzPts val="1800"/>
              <a:buChar char="●"/>
            </a:pPr>
            <a:r>
              <a:rPr lang="es-419"/>
              <a:t>El método </a:t>
            </a:r>
            <a:r>
              <a:rPr lang="es-419">
                <a:latin typeface="Consolas"/>
                <a:ea typeface="Consolas"/>
                <a:cs typeface="Consolas"/>
                <a:sym typeface="Consolas"/>
              </a:rPr>
              <a:t>mkdirs()</a:t>
            </a:r>
            <a:r>
              <a:rPr lang="es-419"/>
              <a:t> crea un directorio y todos los padres del directorio.</a:t>
            </a:r>
            <a:endParaRPr b="1"/>
          </a:p>
          <a:p>
            <a:pPr indent="0" lvl="0" marL="0" rtl="0" algn="l">
              <a:spcBef>
                <a:spcPts val="1600"/>
              </a:spcBef>
              <a:spcAft>
                <a:spcPts val="0"/>
              </a:spcAft>
              <a:buNone/>
            </a:pPr>
            <a:r>
              <a:rPr b="1" lang="es-419"/>
              <a:t>Listando directorios</a:t>
            </a:r>
            <a:endParaRPr b="1"/>
          </a:p>
          <a:p>
            <a:pPr indent="0" lvl="0" marL="0" rtl="0" algn="just">
              <a:spcBef>
                <a:spcPts val="1600"/>
              </a:spcBef>
              <a:spcAft>
                <a:spcPts val="1600"/>
              </a:spcAft>
              <a:buNone/>
            </a:pPr>
            <a:r>
              <a:rPr lang="es-419"/>
              <a:t>Puede usar el método </a:t>
            </a:r>
            <a:r>
              <a:rPr lang="es-419">
                <a:latin typeface="Consolas"/>
                <a:ea typeface="Consolas"/>
                <a:cs typeface="Consolas"/>
                <a:sym typeface="Consolas"/>
              </a:rPr>
              <a:t>list() </a:t>
            </a:r>
            <a:r>
              <a:rPr lang="es-419"/>
              <a:t>proporcionado por el objeto </a:t>
            </a:r>
            <a:r>
              <a:rPr lang="es-419">
                <a:latin typeface="Consolas"/>
                <a:ea typeface="Consolas"/>
                <a:cs typeface="Consolas"/>
                <a:sym typeface="Consolas"/>
              </a:rPr>
              <a:t>File</a:t>
            </a:r>
            <a:r>
              <a:rPr lang="es-419"/>
              <a:t> para listar todos los archivos y directorios disponibles en un directorio.</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9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File I/O (NIO.2)</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99"/>
          <p:cNvSpPr txBox="1"/>
          <p:nvPr>
            <p:ph type="title"/>
          </p:nvPr>
        </p:nvSpPr>
        <p:spPr>
          <a:xfrm>
            <a:off x="311700" y="296975"/>
            <a:ext cx="8520600" cy="7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Introducción</a:t>
            </a:r>
            <a:endParaRPr/>
          </a:p>
          <a:p>
            <a:pPr indent="0" lvl="0" marL="0" rtl="0" algn="l">
              <a:spcBef>
                <a:spcPts val="0"/>
              </a:spcBef>
              <a:spcAft>
                <a:spcPts val="0"/>
              </a:spcAft>
              <a:buNone/>
            </a:pPr>
            <a:r>
              <a:t/>
            </a:r>
            <a:endParaRPr/>
          </a:p>
        </p:txBody>
      </p:sp>
      <p:sp>
        <p:nvSpPr>
          <p:cNvPr id="1157" name="Google Shape;1157;p199"/>
          <p:cNvSpPr txBox="1"/>
          <p:nvPr>
            <p:ph idx="1" type="body"/>
          </p:nvPr>
        </p:nvSpPr>
        <p:spPr>
          <a:xfrm>
            <a:off x="311700" y="997775"/>
            <a:ext cx="8520600" cy="3571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Los paquetes java.io y java.nio proporcionan un amplio conjunto de API para administrar las E / S de una aplicación. La funcionalidad incluye archivos y dispositivos de E / S, serialización de objetos, gestión de búferes y soporte de conjunto de caracteres. Además, las API admiten funciones para servidores escalables que incluyen E / S multiplexadas y sin bloqueo, asignación de memoria y bloqueos para archivos. </a:t>
            </a:r>
            <a:endParaRPr/>
          </a:p>
          <a:p>
            <a:pPr indent="0" lvl="0" marL="0" rtl="0" algn="just">
              <a:lnSpc>
                <a:spcPct val="100000"/>
              </a:lnSpc>
              <a:spcBef>
                <a:spcPts val="1600"/>
              </a:spcBef>
              <a:spcAft>
                <a:spcPts val="0"/>
              </a:spcAft>
              <a:buNone/>
            </a:pPr>
            <a:r>
              <a:rPr lang="es-419"/>
              <a:t>Java NIO consta de los siguientes componentes principales:</a:t>
            </a:r>
            <a:endParaRPr/>
          </a:p>
          <a:p>
            <a:pPr indent="-342900" lvl="0" marL="457200" rtl="0" algn="just">
              <a:lnSpc>
                <a:spcPct val="100000"/>
              </a:lnSpc>
              <a:spcBef>
                <a:spcPts val="1000"/>
              </a:spcBef>
              <a:spcAft>
                <a:spcPts val="0"/>
              </a:spcAft>
              <a:buSzPts val="1800"/>
              <a:buChar char="●"/>
            </a:pPr>
            <a:r>
              <a:rPr lang="es-419"/>
              <a:t>Canales</a:t>
            </a:r>
            <a:endParaRPr/>
          </a:p>
          <a:p>
            <a:pPr indent="-342900" lvl="0" marL="457200" rtl="0" algn="just">
              <a:lnSpc>
                <a:spcPct val="100000"/>
              </a:lnSpc>
              <a:spcBef>
                <a:spcPts val="0"/>
              </a:spcBef>
              <a:spcAft>
                <a:spcPts val="0"/>
              </a:spcAft>
              <a:buSzPts val="1800"/>
              <a:buChar char="●"/>
            </a:pPr>
            <a:r>
              <a:rPr lang="es-419"/>
              <a:t>Buffers</a:t>
            </a:r>
            <a:endParaRPr/>
          </a:p>
          <a:p>
            <a:pPr indent="-342900" lvl="0" marL="457200" rtl="0" algn="just">
              <a:lnSpc>
                <a:spcPct val="100000"/>
              </a:lnSpc>
              <a:spcBef>
                <a:spcPts val="0"/>
              </a:spcBef>
              <a:spcAft>
                <a:spcPts val="0"/>
              </a:spcAft>
              <a:buSzPts val="1800"/>
              <a:buChar char="●"/>
            </a:pPr>
            <a:r>
              <a:rPr lang="es-419"/>
              <a:t>Selectores</a:t>
            </a:r>
            <a:br>
              <a:rPr lang="es-419"/>
            </a:br>
            <a:endParaRPr/>
          </a:p>
          <a:p>
            <a:pPr indent="0" lvl="0" marL="0" rtl="0" algn="just">
              <a:lnSpc>
                <a:spcPct val="100000"/>
              </a:lnSpc>
              <a:spcBef>
                <a:spcPts val="0"/>
              </a:spcBef>
              <a:spcAft>
                <a:spcPts val="0"/>
              </a:spcAft>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200"/>
          <p:cNvSpPr txBox="1"/>
          <p:nvPr>
            <p:ph idx="1" type="body"/>
          </p:nvPr>
        </p:nvSpPr>
        <p:spPr>
          <a:xfrm>
            <a:off x="311700" y="273200"/>
            <a:ext cx="8520600" cy="429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s-419"/>
              <a:t>Java NIO tiene más clases y componentes que estos, pero el </a:t>
            </a:r>
            <a:r>
              <a:rPr lang="es-419">
                <a:latin typeface="Consolas"/>
                <a:ea typeface="Consolas"/>
                <a:cs typeface="Consolas"/>
                <a:sym typeface="Consolas"/>
              </a:rPr>
              <a:t>Channel</a:t>
            </a:r>
            <a:r>
              <a:rPr lang="es-419"/>
              <a:t>, </a:t>
            </a:r>
            <a:r>
              <a:rPr lang="es-419">
                <a:latin typeface="Consolas"/>
                <a:ea typeface="Consolas"/>
                <a:cs typeface="Consolas"/>
                <a:sym typeface="Consolas"/>
              </a:rPr>
              <a:t>Buffer</a:t>
            </a:r>
            <a:r>
              <a:rPr lang="es-419"/>
              <a:t> y </a:t>
            </a:r>
            <a:r>
              <a:rPr lang="es-419">
                <a:latin typeface="Consolas"/>
                <a:ea typeface="Consolas"/>
                <a:cs typeface="Consolas"/>
                <a:sym typeface="Consolas"/>
              </a:rPr>
              <a:t>Selector</a:t>
            </a:r>
            <a:r>
              <a:rPr lang="es-419"/>
              <a:t> forman el núcleo de la API. El resto de los componentes, como </a:t>
            </a:r>
            <a:r>
              <a:rPr lang="es-419">
                <a:latin typeface="Consolas"/>
                <a:ea typeface="Consolas"/>
                <a:cs typeface="Consolas"/>
                <a:sym typeface="Consolas"/>
              </a:rPr>
              <a:t>Pipe</a:t>
            </a:r>
            <a:r>
              <a:rPr lang="es-419"/>
              <a:t> y </a:t>
            </a:r>
            <a:r>
              <a:rPr lang="es-419">
                <a:latin typeface="Consolas"/>
                <a:ea typeface="Consolas"/>
                <a:cs typeface="Consolas"/>
                <a:sym typeface="Consolas"/>
              </a:rPr>
              <a:t>FileLock</a:t>
            </a:r>
            <a:r>
              <a:rPr lang="es-419"/>
              <a:t>, son simplemente clases de utilidad que se usarán junto con los tres componentes principales.</a:t>
            </a:r>
            <a:br>
              <a:rPr lang="es-419"/>
            </a:br>
            <a:br>
              <a:rPr lang="es-419"/>
            </a:br>
            <a:br>
              <a:rPr lang="es-419"/>
            </a:br>
            <a:r>
              <a:rPr b="1" lang="es-419"/>
              <a:t>Java NIO: Channels and Buffers</a:t>
            </a:r>
            <a:br>
              <a:rPr lang="es-419"/>
            </a:br>
            <a:r>
              <a:rPr lang="es-419"/>
              <a:t>En la API de IO estándar, trabajas con secuencias de bytes y secuencias de caracteres. En NIO, trabajas con canales y búferes. Los datos siempre se leen de un canal a un búfer, o se escriben desde un búfer a un canal.</a:t>
            </a:r>
            <a:br>
              <a:rPr lang="es-419"/>
            </a:br>
            <a:br>
              <a:rPr lang="es-419"/>
            </a:b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201"/>
          <p:cNvSpPr txBox="1"/>
          <p:nvPr>
            <p:ph idx="1" type="body"/>
          </p:nvPr>
        </p:nvSpPr>
        <p:spPr>
          <a:xfrm>
            <a:off x="311700" y="320725"/>
            <a:ext cx="8520600" cy="446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Normalmente, todo IO en NIO comienza con un canal. Un canal es un poco como una secuencia. Desde el Canal, los datos se pueden leer en un Buffer. Los datos también se pueden escribir desde un Buffer en un Channel. Aquí hay una ilustración de eso: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Java NIO: canales de lectura de datos en Buffers, y Buffers escriben datos en Canales</a:t>
            </a:r>
            <a:endParaRPr/>
          </a:p>
        </p:txBody>
      </p:sp>
      <p:pic>
        <p:nvPicPr>
          <p:cNvPr id="1168" name="Google Shape;1168;p201"/>
          <p:cNvPicPr preferRelativeResize="0"/>
          <p:nvPr/>
        </p:nvPicPr>
        <p:blipFill>
          <a:blip r:embed="rId3">
            <a:alphaModFix/>
          </a:blip>
          <a:stretch>
            <a:fillRect/>
          </a:stretch>
        </p:blipFill>
        <p:spPr>
          <a:xfrm>
            <a:off x="4253275" y="1470337"/>
            <a:ext cx="3223225" cy="220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idx="1" type="body"/>
          </p:nvPr>
        </p:nvSpPr>
        <p:spPr>
          <a:xfrm>
            <a:off x="311700" y="285100"/>
            <a:ext cx="8520600" cy="4549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Drag and Drop Data Transfer</a:t>
            </a:r>
            <a:endParaRPr b="1" sz="1600"/>
          </a:p>
          <a:p>
            <a:pPr indent="0" lvl="0" marL="0" rtl="0" algn="just">
              <a:spcBef>
                <a:spcPts val="0"/>
              </a:spcBef>
              <a:spcAft>
                <a:spcPts val="0"/>
              </a:spcAft>
              <a:buNone/>
            </a:pPr>
            <a:r>
              <a:rPr lang="es-419" sz="1400"/>
              <a:t>Arrastrar y soltar permite la transferencia de datos tanto en el lenguaje de programación Java como en las aplicaciones nativas. </a:t>
            </a:r>
            <a:endParaRPr sz="1400"/>
          </a:p>
          <a:p>
            <a:pPr indent="0" lvl="0" marL="0" rtl="0" algn="just">
              <a:spcBef>
                <a:spcPts val="1600"/>
              </a:spcBef>
              <a:spcAft>
                <a:spcPts val="0"/>
              </a:spcAft>
              <a:buNone/>
            </a:pPr>
            <a:r>
              <a:rPr b="1" lang="es-419" sz="1600"/>
              <a:t>Image I/O</a:t>
            </a:r>
            <a:endParaRPr/>
          </a:p>
          <a:p>
            <a:pPr indent="0" lvl="0" marL="0" rtl="0" algn="just">
              <a:spcBef>
                <a:spcPts val="0"/>
              </a:spcBef>
              <a:spcAft>
                <a:spcPts val="0"/>
              </a:spcAft>
              <a:buNone/>
            </a:pPr>
            <a:r>
              <a:rPr lang="es-419" sz="1400"/>
              <a:t>La API Image de E/S proporciona una arquitectura conectable para trabajar con imágenes almacenadas en archivos y a las que se accede a través de la red. La API proporciona un framework para agregar complementos específicos de formato. Los plug-ins para varios formatos comunes se incluyen con Java Image I/O, pero los terceros pueden usar esta API para crear sus propios complementos para manejar formatos especiales. </a:t>
            </a:r>
            <a:endParaRPr sz="1400"/>
          </a:p>
          <a:p>
            <a:pPr indent="0" lvl="0" marL="0" rtl="0" algn="just">
              <a:spcBef>
                <a:spcPts val="1600"/>
              </a:spcBef>
              <a:spcAft>
                <a:spcPts val="0"/>
              </a:spcAft>
              <a:buNone/>
            </a:pPr>
            <a:r>
              <a:rPr b="1" lang="es-419" sz="1600"/>
              <a:t>Java 2D™ Graphics and Imaging™</a:t>
            </a:r>
            <a:endParaRPr/>
          </a:p>
          <a:p>
            <a:pPr indent="0" lvl="0" marL="0" rtl="0" algn="just">
              <a:spcBef>
                <a:spcPts val="0"/>
              </a:spcBef>
              <a:spcAft>
                <a:spcPts val="1600"/>
              </a:spcAft>
              <a:buNone/>
            </a:pPr>
            <a:r>
              <a:rPr lang="es-419" sz="1400"/>
              <a:t>La API Java 2D ™ es un conjunto de clases para gráficos 2D e imágenes avanzadas. Abarca arte lineal, texto e imágenes en un solo modelo integral. La API proporciona una amplia compatibilidad con la composición de imágenes y las imágenes de canales alfa, un conjunto de clases para proporcionar una definición y conversión precisa del espacio de color y un amplio conjunto de operadores de generación de imágenes orientados a la visualización.</a:t>
            </a:r>
            <a:endParaRPr sz="1400"/>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202"/>
          <p:cNvSpPr txBox="1"/>
          <p:nvPr>
            <p:ph idx="1" type="body"/>
          </p:nvPr>
        </p:nvSpPr>
        <p:spPr>
          <a:xfrm>
            <a:off x="311700" y="2138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Implementaciones principales de Channel en Java NIO:</a:t>
            </a:r>
            <a:endParaRPr/>
          </a:p>
          <a:p>
            <a:pPr indent="-330200" lvl="0" marL="914400" rtl="0" algn="l">
              <a:spcBef>
                <a:spcPts val="0"/>
              </a:spcBef>
              <a:spcAft>
                <a:spcPts val="0"/>
              </a:spcAft>
              <a:buSzPts val="1600"/>
              <a:buChar char="●"/>
            </a:pPr>
            <a:r>
              <a:rPr lang="es-419" sz="1600"/>
              <a:t>FileChannel</a:t>
            </a:r>
            <a:endParaRPr sz="1600"/>
          </a:p>
          <a:p>
            <a:pPr indent="-330200" lvl="0" marL="914400" rtl="0" algn="l">
              <a:spcBef>
                <a:spcPts val="0"/>
              </a:spcBef>
              <a:spcAft>
                <a:spcPts val="0"/>
              </a:spcAft>
              <a:buSzPts val="1600"/>
              <a:buChar char="●"/>
            </a:pPr>
            <a:r>
              <a:rPr lang="es-419" sz="1600"/>
              <a:t>DatagramChannel</a:t>
            </a:r>
            <a:endParaRPr sz="1600"/>
          </a:p>
          <a:p>
            <a:pPr indent="-330200" lvl="0" marL="914400" rtl="0" algn="l">
              <a:spcBef>
                <a:spcPts val="0"/>
              </a:spcBef>
              <a:spcAft>
                <a:spcPts val="0"/>
              </a:spcAft>
              <a:buSzPts val="1600"/>
              <a:buChar char="●"/>
            </a:pPr>
            <a:r>
              <a:rPr lang="es-419" sz="1600"/>
              <a:t>SocketChannel</a:t>
            </a:r>
            <a:endParaRPr sz="1600"/>
          </a:p>
          <a:p>
            <a:pPr indent="-330200" lvl="0" marL="914400" rtl="0" algn="l">
              <a:spcBef>
                <a:spcPts val="0"/>
              </a:spcBef>
              <a:spcAft>
                <a:spcPts val="0"/>
              </a:spcAft>
              <a:buSzPts val="1600"/>
              <a:buChar char="●"/>
            </a:pPr>
            <a:r>
              <a:rPr lang="es-419" sz="1600"/>
              <a:t>ServerSocketChannel</a:t>
            </a:r>
            <a:endParaRPr sz="1600"/>
          </a:p>
          <a:p>
            <a:pPr indent="-330200" lvl="0" marL="914400" rtl="0" algn="l">
              <a:spcBef>
                <a:spcPts val="0"/>
              </a:spcBef>
              <a:spcAft>
                <a:spcPts val="0"/>
              </a:spcAft>
              <a:buSzPts val="1600"/>
              <a:buChar char="●"/>
            </a:pPr>
            <a:r>
              <a:rPr lang="es-419" sz="1600"/>
              <a:t>Como puede ver, estos canales cubren la red UDP + TCP IO y el archivo IO.</a:t>
            </a:r>
            <a:endParaRPr sz="1600"/>
          </a:p>
          <a:p>
            <a:pPr indent="0" lvl="0" marL="0" rtl="0" algn="l">
              <a:spcBef>
                <a:spcPts val="1600"/>
              </a:spcBef>
              <a:spcAft>
                <a:spcPts val="0"/>
              </a:spcAft>
              <a:buNone/>
            </a:pPr>
            <a:r>
              <a:rPr lang="es-419"/>
              <a:t>Implementaciones básicas de Buffer en Java NIO:</a:t>
            </a:r>
            <a:endParaRPr/>
          </a:p>
          <a:p>
            <a:pPr indent="-330200" lvl="0" marL="914400" rtl="0" algn="l">
              <a:spcBef>
                <a:spcPts val="0"/>
              </a:spcBef>
              <a:spcAft>
                <a:spcPts val="0"/>
              </a:spcAft>
              <a:buSzPts val="1600"/>
              <a:buChar char="●"/>
            </a:pPr>
            <a:r>
              <a:rPr lang="es-419" sz="1600"/>
              <a:t>ByteBuffer</a:t>
            </a:r>
            <a:endParaRPr sz="1600"/>
          </a:p>
          <a:p>
            <a:pPr indent="-330200" lvl="0" marL="914400" rtl="0" algn="l">
              <a:spcBef>
                <a:spcPts val="0"/>
              </a:spcBef>
              <a:spcAft>
                <a:spcPts val="0"/>
              </a:spcAft>
              <a:buSzPts val="1600"/>
              <a:buChar char="●"/>
            </a:pPr>
            <a:r>
              <a:rPr lang="es-419" sz="1600"/>
              <a:t>CharBuffer</a:t>
            </a:r>
            <a:endParaRPr sz="1600"/>
          </a:p>
          <a:p>
            <a:pPr indent="-330200" lvl="0" marL="914400" rtl="0" algn="l">
              <a:spcBef>
                <a:spcPts val="0"/>
              </a:spcBef>
              <a:spcAft>
                <a:spcPts val="0"/>
              </a:spcAft>
              <a:buSzPts val="1600"/>
              <a:buChar char="●"/>
            </a:pPr>
            <a:r>
              <a:rPr lang="es-419" sz="1600"/>
              <a:t>DoubleBuffer</a:t>
            </a:r>
            <a:endParaRPr sz="1600"/>
          </a:p>
          <a:p>
            <a:pPr indent="-330200" lvl="0" marL="914400" rtl="0" algn="l">
              <a:spcBef>
                <a:spcPts val="0"/>
              </a:spcBef>
              <a:spcAft>
                <a:spcPts val="0"/>
              </a:spcAft>
              <a:buSzPts val="1600"/>
              <a:buChar char="●"/>
            </a:pPr>
            <a:r>
              <a:rPr lang="es-419" sz="1600"/>
              <a:t>FloatBuffer</a:t>
            </a:r>
            <a:endParaRPr sz="1600"/>
          </a:p>
          <a:p>
            <a:pPr indent="-330200" lvl="0" marL="914400" rtl="0" algn="l">
              <a:spcBef>
                <a:spcPts val="0"/>
              </a:spcBef>
              <a:spcAft>
                <a:spcPts val="0"/>
              </a:spcAft>
              <a:buSzPts val="1600"/>
              <a:buChar char="●"/>
            </a:pPr>
            <a:r>
              <a:rPr lang="es-419" sz="1600"/>
              <a:t>IntBuffer</a:t>
            </a:r>
            <a:endParaRPr sz="1600"/>
          </a:p>
          <a:p>
            <a:pPr indent="-330200" lvl="0" marL="914400" rtl="0" algn="l">
              <a:spcBef>
                <a:spcPts val="0"/>
              </a:spcBef>
              <a:spcAft>
                <a:spcPts val="0"/>
              </a:spcAft>
              <a:buSzPts val="1600"/>
              <a:buChar char="●"/>
            </a:pPr>
            <a:r>
              <a:rPr lang="es-419" sz="1600"/>
              <a:t>LongBuffer</a:t>
            </a:r>
            <a:endParaRPr sz="1600"/>
          </a:p>
          <a:p>
            <a:pPr indent="-330200" lvl="0" marL="914400" rtl="0" algn="l">
              <a:spcBef>
                <a:spcPts val="0"/>
              </a:spcBef>
              <a:spcAft>
                <a:spcPts val="0"/>
              </a:spcAft>
              <a:buSzPts val="1600"/>
              <a:buChar char="●"/>
            </a:pPr>
            <a:r>
              <a:rPr lang="es-419" sz="1600"/>
              <a:t>ShortBuffer</a:t>
            </a:r>
            <a:endParaRPr sz="1600"/>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203"/>
          <p:cNvSpPr txBox="1"/>
          <p:nvPr>
            <p:ph idx="1" type="body"/>
          </p:nvPr>
        </p:nvSpPr>
        <p:spPr>
          <a:xfrm>
            <a:off x="311700" y="273200"/>
            <a:ext cx="8520600" cy="4549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Java NIO le permite hacer  IO sin bloqueo. Por ejemplo, un hilo puede pedirle a un canal que lea datos en un búfer. Mientras el canal lee datos en el búfer, el hilo puede hacer otra cosa. Una vez que se leen los datos en el búfer, el hilo puede continuar procesando. Lo mismo es válido para escribir datos en canales.</a:t>
            </a:r>
            <a:endParaRPr/>
          </a:p>
          <a:p>
            <a:pPr indent="0" lvl="0" marL="0" rtl="0" algn="just">
              <a:spcBef>
                <a:spcPts val="1600"/>
              </a:spcBef>
              <a:spcAft>
                <a:spcPts val="0"/>
              </a:spcAft>
              <a:buNone/>
            </a:pPr>
            <a:r>
              <a:rPr b="1" lang="es-419"/>
              <a:t>Java NIO: Selectors</a:t>
            </a:r>
            <a:endParaRPr b="1"/>
          </a:p>
          <a:p>
            <a:pPr indent="0" lvl="0" marL="0" rtl="0" algn="just">
              <a:spcBef>
                <a:spcPts val="1600"/>
              </a:spcBef>
              <a:spcAft>
                <a:spcPts val="0"/>
              </a:spcAft>
              <a:buNone/>
            </a:pPr>
            <a:r>
              <a:rPr lang="es-419"/>
              <a:t>Java NIO contiene el concepto de "selectores". Un selector es un objeto que puede monitorear múltiples canales para eventos (como: conexión abierta, datos recibidos, etc.). Por lo tanto, un solo hilo puede monitorear múltiples canales de datos.</a:t>
            </a:r>
            <a:br>
              <a:rPr lang="es-419"/>
            </a:br>
            <a:r>
              <a:rPr lang="es-419"/>
              <a:t>Un selector permite que un solo hilo maneje múltiples canales. Esto es útil si su aplicación tiene muchas conexiones (Canales) abiertas, pero solo tiene poco tráfico en cada conexión. Por ejemplo, en un servidor de chat.</a:t>
            </a:r>
            <a:br>
              <a:rPr lang="es-419"/>
            </a:br>
            <a:br>
              <a:rPr lang="es-419"/>
            </a:br>
            <a:br>
              <a:rPr lang="es-419"/>
            </a:b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04"/>
          <p:cNvSpPr txBox="1"/>
          <p:nvPr>
            <p:ph idx="1" type="body"/>
          </p:nvPr>
        </p:nvSpPr>
        <p:spPr>
          <a:xfrm>
            <a:off x="311700" y="261325"/>
            <a:ext cx="8520600" cy="430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Aquí hay una ilustración de un hilo usando un selector para manejar 3 canales: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457200" lvl="0" marL="457200" rtl="0" algn="l">
              <a:spcBef>
                <a:spcPts val="1600"/>
              </a:spcBef>
              <a:spcAft>
                <a:spcPts val="1600"/>
              </a:spcAft>
              <a:buNone/>
            </a:pPr>
            <a:r>
              <a:rPr b="1" lang="es-419" sz="1600"/>
              <a:t>Java NIO: un subproceso usa un selector para manejar 3 canales</a:t>
            </a:r>
            <a:endParaRPr b="1" sz="1600"/>
          </a:p>
        </p:txBody>
      </p:sp>
      <p:pic>
        <p:nvPicPr>
          <p:cNvPr id="1184" name="Google Shape;1184;p204"/>
          <p:cNvPicPr preferRelativeResize="0"/>
          <p:nvPr/>
        </p:nvPicPr>
        <p:blipFill>
          <a:blip r:embed="rId3">
            <a:alphaModFix/>
          </a:blip>
          <a:stretch>
            <a:fillRect/>
          </a:stretch>
        </p:blipFill>
        <p:spPr>
          <a:xfrm>
            <a:off x="2628900" y="1033463"/>
            <a:ext cx="3886200" cy="3076575"/>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205"/>
          <p:cNvSpPr txBox="1"/>
          <p:nvPr>
            <p:ph idx="1" type="body"/>
          </p:nvPr>
        </p:nvSpPr>
        <p:spPr>
          <a:xfrm>
            <a:off x="311700" y="285100"/>
            <a:ext cx="8520600" cy="4284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Para usar un selector, registra el canal con él. Luego lo llamas método select (). Este método se bloqueará hasta que haya un evento listo para uno de los canales registrados. Una vez que el método retorna, el hilo puede procesar estos eventos. Ejemplos de eventos son conexión entrante, datos recibidos, etc.</a:t>
            </a:r>
            <a:endParaRPr sz="1600"/>
          </a:p>
          <a:p>
            <a:pPr indent="0" lvl="0" marL="0" rtl="0" algn="l">
              <a:spcBef>
                <a:spcPts val="1600"/>
              </a:spcBef>
              <a:spcAft>
                <a:spcPts val="1600"/>
              </a:spcAft>
              <a:buNone/>
            </a:pPr>
            <a:r>
              <a:t/>
            </a:r>
            <a:endParaRPr sz="1600"/>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20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Concurrencia</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207"/>
          <p:cNvSpPr txBox="1"/>
          <p:nvPr>
            <p:ph type="title"/>
          </p:nvPr>
        </p:nvSpPr>
        <p:spPr>
          <a:xfrm>
            <a:off x="311700" y="249450"/>
            <a:ext cx="8520600" cy="7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1200" name="Google Shape;1200;p207"/>
          <p:cNvSpPr txBox="1"/>
          <p:nvPr>
            <p:ph idx="1" type="body"/>
          </p:nvPr>
        </p:nvSpPr>
        <p:spPr>
          <a:xfrm>
            <a:off x="311700" y="914675"/>
            <a:ext cx="8520600" cy="4074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La API de concurrencia se introdujo por primera vez con el lanzamiento de Java 5 y luego se mejoró progresivamente con cada nueva versión de Java. La mayoría de los conceptos que se muestran en este artículo también funcionan en versiones anteriores de Java. Sin embargo, estos ejemplos de código se centran en Java 8 y hacen un uso intensivo de expresiones lambda y otras características nuevas.</a:t>
            </a:r>
            <a:endParaRPr sz="1600"/>
          </a:p>
          <a:p>
            <a:pPr indent="0" lvl="0" marL="0" rtl="0" algn="just">
              <a:spcBef>
                <a:spcPts val="1600"/>
              </a:spcBef>
              <a:spcAft>
                <a:spcPts val="1600"/>
              </a:spcAft>
              <a:buNone/>
            </a:pPr>
            <a:r>
              <a:t/>
            </a:r>
            <a:endParaRPr sz="1600"/>
          </a:p>
        </p:txBody>
      </p:sp>
      <p:pic>
        <p:nvPicPr>
          <p:cNvPr id="1201" name="Google Shape;1201;p207"/>
          <p:cNvPicPr preferRelativeResize="0"/>
          <p:nvPr/>
        </p:nvPicPr>
        <p:blipFill>
          <a:blip r:embed="rId3">
            <a:alphaModFix/>
          </a:blip>
          <a:stretch>
            <a:fillRect/>
          </a:stretch>
        </p:blipFill>
        <p:spPr>
          <a:xfrm>
            <a:off x="2243150" y="2506425"/>
            <a:ext cx="4705925" cy="2494200"/>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Threads y Runnables</a:t>
            </a:r>
            <a:endParaRPr/>
          </a:p>
        </p:txBody>
      </p:sp>
      <p:sp>
        <p:nvSpPr>
          <p:cNvPr id="1207" name="Google Shape;1207;p208"/>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rgbClr val="695D46"/>
                </a:solidFill>
              </a:rPr>
              <a:t>Todos los sistemas operativos modernos admiten simultaneidad a través de procesos y subprocesos. Los procesos son instancias de programas que normalmente se ejecutan de forma independiente entre sí iniciando un programa java, el sistema operativo genera un nuevo proceso que se ejecuta en paralelo a otros programas. Dentro de esos procesos, podemos utilizar hilos para ejecutar código al mismo tiempo, de modo que podamos aprovechar al máximo los núcleos disponibles de la CPU.</a:t>
            </a:r>
            <a:endParaRPr>
              <a:solidFill>
                <a:srgbClr val="695D46"/>
              </a:solidFill>
            </a:endParaRPr>
          </a:p>
          <a:p>
            <a:pPr indent="0" lvl="0" marL="0" rtl="0" algn="just">
              <a:spcBef>
                <a:spcPts val="1600"/>
              </a:spcBef>
              <a:spcAft>
                <a:spcPts val="1600"/>
              </a:spcAft>
              <a:buNone/>
            </a:pPr>
            <a:r>
              <a:rPr lang="es-419">
                <a:solidFill>
                  <a:srgbClr val="695D46"/>
                </a:solidFill>
              </a:rPr>
              <a:t>Java admite Threads desde JDK 1.0. </a:t>
            </a:r>
            <a:endParaRPr>
              <a:solidFill>
                <a:srgbClr val="695D46"/>
              </a:solidFill>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209"/>
          <p:cNvSpPr txBox="1"/>
          <p:nvPr>
            <p:ph idx="1" type="body"/>
          </p:nvPr>
        </p:nvSpPr>
        <p:spPr>
          <a:xfrm>
            <a:off x="311700" y="296975"/>
            <a:ext cx="8520600" cy="4272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600"/>
              </a:spcAft>
              <a:buNone/>
            </a:pPr>
            <a:r>
              <a:rPr lang="es-419">
                <a:solidFill>
                  <a:srgbClr val="695D46"/>
                </a:solidFill>
              </a:rPr>
              <a:t>Antes de comenzar un nuevo hilo, debe especificar el código que ejecutará este hilo, a menudo denominado tarea. Esto se hace mediante la implementación de Runnable, una interfaz funcional que define un único método void sin argumentos run()</a:t>
            </a:r>
            <a:endParaRPr/>
          </a:p>
        </p:txBody>
      </p:sp>
      <p:graphicFrame>
        <p:nvGraphicFramePr>
          <p:cNvPr id="1213" name="Google Shape;1213;p209"/>
          <p:cNvGraphicFramePr/>
          <p:nvPr/>
        </p:nvGraphicFramePr>
        <p:xfrm>
          <a:off x="2231975" y="2066700"/>
          <a:ext cx="3000000" cy="3000000"/>
        </p:xfrm>
        <a:graphic>
          <a:graphicData uri="http://schemas.openxmlformats.org/drawingml/2006/table">
            <a:tbl>
              <a:tblPr>
                <a:noFill/>
                <a:tableStyleId>{2A9DCA5C-DCE8-404A-8AA8-CB0F6B145ADB}</a:tableStyleId>
              </a:tblPr>
              <a:tblGrid>
                <a:gridCol w="6375275"/>
              </a:tblGrid>
              <a:tr h="2102475">
                <a:tc>
                  <a:txBody>
                    <a:bodyPr/>
                    <a:lstStyle/>
                    <a:p>
                      <a:pPr indent="0" lvl="0" marL="0" rtl="0" algn="l">
                        <a:lnSpc>
                          <a:spcPct val="138000"/>
                        </a:lnSpc>
                        <a:spcBef>
                          <a:spcPts val="0"/>
                        </a:spcBef>
                        <a:spcAft>
                          <a:spcPts val="0"/>
                        </a:spcAft>
                        <a:buNone/>
                      </a:pPr>
                      <a:r>
                        <a:rPr lang="es-419" sz="1200">
                          <a:solidFill>
                            <a:srgbClr val="FFFFFF"/>
                          </a:solidFill>
                          <a:latin typeface="Consolas"/>
                          <a:ea typeface="Consolas"/>
                          <a:cs typeface="Consolas"/>
                          <a:sym typeface="Consolas"/>
                        </a:rPr>
                        <a:t>Runnable task = () -&gt; {</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    String threadName = Thread.currentThread().getName();</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    System.out.println(</a:t>
                      </a:r>
                      <a:r>
                        <a:rPr lang="es-419" sz="1200">
                          <a:solidFill>
                            <a:srgbClr val="A2FCA2"/>
                          </a:solidFill>
                          <a:latin typeface="Consolas"/>
                          <a:ea typeface="Consolas"/>
                          <a:cs typeface="Consolas"/>
                          <a:sym typeface="Consolas"/>
                        </a:rPr>
                        <a:t>"Hello "</a:t>
                      </a:r>
                      <a:r>
                        <a:rPr lang="es-419" sz="1200">
                          <a:solidFill>
                            <a:srgbClr val="FFFFFF"/>
                          </a:solidFill>
                          <a:latin typeface="Consolas"/>
                          <a:ea typeface="Consolas"/>
                          <a:cs typeface="Consolas"/>
                          <a:sym typeface="Consolas"/>
                        </a:rPr>
                        <a:t> + threadName);</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task.run();</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Thread thread = </a:t>
                      </a:r>
                      <a:r>
                        <a:rPr lang="es-419" sz="1200">
                          <a:solidFill>
                            <a:srgbClr val="FCC28C"/>
                          </a:solidFill>
                          <a:latin typeface="Consolas"/>
                          <a:ea typeface="Consolas"/>
                          <a:cs typeface="Consolas"/>
                          <a:sym typeface="Consolas"/>
                        </a:rPr>
                        <a:t>new</a:t>
                      </a:r>
                      <a:r>
                        <a:rPr lang="es-419" sz="1200">
                          <a:solidFill>
                            <a:srgbClr val="FFFFFF"/>
                          </a:solidFill>
                          <a:latin typeface="Consolas"/>
                          <a:ea typeface="Consolas"/>
                          <a:cs typeface="Consolas"/>
                          <a:sym typeface="Consolas"/>
                        </a:rPr>
                        <a:t> Thread(task);</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thread.start();</a:t>
                      </a:r>
                      <a:br>
                        <a:rPr lang="es-419" sz="1200">
                          <a:solidFill>
                            <a:srgbClr val="FFFFFF"/>
                          </a:solidFill>
                          <a:latin typeface="Consolas"/>
                          <a:ea typeface="Consolas"/>
                          <a:cs typeface="Consolas"/>
                          <a:sym typeface="Consolas"/>
                        </a:rPr>
                      </a:br>
                      <a:r>
                        <a:rPr lang="es-419" sz="1200">
                          <a:solidFill>
                            <a:srgbClr val="FFFFFF"/>
                          </a:solidFill>
                          <a:latin typeface="Consolas"/>
                          <a:ea typeface="Consolas"/>
                          <a:cs typeface="Consolas"/>
                          <a:sym typeface="Consolas"/>
                        </a:rPr>
                        <a:t>System.out.println(</a:t>
                      </a:r>
                      <a:r>
                        <a:rPr lang="es-419" sz="1200">
                          <a:solidFill>
                            <a:srgbClr val="A2FCA2"/>
                          </a:solidFill>
                          <a:latin typeface="Consolas"/>
                          <a:ea typeface="Consolas"/>
                          <a:cs typeface="Consolas"/>
                          <a:sym typeface="Consolas"/>
                        </a:rPr>
                        <a:t>"Done!"</a:t>
                      </a:r>
                      <a:r>
                        <a:rPr lang="es-419"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API Concurrent</a:t>
            </a:r>
            <a:endParaRPr/>
          </a:p>
        </p:txBody>
      </p:sp>
      <p:sp>
        <p:nvSpPr>
          <p:cNvPr id="1219" name="Google Shape;1219;p210"/>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419">
                <a:solidFill>
                  <a:srgbClr val="695D46"/>
                </a:solidFill>
              </a:rPr>
              <a:t>Los sincronizadores proporcionados en la biblioteca java.util.concurrent y sus usos se enumeran aquí:</a:t>
            </a:r>
            <a:endParaRPr>
              <a:solidFill>
                <a:srgbClr val="695D46"/>
              </a:solidFill>
            </a:endParaRPr>
          </a:p>
          <a:p>
            <a:pPr indent="-342900" lvl="0" marL="457200" rtl="0" algn="just">
              <a:spcBef>
                <a:spcPts val="1600"/>
              </a:spcBef>
              <a:spcAft>
                <a:spcPts val="0"/>
              </a:spcAft>
              <a:buClr>
                <a:srgbClr val="695D46"/>
              </a:buClr>
              <a:buSzPts val="1800"/>
              <a:buChar char="●"/>
            </a:pPr>
            <a:r>
              <a:rPr lang="es-419">
                <a:solidFill>
                  <a:srgbClr val="695D46"/>
                </a:solidFill>
              </a:rPr>
              <a:t>Semaphore controla el acceso a uno o más recursos compartidos.</a:t>
            </a:r>
            <a:endParaRPr>
              <a:solidFill>
                <a:srgbClr val="695D46"/>
              </a:solidFill>
            </a:endParaRPr>
          </a:p>
          <a:p>
            <a:pPr indent="-342900" lvl="0" marL="457200" rtl="0" algn="just">
              <a:spcBef>
                <a:spcPts val="0"/>
              </a:spcBef>
              <a:spcAft>
                <a:spcPts val="0"/>
              </a:spcAft>
              <a:buClr>
                <a:srgbClr val="695D46"/>
              </a:buClr>
              <a:buSzPts val="1800"/>
              <a:buChar char="●"/>
            </a:pPr>
            <a:r>
              <a:rPr lang="es-419">
                <a:solidFill>
                  <a:srgbClr val="695D46"/>
                </a:solidFill>
              </a:rPr>
              <a:t>Phaser se utiliza para soportar una barrera de sincronización.</a:t>
            </a:r>
            <a:endParaRPr>
              <a:solidFill>
                <a:srgbClr val="695D46"/>
              </a:solidFill>
            </a:endParaRPr>
          </a:p>
          <a:p>
            <a:pPr indent="-342900" lvl="0" marL="457200" rtl="0" algn="just">
              <a:spcBef>
                <a:spcPts val="0"/>
              </a:spcBef>
              <a:spcAft>
                <a:spcPts val="0"/>
              </a:spcAft>
              <a:buClr>
                <a:srgbClr val="695D46"/>
              </a:buClr>
              <a:buSzPts val="1800"/>
              <a:buChar char="●"/>
            </a:pPr>
            <a:r>
              <a:rPr lang="es-419">
                <a:solidFill>
                  <a:srgbClr val="695D46"/>
                </a:solidFill>
              </a:rPr>
              <a:t>CountDownLatch permite que los hilos esperen a que se complete una cuenta regresiva.</a:t>
            </a:r>
            <a:endParaRPr>
              <a:solidFill>
                <a:srgbClr val="695D46"/>
              </a:solidFill>
            </a:endParaRPr>
          </a:p>
          <a:p>
            <a:pPr indent="-342900" lvl="0" marL="457200" rtl="0" algn="just">
              <a:spcBef>
                <a:spcPts val="0"/>
              </a:spcBef>
              <a:spcAft>
                <a:spcPts val="0"/>
              </a:spcAft>
              <a:buClr>
                <a:srgbClr val="695D46"/>
              </a:buClr>
              <a:buSzPts val="1800"/>
              <a:buChar char="●"/>
            </a:pPr>
            <a:r>
              <a:rPr lang="es-419">
                <a:solidFill>
                  <a:srgbClr val="695D46"/>
                </a:solidFill>
              </a:rPr>
              <a:t>El Exchanger admite el intercambio de datos entre dos hilos.</a:t>
            </a:r>
            <a:endParaRPr>
              <a:solidFill>
                <a:srgbClr val="695D46"/>
              </a:solidFill>
            </a:endParaRPr>
          </a:p>
          <a:p>
            <a:pPr indent="-342900" lvl="0" marL="457200" rtl="0" algn="just">
              <a:spcBef>
                <a:spcPts val="0"/>
              </a:spcBef>
              <a:spcAft>
                <a:spcPts val="0"/>
              </a:spcAft>
              <a:buClr>
                <a:srgbClr val="695D46"/>
              </a:buClr>
              <a:buSzPts val="1800"/>
              <a:buChar char="●"/>
            </a:pPr>
            <a:r>
              <a:rPr lang="es-419">
                <a:solidFill>
                  <a:srgbClr val="695D46"/>
                </a:solidFill>
              </a:rPr>
              <a:t>CyclicBarrier permite que los hilos esperen en un punto de ejecución predefinido.</a:t>
            </a:r>
            <a:endParaRPr>
              <a:solidFill>
                <a:srgbClr val="695D46"/>
              </a:solidFill>
            </a:endParaRPr>
          </a:p>
          <a:p>
            <a:pPr indent="0" lvl="0" marL="0" rtl="0" algn="just">
              <a:spcBef>
                <a:spcPts val="1600"/>
              </a:spcBef>
              <a:spcAft>
                <a:spcPts val="0"/>
              </a:spcAft>
              <a:buClr>
                <a:srgbClr val="000000"/>
              </a:buClr>
              <a:buSzPts val="1100"/>
              <a:buFont typeface="Arial"/>
              <a:buNone/>
            </a:pPr>
            <a:r>
              <a:t/>
            </a:r>
            <a:endParaRPr>
              <a:solidFill>
                <a:srgbClr val="695D46"/>
              </a:solidFill>
            </a:endParaRPr>
          </a:p>
          <a:p>
            <a:pPr indent="0" lvl="0" marL="0" rtl="0" algn="just">
              <a:spcBef>
                <a:spcPts val="1600"/>
              </a:spcBef>
              <a:spcAft>
                <a:spcPts val="1600"/>
              </a:spcAft>
              <a:buNone/>
            </a:pPr>
            <a:r>
              <a:t/>
            </a:r>
            <a:endParaRPr>
              <a:solidFill>
                <a:srgbClr val="695D46"/>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11"/>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Semaphore</a:t>
            </a:r>
            <a:endParaRPr b="1"/>
          </a:p>
          <a:p>
            <a:pPr indent="0" lvl="0" marL="0" rtl="0" algn="just">
              <a:spcBef>
                <a:spcPts val="0"/>
              </a:spcBef>
              <a:spcAft>
                <a:spcPts val="0"/>
              </a:spcAft>
              <a:buNone/>
            </a:pPr>
            <a:r>
              <a:rPr lang="es-419"/>
              <a:t>Un Semaphore controla el acceso a recursos compartidos. Un semáforo mantiene un contador para especificar el número de recursos que controla el semáforo. Se permite el acceso al recurso si el contador es mayor que cero, mientras que un valor cero del contador indica que no hay recurso disponible en ese momento y, por lo tanto, se deniega el acceso.</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6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Objetivos</a:t>
            </a:r>
            <a:endParaRPr/>
          </a:p>
        </p:txBody>
      </p:sp>
      <p:sp>
        <p:nvSpPr>
          <p:cNvPr id="63" name="Google Shape;63;p14"/>
          <p:cNvSpPr txBox="1"/>
          <p:nvPr>
            <p:ph idx="1" type="body"/>
          </p:nvPr>
        </p:nvSpPr>
        <p:spPr>
          <a:xfrm>
            <a:off x="311700" y="969125"/>
            <a:ext cx="4356600" cy="410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95D46"/>
              </a:buClr>
              <a:buSzPts val="1400"/>
              <a:buChar char="●"/>
            </a:pPr>
            <a:r>
              <a:rPr lang="es-419">
                <a:solidFill>
                  <a:srgbClr val="695D46"/>
                </a:solidFill>
              </a:rPr>
              <a:t>Creación de aplicaciones multihilo de alto rendimiento</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Creación de aplicaciones de tecnología Java que aprovechan las características orientadas a objetos del lenguaje Java, como la encapsulación, la herencia y el polimorfismo</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Implementación de la funcionalidad de entrada / salida (E / S) para leer y escribir en archivos de datos y texto y comprender flujos de E / S avanzados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Ejecutar una aplicación de tecnología Java desde la línea de comando</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Manipulación de archivos, directorios y sistemas de archivos utilizando la especificación JDK NIO.2</a:t>
            </a:r>
            <a:endParaRPr>
              <a:solidFill>
                <a:srgbClr val="695D46"/>
              </a:solidFill>
            </a:endParaRPr>
          </a:p>
          <a:p>
            <a:pPr indent="0" lvl="0" marL="0" rtl="0" algn="l">
              <a:spcBef>
                <a:spcPts val="1600"/>
              </a:spcBef>
              <a:spcAft>
                <a:spcPts val="0"/>
              </a:spcAft>
              <a:buNone/>
            </a:pPr>
            <a:r>
              <a:t/>
            </a:r>
            <a:endParaRPr>
              <a:solidFill>
                <a:srgbClr val="695D46"/>
              </a:solidFill>
            </a:endParaRPr>
          </a:p>
          <a:p>
            <a:pPr indent="0" lvl="0" marL="0" rtl="0" algn="l">
              <a:spcBef>
                <a:spcPts val="1600"/>
              </a:spcBef>
              <a:spcAft>
                <a:spcPts val="0"/>
              </a:spcAft>
              <a:buNone/>
            </a:pPr>
            <a:r>
              <a:t/>
            </a:r>
            <a:endParaRPr>
              <a:solidFill>
                <a:srgbClr val="695D46"/>
              </a:solidFill>
            </a:endParaRPr>
          </a:p>
          <a:p>
            <a:pPr indent="0" lvl="0" marL="0" rtl="0" algn="l">
              <a:spcBef>
                <a:spcPts val="1600"/>
              </a:spcBef>
              <a:spcAft>
                <a:spcPts val="0"/>
              </a:spcAft>
              <a:buNone/>
            </a:pPr>
            <a:r>
              <a:t/>
            </a:r>
            <a:endParaRPr>
              <a:solidFill>
                <a:srgbClr val="695D46"/>
              </a:solidFill>
            </a:endParaRPr>
          </a:p>
          <a:p>
            <a:pPr indent="0" lvl="0" marL="0" rtl="0" algn="l">
              <a:spcBef>
                <a:spcPts val="1600"/>
              </a:spcBef>
              <a:spcAft>
                <a:spcPts val="1600"/>
              </a:spcAft>
              <a:buNone/>
            </a:pPr>
            <a:r>
              <a:t/>
            </a:r>
            <a:endParaRPr>
              <a:solidFill>
                <a:srgbClr val="695D46"/>
              </a:solidFill>
            </a:endParaRPr>
          </a:p>
        </p:txBody>
      </p:sp>
      <p:sp>
        <p:nvSpPr>
          <p:cNvPr id="64" name="Google Shape;64;p14"/>
          <p:cNvSpPr txBox="1"/>
          <p:nvPr>
            <p:ph idx="2" type="body"/>
          </p:nvPr>
        </p:nvSpPr>
        <p:spPr>
          <a:xfrm>
            <a:off x="4832400" y="961375"/>
            <a:ext cx="3999900" cy="396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95D46"/>
              </a:buClr>
              <a:buSzPts val="1400"/>
              <a:buChar char="●"/>
            </a:pPr>
            <a:r>
              <a:rPr lang="es-419">
                <a:solidFill>
                  <a:srgbClr val="695D46"/>
                </a:solidFill>
              </a:rPr>
              <a:t>Creación de aplicaciones que utilizan el framework Collections </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Realización de operaciones múltiples en tablas de bases de datos, incluida la creación, lectura, actualización y eliminación mediante tecnología JDBC y JPA</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Buscar y filtrar colecciones usando Lambda Expressions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Implementando técnicas de manejo de errores usando manejo de excepciones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Uso de las características de concurrencia de Lambda Expression</a:t>
            </a:r>
            <a:endParaRPr>
              <a:solidFill>
                <a:srgbClr val="695D46"/>
              </a:solidFill>
            </a:endParaRPr>
          </a:p>
          <a:p>
            <a:pPr indent="0" lvl="0" marL="0" marR="0" rtl="0" algn="l">
              <a:lnSpc>
                <a:spcPct val="115000"/>
              </a:lnSpc>
              <a:spcBef>
                <a:spcPts val="0"/>
              </a:spcBef>
              <a:spcAft>
                <a:spcPts val="0"/>
              </a:spcAft>
              <a:buNone/>
            </a:pPr>
            <a:r>
              <a:t/>
            </a:r>
            <a:endParaRPr sz="1400">
              <a:solidFill>
                <a:srgbClr val="695D46"/>
              </a:solidFil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249450"/>
            <a:ext cx="8520600" cy="464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AWT</a:t>
            </a:r>
            <a:br>
              <a:rPr lang="es-419"/>
            </a:br>
            <a:r>
              <a:rPr lang="es-419" sz="1400"/>
              <a:t>El juego de herramientas de ventana abstracta (AWT) de la plataforma Java ™ proporciona API para construir componentes de interfaz de usuario como menús, botones, campos de texto, cuadros de diálogo, casillas de verificación y para manejar la entrada del usuario a través de esos componentes. Además, AWT permite renderizar formas simples como óvalos y polígonos y permite a los desarrolladores controlar el diseño de la interfaz del usuario y las fuentes utilizadas por sus aplicaciones. </a:t>
            </a:r>
            <a:endParaRPr sz="1400"/>
          </a:p>
          <a:p>
            <a:pPr indent="0" lvl="0" marL="0" rtl="0" algn="just">
              <a:spcBef>
                <a:spcPts val="1600"/>
              </a:spcBef>
              <a:spcAft>
                <a:spcPts val="0"/>
              </a:spcAft>
              <a:buNone/>
            </a:pPr>
            <a:r>
              <a:rPr b="1" lang="es-419" sz="1600"/>
              <a:t>Swing</a:t>
            </a:r>
            <a:br>
              <a:rPr lang="es-419" sz="1400"/>
            </a:br>
            <a:r>
              <a:rPr lang="es-419" sz="1400"/>
              <a:t>Las API de Swing también proporcionan un componente gráfico (GUI) para usar en las interfaces de usuario. Las API de Swing están escritas en el lenguaje de programación de Java sin ninguna dependencia del código que es específico de las facilidades de la GUI provistas por el sistema operativo subyacente. </a:t>
            </a:r>
            <a:endParaRPr sz="1400"/>
          </a:p>
          <a:p>
            <a:pPr indent="0" lvl="0" marL="0" rtl="0" algn="just">
              <a:spcBef>
                <a:spcPts val="1600"/>
              </a:spcBef>
              <a:spcAft>
                <a:spcPts val="0"/>
              </a:spcAft>
              <a:buNone/>
            </a:pPr>
            <a:r>
              <a:rPr b="1" lang="es-419" sz="1600"/>
              <a:t>JavaFX</a:t>
            </a:r>
            <a:endParaRPr b="1" sz="1600"/>
          </a:p>
          <a:p>
            <a:pPr indent="0" lvl="0" marL="0" rtl="0" algn="just">
              <a:spcBef>
                <a:spcPts val="0"/>
              </a:spcBef>
              <a:spcAft>
                <a:spcPts val="1600"/>
              </a:spcAft>
              <a:buNone/>
            </a:pPr>
            <a:r>
              <a:rPr lang="es-419" sz="1400"/>
              <a:t>Java SE 7 Update 2 y posterior incluye JavaFX SDK. La plataforma JavaFX es la evolución de la plataforma de cliente Java que permite a los desarrolladores de aplicaciones crear e implementar fácilmente aplicaciones de Internet (RIA) de manera consistente en múltiples plataformas. </a:t>
            </a:r>
            <a:endParaRPr sz="1400"/>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212"/>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CountDownLatch</a:t>
            </a:r>
            <a:endParaRPr b="1"/>
          </a:p>
          <a:p>
            <a:pPr indent="0" lvl="0" marL="0" rtl="0" algn="just">
              <a:spcBef>
                <a:spcPts val="0"/>
              </a:spcBef>
              <a:spcAft>
                <a:spcPts val="0"/>
              </a:spcAft>
              <a:buNone/>
            </a:pPr>
            <a:r>
              <a:rPr lang="es-419"/>
              <a:t>Este sincronizador permite que uno o más subprocesos esperen a que se complete una cuenta regresiva. Esta cuenta regresiva podría ser para que un conjunto de eventos ocurra o hasta que se complete un conjunto de operaciones que se están realizando en otros subprocesos. </a:t>
            </a:r>
            <a:endParaRPr/>
          </a:p>
          <a:p>
            <a:pPr indent="0" lvl="0" marL="0" rtl="0" algn="just">
              <a:spcBef>
                <a:spcPts val="1600"/>
              </a:spcBef>
              <a:spcAft>
                <a:spcPts val="1600"/>
              </a:spcAft>
              <a:buNone/>
            </a:pPr>
            <a:r>
              <a:t/>
            </a:r>
            <a:endParaRPr sz="1600"/>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213"/>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Exchanger</a:t>
            </a:r>
            <a:endParaRPr b="1"/>
          </a:p>
          <a:p>
            <a:pPr indent="0" lvl="0" marL="0" rtl="0" algn="just">
              <a:spcBef>
                <a:spcPts val="0"/>
              </a:spcBef>
              <a:spcAft>
                <a:spcPts val="0"/>
              </a:spcAft>
              <a:buNone/>
            </a:pPr>
            <a:r>
              <a:rPr lang="es-419"/>
              <a:t>La clase Exchanger es para intercambiar datos entre dos subprocesos. Lo que hace el Intercambiador es algo muy simple: espera hasta que ambos hilos hayan llamado el método exchange(). </a:t>
            </a:r>
            <a:endParaRPr/>
          </a:p>
          <a:p>
            <a:pPr indent="0" lvl="0" marL="0" rtl="0" algn="just">
              <a:spcBef>
                <a:spcPts val="1600"/>
              </a:spcBef>
              <a:spcAft>
                <a:spcPts val="0"/>
              </a:spcAft>
              <a:buNone/>
            </a:pPr>
            <a:r>
              <a:rPr lang="es-419"/>
              <a:t>Cuando ambos hilos han llamado este método, el objeto Intercambiador intercambia realmente los datos compartidos por los hilos entre sí. </a:t>
            </a:r>
            <a:endParaRPr/>
          </a:p>
          <a:p>
            <a:pPr indent="0" lvl="0" marL="0" rtl="0" algn="just">
              <a:spcBef>
                <a:spcPts val="1600"/>
              </a:spcBef>
              <a:spcAft>
                <a:spcPts val="0"/>
              </a:spcAft>
              <a:buNone/>
            </a:pPr>
            <a:r>
              <a:rPr lang="es-419"/>
              <a:t>Esta clase es útil cuando dos hilos necesitan sincronizarse entre ellos y intercambiar continuamente datos.</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sz="1600"/>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214"/>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CyclicBarrier</a:t>
            </a:r>
            <a:endParaRPr b="1"/>
          </a:p>
          <a:p>
            <a:pPr indent="0" lvl="0" marL="0" rtl="0" algn="just">
              <a:spcBef>
                <a:spcPts val="0"/>
              </a:spcBef>
              <a:spcAft>
                <a:spcPts val="0"/>
              </a:spcAft>
              <a:buNone/>
            </a:pPr>
            <a:r>
              <a:rPr lang="es-419"/>
              <a:t>Hay muchas situaciones en la programación concurrente donde los hilos pueden necesitar esperar en un punto de ejecución predefinido hasta que todos los otros hilos alcancen ese punto. CyclicBarrier ayuda a proporcionar tal punto de sincronización</a:t>
            </a:r>
            <a:endParaRPr/>
          </a:p>
          <a:p>
            <a:pPr indent="0" lvl="0" marL="0" rtl="0" algn="l">
              <a:spcBef>
                <a:spcPts val="1600"/>
              </a:spcBef>
              <a:spcAft>
                <a:spcPts val="1600"/>
              </a:spcAft>
              <a:buNone/>
            </a:pPr>
            <a:r>
              <a:t/>
            </a:r>
            <a:endParaRPr sz="1600"/>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215"/>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Phaser</a:t>
            </a:r>
            <a:endParaRPr b="1"/>
          </a:p>
          <a:p>
            <a:pPr indent="0" lvl="0" marL="0" rtl="0" algn="l">
              <a:spcBef>
                <a:spcPts val="0"/>
              </a:spcBef>
              <a:spcAft>
                <a:spcPts val="0"/>
              </a:spcAft>
              <a:buNone/>
            </a:pPr>
            <a:r>
              <a:rPr lang="es-419"/>
              <a:t>Phaser es una característica útil cuando pocos hilos independientes tienen que trabajar en fases para completar una tarea. </a:t>
            </a:r>
            <a:endParaRPr/>
          </a:p>
          <a:p>
            <a:pPr indent="0" lvl="0" marL="0" rtl="0" algn="l">
              <a:spcBef>
                <a:spcPts val="1600"/>
              </a:spcBef>
              <a:spcAft>
                <a:spcPts val="0"/>
              </a:spcAft>
              <a:buNone/>
            </a:pPr>
            <a:r>
              <a:rPr lang="es-419"/>
              <a:t>Por lo tanto, se necesita un punto de sincronización para que los hilos funcionen en una parte de una tarea, espere a que otros completen otra parte de la tarea y realice una sincronización antes de avanzar para completar la siguiente parte de la tarea.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600"/>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216"/>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Atomic Variables</a:t>
            </a:r>
            <a:endParaRPr b="1"/>
          </a:p>
          <a:p>
            <a:pPr indent="0" lvl="0" marL="0" rtl="0" algn="just">
              <a:spcBef>
                <a:spcPts val="0"/>
              </a:spcBef>
              <a:spcAft>
                <a:spcPts val="0"/>
              </a:spcAft>
              <a:buNone/>
            </a:pPr>
            <a:r>
              <a:rPr lang="es-419"/>
              <a:t>Las clases de variables atómicas más utilizadas en Java son </a:t>
            </a:r>
            <a:r>
              <a:rPr lang="es-419">
                <a:latin typeface="Consolas"/>
                <a:ea typeface="Consolas"/>
                <a:cs typeface="Consolas"/>
                <a:sym typeface="Consolas"/>
              </a:rPr>
              <a:t>AtomicInteger</a:t>
            </a:r>
            <a:r>
              <a:rPr lang="es-419"/>
              <a:t>, </a:t>
            </a:r>
            <a:r>
              <a:rPr lang="es-419">
                <a:latin typeface="Consolas"/>
                <a:ea typeface="Consolas"/>
                <a:cs typeface="Consolas"/>
                <a:sym typeface="Consolas"/>
              </a:rPr>
              <a:t>AtomicLong</a:t>
            </a:r>
            <a:r>
              <a:rPr lang="es-419"/>
              <a:t>, </a:t>
            </a:r>
            <a:r>
              <a:rPr lang="es-419">
                <a:latin typeface="Consolas"/>
                <a:ea typeface="Consolas"/>
                <a:cs typeface="Consolas"/>
                <a:sym typeface="Consolas"/>
              </a:rPr>
              <a:t>AtomicBoolean</a:t>
            </a:r>
            <a:r>
              <a:rPr lang="es-419"/>
              <a:t> y </a:t>
            </a:r>
            <a:r>
              <a:rPr lang="es-419">
                <a:latin typeface="Consolas"/>
                <a:ea typeface="Consolas"/>
                <a:cs typeface="Consolas"/>
                <a:sym typeface="Consolas"/>
              </a:rPr>
              <a:t>AtomicReference</a:t>
            </a:r>
            <a:r>
              <a:rPr lang="es-419"/>
              <a:t>. </a:t>
            </a:r>
            <a:endParaRPr/>
          </a:p>
          <a:p>
            <a:pPr indent="0" lvl="0" marL="0" rtl="0" algn="just">
              <a:spcBef>
                <a:spcPts val="1600"/>
              </a:spcBef>
              <a:spcAft>
                <a:spcPts val="0"/>
              </a:spcAft>
              <a:buNone/>
            </a:pPr>
            <a:r>
              <a:rPr lang="es-419"/>
              <a:t>Estas clases representan una referencia </a:t>
            </a:r>
            <a:r>
              <a:rPr lang="es-419">
                <a:latin typeface="Consolas"/>
                <a:ea typeface="Consolas"/>
                <a:cs typeface="Consolas"/>
                <a:sym typeface="Consolas"/>
              </a:rPr>
              <a:t>int, long, boolean y object</a:t>
            </a:r>
            <a:r>
              <a:rPr lang="es-419"/>
              <a:t>, respectivamente, que pueden actualizarse atómicamente. Los principales métodos expuestos por estas clases son:</a:t>
            </a:r>
            <a:endParaRPr/>
          </a:p>
          <a:p>
            <a:pPr indent="0" lvl="0" marL="0" rtl="0" algn="just">
              <a:spcBef>
                <a:spcPts val="1600"/>
              </a:spcBef>
              <a:spcAft>
                <a:spcPts val="0"/>
              </a:spcAft>
              <a:buNone/>
            </a:pPr>
            <a:r>
              <a:rPr lang="es-419"/>
              <a:t>get () - obtiene el valor de la memoria, de modo que los cambios hechos por otros hilos son visibles; equivalente a leer una variable volátil</a:t>
            </a:r>
            <a:endParaRPr/>
          </a:p>
          <a:p>
            <a:pPr indent="0" lvl="0" marL="0" rtl="0" algn="just">
              <a:spcBef>
                <a:spcPts val="1600"/>
              </a:spcBef>
              <a:spcAft>
                <a:spcPts val="0"/>
              </a:spcAft>
              <a:buNone/>
            </a:pPr>
            <a:r>
              <a:rPr lang="es-419"/>
              <a:t>set () - escribe el valor en la memoria, de modo que el cambio sea visible para otros hilos; equivalente a escribir una variable volátil</a:t>
            </a:r>
            <a:endParaRPr/>
          </a:p>
          <a:p>
            <a:pPr indent="0" lvl="0" marL="0" rtl="0" algn="just">
              <a:spcBef>
                <a:spcPts val="1600"/>
              </a:spcBef>
              <a:spcAft>
                <a:spcPts val="0"/>
              </a:spcAft>
              <a:buNone/>
            </a:pPr>
            <a:r>
              <a:rPr lang="es-419"/>
              <a:t>lazySet (): finalmente escribe el valor en la memoria, puede reordenarse con operaciones de memoria relevantes posteriores. Un caso de uso es anular referencias, por el bien de la recolección de basura, que nunca se volverá a acceder. En este caso, se logra un mejor rendimiento al retrasar la escritura volátil nula</a:t>
            </a:r>
            <a:endParaRPr/>
          </a:p>
          <a:p>
            <a:pPr indent="0" lvl="0" marL="0" rtl="0" algn="just">
              <a:spcBef>
                <a:spcPts val="1600"/>
              </a:spcBef>
              <a:spcAft>
                <a:spcPts val="0"/>
              </a:spcAft>
              <a:buNone/>
            </a:pPr>
            <a:r>
              <a:rPr lang="es-419"/>
              <a:t>compareAndSet (): lo mismo que se describe en la sección 3, devuelve verdadero cuando tiene éxito, de lo contrario es falso</a:t>
            </a:r>
            <a:endParaRPr/>
          </a:p>
          <a:p>
            <a:pPr indent="0" lvl="0" marL="0" rtl="0" algn="just">
              <a:spcBef>
                <a:spcPts val="1600"/>
              </a:spcBef>
              <a:spcAft>
                <a:spcPts val="0"/>
              </a:spcAft>
              <a:buNone/>
            </a:pPr>
            <a:r>
              <a:rPr lang="es-419"/>
              <a:t>weakCompareAndSet () - igual que se describe en la sección 3, pero más débil en el sentido de que no crea lo que sucede antes de los pedidos. Esto significa que no necesariamente ve actualizaciones hechas a otras variables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sz="1600"/>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17"/>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Locks</a:t>
            </a:r>
            <a:endParaRPr b="1"/>
          </a:p>
          <a:p>
            <a:pPr indent="0" lvl="0" marL="0" rtl="0" algn="just">
              <a:spcBef>
                <a:spcPts val="0"/>
              </a:spcBef>
              <a:spcAft>
                <a:spcPts val="0"/>
              </a:spcAft>
              <a:buNone/>
            </a:pPr>
            <a:r>
              <a:rPr lang="es-419"/>
              <a:t>El uso de un objeto Lock es similar a la obtención de bloqueos implícitos utilizando la palabra clave synchronized. </a:t>
            </a:r>
            <a:endParaRPr/>
          </a:p>
          <a:p>
            <a:pPr indent="0" lvl="0" marL="0" rtl="0" algn="just">
              <a:spcBef>
                <a:spcPts val="1600"/>
              </a:spcBef>
              <a:spcAft>
                <a:spcPts val="0"/>
              </a:spcAft>
              <a:buNone/>
            </a:pPr>
            <a:r>
              <a:rPr lang="es-419"/>
              <a:t>El objetivo de ambas construcciones es el mismo: garantizar que sólo un hilo acceda a un recurso compartido a la vez. </a:t>
            </a:r>
            <a:endParaRPr/>
          </a:p>
          <a:p>
            <a:pPr indent="0" lvl="0" marL="0" rtl="0" algn="just">
              <a:spcBef>
                <a:spcPts val="1600"/>
              </a:spcBef>
              <a:spcAft>
                <a:spcPts val="0"/>
              </a:spcAft>
              <a:buNone/>
            </a:pPr>
            <a:r>
              <a:rPr lang="es-419"/>
              <a:t>Sin embargo, a diferencia de la palabra clave sincronizada, los bloqueos también admiten el mecanismo wait / notify junto con su compatibilidad con objetos Condition.</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sz="1600"/>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218"/>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Condition</a:t>
            </a:r>
            <a:endParaRPr b="1"/>
          </a:p>
          <a:p>
            <a:pPr indent="0" lvl="0" marL="0" rtl="0" algn="just">
              <a:lnSpc>
                <a:spcPct val="100000"/>
              </a:lnSpc>
              <a:spcBef>
                <a:spcPts val="0"/>
              </a:spcBef>
              <a:spcAft>
                <a:spcPts val="0"/>
              </a:spcAft>
              <a:buNone/>
            </a:pPr>
            <a:r>
              <a:rPr lang="es-419" sz="1600">
                <a:latin typeface="Consolas"/>
                <a:ea typeface="Consolas"/>
                <a:cs typeface="Consolas"/>
                <a:sym typeface="Consolas"/>
              </a:rPr>
              <a:t>Condition</a:t>
            </a:r>
            <a:r>
              <a:rPr lang="es-419" sz="1600"/>
              <a:t> admite el mecanismo de notificación de subprocesos. Cuando una cierta condición no se satisface, un hilo puede esperar para que otro hilo satisfaga esa condición; que otro hilo podrá notificar una vez que se cumple la condición. Una condición está ligada a un bloque. Un objeto </a:t>
            </a:r>
            <a:r>
              <a:rPr lang="es-419" sz="1600">
                <a:latin typeface="Consolas"/>
                <a:ea typeface="Consolas"/>
                <a:cs typeface="Consolas"/>
                <a:sym typeface="Consolas"/>
              </a:rPr>
              <a:t>Condition</a:t>
            </a:r>
            <a:r>
              <a:rPr lang="es-419" sz="1600"/>
              <a:t> ofrece tres métodos para admitir el patrón </a:t>
            </a:r>
            <a:r>
              <a:rPr lang="es-419" sz="1600">
                <a:latin typeface="Consolas"/>
                <a:ea typeface="Consolas"/>
                <a:cs typeface="Consolas"/>
                <a:sym typeface="Consolas"/>
              </a:rPr>
              <a:t>wait / notify: await(), signal() y signalAll()</a:t>
            </a:r>
            <a:r>
              <a:rPr lang="es-419" sz="1600"/>
              <a:t>. que son análogos a los métodos wai</a:t>
            </a:r>
            <a:r>
              <a:rPr lang="es-419" sz="1600">
                <a:latin typeface="Consolas"/>
                <a:ea typeface="Consolas"/>
                <a:cs typeface="Consolas"/>
                <a:sym typeface="Consolas"/>
              </a:rPr>
              <a:t>t(), notify() y notifyAll() </a:t>
            </a:r>
            <a:r>
              <a:rPr lang="es-419" sz="1600"/>
              <a:t>soportados por a clase Object.</a:t>
            </a:r>
            <a:endParaRPr sz="1600"/>
          </a:p>
          <a:p>
            <a:pPr indent="0" lvl="0" marL="0" rtl="0" algn="just">
              <a:lnSpc>
                <a:spcPct val="100000"/>
              </a:lnSpc>
              <a:spcBef>
                <a:spcPts val="1600"/>
              </a:spcBef>
              <a:spcAft>
                <a:spcPts val="0"/>
              </a:spcAft>
              <a:buNone/>
            </a:pPr>
            <a:r>
              <a:rPr lang="es-419" sz="1600"/>
              <a:t>Un hilo puede esperar a que una condición sea verdadera utilizando el método </a:t>
            </a:r>
            <a:r>
              <a:rPr lang="es-419" sz="1600">
                <a:latin typeface="Consolas"/>
                <a:ea typeface="Consolas"/>
                <a:cs typeface="Consolas"/>
                <a:sym typeface="Consolas"/>
              </a:rPr>
              <a:t>await(),</a:t>
            </a:r>
            <a:r>
              <a:rPr lang="es-419" sz="1600"/>
              <a:t> que es una llamada de bloqueo interrumpible. Si usted quiere espera no interruptible, puede llamar awaitUninterruptibly(). También puede especificar la duración del </a:t>
            </a:r>
            <a:r>
              <a:rPr lang="es-419" sz="1600">
                <a:latin typeface="Consolas"/>
                <a:ea typeface="Consolas"/>
                <a:cs typeface="Consolas"/>
                <a:sym typeface="Consolas"/>
              </a:rPr>
              <a:t>await</a:t>
            </a:r>
            <a:r>
              <a:rPr lang="es-419" sz="1600"/>
              <a:t> utilizando uno de los métodos sobrecargados:</a:t>
            </a:r>
            <a:endParaRPr sz="1600"/>
          </a:p>
          <a:p>
            <a:pPr indent="-317500" lvl="0" marL="457200" rtl="0" algn="just">
              <a:spcBef>
                <a:spcPts val="1600"/>
              </a:spcBef>
              <a:spcAft>
                <a:spcPts val="0"/>
              </a:spcAft>
              <a:buSzPts val="1400"/>
              <a:buChar char="●"/>
            </a:pPr>
            <a:r>
              <a:rPr lang="es-419" sz="1400"/>
              <a:t>long awaitNanos(long nanosTimeout)</a:t>
            </a:r>
            <a:endParaRPr sz="1400"/>
          </a:p>
          <a:p>
            <a:pPr indent="-317500" lvl="0" marL="457200" rtl="0" algn="just">
              <a:spcBef>
                <a:spcPts val="0"/>
              </a:spcBef>
              <a:spcAft>
                <a:spcPts val="0"/>
              </a:spcAft>
              <a:buSzPts val="1400"/>
              <a:buChar char="●"/>
            </a:pPr>
            <a:r>
              <a:rPr lang="es-419" sz="1400"/>
              <a:t>boolean await(long time, TimeUnit unit)</a:t>
            </a:r>
            <a:endParaRPr sz="1400"/>
          </a:p>
          <a:p>
            <a:pPr indent="-317500" lvl="0" marL="457200" rtl="0" algn="just">
              <a:spcBef>
                <a:spcPts val="0"/>
              </a:spcBef>
              <a:spcAft>
                <a:spcPts val="0"/>
              </a:spcAft>
              <a:buSzPts val="1400"/>
              <a:buChar char="●"/>
            </a:pPr>
            <a:r>
              <a:rPr lang="es-419" sz="1400"/>
              <a:t> boolean awaitUntil(Date deadline)</a:t>
            </a:r>
            <a:endParaRPr sz="14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sz="1600"/>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19"/>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Executors and ThreadPools</a:t>
            </a:r>
            <a:endParaRPr b="1"/>
          </a:p>
          <a:p>
            <a:pPr indent="0" lvl="0" marL="0" rtl="0" algn="just">
              <a:spcBef>
                <a:spcPts val="0"/>
              </a:spcBef>
              <a:spcAft>
                <a:spcPts val="0"/>
              </a:spcAft>
              <a:buNone/>
            </a:pPr>
            <a:r>
              <a:rPr lang="es-419" sz="1600"/>
              <a:t>Executor es una interfaz que declara un solo método: void execute (Runnable). Esto puede no parecer una gran interfaz por sí mismo, pero sus clases derivadas (o interfaces), como ExecutorService, ThreadPoolExecutor y ForkJoinPool, admiten funcionalidad útil. </a:t>
            </a:r>
            <a:endParaRPr sz="1600"/>
          </a:p>
          <a:p>
            <a:pPr indent="0" lvl="0" marL="0" rtl="0" algn="l">
              <a:spcBef>
                <a:spcPts val="1600"/>
              </a:spcBef>
              <a:spcAft>
                <a:spcPts val="1600"/>
              </a:spcAft>
              <a:buNone/>
            </a:pPr>
            <a:r>
              <a:t/>
            </a:r>
            <a:endParaRPr sz="1600"/>
          </a:p>
        </p:txBody>
      </p:sp>
      <p:pic>
        <p:nvPicPr>
          <p:cNvPr descr="Captura de pantalla 2017-09-28 a las 17.30.48.png" id="1265" name="Google Shape;1265;p219"/>
          <p:cNvPicPr preferRelativeResize="0"/>
          <p:nvPr/>
        </p:nvPicPr>
        <p:blipFill>
          <a:blip r:embed="rId3">
            <a:alphaModFix/>
          </a:blip>
          <a:stretch>
            <a:fillRect/>
          </a:stretch>
        </p:blipFill>
        <p:spPr>
          <a:xfrm>
            <a:off x="3313375" y="1541025"/>
            <a:ext cx="3663549" cy="3205600"/>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220"/>
          <p:cNvSpPr txBox="1"/>
          <p:nvPr>
            <p:ph type="title"/>
          </p:nvPr>
        </p:nvSpPr>
        <p:spPr>
          <a:xfrm>
            <a:off x="311700" y="273200"/>
            <a:ext cx="85206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ExecutorService</a:t>
            </a:r>
            <a:endParaRPr/>
          </a:p>
        </p:txBody>
      </p:sp>
      <p:sp>
        <p:nvSpPr>
          <p:cNvPr id="1271" name="Google Shape;1271;p220"/>
          <p:cNvSpPr txBox="1"/>
          <p:nvPr>
            <p:ph idx="1" type="body"/>
          </p:nvPr>
        </p:nvSpPr>
        <p:spPr>
          <a:xfrm>
            <a:off x="311700" y="1021575"/>
            <a:ext cx="8520600" cy="3872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 API de Concurrencia introduce el concepto de un ExecutorService como un reemplazo de nivel superior para trabajar directamente con los hilos. </a:t>
            </a:r>
            <a:endParaRPr sz="1600"/>
          </a:p>
          <a:p>
            <a:pPr indent="0" lvl="0" marL="0" rtl="0" algn="just">
              <a:spcBef>
                <a:spcPts val="1000"/>
              </a:spcBef>
              <a:spcAft>
                <a:spcPts val="0"/>
              </a:spcAft>
              <a:buNone/>
            </a:pPr>
            <a:r>
              <a:rPr lang="es-419" sz="1600"/>
              <a:t>Los ejecutores son capaces de ejecutar tareas asíncronas y, por lo general, administrar un conjunto de hilos, por lo que no es necesario crear nuevos hilos manualmente. </a:t>
            </a:r>
            <a:endParaRPr sz="1600"/>
          </a:p>
          <a:p>
            <a:pPr indent="0" lvl="0" marL="0" rtl="0" algn="just">
              <a:spcBef>
                <a:spcPts val="1000"/>
              </a:spcBef>
              <a:spcAft>
                <a:spcPts val="0"/>
              </a:spcAft>
              <a:buNone/>
            </a:pPr>
            <a:r>
              <a:rPr lang="es-419" sz="1600"/>
              <a:t>En términos generales, ExecutorService proporciona automáticamente un conjunto de hilos y API para asignarle tareas.</a:t>
            </a:r>
            <a:endParaRPr sz="1600"/>
          </a:p>
          <a:p>
            <a:pPr indent="0" lvl="0" marL="0" rtl="0" algn="just">
              <a:spcBef>
                <a:spcPts val="1000"/>
              </a:spcBef>
              <a:spcAft>
                <a:spcPts val="0"/>
              </a:spcAft>
              <a:buNone/>
            </a:pPr>
            <a:r>
              <a:rPr lang="es-419" sz="1600"/>
              <a:t>Posee los métodos </a:t>
            </a:r>
            <a:r>
              <a:rPr lang="es-419" sz="1600">
                <a:latin typeface="Consolas"/>
                <a:ea typeface="Consolas"/>
                <a:cs typeface="Consolas"/>
                <a:sym typeface="Consolas"/>
              </a:rPr>
              <a:t>execute(), submit() , invokeAny() , nvokeAll() shutdown() y shutdownNow() </a:t>
            </a:r>
            <a:r>
              <a:rPr lang="es-419" sz="1600"/>
              <a:t>que nos permite gestionar el mismo.</a:t>
            </a:r>
            <a:endParaRPr sz="1600">
              <a:latin typeface="Consolas"/>
              <a:ea typeface="Consolas"/>
              <a:cs typeface="Consolas"/>
              <a:sym typeface="Consolas"/>
            </a:endParaRPr>
          </a:p>
          <a:p>
            <a:pPr indent="0" lvl="0" marL="0" rtl="0" algn="just">
              <a:spcBef>
                <a:spcPts val="1000"/>
              </a:spcBef>
              <a:spcAft>
                <a:spcPts val="1000"/>
              </a:spcAft>
              <a:buNone/>
            </a:pPr>
            <a:br>
              <a:rPr lang="es-419" sz="1600"/>
            </a:br>
            <a:endParaRPr sz="1600"/>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221"/>
          <p:cNvSpPr txBox="1"/>
          <p:nvPr>
            <p:ph idx="1" type="body"/>
          </p:nvPr>
        </p:nvSpPr>
        <p:spPr>
          <a:xfrm>
            <a:off x="311700" y="273200"/>
            <a:ext cx="8520600" cy="464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1600"/>
              </a:spcAft>
              <a:buNone/>
            </a:pPr>
            <a:br>
              <a:rPr lang="es-419" sz="1600"/>
            </a:br>
            <a:br>
              <a:rPr lang="es-419"/>
            </a:br>
            <a:endParaRPr/>
          </a:p>
        </p:txBody>
      </p:sp>
      <p:graphicFrame>
        <p:nvGraphicFramePr>
          <p:cNvPr id="1277" name="Google Shape;1277;p221"/>
          <p:cNvGraphicFramePr/>
          <p:nvPr/>
        </p:nvGraphicFramePr>
        <p:xfrm>
          <a:off x="1956975" y="631763"/>
          <a:ext cx="3000000" cy="3000000"/>
        </p:xfrm>
        <a:graphic>
          <a:graphicData uri="http://schemas.openxmlformats.org/drawingml/2006/table">
            <a:tbl>
              <a:tblPr>
                <a:noFill/>
                <a:tableStyleId>{384D4F9B-1B06-447A-89E9-BFCE49620583}</a:tableStyleId>
              </a:tblPr>
              <a:tblGrid>
                <a:gridCol w="6069000"/>
              </a:tblGrid>
              <a:tr h="12700">
                <a:tc>
                  <a:txBody>
                    <a:bodyPr/>
                    <a:lstStyle/>
                    <a:p>
                      <a:pPr indent="0" lvl="0" marL="0" rtl="0" algn="l">
                        <a:lnSpc>
                          <a:spcPct val="115000"/>
                        </a:lnSpc>
                        <a:spcBef>
                          <a:spcPts val="0"/>
                        </a:spcBef>
                        <a:spcAft>
                          <a:spcPts val="0"/>
                        </a:spcAft>
                        <a:buNone/>
                      </a:pPr>
                      <a:r>
                        <a:rPr b="1" lang="es-419" sz="1050">
                          <a:solidFill>
                            <a:srgbClr val="FFFFFF"/>
                          </a:solidFill>
                          <a:highlight>
                            <a:srgbClr val="333333"/>
                          </a:highlight>
                          <a:latin typeface="Consolas"/>
                          <a:ea typeface="Consolas"/>
                          <a:cs typeface="Consolas"/>
                          <a:sym typeface="Consolas"/>
                        </a:rPr>
                        <a:t>ExecutorService executorService =   </a:t>
                      </a:r>
                      <a:r>
                        <a:rPr b="1" lang="es-419" sz="1050">
                          <a:solidFill>
                            <a:srgbClr val="FCC28C"/>
                          </a:solidFill>
                          <a:highlight>
                            <a:srgbClr val="333333"/>
                          </a:highlight>
                          <a:latin typeface="Consolas"/>
                          <a:ea typeface="Consolas"/>
                          <a:cs typeface="Consolas"/>
                          <a:sym typeface="Consolas"/>
                        </a:rPr>
                        <a:t>new</a:t>
                      </a:r>
                      <a:r>
                        <a:rPr b="1" lang="es-419" sz="1050">
                          <a:solidFill>
                            <a:srgbClr val="FFFFFF"/>
                          </a:solidFill>
                          <a:highlight>
                            <a:srgbClr val="333333"/>
                          </a:highlight>
                          <a:latin typeface="Consolas"/>
                          <a:ea typeface="Consolas"/>
                          <a:cs typeface="Consolas"/>
                          <a:sym typeface="Consolas"/>
                        </a:rPr>
                        <a:t> ThreadPoolExecutor(</a:t>
                      </a:r>
                      <a:r>
                        <a:rPr b="1" lang="es-419" sz="1050">
                          <a:solidFill>
                            <a:srgbClr val="D36363"/>
                          </a:solidFill>
                          <a:highlight>
                            <a:srgbClr val="333333"/>
                          </a:highlight>
                          <a:latin typeface="Consolas"/>
                          <a:ea typeface="Consolas"/>
                          <a:cs typeface="Consolas"/>
                          <a:sym typeface="Consolas"/>
                        </a:rPr>
                        <a:t>1</a:t>
                      </a:r>
                      <a:r>
                        <a:rPr b="1" lang="es-419" sz="1050">
                          <a:solidFill>
                            <a:srgbClr val="FFFFFF"/>
                          </a:solidFill>
                          <a:highlight>
                            <a:srgbClr val="333333"/>
                          </a:highlight>
                          <a:latin typeface="Consolas"/>
                          <a:ea typeface="Consolas"/>
                          <a:cs typeface="Consolas"/>
                          <a:sym typeface="Consolas"/>
                        </a:rPr>
                        <a:t>, </a:t>
                      </a:r>
                      <a:r>
                        <a:rPr b="1" lang="es-419" sz="1050">
                          <a:solidFill>
                            <a:srgbClr val="D36363"/>
                          </a:solidFill>
                          <a:highlight>
                            <a:srgbClr val="333333"/>
                          </a:highlight>
                          <a:latin typeface="Consolas"/>
                          <a:ea typeface="Consolas"/>
                          <a:cs typeface="Consolas"/>
                          <a:sym typeface="Consolas"/>
                        </a:rPr>
                        <a:t>1</a:t>
                      </a:r>
                      <a:r>
                        <a:rPr b="1" lang="es-419" sz="1050">
                          <a:solidFill>
                            <a:srgbClr val="FFFFFF"/>
                          </a:solidFill>
                          <a:highlight>
                            <a:srgbClr val="333333"/>
                          </a:highlight>
                          <a:latin typeface="Consolas"/>
                          <a:ea typeface="Consolas"/>
                          <a:cs typeface="Consolas"/>
                          <a:sym typeface="Consolas"/>
                        </a:rPr>
                        <a:t>, </a:t>
                      </a:r>
                      <a:r>
                        <a:rPr b="1" lang="es-419" sz="1050">
                          <a:solidFill>
                            <a:srgbClr val="D36363"/>
                          </a:solidFill>
                          <a:highlight>
                            <a:srgbClr val="333333"/>
                          </a:highlight>
                          <a:latin typeface="Consolas"/>
                          <a:ea typeface="Consolas"/>
                          <a:cs typeface="Consolas"/>
                          <a:sym typeface="Consolas"/>
                        </a:rPr>
                        <a:t>0L</a:t>
                      </a:r>
                      <a:r>
                        <a:rPr b="1" lang="es-419" sz="1050">
                          <a:solidFill>
                            <a:srgbClr val="FFFFFF"/>
                          </a:solidFill>
                          <a:highlight>
                            <a:srgbClr val="333333"/>
                          </a:highlight>
                          <a:latin typeface="Consolas"/>
                          <a:ea typeface="Consolas"/>
                          <a:cs typeface="Consolas"/>
                          <a:sym typeface="Consolas"/>
                        </a:rPr>
                        <a:t>, TimeUnit.MILLISECONDS,     </a:t>
                      </a:r>
                      <a:r>
                        <a:rPr b="1" lang="es-419" sz="1050">
                          <a:solidFill>
                            <a:srgbClr val="FCC28C"/>
                          </a:solidFill>
                          <a:highlight>
                            <a:srgbClr val="333333"/>
                          </a:highlight>
                          <a:latin typeface="Consolas"/>
                          <a:ea typeface="Consolas"/>
                          <a:cs typeface="Consolas"/>
                          <a:sym typeface="Consolas"/>
                        </a:rPr>
                        <a:t>new</a:t>
                      </a:r>
                      <a:r>
                        <a:rPr b="1" lang="es-419" sz="1050">
                          <a:solidFill>
                            <a:srgbClr val="FFFFFF"/>
                          </a:solidFill>
                          <a:highlight>
                            <a:srgbClr val="333333"/>
                          </a:highlight>
                          <a:latin typeface="Consolas"/>
                          <a:ea typeface="Consolas"/>
                          <a:cs typeface="Consolas"/>
                          <a:sym typeface="Consolas"/>
                        </a:rPr>
                        <a:t> LinkedBlockingQueue&lt;Runnable&gt;());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Runnable runnableTask = () -&gt;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a:t>
                      </a:r>
                      <a:r>
                        <a:rPr b="1" lang="es-419" sz="1050">
                          <a:solidFill>
                            <a:srgbClr val="FCC28C"/>
                          </a:solidFill>
                          <a:highlight>
                            <a:srgbClr val="333333"/>
                          </a:highlight>
                          <a:latin typeface="Consolas"/>
                          <a:ea typeface="Consolas"/>
                          <a:cs typeface="Consolas"/>
                          <a:sym typeface="Consolas"/>
                        </a:rPr>
                        <a:t>try</a:t>
                      </a:r>
                      <a:r>
                        <a:rPr b="1" lang="es-419" sz="1050">
                          <a:solidFill>
                            <a:srgbClr val="FFFFFF"/>
                          </a:solidFill>
                          <a:highlight>
                            <a:srgbClr val="333333"/>
                          </a:highlight>
                          <a:latin typeface="Consolas"/>
                          <a:ea typeface="Consolas"/>
                          <a:cs typeface="Consolas"/>
                          <a:sym typeface="Consolas"/>
                        </a:rPr>
                        <a:t>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TimeUnit.MILLISECONDS.sleep(</a:t>
                      </a:r>
                      <a:r>
                        <a:rPr b="1" lang="es-419" sz="1050">
                          <a:solidFill>
                            <a:srgbClr val="D36363"/>
                          </a:solidFill>
                          <a:highlight>
                            <a:srgbClr val="333333"/>
                          </a:highlight>
                          <a:latin typeface="Consolas"/>
                          <a:ea typeface="Consolas"/>
                          <a:cs typeface="Consolas"/>
                          <a:sym typeface="Consolas"/>
                        </a:rPr>
                        <a:t>300</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 </a:t>
                      </a:r>
                      <a:r>
                        <a:rPr b="1" lang="es-419" sz="1050">
                          <a:solidFill>
                            <a:srgbClr val="FCC28C"/>
                          </a:solidFill>
                          <a:highlight>
                            <a:srgbClr val="333333"/>
                          </a:highlight>
                          <a:latin typeface="Consolas"/>
                          <a:ea typeface="Consolas"/>
                          <a:cs typeface="Consolas"/>
                          <a:sym typeface="Consolas"/>
                        </a:rPr>
                        <a:t>catch</a:t>
                      </a:r>
                      <a:r>
                        <a:rPr b="1" lang="es-419" sz="1050">
                          <a:solidFill>
                            <a:srgbClr val="FFFFFF"/>
                          </a:solidFill>
                          <a:highlight>
                            <a:srgbClr val="333333"/>
                          </a:highlight>
                          <a:latin typeface="Consolas"/>
                          <a:ea typeface="Consolas"/>
                          <a:cs typeface="Consolas"/>
                          <a:sym typeface="Consolas"/>
                        </a:rPr>
                        <a:t> (InterruptedException e)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e.printStackTrace();</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executorService.execute(runnableTask);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Callable&lt;String&gt; callableTask = () -&gt;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TimeUnit.MILLISECONDS.sleep(</a:t>
                      </a:r>
                      <a:r>
                        <a:rPr b="1" lang="es-419" sz="1050">
                          <a:solidFill>
                            <a:srgbClr val="D36363"/>
                          </a:solidFill>
                          <a:highlight>
                            <a:srgbClr val="333333"/>
                          </a:highlight>
                          <a:latin typeface="Consolas"/>
                          <a:ea typeface="Consolas"/>
                          <a:cs typeface="Consolas"/>
                          <a:sym typeface="Consolas"/>
                        </a:rPr>
                        <a:t>300</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a:t>
                      </a:r>
                      <a:r>
                        <a:rPr b="1" lang="es-419" sz="1050">
                          <a:solidFill>
                            <a:srgbClr val="FCC28C"/>
                          </a:solidFill>
                          <a:highlight>
                            <a:srgbClr val="333333"/>
                          </a:highlight>
                          <a:latin typeface="Consolas"/>
                          <a:ea typeface="Consolas"/>
                          <a:cs typeface="Consolas"/>
                          <a:sym typeface="Consolas"/>
                        </a:rPr>
                        <a:t>return</a:t>
                      </a:r>
                      <a:r>
                        <a:rPr b="1" lang="es-419" sz="1050">
                          <a:solidFill>
                            <a:srgbClr val="FFFFFF"/>
                          </a:solidFill>
                          <a:highlight>
                            <a:srgbClr val="333333"/>
                          </a:highlight>
                          <a:latin typeface="Consolas"/>
                          <a:ea typeface="Consolas"/>
                          <a:cs typeface="Consolas"/>
                          <a:sym typeface="Consolas"/>
                        </a:rPr>
                        <a:t> </a:t>
                      </a:r>
                      <a:r>
                        <a:rPr b="1" lang="es-419" sz="1050">
                          <a:solidFill>
                            <a:srgbClr val="A2FCA2"/>
                          </a:solidFill>
                          <a:highlight>
                            <a:srgbClr val="333333"/>
                          </a:highlight>
                          <a:latin typeface="Consolas"/>
                          <a:ea typeface="Consolas"/>
                          <a:cs typeface="Consolas"/>
                          <a:sym typeface="Consolas"/>
                        </a:rPr>
                        <a:t>"Task's execution"</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List&lt;Callable&lt;String&gt;&gt; callableTasks = </a:t>
                      </a:r>
                      <a:r>
                        <a:rPr b="1" lang="es-419" sz="1050">
                          <a:solidFill>
                            <a:srgbClr val="FCC28C"/>
                          </a:solidFill>
                          <a:highlight>
                            <a:srgbClr val="333333"/>
                          </a:highlight>
                          <a:latin typeface="Consolas"/>
                          <a:ea typeface="Consolas"/>
                          <a:cs typeface="Consolas"/>
                          <a:sym typeface="Consolas"/>
                        </a:rPr>
                        <a:t>new</a:t>
                      </a:r>
                      <a:r>
                        <a:rPr b="1" lang="es-419" sz="1050">
                          <a:solidFill>
                            <a:srgbClr val="FFFFFF"/>
                          </a:solidFill>
                          <a:highlight>
                            <a:srgbClr val="333333"/>
                          </a:highlight>
                          <a:latin typeface="Consolas"/>
                          <a:ea typeface="Consolas"/>
                          <a:cs typeface="Consolas"/>
                          <a:sym typeface="Consolas"/>
                        </a:rPr>
                        <a:t> ArrayList&lt;&gt;();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callableTasks.add(callableTask);</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callableTasks.add(callableTask);</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callableTasks.add(callableTask);</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Future&lt;String&gt; future =  executorService.submit(callableTask);</a:t>
                      </a:r>
                      <a:br>
                        <a:rPr b="1" lang="es-419" sz="1050">
                          <a:solidFill>
                            <a:srgbClr val="FFFFFF"/>
                          </a:solidFill>
                          <a:highlight>
                            <a:srgbClr val="333333"/>
                          </a:highlight>
                          <a:latin typeface="Consolas"/>
                          <a:ea typeface="Consolas"/>
                          <a:cs typeface="Consolas"/>
                          <a:sym typeface="Consolas"/>
                        </a:rPr>
                      </a:br>
                      <a:endParaRPr b="1" sz="1050">
                        <a:solidFill>
                          <a:srgbClr val="333333"/>
                        </a:solidFill>
                        <a:highlight>
                          <a:srgbClr val="FFFFFF"/>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idx="1" type="body"/>
          </p:nvPr>
        </p:nvSpPr>
        <p:spPr>
          <a:xfrm>
            <a:off x="311700" y="879025"/>
            <a:ext cx="8520600" cy="405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Conceptos Fundamentales</a:t>
            </a:r>
            <a:endParaRPr/>
          </a:p>
          <a:p>
            <a:pPr indent="0" lvl="0" marL="0" rtl="0" algn="l">
              <a:spcBef>
                <a:spcPts val="1600"/>
              </a:spcBef>
              <a:spcAft>
                <a:spcPts val="0"/>
              </a:spcAft>
              <a:buNone/>
            </a:pPr>
            <a:r>
              <a:rPr lang="es-419" sz="1600"/>
              <a:t>J</a:t>
            </a:r>
            <a:r>
              <a:rPr lang="es-419" sz="1600"/>
              <a:t>ava es un lenguaje orientado a objetos, por lo cual Java admite los siguientes conceptos fundamentales:</a:t>
            </a:r>
            <a:endParaRPr sz="1600">
              <a:solidFill>
                <a:srgbClr val="000000"/>
              </a:solidFill>
            </a:endParaRPr>
          </a:p>
          <a:p>
            <a:pPr indent="-330200" lvl="0" marL="1828800" rtl="0" algn="l">
              <a:spcBef>
                <a:spcPts val="1600"/>
              </a:spcBef>
              <a:spcAft>
                <a:spcPts val="0"/>
              </a:spcAft>
              <a:buSzPts val="1600"/>
              <a:buChar char="●"/>
            </a:pPr>
            <a:r>
              <a:rPr lang="es-419" sz="1600"/>
              <a:t>Polimorfismo</a:t>
            </a:r>
            <a:endParaRPr sz="1600"/>
          </a:p>
          <a:p>
            <a:pPr indent="-330200" lvl="0" marL="1828800" rtl="0" algn="l">
              <a:spcBef>
                <a:spcPts val="0"/>
              </a:spcBef>
              <a:spcAft>
                <a:spcPts val="0"/>
              </a:spcAft>
              <a:buSzPts val="1600"/>
              <a:buChar char="●"/>
            </a:pPr>
            <a:r>
              <a:rPr lang="es-419" sz="1600"/>
              <a:t>Herencia</a:t>
            </a:r>
            <a:endParaRPr sz="1600"/>
          </a:p>
          <a:p>
            <a:pPr indent="-330200" lvl="0" marL="1828800" rtl="0" algn="l">
              <a:spcBef>
                <a:spcPts val="0"/>
              </a:spcBef>
              <a:spcAft>
                <a:spcPts val="0"/>
              </a:spcAft>
              <a:buSzPts val="1600"/>
              <a:buChar char="●"/>
            </a:pPr>
            <a:r>
              <a:rPr lang="es-419" sz="1600"/>
              <a:t>Encapsulación</a:t>
            </a:r>
            <a:endParaRPr sz="1600"/>
          </a:p>
          <a:p>
            <a:pPr indent="-330200" lvl="0" marL="1828800" rtl="0" algn="l">
              <a:spcBef>
                <a:spcPts val="0"/>
              </a:spcBef>
              <a:spcAft>
                <a:spcPts val="0"/>
              </a:spcAft>
              <a:buSzPts val="1600"/>
              <a:buChar char="●"/>
            </a:pPr>
            <a:r>
              <a:rPr lang="es-419" sz="1600"/>
              <a:t>Abstracción</a:t>
            </a:r>
            <a:endParaRPr sz="1600"/>
          </a:p>
          <a:p>
            <a:pPr indent="-330200" lvl="0" marL="1828800" rtl="0" algn="l">
              <a:spcBef>
                <a:spcPts val="0"/>
              </a:spcBef>
              <a:spcAft>
                <a:spcPts val="0"/>
              </a:spcAft>
              <a:buSzPts val="1600"/>
              <a:buChar char="●"/>
            </a:pPr>
            <a:r>
              <a:rPr lang="es-419" sz="1600"/>
              <a:t>Clases</a:t>
            </a:r>
            <a:endParaRPr sz="1600"/>
          </a:p>
          <a:p>
            <a:pPr indent="-330200" lvl="0" marL="1828800" rtl="0" algn="l">
              <a:spcBef>
                <a:spcPts val="0"/>
              </a:spcBef>
              <a:spcAft>
                <a:spcPts val="0"/>
              </a:spcAft>
              <a:buSzPts val="1600"/>
              <a:buChar char="●"/>
            </a:pPr>
            <a:r>
              <a:rPr lang="es-419" sz="1600"/>
              <a:t>Objetos</a:t>
            </a:r>
            <a:endParaRPr sz="1600"/>
          </a:p>
          <a:p>
            <a:pPr indent="-330200" lvl="0" marL="1828800" rtl="0" algn="l">
              <a:spcBef>
                <a:spcPts val="0"/>
              </a:spcBef>
              <a:spcAft>
                <a:spcPts val="0"/>
              </a:spcAft>
              <a:buSzPts val="1600"/>
              <a:buChar char="●"/>
            </a:pPr>
            <a:r>
              <a:rPr lang="es-419" sz="1600"/>
              <a:t>Ejemplo</a:t>
            </a:r>
            <a:endParaRPr sz="1600"/>
          </a:p>
          <a:p>
            <a:pPr indent="-330200" lvl="0" marL="1828800" rtl="0" algn="l">
              <a:spcBef>
                <a:spcPts val="0"/>
              </a:spcBef>
              <a:spcAft>
                <a:spcPts val="0"/>
              </a:spcAft>
              <a:buSzPts val="1600"/>
              <a:buChar char="●"/>
            </a:pPr>
            <a:r>
              <a:rPr lang="es-419" sz="1600"/>
              <a:t>Método</a:t>
            </a:r>
            <a:endParaRPr sz="1600"/>
          </a:p>
          <a:p>
            <a:pPr indent="0" lvl="0" marL="0" rtl="0" algn="l">
              <a:spcBef>
                <a:spcPts val="0"/>
              </a:spcBef>
              <a:spcAft>
                <a:spcPts val="0"/>
              </a:spcAft>
              <a:buNone/>
            </a:pPr>
            <a:r>
              <a:t/>
            </a:r>
            <a:endParaRPr sz="1600"/>
          </a:p>
          <a:p>
            <a:pPr indent="0" lvl="0" marL="0" rtl="0" algn="l">
              <a:spcBef>
                <a:spcPts val="0"/>
              </a:spcBef>
              <a:spcAft>
                <a:spcPts val="1600"/>
              </a:spcAft>
              <a:buNone/>
            </a:pPr>
            <a:r>
              <a:t/>
            </a:r>
            <a:endParaRPr sz="1600"/>
          </a:p>
        </p:txBody>
      </p:sp>
      <p:sp>
        <p:nvSpPr>
          <p:cNvPr id="163" name="Google Shape;163;p33"/>
          <p:cNvSpPr txBox="1"/>
          <p:nvPr>
            <p:ph type="title"/>
          </p:nvPr>
        </p:nvSpPr>
        <p:spPr>
          <a:xfrm>
            <a:off x="311700" y="261325"/>
            <a:ext cx="85206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Sintaxis de Java y revisión de clase</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222"/>
          <p:cNvSpPr txBox="1"/>
          <p:nvPr>
            <p:ph type="title"/>
          </p:nvPr>
        </p:nvSpPr>
        <p:spPr>
          <a:xfrm>
            <a:off x="311700" y="273200"/>
            <a:ext cx="85206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Fork-Join Framework</a:t>
            </a:r>
            <a:endParaRPr/>
          </a:p>
        </p:txBody>
      </p:sp>
      <p:sp>
        <p:nvSpPr>
          <p:cNvPr id="1283" name="Google Shape;1283;p222"/>
          <p:cNvSpPr txBox="1"/>
          <p:nvPr>
            <p:ph idx="1" type="body"/>
          </p:nvPr>
        </p:nvSpPr>
        <p:spPr>
          <a:xfrm>
            <a:off x="311700" y="1021575"/>
            <a:ext cx="8520600" cy="3872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The </a:t>
            </a:r>
            <a:r>
              <a:rPr lang="es-419" sz="1600">
                <a:latin typeface="Consolas"/>
                <a:ea typeface="Consolas"/>
                <a:cs typeface="Consolas"/>
                <a:sym typeface="Consolas"/>
              </a:rPr>
              <a:t>ForkJoinPool</a:t>
            </a:r>
            <a:r>
              <a:rPr lang="es-419" sz="1600"/>
              <a:t> se agregó a Java en Java 7, es similar al Java ExecutorService pero con una diferencia. El </a:t>
            </a:r>
            <a:r>
              <a:rPr lang="es-419" sz="1600">
                <a:latin typeface="Consolas"/>
                <a:ea typeface="Consolas"/>
                <a:cs typeface="Consolas"/>
                <a:sym typeface="Consolas"/>
              </a:rPr>
              <a:t>ForkJoinPool</a:t>
            </a:r>
            <a:r>
              <a:rPr lang="es-419" sz="1600"/>
              <a:t> facilita que las tareas dividan su trabajo en tareas más pequeñas que luego se envían al </a:t>
            </a:r>
            <a:r>
              <a:rPr lang="es-419" sz="1600">
                <a:latin typeface="Consolas"/>
                <a:ea typeface="Consolas"/>
                <a:cs typeface="Consolas"/>
                <a:sym typeface="Consolas"/>
              </a:rPr>
              <a:t>ForkJoinPool</a:t>
            </a:r>
            <a:r>
              <a:rPr lang="es-419" sz="1600"/>
              <a:t> también. </a:t>
            </a:r>
            <a:endParaRPr sz="1600"/>
          </a:p>
          <a:p>
            <a:pPr indent="0" lvl="0" marL="0" rtl="0" algn="just">
              <a:spcBef>
                <a:spcPts val="1600"/>
              </a:spcBef>
              <a:spcAft>
                <a:spcPts val="0"/>
              </a:spcAft>
              <a:buNone/>
            </a:pPr>
            <a:r>
              <a:rPr lang="es-419" sz="1600"/>
              <a:t>Las tareas pueden seguir dividiendo su trabajo en subtareas más pequeñas durante el tiempo que sea necesario.</a:t>
            </a:r>
            <a:endParaRPr sz="1600"/>
          </a:p>
          <a:p>
            <a:pPr indent="0" lvl="0" marL="0" rtl="0" algn="just">
              <a:spcBef>
                <a:spcPts val="1600"/>
              </a:spcBef>
              <a:spcAft>
                <a:spcPts val="0"/>
              </a:spcAft>
              <a:buNone/>
            </a:pPr>
            <a:r>
              <a:rPr lang="es-419" sz="1600"/>
              <a:t>El principio de fork and join consta de dos pasos que se realizan recursivamente, que son el paso de fork y el paso de join.</a:t>
            </a:r>
            <a:br>
              <a:rPr lang="es-419" sz="1600"/>
            </a:br>
            <a:endParaRPr sz="1600"/>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223"/>
          <p:cNvSpPr txBox="1"/>
          <p:nvPr>
            <p:ph idx="1" type="body"/>
          </p:nvPr>
        </p:nvSpPr>
        <p:spPr>
          <a:xfrm>
            <a:off x="311700" y="261325"/>
            <a:ext cx="8520600" cy="456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Fork</a:t>
            </a:r>
            <a:endParaRPr b="1"/>
          </a:p>
          <a:p>
            <a:pPr indent="0" lvl="0" marL="0" rtl="0" algn="l">
              <a:spcBef>
                <a:spcPts val="1600"/>
              </a:spcBef>
              <a:spcAft>
                <a:spcPts val="0"/>
              </a:spcAft>
              <a:buNone/>
            </a:pPr>
            <a:r>
              <a:rPr lang="es-419" sz="1600"/>
              <a:t>Una tarea que utiliza el principio de fork y join puede bifurcarse (dividirse) en subtareas más pequeñas que se pueden ejecutar al mismo tiempo. Esto se ilustra en el siguiente diagrama:</a:t>
            </a:r>
            <a:endParaRPr sz="1600"/>
          </a:p>
          <a:p>
            <a:pPr indent="0" lvl="0" marL="0" rtl="0" algn="l">
              <a:spcBef>
                <a:spcPts val="1600"/>
              </a:spcBef>
              <a:spcAft>
                <a:spcPts val="1600"/>
              </a:spcAft>
              <a:buNone/>
            </a:pPr>
            <a:r>
              <a:t/>
            </a:r>
            <a:endParaRPr sz="1600"/>
          </a:p>
        </p:txBody>
      </p:sp>
      <p:pic>
        <p:nvPicPr>
          <p:cNvPr id="1289" name="Google Shape;1289;p223"/>
          <p:cNvPicPr preferRelativeResize="0"/>
          <p:nvPr/>
        </p:nvPicPr>
        <p:blipFill>
          <a:blip r:embed="rId3">
            <a:alphaModFix/>
          </a:blip>
          <a:stretch>
            <a:fillRect/>
          </a:stretch>
        </p:blipFill>
        <p:spPr>
          <a:xfrm>
            <a:off x="2545813" y="1631938"/>
            <a:ext cx="4752975" cy="3190875"/>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224"/>
          <p:cNvSpPr txBox="1"/>
          <p:nvPr>
            <p:ph idx="1" type="body"/>
          </p:nvPr>
        </p:nvSpPr>
        <p:spPr>
          <a:xfrm>
            <a:off x="311700" y="308850"/>
            <a:ext cx="8520600" cy="458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Join</a:t>
            </a:r>
            <a:br>
              <a:rPr lang="es-419"/>
            </a:br>
            <a:r>
              <a:rPr lang="es-419" sz="1600"/>
              <a:t>Cuando una tarea se ha dividido en subtareas, la tarea espera hasta que las subtareas hayan terminado de ejecutarse, luego la tarea puede unir (fusionar) todos los resultados en un resultado. Esto se ilustra en el siguiente diagrama:</a:t>
            </a:r>
            <a:br>
              <a:rPr lang="es-419" sz="1600"/>
            </a:br>
            <a:br>
              <a:rPr lang="es-419" sz="1600"/>
            </a:br>
            <a:br>
              <a:rPr lang="es-419"/>
            </a:b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95" name="Google Shape;1295;p224"/>
          <p:cNvPicPr preferRelativeResize="0"/>
          <p:nvPr/>
        </p:nvPicPr>
        <p:blipFill>
          <a:blip r:embed="rId3">
            <a:alphaModFix/>
          </a:blip>
          <a:stretch>
            <a:fillRect/>
          </a:stretch>
        </p:blipFill>
        <p:spPr>
          <a:xfrm>
            <a:off x="2162175" y="1666875"/>
            <a:ext cx="4819650" cy="3181350"/>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Database Applications with JDBC</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Introducción</a:t>
            </a:r>
            <a:endParaRPr/>
          </a:p>
          <a:p>
            <a:pPr indent="0" lvl="0" marL="0" rtl="0" algn="l">
              <a:spcBef>
                <a:spcPts val="0"/>
              </a:spcBef>
              <a:spcAft>
                <a:spcPts val="0"/>
              </a:spcAft>
              <a:buNone/>
            </a:pPr>
            <a:r>
              <a:t/>
            </a:r>
            <a:endParaRPr/>
          </a:p>
        </p:txBody>
      </p:sp>
      <p:sp>
        <p:nvSpPr>
          <p:cNvPr id="1306" name="Google Shape;1306;p22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La API Java JDBC permite que las aplicaciones Java se conecten a bases de datos relacionales a través de una API estándar, por lo que sus aplicaciones Java se vuelven independientes (casi) de la base de datos que utiliza la aplicación.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07" name="Google Shape;1307;p226"/>
          <p:cNvPicPr preferRelativeResize="0"/>
          <p:nvPr/>
        </p:nvPicPr>
        <p:blipFill>
          <a:blip r:embed="rId3">
            <a:alphaModFix/>
          </a:blip>
          <a:stretch>
            <a:fillRect/>
          </a:stretch>
        </p:blipFill>
        <p:spPr>
          <a:xfrm>
            <a:off x="2426313" y="2706988"/>
            <a:ext cx="4391025" cy="1743075"/>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227"/>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419"/>
              <a:t>JDBC estandariza cómo conectarse a una base de datos, cómo ejecutar consultas en su contra, cómo navegar el resultado de dicha consulta y cómo ejecutar las actualizaciones en la base de datos. JDBC no estandariza el SQL enviado a la base de datos. Esto aún puede variar de una base de datos a otra. </a:t>
            </a:r>
            <a:endParaRPr/>
          </a:p>
          <a:p>
            <a:pPr indent="0" lvl="0" marL="0" rtl="0" algn="l">
              <a:spcBef>
                <a:spcPts val="1600"/>
              </a:spcBef>
              <a:spcAft>
                <a:spcPts val="0"/>
              </a:spcAft>
              <a:buNone/>
            </a:pPr>
            <a:r>
              <a:rPr lang="es-419"/>
              <a:t>Este tutorial de JDBC cubre la versión de JDBC disponible en Java 6. El tutorial no cubrirá todos los detalles de la API de JDBC, sino que se enfocará en las características más comúnmente utilizadas. El resto se puede leer en el JavaDoc después. Una vez que tenga una buena comprensión de JDBC, leer los últimos detalles en JavaDoc o en otro lugar, no será tan difícil.</a:t>
            </a:r>
            <a:endParaRPr/>
          </a:p>
          <a:p>
            <a:pPr indent="0" lvl="0" marL="0" rtl="0" algn="l">
              <a:spcBef>
                <a:spcPts val="1600"/>
              </a:spcBef>
              <a:spcAft>
                <a:spcPts val="1600"/>
              </a:spcAft>
              <a:buNone/>
            </a:pPr>
            <a:r>
              <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2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JDBC Overview</a:t>
            </a:r>
            <a:endParaRPr/>
          </a:p>
          <a:p>
            <a:pPr indent="0" lvl="0" marL="0" rtl="0" algn="l">
              <a:spcBef>
                <a:spcPts val="0"/>
              </a:spcBef>
              <a:spcAft>
                <a:spcPts val="0"/>
              </a:spcAft>
              <a:buNone/>
            </a:pPr>
            <a:r>
              <a:t/>
            </a:r>
            <a:endParaRPr/>
          </a:p>
        </p:txBody>
      </p:sp>
      <p:sp>
        <p:nvSpPr>
          <p:cNvPr id="1318" name="Google Shape;1318;p228"/>
          <p:cNvSpPr txBox="1"/>
          <p:nvPr>
            <p:ph idx="1" type="body"/>
          </p:nvPr>
        </p:nvSpPr>
        <p:spPr>
          <a:xfrm>
            <a:off x="311700" y="1266325"/>
            <a:ext cx="8520600" cy="3498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La API JDBC consta de las siguientes partes principales:</a:t>
            </a:r>
            <a:endParaRPr sz="1600"/>
          </a:p>
          <a:p>
            <a:pPr indent="-330200" lvl="0" marL="457200" rtl="0" algn="l">
              <a:spcBef>
                <a:spcPts val="1600"/>
              </a:spcBef>
              <a:spcAft>
                <a:spcPts val="0"/>
              </a:spcAft>
              <a:buSzPts val="1600"/>
              <a:buChar char="●"/>
            </a:pPr>
            <a:r>
              <a:rPr lang="es-419" sz="1600"/>
              <a:t> 	Controladores JDBC (Drivers)</a:t>
            </a:r>
            <a:endParaRPr sz="1600"/>
          </a:p>
          <a:p>
            <a:pPr indent="-330200" lvl="0" marL="457200" rtl="0" algn="l">
              <a:spcBef>
                <a:spcPts val="0"/>
              </a:spcBef>
              <a:spcAft>
                <a:spcPts val="0"/>
              </a:spcAft>
              <a:buSzPts val="1600"/>
              <a:buChar char="●"/>
            </a:pPr>
            <a:r>
              <a:rPr lang="es-419" sz="1600"/>
              <a:t> 	Conexiones (Connections)</a:t>
            </a:r>
            <a:endParaRPr sz="1600"/>
          </a:p>
          <a:p>
            <a:pPr indent="-330200" lvl="0" marL="457200" rtl="0" algn="l">
              <a:spcBef>
                <a:spcPts val="0"/>
              </a:spcBef>
              <a:spcAft>
                <a:spcPts val="0"/>
              </a:spcAft>
              <a:buSzPts val="1600"/>
              <a:buChar char="●"/>
            </a:pPr>
            <a:r>
              <a:rPr lang="es-419" sz="1600"/>
              <a:t> 	Declaraciones (Statements)</a:t>
            </a:r>
            <a:endParaRPr sz="1600"/>
          </a:p>
          <a:p>
            <a:pPr indent="-330200" lvl="0" marL="457200" rtl="0" algn="l">
              <a:spcBef>
                <a:spcPts val="0"/>
              </a:spcBef>
              <a:spcAft>
                <a:spcPts val="0"/>
              </a:spcAft>
              <a:buSzPts val="1600"/>
              <a:buChar char="●"/>
            </a:pPr>
            <a:r>
              <a:rPr lang="es-419" sz="1600"/>
              <a:t> 	Conjuntos de resultados (ResultSets)</a:t>
            </a:r>
            <a:endParaRPr sz="1600"/>
          </a:p>
          <a:p>
            <a:pPr indent="0" lvl="0" marL="0" rtl="0" algn="l">
              <a:spcBef>
                <a:spcPts val="1600"/>
              </a:spcBef>
              <a:spcAft>
                <a:spcPts val="0"/>
              </a:spcAft>
              <a:buNone/>
            </a:pPr>
            <a:r>
              <a:rPr lang="es-419" sz="1600"/>
              <a:t>Hay cuatro casos de uso de JDBC:</a:t>
            </a:r>
            <a:endParaRPr sz="1600"/>
          </a:p>
          <a:p>
            <a:pPr indent="-330200" lvl="0" marL="457200" rtl="0" algn="l">
              <a:spcBef>
                <a:spcPts val="1600"/>
              </a:spcBef>
              <a:spcAft>
                <a:spcPts val="0"/>
              </a:spcAft>
              <a:buSzPts val="1600"/>
              <a:buChar char="●"/>
            </a:pPr>
            <a:r>
              <a:rPr lang="es-419" sz="1600"/>
              <a:t> 	Consulta la base de datos (lee datos de ella).</a:t>
            </a:r>
            <a:endParaRPr sz="1600"/>
          </a:p>
          <a:p>
            <a:pPr indent="-330200" lvl="0" marL="457200" rtl="0" algn="l">
              <a:spcBef>
                <a:spcPts val="0"/>
              </a:spcBef>
              <a:spcAft>
                <a:spcPts val="0"/>
              </a:spcAft>
              <a:buSzPts val="1600"/>
              <a:buChar char="●"/>
            </a:pPr>
            <a:r>
              <a:rPr lang="es-419" sz="1600"/>
              <a:t> 	Consulta los metadatos de la base de datos.</a:t>
            </a:r>
            <a:endParaRPr sz="1600"/>
          </a:p>
          <a:p>
            <a:pPr indent="-330200" lvl="0" marL="457200" rtl="0" algn="l">
              <a:spcBef>
                <a:spcPts val="0"/>
              </a:spcBef>
              <a:spcAft>
                <a:spcPts val="0"/>
              </a:spcAft>
              <a:buSzPts val="1600"/>
              <a:buChar char="●"/>
            </a:pPr>
            <a:r>
              <a:rPr lang="es-419" sz="1600"/>
              <a:t> 	Actualiza la base de datos.</a:t>
            </a:r>
            <a:endParaRPr sz="1600"/>
          </a:p>
          <a:p>
            <a:pPr indent="-330200" lvl="0" marL="457200" rtl="0" algn="l">
              <a:spcBef>
                <a:spcPts val="0"/>
              </a:spcBef>
              <a:spcAft>
                <a:spcPts val="0"/>
              </a:spcAft>
              <a:buSzPts val="1600"/>
              <a:buChar char="●"/>
            </a:pPr>
            <a:r>
              <a:rPr lang="es-419" sz="1600"/>
              <a:t> 	Realiza transacciones.</a:t>
            </a:r>
            <a:endParaRPr sz="1600"/>
          </a:p>
          <a:p>
            <a:pPr indent="0" lvl="0" marL="0" rtl="0" algn="l">
              <a:spcBef>
                <a:spcPts val="1600"/>
              </a:spcBef>
              <a:spcAft>
                <a:spcPts val="1600"/>
              </a:spcAft>
              <a:buNone/>
            </a:pPr>
            <a:r>
              <a:t/>
            </a:r>
            <a:endParaRPr sz="1600"/>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2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Componentes básicos de JDBC</a:t>
            </a:r>
            <a:endParaRPr/>
          </a:p>
          <a:p>
            <a:pPr indent="0" lvl="0" marL="0" rtl="0" algn="l">
              <a:spcBef>
                <a:spcPts val="0"/>
              </a:spcBef>
              <a:spcAft>
                <a:spcPts val="0"/>
              </a:spcAft>
              <a:buNone/>
            </a:pPr>
            <a:r>
              <a:t/>
            </a:r>
            <a:endParaRPr/>
          </a:p>
        </p:txBody>
      </p:sp>
      <p:sp>
        <p:nvSpPr>
          <p:cNvPr id="1324" name="Google Shape;1324;p22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Controladores JDBC</a:t>
            </a:r>
            <a:endParaRPr sz="1600"/>
          </a:p>
          <a:p>
            <a:pPr indent="0" lvl="0" marL="0" rtl="0" algn="l">
              <a:spcBef>
                <a:spcPts val="1600"/>
              </a:spcBef>
              <a:spcAft>
                <a:spcPts val="0"/>
              </a:spcAft>
              <a:buNone/>
            </a:pPr>
            <a:r>
              <a:rPr lang="es-419" sz="1600"/>
              <a:t>Un controlador JDBC es una colección de clases de Java que le permite conectarse a una determinada base de datos. Por ejemplo, MySQL tendrá su propio controlador JDBC. Un controlador JDBC implementa muchas de las interfaces JDBC. Cuando su código usa un controlador JDBC dado, realmente solo usa las interfaces JDBC estándar. El controlador concreto JDBC utilizado está oculto detrás de las interfaces JDBC. Por lo tanto, puede agregar un nuevo controlador JDBC sin que su código lo note.</a:t>
            </a:r>
            <a:endParaRPr sz="1600"/>
          </a:p>
          <a:p>
            <a:pPr indent="0" lvl="0" marL="0" rtl="0" algn="l">
              <a:spcBef>
                <a:spcPts val="1600"/>
              </a:spcBef>
              <a:spcAft>
                <a:spcPts val="0"/>
              </a:spcAft>
              <a:buNone/>
            </a:pPr>
            <a:r>
              <a:rPr lang="es-419" sz="1600"/>
              <a:t>Por supuesto, los controladores JDBC pueden variar un poco en las características que admiten.</a:t>
            </a:r>
            <a:endParaRPr sz="1600"/>
          </a:p>
          <a:p>
            <a:pPr indent="0" lvl="0" marL="0" rtl="0" algn="l">
              <a:spcBef>
                <a:spcPts val="1600"/>
              </a:spcBef>
              <a:spcAft>
                <a:spcPts val="1600"/>
              </a:spcAft>
              <a:buNone/>
            </a:pPr>
            <a:r>
              <a:t/>
            </a:r>
            <a:endParaRPr sz="1600"/>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230"/>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Conexiones (Connections)</a:t>
            </a:r>
            <a:endParaRPr sz="1600"/>
          </a:p>
          <a:p>
            <a:pPr indent="0" lvl="0" marL="0" rtl="0" algn="l">
              <a:spcBef>
                <a:spcPts val="1600"/>
              </a:spcBef>
              <a:spcAft>
                <a:spcPts val="0"/>
              </a:spcAft>
              <a:buNone/>
            </a:pPr>
            <a:r>
              <a:rPr lang="es-419" sz="1600"/>
              <a:t>Una vez que se carga e inicializa un controlador JDBC, debe conectarse a la base de datos. Lo hace al obtener una conexión a la base de datos a través de la API JDBC y el controlador cargado. Toda comunicación con la base de datos ocurre a través de una conexión. Una aplicación puede tener más de una conexión abierta a una base de datos a la vez. Esto es realmente muy común.</a:t>
            </a:r>
            <a:endParaRPr sz="1600"/>
          </a:p>
          <a:p>
            <a:pPr indent="0" lvl="0" marL="0" rtl="0" algn="l">
              <a:spcBef>
                <a:spcPts val="1600"/>
              </a:spcBef>
              <a:spcAft>
                <a:spcPts val="0"/>
              </a:spcAft>
              <a:buNone/>
            </a:pPr>
            <a:r>
              <a:rPr lang="es-419" sz="1600"/>
              <a:t>Declaraciones (Statements)</a:t>
            </a:r>
            <a:endParaRPr sz="1600"/>
          </a:p>
          <a:p>
            <a:pPr indent="0" lvl="0" marL="0" rtl="0" algn="l">
              <a:spcBef>
                <a:spcPts val="1600"/>
              </a:spcBef>
              <a:spcAft>
                <a:spcPts val="0"/>
              </a:spcAft>
              <a:buNone/>
            </a:pPr>
            <a:r>
              <a:rPr lang="es-419" sz="1600"/>
              <a:t>Una declaración es lo que utiliza para ejecutar consultas y actualizaciones en la base de datos. Hay algunos tipos diferentes de declaraciones que puede usar. Cada declaración corresponde a una única consulta o actualización.</a:t>
            </a:r>
            <a:endParaRPr sz="1600"/>
          </a:p>
          <a:p>
            <a:pPr indent="0" lvl="0" marL="0" rtl="0" algn="l">
              <a:spcBef>
                <a:spcPts val="1600"/>
              </a:spcBef>
              <a:spcAft>
                <a:spcPts val="0"/>
              </a:spcAft>
              <a:buNone/>
            </a:pPr>
            <a:r>
              <a:rPr lang="es-419" sz="1600"/>
              <a:t>Conjuntos de resultados (ResultSets)</a:t>
            </a:r>
            <a:endParaRPr sz="1600"/>
          </a:p>
          <a:p>
            <a:pPr indent="0" lvl="0" marL="0" rtl="0" algn="l">
              <a:spcBef>
                <a:spcPts val="1600"/>
              </a:spcBef>
              <a:spcAft>
                <a:spcPts val="1600"/>
              </a:spcAft>
              <a:buNone/>
            </a:pPr>
            <a:r>
              <a:rPr lang="es-419" sz="1600"/>
              <a:t>Cuando realiza una consulta en la base de datos, obtiene un ResultSet. A continuación, puede recorrer este ResultSet para leer el resultado de la consulta.</a:t>
            </a:r>
            <a:endParaRPr sz="1600"/>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Casos de uso comunes de JDBC</a:t>
            </a:r>
            <a:endParaRPr/>
          </a:p>
          <a:p>
            <a:pPr indent="0" lvl="0" marL="0" rtl="0" algn="l">
              <a:spcBef>
                <a:spcPts val="0"/>
              </a:spcBef>
              <a:spcAft>
                <a:spcPts val="0"/>
              </a:spcAft>
              <a:buNone/>
            </a:pPr>
            <a:r>
              <a:t/>
            </a:r>
            <a:endParaRPr/>
          </a:p>
        </p:txBody>
      </p:sp>
      <p:sp>
        <p:nvSpPr>
          <p:cNvPr id="1335" name="Google Shape;1335;p23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Consulta la base de datos</a:t>
            </a:r>
            <a:endParaRPr sz="1600"/>
          </a:p>
          <a:p>
            <a:pPr indent="0" lvl="0" marL="0" rtl="0" algn="l">
              <a:spcBef>
                <a:spcPts val="1600"/>
              </a:spcBef>
              <a:spcAft>
                <a:spcPts val="0"/>
              </a:spcAft>
              <a:buNone/>
            </a:pPr>
            <a:r>
              <a:rPr lang="es-419" sz="1600"/>
              <a:t>Uno de los casos de uso más comunes es leer datos de una base de datos. Leer datos de una base de datos se llama consultar la base de datos.</a:t>
            </a:r>
            <a:endParaRPr sz="1600"/>
          </a:p>
          <a:p>
            <a:pPr indent="0" lvl="0" marL="0" rtl="0" algn="l">
              <a:spcBef>
                <a:spcPts val="1600"/>
              </a:spcBef>
              <a:spcAft>
                <a:spcPts val="0"/>
              </a:spcAft>
              <a:buNone/>
            </a:pPr>
            <a:r>
              <a:rPr lang="es-419" sz="1600"/>
              <a:t>Consultar los metadatos de la base de datos</a:t>
            </a:r>
            <a:endParaRPr sz="1600"/>
          </a:p>
          <a:p>
            <a:pPr indent="0" lvl="0" marL="0" rtl="0" algn="l">
              <a:spcBef>
                <a:spcPts val="1600"/>
              </a:spcBef>
              <a:spcAft>
                <a:spcPts val="0"/>
              </a:spcAft>
              <a:buNone/>
            </a:pPr>
            <a:r>
              <a:rPr lang="es-419" sz="1600"/>
              <a:t>Otro caso de uso común es consultar los metadatos de la base de datos. Los metadatos de la base de datos contienen información sobre la base de datos en sí. Por ejemplo, información sobre las tablas definidas, las columnas en cada tabla, los tipos de datos, etc.</a:t>
            </a:r>
            <a:endParaRPr sz="1600"/>
          </a:p>
          <a:p>
            <a:pPr indent="0" lvl="0" marL="0" rtl="0" algn="l">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Keywords</a:t>
            </a:r>
            <a:endParaRPr/>
          </a:p>
        </p:txBody>
      </p:sp>
      <p:sp>
        <p:nvSpPr>
          <p:cNvPr id="169" name="Google Shape;1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Conjunto de palabras clave del lenguaje</a:t>
            </a:r>
            <a:endParaRPr/>
          </a:p>
        </p:txBody>
      </p:sp>
      <p:pic>
        <p:nvPicPr>
          <p:cNvPr id="170" name="Google Shape;170;p34"/>
          <p:cNvPicPr preferRelativeResize="0"/>
          <p:nvPr/>
        </p:nvPicPr>
        <p:blipFill>
          <a:blip r:embed="rId3">
            <a:alphaModFix/>
          </a:blip>
          <a:stretch>
            <a:fillRect/>
          </a:stretch>
        </p:blipFill>
        <p:spPr>
          <a:xfrm>
            <a:off x="311700" y="2103550"/>
            <a:ext cx="8269925" cy="238590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232"/>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Actualiza la base de datos</a:t>
            </a:r>
            <a:endParaRPr sz="1600"/>
          </a:p>
          <a:p>
            <a:pPr indent="0" lvl="0" marL="0" rtl="0" algn="l">
              <a:spcBef>
                <a:spcPts val="1600"/>
              </a:spcBef>
              <a:spcAft>
                <a:spcPts val="0"/>
              </a:spcAft>
              <a:buNone/>
            </a:pPr>
            <a:r>
              <a:rPr lang="es-419" sz="1600"/>
              <a:t>Otro caso de uso común de JDBC es actualizar la base de datos. Actualizar la base de datos significa escribirle datos. En otras palabras, agregar nuevos registros o modificar (actualizar) registros existentes.</a:t>
            </a:r>
            <a:endParaRPr sz="1600"/>
          </a:p>
          <a:p>
            <a:pPr indent="0" lvl="0" marL="0" rtl="0" algn="l">
              <a:spcBef>
                <a:spcPts val="1600"/>
              </a:spcBef>
              <a:spcAft>
                <a:spcPts val="0"/>
              </a:spcAft>
              <a:buNone/>
            </a:pPr>
            <a:r>
              <a:rPr lang="es-419" sz="1600"/>
              <a:t>Realizar transacciones</a:t>
            </a:r>
            <a:endParaRPr sz="1600"/>
          </a:p>
          <a:p>
            <a:pPr indent="0" lvl="0" marL="0" rtl="0" algn="l">
              <a:spcBef>
                <a:spcPts val="1600"/>
              </a:spcBef>
              <a:spcAft>
                <a:spcPts val="0"/>
              </a:spcAft>
              <a:buNone/>
            </a:pPr>
            <a:r>
              <a:rPr lang="es-419" sz="1600"/>
              <a:t>Transacciones es otro caso de uso común. Una transacción agrupa múltiples actualizaciones y posiblemente consultas en una sola acción. O bien todas las acciones se ejecutan, o ninguna de ellas.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a:t>
            </a:r>
            <a:r>
              <a:rPr lang="es-419"/>
              <a:t>iagrama de interacción de componentes JDBC</a:t>
            </a:r>
            <a:endParaRPr/>
          </a:p>
        </p:txBody>
      </p:sp>
      <p:sp>
        <p:nvSpPr>
          <p:cNvPr id="1346" name="Google Shape;1346;p233"/>
          <p:cNvSpPr txBox="1"/>
          <p:nvPr>
            <p:ph idx="1" type="body"/>
          </p:nvPr>
        </p:nvSpPr>
        <p:spPr>
          <a:xfrm>
            <a:off x="311700" y="1479225"/>
            <a:ext cx="8520600" cy="3089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47" name="Google Shape;1347;p233"/>
          <p:cNvPicPr preferRelativeResize="0"/>
          <p:nvPr/>
        </p:nvPicPr>
        <p:blipFill>
          <a:blip r:embed="rId3">
            <a:alphaModFix/>
          </a:blip>
          <a:stretch>
            <a:fillRect/>
          </a:stretch>
        </p:blipFill>
        <p:spPr>
          <a:xfrm>
            <a:off x="2155225" y="1554550"/>
            <a:ext cx="4566924" cy="2960975"/>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JDBC Driver Types</a:t>
            </a:r>
            <a:endParaRPr/>
          </a:p>
          <a:p>
            <a:pPr indent="0" lvl="0" marL="0" rtl="0" algn="l">
              <a:spcBef>
                <a:spcPts val="0"/>
              </a:spcBef>
              <a:spcAft>
                <a:spcPts val="0"/>
              </a:spcAft>
              <a:buNone/>
            </a:pPr>
            <a:r>
              <a:t/>
            </a:r>
            <a:endParaRPr/>
          </a:p>
        </p:txBody>
      </p:sp>
      <p:sp>
        <p:nvSpPr>
          <p:cNvPr id="1353" name="Google Shape;1353;p23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Un controlador JDBC es un conjunto de clases de Java que implementan las interfaces JDBC, dirigidas a una base de datos específica. Las interfaces JDBC vienen con Java estándar, pero la implementación de estas interfaces es específica de la base de datos a la que necesita conectarse. Tal implementación se llama un controlador JDBC.</a:t>
            </a:r>
            <a:endParaRPr sz="1400"/>
          </a:p>
          <a:p>
            <a:pPr indent="0" lvl="0" marL="0" rtl="0" algn="just">
              <a:spcBef>
                <a:spcPts val="1600"/>
              </a:spcBef>
              <a:spcAft>
                <a:spcPts val="0"/>
              </a:spcAft>
              <a:buNone/>
            </a:pPr>
            <a:r>
              <a:rPr lang="es-419" sz="1400"/>
              <a:t>Hay 4 tipos diferentes de controladores JDBC:</a:t>
            </a:r>
            <a:endParaRPr sz="1400"/>
          </a:p>
          <a:p>
            <a:pPr indent="0" lvl="0" marL="0" rtl="0" algn="just">
              <a:lnSpc>
                <a:spcPct val="100000"/>
              </a:lnSpc>
              <a:spcBef>
                <a:spcPts val="0"/>
              </a:spcBef>
              <a:spcAft>
                <a:spcPts val="0"/>
              </a:spcAft>
              <a:buNone/>
            </a:pPr>
            <a:r>
              <a:rPr lang="es-419" sz="1400"/>
              <a:t> 	Tipo 1: controlador de puente JDBC-ODBC</a:t>
            </a:r>
            <a:endParaRPr sz="1400"/>
          </a:p>
          <a:p>
            <a:pPr indent="0" lvl="0" marL="0" rtl="0" algn="just">
              <a:lnSpc>
                <a:spcPct val="100000"/>
              </a:lnSpc>
              <a:spcBef>
                <a:spcPts val="0"/>
              </a:spcBef>
              <a:spcAft>
                <a:spcPts val="0"/>
              </a:spcAft>
              <a:buNone/>
            </a:pPr>
            <a:r>
              <a:rPr lang="es-419" sz="1400"/>
              <a:t> 	Tipo 2: controlador de código Java + Native</a:t>
            </a:r>
            <a:endParaRPr sz="1400"/>
          </a:p>
          <a:p>
            <a:pPr indent="0" lvl="0" marL="0" rtl="0" algn="just">
              <a:lnSpc>
                <a:spcPct val="100000"/>
              </a:lnSpc>
              <a:spcBef>
                <a:spcPts val="0"/>
              </a:spcBef>
              <a:spcAft>
                <a:spcPts val="0"/>
              </a:spcAft>
              <a:buNone/>
            </a:pPr>
            <a:r>
              <a:rPr lang="es-419" sz="1400"/>
              <a:t> 	Tipo 3: Todos los controladores de traducción Java + Middleware</a:t>
            </a:r>
            <a:endParaRPr sz="1400"/>
          </a:p>
          <a:p>
            <a:pPr indent="0" lvl="0" marL="0" rtl="0" algn="just">
              <a:lnSpc>
                <a:spcPct val="100000"/>
              </a:lnSpc>
              <a:spcBef>
                <a:spcPts val="0"/>
              </a:spcBef>
              <a:spcAft>
                <a:spcPts val="0"/>
              </a:spcAft>
              <a:buNone/>
            </a:pPr>
            <a:r>
              <a:rPr lang="es-419" sz="1400"/>
              <a:t> 	Tipo 4: Todo el controlador de Java.</a:t>
            </a:r>
            <a:endParaRPr sz="1400"/>
          </a:p>
          <a:p>
            <a:pPr indent="0" lvl="0" marL="0" rtl="0" algn="just">
              <a:lnSpc>
                <a:spcPct val="100000"/>
              </a:lnSpc>
              <a:spcBef>
                <a:spcPts val="0"/>
              </a:spcBef>
              <a:spcAft>
                <a:spcPts val="0"/>
              </a:spcAft>
              <a:buNone/>
            </a:pPr>
            <a:r>
              <a:t/>
            </a:r>
            <a:endParaRPr sz="1400"/>
          </a:p>
          <a:p>
            <a:pPr indent="0" lvl="0" marL="0" rtl="0" algn="just">
              <a:spcBef>
                <a:spcPts val="0"/>
              </a:spcBef>
              <a:spcAft>
                <a:spcPts val="0"/>
              </a:spcAft>
              <a:buNone/>
            </a:pPr>
            <a:r>
              <a:rPr lang="es-419" sz="1400"/>
              <a:t>Hoy en día, la mayoría de los controladores son de tipo 4. Sin embargo, voy a discutir los 4 tipos de controladores en breve.</a:t>
            </a:r>
            <a:endParaRPr sz="1400"/>
          </a:p>
          <a:p>
            <a:pPr indent="0" lvl="0" marL="0" rtl="0" algn="just">
              <a:spcBef>
                <a:spcPts val="1600"/>
              </a:spcBef>
              <a:spcAft>
                <a:spcPts val="1600"/>
              </a:spcAft>
              <a:buNone/>
            </a:pPr>
            <a:r>
              <a:t/>
            </a:r>
            <a:endParaRPr sz="1400"/>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235"/>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u="sng"/>
              <a:t>JDBC Driver Tipo 1</a:t>
            </a:r>
            <a:endParaRPr/>
          </a:p>
          <a:p>
            <a:pPr indent="0" lvl="0" marL="0" rtl="0" algn="l">
              <a:spcBef>
                <a:spcPts val="1600"/>
              </a:spcBef>
              <a:spcAft>
                <a:spcPts val="0"/>
              </a:spcAft>
              <a:buNone/>
            </a:pPr>
            <a:r>
              <a:rPr lang="es-419"/>
              <a:t>Un controlador JDBC de tipo 1 consiste en una parte de Java que traduce las llamadas de la interfaz JDBC a las llamadas ODBC. Un puente ODBC luego llama al controlador ODBC de la base de datos dada. Los controladores tipo 1 están destinados (principalmente) a ser utilizados al principio, cuando no había controladores tipo 4 (todos los controladores Java). Aquí hay una ilustración de cómo se organiza un controlador JDBC de tipo 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59" name="Google Shape;1359;p235"/>
          <p:cNvPicPr preferRelativeResize="0"/>
          <p:nvPr/>
        </p:nvPicPr>
        <p:blipFill>
          <a:blip r:embed="rId3">
            <a:alphaModFix/>
          </a:blip>
          <a:stretch>
            <a:fillRect/>
          </a:stretch>
        </p:blipFill>
        <p:spPr>
          <a:xfrm>
            <a:off x="1152525" y="3404738"/>
            <a:ext cx="6838950" cy="885825"/>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236"/>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u="sng"/>
              <a:t>JDBC Driver Tipo 2</a:t>
            </a:r>
            <a:endParaRPr/>
          </a:p>
          <a:p>
            <a:pPr indent="0" lvl="0" marL="0" rtl="0" algn="l">
              <a:spcBef>
                <a:spcPts val="1600"/>
              </a:spcBef>
              <a:spcAft>
                <a:spcPts val="0"/>
              </a:spcAft>
              <a:buNone/>
            </a:pPr>
            <a:r>
              <a:rPr lang="es-419"/>
              <a:t>Un controlador JDBC tipo 2 es como un controlador tipo 1, excepto que la parte ODBC se reemplaza por una parte de código nativo. La parte del código nativo está dirigida a un producto de base de datos específico. Aquí hay una ilustración de un controlador JDBC de tipo 2:</a:t>
            </a:r>
            <a:endParaRPr/>
          </a:p>
          <a:p>
            <a:pPr indent="0" lvl="0" marL="0" rtl="0" algn="l">
              <a:spcBef>
                <a:spcPts val="1600"/>
              </a:spcBef>
              <a:spcAft>
                <a:spcPts val="1600"/>
              </a:spcAft>
              <a:buNone/>
            </a:pPr>
            <a:r>
              <a:t/>
            </a:r>
            <a:endParaRPr/>
          </a:p>
        </p:txBody>
      </p:sp>
      <p:pic>
        <p:nvPicPr>
          <p:cNvPr id="1365" name="Google Shape;1365;p236"/>
          <p:cNvPicPr preferRelativeResize="0"/>
          <p:nvPr/>
        </p:nvPicPr>
        <p:blipFill>
          <a:blip r:embed="rId3">
            <a:alphaModFix/>
          </a:blip>
          <a:stretch>
            <a:fillRect/>
          </a:stretch>
        </p:blipFill>
        <p:spPr>
          <a:xfrm>
            <a:off x="1790700" y="2916763"/>
            <a:ext cx="5562600" cy="904875"/>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237"/>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u="sng"/>
              <a:t>JDBC Driver Tipo 3</a:t>
            </a:r>
            <a:endParaRPr/>
          </a:p>
          <a:p>
            <a:pPr indent="0" lvl="0" marL="0" rtl="0" algn="l">
              <a:spcBef>
                <a:spcPts val="1600"/>
              </a:spcBef>
              <a:spcAft>
                <a:spcPts val="0"/>
              </a:spcAft>
              <a:buNone/>
            </a:pPr>
            <a:r>
              <a:rPr lang="es-419"/>
              <a:t>Un controlador tipo 3 JDBC es un controlador de Java que envía las llamadas de la interfaz JDBC a un servidor intermedio. El servidor intermedio se conecta a la base de datos en nombre del controlador JDBC. Aquí hay una ilustración de un controlador JDBC de tipo 3:</a:t>
            </a:r>
            <a:endParaRPr/>
          </a:p>
          <a:p>
            <a:pPr indent="0" lvl="0" marL="0" rtl="0" algn="l">
              <a:spcBef>
                <a:spcPts val="1600"/>
              </a:spcBef>
              <a:spcAft>
                <a:spcPts val="1600"/>
              </a:spcAft>
              <a:buNone/>
            </a:pPr>
            <a:r>
              <a:t/>
            </a:r>
            <a:endParaRPr/>
          </a:p>
        </p:txBody>
      </p:sp>
      <p:pic>
        <p:nvPicPr>
          <p:cNvPr id="1371" name="Google Shape;1371;p237"/>
          <p:cNvPicPr preferRelativeResize="0"/>
          <p:nvPr/>
        </p:nvPicPr>
        <p:blipFill>
          <a:blip r:embed="rId3">
            <a:alphaModFix/>
          </a:blip>
          <a:stretch>
            <a:fillRect/>
          </a:stretch>
        </p:blipFill>
        <p:spPr>
          <a:xfrm>
            <a:off x="1709738" y="2928938"/>
            <a:ext cx="5724525" cy="962025"/>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238"/>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u="sng"/>
              <a:t>JDBC Driver </a:t>
            </a:r>
            <a:r>
              <a:rPr lang="es-419" u="sng"/>
              <a:t>Tipo 4 </a:t>
            </a:r>
            <a:endParaRPr u="sng"/>
          </a:p>
          <a:p>
            <a:pPr indent="0" lvl="0" marL="0" rtl="0" algn="l">
              <a:spcBef>
                <a:spcPts val="1600"/>
              </a:spcBef>
              <a:spcAft>
                <a:spcPts val="0"/>
              </a:spcAft>
              <a:buNone/>
            </a:pPr>
            <a:r>
              <a:rPr lang="es-419"/>
              <a:t>Un controlador JDBC de tipo 4 es un controlador de Java que se conecta directamente a la base de datos. Se implementa para un producto de base de datos específico. Hoy en día, la mayoría de los controladores JDBC son controladores tipo 4. Aquí hay una ilustración de cómo se organiza un controlador JDBC de tipo 4:</a:t>
            </a:r>
            <a:endParaRPr/>
          </a:p>
          <a:p>
            <a:pPr indent="0" lvl="0" marL="0" rtl="0" algn="l">
              <a:spcBef>
                <a:spcPts val="1600"/>
              </a:spcBef>
              <a:spcAft>
                <a:spcPts val="1600"/>
              </a:spcAft>
              <a:buNone/>
            </a:pPr>
            <a:r>
              <a:t/>
            </a:r>
            <a:endParaRPr/>
          </a:p>
        </p:txBody>
      </p:sp>
      <p:pic>
        <p:nvPicPr>
          <p:cNvPr id="1377" name="Google Shape;1377;p238"/>
          <p:cNvPicPr preferRelativeResize="0"/>
          <p:nvPr/>
        </p:nvPicPr>
        <p:blipFill>
          <a:blip r:embed="rId3">
            <a:alphaModFix/>
          </a:blip>
          <a:stretch>
            <a:fillRect/>
          </a:stretch>
        </p:blipFill>
        <p:spPr>
          <a:xfrm>
            <a:off x="2419350" y="2805113"/>
            <a:ext cx="4305300" cy="90487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JDBC: Database Connections</a:t>
            </a:r>
            <a:r>
              <a:rPr lang="es-419"/>
              <a:t> </a:t>
            </a:r>
            <a:endParaRPr/>
          </a:p>
          <a:p>
            <a:pPr indent="0" lvl="0" marL="0" rtl="0" algn="l">
              <a:spcBef>
                <a:spcPts val="0"/>
              </a:spcBef>
              <a:spcAft>
                <a:spcPts val="0"/>
              </a:spcAft>
              <a:buNone/>
            </a:pPr>
            <a:r>
              <a:t/>
            </a:r>
            <a:endParaRPr/>
          </a:p>
        </p:txBody>
      </p:sp>
      <p:sp>
        <p:nvSpPr>
          <p:cNvPr id="1383" name="Google Shape;1383;p23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Antes de poder leer o escribir datos en una base de datos a través de JDBC, debe abrir una conexión a la base de datos. </a:t>
            </a:r>
            <a:endParaRPr sz="1400"/>
          </a:p>
          <a:p>
            <a:pPr indent="0" lvl="0" marL="0" rtl="0" algn="just">
              <a:spcBef>
                <a:spcPts val="1600"/>
              </a:spcBef>
              <a:spcAft>
                <a:spcPts val="0"/>
              </a:spcAft>
              <a:buNone/>
            </a:pPr>
            <a:r>
              <a:rPr lang="es-419" sz="1400" u="sng"/>
              <a:t>Cargando el controlador JDBC</a:t>
            </a:r>
            <a:endParaRPr sz="1400" u="sng"/>
          </a:p>
          <a:p>
            <a:pPr indent="0" lvl="0" marL="0" rtl="0" algn="just">
              <a:spcBef>
                <a:spcPts val="1600"/>
              </a:spcBef>
              <a:spcAft>
                <a:spcPts val="0"/>
              </a:spcAft>
              <a:buNone/>
            </a:pPr>
            <a:r>
              <a:rPr lang="es-419" sz="1400"/>
              <a:t>Lo primero que debe hacer antes de poder abrir una conexión de base de datos es cargar el controlador JDBC para la base de datos. En realidad, desde Java 6 esto ya no es necesario, pero al hacerlo no fallará. Usted carga el controlador JDBC de esta manera:</a:t>
            </a:r>
            <a:endParaRPr sz="1400"/>
          </a:p>
          <a:p>
            <a:pPr indent="0" lvl="0" marL="0" rtl="0" algn="just">
              <a:spcBef>
                <a:spcPts val="1600"/>
              </a:spcBef>
              <a:spcAft>
                <a:spcPts val="0"/>
              </a:spcAft>
              <a:buNone/>
            </a:pPr>
            <a:r>
              <a:t/>
            </a:r>
            <a:endParaRPr sz="1400"/>
          </a:p>
          <a:p>
            <a:pPr indent="0" lvl="0" marL="0" rtl="0" algn="just">
              <a:spcBef>
                <a:spcPts val="1600"/>
              </a:spcBef>
              <a:spcAft>
                <a:spcPts val="1600"/>
              </a:spcAft>
              <a:buNone/>
            </a:pPr>
            <a:r>
              <a:t/>
            </a:r>
            <a:endParaRPr sz="1400"/>
          </a:p>
        </p:txBody>
      </p:sp>
      <p:graphicFrame>
        <p:nvGraphicFramePr>
          <p:cNvPr id="1384" name="Google Shape;1384;p239"/>
          <p:cNvGraphicFramePr/>
          <p:nvPr/>
        </p:nvGraphicFramePr>
        <p:xfrm>
          <a:off x="1002575" y="3431225"/>
          <a:ext cx="3000000" cy="3000000"/>
        </p:xfrm>
        <a:graphic>
          <a:graphicData uri="http://schemas.openxmlformats.org/drawingml/2006/table">
            <a:tbl>
              <a:tblPr>
                <a:noFill/>
                <a:tableStyleId>{384D4F9B-1B06-447A-89E9-BFCE49620583}</a:tableStyleId>
              </a:tblPr>
              <a:tblGrid>
                <a:gridCol w="4611350"/>
              </a:tblGrid>
              <a:tr h="127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Class.forName (</a:t>
                      </a:r>
                      <a:r>
                        <a:rPr lang="es-419" sz="1100">
                          <a:solidFill>
                            <a:srgbClr val="A2FCA2"/>
                          </a:solidFill>
                          <a:highlight>
                            <a:srgbClr val="333333"/>
                          </a:highlight>
                          <a:latin typeface="Consolas"/>
                          <a:ea typeface="Consolas"/>
                          <a:cs typeface="Consolas"/>
                          <a:sym typeface="Consolas"/>
                        </a:rPr>
                        <a:t>"driverClassName"</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240"/>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Cada controlador JDBC tiene una clase de controlador principal que inicializa el controlador cuando se carga. Por ejemplo, para cargar el controlador </a:t>
            </a:r>
            <a:r>
              <a:rPr lang="es-419" sz="1400">
                <a:latin typeface="Courier New"/>
                <a:ea typeface="Courier New"/>
                <a:cs typeface="Courier New"/>
                <a:sym typeface="Courier New"/>
              </a:rPr>
              <a:t>H2Database</a:t>
            </a:r>
            <a:r>
              <a:rPr lang="es-419" sz="1400"/>
              <a:t>, escriba esto:</a:t>
            </a:r>
            <a:endParaRPr sz="1400"/>
          </a:p>
          <a:p>
            <a:pPr indent="0" lvl="0" marL="0" rtl="0" algn="just">
              <a:spcBef>
                <a:spcPts val="1600"/>
              </a:spcBef>
              <a:spcAft>
                <a:spcPts val="0"/>
              </a:spcAft>
              <a:buNone/>
            </a:pPr>
            <a:r>
              <a:rPr lang="es-419" sz="1400"/>
              <a:t> 	</a:t>
            </a:r>
            <a:endParaRPr sz="1400"/>
          </a:p>
          <a:p>
            <a:pPr indent="0" lvl="0" marL="0" rtl="0" algn="just">
              <a:spcBef>
                <a:spcPts val="1600"/>
              </a:spcBef>
              <a:spcAft>
                <a:spcPts val="0"/>
              </a:spcAft>
              <a:buNone/>
            </a:pPr>
            <a:r>
              <a:rPr lang="es-419" sz="1400"/>
              <a:t>Solo debe cargar el controlador una vez. No necesita cargarlo antes de que se abra cada conexión. Solo antes de que se abriera la primera conexión.</a:t>
            </a:r>
            <a:endParaRPr sz="1400"/>
          </a:p>
          <a:p>
            <a:pPr indent="0" lvl="0" marL="0" rtl="0" algn="just">
              <a:spcBef>
                <a:spcPts val="1600"/>
              </a:spcBef>
              <a:spcAft>
                <a:spcPts val="0"/>
              </a:spcAft>
              <a:buNone/>
            </a:pPr>
            <a:r>
              <a:rPr lang="es-419" sz="1600" u="sng"/>
              <a:t>Apertura de la conexión</a:t>
            </a:r>
            <a:endParaRPr sz="1600" u="sng"/>
          </a:p>
          <a:p>
            <a:pPr indent="0" lvl="0" marL="0" rtl="0" algn="just">
              <a:spcBef>
                <a:spcPts val="1600"/>
              </a:spcBef>
              <a:spcAft>
                <a:spcPts val="0"/>
              </a:spcAft>
              <a:buNone/>
            </a:pPr>
            <a:r>
              <a:rPr lang="es-419" sz="1400"/>
              <a:t>Para abrir una conexión de base de datos, utiliza la clase </a:t>
            </a:r>
            <a:r>
              <a:rPr lang="es-419" sz="1400">
                <a:latin typeface="Courier New"/>
                <a:ea typeface="Courier New"/>
                <a:cs typeface="Courier New"/>
                <a:sym typeface="Courier New"/>
              </a:rPr>
              <a:t>java.sql.DriverManager</a:t>
            </a:r>
            <a:r>
              <a:rPr lang="es-419" sz="1400"/>
              <a:t>. Usted llama a su método getConnection (), así:</a:t>
            </a:r>
            <a:endParaRPr sz="1400"/>
          </a:p>
          <a:p>
            <a:pPr indent="0" lvl="0" marL="0" rtl="0" algn="just">
              <a:spcBef>
                <a:spcPts val="1600"/>
              </a:spcBef>
              <a:spcAft>
                <a:spcPts val="0"/>
              </a:spcAft>
              <a:buNone/>
            </a:pPr>
            <a:r>
              <a:t/>
            </a:r>
            <a:endParaRPr sz="1400"/>
          </a:p>
          <a:p>
            <a:pPr indent="0" lvl="0" marL="0" rtl="0" algn="just">
              <a:spcBef>
                <a:spcPts val="1600"/>
              </a:spcBef>
              <a:spcAft>
                <a:spcPts val="0"/>
              </a:spcAft>
              <a:buNone/>
            </a:pPr>
            <a:r>
              <a:t/>
            </a:r>
            <a:endParaRPr sz="1400"/>
          </a:p>
          <a:p>
            <a:pPr indent="0" lvl="0" marL="0" rtl="0" algn="just">
              <a:spcBef>
                <a:spcPts val="1600"/>
              </a:spcBef>
              <a:spcAft>
                <a:spcPts val="1600"/>
              </a:spcAft>
              <a:buNone/>
            </a:pPr>
            <a:r>
              <a:t/>
            </a:r>
            <a:endParaRPr sz="1400"/>
          </a:p>
        </p:txBody>
      </p:sp>
      <p:graphicFrame>
        <p:nvGraphicFramePr>
          <p:cNvPr id="1390" name="Google Shape;1390;p240"/>
          <p:cNvGraphicFramePr/>
          <p:nvPr/>
        </p:nvGraphicFramePr>
        <p:xfrm>
          <a:off x="1072350" y="949175"/>
          <a:ext cx="3000000" cy="3000000"/>
        </p:xfrm>
        <a:graphic>
          <a:graphicData uri="http://schemas.openxmlformats.org/drawingml/2006/table">
            <a:tbl>
              <a:tblPr>
                <a:noFill/>
                <a:tableStyleId>{384D4F9B-1B06-447A-89E9-BFCE49620583}</a:tableStyleId>
              </a:tblPr>
              <a:tblGrid>
                <a:gridCol w="4611350"/>
              </a:tblGrid>
              <a:tr h="127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Class.forName(</a:t>
                      </a:r>
                      <a:r>
                        <a:rPr lang="es-419" sz="1100">
                          <a:solidFill>
                            <a:srgbClr val="A2FCA2"/>
                          </a:solidFill>
                          <a:highlight>
                            <a:srgbClr val="333333"/>
                          </a:highlight>
                          <a:latin typeface="Consolas"/>
                          <a:ea typeface="Consolas"/>
                          <a:cs typeface="Consolas"/>
                          <a:sym typeface="Consolas"/>
                        </a:rPr>
                        <a:t>"org.h2.Driver"</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graphicFrame>
        <p:nvGraphicFramePr>
          <p:cNvPr id="1391" name="Google Shape;1391;p240"/>
          <p:cNvGraphicFramePr/>
          <p:nvPr/>
        </p:nvGraphicFramePr>
        <p:xfrm>
          <a:off x="1072350" y="3189100"/>
          <a:ext cx="3000000" cy="3000000"/>
        </p:xfrm>
        <a:graphic>
          <a:graphicData uri="http://schemas.openxmlformats.org/drawingml/2006/table">
            <a:tbl>
              <a:tblPr>
                <a:noFill/>
                <a:tableStyleId>{384D4F9B-1B06-447A-89E9-BFCE49620583}</a:tableStyleId>
              </a:tblPr>
              <a:tblGrid>
                <a:gridCol w="7063450"/>
              </a:tblGrid>
              <a:tr h="12716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String url      = </a:t>
                      </a:r>
                      <a:r>
                        <a:rPr lang="es-419" sz="1100">
                          <a:solidFill>
                            <a:srgbClr val="A2FCA2"/>
                          </a:solidFill>
                          <a:highlight>
                            <a:srgbClr val="333333"/>
                          </a:highlight>
                          <a:latin typeface="Consolas"/>
                          <a:ea typeface="Consolas"/>
                          <a:cs typeface="Consolas"/>
                          <a:sym typeface="Consolas"/>
                        </a:rPr>
                        <a:t>"jdbc:h2:~/test"</a:t>
                      </a: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//database specific url.</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String user     = </a:t>
                      </a:r>
                      <a:r>
                        <a:rPr lang="es-419" sz="1100">
                          <a:solidFill>
                            <a:srgbClr val="A2FCA2"/>
                          </a:solidFill>
                          <a:highlight>
                            <a:srgbClr val="333333"/>
                          </a:highlight>
                          <a:latin typeface="Consolas"/>
                          <a:ea typeface="Consolas"/>
                          <a:cs typeface="Consolas"/>
                          <a:sym typeface="Consolas"/>
                        </a:rPr>
                        <a:t>"sa"</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String password = </a:t>
                      </a:r>
                      <a:r>
                        <a:rPr lang="es-419" sz="1100">
                          <a:solidFill>
                            <a:srgbClr val="A2FCA2"/>
                          </a:solidFill>
                          <a:highlight>
                            <a:srgbClr val="333333"/>
                          </a:highlight>
                          <a:latin typeface="Consolas"/>
                          <a:ea typeface="Consolas"/>
                          <a:cs typeface="Consolas"/>
                          <a:sym typeface="Consolas"/>
                        </a:rPr>
                        <a:t>""</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Connection connection =  DriverManager.getConnection(url, user, password);</a:t>
                      </a:r>
                      <a:br>
                        <a:rPr lang="es-419" sz="1100">
                          <a:solidFill>
                            <a:srgbClr val="FFFFFF"/>
                          </a:solidFill>
                          <a:highlight>
                            <a:srgbClr val="333333"/>
                          </a:highlight>
                          <a:latin typeface="Consolas"/>
                          <a:ea typeface="Consolas"/>
                          <a:cs typeface="Consolas"/>
                          <a:sym typeface="Consolas"/>
                        </a:rPr>
                      </a:br>
                      <a:endParaRPr sz="1100"/>
                    </a:p>
                  </a:txBody>
                  <a:tcPr marT="63500" marB="63500" marR="63500" marL="63500">
                    <a:solidFill>
                      <a:srgbClr val="333333"/>
                    </a:solidFill>
                  </a:tcPr>
                </a:tc>
              </a:tr>
            </a:tbl>
          </a:graphicData>
        </a:graphic>
      </p:graphicFrame>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241"/>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La url es la url de su base de datos. Debe consultar la documentación de su base de datos y el controlador JDBC para ver cuál es el formato para su base de datos específica. La URL que se muestra arriba es para una base de datos H2.</a:t>
            </a:r>
            <a:endParaRPr sz="1400"/>
          </a:p>
          <a:p>
            <a:pPr indent="0" lvl="0" marL="0" rtl="0" algn="just">
              <a:spcBef>
                <a:spcPts val="1600"/>
              </a:spcBef>
              <a:spcAft>
                <a:spcPts val="0"/>
              </a:spcAft>
              <a:buNone/>
            </a:pPr>
            <a:r>
              <a:rPr lang="es-419" sz="1400"/>
              <a:t>Los parámetros de </a:t>
            </a:r>
            <a:r>
              <a:rPr lang="es-419" sz="1400">
                <a:latin typeface="Consolas"/>
                <a:ea typeface="Consolas"/>
                <a:cs typeface="Consolas"/>
                <a:sym typeface="Consolas"/>
              </a:rPr>
              <a:t>user</a:t>
            </a:r>
            <a:r>
              <a:rPr lang="es-419" sz="1400"/>
              <a:t> y </a:t>
            </a:r>
            <a:r>
              <a:rPr lang="es-419" sz="1400">
                <a:latin typeface="Consolas"/>
                <a:ea typeface="Consolas"/>
                <a:cs typeface="Consolas"/>
                <a:sym typeface="Consolas"/>
              </a:rPr>
              <a:t>password</a:t>
            </a:r>
            <a:r>
              <a:rPr lang="es-419" sz="1400"/>
              <a:t> son el nombre de usuario y la contraseña de su base de datos.</a:t>
            </a:r>
            <a:endParaRPr sz="1400"/>
          </a:p>
          <a:p>
            <a:pPr indent="0" lvl="0" marL="0" rtl="0" algn="just">
              <a:spcBef>
                <a:spcPts val="1600"/>
              </a:spcBef>
              <a:spcAft>
                <a:spcPts val="0"/>
              </a:spcAft>
              <a:buNone/>
            </a:pPr>
            <a:r>
              <a:t/>
            </a:r>
            <a:endParaRPr sz="1400" u="sng"/>
          </a:p>
          <a:p>
            <a:pPr indent="0" lvl="0" marL="0" rtl="0" algn="just">
              <a:spcBef>
                <a:spcPts val="1600"/>
              </a:spcBef>
              <a:spcAft>
                <a:spcPts val="0"/>
              </a:spcAft>
              <a:buNone/>
            </a:pPr>
            <a:r>
              <a:rPr lang="es-419" sz="1600" u="sng"/>
              <a:t>Cerrando la conexión</a:t>
            </a:r>
            <a:endParaRPr sz="1600"/>
          </a:p>
          <a:p>
            <a:pPr indent="0" lvl="0" marL="0" rtl="0" algn="just">
              <a:spcBef>
                <a:spcPts val="1600"/>
              </a:spcBef>
              <a:spcAft>
                <a:spcPts val="0"/>
              </a:spcAft>
              <a:buNone/>
            </a:pPr>
            <a:r>
              <a:rPr lang="es-419" sz="1400"/>
              <a:t>Una vez que haya terminado de usar la conexión de la base de datos, debe cerrarla. Esto se hace llamando al método </a:t>
            </a:r>
            <a:r>
              <a:rPr lang="es-419" sz="1400">
                <a:latin typeface="Consolas"/>
                <a:ea typeface="Consolas"/>
                <a:cs typeface="Consolas"/>
                <a:sym typeface="Consolas"/>
              </a:rPr>
              <a:t>Connection.close()</a:t>
            </a:r>
            <a:r>
              <a:rPr lang="es-419" sz="1400"/>
              <a:t>, así:</a:t>
            </a:r>
            <a:endParaRPr sz="1400"/>
          </a:p>
          <a:p>
            <a:pPr indent="0" lvl="0" marL="0" rtl="0" algn="just">
              <a:spcBef>
                <a:spcPts val="1600"/>
              </a:spcBef>
              <a:spcAft>
                <a:spcPts val="1600"/>
              </a:spcAft>
              <a:buNone/>
            </a:pPr>
            <a:r>
              <a:t/>
            </a:r>
            <a:endParaRPr/>
          </a:p>
        </p:txBody>
      </p:sp>
      <p:graphicFrame>
        <p:nvGraphicFramePr>
          <p:cNvPr id="1397" name="Google Shape;1397;p241"/>
          <p:cNvGraphicFramePr/>
          <p:nvPr/>
        </p:nvGraphicFramePr>
        <p:xfrm>
          <a:off x="733425" y="3693925"/>
          <a:ext cx="3000000" cy="3000000"/>
        </p:xfrm>
        <a:graphic>
          <a:graphicData uri="http://schemas.openxmlformats.org/drawingml/2006/table">
            <a:tbl>
              <a:tblPr>
                <a:noFill/>
                <a:tableStyleId>{384D4F9B-1B06-447A-89E9-BFCE49620583}</a:tableStyleId>
              </a:tblPr>
              <a:tblGrid>
                <a:gridCol w="4436850"/>
              </a:tblGrid>
              <a:tr h="357375">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connection.close ();</a:t>
                      </a:r>
                      <a:endParaRPr sz="1100"/>
                    </a:p>
                  </a:txBody>
                  <a:tcPr marT="63500" marB="63500" marR="63500" marL="63500">
                    <a:solidFill>
                      <a:srgbClr val="33333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Clases y Objetos</a:t>
            </a:r>
            <a:endParaRPr/>
          </a:p>
        </p:txBody>
      </p:sp>
      <p:sp>
        <p:nvSpPr>
          <p:cNvPr id="176" name="Google Shape;176;p3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Objeto</a:t>
            </a:r>
            <a:endParaRPr b="1"/>
          </a:p>
          <a:p>
            <a:pPr indent="-336550" lvl="0" marL="457200" rtl="0" algn="just">
              <a:spcBef>
                <a:spcPts val="0"/>
              </a:spcBef>
              <a:spcAft>
                <a:spcPts val="0"/>
              </a:spcAft>
              <a:buSzPts val="1700"/>
              <a:buChar char="●"/>
            </a:pPr>
            <a:r>
              <a:rPr lang="es-419" sz="1700"/>
              <a:t>Los objetos tienen estados y comportamientos. </a:t>
            </a:r>
            <a:endParaRPr sz="1700"/>
          </a:p>
          <a:p>
            <a:pPr indent="-336550" lvl="0" marL="457200" rtl="0" algn="just">
              <a:spcBef>
                <a:spcPts val="0"/>
              </a:spcBef>
              <a:spcAft>
                <a:spcPts val="0"/>
              </a:spcAft>
              <a:buSzPts val="1700"/>
              <a:buChar char="●"/>
            </a:pPr>
            <a:r>
              <a:rPr lang="es-419" sz="1700"/>
              <a:t>Un objeto es una instancia de una clase. Los objetos de software también tienen un estado y un comportamiento. </a:t>
            </a:r>
            <a:endParaRPr sz="1700"/>
          </a:p>
          <a:p>
            <a:pPr indent="-336550" lvl="0" marL="457200" rtl="0" algn="just">
              <a:spcBef>
                <a:spcPts val="0"/>
              </a:spcBef>
              <a:spcAft>
                <a:spcPts val="0"/>
              </a:spcAft>
              <a:buSzPts val="1700"/>
              <a:buChar char="●"/>
            </a:pPr>
            <a:r>
              <a:rPr lang="es-419" sz="1700"/>
              <a:t>El estado de un objeto de software se almacena en campos y el comportamiento se muestra a través de métodos. </a:t>
            </a:r>
            <a:endParaRPr sz="1700"/>
          </a:p>
          <a:p>
            <a:pPr indent="-342900" lvl="0" marL="457200" rtl="0" algn="just">
              <a:spcBef>
                <a:spcPts val="0"/>
              </a:spcBef>
              <a:spcAft>
                <a:spcPts val="0"/>
              </a:spcAft>
              <a:buSzPts val="1800"/>
              <a:buChar char="●"/>
            </a:pPr>
            <a:r>
              <a:rPr lang="es-419" sz="1700"/>
              <a:t>Entonces, en el desarrollo de software, los métodos operan en el estado interno de un objeto y la comunicación de objeto a objeto se realiza a través de métodos.</a:t>
            </a:r>
            <a:endParaRPr sz="1400"/>
          </a:p>
          <a:p>
            <a:pPr indent="0" lvl="0" marL="0" rtl="0" algn="just">
              <a:spcBef>
                <a:spcPts val="1600"/>
              </a:spcBef>
              <a:spcAft>
                <a:spcPts val="1600"/>
              </a:spcAft>
              <a:buNone/>
            </a:pPr>
            <a:br>
              <a:rPr lang="es-419" sz="1400"/>
            </a:br>
            <a:br>
              <a:rPr lang="es-419" sz="1400"/>
            </a:b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2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JDBC: Consultando la base de datos</a:t>
            </a:r>
            <a:endParaRPr/>
          </a:p>
          <a:p>
            <a:pPr indent="0" lvl="0" marL="0" rtl="0" algn="l">
              <a:spcBef>
                <a:spcPts val="0"/>
              </a:spcBef>
              <a:spcAft>
                <a:spcPts val="0"/>
              </a:spcAft>
              <a:buNone/>
            </a:pPr>
            <a:r>
              <a:t/>
            </a:r>
            <a:endParaRPr/>
          </a:p>
        </p:txBody>
      </p:sp>
      <p:sp>
        <p:nvSpPr>
          <p:cNvPr id="1403" name="Google Shape;1403;p242"/>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Consultar una base de datos significa buscar a través de sus datos. Usted debe enviar declaraciones SQL a la base de datos. Para hacerlo, primero necesita una conexión de base de datos abierta. Una vez que tiene una conexión abierta, necesita crear un objeto </a:t>
            </a:r>
            <a:r>
              <a:rPr lang="es-419" sz="1600">
                <a:latin typeface="Consolas"/>
                <a:ea typeface="Consolas"/>
                <a:cs typeface="Consolas"/>
                <a:sym typeface="Consolas"/>
              </a:rPr>
              <a:t>Statement</a:t>
            </a:r>
            <a:r>
              <a:rPr lang="es-419" sz="1600"/>
              <a:t>, como este:</a:t>
            </a:r>
            <a:endParaRPr sz="1600"/>
          </a:p>
          <a:p>
            <a:pPr indent="0" lvl="0" marL="0" rtl="0" algn="l">
              <a:lnSpc>
                <a:spcPct val="100000"/>
              </a:lnSpc>
              <a:spcBef>
                <a:spcPts val="1600"/>
              </a:spcBef>
              <a:spcAft>
                <a:spcPts val="0"/>
              </a:spcAft>
              <a:buNone/>
            </a:pPr>
            <a:r>
              <a:t/>
            </a:r>
            <a:endParaRPr sz="1600"/>
          </a:p>
          <a:p>
            <a:pPr indent="0" lvl="0" marL="0" rtl="0" algn="l">
              <a:spcBef>
                <a:spcPts val="1600"/>
              </a:spcBef>
              <a:spcAft>
                <a:spcPts val="0"/>
              </a:spcAft>
              <a:buNone/>
            </a:pPr>
            <a:r>
              <a:rPr lang="es-419" sz="1600"/>
              <a:t>Una vez que haya creado la Declaración, puede usarla para ejecutar consultas SQL, como esta:</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404" name="Google Shape;1404;p242"/>
          <p:cNvGraphicFramePr/>
          <p:nvPr/>
        </p:nvGraphicFramePr>
        <p:xfrm>
          <a:off x="749150" y="2590450"/>
          <a:ext cx="3000000" cy="3000000"/>
        </p:xfrm>
        <a:graphic>
          <a:graphicData uri="http://schemas.openxmlformats.org/drawingml/2006/table">
            <a:tbl>
              <a:tblPr>
                <a:noFill/>
                <a:tableStyleId>{384D4F9B-1B06-447A-89E9-BFCE49620583}</a:tableStyleId>
              </a:tblPr>
              <a:tblGrid>
                <a:gridCol w="5124675"/>
              </a:tblGrid>
              <a:tr h="3496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Statement statement = connection.createStatement ();</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graphicFrame>
        <p:nvGraphicFramePr>
          <p:cNvPr id="1405" name="Google Shape;1405;p242"/>
          <p:cNvGraphicFramePr/>
          <p:nvPr/>
        </p:nvGraphicFramePr>
        <p:xfrm>
          <a:off x="749150" y="3940250"/>
          <a:ext cx="3000000" cy="3000000"/>
        </p:xfrm>
        <a:graphic>
          <a:graphicData uri="http://schemas.openxmlformats.org/drawingml/2006/table">
            <a:tbl>
              <a:tblPr>
                <a:noFill/>
                <a:tableStyleId>{384D4F9B-1B06-447A-89E9-BFCE49620583}</a:tableStyleId>
              </a:tblPr>
              <a:tblGrid>
                <a:gridCol w="5124675"/>
              </a:tblGrid>
              <a:tr h="476375">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String sql = </a:t>
                      </a:r>
                      <a:r>
                        <a:rPr lang="es-419" sz="1100">
                          <a:solidFill>
                            <a:srgbClr val="A2FCA2"/>
                          </a:solidFill>
                          <a:highlight>
                            <a:srgbClr val="333333"/>
                          </a:highlight>
                          <a:latin typeface="Consolas"/>
                          <a:ea typeface="Consolas"/>
                          <a:cs typeface="Consolas"/>
                          <a:sym typeface="Consolas"/>
                        </a:rPr>
                        <a:t>"select * from people"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ResultSet result = statement.executeQuery (sql);</a:t>
                      </a:r>
                      <a:endParaRPr sz="1100"/>
                    </a:p>
                  </a:txBody>
                  <a:tcPr marT="63500" marB="63500" marR="63500" marL="63500">
                    <a:solidFill>
                      <a:srgbClr val="333333"/>
                    </a:solidFill>
                  </a:tcPr>
                </a:tc>
              </a:tr>
            </a:tbl>
          </a:graphicData>
        </a:graphic>
      </p:graphicFrame>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243"/>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Cuando ejecuta una consulta SQL, obtiene un ResultSet. El ResultSet contiene el resultado de su consulta SQL. El resultado se devuelve en filas con columnas de datos. Usted itera las filas del ResultSet así:</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s-419" sz="1600"/>
              <a:t>El método </a:t>
            </a:r>
            <a:r>
              <a:rPr lang="es-419" sz="1600">
                <a:latin typeface="Consolas"/>
                <a:ea typeface="Consolas"/>
                <a:cs typeface="Consolas"/>
                <a:sym typeface="Consolas"/>
              </a:rPr>
              <a:t>ResultSet.next() </a:t>
            </a:r>
            <a:r>
              <a:rPr lang="es-419" sz="1600"/>
              <a:t>pasa a la siguiente fila en </a:t>
            </a:r>
            <a:r>
              <a:rPr lang="es-419" sz="1600">
                <a:latin typeface="Consolas"/>
                <a:ea typeface="Consolas"/>
                <a:cs typeface="Consolas"/>
                <a:sym typeface="Consolas"/>
              </a:rPr>
              <a:t>ResultSet</a:t>
            </a:r>
            <a:r>
              <a:rPr lang="es-419" sz="1600"/>
              <a:t>, si ya hay filas. Si hay más filas, devuelve verdadero. Si no hubiera más filas, devolverá falso.</a:t>
            </a:r>
            <a:endParaRPr sz="1600"/>
          </a:p>
          <a:p>
            <a:pPr indent="0" lvl="0" marL="0" rtl="0" algn="l">
              <a:spcBef>
                <a:spcPts val="1600"/>
              </a:spcBef>
              <a:spcAft>
                <a:spcPts val="0"/>
              </a:spcAft>
              <a:buNone/>
            </a:pPr>
            <a:r>
              <a:rPr lang="es-419" sz="1600"/>
              <a:t>Debe llamar a </a:t>
            </a:r>
            <a:r>
              <a:rPr lang="es-419" sz="1600">
                <a:latin typeface="Consolas"/>
                <a:ea typeface="Consolas"/>
                <a:cs typeface="Consolas"/>
                <a:sym typeface="Consolas"/>
              </a:rPr>
              <a:t>next() </a:t>
            </a:r>
            <a:r>
              <a:rPr lang="es-419" sz="1600"/>
              <a:t>al menos una vez antes de poder leer cualquier dato. Antes de la primera llamada siguiente (), ResultSet se posiciona antes de la primera fila.</a:t>
            </a:r>
            <a:endParaRPr sz="1600"/>
          </a:p>
          <a:p>
            <a:pPr indent="0" lvl="0" marL="0" rtl="0" algn="l">
              <a:spcBef>
                <a:spcPts val="1600"/>
              </a:spcBef>
              <a:spcAft>
                <a:spcPts val="1600"/>
              </a:spcAft>
              <a:buNone/>
            </a:pPr>
            <a:r>
              <a:t/>
            </a:r>
            <a:endParaRPr sz="1600"/>
          </a:p>
        </p:txBody>
      </p:sp>
      <p:graphicFrame>
        <p:nvGraphicFramePr>
          <p:cNvPr id="1411" name="Google Shape;1411;p243"/>
          <p:cNvGraphicFramePr/>
          <p:nvPr/>
        </p:nvGraphicFramePr>
        <p:xfrm>
          <a:off x="839325" y="1344350"/>
          <a:ext cx="3000000" cy="3000000"/>
        </p:xfrm>
        <a:graphic>
          <a:graphicData uri="http://schemas.openxmlformats.org/drawingml/2006/table">
            <a:tbl>
              <a:tblPr>
                <a:noFill/>
                <a:tableStyleId>{384D4F9B-1B06-447A-89E9-BFCE49620583}</a:tableStyleId>
              </a:tblPr>
              <a:tblGrid>
                <a:gridCol w="5343975"/>
              </a:tblGrid>
              <a:tr h="94437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while</a:t>
                      </a:r>
                      <a:r>
                        <a:rPr lang="es-419" sz="1100">
                          <a:solidFill>
                            <a:srgbClr val="FFFFFF"/>
                          </a:solidFill>
                          <a:highlight>
                            <a:srgbClr val="333333"/>
                          </a:highlight>
                          <a:latin typeface="Consolas"/>
                          <a:ea typeface="Consolas"/>
                          <a:cs typeface="Consolas"/>
                          <a:sym typeface="Consolas"/>
                        </a:rPr>
                        <a:t> (result.next ())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String name = result.getString (</a:t>
                      </a:r>
                      <a:r>
                        <a:rPr lang="es-419" sz="1100">
                          <a:solidFill>
                            <a:srgbClr val="A2FCA2"/>
                          </a:solidFill>
                          <a:highlight>
                            <a:srgbClr val="333333"/>
                          </a:highlight>
                          <a:latin typeface="Consolas"/>
                          <a:ea typeface="Consolas"/>
                          <a:cs typeface="Consolas"/>
                          <a:sym typeface="Consolas"/>
                        </a:rPr>
                        <a:t>"nombre"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long</a:t>
                      </a:r>
                      <a:r>
                        <a:rPr lang="es-419" sz="1100">
                          <a:solidFill>
                            <a:srgbClr val="FFFFFF"/>
                          </a:solidFill>
                          <a:highlight>
                            <a:srgbClr val="333333"/>
                          </a:highlight>
                          <a:latin typeface="Consolas"/>
                          <a:ea typeface="Consolas"/>
                          <a:cs typeface="Consolas"/>
                          <a:sym typeface="Consolas"/>
                        </a:rPr>
                        <a:t> age = result.getLong (</a:t>
                      </a:r>
                      <a:r>
                        <a:rPr lang="es-419" sz="1100">
                          <a:solidFill>
                            <a:srgbClr val="A2FCA2"/>
                          </a:solidFill>
                          <a:highlight>
                            <a:srgbClr val="333333"/>
                          </a:highlight>
                          <a:latin typeface="Consolas"/>
                          <a:ea typeface="Consolas"/>
                          <a:cs typeface="Consolas"/>
                          <a:sym typeface="Consolas"/>
                        </a:rPr>
                        <a:t>"edad"</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244"/>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Puede obtener datos de columna para la fila actual llamando a algunos de los métodos </a:t>
            </a:r>
            <a:r>
              <a:rPr lang="es-419" sz="1600">
                <a:latin typeface="Consolas"/>
                <a:ea typeface="Consolas"/>
                <a:cs typeface="Consolas"/>
                <a:sym typeface="Consolas"/>
              </a:rPr>
              <a:t>getXXX()</a:t>
            </a:r>
            <a:r>
              <a:rPr lang="es-419" sz="1600"/>
              <a:t>, donde XXX es un tipo de datos primitivo. Por ejemplo:</a:t>
            </a:r>
            <a:endParaRPr sz="1600"/>
          </a:p>
          <a:p>
            <a:pPr indent="0" lvl="0" marL="0" rtl="0" algn="l">
              <a:spcBef>
                <a:spcPts val="1600"/>
              </a:spcBef>
              <a:spcAft>
                <a:spcPts val="0"/>
              </a:spcAft>
              <a:buNone/>
            </a:pPr>
            <a:r>
              <a:rPr lang="es-419" sz="1600"/>
              <a:t>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El nombre de la columna para obtener el valor de se pasa como parámetro a cualquiera de estas llamadas al método </a:t>
            </a:r>
            <a:r>
              <a:rPr lang="es-419" sz="1600">
                <a:latin typeface="Consolas"/>
                <a:ea typeface="Consolas"/>
                <a:cs typeface="Consolas"/>
                <a:sym typeface="Consolas"/>
              </a:rPr>
              <a:t>getXXX()</a:t>
            </a:r>
            <a:r>
              <a:rPr lang="es-419" sz="1600"/>
              <a:t>.</a:t>
            </a:r>
            <a:endParaRPr sz="1600"/>
          </a:p>
          <a:p>
            <a:pPr indent="0" lvl="0" marL="0" rtl="0" algn="l">
              <a:lnSpc>
                <a:spcPct val="100000"/>
              </a:lnSpc>
              <a:spcBef>
                <a:spcPts val="1600"/>
              </a:spcBef>
              <a:spcAft>
                <a:spcPts val="0"/>
              </a:spcAft>
              <a:buNone/>
            </a:pPr>
            <a:r>
              <a:rPr lang="es-419" sz="1600"/>
              <a:t>También puede pasar un índice de la columna, como este:</a:t>
            </a:r>
            <a:endParaRPr sz="1600"/>
          </a:p>
          <a:p>
            <a:pPr indent="0" lvl="0" marL="0" rtl="0" algn="l">
              <a:lnSpc>
                <a:spcPct val="100000"/>
              </a:lnSpc>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s-419" sz="1600"/>
              <a:t>    </a:t>
            </a:r>
            <a:endParaRPr sz="1600"/>
          </a:p>
          <a:p>
            <a:pPr indent="0" lvl="0" marL="0" rtl="0" algn="l">
              <a:spcBef>
                <a:spcPts val="1600"/>
              </a:spcBef>
              <a:spcAft>
                <a:spcPts val="0"/>
              </a:spcAft>
              <a:buNone/>
            </a:pPr>
            <a:r>
              <a:rPr lang="es-419" sz="1600"/>
              <a:t>	</a:t>
            </a:r>
            <a:endParaRPr sz="1600"/>
          </a:p>
          <a:p>
            <a:pPr indent="0" lvl="0" marL="0" rtl="0" algn="l">
              <a:spcBef>
                <a:spcPts val="1600"/>
              </a:spcBef>
              <a:spcAft>
                <a:spcPts val="1600"/>
              </a:spcAft>
              <a:buNone/>
            </a:pPr>
            <a:r>
              <a:t/>
            </a:r>
            <a:endParaRPr sz="1600"/>
          </a:p>
        </p:txBody>
      </p:sp>
      <p:graphicFrame>
        <p:nvGraphicFramePr>
          <p:cNvPr id="1417" name="Google Shape;1417;p244"/>
          <p:cNvGraphicFramePr/>
          <p:nvPr/>
        </p:nvGraphicFramePr>
        <p:xfrm>
          <a:off x="1137925" y="3404825"/>
          <a:ext cx="3000000" cy="3000000"/>
        </p:xfrm>
        <a:graphic>
          <a:graphicData uri="http://schemas.openxmlformats.org/drawingml/2006/table">
            <a:tbl>
              <a:tblPr>
                <a:noFill/>
                <a:tableStyleId>{384D4F9B-1B06-447A-89E9-BFCE49620583}</a:tableStyleId>
              </a:tblPr>
              <a:tblGrid>
                <a:gridCol w="4966500"/>
              </a:tblGrid>
              <a:tr h="127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result.getString (</a:t>
                      </a:r>
                      <a:r>
                        <a:rPr lang="es-419" sz="1100">
                          <a:solidFill>
                            <a:srgbClr val="D36363"/>
                          </a:solidFill>
                          <a:highlight>
                            <a:srgbClr val="333333"/>
                          </a:highlight>
                          <a:latin typeface="Consolas"/>
                          <a:ea typeface="Consolas"/>
                          <a:cs typeface="Consolas"/>
                          <a:sym typeface="Consolas"/>
                        </a:rPr>
                        <a:t>1</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result.getLong (</a:t>
                      </a:r>
                      <a:r>
                        <a:rPr lang="es-419" sz="1100">
                          <a:solidFill>
                            <a:srgbClr val="D36363"/>
                          </a:solidFill>
                          <a:highlight>
                            <a:srgbClr val="333333"/>
                          </a:highlight>
                          <a:latin typeface="Consolas"/>
                          <a:ea typeface="Consolas"/>
                          <a:cs typeface="Consolas"/>
                          <a:sym typeface="Consolas"/>
                        </a:rPr>
                        <a:t>2</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result.getInt (</a:t>
                      </a:r>
                      <a:r>
                        <a:rPr lang="es-419" sz="1100">
                          <a:solidFill>
                            <a:srgbClr val="D36363"/>
                          </a:solidFill>
                          <a:highlight>
                            <a:srgbClr val="333333"/>
                          </a:highlight>
                          <a:latin typeface="Consolas"/>
                          <a:ea typeface="Consolas"/>
                          <a:cs typeface="Consolas"/>
                          <a:sym typeface="Consolas"/>
                        </a:rPr>
                        <a:t>3</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result.getDouble (</a:t>
                      </a:r>
                      <a:r>
                        <a:rPr lang="es-419" sz="1100">
                          <a:solidFill>
                            <a:srgbClr val="D36363"/>
                          </a:solidFill>
                          <a:highlight>
                            <a:srgbClr val="333333"/>
                          </a:highlight>
                          <a:latin typeface="Consolas"/>
                          <a:ea typeface="Consolas"/>
                          <a:cs typeface="Consolas"/>
                          <a:sym typeface="Consolas"/>
                        </a:rPr>
                        <a:t>4</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result.getBigDecimal (</a:t>
                      </a:r>
                      <a:r>
                        <a:rPr lang="es-419" sz="1100">
                          <a:solidFill>
                            <a:srgbClr val="D36363"/>
                          </a:solidFill>
                          <a:highlight>
                            <a:srgbClr val="333333"/>
                          </a:highlight>
                          <a:latin typeface="Consolas"/>
                          <a:ea typeface="Consolas"/>
                          <a:cs typeface="Consolas"/>
                          <a:sym typeface="Consolas"/>
                        </a:rPr>
                        <a:t>5</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graphicFrame>
        <p:nvGraphicFramePr>
          <p:cNvPr id="1418" name="Google Shape;1418;p244"/>
          <p:cNvGraphicFramePr/>
          <p:nvPr/>
        </p:nvGraphicFramePr>
        <p:xfrm>
          <a:off x="1049525" y="923250"/>
          <a:ext cx="3000000" cy="3000000"/>
        </p:xfrm>
        <a:graphic>
          <a:graphicData uri="http://schemas.openxmlformats.org/drawingml/2006/table">
            <a:tbl>
              <a:tblPr>
                <a:noFill/>
                <a:tableStyleId>{384D4F9B-1B06-447A-89E9-BFCE49620583}</a:tableStyleId>
              </a:tblPr>
              <a:tblGrid>
                <a:gridCol w="5054900"/>
              </a:tblGrid>
              <a:tr h="10795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result.getString (</a:t>
                      </a:r>
                      <a:r>
                        <a:rPr lang="es-419" sz="1100">
                          <a:solidFill>
                            <a:srgbClr val="A2FCA2"/>
                          </a:solidFill>
                          <a:highlight>
                            <a:srgbClr val="333333"/>
                          </a:highlight>
                          <a:latin typeface="Consolas"/>
                          <a:ea typeface="Consolas"/>
                          <a:cs typeface="Consolas"/>
                          <a:sym typeface="Consolas"/>
                        </a:rPr>
                        <a:t>"columnName"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result.getLong (</a:t>
                      </a:r>
                      <a:r>
                        <a:rPr lang="es-419" sz="1100">
                          <a:solidFill>
                            <a:srgbClr val="A2FCA2"/>
                          </a:solidFill>
                          <a:highlight>
                            <a:srgbClr val="333333"/>
                          </a:highlight>
                          <a:latin typeface="Consolas"/>
                          <a:ea typeface="Consolas"/>
                          <a:cs typeface="Consolas"/>
                          <a:sym typeface="Consolas"/>
                        </a:rPr>
                        <a:t>"columnName"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result.getInt (</a:t>
                      </a:r>
                      <a:r>
                        <a:rPr lang="es-419" sz="1100">
                          <a:solidFill>
                            <a:srgbClr val="A2FCA2"/>
                          </a:solidFill>
                          <a:highlight>
                            <a:srgbClr val="333333"/>
                          </a:highlight>
                          <a:latin typeface="Consolas"/>
                          <a:ea typeface="Consolas"/>
                          <a:cs typeface="Consolas"/>
                          <a:sym typeface="Consolas"/>
                        </a:rPr>
                        <a:t>"columnName"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result.getDouble (</a:t>
                      </a:r>
                      <a:r>
                        <a:rPr lang="es-419" sz="1100">
                          <a:solidFill>
                            <a:srgbClr val="A2FCA2"/>
                          </a:solidFill>
                          <a:highlight>
                            <a:srgbClr val="333333"/>
                          </a:highlight>
                          <a:latin typeface="Consolas"/>
                          <a:ea typeface="Consolas"/>
                          <a:cs typeface="Consolas"/>
                          <a:sym typeface="Consolas"/>
                        </a:rPr>
                        <a:t>"columnName"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result.getBigDecimal (</a:t>
                      </a:r>
                      <a:r>
                        <a:rPr lang="es-419" sz="1100">
                          <a:solidFill>
                            <a:srgbClr val="A2FCA2"/>
                          </a:solidFill>
                          <a:highlight>
                            <a:srgbClr val="333333"/>
                          </a:highlight>
                          <a:latin typeface="Consolas"/>
                          <a:ea typeface="Consolas"/>
                          <a:cs typeface="Consolas"/>
                          <a:sym typeface="Consolas"/>
                        </a:rPr>
                        <a:t>"columnName"</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245"/>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Para que funcione, necesita saber qué índice tiene una columna determinada en ResultSet. Puede obtener el índice de una columna determinada llamando al método</a:t>
            </a:r>
            <a:r>
              <a:rPr lang="es-419" sz="1600">
                <a:latin typeface="Consolas"/>
                <a:ea typeface="Consolas"/>
                <a:cs typeface="Consolas"/>
                <a:sym typeface="Consolas"/>
              </a:rPr>
              <a:t> ResultSet.findColumn()</a:t>
            </a:r>
            <a:r>
              <a:rPr lang="es-419" sz="1600"/>
              <a:t>, como este:</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s-419" sz="1600"/>
              <a:t>Si itera grandes cantidades de filas, hacer referencia a las columnas por su índice podría ser más rápido que por su nombre.</a:t>
            </a:r>
            <a:endParaRPr sz="1600"/>
          </a:p>
          <a:p>
            <a:pPr indent="0" lvl="0" marL="0" rtl="0" algn="l">
              <a:spcBef>
                <a:spcPts val="1600"/>
              </a:spcBef>
              <a:spcAft>
                <a:spcPts val="0"/>
              </a:spcAft>
              <a:buNone/>
            </a:pPr>
            <a:r>
              <a:rPr lang="es-419" sz="1600"/>
              <a:t>Cuando termine de iterar el </a:t>
            </a:r>
            <a:r>
              <a:rPr lang="es-419" sz="1600">
                <a:latin typeface="Consolas"/>
                <a:ea typeface="Consolas"/>
                <a:cs typeface="Consolas"/>
                <a:sym typeface="Consolas"/>
              </a:rPr>
              <a:t>ResultSet</a:t>
            </a:r>
            <a:r>
              <a:rPr lang="es-419" sz="1600"/>
              <a:t>, debe cerrar tanto el </a:t>
            </a:r>
            <a:r>
              <a:rPr lang="es-419" sz="1600">
                <a:latin typeface="Consolas"/>
                <a:ea typeface="Consolas"/>
                <a:cs typeface="Consolas"/>
                <a:sym typeface="Consolas"/>
              </a:rPr>
              <a:t>ResultSet</a:t>
            </a:r>
            <a:r>
              <a:rPr lang="es-419" sz="1600"/>
              <a:t> como el objeto Statement que lo creó (si lo hizo). Lo haces llamando a sus métodos close (), como este:</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s-419" sz="1600"/>
              <a:t>Por supuesto, debe llamar a estos métodos dentro de un bloque finally para asegurarse de que se invoquen incluso si se produce una excepción durante la iteración </a:t>
            </a:r>
            <a:r>
              <a:rPr lang="es-419" sz="1600">
                <a:latin typeface="Consolas"/>
                <a:ea typeface="Consolas"/>
                <a:cs typeface="Consolas"/>
                <a:sym typeface="Consolas"/>
              </a:rPr>
              <a:t>ResultSet</a:t>
            </a:r>
            <a:r>
              <a:rPr lang="es-419" sz="1600"/>
              <a: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424" name="Google Shape;1424;p245"/>
          <p:cNvGraphicFramePr/>
          <p:nvPr/>
        </p:nvGraphicFramePr>
        <p:xfrm>
          <a:off x="853050" y="1271025"/>
          <a:ext cx="3000000" cy="3000000"/>
        </p:xfrm>
        <a:graphic>
          <a:graphicData uri="http://schemas.openxmlformats.org/drawingml/2006/table">
            <a:tbl>
              <a:tblPr>
                <a:noFill/>
                <a:tableStyleId>{384D4F9B-1B06-447A-89E9-BFCE49620583}</a:tableStyleId>
              </a:tblPr>
              <a:tblGrid>
                <a:gridCol w="5907175"/>
              </a:tblGrid>
              <a:tr h="42935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columnIndex = result.findColumn (</a:t>
                      </a:r>
                      <a:r>
                        <a:rPr lang="es-419" sz="1100">
                          <a:solidFill>
                            <a:srgbClr val="A2FCA2"/>
                          </a:solidFill>
                          <a:highlight>
                            <a:srgbClr val="333333"/>
                          </a:highlight>
                          <a:latin typeface="Consolas"/>
                          <a:ea typeface="Consolas"/>
                          <a:cs typeface="Consolas"/>
                          <a:sym typeface="Consolas"/>
                        </a:rPr>
                        <a:t>"columnName"</a:t>
                      </a:r>
                      <a:r>
                        <a:rPr lang="es-419" sz="1100">
                          <a:solidFill>
                            <a:srgbClr val="FFFFFF"/>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graphicFrame>
        <p:nvGraphicFramePr>
          <p:cNvPr id="1425" name="Google Shape;1425;p245"/>
          <p:cNvGraphicFramePr/>
          <p:nvPr/>
        </p:nvGraphicFramePr>
        <p:xfrm>
          <a:off x="853050" y="3199075"/>
          <a:ext cx="3000000" cy="3000000"/>
        </p:xfrm>
        <a:graphic>
          <a:graphicData uri="http://schemas.openxmlformats.org/drawingml/2006/table">
            <a:tbl>
              <a:tblPr>
                <a:noFill/>
                <a:tableStyleId>{384D4F9B-1B06-447A-89E9-BFCE49620583}</a:tableStyleId>
              </a:tblPr>
              <a:tblGrid>
                <a:gridCol w="5907175"/>
              </a:tblGrid>
              <a:tr h="127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result.close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statement.close ();</a:t>
                      </a:r>
                      <a:endParaRPr sz="1100"/>
                    </a:p>
                  </a:txBody>
                  <a:tcPr marT="63500" marB="63500" marR="63500" marL="63500">
                    <a:solidFill>
                      <a:srgbClr val="333333"/>
                    </a:solidFill>
                  </a:tcPr>
                </a:tc>
              </a:tr>
            </a:tbl>
          </a:graphicData>
        </a:graphic>
      </p:graphicFrame>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2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JDBC: Actualizando la base de datos</a:t>
            </a:r>
            <a:endParaRPr/>
          </a:p>
          <a:p>
            <a:pPr indent="0" lvl="0" marL="0" rtl="0" algn="l">
              <a:spcBef>
                <a:spcPts val="0"/>
              </a:spcBef>
              <a:spcAft>
                <a:spcPts val="0"/>
              </a:spcAft>
              <a:buNone/>
            </a:pPr>
            <a:r>
              <a:t/>
            </a:r>
            <a:endParaRPr/>
          </a:p>
        </p:txBody>
      </p:sp>
      <p:sp>
        <p:nvSpPr>
          <p:cNvPr id="1431" name="Google Shape;1431;p24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Para actualizar la base de datos necesita usar un Statement. Pero, en lugar de llamar al método executeQuery (), llama al método executeUpdate ().</a:t>
            </a:r>
            <a:endParaRPr sz="1600"/>
          </a:p>
          <a:p>
            <a:pPr indent="0" lvl="0" marL="0" rtl="0" algn="just">
              <a:spcBef>
                <a:spcPts val="1600"/>
              </a:spcBef>
              <a:spcAft>
                <a:spcPts val="0"/>
              </a:spcAft>
              <a:buNone/>
            </a:pPr>
            <a:r>
              <a:rPr lang="es-419" sz="1600"/>
              <a:t>Hay dos tipos de actualizaciones que puede realizar en una base de datos:</a:t>
            </a:r>
            <a:endParaRPr sz="1600"/>
          </a:p>
          <a:p>
            <a:pPr indent="-330200" lvl="0" marL="457200" rtl="0" algn="just">
              <a:spcBef>
                <a:spcPts val="1600"/>
              </a:spcBef>
              <a:spcAft>
                <a:spcPts val="0"/>
              </a:spcAft>
              <a:buSzPts val="1600"/>
              <a:buChar char="●"/>
            </a:pPr>
            <a:r>
              <a:rPr lang="es-419" sz="1600"/>
              <a:t> Actualizar valores de registro</a:t>
            </a:r>
            <a:endParaRPr sz="1600"/>
          </a:p>
          <a:p>
            <a:pPr indent="-330200" lvl="0" marL="457200" rtl="0" algn="just">
              <a:spcBef>
                <a:spcPts val="0"/>
              </a:spcBef>
              <a:spcAft>
                <a:spcPts val="0"/>
              </a:spcAft>
              <a:buSzPts val="1600"/>
              <a:buChar char="●"/>
            </a:pPr>
            <a:r>
              <a:rPr lang="es-419" sz="1600"/>
              <a:t> Eliminar registros</a:t>
            </a:r>
            <a:endParaRPr sz="1600"/>
          </a:p>
          <a:p>
            <a:pPr indent="0" lvl="0" marL="0" rtl="0" algn="just">
              <a:spcBef>
                <a:spcPts val="1600"/>
              </a:spcBef>
              <a:spcAft>
                <a:spcPts val="0"/>
              </a:spcAft>
              <a:buNone/>
            </a:pPr>
            <a:r>
              <a:rPr lang="es-419" sz="1600"/>
              <a:t>El método executeUpdate () se usa para ambos tipos de actualizaciones.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247"/>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Actualización de registros</a:t>
            </a:r>
            <a:endParaRPr b="1"/>
          </a:p>
          <a:p>
            <a:pPr indent="0" lvl="0" marL="0" rtl="0" algn="l">
              <a:spcBef>
                <a:spcPts val="1600"/>
              </a:spcBef>
              <a:spcAft>
                <a:spcPts val="0"/>
              </a:spcAft>
              <a:buNone/>
            </a:pPr>
            <a:r>
              <a:rPr lang="es-419" sz="1600"/>
              <a:t>Aquí hay un ejemplo de valor de registro de actualización:</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just">
              <a:spcBef>
                <a:spcPts val="1600"/>
              </a:spcBef>
              <a:spcAft>
                <a:spcPts val="0"/>
              </a:spcAft>
              <a:buNone/>
            </a:pPr>
            <a:r>
              <a:rPr lang="es-419" sz="1600"/>
              <a:t>Las filas afectadas por la llamada a </a:t>
            </a:r>
            <a:r>
              <a:rPr lang="es-419" sz="1600">
                <a:latin typeface="Consolas"/>
                <a:ea typeface="Consolas"/>
                <a:cs typeface="Consolas"/>
                <a:sym typeface="Consolas"/>
              </a:rPr>
              <a:t>statement.executeUpdate(sql) </a:t>
            </a:r>
            <a:r>
              <a:rPr lang="es-419" sz="1600"/>
              <a:t>indican cuántos registros de la base de datos se vieron afectados por la instrucción SQL.</a:t>
            </a:r>
            <a:endParaRPr sz="1600"/>
          </a:p>
          <a:p>
            <a:pPr indent="0" lvl="0" marL="0" rtl="0" algn="l">
              <a:lnSpc>
                <a:spcPct val="100000"/>
              </a:lnSpc>
              <a:spcBef>
                <a:spcPts val="1600"/>
              </a:spcBef>
              <a:spcAft>
                <a:spcPts val="1600"/>
              </a:spcAft>
              <a:buNone/>
            </a:pPr>
            <a:r>
              <a:t/>
            </a:r>
            <a:endParaRPr sz="1600"/>
          </a:p>
        </p:txBody>
      </p:sp>
      <p:graphicFrame>
        <p:nvGraphicFramePr>
          <p:cNvPr id="1437" name="Google Shape;1437;p247"/>
          <p:cNvGraphicFramePr/>
          <p:nvPr/>
        </p:nvGraphicFramePr>
        <p:xfrm>
          <a:off x="926350" y="1411225"/>
          <a:ext cx="3000000" cy="3000000"/>
        </p:xfrm>
        <a:graphic>
          <a:graphicData uri="http://schemas.openxmlformats.org/drawingml/2006/table">
            <a:tbl>
              <a:tblPr>
                <a:noFill/>
                <a:tableStyleId>{384D4F9B-1B06-447A-89E9-BFCE49620583}</a:tableStyleId>
              </a:tblPr>
              <a:tblGrid>
                <a:gridCol w="6350725"/>
              </a:tblGrid>
              <a:tr h="7599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Statement statement = connection.createStatement();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String    sql       = </a:t>
                      </a:r>
                      <a:r>
                        <a:rPr lang="es-419" sz="1100">
                          <a:solidFill>
                            <a:srgbClr val="A2FCA2"/>
                          </a:solidFill>
                          <a:highlight>
                            <a:srgbClr val="333333"/>
                          </a:highlight>
                          <a:latin typeface="Consolas"/>
                          <a:ea typeface="Consolas"/>
                          <a:cs typeface="Consolas"/>
                          <a:sym typeface="Consolas"/>
                        </a:rPr>
                        <a:t>"update people set name='John' where id=123"</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rowsAffected    = statement.executeUpdate(sql)</a:t>
                      </a:r>
                      <a:endParaRPr sz="1100"/>
                    </a:p>
                  </a:txBody>
                  <a:tcPr marT="63500" marB="63500" marR="63500" marL="63500">
                    <a:solidFill>
                      <a:srgbClr val="333333"/>
                    </a:solidFill>
                  </a:tcPr>
                </a:tc>
              </a:tr>
            </a:tbl>
          </a:graphicData>
        </a:graphic>
      </p:graphicFrame>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248"/>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a:t>Eliminar registros</a:t>
            </a:r>
            <a:endParaRPr b="1"/>
          </a:p>
          <a:p>
            <a:pPr indent="0" lvl="0" marL="0" rtl="0" algn="l">
              <a:spcBef>
                <a:spcPts val="1600"/>
              </a:spcBef>
              <a:spcAft>
                <a:spcPts val="0"/>
              </a:spcAft>
              <a:buNone/>
            </a:pPr>
            <a:r>
              <a:rPr lang="es-419" sz="1600"/>
              <a:t>Aquí hay un ejemplo de borrar registro:</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s-419" sz="1600"/>
              <a:t>De nuevo, las filas afectadas por la llamada a </a:t>
            </a:r>
            <a:r>
              <a:rPr lang="es-419" sz="1600">
                <a:latin typeface="Consolas"/>
                <a:ea typeface="Consolas"/>
                <a:cs typeface="Consolas"/>
                <a:sym typeface="Consolas"/>
              </a:rPr>
              <a:t>statement.executeUpdate(sql) </a:t>
            </a:r>
            <a:r>
              <a:rPr lang="es-419" sz="1600"/>
              <a:t>indican cuántos registros de la base de datos se vieron afectados por la sentencia de SQL.    </a:t>
            </a:r>
            <a:endParaRPr sz="1600"/>
          </a:p>
          <a:p>
            <a:pPr indent="0" lvl="0" marL="0" rtl="0" algn="l">
              <a:spcBef>
                <a:spcPts val="1600"/>
              </a:spcBef>
              <a:spcAft>
                <a:spcPts val="0"/>
              </a:spcAft>
              <a:buNone/>
            </a:pPr>
            <a:r>
              <a:rPr lang="es-419" sz="1600"/>
              <a:t>	</a:t>
            </a:r>
            <a:endParaRPr sz="1600"/>
          </a:p>
          <a:p>
            <a:pPr indent="0" lvl="0" marL="0" rtl="0" algn="l">
              <a:spcBef>
                <a:spcPts val="1600"/>
              </a:spcBef>
              <a:spcAft>
                <a:spcPts val="1600"/>
              </a:spcAft>
              <a:buNone/>
            </a:pPr>
            <a:r>
              <a:t/>
            </a:r>
            <a:endParaRPr sz="1600"/>
          </a:p>
        </p:txBody>
      </p:sp>
      <p:graphicFrame>
        <p:nvGraphicFramePr>
          <p:cNvPr id="1443" name="Google Shape;1443;p248"/>
          <p:cNvGraphicFramePr/>
          <p:nvPr/>
        </p:nvGraphicFramePr>
        <p:xfrm>
          <a:off x="1186175" y="1589850"/>
          <a:ext cx="3000000" cy="3000000"/>
        </p:xfrm>
        <a:graphic>
          <a:graphicData uri="http://schemas.openxmlformats.org/drawingml/2006/table">
            <a:tbl>
              <a:tblPr>
                <a:noFill/>
                <a:tableStyleId>{384D4F9B-1B06-447A-89E9-BFCE49620583}</a:tableStyleId>
              </a:tblPr>
              <a:tblGrid>
                <a:gridCol w="6350725"/>
              </a:tblGrid>
              <a:tr h="7599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Statement statement = connection.createStatement();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String    sql       = </a:t>
                      </a:r>
                      <a:r>
                        <a:rPr lang="es-419" sz="1100">
                          <a:solidFill>
                            <a:srgbClr val="A2FCA2"/>
                          </a:solidFill>
                          <a:highlight>
                            <a:srgbClr val="333333"/>
                          </a:highlight>
                          <a:latin typeface="Consolas"/>
                          <a:ea typeface="Consolas"/>
                          <a:cs typeface="Consolas"/>
                          <a:sym typeface="Consolas"/>
                        </a:rPr>
                        <a:t>"delete from people where id=123"</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rowsAffected    = statement.executeUpdate(sql);</a:t>
                      </a:r>
                      <a:endParaRPr sz="1100"/>
                    </a:p>
                  </a:txBody>
                  <a:tcPr marT="63500" marB="63500" marR="63500" marL="63500">
                    <a:solidFill>
                      <a:srgbClr val="333333"/>
                    </a:solidFill>
                  </a:tcPr>
                </a:tc>
              </a:tr>
            </a:tbl>
          </a:graphicData>
        </a:graphic>
      </p:graphicFrame>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2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JDBC: ResultSet</a:t>
            </a:r>
            <a:endParaRPr/>
          </a:p>
        </p:txBody>
      </p:sp>
      <p:sp>
        <p:nvSpPr>
          <p:cNvPr id="1449" name="Google Shape;1449;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600"/>
              <a:t>Un </a:t>
            </a:r>
            <a:r>
              <a:rPr lang="es-419" sz="1600">
                <a:latin typeface="Consolas"/>
                <a:ea typeface="Consolas"/>
                <a:cs typeface="Consolas"/>
                <a:sym typeface="Consolas"/>
              </a:rPr>
              <a:t>ResultSet</a:t>
            </a:r>
            <a:r>
              <a:rPr lang="es-419" sz="1600"/>
              <a:t> consiste en registros, cada registro contiene un conjunto de columnas y cada registro contiene la misma cantidad de columnas, aunque no todas las columnas pueden tener un valor,  pueden tener un valor nulo. </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t/>
            </a:r>
            <a:endParaRPr sz="1600"/>
          </a:p>
          <a:p>
            <a:pPr indent="0" lvl="0" marL="0" rtl="0" algn="just">
              <a:spcBef>
                <a:spcPts val="1600"/>
              </a:spcBef>
              <a:spcAft>
                <a:spcPts val="1600"/>
              </a:spcAft>
              <a:buNone/>
            </a:pPr>
            <a:r>
              <a:rPr lang="es-419" sz="1600"/>
              <a:t>Este ResultSet tiene 3 columnas diferentes (Name, Age, Gender) y 3 registros con diferentes valores para cada columna.</a:t>
            </a:r>
            <a:endParaRPr sz="1600"/>
          </a:p>
        </p:txBody>
      </p:sp>
      <p:pic>
        <p:nvPicPr>
          <p:cNvPr id="1450" name="Google Shape;1450;p249"/>
          <p:cNvPicPr preferRelativeResize="0"/>
          <p:nvPr/>
        </p:nvPicPr>
        <p:blipFill>
          <a:blip r:embed="rId3">
            <a:alphaModFix/>
          </a:blip>
          <a:stretch>
            <a:fillRect/>
          </a:stretch>
        </p:blipFill>
        <p:spPr>
          <a:xfrm>
            <a:off x="3199725" y="2246150"/>
            <a:ext cx="3100075" cy="1502100"/>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50"/>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a:t>Creando un ResultSet</a:t>
            </a:r>
            <a:endParaRPr b="1"/>
          </a:p>
          <a:p>
            <a:pPr indent="0" lvl="0" marL="0" rtl="0" algn="just">
              <a:spcBef>
                <a:spcPts val="1600"/>
              </a:spcBef>
              <a:spcAft>
                <a:spcPts val="0"/>
              </a:spcAft>
              <a:buNone/>
            </a:pPr>
            <a:r>
              <a:rPr lang="es-419" sz="1600"/>
              <a:t>Podemos crear un </a:t>
            </a:r>
            <a:r>
              <a:rPr lang="es-419" sz="1600">
                <a:latin typeface="Consolas"/>
                <a:ea typeface="Consolas"/>
                <a:cs typeface="Consolas"/>
                <a:sym typeface="Consolas"/>
              </a:rPr>
              <a:t>ResultSet</a:t>
            </a:r>
            <a:r>
              <a:rPr lang="es-419" sz="1600"/>
              <a:t> mediante la ejecucción de un </a:t>
            </a:r>
            <a:r>
              <a:rPr lang="es-419" sz="1600">
                <a:latin typeface="Consolas"/>
                <a:ea typeface="Consolas"/>
                <a:cs typeface="Consolas"/>
                <a:sym typeface="Consolas"/>
              </a:rPr>
              <a:t>Statement</a:t>
            </a:r>
            <a:r>
              <a:rPr lang="es-419" sz="1600"/>
              <a:t> o </a:t>
            </a:r>
            <a:r>
              <a:rPr lang="es-419" sz="1600">
                <a:latin typeface="Consolas"/>
                <a:ea typeface="Consolas"/>
                <a:cs typeface="Consolas"/>
                <a:sym typeface="Consolas"/>
              </a:rPr>
              <a:t>PreparedStatement</a:t>
            </a:r>
            <a:r>
              <a:rPr lang="es-419" sz="1600"/>
              <a:t> de esta manera:</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s-419" sz="1600"/>
              <a:t>O de la siguiente:</a:t>
            </a:r>
            <a:endParaRPr sz="1600"/>
          </a:p>
        </p:txBody>
      </p:sp>
      <p:graphicFrame>
        <p:nvGraphicFramePr>
          <p:cNvPr id="1456" name="Google Shape;1456;p250"/>
          <p:cNvGraphicFramePr/>
          <p:nvPr/>
        </p:nvGraphicFramePr>
        <p:xfrm>
          <a:off x="813125" y="1627675"/>
          <a:ext cx="3000000" cy="3000000"/>
        </p:xfrm>
        <a:graphic>
          <a:graphicData uri="http://schemas.openxmlformats.org/drawingml/2006/table">
            <a:tbl>
              <a:tblPr>
                <a:noFill/>
                <a:tableStyleId>{384D4F9B-1B06-447A-89E9-BFCE49620583}</a:tableStyleId>
              </a:tblPr>
              <a:tblGrid>
                <a:gridCol w="5702825"/>
              </a:tblGrid>
              <a:tr h="66305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Statement statement = connection.createStatement();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ResultSet result = statement.executeQuery(</a:t>
                      </a:r>
                      <a:r>
                        <a:rPr lang="es-419" sz="1100">
                          <a:solidFill>
                            <a:srgbClr val="A2FCA2"/>
                          </a:solidFill>
                          <a:highlight>
                            <a:srgbClr val="333333"/>
                          </a:highlight>
                          <a:latin typeface="Consolas"/>
                          <a:ea typeface="Consolas"/>
                          <a:cs typeface="Consolas"/>
                          <a:sym typeface="Consolas"/>
                        </a:rPr>
                        <a:t>"select * from people"</a:t>
                      </a: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graphicFrame>
        <p:nvGraphicFramePr>
          <p:cNvPr id="1457" name="Google Shape;1457;p250"/>
          <p:cNvGraphicFramePr/>
          <p:nvPr/>
        </p:nvGraphicFramePr>
        <p:xfrm>
          <a:off x="753350" y="3135725"/>
          <a:ext cx="3000000" cy="3000000"/>
        </p:xfrm>
        <a:graphic>
          <a:graphicData uri="http://schemas.openxmlformats.org/drawingml/2006/table">
            <a:tbl>
              <a:tblPr>
                <a:noFill/>
                <a:tableStyleId>{384D4F9B-1B06-447A-89E9-BFCE49620583}</a:tableStyleId>
              </a:tblPr>
              <a:tblGrid>
                <a:gridCol w="5762600"/>
              </a:tblGrid>
              <a:tr h="774925">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String sql = </a:t>
                      </a:r>
                      <a:r>
                        <a:rPr lang="es-419" sz="1100">
                          <a:solidFill>
                            <a:srgbClr val="A2FCA2"/>
                          </a:solidFill>
                          <a:highlight>
                            <a:srgbClr val="333333"/>
                          </a:highlight>
                          <a:latin typeface="Consolas"/>
                          <a:ea typeface="Consolas"/>
                          <a:cs typeface="Consolas"/>
                          <a:sym typeface="Consolas"/>
                        </a:rPr>
                        <a:t>"select * from people"</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PreparedStatement statement = connection.prepareStatement(sql);</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ResultSet result = statement.executeQuery();</a:t>
                      </a:r>
                      <a:endParaRPr sz="1100"/>
                    </a:p>
                  </a:txBody>
                  <a:tcPr marT="63500" marB="63500" marR="63500" marL="63500">
                    <a:solidFill>
                      <a:srgbClr val="333333"/>
                    </a:solidFill>
                  </a:tcPr>
                </a:tc>
              </a:tr>
            </a:tbl>
          </a:graphicData>
        </a:graphic>
      </p:graphicFrame>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251"/>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a:t>ResultSet Type, Concurrency and Holdability</a:t>
            </a:r>
            <a:endParaRPr b="1"/>
          </a:p>
          <a:p>
            <a:pPr indent="0" lvl="0" marL="0" rtl="0" algn="l">
              <a:spcBef>
                <a:spcPts val="1600"/>
              </a:spcBef>
              <a:spcAft>
                <a:spcPts val="16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Clase</a:t>
            </a:r>
            <a:r>
              <a:rPr lang="es-419"/>
              <a:t> </a:t>
            </a:r>
            <a:endParaRPr/>
          </a:p>
          <a:p>
            <a:pPr indent="-342900" lvl="0" marL="457200" rtl="0" algn="just">
              <a:spcBef>
                <a:spcPts val="1600"/>
              </a:spcBef>
              <a:spcAft>
                <a:spcPts val="0"/>
              </a:spcAft>
              <a:buSzPts val="1800"/>
              <a:buChar char="●"/>
            </a:pPr>
            <a:r>
              <a:rPr lang="es-419"/>
              <a:t>Una clase se puede definir como una plantilla o plan que describe el comportamiento o estado que admite el objeto de su tipo. </a:t>
            </a:r>
            <a:endParaRPr/>
          </a:p>
          <a:p>
            <a:pPr indent="-342900" lvl="0" marL="457200" rtl="0" algn="just">
              <a:spcBef>
                <a:spcPts val="0"/>
              </a:spcBef>
              <a:spcAft>
                <a:spcPts val="0"/>
              </a:spcAft>
              <a:buSzPts val="1800"/>
              <a:buChar char="●"/>
            </a:pPr>
            <a:r>
              <a:rPr lang="es-419"/>
              <a:t>Una clase es un plano a partir del cual se crean objetos individuales.</a:t>
            </a:r>
            <a:br>
              <a:rPr lang="es-419"/>
            </a:br>
            <a:endParaRPr/>
          </a:p>
        </p:txBody>
      </p:sp>
      <p:graphicFrame>
        <p:nvGraphicFramePr>
          <p:cNvPr id="182" name="Google Shape;182;p36"/>
          <p:cNvGraphicFramePr/>
          <p:nvPr/>
        </p:nvGraphicFramePr>
        <p:xfrm>
          <a:off x="3542250" y="2005425"/>
          <a:ext cx="3000000" cy="3000000"/>
        </p:xfrm>
        <a:graphic>
          <a:graphicData uri="http://schemas.openxmlformats.org/drawingml/2006/table">
            <a:tbl>
              <a:tblPr>
                <a:noFill/>
                <a:tableStyleId>{384D4F9B-1B06-447A-89E9-BFCE49620583}</a:tableStyleId>
              </a:tblPr>
              <a:tblGrid>
                <a:gridCol w="3121100"/>
              </a:tblGrid>
              <a:tr h="244582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class</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Dog</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String breed;</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age;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String color;</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barking</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hungry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sleeping</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252"/>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a:t>Iterando</a:t>
            </a:r>
            <a:r>
              <a:rPr b="1" lang="es-419"/>
              <a:t> un ResultSet</a:t>
            </a:r>
            <a:endParaRPr b="1"/>
          </a:p>
          <a:p>
            <a:pPr indent="0" lvl="0" marL="0" rtl="0" algn="l">
              <a:lnSpc>
                <a:spcPct val="100000"/>
              </a:lnSpc>
              <a:spcBef>
                <a:spcPts val="1600"/>
              </a:spcBef>
              <a:spcAft>
                <a:spcPts val="0"/>
              </a:spcAft>
              <a:buNone/>
            </a:pPr>
            <a:r>
              <a:rPr lang="es-419" sz="1600"/>
              <a:t>Para iterar el ResultSet, usa su método next (), que nos devolverá verdadero si el ResultSet tiene un próximo registro, y mueve el ResultSet para apuntar al siguiente registro. Si no hubo más registros, next() devuelve falso. Una vez que el método next() haya devuelto false, no deberías volver a llamarlo. Hacerlo puede resultar en una excepción.</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Como puede ver, el método next () se llama realmente antes de acceder al primer registro. Eso significa que el ResultSet comienza señalando antes del primer registro. y na vez que next () ha sido invocado apuntara al primer registro.</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De forma similar, cuando se llama a next () y devuelve false, el ResultSet en realidad apunta después del último registro.</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No puede obtener el número de filas en un ResultSet, excepto si itera hasta el final y cuenta las filas. Sin embargo, si el ResultSet es forward-only, no puede avanzar hacia atrás a través de él. Incluso si pudieras retroceder, sería una manera lenta de contar las filas en el ResultSet. Le conviene estructurar su código para que no necesite saber la cantidad de registros con anticipación.</a:t>
            </a:r>
            <a:endParaRPr sz="1600"/>
          </a:p>
          <a:p>
            <a:pPr indent="0" lvl="0" marL="0" rtl="0" algn="l">
              <a:spcBef>
                <a:spcPts val="1600"/>
              </a:spcBef>
              <a:spcAft>
                <a:spcPts val="1600"/>
              </a:spcAft>
              <a:buNone/>
            </a:pPr>
            <a:r>
              <a:t/>
            </a:r>
            <a:endParaRPr sz="1600"/>
          </a:p>
        </p:txBody>
      </p:sp>
      <p:graphicFrame>
        <p:nvGraphicFramePr>
          <p:cNvPr id="1468" name="Google Shape;1468;p252"/>
          <p:cNvGraphicFramePr/>
          <p:nvPr/>
        </p:nvGraphicFramePr>
        <p:xfrm>
          <a:off x="753350" y="2449925"/>
          <a:ext cx="3000000" cy="3000000"/>
        </p:xfrm>
        <a:graphic>
          <a:graphicData uri="http://schemas.openxmlformats.org/drawingml/2006/table">
            <a:tbl>
              <a:tblPr>
                <a:noFill/>
                <a:tableStyleId>{384D4F9B-1B06-447A-89E9-BFCE49620583}</a:tableStyleId>
              </a:tblPr>
              <a:tblGrid>
                <a:gridCol w="5762600"/>
              </a:tblGrid>
              <a:tr h="774925">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while (result.next ())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	// ... obtener valores de columna de este registro</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53"/>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419"/>
              <a:t>Iterando un ResultSet</a:t>
            </a:r>
            <a:endParaRPr b="1" sz="1600"/>
          </a:p>
          <a:p>
            <a:pPr indent="0" lvl="0" marL="0" rtl="0" algn="just">
              <a:lnSpc>
                <a:spcPct val="100000"/>
              </a:lnSpc>
              <a:spcBef>
                <a:spcPts val="1600"/>
              </a:spcBef>
              <a:spcAft>
                <a:spcPts val="0"/>
              </a:spcAft>
              <a:buNone/>
            </a:pPr>
            <a:r>
              <a:rPr lang="es-419" sz="1600"/>
              <a:t>De forma similar, cuando se llama a </a:t>
            </a:r>
            <a:r>
              <a:rPr lang="es-419" sz="1600">
                <a:latin typeface="Consolas"/>
                <a:ea typeface="Consolas"/>
                <a:cs typeface="Consolas"/>
                <a:sym typeface="Consolas"/>
              </a:rPr>
              <a:t>next() </a:t>
            </a:r>
            <a:r>
              <a:rPr lang="es-419" sz="1600"/>
              <a:t>y devuelve </a:t>
            </a:r>
            <a:r>
              <a:rPr lang="es-419" sz="1600">
                <a:latin typeface="Consolas"/>
                <a:ea typeface="Consolas"/>
                <a:cs typeface="Consolas"/>
                <a:sym typeface="Consolas"/>
              </a:rPr>
              <a:t>false</a:t>
            </a:r>
            <a:r>
              <a:rPr lang="es-419" sz="1600"/>
              <a:t>, el </a:t>
            </a:r>
            <a:r>
              <a:rPr lang="es-419" sz="1600">
                <a:latin typeface="Consolas"/>
                <a:ea typeface="Consolas"/>
                <a:cs typeface="Consolas"/>
                <a:sym typeface="Consolas"/>
              </a:rPr>
              <a:t>ResultSet</a:t>
            </a:r>
            <a:r>
              <a:rPr lang="es-419" sz="1600"/>
              <a:t> en realidad apunta después del último registro.</a:t>
            </a:r>
            <a:endParaRPr sz="1600"/>
          </a:p>
          <a:p>
            <a:pPr indent="0" lvl="0" marL="0" rtl="0" algn="just">
              <a:lnSpc>
                <a:spcPct val="100000"/>
              </a:lnSpc>
              <a:spcBef>
                <a:spcPts val="1600"/>
              </a:spcBef>
              <a:spcAft>
                <a:spcPts val="0"/>
              </a:spcAft>
              <a:buNone/>
            </a:pPr>
            <a:r>
              <a:t/>
            </a:r>
            <a:endParaRPr sz="1600"/>
          </a:p>
          <a:p>
            <a:pPr indent="0" lvl="0" marL="0" rtl="0" algn="just">
              <a:lnSpc>
                <a:spcPct val="100000"/>
              </a:lnSpc>
              <a:spcBef>
                <a:spcPts val="1600"/>
              </a:spcBef>
              <a:spcAft>
                <a:spcPts val="0"/>
              </a:spcAft>
              <a:buNone/>
            </a:pPr>
            <a:r>
              <a:rPr lang="es-419" sz="1600"/>
              <a:t>No puede obtener el número de filas en un </a:t>
            </a:r>
            <a:r>
              <a:rPr lang="es-419" sz="1600">
                <a:latin typeface="Consolas"/>
                <a:ea typeface="Consolas"/>
                <a:cs typeface="Consolas"/>
                <a:sym typeface="Consolas"/>
              </a:rPr>
              <a:t>ResultSet</a:t>
            </a:r>
            <a:r>
              <a:rPr lang="es-419" sz="1600"/>
              <a:t>, excepto si itera hasta el final y cuenta las filas. Sin embargo, si el ResultSet es forward-only, no puede retroceder mediante  prvl. Incluso si pudieras retroceder, sería una manera lenta de contar las filas en el ResultSet. Le conviene estructurar su código para que no necesite saber la cantidad de registros con anticipación.</a:t>
            </a:r>
            <a:endParaRPr sz="1600"/>
          </a:p>
          <a:p>
            <a:pPr indent="0" lvl="0" marL="0" rtl="0" algn="just">
              <a:spcBef>
                <a:spcPts val="1600"/>
              </a:spcBef>
              <a:spcAft>
                <a:spcPts val="1600"/>
              </a:spcAft>
              <a:buNone/>
            </a:pPr>
            <a:r>
              <a:t/>
            </a:r>
            <a:endParaRPr sz="1600"/>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254"/>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a:t>Accediendo a los valores de</a:t>
            </a:r>
            <a:r>
              <a:rPr b="1" lang="es-419"/>
              <a:t> un ResultSet</a:t>
            </a:r>
            <a:endParaRPr b="1"/>
          </a:p>
          <a:p>
            <a:pPr indent="0" lvl="0" marL="0" rtl="0" algn="l">
              <a:lnSpc>
                <a:spcPct val="100000"/>
              </a:lnSpc>
              <a:spcBef>
                <a:spcPts val="1600"/>
              </a:spcBef>
              <a:spcAft>
                <a:spcPts val="0"/>
              </a:spcAft>
              <a:buNone/>
            </a:pPr>
            <a:r>
              <a:rPr lang="es-419" sz="1600"/>
              <a:t>Al iterar el ResultSet, desea acceder a los valores de columna de cada registro. Lo haces llamando a uno o más de los muchos métodos getXXX (). Usted pasa el nombre de la columna para obtener el valor de, a los muchos métodos getXXX (). Por ejemplo:</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Hay muchos métodos getXXX () a los que puede llamar, que devuelven el valor de la columna como un tipo de datos determinado, p. String, int, long, double, BigDecimal, etc. Todos toman el nombre de la columna para obtener el valor de columna para, como parámetro.</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Los métodos getXXX () también vienen en versiones que toman un índice de columna en lugar de un nombre de columna. Por ejemplo:</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while (result.next ())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	result.getString (1);</a:t>
            </a:r>
            <a:endParaRPr sz="1600"/>
          </a:p>
          <a:p>
            <a:pPr indent="0" lvl="0" marL="0" rtl="0" algn="l">
              <a:lnSpc>
                <a:spcPct val="100000"/>
              </a:lnSpc>
              <a:spcBef>
                <a:spcPts val="1600"/>
              </a:spcBef>
              <a:spcAft>
                <a:spcPts val="0"/>
              </a:spcAft>
              <a:buNone/>
            </a:pPr>
            <a:r>
              <a:rPr lang="es-419" sz="1600"/>
              <a:t>	result.getInt (2);</a:t>
            </a:r>
            <a:endParaRPr sz="1600"/>
          </a:p>
          <a:p>
            <a:pPr indent="0" lvl="0" marL="0" rtl="0" algn="l">
              <a:lnSpc>
                <a:spcPct val="100000"/>
              </a:lnSpc>
              <a:spcBef>
                <a:spcPts val="1600"/>
              </a:spcBef>
              <a:spcAft>
                <a:spcPts val="0"/>
              </a:spcAft>
              <a:buNone/>
            </a:pPr>
            <a:r>
              <a:rPr lang="es-419" sz="1600"/>
              <a:t>	result.getBigDecimal (3);</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	// etc.</a:t>
            </a:r>
            <a:endParaRPr sz="1600"/>
          </a:p>
          <a:p>
            <a:pPr indent="0" lvl="0" marL="0" rtl="0" algn="l">
              <a:lnSpc>
                <a:spcPct val="100000"/>
              </a:lnSpc>
              <a:spcBef>
                <a:spcPts val="1600"/>
              </a:spcBef>
              <a:spcAft>
                <a:spcPts val="0"/>
              </a:spcAft>
              <a:buNone/>
            </a:pPr>
            <a:r>
              <a:rPr lang="es-419" sz="1600"/>
              <a:t>}</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El índice de una columna generalmente depende del índice de la columna en la declaración de SQL. Por ejemplo, la declaración de SQL</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seleccione nombre, edad, coeficiente de persona</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tiene tres columnas El nombre de la columna se enumera primero y, por lo tanto, tendrá el índice 1 en ResultSet. La columna de edad tendrá el índice 2 y el coeficiente de la columna tendrá el índice 3.</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A veces no conoce el índice de una cierta columna antes de tiempo. Por ejemplo, si usa un * select del tipo de consulta SQL, no conoce la secuencia de las columnas.</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Si no conoce el índice de una determinada columna, puede encontrar el índice de esa columna utilizando el método ResultSet.findColumn (String columnName), como este:</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int nameIndex = result.findColumn ("nombre");</a:t>
            </a:r>
            <a:endParaRPr sz="1600"/>
          </a:p>
          <a:p>
            <a:pPr indent="0" lvl="0" marL="0" rtl="0" algn="l">
              <a:lnSpc>
                <a:spcPct val="100000"/>
              </a:lnSpc>
              <a:spcBef>
                <a:spcPts val="1600"/>
              </a:spcBef>
              <a:spcAft>
                <a:spcPts val="0"/>
              </a:spcAft>
              <a:buNone/>
            </a:pPr>
            <a:r>
              <a:rPr lang="es-419" sz="1600"/>
              <a:t>int ageIndex = result.findColumn ("edad");</a:t>
            </a:r>
            <a:endParaRPr sz="1600"/>
          </a:p>
          <a:p>
            <a:pPr indent="0" lvl="0" marL="0" rtl="0" algn="l">
              <a:lnSpc>
                <a:spcPct val="100000"/>
              </a:lnSpc>
              <a:spcBef>
                <a:spcPts val="1600"/>
              </a:spcBef>
              <a:spcAft>
                <a:spcPts val="0"/>
              </a:spcAft>
              <a:buNone/>
            </a:pPr>
            <a:r>
              <a:rPr lang="es-419" sz="1600"/>
              <a:t>int coeffIndex = result.findColumn ("coeficiente");</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while (result.next ()) {</a:t>
            </a:r>
            <a:endParaRPr sz="1600"/>
          </a:p>
          <a:p>
            <a:pPr indent="0" lvl="0" marL="0" rtl="0" algn="l">
              <a:lnSpc>
                <a:spcPct val="100000"/>
              </a:lnSpc>
              <a:spcBef>
                <a:spcPts val="1600"/>
              </a:spcBef>
              <a:spcAft>
                <a:spcPts val="0"/>
              </a:spcAft>
              <a:buNone/>
            </a:pPr>
            <a:r>
              <a:rPr lang="es-419" sz="1600"/>
              <a:t>	String name = result.getString (nameIndex);</a:t>
            </a:r>
            <a:endParaRPr sz="1600"/>
          </a:p>
          <a:p>
            <a:pPr indent="0" lvl="0" marL="0" rtl="0" algn="l">
              <a:lnSpc>
                <a:spcPct val="100000"/>
              </a:lnSpc>
              <a:spcBef>
                <a:spcPts val="1600"/>
              </a:spcBef>
              <a:spcAft>
                <a:spcPts val="0"/>
              </a:spcAft>
              <a:buNone/>
            </a:pPr>
            <a:r>
              <a:rPr lang="es-419" sz="1600"/>
              <a:t>	int age = result.getInt (ageIndex);</a:t>
            </a:r>
            <a:endParaRPr sz="1600"/>
          </a:p>
          <a:p>
            <a:pPr indent="0" lvl="0" marL="0" rtl="0" algn="l">
              <a:lnSpc>
                <a:spcPct val="100000"/>
              </a:lnSpc>
              <a:spcBef>
                <a:spcPts val="1600"/>
              </a:spcBef>
              <a:spcAft>
                <a:spcPts val="0"/>
              </a:spcAft>
              <a:buNone/>
            </a:pPr>
            <a:r>
              <a:rPr lang="es-419" sz="1600"/>
              <a:t>	Coeficiente de BigDecimal = result.getBigDecimal (coeffIndex);</a:t>
            </a:r>
            <a:endParaRPr sz="1600"/>
          </a:p>
          <a:p>
            <a:pPr indent="0" lvl="0" marL="0" rtl="0" algn="l">
              <a:lnSpc>
                <a:spcPct val="100000"/>
              </a:lnSpc>
              <a:spcBef>
                <a:spcPts val="1600"/>
              </a:spcBef>
              <a:spcAft>
                <a:spcPts val="0"/>
              </a:spcAft>
              <a:buNone/>
            </a:pPr>
            <a:r>
              <a:rPr lang="es-419" sz="1600"/>
              <a:t>}</a:t>
            </a:r>
            <a:endParaRPr sz="1600"/>
          </a:p>
          <a:p>
            <a:pPr indent="0" lvl="0" marL="0" rtl="0" algn="l">
              <a:spcBef>
                <a:spcPts val="1600"/>
              </a:spcBef>
              <a:spcAft>
                <a:spcPts val="1600"/>
              </a:spcAft>
              <a:buNone/>
            </a:pPr>
            <a:r>
              <a:t/>
            </a:r>
            <a:endParaRPr sz="1600"/>
          </a:p>
        </p:txBody>
      </p:sp>
      <p:graphicFrame>
        <p:nvGraphicFramePr>
          <p:cNvPr id="1479" name="Google Shape;1479;p254"/>
          <p:cNvGraphicFramePr/>
          <p:nvPr/>
        </p:nvGraphicFramePr>
        <p:xfrm>
          <a:off x="3047425" y="1757475"/>
          <a:ext cx="3000000" cy="3000000"/>
        </p:xfrm>
        <a:graphic>
          <a:graphicData uri="http://schemas.openxmlformats.org/drawingml/2006/table">
            <a:tbl>
              <a:tblPr>
                <a:noFill/>
                <a:tableStyleId>{384D4F9B-1B06-447A-89E9-BFCE49620583}</a:tableStyleId>
              </a:tblPr>
              <a:tblGrid>
                <a:gridCol w="5248750"/>
              </a:tblGrid>
              <a:tr h="1244250">
                <a:tc>
                  <a:txBody>
                    <a:bodyPr/>
                    <a:lstStyle/>
                    <a:p>
                      <a:pPr indent="0" lvl="0" marL="0" rtl="0" algn="l">
                        <a:lnSpc>
                          <a:spcPct val="115000"/>
                        </a:lnSpc>
                        <a:spcBef>
                          <a:spcPts val="0"/>
                        </a:spcBef>
                        <a:spcAft>
                          <a:spcPts val="0"/>
                        </a:spcAft>
                        <a:buNone/>
                      </a:pPr>
                      <a:r>
                        <a:rPr b="1" lang="es-419" sz="1050">
                          <a:solidFill>
                            <a:srgbClr val="FCC28C"/>
                          </a:solidFill>
                          <a:highlight>
                            <a:srgbClr val="333333"/>
                          </a:highlight>
                          <a:latin typeface="Consolas"/>
                          <a:ea typeface="Consolas"/>
                          <a:cs typeface="Consolas"/>
                          <a:sym typeface="Consolas"/>
                        </a:rPr>
                        <a:t>while</a:t>
                      </a:r>
                      <a:r>
                        <a:rPr b="1" lang="es-419" sz="1050">
                          <a:solidFill>
                            <a:srgbClr val="FFFFFF"/>
                          </a:solidFill>
                          <a:highlight>
                            <a:srgbClr val="333333"/>
                          </a:highlight>
                          <a:latin typeface="Consolas"/>
                          <a:ea typeface="Consolas"/>
                          <a:cs typeface="Consolas"/>
                          <a:sym typeface="Consolas"/>
                        </a:rPr>
                        <a:t> (result.next ())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result.getString (</a:t>
                      </a:r>
                      <a:r>
                        <a:rPr b="1" lang="es-419" sz="1050">
                          <a:solidFill>
                            <a:srgbClr val="A2FCA2"/>
                          </a:solidFill>
                          <a:highlight>
                            <a:srgbClr val="333333"/>
                          </a:highlight>
                          <a:latin typeface="Consolas"/>
                          <a:ea typeface="Consolas"/>
                          <a:cs typeface="Consolas"/>
                          <a:sym typeface="Consolas"/>
                        </a:rPr>
                        <a:t>"nombre"</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result.getInt (</a:t>
                      </a:r>
                      <a:r>
                        <a:rPr b="1" lang="es-419" sz="1050">
                          <a:solidFill>
                            <a:srgbClr val="A2FCA2"/>
                          </a:solidFill>
                          <a:highlight>
                            <a:srgbClr val="333333"/>
                          </a:highlight>
                          <a:latin typeface="Consolas"/>
                          <a:ea typeface="Consolas"/>
                          <a:cs typeface="Consolas"/>
                          <a:sym typeface="Consolas"/>
                        </a:rPr>
                        <a:t>"edad"</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result.getBigDecimal (</a:t>
                      </a:r>
                      <a:r>
                        <a:rPr b="1" lang="es-419" sz="1050">
                          <a:solidFill>
                            <a:srgbClr val="A2FCA2"/>
                          </a:solidFill>
                          <a:highlight>
                            <a:srgbClr val="333333"/>
                          </a:highlight>
                          <a:latin typeface="Consolas"/>
                          <a:ea typeface="Consolas"/>
                          <a:cs typeface="Consolas"/>
                          <a:sym typeface="Consolas"/>
                        </a:rPr>
                        <a:t>"coeficiente"</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a:t>
                      </a:r>
                      <a:endParaRPr b="1" sz="1050">
                        <a:solidFill>
                          <a:srgbClr val="333333"/>
                        </a:solidFill>
                        <a:highlight>
                          <a:srgbClr val="FFFFFF"/>
                        </a:highlight>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255"/>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600"/>
              <a:t>Los métodos getXXX () también vienen en versiones que toman un índice de columna en lugar de un nombre de columna. Por ejemplo:</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rPr lang="es-419" sz="1600"/>
              <a:t>Si no conoce el índice de una determinada columna, puede encontrar el índice de esa columna utilizando el método ResultSet.findColumn (String columnName).</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485" name="Google Shape;1485;p255"/>
          <p:cNvGraphicFramePr/>
          <p:nvPr/>
        </p:nvGraphicFramePr>
        <p:xfrm>
          <a:off x="4065525" y="850350"/>
          <a:ext cx="3000000" cy="3000000"/>
        </p:xfrm>
        <a:graphic>
          <a:graphicData uri="http://schemas.openxmlformats.org/drawingml/2006/table">
            <a:tbl>
              <a:tblPr>
                <a:noFill/>
                <a:tableStyleId>{384D4F9B-1B06-447A-89E9-BFCE49620583}</a:tableStyleId>
              </a:tblPr>
              <a:tblGrid>
                <a:gridCol w="4597350"/>
              </a:tblGrid>
              <a:tr h="974875">
                <a:tc>
                  <a:txBody>
                    <a:bodyPr/>
                    <a:lstStyle/>
                    <a:p>
                      <a:pPr indent="0" lvl="0" marL="0" rtl="0" algn="l">
                        <a:lnSpc>
                          <a:spcPct val="115000"/>
                        </a:lnSpc>
                        <a:spcBef>
                          <a:spcPts val="0"/>
                        </a:spcBef>
                        <a:spcAft>
                          <a:spcPts val="0"/>
                        </a:spcAft>
                        <a:buNone/>
                      </a:pPr>
                      <a:r>
                        <a:rPr b="1" lang="es-419" sz="1050">
                          <a:solidFill>
                            <a:srgbClr val="FCC28C"/>
                          </a:solidFill>
                          <a:highlight>
                            <a:srgbClr val="333333"/>
                          </a:highlight>
                          <a:latin typeface="Consolas"/>
                          <a:ea typeface="Consolas"/>
                          <a:cs typeface="Consolas"/>
                          <a:sym typeface="Consolas"/>
                        </a:rPr>
                        <a:t>while</a:t>
                      </a:r>
                      <a:r>
                        <a:rPr b="1" lang="es-419" sz="1050">
                          <a:solidFill>
                            <a:srgbClr val="FFFFFF"/>
                          </a:solidFill>
                          <a:highlight>
                            <a:srgbClr val="333333"/>
                          </a:highlight>
                          <a:latin typeface="Consolas"/>
                          <a:ea typeface="Consolas"/>
                          <a:cs typeface="Consolas"/>
                          <a:sym typeface="Consolas"/>
                        </a:rPr>
                        <a:t> (result.next ()) {</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result.getString (</a:t>
                      </a:r>
                      <a:r>
                        <a:rPr b="1" lang="es-419" sz="1050">
                          <a:solidFill>
                            <a:srgbClr val="A2FCA2"/>
                          </a:solidFill>
                          <a:highlight>
                            <a:srgbClr val="333333"/>
                          </a:highlight>
                          <a:latin typeface="Consolas"/>
                          <a:ea typeface="Consolas"/>
                          <a:cs typeface="Consolas"/>
                          <a:sym typeface="Consolas"/>
                        </a:rPr>
                        <a:t>1</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result.getInt</a:t>
                      </a:r>
                      <a:r>
                        <a:rPr b="1" lang="es-419" sz="1050">
                          <a:solidFill>
                            <a:srgbClr val="FFFFFF"/>
                          </a:solidFill>
                          <a:highlight>
                            <a:srgbClr val="333333"/>
                          </a:highlight>
                          <a:latin typeface="Consolas"/>
                          <a:ea typeface="Consolas"/>
                          <a:cs typeface="Consolas"/>
                          <a:sym typeface="Consolas"/>
                        </a:rPr>
                        <a:t> </a:t>
                      </a:r>
                      <a:r>
                        <a:rPr b="1" lang="es-419" sz="1050">
                          <a:solidFill>
                            <a:srgbClr val="FFFFFF"/>
                          </a:solidFill>
                          <a:highlight>
                            <a:srgbClr val="333333"/>
                          </a:highlight>
                          <a:latin typeface="Consolas"/>
                          <a:ea typeface="Consolas"/>
                          <a:cs typeface="Consolas"/>
                          <a:sym typeface="Consolas"/>
                        </a:rPr>
                        <a:t>(</a:t>
                      </a:r>
                      <a:r>
                        <a:rPr b="1" lang="es-419" sz="1050">
                          <a:solidFill>
                            <a:srgbClr val="A2FCA2"/>
                          </a:solidFill>
                          <a:highlight>
                            <a:srgbClr val="333333"/>
                          </a:highlight>
                          <a:latin typeface="Consolas"/>
                          <a:ea typeface="Consolas"/>
                          <a:cs typeface="Consolas"/>
                          <a:sym typeface="Consolas"/>
                        </a:rPr>
                        <a:t>2</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	result.getBigDecimal (</a:t>
                      </a:r>
                      <a:r>
                        <a:rPr b="1" lang="es-419" sz="1050">
                          <a:solidFill>
                            <a:srgbClr val="A2FCA2"/>
                          </a:solidFill>
                          <a:highlight>
                            <a:srgbClr val="333333"/>
                          </a:highlight>
                          <a:latin typeface="Consolas"/>
                          <a:ea typeface="Consolas"/>
                          <a:cs typeface="Consolas"/>
                          <a:sym typeface="Consolas"/>
                        </a:rPr>
                        <a:t>3</a:t>
                      </a:r>
                      <a:r>
                        <a:rPr b="1" lang="es-419" sz="1050">
                          <a:solidFill>
                            <a:srgbClr val="FFFFFF"/>
                          </a:solidFill>
                          <a:highlight>
                            <a:srgbClr val="333333"/>
                          </a:highlight>
                          <a:latin typeface="Consolas"/>
                          <a:ea typeface="Consolas"/>
                          <a:cs typeface="Consolas"/>
                          <a:sym typeface="Consolas"/>
                        </a:rPr>
                        <a:t>);</a:t>
                      </a:r>
                      <a:br>
                        <a:rPr b="1" lang="es-419" sz="1050">
                          <a:solidFill>
                            <a:srgbClr val="FFFFFF"/>
                          </a:solidFill>
                          <a:highlight>
                            <a:srgbClr val="333333"/>
                          </a:highlight>
                          <a:latin typeface="Consolas"/>
                          <a:ea typeface="Consolas"/>
                          <a:cs typeface="Consolas"/>
                          <a:sym typeface="Consolas"/>
                        </a:rPr>
                      </a:br>
                      <a:r>
                        <a:rPr b="1" lang="es-419" sz="1050">
                          <a:solidFill>
                            <a:srgbClr val="FFFFFF"/>
                          </a:solidFill>
                          <a:highlight>
                            <a:srgbClr val="333333"/>
                          </a:highlight>
                          <a:latin typeface="Consolas"/>
                          <a:ea typeface="Consolas"/>
                          <a:cs typeface="Consolas"/>
                          <a:sym typeface="Consolas"/>
                        </a:rPr>
                        <a:t>}</a:t>
                      </a:r>
                      <a:endParaRPr b="1" sz="1050">
                        <a:solidFill>
                          <a:srgbClr val="333333"/>
                        </a:solidFill>
                        <a:highlight>
                          <a:srgbClr val="FFFFFF"/>
                        </a:highlight>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1486" name="Google Shape;1486;p255"/>
          <p:cNvGraphicFramePr/>
          <p:nvPr/>
        </p:nvGraphicFramePr>
        <p:xfrm>
          <a:off x="3418950" y="3018475"/>
          <a:ext cx="3000000" cy="3000000"/>
        </p:xfrm>
        <a:graphic>
          <a:graphicData uri="http://schemas.openxmlformats.org/drawingml/2006/table">
            <a:tbl>
              <a:tblPr>
                <a:noFill/>
                <a:tableStyleId>{384D4F9B-1B06-447A-89E9-BFCE49620583}</a:tableStyleId>
              </a:tblPr>
              <a:tblGrid>
                <a:gridCol w="4925500"/>
              </a:tblGrid>
              <a:tr h="744075">
                <a:tc>
                  <a:txBody>
                    <a:bodyPr/>
                    <a:lstStyle/>
                    <a:p>
                      <a:pPr indent="0" lvl="0" marL="0" rtl="0" algn="l">
                        <a:lnSpc>
                          <a:spcPct val="115000"/>
                        </a:lnSpc>
                        <a:spcBef>
                          <a:spcPts val="0"/>
                        </a:spcBef>
                        <a:spcAft>
                          <a:spcPts val="0"/>
                        </a:spcAft>
                        <a:buNone/>
                      </a:pPr>
                      <a:r>
                        <a:rPr lang="es-419" sz="1200">
                          <a:solidFill>
                            <a:srgbClr val="FCC28C"/>
                          </a:solidFill>
                          <a:highlight>
                            <a:srgbClr val="333333"/>
                          </a:highlight>
                          <a:latin typeface="Consolas"/>
                          <a:ea typeface="Consolas"/>
                          <a:cs typeface="Consolas"/>
                          <a:sym typeface="Consolas"/>
                        </a:rPr>
                        <a:t>int</a:t>
                      </a:r>
                      <a:r>
                        <a:rPr lang="es-419" sz="1200">
                          <a:solidFill>
                            <a:srgbClr val="FFFFFF"/>
                          </a:solidFill>
                          <a:highlight>
                            <a:srgbClr val="333333"/>
                          </a:highlight>
                          <a:latin typeface="Consolas"/>
                          <a:ea typeface="Consolas"/>
                          <a:cs typeface="Consolas"/>
                          <a:sym typeface="Consolas"/>
                        </a:rPr>
                        <a:t> nameIndex = result.findColumn (</a:t>
                      </a:r>
                      <a:r>
                        <a:rPr lang="es-419" sz="1200">
                          <a:solidFill>
                            <a:srgbClr val="A2FCA2"/>
                          </a:solidFill>
                          <a:highlight>
                            <a:srgbClr val="333333"/>
                          </a:highlight>
                          <a:latin typeface="Consolas"/>
                          <a:ea typeface="Consolas"/>
                          <a:cs typeface="Consolas"/>
                          <a:sym typeface="Consolas"/>
                        </a:rPr>
                        <a:t>"nombre"</a:t>
                      </a:r>
                      <a:r>
                        <a:rPr lang="es-419" sz="1200">
                          <a:solidFill>
                            <a:srgbClr val="FFFFFF"/>
                          </a:solidFill>
                          <a:highlight>
                            <a:srgbClr val="333333"/>
                          </a:highlight>
                          <a:latin typeface="Consolas"/>
                          <a:ea typeface="Consolas"/>
                          <a:cs typeface="Consolas"/>
                          <a:sym typeface="Consolas"/>
                        </a:rPr>
                        <a:t>);</a:t>
                      </a:r>
                      <a:br>
                        <a:rPr lang="es-419" sz="1200">
                          <a:solidFill>
                            <a:srgbClr val="FFFFFF"/>
                          </a:solidFill>
                          <a:highlight>
                            <a:srgbClr val="333333"/>
                          </a:highlight>
                          <a:latin typeface="Consolas"/>
                          <a:ea typeface="Consolas"/>
                          <a:cs typeface="Consolas"/>
                          <a:sym typeface="Consolas"/>
                        </a:rPr>
                      </a:br>
                      <a:r>
                        <a:rPr lang="es-419" sz="1200">
                          <a:solidFill>
                            <a:srgbClr val="FCC28C"/>
                          </a:solidFill>
                          <a:highlight>
                            <a:srgbClr val="333333"/>
                          </a:highlight>
                          <a:latin typeface="Consolas"/>
                          <a:ea typeface="Consolas"/>
                          <a:cs typeface="Consolas"/>
                          <a:sym typeface="Consolas"/>
                        </a:rPr>
                        <a:t>int</a:t>
                      </a:r>
                      <a:r>
                        <a:rPr lang="es-419" sz="1200">
                          <a:solidFill>
                            <a:srgbClr val="FFFFFF"/>
                          </a:solidFill>
                          <a:highlight>
                            <a:srgbClr val="333333"/>
                          </a:highlight>
                          <a:latin typeface="Consolas"/>
                          <a:ea typeface="Consolas"/>
                          <a:cs typeface="Consolas"/>
                          <a:sym typeface="Consolas"/>
                        </a:rPr>
                        <a:t> ageIndex = result.findColumn (</a:t>
                      </a:r>
                      <a:r>
                        <a:rPr lang="es-419" sz="1200">
                          <a:solidFill>
                            <a:srgbClr val="A2FCA2"/>
                          </a:solidFill>
                          <a:highlight>
                            <a:srgbClr val="333333"/>
                          </a:highlight>
                          <a:latin typeface="Consolas"/>
                          <a:ea typeface="Consolas"/>
                          <a:cs typeface="Consolas"/>
                          <a:sym typeface="Consolas"/>
                        </a:rPr>
                        <a:t>"edad"</a:t>
                      </a:r>
                      <a:r>
                        <a:rPr lang="es-419" sz="1200">
                          <a:solidFill>
                            <a:srgbClr val="FFFFFF"/>
                          </a:solidFill>
                          <a:highlight>
                            <a:srgbClr val="333333"/>
                          </a:highlight>
                          <a:latin typeface="Consolas"/>
                          <a:ea typeface="Consolas"/>
                          <a:cs typeface="Consolas"/>
                          <a:sym typeface="Consolas"/>
                        </a:rPr>
                        <a:t>);</a:t>
                      </a:r>
                      <a:br>
                        <a:rPr lang="es-419" sz="1200">
                          <a:solidFill>
                            <a:srgbClr val="FFFFFF"/>
                          </a:solidFill>
                          <a:highlight>
                            <a:srgbClr val="333333"/>
                          </a:highlight>
                          <a:latin typeface="Consolas"/>
                          <a:ea typeface="Consolas"/>
                          <a:cs typeface="Consolas"/>
                          <a:sym typeface="Consolas"/>
                        </a:rPr>
                      </a:br>
                      <a:r>
                        <a:rPr lang="es-419" sz="1200">
                          <a:solidFill>
                            <a:srgbClr val="FCC28C"/>
                          </a:solidFill>
                          <a:highlight>
                            <a:srgbClr val="333333"/>
                          </a:highlight>
                          <a:latin typeface="Consolas"/>
                          <a:ea typeface="Consolas"/>
                          <a:cs typeface="Consolas"/>
                          <a:sym typeface="Consolas"/>
                        </a:rPr>
                        <a:t>int</a:t>
                      </a:r>
                      <a:r>
                        <a:rPr lang="es-419" sz="1200">
                          <a:solidFill>
                            <a:srgbClr val="FFFFFF"/>
                          </a:solidFill>
                          <a:highlight>
                            <a:srgbClr val="333333"/>
                          </a:highlight>
                          <a:latin typeface="Consolas"/>
                          <a:ea typeface="Consolas"/>
                          <a:cs typeface="Consolas"/>
                          <a:sym typeface="Consolas"/>
                        </a:rPr>
                        <a:t> coeffIndex = result.findColumn (</a:t>
                      </a:r>
                      <a:r>
                        <a:rPr lang="es-419" sz="1200">
                          <a:solidFill>
                            <a:srgbClr val="A2FCA2"/>
                          </a:solidFill>
                          <a:highlight>
                            <a:srgbClr val="333333"/>
                          </a:highlight>
                          <a:latin typeface="Consolas"/>
                          <a:ea typeface="Consolas"/>
                          <a:cs typeface="Consolas"/>
                          <a:sym typeface="Consolas"/>
                        </a:rPr>
                        <a:t>"coeficiente"</a:t>
                      </a:r>
                      <a:r>
                        <a:rPr lang="es-419" sz="1200">
                          <a:solidFill>
                            <a:srgbClr val="FFFFFF"/>
                          </a:solidFill>
                          <a:highlight>
                            <a:srgbClr val="333333"/>
                          </a:highlight>
                          <a:latin typeface="Consolas"/>
                          <a:ea typeface="Consolas"/>
                          <a:cs typeface="Consolas"/>
                          <a:sym typeface="Consolas"/>
                        </a:rPr>
                        <a:t>);</a:t>
                      </a:r>
                      <a:endParaRPr sz="1200">
                        <a:solidFill>
                          <a:srgbClr val="737373"/>
                        </a:solidFill>
                        <a:latin typeface="Ubuntu"/>
                        <a:ea typeface="Ubuntu"/>
                        <a:cs typeface="Ubuntu"/>
                        <a:sym typeface="Ubuntu"/>
                      </a:endParaRPr>
                    </a:p>
                  </a:txBody>
                  <a:tcPr marT="63500" marB="63500" marR="63500" marL="63500">
                    <a:solidFill>
                      <a:srgbClr val="333333"/>
                    </a:solidFill>
                  </a:tcPr>
                </a:tc>
              </a:tr>
            </a:tbl>
          </a:graphicData>
        </a:graphic>
      </p:graphicFrame>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56"/>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419"/>
              <a:t>Tipos de </a:t>
            </a:r>
            <a:r>
              <a:rPr b="1" lang="es-419"/>
              <a:t>ResultSet</a:t>
            </a:r>
            <a:endParaRPr b="1"/>
          </a:p>
          <a:p>
            <a:pPr indent="0" lvl="0" marL="0" rtl="0" algn="just">
              <a:lnSpc>
                <a:spcPct val="100000"/>
              </a:lnSpc>
              <a:spcBef>
                <a:spcPts val="1600"/>
              </a:spcBef>
              <a:spcAft>
                <a:spcPts val="0"/>
              </a:spcAft>
              <a:buNone/>
            </a:pPr>
            <a:r>
              <a:rPr lang="es-419" sz="1600"/>
              <a:t>Un ResultSet puede ser de un cierto tipo. El tipo determina algunas características y habilidades del ResultSet.</a:t>
            </a:r>
            <a:endParaRPr sz="1600"/>
          </a:p>
          <a:p>
            <a:pPr indent="0" lvl="0" marL="0" rtl="0" algn="just">
              <a:lnSpc>
                <a:spcPct val="100000"/>
              </a:lnSpc>
              <a:spcBef>
                <a:spcPts val="1600"/>
              </a:spcBef>
              <a:spcAft>
                <a:spcPts val="0"/>
              </a:spcAft>
              <a:buNone/>
            </a:pPr>
            <a:r>
              <a:rPr lang="es-419" sz="1600"/>
              <a:t>No todos los tipos son compatibles con todas las bases de datos y controladores JDBC. Deberá verificar su base de datos y el controlador JDBC para ver si es compatible con el tipo que desea utilizar. El método DatabaseMetaData.supportsResultSetType (int type) devuelve verdadero o falso dependiendo de si el tipo dado es compatible o no. La clase DatabaseMetaData se trata en un texto posterior.</a:t>
            </a:r>
            <a:endParaRPr sz="1600"/>
          </a:p>
          <a:p>
            <a:pPr indent="0" lvl="0" marL="0" rtl="0" algn="just">
              <a:lnSpc>
                <a:spcPct val="100000"/>
              </a:lnSpc>
              <a:spcBef>
                <a:spcPts val="1600"/>
              </a:spcBef>
              <a:spcAft>
                <a:spcPts val="0"/>
              </a:spcAft>
              <a:buNone/>
            </a:pPr>
            <a:r>
              <a:rPr lang="es-419" sz="1600"/>
              <a:t>En el momento de escribir, hay tres tipos de ResultSet:</a:t>
            </a:r>
            <a:endParaRPr sz="1600"/>
          </a:p>
          <a:p>
            <a:pPr indent="-330200" lvl="0" marL="457200" rtl="0" algn="just">
              <a:lnSpc>
                <a:spcPct val="100000"/>
              </a:lnSpc>
              <a:spcBef>
                <a:spcPts val="1600"/>
              </a:spcBef>
              <a:spcAft>
                <a:spcPts val="0"/>
              </a:spcAft>
              <a:buSzPts val="1600"/>
              <a:buChar char="●"/>
            </a:pPr>
            <a:r>
              <a:rPr lang="es-419" sz="1600"/>
              <a:t>ResultSet.TYPE_FORWARD_ONLY</a:t>
            </a:r>
            <a:endParaRPr sz="1600"/>
          </a:p>
          <a:p>
            <a:pPr indent="-330200" lvl="0" marL="457200" rtl="0" algn="just">
              <a:lnSpc>
                <a:spcPct val="100000"/>
              </a:lnSpc>
              <a:spcBef>
                <a:spcPts val="0"/>
              </a:spcBef>
              <a:spcAft>
                <a:spcPts val="0"/>
              </a:spcAft>
              <a:buSzPts val="1600"/>
              <a:buChar char="●"/>
            </a:pPr>
            <a:r>
              <a:rPr lang="es-419" sz="1600"/>
              <a:t>ResultSet.TYPE_SCROLL_INSENSITIVE</a:t>
            </a:r>
            <a:endParaRPr sz="1600"/>
          </a:p>
          <a:p>
            <a:pPr indent="-330200" lvl="0" marL="457200" rtl="0" algn="just">
              <a:lnSpc>
                <a:spcPct val="100000"/>
              </a:lnSpc>
              <a:spcBef>
                <a:spcPts val="0"/>
              </a:spcBef>
              <a:spcAft>
                <a:spcPts val="0"/>
              </a:spcAft>
              <a:buSzPts val="1600"/>
              <a:buChar char="●"/>
            </a:pPr>
            <a:r>
              <a:rPr lang="es-419" sz="1600"/>
              <a:t>ResultSet.TYPE_SCROLL_SENSITIVE</a:t>
            </a:r>
            <a:endParaRPr sz="1600"/>
          </a:p>
          <a:p>
            <a:pPr indent="0" lvl="0" marL="0" rtl="0" algn="just">
              <a:lnSpc>
                <a:spcPct val="100000"/>
              </a:lnSpc>
              <a:spcBef>
                <a:spcPts val="1600"/>
              </a:spcBef>
              <a:spcAft>
                <a:spcPts val="0"/>
              </a:spcAft>
              <a:buNone/>
            </a:pPr>
            <a:r>
              <a:rPr lang="es-419" sz="1600"/>
              <a:t>El tipo predeterminado es TYPE_FORWARD_ONLY</a:t>
            </a:r>
            <a:endParaRPr sz="1600"/>
          </a:p>
          <a:p>
            <a:pPr indent="0" lvl="0" marL="0" rtl="0" algn="just">
              <a:lnSpc>
                <a:spcPct val="100000"/>
              </a:lnSpc>
              <a:spcBef>
                <a:spcPts val="1600"/>
              </a:spcBef>
              <a:spcAft>
                <a:spcPts val="0"/>
              </a:spcAft>
              <a:buNone/>
            </a:pPr>
            <a:r>
              <a:t/>
            </a:r>
            <a:endParaRPr sz="1600"/>
          </a:p>
          <a:p>
            <a:pPr indent="0" lvl="0" marL="0" rtl="0" algn="just">
              <a:lnSpc>
                <a:spcPct val="100000"/>
              </a:lnSpc>
              <a:spcBef>
                <a:spcPts val="1600"/>
              </a:spcBef>
              <a:spcAft>
                <a:spcPts val="0"/>
              </a:spcAft>
              <a:buNone/>
            </a:pPr>
            <a:r>
              <a:rPr lang="es-419" sz="1600"/>
              <a:t>TYPE_FORWARD_ONLY significa que el ResultSet solo se puede navegar hacia adelante. Es decir, solo puede pasar de la fila 1, a la fila 2, a la fila 3, etc. No puede retroceder en el ResultSet.</a:t>
            </a:r>
            <a:endParaRPr sz="1600"/>
          </a:p>
          <a:p>
            <a:pPr indent="0" lvl="0" marL="0" rtl="0" algn="just">
              <a:lnSpc>
                <a:spcPct val="100000"/>
              </a:lnSpc>
              <a:spcBef>
                <a:spcPts val="1600"/>
              </a:spcBef>
              <a:spcAft>
                <a:spcPts val="0"/>
              </a:spcAft>
              <a:buNone/>
            </a:pPr>
            <a:r>
              <a:t/>
            </a:r>
            <a:endParaRPr sz="1600"/>
          </a:p>
          <a:p>
            <a:pPr indent="0" lvl="0" marL="0" rtl="0" algn="just">
              <a:lnSpc>
                <a:spcPct val="100000"/>
              </a:lnSpc>
              <a:spcBef>
                <a:spcPts val="1600"/>
              </a:spcBef>
              <a:spcAft>
                <a:spcPts val="0"/>
              </a:spcAft>
              <a:buNone/>
            </a:pPr>
            <a:r>
              <a:rPr lang="es-419" sz="1600"/>
              <a:t>TYPE_SCROLL_INSENSITIVE significa que el ResultSet se puede navegar (desplazarse) tanto hacia adelante como hacia atrás. También puede saltar a una posición relativa a la posición actual, o saltar a una posición absoluta. ResultSet es insensible a los cambios en la fuente de datos subyacente mientras el ResultSet está abierto. Es decir, si un registro en ResultSet se cambia en la base de datos por otro hilo o proceso, no se reflejará en los ResulsSet ya abiertos de este tipo.</a:t>
            </a:r>
            <a:endParaRPr sz="1600"/>
          </a:p>
          <a:p>
            <a:pPr indent="0" lvl="0" marL="0" rtl="0" algn="just">
              <a:lnSpc>
                <a:spcPct val="100000"/>
              </a:lnSpc>
              <a:spcBef>
                <a:spcPts val="1600"/>
              </a:spcBef>
              <a:spcAft>
                <a:spcPts val="0"/>
              </a:spcAft>
              <a:buNone/>
            </a:pPr>
            <a:r>
              <a:t/>
            </a:r>
            <a:endParaRPr sz="1600"/>
          </a:p>
          <a:p>
            <a:pPr indent="0" lvl="0" marL="0" rtl="0" algn="just">
              <a:lnSpc>
                <a:spcPct val="100000"/>
              </a:lnSpc>
              <a:spcBef>
                <a:spcPts val="1600"/>
              </a:spcBef>
              <a:spcAft>
                <a:spcPts val="0"/>
              </a:spcAft>
              <a:buNone/>
            </a:pPr>
            <a:r>
              <a:rPr lang="es-419" sz="1600"/>
              <a:t>TYPE_SCROLL_SENSITIVE significa que el ResultSet puede navegarse (desplazarse) tanto hacia adelante como hacia atrás. También puede saltar a una posición relativa a la posición actual, o saltar a una posición absoluta. ResultSet es sensible a los cambios en la fuente de datos subyacente mientras el ResultSet está abierto. Es decir, si un registro en ResultSet se cambia en la base de datos por otro hilo o proceso, se reflejará en los ResulsSet ya abiertos de este tipo.</a:t>
            </a:r>
            <a:endParaRPr sz="1600"/>
          </a:p>
          <a:p>
            <a:pPr indent="0" lvl="0" marL="0" rtl="0" algn="just">
              <a:spcBef>
                <a:spcPts val="1600"/>
              </a:spcBef>
              <a:spcAft>
                <a:spcPts val="1600"/>
              </a:spcAft>
              <a:buNone/>
            </a:pPr>
            <a:r>
              <a:t/>
            </a:r>
            <a:endParaRPr sz="1600"/>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257"/>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419" sz="1600"/>
              <a:t>TYPE_FORWARD_ONLY significa que el ResultSet solo se puede navegar hacia adelante. Es decir, solo puede pasar de la fila 1, a la fila 2, a la fila 3, etc. No puede retroceder en el ResultSet.</a:t>
            </a:r>
            <a:endParaRPr sz="1600"/>
          </a:p>
          <a:p>
            <a:pPr indent="0" lvl="0" marL="0" rtl="0" algn="just">
              <a:lnSpc>
                <a:spcPct val="100000"/>
              </a:lnSpc>
              <a:spcBef>
                <a:spcPts val="1600"/>
              </a:spcBef>
              <a:spcAft>
                <a:spcPts val="0"/>
              </a:spcAft>
              <a:buNone/>
            </a:pPr>
            <a:r>
              <a:rPr lang="es-419" sz="1600"/>
              <a:t>TYPE_SCROLL_INSENSITIVE significa que el ResultSet se puede navegar (desplazarse) tanto hacia adelante como hacia atrás. También puede saltar a una posición relativa a la posición actual, o saltar a una posición absoluta. ResultSet es insensible a los cambios en la fuente de datos subyacente mientras el ResultSet está abierto. Es decir, si un registro en ResultSet se cambia en la base de datos por otro hilo o proceso, no se reflejará en los ResulsSet ya abiertos de este tipo.</a:t>
            </a:r>
            <a:endParaRPr sz="1600"/>
          </a:p>
          <a:p>
            <a:pPr indent="0" lvl="0" marL="0" rtl="0" algn="just">
              <a:lnSpc>
                <a:spcPct val="100000"/>
              </a:lnSpc>
              <a:spcBef>
                <a:spcPts val="1600"/>
              </a:spcBef>
              <a:spcAft>
                <a:spcPts val="0"/>
              </a:spcAft>
              <a:buNone/>
            </a:pPr>
            <a:r>
              <a:rPr lang="es-419" sz="1600"/>
              <a:t>TYPE_SCROLL_SENSITIVE significa que el ResultSet puede navegarse (desplazarse) tanto hacia adelante como hacia atrás. También puede saltar a una posición relativa a la posición actual, o saltar a una posición absoluta. ResultSet es sensible a los cambios en la fuente de datos subyacente mientras el ResultSet está abierto. Es decir, si un registro en ResultSet se cambia en la base de datos por otro hilo o proceso, se reflejará en los ResulsSet ya abiertos de este tipo.</a:t>
            </a:r>
            <a:endParaRPr sz="1600"/>
          </a:p>
          <a:p>
            <a:pPr indent="0" lvl="0" marL="0" rtl="0" algn="just">
              <a:spcBef>
                <a:spcPts val="1600"/>
              </a:spcBef>
              <a:spcAft>
                <a:spcPts val="1600"/>
              </a:spcAft>
              <a:buNone/>
            </a:pPr>
            <a:r>
              <a:t/>
            </a:r>
            <a:endParaRPr sz="1600"/>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258"/>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u="sng"/>
              <a:t>Concurrencia con </a:t>
            </a:r>
            <a:r>
              <a:rPr lang="es-419" u="sng"/>
              <a:t>ResultSet</a:t>
            </a:r>
            <a:endParaRPr/>
          </a:p>
          <a:p>
            <a:pPr indent="0" lvl="0" marL="0" rtl="0" algn="l">
              <a:spcBef>
                <a:spcPts val="1600"/>
              </a:spcBef>
              <a:spcAft>
                <a:spcPts val="1600"/>
              </a:spcAft>
              <a:buNone/>
            </a:pPr>
            <a:r>
              <a:t/>
            </a:r>
            <a:endParaRPr sz="1600"/>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259"/>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u="sng"/>
              <a:t>Actualizando</a:t>
            </a:r>
            <a:r>
              <a:rPr lang="es-419" u="sng"/>
              <a:t> ResultSets</a:t>
            </a:r>
            <a:endParaRPr/>
          </a:p>
          <a:p>
            <a:pPr indent="0" lvl="0" marL="0" rtl="0" algn="l">
              <a:spcBef>
                <a:spcPts val="1600"/>
              </a:spcBef>
              <a:spcAft>
                <a:spcPts val="1600"/>
              </a:spcAft>
              <a:buNone/>
            </a:pPr>
            <a:r>
              <a:t/>
            </a:r>
            <a:endParaRPr sz="1600"/>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260"/>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u="sng"/>
              <a:t>Concurrencia con ResultSet</a:t>
            </a:r>
            <a:endParaRPr/>
          </a:p>
          <a:p>
            <a:pPr indent="0" lvl="0" marL="0" rtl="0" algn="l">
              <a:spcBef>
                <a:spcPts val="1600"/>
              </a:spcBef>
              <a:spcAft>
                <a:spcPts val="1600"/>
              </a:spcAft>
              <a:buNone/>
            </a:pPr>
            <a:r>
              <a:t/>
            </a:r>
            <a:endParaRPr sz="1600"/>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61"/>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u="sng"/>
              <a:t>Concurrencia con ResultSet</a:t>
            </a:r>
            <a:endParaRPr/>
          </a:p>
          <a:p>
            <a:pPr indent="0" lvl="0" marL="0" rtl="0" algn="l">
              <a:spcBef>
                <a:spcPts val="1600"/>
              </a:spcBef>
              <a:spcAft>
                <a:spcPts val="160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idx="1" type="body"/>
          </p:nvPr>
        </p:nvSpPr>
        <p:spPr>
          <a:xfrm>
            <a:off x="311700" y="273200"/>
            <a:ext cx="8520600" cy="464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Una clase puede contener cualquiera de los siguientes tipos de variables.</a:t>
            </a:r>
            <a:br>
              <a:rPr lang="es-419"/>
            </a:br>
            <a:br>
              <a:rPr lang="es-419"/>
            </a:br>
            <a:r>
              <a:rPr b="1" lang="es-419" sz="1600"/>
              <a:t>Variables locales:</a:t>
            </a:r>
            <a:r>
              <a:rPr lang="es-419"/>
              <a:t> </a:t>
            </a:r>
            <a:r>
              <a:rPr lang="es-419" sz="1400"/>
              <a:t>las variables definidas dentro de los métodos, constructores o bloques se denominan variables locales. La variable se declarará e inicializará dentro del método y la variable se destruirá cuando el método se haya completado.</a:t>
            </a:r>
            <a:endParaRPr/>
          </a:p>
          <a:p>
            <a:pPr indent="0" lvl="0" marL="0" rtl="0" algn="just">
              <a:spcBef>
                <a:spcPts val="1600"/>
              </a:spcBef>
              <a:spcAft>
                <a:spcPts val="0"/>
              </a:spcAft>
              <a:buNone/>
            </a:pPr>
            <a:r>
              <a:rPr b="1" lang="es-419" sz="1600"/>
              <a:t>Variables de instancia:</a:t>
            </a:r>
            <a:r>
              <a:rPr lang="es-419"/>
              <a:t> </a:t>
            </a:r>
            <a:r>
              <a:rPr lang="es-419" sz="1400"/>
              <a:t>las variables de instancia son variables dentro de una clase pero fuera de cualquier método. Estas variables se inicializan cuando se crea una instancia de la clase. Se puede acceder a las variables de instancia desde cualquier método, constructor o bloque de esa clase en particular.</a:t>
            </a:r>
            <a:endParaRPr/>
          </a:p>
          <a:p>
            <a:pPr indent="0" lvl="0" marL="0" rtl="0" algn="just">
              <a:spcBef>
                <a:spcPts val="1600"/>
              </a:spcBef>
              <a:spcAft>
                <a:spcPts val="0"/>
              </a:spcAft>
              <a:buNone/>
            </a:pPr>
            <a:r>
              <a:rPr b="1" lang="es-419" sz="1600"/>
              <a:t>Variables de clase:</a:t>
            </a:r>
            <a:r>
              <a:rPr lang="es-419"/>
              <a:t> </a:t>
            </a:r>
            <a:r>
              <a:rPr lang="es-419" sz="1400"/>
              <a:t>las variables de clase son variables declaradas dentro de una clase, fuera de cualquier método, con la palabra clave </a:t>
            </a:r>
            <a:r>
              <a:rPr lang="es-419" sz="1400">
                <a:latin typeface="Consolas"/>
                <a:ea typeface="Consolas"/>
                <a:cs typeface="Consolas"/>
                <a:sym typeface="Consolas"/>
              </a:rPr>
              <a:t>static</a:t>
            </a:r>
            <a:r>
              <a:rPr lang="es-419" sz="1400"/>
              <a:t>.</a:t>
            </a:r>
            <a:endParaRPr sz="1400"/>
          </a:p>
          <a:p>
            <a:pPr indent="0" lvl="0" marL="0" rtl="0" algn="just">
              <a:spcBef>
                <a:spcPts val="1600"/>
              </a:spcBef>
              <a:spcAft>
                <a:spcPts val="0"/>
              </a:spcAft>
              <a:buNone/>
            </a:pPr>
            <a:r>
              <a:rPr lang="es-419" sz="1400"/>
              <a:t>Una clase puede tener cualquier cantidad de métodos para acceder al valor de diversos tipos de métodos. En el ejemplo anterior, </a:t>
            </a:r>
            <a:r>
              <a:rPr lang="es-419" sz="1400">
                <a:latin typeface="Consolas"/>
                <a:ea typeface="Consolas"/>
                <a:cs typeface="Consolas"/>
                <a:sym typeface="Consolas"/>
              </a:rPr>
              <a:t>barking()</a:t>
            </a:r>
            <a:r>
              <a:rPr lang="es-419" sz="1400"/>
              <a:t>, </a:t>
            </a:r>
            <a:r>
              <a:rPr lang="es-419" sz="1400">
                <a:latin typeface="Consolas"/>
                <a:ea typeface="Consolas"/>
                <a:cs typeface="Consolas"/>
                <a:sym typeface="Consolas"/>
              </a:rPr>
              <a:t>hungry() </a:t>
            </a:r>
            <a:r>
              <a:rPr lang="es-419" sz="1400"/>
              <a:t>y</a:t>
            </a:r>
            <a:r>
              <a:rPr lang="es-419" sz="1400">
                <a:latin typeface="Consolas"/>
                <a:ea typeface="Consolas"/>
                <a:cs typeface="Consolas"/>
                <a:sym typeface="Consolas"/>
              </a:rPr>
              <a:t> sleep()</a:t>
            </a:r>
            <a:r>
              <a:rPr lang="es-419" sz="1400"/>
              <a:t> son métodos</a:t>
            </a:r>
            <a:r>
              <a:rPr lang="es-419"/>
              <a:t>.</a:t>
            </a:r>
            <a:endParaRPr/>
          </a:p>
          <a:p>
            <a:pPr indent="0" lvl="0" marL="0" rtl="0" algn="just">
              <a:spcBef>
                <a:spcPts val="1600"/>
              </a:spcBef>
              <a:spcAft>
                <a:spcPts val="16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62"/>
          <p:cNvSpPr txBox="1"/>
          <p:nvPr>
            <p:ph idx="1" type="body"/>
          </p:nvPr>
        </p:nvSpPr>
        <p:spPr>
          <a:xfrm>
            <a:off x="311700" y="190050"/>
            <a:ext cx="8520600" cy="437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a:t>ResultSet Holdability</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La capacidad de mantenimiento de ResultSet determina si un ResultSet se cierra cuando se llama al método commit () de la conexión subyacente.</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No todos los modos de holdability son compatibles con todas las bases de datos y controladores JDBC. DatabaseMetaData.supportsResultSetHoldability (int holdability) devuelve verdadero o falso dependiendo de si el modo de holdability dado es compatible o no. La clase DatabaseMetaData se trata en un texto posterior.</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Hay dos tipos de holgabilidad:</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	ResultSet.CLOSE_CURSORS_OVER_COMMIT</a:t>
            </a:r>
            <a:endParaRPr/>
          </a:p>
          <a:p>
            <a:pPr indent="0" lvl="0" marL="0" rtl="0" algn="l">
              <a:lnSpc>
                <a:spcPct val="100000"/>
              </a:lnSpc>
              <a:spcBef>
                <a:spcPts val="1600"/>
              </a:spcBef>
              <a:spcAft>
                <a:spcPts val="0"/>
              </a:spcAft>
              <a:buNone/>
            </a:pPr>
            <a:r>
              <a:rPr lang="es-419"/>
              <a:t>	ResultSet.HOLD_CURSORS_OVER_COMMIT</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La capacidad de cierre de CLOSE_CURSORS_OVER_COMMIT significa que todas las instancias de ResultSet se cierran cuando se llama al método connection.commit () en la conexión que creó el ResultSet.</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La retención de HOLD_CURSORS_OVER_COMMIT significa que el ResultSet se mantiene abierto cuando se llama al método connection.commit () en la conexión que creó el ResultSet.</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419"/>
              <a:t>La capacidad de retención de HOLD_CURSORS_OVER_COMMIT puede ser útil si usa ResultSet para actualizar valores en la base de datos. Por lo tanto, puede abrir un ResultSet, actualizar filas en él, llamar a connection.commit () y mantener el mismo ResultSet abierto para futuras transacciones en las mismas filas.</a:t>
            </a:r>
            <a:endParaRPr/>
          </a:p>
          <a:p>
            <a:pPr indent="0" lvl="0" marL="0" rtl="0" algn="l">
              <a:spcBef>
                <a:spcPts val="1600"/>
              </a:spcBef>
              <a:spcAft>
                <a:spcPts val="1600"/>
              </a:spcAft>
              <a:buNone/>
            </a:pPr>
            <a:r>
              <a:t/>
            </a:r>
            <a:endParaRPr sz="1600"/>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26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Java File I/O (NIO.2)</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a:t>
            </a:r>
            <a:endParaRPr/>
          </a:p>
        </p:txBody>
      </p:sp>
      <p:sp>
        <p:nvSpPr>
          <p:cNvPr id="1532" name="Google Shape;1532;p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s-419">
                <a:latin typeface="Ubuntu"/>
                <a:ea typeface="Ubuntu"/>
                <a:cs typeface="Ubuntu"/>
                <a:sym typeface="Ubuntu"/>
              </a:rPr>
              <a:t>Use the Path class to operate on file and directory paths.</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Use the Files class to check, delete, copy, or move a file or directory.</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Read and change file and directory attributes.</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Recursively access a directory tree.</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Find a file by using the PathMatcher class.</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Watch a directory for changes by using WatchService.</a:t>
            </a:r>
            <a:endParaRPr>
              <a:latin typeface="Ubuntu"/>
              <a:ea typeface="Ubuntu"/>
              <a:cs typeface="Ubuntu"/>
              <a:sym typeface="Ubuntu"/>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2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Fundamentos  </a:t>
            </a:r>
            <a:endParaRPr/>
          </a:p>
        </p:txBody>
      </p:sp>
      <p:sp>
        <p:nvSpPr>
          <p:cNvPr id="1538" name="Google Shape;1538;p265"/>
          <p:cNvSpPr txBox="1"/>
          <p:nvPr>
            <p:ph idx="4294967295" type="body"/>
          </p:nvPr>
        </p:nvSpPr>
        <p:spPr>
          <a:xfrm>
            <a:off x="460950" y="10861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latin typeface="Ubuntu"/>
                <a:ea typeface="Ubuntu"/>
                <a:cs typeface="Ubuntu"/>
                <a:sym typeface="Ubuntu"/>
              </a:rPr>
              <a:t>Java ofreció la clase java.io.File para acceder a los sistemas de archivos. Esta clase representa un archivo/directorio en el sistema de archivos y le permite realizar operaciones como comprobar la existencia, obtener las propiedades así como eliminarlo. Sin embargo, la primera versión de la API no fue suficiente para satisfacer las necesidades de los desarrolladores, y se tuvo la necesidad de mejorar las API de E/S.  </a:t>
            </a:r>
            <a:endParaRPr sz="1400">
              <a:latin typeface="Ubuntu"/>
              <a:ea typeface="Ubuntu"/>
              <a:cs typeface="Ubuntu"/>
              <a:sym typeface="Ubuntu"/>
            </a:endParaRPr>
          </a:p>
          <a:p>
            <a:pPr indent="0" lvl="0" marL="0" rtl="0" algn="just">
              <a:spcBef>
                <a:spcPts val="0"/>
              </a:spcBef>
              <a:spcAft>
                <a:spcPts val="0"/>
              </a:spcAft>
              <a:buNone/>
            </a:pPr>
            <a:r>
              <a:rPr lang="es-419" sz="1400">
                <a:latin typeface="Ubuntu"/>
                <a:ea typeface="Ubuntu"/>
                <a:cs typeface="Ubuntu"/>
                <a:sym typeface="Ubuntu"/>
              </a:rPr>
              <a:t>Entre las carencias podemos nombrar:</a:t>
            </a:r>
            <a:endParaRPr sz="1400">
              <a:latin typeface="Ubuntu"/>
              <a:ea typeface="Ubuntu"/>
              <a:cs typeface="Ubuntu"/>
              <a:sym typeface="Ubuntu"/>
            </a:endParaRPr>
          </a:p>
          <a:p>
            <a:pPr indent="-317500" lvl="0" marL="457200" rtl="0" algn="just">
              <a:spcBef>
                <a:spcPts val="0"/>
              </a:spcBef>
              <a:spcAft>
                <a:spcPts val="0"/>
              </a:spcAft>
              <a:buSzPts val="1400"/>
              <a:buFont typeface="Ubuntu"/>
              <a:buChar char="●"/>
            </a:pPr>
            <a:r>
              <a:rPr lang="es-419" sz="1400">
                <a:latin typeface="Ubuntu"/>
                <a:ea typeface="Ubuntu"/>
                <a:cs typeface="Ubuntu"/>
                <a:sym typeface="Ubuntu"/>
              </a:rPr>
              <a:t>La clase </a:t>
            </a:r>
            <a:r>
              <a:rPr lang="es-419" sz="1400">
                <a:latin typeface="Consolas"/>
                <a:ea typeface="Consolas"/>
                <a:cs typeface="Consolas"/>
                <a:sym typeface="Consolas"/>
              </a:rPr>
              <a:t>File</a:t>
            </a:r>
            <a:r>
              <a:rPr lang="es-419" sz="1400">
                <a:latin typeface="Ubuntu"/>
                <a:ea typeface="Ubuntu"/>
                <a:cs typeface="Ubuntu"/>
                <a:sym typeface="Ubuntu"/>
              </a:rPr>
              <a:t> carecía de la funcionalidad significativa requerida para implementar incluso la funcionalidad comúnmente utilizada. Por ejemplo, le faltaba un método de copia para copiar un archivo / directorio.</a:t>
            </a:r>
            <a:endParaRPr sz="1400">
              <a:latin typeface="Ubuntu"/>
              <a:ea typeface="Ubuntu"/>
              <a:cs typeface="Ubuntu"/>
              <a:sym typeface="Ubuntu"/>
            </a:endParaRPr>
          </a:p>
          <a:p>
            <a:pPr indent="-317500" lvl="0" marL="457200" rtl="0" algn="just">
              <a:spcBef>
                <a:spcPts val="0"/>
              </a:spcBef>
              <a:spcAft>
                <a:spcPts val="0"/>
              </a:spcAft>
              <a:buSzPts val="1400"/>
              <a:buFont typeface="Ubuntu"/>
              <a:buChar char="●"/>
            </a:pPr>
            <a:r>
              <a:rPr lang="es-419" sz="1400">
                <a:latin typeface="Ubuntu"/>
                <a:ea typeface="Ubuntu"/>
                <a:cs typeface="Ubuntu"/>
                <a:sym typeface="Ubuntu"/>
              </a:rPr>
              <a:t>Muchos métodos solo devuelven un valor booleano, en caso de un error, se devuelve false, en lugar de lanzar una excepción, por lo que el desarrollador no tenía forma de saber por qué falló la llamada.</a:t>
            </a:r>
            <a:endParaRPr sz="1400">
              <a:latin typeface="Ubuntu"/>
              <a:ea typeface="Ubuntu"/>
              <a:cs typeface="Ubuntu"/>
              <a:sym typeface="Ubuntu"/>
            </a:endParaRPr>
          </a:p>
          <a:p>
            <a:pPr indent="-317500" lvl="0" marL="457200" rtl="0" algn="just">
              <a:spcBef>
                <a:spcPts val="0"/>
              </a:spcBef>
              <a:spcAft>
                <a:spcPts val="0"/>
              </a:spcAft>
              <a:buSzPts val="1400"/>
              <a:buFont typeface="Ubuntu"/>
              <a:buChar char="●"/>
            </a:pPr>
            <a:r>
              <a:rPr lang="es-419" sz="1400">
                <a:latin typeface="Ubuntu"/>
                <a:ea typeface="Ubuntu"/>
                <a:cs typeface="Ubuntu"/>
                <a:sym typeface="Ubuntu"/>
              </a:rPr>
              <a:t>No proporciona un buen soporte para el manejo de enlaces simbólicos.</a:t>
            </a:r>
            <a:endParaRPr sz="1400">
              <a:latin typeface="Ubuntu"/>
              <a:ea typeface="Ubuntu"/>
              <a:cs typeface="Ubuntu"/>
              <a:sym typeface="Ubuntu"/>
            </a:endParaRPr>
          </a:p>
          <a:p>
            <a:pPr indent="-317500" lvl="0" marL="457200" rtl="0" algn="just">
              <a:spcBef>
                <a:spcPts val="0"/>
              </a:spcBef>
              <a:spcAft>
                <a:spcPts val="0"/>
              </a:spcAft>
              <a:buSzPts val="1400"/>
              <a:buFont typeface="Ubuntu"/>
              <a:buChar char="●"/>
            </a:pPr>
            <a:r>
              <a:rPr lang="es-419" sz="1400">
                <a:latin typeface="Ubuntu"/>
                <a:ea typeface="Ubuntu"/>
                <a:cs typeface="Ubuntu"/>
                <a:sym typeface="Ubuntu"/>
              </a:rPr>
              <a:t>Manejo ineficiente de directorios y rutas.</a:t>
            </a:r>
            <a:endParaRPr sz="1400">
              <a:latin typeface="Ubuntu"/>
              <a:ea typeface="Ubuntu"/>
              <a:cs typeface="Ubuntu"/>
              <a:sym typeface="Ubuntu"/>
            </a:endParaRPr>
          </a:p>
          <a:p>
            <a:pPr indent="-317500" lvl="0" marL="457200" rtl="0" algn="just">
              <a:spcBef>
                <a:spcPts val="0"/>
              </a:spcBef>
              <a:spcAft>
                <a:spcPts val="0"/>
              </a:spcAft>
              <a:buSzPts val="1400"/>
              <a:buFont typeface="Ubuntu"/>
              <a:buChar char="●"/>
            </a:pPr>
            <a:r>
              <a:rPr lang="es-419" sz="1400">
                <a:latin typeface="Ubuntu"/>
                <a:ea typeface="Ubuntu"/>
                <a:cs typeface="Ubuntu"/>
                <a:sym typeface="Ubuntu"/>
              </a:rPr>
              <a:t>Acceso ilimitado e insuficiente de atributos de archivo.</a:t>
            </a:r>
            <a:endParaRPr sz="1400">
              <a:latin typeface="Ubuntu"/>
              <a:ea typeface="Ubuntu"/>
              <a:cs typeface="Ubuntu"/>
              <a:sym typeface="Ubuntu"/>
            </a:endParaRPr>
          </a:p>
          <a:p>
            <a:pPr indent="0" lvl="0" marL="0" rtl="0" algn="just">
              <a:spcBef>
                <a:spcPts val="0"/>
              </a:spcBef>
              <a:spcAft>
                <a:spcPts val="0"/>
              </a:spcAft>
              <a:buNone/>
            </a:pPr>
            <a:r>
              <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2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Fundamentos  </a:t>
            </a:r>
            <a:endParaRPr/>
          </a:p>
        </p:txBody>
      </p:sp>
      <p:sp>
        <p:nvSpPr>
          <p:cNvPr id="1544" name="Google Shape;1544;p266"/>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latin typeface="Ubuntu"/>
              <a:ea typeface="Ubuntu"/>
              <a:cs typeface="Ubuntu"/>
              <a:sym typeface="Ubuntu"/>
            </a:endParaRPr>
          </a:p>
          <a:p>
            <a:pPr indent="0" lvl="0" marL="0" rtl="0" algn="just">
              <a:spcBef>
                <a:spcPts val="0"/>
              </a:spcBef>
              <a:spcAft>
                <a:spcPts val="0"/>
              </a:spcAft>
              <a:buNone/>
            </a:pPr>
            <a:r>
              <a:rPr b="1" lang="es-419" sz="1400">
                <a:latin typeface="Ubuntu"/>
                <a:ea typeface="Ubuntu"/>
                <a:cs typeface="Ubuntu"/>
                <a:sym typeface="Ubuntu"/>
              </a:rPr>
              <a:t>Java introdujo NIO (New IO) en Java 4 y las principales características fueron</a:t>
            </a:r>
            <a:r>
              <a:rPr lang="es-419" sz="1400">
                <a:latin typeface="Ubuntu"/>
                <a:ea typeface="Ubuntu"/>
                <a:cs typeface="Ubuntu"/>
                <a:sym typeface="Ubuntu"/>
              </a:rPr>
              <a:t>:</a:t>
            </a:r>
            <a:endParaRPr sz="1400">
              <a:latin typeface="Ubuntu"/>
              <a:ea typeface="Ubuntu"/>
              <a:cs typeface="Ubuntu"/>
              <a:sym typeface="Ubuntu"/>
            </a:endParaRPr>
          </a:p>
          <a:p>
            <a:pPr indent="0" lvl="0" marL="0" rtl="0" algn="just">
              <a:spcBef>
                <a:spcPts val="0"/>
              </a:spcBef>
              <a:spcAft>
                <a:spcPts val="0"/>
              </a:spcAft>
              <a:buNone/>
            </a:pPr>
            <a:br>
              <a:rPr lang="es-419" sz="1400">
                <a:latin typeface="Ubuntu"/>
                <a:ea typeface="Ubuntu"/>
                <a:cs typeface="Ubuntu"/>
                <a:sym typeface="Ubuntu"/>
              </a:rPr>
            </a:br>
            <a:r>
              <a:rPr b="1" lang="es-419" sz="1400">
                <a:latin typeface="Ubuntu"/>
                <a:ea typeface="Ubuntu"/>
                <a:cs typeface="Ubuntu"/>
                <a:sym typeface="Ubuntu"/>
              </a:rPr>
              <a:t>Channels  y selectors:</a:t>
            </a:r>
            <a:r>
              <a:rPr lang="es-419" sz="1400">
                <a:latin typeface="Ubuntu"/>
                <a:ea typeface="Ubuntu"/>
                <a:cs typeface="Ubuntu"/>
                <a:sym typeface="Ubuntu"/>
              </a:rPr>
              <a:t>  </a:t>
            </a:r>
            <a:endParaRPr sz="1400">
              <a:latin typeface="Ubuntu"/>
              <a:ea typeface="Ubuntu"/>
              <a:cs typeface="Ubuntu"/>
              <a:sym typeface="Ubuntu"/>
            </a:endParaRPr>
          </a:p>
          <a:p>
            <a:pPr indent="0" lvl="0" marL="0" rtl="0" algn="just">
              <a:spcBef>
                <a:spcPts val="0"/>
              </a:spcBef>
              <a:spcAft>
                <a:spcPts val="0"/>
              </a:spcAft>
              <a:buNone/>
            </a:pPr>
            <a:r>
              <a:rPr lang="es-419" sz="1400">
                <a:latin typeface="Ubuntu"/>
                <a:ea typeface="Ubuntu"/>
                <a:cs typeface="Ubuntu"/>
                <a:sym typeface="Ubuntu"/>
              </a:rPr>
              <a:t>Un canal es una abstracción sobre las características del sistema de archivos de nivel inferior (como los archivos mapeados en memoria y el bloqueo de archivos) que le permiten transferir datos a una velocidad más rápida. Los canales no bloquean, por lo que Java proporciona otra característica: un selector para seleccionar un canal listo para la transferencia de datos. Un socket es una característica de bloqueo mientras que un canal es una característica no bloqueante.</a:t>
            </a:r>
            <a:endParaRPr sz="1400">
              <a:latin typeface="Ubuntu"/>
              <a:ea typeface="Ubuntu"/>
              <a:cs typeface="Ubuntu"/>
              <a:sym typeface="Ubuntu"/>
            </a:endParaRPr>
          </a:p>
          <a:p>
            <a:pPr indent="0" lvl="0" marL="0" rtl="0" algn="just">
              <a:spcBef>
                <a:spcPts val="0"/>
              </a:spcBef>
              <a:spcAft>
                <a:spcPts val="0"/>
              </a:spcAft>
              <a:buNone/>
            </a:pPr>
            <a:r>
              <a:t/>
            </a:r>
            <a:endParaRPr sz="1400">
              <a:latin typeface="Ubuntu"/>
              <a:ea typeface="Ubuntu"/>
              <a:cs typeface="Ubuntu"/>
              <a:sym typeface="Ubuntu"/>
            </a:endParaRPr>
          </a:p>
          <a:p>
            <a:pPr indent="0" lvl="0" marL="0" rtl="0" algn="just">
              <a:spcBef>
                <a:spcPts val="0"/>
              </a:spcBef>
              <a:spcAft>
                <a:spcPts val="0"/>
              </a:spcAft>
              <a:buNone/>
            </a:pPr>
            <a:r>
              <a:rPr b="1" lang="es-419" sz="1400">
                <a:latin typeface="Ubuntu"/>
                <a:ea typeface="Ubuntu"/>
                <a:cs typeface="Ubuntu"/>
                <a:sym typeface="Ubuntu"/>
              </a:rPr>
              <a:t>Buffers:</a:t>
            </a:r>
            <a:r>
              <a:rPr lang="es-419" sz="1400">
                <a:latin typeface="Ubuntu"/>
                <a:ea typeface="Ubuntu"/>
                <a:cs typeface="Ubuntu"/>
                <a:sym typeface="Ubuntu"/>
              </a:rPr>
              <a:t> </a:t>
            </a:r>
            <a:endParaRPr sz="1400">
              <a:latin typeface="Ubuntu"/>
              <a:ea typeface="Ubuntu"/>
              <a:cs typeface="Ubuntu"/>
              <a:sym typeface="Ubuntu"/>
            </a:endParaRPr>
          </a:p>
          <a:p>
            <a:pPr indent="0" lvl="0" marL="0" rtl="0" algn="just">
              <a:spcBef>
                <a:spcPts val="0"/>
              </a:spcBef>
              <a:spcAft>
                <a:spcPts val="0"/>
              </a:spcAft>
              <a:buNone/>
            </a:pPr>
            <a:r>
              <a:rPr lang="es-419" sz="1400">
                <a:latin typeface="Ubuntu"/>
                <a:ea typeface="Ubuntu"/>
                <a:cs typeface="Ubuntu"/>
                <a:sym typeface="Ubuntu"/>
              </a:rPr>
              <a:t>Java 4 introdujo el almacenamiento en búfer para todas las clases primitivas (excepto Boolean). Proporcionó la clase Buffer que ofrece operaciones como clear, flip, mark, reset y rewind. Las clases concretas (subclases de la clase base Buffer) ofrecen getters y setters para establecer y obtener datos desde y hacia un búfer.</a:t>
            </a:r>
            <a:br>
              <a:rPr lang="es-419" sz="1400">
                <a:latin typeface="Ubuntu"/>
                <a:ea typeface="Ubuntu"/>
                <a:cs typeface="Ubuntu"/>
                <a:sym typeface="Ubuntu"/>
              </a:rPr>
            </a:br>
            <a:r>
              <a:rPr lang="es-419" sz="1400">
                <a:latin typeface="Ubuntu"/>
                <a:ea typeface="Ubuntu"/>
                <a:cs typeface="Ubuntu"/>
                <a:sym typeface="Ubuntu"/>
              </a:rPr>
              <a:t>  </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2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Fundamentos  </a:t>
            </a:r>
            <a:endParaRPr/>
          </a:p>
        </p:txBody>
      </p:sp>
      <p:sp>
        <p:nvSpPr>
          <p:cNvPr id="1550" name="Google Shape;1550;p267"/>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br>
              <a:rPr lang="es-419" sz="1400">
                <a:latin typeface="Ubuntu"/>
                <a:ea typeface="Ubuntu"/>
                <a:cs typeface="Ubuntu"/>
                <a:sym typeface="Ubuntu"/>
              </a:rPr>
            </a:br>
            <a:r>
              <a:rPr lang="es-419" sz="1400">
                <a:latin typeface="Ubuntu"/>
                <a:ea typeface="Ubuntu"/>
                <a:cs typeface="Ubuntu"/>
                <a:sym typeface="Ubuntu"/>
              </a:rPr>
              <a:t> </a:t>
            </a:r>
            <a:r>
              <a:rPr b="1" lang="es-419" sz="1400">
                <a:latin typeface="Ubuntu"/>
                <a:ea typeface="Ubuntu"/>
                <a:cs typeface="Ubuntu"/>
                <a:sym typeface="Ubuntu"/>
              </a:rPr>
              <a:t>Charset:</a:t>
            </a:r>
            <a:r>
              <a:rPr lang="es-419" sz="1400">
                <a:latin typeface="Ubuntu"/>
                <a:ea typeface="Ubuntu"/>
                <a:cs typeface="Ubuntu"/>
                <a:sym typeface="Ubuntu"/>
              </a:rPr>
              <a:t> </a:t>
            </a:r>
            <a:endParaRPr sz="1400">
              <a:latin typeface="Ubuntu"/>
              <a:ea typeface="Ubuntu"/>
              <a:cs typeface="Ubuntu"/>
              <a:sym typeface="Ubuntu"/>
            </a:endParaRPr>
          </a:p>
          <a:p>
            <a:pPr indent="0" lvl="0" marL="0" rtl="0" algn="just">
              <a:spcBef>
                <a:spcPts val="0"/>
              </a:spcBef>
              <a:spcAft>
                <a:spcPts val="0"/>
              </a:spcAft>
              <a:buNone/>
            </a:pPr>
            <a:r>
              <a:rPr lang="es-419" sz="1400">
                <a:latin typeface="Ubuntu"/>
                <a:ea typeface="Ubuntu"/>
                <a:cs typeface="Ubuntu"/>
                <a:sym typeface="Ubuntu"/>
              </a:rPr>
              <a:t>Java 4 también introdujo charset (java.nio.charset), codificadores y decodificadores para asignar bytes y símbolos Unicode.</a:t>
            </a:r>
            <a:endParaRPr sz="1400">
              <a:latin typeface="Ubuntu"/>
              <a:ea typeface="Ubuntu"/>
              <a:cs typeface="Ubuntu"/>
              <a:sym typeface="Ubuntu"/>
            </a:endParaRPr>
          </a:p>
          <a:p>
            <a:pPr indent="0" lvl="0" marL="0" rtl="0" algn="just">
              <a:spcBef>
                <a:spcPts val="0"/>
              </a:spcBef>
              <a:spcAft>
                <a:spcPts val="0"/>
              </a:spcAft>
              <a:buNone/>
            </a:pPr>
            <a:br>
              <a:rPr lang="es-419" sz="1400">
                <a:latin typeface="Ubuntu"/>
                <a:ea typeface="Ubuntu"/>
                <a:cs typeface="Ubuntu"/>
                <a:sym typeface="Ubuntu"/>
              </a:rPr>
            </a:br>
            <a:r>
              <a:rPr lang="es-419" sz="1400">
                <a:latin typeface="Ubuntu"/>
                <a:ea typeface="Ubuntu"/>
                <a:cs typeface="Ubuntu"/>
                <a:sym typeface="Ubuntu"/>
              </a:rPr>
              <a:t>Con la versión SE 7, Java ha introducido un soporte completo para las operaciones de E / S. </a:t>
            </a:r>
            <a:endParaRPr sz="1400">
              <a:latin typeface="Ubuntu"/>
              <a:ea typeface="Ubuntu"/>
              <a:cs typeface="Ubuntu"/>
              <a:sym typeface="Ubuntu"/>
            </a:endParaRPr>
          </a:p>
          <a:p>
            <a:pPr indent="0" lvl="0" marL="0" rtl="0" algn="just">
              <a:spcBef>
                <a:spcPts val="0"/>
              </a:spcBef>
              <a:spcAft>
                <a:spcPts val="0"/>
              </a:spcAft>
              <a:buNone/>
            </a:pPr>
            <a:r>
              <a:t/>
            </a:r>
            <a:endParaRPr sz="1400">
              <a:latin typeface="Ubuntu"/>
              <a:ea typeface="Ubuntu"/>
              <a:cs typeface="Ubuntu"/>
              <a:sym typeface="Ubuntu"/>
            </a:endParaRPr>
          </a:p>
          <a:p>
            <a:pPr indent="0" lvl="0" marL="0" rtl="0" algn="just">
              <a:spcBef>
                <a:spcPts val="0"/>
              </a:spcBef>
              <a:spcAft>
                <a:spcPts val="0"/>
              </a:spcAft>
              <a:buNone/>
            </a:pPr>
            <a:r>
              <a:rPr lang="es-419" sz="1400">
                <a:latin typeface="Ubuntu"/>
                <a:ea typeface="Ubuntu"/>
                <a:cs typeface="Ubuntu"/>
                <a:sym typeface="Ubuntu"/>
              </a:rPr>
              <a:t>Java 7 introduce el paquete java.nio.file para un mejor soporte en el manejo de enlaces simbólicos, para proporcionar acceso completo a atributos y para soportar el sistema de archivos extendido a través de interfaces o clases como Path, Paths y Files. </a:t>
            </a:r>
            <a:endParaRPr sz="1400">
              <a:latin typeface="Ubuntu"/>
              <a:ea typeface="Ubuntu"/>
              <a:cs typeface="Ubuntu"/>
              <a:sym typeface="Ubuntu"/>
            </a:endParaRPr>
          </a:p>
          <a:p>
            <a:pPr indent="0" lvl="0" marL="0" rtl="0" algn="just">
              <a:spcBef>
                <a:spcPts val="0"/>
              </a:spcBef>
              <a:spcAft>
                <a:spcPts val="0"/>
              </a:spcAft>
              <a:buNone/>
            </a:pPr>
            <a:r>
              <a:t/>
            </a:r>
            <a:endParaRPr sz="1400">
              <a:latin typeface="Ubuntu"/>
              <a:ea typeface="Ubuntu"/>
              <a:cs typeface="Ubuntu"/>
              <a:sym typeface="Ubuntu"/>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Uso de Path  </a:t>
            </a:r>
            <a:endParaRPr/>
          </a:p>
        </p:txBody>
      </p:sp>
      <p:sp>
        <p:nvSpPr>
          <p:cNvPr id="1556" name="Google Shape;1556;p268"/>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200">
                <a:latin typeface="Ubuntu"/>
                <a:ea typeface="Ubuntu"/>
                <a:cs typeface="Ubuntu"/>
                <a:sym typeface="Ubuntu"/>
              </a:rPr>
              <a:t>Java 7 introduce una nueva abstracción de programación para la ruta, es decir, la interfaz de ruta. Esta abstracción </a:t>
            </a:r>
            <a:r>
              <a:rPr lang="es-419" sz="1200">
                <a:latin typeface="Consolas"/>
                <a:ea typeface="Consolas"/>
                <a:cs typeface="Consolas"/>
                <a:sym typeface="Consolas"/>
              </a:rPr>
              <a:t>Path</a:t>
            </a:r>
            <a:r>
              <a:rPr lang="es-419" sz="1200">
                <a:latin typeface="Ubuntu"/>
                <a:ea typeface="Ubuntu"/>
                <a:cs typeface="Ubuntu"/>
                <a:sym typeface="Ubuntu"/>
              </a:rPr>
              <a:t> se utiliza en nuevas características en NIO.2.</a:t>
            </a:r>
            <a:endParaRPr sz="1200">
              <a:latin typeface="Ubuntu"/>
              <a:ea typeface="Ubuntu"/>
              <a:cs typeface="Ubuntu"/>
              <a:sym typeface="Ubuntu"/>
            </a:endParaRPr>
          </a:p>
          <a:p>
            <a:pPr indent="0" lvl="0" marL="0" rtl="0" algn="just">
              <a:spcBef>
                <a:spcPts val="1000"/>
              </a:spcBef>
              <a:spcAft>
                <a:spcPts val="0"/>
              </a:spcAft>
              <a:buNone/>
            </a:pPr>
            <a:r>
              <a:rPr lang="es-419" sz="1200">
                <a:latin typeface="Ubuntu"/>
                <a:ea typeface="Ubuntu"/>
                <a:cs typeface="Ubuntu"/>
                <a:sym typeface="Ubuntu"/>
              </a:rPr>
              <a:t>Un objeto </a:t>
            </a:r>
            <a:r>
              <a:rPr lang="es-419" sz="1200">
                <a:latin typeface="Consolas"/>
                <a:ea typeface="Consolas"/>
                <a:cs typeface="Consolas"/>
                <a:sym typeface="Consolas"/>
              </a:rPr>
              <a:t>Path</a:t>
            </a:r>
            <a:r>
              <a:rPr lang="es-419" sz="1200">
                <a:latin typeface="Ubuntu"/>
                <a:ea typeface="Ubuntu"/>
                <a:cs typeface="Ubuntu"/>
                <a:sym typeface="Ubuntu"/>
              </a:rPr>
              <a:t> contiene los nombres de los directorios y archivos que hacen que la ruta completa del archivo / directorio sea representada por el objeto Path; la abstracción proporciona métodos para extraer elementos de ruta, manipularlos y anexarlos. </a:t>
            </a:r>
            <a:endParaRPr sz="1200">
              <a:latin typeface="Ubuntu"/>
              <a:ea typeface="Ubuntu"/>
              <a:cs typeface="Ubuntu"/>
              <a:sym typeface="Ubuntu"/>
            </a:endParaRPr>
          </a:p>
          <a:p>
            <a:pPr indent="0" lvl="0" marL="0" rtl="0" algn="just">
              <a:spcBef>
                <a:spcPts val="1000"/>
              </a:spcBef>
              <a:spcAft>
                <a:spcPts val="1000"/>
              </a:spcAft>
              <a:buNone/>
            </a:pPr>
            <a:r>
              <a:t/>
            </a:r>
            <a:endParaRPr/>
          </a:p>
        </p:txBody>
      </p:sp>
      <p:graphicFrame>
        <p:nvGraphicFramePr>
          <p:cNvPr id="1557" name="Google Shape;1557;p268"/>
          <p:cNvGraphicFramePr/>
          <p:nvPr/>
        </p:nvGraphicFramePr>
        <p:xfrm>
          <a:off x="460950" y="2402235"/>
          <a:ext cx="3000000" cy="3000000"/>
        </p:xfrm>
        <a:graphic>
          <a:graphicData uri="http://schemas.openxmlformats.org/drawingml/2006/table">
            <a:tbl>
              <a:tblPr>
                <a:noFill/>
                <a:tableStyleId>{3EAEBE74-0E2B-4FCF-94B2-6B8937009972}</a:tableStyleId>
              </a:tblPr>
              <a:tblGrid>
                <a:gridCol w="2365450"/>
                <a:gridCol w="6226275"/>
              </a:tblGrid>
              <a:tr h="439975">
                <a:tc>
                  <a:txBody>
                    <a:bodyPr/>
                    <a:lstStyle/>
                    <a:p>
                      <a:pPr indent="0" lvl="0" marL="0" rtl="0" algn="l">
                        <a:spcBef>
                          <a:spcPts val="0"/>
                        </a:spcBef>
                        <a:spcAft>
                          <a:spcPts val="0"/>
                        </a:spcAft>
                        <a:buNone/>
                      </a:pPr>
                      <a:r>
                        <a:rPr lang="es-419" sz="1100">
                          <a:latin typeface="Consolas"/>
                          <a:ea typeface="Consolas"/>
                          <a:cs typeface="Consolas"/>
                          <a:sym typeface="Consolas"/>
                        </a:rPr>
                        <a:t>Path getRoot()</a:t>
                      </a:r>
                      <a:br>
                        <a:rPr lang="es-419" sz="1100">
                          <a:latin typeface="Consolas"/>
                          <a:ea typeface="Consolas"/>
                          <a:cs typeface="Consolas"/>
                          <a:sym typeface="Consolas"/>
                        </a:rPr>
                      </a:b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666666"/>
                          </a:solidFill>
                          <a:latin typeface="Ubuntu"/>
                          <a:ea typeface="Ubuntu"/>
                          <a:cs typeface="Ubuntu"/>
                          <a:sym typeface="Ubuntu"/>
                        </a:rPr>
                        <a:t>Devuelve un objeto Path que representa la raíz de la ruta dada, o null si la ruta no tiene una raíz.</a:t>
                      </a:r>
                      <a:endParaRPr sz="1200">
                        <a:solidFill>
                          <a:srgbClr val="666666"/>
                        </a:solidFill>
                        <a:latin typeface="Ubuntu"/>
                        <a:ea typeface="Ubuntu"/>
                        <a:cs typeface="Ubuntu"/>
                        <a:sym typeface="Ubuntu"/>
                      </a:endParaRPr>
                    </a:p>
                  </a:txBody>
                  <a:tcPr marT="91425" marB="91425" marR="91425" marL="91425"/>
                </a:tc>
              </a:tr>
              <a:tr h="439975">
                <a:tc>
                  <a:txBody>
                    <a:bodyPr/>
                    <a:lstStyle/>
                    <a:p>
                      <a:pPr indent="0" lvl="0" marL="0" rtl="0" algn="l">
                        <a:spcBef>
                          <a:spcPts val="0"/>
                        </a:spcBef>
                        <a:spcAft>
                          <a:spcPts val="0"/>
                        </a:spcAft>
                        <a:buNone/>
                      </a:pPr>
                      <a:r>
                        <a:rPr lang="es-419" sz="1100">
                          <a:latin typeface="Consolas"/>
                          <a:ea typeface="Consolas"/>
                          <a:cs typeface="Consolas"/>
                          <a:sym typeface="Consolas"/>
                        </a:rPr>
                        <a:t>Path getFileName()</a:t>
                      </a:r>
                      <a:br>
                        <a:rPr lang="es-419" sz="1100">
                          <a:latin typeface="Consolas"/>
                          <a:ea typeface="Consolas"/>
                          <a:cs typeface="Consolas"/>
                          <a:sym typeface="Consolas"/>
                        </a:rPr>
                      </a:b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666666"/>
                          </a:solidFill>
                          <a:latin typeface="Ubuntu"/>
                          <a:ea typeface="Ubuntu"/>
                          <a:cs typeface="Ubuntu"/>
                          <a:sym typeface="Ubuntu"/>
                        </a:rPr>
                        <a:t>Devuelve el nombre de archivo o directorio de la ruta de acceso dada. Tenga en cuenta que el nombre de archivo / directorio es el último elemento o nombre en la ruta de acceso dada.</a:t>
                      </a:r>
                      <a:endParaRPr sz="1200">
                        <a:solidFill>
                          <a:srgbClr val="666666"/>
                        </a:solidFill>
                        <a:latin typeface="Ubuntu"/>
                        <a:ea typeface="Ubuntu"/>
                        <a:cs typeface="Ubuntu"/>
                        <a:sym typeface="Ubuntu"/>
                      </a:endParaRPr>
                    </a:p>
                  </a:txBody>
                  <a:tcPr marT="91425" marB="91425" marR="91425" marL="91425"/>
                </a:tc>
              </a:tr>
              <a:tr h="439975">
                <a:tc>
                  <a:txBody>
                    <a:bodyPr/>
                    <a:lstStyle/>
                    <a:p>
                      <a:pPr indent="0" lvl="0" marL="0" rtl="0" algn="l">
                        <a:spcBef>
                          <a:spcPts val="0"/>
                        </a:spcBef>
                        <a:spcAft>
                          <a:spcPts val="0"/>
                        </a:spcAft>
                        <a:buNone/>
                      </a:pPr>
                      <a:r>
                        <a:rPr lang="es-419" sz="1100">
                          <a:latin typeface="Consolas"/>
                          <a:ea typeface="Consolas"/>
                          <a:cs typeface="Consolas"/>
                          <a:sym typeface="Consolas"/>
                        </a:rPr>
                        <a:t>Path getParent()</a:t>
                      </a:r>
                      <a:br>
                        <a:rPr lang="es-419" sz="1100">
                          <a:latin typeface="Consolas"/>
                          <a:ea typeface="Consolas"/>
                          <a:cs typeface="Consolas"/>
                          <a:sym typeface="Consolas"/>
                        </a:rPr>
                      </a:b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666666"/>
                          </a:solidFill>
                          <a:latin typeface="Ubuntu"/>
                          <a:ea typeface="Ubuntu"/>
                          <a:cs typeface="Ubuntu"/>
                          <a:sym typeface="Ubuntu"/>
                        </a:rPr>
                        <a:t>Devuelve el objeto Path que representa el padre de la ruta de acceso dada, o null si no existe un componente padre para la ruta de acceso.</a:t>
                      </a:r>
                      <a:endParaRPr sz="1200">
                        <a:solidFill>
                          <a:srgbClr val="666666"/>
                        </a:solidFill>
                        <a:latin typeface="Ubuntu"/>
                        <a:ea typeface="Ubuntu"/>
                        <a:cs typeface="Ubuntu"/>
                        <a:sym typeface="Ubuntu"/>
                      </a:endParaRPr>
                    </a:p>
                  </a:txBody>
                  <a:tcPr marT="91425" marB="91425" marR="91425" marL="91425"/>
                </a:tc>
              </a:tr>
              <a:tr h="510825">
                <a:tc>
                  <a:txBody>
                    <a:bodyPr/>
                    <a:lstStyle/>
                    <a:p>
                      <a:pPr indent="0" lvl="0" marL="0" rtl="0" algn="l">
                        <a:spcBef>
                          <a:spcPts val="0"/>
                        </a:spcBef>
                        <a:spcAft>
                          <a:spcPts val="0"/>
                        </a:spcAft>
                        <a:buNone/>
                      </a:pPr>
                      <a:r>
                        <a:rPr lang="es-419" sz="1100">
                          <a:latin typeface="Consolas"/>
                          <a:ea typeface="Consolas"/>
                          <a:cs typeface="Consolas"/>
                          <a:sym typeface="Consolas"/>
                        </a:rPr>
                        <a:t>int getNameCount()</a:t>
                      </a:r>
                      <a:br>
                        <a:rPr lang="es-419" sz="1100">
                          <a:latin typeface="Consolas"/>
                          <a:ea typeface="Consolas"/>
                          <a:cs typeface="Consolas"/>
                          <a:sym typeface="Consolas"/>
                        </a:rPr>
                      </a:b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666666"/>
                          </a:solidFill>
                          <a:latin typeface="Ubuntu"/>
                          <a:ea typeface="Ubuntu"/>
                          <a:cs typeface="Ubuntu"/>
                          <a:sym typeface="Ubuntu"/>
                        </a:rPr>
                        <a:t>Devuelve el número de nombres de archivo / directorio en la ruta de acceso dada; devuelve 0 si la ruta dada representa la raíz.</a:t>
                      </a:r>
                      <a:endParaRPr sz="1200">
                        <a:solidFill>
                          <a:srgbClr val="666666"/>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2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Uso de Path (cont)  </a:t>
            </a:r>
            <a:endParaRPr/>
          </a:p>
        </p:txBody>
      </p:sp>
      <p:sp>
        <p:nvSpPr>
          <p:cNvPr id="1563" name="Google Shape;1563;p269"/>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latin typeface="Ubuntu"/>
              <a:ea typeface="Ubuntu"/>
              <a:cs typeface="Ubuntu"/>
              <a:sym typeface="Ubuntu"/>
            </a:endParaRPr>
          </a:p>
          <a:p>
            <a:pPr indent="0" lvl="0" marL="0" rtl="0" algn="just">
              <a:spcBef>
                <a:spcPts val="1000"/>
              </a:spcBef>
              <a:spcAft>
                <a:spcPts val="1000"/>
              </a:spcAft>
              <a:buNone/>
            </a:pPr>
            <a:r>
              <a:t/>
            </a:r>
            <a:endParaRPr/>
          </a:p>
        </p:txBody>
      </p:sp>
      <p:graphicFrame>
        <p:nvGraphicFramePr>
          <p:cNvPr id="1564" name="Google Shape;1564;p269"/>
          <p:cNvGraphicFramePr/>
          <p:nvPr/>
        </p:nvGraphicFramePr>
        <p:xfrm>
          <a:off x="313025" y="1017735"/>
          <a:ext cx="3000000" cy="3000000"/>
        </p:xfrm>
        <a:graphic>
          <a:graphicData uri="http://schemas.openxmlformats.org/drawingml/2006/table">
            <a:tbl>
              <a:tblPr>
                <a:noFill/>
                <a:tableStyleId>{3EAEBE74-0E2B-4FCF-94B2-6B8937009972}</a:tableStyleId>
              </a:tblPr>
              <a:tblGrid>
                <a:gridCol w="2365450"/>
                <a:gridCol w="6226275"/>
              </a:tblGrid>
              <a:tr h="523625">
                <a:tc>
                  <a:txBody>
                    <a:bodyPr/>
                    <a:lstStyle/>
                    <a:p>
                      <a:pPr indent="0" lvl="0" marL="0" rtl="0" algn="l">
                        <a:spcBef>
                          <a:spcPts val="0"/>
                        </a:spcBef>
                        <a:spcAft>
                          <a:spcPts val="0"/>
                        </a:spcAft>
                        <a:buNone/>
                      </a:pPr>
                      <a:r>
                        <a:rPr lang="es-419" sz="1000">
                          <a:latin typeface="Consolas"/>
                          <a:ea typeface="Consolas"/>
                          <a:cs typeface="Consolas"/>
                          <a:sym typeface="Consolas"/>
                        </a:rPr>
                        <a:t>Path getName(int i)</a:t>
                      </a:r>
                      <a:br>
                        <a:rPr lang="es-419" sz="1000">
                          <a:latin typeface="Consolas"/>
                          <a:ea typeface="Consolas"/>
                          <a:cs typeface="Consolas"/>
                          <a:sym typeface="Consolas"/>
                        </a:rPr>
                      </a:b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Devuelve el i-ésimo archivo / nombre del directorio; el índice 0 comienza desde el nombre más cercano hasta la raíz.</a:t>
                      </a:r>
                      <a:endParaRPr sz="1100">
                        <a:solidFill>
                          <a:srgbClr val="666666"/>
                        </a:solidFill>
                        <a:latin typeface="Ubuntu"/>
                        <a:ea typeface="Ubuntu"/>
                        <a:cs typeface="Ubuntu"/>
                        <a:sym typeface="Ubuntu"/>
                      </a:endParaRPr>
                    </a:p>
                  </a:txBody>
                  <a:tcPr marT="91425" marB="91425" marR="91425" marL="91425"/>
                </a:tc>
              </a:tr>
              <a:tr h="871525">
                <a:tc>
                  <a:txBody>
                    <a:bodyPr/>
                    <a:lstStyle/>
                    <a:p>
                      <a:pPr indent="0" lvl="0" marL="0" rtl="0" algn="l">
                        <a:spcBef>
                          <a:spcPts val="0"/>
                        </a:spcBef>
                        <a:spcAft>
                          <a:spcPts val="0"/>
                        </a:spcAft>
                        <a:buNone/>
                      </a:pPr>
                      <a:r>
                        <a:rPr lang="es-419" sz="1000">
                          <a:latin typeface="Consolas"/>
                          <a:ea typeface="Consolas"/>
                          <a:cs typeface="Consolas"/>
                          <a:sym typeface="Consolas"/>
                        </a:rPr>
                        <a:t>Path subpath(int beginIndex, int endIndex)</a:t>
                      </a:r>
                      <a:br>
                        <a:rPr lang="es-419" sz="1000">
                          <a:latin typeface="Consolas"/>
                          <a:ea typeface="Consolas"/>
                          <a:cs typeface="Consolas"/>
                          <a:sym typeface="Consolas"/>
                        </a:rPr>
                      </a:b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Devuelve un objeto Path que forma parte de este objeto Path; el objeto Path devuelto tiene un nombre que comienza en beginIndex  hasta el elemento en el índice endIndex - 1. Este método puede arrojar </a:t>
                      </a:r>
                      <a:r>
                        <a:rPr lang="es-419" sz="1100">
                          <a:solidFill>
                            <a:srgbClr val="666666"/>
                          </a:solidFill>
                          <a:latin typeface="Consolas"/>
                          <a:ea typeface="Consolas"/>
                          <a:cs typeface="Consolas"/>
                          <a:sym typeface="Consolas"/>
                        </a:rPr>
                        <a:t>IllegalArgumentException</a:t>
                      </a:r>
                      <a:r>
                        <a:rPr lang="es-419" sz="1100">
                          <a:solidFill>
                            <a:srgbClr val="666666"/>
                          </a:solidFill>
                          <a:latin typeface="Ubuntu"/>
                          <a:ea typeface="Ubuntu"/>
                          <a:cs typeface="Ubuntu"/>
                          <a:sym typeface="Ubuntu"/>
                        </a:rPr>
                        <a:t> si beginIndex es&gt; = número de elementos, o endIndex &lt;= </a:t>
                      </a:r>
                      <a:r>
                        <a:rPr lang="es-419" sz="1100">
                          <a:solidFill>
                            <a:srgbClr val="666666"/>
                          </a:solidFill>
                          <a:latin typeface="Consolas"/>
                          <a:ea typeface="Consolas"/>
                          <a:cs typeface="Consolas"/>
                          <a:sym typeface="Consolas"/>
                        </a:rPr>
                        <a:t>beginIndex</a:t>
                      </a:r>
                      <a:r>
                        <a:rPr lang="es-419" sz="1100">
                          <a:solidFill>
                            <a:srgbClr val="666666"/>
                          </a:solidFill>
                          <a:latin typeface="Ubuntu"/>
                          <a:ea typeface="Ubuntu"/>
                          <a:cs typeface="Ubuntu"/>
                          <a:sym typeface="Ubuntu"/>
                        </a:rPr>
                        <a:t>, o </a:t>
                      </a:r>
                      <a:r>
                        <a:rPr lang="es-419" sz="1100">
                          <a:solidFill>
                            <a:srgbClr val="666666"/>
                          </a:solidFill>
                          <a:latin typeface="Consolas"/>
                          <a:ea typeface="Consolas"/>
                          <a:cs typeface="Consolas"/>
                          <a:sym typeface="Consolas"/>
                        </a:rPr>
                        <a:t>endIndex</a:t>
                      </a:r>
                      <a:r>
                        <a:rPr lang="es-419" sz="1100">
                          <a:solidFill>
                            <a:srgbClr val="666666"/>
                          </a:solidFill>
                          <a:latin typeface="Ubuntu"/>
                          <a:ea typeface="Ubuntu"/>
                          <a:cs typeface="Ubuntu"/>
                          <a:sym typeface="Ubuntu"/>
                        </a:rPr>
                        <a:t> es&gt; número de elementos.</a:t>
                      </a:r>
                      <a:endParaRPr sz="1100">
                        <a:solidFill>
                          <a:srgbClr val="666666"/>
                        </a:solidFill>
                        <a:latin typeface="Ubuntu"/>
                        <a:ea typeface="Ubuntu"/>
                        <a:cs typeface="Ubuntu"/>
                        <a:sym typeface="Ubuntu"/>
                      </a:endParaRPr>
                    </a:p>
                  </a:txBody>
                  <a:tcPr marT="91425" marB="91425" marR="91425" marL="91425"/>
                </a:tc>
              </a:tr>
              <a:tr h="523625">
                <a:tc>
                  <a:txBody>
                    <a:bodyPr/>
                    <a:lstStyle/>
                    <a:p>
                      <a:pPr indent="0" lvl="0" marL="0" rtl="0" algn="l">
                        <a:spcBef>
                          <a:spcPts val="0"/>
                        </a:spcBef>
                        <a:spcAft>
                          <a:spcPts val="0"/>
                        </a:spcAft>
                        <a:buNone/>
                      </a:pPr>
                      <a:r>
                        <a:rPr lang="es-419" sz="1000">
                          <a:latin typeface="Consolas"/>
                          <a:ea typeface="Consolas"/>
                          <a:cs typeface="Consolas"/>
                          <a:sym typeface="Consolas"/>
                        </a:rPr>
                        <a:t>Path normalize()</a:t>
                      </a:r>
                      <a:br>
                        <a:rPr lang="es-419" sz="1000">
                          <a:latin typeface="Consolas"/>
                          <a:ea typeface="Consolas"/>
                          <a:cs typeface="Consolas"/>
                          <a:sym typeface="Consolas"/>
                        </a:rPr>
                      </a:b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Elimina elementos redundantes en la ruta tal como. (símbolo de punto que indica el directorio actual) y .. (símbolo de doble punto que indica el directorio padre).</a:t>
                      </a:r>
                      <a:endParaRPr sz="1100">
                        <a:solidFill>
                          <a:srgbClr val="666666"/>
                        </a:solidFill>
                        <a:latin typeface="Ubuntu"/>
                        <a:ea typeface="Ubuntu"/>
                        <a:cs typeface="Ubuntu"/>
                        <a:sym typeface="Ubuntu"/>
                      </a:endParaRPr>
                    </a:p>
                  </a:txBody>
                  <a:tcPr marT="91425" marB="91425" marR="91425" marL="91425"/>
                </a:tc>
              </a:tr>
              <a:tr h="523625">
                <a:tc>
                  <a:txBody>
                    <a:bodyPr/>
                    <a:lstStyle/>
                    <a:p>
                      <a:pPr indent="0" lvl="0" marL="0" rtl="0" algn="l">
                        <a:spcBef>
                          <a:spcPts val="0"/>
                        </a:spcBef>
                        <a:spcAft>
                          <a:spcPts val="0"/>
                        </a:spcAft>
                        <a:buNone/>
                      </a:pPr>
                      <a:r>
                        <a:rPr lang="es-419" sz="1000">
                          <a:latin typeface="Consolas"/>
                          <a:ea typeface="Consolas"/>
                          <a:cs typeface="Consolas"/>
                          <a:sym typeface="Consolas"/>
                        </a:rPr>
                        <a:t>Path resolve(Path other)</a:t>
                      </a:r>
                      <a:br>
                        <a:rPr lang="es-419" sz="1000">
                          <a:latin typeface="Consolas"/>
                          <a:ea typeface="Consolas"/>
                          <a:cs typeface="Consolas"/>
                          <a:sym typeface="Consolas"/>
                        </a:rPr>
                      </a:br>
                      <a:r>
                        <a:rPr lang="es-419" sz="1000">
                          <a:latin typeface="Consolas"/>
                          <a:ea typeface="Consolas"/>
                          <a:cs typeface="Consolas"/>
                          <a:sym typeface="Consolas"/>
                        </a:rPr>
                        <a:t>Path resolve(String other)</a:t>
                      </a: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Resuelve una ruta de acceso en la ruta dada. Por ejemplo, este método podría combinar la ruta dada con la otra ruta y devolver la ruta resultante.</a:t>
                      </a:r>
                      <a:endParaRPr sz="1100">
                        <a:solidFill>
                          <a:srgbClr val="666666"/>
                        </a:solidFill>
                        <a:latin typeface="Ubuntu"/>
                        <a:ea typeface="Ubuntu"/>
                        <a:cs typeface="Ubuntu"/>
                        <a:sym typeface="Ubuntu"/>
                      </a:endParaRPr>
                    </a:p>
                  </a:txBody>
                  <a:tcPr marT="91425" marB="91425" marR="91425" marL="91425"/>
                </a:tc>
              </a:tr>
              <a:tr h="523625">
                <a:tc>
                  <a:txBody>
                    <a:bodyPr/>
                    <a:lstStyle/>
                    <a:p>
                      <a:pPr indent="0" lvl="0" marL="0" rtl="0" algn="l">
                        <a:spcBef>
                          <a:spcPts val="0"/>
                        </a:spcBef>
                        <a:spcAft>
                          <a:spcPts val="0"/>
                        </a:spcAft>
                        <a:buNone/>
                      </a:pPr>
                      <a:r>
                        <a:rPr lang="es-419" sz="1000">
                          <a:latin typeface="Consolas"/>
                          <a:ea typeface="Consolas"/>
                          <a:cs typeface="Consolas"/>
                          <a:sym typeface="Consolas"/>
                        </a:rPr>
                        <a:t>Boolean isAbsolute()</a:t>
                      </a:r>
                      <a:br>
                        <a:rPr lang="es-419" sz="1000">
                          <a:latin typeface="Consolas"/>
                          <a:ea typeface="Consolas"/>
                          <a:cs typeface="Consolas"/>
                          <a:sym typeface="Consolas"/>
                        </a:rPr>
                      </a:b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Devuelve true si la ruta dada es una ruta absoluta; devuelve false si no (cuando la ruta dada es una ruta relativa, por ejemplo).</a:t>
                      </a:r>
                      <a:endParaRPr sz="1100">
                        <a:solidFill>
                          <a:srgbClr val="666666"/>
                        </a:solidFill>
                        <a:latin typeface="Ubuntu"/>
                        <a:ea typeface="Ubuntu"/>
                        <a:cs typeface="Ubuntu"/>
                        <a:sym typeface="Ubuntu"/>
                      </a:endParaRPr>
                    </a:p>
                  </a:txBody>
                  <a:tcPr marT="91425" marB="91425" marR="91425" marL="91425"/>
                </a:tc>
              </a:tr>
              <a:tr h="505325">
                <a:tc>
                  <a:txBody>
                    <a:bodyPr/>
                    <a:lstStyle/>
                    <a:p>
                      <a:pPr indent="0" lvl="0" marL="0" rtl="0" algn="l">
                        <a:spcBef>
                          <a:spcPts val="0"/>
                        </a:spcBef>
                        <a:spcAft>
                          <a:spcPts val="0"/>
                        </a:spcAft>
                        <a:buNone/>
                      </a:pPr>
                      <a:r>
                        <a:rPr lang="es-419" sz="1000">
                          <a:latin typeface="Consolas"/>
                          <a:ea typeface="Consolas"/>
                          <a:cs typeface="Consolas"/>
                          <a:sym typeface="Consolas"/>
                        </a:rPr>
                        <a:t>Path startsWith(String path)</a:t>
                      </a:r>
                      <a:br>
                        <a:rPr lang="es-419" sz="1000">
                          <a:latin typeface="Consolas"/>
                          <a:ea typeface="Consolas"/>
                          <a:cs typeface="Consolas"/>
                          <a:sym typeface="Consolas"/>
                        </a:rPr>
                      </a:br>
                      <a:r>
                        <a:rPr lang="es-419" sz="1000">
                          <a:latin typeface="Consolas"/>
                          <a:ea typeface="Consolas"/>
                          <a:cs typeface="Consolas"/>
                          <a:sym typeface="Consolas"/>
                        </a:rPr>
                        <a:t>Path startsWith(Path path)</a:t>
                      </a: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Devuelve true si este objeto Path comienza con la ruta dada, o bien devuelve false.</a:t>
                      </a:r>
                      <a:endParaRPr sz="1100">
                        <a:solidFill>
                          <a:srgbClr val="666666"/>
                        </a:solidFill>
                        <a:latin typeface="Ubuntu"/>
                        <a:ea typeface="Ubuntu"/>
                        <a:cs typeface="Ubuntu"/>
                        <a:sym typeface="Ubuntu"/>
                      </a:endParaRPr>
                    </a:p>
                  </a:txBody>
                  <a:tcPr marT="91425" marB="91425" marR="91425" marL="91425"/>
                </a:tc>
              </a:tr>
              <a:tr h="490975">
                <a:tc>
                  <a:txBody>
                    <a:bodyPr/>
                    <a:lstStyle/>
                    <a:p>
                      <a:pPr indent="0" lvl="0" marL="0" rtl="0" algn="l">
                        <a:spcBef>
                          <a:spcPts val="0"/>
                        </a:spcBef>
                        <a:spcAft>
                          <a:spcPts val="0"/>
                        </a:spcAft>
                        <a:buNone/>
                      </a:pPr>
                      <a:r>
                        <a:rPr lang="es-419" sz="1000">
                          <a:latin typeface="Consolas"/>
                          <a:ea typeface="Consolas"/>
                          <a:cs typeface="Consolas"/>
                          <a:sym typeface="Consolas"/>
                        </a:rPr>
                        <a:t>Path toAbsolutePath()</a:t>
                      </a:r>
                      <a:endParaRPr sz="1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100">
                          <a:solidFill>
                            <a:srgbClr val="666666"/>
                          </a:solidFill>
                          <a:latin typeface="Ubuntu"/>
                          <a:ea typeface="Ubuntu"/>
                          <a:cs typeface="Ubuntu"/>
                          <a:sym typeface="Ubuntu"/>
                        </a:rPr>
                        <a:t>Devuelve la ruta absoluta.</a:t>
                      </a:r>
                      <a:endParaRPr sz="1100">
                        <a:solidFill>
                          <a:srgbClr val="666666"/>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2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Path examples  </a:t>
            </a:r>
            <a:endParaRPr/>
          </a:p>
        </p:txBody>
      </p:sp>
      <p:sp>
        <p:nvSpPr>
          <p:cNvPr id="1570" name="Google Shape;1570;p270"/>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solidFill>
                  <a:srgbClr val="434343"/>
                </a:solidFill>
                <a:latin typeface="Ubuntu"/>
                <a:ea typeface="Ubuntu"/>
                <a:cs typeface="Ubuntu"/>
                <a:sym typeface="Ubuntu"/>
              </a:rPr>
              <a:t>Ejemplo de uso del Path para comparar 2 destinos</a:t>
            </a:r>
            <a:endParaRPr sz="1400">
              <a:solidFill>
                <a:srgbClr val="434343"/>
              </a:solidFill>
              <a:latin typeface="Ubuntu"/>
              <a:ea typeface="Ubuntu"/>
              <a:cs typeface="Ubuntu"/>
              <a:sym typeface="Ubuntu"/>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s-419" sz="1200">
                <a:latin typeface="Consolas"/>
                <a:ea typeface="Consolas"/>
                <a:cs typeface="Consolas"/>
                <a:sym typeface="Consolas"/>
              </a:rPr>
              <a:t>class PathCompare1 {</a:t>
            </a:r>
            <a:endParaRPr sz="1200">
              <a:latin typeface="Consolas"/>
              <a:ea typeface="Consolas"/>
              <a:cs typeface="Consolas"/>
              <a:sym typeface="Consolas"/>
            </a:endParaRPr>
          </a:p>
          <a:p>
            <a:pPr indent="457200" lvl="0" marL="0" rtl="0" algn="l">
              <a:spcBef>
                <a:spcPts val="0"/>
              </a:spcBef>
              <a:spcAft>
                <a:spcPts val="0"/>
              </a:spcAft>
              <a:buNone/>
            </a:pPr>
            <a:r>
              <a:rPr lang="es-419" sz="1200">
                <a:latin typeface="Consolas"/>
                <a:ea typeface="Consolas"/>
                <a:cs typeface="Consolas"/>
                <a:sym typeface="Consolas"/>
              </a:rPr>
              <a:t>public static void main(String[] args) {</a:t>
            </a:r>
            <a:endParaRPr sz="1200">
              <a:latin typeface="Consolas"/>
              <a:ea typeface="Consolas"/>
              <a:cs typeface="Consolas"/>
              <a:sym typeface="Consolas"/>
            </a:endParaRPr>
          </a:p>
          <a:p>
            <a:pPr indent="0" lvl="0" marL="0" rtl="0" algn="l">
              <a:spcBef>
                <a:spcPts val="0"/>
              </a:spcBef>
              <a:spcAft>
                <a:spcPts val="0"/>
              </a:spcAft>
              <a:buNone/>
            </a:pPr>
            <a:r>
              <a:rPr lang="es-419" sz="1200">
                <a:latin typeface="Consolas"/>
                <a:ea typeface="Consolas"/>
                <a:cs typeface="Consolas"/>
                <a:sym typeface="Consolas"/>
              </a:rPr>
              <a:t>       	Path path1 = Paths.get("Test");</a:t>
            </a:r>
            <a:endParaRPr sz="1200">
              <a:latin typeface="Consolas"/>
              <a:ea typeface="Consolas"/>
              <a:cs typeface="Consolas"/>
              <a:sym typeface="Consolas"/>
            </a:endParaRPr>
          </a:p>
          <a:p>
            <a:pPr indent="457200" lvl="0" marL="457200" rtl="0" algn="l">
              <a:spcBef>
                <a:spcPts val="0"/>
              </a:spcBef>
              <a:spcAft>
                <a:spcPts val="0"/>
              </a:spcAft>
              <a:buNone/>
            </a:pPr>
            <a:r>
              <a:rPr lang="es-419" sz="1200">
                <a:latin typeface="Consolas"/>
                <a:ea typeface="Consolas"/>
                <a:cs typeface="Consolas"/>
                <a:sym typeface="Consolas"/>
              </a:rPr>
              <a:t>Path path2 = Paths.get("C:\\TEST\\NIO2\\");</a:t>
            </a:r>
            <a:endParaRPr sz="1200">
              <a:latin typeface="Consolas"/>
              <a:ea typeface="Consolas"/>
              <a:cs typeface="Consolas"/>
              <a:sym typeface="Consolas"/>
            </a:endParaRPr>
          </a:p>
          <a:p>
            <a:pPr indent="0" lvl="0" marL="914400" rtl="0" algn="l">
              <a:spcBef>
                <a:spcPts val="0"/>
              </a:spcBef>
              <a:spcAft>
                <a:spcPts val="0"/>
              </a:spcAft>
              <a:buNone/>
            </a:pPr>
            <a:r>
              <a:t/>
            </a:r>
            <a:endParaRPr sz="1200">
              <a:latin typeface="Consolas"/>
              <a:ea typeface="Consolas"/>
              <a:cs typeface="Consolas"/>
              <a:sym typeface="Consolas"/>
            </a:endParaRPr>
          </a:p>
          <a:p>
            <a:pPr indent="0" lvl="0" marL="914400" rtl="0" algn="l">
              <a:spcBef>
                <a:spcPts val="0"/>
              </a:spcBef>
              <a:spcAft>
                <a:spcPts val="0"/>
              </a:spcAft>
              <a:buNone/>
            </a:pPr>
            <a:r>
              <a:rPr lang="es-419" sz="1200">
                <a:latin typeface="Consolas"/>
                <a:ea typeface="Consolas"/>
                <a:cs typeface="Consolas"/>
                <a:sym typeface="Consolas"/>
              </a:rPr>
              <a:t>System.out.println("(path1.compareTo(path2) == 0) is:" </a:t>
            </a:r>
            <a:endParaRPr sz="1200">
              <a:latin typeface="Consolas"/>
              <a:ea typeface="Consolas"/>
              <a:cs typeface="Consolas"/>
              <a:sym typeface="Consolas"/>
            </a:endParaRPr>
          </a:p>
          <a:p>
            <a:pPr indent="457200" lvl="0" marL="914400" rtl="0" algn="l">
              <a:spcBef>
                <a:spcPts val="0"/>
              </a:spcBef>
              <a:spcAft>
                <a:spcPts val="0"/>
              </a:spcAft>
              <a:buNone/>
            </a:pPr>
            <a:r>
              <a:rPr lang="es-419" sz="1200">
                <a:latin typeface="Consolas"/>
                <a:ea typeface="Consolas"/>
                <a:cs typeface="Consolas"/>
                <a:sym typeface="Consolas"/>
              </a:rPr>
              <a:t>+ (path1.compareTo(path2) == 0));</a:t>
            </a:r>
            <a:endParaRPr sz="1200">
              <a:latin typeface="Consolas"/>
              <a:ea typeface="Consolas"/>
              <a:cs typeface="Consolas"/>
              <a:sym typeface="Consolas"/>
            </a:endParaRPr>
          </a:p>
          <a:p>
            <a:pPr indent="457200" lvl="0" marL="457200" rtl="0" algn="l">
              <a:spcBef>
                <a:spcPts val="0"/>
              </a:spcBef>
              <a:spcAft>
                <a:spcPts val="0"/>
              </a:spcAft>
              <a:buNone/>
            </a:pPr>
            <a:r>
              <a:t/>
            </a:r>
            <a:endParaRPr sz="1200">
              <a:latin typeface="Consolas"/>
              <a:ea typeface="Consolas"/>
              <a:cs typeface="Consolas"/>
              <a:sym typeface="Consolas"/>
            </a:endParaRPr>
          </a:p>
          <a:p>
            <a:pPr indent="457200" lvl="0" marL="457200" rtl="0" algn="l">
              <a:spcBef>
                <a:spcPts val="0"/>
              </a:spcBef>
              <a:spcAft>
                <a:spcPts val="0"/>
              </a:spcAft>
              <a:buNone/>
            </a:pPr>
            <a:r>
              <a:rPr lang="es-419" sz="1200">
                <a:latin typeface="Consolas"/>
                <a:ea typeface="Consolas"/>
                <a:cs typeface="Consolas"/>
                <a:sym typeface="Consolas"/>
              </a:rPr>
              <a:t>System.out.println("path1.equals(path2) is: " + path1.equals(path2));</a:t>
            </a:r>
            <a:endParaRPr sz="1200">
              <a:latin typeface="Consolas"/>
              <a:ea typeface="Consolas"/>
              <a:cs typeface="Consolas"/>
              <a:sym typeface="Consolas"/>
            </a:endParaRPr>
          </a:p>
          <a:p>
            <a:pPr indent="457200" lvl="0" marL="457200" rtl="0" algn="l">
              <a:spcBef>
                <a:spcPts val="0"/>
              </a:spcBef>
              <a:spcAft>
                <a:spcPts val="0"/>
              </a:spcAft>
              <a:buNone/>
            </a:pPr>
            <a:r>
              <a:t/>
            </a:r>
            <a:endParaRPr sz="1200">
              <a:latin typeface="Consolas"/>
              <a:ea typeface="Consolas"/>
              <a:cs typeface="Consolas"/>
              <a:sym typeface="Consolas"/>
            </a:endParaRPr>
          </a:p>
          <a:p>
            <a:pPr indent="457200" lvl="0" marL="457200" rtl="0" algn="l">
              <a:spcBef>
                <a:spcPts val="0"/>
              </a:spcBef>
              <a:spcAft>
                <a:spcPts val="0"/>
              </a:spcAft>
              <a:buNone/>
            </a:pPr>
            <a:r>
              <a:rPr lang="es-419" sz="1200">
                <a:latin typeface="Consolas"/>
                <a:ea typeface="Consolas"/>
                <a:cs typeface="Consolas"/>
                <a:sym typeface="Consolas"/>
              </a:rPr>
              <a:t>System.out.println("path2.equals(path1.toAbsolutePath()) is " + path2.equals(path1.toAbsolutePath()));</a:t>
            </a:r>
            <a:endParaRPr sz="1200">
              <a:latin typeface="Consolas"/>
              <a:ea typeface="Consolas"/>
              <a:cs typeface="Consolas"/>
              <a:sym typeface="Consolas"/>
            </a:endParaRPr>
          </a:p>
          <a:p>
            <a:pPr indent="457200" lvl="0" marL="0" rtl="0" algn="l">
              <a:spcBef>
                <a:spcPts val="0"/>
              </a:spcBef>
              <a:spcAft>
                <a:spcPts val="0"/>
              </a:spcAft>
              <a:buNone/>
            </a:pPr>
            <a:r>
              <a:rPr lang="es-419"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s-419"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2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Uso del File </a:t>
            </a:r>
            <a:endParaRPr/>
          </a:p>
        </p:txBody>
      </p:sp>
      <p:sp>
        <p:nvSpPr>
          <p:cNvPr id="1576" name="Google Shape;1576;p271"/>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300">
                <a:latin typeface="Ubuntu"/>
                <a:ea typeface="Ubuntu"/>
                <a:cs typeface="Ubuntu"/>
                <a:sym typeface="Ubuntu"/>
              </a:rPr>
              <a:t>Java 7 ofrece una nueva clase java.nio.file.Files que puede utilizar para realizar varias operaciones relacionadas con archivos en archivos o directorios. Tenga en cuenta que Files es una clase de utilidad, lo que significa que es una clase final con un constructor privado y que consiste sólo en métodos estáticos. Así que puede hacer uso de la clase Files llamando a los métodos estáticos que proporciona, como copy () para copiar archivos. </a:t>
            </a:r>
            <a:endParaRPr sz="1300">
              <a:latin typeface="Ubuntu"/>
              <a:ea typeface="Ubuntu"/>
              <a:cs typeface="Ubuntu"/>
              <a:sym typeface="Ubuntu"/>
            </a:endParaRPr>
          </a:p>
          <a:p>
            <a:pPr indent="0" lvl="0" marL="0" rtl="0" algn="just">
              <a:spcBef>
                <a:spcPts val="1000"/>
              </a:spcBef>
              <a:spcAft>
                <a:spcPts val="0"/>
              </a:spcAft>
              <a:buNone/>
            </a:pPr>
            <a:r>
              <a:rPr lang="es-419" sz="1300">
                <a:latin typeface="Ubuntu"/>
                <a:ea typeface="Ubuntu"/>
                <a:cs typeface="Ubuntu"/>
                <a:sym typeface="Ubuntu"/>
              </a:rPr>
              <a:t>Esta clase ofrece una amplia gama de funcionalidades. Con esta clase puede crear directorios, archivos o enlaces simbólicos; crear flujos tales como flujos de directorio, canales de bytes o flujos de entrada / salida; examinar los atributos de los archivos; recorrer el árbol de archivos; o realizar operaciones de archivo como leer, escribir, copiar o eliminar. </a:t>
            </a:r>
            <a:endParaRPr sz="1300">
              <a:latin typeface="Ubuntu"/>
              <a:ea typeface="Ubuntu"/>
              <a:cs typeface="Ubuntu"/>
              <a:sym typeface="Ubuntu"/>
            </a:endParaRPr>
          </a:p>
          <a:p>
            <a:pPr indent="0" lvl="0" marL="0" rtl="0" algn="just">
              <a:spcBef>
                <a:spcPts val="1000"/>
              </a:spcBef>
              <a:spcAft>
                <a:spcPts val="1000"/>
              </a:spcAft>
              <a:buNone/>
            </a:pPr>
            <a:r>
              <a:t/>
            </a:r>
            <a:endParaRPr/>
          </a:p>
        </p:txBody>
      </p:sp>
      <p:graphicFrame>
        <p:nvGraphicFramePr>
          <p:cNvPr id="1577" name="Google Shape;1577;p271"/>
          <p:cNvGraphicFramePr/>
          <p:nvPr/>
        </p:nvGraphicFramePr>
        <p:xfrm>
          <a:off x="460950" y="3240435"/>
          <a:ext cx="3000000" cy="3000000"/>
        </p:xfrm>
        <a:graphic>
          <a:graphicData uri="http://schemas.openxmlformats.org/drawingml/2006/table">
            <a:tbl>
              <a:tblPr>
                <a:noFill/>
                <a:tableStyleId>{3EAEBE74-0E2B-4FCF-94B2-6B8937009972}</a:tableStyleId>
              </a:tblPr>
              <a:tblGrid>
                <a:gridCol w="3683250"/>
                <a:gridCol w="4908475"/>
              </a:tblGrid>
              <a:tr h="439975">
                <a:tc>
                  <a:txBody>
                    <a:bodyPr/>
                    <a:lstStyle/>
                    <a:p>
                      <a:pPr indent="0" lvl="0" marL="0" rtl="0" algn="l">
                        <a:spcBef>
                          <a:spcPts val="0"/>
                        </a:spcBef>
                        <a:spcAft>
                          <a:spcPts val="0"/>
                        </a:spcAft>
                        <a:buNone/>
                      </a:pPr>
                      <a:r>
                        <a:rPr lang="es-419" sz="900">
                          <a:latin typeface="Consolas"/>
                          <a:ea typeface="Consolas"/>
                          <a:cs typeface="Consolas"/>
                          <a:sym typeface="Consolas"/>
                        </a:rPr>
                        <a:t>Path createDirectory(Path dirPath, FileAttribute&lt;?&gt;... dirAttrs)</a:t>
                      </a:r>
                      <a:endParaRPr sz="900">
                        <a:latin typeface="Consolas"/>
                        <a:ea typeface="Consolas"/>
                        <a:cs typeface="Consolas"/>
                        <a:sym typeface="Consolas"/>
                      </a:endParaRPr>
                    </a:p>
                    <a:p>
                      <a:pPr indent="0" lvl="0" marL="0" rtl="0" algn="l">
                        <a:spcBef>
                          <a:spcPts val="0"/>
                        </a:spcBef>
                        <a:spcAft>
                          <a:spcPts val="0"/>
                        </a:spcAft>
                        <a:buNone/>
                      </a:pPr>
                      <a:r>
                        <a:rPr lang="es-419" sz="900">
                          <a:latin typeface="Consolas"/>
                          <a:ea typeface="Consolas"/>
                          <a:cs typeface="Consolas"/>
                          <a:sym typeface="Consolas"/>
                        </a:rPr>
                        <a:t>Path createDirectories(Path dir, FileAttribute&lt;?&gt;... attrs)</a:t>
                      </a:r>
                      <a:br>
                        <a:rPr lang="es-419" sz="900">
                          <a:latin typeface="Consolas"/>
                          <a:ea typeface="Consolas"/>
                          <a:cs typeface="Consolas"/>
                          <a:sym typeface="Consolas"/>
                        </a:rPr>
                      </a:b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Crea un archivo dado por el dirPath, y establece los atributos dados por dirAttributes. Puede lanzar excepciones como </a:t>
                      </a:r>
                      <a:r>
                        <a:rPr lang="es-419" sz="1000">
                          <a:solidFill>
                            <a:srgbClr val="666666"/>
                          </a:solidFill>
                          <a:latin typeface="Consolas"/>
                          <a:ea typeface="Consolas"/>
                          <a:cs typeface="Consolas"/>
                          <a:sym typeface="Consolas"/>
                        </a:rPr>
                        <a:t>FileAlreadyExistsException</a:t>
                      </a:r>
                      <a:endParaRPr sz="1000">
                        <a:solidFill>
                          <a:srgbClr val="666666"/>
                        </a:solidFill>
                        <a:latin typeface="Consolas"/>
                        <a:ea typeface="Consolas"/>
                        <a:cs typeface="Consolas"/>
                        <a:sym typeface="Consolas"/>
                      </a:endParaRPr>
                    </a:p>
                    <a:p>
                      <a:pPr indent="0" lvl="0" marL="0" rtl="0" algn="just">
                        <a:spcBef>
                          <a:spcPts val="0"/>
                        </a:spcBef>
                        <a:spcAft>
                          <a:spcPts val="0"/>
                        </a:spcAft>
                        <a:buNone/>
                      </a:pPr>
                      <a:r>
                        <a:rPr lang="es-419" sz="1000">
                          <a:solidFill>
                            <a:srgbClr val="666666"/>
                          </a:solidFill>
                          <a:latin typeface="Ubuntu"/>
                          <a:ea typeface="Ubuntu"/>
                          <a:cs typeface="Ubuntu"/>
                          <a:sym typeface="Ubuntu"/>
                        </a:rPr>
                        <a:t>o </a:t>
                      </a:r>
                      <a:r>
                        <a:rPr lang="es-419" sz="1000">
                          <a:solidFill>
                            <a:srgbClr val="666666"/>
                          </a:solidFill>
                          <a:latin typeface="Consolas"/>
                          <a:ea typeface="Consolas"/>
                          <a:cs typeface="Consolas"/>
                          <a:sym typeface="Consolas"/>
                        </a:rPr>
                        <a:t>UnsupportedOperationException</a:t>
                      </a:r>
                      <a:r>
                        <a:rPr lang="es-419" sz="1000">
                          <a:solidFill>
                            <a:srgbClr val="666666"/>
                          </a:solidFill>
                          <a:latin typeface="Ubuntu"/>
                          <a:ea typeface="Ubuntu"/>
                          <a:cs typeface="Ubuntu"/>
                          <a:sym typeface="Ubuntu"/>
                        </a:rPr>
                        <a:t> (por ejemplo, cuando el</a:t>
                      </a:r>
                      <a:endParaRPr sz="1000">
                        <a:solidFill>
                          <a:srgbClr val="666666"/>
                        </a:solidFill>
                        <a:latin typeface="Ubuntu"/>
                        <a:ea typeface="Ubuntu"/>
                        <a:cs typeface="Ubuntu"/>
                        <a:sym typeface="Ubuntu"/>
                      </a:endParaRPr>
                    </a:p>
                    <a:p>
                      <a:pPr indent="0" lvl="0" marL="0" rtl="0" algn="just">
                        <a:spcBef>
                          <a:spcPts val="0"/>
                        </a:spcBef>
                        <a:spcAft>
                          <a:spcPts val="0"/>
                        </a:spcAft>
                        <a:buNone/>
                      </a:pPr>
                      <a:r>
                        <a:rPr lang="es-419" sz="1000">
                          <a:solidFill>
                            <a:srgbClr val="666666"/>
                          </a:solidFill>
                          <a:latin typeface="Ubuntu"/>
                          <a:ea typeface="Ubuntu"/>
                          <a:cs typeface="Ubuntu"/>
                          <a:sym typeface="Ubuntu"/>
                        </a:rPr>
                        <a:t>los atributos de archivo no se pueden establecer como dados por dirAttrs).</a:t>
                      </a:r>
                      <a:endParaRPr sz="1000">
                        <a:solidFill>
                          <a:srgbClr val="666666"/>
                        </a:solidFill>
                        <a:latin typeface="Ubuntu"/>
                        <a:ea typeface="Ubuntu"/>
                        <a:cs typeface="Ubuntu"/>
                        <a:sym typeface="Ubuntu"/>
                      </a:endParaRPr>
                    </a:p>
                    <a:p>
                      <a:pPr indent="0" lvl="0" marL="0" rtl="0" algn="just">
                        <a:spcBef>
                          <a:spcPts val="0"/>
                        </a:spcBef>
                        <a:spcAft>
                          <a:spcPts val="0"/>
                        </a:spcAft>
                        <a:buNone/>
                      </a:pPr>
                      <a:r>
                        <a:rPr lang="es-419" sz="1000">
                          <a:solidFill>
                            <a:srgbClr val="666666"/>
                          </a:solidFill>
                          <a:latin typeface="Ubuntu"/>
                          <a:ea typeface="Ubuntu"/>
                          <a:cs typeface="Ubuntu"/>
                          <a:sym typeface="Ubuntu"/>
                        </a:rPr>
                        <a:t>La diferencia entre createDirectory y createDirectories es que createDirectories crea directorios intermedios dados por dirPath si no están presentes.</a:t>
                      </a:r>
                      <a:endParaRPr sz="1000">
                        <a:solidFill>
                          <a:srgbClr val="666666"/>
                        </a:solidFill>
                        <a:latin typeface="Ubuntu"/>
                        <a:ea typeface="Ubuntu"/>
                        <a:cs typeface="Ubuntu"/>
                        <a:sym typeface="Ubuntu"/>
                      </a:endParaRPr>
                    </a:p>
                  </a:txBody>
                  <a:tcPr marT="91425" marB="91425" marR="91425" marL="91425"/>
                </a:tc>
              </a:tr>
              <a:tr h="439975">
                <a:tc>
                  <a:txBody>
                    <a:bodyPr/>
                    <a:lstStyle/>
                    <a:p>
                      <a:pPr indent="0" lvl="0" marL="0" rtl="0" algn="l">
                        <a:spcBef>
                          <a:spcPts val="0"/>
                        </a:spcBef>
                        <a:spcAft>
                          <a:spcPts val="0"/>
                        </a:spcAft>
                        <a:buNone/>
                      </a:pPr>
                      <a:r>
                        <a:rPr lang="es-419" sz="900">
                          <a:latin typeface="Consolas"/>
                          <a:ea typeface="Consolas"/>
                          <a:cs typeface="Consolas"/>
                          <a:sym typeface="Consolas"/>
                        </a:rPr>
                        <a:t>Path createTempFile(Path dir, String prefix, String suffix, FileAttribute&lt;?&gt;... attrs)</a:t>
                      </a:r>
                      <a:br>
                        <a:rPr lang="es-419" sz="900">
                          <a:latin typeface="Consolas"/>
                          <a:ea typeface="Consolas"/>
                          <a:cs typeface="Consolas"/>
                          <a:sym typeface="Consolas"/>
                        </a:rPr>
                      </a:b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Crea un archivo temporal con prefijo, sufijo y atributos dados en el directorio dado por dir.</a:t>
                      </a:r>
                      <a:endParaRPr sz="1000">
                        <a:solidFill>
                          <a:srgbClr val="666666"/>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idx="1" type="body"/>
          </p:nvPr>
        </p:nvSpPr>
        <p:spPr>
          <a:xfrm>
            <a:off x="311700" y="285100"/>
            <a:ext cx="8520600" cy="4284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Constructores</a:t>
            </a:r>
            <a:br>
              <a:rPr lang="es-419"/>
            </a:br>
            <a:r>
              <a:rPr lang="es-419" sz="1400"/>
              <a:t>Al hablar sobre las clases, uno de los subtemas más importantes sería el de los constructores. Cada clase tiene un constructor. Si no escribimos explícitamente un constructor para una clase, el compilador de Java crea un constructor predeterminado para esa clase.</a:t>
            </a:r>
            <a:endParaRPr sz="1400"/>
          </a:p>
          <a:p>
            <a:pPr indent="0" lvl="0" marL="0" rtl="0" algn="just">
              <a:spcBef>
                <a:spcPts val="1600"/>
              </a:spcBef>
              <a:spcAft>
                <a:spcPts val="0"/>
              </a:spcAft>
              <a:buNone/>
            </a:pPr>
            <a:br>
              <a:rPr lang="es-419" sz="1400"/>
            </a:br>
            <a:r>
              <a:rPr lang="es-419" sz="1400"/>
              <a:t>La regla principal de los constructores es que deberían tener el mismo nombre que la clase. Una clase puede tener más de un constructor. </a:t>
            </a:r>
            <a:endParaRPr sz="1400">
              <a:solidFill>
                <a:srgbClr val="666600"/>
              </a:solidFill>
              <a:highlight>
                <a:srgbClr val="EEEEEE"/>
              </a:highlight>
              <a:latin typeface="Consolas"/>
              <a:ea typeface="Consolas"/>
              <a:cs typeface="Consolas"/>
              <a:sym typeface="Consolas"/>
            </a:endParaRPr>
          </a:p>
          <a:p>
            <a:pPr indent="0" lvl="0" marL="0" rtl="0" algn="l">
              <a:spcBef>
                <a:spcPts val="1600"/>
              </a:spcBef>
              <a:spcAft>
                <a:spcPts val="1600"/>
              </a:spcAft>
              <a:buNone/>
            </a:pPr>
            <a:r>
              <a:t/>
            </a:r>
            <a:endParaRPr sz="1600"/>
          </a:p>
        </p:txBody>
      </p:sp>
      <p:graphicFrame>
        <p:nvGraphicFramePr>
          <p:cNvPr id="193" name="Google Shape;193;p38"/>
          <p:cNvGraphicFramePr/>
          <p:nvPr/>
        </p:nvGraphicFramePr>
        <p:xfrm>
          <a:off x="2168825" y="2557550"/>
          <a:ext cx="3000000" cy="3000000"/>
        </p:xfrm>
        <a:graphic>
          <a:graphicData uri="http://schemas.openxmlformats.org/drawingml/2006/table">
            <a:tbl>
              <a:tblPr>
                <a:noFill/>
                <a:tableStyleId>{384D4F9B-1B06-447A-89E9-BFCE49620583}</a:tableStyleId>
              </a:tblPr>
              <a:tblGrid>
                <a:gridCol w="4960200"/>
              </a:tblGrid>
              <a:tr h="1792800">
                <a:tc>
                  <a:txBody>
                    <a:bodyPr/>
                    <a:lstStyle/>
                    <a:p>
                      <a:pPr indent="0" lvl="0" marL="0" rtl="0" algn="l">
                        <a:lnSpc>
                          <a:spcPct val="115000"/>
                        </a:lnSpc>
                        <a:spcBef>
                          <a:spcPts val="0"/>
                        </a:spcBef>
                        <a:spcAft>
                          <a:spcPts val="0"/>
                        </a:spcAft>
                        <a:buNone/>
                      </a:pPr>
                      <a:r>
                        <a:rPr lang="es-419" sz="1300">
                          <a:solidFill>
                            <a:srgbClr val="FCC28C"/>
                          </a:solidFill>
                          <a:highlight>
                            <a:srgbClr val="333333"/>
                          </a:highlight>
                          <a:latin typeface="Consolas"/>
                          <a:ea typeface="Consolas"/>
                          <a:cs typeface="Consolas"/>
                          <a:sym typeface="Consolas"/>
                        </a:rPr>
                        <a:t>public</a:t>
                      </a:r>
                      <a:r>
                        <a:rPr lang="es-419" sz="1300">
                          <a:solidFill>
                            <a:srgbClr val="FFFFFF"/>
                          </a:solidFill>
                          <a:highlight>
                            <a:srgbClr val="333333"/>
                          </a:highlight>
                          <a:latin typeface="Consolas"/>
                          <a:ea typeface="Consolas"/>
                          <a:cs typeface="Consolas"/>
                          <a:sym typeface="Consolas"/>
                        </a:rPr>
                        <a:t> </a:t>
                      </a:r>
                      <a:r>
                        <a:rPr lang="es-419" sz="1300">
                          <a:solidFill>
                            <a:srgbClr val="FCC28C"/>
                          </a:solidFill>
                          <a:highlight>
                            <a:srgbClr val="333333"/>
                          </a:highlight>
                          <a:latin typeface="Consolas"/>
                          <a:ea typeface="Consolas"/>
                          <a:cs typeface="Consolas"/>
                          <a:sym typeface="Consolas"/>
                        </a:rPr>
                        <a:t>class</a:t>
                      </a:r>
                      <a:r>
                        <a:rPr lang="es-419" sz="1300">
                          <a:solidFill>
                            <a:srgbClr val="FFFFFF"/>
                          </a:solidFill>
                          <a:highlight>
                            <a:srgbClr val="333333"/>
                          </a:highlight>
                          <a:latin typeface="Consolas"/>
                          <a:ea typeface="Consolas"/>
                          <a:cs typeface="Consolas"/>
                          <a:sym typeface="Consolas"/>
                        </a:rPr>
                        <a:t> </a:t>
                      </a:r>
                      <a:r>
                        <a:rPr lang="es-419" sz="1300">
                          <a:solidFill>
                            <a:srgbClr val="FFFFAA"/>
                          </a:solidFill>
                          <a:highlight>
                            <a:srgbClr val="333333"/>
                          </a:highlight>
                          <a:latin typeface="Consolas"/>
                          <a:ea typeface="Consolas"/>
                          <a:cs typeface="Consolas"/>
                          <a:sym typeface="Consolas"/>
                        </a:rPr>
                        <a:t>Puppy</a:t>
                      </a:r>
                      <a:r>
                        <a:rPr lang="es-419" sz="1300">
                          <a:solidFill>
                            <a:srgbClr val="FFFFFF"/>
                          </a:solidFill>
                          <a:highlight>
                            <a:srgbClr val="333333"/>
                          </a:highlight>
                          <a:latin typeface="Consolas"/>
                          <a:ea typeface="Consolas"/>
                          <a:cs typeface="Consolas"/>
                          <a:sym typeface="Consolas"/>
                        </a:rPr>
                        <a:t> {</a:t>
                      </a:r>
                      <a:br>
                        <a:rPr lang="es-419" sz="1300">
                          <a:solidFill>
                            <a:srgbClr val="FFFFFF"/>
                          </a:solidFill>
                          <a:highlight>
                            <a:srgbClr val="333333"/>
                          </a:highlight>
                          <a:latin typeface="Consolas"/>
                          <a:ea typeface="Consolas"/>
                          <a:cs typeface="Consolas"/>
                          <a:sym typeface="Consolas"/>
                        </a:rPr>
                      </a:br>
                      <a:r>
                        <a:rPr lang="es-419" sz="1300">
                          <a:solidFill>
                            <a:srgbClr val="FFFFFF"/>
                          </a:solidFill>
                          <a:highlight>
                            <a:srgbClr val="333333"/>
                          </a:highlight>
                          <a:latin typeface="Consolas"/>
                          <a:ea typeface="Consolas"/>
                          <a:cs typeface="Consolas"/>
                          <a:sym typeface="Consolas"/>
                        </a:rPr>
                        <a:t>   </a:t>
                      </a:r>
                      <a:r>
                        <a:rPr lang="es-419" sz="1300">
                          <a:solidFill>
                            <a:srgbClr val="FCC28C"/>
                          </a:solidFill>
                          <a:highlight>
                            <a:srgbClr val="333333"/>
                          </a:highlight>
                          <a:latin typeface="Consolas"/>
                          <a:ea typeface="Consolas"/>
                          <a:cs typeface="Consolas"/>
                          <a:sym typeface="Consolas"/>
                        </a:rPr>
                        <a:t>public</a:t>
                      </a:r>
                      <a:r>
                        <a:rPr lang="es-419" sz="1300">
                          <a:solidFill>
                            <a:srgbClr val="FFFFFF"/>
                          </a:solidFill>
                          <a:highlight>
                            <a:srgbClr val="333333"/>
                          </a:highlight>
                          <a:latin typeface="Consolas"/>
                          <a:ea typeface="Consolas"/>
                          <a:cs typeface="Consolas"/>
                          <a:sym typeface="Consolas"/>
                        </a:rPr>
                        <a:t> </a:t>
                      </a:r>
                      <a:r>
                        <a:rPr lang="es-419" sz="1300">
                          <a:solidFill>
                            <a:srgbClr val="FFFFAA"/>
                          </a:solidFill>
                          <a:highlight>
                            <a:srgbClr val="333333"/>
                          </a:highlight>
                          <a:latin typeface="Consolas"/>
                          <a:ea typeface="Consolas"/>
                          <a:cs typeface="Consolas"/>
                          <a:sym typeface="Consolas"/>
                        </a:rPr>
                        <a:t>Puppy</a:t>
                      </a:r>
                      <a:r>
                        <a:rPr lang="es-419" sz="1300">
                          <a:solidFill>
                            <a:srgbClr val="FFFFFF"/>
                          </a:solidFill>
                          <a:highlight>
                            <a:srgbClr val="333333"/>
                          </a:highlight>
                          <a:latin typeface="Consolas"/>
                          <a:ea typeface="Consolas"/>
                          <a:cs typeface="Consolas"/>
                          <a:sym typeface="Consolas"/>
                        </a:rPr>
                        <a:t>() {</a:t>
                      </a:r>
                      <a:br>
                        <a:rPr lang="es-419" sz="1300">
                          <a:solidFill>
                            <a:srgbClr val="FFFFFF"/>
                          </a:solidFill>
                          <a:highlight>
                            <a:srgbClr val="333333"/>
                          </a:highlight>
                          <a:latin typeface="Consolas"/>
                          <a:ea typeface="Consolas"/>
                          <a:cs typeface="Consolas"/>
                          <a:sym typeface="Consolas"/>
                        </a:rPr>
                      </a:br>
                      <a:r>
                        <a:rPr lang="es-419" sz="1300">
                          <a:solidFill>
                            <a:srgbClr val="FFFFFF"/>
                          </a:solidFill>
                          <a:highlight>
                            <a:srgbClr val="333333"/>
                          </a:highlight>
                          <a:latin typeface="Consolas"/>
                          <a:ea typeface="Consolas"/>
                          <a:cs typeface="Consolas"/>
                          <a:sym typeface="Consolas"/>
                        </a:rPr>
                        <a:t>   }</a:t>
                      </a:r>
                      <a:br>
                        <a:rPr lang="es-419" sz="1300">
                          <a:solidFill>
                            <a:srgbClr val="FFFFFF"/>
                          </a:solidFill>
                          <a:highlight>
                            <a:srgbClr val="333333"/>
                          </a:highlight>
                          <a:latin typeface="Consolas"/>
                          <a:ea typeface="Consolas"/>
                          <a:cs typeface="Consolas"/>
                          <a:sym typeface="Consolas"/>
                        </a:rPr>
                      </a:br>
                      <a:r>
                        <a:rPr lang="es-419" sz="1300">
                          <a:solidFill>
                            <a:srgbClr val="FFFFFF"/>
                          </a:solidFill>
                          <a:highlight>
                            <a:srgbClr val="333333"/>
                          </a:highlight>
                          <a:latin typeface="Consolas"/>
                          <a:ea typeface="Consolas"/>
                          <a:cs typeface="Consolas"/>
                          <a:sym typeface="Consolas"/>
                        </a:rPr>
                        <a:t>   </a:t>
                      </a:r>
                      <a:r>
                        <a:rPr lang="es-419" sz="1300">
                          <a:solidFill>
                            <a:srgbClr val="FCC28C"/>
                          </a:solidFill>
                          <a:highlight>
                            <a:srgbClr val="333333"/>
                          </a:highlight>
                          <a:latin typeface="Consolas"/>
                          <a:ea typeface="Consolas"/>
                          <a:cs typeface="Consolas"/>
                          <a:sym typeface="Consolas"/>
                        </a:rPr>
                        <a:t>public</a:t>
                      </a:r>
                      <a:r>
                        <a:rPr lang="es-419" sz="1300">
                          <a:solidFill>
                            <a:srgbClr val="FFFFFF"/>
                          </a:solidFill>
                          <a:highlight>
                            <a:srgbClr val="333333"/>
                          </a:highlight>
                          <a:latin typeface="Consolas"/>
                          <a:ea typeface="Consolas"/>
                          <a:cs typeface="Consolas"/>
                          <a:sym typeface="Consolas"/>
                        </a:rPr>
                        <a:t> </a:t>
                      </a:r>
                      <a:r>
                        <a:rPr lang="es-419" sz="1300">
                          <a:solidFill>
                            <a:srgbClr val="FFFFAA"/>
                          </a:solidFill>
                          <a:highlight>
                            <a:srgbClr val="333333"/>
                          </a:highlight>
                          <a:latin typeface="Consolas"/>
                          <a:ea typeface="Consolas"/>
                          <a:cs typeface="Consolas"/>
                          <a:sym typeface="Consolas"/>
                        </a:rPr>
                        <a:t>Puppy</a:t>
                      </a:r>
                      <a:r>
                        <a:rPr lang="es-419" sz="1300">
                          <a:solidFill>
                            <a:srgbClr val="FFFFFF"/>
                          </a:solidFill>
                          <a:highlight>
                            <a:srgbClr val="333333"/>
                          </a:highlight>
                          <a:latin typeface="Consolas"/>
                          <a:ea typeface="Consolas"/>
                          <a:cs typeface="Consolas"/>
                          <a:sym typeface="Consolas"/>
                        </a:rPr>
                        <a:t>(String name) {</a:t>
                      </a:r>
                      <a:br>
                        <a:rPr lang="es-419" sz="1300">
                          <a:solidFill>
                            <a:srgbClr val="FFFFFF"/>
                          </a:solidFill>
                          <a:highlight>
                            <a:srgbClr val="333333"/>
                          </a:highlight>
                          <a:latin typeface="Consolas"/>
                          <a:ea typeface="Consolas"/>
                          <a:cs typeface="Consolas"/>
                          <a:sym typeface="Consolas"/>
                        </a:rPr>
                      </a:br>
                      <a:r>
                        <a:rPr lang="es-419" sz="1300">
                          <a:solidFill>
                            <a:srgbClr val="FFFFFF"/>
                          </a:solidFill>
                          <a:highlight>
                            <a:srgbClr val="333333"/>
                          </a:highlight>
                          <a:latin typeface="Consolas"/>
                          <a:ea typeface="Consolas"/>
                          <a:cs typeface="Consolas"/>
                          <a:sym typeface="Consolas"/>
                        </a:rPr>
                        <a:t>  	</a:t>
                      </a:r>
                      <a:r>
                        <a:rPr lang="es-419" sz="1300">
                          <a:solidFill>
                            <a:srgbClr val="888888"/>
                          </a:solidFill>
                          <a:highlight>
                            <a:srgbClr val="333333"/>
                          </a:highlight>
                          <a:latin typeface="Consolas"/>
                          <a:ea typeface="Consolas"/>
                          <a:cs typeface="Consolas"/>
                          <a:sym typeface="Consolas"/>
                        </a:rPr>
                        <a:t>// This constructor has one parameter, name.</a:t>
                      </a:r>
                      <a:br>
                        <a:rPr lang="es-419" sz="1300">
                          <a:solidFill>
                            <a:srgbClr val="FFFFFF"/>
                          </a:solidFill>
                          <a:highlight>
                            <a:srgbClr val="333333"/>
                          </a:highlight>
                          <a:latin typeface="Consolas"/>
                          <a:ea typeface="Consolas"/>
                          <a:cs typeface="Consolas"/>
                          <a:sym typeface="Consolas"/>
                        </a:rPr>
                      </a:br>
                      <a:r>
                        <a:rPr lang="es-419" sz="1300">
                          <a:solidFill>
                            <a:srgbClr val="FFFFFF"/>
                          </a:solidFill>
                          <a:highlight>
                            <a:srgbClr val="333333"/>
                          </a:highlight>
                          <a:latin typeface="Consolas"/>
                          <a:ea typeface="Consolas"/>
                          <a:cs typeface="Consolas"/>
                          <a:sym typeface="Consolas"/>
                        </a:rPr>
                        <a:t>   }</a:t>
                      </a:r>
                      <a:br>
                        <a:rPr lang="es-419" sz="1300">
                          <a:solidFill>
                            <a:srgbClr val="FFFFFF"/>
                          </a:solidFill>
                          <a:highlight>
                            <a:srgbClr val="333333"/>
                          </a:highlight>
                          <a:latin typeface="Consolas"/>
                          <a:ea typeface="Consolas"/>
                          <a:cs typeface="Consolas"/>
                          <a:sym typeface="Consolas"/>
                        </a:rPr>
                      </a:br>
                      <a:r>
                        <a:rPr lang="es-419" sz="1300">
                          <a:solidFill>
                            <a:srgbClr val="FFFFFF"/>
                          </a:solidFill>
                          <a:highlight>
                            <a:srgbClr val="333333"/>
                          </a:highlight>
                          <a:latin typeface="Consolas"/>
                          <a:ea typeface="Consolas"/>
                          <a:cs typeface="Consolas"/>
                          <a:sym typeface="Consolas"/>
                        </a:rPr>
                        <a:t>}</a:t>
                      </a:r>
                      <a:endParaRPr sz="1300"/>
                    </a:p>
                  </a:txBody>
                  <a:tcPr marT="63500" marB="63500" marR="63500" marL="63500">
                    <a:solidFill>
                      <a:srgbClr val="333333"/>
                    </a:solidFill>
                  </a:tcPr>
                </a:tc>
              </a:tr>
            </a:tbl>
          </a:graphicData>
        </a:graphic>
      </p:graphicFrame>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800"/>
              <a:t>Java File I/O (NIO.2) :: Uso del File </a:t>
            </a:r>
            <a:endParaRPr sz="2800"/>
          </a:p>
        </p:txBody>
      </p:sp>
      <p:graphicFrame>
        <p:nvGraphicFramePr>
          <p:cNvPr id="1583" name="Google Shape;1583;p272"/>
          <p:cNvGraphicFramePr/>
          <p:nvPr/>
        </p:nvGraphicFramePr>
        <p:xfrm>
          <a:off x="434075" y="1017735"/>
          <a:ext cx="3000000" cy="3000000"/>
        </p:xfrm>
        <a:graphic>
          <a:graphicData uri="http://schemas.openxmlformats.org/drawingml/2006/table">
            <a:tbl>
              <a:tblPr>
                <a:noFill/>
                <a:tableStyleId>{3EAEBE74-0E2B-4FCF-94B2-6B8937009972}</a:tableStyleId>
              </a:tblPr>
              <a:tblGrid>
                <a:gridCol w="3683250"/>
                <a:gridCol w="4908475"/>
              </a:tblGrid>
              <a:tr h="542025">
                <a:tc>
                  <a:txBody>
                    <a:bodyPr/>
                    <a:lstStyle/>
                    <a:p>
                      <a:pPr indent="0" lvl="0" marL="0" rtl="0" algn="l">
                        <a:spcBef>
                          <a:spcPts val="0"/>
                        </a:spcBef>
                        <a:spcAft>
                          <a:spcPts val="0"/>
                        </a:spcAft>
                        <a:buNone/>
                      </a:pPr>
                      <a:r>
                        <a:rPr lang="es-419" sz="900">
                          <a:latin typeface="Consolas"/>
                          <a:ea typeface="Consolas"/>
                          <a:cs typeface="Consolas"/>
                          <a:sym typeface="Consolas"/>
                        </a:rPr>
                        <a:t>Path createTempDirectory(Path dir,</a:t>
                      </a:r>
                      <a:endParaRPr sz="900">
                        <a:latin typeface="Consolas"/>
                        <a:ea typeface="Consolas"/>
                        <a:cs typeface="Consolas"/>
                        <a:sym typeface="Consolas"/>
                      </a:endParaRPr>
                    </a:p>
                    <a:p>
                      <a:pPr indent="0" lvl="0" marL="0" rtl="0" algn="l">
                        <a:spcBef>
                          <a:spcPts val="0"/>
                        </a:spcBef>
                        <a:spcAft>
                          <a:spcPts val="0"/>
                        </a:spcAft>
                        <a:buNone/>
                      </a:pPr>
                      <a:r>
                        <a:rPr lang="es-419" sz="900">
                          <a:latin typeface="Consolas"/>
                          <a:ea typeface="Consolas"/>
                          <a:cs typeface="Consolas"/>
                          <a:sym typeface="Consolas"/>
                        </a:rPr>
                        <a:t>String prefix, FileAttribute&lt;?&gt;... attrs)</a:t>
                      </a:r>
                      <a:br>
                        <a:rPr lang="es-419" sz="900">
                          <a:latin typeface="Consolas"/>
                          <a:ea typeface="Consolas"/>
                          <a:cs typeface="Consolas"/>
                          <a:sym typeface="Consolas"/>
                        </a:rPr>
                      </a:b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Crea un directorio temporal con el prefijo dado, atributos de directorio en la ruta especificada por dir.</a:t>
                      </a:r>
                      <a:endParaRPr sz="1000">
                        <a:solidFill>
                          <a:srgbClr val="666666"/>
                        </a:solidFill>
                        <a:latin typeface="Ubuntu"/>
                        <a:ea typeface="Ubuntu"/>
                        <a:cs typeface="Ubuntu"/>
                        <a:sym typeface="Ubuntu"/>
                      </a:endParaRPr>
                    </a:p>
                  </a:txBody>
                  <a:tcPr marT="91425" marB="91425" marR="91425" marL="91425"/>
                </a:tc>
              </a:tr>
              <a:tr h="595150">
                <a:tc>
                  <a:txBody>
                    <a:bodyPr/>
                    <a:lstStyle/>
                    <a:p>
                      <a:pPr indent="0" lvl="0" marL="0" rtl="0" algn="l">
                        <a:spcBef>
                          <a:spcPts val="0"/>
                        </a:spcBef>
                        <a:spcAft>
                          <a:spcPts val="0"/>
                        </a:spcAft>
                        <a:buNone/>
                      </a:pPr>
                      <a:r>
                        <a:rPr lang="es-419" sz="900">
                          <a:latin typeface="Consolas"/>
                          <a:ea typeface="Consolas"/>
                          <a:cs typeface="Consolas"/>
                          <a:sym typeface="Consolas"/>
                        </a:rPr>
                        <a:t>Path copy(Path source, Path target, CopyOption... options)</a:t>
                      </a:r>
                      <a:br>
                        <a:rPr lang="es-419" sz="900">
                          <a:latin typeface="Consolas"/>
                          <a:ea typeface="Consolas"/>
                          <a:cs typeface="Consolas"/>
                          <a:sym typeface="Consolas"/>
                        </a:rPr>
                      </a:b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Copie el archivo de origen a destino. CopyOption podría ser </a:t>
                      </a:r>
                      <a:r>
                        <a:rPr lang="es-419" sz="1000">
                          <a:solidFill>
                            <a:srgbClr val="666666"/>
                          </a:solidFill>
                          <a:latin typeface="Consolas"/>
                          <a:ea typeface="Consolas"/>
                          <a:cs typeface="Consolas"/>
                          <a:sym typeface="Consolas"/>
                        </a:rPr>
                        <a:t>REPLACE_EXISTING, COPY_ATTRIBUTES</a:t>
                      </a:r>
                      <a:r>
                        <a:rPr lang="es-419" sz="1000">
                          <a:solidFill>
                            <a:srgbClr val="666666"/>
                          </a:solidFill>
                          <a:latin typeface="Ubuntu"/>
                          <a:ea typeface="Ubuntu"/>
                          <a:cs typeface="Ubuntu"/>
                          <a:sym typeface="Ubuntu"/>
                        </a:rPr>
                        <a:t> o </a:t>
                      </a:r>
                      <a:r>
                        <a:rPr lang="es-419" sz="1000">
                          <a:solidFill>
                            <a:srgbClr val="666666"/>
                          </a:solidFill>
                          <a:latin typeface="Consolas"/>
                          <a:ea typeface="Consolas"/>
                          <a:cs typeface="Consolas"/>
                          <a:sym typeface="Consolas"/>
                        </a:rPr>
                        <a:t>NOFOLLOW_LINKS</a:t>
                      </a:r>
                      <a:r>
                        <a:rPr lang="es-419" sz="1000">
                          <a:solidFill>
                            <a:srgbClr val="666666"/>
                          </a:solidFill>
                          <a:latin typeface="Ubuntu"/>
                          <a:ea typeface="Ubuntu"/>
                          <a:cs typeface="Ubuntu"/>
                          <a:sym typeface="Ubuntu"/>
                        </a:rPr>
                        <a:t>. Puede lanzar excepciones como </a:t>
                      </a:r>
                      <a:r>
                        <a:rPr lang="es-419" sz="1000">
                          <a:solidFill>
                            <a:srgbClr val="666666"/>
                          </a:solidFill>
                          <a:latin typeface="Consolas"/>
                          <a:ea typeface="Consolas"/>
                          <a:cs typeface="Consolas"/>
                          <a:sym typeface="Consolas"/>
                        </a:rPr>
                        <a:t>FileAlreadyExistsException</a:t>
                      </a:r>
                      <a:r>
                        <a:rPr lang="es-419" sz="1000">
                          <a:solidFill>
                            <a:srgbClr val="666666"/>
                          </a:solidFill>
                          <a:latin typeface="Ubuntu"/>
                          <a:ea typeface="Ubuntu"/>
                          <a:cs typeface="Ubuntu"/>
                          <a:sym typeface="Ubuntu"/>
                        </a:rPr>
                        <a:t>.</a:t>
                      </a:r>
                      <a:endParaRPr sz="1000">
                        <a:solidFill>
                          <a:srgbClr val="666666"/>
                        </a:solidFill>
                        <a:latin typeface="Ubuntu"/>
                        <a:ea typeface="Ubuntu"/>
                        <a:cs typeface="Ubuntu"/>
                        <a:sym typeface="Ubuntu"/>
                      </a:endParaRPr>
                    </a:p>
                  </a:txBody>
                  <a:tcPr marT="91425" marB="91425" marR="91425" marL="91425"/>
                </a:tc>
              </a:tr>
              <a:tr h="595150">
                <a:tc>
                  <a:txBody>
                    <a:bodyPr/>
                    <a:lstStyle/>
                    <a:p>
                      <a:pPr indent="0" lvl="0" marL="0" rtl="0" algn="l">
                        <a:spcBef>
                          <a:spcPts val="0"/>
                        </a:spcBef>
                        <a:spcAft>
                          <a:spcPts val="0"/>
                        </a:spcAft>
                        <a:buNone/>
                      </a:pPr>
                      <a:r>
                        <a:rPr lang="es-419" sz="900">
                          <a:latin typeface="Consolas"/>
                          <a:ea typeface="Consolas"/>
                          <a:cs typeface="Consolas"/>
                          <a:sym typeface="Consolas"/>
                        </a:rPr>
                        <a:t>Path move(Path source, Path target, CopyOption... options)</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Similar a la operación de copia excepto que se quita el archivo de origen; si el origen y el destino están en el mismo directorio, es una operación de cambio de nombre de archivo.</a:t>
                      </a:r>
                      <a:endParaRPr sz="1000">
                        <a:solidFill>
                          <a:srgbClr val="666666"/>
                        </a:solidFill>
                        <a:latin typeface="Ubuntu"/>
                        <a:ea typeface="Ubuntu"/>
                        <a:cs typeface="Ubuntu"/>
                        <a:sym typeface="Ubuntu"/>
                      </a:endParaRPr>
                    </a:p>
                  </a:txBody>
                  <a:tcPr marT="91425" marB="91425" marR="91425" marL="91425"/>
                </a:tc>
              </a:tr>
              <a:tr h="475000">
                <a:tc>
                  <a:txBody>
                    <a:bodyPr/>
                    <a:lstStyle/>
                    <a:p>
                      <a:pPr indent="0" lvl="0" marL="0" rtl="0" algn="l">
                        <a:spcBef>
                          <a:spcPts val="0"/>
                        </a:spcBef>
                        <a:spcAft>
                          <a:spcPts val="0"/>
                        </a:spcAft>
                        <a:buNone/>
                      </a:pPr>
                      <a:r>
                        <a:rPr lang="es-419" sz="900">
                          <a:latin typeface="Consolas"/>
                          <a:ea typeface="Consolas"/>
                          <a:cs typeface="Consolas"/>
                          <a:sym typeface="Consolas"/>
                        </a:rPr>
                        <a:t>boolean isSameFile(Path path, Path path2)</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Comprueba si los dos objetos Path están ubicados en el mismo archivo o no.</a:t>
                      </a:r>
                      <a:endParaRPr sz="1000">
                        <a:solidFill>
                          <a:srgbClr val="666666"/>
                        </a:solidFill>
                        <a:latin typeface="Ubuntu"/>
                        <a:ea typeface="Ubuntu"/>
                        <a:cs typeface="Ubuntu"/>
                        <a:sym typeface="Ubuntu"/>
                      </a:endParaRPr>
                    </a:p>
                  </a:txBody>
                  <a:tcPr marT="91425" marB="91425" marR="91425" marL="91425"/>
                </a:tc>
              </a:tr>
              <a:tr h="475000">
                <a:tc>
                  <a:txBody>
                    <a:bodyPr/>
                    <a:lstStyle/>
                    <a:p>
                      <a:pPr indent="0" lvl="0" marL="0" rtl="0" algn="l">
                        <a:spcBef>
                          <a:spcPts val="0"/>
                        </a:spcBef>
                        <a:spcAft>
                          <a:spcPts val="0"/>
                        </a:spcAft>
                        <a:buNone/>
                      </a:pPr>
                      <a:r>
                        <a:rPr lang="es-419" sz="900">
                          <a:latin typeface="Consolas"/>
                          <a:ea typeface="Consolas"/>
                          <a:cs typeface="Consolas"/>
                          <a:sym typeface="Consolas"/>
                        </a:rPr>
                        <a:t>boolean exists(Path path, LinkOption... options)</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Comprueba si existe un archivo / directorio en la ruta dada; puede especificar LinkOption.NOFOLLOW_LINKS para no seguir enlaces simbólicos.</a:t>
                      </a:r>
                      <a:endParaRPr sz="1000">
                        <a:solidFill>
                          <a:srgbClr val="666666"/>
                        </a:solidFill>
                        <a:latin typeface="Ubuntu"/>
                        <a:ea typeface="Ubuntu"/>
                        <a:cs typeface="Ubuntu"/>
                        <a:sym typeface="Ubuntu"/>
                      </a:endParaRPr>
                    </a:p>
                  </a:txBody>
                  <a:tcPr marT="91425" marB="91425" marR="91425" marL="91425"/>
                </a:tc>
              </a:tr>
              <a:tr h="475000">
                <a:tc>
                  <a:txBody>
                    <a:bodyPr/>
                    <a:lstStyle/>
                    <a:p>
                      <a:pPr indent="0" lvl="0" marL="0" rtl="0" algn="l">
                        <a:spcBef>
                          <a:spcPts val="0"/>
                        </a:spcBef>
                        <a:spcAft>
                          <a:spcPts val="0"/>
                        </a:spcAft>
                        <a:buNone/>
                      </a:pPr>
                      <a:r>
                        <a:rPr lang="es-419" sz="900">
                          <a:latin typeface="Consolas"/>
                          <a:ea typeface="Consolas"/>
                          <a:cs typeface="Consolas"/>
                          <a:sym typeface="Consolas"/>
                        </a:rPr>
                        <a:t>Boolean isRegularFile(Path path, LinkOption. . .)</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Devuelve true si el archivo representado por path es un archivo regular.</a:t>
                      </a:r>
                      <a:endParaRPr sz="1000">
                        <a:solidFill>
                          <a:srgbClr val="666666"/>
                        </a:solidFill>
                        <a:latin typeface="Ubuntu"/>
                        <a:ea typeface="Ubuntu"/>
                        <a:cs typeface="Ubuntu"/>
                        <a:sym typeface="Ubuntu"/>
                      </a:endParaRPr>
                    </a:p>
                  </a:txBody>
                  <a:tcPr marT="91425" marB="91425" marR="91425" marL="91425"/>
                </a:tc>
              </a:tr>
              <a:tr h="475000">
                <a:tc>
                  <a:txBody>
                    <a:bodyPr/>
                    <a:lstStyle/>
                    <a:p>
                      <a:pPr indent="0" lvl="0" marL="0" rtl="0" algn="l">
                        <a:spcBef>
                          <a:spcPts val="0"/>
                        </a:spcBef>
                        <a:spcAft>
                          <a:spcPts val="0"/>
                        </a:spcAft>
                        <a:buNone/>
                      </a:pPr>
                      <a:r>
                        <a:rPr lang="es-419" sz="900">
                          <a:latin typeface="Consolas"/>
                          <a:ea typeface="Consolas"/>
                          <a:cs typeface="Consolas"/>
                          <a:sym typeface="Consolas"/>
                        </a:rPr>
                        <a:t>Boolean isSymbolicLink(Path path)</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Devuelve true si el archivo presentado por path es un enlace simbólico.</a:t>
                      </a:r>
                      <a:endParaRPr sz="1000">
                        <a:solidFill>
                          <a:srgbClr val="666666"/>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Uso del File </a:t>
            </a:r>
            <a:endParaRPr/>
          </a:p>
        </p:txBody>
      </p:sp>
      <p:graphicFrame>
        <p:nvGraphicFramePr>
          <p:cNvPr id="1589" name="Google Shape;1589;p273"/>
          <p:cNvGraphicFramePr/>
          <p:nvPr/>
        </p:nvGraphicFramePr>
        <p:xfrm>
          <a:off x="434075" y="1048560"/>
          <a:ext cx="3000000" cy="3000000"/>
        </p:xfrm>
        <a:graphic>
          <a:graphicData uri="http://schemas.openxmlformats.org/drawingml/2006/table">
            <a:tbl>
              <a:tblPr>
                <a:noFill/>
                <a:tableStyleId>{3EAEBE74-0E2B-4FCF-94B2-6B8937009972}</a:tableStyleId>
              </a:tblPr>
              <a:tblGrid>
                <a:gridCol w="3683250"/>
                <a:gridCol w="4908475"/>
              </a:tblGrid>
              <a:tr h="510825">
                <a:tc>
                  <a:txBody>
                    <a:bodyPr/>
                    <a:lstStyle/>
                    <a:p>
                      <a:pPr indent="0" lvl="0" marL="0" rtl="0" algn="l">
                        <a:spcBef>
                          <a:spcPts val="0"/>
                        </a:spcBef>
                        <a:spcAft>
                          <a:spcPts val="0"/>
                        </a:spcAft>
                        <a:buNone/>
                      </a:pPr>
                      <a:r>
                        <a:rPr lang="es-419" sz="900">
                          <a:latin typeface="Consolas"/>
                          <a:ea typeface="Consolas"/>
                          <a:cs typeface="Consolas"/>
                          <a:sym typeface="Consolas"/>
                        </a:rPr>
                        <a:t>Boolean isHidden(Path path)</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Devuelve true si el archivo representado por path es un archivo oculto.</a:t>
                      </a:r>
                      <a:endParaRPr sz="1000">
                        <a:solidFill>
                          <a:srgbClr val="666666"/>
                        </a:solidFill>
                        <a:latin typeface="Ubuntu"/>
                        <a:ea typeface="Ubuntu"/>
                        <a:cs typeface="Ubuntu"/>
                        <a:sym typeface="Ubuntu"/>
                      </a:endParaRPr>
                    </a:p>
                  </a:txBody>
                  <a:tcPr marT="91425" marB="91425" marR="91425" marL="91425"/>
                </a:tc>
              </a:tr>
              <a:tr h="510825">
                <a:tc>
                  <a:txBody>
                    <a:bodyPr/>
                    <a:lstStyle/>
                    <a:p>
                      <a:pPr indent="0" lvl="0" marL="0" rtl="0" algn="l">
                        <a:spcBef>
                          <a:spcPts val="0"/>
                        </a:spcBef>
                        <a:spcAft>
                          <a:spcPts val="0"/>
                        </a:spcAft>
                        <a:buNone/>
                      </a:pPr>
                      <a:r>
                        <a:rPr lang="es-419" sz="900">
                          <a:latin typeface="Consolas"/>
                          <a:ea typeface="Consolas"/>
                          <a:cs typeface="Consolas"/>
                          <a:sym typeface="Consolas"/>
                        </a:rPr>
                        <a:t>long size(Path path)</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Devuelve el tamaño del archivo en bytes representados por path. </a:t>
                      </a:r>
                      <a:endParaRPr sz="1000">
                        <a:solidFill>
                          <a:srgbClr val="666666"/>
                        </a:solidFill>
                        <a:latin typeface="Ubuntu"/>
                        <a:ea typeface="Ubuntu"/>
                        <a:cs typeface="Ubuntu"/>
                        <a:sym typeface="Ubuntu"/>
                      </a:endParaRPr>
                    </a:p>
                  </a:txBody>
                  <a:tcPr marT="91425" marB="91425" marR="91425" marL="91425"/>
                </a:tc>
              </a:tr>
              <a:tr h="510825">
                <a:tc>
                  <a:txBody>
                    <a:bodyPr/>
                    <a:lstStyle/>
                    <a:p>
                      <a:pPr indent="0" lvl="0" marL="0" rtl="0" algn="l">
                        <a:spcBef>
                          <a:spcPts val="0"/>
                        </a:spcBef>
                        <a:spcAft>
                          <a:spcPts val="0"/>
                        </a:spcAft>
                        <a:buNone/>
                      </a:pPr>
                      <a:r>
                        <a:rPr lang="es-419" sz="900">
                          <a:latin typeface="Consolas"/>
                          <a:ea typeface="Consolas"/>
                          <a:cs typeface="Consolas"/>
                          <a:sym typeface="Consolas"/>
                        </a:rPr>
                        <a:t>UserPrincipal getOwner(Path path, LinkOption. . .), Path setOwner(Path path, UserPrincipal owner)</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Obtiene / establece el propietario del archivo.</a:t>
                      </a:r>
                      <a:endParaRPr sz="1000">
                        <a:solidFill>
                          <a:srgbClr val="666666"/>
                        </a:solidFill>
                        <a:latin typeface="Ubuntu"/>
                        <a:ea typeface="Ubuntu"/>
                        <a:cs typeface="Ubuntu"/>
                        <a:sym typeface="Ubuntu"/>
                      </a:endParaRPr>
                    </a:p>
                    <a:p>
                      <a:pPr indent="0" lvl="0" marL="0" rtl="0" algn="just">
                        <a:spcBef>
                          <a:spcPts val="0"/>
                        </a:spcBef>
                        <a:spcAft>
                          <a:spcPts val="0"/>
                        </a:spcAft>
                        <a:buNone/>
                      </a:pPr>
                      <a:r>
                        <a:t/>
                      </a:r>
                      <a:endParaRPr sz="1000">
                        <a:solidFill>
                          <a:srgbClr val="666666"/>
                        </a:solidFill>
                        <a:latin typeface="Ubuntu"/>
                        <a:ea typeface="Ubuntu"/>
                        <a:cs typeface="Ubuntu"/>
                        <a:sym typeface="Ubuntu"/>
                      </a:endParaRPr>
                    </a:p>
                  </a:txBody>
                  <a:tcPr marT="91425" marB="91425" marR="91425" marL="91425"/>
                </a:tc>
              </a:tr>
              <a:tr h="510825">
                <a:tc>
                  <a:txBody>
                    <a:bodyPr/>
                    <a:lstStyle/>
                    <a:p>
                      <a:pPr indent="0" lvl="0" marL="0" rtl="0" algn="l">
                        <a:spcBef>
                          <a:spcPts val="0"/>
                        </a:spcBef>
                        <a:spcAft>
                          <a:spcPts val="0"/>
                        </a:spcAft>
                        <a:buNone/>
                      </a:pPr>
                      <a:r>
                        <a:rPr lang="es-419" sz="900">
                          <a:latin typeface="Consolas"/>
                          <a:ea typeface="Consolas"/>
                          <a:cs typeface="Consolas"/>
                          <a:sym typeface="Consolas"/>
                        </a:rPr>
                        <a:t>FileTime getLastModifiedTime(Path path, LinkOption...)</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419" sz="900">
                          <a:latin typeface="Consolas"/>
                          <a:ea typeface="Consolas"/>
                          <a:cs typeface="Consolas"/>
                          <a:sym typeface="Consolas"/>
                        </a:rPr>
                        <a:t>Path setLastModifiedTime(Path path, FileTime time)</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br>
                        <a:rPr lang="es-419" sz="1000">
                          <a:solidFill>
                            <a:srgbClr val="666666"/>
                          </a:solidFill>
                          <a:latin typeface="Ubuntu"/>
                          <a:ea typeface="Ubuntu"/>
                          <a:cs typeface="Ubuntu"/>
                          <a:sym typeface="Ubuntu"/>
                        </a:rPr>
                      </a:br>
                      <a:r>
                        <a:rPr lang="es-419" sz="1000">
                          <a:solidFill>
                            <a:srgbClr val="666666"/>
                          </a:solidFill>
                          <a:latin typeface="Ubuntu"/>
                          <a:ea typeface="Ubuntu"/>
                          <a:cs typeface="Ubuntu"/>
                          <a:sym typeface="Ubuntu"/>
                        </a:rPr>
                        <a:t>Obtiene / establece la última hora modificada para la hora especificada. </a:t>
                      </a:r>
                      <a:endParaRPr sz="1000">
                        <a:solidFill>
                          <a:srgbClr val="666666"/>
                        </a:solidFill>
                        <a:latin typeface="Ubuntu"/>
                        <a:ea typeface="Ubuntu"/>
                        <a:cs typeface="Ubuntu"/>
                        <a:sym typeface="Ubuntu"/>
                      </a:endParaRPr>
                    </a:p>
                  </a:txBody>
                  <a:tcPr marT="91425" marB="91425" marR="91425" marL="91425"/>
                </a:tc>
              </a:tr>
              <a:tr h="510825">
                <a:tc>
                  <a:txBody>
                    <a:bodyPr/>
                    <a:lstStyle/>
                    <a:p>
                      <a:pPr indent="0" lvl="0" marL="0" rtl="0" algn="l">
                        <a:spcBef>
                          <a:spcPts val="0"/>
                        </a:spcBef>
                        <a:spcAft>
                          <a:spcPts val="0"/>
                        </a:spcAft>
                        <a:buNone/>
                      </a:pPr>
                      <a:r>
                        <a:rPr lang="es-419" sz="900">
                          <a:latin typeface="Consolas"/>
                          <a:ea typeface="Consolas"/>
                          <a:cs typeface="Consolas"/>
                          <a:sym typeface="Consolas"/>
                        </a:rPr>
                        <a:t>Object getAttribute(Path path, String attribute, LinkOption...)</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419" sz="900">
                          <a:latin typeface="Consolas"/>
                          <a:ea typeface="Consolas"/>
                          <a:cs typeface="Consolas"/>
                          <a:sym typeface="Consolas"/>
                        </a:rPr>
                        <a:t>Path setAttribute(Path path, String attribute, Object value, LinkOption...)</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000">
                          <a:solidFill>
                            <a:srgbClr val="666666"/>
                          </a:solidFill>
                          <a:latin typeface="Ubuntu"/>
                          <a:ea typeface="Ubuntu"/>
                          <a:cs typeface="Ubuntu"/>
                          <a:sym typeface="Ubuntu"/>
                        </a:rPr>
                        <a:t>Obtiene / establece el atributo especificado del archivo especificado.</a:t>
                      </a:r>
                      <a:endParaRPr sz="1000">
                        <a:solidFill>
                          <a:srgbClr val="666666"/>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2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Recorriendo ficheros  </a:t>
            </a:r>
            <a:endParaRPr/>
          </a:p>
        </p:txBody>
      </p:sp>
      <p:sp>
        <p:nvSpPr>
          <p:cNvPr id="1595" name="Google Shape;1595;p274"/>
          <p:cNvSpPr txBox="1"/>
          <p:nvPr>
            <p:ph idx="4294967295" type="body"/>
          </p:nvPr>
        </p:nvSpPr>
        <p:spPr>
          <a:xfrm>
            <a:off x="460950" y="1388850"/>
            <a:ext cx="8222100" cy="320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br>
              <a:rPr lang="es-419" sz="1400">
                <a:latin typeface="Ubuntu"/>
                <a:ea typeface="Ubuntu"/>
                <a:cs typeface="Ubuntu"/>
                <a:sym typeface="Ubuntu"/>
              </a:rPr>
            </a:br>
            <a:r>
              <a:rPr lang="es-419" sz="1200">
                <a:latin typeface="Ubuntu"/>
                <a:ea typeface="Ubuntu"/>
                <a:cs typeface="Ubuntu"/>
                <a:sym typeface="Ubuntu"/>
              </a:rPr>
              <a:t>El API provee de utilidades para recorrer los árboles de ficheros, para ello la clase Files posee 2 métodos</a:t>
            </a:r>
            <a:endParaRPr sz="1200">
              <a:latin typeface="Ubuntu"/>
              <a:ea typeface="Ubuntu"/>
              <a:cs typeface="Ubuntu"/>
              <a:sym typeface="Ubuntu"/>
            </a:endParaRPr>
          </a:p>
          <a:p>
            <a:pPr indent="0" lvl="0" marL="0" rtl="0" algn="just">
              <a:spcBef>
                <a:spcPts val="0"/>
              </a:spcBef>
              <a:spcAft>
                <a:spcPts val="0"/>
              </a:spcAft>
              <a:buNone/>
            </a:pPr>
            <a:r>
              <a:t/>
            </a:r>
            <a:endParaRPr sz="1000">
              <a:solidFill>
                <a:srgbClr val="434343"/>
              </a:solidFill>
              <a:latin typeface="Consolas"/>
              <a:ea typeface="Consolas"/>
              <a:cs typeface="Consolas"/>
              <a:sym typeface="Consolas"/>
            </a:endParaRPr>
          </a:p>
          <a:p>
            <a:pPr indent="0" lvl="0" marL="457200" rtl="0" algn="just">
              <a:spcBef>
                <a:spcPts val="0"/>
              </a:spcBef>
              <a:spcAft>
                <a:spcPts val="0"/>
              </a:spcAft>
              <a:buNone/>
            </a:pPr>
            <a:r>
              <a:rPr lang="es-419" sz="1000">
                <a:solidFill>
                  <a:srgbClr val="434343"/>
                </a:solidFill>
                <a:latin typeface="Consolas"/>
                <a:ea typeface="Consolas"/>
                <a:cs typeface="Consolas"/>
                <a:sym typeface="Consolas"/>
              </a:rPr>
              <a:t>Path walkFileTree(Path start, FileVisitor&lt;? super Path&gt; visitor)</a:t>
            </a:r>
            <a:br>
              <a:rPr lang="es-419" sz="1000">
                <a:solidFill>
                  <a:srgbClr val="434343"/>
                </a:solidFill>
                <a:latin typeface="Consolas"/>
                <a:ea typeface="Consolas"/>
                <a:cs typeface="Consolas"/>
                <a:sym typeface="Consolas"/>
              </a:rPr>
            </a:br>
            <a:r>
              <a:rPr lang="es-419" sz="1000">
                <a:solidFill>
                  <a:srgbClr val="434343"/>
                </a:solidFill>
                <a:latin typeface="Consolas"/>
                <a:ea typeface="Consolas"/>
                <a:cs typeface="Consolas"/>
                <a:sym typeface="Consolas"/>
              </a:rPr>
              <a:t>Path walkFileTree(Path start, Set&lt;FileVisitOption&gt; options, int maxDepth, FileVisitor&lt;? super Path&gt; visitor)</a:t>
            </a:r>
            <a:br>
              <a:rPr lang="es-419" sz="1000">
                <a:latin typeface="Consolas"/>
                <a:ea typeface="Consolas"/>
                <a:cs typeface="Consolas"/>
                <a:sym typeface="Consolas"/>
              </a:rPr>
            </a:br>
            <a:endParaRPr sz="1000">
              <a:latin typeface="Consolas"/>
              <a:ea typeface="Consolas"/>
              <a:cs typeface="Consolas"/>
              <a:sym typeface="Consolas"/>
            </a:endParaRPr>
          </a:p>
          <a:p>
            <a:pPr indent="0" lvl="0" marL="0" rtl="0" algn="just">
              <a:spcBef>
                <a:spcPts val="0"/>
              </a:spcBef>
              <a:spcAft>
                <a:spcPts val="0"/>
              </a:spcAft>
              <a:buNone/>
            </a:pPr>
            <a:r>
              <a:rPr lang="es-419" sz="1200">
                <a:latin typeface="Ubuntu"/>
                <a:ea typeface="Ubuntu"/>
                <a:cs typeface="Ubuntu"/>
                <a:sym typeface="Ubuntu"/>
              </a:rPr>
              <a:t>Ambos métodos poseen una instancia de FileVisitor, el cual controla que hacer mientras recorremos el árbol.  </a:t>
            </a:r>
            <a:endParaRPr sz="1200">
              <a:latin typeface="Ubuntu"/>
              <a:ea typeface="Ubuntu"/>
              <a:cs typeface="Ubuntu"/>
              <a:sym typeface="Ubuntu"/>
            </a:endParaRPr>
          </a:p>
          <a:p>
            <a:pPr indent="0" lvl="0" marL="0" rtl="0" algn="just">
              <a:spcBef>
                <a:spcPts val="0"/>
              </a:spcBef>
              <a:spcAft>
                <a:spcPts val="0"/>
              </a:spcAft>
              <a:buNone/>
            </a:pPr>
            <a:r>
              <a:t/>
            </a:r>
            <a:endParaRPr sz="1400">
              <a:latin typeface="Ubuntu"/>
              <a:ea typeface="Ubuntu"/>
              <a:cs typeface="Ubuntu"/>
              <a:sym typeface="Ubuntu"/>
            </a:endParaRPr>
          </a:p>
        </p:txBody>
      </p:sp>
      <p:graphicFrame>
        <p:nvGraphicFramePr>
          <p:cNvPr id="1596" name="Google Shape;1596;p274"/>
          <p:cNvGraphicFramePr/>
          <p:nvPr/>
        </p:nvGraphicFramePr>
        <p:xfrm>
          <a:off x="460950" y="3044885"/>
          <a:ext cx="3000000" cy="3000000"/>
        </p:xfrm>
        <a:graphic>
          <a:graphicData uri="http://schemas.openxmlformats.org/drawingml/2006/table">
            <a:tbl>
              <a:tblPr>
                <a:noFill/>
                <a:tableStyleId>{3EAEBE74-0E2B-4FCF-94B2-6B8937009972}</a:tableStyleId>
              </a:tblPr>
              <a:tblGrid>
                <a:gridCol w="4032900"/>
                <a:gridCol w="4558825"/>
              </a:tblGrid>
              <a:tr h="472200">
                <a:tc>
                  <a:txBody>
                    <a:bodyPr/>
                    <a:lstStyle/>
                    <a:p>
                      <a:pPr indent="0" lvl="0" marL="0" rtl="0" algn="l">
                        <a:spcBef>
                          <a:spcPts val="0"/>
                        </a:spcBef>
                        <a:spcAft>
                          <a:spcPts val="0"/>
                        </a:spcAft>
                        <a:buNone/>
                      </a:pPr>
                      <a:r>
                        <a:rPr lang="es-419" sz="800">
                          <a:latin typeface="Consolas"/>
                          <a:ea typeface="Consolas"/>
                          <a:cs typeface="Consolas"/>
                          <a:sym typeface="Consolas"/>
                        </a:rPr>
                        <a:t>FileVisitResult preVisitDirectory(T dir, BasicFileAttributes attrs)</a:t>
                      </a:r>
                      <a:endParaRPr sz="800">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s-419" sz="1000">
                          <a:solidFill>
                            <a:schemeClr val="lt2"/>
                          </a:solidFill>
                          <a:latin typeface="Ubuntu"/>
                          <a:ea typeface="Ubuntu"/>
                          <a:cs typeface="Ubuntu"/>
                          <a:sym typeface="Ubuntu"/>
                        </a:rPr>
                        <a:t>Se invoca justo antes de acceder a los elementos del directorio.</a:t>
                      </a:r>
                      <a:endParaRPr sz="1000">
                        <a:solidFill>
                          <a:srgbClr val="434343"/>
                        </a:solidFill>
                        <a:latin typeface="Ubuntu"/>
                        <a:ea typeface="Ubuntu"/>
                        <a:cs typeface="Ubuntu"/>
                        <a:sym typeface="Ubuntu"/>
                      </a:endParaRPr>
                    </a:p>
                  </a:txBody>
                  <a:tcPr marT="91425" marB="91425" marR="91425" marL="91425"/>
                </a:tc>
              </a:tr>
              <a:tr h="472200">
                <a:tc>
                  <a:txBody>
                    <a:bodyPr/>
                    <a:lstStyle/>
                    <a:p>
                      <a:pPr indent="0" lvl="0" marL="0" rtl="0" algn="l">
                        <a:spcBef>
                          <a:spcPts val="0"/>
                        </a:spcBef>
                        <a:spcAft>
                          <a:spcPts val="0"/>
                        </a:spcAft>
                        <a:buNone/>
                      </a:pPr>
                      <a:r>
                        <a:rPr lang="es-419" sz="800">
                          <a:latin typeface="Consolas"/>
                          <a:ea typeface="Consolas"/>
                          <a:cs typeface="Consolas"/>
                          <a:sym typeface="Consolas"/>
                        </a:rPr>
                        <a:t>FileVisitResult visitFile(T file, BasicFileAttributes attrs)</a:t>
                      </a:r>
                      <a:endParaRPr sz="800">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s-419" sz="1000">
                          <a:solidFill>
                            <a:schemeClr val="lt2"/>
                          </a:solidFill>
                          <a:latin typeface="Ubuntu"/>
                          <a:ea typeface="Ubuntu"/>
                          <a:cs typeface="Ubuntu"/>
                          <a:sym typeface="Ubuntu"/>
                        </a:rPr>
                        <a:t>Se invoca cuando se visita un archivo.</a:t>
                      </a:r>
                      <a:endParaRPr sz="1200">
                        <a:solidFill>
                          <a:srgbClr val="434343"/>
                        </a:solidFill>
                        <a:latin typeface="Ubuntu"/>
                        <a:ea typeface="Ubuntu"/>
                        <a:cs typeface="Ubuntu"/>
                        <a:sym typeface="Ubuntu"/>
                      </a:endParaRPr>
                    </a:p>
                  </a:txBody>
                  <a:tcPr marT="91425" marB="91425" marR="91425" marL="91425"/>
                </a:tc>
              </a:tr>
              <a:tr h="472200">
                <a:tc>
                  <a:txBody>
                    <a:bodyPr/>
                    <a:lstStyle/>
                    <a:p>
                      <a:pPr indent="0" lvl="0" marL="0" rtl="0" algn="l">
                        <a:spcBef>
                          <a:spcPts val="0"/>
                        </a:spcBef>
                        <a:spcAft>
                          <a:spcPts val="0"/>
                        </a:spcAft>
                        <a:buNone/>
                      </a:pPr>
                      <a:r>
                        <a:rPr lang="es-419" sz="800">
                          <a:latin typeface="Consolas"/>
                          <a:ea typeface="Consolas"/>
                          <a:cs typeface="Consolas"/>
                          <a:sym typeface="Consolas"/>
                        </a:rPr>
                        <a:t>FileVisitResult postVisitDirectory(T dir, IOException exc)</a:t>
                      </a:r>
                      <a:endParaRPr sz="800">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s-419" sz="1000">
                          <a:solidFill>
                            <a:schemeClr val="lt2"/>
                          </a:solidFill>
                          <a:latin typeface="Ubuntu"/>
                          <a:ea typeface="Ubuntu"/>
                          <a:cs typeface="Ubuntu"/>
                          <a:sym typeface="Ubuntu"/>
                        </a:rPr>
                        <a:t>Se invoca cuando se accede a todos los elementos del directorio.</a:t>
                      </a:r>
                      <a:endParaRPr sz="1200">
                        <a:solidFill>
                          <a:srgbClr val="434343"/>
                        </a:solidFill>
                        <a:latin typeface="Ubuntu"/>
                        <a:ea typeface="Ubuntu"/>
                        <a:cs typeface="Ubuntu"/>
                        <a:sym typeface="Ubuntu"/>
                      </a:endParaRPr>
                    </a:p>
                  </a:txBody>
                  <a:tcPr marT="91425" marB="91425" marR="91425" marL="91425"/>
                </a:tc>
              </a:tr>
              <a:tr h="326125">
                <a:tc>
                  <a:txBody>
                    <a:bodyPr/>
                    <a:lstStyle/>
                    <a:p>
                      <a:pPr indent="0" lvl="0" marL="0" rtl="0" algn="l">
                        <a:spcBef>
                          <a:spcPts val="0"/>
                        </a:spcBef>
                        <a:spcAft>
                          <a:spcPts val="0"/>
                        </a:spcAft>
                        <a:buNone/>
                      </a:pPr>
                      <a:r>
                        <a:rPr lang="es-419" sz="800">
                          <a:latin typeface="Consolas"/>
                          <a:ea typeface="Consolas"/>
                          <a:cs typeface="Consolas"/>
                          <a:sym typeface="Consolas"/>
                        </a:rPr>
                        <a:t>FileVisitResult visitFileFailed(T file, IOException exc)</a:t>
                      </a:r>
                      <a:endParaRPr sz="800">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s-419" sz="1000">
                          <a:solidFill>
                            <a:schemeClr val="lt2"/>
                          </a:solidFill>
                          <a:latin typeface="Ubuntu"/>
                          <a:ea typeface="Ubuntu"/>
                          <a:cs typeface="Ubuntu"/>
                          <a:sym typeface="Ubuntu"/>
                        </a:rPr>
                        <a:t>Se invoca cuando no se puede acceder al archivo.</a:t>
                      </a:r>
                      <a:endParaRPr sz="1200">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Recorriendo ficheros  </a:t>
            </a:r>
            <a:endParaRPr/>
          </a:p>
        </p:txBody>
      </p:sp>
      <p:sp>
        <p:nvSpPr>
          <p:cNvPr id="1602" name="Google Shape;1602;p275"/>
          <p:cNvSpPr txBox="1"/>
          <p:nvPr>
            <p:ph idx="4294967295" type="body"/>
          </p:nvPr>
        </p:nvSpPr>
        <p:spPr>
          <a:xfrm>
            <a:off x="460950" y="1444775"/>
            <a:ext cx="8222100" cy="314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600">
                <a:latin typeface="Ubuntu"/>
                <a:ea typeface="Ubuntu"/>
                <a:cs typeface="Ubuntu"/>
                <a:sym typeface="Ubuntu"/>
              </a:rPr>
              <a:t>La clase </a:t>
            </a:r>
            <a:r>
              <a:rPr lang="es-419" sz="1600">
                <a:latin typeface="Consolas"/>
                <a:ea typeface="Consolas"/>
                <a:cs typeface="Consolas"/>
                <a:sym typeface="Consolas"/>
              </a:rPr>
              <a:t>java.io.File</a:t>
            </a:r>
            <a:r>
              <a:rPr lang="es-419" sz="1600">
                <a:latin typeface="Ubuntu"/>
                <a:ea typeface="Ubuntu"/>
                <a:cs typeface="Ubuntu"/>
                <a:sym typeface="Ubuntu"/>
              </a:rPr>
              <a:t> tiene métodos </a:t>
            </a:r>
            <a:r>
              <a:rPr lang="es-419" sz="1600">
                <a:latin typeface="Consolas"/>
                <a:ea typeface="Consolas"/>
                <a:cs typeface="Consolas"/>
                <a:sym typeface="Consolas"/>
              </a:rPr>
              <a:t>list() y listFiles()</a:t>
            </a:r>
            <a:r>
              <a:rPr lang="es-419" sz="1600">
                <a:latin typeface="Ubuntu"/>
                <a:ea typeface="Ubuntu"/>
                <a:cs typeface="Ubuntu"/>
                <a:sym typeface="Ubuntu"/>
              </a:rPr>
              <a:t>. Ellos pueden ser usados para instancias de File que representan una carpeta, y regresan una lista de archivos y carpetas que son “hijos directos” (que están dentro de la carpeta).</a:t>
            </a:r>
            <a:endParaRPr sz="1600">
              <a:latin typeface="Ubuntu"/>
              <a:ea typeface="Ubuntu"/>
              <a:cs typeface="Ubuntu"/>
              <a:sym typeface="Ubuntu"/>
            </a:endParaRPr>
          </a:p>
          <a:p>
            <a:pPr indent="0" lvl="0" marL="0" rtl="0" algn="just">
              <a:spcBef>
                <a:spcPts val="1000"/>
              </a:spcBef>
              <a:spcAft>
                <a:spcPts val="1000"/>
              </a:spcAft>
              <a:buNone/>
            </a:pPr>
            <a:r>
              <a:rPr lang="es-419" sz="1600">
                <a:latin typeface="Ubuntu"/>
                <a:ea typeface="Ubuntu"/>
                <a:cs typeface="Ubuntu"/>
                <a:sym typeface="Ubuntu"/>
              </a:rPr>
              <a:t>Un mecanismo un poco más poderoso es provisto con la clase </a:t>
            </a:r>
            <a:r>
              <a:rPr lang="es-419" sz="1600">
                <a:latin typeface="Consolas"/>
                <a:ea typeface="Consolas"/>
                <a:cs typeface="Consolas"/>
                <a:sym typeface="Consolas"/>
              </a:rPr>
              <a:t>java.nio.file.Files</a:t>
            </a:r>
            <a:r>
              <a:rPr lang="es-419" sz="1600">
                <a:latin typeface="Ubuntu"/>
                <a:ea typeface="Ubuntu"/>
                <a:cs typeface="Ubuntu"/>
                <a:sym typeface="Ubuntu"/>
              </a:rPr>
              <a:t>, como lo son lo visitores de archivos y flujos de carpeta, los cuales pueden realizar filtros selectivos y combinaciones (matching) para elementos descubiertos.</a:t>
            </a: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800"/>
              <a:t>Java File I/O (NIO.2) ::  Recorriendo ficheros</a:t>
            </a:r>
            <a:r>
              <a:rPr lang="es-419"/>
              <a:t>  </a:t>
            </a:r>
            <a:endParaRPr/>
          </a:p>
        </p:txBody>
      </p:sp>
      <p:sp>
        <p:nvSpPr>
          <p:cNvPr id="1608" name="Google Shape;1608;p276"/>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900">
                <a:latin typeface="Ubuntu"/>
                <a:ea typeface="Ubuntu"/>
                <a:cs typeface="Ubuntu"/>
                <a:sym typeface="Ubuntu"/>
              </a:rPr>
              <a:t>Ejemplo</a:t>
            </a:r>
            <a:endParaRPr sz="900">
              <a:latin typeface="Ubuntu"/>
              <a:ea typeface="Ubuntu"/>
              <a:cs typeface="Ubuntu"/>
              <a:sym typeface="Ubuntu"/>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class MyFileVisitor extends SimpleFileVisitor&lt;Path&gt;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FileVisitResult visitFile(Path path, BasicFileAttributes fileAttributes){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System.out.println("file name:" + path.getFileName());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return FileVisitResult.CONTINUE;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FileVisitResult preVisitDirectory(Path path, BasicFileAttributes fileAttributes){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System.out.println("----------Directory name:" + path +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return FileVisitResult.CONTINUE;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public class FileTreeWalk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static void main(String[] args)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if(args.length != 1) {</a:t>
            </a:r>
            <a:endParaRPr sz="9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900">
                <a:solidFill>
                  <a:srgbClr val="434343"/>
                </a:solidFill>
                <a:latin typeface="Consolas"/>
                <a:ea typeface="Consolas"/>
                <a:cs typeface="Consolas"/>
                <a:sym typeface="Consolas"/>
              </a:rPr>
              <a:t>System.out.println("usage: FileWalkTree &lt;source-path&gt;");</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System.exit(−1); }</a:t>
            </a:r>
            <a:endParaRPr sz="9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900">
                <a:solidFill>
                  <a:srgbClr val="434343"/>
                </a:solidFill>
                <a:latin typeface="Consolas"/>
                <a:ea typeface="Consolas"/>
                <a:cs typeface="Consolas"/>
                <a:sym typeface="Consolas"/>
              </a:rPr>
              <a:t>Path pathSource = Paths.get(args[0]);</a:t>
            </a:r>
            <a:endParaRPr sz="9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900">
                <a:solidFill>
                  <a:srgbClr val="434343"/>
                </a:solidFill>
                <a:latin typeface="Consolas"/>
                <a:ea typeface="Consolas"/>
                <a:cs typeface="Consolas"/>
                <a:sym typeface="Consolas"/>
              </a:rPr>
              <a:t>try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Files.walkFileTree(pathSource, new MyFileVisitor());</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catch (IOException e) { e.printStackTrace(); }</a:t>
            </a:r>
            <a:endParaRPr sz="9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2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900"/>
              <a:t>J</a:t>
            </a:r>
            <a:r>
              <a:rPr lang="es-419" sz="2500"/>
              <a:t>ava File I/O (NIO.2) ::  Revisando ficheros (ej. 2)</a:t>
            </a:r>
            <a:r>
              <a:rPr lang="es-419" sz="2900"/>
              <a:t>  </a:t>
            </a:r>
            <a:endParaRPr sz="2900"/>
          </a:p>
        </p:txBody>
      </p:sp>
      <p:sp>
        <p:nvSpPr>
          <p:cNvPr id="1614" name="Google Shape;1614;p277"/>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300">
                <a:latin typeface="Ubuntu"/>
                <a:ea typeface="Ubuntu"/>
                <a:cs typeface="Ubuntu"/>
                <a:sym typeface="Ubuntu"/>
              </a:rPr>
              <a:t>Ejemplo 2 de uso de la clase FileVisitResult </a:t>
            </a:r>
            <a:endParaRPr b="1" sz="1300">
              <a:latin typeface="Ubuntu"/>
              <a:ea typeface="Ubuntu"/>
              <a:cs typeface="Ubuntu"/>
              <a:sym typeface="Ubuntu"/>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class MyFileCopyVisitor extends SimpleFileVisitor&lt;Path&gt;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private Path source, destination;</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MyFileCopyVisitor(Path s, Path d)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source = 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destination = d;</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       public FileVisitResult visitFile(Path path, BasicFileAttributes fileAttributes)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Path newd = destination.resolve(source.relativize(path));</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try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Files.copy(path, newd, StandardCopyOption.REPLACE_EXISTING);</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catch (IOException e) {e.printStackTrace(); }</a:t>
            </a:r>
            <a:endParaRPr sz="9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900">
                <a:solidFill>
                  <a:srgbClr val="434343"/>
                </a:solidFill>
                <a:latin typeface="Consolas"/>
                <a:ea typeface="Consolas"/>
                <a:cs typeface="Consolas"/>
                <a:sym typeface="Consolas"/>
              </a:rPr>
              <a:t>return FileVisitResult.CONTINUE;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endParaRPr sz="9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900">
                <a:solidFill>
                  <a:srgbClr val="434343"/>
                </a:solidFill>
                <a:latin typeface="Consolas"/>
                <a:ea typeface="Consolas"/>
                <a:cs typeface="Consolas"/>
                <a:sym typeface="Consolas"/>
              </a:rPr>
              <a:t>public FileVisitResult preVisitDirectory(Path path, BasicFileAttributes fileAttributes)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Path newd = destination.resolve(source.relativize(path));</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try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Files.copy(path, newd, StandardCopyOption.REPLACE_EXISTING);</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catch (IOException e) {e.printStackTrace();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return FileVisitResult.CONTINUE;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a:t>
            </a:r>
            <a:endParaRPr sz="9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900">
                <a:solidFill>
                  <a:srgbClr val="434343"/>
                </a:solidFill>
                <a:latin typeface="Consolas"/>
                <a:ea typeface="Consolas"/>
                <a:cs typeface="Consolas"/>
                <a:sym typeface="Consolas"/>
              </a:rPr>
              <a:t>}</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a:t>
            </a:r>
            <a:br>
              <a:rPr lang="es-419" sz="900">
                <a:latin typeface="Consolas"/>
                <a:ea typeface="Consolas"/>
                <a:cs typeface="Consolas"/>
                <a:sym typeface="Consolas"/>
              </a:rPr>
            </a:br>
            <a:br>
              <a:rPr lang="es-419" sz="900">
                <a:latin typeface="Consolas"/>
                <a:ea typeface="Consolas"/>
                <a:cs typeface="Consolas"/>
                <a:sym typeface="Consolas"/>
              </a:rPr>
            </a:b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2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Revisando ficheros  (ejemplo 2 cont)   </a:t>
            </a:r>
            <a:endParaRPr/>
          </a:p>
        </p:txBody>
      </p:sp>
      <p:sp>
        <p:nvSpPr>
          <p:cNvPr id="1620" name="Google Shape;1620;p278"/>
          <p:cNvSpPr txBox="1"/>
          <p:nvPr>
            <p:ph idx="4294967295" type="body"/>
          </p:nvPr>
        </p:nvSpPr>
        <p:spPr>
          <a:xfrm>
            <a:off x="460950" y="1396500"/>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Ubuntu"/>
              <a:ea typeface="Ubuntu"/>
              <a:cs typeface="Ubuntu"/>
              <a:sym typeface="Ubuntu"/>
            </a:endParaRPr>
          </a:p>
          <a:p>
            <a:pPr indent="0" lvl="0" marL="0" rtl="0" algn="l">
              <a:spcBef>
                <a:spcPts val="0"/>
              </a:spcBef>
              <a:spcAft>
                <a:spcPts val="0"/>
              </a:spcAft>
              <a:buNone/>
            </a:pPr>
            <a:r>
              <a:rPr lang="es-419" sz="1200">
                <a:solidFill>
                  <a:srgbClr val="434343"/>
                </a:solidFill>
                <a:latin typeface="Consolas"/>
                <a:ea typeface="Consolas"/>
                <a:cs typeface="Consolas"/>
                <a:sym typeface="Consolas"/>
              </a:rPr>
              <a:t>public class FileTreeWalkCopy {</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        public static void main(String[] args) {</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		if(args.length != 2) {</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			System.out.println("usage: FileTreeWalkCopy &lt;source-path&gt; &lt;destination-path&gt;"); </a:t>
            </a:r>
            <a:endParaRPr sz="12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1200">
                <a:solidFill>
                  <a:srgbClr val="434343"/>
                </a:solidFill>
                <a:latin typeface="Consolas"/>
                <a:ea typeface="Consolas"/>
                <a:cs typeface="Consolas"/>
                <a:sym typeface="Consolas"/>
              </a:rPr>
              <a:t>System.exit(1);</a:t>
            </a:r>
            <a:endParaRPr sz="12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1200">
                <a:solidFill>
                  <a:srgbClr val="434343"/>
                </a:solidFill>
                <a:latin typeface="Consolas"/>
                <a:ea typeface="Consolas"/>
                <a:cs typeface="Consolas"/>
                <a:sym typeface="Consolas"/>
              </a:rPr>
              <a:t>}</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Path pathSource = Paths.get(args[0]);</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Path pathDestination = Paths.get(args[1]);</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try {</a:t>
            </a:r>
            <a:endParaRPr sz="12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1200">
                <a:solidFill>
                  <a:srgbClr val="434343"/>
                </a:solidFill>
                <a:latin typeface="Consolas"/>
                <a:ea typeface="Consolas"/>
                <a:cs typeface="Consolas"/>
                <a:sym typeface="Consolas"/>
              </a:rPr>
              <a:t>Files.walkFileTree(pathSource, new MyFileCopyVisitor(pathSource, pathDestination));</a:t>
            </a:r>
            <a:endParaRPr sz="12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1200">
                <a:solidFill>
                  <a:srgbClr val="434343"/>
                </a:solidFill>
                <a:latin typeface="Consolas"/>
                <a:ea typeface="Consolas"/>
                <a:cs typeface="Consolas"/>
                <a:sym typeface="Consolas"/>
              </a:rPr>
              <a:t>System.out.println("Files copied successfully!");</a:t>
            </a:r>
            <a:endParaRPr sz="12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1200">
                <a:solidFill>
                  <a:srgbClr val="434343"/>
                </a:solidFill>
                <a:latin typeface="Consolas"/>
                <a:ea typeface="Consolas"/>
                <a:cs typeface="Consolas"/>
                <a:sym typeface="Consolas"/>
              </a:rPr>
              <a:t>} catch (IOException e) { e.printStackTrace();}</a:t>
            </a:r>
            <a:endParaRPr sz="12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1200">
                <a:solidFill>
                  <a:srgbClr val="434343"/>
                </a:solidFill>
                <a:latin typeface="Consolas"/>
                <a:ea typeface="Consolas"/>
                <a:cs typeface="Consolas"/>
                <a:sym typeface="Consolas"/>
              </a:rPr>
              <a:t>}</a:t>
            </a:r>
            <a:br>
              <a:rPr lang="es-419" sz="1200">
                <a:solidFill>
                  <a:srgbClr val="434343"/>
                </a:solidFill>
                <a:latin typeface="Consolas"/>
                <a:ea typeface="Consolas"/>
                <a:cs typeface="Consolas"/>
                <a:sym typeface="Consolas"/>
              </a:rPr>
            </a:br>
            <a:r>
              <a:rPr lang="es-419" sz="1200">
                <a:solidFill>
                  <a:srgbClr val="434343"/>
                </a:solidFill>
                <a:latin typeface="Consolas"/>
                <a:ea typeface="Consolas"/>
                <a:cs typeface="Consolas"/>
                <a:sym typeface="Consolas"/>
              </a:rPr>
              <a:t>}</a:t>
            </a:r>
            <a:br>
              <a:rPr lang="es-419" sz="1200">
                <a:solidFill>
                  <a:srgbClr val="434343"/>
                </a:solidFill>
                <a:latin typeface="Consolas"/>
                <a:ea typeface="Consolas"/>
                <a:cs typeface="Consolas"/>
                <a:sym typeface="Consolas"/>
              </a:rPr>
            </a:br>
            <a:endParaRPr sz="1200">
              <a:solidFill>
                <a:srgbClr val="434343"/>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s-419"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Buscando ficheros</a:t>
            </a:r>
            <a:endParaRPr/>
          </a:p>
        </p:txBody>
      </p:sp>
      <p:sp>
        <p:nvSpPr>
          <p:cNvPr id="1626" name="Google Shape;1626;p279"/>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Ubuntu"/>
              <a:buChar char="●"/>
            </a:pPr>
            <a:r>
              <a:rPr lang="es-419" sz="1400">
                <a:latin typeface="Ubuntu"/>
                <a:ea typeface="Ubuntu"/>
                <a:cs typeface="Ubuntu"/>
                <a:sym typeface="Ubuntu"/>
              </a:rPr>
              <a:t>Una vez que entienda cómo recorrer el árbol de archivos, es muy sencillo y fácil encontrar un archivo deseado. por Por ejemplo, si está buscando un archivo / directorio en particular, puede intentar coincidir con el nombre del archivo / directorio que está buscando con el método </a:t>
            </a:r>
            <a:r>
              <a:rPr lang="es-419" sz="1400">
                <a:latin typeface="Consolas"/>
                <a:ea typeface="Consolas"/>
                <a:cs typeface="Consolas"/>
                <a:sym typeface="Consolas"/>
              </a:rPr>
              <a:t>visitFile() </a:t>
            </a:r>
            <a:r>
              <a:rPr lang="es-419" sz="1400">
                <a:latin typeface="Ubuntu"/>
                <a:ea typeface="Ubuntu"/>
                <a:cs typeface="Ubuntu"/>
                <a:sym typeface="Ubuntu"/>
              </a:rPr>
              <a:t>o </a:t>
            </a:r>
            <a:r>
              <a:rPr lang="es-419" sz="1400">
                <a:latin typeface="Consolas"/>
                <a:ea typeface="Consolas"/>
                <a:cs typeface="Consolas"/>
                <a:sym typeface="Consolas"/>
              </a:rPr>
              <a:t>preVisitDirectory()</a:t>
            </a:r>
            <a:r>
              <a:rPr lang="es-419" sz="1400">
                <a:latin typeface="Ubuntu"/>
                <a:ea typeface="Ubuntu"/>
                <a:cs typeface="Ubuntu"/>
                <a:sym typeface="Ubuntu"/>
              </a:rPr>
              <a:t>. </a:t>
            </a:r>
            <a:endParaRPr sz="1400">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sz="1400">
                <a:latin typeface="Ubuntu"/>
                <a:ea typeface="Ubuntu"/>
                <a:cs typeface="Ubuntu"/>
                <a:sym typeface="Ubuntu"/>
              </a:rPr>
              <a:t>Sin embargo, si está buscando todos los archivos que coincidan un patrón particular (por ejemplo, todos los archivos fuente de Java o archivos xml) en un árbol de archivos, puede usar glob o regex para nombres de archivos. La interfaz </a:t>
            </a:r>
            <a:r>
              <a:rPr lang="es-419" sz="1400">
                <a:latin typeface="Consolas"/>
                <a:ea typeface="Consolas"/>
                <a:cs typeface="Consolas"/>
                <a:sym typeface="Consolas"/>
              </a:rPr>
              <a:t>PathMatcher</a:t>
            </a:r>
            <a:r>
              <a:rPr lang="es-419" sz="1400">
                <a:latin typeface="Ubuntu"/>
                <a:ea typeface="Ubuntu"/>
                <a:cs typeface="Ubuntu"/>
                <a:sym typeface="Ubuntu"/>
              </a:rPr>
              <a:t> es útil en este contexto ya que coincidirá con una ruta de acceso para usted una vez que haya especificado el patrón deseado. </a:t>
            </a:r>
            <a:endParaRPr sz="1400">
              <a:latin typeface="Ubuntu"/>
              <a:ea typeface="Ubuntu"/>
              <a:cs typeface="Ubuntu"/>
              <a:sym typeface="Ubuntu"/>
            </a:endParaRPr>
          </a:p>
          <a:p>
            <a:pPr indent="-317500" lvl="0" marL="457200" rtl="0" algn="just">
              <a:spcBef>
                <a:spcPts val="1000"/>
              </a:spcBef>
              <a:spcAft>
                <a:spcPts val="0"/>
              </a:spcAft>
              <a:buSzPts val="1400"/>
              <a:buFont typeface="Ubuntu"/>
              <a:buChar char="●"/>
            </a:pPr>
            <a:r>
              <a:rPr lang="es-419" sz="1400">
                <a:latin typeface="Ubuntu"/>
                <a:ea typeface="Ubuntu"/>
                <a:cs typeface="Ubuntu"/>
                <a:sym typeface="Ubuntu"/>
              </a:rPr>
              <a:t>La interfaz </a:t>
            </a:r>
            <a:r>
              <a:rPr lang="es-419" sz="1400">
                <a:latin typeface="Consolas"/>
                <a:ea typeface="Consolas"/>
                <a:cs typeface="Consolas"/>
                <a:sym typeface="Consolas"/>
              </a:rPr>
              <a:t>PathMatcher</a:t>
            </a:r>
            <a:r>
              <a:rPr lang="es-419" sz="1400">
                <a:latin typeface="Ubuntu"/>
                <a:ea typeface="Ubuntu"/>
                <a:cs typeface="Ubuntu"/>
                <a:sym typeface="Ubuntu"/>
              </a:rPr>
              <a:t> se implementa para cada sistema de archivos, y puede obtener una instancia de la clase FileSystem utilizando el método </a:t>
            </a:r>
            <a:r>
              <a:rPr lang="es-419" sz="1400">
                <a:latin typeface="Consolas"/>
                <a:ea typeface="Consolas"/>
                <a:cs typeface="Consolas"/>
                <a:sym typeface="Consolas"/>
              </a:rPr>
              <a:t>getPathMatcher()</a:t>
            </a:r>
            <a:r>
              <a:rPr lang="es-419" sz="1400">
                <a:latin typeface="Ubuntu"/>
                <a:ea typeface="Ubuntu"/>
                <a:cs typeface="Ubuntu"/>
                <a:sym typeface="Ubuntu"/>
              </a:rPr>
              <a:t>.</a:t>
            </a:r>
            <a:endParaRPr sz="1400">
              <a:latin typeface="Ubuntu"/>
              <a:ea typeface="Ubuntu"/>
              <a:cs typeface="Ubuntu"/>
              <a:sym typeface="Ubuntu"/>
            </a:endParaRPr>
          </a:p>
          <a:p>
            <a:pPr indent="0" lvl="0" marL="0" rtl="0" algn="just">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File I/O (NIO.2) :: Buscando ficheros</a:t>
            </a:r>
            <a:endParaRPr/>
          </a:p>
        </p:txBody>
      </p:sp>
      <p:sp>
        <p:nvSpPr>
          <p:cNvPr id="1632" name="Google Shape;1632;p280"/>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a:latin typeface="Ubuntu"/>
                <a:ea typeface="Ubuntu"/>
                <a:cs typeface="Ubuntu"/>
                <a:sym typeface="Ubuntu"/>
              </a:rPr>
              <a:t>Patrones (patterns)</a:t>
            </a:r>
            <a:endParaRPr b="1">
              <a:latin typeface="Ubuntu"/>
              <a:ea typeface="Ubuntu"/>
              <a:cs typeface="Ubuntu"/>
              <a:sym typeface="Ubuntu"/>
            </a:endParaRPr>
          </a:p>
        </p:txBody>
      </p:sp>
      <p:graphicFrame>
        <p:nvGraphicFramePr>
          <p:cNvPr id="1633" name="Google Shape;1633;p280"/>
          <p:cNvGraphicFramePr/>
          <p:nvPr/>
        </p:nvGraphicFramePr>
        <p:xfrm>
          <a:off x="1305450" y="1563035"/>
          <a:ext cx="3000000" cy="3000000"/>
        </p:xfrm>
        <a:graphic>
          <a:graphicData uri="http://schemas.openxmlformats.org/drawingml/2006/table">
            <a:tbl>
              <a:tblPr>
                <a:noFill/>
                <a:tableStyleId>{3EAEBE74-0E2B-4FCF-94B2-6B8937009972}</a:tableStyleId>
              </a:tblPr>
              <a:tblGrid>
                <a:gridCol w="842675"/>
                <a:gridCol w="5333050"/>
              </a:tblGrid>
              <a:tr h="239050">
                <a:tc>
                  <a:txBody>
                    <a:bodyPr/>
                    <a:lstStyle/>
                    <a:p>
                      <a:pPr indent="0" lvl="0" marL="0" rtl="0" algn="l">
                        <a:spcBef>
                          <a:spcPts val="0"/>
                        </a:spcBef>
                        <a:spcAft>
                          <a:spcPts val="0"/>
                        </a:spcAft>
                        <a:buNone/>
                      </a:pPr>
                      <a:r>
                        <a:rPr lang="es-419" sz="900">
                          <a:latin typeface="Consolas"/>
                          <a:ea typeface="Consolas"/>
                          <a:cs typeface="Consolas"/>
                          <a:sym typeface="Consolas"/>
                        </a:rPr>
                        <a: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Corresponde a cualquier cadena de cualquier longitud, incluso de longitud cero.</a:t>
                      </a:r>
                      <a:endParaRPr>
                        <a:latin typeface="Ubuntu"/>
                        <a:ea typeface="Ubuntu"/>
                        <a:cs typeface="Ubuntu"/>
                        <a:sym typeface="Ubuntu"/>
                      </a:endParaRPr>
                    </a:p>
                  </a:txBody>
                  <a:tcPr marT="91425" marB="91425" marR="91425" marL="91425"/>
                </a:tc>
              </a:tr>
              <a:tr h="239050">
                <a:tc>
                  <a:txBody>
                    <a:bodyPr/>
                    <a:lstStyle/>
                    <a:p>
                      <a:pPr indent="0" lvl="0" marL="0" rtl="0" algn="l">
                        <a:spcBef>
                          <a:spcPts val="0"/>
                        </a:spcBef>
                        <a:spcAft>
                          <a:spcPts val="0"/>
                        </a:spcAft>
                        <a:buNone/>
                      </a:pPr>
                      <a:r>
                        <a:rPr lang="es-419" sz="900">
                          <a:latin typeface="Consolas"/>
                          <a:ea typeface="Consolas"/>
                          <a:cs typeface="Consolas"/>
                          <a:sym typeface="Consolas"/>
                        </a:rPr>
                        <a: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Similar a "*", pero cruza los límites del directorio.</a:t>
                      </a:r>
                      <a:endParaRPr>
                        <a:latin typeface="Ubuntu"/>
                        <a:ea typeface="Ubuntu"/>
                        <a:cs typeface="Ubuntu"/>
                        <a:sym typeface="Ubuntu"/>
                      </a:endParaRPr>
                    </a:p>
                  </a:txBody>
                  <a:tcPr marT="91425" marB="91425" marR="91425" marL="91425"/>
                </a:tc>
              </a:tr>
              <a:tr h="239050">
                <a:tc>
                  <a:txBody>
                    <a:bodyPr/>
                    <a:lstStyle/>
                    <a:p>
                      <a:pPr indent="0" lvl="0" marL="0" rtl="0" algn="l">
                        <a:spcBef>
                          <a:spcPts val="0"/>
                        </a:spcBef>
                        <a:spcAft>
                          <a:spcPts val="0"/>
                        </a:spcAft>
                        <a:buNone/>
                      </a:pPr>
                      <a:r>
                        <a:rPr lang="es-419" sz="900">
                          <a:latin typeface="Consolas"/>
                          <a:ea typeface="Consolas"/>
                          <a:cs typeface="Consolas"/>
                          <a:sym typeface="Consolas"/>
                        </a:rPr>
                        <a: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Encuentra cualquier carácter</a:t>
                      </a:r>
                      <a:endParaRPr>
                        <a:latin typeface="Ubuntu"/>
                        <a:ea typeface="Ubuntu"/>
                        <a:cs typeface="Ubuntu"/>
                        <a:sym typeface="Ubuntu"/>
                      </a:endParaRPr>
                    </a:p>
                  </a:txBody>
                  <a:tcPr marT="91425" marB="91425" marR="91425" marL="91425"/>
                </a:tc>
              </a:tr>
              <a:tr h="239050">
                <a:tc>
                  <a:txBody>
                    <a:bodyPr/>
                    <a:lstStyle/>
                    <a:p>
                      <a:pPr indent="0" lvl="0" marL="0" rtl="0" algn="l">
                        <a:spcBef>
                          <a:spcPts val="0"/>
                        </a:spcBef>
                        <a:spcAft>
                          <a:spcPts val="0"/>
                        </a:spcAft>
                        <a:buNone/>
                      </a:pPr>
                      <a:r>
                        <a:rPr lang="es-419" sz="900">
                          <a:latin typeface="Consolas"/>
                          <a:ea typeface="Consolas"/>
                          <a:cs typeface="Consolas"/>
                          <a:sym typeface="Consolas"/>
                        </a:rPr>
                        <a:t>[xyz]</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Encuentra a x, y, o z.</a:t>
                      </a:r>
                      <a:endParaRPr>
                        <a:latin typeface="Ubuntu"/>
                        <a:ea typeface="Ubuntu"/>
                        <a:cs typeface="Ubuntu"/>
                        <a:sym typeface="Ubuntu"/>
                      </a:endParaRPr>
                    </a:p>
                  </a:txBody>
                  <a:tcPr marT="91425" marB="91425" marR="91425" marL="91425"/>
                </a:tc>
              </a:tr>
              <a:tr h="328925">
                <a:tc>
                  <a:txBody>
                    <a:bodyPr/>
                    <a:lstStyle/>
                    <a:p>
                      <a:pPr indent="0" lvl="0" marL="0" rtl="0" algn="l">
                        <a:spcBef>
                          <a:spcPts val="0"/>
                        </a:spcBef>
                        <a:spcAft>
                          <a:spcPts val="0"/>
                        </a:spcAft>
                        <a:buNone/>
                      </a:pPr>
                      <a:r>
                        <a:rPr lang="es-419" sz="900">
                          <a:latin typeface="Consolas"/>
                          <a:ea typeface="Consolas"/>
                          <a:cs typeface="Consolas"/>
                          <a:sym typeface="Consolas"/>
                        </a:rPr>
                        <a:t>[0-5]</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Encuentra cualquier carácter en el rango de 0 a 5.</a:t>
                      </a:r>
                      <a:endParaRPr>
                        <a:latin typeface="Ubuntu"/>
                        <a:ea typeface="Ubuntu"/>
                        <a:cs typeface="Ubuntu"/>
                        <a:sym typeface="Ubuntu"/>
                      </a:endParaRPr>
                    </a:p>
                  </a:txBody>
                  <a:tcPr marT="91425" marB="91425" marR="91425" marL="91425"/>
                </a:tc>
              </a:tr>
              <a:tr h="328925">
                <a:tc>
                  <a:txBody>
                    <a:bodyPr/>
                    <a:lstStyle/>
                    <a:p>
                      <a:pPr indent="0" lvl="0" marL="0" rtl="0" algn="l">
                        <a:spcBef>
                          <a:spcPts val="0"/>
                        </a:spcBef>
                        <a:spcAft>
                          <a:spcPts val="0"/>
                        </a:spcAft>
                        <a:buNone/>
                      </a:pPr>
                      <a:r>
                        <a:rPr lang="es-419" sz="900">
                          <a:latin typeface="Consolas"/>
                          <a:ea typeface="Consolas"/>
                          <a:cs typeface="Consolas"/>
                          <a:sym typeface="Consolas"/>
                        </a:rPr>
                        <a:t>[a-z]</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Encuentra a cualquier letra minúscula.</a:t>
                      </a:r>
                      <a:endParaRPr>
                        <a:solidFill>
                          <a:srgbClr val="434343"/>
                        </a:solidFill>
                        <a:latin typeface="Ubuntu"/>
                        <a:ea typeface="Ubuntu"/>
                        <a:cs typeface="Ubuntu"/>
                        <a:sym typeface="Ubuntu"/>
                      </a:endParaRPr>
                    </a:p>
                  </a:txBody>
                  <a:tcPr marT="91425" marB="91425" marR="91425" marL="91425"/>
                </a:tc>
              </a:tr>
              <a:tr h="328925">
                <a:tc>
                  <a:txBody>
                    <a:bodyPr/>
                    <a:lstStyle/>
                    <a:p>
                      <a:pPr indent="0" lvl="0" marL="0" rtl="0" algn="l">
                        <a:spcBef>
                          <a:spcPts val="0"/>
                        </a:spcBef>
                        <a:spcAft>
                          <a:spcPts val="0"/>
                        </a:spcAft>
                        <a:buNone/>
                      </a:pPr>
                      <a:r>
                        <a:rPr lang="es-419" sz="900">
                          <a:latin typeface="Consolas"/>
                          <a:ea typeface="Consolas"/>
                          <a:cs typeface="Consolas"/>
                          <a:sym typeface="Consolas"/>
                        </a:rPr>
                        <a:t>{xyz,abc}</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a:latin typeface="Ubuntu"/>
                          <a:ea typeface="Ubuntu"/>
                          <a:cs typeface="Ubuntu"/>
                          <a:sym typeface="Ubuntu"/>
                        </a:rPr>
                        <a:t>Encuentra  xyz o abc.</a:t>
                      </a:r>
                      <a:endParaRPr>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700"/>
              <a:t>Java File I/O (NIO.2) ::  Buscando ficheros (ej)   </a:t>
            </a:r>
            <a:endParaRPr sz="2700"/>
          </a:p>
        </p:txBody>
      </p:sp>
      <p:sp>
        <p:nvSpPr>
          <p:cNvPr id="1639" name="Google Shape;1639;p281"/>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Ubuntu"/>
                <a:ea typeface="Ubuntu"/>
                <a:cs typeface="Ubuntu"/>
                <a:sym typeface="Ubuntu"/>
              </a:rPr>
              <a:t>Ejemplo de uso de la clase FileVisitResult con pattern</a:t>
            </a:r>
            <a:endParaRPr sz="1200">
              <a:latin typeface="Ubuntu"/>
              <a:ea typeface="Ubuntu"/>
              <a:cs typeface="Ubuntu"/>
              <a:sym typeface="Ubuntu"/>
            </a:endParaRPr>
          </a:p>
          <a:p>
            <a:pPr indent="457200" lvl="0" marL="0" rtl="0" algn="l">
              <a:spcBef>
                <a:spcPts val="0"/>
              </a:spcBef>
              <a:spcAft>
                <a:spcPts val="0"/>
              </a:spcAft>
              <a:buNone/>
            </a:pPr>
            <a:br>
              <a:rPr lang="es-419" sz="900">
                <a:latin typeface="Consolas"/>
                <a:ea typeface="Consolas"/>
                <a:cs typeface="Consolas"/>
                <a:sym typeface="Consolas"/>
              </a:rPr>
            </a:br>
            <a:r>
              <a:rPr lang="es-419" sz="900">
                <a:latin typeface="Consolas"/>
                <a:ea typeface="Consolas"/>
                <a:cs typeface="Consolas"/>
                <a:sym typeface="Consolas"/>
              </a:rPr>
              <a:t>c</a:t>
            </a:r>
            <a:r>
              <a:rPr lang="es-419" sz="900">
                <a:solidFill>
                  <a:srgbClr val="434343"/>
                </a:solidFill>
                <a:latin typeface="Consolas"/>
                <a:ea typeface="Consolas"/>
                <a:cs typeface="Consolas"/>
                <a:sym typeface="Consolas"/>
              </a:rPr>
              <a:t>lass MyFileFindVisitor extends SimpleFileVisitor&lt;Path&gt;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private PathMatcher matcher;</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MyFileFindVisitor(String pattern){</a:t>
            </a:r>
            <a:endParaRPr sz="9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900">
                <a:solidFill>
                  <a:srgbClr val="434343"/>
                </a:solidFill>
                <a:latin typeface="Consolas"/>
                <a:ea typeface="Consolas"/>
                <a:cs typeface="Consolas"/>
                <a:sym typeface="Consolas"/>
              </a:rPr>
              <a:t>try {</a:t>
            </a:r>
            <a:endParaRPr sz="9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900">
                <a:solidFill>
                  <a:srgbClr val="434343"/>
                </a:solidFill>
                <a:latin typeface="Consolas"/>
                <a:ea typeface="Consolas"/>
                <a:cs typeface="Consolas"/>
                <a:sym typeface="Consolas"/>
              </a:rPr>
              <a:t>matcher = FileSystems.getDefault().getPathMatcher(pattern);</a:t>
            </a:r>
            <a:endParaRPr sz="9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900">
                <a:solidFill>
                  <a:srgbClr val="434343"/>
                </a:solidFill>
                <a:latin typeface="Consolas"/>
                <a:ea typeface="Consolas"/>
                <a:cs typeface="Consolas"/>
                <a:sym typeface="Consolas"/>
              </a:rPr>
              <a:t>} catch(IllegalArgumentException iae)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System.err.println("Invalid pattern; did you forget to prefix \"glob:\"?(as in glob:*.java)");</a:t>
            </a:r>
            <a:endParaRPr sz="9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900">
                <a:solidFill>
                  <a:srgbClr val="434343"/>
                </a:solidFill>
                <a:latin typeface="Consolas"/>
                <a:ea typeface="Consolas"/>
                <a:cs typeface="Consolas"/>
                <a:sym typeface="Consolas"/>
              </a:rPr>
              <a:t>System.exit(−1);</a:t>
            </a:r>
            <a:endParaRPr sz="9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900">
                <a:solidFill>
                  <a:srgbClr val="434343"/>
                </a:solidFill>
                <a:latin typeface="Consolas"/>
                <a:ea typeface="Consolas"/>
                <a:cs typeface="Consolas"/>
                <a:sym typeface="Consolas"/>
              </a:rPr>
              <a:t>}</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FileVisitResult visitFile(Path path, BasicFileAttributes fileAttributes){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find(path);</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return FileVisitResult.CONTINUE;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private void find(Path path) {</a:t>
            </a:r>
            <a:endParaRPr sz="9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900">
                <a:solidFill>
                  <a:srgbClr val="434343"/>
                </a:solidFill>
                <a:latin typeface="Consolas"/>
                <a:ea typeface="Consolas"/>
                <a:cs typeface="Consolas"/>
                <a:sym typeface="Consolas"/>
              </a:rPr>
              <a:t>Path name = path.getFileName();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if(matcher.matches(name))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System.out.println("Matching file:" + path.getFileName());</a:t>
            </a:r>
            <a:endParaRPr sz="9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900">
                <a:solidFill>
                  <a:srgbClr val="434343"/>
                </a:solidFill>
                <a:latin typeface="Consolas"/>
                <a:ea typeface="Consolas"/>
                <a:cs typeface="Consolas"/>
                <a:sym typeface="Consolas"/>
              </a:rPr>
              <a:t>}</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public FileVisitResult preVisitDirectory(Path path, BasicFileAttributes fileAttributes){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find(path);</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return FileVisitResult.CONTINUE;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s-419"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idx="1" type="body"/>
          </p:nvPr>
        </p:nvSpPr>
        <p:spPr>
          <a:xfrm>
            <a:off x="311700" y="273200"/>
            <a:ext cx="8520600" cy="4295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Creando un Objeto</a:t>
            </a:r>
            <a:endParaRPr/>
          </a:p>
          <a:p>
            <a:pPr indent="0" lvl="0" marL="0" rtl="0" algn="just">
              <a:spcBef>
                <a:spcPts val="0"/>
              </a:spcBef>
              <a:spcAft>
                <a:spcPts val="0"/>
              </a:spcAft>
              <a:buNone/>
            </a:pPr>
            <a:r>
              <a:rPr lang="es-419" sz="1400"/>
              <a:t>Una clase proporciona los planos para los objetos. Entonces, básicamente, un objeto se crea a partir de una clase. En Java, la keyword que se usa para crear nuevos objetos es </a:t>
            </a:r>
            <a:r>
              <a:rPr b="1" lang="es-419" sz="1400"/>
              <a:t>new</a:t>
            </a:r>
            <a:r>
              <a:rPr lang="es-419" sz="1400"/>
              <a:t>.</a:t>
            </a:r>
            <a:br>
              <a:rPr lang="es-419" sz="1400"/>
            </a:br>
            <a:endParaRPr sz="1400"/>
          </a:p>
          <a:p>
            <a:pPr indent="0" lvl="0" marL="0" rtl="0" algn="just">
              <a:spcBef>
                <a:spcPts val="0"/>
              </a:spcBef>
              <a:spcAft>
                <a:spcPts val="0"/>
              </a:spcAft>
              <a:buNone/>
            </a:pPr>
            <a:br>
              <a:rPr lang="es-419"/>
            </a:br>
            <a:r>
              <a:rPr b="1" lang="es-419"/>
              <a:t>Hay tres pasos al crear un objeto de una clase:</a:t>
            </a:r>
            <a:endParaRPr b="1"/>
          </a:p>
          <a:p>
            <a:pPr indent="0" lvl="0" marL="0" rtl="0" algn="just">
              <a:spcBef>
                <a:spcPts val="0"/>
              </a:spcBef>
              <a:spcAft>
                <a:spcPts val="0"/>
              </a:spcAft>
              <a:buNone/>
            </a:pPr>
            <a:r>
              <a:t/>
            </a:r>
            <a:endParaRPr b="1"/>
          </a:p>
          <a:p>
            <a:pPr indent="-342900" lvl="0" marL="457200" rtl="0" algn="just">
              <a:spcBef>
                <a:spcPts val="0"/>
              </a:spcBef>
              <a:spcAft>
                <a:spcPts val="0"/>
              </a:spcAft>
              <a:buSzPts val="1800"/>
              <a:buChar char="●"/>
            </a:pPr>
            <a:r>
              <a:rPr b="1" lang="es-419" sz="1600"/>
              <a:t>Declaración:</a:t>
            </a:r>
            <a:r>
              <a:rPr lang="es-419"/>
              <a:t> </a:t>
            </a:r>
            <a:r>
              <a:rPr lang="es-419" sz="1400"/>
              <a:t>una declaración de variable con un nombre de variable con un tipo de objeto</a:t>
            </a:r>
            <a:endParaRPr sz="1400"/>
          </a:p>
          <a:p>
            <a:pPr indent="-342900" lvl="0" marL="457200" rtl="0" algn="just">
              <a:spcBef>
                <a:spcPts val="0"/>
              </a:spcBef>
              <a:spcAft>
                <a:spcPts val="0"/>
              </a:spcAft>
              <a:buSzPts val="1800"/>
              <a:buChar char="●"/>
            </a:pPr>
            <a:r>
              <a:rPr b="1" lang="es-419" sz="1600"/>
              <a:t>Instanciación: </a:t>
            </a:r>
            <a:r>
              <a:rPr lang="es-419" sz="1400"/>
              <a:t>la palabra clave </a:t>
            </a:r>
            <a:r>
              <a:rPr b="1" lang="es-419" sz="1400"/>
              <a:t>new</a:t>
            </a:r>
            <a:r>
              <a:rPr lang="es-419" sz="1400"/>
              <a:t> se usa para crear el objeto.</a:t>
            </a:r>
            <a:endParaRPr sz="1400"/>
          </a:p>
          <a:p>
            <a:pPr indent="-342900" lvl="0" marL="457200" rtl="0" algn="just">
              <a:spcBef>
                <a:spcPts val="0"/>
              </a:spcBef>
              <a:spcAft>
                <a:spcPts val="0"/>
              </a:spcAft>
              <a:buSzPts val="1800"/>
              <a:buChar char="●"/>
            </a:pPr>
            <a:r>
              <a:rPr b="1" lang="es-419" sz="1600"/>
              <a:t>Inicialización: </a:t>
            </a:r>
            <a:r>
              <a:rPr lang="es-419" sz="1400"/>
              <a:t>la palabra clave  </a:t>
            </a:r>
            <a:r>
              <a:rPr b="1" lang="es-419" sz="1400"/>
              <a:t>new </a:t>
            </a:r>
            <a:r>
              <a:rPr lang="es-419" sz="1400"/>
              <a:t>es seguida por una llamada a un constructor. Esta llamada inicializa el nuevo objeto.</a:t>
            </a:r>
            <a:br>
              <a:rPr lang="es-419" sz="1400"/>
            </a:br>
            <a:br>
              <a:rPr lang="es-419"/>
            </a:b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600"/>
              <a:t>Java File I/O (NIO.2) ::  Buscando ficheros (ej)   </a:t>
            </a:r>
            <a:endParaRPr sz="2600"/>
          </a:p>
        </p:txBody>
      </p:sp>
      <p:sp>
        <p:nvSpPr>
          <p:cNvPr id="1645" name="Google Shape;1645;p282"/>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Ubuntu"/>
              <a:ea typeface="Ubuntu"/>
              <a:cs typeface="Ubuntu"/>
              <a:sym typeface="Ubuntu"/>
            </a:endParaRPr>
          </a:p>
          <a:p>
            <a:pPr indent="0" lvl="0" marL="0" rtl="0" algn="l">
              <a:spcBef>
                <a:spcPts val="0"/>
              </a:spcBef>
              <a:spcAft>
                <a:spcPts val="0"/>
              </a:spcAft>
              <a:buNone/>
            </a:pPr>
            <a:r>
              <a:rPr lang="es-419"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s-419" sz="1000">
                <a:solidFill>
                  <a:srgbClr val="434343"/>
                </a:solidFill>
                <a:latin typeface="Consolas"/>
                <a:ea typeface="Consolas"/>
                <a:cs typeface="Consolas"/>
                <a:sym typeface="Consolas"/>
              </a:rPr>
              <a:t>public class FileTreeWalkFind {</a:t>
            </a:r>
            <a:endParaRPr sz="10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1000">
                <a:solidFill>
                  <a:srgbClr val="434343"/>
                </a:solidFill>
                <a:latin typeface="Consolas"/>
                <a:ea typeface="Consolas"/>
                <a:cs typeface="Consolas"/>
                <a:sym typeface="Consolas"/>
              </a:rPr>
              <a:t>public static void main(String[] args) {</a:t>
            </a:r>
            <a:endParaRPr sz="10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1000">
                <a:solidFill>
                  <a:srgbClr val="434343"/>
                </a:solidFill>
                <a:latin typeface="Consolas"/>
                <a:ea typeface="Consolas"/>
                <a:cs typeface="Consolas"/>
                <a:sym typeface="Consolas"/>
              </a:rPr>
              <a:t>if(args.length != 2){</a:t>
            </a:r>
            <a:endParaRPr sz="10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1000">
                <a:solidFill>
                  <a:srgbClr val="434343"/>
                </a:solidFill>
                <a:latin typeface="Consolas"/>
                <a:ea typeface="Consolas"/>
                <a:cs typeface="Consolas"/>
                <a:sym typeface="Consolas"/>
              </a:rPr>
              <a:t>System.out.println("usage: FileTreeWalkFind &lt;start-path&gt; &lt;pattern to search&gt;");</a:t>
            </a:r>
            <a:br>
              <a:rPr lang="es-419" sz="1000">
                <a:solidFill>
                  <a:srgbClr val="434343"/>
                </a:solidFill>
                <a:latin typeface="Consolas"/>
                <a:ea typeface="Consolas"/>
                <a:cs typeface="Consolas"/>
                <a:sym typeface="Consolas"/>
              </a:rPr>
            </a:br>
            <a:r>
              <a:rPr lang="es-419" sz="1000">
                <a:solidFill>
                  <a:srgbClr val="434343"/>
                </a:solidFill>
                <a:latin typeface="Consolas"/>
                <a:ea typeface="Consolas"/>
                <a:cs typeface="Consolas"/>
                <a:sym typeface="Consolas"/>
              </a:rPr>
              <a:t>       System.exit(−1);</a:t>
            </a:r>
            <a:endParaRPr sz="10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1000">
                <a:solidFill>
                  <a:srgbClr val="434343"/>
                </a:solidFill>
                <a:latin typeface="Consolas"/>
                <a:ea typeface="Consolas"/>
                <a:cs typeface="Consolas"/>
                <a:sym typeface="Consolas"/>
              </a:rPr>
              <a:t>}</a:t>
            </a:r>
            <a:endParaRPr sz="10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1000">
                <a:solidFill>
                  <a:srgbClr val="434343"/>
                </a:solidFill>
                <a:latin typeface="Consolas"/>
                <a:ea typeface="Consolas"/>
                <a:cs typeface="Consolas"/>
                <a:sym typeface="Consolas"/>
              </a:rPr>
              <a:t>Path startPath = Paths.get(args[0]);</a:t>
            </a:r>
            <a:endParaRPr sz="1000">
              <a:solidFill>
                <a:srgbClr val="434343"/>
              </a:solidFill>
              <a:latin typeface="Consolas"/>
              <a:ea typeface="Consolas"/>
              <a:cs typeface="Consolas"/>
              <a:sym typeface="Consolas"/>
            </a:endParaRPr>
          </a:p>
          <a:p>
            <a:pPr indent="0" lvl="0" marL="914400" rtl="0" algn="l">
              <a:spcBef>
                <a:spcPts val="0"/>
              </a:spcBef>
              <a:spcAft>
                <a:spcPts val="0"/>
              </a:spcAft>
              <a:buNone/>
            </a:pPr>
            <a:r>
              <a:rPr lang="es-419" sz="1000">
                <a:solidFill>
                  <a:srgbClr val="434343"/>
                </a:solidFill>
                <a:latin typeface="Consolas"/>
                <a:ea typeface="Consolas"/>
                <a:cs typeface="Consolas"/>
                <a:sym typeface="Consolas"/>
              </a:rPr>
              <a:t>String pattern = args[1];</a:t>
            </a:r>
            <a:endParaRPr sz="10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1000">
                <a:solidFill>
                  <a:srgbClr val="434343"/>
                </a:solidFill>
                <a:latin typeface="Consolas"/>
                <a:ea typeface="Consolas"/>
                <a:cs typeface="Consolas"/>
                <a:sym typeface="Consolas"/>
              </a:rPr>
              <a:t>try {</a:t>
            </a:r>
            <a:endParaRPr sz="1000">
              <a:solidFill>
                <a:srgbClr val="434343"/>
              </a:solidFill>
              <a:latin typeface="Consolas"/>
              <a:ea typeface="Consolas"/>
              <a:cs typeface="Consolas"/>
              <a:sym typeface="Consolas"/>
            </a:endParaRPr>
          </a:p>
          <a:p>
            <a:pPr indent="457200" lvl="0" marL="914400" rtl="0" algn="l">
              <a:spcBef>
                <a:spcPts val="0"/>
              </a:spcBef>
              <a:spcAft>
                <a:spcPts val="0"/>
              </a:spcAft>
              <a:buNone/>
            </a:pPr>
            <a:r>
              <a:rPr lang="es-419" sz="1000">
                <a:solidFill>
                  <a:srgbClr val="434343"/>
                </a:solidFill>
                <a:latin typeface="Consolas"/>
                <a:ea typeface="Consolas"/>
                <a:cs typeface="Consolas"/>
                <a:sym typeface="Consolas"/>
              </a:rPr>
              <a:t>Files.walkFileTree(startPath, new MyFileFindVisitor(pattern));</a:t>
            </a:r>
            <a:br>
              <a:rPr lang="es-419" sz="1000">
                <a:solidFill>
                  <a:srgbClr val="434343"/>
                </a:solidFill>
                <a:latin typeface="Consolas"/>
                <a:ea typeface="Consolas"/>
                <a:cs typeface="Consolas"/>
                <a:sym typeface="Consolas"/>
              </a:rPr>
            </a:br>
            <a:r>
              <a:rPr lang="es-419" sz="1000">
                <a:solidFill>
                  <a:srgbClr val="434343"/>
                </a:solidFill>
                <a:latin typeface="Consolas"/>
                <a:ea typeface="Consolas"/>
                <a:cs typeface="Consolas"/>
                <a:sym typeface="Consolas"/>
              </a:rPr>
              <a:t>       System.out.println("File search completed!");</a:t>
            </a:r>
            <a:br>
              <a:rPr lang="es-419" sz="1000">
                <a:solidFill>
                  <a:srgbClr val="434343"/>
                </a:solidFill>
                <a:latin typeface="Consolas"/>
                <a:ea typeface="Consolas"/>
                <a:cs typeface="Consolas"/>
                <a:sym typeface="Consolas"/>
              </a:rPr>
            </a:br>
            <a:r>
              <a:rPr lang="es-419" sz="1000">
                <a:solidFill>
                  <a:srgbClr val="434343"/>
                </a:solidFill>
                <a:latin typeface="Consolas"/>
                <a:ea typeface="Consolas"/>
                <a:cs typeface="Consolas"/>
                <a:sym typeface="Consolas"/>
              </a:rPr>
              <a:t>} catch (IOException e) {e.printStackTrace(); } </a:t>
            </a:r>
            <a:endParaRPr sz="10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1000">
                <a:solidFill>
                  <a:srgbClr val="434343"/>
                </a:solidFill>
                <a:latin typeface="Consolas"/>
                <a:ea typeface="Consolas"/>
                <a:cs typeface="Consolas"/>
                <a:sym typeface="Consolas"/>
              </a:rPr>
              <a:t>}</a:t>
            </a:r>
            <a:br>
              <a:rPr lang="es-419" sz="1000">
                <a:solidFill>
                  <a:srgbClr val="434343"/>
                </a:solidFill>
                <a:latin typeface="Consolas"/>
                <a:ea typeface="Consolas"/>
                <a:cs typeface="Consolas"/>
                <a:sym typeface="Consolas"/>
              </a:rPr>
            </a:br>
            <a:r>
              <a:rPr lang="es-419" sz="1000">
                <a:solidFill>
                  <a:srgbClr val="434343"/>
                </a:solidFill>
                <a:latin typeface="Consolas"/>
                <a:ea typeface="Consolas"/>
                <a:cs typeface="Consolas"/>
                <a:sym typeface="Consolas"/>
              </a:rPr>
              <a:t>}</a:t>
            </a:r>
            <a:endParaRPr sz="1000">
              <a:solidFill>
                <a:srgbClr val="434343"/>
              </a:solidFill>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2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700"/>
              <a:t>Java File I/O (NIO.2) :: Observando cambios</a:t>
            </a:r>
            <a:endParaRPr sz="2700"/>
          </a:p>
        </p:txBody>
      </p:sp>
      <p:sp>
        <p:nvSpPr>
          <p:cNvPr id="1651" name="Google Shape;1651;p283"/>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Ubuntu"/>
              <a:buChar char="●"/>
            </a:pPr>
            <a:r>
              <a:rPr lang="es-419" sz="1600">
                <a:latin typeface="Ubuntu"/>
                <a:ea typeface="Ubuntu"/>
                <a:cs typeface="Ubuntu"/>
                <a:sym typeface="Ubuntu"/>
              </a:rPr>
              <a:t>Java 7 ofrece un servicio de visualización de directorios que puede lograr detectar cambios en los ficheros o directorios. Puede registrar un directorio utilizando este servicio para cambiar la notificación de eventos y cada vez que ocurra algún cambio en el directorio (como un nuevo archivo creación, eliminación de archivos y modificación de archivos) obtendrá una notificación de evento sobre el cambio. </a:t>
            </a:r>
            <a:endParaRPr sz="1600">
              <a:latin typeface="Ubuntu"/>
              <a:ea typeface="Ubuntu"/>
              <a:cs typeface="Ubuntu"/>
              <a:sym typeface="Ubuntu"/>
            </a:endParaRPr>
          </a:p>
          <a:p>
            <a:pPr indent="-330200" lvl="0" marL="457200" rtl="0" algn="just">
              <a:spcBef>
                <a:spcPts val="0"/>
              </a:spcBef>
              <a:spcAft>
                <a:spcPts val="0"/>
              </a:spcAft>
              <a:buSzPts val="1600"/>
              <a:buFont typeface="Ubuntu"/>
              <a:buChar char="●"/>
            </a:pPr>
            <a:r>
              <a:rPr lang="es-419" sz="1600">
                <a:latin typeface="Ubuntu"/>
                <a:ea typeface="Ubuntu"/>
                <a:cs typeface="Ubuntu"/>
                <a:sym typeface="Ubuntu"/>
              </a:rPr>
              <a:t>El servicio el conveniente, escalable para realizar de una manera fácil seguimiento de los cambios en un directorio.</a:t>
            </a:r>
            <a:endParaRPr sz="1600">
              <a:latin typeface="Ubuntu"/>
              <a:ea typeface="Ubuntu"/>
              <a:cs typeface="Ubuntu"/>
              <a:sym typeface="Ubuntu"/>
            </a:endParaRPr>
          </a:p>
          <a:p>
            <a:pPr indent="0" lvl="0" marL="0" rtl="0" algn="just">
              <a:spcBef>
                <a:spcPts val="1000"/>
              </a:spcBef>
              <a:spcAft>
                <a:spcPts val="0"/>
              </a:spcAft>
              <a:buNone/>
            </a:pPr>
            <a:r>
              <a:t/>
            </a:r>
            <a:endParaRPr sz="1400">
              <a:latin typeface="Ubuntu"/>
              <a:ea typeface="Ubuntu"/>
              <a:cs typeface="Ubuntu"/>
              <a:sym typeface="Ubuntu"/>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2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t>Java File I/O (NIO.2) ::  Observando cambios (ej)   </a:t>
            </a:r>
            <a:endParaRPr sz="2400"/>
          </a:p>
        </p:txBody>
      </p:sp>
      <p:sp>
        <p:nvSpPr>
          <p:cNvPr id="1657" name="Google Shape;1657;p284"/>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s-419" sz="800">
                <a:latin typeface="Consolas"/>
                <a:ea typeface="Consolas"/>
                <a:cs typeface="Consolas"/>
                <a:sym typeface="Consolas"/>
              </a:rPr>
              <a:t>Path path = Paths.get("./out");</a:t>
            </a:r>
            <a:br>
              <a:rPr lang="es-419" sz="800">
                <a:latin typeface="Consolas"/>
                <a:ea typeface="Consolas"/>
                <a:cs typeface="Consolas"/>
                <a:sym typeface="Consolas"/>
              </a:rPr>
            </a:br>
            <a:r>
              <a:rPr lang="es-419" sz="800">
                <a:latin typeface="Consolas"/>
                <a:ea typeface="Consolas"/>
                <a:cs typeface="Consolas"/>
                <a:sym typeface="Consolas"/>
              </a:rPr>
              <a:t>WatchService watchService = path.getFileSystem().newWatchService();</a:t>
            </a:r>
            <a:br>
              <a:rPr lang="es-419" sz="800">
                <a:latin typeface="Consolas"/>
                <a:ea typeface="Consolas"/>
                <a:cs typeface="Consolas"/>
                <a:sym typeface="Consolas"/>
              </a:rPr>
            </a:br>
            <a:r>
              <a:rPr lang="es-419" sz="800">
                <a:latin typeface="Consolas"/>
                <a:ea typeface="Consolas"/>
                <a:cs typeface="Consolas"/>
                <a:sym typeface="Consolas"/>
              </a:rPr>
              <a:t>path.register(watchService, StandardWatchEventKinds.ENTRY_MODIFY,                   StandardWatchEventKinds.ENTRY_DELETE,StandardWatchEventKinds.ENTRY_CREATE);</a:t>
            </a:r>
            <a:br>
              <a:rPr lang="es-419" sz="800">
                <a:latin typeface="Consolas"/>
                <a:ea typeface="Consolas"/>
                <a:cs typeface="Consolas"/>
                <a:sym typeface="Consolas"/>
              </a:rPr>
            </a:br>
            <a:r>
              <a:rPr lang="es-419" sz="800">
                <a:latin typeface="Consolas"/>
                <a:ea typeface="Consolas"/>
                <a:cs typeface="Consolas"/>
                <a:sym typeface="Consolas"/>
              </a:rPr>
              <a:t>for (; ; ) {  // bucle infinito</a:t>
            </a:r>
            <a:br>
              <a:rPr lang="es-419" sz="800">
                <a:latin typeface="Consolas"/>
                <a:ea typeface="Consolas"/>
                <a:cs typeface="Consolas"/>
                <a:sym typeface="Consolas"/>
              </a:rPr>
            </a:br>
            <a:r>
              <a:rPr lang="es-419" sz="800">
                <a:latin typeface="Consolas"/>
                <a:ea typeface="Consolas"/>
                <a:cs typeface="Consolas"/>
                <a:sym typeface="Consolas"/>
              </a:rPr>
              <a:t>	WatchKey key  = watchService.take();</a:t>
            </a:r>
            <a:br>
              <a:rPr lang="es-419" sz="800">
                <a:latin typeface="Consolas"/>
                <a:ea typeface="Consolas"/>
                <a:cs typeface="Consolas"/>
                <a:sym typeface="Consolas"/>
              </a:rPr>
            </a:br>
            <a:r>
              <a:rPr lang="es-419" sz="800">
                <a:latin typeface="Consolas"/>
                <a:ea typeface="Consolas"/>
                <a:cs typeface="Consolas"/>
                <a:sym typeface="Consolas"/>
              </a:rPr>
              <a:t>            // iterate for each event</a:t>
            </a:r>
            <a:br>
              <a:rPr lang="es-419" sz="800">
                <a:latin typeface="Consolas"/>
                <a:ea typeface="Consolas"/>
                <a:cs typeface="Consolas"/>
                <a:sym typeface="Consolas"/>
              </a:rPr>
            </a:br>
            <a:r>
              <a:rPr lang="es-419" sz="800">
                <a:latin typeface="Consolas"/>
                <a:ea typeface="Consolas"/>
                <a:cs typeface="Consolas"/>
                <a:sym typeface="Consolas"/>
              </a:rPr>
              <a:t>            for (WatchEvent&lt;?&gt; event : key.pollEvents()) {</a:t>
            </a:r>
            <a:br>
              <a:rPr lang="es-419" sz="800">
                <a:latin typeface="Consolas"/>
                <a:ea typeface="Consolas"/>
                <a:cs typeface="Consolas"/>
                <a:sym typeface="Consolas"/>
              </a:rPr>
            </a:br>
            <a:r>
              <a:rPr lang="es-419" sz="800">
                <a:latin typeface="Consolas"/>
                <a:ea typeface="Consolas"/>
                <a:cs typeface="Consolas"/>
                <a:sym typeface="Consolas"/>
              </a:rPr>
              <a:t>                switch (event.kind().name()) {</a:t>
            </a:r>
            <a:br>
              <a:rPr lang="es-419" sz="800">
                <a:latin typeface="Consolas"/>
                <a:ea typeface="Consolas"/>
                <a:cs typeface="Consolas"/>
                <a:sym typeface="Consolas"/>
              </a:rPr>
            </a:br>
            <a:r>
              <a:rPr lang="es-419" sz="800">
                <a:latin typeface="Consolas"/>
                <a:ea typeface="Consolas"/>
                <a:cs typeface="Consolas"/>
                <a:sym typeface="Consolas"/>
              </a:rPr>
              <a:t>                    case "OVERFLOW":</a:t>
            </a:r>
            <a:br>
              <a:rPr lang="es-419" sz="800">
                <a:latin typeface="Consolas"/>
                <a:ea typeface="Consolas"/>
                <a:cs typeface="Consolas"/>
                <a:sym typeface="Consolas"/>
              </a:rPr>
            </a:br>
            <a:r>
              <a:rPr lang="es-419" sz="800">
                <a:latin typeface="Consolas"/>
                <a:ea typeface="Consolas"/>
                <a:cs typeface="Consolas"/>
                <a:sym typeface="Consolas"/>
              </a:rPr>
              <a:t>                        System.out.println("We lost some events");</a:t>
            </a:r>
            <a:br>
              <a:rPr lang="es-419" sz="800">
                <a:latin typeface="Consolas"/>
                <a:ea typeface="Consolas"/>
                <a:cs typeface="Consolas"/>
                <a:sym typeface="Consolas"/>
              </a:rPr>
            </a:br>
            <a:r>
              <a:rPr lang="es-419" sz="800">
                <a:latin typeface="Consolas"/>
                <a:ea typeface="Consolas"/>
                <a:cs typeface="Consolas"/>
                <a:sym typeface="Consolas"/>
              </a:rPr>
              <a:t>                        break;</a:t>
            </a:r>
            <a:br>
              <a:rPr lang="es-419" sz="800">
                <a:latin typeface="Consolas"/>
                <a:ea typeface="Consolas"/>
                <a:cs typeface="Consolas"/>
                <a:sym typeface="Consolas"/>
              </a:rPr>
            </a:br>
            <a:r>
              <a:rPr lang="es-419" sz="800">
                <a:latin typeface="Consolas"/>
                <a:ea typeface="Consolas"/>
                <a:cs typeface="Consolas"/>
                <a:sym typeface="Consolas"/>
              </a:rPr>
              <a:t>                    case "ENTRY_MODIFY":  </a:t>
            </a:r>
            <a:br>
              <a:rPr lang="es-419" sz="800">
                <a:latin typeface="Consolas"/>
                <a:ea typeface="Consolas"/>
                <a:cs typeface="Consolas"/>
                <a:sym typeface="Consolas"/>
              </a:rPr>
            </a:br>
            <a:r>
              <a:rPr lang="es-419" sz="800">
                <a:latin typeface="Consolas"/>
                <a:ea typeface="Consolas"/>
                <a:cs typeface="Consolas"/>
                <a:sym typeface="Consolas"/>
              </a:rPr>
              <a:t>                    case "ENTRY_DELETE":    </a:t>
            </a:r>
            <a:br>
              <a:rPr lang="es-419" sz="800">
                <a:latin typeface="Consolas"/>
                <a:ea typeface="Consolas"/>
                <a:cs typeface="Consolas"/>
                <a:sym typeface="Consolas"/>
              </a:rPr>
            </a:br>
            <a:r>
              <a:rPr lang="es-419" sz="800">
                <a:latin typeface="Consolas"/>
                <a:ea typeface="Consolas"/>
                <a:cs typeface="Consolas"/>
                <a:sym typeface="Consolas"/>
              </a:rPr>
              <a:t>                    case "ENTRY_CREATE":</a:t>
            </a:r>
            <a:br>
              <a:rPr lang="es-419" sz="800">
                <a:latin typeface="Consolas"/>
                <a:ea typeface="Consolas"/>
                <a:cs typeface="Consolas"/>
                <a:sym typeface="Consolas"/>
              </a:rPr>
            </a:br>
            <a:r>
              <a:rPr lang="es-419" sz="800">
                <a:latin typeface="Consolas"/>
                <a:ea typeface="Consolas"/>
                <a:cs typeface="Consolas"/>
                <a:sym typeface="Consolas"/>
              </a:rPr>
              <a:t>                        System.out.println("Event " +event.kind().name()+" on File " + event.context());</a:t>
            </a:r>
            <a:br>
              <a:rPr lang="es-419" sz="800">
                <a:latin typeface="Consolas"/>
                <a:ea typeface="Consolas"/>
                <a:cs typeface="Consolas"/>
                <a:sym typeface="Consolas"/>
              </a:rPr>
            </a:br>
            <a:r>
              <a:rPr lang="es-419" sz="800">
                <a:latin typeface="Consolas"/>
                <a:ea typeface="Consolas"/>
                <a:cs typeface="Consolas"/>
                <a:sym typeface="Consolas"/>
              </a:rPr>
              <a:t>                        break;</a:t>
            </a:r>
            <a:br>
              <a:rPr lang="es-419" sz="800">
                <a:latin typeface="Consolas"/>
                <a:ea typeface="Consolas"/>
                <a:cs typeface="Consolas"/>
                <a:sym typeface="Consolas"/>
              </a:rPr>
            </a:br>
            <a:r>
              <a:rPr lang="es-419" sz="800">
                <a:latin typeface="Consolas"/>
                <a:ea typeface="Consolas"/>
                <a:cs typeface="Consolas"/>
                <a:sym typeface="Consolas"/>
              </a:rPr>
              <a:t>                    default:</a:t>
            </a:r>
            <a:br>
              <a:rPr lang="es-419" sz="800">
                <a:latin typeface="Consolas"/>
                <a:ea typeface="Consolas"/>
                <a:cs typeface="Consolas"/>
                <a:sym typeface="Consolas"/>
              </a:rPr>
            </a:br>
            <a:r>
              <a:rPr lang="es-419" sz="800">
                <a:latin typeface="Consolas"/>
                <a:ea typeface="Consolas"/>
                <a:cs typeface="Consolas"/>
                <a:sym typeface="Consolas"/>
              </a:rPr>
              <a:t>                        System.err.println("Unknown event kind "+event.kind().name());</a:t>
            </a:r>
            <a:br>
              <a:rPr lang="es-419" sz="800">
                <a:latin typeface="Consolas"/>
                <a:ea typeface="Consolas"/>
                <a:cs typeface="Consolas"/>
                <a:sym typeface="Consolas"/>
              </a:rPr>
            </a:br>
            <a:br>
              <a:rPr lang="es-419" sz="800">
                <a:latin typeface="Consolas"/>
                <a:ea typeface="Consolas"/>
                <a:cs typeface="Consolas"/>
                <a:sym typeface="Consolas"/>
              </a:rPr>
            </a:br>
            <a:r>
              <a:rPr lang="es-419" sz="800">
                <a:latin typeface="Consolas"/>
                <a:ea typeface="Consolas"/>
                <a:cs typeface="Consolas"/>
                <a:sym typeface="Consolas"/>
              </a:rPr>
              <a:t>                }</a:t>
            </a:r>
            <a:br>
              <a:rPr lang="es-419" sz="800">
                <a:latin typeface="Consolas"/>
                <a:ea typeface="Consolas"/>
                <a:cs typeface="Consolas"/>
                <a:sym typeface="Consolas"/>
              </a:rPr>
            </a:br>
            <a:r>
              <a:rPr lang="es-419" sz="800">
                <a:latin typeface="Consolas"/>
                <a:ea typeface="Consolas"/>
                <a:cs typeface="Consolas"/>
                <a:sym typeface="Consolas"/>
              </a:rPr>
              <a:t>            }</a:t>
            </a:r>
            <a:br>
              <a:rPr lang="es-419" sz="800">
                <a:latin typeface="Consolas"/>
                <a:ea typeface="Consolas"/>
                <a:cs typeface="Consolas"/>
                <a:sym typeface="Consolas"/>
              </a:rPr>
            </a:br>
            <a:r>
              <a:rPr lang="es-419" sz="800">
                <a:latin typeface="Consolas"/>
                <a:ea typeface="Consolas"/>
                <a:cs typeface="Consolas"/>
                <a:sym typeface="Consolas"/>
              </a:rPr>
              <a:t>            key.reset();</a:t>
            </a:r>
            <a:br>
              <a:rPr lang="es-419" sz="800">
                <a:latin typeface="Consolas"/>
                <a:ea typeface="Consolas"/>
                <a:cs typeface="Consolas"/>
                <a:sym typeface="Consolas"/>
              </a:rPr>
            </a:br>
            <a:r>
              <a:rPr lang="es-419" sz="800">
                <a:latin typeface="Consolas"/>
                <a:ea typeface="Consolas"/>
                <a:cs typeface="Consolas"/>
                <a:sym typeface="Consolas"/>
              </a:rPr>
              <a:t>        }</a:t>
            </a:r>
            <a:endParaRPr sz="800">
              <a:latin typeface="Consolas"/>
              <a:ea typeface="Consolas"/>
              <a:cs typeface="Consolas"/>
              <a:sym typeface="Consolas"/>
            </a:endParaRPr>
          </a:p>
          <a:p>
            <a:pPr indent="45720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28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Localization</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a:t>
            </a:r>
            <a:endParaRPr/>
          </a:p>
        </p:txBody>
      </p:sp>
      <p:sp>
        <p:nvSpPr>
          <p:cNvPr id="1668" name="Google Shape;1668;p2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s-419">
                <a:latin typeface="Ubuntu"/>
                <a:ea typeface="Ubuntu"/>
                <a:cs typeface="Ubuntu"/>
                <a:sym typeface="Ubuntu"/>
              </a:rPr>
              <a:t>Read and set the locale by using the Locale object.</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Build a resource bundle for each locale.</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Load a resource bundle in an application.</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Format text for localization by using NumberFormat and DateFormat.</a:t>
            </a:r>
            <a:endParaRPr>
              <a:latin typeface="Ubuntu"/>
              <a:ea typeface="Ubuntu"/>
              <a:cs typeface="Ubuntu"/>
              <a:sym typeface="Ubuntu"/>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287"/>
          <p:cNvSpPr txBox="1"/>
          <p:nvPr>
            <p:ph type="title"/>
          </p:nvPr>
        </p:nvSpPr>
        <p:spPr>
          <a:xfrm>
            <a:off x="311700" y="261325"/>
            <a:ext cx="8520600" cy="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a:t>
            </a:r>
            <a:endParaRPr/>
          </a:p>
        </p:txBody>
      </p:sp>
      <p:sp>
        <p:nvSpPr>
          <p:cNvPr id="1674" name="Google Shape;1674;p287"/>
          <p:cNvSpPr txBox="1"/>
          <p:nvPr>
            <p:ph idx="1" type="body"/>
          </p:nvPr>
        </p:nvSpPr>
        <p:spPr>
          <a:xfrm>
            <a:off x="311700" y="938425"/>
            <a:ext cx="8520600" cy="3967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La localización es el proceso de adaptar el contenido de un producto a una región o idioma específico. Traducir palabras es la parte más conocida de este proceso, pero no es la única parte. La localización generalmente incluye:</a:t>
            </a:r>
            <a:endParaRPr sz="1600"/>
          </a:p>
          <a:p>
            <a:pPr indent="-330200" lvl="0" marL="1371600" rtl="0" algn="l">
              <a:spcBef>
                <a:spcPts val="1600"/>
              </a:spcBef>
              <a:spcAft>
                <a:spcPts val="0"/>
              </a:spcAft>
              <a:buSzPts val="1600"/>
              <a:buChar char="●"/>
            </a:pPr>
            <a:r>
              <a:rPr lang="es-419" sz="1600"/>
              <a:t>Números</a:t>
            </a:r>
            <a:endParaRPr sz="1600"/>
          </a:p>
          <a:p>
            <a:pPr indent="-330200" lvl="0" marL="1371600" rtl="0" algn="l">
              <a:spcBef>
                <a:spcPts val="0"/>
              </a:spcBef>
              <a:spcAft>
                <a:spcPts val="0"/>
              </a:spcAft>
              <a:buSzPts val="1600"/>
              <a:buChar char="●"/>
            </a:pPr>
            <a:r>
              <a:rPr lang="es-419" sz="1600"/>
              <a:t>Fechas</a:t>
            </a:r>
            <a:endParaRPr sz="1600"/>
          </a:p>
          <a:p>
            <a:pPr indent="-330200" lvl="0" marL="1371600" rtl="0" algn="l">
              <a:spcBef>
                <a:spcPts val="0"/>
              </a:spcBef>
              <a:spcAft>
                <a:spcPts val="0"/>
              </a:spcAft>
              <a:buSzPts val="1600"/>
              <a:buChar char="●"/>
            </a:pPr>
            <a:r>
              <a:rPr lang="es-419" sz="1600"/>
              <a:t>Monedas</a:t>
            </a:r>
            <a:endParaRPr sz="1600"/>
          </a:p>
          <a:p>
            <a:pPr indent="-330200" lvl="0" marL="1371600" rtl="0" algn="l">
              <a:spcBef>
                <a:spcPts val="0"/>
              </a:spcBef>
              <a:spcAft>
                <a:spcPts val="0"/>
              </a:spcAft>
              <a:buSzPts val="1600"/>
              <a:buChar char="●"/>
            </a:pPr>
            <a:r>
              <a:rPr lang="es-419" sz="1600"/>
              <a:t>Imágenes y sonidos</a:t>
            </a:r>
            <a:endParaRPr sz="1600"/>
          </a:p>
          <a:p>
            <a:pPr indent="-330200" lvl="0" marL="1371600" rtl="0" algn="l">
              <a:spcBef>
                <a:spcPts val="0"/>
              </a:spcBef>
              <a:spcAft>
                <a:spcPts val="0"/>
              </a:spcAft>
              <a:buSzPts val="1600"/>
              <a:buChar char="●"/>
            </a:pPr>
            <a:r>
              <a:rPr lang="es-419" sz="1600"/>
              <a:t>Diseños</a:t>
            </a:r>
            <a:endParaRPr sz="1600"/>
          </a:p>
          <a:p>
            <a:pPr indent="0" lvl="0" marL="0" rtl="0" algn="l">
              <a:spcBef>
                <a:spcPts val="1600"/>
              </a:spcBef>
              <a:spcAft>
                <a:spcPts val="0"/>
              </a:spcAft>
              <a:buNone/>
            </a:pPr>
            <a:br>
              <a:rPr lang="es-419" sz="1600"/>
            </a:br>
            <a:r>
              <a:rPr lang="es-419" sz="1600"/>
              <a:t>Incluso en países con los mismos idiomas, puede encontrar diferencias, por ejemplo, inglés americano vs. inglés británico.</a:t>
            </a:r>
            <a:endParaRPr sz="1600"/>
          </a:p>
          <a:p>
            <a:pPr indent="0" lvl="0" marL="0" rtl="0" algn="l">
              <a:spcBef>
                <a:spcPts val="1600"/>
              </a:spcBef>
              <a:spcAft>
                <a:spcPts val="1600"/>
              </a:spcAft>
              <a:buNone/>
            </a:pPr>
            <a:r>
              <a:t/>
            </a:r>
            <a:endParaRPr sz="1600"/>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288"/>
          <p:cNvSpPr txBox="1"/>
          <p:nvPr>
            <p:ph idx="1" type="body"/>
          </p:nvPr>
        </p:nvSpPr>
        <p:spPr>
          <a:xfrm>
            <a:off x="311700" y="344475"/>
            <a:ext cx="8520600" cy="422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Entonces los beneficios de la localización son:</a:t>
            </a:r>
            <a:endParaRPr/>
          </a:p>
          <a:p>
            <a:pPr indent="-342900" lvl="0" marL="457200" rtl="0" algn="l">
              <a:spcBef>
                <a:spcPts val="1600"/>
              </a:spcBef>
              <a:spcAft>
                <a:spcPts val="0"/>
              </a:spcAft>
              <a:buSzPts val="1800"/>
              <a:buChar char="●"/>
            </a:pPr>
            <a:r>
              <a:rPr lang="es-419"/>
              <a:t>Con la adición de datos localizados, el mismo ejecutable se puede ejecutar en todo el mundo.</a:t>
            </a:r>
            <a:endParaRPr/>
          </a:p>
          <a:p>
            <a:pPr indent="-342900" lvl="0" marL="457200" rtl="0" algn="l">
              <a:spcBef>
                <a:spcPts val="0"/>
              </a:spcBef>
              <a:spcAft>
                <a:spcPts val="0"/>
              </a:spcAft>
              <a:buSzPts val="1800"/>
              <a:buChar char="●"/>
            </a:pPr>
            <a:r>
              <a:rPr lang="es-419"/>
              <a:t>Los elementos textuales, como los mensajes de estado y las etiquetas de los componentes de la GUI, no están codificados en el programa. En cambio, se almacenan fuera del código fuente y se recuperan dinámicamente.</a:t>
            </a:r>
            <a:endParaRPr/>
          </a:p>
          <a:p>
            <a:pPr indent="-342900" lvl="0" marL="457200" rtl="0" algn="l">
              <a:spcBef>
                <a:spcPts val="0"/>
              </a:spcBef>
              <a:spcAft>
                <a:spcPts val="0"/>
              </a:spcAft>
              <a:buSzPts val="1800"/>
              <a:buChar char="●"/>
            </a:pPr>
            <a:r>
              <a:rPr lang="es-419"/>
              <a:t>El soporte para nuevos lenguajes no requiere recompilación.</a:t>
            </a:r>
            <a:endParaRPr/>
          </a:p>
          <a:p>
            <a:pPr indent="-342900" lvl="0" marL="457200" rtl="0" algn="l">
              <a:spcBef>
                <a:spcPts val="0"/>
              </a:spcBef>
              <a:spcAft>
                <a:spcPts val="0"/>
              </a:spcAft>
              <a:buSzPts val="1800"/>
              <a:buChar char="●"/>
            </a:pPr>
            <a:r>
              <a:rPr lang="es-419"/>
              <a:t>Los datos dependientes de la cultura, como las fechas y las monedas, aparecen en formatos que se ajustan a la región y el idioma del usuario final.</a:t>
            </a:r>
            <a:br>
              <a:rPr lang="es-419"/>
            </a:b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2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Introducción </a:t>
            </a:r>
            <a:endParaRPr/>
          </a:p>
        </p:txBody>
      </p:sp>
      <p:sp>
        <p:nvSpPr>
          <p:cNvPr id="1685" name="Google Shape;1685;p289"/>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Ubuntu"/>
                <a:ea typeface="Ubuntu"/>
                <a:cs typeface="Ubuntu"/>
                <a:sym typeface="Ubuntu"/>
              </a:rPr>
              <a:t>La localización tiene que ver con hacer que el software sea relevante y útil para los usuarios de diferentes culturas, es decir, personalización de software para personas de diferentes países o lenguas.</a:t>
            </a:r>
            <a:endParaRPr sz="1400">
              <a:latin typeface="Ubuntu"/>
              <a:ea typeface="Ubuntu"/>
              <a:cs typeface="Ubuntu"/>
              <a:sym typeface="Ubuntu"/>
            </a:endParaRPr>
          </a:p>
          <a:p>
            <a:pPr indent="0" lvl="0" marL="0" rtl="0" algn="l">
              <a:spcBef>
                <a:spcPts val="0"/>
              </a:spcBef>
              <a:spcAft>
                <a:spcPts val="0"/>
              </a:spcAft>
              <a:buNone/>
            </a:pPr>
            <a:r>
              <a:t/>
            </a:r>
            <a:endParaRPr sz="1400">
              <a:latin typeface="Ubuntu"/>
              <a:ea typeface="Ubuntu"/>
              <a:cs typeface="Ubuntu"/>
              <a:sym typeface="Ubuntu"/>
            </a:endParaRPr>
          </a:p>
          <a:p>
            <a:pPr indent="0" lvl="0" marL="0" rtl="0" algn="l">
              <a:spcBef>
                <a:spcPts val="0"/>
              </a:spcBef>
              <a:spcAft>
                <a:spcPts val="0"/>
              </a:spcAft>
              <a:buNone/>
            </a:pPr>
            <a:r>
              <a:rPr lang="es-419" sz="1400">
                <a:latin typeface="Ubuntu"/>
                <a:ea typeface="Ubuntu"/>
                <a:cs typeface="Ubuntu"/>
                <a:sym typeface="Ubuntu"/>
              </a:rPr>
              <a:t> ¿Cómo localizar una aplicación de software?</a:t>
            </a:r>
            <a:br>
              <a:rPr lang="es-419" sz="1400">
                <a:latin typeface="Ubuntu"/>
                <a:ea typeface="Ubuntu"/>
                <a:cs typeface="Ubuntu"/>
                <a:sym typeface="Ubuntu"/>
              </a:rPr>
            </a:br>
            <a:r>
              <a:rPr lang="es-419" sz="1400">
                <a:latin typeface="Ubuntu"/>
                <a:ea typeface="Ubuntu"/>
                <a:cs typeface="Ubuntu"/>
                <a:sym typeface="Ubuntu"/>
              </a:rPr>
              <a:t>Se deben tener en cuenta dos directrices importantes cuando se localiza una aplicación de software:</a:t>
            </a:r>
            <a:endParaRPr sz="1400">
              <a:latin typeface="Ubuntu"/>
              <a:ea typeface="Ubuntu"/>
              <a:cs typeface="Ubuntu"/>
              <a:sym typeface="Ubuntu"/>
            </a:endParaRPr>
          </a:p>
          <a:p>
            <a:pPr indent="-317500" lvl="0" marL="457200" rtl="0" algn="l">
              <a:spcBef>
                <a:spcPts val="0"/>
              </a:spcBef>
              <a:spcAft>
                <a:spcPts val="0"/>
              </a:spcAft>
              <a:buSzPts val="1400"/>
              <a:buFont typeface="Ubuntu"/>
              <a:buChar char="●"/>
            </a:pPr>
            <a:r>
              <a:rPr lang="es-419" sz="1400">
                <a:latin typeface="Ubuntu"/>
                <a:ea typeface="Ubuntu"/>
                <a:cs typeface="Ubuntu"/>
                <a:sym typeface="Ubuntu"/>
              </a:rPr>
              <a:t>No codifique el texto (como mensajes a los usuarios, elementos de texto en las GUI, etc.) y</a:t>
            </a:r>
            <a:br>
              <a:rPr lang="es-419" sz="1400">
                <a:latin typeface="Ubuntu"/>
                <a:ea typeface="Ubuntu"/>
                <a:cs typeface="Ubuntu"/>
                <a:sym typeface="Ubuntu"/>
              </a:rPr>
            </a:br>
            <a:r>
              <a:rPr lang="es-419" sz="1400">
                <a:latin typeface="Ubuntu"/>
                <a:ea typeface="Ubuntu"/>
                <a:cs typeface="Ubuntu"/>
                <a:sym typeface="Ubuntu"/>
              </a:rPr>
              <a:t>separarlos en archivos externos o clases dedicadas. Con esto logrado suele haber</a:t>
            </a:r>
            <a:br>
              <a:rPr lang="es-419" sz="1400">
                <a:latin typeface="Ubuntu"/>
                <a:ea typeface="Ubuntu"/>
                <a:cs typeface="Ubuntu"/>
                <a:sym typeface="Ubuntu"/>
              </a:rPr>
            </a:br>
            <a:r>
              <a:rPr lang="es-419" sz="1400">
                <a:latin typeface="Ubuntu"/>
                <a:ea typeface="Ubuntu"/>
                <a:cs typeface="Ubuntu"/>
                <a:sym typeface="Ubuntu"/>
              </a:rPr>
              <a:t>esfuerzo mínimo para agregar soporte para un nuevo entorno local en su software.</a:t>
            </a:r>
            <a:endParaRPr sz="1400">
              <a:latin typeface="Ubuntu"/>
              <a:ea typeface="Ubuntu"/>
              <a:cs typeface="Ubuntu"/>
              <a:sym typeface="Ubuntu"/>
            </a:endParaRPr>
          </a:p>
          <a:p>
            <a:pPr indent="-317500" lvl="0" marL="457200" rtl="0" algn="l">
              <a:spcBef>
                <a:spcPts val="0"/>
              </a:spcBef>
              <a:spcAft>
                <a:spcPts val="0"/>
              </a:spcAft>
              <a:buSzPts val="1400"/>
              <a:buFont typeface="Ubuntu"/>
              <a:buChar char="●"/>
            </a:pPr>
            <a:r>
              <a:rPr lang="es-419" sz="1400">
                <a:latin typeface="Ubuntu"/>
                <a:ea typeface="Ubuntu"/>
                <a:cs typeface="Ubuntu"/>
                <a:sym typeface="Ubuntu"/>
              </a:rPr>
              <a:t>Manejar aspectos específicos de la cultura tales como fecha, hora, moneda y números de formato con la localización en mente. En lugar de asumir un entorno local predeterminado, diseñe de tal se recupera la configuración actual y se personaliza.</a:t>
            </a:r>
            <a:endParaRPr sz="1400">
              <a:latin typeface="Ubuntu"/>
              <a:ea typeface="Ubuntu"/>
              <a:cs typeface="Ubuntu"/>
              <a:sym typeface="Ubuntu"/>
            </a:endParaRPr>
          </a:p>
          <a:p>
            <a:pPr indent="0" lvl="0" marL="0" rtl="0" algn="l">
              <a:spcBef>
                <a:spcPts val="0"/>
              </a:spcBef>
              <a:spcAft>
                <a:spcPts val="0"/>
              </a:spcAft>
              <a:buNone/>
            </a:pPr>
            <a:r>
              <a:t/>
            </a:r>
            <a:endParaRPr sz="1400">
              <a:latin typeface="Ubuntu"/>
              <a:ea typeface="Ubuntu"/>
              <a:cs typeface="Ubuntu"/>
              <a:sym typeface="Ubuntu"/>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La clase Locale</a:t>
            </a:r>
            <a:endParaRPr/>
          </a:p>
        </p:txBody>
      </p:sp>
      <p:sp>
        <p:nvSpPr>
          <p:cNvPr id="1691" name="Google Shape;1691;p290"/>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a:latin typeface="Ubuntu"/>
                <a:ea typeface="Ubuntu"/>
                <a:cs typeface="Ubuntu"/>
                <a:sym typeface="Ubuntu"/>
              </a:rPr>
              <a:t> </a:t>
            </a:r>
            <a:endParaRPr b="1">
              <a:latin typeface="Ubuntu"/>
              <a:ea typeface="Ubuntu"/>
              <a:cs typeface="Ubuntu"/>
              <a:sym typeface="Ubuntu"/>
            </a:endParaRPr>
          </a:p>
        </p:txBody>
      </p:sp>
      <p:graphicFrame>
        <p:nvGraphicFramePr>
          <p:cNvPr id="1692" name="Google Shape;1692;p290"/>
          <p:cNvGraphicFramePr/>
          <p:nvPr/>
        </p:nvGraphicFramePr>
        <p:xfrm>
          <a:off x="337375" y="1017805"/>
          <a:ext cx="3000000" cy="3000000"/>
        </p:xfrm>
        <a:graphic>
          <a:graphicData uri="http://schemas.openxmlformats.org/drawingml/2006/table">
            <a:tbl>
              <a:tblPr>
                <a:noFill/>
                <a:tableStyleId>{3EAEBE74-0E2B-4FCF-94B2-6B8937009972}</a:tableStyleId>
              </a:tblPr>
              <a:tblGrid>
                <a:gridCol w="3556600"/>
                <a:gridCol w="4791750"/>
              </a:tblGrid>
              <a:tr h="370075">
                <a:tc>
                  <a:txBody>
                    <a:bodyPr/>
                    <a:lstStyle/>
                    <a:p>
                      <a:pPr indent="0" lvl="0" marL="0" rtl="0" algn="l">
                        <a:spcBef>
                          <a:spcPts val="0"/>
                        </a:spcBef>
                        <a:spcAft>
                          <a:spcPts val="0"/>
                        </a:spcAft>
                        <a:buNone/>
                      </a:pPr>
                      <a:r>
                        <a:rPr lang="es-419" sz="1100">
                          <a:latin typeface="Consolas"/>
                          <a:ea typeface="Consolas"/>
                          <a:cs typeface="Consolas"/>
                          <a:sym typeface="Consolas"/>
                        </a:rPr>
                        <a:t>static Locale[] getAvailableLocales()</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latin typeface="Ubuntu"/>
                          <a:ea typeface="Ubuntu"/>
                          <a:cs typeface="Ubuntu"/>
                          <a:sym typeface="Ubuntu"/>
                        </a:rPr>
                        <a:t>Retorna la lista de Locales disponibles en la JVM.</a:t>
                      </a:r>
                      <a:endParaRPr sz="1300">
                        <a:latin typeface="Ubuntu"/>
                        <a:ea typeface="Ubuntu"/>
                        <a:cs typeface="Ubuntu"/>
                        <a:sym typeface="Ubuntu"/>
                      </a:endParaRPr>
                    </a:p>
                  </a:txBody>
                  <a:tcPr marT="91425" marB="91425" marR="91425" marL="91425"/>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static Locale getDefault()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latin typeface="Ubuntu"/>
                          <a:ea typeface="Ubuntu"/>
                          <a:cs typeface="Ubuntu"/>
                          <a:sym typeface="Ubuntu"/>
                        </a:rPr>
                        <a:t>Retorna el Locale por defecto en la JVM.</a:t>
                      </a:r>
                      <a:endParaRPr sz="1300">
                        <a:latin typeface="Ubuntu"/>
                        <a:ea typeface="Ubuntu"/>
                        <a:cs typeface="Ubuntu"/>
                        <a:sym typeface="Ubuntu"/>
                      </a:endParaRPr>
                    </a:p>
                  </a:txBody>
                  <a:tcPr marT="91425" marB="91425" marR="91425" marL="91425"/>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static void setDefault(Locale newLocale)</a:t>
                      </a:r>
                      <a:endParaRPr sz="1100">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300">
                          <a:latin typeface="Ubuntu"/>
                          <a:ea typeface="Ubuntu"/>
                          <a:cs typeface="Ubuntu"/>
                          <a:sym typeface="Ubuntu"/>
                        </a:rPr>
                        <a:t>Asigna el Locale por defecto a la JVM.</a:t>
                      </a:r>
                      <a:endParaRPr sz="1300">
                        <a:latin typeface="Ubuntu"/>
                        <a:ea typeface="Ubuntu"/>
                        <a:cs typeface="Ubuntu"/>
                        <a:sym typeface="Ubuntu"/>
                      </a:endParaRPr>
                    </a:p>
                  </a:txBody>
                  <a:tcPr marT="91425" marB="91425" marR="91425" marL="91425">
                    <a:lnB cap="flat" cmpd="sng" w="9525">
                      <a:solidFill>
                        <a:srgbClr val="9E9E9E"/>
                      </a:solidFill>
                      <a:prstDash val="solid"/>
                      <a:round/>
                      <a:headEnd len="sm" w="sm" type="none"/>
                      <a:tailEnd len="sm" w="sm" type="none"/>
                    </a:lnB>
                  </a:tcPr>
                </a:tc>
              </a:tr>
              <a:tr h="563425">
                <a:tc>
                  <a:txBody>
                    <a:bodyPr/>
                    <a:lstStyle/>
                    <a:p>
                      <a:pPr indent="0" lvl="0" marL="0" rtl="0" algn="l">
                        <a:spcBef>
                          <a:spcPts val="0"/>
                        </a:spcBef>
                        <a:spcAft>
                          <a:spcPts val="0"/>
                        </a:spcAft>
                        <a:buNone/>
                      </a:pPr>
                      <a:r>
                        <a:rPr lang="es-419" sz="1100">
                          <a:latin typeface="Consolas"/>
                          <a:ea typeface="Consolas"/>
                          <a:cs typeface="Consolas"/>
                          <a:sym typeface="Consolas"/>
                        </a:rPr>
                        <a:t>String getCountry()</a:t>
                      </a:r>
                      <a:endParaRPr sz="11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300">
                          <a:latin typeface="Ubuntu"/>
                          <a:ea typeface="Ubuntu"/>
                          <a:cs typeface="Ubuntu"/>
                          <a:sym typeface="Ubuntu"/>
                        </a:rPr>
                        <a:t>Retorna the country code for the locale object.</a:t>
                      </a:r>
                      <a:endParaRPr sz="1300">
                        <a:latin typeface="Ubuntu"/>
                        <a:ea typeface="Ubuntu"/>
                        <a:cs typeface="Ubuntu"/>
                        <a:sym typeface="Ubuntu"/>
                      </a:endParaRPr>
                    </a:p>
                    <a:p>
                      <a:pPr indent="0" lvl="0" marL="0" rtl="0" algn="l">
                        <a:spcBef>
                          <a:spcPts val="0"/>
                        </a:spcBef>
                        <a:spcAft>
                          <a:spcPts val="0"/>
                        </a:spcAft>
                        <a:buNone/>
                      </a:pPr>
                      <a:r>
                        <a:t/>
                      </a:r>
                      <a:endParaRPr sz="1300">
                        <a:latin typeface="Ubuntu"/>
                        <a:ea typeface="Ubuntu"/>
                        <a:cs typeface="Ubuntu"/>
                        <a:sym typeface="Ubuntu"/>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String getDisplayCountry() </a:t>
                      </a:r>
                      <a:endParaRPr sz="1100">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419" sz="1300">
                          <a:latin typeface="Ubuntu"/>
                          <a:ea typeface="Ubuntu"/>
                          <a:cs typeface="Ubuntu"/>
                          <a:sym typeface="Ubuntu"/>
                        </a:rPr>
                        <a:t>Retorna el nombre del pais de lenguaje del objeto Locale</a:t>
                      </a:r>
                      <a:endParaRPr sz="1300">
                        <a:latin typeface="Ubuntu"/>
                        <a:ea typeface="Ubuntu"/>
                        <a:cs typeface="Ubuntu"/>
                        <a:sym typeface="Ubuntu"/>
                      </a:endParaRPr>
                    </a:p>
                  </a:txBody>
                  <a:tcPr marT="91425" marB="91425" marR="91425" marL="91425">
                    <a:lnT cap="flat" cmpd="sng" w="9525">
                      <a:solidFill>
                        <a:srgbClr val="9E9E9E"/>
                      </a:solidFill>
                      <a:prstDash val="solid"/>
                      <a:round/>
                      <a:headEnd len="sm" w="sm" type="none"/>
                      <a:tailEnd len="sm" w="sm" type="none"/>
                    </a:lnT>
                  </a:tcPr>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String getLanguage() </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latin typeface="Ubuntu"/>
                          <a:ea typeface="Ubuntu"/>
                          <a:cs typeface="Ubuntu"/>
                          <a:sym typeface="Ubuntu"/>
                        </a:rPr>
                        <a:t>Retorna el cofigo de lenguaje del objeto Locale</a:t>
                      </a:r>
                      <a:endParaRPr sz="1300">
                        <a:solidFill>
                          <a:srgbClr val="434343"/>
                        </a:solidFill>
                        <a:latin typeface="Ubuntu"/>
                        <a:ea typeface="Ubuntu"/>
                        <a:cs typeface="Ubuntu"/>
                        <a:sym typeface="Ubuntu"/>
                      </a:endParaRPr>
                    </a:p>
                  </a:txBody>
                  <a:tcPr marT="91425" marB="91425" marR="91425" marL="91425"/>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String getDisplayLanguage().</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latin typeface="Ubuntu"/>
                          <a:ea typeface="Ubuntu"/>
                          <a:cs typeface="Ubuntu"/>
                          <a:sym typeface="Ubuntu"/>
                        </a:rPr>
                        <a:t>Retorna el nombre de lenguaje del objeto Locale</a:t>
                      </a:r>
                      <a:endParaRPr sz="1300">
                        <a:solidFill>
                          <a:srgbClr val="434343"/>
                        </a:solidFill>
                        <a:latin typeface="Ubuntu"/>
                        <a:ea typeface="Ubuntu"/>
                        <a:cs typeface="Ubuntu"/>
                        <a:sym typeface="Ubuntu"/>
                      </a:endParaRPr>
                    </a:p>
                  </a:txBody>
                  <a:tcPr marT="91425" marB="91425" marR="91425" marL="91425"/>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String getVariant()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latin typeface="Ubuntu"/>
                          <a:ea typeface="Ubuntu"/>
                          <a:cs typeface="Ubuntu"/>
                          <a:sym typeface="Ubuntu"/>
                        </a:rPr>
                        <a:t>Retorna el variant  del objeto Locale</a:t>
                      </a:r>
                      <a:endParaRPr sz="1300">
                        <a:latin typeface="Ubuntu"/>
                        <a:ea typeface="Ubuntu"/>
                        <a:cs typeface="Ubuntu"/>
                        <a:sym typeface="Ubuntu"/>
                      </a:endParaRPr>
                    </a:p>
                  </a:txBody>
                  <a:tcPr marT="91425" marB="91425" marR="91425" marL="91425"/>
                </a:tc>
              </a:tr>
              <a:tr h="370075">
                <a:tc>
                  <a:txBody>
                    <a:bodyPr/>
                    <a:lstStyle/>
                    <a:p>
                      <a:pPr indent="0" lvl="0" marL="0" rtl="0" algn="l">
                        <a:spcBef>
                          <a:spcPts val="0"/>
                        </a:spcBef>
                        <a:spcAft>
                          <a:spcPts val="0"/>
                        </a:spcAft>
                        <a:buNone/>
                      </a:pPr>
                      <a:r>
                        <a:rPr lang="es-419" sz="1100">
                          <a:latin typeface="Consolas"/>
                          <a:ea typeface="Consolas"/>
                          <a:cs typeface="Consolas"/>
                          <a:sym typeface="Consolas"/>
                        </a:rPr>
                        <a:t>String getDisplayVariant()</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300">
                          <a:latin typeface="Ubuntu"/>
                          <a:ea typeface="Ubuntu"/>
                          <a:cs typeface="Ubuntu"/>
                          <a:sym typeface="Ubuntu"/>
                        </a:rPr>
                        <a:t>Retorna el nombre del variant  del objeto Locale</a:t>
                      </a:r>
                      <a:endParaRPr sz="1300">
                        <a:latin typeface="Ubuntu"/>
                        <a:ea typeface="Ubuntu"/>
                        <a:cs typeface="Ubuntu"/>
                        <a:sym typeface="Ubuntu"/>
                      </a:endParaRPr>
                    </a:p>
                  </a:txBody>
                  <a:tcPr marT="91425" marB="91425" marR="91425" marL="91425"/>
                </a:tc>
              </a:tr>
              <a:tr h="368250">
                <a:tc>
                  <a:txBody>
                    <a:bodyPr/>
                    <a:lstStyle/>
                    <a:p>
                      <a:pPr indent="0" lvl="0" marL="0" rtl="0" algn="l">
                        <a:spcBef>
                          <a:spcPts val="0"/>
                        </a:spcBef>
                        <a:spcAft>
                          <a:spcPts val="0"/>
                        </a:spcAft>
                        <a:buNone/>
                      </a:pPr>
                      <a:r>
                        <a:rPr lang="es-419" sz="1100">
                          <a:latin typeface="Consolas"/>
                          <a:ea typeface="Consolas"/>
                          <a:cs typeface="Consolas"/>
                          <a:sym typeface="Consolas"/>
                        </a:rPr>
                        <a:t>String toString()</a:t>
                      </a:r>
                      <a:endParaRPr sz="11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t/>
                      </a:r>
                      <a:endParaRPr sz="1300">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2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Resource Bundles </a:t>
            </a:r>
            <a:endParaRPr/>
          </a:p>
        </p:txBody>
      </p:sp>
      <p:sp>
        <p:nvSpPr>
          <p:cNvPr id="1698" name="Google Shape;1698;p291"/>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latin typeface="Consolas"/>
                <a:ea typeface="Consolas"/>
                <a:cs typeface="Consolas"/>
                <a:sym typeface="Consolas"/>
              </a:rPr>
              <a:t>Locale.setDefault(Locale.CANADA_FRENCH);</a:t>
            </a:r>
            <a:br>
              <a:rPr lang="es-419" sz="1200">
                <a:latin typeface="Consolas"/>
                <a:ea typeface="Consolas"/>
                <a:cs typeface="Consolas"/>
                <a:sym typeface="Consolas"/>
              </a:rPr>
            </a:br>
            <a:r>
              <a:rPr lang="es-419" sz="1200">
                <a:latin typeface="Consolas"/>
                <a:ea typeface="Consolas"/>
                <a:cs typeface="Consolas"/>
                <a:sym typeface="Consolas"/>
              </a:rPr>
              <a:t>Locale defaultLocale = Locale.getDefault();</a:t>
            </a:r>
            <a:br>
              <a:rPr lang="es-419" sz="1200">
                <a:latin typeface="Consolas"/>
                <a:ea typeface="Consolas"/>
                <a:cs typeface="Consolas"/>
                <a:sym typeface="Consolas"/>
              </a:rPr>
            </a:br>
            <a:r>
              <a:rPr lang="es-419" sz="1200">
                <a:latin typeface="Consolas"/>
                <a:ea typeface="Consolas"/>
                <a:cs typeface="Consolas"/>
                <a:sym typeface="Consolas"/>
              </a:rPr>
              <a:t>System.out.printf("The default locale is %s %n", defaultLocale);</a:t>
            </a:r>
            <a:br>
              <a:rPr lang="es-419" sz="1200">
                <a:latin typeface="Consolas"/>
                <a:ea typeface="Consolas"/>
                <a:cs typeface="Consolas"/>
                <a:sym typeface="Consolas"/>
              </a:rPr>
            </a:br>
            <a:r>
              <a:rPr lang="es-419" sz="1200">
                <a:latin typeface="Consolas"/>
                <a:ea typeface="Consolas"/>
                <a:cs typeface="Consolas"/>
                <a:sym typeface="Consolas"/>
              </a:rPr>
              <a:t>System.out.printf("The default language code is %s and the name is %s %n",</a:t>
            </a:r>
            <a:br>
              <a:rPr lang="es-419" sz="1200">
                <a:latin typeface="Consolas"/>
                <a:ea typeface="Consolas"/>
                <a:cs typeface="Consolas"/>
                <a:sym typeface="Consolas"/>
              </a:rPr>
            </a:br>
            <a:r>
              <a:rPr lang="es-419" sz="1200">
                <a:latin typeface="Consolas"/>
                <a:ea typeface="Consolas"/>
                <a:cs typeface="Consolas"/>
                <a:sym typeface="Consolas"/>
              </a:rPr>
              <a:t>defaultLocale.getLanguage(), defaultLocale.getDisplayLanguage());</a:t>
            </a:r>
            <a:br>
              <a:rPr lang="es-419" sz="1200">
                <a:latin typeface="Consolas"/>
                <a:ea typeface="Consolas"/>
                <a:cs typeface="Consolas"/>
                <a:sym typeface="Consolas"/>
              </a:rPr>
            </a:br>
            <a:r>
              <a:rPr lang="es-419" sz="1200">
                <a:latin typeface="Consolas"/>
                <a:ea typeface="Consolas"/>
                <a:cs typeface="Consolas"/>
                <a:sym typeface="Consolas"/>
              </a:rPr>
              <a:t>System.out.printf("The default country code is %s and the name is %s %n",</a:t>
            </a:r>
            <a:br>
              <a:rPr lang="es-419" sz="1200">
                <a:latin typeface="Consolas"/>
                <a:ea typeface="Consolas"/>
                <a:cs typeface="Consolas"/>
                <a:sym typeface="Consolas"/>
              </a:rPr>
            </a:br>
            <a:r>
              <a:rPr lang="es-419" sz="1200">
                <a:latin typeface="Consolas"/>
                <a:ea typeface="Consolas"/>
                <a:cs typeface="Consolas"/>
                <a:sym typeface="Consolas"/>
              </a:rPr>
              <a:t>defaultLocale.getCountry(), defaultLocale.getDisplayCountry());</a:t>
            </a:r>
            <a:br>
              <a:rPr lang="es-419" sz="1200">
                <a:latin typeface="Consolas"/>
                <a:ea typeface="Consolas"/>
                <a:cs typeface="Consolas"/>
                <a:sym typeface="Consolas"/>
              </a:rPr>
            </a:br>
            <a:r>
              <a:rPr lang="es-419" sz="1200">
                <a:latin typeface="Consolas"/>
                <a:ea typeface="Consolas"/>
                <a:cs typeface="Consolas"/>
                <a:sym typeface="Consolas"/>
              </a:rPr>
              <a:t>System.out.printf("The default variant code is %s and the name is %s %n",</a:t>
            </a:r>
            <a:br>
              <a:rPr lang="es-419" sz="1200">
                <a:latin typeface="Consolas"/>
                <a:ea typeface="Consolas"/>
                <a:cs typeface="Consolas"/>
                <a:sym typeface="Consolas"/>
              </a:rPr>
            </a:br>
            <a:r>
              <a:rPr lang="es-419" sz="1200">
                <a:latin typeface="Consolas"/>
                <a:ea typeface="Consolas"/>
                <a:cs typeface="Consolas"/>
                <a:sym typeface="Consolas"/>
              </a:rPr>
              <a:t>defaultLocale.getVariant(), defaultLocale.getDisplayVariant());</a:t>
            </a:r>
            <a:endParaRPr sz="1200">
              <a:latin typeface="Consolas"/>
              <a:ea typeface="Consolas"/>
              <a:cs typeface="Consolas"/>
              <a:sym typeface="Consolas"/>
            </a:endParaRPr>
          </a:p>
          <a:p>
            <a:pPr indent="0" lvl="0" marL="0" rtl="0" algn="l">
              <a:spcBef>
                <a:spcPts val="1600"/>
              </a:spcBef>
              <a:spcAft>
                <a:spcPts val="0"/>
              </a:spcAft>
              <a:buNone/>
            </a:pPr>
            <a:r>
              <a:rPr lang="es-419" sz="1200">
                <a:latin typeface="Ubuntu"/>
                <a:ea typeface="Ubuntu"/>
                <a:cs typeface="Ubuntu"/>
                <a:sym typeface="Ubuntu"/>
              </a:rPr>
              <a:t>Obtenemos</a:t>
            </a:r>
            <a:endParaRPr sz="1200">
              <a:latin typeface="Ubuntu"/>
              <a:ea typeface="Ubuntu"/>
              <a:cs typeface="Ubuntu"/>
              <a:sym typeface="Ubuntu"/>
            </a:endParaRPr>
          </a:p>
          <a:p>
            <a:pPr indent="0" lvl="0" marL="0" rtl="0" algn="l">
              <a:spcBef>
                <a:spcPts val="1600"/>
              </a:spcBef>
              <a:spcAft>
                <a:spcPts val="1600"/>
              </a:spcAft>
              <a:buNone/>
            </a:pPr>
            <a:r>
              <a:rPr lang="es-419" sz="1200">
                <a:latin typeface="Consolas"/>
                <a:ea typeface="Consolas"/>
                <a:cs typeface="Consolas"/>
                <a:sym typeface="Consolas"/>
              </a:rPr>
              <a:t>The default locale is fr_CA</a:t>
            </a:r>
            <a:br>
              <a:rPr lang="es-419" sz="1200">
                <a:latin typeface="Consolas"/>
                <a:ea typeface="Consolas"/>
                <a:cs typeface="Consolas"/>
                <a:sym typeface="Consolas"/>
              </a:rPr>
            </a:br>
            <a:r>
              <a:rPr lang="es-419" sz="1200">
                <a:latin typeface="Consolas"/>
                <a:ea typeface="Consolas"/>
                <a:cs typeface="Consolas"/>
                <a:sym typeface="Consolas"/>
              </a:rPr>
              <a:t>The default language code is fr and the name is français</a:t>
            </a:r>
            <a:br>
              <a:rPr lang="es-419" sz="1200">
                <a:latin typeface="Consolas"/>
                <a:ea typeface="Consolas"/>
                <a:cs typeface="Consolas"/>
                <a:sym typeface="Consolas"/>
              </a:rPr>
            </a:br>
            <a:r>
              <a:rPr lang="es-419" sz="1200">
                <a:latin typeface="Consolas"/>
                <a:ea typeface="Consolas"/>
                <a:cs typeface="Consolas"/>
                <a:sym typeface="Consolas"/>
              </a:rPr>
              <a:t>The default country code is CA and the name is Canada</a:t>
            </a:r>
            <a:br>
              <a:rPr lang="es-419" sz="1200">
                <a:latin typeface="Consolas"/>
                <a:ea typeface="Consolas"/>
                <a:cs typeface="Consolas"/>
                <a:sym typeface="Consolas"/>
              </a:rPr>
            </a:br>
            <a:r>
              <a:rPr lang="es-419" sz="1200">
                <a:latin typeface="Consolas"/>
                <a:ea typeface="Consolas"/>
                <a:cs typeface="Consolas"/>
                <a:sym typeface="Consolas"/>
              </a:rPr>
              <a:t>The default variant code is and the name is Canada</a:t>
            </a:r>
            <a:endParaRPr sz="12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idx="1" type="body"/>
          </p:nvPr>
        </p:nvSpPr>
        <p:spPr>
          <a:xfrm>
            <a:off x="311700" y="308850"/>
            <a:ext cx="8520600" cy="426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s-419"/>
              <a:t>Ejemplo de creación de un objeto:</a:t>
            </a:r>
            <a:endParaRPr/>
          </a:p>
        </p:txBody>
      </p:sp>
      <p:graphicFrame>
        <p:nvGraphicFramePr>
          <p:cNvPr id="204" name="Google Shape;204;p40"/>
          <p:cNvGraphicFramePr/>
          <p:nvPr/>
        </p:nvGraphicFramePr>
        <p:xfrm>
          <a:off x="1527975" y="1388450"/>
          <a:ext cx="3000000" cy="3000000"/>
        </p:xfrm>
        <a:graphic>
          <a:graphicData uri="http://schemas.openxmlformats.org/drawingml/2006/table">
            <a:tbl>
              <a:tblPr>
                <a:noFill/>
                <a:tableStyleId>{384D4F9B-1B06-447A-89E9-BFCE49620583}</a:tableStyleId>
              </a:tblPr>
              <a:tblGrid>
                <a:gridCol w="5743575"/>
              </a:tblGrid>
              <a:tr h="1270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class</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Puppy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Puppy</a:t>
                      </a:r>
                      <a:r>
                        <a:rPr lang="es-419" sz="1100">
                          <a:solidFill>
                            <a:srgbClr val="FFFFFF"/>
                          </a:solidFill>
                          <a:highlight>
                            <a:srgbClr val="333333"/>
                          </a:highlight>
                          <a:latin typeface="Consolas"/>
                          <a:ea typeface="Consolas"/>
                          <a:cs typeface="Consolas"/>
                          <a:sym typeface="Consolas"/>
                        </a:rPr>
                        <a:t>(String name)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This constructor has one parameter, name.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System.out.println(</a:t>
                      </a:r>
                      <a:r>
                        <a:rPr lang="es-419" sz="1100">
                          <a:solidFill>
                            <a:srgbClr val="A2FCA2"/>
                          </a:solidFill>
                          <a:highlight>
                            <a:srgbClr val="333333"/>
                          </a:highlight>
                          <a:latin typeface="Consolas"/>
                          <a:ea typeface="Consolas"/>
                          <a:cs typeface="Consolas"/>
                          <a:sym typeface="Consolas"/>
                        </a:rPr>
                        <a:t>"Passed Name is :"</a:t>
                      </a:r>
                      <a:r>
                        <a:rPr lang="es-419" sz="1100">
                          <a:solidFill>
                            <a:srgbClr val="FFFFFF"/>
                          </a:solidFill>
                          <a:highlight>
                            <a:srgbClr val="333333"/>
                          </a:highlight>
                          <a:latin typeface="Consolas"/>
                          <a:ea typeface="Consolas"/>
                          <a:cs typeface="Consolas"/>
                          <a:sym typeface="Consolas"/>
                        </a:rPr>
                        <a:t> + name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static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main</a:t>
                      </a:r>
                      <a:r>
                        <a:rPr lang="es-419" sz="1100">
                          <a:solidFill>
                            <a:srgbClr val="FFFFFF"/>
                          </a:solidFill>
                          <a:highlight>
                            <a:srgbClr val="333333"/>
                          </a:highlight>
                          <a:latin typeface="Consolas"/>
                          <a:ea typeface="Consolas"/>
                          <a:cs typeface="Consolas"/>
                          <a:sym typeface="Consolas"/>
                        </a:rPr>
                        <a:t>(String []args)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Following statement would create an object myPuppy</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Puppy myPuppy = </a:t>
                      </a:r>
                      <a:r>
                        <a:rPr lang="es-419" sz="1100">
                          <a:solidFill>
                            <a:srgbClr val="FCC28C"/>
                          </a:solidFill>
                          <a:highlight>
                            <a:srgbClr val="333333"/>
                          </a:highlight>
                          <a:latin typeface="Consolas"/>
                          <a:ea typeface="Consolas"/>
                          <a:cs typeface="Consolas"/>
                          <a:sym typeface="Consolas"/>
                        </a:rPr>
                        <a:t>new</a:t>
                      </a:r>
                      <a:r>
                        <a:rPr lang="es-419" sz="1100">
                          <a:solidFill>
                            <a:srgbClr val="FFFFFF"/>
                          </a:solidFill>
                          <a:highlight>
                            <a:srgbClr val="333333"/>
                          </a:highlight>
                          <a:latin typeface="Consolas"/>
                          <a:ea typeface="Consolas"/>
                          <a:cs typeface="Consolas"/>
                          <a:sym typeface="Consolas"/>
                        </a:rPr>
                        <a:t> Puppy( </a:t>
                      </a:r>
                      <a:r>
                        <a:rPr lang="es-419" sz="1100">
                          <a:solidFill>
                            <a:srgbClr val="A2FCA2"/>
                          </a:solidFill>
                          <a:highlight>
                            <a:srgbClr val="333333"/>
                          </a:highlight>
                          <a:latin typeface="Consolas"/>
                          <a:ea typeface="Consolas"/>
                          <a:cs typeface="Consolas"/>
                          <a:sym typeface="Consolas"/>
                        </a:rPr>
                        <a:t>"tommy"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endParaRPr sz="1100">
                        <a:solidFill>
                          <a:srgbClr val="666600"/>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Loading a Resource Bundle </a:t>
            </a:r>
            <a:endParaRPr/>
          </a:p>
        </p:txBody>
      </p:sp>
      <p:sp>
        <p:nvSpPr>
          <p:cNvPr id="1704" name="Google Shape;1704;p292"/>
          <p:cNvSpPr txBox="1"/>
          <p:nvPr>
            <p:ph idx="4294967295" type="body"/>
          </p:nvPr>
        </p:nvSpPr>
        <p:spPr>
          <a:xfrm>
            <a:off x="460950" y="1388850"/>
            <a:ext cx="8222100" cy="320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400">
                <a:latin typeface="Ubuntu"/>
                <a:ea typeface="Ubuntu"/>
                <a:cs typeface="Ubuntu"/>
                <a:sym typeface="Ubuntu"/>
              </a:rPr>
              <a:t>La clase </a:t>
            </a:r>
            <a:r>
              <a:rPr lang="es-419" sz="1400">
                <a:latin typeface="Consolas"/>
                <a:ea typeface="Consolas"/>
                <a:cs typeface="Consolas"/>
                <a:sym typeface="Consolas"/>
              </a:rPr>
              <a:t>java.util.ResourceBundle</a:t>
            </a:r>
            <a:r>
              <a:rPr lang="es-419" sz="1400">
                <a:latin typeface="Ubuntu"/>
                <a:ea typeface="Ubuntu"/>
                <a:cs typeface="Ubuntu"/>
                <a:sym typeface="Ubuntu"/>
              </a:rPr>
              <a:t> se utiliza para almacenar textos y componentes que son locales sensibles. Este texto examina de cerca la clase ResourceBundle y sus subclases.</a:t>
            </a:r>
            <a:br>
              <a:rPr lang="es-419" sz="1400">
                <a:latin typeface="Ubuntu"/>
                <a:ea typeface="Ubuntu"/>
                <a:cs typeface="Ubuntu"/>
                <a:sym typeface="Ubuntu"/>
              </a:rPr>
            </a:br>
            <a:br>
              <a:rPr lang="es-419" sz="1400">
                <a:latin typeface="Ubuntu"/>
                <a:ea typeface="Ubuntu"/>
                <a:cs typeface="Ubuntu"/>
                <a:sym typeface="Ubuntu"/>
              </a:rPr>
            </a:br>
            <a:r>
              <a:rPr lang="es-419">
                <a:latin typeface="Ubuntu"/>
                <a:ea typeface="Ubuntu"/>
                <a:cs typeface="Ubuntu"/>
                <a:sym typeface="Ubuntu"/>
              </a:rPr>
              <a:t>La jerarquía de clases </a:t>
            </a:r>
            <a:r>
              <a:rPr lang="es-419">
                <a:latin typeface="Consolas"/>
                <a:ea typeface="Consolas"/>
                <a:cs typeface="Consolas"/>
                <a:sym typeface="Consolas"/>
              </a:rPr>
              <a:t>ResourceBundle</a:t>
            </a:r>
            <a:br>
              <a:rPr lang="es-419" sz="1400">
                <a:latin typeface="Ubuntu"/>
                <a:ea typeface="Ubuntu"/>
                <a:cs typeface="Ubuntu"/>
                <a:sym typeface="Ubuntu"/>
              </a:rPr>
            </a:br>
            <a:r>
              <a:rPr lang="es-419" sz="1400">
                <a:latin typeface="Ubuntu"/>
                <a:ea typeface="Ubuntu"/>
                <a:cs typeface="Ubuntu"/>
                <a:sym typeface="Ubuntu"/>
              </a:rPr>
              <a:t>La clase </a:t>
            </a:r>
            <a:r>
              <a:rPr lang="es-419" sz="1400">
                <a:latin typeface="Consolas"/>
                <a:ea typeface="Consolas"/>
                <a:cs typeface="Consolas"/>
                <a:sym typeface="Consolas"/>
              </a:rPr>
              <a:t>ResourceBundle</a:t>
            </a:r>
            <a:r>
              <a:rPr lang="es-419" sz="1400">
                <a:latin typeface="Ubuntu"/>
                <a:ea typeface="Ubuntu"/>
                <a:cs typeface="Ubuntu"/>
                <a:sym typeface="Ubuntu"/>
              </a:rPr>
              <a:t> tiene dos subclases denominadas </a:t>
            </a:r>
            <a:r>
              <a:rPr lang="es-419" sz="1400">
                <a:latin typeface="Consolas"/>
                <a:ea typeface="Consolas"/>
                <a:cs typeface="Consolas"/>
                <a:sym typeface="Consolas"/>
              </a:rPr>
              <a:t>PropertyResourceBundle</a:t>
            </a:r>
            <a:r>
              <a:rPr lang="es-419" sz="1400">
                <a:latin typeface="Ubuntu"/>
                <a:ea typeface="Ubuntu"/>
                <a:cs typeface="Ubuntu"/>
                <a:sym typeface="Ubuntu"/>
              </a:rPr>
              <a:t> y </a:t>
            </a:r>
            <a:r>
              <a:rPr lang="es-419" sz="1400">
                <a:latin typeface="Consolas"/>
                <a:ea typeface="Consolas"/>
                <a:cs typeface="Consolas"/>
                <a:sym typeface="Consolas"/>
              </a:rPr>
              <a:t>ListResourceBundle</a:t>
            </a:r>
            <a:r>
              <a:rPr lang="es-419" sz="1400">
                <a:latin typeface="Ubuntu"/>
                <a:ea typeface="Ubuntu"/>
                <a:cs typeface="Ubuntu"/>
                <a:sym typeface="Ubuntu"/>
              </a:rPr>
              <a:t>. </a:t>
            </a:r>
            <a:endParaRPr sz="1400">
              <a:latin typeface="Ubuntu"/>
              <a:ea typeface="Ubuntu"/>
              <a:cs typeface="Ubuntu"/>
              <a:sym typeface="Ubuntu"/>
            </a:endParaRPr>
          </a:p>
        </p:txBody>
      </p:sp>
      <p:pic>
        <p:nvPicPr>
          <p:cNvPr descr="resource-bundle-1.png" id="1705" name="Google Shape;1705;p292"/>
          <p:cNvPicPr preferRelativeResize="0"/>
          <p:nvPr/>
        </p:nvPicPr>
        <p:blipFill>
          <a:blip r:embed="rId3">
            <a:alphaModFix/>
          </a:blip>
          <a:stretch>
            <a:fillRect/>
          </a:stretch>
        </p:blipFill>
        <p:spPr>
          <a:xfrm>
            <a:off x="4815473" y="2957973"/>
            <a:ext cx="3536149" cy="1818400"/>
          </a:xfrm>
          <a:prstGeom prst="rect">
            <a:avLst/>
          </a:prstGeom>
          <a:noFill/>
          <a:ln>
            <a:noFill/>
          </a:ln>
        </p:spPr>
      </p:pic>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2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ResourceBundle </a:t>
            </a:r>
            <a:endParaRPr/>
          </a:p>
        </p:txBody>
      </p:sp>
      <p:sp>
        <p:nvSpPr>
          <p:cNvPr id="1711" name="Google Shape;1711;p293"/>
          <p:cNvSpPr txBox="1"/>
          <p:nvPr>
            <p:ph idx="4294967295" type="body"/>
          </p:nvPr>
        </p:nvSpPr>
        <p:spPr>
          <a:xfrm>
            <a:off x="460950" y="781325"/>
            <a:ext cx="82221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latin typeface="Ubuntu"/>
                <a:ea typeface="Ubuntu"/>
                <a:cs typeface="Ubuntu"/>
                <a:sym typeface="Ubuntu"/>
              </a:rPr>
              <a:t>La clase </a:t>
            </a:r>
            <a:r>
              <a:rPr lang="es-419" sz="1400">
                <a:latin typeface="Consolas"/>
                <a:ea typeface="Consolas"/>
                <a:cs typeface="Consolas"/>
                <a:sym typeface="Consolas"/>
              </a:rPr>
              <a:t>PropertyResourceBundle</a:t>
            </a:r>
            <a:r>
              <a:rPr lang="es-419" sz="1400">
                <a:latin typeface="Ubuntu"/>
                <a:ea typeface="Ubuntu"/>
                <a:cs typeface="Ubuntu"/>
                <a:sym typeface="Ubuntu"/>
              </a:rPr>
              <a:t> es concreta y proporciona soporte para varios entornos locales en forma de archivos de propiedad. Para cada </a:t>
            </a:r>
            <a:r>
              <a:rPr lang="es-419" sz="1400">
                <a:latin typeface="Consolas"/>
                <a:ea typeface="Consolas"/>
                <a:cs typeface="Consolas"/>
                <a:sym typeface="Consolas"/>
              </a:rPr>
              <a:t>Locale</a:t>
            </a:r>
            <a:r>
              <a:rPr lang="es-419" sz="1400">
                <a:latin typeface="Ubuntu"/>
                <a:ea typeface="Ubuntu"/>
                <a:cs typeface="Ubuntu"/>
                <a:sym typeface="Ubuntu"/>
              </a:rPr>
              <a:t>, específica las claves y los valores en un archivo de propiedades para ese </a:t>
            </a:r>
            <a:r>
              <a:rPr lang="es-419" sz="1400">
                <a:latin typeface="Consolas"/>
                <a:ea typeface="Consolas"/>
                <a:cs typeface="Consolas"/>
                <a:sym typeface="Consolas"/>
              </a:rPr>
              <a:t>Locale</a:t>
            </a:r>
            <a:r>
              <a:rPr lang="es-419" sz="1400">
                <a:latin typeface="Ubuntu"/>
                <a:ea typeface="Ubuntu"/>
                <a:cs typeface="Ubuntu"/>
                <a:sym typeface="Ubuntu"/>
              </a:rPr>
              <a:t>. Mediante el  método </a:t>
            </a:r>
            <a:r>
              <a:rPr lang="es-419" sz="1400">
                <a:latin typeface="Consolas"/>
                <a:ea typeface="Consolas"/>
                <a:cs typeface="Consolas"/>
                <a:sym typeface="Consolas"/>
              </a:rPr>
              <a:t>ResourceBundle.getBundle()</a:t>
            </a:r>
            <a:r>
              <a:rPr lang="es-419" sz="1400">
                <a:latin typeface="Ubuntu"/>
                <a:ea typeface="Ubuntu"/>
                <a:cs typeface="Ubuntu"/>
                <a:sym typeface="Ubuntu"/>
              </a:rPr>
              <a:t>, el archivo de propiedad relevante se cargará automáticamente. Para ello se; tienen que seguir ciertas convenciones de nomenclatura planteadas más adelante. Sólo puede utilizar String como claves y valores cuando utiliza archivos de propiedades.</a:t>
            </a:r>
            <a:endParaRPr sz="1400">
              <a:latin typeface="Ubuntu"/>
              <a:ea typeface="Ubuntu"/>
              <a:cs typeface="Ubuntu"/>
              <a:sym typeface="Ubuntu"/>
            </a:endParaRPr>
          </a:p>
          <a:p>
            <a:pPr indent="0" lvl="0" marL="0" rtl="0" algn="just">
              <a:spcBef>
                <a:spcPts val="1000"/>
              </a:spcBef>
              <a:spcAft>
                <a:spcPts val="1000"/>
              </a:spcAft>
              <a:buNone/>
            </a:pPr>
            <a:r>
              <a:rPr lang="es-419" sz="1400">
                <a:latin typeface="Ubuntu"/>
                <a:ea typeface="Ubuntu"/>
                <a:cs typeface="Ubuntu"/>
                <a:sym typeface="Ubuntu"/>
              </a:rPr>
              <a:t>La clase </a:t>
            </a:r>
            <a:r>
              <a:rPr lang="es-419" sz="1400">
                <a:latin typeface="Consolas"/>
                <a:ea typeface="Consolas"/>
                <a:cs typeface="Consolas"/>
                <a:sym typeface="Consolas"/>
              </a:rPr>
              <a:t>ListResourceBundle</a:t>
            </a:r>
            <a:r>
              <a:rPr lang="es-419" sz="1400">
                <a:latin typeface="Ubuntu"/>
                <a:ea typeface="Ubuntu"/>
                <a:cs typeface="Ubuntu"/>
                <a:sym typeface="Ubuntu"/>
              </a:rPr>
              <a:t>: Para agregar soporte a una configuración regional, puede ampliar este resumen clase. En su clase derivada, tiene que anular el método </a:t>
            </a:r>
            <a:r>
              <a:rPr lang="es-419" sz="1400">
                <a:latin typeface="Consolas"/>
                <a:ea typeface="Consolas"/>
                <a:cs typeface="Consolas"/>
                <a:sym typeface="Consolas"/>
              </a:rPr>
              <a:t>getContents()</a:t>
            </a:r>
            <a:r>
              <a:rPr lang="es-419" sz="1400">
                <a:latin typeface="Ubuntu"/>
                <a:ea typeface="Ubuntu"/>
                <a:cs typeface="Ubuntu"/>
                <a:sym typeface="Ubuntu"/>
              </a:rPr>
              <a:t>, que devuelve</a:t>
            </a:r>
            <a:br>
              <a:rPr lang="es-419" sz="1400">
                <a:latin typeface="Ubuntu"/>
                <a:ea typeface="Ubuntu"/>
                <a:cs typeface="Ubuntu"/>
                <a:sym typeface="Ubuntu"/>
              </a:rPr>
            </a:br>
            <a:r>
              <a:rPr lang="es-419" sz="1400">
                <a:latin typeface="Ubuntu"/>
                <a:ea typeface="Ubuntu"/>
                <a:cs typeface="Ubuntu"/>
                <a:sym typeface="Ubuntu"/>
              </a:rPr>
              <a:t>un </a:t>
            </a:r>
            <a:r>
              <a:rPr lang="es-419" sz="1400">
                <a:latin typeface="Consolas"/>
                <a:ea typeface="Consolas"/>
                <a:cs typeface="Consolas"/>
                <a:sym typeface="Consolas"/>
              </a:rPr>
              <a:t>Objeto[][]</a:t>
            </a:r>
            <a:r>
              <a:rPr lang="es-419" sz="1400">
                <a:latin typeface="Ubuntu"/>
                <a:ea typeface="Ubuntu"/>
                <a:cs typeface="Ubuntu"/>
                <a:sym typeface="Ubuntu"/>
              </a:rPr>
              <a:t>. Esta matriz debe tener la lista de claves y valores. Las claves deben ser </a:t>
            </a:r>
            <a:r>
              <a:rPr lang="es-419" sz="1400">
                <a:latin typeface="Consolas"/>
                <a:ea typeface="Consolas"/>
                <a:cs typeface="Consolas"/>
                <a:sym typeface="Consolas"/>
              </a:rPr>
              <a:t>String</a:t>
            </a:r>
            <a:r>
              <a:rPr lang="es-419" sz="1400">
                <a:latin typeface="Ubuntu"/>
                <a:ea typeface="Ubuntu"/>
                <a:cs typeface="Ubuntu"/>
                <a:sym typeface="Ubuntu"/>
              </a:rPr>
              <a:t>. Normalmente, los valores también son cadenas, pero los valores pueden ser cualquier cosa: clips de sonido, clips de vídeo, URL o imágenes.</a:t>
            </a:r>
            <a:endParaRPr sz="1400">
              <a:latin typeface="Ubuntu"/>
              <a:ea typeface="Ubuntu"/>
              <a:cs typeface="Ubuntu"/>
              <a:sym typeface="Ubuntu"/>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Resource Bundles </a:t>
            </a:r>
            <a:endParaRPr/>
          </a:p>
        </p:txBody>
      </p:sp>
      <p:sp>
        <p:nvSpPr>
          <p:cNvPr id="1717" name="Google Shape;1717;p294"/>
          <p:cNvSpPr txBox="1"/>
          <p:nvPr>
            <p:ph idx="4294967295" type="body"/>
          </p:nvPr>
        </p:nvSpPr>
        <p:spPr>
          <a:xfrm>
            <a:off x="460950" y="781325"/>
            <a:ext cx="8542800" cy="381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latin typeface="Ubuntu"/>
                <a:ea typeface="Ubuntu"/>
                <a:cs typeface="Ubuntu"/>
                <a:sym typeface="Ubuntu"/>
              </a:rPr>
              <a:t>Java aplica una convención de nomenclatura predefinida que se debe seguir para crear grupos de recursos. Sólo a través de los nombres de los bundles de propiedades, la biblioteca Java carga los locales relevantes. </a:t>
            </a:r>
            <a:br>
              <a:rPr lang="es-419" sz="1400">
                <a:latin typeface="Ubuntu"/>
                <a:ea typeface="Ubuntu"/>
                <a:cs typeface="Ubuntu"/>
                <a:sym typeface="Ubuntu"/>
              </a:rPr>
            </a:br>
            <a:r>
              <a:rPr lang="es-419" sz="1400">
                <a:latin typeface="Ubuntu"/>
                <a:ea typeface="Ubuntu"/>
                <a:cs typeface="Ubuntu"/>
                <a:sym typeface="Ubuntu"/>
              </a:rPr>
              <a:t> </a:t>
            </a:r>
            <a:br>
              <a:rPr lang="es-419" sz="1400">
                <a:latin typeface="Ubuntu"/>
                <a:ea typeface="Ubuntu"/>
                <a:cs typeface="Ubuntu"/>
                <a:sym typeface="Ubuntu"/>
              </a:rPr>
            </a:br>
            <a:r>
              <a:rPr b="1" lang="es-419" sz="1100">
                <a:solidFill>
                  <a:srgbClr val="434343"/>
                </a:solidFill>
                <a:latin typeface="Inconsolata"/>
                <a:ea typeface="Inconsolata"/>
                <a:cs typeface="Inconsolata"/>
                <a:sym typeface="Inconsolata"/>
              </a:rPr>
              <a:t>packagequalifier.bundlename + "_" + language + "_" + country + "_" + (variant + "_ #" "#") + script + "-" + extensiones</a:t>
            </a:r>
            <a:br>
              <a:rPr lang="es-419" sz="1100">
                <a:solidFill>
                  <a:srgbClr val="434343"/>
                </a:solidFill>
                <a:latin typeface="Inconsolata"/>
                <a:ea typeface="Inconsolata"/>
                <a:cs typeface="Inconsolata"/>
                <a:sym typeface="Inconsolata"/>
              </a:rPr>
            </a:br>
            <a:r>
              <a:rPr lang="es-419" sz="1400">
                <a:latin typeface="Ubuntu"/>
                <a:ea typeface="Ubuntu"/>
                <a:cs typeface="Ubuntu"/>
                <a:sym typeface="Ubuntu"/>
              </a:rPr>
              <a:t> </a:t>
            </a:r>
            <a:br>
              <a:rPr lang="es-419" sz="1400">
                <a:latin typeface="Ubuntu"/>
                <a:ea typeface="Ubuntu"/>
                <a:cs typeface="Ubuntu"/>
                <a:sym typeface="Ubuntu"/>
              </a:rPr>
            </a:br>
            <a:r>
              <a:rPr lang="es-419" sz="1400">
                <a:latin typeface="Ubuntu"/>
                <a:ea typeface="Ubuntu"/>
                <a:cs typeface="Ubuntu"/>
                <a:sym typeface="Ubuntu"/>
              </a:rPr>
              <a:t>Aquí está la descripción de los elementos de este nombre completo:</a:t>
            </a:r>
            <a:endParaRPr>
              <a:latin typeface="Ubuntu"/>
              <a:ea typeface="Ubuntu"/>
              <a:cs typeface="Ubuntu"/>
              <a:sym typeface="Ubuntu"/>
            </a:endParaRPr>
          </a:p>
          <a:p>
            <a:pPr indent="-311150" lvl="0" marL="457200" rtl="0" algn="just">
              <a:spcBef>
                <a:spcPts val="1600"/>
              </a:spcBef>
              <a:spcAft>
                <a:spcPts val="0"/>
              </a:spcAft>
              <a:buSzPts val="1300"/>
              <a:buChar char="●"/>
            </a:pPr>
            <a:r>
              <a:rPr b="1" lang="es-419" sz="1300">
                <a:latin typeface="Ubuntu"/>
                <a:ea typeface="Ubuntu"/>
                <a:cs typeface="Ubuntu"/>
                <a:sym typeface="Ubuntu"/>
              </a:rPr>
              <a:t>packagequalifier: </a:t>
            </a:r>
            <a:r>
              <a:rPr lang="es-419" sz="1300">
                <a:latin typeface="Ubuntu"/>
                <a:ea typeface="Ubuntu"/>
                <a:cs typeface="Ubuntu"/>
                <a:sym typeface="Ubuntu"/>
              </a:rPr>
              <a:t>El nombre del paquete (o los subpaquetes) en el que el recurso paquete.</a:t>
            </a:r>
            <a:endParaRPr sz="1300">
              <a:latin typeface="Ubuntu"/>
              <a:ea typeface="Ubuntu"/>
              <a:cs typeface="Ubuntu"/>
              <a:sym typeface="Ubuntu"/>
            </a:endParaRPr>
          </a:p>
          <a:p>
            <a:pPr indent="-311150" lvl="0" marL="457200" rtl="0" algn="just">
              <a:spcBef>
                <a:spcPts val="0"/>
              </a:spcBef>
              <a:spcAft>
                <a:spcPts val="0"/>
              </a:spcAft>
              <a:buSzPts val="1300"/>
              <a:buChar char="●"/>
            </a:pPr>
            <a:r>
              <a:rPr b="1" lang="es-419" sz="1300">
                <a:latin typeface="Ubuntu"/>
                <a:ea typeface="Ubuntu"/>
                <a:cs typeface="Ubuntu"/>
                <a:sym typeface="Ubuntu"/>
              </a:rPr>
              <a:t>bundlename</a:t>
            </a:r>
            <a:r>
              <a:rPr lang="es-419" sz="1300">
                <a:latin typeface="Ubuntu"/>
                <a:ea typeface="Ubuntu"/>
                <a:cs typeface="Ubuntu"/>
                <a:sym typeface="Ubuntu"/>
              </a:rPr>
              <a:t>: El nombre del paquete de recursos que utilizará en el programa para referirse y cárgalo.</a:t>
            </a:r>
            <a:endParaRPr sz="1300">
              <a:latin typeface="Ubuntu"/>
              <a:ea typeface="Ubuntu"/>
              <a:cs typeface="Ubuntu"/>
              <a:sym typeface="Ubuntu"/>
            </a:endParaRPr>
          </a:p>
          <a:p>
            <a:pPr indent="-311150" lvl="0" marL="457200" rtl="0" algn="just">
              <a:spcBef>
                <a:spcPts val="0"/>
              </a:spcBef>
              <a:spcAft>
                <a:spcPts val="0"/>
              </a:spcAft>
              <a:buSzPts val="1300"/>
              <a:buChar char="●"/>
            </a:pPr>
            <a:r>
              <a:rPr b="1" lang="es-419" sz="1300">
                <a:latin typeface="Ubuntu"/>
                <a:ea typeface="Ubuntu"/>
                <a:cs typeface="Ubuntu"/>
                <a:sym typeface="Ubuntu"/>
              </a:rPr>
              <a:t>lenguage</a:t>
            </a:r>
            <a:r>
              <a:rPr lang="es-419" sz="1300">
                <a:latin typeface="Ubuntu"/>
                <a:ea typeface="Ubuntu"/>
                <a:cs typeface="Ubuntu"/>
                <a:sym typeface="Ubuntu"/>
              </a:rPr>
              <a:t>: una abreviatura de dos letras típicamente dada en minúsculas para el idioma de la localidad (en casos raros, podría ser tres letras también).</a:t>
            </a:r>
            <a:endParaRPr sz="1300">
              <a:latin typeface="Ubuntu"/>
              <a:ea typeface="Ubuntu"/>
              <a:cs typeface="Ubuntu"/>
              <a:sym typeface="Ubuntu"/>
            </a:endParaRPr>
          </a:p>
          <a:p>
            <a:pPr indent="-311150" lvl="0" marL="457200" rtl="0" algn="just">
              <a:spcBef>
                <a:spcPts val="0"/>
              </a:spcBef>
              <a:spcAft>
                <a:spcPts val="0"/>
              </a:spcAft>
              <a:buSzPts val="1300"/>
              <a:buChar char="●"/>
            </a:pPr>
            <a:r>
              <a:rPr b="1" lang="es-419" sz="1300">
                <a:latin typeface="Ubuntu"/>
                <a:ea typeface="Ubuntu"/>
                <a:cs typeface="Ubuntu"/>
                <a:sym typeface="Ubuntu"/>
              </a:rPr>
              <a:t>country</a:t>
            </a:r>
            <a:r>
              <a:rPr lang="es-419" sz="1300">
                <a:latin typeface="Ubuntu"/>
                <a:ea typeface="Ubuntu"/>
                <a:cs typeface="Ubuntu"/>
                <a:sym typeface="Ubuntu"/>
              </a:rPr>
              <a:t>: Una abreviatura de dos letras típicamente dada en mayúsculas para el país del locale (en casos, podría ser tres letras también).</a:t>
            </a:r>
            <a:endParaRPr sz="1300">
              <a:latin typeface="Ubuntu"/>
              <a:ea typeface="Ubuntu"/>
              <a:cs typeface="Ubuntu"/>
              <a:sym typeface="Ubuntu"/>
            </a:endParaRPr>
          </a:p>
          <a:p>
            <a:pPr indent="-304800" lvl="0" marL="457200" rtl="0" algn="just">
              <a:spcBef>
                <a:spcPts val="0"/>
              </a:spcBef>
              <a:spcAft>
                <a:spcPts val="0"/>
              </a:spcAft>
              <a:buSzPts val="1200"/>
              <a:buChar char="●"/>
            </a:pPr>
            <a:r>
              <a:rPr b="1" lang="es-419" sz="1300">
                <a:latin typeface="Ubuntu"/>
                <a:ea typeface="Ubuntu"/>
                <a:cs typeface="Ubuntu"/>
                <a:sym typeface="Ubuntu"/>
              </a:rPr>
              <a:t>variante</a:t>
            </a:r>
            <a:r>
              <a:rPr lang="es-419" sz="1300">
                <a:latin typeface="Ubuntu"/>
                <a:ea typeface="Ubuntu"/>
                <a:cs typeface="Ubuntu"/>
                <a:sym typeface="Ubuntu"/>
              </a:rPr>
              <a:t>: una lista arbitraria de variantes (en minúsculas o mayúsculas) para diferenciar localizaciones cuando  necesita más de una configuración regional para una combinación de idioma y país.</a:t>
            </a:r>
            <a:br>
              <a:rPr lang="es-419" sz="1200">
                <a:latin typeface="Ubuntu"/>
                <a:ea typeface="Ubuntu"/>
                <a:cs typeface="Ubuntu"/>
                <a:sym typeface="Ubuntu"/>
              </a:rPr>
            </a:br>
            <a:endParaRPr sz="1200">
              <a:latin typeface="Ubuntu"/>
              <a:ea typeface="Ubuntu"/>
              <a:cs typeface="Ubuntu"/>
              <a:sym typeface="Ubuntu"/>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2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ResourceBundle </a:t>
            </a:r>
            <a:endParaRPr/>
          </a:p>
        </p:txBody>
      </p:sp>
      <p:sp>
        <p:nvSpPr>
          <p:cNvPr id="1723" name="Google Shape;1723;p295"/>
          <p:cNvSpPr txBox="1"/>
          <p:nvPr>
            <p:ph idx="4294967295" type="body"/>
          </p:nvPr>
        </p:nvSpPr>
        <p:spPr>
          <a:xfrm>
            <a:off x="334700" y="1017725"/>
            <a:ext cx="83484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Consolas"/>
                <a:ea typeface="Consolas"/>
                <a:cs typeface="Consolas"/>
                <a:sym typeface="Consolas"/>
              </a:rPr>
              <a:t>La clase ResourceBundle </a:t>
            </a:r>
            <a:endParaRPr sz="1400">
              <a:latin typeface="Consolas"/>
              <a:ea typeface="Consolas"/>
              <a:cs typeface="Consolas"/>
              <a:sym typeface="Consolas"/>
            </a:endParaRPr>
          </a:p>
        </p:txBody>
      </p:sp>
      <p:graphicFrame>
        <p:nvGraphicFramePr>
          <p:cNvPr id="1724" name="Google Shape;1724;p295"/>
          <p:cNvGraphicFramePr/>
          <p:nvPr/>
        </p:nvGraphicFramePr>
        <p:xfrm>
          <a:off x="334725" y="1420010"/>
          <a:ext cx="3000000" cy="3000000"/>
        </p:xfrm>
        <a:graphic>
          <a:graphicData uri="http://schemas.openxmlformats.org/drawingml/2006/table">
            <a:tbl>
              <a:tblPr>
                <a:noFill/>
                <a:tableStyleId>{3EAEBE74-0E2B-4FCF-94B2-6B8937009972}</a:tableStyleId>
              </a:tblPr>
              <a:tblGrid>
                <a:gridCol w="3930500"/>
                <a:gridCol w="4417850"/>
              </a:tblGrid>
              <a:tr h="239050">
                <a:tc>
                  <a:txBody>
                    <a:bodyPr/>
                    <a:lstStyle/>
                    <a:p>
                      <a:pPr indent="0" lvl="0" marL="0" rtl="0" algn="l">
                        <a:spcBef>
                          <a:spcPts val="0"/>
                        </a:spcBef>
                        <a:spcAft>
                          <a:spcPts val="0"/>
                        </a:spcAft>
                        <a:buNone/>
                      </a:pPr>
                      <a:r>
                        <a:rPr lang="es-419" sz="1000">
                          <a:latin typeface="Consolas"/>
                          <a:ea typeface="Consolas"/>
                          <a:cs typeface="Consolas"/>
                          <a:sym typeface="Consolas"/>
                        </a:rPr>
                        <a:t>Object getObject(String key)</a:t>
                      </a:r>
                      <a:endParaRPr sz="10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200">
                          <a:solidFill>
                            <a:srgbClr val="434343"/>
                          </a:solidFill>
                          <a:latin typeface="Ubuntu"/>
                          <a:ea typeface="Ubuntu"/>
                          <a:cs typeface="Ubuntu"/>
                          <a:sym typeface="Ubuntu"/>
                        </a:rPr>
                        <a:t>Devuelve el valor asignado a la clave dada. Lanza un </a:t>
                      </a:r>
                      <a:r>
                        <a:rPr lang="es-419" sz="1200">
                          <a:solidFill>
                            <a:srgbClr val="434343"/>
                          </a:solidFill>
                          <a:latin typeface="Consolas"/>
                          <a:ea typeface="Consolas"/>
                          <a:cs typeface="Consolas"/>
                          <a:sym typeface="Consolas"/>
                        </a:rPr>
                        <a:t>MissingResourceException</a:t>
                      </a:r>
                      <a:r>
                        <a:rPr lang="es-419" sz="1200">
                          <a:solidFill>
                            <a:srgbClr val="434343"/>
                          </a:solidFill>
                          <a:latin typeface="Ubuntu"/>
                          <a:ea typeface="Ubuntu"/>
                          <a:cs typeface="Ubuntu"/>
                          <a:sym typeface="Ubuntu"/>
                        </a:rPr>
                        <a:t> si no hay objeto para una clave determinada es encontrado.</a:t>
                      </a:r>
                      <a:endParaRPr sz="1200">
                        <a:solidFill>
                          <a:srgbClr val="434343"/>
                        </a:solidFill>
                        <a:latin typeface="Ubuntu"/>
                        <a:ea typeface="Ubuntu"/>
                        <a:cs typeface="Ubuntu"/>
                        <a:sym typeface="Ubuntu"/>
                      </a:endParaRPr>
                    </a:p>
                  </a:txBody>
                  <a:tcPr marT="91425" marB="91425" marR="91425" marL="91425"/>
                </a:tc>
              </a:tr>
              <a:tr h="239050">
                <a:tc>
                  <a:txBody>
                    <a:bodyPr/>
                    <a:lstStyle/>
                    <a:p>
                      <a:pPr indent="0" lvl="0" marL="0" rtl="0" algn="l">
                        <a:spcBef>
                          <a:spcPts val="0"/>
                        </a:spcBef>
                        <a:spcAft>
                          <a:spcPts val="0"/>
                        </a:spcAft>
                        <a:buNone/>
                      </a:pPr>
                      <a:r>
                        <a:rPr lang="es-419" sz="1000">
                          <a:latin typeface="Consolas"/>
                          <a:ea typeface="Consolas"/>
                          <a:cs typeface="Consolas"/>
                          <a:sym typeface="Consolas"/>
                        </a:rPr>
                        <a:t>static ResourceBundle getBundle(String baseName)</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s-419" sz="1000">
                          <a:latin typeface="Consolas"/>
                          <a:ea typeface="Consolas"/>
                          <a:cs typeface="Consolas"/>
                          <a:sym typeface="Consolas"/>
                        </a:rPr>
                        <a:t>static final ResourceBundle getBundle(String baseName, Locale locale)</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s-419" sz="1000">
                          <a:latin typeface="Consolas"/>
                          <a:ea typeface="Consolas"/>
                          <a:cs typeface="Consolas"/>
                          <a:sym typeface="Consolas"/>
                        </a:rPr>
                        <a:t>final ResourceBundle getBundle(String baseName,</a:t>
                      </a:r>
                      <a:br>
                        <a:rPr lang="es-419" sz="1000">
                          <a:latin typeface="Consolas"/>
                          <a:ea typeface="Consolas"/>
                          <a:cs typeface="Consolas"/>
                          <a:sym typeface="Consolas"/>
                        </a:rPr>
                      </a:br>
                      <a:r>
                        <a:rPr lang="es-419" sz="1000">
                          <a:latin typeface="Consolas"/>
                          <a:ea typeface="Consolas"/>
                          <a:cs typeface="Consolas"/>
                          <a:sym typeface="Consolas"/>
                        </a:rPr>
                        <a:t>Locale targetLocale, Control control)</a:t>
                      </a:r>
                      <a:endParaRPr sz="10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419" sz="1200">
                          <a:solidFill>
                            <a:srgbClr val="434343"/>
                          </a:solidFill>
                          <a:latin typeface="Ubuntu"/>
                          <a:ea typeface="Ubuntu"/>
                          <a:cs typeface="Ubuntu"/>
                          <a:sym typeface="Ubuntu"/>
                        </a:rPr>
                        <a:t>Devuelve el </a:t>
                      </a:r>
                      <a:r>
                        <a:rPr lang="es-419" sz="1200">
                          <a:solidFill>
                            <a:srgbClr val="434343"/>
                          </a:solidFill>
                          <a:latin typeface="Consolas"/>
                          <a:ea typeface="Consolas"/>
                          <a:cs typeface="Consolas"/>
                          <a:sym typeface="Consolas"/>
                        </a:rPr>
                        <a:t>ResourceBundle</a:t>
                      </a:r>
                      <a:r>
                        <a:rPr lang="es-419" sz="1200">
                          <a:solidFill>
                            <a:srgbClr val="434343"/>
                          </a:solidFill>
                          <a:latin typeface="Ubuntu"/>
                          <a:ea typeface="Ubuntu"/>
                          <a:cs typeface="Ubuntu"/>
                          <a:sym typeface="Ubuntu"/>
                        </a:rPr>
                        <a:t> para el dado baseName, locale y control; lanza un </a:t>
                      </a:r>
                      <a:r>
                        <a:rPr lang="es-419" sz="1200">
                          <a:solidFill>
                            <a:srgbClr val="434343"/>
                          </a:solidFill>
                          <a:latin typeface="Consolas"/>
                          <a:ea typeface="Consolas"/>
                          <a:cs typeface="Consolas"/>
                          <a:sym typeface="Consolas"/>
                        </a:rPr>
                        <a:t>MissingResourceException</a:t>
                      </a:r>
                      <a:r>
                        <a:rPr lang="es-419" sz="1200">
                          <a:solidFill>
                            <a:srgbClr val="434343"/>
                          </a:solidFill>
                          <a:latin typeface="Ubuntu"/>
                          <a:ea typeface="Ubuntu"/>
                          <a:cs typeface="Ubuntu"/>
                          <a:sym typeface="Ubuntu"/>
                        </a:rPr>
                        <a:t> si no se encuentra ningún paquete de recursos coincidente. La instancia de Control se utiliza para controlar u obtener información sobre el proceso de carga del paquete de recursos.</a:t>
                      </a:r>
                      <a:endParaRPr sz="1200">
                        <a:solidFill>
                          <a:srgbClr val="434343"/>
                        </a:solidFill>
                        <a:latin typeface="Ubuntu"/>
                        <a:ea typeface="Ubuntu"/>
                        <a:cs typeface="Ubuntu"/>
                        <a:sym typeface="Ubuntu"/>
                      </a:endParaRPr>
                    </a:p>
                  </a:txBody>
                  <a:tcPr marT="91425" marB="91425" marR="91425" marL="91425"/>
                </a:tc>
              </a:tr>
              <a:tr h="239050">
                <a:tc>
                  <a:txBody>
                    <a:bodyPr/>
                    <a:lstStyle/>
                    <a:p>
                      <a:pPr indent="0" lvl="0" marL="0" rtl="0" algn="l">
                        <a:spcBef>
                          <a:spcPts val="0"/>
                        </a:spcBef>
                        <a:spcAft>
                          <a:spcPts val="0"/>
                        </a:spcAft>
                        <a:buNone/>
                      </a:pPr>
                      <a:r>
                        <a:rPr lang="es-419" sz="1000">
                          <a:latin typeface="Consolas"/>
                          <a:ea typeface="Consolas"/>
                          <a:cs typeface="Consolas"/>
                          <a:sym typeface="Consolas"/>
                        </a:rPr>
                        <a:t>String getString(String key)</a:t>
                      </a:r>
                      <a:endParaRPr sz="1000">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s-419" sz="1200">
                          <a:solidFill>
                            <a:srgbClr val="434343"/>
                          </a:solidFill>
                          <a:latin typeface="Ubuntu"/>
                          <a:ea typeface="Ubuntu"/>
                          <a:cs typeface="Ubuntu"/>
                          <a:sym typeface="Ubuntu"/>
                        </a:rPr>
                        <a:t>Devuelve el valor asignado a la clave dada; equivalente a emitir el valor de retorno de </a:t>
                      </a:r>
                      <a:r>
                        <a:rPr lang="es-419" sz="1200">
                          <a:solidFill>
                            <a:srgbClr val="434343"/>
                          </a:solidFill>
                          <a:latin typeface="Consolas"/>
                          <a:ea typeface="Consolas"/>
                          <a:cs typeface="Consolas"/>
                          <a:sym typeface="Consolas"/>
                        </a:rPr>
                        <a:t>getObject() </a:t>
                      </a:r>
                      <a:r>
                        <a:rPr lang="es-419" sz="1200">
                          <a:solidFill>
                            <a:srgbClr val="434343"/>
                          </a:solidFill>
                          <a:latin typeface="Ubuntu"/>
                          <a:ea typeface="Ubuntu"/>
                          <a:cs typeface="Ubuntu"/>
                          <a:sym typeface="Ubuntu"/>
                        </a:rPr>
                        <a:t>a </a:t>
                      </a:r>
                      <a:r>
                        <a:rPr lang="es-419" sz="1200">
                          <a:solidFill>
                            <a:srgbClr val="434343"/>
                          </a:solidFill>
                          <a:latin typeface="Consolas"/>
                          <a:ea typeface="Consolas"/>
                          <a:cs typeface="Consolas"/>
                          <a:sym typeface="Consolas"/>
                        </a:rPr>
                        <a:t>String</a:t>
                      </a:r>
                      <a:r>
                        <a:rPr lang="es-419" sz="1200">
                          <a:solidFill>
                            <a:srgbClr val="434343"/>
                          </a:solidFill>
                          <a:latin typeface="Ubuntu"/>
                          <a:ea typeface="Ubuntu"/>
                          <a:cs typeface="Ubuntu"/>
                          <a:sym typeface="Ubuntu"/>
                        </a:rPr>
                        <a:t>. Muestra una excepción </a:t>
                      </a:r>
                      <a:r>
                        <a:rPr lang="es-419" sz="1200">
                          <a:solidFill>
                            <a:srgbClr val="434343"/>
                          </a:solidFill>
                          <a:latin typeface="Consolas"/>
                          <a:ea typeface="Consolas"/>
                          <a:cs typeface="Consolas"/>
                          <a:sym typeface="Consolas"/>
                        </a:rPr>
                        <a:t>MissingResourceException</a:t>
                      </a:r>
                      <a:r>
                        <a:rPr lang="es-419" sz="1200">
                          <a:solidFill>
                            <a:srgbClr val="434343"/>
                          </a:solidFill>
                          <a:latin typeface="Ubuntu"/>
                          <a:ea typeface="Ubuntu"/>
                          <a:cs typeface="Ubuntu"/>
                          <a:sym typeface="Ubuntu"/>
                        </a:rPr>
                        <a:t> si no se encuentra ningún objeto para una clave determinada. Lanza ClassCastException si el objeto devuelto no es una cadena.</a:t>
                      </a:r>
                      <a:endParaRPr sz="1200">
                        <a:solidFill>
                          <a:srgbClr val="434343"/>
                        </a:solidFill>
                        <a:latin typeface="Ubuntu"/>
                        <a:ea typeface="Ubuntu"/>
                        <a:cs typeface="Ubuntu"/>
                        <a:sym typeface="Ubuntu"/>
                      </a:endParaRPr>
                    </a:p>
                    <a:p>
                      <a:pPr indent="0" lvl="0" marL="0" rtl="0" algn="just">
                        <a:spcBef>
                          <a:spcPts val="0"/>
                        </a:spcBef>
                        <a:spcAft>
                          <a:spcPts val="0"/>
                        </a:spcAft>
                        <a:buNone/>
                      </a:pPr>
                      <a:r>
                        <a:t/>
                      </a:r>
                      <a:endParaRPr sz="1200">
                        <a:solidFill>
                          <a:srgbClr val="434343"/>
                        </a:solidFill>
                        <a:latin typeface="Ubuntu"/>
                        <a:ea typeface="Ubuntu"/>
                        <a:cs typeface="Ubuntu"/>
                        <a:sym typeface="Ubuntu"/>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PropertyResourceBundle </a:t>
            </a:r>
            <a:endParaRPr/>
          </a:p>
        </p:txBody>
      </p:sp>
      <p:sp>
        <p:nvSpPr>
          <p:cNvPr id="1730" name="Google Shape;1730;p296"/>
          <p:cNvSpPr txBox="1"/>
          <p:nvPr>
            <p:ph idx="4294967295" type="body"/>
          </p:nvPr>
        </p:nvSpPr>
        <p:spPr>
          <a:xfrm>
            <a:off x="460950" y="1090575"/>
            <a:ext cx="8222100" cy="384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latin typeface="Ubuntu"/>
                <a:ea typeface="Ubuntu"/>
                <a:cs typeface="Ubuntu"/>
                <a:sym typeface="Ubuntu"/>
              </a:rPr>
              <a:t>Si diseña su aplicación con la localización en mente usando archivos de propiedades, puede agregar soporte para nuevos Locale a la aplicación sin cambiar código.</a:t>
            </a:r>
            <a:endParaRPr sz="1400">
              <a:latin typeface="Ubuntu"/>
              <a:ea typeface="Ubuntu"/>
              <a:cs typeface="Ubuntu"/>
              <a:sym typeface="Ubuntu"/>
            </a:endParaRPr>
          </a:p>
          <a:p>
            <a:pPr indent="0" lvl="0" marL="0" rtl="0" algn="just">
              <a:spcBef>
                <a:spcPts val="1600"/>
              </a:spcBef>
              <a:spcAft>
                <a:spcPts val="0"/>
              </a:spcAft>
              <a:buNone/>
            </a:pPr>
            <a:r>
              <a:rPr lang="es-419" sz="1400">
                <a:latin typeface="Ubuntu"/>
                <a:ea typeface="Ubuntu"/>
                <a:cs typeface="Ubuntu"/>
                <a:sym typeface="Ubuntu"/>
              </a:rPr>
              <a:t>En el caso de la localización mediante </a:t>
            </a:r>
            <a:r>
              <a:rPr lang="es-419" sz="1400">
                <a:latin typeface="Consolas"/>
                <a:ea typeface="Consolas"/>
                <a:cs typeface="Consolas"/>
                <a:sym typeface="Consolas"/>
              </a:rPr>
              <a:t>PropertyResourceBundle</a:t>
            </a:r>
            <a:r>
              <a:rPr lang="es-419" sz="1400">
                <a:latin typeface="Ubuntu"/>
                <a:ea typeface="Ubuntu"/>
                <a:cs typeface="Ubuntu"/>
                <a:sym typeface="Ubuntu"/>
              </a:rPr>
              <a:t>, se utilizan archivos de propiedades para asignar las mismas cadenas de claves y valores. En él, se referirá a las cadenas de claves y al cargar el archivo de propiedades coincidentes para la configuración regional, los valores correspondientes para las claves se obtendrá de los archivos de propiedad para su uso en el programa. </a:t>
            </a:r>
            <a:endParaRPr sz="1400">
              <a:latin typeface="Ubuntu"/>
              <a:ea typeface="Ubuntu"/>
              <a:cs typeface="Ubuntu"/>
              <a:sym typeface="Ubuntu"/>
            </a:endParaRPr>
          </a:p>
          <a:p>
            <a:pPr indent="0" lvl="0" marL="0" rtl="0" algn="just">
              <a:spcBef>
                <a:spcPts val="1600"/>
              </a:spcBef>
              <a:spcAft>
                <a:spcPts val="0"/>
              </a:spcAft>
              <a:buNone/>
            </a:pPr>
            <a:r>
              <a:rPr lang="es-419" sz="1400">
                <a:latin typeface="Ubuntu"/>
                <a:ea typeface="Ubuntu"/>
                <a:cs typeface="Ubuntu"/>
                <a:sym typeface="Ubuntu"/>
              </a:rPr>
              <a:t>Dados los siguientes ficheros de recursos</a:t>
            </a:r>
            <a:endParaRPr sz="1400">
              <a:latin typeface="Ubuntu"/>
              <a:ea typeface="Ubuntu"/>
              <a:cs typeface="Ubuntu"/>
              <a:sym typeface="Ubuntu"/>
            </a:endParaRPr>
          </a:p>
          <a:p>
            <a:pPr indent="0" lvl="0" marL="0" rtl="0" algn="just">
              <a:spcBef>
                <a:spcPts val="1600"/>
              </a:spcBef>
              <a:spcAft>
                <a:spcPts val="0"/>
              </a:spcAft>
              <a:buNone/>
            </a:pPr>
            <a:r>
              <a:t/>
            </a:r>
            <a:endParaRPr sz="1400">
              <a:latin typeface="Ubuntu"/>
              <a:ea typeface="Ubuntu"/>
              <a:cs typeface="Ubuntu"/>
              <a:sym typeface="Ubuntu"/>
            </a:endParaRPr>
          </a:p>
          <a:p>
            <a:pPr indent="0" lvl="0" marL="0" rtl="0" algn="just">
              <a:spcBef>
                <a:spcPts val="1600"/>
              </a:spcBef>
              <a:spcAft>
                <a:spcPts val="0"/>
              </a:spcAft>
              <a:buNone/>
            </a:pPr>
            <a:r>
              <a:t/>
            </a:r>
            <a:endParaRPr sz="1400">
              <a:latin typeface="Ubuntu"/>
              <a:ea typeface="Ubuntu"/>
              <a:cs typeface="Ubuntu"/>
              <a:sym typeface="Ubuntu"/>
            </a:endParaRPr>
          </a:p>
          <a:p>
            <a:pPr indent="0" lvl="0" marL="0" rtl="0" algn="just">
              <a:spcBef>
                <a:spcPts val="1600"/>
              </a:spcBef>
              <a:spcAft>
                <a:spcPts val="1600"/>
              </a:spcAft>
              <a:buNone/>
            </a:pPr>
            <a:r>
              <a:t/>
            </a:r>
            <a:endParaRPr sz="1400">
              <a:latin typeface="Ubuntu"/>
              <a:ea typeface="Ubuntu"/>
              <a:cs typeface="Ubuntu"/>
              <a:sym typeface="Ubuntu"/>
            </a:endParaRPr>
          </a:p>
        </p:txBody>
      </p:sp>
      <p:graphicFrame>
        <p:nvGraphicFramePr>
          <p:cNvPr id="1731" name="Google Shape;1731;p296"/>
          <p:cNvGraphicFramePr/>
          <p:nvPr/>
        </p:nvGraphicFramePr>
        <p:xfrm>
          <a:off x="505350" y="3697400"/>
          <a:ext cx="3000000" cy="3000000"/>
        </p:xfrm>
        <a:graphic>
          <a:graphicData uri="http://schemas.openxmlformats.org/drawingml/2006/table">
            <a:tbl>
              <a:tblPr>
                <a:noFill/>
                <a:tableStyleId>{3EAEBE74-0E2B-4FCF-94B2-6B8937009972}</a:tableStyleId>
              </a:tblPr>
              <a:tblGrid>
                <a:gridCol w="2711100"/>
                <a:gridCol w="2711100"/>
                <a:gridCol w="2711100"/>
              </a:tblGrid>
              <a:tr h="319600">
                <a:tc>
                  <a:txBody>
                    <a:bodyPr/>
                    <a:lstStyle/>
                    <a:p>
                      <a:pPr indent="0" lvl="0" marL="0" rtl="0" algn="l">
                        <a:spcBef>
                          <a:spcPts val="0"/>
                        </a:spcBef>
                        <a:spcAft>
                          <a:spcPts val="0"/>
                        </a:spcAft>
                        <a:buNone/>
                      </a:pPr>
                      <a:r>
                        <a:rPr lang="es-419" sz="1200">
                          <a:latin typeface="Consolas"/>
                          <a:ea typeface="Consolas"/>
                          <a:cs typeface="Consolas"/>
                          <a:sym typeface="Consolas"/>
                        </a:rPr>
                        <a:t>ResourceBundle.properties</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latin typeface="Consolas"/>
                          <a:ea typeface="Consolas"/>
                          <a:cs typeface="Consolas"/>
                          <a:sym typeface="Consolas"/>
                        </a:rPr>
                        <a:t>ResourceBundle_es.properties</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latin typeface="Consolas"/>
                          <a:ea typeface="Consolas"/>
                          <a:cs typeface="Consolas"/>
                          <a:sym typeface="Consolas"/>
                        </a:rPr>
                        <a:t>ResourceBundle_it.properties</a:t>
                      </a:r>
                      <a:endParaRPr sz="1200">
                        <a:latin typeface="Consolas"/>
                        <a:ea typeface="Consolas"/>
                        <a:cs typeface="Consolas"/>
                        <a:sym typeface="Consolas"/>
                      </a:endParaRPr>
                    </a:p>
                  </a:txBody>
                  <a:tcPr marT="91425" marB="91425" marR="91425" marL="91425"/>
                </a:tc>
              </a:tr>
              <a:tr h="319600">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Greeting = Hello</a:t>
                      </a:r>
                      <a:endParaRPr sz="1200">
                        <a:solidFill>
                          <a:srgbClr val="434343"/>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Greeting = Hola</a:t>
                      </a:r>
                      <a:endParaRPr sz="1200">
                        <a:solidFill>
                          <a:srgbClr val="434343"/>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419" sz="1200">
                          <a:solidFill>
                            <a:srgbClr val="434343"/>
                          </a:solidFill>
                          <a:latin typeface="Consolas"/>
                          <a:ea typeface="Consolas"/>
                          <a:cs typeface="Consolas"/>
                          <a:sym typeface="Consolas"/>
                        </a:rPr>
                        <a:t>Greeting = Ciao</a:t>
                      </a:r>
                      <a:endParaRPr sz="1200">
                        <a:solidFill>
                          <a:srgbClr val="434343"/>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2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PropertyResourceBundle </a:t>
            </a:r>
            <a:endParaRPr/>
          </a:p>
        </p:txBody>
      </p:sp>
      <p:sp>
        <p:nvSpPr>
          <p:cNvPr id="1737" name="Google Shape;1737;p297"/>
          <p:cNvSpPr txBox="1"/>
          <p:nvPr>
            <p:ph idx="4294967295" type="body"/>
          </p:nvPr>
        </p:nvSpPr>
        <p:spPr>
          <a:xfrm>
            <a:off x="460950" y="781325"/>
            <a:ext cx="8222100" cy="415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latin typeface="Ubuntu"/>
                <a:ea typeface="Ubuntu"/>
                <a:cs typeface="Ubuntu"/>
                <a:sym typeface="Ubuntu"/>
              </a:rPr>
              <a:t>Mediante el API podemos acceder definiendo el Locale a utilizar</a:t>
            </a:r>
            <a:endParaRPr sz="1400">
              <a:latin typeface="Ubuntu"/>
              <a:ea typeface="Ubuntu"/>
              <a:cs typeface="Ubuntu"/>
              <a:sym typeface="Ubuntu"/>
            </a:endParaRPr>
          </a:p>
          <a:p>
            <a:pPr indent="457200" lvl="0" marL="0" rtl="0" algn="just">
              <a:spcBef>
                <a:spcPts val="1000"/>
              </a:spcBef>
              <a:spcAft>
                <a:spcPts val="0"/>
              </a:spcAft>
              <a:buNone/>
            </a:pPr>
            <a:r>
              <a:rPr lang="es-419" sz="1200">
                <a:solidFill>
                  <a:srgbClr val="434343"/>
                </a:solidFill>
                <a:latin typeface="Consolas"/>
                <a:ea typeface="Consolas"/>
                <a:cs typeface="Consolas"/>
                <a:sym typeface="Consolas"/>
              </a:rPr>
              <a:t>Locale currentLocale = Locale.getDefault();</a:t>
            </a:r>
            <a:endParaRPr sz="1200">
              <a:solidFill>
                <a:srgbClr val="434343"/>
              </a:solidFill>
              <a:latin typeface="Consolas"/>
              <a:ea typeface="Consolas"/>
              <a:cs typeface="Consolas"/>
              <a:sym typeface="Consolas"/>
            </a:endParaRPr>
          </a:p>
          <a:p>
            <a:pPr indent="457200" lvl="0" marL="0" rtl="0" algn="just">
              <a:spcBef>
                <a:spcPts val="0"/>
              </a:spcBef>
              <a:spcAft>
                <a:spcPts val="0"/>
              </a:spcAft>
              <a:buNone/>
            </a:pPr>
            <a:r>
              <a:rPr lang="es-419" sz="1200">
                <a:solidFill>
                  <a:srgbClr val="434343"/>
                </a:solidFill>
                <a:latin typeface="Consolas"/>
                <a:ea typeface="Consolas"/>
                <a:cs typeface="Consolas"/>
                <a:sym typeface="Consolas"/>
              </a:rPr>
              <a:t>ResourceBundle resBundle = ResourceBundle.getBundle("ResourceBundle", currentLocale);</a:t>
            </a:r>
            <a:endParaRPr sz="1200">
              <a:solidFill>
                <a:srgbClr val="434343"/>
              </a:solidFill>
              <a:latin typeface="Consolas"/>
              <a:ea typeface="Consolas"/>
              <a:cs typeface="Consolas"/>
              <a:sym typeface="Consolas"/>
            </a:endParaRPr>
          </a:p>
          <a:p>
            <a:pPr indent="457200" lvl="0" marL="0" rtl="0" algn="just">
              <a:spcBef>
                <a:spcPts val="0"/>
              </a:spcBef>
              <a:spcAft>
                <a:spcPts val="0"/>
              </a:spcAft>
              <a:buNone/>
            </a:pPr>
            <a:r>
              <a:rPr lang="es-419" sz="1200">
                <a:solidFill>
                  <a:srgbClr val="434343"/>
                </a:solidFill>
                <a:latin typeface="Consolas"/>
                <a:ea typeface="Consolas"/>
                <a:cs typeface="Consolas"/>
                <a:sym typeface="Consolas"/>
              </a:rPr>
              <a:t>System.out.printf(resBundle.getString("Greeting"));</a:t>
            </a:r>
            <a:endParaRPr sz="1400">
              <a:solidFill>
                <a:srgbClr val="434343"/>
              </a:solidFill>
              <a:latin typeface="Ubuntu"/>
              <a:ea typeface="Ubuntu"/>
              <a:cs typeface="Ubuntu"/>
              <a:sym typeface="Ubuntu"/>
            </a:endParaRPr>
          </a:p>
          <a:p>
            <a:pPr indent="0" lvl="0" marL="0" rtl="0" algn="just">
              <a:spcBef>
                <a:spcPts val="0"/>
              </a:spcBef>
              <a:spcAft>
                <a:spcPts val="0"/>
              </a:spcAft>
              <a:buNone/>
            </a:pPr>
            <a:r>
              <a:t/>
            </a:r>
            <a:endParaRPr sz="1400">
              <a:solidFill>
                <a:srgbClr val="434343"/>
              </a:solidFill>
              <a:latin typeface="Ubuntu"/>
              <a:ea typeface="Ubuntu"/>
              <a:cs typeface="Ubuntu"/>
              <a:sym typeface="Ubuntu"/>
            </a:endParaRPr>
          </a:p>
          <a:p>
            <a:pPr indent="0" lvl="0" marL="0" rtl="0" algn="just">
              <a:spcBef>
                <a:spcPts val="0"/>
              </a:spcBef>
              <a:spcAft>
                <a:spcPts val="0"/>
              </a:spcAft>
              <a:buNone/>
            </a:pPr>
            <a:r>
              <a:t/>
            </a:r>
            <a:endParaRPr sz="1400">
              <a:solidFill>
                <a:srgbClr val="434343"/>
              </a:solidFill>
              <a:latin typeface="Ubuntu"/>
              <a:ea typeface="Ubuntu"/>
              <a:cs typeface="Ubuntu"/>
              <a:sym typeface="Ubuntu"/>
            </a:endParaRPr>
          </a:p>
          <a:p>
            <a:pPr indent="0" lvl="0" marL="0" rtl="0" algn="just">
              <a:spcBef>
                <a:spcPts val="0"/>
              </a:spcBef>
              <a:spcAft>
                <a:spcPts val="0"/>
              </a:spcAft>
              <a:buNone/>
            </a:pPr>
            <a:r>
              <a:rPr lang="es-419" sz="1400">
                <a:latin typeface="Ubuntu"/>
                <a:ea typeface="Ubuntu"/>
                <a:cs typeface="Ubuntu"/>
                <a:sym typeface="Ubuntu"/>
              </a:rPr>
              <a:t>Luego, podemos cambiar el Locale de la JVM mediante el mismo API</a:t>
            </a:r>
            <a:endParaRPr sz="1400">
              <a:latin typeface="Ubuntu"/>
              <a:ea typeface="Ubuntu"/>
              <a:cs typeface="Ubuntu"/>
              <a:sym typeface="Ubuntu"/>
            </a:endParaRPr>
          </a:p>
          <a:p>
            <a:pPr indent="457200" lvl="0" marL="0" rtl="0" algn="just">
              <a:spcBef>
                <a:spcPts val="1000"/>
              </a:spcBef>
              <a:spcAft>
                <a:spcPts val="0"/>
              </a:spcAft>
              <a:buNone/>
            </a:pPr>
            <a:r>
              <a:rPr lang="es-419" sz="1200">
                <a:solidFill>
                  <a:srgbClr val="434343"/>
                </a:solidFill>
                <a:latin typeface="Consolas"/>
                <a:ea typeface="Consolas"/>
                <a:cs typeface="Consolas"/>
                <a:sym typeface="Consolas"/>
              </a:rPr>
              <a:t>Locale currentLocale = Locale.setDefault(Locale.ITALY);</a:t>
            </a:r>
            <a:endParaRPr sz="1200">
              <a:solidFill>
                <a:srgbClr val="434343"/>
              </a:solidFill>
              <a:latin typeface="Consolas"/>
              <a:ea typeface="Consolas"/>
              <a:cs typeface="Consolas"/>
              <a:sym typeface="Consolas"/>
            </a:endParaRPr>
          </a:p>
          <a:p>
            <a:pPr indent="457200" lvl="0" marL="0" rtl="0" algn="just">
              <a:spcBef>
                <a:spcPts val="1000"/>
              </a:spcBef>
              <a:spcAft>
                <a:spcPts val="0"/>
              </a:spcAft>
              <a:buNone/>
            </a:pPr>
            <a:r>
              <a:t/>
            </a:r>
            <a:endParaRPr sz="1200">
              <a:solidFill>
                <a:srgbClr val="434343"/>
              </a:solidFill>
              <a:latin typeface="Consolas"/>
              <a:ea typeface="Consolas"/>
              <a:cs typeface="Consolas"/>
              <a:sym typeface="Consolas"/>
            </a:endParaRPr>
          </a:p>
          <a:p>
            <a:pPr indent="0" lvl="0" marL="0" rtl="0" algn="just">
              <a:spcBef>
                <a:spcPts val="1000"/>
              </a:spcBef>
              <a:spcAft>
                <a:spcPts val="0"/>
              </a:spcAft>
              <a:buNone/>
            </a:pPr>
            <a:r>
              <a:rPr lang="es-419" sz="1400">
                <a:solidFill>
                  <a:srgbClr val="666666"/>
                </a:solidFill>
                <a:latin typeface="Ubuntu"/>
                <a:ea typeface="Ubuntu"/>
                <a:cs typeface="Ubuntu"/>
                <a:sym typeface="Ubuntu"/>
              </a:rPr>
              <a:t>o mediante propiedades del sistema </a:t>
            </a:r>
            <a:endParaRPr sz="1200">
              <a:latin typeface="Consolas"/>
              <a:ea typeface="Consolas"/>
              <a:cs typeface="Consolas"/>
              <a:sym typeface="Consolas"/>
            </a:endParaRPr>
          </a:p>
          <a:p>
            <a:pPr indent="457200" lvl="0" marL="0" rtl="0" algn="just">
              <a:spcBef>
                <a:spcPts val="1000"/>
              </a:spcBef>
              <a:spcAft>
                <a:spcPts val="0"/>
              </a:spcAft>
              <a:buNone/>
            </a:pPr>
            <a:r>
              <a:rPr lang="es-419" sz="1200">
                <a:solidFill>
                  <a:srgbClr val="434343"/>
                </a:solidFill>
                <a:latin typeface="Consolas"/>
                <a:ea typeface="Consolas"/>
                <a:cs typeface="Consolas"/>
                <a:sym typeface="Consolas"/>
              </a:rPr>
              <a:t>-Duser.language = it -Duser.region = IT</a:t>
            </a:r>
            <a:endParaRPr sz="1200">
              <a:solidFill>
                <a:srgbClr val="434343"/>
              </a:solidFill>
              <a:latin typeface="Consolas"/>
              <a:ea typeface="Consolas"/>
              <a:cs typeface="Consolas"/>
              <a:sym typeface="Consolas"/>
            </a:endParaRPr>
          </a:p>
          <a:p>
            <a:pPr indent="0" lvl="0" marL="0" rtl="0" algn="just">
              <a:spcBef>
                <a:spcPts val="1000"/>
              </a:spcBef>
              <a:spcAft>
                <a:spcPts val="1600"/>
              </a:spcAft>
              <a:buNone/>
            </a:pPr>
            <a:r>
              <a:t/>
            </a:r>
            <a:endParaRPr sz="1400">
              <a:latin typeface="Ubuntu"/>
              <a:ea typeface="Ubuntu"/>
              <a:cs typeface="Ubuntu"/>
              <a:sym typeface="Ubuntu"/>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Loading a Resource Bundle Control</a:t>
            </a:r>
            <a:endParaRPr/>
          </a:p>
        </p:txBody>
      </p:sp>
      <p:sp>
        <p:nvSpPr>
          <p:cNvPr id="1743" name="Google Shape;1743;p298"/>
          <p:cNvSpPr txBox="1"/>
          <p:nvPr>
            <p:ph idx="4294967295" type="body"/>
          </p:nvPr>
        </p:nvSpPr>
        <p:spPr>
          <a:xfrm>
            <a:off x="460950" y="1444775"/>
            <a:ext cx="8222100" cy="31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latin typeface="Ubuntu"/>
                <a:ea typeface="Ubuntu"/>
                <a:cs typeface="Ubuntu"/>
                <a:sym typeface="Ubuntu"/>
              </a:rPr>
              <a:t>El método</a:t>
            </a:r>
            <a:r>
              <a:rPr lang="es-419" sz="1400">
                <a:latin typeface="Consolas"/>
                <a:ea typeface="Consolas"/>
                <a:cs typeface="Consolas"/>
                <a:sym typeface="Consolas"/>
              </a:rPr>
              <a:t> getBundle()</a:t>
            </a:r>
            <a:r>
              <a:rPr lang="es-419" sz="1400">
                <a:latin typeface="Ubuntu"/>
                <a:ea typeface="Ubuntu"/>
                <a:cs typeface="Ubuntu"/>
                <a:sym typeface="Ubuntu"/>
              </a:rPr>
              <a:t> toma un objeto ResourceBundle.Control como un parámetro adicional. Al extender esta clase ResourceBundle.Control y pasar la instancia de esa clase extendida a el método </a:t>
            </a:r>
            <a:r>
              <a:rPr lang="es-419" sz="1400">
                <a:latin typeface="Consolas"/>
                <a:ea typeface="Consolas"/>
                <a:cs typeface="Consolas"/>
                <a:sym typeface="Consolas"/>
              </a:rPr>
              <a:t>getBundle()</a:t>
            </a:r>
            <a:r>
              <a:rPr lang="es-419" sz="1400">
                <a:latin typeface="Ubuntu"/>
                <a:ea typeface="Ubuntu"/>
                <a:cs typeface="Ubuntu"/>
                <a:sym typeface="Ubuntu"/>
              </a:rPr>
              <a:t>, puede cambiar el proceso predeterminado de búsqueda de paquetes de recursos o leerlo formatos de paquetes de recursos no estándar (como archivos XML).</a:t>
            </a:r>
            <a:endParaRPr sz="1400">
              <a:latin typeface="Ubuntu"/>
              <a:ea typeface="Ubuntu"/>
              <a:cs typeface="Ubuntu"/>
              <a:sym typeface="Ubuntu"/>
            </a:endParaRPr>
          </a:p>
          <a:p>
            <a:pPr indent="0" lvl="0" marL="0" rtl="0" algn="l">
              <a:spcBef>
                <a:spcPts val="1600"/>
              </a:spcBef>
              <a:spcAft>
                <a:spcPts val="1600"/>
              </a:spcAft>
              <a:buNone/>
            </a:pPr>
            <a:r>
              <a:rPr lang="es-419" sz="900">
                <a:solidFill>
                  <a:srgbClr val="434343"/>
                </a:solidFill>
                <a:latin typeface="Consolas"/>
                <a:ea typeface="Consolas"/>
                <a:cs typeface="Consolas"/>
                <a:sym typeface="Consolas"/>
              </a:rPr>
              <a:t>class TalkativeResourceBundleControl extends ResourceBundle.Control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List &lt;Locale&gt; getCandidateLocales(String baseName, Locale locale)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List &lt;Locale&gt; candidateLocales = super.getCandidateLocales(baseName, locale);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System.out.printf("Candidate locales for base bundle name %s and locale %s %n",</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baseName, locale.getDisplayName());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for(Locale candidateLocale : candidateLocales)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System.out.println(candidateLocale);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return candidateLocales;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p:txBody>
      </p:sp>
      <p:sp>
        <p:nvSpPr>
          <p:cNvPr id="1744" name="Google Shape;1744;p298"/>
          <p:cNvSpPr txBox="1"/>
          <p:nvPr/>
        </p:nvSpPr>
        <p:spPr>
          <a:xfrm>
            <a:off x="4045025" y="4247700"/>
            <a:ext cx="5143500" cy="8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sz="900">
                <a:solidFill>
                  <a:srgbClr val="434343"/>
                </a:solidFill>
                <a:latin typeface="Consolas"/>
                <a:ea typeface="Consolas"/>
                <a:cs typeface="Consolas"/>
                <a:sym typeface="Consolas"/>
              </a:rPr>
              <a:t>ResourceBundle.properties -- Global bundle</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ResourceBundle_ar.properties -- Arabic language bundle</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ResourceBundle_en.properties -- English bundle </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ResourceBundle_it.properties -- Italian language bundle</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rPr lang="es-419" sz="900">
                <a:solidFill>
                  <a:srgbClr val="434343"/>
                </a:solidFill>
                <a:latin typeface="Consolas"/>
                <a:ea typeface="Consolas"/>
                <a:cs typeface="Consolas"/>
                <a:sym typeface="Consolas"/>
              </a:rPr>
              <a:t>ResourceBundle_it_IT_Rome.properties -- Italian (Italy, Rome, Vatican) bundle</a:t>
            </a:r>
            <a:endParaRPr sz="900">
              <a:solidFill>
                <a:srgbClr val="434343"/>
              </a:solidFill>
              <a:latin typeface="Consolas"/>
              <a:ea typeface="Consolas"/>
              <a:cs typeface="Consolas"/>
              <a:sym typeface="Consolas"/>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t>Localization ::  Loading a Resource Bundle Control</a:t>
            </a:r>
            <a:endParaRPr sz="2400"/>
          </a:p>
        </p:txBody>
      </p:sp>
      <p:sp>
        <p:nvSpPr>
          <p:cNvPr id="1750" name="Google Shape;1750;p299"/>
          <p:cNvSpPr txBox="1"/>
          <p:nvPr>
            <p:ph idx="4294967295" type="body"/>
          </p:nvPr>
        </p:nvSpPr>
        <p:spPr>
          <a:xfrm>
            <a:off x="460950" y="1197525"/>
            <a:ext cx="82221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900">
                <a:solidFill>
                  <a:srgbClr val="434343"/>
                </a:solidFill>
                <a:latin typeface="Consolas"/>
                <a:ea typeface="Consolas"/>
                <a:cs typeface="Consolas"/>
                <a:sym typeface="Consolas"/>
              </a:rPr>
              <a:t>class CandidateLocales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public static void loadResourceBundle(String resourceBundleName, Locale locale)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Pass an instance of TalkativeResourceBundleControl</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to print candidate locales</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ResourceBundle resourceBundle = ResourceBundle.getBundle(resourceBundleName, locale,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new TalkativeResourceBundleControl());</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String rbLocaleName = resourceBundle.getLocale().toString();</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if the resource bundle locale name is empty,</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it means default property file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if(rbLocaleName.equals(""))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System.out.println("Loaded the default property file with name: "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resourceBundleName);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 else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System.out.println("Loaded the resource bundle for the locale: " +</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resourceBundleName + "." + rbLocaleName);</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		}</a:t>
            </a:r>
            <a:endParaRPr sz="900">
              <a:solidFill>
                <a:srgbClr val="434343"/>
              </a:solidFill>
              <a:latin typeface="Consolas"/>
              <a:ea typeface="Consolas"/>
              <a:cs typeface="Consolas"/>
              <a:sym typeface="Consolas"/>
            </a:endParaRPr>
          </a:p>
          <a:p>
            <a:pPr indent="0" lvl="0" marL="457200" rtl="0" algn="l">
              <a:spcBef>
                <a:spcPts val="0"/>
              </a:spcBef>
              <a:spcAft>
                <a:spcPts val="0"/>
              </a:spcAft>
              <a:buNone/>
            </a:pP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900">
                <a:solidFill>
                  <a:srgbClr val="434343"/>
                </a:solidFill>
                <a:latin typeface="Consolas"/>
                <a:ea typeface="Consolas"/>
                <a:cs typeface="Consolas"/>
                <a:sym typeface="Consolas"/>
              </a:rPr>
              <a:t>public static void main(String[] args) {</a:t>
            </a:r>
            <a:endParaRPr sz="9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900">
                <a:solidFill>
                  <a:srgbClr val="434343"/>
                </a:solidFill>
                <a:latin typeface="Consolas"/>
                <a:ea typeface="Consolas"/>
                <a:cs typeface="Consolas"/>
                <a:sym typeface="Consolas"/>
              </a:rPr>
              <a:t>// trace how ResourceBundle_it_IT_Rome.properties is resolved</a:t>
            </a:r>
            <a:endParaRPr sz="900">
              <a:solidFill>
                <a:srgbClr val="434343"/>
              </a:solidFill>
              <a:latin typeface="Consolas"/>
              <a:ea typeface="Consolas"/>
              <a:cs typeface="Consolas"/>
              <a:sym typeface="Consolas"/>
            </a:endParaRPr>
          </a:p>
          <a:p>
            <a:pPr indent="457200" lvl="0" marL="457200" rtl="0" algn="l">
              <a:spcBef>
                <a:spcPts val="0"/>
              </a:spcBef>
              <a:spcAft>
                <a:spcPts val="0"/>
              </a:spcAft>
              <a:buNone/>
            </a:pPr>
            <a:r>
              <a:rPr lang="es-419" sz="900">
                <a:solidFill>
                  <a:srgbClr val="434343"/>
                </a:solidFill>
                <a:latin typeface="Consolas"/>
                <a:ea typeface="Consolas"/>
                <a:cs typeface="Consolas"/>
                <a:sym typeface="Consolas"/>
              </a:rPr>
              <a:t>loadResourceBundle("ResourceBundle", new Locale("it", "IT", "Rome"));</a:t>
            </a:r>
            <a:endParaRPr sz="900">
              <a:solidFill>
                <a:srgbClr val="434343"/>
              </a:solidFill>
              <a:latin typeface="Consolas"/>
              <a:ea typeface="Consolas"/>
              <a:cs typeface="Consolas"/>
              <a:sym typeface="Consolas"/>
            </a:endParaRPr>
          </a:p>
          <a:p>
            <a:pPr indent="457200" lvl="0" marL="0" rtl="0" algn="l">
              <a:spcBef>
                <a:spcPts val="0"/>
              </a:spcBef>
              <a:spcAft>
                <a:spcPts val="0"/>
              </a:spcAft>
              <a:buNone/>
            </a:pPr>
            <a:r>
              <a:rPr lang="es-419" sz="900">
                <a:solidFill>
                  <a:srgbClr val="434343"/>
                </a:solidFill>
                <a:latin typeface="Consolas"/>
                <a:ea typeface="Consolas"/>
                <a:cs typeface="Consolas"/>
                <a:sym typeface="Consolas"/>
              </a:rPr>
              <a:t>}</a:t>
            </a:r>
            <a:br>
              <a:rPr lang="es-419" sz="900">
                <a:solidFill>
                  <a:srgbClr val="434343"/>
                </a:solidFill>
                <a:latin typeface="Consolas"/>
                <a:ea typeface="Consolas"/>
                <a:cs typeface="Consolas"/>
                <a:sym typeface="Consolas"/>
              </a:rPr>
            </a:br>
            <a:r>
              <a:rPr lang="es-419" sz="900">
                <a:solidFill>
                  <a:srgbClr val="434343"/>
                </a:solidFill>
                <a:latin typeface="Consolas"/>
                <a:ea typeface="Consolas"/>
                <a:cs typeface="Consolas"/>
                <a:sym typeface="Consolas"/>
              </a:rPr>
              <a:t>}</a:t>
            </a:r>
            <a:endParaRPr sz="900">
              <a:solidFill>
                <a:srgbClr val="434343"/>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Locale Resumen  </a:t>
            </a:r>
            <a:endParaRPr/>
          </a:p>
        </p:txBody>
      </p:sp>
      <p:sp>
        <p:nvSpPr>
          <p:cNvPr id="1756" name="Google Shape;1756;p300"/>
          <p:cNvSpPr txBox="1"/>
          <p:nvPr>
            <p:ph idx="4294967295" type="body"/>
          </p:nvPr>
        </p:nvSpPr>
        <p:spPr>
          <a:xfrm>
            <a:off x="460950" y="978725"/>
            <a:ext cx="82221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200">
                <a:latin typeface="Ubuntu"/>
                <a:ea typeface="Ubuntu"/>
                <a:cs typeface="Ubuntu"/>
                <a:sym typeface="Ubuntu"/>
              </a:rPr>
              <a:t>Leer y configurar la configuración regional mediante el objeto Locale</a:t>
            </a:r>
            <a:br>
              <a:rPr lang="es-419" sz="1200">
                <a:latin typeface="Ubuntu"/>
                <a:ea typeface="Ubuntu"/>
                <a:cs typeface="Ubuntu"/>
                <a:sym typeface="Ubuntu"/>
              </a:rPr>
            </a:br>
            <a:r>
              <a:rPr lang="es-419" sz="1200">
                <a:latin typeface="Ubuntu"/>
                <a:ea typeface="Ubuntu"/>
                <a:cs typeface="Ubuntu"/>
                <a:sym typeface="Ubuntu"/>
              </a:rPr>
              <a:t>• Una localidad representa un idioma, cultura o país; la clase Locale en Java proporciona una</a:t>
            </a:r>
            <a:br>
              <a:rPr lang="es-419" sz="1200">
                <a:latin typeface="Ubuntu"/>
                <a:ea typeface="Ubuntu"/>
                <a:cs typeface="Ubuntu"/>
                <a:sym typeface="Ubuntu"/>
              </a:rPr>
            </a:br>
            <a:r>
              <a:rPr lang="es-419" sz="1200">
                <a:latin typeface="Ubuntu"/>
                <a:ea typeface="Ubuntu"/>
                <a:cs typeface="Ubuntu"/>
                <a:sym typeface="Ubuntu"/>
              </a:rPr>
              <a:t>abstracción para este concepto.</a:t>
            </a:r>
            <a:br>
              <a:rPr lang="es-419" sz="1200">
                <a:latin typeface="Ubuntu"/>
                <a:ea typeface="Ubuntu"/>
                <a:cs typeface="Ubuntu"/>
                <a:sym typeface="Ubuntu"/>
              </a:rPr>
            </a:br>
            <a:r>
              <a:rPr lang="es-419" sz="1200">
                <a:latin typeface="Ubuntu"/>
                <a:ea typeface="Ubuntu"/>
                <a:cs typeface="Ubuntu"/>
                <a:sym typeface="Ubuntu"/>
              </a:rPr>
              <a:t>• Cada localidad puede tener tres entradas: el idioma, el país y la variante. Puede utilizar</a:t>
            </a:r>
            <a:br>
              <a:rPr lang="es-419" sz="1200">
                <a:latin typeface="Ubuntu"/>
                <a:ea typeface="Ubuntu"/>
                <a:cs typeface="Ubuntu"/>
                <a:sym typeface="Ubuntu"/>
              </a:rPr>
            </a:br>
            <a:r>
              <a:rPr lang="es-419" sz="1200">
                <a:latin typeface="Ubuntu"/>
                <a:ea typeface="Ubuntu"/>
                <a:cs typeface="Ubuntu"/>
                <a:sym typeface="Ubuntu"/>
              </a:rPr>
              <a:t>códigos disponibles para el idioma y el país para formar etiquetas de configuración regional. No hay etiquetas estándar para</a:t>
            </a:r>
            <a:br>
              <a:rPr lang="es-419" sz="1200">
                <a:latin typeface="Ubuntu"/>
                <a:ea typeface="Ubuntu"/>
                <a:cs typeface="Ubuntu"/>
                <a:sym typeface="Ubuntu"/>
              </a:rPr>
            </a:br>
            <a:r>
              <a:rPr lang="es-419" sz="1200">
                <a:latin typeface="Ubuntu"/>
                <a:ea typeface="Ubuntu"/>
                <a:cs typeface="Ubuntu"/>
                <a:sym typeface="Ubuntu"/>
              </a:rPr>
              <a:t>variantes; usted puede proporcionar las secuencias variantes basadas en su necesidad.</a:t>
            </a:r>
            <a:br>
              <a:rPr lang="es-419" sz="1200">
                <a:latin typeface="Ubuntu"/>
                <a:ea typeface="Ubuntu"/>
                <a:cs typeface="Ubuntu"/>
                <a:sym typeface="Ubuntu"/>
              </a:rPr>
            </a:br>
            <a:r>
              <a:rPr lang="es-419" sz="1200">
                <a:latin typeface="Ubuntu"/>
                <a:ea typeface="Ubuntu"/>
                <a:cs typeface="Ubuntu"/>
                <a:sym typeface="Ubuntu"/>
              </a:rPr>
              <a:t>• Los métodos getter de la clase Locale -como getLanguage (), getCountry () y</a:t>
            </a:r>
            <a:br>
              <a:rPr lang="es-419" sz="1200">
                <a:latin typeface="Ubuntu"/>
                <a:ea typeface="Ubuntu"/>
                <a:cs typeface="Ubuntu"/>
                <a:sym typeface="Ubuntu"/>
              </a:rPr>
            </a:br>
            <a:r>
              <a:rPr lang="es-419" sz="1200">
                <a:latin typeface="Ubuntu"/>
                <a:ea typeface="Ubuntu"/>
                <a:cs typeface="Ubuntu"/>
                <a:sym typeface="Ubuntu"/>
              </a:rPr>
              <a:t>getVariant () - códigos de retorno; mientras que los métodos similares de getDisplayCountry (),</a:t>
            </a:r>
            <a:br>
              <a:rPr lang="es-419" sz="1200">
                <a:latin typeface="Ubuntu"/>
                <a:ea typeface="Ubuntu"/>
                <a:cs typeface="Ubuntu"/>
                <a:sym typeface="Ubuntu"/>
              </a:rPr>
            </a:br>
            <a:r>
              <a:rPr lang="es-419" sz="1200">
                <a:latin typeface="Ubuntu"/>
                <a:ea typeface="Ubuntu"/>
                <a:cs typeface="Ubuntu"/>
                <a:sym typeface="Ubuntu"/>
              </a:rPr>
              <a:t>getDisplayLanguage () y getDisplayVariant () devuelven nombres.</a:t>
            </a:r>
            <a:br>
              <a:rPr lang="es-419" sz="1200">
                <a:latin typeface="Ubuntu"/>
                <a:ea typeface="Ubuntu"/>
                <a:cs typeface="Ubuntu"/>
                <a:sym typeface="Ubuntu"/>
              </a:rPr>
            </a:br>
            <a:r>
              <a:rPr lang="es-419" sz="1200">
                <a:latin typeface="Ubuntu"/>
                <a:ea typeface="Ubuntu"/>
                <a:cs typeface="Ubuntu"/>
                <a:sym typeface="Ubuntu"/>
              </a:rPr>
              <a:t>• El método getDefault () en Locale devuelve la configuración regional predeterminada en la JVM. Tu puedes cambiar</a:t>
            </a:r>
            <a:br>
              <a:rPr lang="es-419" sz="1200">
                <a:latin typeface="Ubuntu"/>
                <a:ea typeface="Ubuntu"/>
                <a:cs typeface="Ubuntu"/>
                <a:sym typeface="Ubuntu"/>
              </a:rPr>
            </a:br>
            <a:r>
              <a:rPr lang="es-419" sz="1200">
                <a:latin typeface="Ubuntu"/>
                <a:ea typeface="Ubuntu"/>
                <a:cs typeface="Ubuntu"/>
                <a:sym typeface="Ubuntu"/>
              </a:rPr>
              <a:t>esta configuración predeterminada a otra configuración regional mediante el método setDefault ().</a:t>
            </a:r>
            <a:br>
              <a:rPr lang="es-419" sz="1200">
                <a:latin typeface="Ubuntu"/>
                <a:ea typeface="Ubuntu"/>
                <a:cs typeface="Ubuntu"/>
                <a:sym typeface="Ubuntu"/>
              </a:rPr>
            </a:br>
            <a:r>
              <a:rPr lang="es-419" sz="1200">
                <a:latin typeface="Ubuntu"/>
                <a:ea typeface="Ubuntu"/>
                <a:cs typeface="Ubuntu"/>
                <a:sym typeface="Ubuntu"/>
              </a:rPr>
              <a:t>• Hay muchas maneras de crear o obtener un objeto Locale correspondiente a una configuración regional:</a:t>
            </a:r>
            <a:br>
              <a:rPr lang="es-419" sz="1200">
                <a:latin typeface="Ubuntu"/>
                <a:ea typeface="Ubuntu"/>
                <a:cs typeface="Ubuntu"/>
                <a:sym typeface="Ubuntu"/>
              </a:rPr>
            </a:br>
            <a:r>
              <a:rPr lang="es-419" sz="1200">
                <a:latin typeface="Ubuntu"/>
                <a:ea typeface="Ubuntu"/>
                <a:cs typeface="Ubuntu"/>
                <a:sym typeface="Ubuntu"/>
              </a:rPr>
              <a:t>? Utilice el constructor de la clase Locale.</a:t>
            </a:r>
            <a:br>
              <a:rPr lang="es-419" sz="1200">
                <a:latin typeface="Ubuntu"/>
                <a:ea typeface="Ubuntu"/>
                <a:cs typeface="Ubuntu"/>
                <a:sym typeface="Ubuntu"/>
              </a:rPr>
            </a:br>
            <a:r>
              <a:rPr lang="es-419" sz="1200">
                <a:latin typeface="Ubuntu"/>
                <a:ea typeface="Ubuntu"/>
                <a:cs typeface="Ubuntu"/>
                <a:sym typeface="Ubuntu"/>
              </a:rPr>
              <a:t>• Utilice el método forLanguageTag (String languageTag) en la clase Locale.</a:t>
            </a:r>
            <a:br>
              <a:rPr lang="es-419" sz="1200">
                <a:latin typeface="Ubuntu"/>
                <a:ea typeface="Ubuntu"/>
                <a:cs typeface="Ubuntu"/>
                <a:sym typeface="Ubuntu"/>
              </a:rPr>
            </a:br>
            <a:r>
              <a:rPr lang="es-419" sz="1200">
                <a:latin typeface="Ubuntu"/>
                <a:ea typeface="Ubuntu"/>
                <a:cs typeface="Ubuntu"/>
                <a:sym typeface="Ubuntu"/>
              </a:rPr>
              <a:t>• Construya un objeto Locale instanciando Locale.Builder y luego llamando a setLanguageTag ()</a:t>
            </a:r>
            <a:br>
              <a:rPr lang="es-419" sz="1200">
                <a:latin typeface="Ubuntu"/>
                <a:ea typeface="Ubuntu"/>
                <a:cs typeface="Ubuntu"/>
                <a:sym typeface="Ubuntu"/>
              </a:rPr>
            </a:br>
            <a:r>
              <a:rPr lang="es-419" sz="1200">
                <a:latin typeface="Ubuntu"/>
                <a:ea typeface="Ubuntu"/>
                <a:cs typeface="Ubuntu"/>
                <a:sym typeface="Ubuntu"/>
              </a:rPr>
              <a:t>de ese objeto.</a:t>
            </a:r>
            <a:br>
              <a:rPr lang="es-419" sz="1200">
                <a:latin typeface="Ubuntu"/>
                <a:ea typeface="Ubuntu"/>
                <a:cs typeface="Ubuntu"/>
                <a:sym typeface="Ubuntu"/>
              </a:rPr>
            </a:br>
            <a:r>
              <a:rPr lang="es-419" sz="1200">
                <a:latin typeface="Ubuntu"/>
                <a:ea typeface="Ubuntu"/>
                <a:cs typeface="Ubuntu"/>
                <a:sym typeface="Ubuntu"/>
              </a:rPr>
              <a:t>• Utilice las constantes estáticas predefinidas para locales en la clase Locale.</a:t>
            </a:r>
            <a:endParaRPr sz="1200">
              <a:latin typeface="Ubuntu"/>
              <a:ea typeface="Ubuntu"/>
              <a:cs typeface="Ubuntu"/>
              <a:sym typeface="Ubuntu"/>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3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Localization ::  Formateando I18N  </a:t>
            </a:r>
            <a:endParaRPr/>
          </a:p>
        </p:txBody>
      </p:sp>
      <p:sp>
        <p:nvSpPr>
          <p:cNvPr id="1762" name="Google Shape;1762;p301"/>
          <p:cNvSpPr txBox="1"/>
          <p:nvPr>
            <p:ph idx="4294967295" type="body"/>
          </p:nvPr>
        </p:nvSpPr>
        <p:spPr>
          <a:xfrm>
            <a:off x="460950" y="941425"/>
            <a:ext cx="8222100" cy="364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400">
                <a:latin typeface="Ubuntu"/>
                <a:ea typeface="Ubuntu"/>
                <a:cs typeface="Ubuntu"/>
                <a:sym typeface="Ubuntu"/>
              </a:rPr>
              <a:t>El texto es obviamente el aspecto principal a ser internacionalizado. Sin embargo, hay muchos aspectos que se manejan de forma diferente en la configuración regional:  fecha y hora, números y monedas. </a:t>
            </a:r>
            <a:br>
              <a:rPr lang="es-419" sz="1400">
                <a:latin typeface="Ubuntu"/>
                <a:ea typeface="Ubuntu"/>
                <a:cs typeface="Ubuntu"/>
                <a:sym typeface="Ubuntu"/>
              </a:rPr>
            </a:br>
            <a:r>
              <a:rPr lang="es-419" sz="1400">
                <a:latin typeface="Ubuntu"/>
                <a:ea typeface="Ubuntu"/>
                <a:cs typeface="Ubuntu"/>
                <a:sym typeface="Ubuntu"/>
              </a:rPr>
              <a:t>La clase </a:t>
            </a:r>
            <a:r>
              <a:rPr lang="es-419" sz="1400">
                <a:latin typeface="Consolas"/>
                <a:ea typeface="Consolas"/>
                <a:cs typeface="Consolas"/>
                <a:sym typeface="Consolas"/>
              </a:rPr>
              <a:t>Format</a:t>
            </a:r>
            <a:r>
              <a:rPr lang="es-419" sz="1400">
                <a:latin typeface="Ubuntu"/>
                <a:ea typeface="Ubuntu"/>
                <a:cs typeface="Ubuntu"/>
                <a:sym typeface="Ubuntu"/>
              </a:rPr>
              <a:t> es una clase base abstracta que define la API para formatear y analizar datos relacionados con la configuración regional. </a:t>
            </a:r>
            <a:r>
              <a:rPr lang="es-419" sz="1400">
                <a:latin typeface="Consolas"/>
                <a:ea typeface="Consolas"/>
                <a:cs typeface="Consolas"/>
                <a:sym typeface="Consolas"/>
              </a:rPr>
              <a:t>Format</a:t>
            </a:r>
            <a:r>
              <a:rPr lang="es-419" sz="1400">
                <a:latin typeface="Ubuntu"/>
                <a:ea typeface="Ubuntu"/>
                <a:cs typeface="Ubuntu"/>
                <a:sym typeface="Ubuntu"/>
              </a:rPr>
              <a:t> declara dos métodos importantes: </a:t>
            </a:r>
            <a:r>
              <a:rPr lang="es-419" sz="1400">
                <a:latin typeface="Consolas"/>
                <a:ea typeface="Consolas"/>
                <a:cs typeface="Consolas"/>
                <a:sym typeface="Consolas"/>
              </a:rPr>
              <a:t>format</a:t>
            </a:r>
            <a:r>
              <a:rPr lang="es-419" sz="1400">
                <a:latin typeface="Ubuntu"/>
                <a:ea typeface="Ubuntu"/>
                <a:cs typeface="Ubuntu"/>
                <a:sym typeface="Ubuntu"/>
              </a:rPr>
              <a:t>  que da formatos de objetos sensibles a la configuración regional en </a:t>
            </a:r>
            <a:r>
              <a:rPr lang="es-419" sz="1400">
                <a:latin typeface="Consolas"/>
                <a:ea typeface="Consolas"/>
                <a:cs typeface="Consolas"/>
                <a:sym typeface="Consolas"/>
              </a:rPr>
              <a:t>String</a:t>
            </a:r>
            <a:r>
              <a:rPr lang="es-419" sz="1400">
                <a:latin typeface="Ubuntu"/>
                <a:ea typeface="Ubuntu"/>
                <a:cs typeface="Ubuntu"/>
                <a:sym typeface="Ubuntu"/>
              </a:rPr>
              <a:t>s y </a:t>
            </a:r>
            <a:r>
              <a:rPr lang="es-419" sz="1400">
                <a:latin typeface="Consolas"/>
                <a:ea typeface="Consolas"/>
                <a:cs typeface="Consolas"/>
                <a:sym typeface="Consolas"/>
              </a:rPr>
              <a:t>parseObject</a:t>
            </a:r>
            <a:r>
              <a:rPr lang="es-419" sz="1400">
                <a:latin typeface="Ubuntu"/>
                <a:ea typeface="Ubuntu"/>
                <a:cs typeface="Ubuntu"/>
                <a:sym typeface="Ubuntu"/>
              </a:rPr>
              <a:t> que analiza </a:t>
            </a:r>
            <a:r>
              <a:rPr lang="es-419" sz="1400">
                <a:latin typeface="Consolas"/>
                <a:ea typeface="Consolas"/>
                <a:cs typeface="Consolas"/>
                <a:sym typeface="Consolas"/>
              </a:rPr>
              <a:t>String</a:t>
            </a:r>
            <a:r>
              <a:rPr lang="es-419" sz="1400">
                <a:latin typeface="Ubuntu"/>
                <a:ea typeface="Ubuntu"/>
                <a:cs typeface="Ubuntu"/>
                <a:sym typeface="Ubuntu"/>
              </a:rPr>
              <a:t>s devolviendo un objeto. Todo lo que fue formateado por el método </a:t>
            </a:r>
            <a:r>
              <a:rPr lang="es-419" sz="1400">
                <a:latin typeface="Consolas"/>
                <a:ea typeface="Consolas"/>
                <a:cs typeface="Consolas"/>
                <a:sym typeface="Consolas"/>
              </a:rPr>
              <a:t>format</a:t>
            </a:r>
            <a:r>
              <a:rPr lang="es-419" sz="1400">
                <a:latin typeface="Ubuntu"/>
                <a:ea typeface="Ubuntu"/>
                <a:cs typeface="Ubuntu"/>
                <a:sym typeface="Ubuntu"/>
              </a:rPr>
              <a:t> puede ser  parseado por metodo </a:t>
            </a:r>
            <a:r>
              <a:rPr lang="es-419" sz="1400">
                <a:latin typeface="Consolas"/>
                <a:ea typeface="Consolas"/>
                <a:cs typeface="Consolas"/>
                <a:sym typeface="Consolas"/>
              </a:rPr>
              <a:t>parseObject</a:t>
            </a:r>
            <a:r>
              <a:rPr lang="es-419" sz="1400">
                <a:latin typeface="Ubuntu"/>
                <a:ea typeface="Ubuntu"/>
                <a:cs typeface="Ubuntu"/>
                <a:sym typeface="Ubuntu"/>
              </a:rPr>
              <a:t>.</a:t>
            </a:r>
            <a:endParaRPr sz="1400">
              <a:latin typeface="Ubuntu"/>
              <a:ea typeface="Ubuntu"/>
              <a:cs typeface="Ubuntu"/>
              <a:sym typeface="Ubuntu"/>
            </a:endParaRPr>
          </a:p>
          <a:p>
            <a:pPr indent="0" lvl="0" marL="0" rtl="0" algn="l">
              <a:spcBef>
                <a:spcPts val="1000"/>
              </a:spcBef>
              <a:spcAft>
                <a:spcPts val="0"/>
              </a:spcAft>
              <a:buNone/>
            </a:pPr>
            <a:r>
              <a:t/>
            </a:r>
            <a:endParaRPr sz="1400">
              <a:latin typeface="Ubuntu"/>
              <a:ea typeface="Ubuntu"/>
              <a:cs typeface="Ubuntu"/>
              <a:sym typeface="Ubuntu"/>
            </a:endParaRPr>
          </a:p>
          <a:p>
            <a:pPr indent="0" lvl="0" marL="0" rtl="0" algn="l">
              <a:spcBef>
                <a:spcPts val="1600"/>
              </a:spcBef>
              <a:spcAft>
                <a:spcPts val="0"/>
              </a:spcAft>
              <a:buNone/>
            </a:pPr>
            <a:r>
              <a:t/>
            </a:r>
            <a:endParaRPr sz="1400">
              <a:latin typeface="Ubuntu"/>
              <a:ea typeface="Ubuntu"/>
              <a:cs typeface="Ubuntu"/>
              <a:sym typeface="Ubuntu"/>
            </a:endParaRPr>
          </a:p>
          <a:p>
            <a:pPr indent="0" lvl="0" marL="0" rtl="0" algn="l">
              <a:spcBef>
                <a:spcPts val="1600"/>
              </a:spcBef>
              <a:spcAft>
                <a:spcPts val="1600"/>
              </a:spcAft>
              <a:buNone/>
            </a:pPr>
            <a:r>
              <a:t/>
            </a:r>
            <a:endParaRPr sz="1400">
              <a:latin typeface="Ubuntu"/>
              <a:ea typeface="Ubuntu"/>
              <a:cs typeface="Ubuntu"/>
              <a:sym typeface="Ubuntu"/>
            </a:endParaRPr>
          </a:p>
        </p:txBody>
      </p:sp>
      <p:pic>
        <p:nvPicPr>
          <p:cNvPr descr="formatHier_trans.gif" id="1763" name="Google Shape;1763;p301"/>
          <p:cNvPicPr preferRelativeResize="0"/>
          <p:nvPr/>
        </p:nvPicPr>
        <p:blipFill>
          <a:blip r:embed="rId3">
            <a:alphaModFix/>
          </a:blip>
          <a:stretch>
            <a:fillRect/>
          </a:stretch>
        </p:blipFill>
        <p:spPr>
          <a:xfrm>
            <a:off x="3854188" y="3002838"/>
            <a:ext cx="4467225" cy="1381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idx="1" type="body"/>
          </p:nvPr>
        </p:nvSpPr>
        <p:spPr>
          <a:xfrm>
            <a:off x="311700" y="320725"/>
            <a:ext cx="8520600" cy="4573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Si compilamos y ejecutamos el programa anterior, producirá el siguiente resultado:</a:t>
            </a:r>
            <a:br>
              <a:rPr lang="es-419" sz="1600"/>
            </a:br>
            <a:r>
              <a:rPr lang="es-419" sz="1600"/>
              <a:t>Salida</a:t>
            </a:r>
            <a:br>
              <a:rPr lang="es-419" sz="1600"/>
            </a:br>
            <a:endParaRPr sz="1600"/>
          </a:p>
          <a:p>
            <a:pPr indent="0" lvl="0" marL="0" rtl="0" algn="l">
              <a:spcBef>
                <a:spcPts val="0"/>
              </a:spcBef>
              <a:spcAft>
                <a:spcPts val="0"/>
              </a:spcAft>
              <a:buNone/>
            </a:pPr>
            <a:r>
              <a:t/>
            </a:r>
            <a:endParaRPr/>
          </a:p>
          <a:p>
            <a:pPr indent="0" lvl="0" marL="0" rtl="0" algn="l">
              <a:spcBef>
                <a:spcPts val="0"/>
              </a:spcBef>
              <a:spcAft>
                <a:spcPts val="0"/>
              </a:spcAft>
              <a:buNone/>
            </a:pPr>
            <a:r>
              <a:rPr b="1" lang="es-419" sz="1400"/>
              <a:t>Acceso a variables y métodos de instancia</a:t>
            </a:r>
            <a:br>
              <a:rPr lang="es-419" sz="1400"/>
            </a:br>
            <a:r>
              <a:rPr lang="es-419" sz="1400"/>
              <a:t>Las variables de instancia y los métodos se acceden a través de objetos creados. Para acceder a una variable de instancia, a continuación se muestra la ruta completa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br>
              <a:rPr lang="es-419" sz="1400"/>
            </a:br>
            <a:endParaRPr sz="1400"/>
          </a:p>
        </p:txBody>
      </p:sp>
      <p:graphicFrame>
        <p:nvGraphicFramePr>
          <p:cNvPr id="210" name="Google Shape;210;p41"/>
          <p:cNvGraphicFramePr/>
          <p:nvPr/>
        </p:nvGraphicFramePr>
        <p:xfrm>
          <a:off x="1789150" y="896975"/>
          <a:ext cx="3000000" cy="3000000"/>
        </p:xfrm>
        <a:graphic>
          <a:graphicData uri="http://schemas.openxmlformats.org/drawingml/2006/table">
            <a:tbl>
              <a:tblPr>
                <a:noFill/>
                <a:tableStyleId>{384D4F9B-1B06-447A-89E9-BFCE49620583}</a:tableStyleId>
              </a:tblPr>
              <a:tblGrid>
                <a:gridCol w="4958575"/>
              </a:tblGrid>
              <a:tr h="496950">
                <a:tc>
                  <a:txBody>
                    <a:bodyPr/>
                    <a:lstStyle/>
                    <a:p>
                      <a:pPr indent="0" lvl="0" marL="0" rtl="0" algn="l">
                        <a:lnSpc>
                          <a:spcPct val="115000"/>
                        </a:lnSpc>
                        <a:spcBef>
                          <a:spcPts val="0"/>
                        </a:spcBef>
                        <a:spcAft>
                          <a:spcPts val="0"/>
                        </a:spcAft>
                        <a:buNone/>
                      </a:pPr>
                      <a:r>
                        <a:rPr lang="es-419" sz="1300">
                          <a:solidFill>
                            <a:srgbClr val="FCC28C"/>
                          </a:solidFill>
                          <a:highlight>
                            <a:srgbClr val="333333"/>
                          </a:highlight>
                          <a:latin typeface="Consolas"/>
                          <a:ea typeface="Consolas"/>
                          <a:cs typeface="Consolas"/>
                          <a:sym typeface="Consolas"/>
                        </a:rPr>
                        <a:t>Passed Name is :tommy</a:t>
                      </a:r>
                      <a:endParaRPr sz="1300"/>
                    </a:p>
                  </a:txBody>
                  <a:tcPr marT="63500" marB="63500" marR="63500" marL="63500">
                    <a:solidFill>
                      <a:srgbClr val="333333"/>
                    </a:solidFill>
                  </a:tcPr>
                </a:tc>
              </a:tr>
            </a:tbl>
          </a:graphicData>
        </a:graphic>
      </p:graphicFrame>
      <p:graphicFrame>
        <p:nvGraphicFramePr>
          <p:cNvPr id="211" name="Google Shape;211;p41"/>
          <p:cNvGraphicFramePr/>
          <p:nvPr/>
        </p:nvGraphicFramePr>
        <p:xfrm>
          <a:off x="1789150" y="2358225"/>
          <a:ext cx="3000000" cy="3000000"/>
        </p:xfrm>
        <a:graphic>
          <a:graphicData uri="http://schemas.openxmlformats.org/drawingml/2006/table">
            <a:tbl>
              <a:tblPr>
                <a:noFill/>
                <a:tableStyleId>{384D4F9B-1B06-447A-89E9-BFCE49620583}</a:tableStyleId>
              </a:tblPr>
              <a:tblGrid>
                <a:gridCol w="4958575"/>
              </a:tblGrid>
              <a:tr h="1774475">
                <a:tc>
                  <a:txBody>
                    <a:bodyPr/>
                    <a:lstStyle/>
                    <a:p>
                      <a:pPr indent="0" lvl="0" marL="0" rtl="0" algn="l">
                        <a:lnSpc>
                          <a:spcPct val="115000"/>
                        </a:lnSpc>
                        <a:spcBef>
                          <a:spcPts val="0"/>
                        </a:spcBef>
                        <a:spcAft>
                          <a:spcPts val="0"/>
                        </a:spcAft>
                        <a:buNone/>
                      </a:pPr>
                      <a:r>
                        <a:rPr lang="es-419" sz="1100">
                          <a:solidFill>
                            <a:srgbClr val="888888"/>
                          </a:solidFill>
                          <a:highlight>
                            <a:srgbClr val="333333"/>
                          </a:highlight>
                          <a:latin typeface="Consolas"/>
                          <a:ea typeface="Consolas"/>
                          <a:cs typeface="Consolas"/>
                          <a:sym typeface="Consolas"/>
                        </a:rPr>
                        <a:t>/* First create an object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ObjectReference = </a:t>
                      </a:r>
                      <a:r>
                        <a:rPr lang="es-419" sz="1100">
                          <a:solidFill>
                            <a:srgbClr val="FCC28C"/>
                          </a:solidFill>
                          <a:highlight>
                            <a:srgbClr val="333333"/>
                          </a:highlight>
                          <a:latin typeface="Consolas"/>
                          <a:ea typeface="Consolas"/>
                          <a:cs typeface="Consolas"/>
                          <a:sym typeface="Consolas"/>
                        </a:rPr>
                        <a:t>new</a:t>
                      </a:r>
                      <a:r>
                        <a:rPr lang="es-419" sz="1100">
                          <a:solidFill>
                            <a:srgbClr val="FFFFFF"/>
                          </a:solidFill>
                          <a:highlight>
                            <a:srgbClr val="333333"/>
                          </a:highlight>
                          <a:latin typeface="Consolas"/>
                          <a:ea typeface="Consolas"/>
                          <a:cs typeface="Consolas"/>
                          <a:sym typeface="Consolas"/>
                        </a:rPr>
                        <a:t> Constructor();</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888888"/>
                          </a:solidFill>
                          <a:highlight>
                            <a:srgbClr val="333333"/>
                          </a:highlight>
                          <a:latin typeface="Consolas"/>
                          <a:ea typeface="Consolas"/>
                          <a:cs typeface="Consolas"/>
                          <a:sym typeface="Consolas"/>
                        </a:rPr>
                        <a:t>/* Now call a variable as follows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ObjectReference.variableName;</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888888"/>
                          </a:solidFill>
                          <a:highlight>
                            <a:srgbClr val="333333"/>
                          </a:highlight>
                          <a:latin typeface="Consolas"/>
                          <a:ea typeface="Consolas"/>
                          <a:cs typeface="Consolas"/>
                          <a:sym typeface="Consolas"/>
                        </a:rPr>
                        <a:t>/* Now you can call a class method as follows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ObjectReference.MethodName();</a:t>
                      </a:r>
                      <a:br>
                        <a:rPr lang="es-419" sz="1100">
                          <a:solidFill>
                            <a:srgbClr val="FFFFFF"/>
                          </a:solidFill>
                          <a:highlight>
                            <a:srgbClr val="333333"/>
                          </a:highlight>
                          <a:latin typeface="Consolas"/>
                          <a:ea typeface="Consolas"/>
                          <a:cs typeface="Consolas"/>
                          <a:sym typeface="Consolas"/>
                        </a:rPr>
                      </a:br>
                      <a:endParaRPr sz="1100"/>
                    </a:p>
                  </a:txBody>
                  <a:tcPr marT="63500" marB="63500" marR="63500" marL="63500">
                    <a:solidFill>
                      <a:srgbClr val="333333"/>
                    </a:solidFill>
                  </a:tcPr>
                </a:tc>
              </a:tr>
            </a:tbl>
          </a:graphicData>
        </a:graphic>
      </p:graphicFrame>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3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Formateando I18N  </a:t>
            </a:r>
            <a:endParaRPr/>
          </a:p>
        </p:txBody>
      </p:sp>
      <p:sp>
        <p:nvSpPr>
          <p:cNvPr id="1769" name="Google Shape;1769;p302"/>
          <p:cNvSpPr txBox="1"/>
          <p:nvPr>
            <p:ph idx="4294967295" type="body"/>
          </p:nvPr>
        </p:nvSpPr>
        <p:spPr>
          <a:xfrm>
            <a:off x="460950" y="1017725"/>
            <a:ext cx="8222100" cy="3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Ubuntu"/>
                <a:ea typeface="Ubuntu"/>
                <a:cs typeface="Ubuntu"/>
                <a:sym typeface="Ubuntu"/>
              </a:rPr>
              <a:t>NumberFormat</a:t>
            </a:r>
            <a:endParaRPr>
              <a:latin typeface="Ubuntu"/>
              <a:ea typeface="Ubuntu"/>
              <a:cs typeface="Ubuntu"/>
              <a:sym typeface="Ubuntu"/>
            </a:endParaRPr>
          </a:p>
          <a:p>
            <a:pPr indent="0" lvl="0" marL="0" rtl="0" algn="just">
              <a:spcBef>
                <a:spcPts val="1600"/>
              </a:spcBef>
              <a:spcAft>
                <a:spcPts val="0"/>
              </a:spcAft>
              <a:buNone/>
            </a:pPr>
            <a:r>
              <a:rPr lang="es-419" sz="1400">
                <a:latin typeface="Ubuntu"/>
                <a:ea typeface="Ubuntu"/>
                <a:cs typeface="Ubuntu"/>
                <a:sym typeface="Ubuntu"/>
              </a:rPr>
              <a:t>La clase </a:t>
            </a:r>
            <a:r>
              <a:rPr lang="es-419" sz="1400">
                <a:latin typeface="Consolas"/>
                <a:ea typeface="Consolas"/>
                <a:cs typeface="Consolas"/>
                <a:sym typeface="Consolas"/>
              </a:rPr>
              <a:t>NumberFormat</a:t>
            </a:r>
            <a:r>
              <a:rPr lang="es-419" sz="1400">
                <a:latin typeface="Ubuntu"/>
                <a:ea typeface="Ubuntu"/>
                <a:cs typeface="Ubuntu"/>
                <a:sym typeface="Ubuntu"/>
              </a:rPr>
              <a:t> proporciona soporte para procesar números de una manera sensible a la configuración regional ( separador de miles, los caracteres de puntuación, valor de moneda, etc.)  son diferentes y la clase </a:t>
            </a:r>
            <a:r>
              <a:rPr lang="es-419" sz="1400">
                <a:latin typeface="Consolas"/>
                <a:ea typeface="Consolas"/>
                <a:cs typeface="Consolas"/>
                <a:sym typeface="Consolas"/>
              </a:rPr>
              <a:t>NumberFormat</a:t>
            </a:r>
            <a:r>
              <a:rPr lang="es-419" sz="1400">
                <a:latin typeface="Ubuntu"/>
                <a:ea typeface="Ubuntu"/>
                <a:cs typeface="Ubuntu"/>
                <a:sym typeface="Ubuntu"/>
              </a:rPr>
              <a:t> proporciona esta funcionalidad.</a:t>
            </a:r>
            <a:br>
              <a:rPr lang="es-419" sz="1400">
                <a:latin typeface="Ubuntu"/>
                <a:ea typeface="Ubuntu"/>
                <a:cs typeface="Ubuntu"/>
                <a:sym typeface="Ubuntu"/>
              </a:rPr>
            </a:br>
            <a:r>
              <a:rPr lang="es-419" sz="1400">
                <a:latin typeface="Ubuntu"/>
                <a:ea typeface="Ubuntu"/>
                <a:cs typeface="Ubuntu"/>
                <a:sym typeface="Ubuntu"/>
              </a:rPr>
              <a:t>Como sabemos, en la clase </a:t>
            </a:r>
            <a:r>
              <a:rPr lang="es-419" sz="1400">
                <a:latin typeface="Consolas"/>
                <a:ea typeface="Consolas"/>
                <a:cs typeface="Consolas"/>
                <a:sym typeface="Consolas"/>
              </a:rPr>
              <a:t>Format</a:t>
            </a:r>
            <a:r>
              <a:rPr lang="es-419" sz="1400">
                <a:latin typeface="Ubuntu"/>
                <a:ea typeface="Ubuntu"/>
                <a:cs typeface="Ubuntu"/>
                <a:sym typeface="Ubuntu"/>
              </a:rPr>
              <a:t>,  "formatear" significa convertir un valor numérico a un valor de cadena de una manera sensible a la cultura; similarmente, "parsear" significa convertir un número a la forma numérica. </a:t>
            </a:r>
            <a:endParaRPr sz="1400">
              <a:latin typeface="Ubuntu"/>
              <a:ea typeface="Ubuntu"/>
              <a:cs typeface="Ubuntu"/>
              <a:sym typeface="Ubuntu"/>
            </a:endParaRPr>
          </a:p>
          <a:p>
            <a:pPr indent="0" lvl="0" marL="0" rtl="0" algn="just">
              <a:spcBef>
                <a:spcPts val="1600"/>
              </a:spcBef>
              <a:spcAft>
                <a:spcPts val="0"/>
              </a:spcAft>
              <a:buNone/>
            </a:pPr>
            <a:r>
              <a:rPr lang="es-419" sz="1000">
                <a:latin typeface="Consolas"/>
                <a:ea typeface="Consolas"/>
                <a:cs typeface="Consolas"/>
                <a:sym typeface="Consolas"/>
              </a:rPr>
              <a:t>long tenMillion = 10_000_000L;</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 first print ten million in German locale</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NumberFormat germanFormat = NumberFormat.getInstance(Locale.GERMANY);</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String localizedTenMillion = germanFormat.format(tenMillion);</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System.out.println("Ten million in German locale is " + localizedTenMillion)</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Number parsedAmount = germanFormat.parse(localizedTenMillion);</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if(tenMillion == parsedAmount.longValue()) {</a:t>
            </a:r>
            <a:endParaRPr sz="1000">
              <a:latin typeface="Consolas"/>
              <a:ea typeface="Consolas"/>
              <a:cs typeface="Consolas"/>
              <a:sym typeface="Consolas"/>
            </a:endParaRPr>
          </a:p>
          <a:p>
            <a:pPr indent="457200" lvl="0" marL="0" rtl="0" algn="just">
              <a:spcBef>
                <a:spcPts val="0"/>
              </a:spcBef>
              <a:spcAft>
                <a:spcPts val="0"/>
              </a:spcAft>
              <a:buNone/>
            </a:pPr>
            <a:r>
              <a:rPr lang="es-419" sz="1000">
                <a:latin typeface="Consolas"/>
                <a:ea typeface="Consolas"/>
                <a:cs typeface="Consolas"/>
                <a:sym typeface="Consolas"/>
              </a:rPr>
              <a:t>System.out.println("Successfully parsed the number for the locale");</a:t>
            </a:r>
            <a:endParaRPr sz="1000">
              <a:latin typeface="Consolas"/>
              <a:ea typeface="Consolas"/>
              <a:cs typeface="Consolas"/>
              <a:sym typeface="Consolas"/>
            </a:endParaRPr>
          </a:p>
          <a:p>
            <a:pPr indent="0" lvl="0" marL="0" rtl="0" algn="just">
              <a:spcBef>
                <a:spcPts val="0"/>
              </a:spcBef>
              <a:spcAft>
                <a:spcPts val="0"/>
              </a:spcAft>
              <a:buNone/>
            </a:pPr>
            <a:r>
              <a:rPr lang="es-419" sz="1000">
                <a:latin typeface="Consolas"/>
                <a:ea typeface="Consolas"/>
                <a:cs typeface="Consolas"/>
                <a:sym typeface="Consolas"/>
              </a:rPr>
              <a:t>}</a:t>
            </a:r>
            <a:endParaRPr sz="10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3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Formateando I18N  </a:t>
            </a:r>
            <a:endParaRPr/>
          </a:p>
        </p:txBody>
      </p:sp>
      <p:sp>
        <p:nvSpPr>
          <p:cNvPr id="1775" name="Google Shape;1775;p303"/>
          <p:cNvSpPr txBox="1"/>
          <p:nvPr>
            <p:ph idx="4294967295" type="body"/>
          </p:nvPr>
        </p:nvSpPr>
        <p:spPr>
          <a:xfrm>
            <a:off x="460950" y="1009925"/>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Ubuntu"/>
                <a:ea typeface="Ubuntu"/>
                <a:cs typeface="Ubuntu"/>
                <a:sym typeface="Ubuntu"/>
              </a:rPr>
              <a:t>NumberFormat</a:t>
            </a:r>
            <a:endParaRPr>
              <a:latin typeface="Ubuntu"/>
              <a:ea typeface="Ubuntu"/>
              <a:cs typeface="Ubuntu"/>
              <a:sym typeface="Ubuntu"/>
            </a:endParaRPr>
          </a:p>
          <a:p>
            <a:pPr indent="0" lvl="0" marL="0" rtl="0" algn="just">
              <a:spcBef>
                <a:spcPts val="1600"/>
              </a:spcBef>
              <a:spcAft>
                <a:spcPts val="0"/>
              </a:spcAft>
              <a:buNone/>
            </a:pPr>
            <a:r>
              <a:t/>
            </a:r>
            <a:endParaRPr sz="1400">
              <a:latin typeface="Ubuntu"/>
              <a:ea typeface="Ubuntu"/>
              <a:cs typeface="Ubuntu"/>
              <a:sym typeface="Ubuntu"/>
            </a:endParaRPr>
          </a:p>
          <a:p>
            <a:pPr indent="0" lvl="0" marL="457200" rtl="0" algn="just">
              <a:spcBef>
                <a:spcPts val="1600"/>
              </a:spcBef>
              <a:spcAft>
                <a:spcPts val="0"/>
              </a:spcAft>
              <a:buNone/>
            </a:pPr>
            <a:r>
              <a:rPr lang="es-419" sz="1200">
                <a:latin typeface="Consolas"/>
                <a:ea typeface="Consolas"/>
                <a:cs typeface="Consolas"/>
                <a:sym typeface="Consolas"/>
              </a:rPr>
              <a:t>Locale locale = Locale.getDefault();</a:t>
            </a:r>
            <a:br>
              <a:rPr lang="es-419" sz="1200">
                <a:latin typeface="Consolas"/>
                <a:ea typeface="Consolas"/>
                <a:cs typeface="Consolas"/>
                <a:sym typeface="Consolas"/>
              </a:rPr>
            </a:br>
            <a:r>
              <a:rPr lang="es-419" sz="1200">
                <a:latin typeface="Consolas"/>
                <a:ea typeface="Consolas"/>
                <a:cs typeface="Consolas"/>
                <a:sym typeface="Consolas"/>
              </a:rPr>
              <a:t>Currency currencyInstance = Currency.getInstance(locale);</a:t>
            </a:r>
            <a:br>
              <a:rPr lang="es-419" sz="1200">
                <a:latin typeface="Consolas"/>
                <a:ea typeface="Consolas"/>
                <a:cs typeface="Consolas"/>
                <a:sym typeface="Consolas"/>
              </a:rPr>
            </a:br>
            <a:r>
              <a:rPr lang="es-419" sz="1200">
                <a:latin typeface="Consolas"/>
                <a:ea typeface="Consolas"/>
                <a:cs typeface="Consolas"/>
                <a:sym typeface="Consolas"/>
              </a:rPr>
              <a:t>System.out.println(" The currency code for locale " + locale</a:t>
            </a:r>
            <a:br>
              <a:rPr lang="es-419" sz="1200">
                <a:latin typeface="Consolas"/>
                <a:ea typeface="Consolas"/>
                <a:cs typeface="Consolas"/>
                <a:sym typeface="Consolas"/>
              </a:rPr>
            </a:br>
            <a:r>
              <a:rPr lang="es-419" sz="1200">
                <a:latin typeface="Consolas"/>
                <a:ea typeface="Consolas"/>
                <a:cs typeface="Consolas"/>
                <a:sym typeface="Consolas"/>
              </a:rPr>
              <a:t>	+ " is: " + currencyInstance.getCurrencyCode()</a:t>
            </a:r>
            <a:endParaRPr sz="1200">
              <a:latin typeface="Consolas"/>
              <a:ea typeface="Consolas"/>
              <a:cs typeface="Consolas"/>
              <a:sym typeface="Consolas"/>
            </a:endParaRPr>
          </a:p>
          <a:p>
            <a:pPr indent="457200" lvl="0" marL="457200" rtl="0" algn="just">
              <a:spcBef>
                <a:spcPts val="0"/>
              </a:spcBef>
              <a:spcAft>
                <a:spcPts val="0"/>
              </a:spcAft>
              <a:buNone/>
            </a:pPr>
            <a:r>
              <a:rPr lang="es-419" sz="1200">
                <a:latin typeface="Consolas"/>
                <a:ea typeface="Consolas"/>
                <a:cs typeface="Consolas"/>
                <a:sym typeface="Consolas"/>
              </a:rPr>
              <a:t>+ " \n The currency symbol is " + currencyInstance.getSymbol()</a:t>
            </a:r>
            <a:endParaRPr sz="1200">
              <a:latin typeface="Consolas"/>
              <a:ea typeface="Consolas"/>
              <a:cs typeface="Consolas"/>
              <a:sym typeface="Consolas"/>
            </a:endParaRPr>
          </a:p>
          <a:p>
            <a:pPr indent="457200" lvl="0" marL="457200" rtl="0" algn="just">
              <a:spcBef>
                <a:spcPts val="0"/>
              </a:spcBef>
              <a:spcAft>
                <a:spcPts val="0"/>
              </a:spcAft>
              <a:buNone/>
            </a:pPr>
            <a:r>
              <a:rPr lang="es-419" sz="1200">
                <a:latin typeface="Consolas"/>
                <a:ea typeface="Consolas"/>
                <a:cs typeface="Consolas"/>
                <a:sym typeface="Consolas"/>
              </a:rPr>
              <a:t>+ " \n The currency name is " + currencyInstance.getDisplayName());</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3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Formateando I18N  </a:t>
            </a:r>
            <a:endParaRPr/>
          </a:p>
        </p:txBody>
      </p:sp>
      <p:sp>
        <p:nvSpPr>
          <p:cNvPr id="1781" name="Google Shape;1781;p304"/>
          <p:cNvSpPr txBox="1"/>
          <p:nvPr>
            <p:ph idx="4294967295" type="body"/>
          </p:nvPr>
        </p:nvSpPr>
        <p:spPr>
          <a:xfrm>
            <a:off x="460950" y="867625"/>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Ubuntu"/>
                <a:ea typeface="Ubuntu"/>
                <a:cs typeface="Ubuntu"/>
                <a:sym typeface="Ubuntu"/>
              </a:rPr>
              <a:t>DateFormat</a:t>
            </a:r>
            <a:endParaRPr>
              <a:latin typeface="Ubuntu"/>
              <a:ea typeface="Ubuntu"/>
              <a:cs typeface="Ubuntu"/>
              <a:sym typeface="Ubuntu"/>
            </a:endParaRPr>
          </a:p>
          <a:p>
            <a:pPr indent="0" lvl="0" marL="0" rtl="0" algn="just">
              <a:spcBef>
                <a:spcPts val="1600"/>
              </a:spcBef>
              <a:spcAft>
                <a:spcPts val="0"/>
              </a:spcAft>
              <a:buNone/>
            </a:pPr>
            <a:r>
              <a:rPr lang="es-419" sz="1400">
                <a:latin typeface="Ubuntu"/>
                <a:ea typeface="Ubuntu"/>
                <a:cs typeface="Ubuntu"/>
                <a:sym typeface="Ubuntu"/>
              </a:rPr>
              <a:t>La clase DateFormat provee soporte para procesar fecha y hora en formato locale-sensitive.  La misma tiene tres métodos de construccion sobrecargados - getDateInstance(), getTimeInstance () y getDateTimeInstance () - que devuelven instancias de </a:t>
            </a:r>
            <a:r>
              <a:rPr lang="es-419" sz="1400">
                <a:latin typeface="Consolas"/>
                <a:ea typeface="Consolas"/>
                <a:cs typeface="Consolas"/>
                <a:sym typeface="Consolas"/>
              </a:rPr>
              <a:t>DateFormat</a:t>
            </a:r>
            <a:r>
              <a:rPr lang="es-419" sz="1400">
                <a:latin typeface="Ubuntu"/>
                <a:ea typeface="Ubuntu"/>
                <a:cs typeface="Ubuntu"/>
                <a:sym typeface="Ubuntu"/>
              </a:rPr>
              <a:t> para fecha de procesamiento, hora y fecha/hora, respectivamente.</a:t>
            </a:r>
            <a:endParaRPr sz="1400">
              <a:latin typeface="Ubuntu"/>
              <a:ea typeface="Ubuntu"/>
              <a:cs typeface="Ubuntu"/>
              <a:sym typeface="Ubuntu"/>
            </a:endParaRPr>
          </a:p>
          <a:p>
            <a:pPr indent="457200" lvl="0" marL="0" rtl="0" algn="just">
              <a:spcBef>
                <a:spcPts val="1600"/>
              </a:spcBef>
              <a:spcAft>
                <a:spcPts val="0"/>
              </a:spcAft>
              <a:buNone/>
            </a:pPr>
            <a:r>
              <a:rPr lang="es-419" sz="1100">
                <a:latin typeface="Consolas"/>
                <a:ea typeface="Consolas"/>
                <a:cs typeface="Consolas"/>
                <a:sym typeface="Consolas"/>
              </a:rPr>
              <a:t>Date today = new Date();</a:t>
            </a:r>
            <a:endParaRPr sz="1100">
              <a:latin typeface="Consolas"/>
              <a:ea typeface="Consolas"/>
              <a:cs typeface="Consolas"/>
              <a:sym typeface="Consolas"/>
            </a:endParaRPr>
          </a:p>
          <a:p>
            <a:pPr indent="457200" lvl="0" marL="0" rtl="0" algn="just">
              <a:spcBef>
                <a:spcPts val="0"/>
              </a:spcBef>
              <a:spcAft>
                <a:spcPts val="0"/>
              </a:spcAft>
              <a:buNone/>
            </a:pPr>
            <a:r>
              <a:rPr lang="es-419" sz="1100">
                <a:latin typeface="Consolas"/>
                <a:ea typeface="Consolas"/>
                <a:cs typeface="Consolas"/>
                <a:sym typeface="Consolas"/>
              </a:rPr>
              <a:t>Locale [] locales = { Locale.CANADA, Locale.FRANCE, Locale.GERMANY, Locale.ITALY };</a:t>
            </a:r>
            <a:endParaRPr sz="1100">
              <a:latin typeface="Consolas"/>
              <a:ea typeface="Consolas"/>
              <a:cs typeface="Consolas"/>
              <a:sym typeface="Consolas"/>
            </a:endParaRPr>
          </a:p>
          <a:p>
            <a:pPr indent="457200" lvl="0" marL="0" rtl="0" algn="just">
              <a:spcBef>
                <a:spcPts val="0"/>
              </a:spcBef>
              <a:spcAft>
                <a:spcPts val="0"/>
              </a:spcAft>
              <a:buNone/>
            </a:pPr>
            <a:r>
              <a:rPr lang="es-419" sz="1100">
                <a:latin typeface="Consolas"/>
                <a:ea typeface="Consolas"/>
                <a:cs typeface="Consolas"/>
                <a:sym typeface="Consolas"/>
              </a:rPr>
              <a:t>int [] dateStyleFormats = { DateFormat.SHORT, DateFormat.MEDIUM, DateFormat.LONG,</a:t>
            </a:r>
            <a:endParaRPr sz="1100">
              <a:latin typeface="Consolas"/>
              <a:ea typeface="Consolas"/>
              <a:cs typeface="Consolas"/>
              <a:sym typeface="Consolas"/>
            </a:endParaRPr>
          </a:p>
          <a:p>
            <a:pPr indent="457200" lvl="0" marL="0" rtl="0" algn="just">
              <a:spcBef>
                <a:spcPts val="0"/>
              </a:spcBef>
              <a:spcAft>
                <a:spcPts val="0"/>
              </a:spcAft>
              <a:buNone/>
            </a:pPr>
            <a:r>
              <a:rPr lang="es-419" sz="1100">
                <a:latin typeface="Consolas"/>
                <a:ea typeface="Consolas"/>
                <a:cs typeface="Consolas"/>
                <a:sym typeface="Consolas"/>
              </a:rPr>
              <a:t>DateFormat.FULL, DateFormat.DEFAULT};</a:t>
            </a:r>
            <a:endParaRPr sz="1100">
              <a:latin typeface="Consolas"/>
              <a:ea typeface="Consolas"/>
              <a:cs typeface="Consolas"/>
              <a:sym typeface="Consolas"/>
            </a:endParaRPr>
          </a:p>
          <a:p>
            <a:pPr indent="457200" lvl="0" marL="0" rtl="0" algn="just">
              <a:spcBef>
                <a:spcPts val="0"/>
              </a:spcBef>
              <a:spcAft>
                <a:spcPts val="0"/>
              </a:spcAft>
              <a:buNone/>
            </a:pPr>
            <a:r>
              <a:rPr lang="es-419" sz="1100">
                <a:latin typeface="Consolas"/>
                <a:ea typeface="Consolas"/>
                <a:cs typeface="Consolas"/>
                <a:sym typeface="Consolas"/>
              </a:rPr>
              <a:t>for(Locale locale : locales) {</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 DateFormat.FULL refers to the full details of the date</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DateFormat dateFormat = DateFormat.getDateInstance(DateFormat.FULL, locale);</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System.out.println("Date in locale " + locale + " is: " + dateFormat.format(today));</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for(int dateStyleFormat : dateStyleFormats) {</a:t>
            </a:r>
            <a:endParaRPr sz="1100">
              <a:latin typeface="Consolas"/>
              <a:ea typeface="Consolas"/>
              <a:cs typeface="Consolas"/>
              <a:sym typeface="Consolas"/>
            </a:endParaRPr>
          </a:p>
          <a:p>
            <a:pPr indent="457200" lvl="0" marL="914400" rtl="0" algn="just">
              <a:spcBef>
                <a:spcPts val="0"/>
              </a:spcBef>
              <a:spcAft>
                <a:spcPts val="0"/>
              </a:spcAft>
              <a:buNone/>
            </a:pPr>
            <a:r>
              <a:rPr lang="es-419" sz="1100">
                <a:latin typeface="Consolas"/>
                <a:ea typeface="Consolas"/>
                <a:cs typeface="Consolas"/>
                <a:sym typeface="Consolas"/>
              </a:rPr>
              <a:t>DateFormat dateFormat2 = DateFormat.getDateInstance(dateStyleFormat);</a:t>
            </a:r>
            <a:endParaRPr sz="1100">
              <a:latin typeface="Consolas"/>
              <a:ea typeface="Consolas"/>
              <a:cs typeface="Consolas"/>
              <a:sym typeface="Consolas"/>
            </a:endParaRPr>
          </a:p>
          <a:p>
            <a:pPr indent="457200" lvl="0" marL="914400" rtl="0" algn="just">
              <a:spcBef>
                <a:spcPts val="0"/>
              </a:spcBef>
              <a:spcAft>
                <a:spcPts val="0"/>
              </a:spcAft>
              <a:buNone/>
            </a:pPr>
            <a:r>
              <a:rPr lang="es-419" sz="1100">
                <a:latin typeface="Consolas"/>
                <a:ea typeface="Consolas"/>
                <a:cs typeface="Consolas"/>
                <a:sym typeface="Consolas"/>
              </a:rPr>
              <a:t>System.out.println(dateFormat2.format(now));</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a:t>
            </a:r>
            <a:endParaRPr sz="1100">
              <a:latin typeface="Consolas"/>
              <a:ea typeface="Consolas"/>
              <a:cs typeface="Consolas"/>
              <a:sym typeface="Consolas"/>
            </a:endParaRPr>
          </a:p>
          <a:p>
            <a:pPr indent="0" lvl="0" marL="457200" rtl="0" algn="just">
              <a:spcBef>
                <a:spcPts val="0"/>
              </a:spcBef>
              <a:spcAft>
                <a:spcPts val="0"/>
              </a:spcAft>
              <a:buNone/>
            </a:pPr>
            <a:r>
              <a:rPr lang="es-419" sz="1100">
                <a:latin typeface="Consolas"/>
                <a:ea typeface="Consolas"/>
                <a:cs typeface="Consolas"/>
                <a:sym typeface="Consolas"/>
              </a:rPr>
              <a:t>}</a:t>
            </a:r>
            <a:endParaRPr sz="1100">
              <a:latin typeface="Consolas"/>
              <a:ea typeface="Consolas"/>
              <a:cs typeface="Consolas"/>
              <a:sym typeface="Consolas"/>
            </a:endParaRPr>
          </a:p>
          <a:p>
            <a:pPr indent="457200" lvl="0" marL="0" rtl="0" algn="just">
              <a:spcBef>
                <a:spcPts val="0"/>
              </a:spcBef>
              <a:spcAft>
                <a:spcPts val="0"/>
              </a:spcAft>
              <a:buNone/>
            </a:pPr>
            <a:r>
              <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3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Formateando I18N  </a:t>
            </a:r>
            <a:endParaRPr/>
          </a:p>
        </p:txBody>
      </p:sp>
      <p:sp>
        <p:nvSpPr>
          <p:cNvPr id="1787" name="Google Shape;1787;p305"/>
          <p:cNvSpPr txBox="1"/>
          <p:nvPr>
            <p:ph idx="4294967295" type="body"/>
          </p:nvPr>
        </p:nvSpPr>
        <p:spPr>
          <a:xfrm>
            <a:off x="460950" y="943825"/>
            <a:ext cx="82221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Ubuntu"/>
                <a:ea typeface="Ubuntu"/>
                <a:cs typeface="Ubuntu"/>
                <a:sym typeface="Ubuntu"/>
              </a:rPr>
              <a:t>SimpleDateFormat</a:t>
            </a:r>
            <a:endParaRPr>
              <a:latin typeface="Ubuntu"/>
              <a:ea typeface="Ubuntu"/>
              <a:cs typeface="Ubuntu"/>
              <a:sym typeface="Ubuntu"/>
            </a:endParaRPr>
          </a:p>
          <a:p>
            <a:pPr indent="0" lvl="0" marL="0" rtl="0" algn="just">
              <a:spcBef>
                <a:spcPts val="1600"/>
              </a:spcBef>
              <a:spcAft>
                <a:spcPts val="0"/>
              </a:spcAft>
              <a:buNone/>
            </a:pPr>
            <a:r>
              <a:rPr lang="es-419" sz="1400">
                <a:latin typeface="Consolas"/>
                <a:ea typeface="Consolas"/>
                <a:cs typeface="Consolas"/>
                <a:sym typeface="Consolas"/>
              </a:rPr>
              <a:t>SimpleDateFormat</a:t>
            </a:r>
            <a:r>
              <a:rPr lang="es-419" sz="1400">
                <a:latin typeface="Ubuntu"/>
                <a:ea typeface="Ubuntu"/>
                <a:cs typeface="Ubuntu"/>
                <a:sym typeface="Ubuntu"/>
              </a:rPr>
              <a:t> extiende la clase </a:t>
            </a:r>
            <a:r>
              <a:rPr lang="es-419" sz="1400">
                <a:latin typeface="Consolas"/>
                <a:ea typeface="Consolas"/>
                <a:cs typeface="Consolas"/>
                <a:sym typeface="Consolas"/>
              </a:rPr>
              <a:t>DateFormat</a:t>
            </a:r>
            <a:r>
              <a:rPr lang="es-419" sz="1400">
                <a:latin typeface="Ubuntu"/>
                <a:ea typeface="Ubuntu"/>
                <a:cs typeface="Ubuntu"/>
                <a:sym typeface="Ubuntu"/>
              </a:rPr>
              <a:t> y la misma utiliza el concepto de una cadena de patrón para dar formato la fecha y la hora. Se deben codificar el formato de la fecha o la hora usando letras mayúsculas y minúsculas para formar una fecha o hora, tal como el pattern lo determina.</a:t>
            </a:r>
            <a:endParaRPr sz="1400">
              <a:latin typeface="Ubuntu"/>
              <a:ea typeface="Ubuntu"/>
              <a:cs typeface="Ubuntu"/>
              <a:sym typeface="Ubuntu"/>
            </a:endParaRPr>
          </a:p>
          <a:p>
            <a:pPr indent="0" lvl="0" marL="0" rtl="0" algn="just">
              <a:spcBef>
                <a:spcPts val="1600"/>
              </a:spcBef>
              <a:spcAft>
                <a:spcPts val="0"/>
              </a:spcAft>
              <a:buNone/>
            </a:pPr>
            <a:r>
              <a:rPr lang="es-419" sz="1200">
                <a:latin typeface="Consolas"/>
                <a:ea typeface="Consolas"/>
                <a:cs typeface="Consolas"/>
                <a:sym typeface="Consolas"/>
              </a:rPr>
              <a:t>String pattern = "dd-MM-yy"; /* d for day, M for month, y for year */</a:t>
            </a:r>
            <a:endParaRPr sz="1200">
              <a:latin typeface="Consolas"/>
              <a:ea typeface="Consolas"/>
              <a:cs typeface="Consolas"/>
              <a:sym typeface="Consolas"/>
            </a:endParaRPr>
          </a:p>
          <a:p>
            <a:pPr indent="0" lvl="0" marL="0" rtl="0" algn="just">
              <a:spcBef>
                <a:spcPts val="0"/>
              </a:spcBef>
              <a:spcAft>
                <a:spcPts val="0"/>
              </a:spcAft>
              <a:buNone/>
            </a:pPr>
            <a:r>
              <a:rPr lang="es-419" sz="1200">
                <a:latin typeface="Consolas"/>
                <a:ea typeface="Consolas"/>
                <a:cs typeface="Consolas"/>
                <a:sym typeface="Consolas"/>
              </a:rPr>
              <a:t>SimpleDateFormat formatter = new SimpleDateFormat(pattern);</a:t>
            </a:r>
            <a:endParaRPr sz="1200">
              <a:latin typeface="Consolas"/>
              <a:ea typeface="Consolas"/>
              <a:cs typeface="Consolas"/>
              <a:sym typeface="Consolas"/>
            </a:endParaRPr>
          </a:p>
          <a:p>
            <a:pPr indent="0" lvl="0" marL="0" rtl="0" algn="just">
              <a:spcBef>
                <a:spcPts val="0"/>
              </a:spcBef>
              <a:spcAft>
                <a:spcPts val="0"/>
              </a:spcAft>
              <a:buNone/>
            </a:pPr>
            <a:r>
              <a:rPr lang="es-419" sz="1200">
                <a:latin typeface="Consolas"/>
                <a:ea typeface="Consolas"/>
                <a:cs typeface="Consolas"/>
                <a:sym typeface="Consolas"/>
              </a:rPr>
              <a:t>// the default Date constructor initializes to current date/time</a:t>
            </a:r>
            <a:endParaRPr sz="1200">
              <a:latin typeface="Consolas"/>
              <a:ea typeface="Consolas"/>
              <a:cs typeface="Consolas"/>
              <a:sym typeface="Consolas"/>
            </a:endParaRPr>
          </a:p>
          <a:p>
            <a:pPr indent="0" lvl="0" marL="0" rtl="0" algn="just">
              <a:spcBef>
                <a:spcPts val="0"/>
              </a:spcBef>
              <a:spcAft>
                <a:spcPts val="0"/>
              </a:spcAft>
              <a:buNone/>
            </a:pPr>
            <a:r>
              <a:rPr lang="es-419" sz="1200">
                <a:latin typeface="Consolas"/>
                <a:ea typeface="Consolas"/>
                <a:cs typeface="Consolas"/>
                <a:sym typeface="Consolas"/>
              </a:rPr>
              <a:t>System.out.println(formatter.format(new Date()));</a:t>
            </a:r>
            <a:endParaRPr sz="1200">
              <a:latin typeface="Consolas"/>
              <a:ea typeface="Consolas"/>
              <a:cs typeface="Consolas"/>
              <a:sym typeface="Consolas"/>
            </a:endParaRPr>
          </a:p>
          <a:p>
            <a:pPr indent="457200" lvl="0" marL="0" rtl="0" algn="just">
              <a:spcBef>
                <a:spcPts val="0"/>
              </a:spcBef>
              <a:spcAft>
                <a:spcPts val="0"/>
              </a:spcAft>
              <a:buNone/>
            </a:pPr>
            <a:r>
              <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Formateando I18N  </a:t>
            </a:r>
            <a:endParaRPr/>
          </a:p>
        </p:txBody>
      </p:sp>
      <p:sp>
        <p:nvSpPr>
          <p:cNvPr id="1793" name="Google Shape;1793;p306"/>
          <p:cNvSpPr txBox="1"/>
          <p:nvPr>
            <p:ph idx="4294967295" type="body"/>
          </p:nvPr>
        </p:nvSpPr>
        <p:spPr>
          <a:xfrm>
            <a:off x="460950" y="791425"/>
            <a:ext cx="8128500" cy="4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Ubuntu"/>
                <a:ea typeface="Ubuntu"/>
                <a:cs typeface="Ubuntu"/>
                <a:sym typeface="Ubuntu"/>
              </a:rPr>
              <a:t>SimpleDateFormat (date)</a:t>
            </a:r>
            <a:endParaRPr>
              <a:latin typeface="Ubuntu"/>
              <a:ea typeface="Ubuntu"/>
              <a:cs typeface="Ubuntu"/>
              <a:sym typeface="Ubuntu"/>
            </a:endParaRPr>
          </a:p>
          <a:p>
            <a:pPr indent="0" lvl="0" marL="0" rtl="0" algn="just">
              <a:spcBef>
                <a:spcPts val="1600"/>
              </a:spcBef>
              <a:spcAft>
                <a:spcPts val="0"/>
              </a:spcAft>
              <a:buNone/>
            </a:pPr>
            <a:r>
              <a:t/>
            </a:r>
            <a:endParaRPr sz="1400">
              <a:latin typeface="Ubuntu"/>
              <a:ea typeface="Ubuntu"/>
              <a:cs typeface="Ubuntu"/>
              <a:sym typeface="Ubuntu"/>
            </a:endParaRPr>
          </a:p>
        </p:txBody>
      </p:sp>
      <p:sp>
        <p:nvSpPr>
          <p:cNvPr id="1794" name="Google Shape;1794;p306"/>
          <p:cNvSpPr txBox="1"/>
          <p:nvPr>
            <p:ph idx="4294967295" type="body"/>
          </p:nvPr>
        </p:nvSpPr>
        <p:spPr>
          <a:xfrm>
            <a:off x="3385225" y="2105375"/>
            <a:ext cx="5679000" cy="255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100">
                <a:latin typeface="Consolas"/>
                <a:ea typeface="Consolas"/>
                <a:cs typeface="Consolas"/>
                <a:sym typeface="Consolas"/>
              </a:rPr>
              <a:t>String [] dateFormats = {</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"dd-MM-yyyy", "d '('E')' MMM, YYYY", "w'th week of' YYYY", "EEEE, dd'th' MMMM, YYYY" };</a:t>
            </a:r>
            <a:endParaRPr sz="1100">
              <a:latin typeface="Consolas"/>
              <a:ea typeface="Consolas"/>
              <a:cs typeface="Consolas"/>
              <a:sym typeface="Consolas"/>
            </a:endParaRPr>
          </a:p>
          <a:p>
            <a:pPr indent="457200" lvl="0" marL="457200" rtl="0" algn="just">
              <a:spcBef>
                <a:spcPts val="0"/>
              </a:spcBef>
              <a:spcAft>
                <a:spcPts val="0"/>
              </a:spcAft>
              <a:buNone/>
            </a:pPr>
            <a:r>
              <a:t/>
            </a:r>
            <a:endParaRPr sz="1100">
              <a:latin typeface="Consolas"/>
              <a:ea typeface="Consolas"/>
              <a:cs typeface="Consolas"/>
              <a:sym typeface="Consolas"/>
            </a:endParaRPr>
          </a:p>
          <a:p>
            <a:pPr indent="0" lvl="0" marL="0" rtl="0" algn="just">
              <a:spcBef>
                <a:spcPts val="0"/>
              </a:spcBef>
              <a:spcAft>
                <a:spcPts val="0"/>
              </a:spcAft>
              <a:buNone/>
            </a:pPr>
            <a:r>
              <a:rPr lang="es-419" sz="1100">
                <a:latin typeface="Consolas"/>
                <a:ea typeface="Consolas"/>
                <a:cs typeface="Consolas"/>
                <a:sym typeface="Consolas"/>
              </a:rPr>
              <a:t>Date today = new Date();</a:t>
            </a:r>
            <a:endParaRPr sz="1100">
              <a:latin typeface="Consolas"/>
              <a:ea typeface="Consolas"/>
              <a:cs typeface="Consolas"/>
              <a:sym typeface="Consolas"/>
            </a:endParaRPr>
          </a:p>
          <a:p>
            <a:pPr indent="0" lvl="0" marL="0" rtl="0" algn="just">
              <a:spcBef>
                <a:spcPts val="0"/>
              </a:spcBef>
              <a:spcAft>
                <a:spcPts val="0"/>
              </a:spcAft>
              <a:buNone/>
            </a:pPr>
            <a:r>
              <a:rPr lang="es-419" sz="1100">
                <a:latin typeface="Consolas"/>
                <a:ea typeface="Consolas"/>
                <a:cs typeface="Consolas"/>
                <a:sym typeface="Consolas"/>
              </a:rPr>
              <a:t>System.out.println("Default format for the date is " +</a:t>
            </a:r>
            <a:endParaRPr sz="1100">
              <a:latin typeface="Consolas"/>
              <a:ea typeface="Consolas"/>
              <a:cs typeface="Consolas"/>
              <a:sym typeface="Consolas"/>
            </a:endParaRPr>
          </a:p>
          <a:p>
            <a:pPr indent="457200" lvl="0" marL="457200" rtl="0" algn="just">
              <a:spcBef>
                <a:spcPts val="0"/>
              </a:spcBef>
              <a:spcAft>
                <a:spcPts val="0"/>
              </a:spcAft>
              <a:buNone/>
            </a:pPr>
            <a:r>
              <a:rPr lang="es-419" sz="1100">
                <a:latin typeface="Consolas"/>
                <a:ea typeface="Consolas"/>
                <a:cs typeface="Consolas"/>
                <a:sym typeface="Consolas"/>
              </a:rPr>
              <a:t>DateFormat.getDateInstance().format(today));</a:t>
            </a:r>
            <a:endParaRPr sz="1100">
              <a:latin typeface="Consolas"/>
              <a:ea typeface="Consolas"/>
              <a:cs typeface="Consolas"/>
              <a:sym typeface="Consolas"/>
            </a:endParaRPr>
          </a:p>
          <a:p>
            <a:pPr indent="0" lvl="0" marL="0" rtl="0" algn="just">
              <a:spcBef>
                <a:spcPts val="0"/>
              </a:spcBef>
              <a:spcAft>
                <a:spcPts val="0"/>
              </a:spcAft>
              <a:buNone/>
            </a:pPr>
            <a:r>
              <a:t/>
            </a:r>
            <a:endParaRPr sz="1100">
              <a:latin typeface="Consolas"/>
              <a:ea typeface="Consolas"/>
              <a:cs typeface="Consolas"/>
              <a:sym typeface="Consolas"/>
            </a:endParaRPr>
          </a:p>
          <a:p>
            <a:pPr indent="0" lvl="0" marL="0" rtl="0" algn="just">
              <a:spcBef>
                <a:spcPts val="0"/>
              </a:spcBef>
              <a:spcAft>
                <a:spcPts val="0"/>
              </a:spcAft>
              <a:buNone/>
            </a:pPr>
            <a:r>
              <a:rPr lang="es-419" sz="1100">
                <a:latin typeface="Consolas"/>
                <a:ea typeface="Consolas"/>
                <a:cs typeface="Consolas"/>
                <a:sym typeface="Consolas"/>
              </a:rPr>
              <a:t>for(String dateFormat : dateFormats) {</a:t>
            </a:r>
            <a:endParaRPr sz="1100">
              <a:latin typeface="Consolas"/>
              <a:ea typeface="Consolas"/>
              <a:cs typeface="Consolas"/>
              <a:sym typeface="Consolas"/>
            </a:endParaRPr>
          </a:p>
          <a:p>
            <a:pPr indent="457200" lvl="0" marL="0" rtl="0" algn="just">
              <a:spcBef>
                <a:spcPts val="0"/>
              </a:spcBef>
              <a:spcAft>
                <a:spcPts val="0"/>
              </a:spcAft>
              <a:buNone/>
            </a:pPr>
            <a:r>
              <a:rPr lang="es-419" sz="1100">
                <a:latin typeface="Consolas"/>
                <a:ea typeface="Consolas"/>
                <a:cs typeface="Consolas"/>
                <a:sym typeface="Consolas"/>
              </a:rPr>
              <a:t>System.out.printf("Date in pattern \"%s\" is %s %n", dateFormat,</a:t>
            </a:r>
            <a:endParaRPr sz="1100">
              <a:latin typeface="Consolas"/>
              <a:ea typeface="Consolas"/>
              <a:cs typeface="Consolas"/>
              <a:sym typeface="Consolas"/>
            </a:endParaRPr>
          </a:p>
          <a:p>
            <a:pPr indent="457200" lvl="0" marL="0" rtl="0" algn="just">
              <a:spcBef>
                <a:spcPts val="0"/>
              </a:spcBef>
              <a:spcAft>
                <a:spcPts val="0"/>
              </a:spcAft>
              <a:buNone/>
            </a:pPr>
            <a:r>
              <a:rPr lang="es-419" sz="1100">
                <a:latin typeface="Consolas"/>
                <a:ea typeface="Consolas"/>
                <a:cs typeface="Consolas"/>
                <a:sym typeface="Consolas"/>
              </a:rPr>
              <a:t>new SimpleDateFormat(dateFormat).format(today));</a:t>
            </a:r>
            <a:endParaRPr sz="1100">
              <a:latin typeface="Consolas"/>
              <a:ea typeface="Consolas"/>
              <a:cs typeface="Consolas"/>
              <a:sym typeface="Consolas"/>
            </a:endParaRPr>
          </a:p>
          <a:p>
            <a:pPr indent="0" lvl="0" marL="0" rtl="0" algn="just">
              <a:spcBef>
                <a:spcPts val="0"/>
              </a:spcBef>
              <a:spcAft>
                <a:spcPts val="0"/>
              </a:spcAft>
              <a:buNone/>
            </a:pPr>
            <a:r>
              <a:rPr lang="es-419" sz="1100">
                <a:latin typeface="Consolas"/>
                <a:ea typeface="Consolas"/>
                <a:cs typeface="Consolas"/>
                <a:sym typeface="Consolas"/>
              </a:rPr>
              <a:t>}</a:t>
            </a:r>
            <a:endParaRPr sz="1100">
              <a:latin typeface="Consolas"/>
              <a:ea typeface="Consolas"/>
              <a:cs typeface="Consolas"/>
              <a:sym typeface="Consolas"/>
            </a:endParaRPr>
          </a:p>
          <a:p>
            <a:pPr indent="457200" lvl="0" marL="0" rtl="0" algn="just">
              <a:spcBef>
                <a:spcPts val="0"/>
              </a:spcBef>
              <a:spcAft>
                <a:spcPts val="0"/>
              </a:spcAft>
              <a:buNone/>
            </a:pPr>
            <a:r>
              <a:t/>
            </a:r>
            <a:endParaRPr sz="1200">
              <a:latin typeface="Consolas"/>
              <a:ea typeface="Consolas"/>
              <a:cs typeface="Consolas"/>
              <a:sym typeface="Consolas"/>
            </a:endParaRPr>
          </a:p>
          <a:p>
            <a:pPr indent="457200" lvl="0" marL="0" rtl="0" algn="just">
              <a:spcBef>
                <a:spcPts val="0"/>
              </a:spcBef>
              <a:spcAft>
                <a:spcPts val="0"/>
              </a:spcAft>
              <a:buNone/>
            </a:pPr>
            <a:r>
              <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a:p>
            <a:pPr indent="0" lvl="0" marL="0" rtl="0" algn="just">
              <a:spcBef>
                <a:spcPts val="0"/>
              </a:spcBef>
              <a:spcAft>
                <a:spcPts val="0"/>
              </a:spcAft>
              <a:buNone/>
            </a:pPr>
            <a:r>
              <a:t/>
            </a:r>
            <a:endParaRPr sz="1200">
              <a:latin typeface="Consolas"/>
              <a:ea typeface="Consolas"/>
              <a:cs typeface="Consolas"/>
              <a:sym typeface="Consolas"/>
            </a:endParaRPr>
          </a:p>
        </p:txBody>
      </p:sp>
      <p:sp>
        <p:nvSpPr>
          <p:cNvPr id="1795" name="Google Shape;1795;p306"/>
          <p:cNvSpPr txBox="1"/>
          <p:nvPr/>
        </p:nvSpPr>
        <p:spPr>
          <a:xfrm>
            <a:off x="460950" y="1438425"/>
            <a:ext cx="2696700" cy="2778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s-419" sz="1000">
                <a:solidFill>
                  <a:schemeClr val="lt2"/>
                </a:solidFill>
                <a:latin typeface="Consolas"/>
                <a:ea typeface="Consolas"/>
                <a:cs typeface="Consolas"/>
                <a:sym typeface="Consolas"/>
              </a:rPr>
              <a:t>Date Pattern</a:t>
            </a:r>
            <a:endParaRPr b="1"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G Era (BC/AD)</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y Year</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Y Week year</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M Month (in year)</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w Week (in year)</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W Week (in month)</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D Day (in year)</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d Day (in month)</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F Day of week in month</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E Day name in week</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u Day number of week (1-7)</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t/>
            </a:r>
            <a:endParaRPr sz="1000">
              <a:solidFill>
                <a:schemeClr val="lt2"/>
              </a:solidFill>
              <a:latin typeface="Consolas"/>
              <a:ea typeface="Consolas"/>
              <a:cs typeface="Consolas"/>
              <a:sym typeface="Consolas"/>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3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Localization ::  Formateando I18N  </a:t>
            </a:r>
            <a:endParaRPr/>
          </a:p>
        </p:txBody>
      </p:sp>
      <p:sp>
        <p:nvSpPr>
          <p:cNvPr id="1801" name="Google Shape;1801;p307"/>
          <p:cNvSpPr txBox="1"/>
          <p:nvPr>
            <p:ph idx="4294967295" type="body"/>
          </p:nvPr>
        </p:nvSpPr>
        <p:spPr>
          <a:xfrm>
            <a:off x="460950" y="791425"/>
            <a:ext cx="8128500" cy="4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Ubuntu"/>
                <a:ea typeface="Ubuntu"/>
                <a:cs typeface="Ubuntu"/>
                <a:sym typeface="Ubuntu"/>
              </a:rPr>
              <a:t>SimpleDateFormat (time)</a:t>
            </a:r>
            <a:endParaRPr>
              <a:latin typeface="Ubuntu"/>
              <a:ea typeface="Ubuntu"/>
              <a:cs typeface="Ubuntu"/>
              <a:sym typeface="Ubuntu"/>
            </a:endParaRPr>
          </a:p>
          <a:p>
            <a:pPr indent="0" lvl="0" marL="0" rtl="0" algn="just">
              <a:spcBef>
                <a:spcPts val="1600"/>
              </a:spcBef>
              <a:spcAft>
                <a:spcPts val="0"/>
              </a:spcAft>
              <a:buNone/>
            </a:pPr>
            <a:r>
              <a:t/>
            </a:r>
            <a:endParaRPr sz="1400">
              <a:latin typeface="Ubuntu"/>
              <a:ea typeface="Ubuntu"/>
              <a:cs typeface="Ubuntu"/>
              <a:sym typeface="Ubuntu"/>
            </a:endParaRPr>
          </a:p>
        </p:txBody>
      </p:sp>
      <p:sp>
        <p:nvSpPr>
          <p:cNvPr id="1802" name="Google Shape;1802;p307"/>
          <p:cNvSpPr txBox="1"/>
          <p:nvPr>
            <p:ph idx="4294967295" type="body"/>
          </p:nvPr>
        </p:nvSpPr>
        <p:spPr>
          <a:xfrm>
            <a:off x="3168375" y="2681975"/>
            <a:ext cx="6002400" cy="332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100">
                <a:latin typeface="Consolas"/>
                <a:ea typeface="Consolas"/>
                <a:cs typeface="Consolas"/>
                <a:sym typeface="Consolas"/>
              </a:rPr>
              <a:t>String [] timeFormats = {</a:t>
            </a:r>
            <a:br>
              <a:rPr lang="es-419" sz="1100">
                <a:latin typeface="Consolas"/>
                <a:ea typeface="Consolas"/>
                <a:cs typeface="Consolas"/>
                <a:sym typeface="Consolas"/>
              </a:rPr>
            </a:br>
            <a:r>
              <a:rPr lang="es-419" sz="1100">
                <a:latin typeface="Consolas"/>
                <a:ea typeface="Consolas"/>
                <a:cs typeface="Consolas"/>
                <a:sym typeface="Consolas"/>
              </a:rPr>
              <a:t>	"h:mm", 	"hh 'o''clock'", "H:mm a", "hh:mm:ss:SS", "K:mm:ss a, zzzz" };</a:t>
            </a:r>
            <a:br>
              <a:rPr lang="es-419" sz="1100">
                <a:latin typeface="Consolas"/>
                <a:ea typeface="Consolas"/>
                <a:cs typeface="Consolas"/>
                <a:sym typeface="Consolas"/>
              </a:rPr>
            </a:br>
            <a:r>
              <a:rPr lang="es-419" sz="1100">
                <a:latin typeface="Consolas"/>
                <a:ea typeface="Consolas"/>
                <a:cs typeface="Consolas"/>
                <a:sym typeface="Consolas"/>
              </a:rPr>
              <a:t>Date today = new Date();</a:t>
            </a:r>
            <a:br>
              <a:rPr lang="es-419" sz="1100">
                <a:latin typeface="Consolas"/>
                <a:ea typeface="Consolas"/>
                <a:cs typeface="Consolas"/>
                <a:sym typeface="Consolas"/>
              </a:rPr>
            </a:br>
            <a:r>
              <a:rPr lang="es-419" sz="1100">
                <a:latin typeface="Consolas"/>
                <a:ea typeface="Consolas"/>
                <a:cs typeface="Consolas"/>
                <a:sym typeface="Consolas"/>
              </a:rPr>
              <a:t>System.out.println("Default format for the time is " +</a:t>
            </a:r>
            <a:br>
              <a:rPr lang="es-419" sz="1100">
                <a:latin typeface="Consolas"/>
                <a:ea typeface="Consolas"/>
                <a:cs typeface="Consolas"/>
                <a:sym typeface="Consolas"/>
              </a:rPr>
            </a:br>
            <a:r>
              <a:rPr lang="es-419" sz="1100">
                <a:latin typeface="Consolas"/>
                <a:ea typeface="Consolas"/>
                <a:cs typeface="Consolas"/>
                <a:sym typeface="Consolas"/>
              </a:rPr>
              <a:t>DateFormat.getTimeInstance().format(today));</a:t>
            </a:r>
            <a:br>
              <a:rPr lang="es-419" sz="1100">
                <a:latin typeface="Consolas"/>
                <a:ea typeface="Consolas"/>
                <a:cs typeface="Consolas"/>
                <a:sym typeface="Consolas"/>
              </a:rPr>
            </a:br>
            <a:r>
              <a:rPr lang="es-419" sz="1100">
                <a:latin typeface="Consolas"/>
                <a:ea typeface="Consolas"/>
                <a:cs typeface="Consolas"/>
                <a:sym typeface="Consolas"/>
              </a:rPr>
              <a:t>for(String timeFormat : timeFormats) {</a:t>
            </a:r>
            <a:br>
              <a:rPr lang="es-419" sz="1100">
                <a:latin typeface="Consolas"/>
                <a:ea typeface="Consolas"/>
                <a:cs typeface="Consolas"/>
                <a:sym typeface="Consolas"/>
              </a:rPr>
            </a:br>
            <a:r>
              <a:rPr lang="es-419" sz="1100">
                <a:latin typeface="Consolas"/>
                <a:ea typeface="Consolas"/>
                <a:cs typeface="Consolas"/>
                <a:sym typeface="Consolas"/>
              </a:rPr>
              <a:t>	System.out.printf("Time in pattern \"%s\" is %s %n", timeFormat,</a:t>
            </a:r>
            <a:br>
              <a:rPr lang="es-419" sz="1100">
                <a:latin typeface="Consolas"/>
                <a:ea typeface="Consolas"/>
                <a:cs typeface="Consolas"/>
                <a:sym typeface="Consolas"/>
              </a:rPr>
            </a:br>
            <a:r>
              <a:rPr lang="es-419" sz="1100">
                <a:latin typeface="Consolas"/>
                <a:ea typeface="Consolas"/>
                <a:cs typeface="Consolas"/>
                <a:sym typeface="Consolas"/>
              </a:rPr>
              <a:t>		new SimpleDateFormat(timeFormat).format(today));</a:t>
            </a:r>
            <a:br>
              <a:rPr lang="es-419" sz="1100">
                <a:latin typeface="Consolas"/>
                <a:ea typeface="Consolas"/>
                <a:cs typeface="Consolas"/>
                <a:sym typeface="Consolas"/>
              </a:rPr>
            </a:br>
            <a:r>
              <a:rPr lang="es-419" sz="1100">
                <a:latin typeface="Consolas"/>
                <a:ea typeface="Consolas"/>
                <a:cs typeface="Consolas"/>
                <a:sym typeface="Consolas"/>
              </a:rPr>
              <a:t>}</a:t>
            </a:r>
            <a:endParaRPr sz="1200">
              <a:latin typeface="Consolas"/>
              <a:ea typeface="Consolas"/>
              <a:cs typeface="Consolas"/>
              <a:sym typeface="Consolas"/>
            </a:endParaRPr>
          </a:p>
        </p:txBody>
      </p:sp>
      <p:sp>
        <p:nvSpPr>
          <p:cNvPr id="1803" name="Google Shape;1803;p307"/>
          <p:cNvSpPr txBox="1"/>
          <p:nvPr/>
        </p:nvSpPr>
        <p:spPr>
          <a:xfrm>
            <a:off x="195500" y="1221400"/>
            <a:ext cx="2696700" cy="2556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s-419" sz="1000">
                <a:solidFill>
                  <a:schemeClr val="lt2"/>
                </a:solidFill>
                <a:latin typeface="Consolas"/>
                <a:ea typeface="Consolas"/>
                <a:cs typeface="Consolas"/>
                <a:sym typeface="Consolas"/>
              </a:rPr>
              <a:t>Time pattern</a:t>
            </a:r>
            <a:endParaRPr b="1"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a Marker for the text am/pm marker</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H Hour (value range 0-23)</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k Hour (value range 1-24)K</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K Hour in am/pm (value range 0-11)</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h Hour in am/pm (value range 1-12)</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m Minute</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s Second</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rPr lang="es-419" sz="1000">
                <a:solidFill>
                  <a:schemeClr val="lt2"/>
                </a:solidFill>
                <a:latin typeface="Consolas"/>
                <a:ea typeface="Consolas"/>
                <a:cs typeface="Consolas"/>
                <a:sym typeface="Consolas"/>
              </a:rPr>
              <a:t>S Millisecond</a:t>
            </a:r>
            <a:br>
              <a:rPr lang="es-419" sz="1000">
                <a:solidFill>
                  <a:schemeClr val="lt2"/>
                </a:solidFill>
                <a:latin typeface="Consolas"/>
                <a:ea typeface="Consolas"/>
                <a:cs typeface="Consolas"/>
                <a:sym typeface="Consolas"/>
              </a:rPr>
            </a:br>
            <a:r>
              <a:rPr lang="es-419" sz="1000">
                <a:solidFill>
                  <a:schemeClr val="lt2"/>
                </a:solidFill>
                <a:latin typeface="Consolas"/>
                <a:ea typeface="Consolas"/>
                <a:cs typeface="Consolas"/>
                <a:sym typeface="Consolas"/>
              </a:rPr>
              <a:t>Z Time zone (general time zone format)</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t/>
            </a:r>
            <a:endParaRPr sz="1000">
              <a:solidFill>
                <a:schemeClr val="lt2"/>
              </a:solidFill>
              <a:latin typeface="Consolas"/>
              <a:ea typeface="Consolas"/>
              <a:cs typeface="Consolas"/>
              <a:sym typeface="Consolas"/>
            </a:endParaRPr>
          </a:p>
          <a:p>
            <a:pPr indent="0" lvl="0" marL="0" rtl="0" algn="just">
              <a:lnSpc>
                <a:spcPct val="115000"/>
              </a:lnSpc>
              <a:spcBef>
                <a:spcPts val="0"/>
              </a:spcBef>
              <a:spcAft>
                <a:spcPts val="0"/>
              </a:spcAft>
              <a:buNone/>
            </a:pPr>
            <a:r>
              <a:t/>
            </a:r>
            <a:endParaRPr sz="1000">
              <a:solidFill>
                <a:schemeClr val="lt2"/>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a:t>
            </a:r>
            <a:r>
              <a:rPr lang="es-419"/>
              <a:t>Temario</a:t>
            </a:r>
            <a:endParaRPr/>
          </a:p>
        </p:txBody>
      </p:sp>
      <p:sp>
        <p:nvSpPr>
          <p:cNvPr id="70" name="Google Shape;70;p15"/>
          <p:cNvSpPr txBox="1"/>
          <p:nvPr>
            <p:ph idx="1" type="body"/>
          </p:nvPr>
        </p:nvSpPr>
        <p:spPr>
          <a:xfrm>
            <a:off x="311700" y="1121525"/>
            <a:ext cx="3999900" cy="376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95D46"/>
              </a:buClr>
              <a:buSzPts val="1400"/>
              <a:buChar char="●"/>
            </a:pPr>
            <a:r>
              <a:rPr lang="es-419">
                <a:solidFill>
                  <a:srgbClr val="695D46"/>
                </a:solidFill>
              </a:rPr>
              <a:t>Descripción general de la plataforma Java</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Sintaxis de Java y revisión de clase</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Encapsulación y Subclases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Sobrescribir métodos, polimorfismo y clases estáticas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Clases abstractas y anidadas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Interfaces y expresiones Lambda</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Colecciones y genéricos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Colecciones, streams y filtros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Interfaces funcionales Lambda</a:t>
            </a:r>
            <a:endParaRPr>
              <a:solidFill>
                <a:srgbClr val="695D46"/>
              </a:solidFill>
            </a:endParaRPr>
          </a:p>
          <a:p>
            <a:pPr indent="0" lvl="0" marL="0" rtl="0" algn="l">
              <a:spcBef>
                <a:spcPts val="0"/>
              </a:spcBef>
              <a:spcAft>
                <a:spcPts val="0"/>
              </a:spcAft>
              <a:buNone/>
            </a:pPr>
            <a:r>
              <a:t/>
            </a:r>
            <a:endParaRPr>
              <a:solidFill>
                <a:srgbClr val="695D46"/>
              </a:solidFill>
            </a:endParaRPr>
          </a:p>
          <a:p>
            <a:pPr indent="0" lvl="0" marL="0" rtl="0" algn="l">
              <a:spcBef>
                <a:spcPts val="0"/>
              </a:spcBef>
              <a:spcAft>
                <a:spcPts val="0"/>
              </a:spcAft>
              <a:buNone/>
            </a:pPr>
            <a:r>
              <a:t/>
            </a:r>
            <a:endParaRPr>
              <a:solidFill>
                <a:srgbClr val="695D46"/>
              </a:solidFill>
            </a:endParaRPr>
          </a:p>
          <a:p>
            <a:pPr indent="0" lvl="0" marL="0" rtl="0" algn="l">
              <a:spcBef>
                <a:spcPts val="0"/>
              </a:spcBef>
              <a:spcAft>
                <a:spcPts val="1600"/>
              </a:spcAft>
              <a:buNone/>
            </a:pPr>
            <a:r>
              <a:t/>
            </a:r>
            <a:endParaRPr/>
          </a:p>
        </p:txBody>
      </p:sp>
      <p:sp>
        <p:nvSpPr>
          <p:cNvPr id="71" name="Google Shape;71;p15"/>
          <p:cNvSpPr txBox="1"/>
          <p:nvPr>
            <p:ph idx="2" type="body"/>
          </p:nvPr>
        </p:nvSpPr>
        <p:spPr>
          <a:xfrm>
            <a:off x="4832400" y="1113775"/>
            <a:ext cx="39999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95D46"/>
              </a:buClr>
              <a:buSzPts val="1400"/>
              <a:buChar char="●"/>
            </a:pPr>
            <a:r>
              <a:rPr lang="es-419">
                <a:solidFill>
                  <a:srgbClr val="695D46"/>
                </a:solidFill>
              </a:rPr>
              <a:t>Operaciones Lambda</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Excepciones y Afirmaciones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API Java Date/Time </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Fundamentos de E / 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Archivo de E / S (NIO.2)</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Concurrencia</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El </a:t>
            </a:r>
            <a:r>
              <a:rPr lang="es-419"/>
              <a:t>Framework</a:t>
            </a:r>
            <a:r>
              <a:rPr lang="es-419">
                <a:solidFill>
                  <a:srgbClr val="695D46"/>
                </a:solidFill>
              </a:rPr>
              <a:t> Fork-Join</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Streams</a:t>
            </a:r>
            <a:r>
              <a:rPr lang="es-419">
                <a:solidFill>
                  <a:srgbClr val="695D46"/>
                </a:solidFill>
              </a:rPr>
              <a:t> paralelas</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Aplicaciones de base de datos con JDBC</a:t>
            </a:r>
            <a:endParaRPr>
              <a:solidFill>
                <a:srgbClr val="695D46"/>
              </a:solidFill>
            </a:endParaRPr>
          </a:p>
          <a:p>
            <a:pPr indent="-317500" lvl="0" marL="457200" rtl="0" algn="l">
              <a:spcBef>
                <a:spcPts val="0"/>
              </a:spcBef>
              <a:spcAft>
                <a:spcPts val="0"/>
              </a:spcAft>
              <a:buClr>
                <a:srgbClr val="695D46"/>
              </a:buClr>
              <a:buSzPts val="1400"/>
              <a:buChar char="●"/>
            </a:pPr>
            <a:r>
              <a:rPr lang="es-419">
                <a:solidFill>
                  <a:srgbClr val="695D46"/>
                </a:solidFill>
              </a:rPr>
              <a:t>Localización</a:t>
            </a:r>
            <a:endParaRPr sz="1200">
              <a:solidFill>
                <a:srgbClr val="695D46"/>
              </a:solidFill>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idx="1" type="body"/>
          </p:nvPr>
        </p:nvSpPr>
        <p:spPr>
          <a:xfrm>
            <a:off x="311700" y="285100"/>
            <a:ext cx="8520600" cy="45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Ejemplo de cómo acceder a variables de instancia y métodos de una clase.</a:t>
            </a:r>
            <a:endParaRPr sz="1600"/>
          </a:p>
          <a:p>
            <a:pPr indent="0" lvl="0" marL="0" rtl="0" algn="l">
              <a:spcBef>
                <a:spcPts val="1600"/>
              </a:spcBef>
              <a:spcAft>
                <a:spcPts val="1600"/>
              </a:spcAft>
              <a:buNone/>
            </a:pPr>
            <a:r>
              <a:t/>
            </a:r>
            <a:endParaRPr sz="1600"/>
          </a:p>
        </p:txBody>
      </p:sp>
      <p:graphicFrame>
        <p:nvGraphicFramePr>
          <p:cNvPr id="217" name="Google Shape;217;p42"/>
          <p:cNvGraphicFramePr/>
          <p:nvPr/>
        </p:nvGraphicFramePr>
        <p:xfrm>
          <a:off x="1834875" y="927775"/>
          <a:ext cx="3000000" cy="3000000"/>
        </p:xfrm>
        <a:graphic>
          <a:graphicData uri="http://schemas.openxmlformats.org/drawingml/2006/table">
            <a:tbl>
              <a:tblPr>
                <a:noFill/>
                <a:tableStyleId>{384D4F9B-1B06-447A-89E9-BFCE49620583}</a:tableStyleId>
              </a:tblPr>
              <a:tblGrid>
                <a:gridCol w="5049900"/>
              </a:tblGrid>
              <a:tr h="356487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class</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Puppy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puppyAge;</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Puppy</a:t>
                      </a:r>
                      <a:r>
                        <a:rPr lang="es-419" sz="1100">
                          <a:solidFill>
                            <a:srgbClr val="FFFFFF"/>
                          </a:solidFill>
                          <a:highlight>
                            <a:srgbClr val="333333"/>
                          </a:highlight>
                          <a:latin typeface="Consolas"/>
                          <a:ea typeface="Consolas"/>
                          <a:cs typeface="Consolas"/>
                          <a:sym typeface="Consolas"/>
                        </a:rPr>
                        <a:t>(String name)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This constructor has one parameter, name.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System.out.println(</a:t>
                      </a:r>
                      <a:r>
                        <a:rPr lang="es-419" sz="1100">
                          <a:solidFill>
                            <a:srgbClr val="A2FCA2"/>
                          </a:solidFill>
                          <a:highlight>
                            <a:srgbClr val="333333"/>
                          </a:highlight>
                          <a:latin typeface="Consolas"/>
                          <a:ea typeface="Consolas"/>
                          <a:cs typeface="Consolas"/>
                          <a:sym typeface="Consolas"/>
                        </a:rPr>
                        <a:t>"Name chosen is :"</a:t>
                      </a:r>
                      <a:r>
                        <a:rPr lang="es-419" sz="1100">
                          <a:solidFill>
                            <a:srgbClr val="FFFFFF"/>
                          </a:solidFill>
                          <a:highlight>
                            <a:srgbClr val="333333"/>
                          </a:highlight>
                          <a:latin typeface="Consolas"/>
                          <a:ea typeface="Consolas"/>
                          <a:cs typeface="Consolas"/>
                          <a:sym typeface="Consolas"/>
                        </a:rPr>
                        <a:t> + name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setAge</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age )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puppyAge = age;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getAge</a:t>
                      </a:r>
                      <a:r>
                        <a:rPr lang="es-419" sz="1100">
                          <a:solidFill>
                            <a:srgbClr val="FFFFFF"/>
                          </a:solidFill>
                          <a:highlight>
                            <a:srgbClr val="333333"/>
                          </a:highlight>
                          <a:latin typeface="Consolas"/>
                          <a:ea typeface="Consolas"/>
                          <a:cs typeface="Consolas"/>
                          <a:sym typeface="Consolas"/>
                        </a:rPr>
                        <a:t>( )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System.out.println(</a:t>
                      </a:r>
                      <a:r>
                        <a:rPr lang="es-419" sz="1100">
                          <a:solidFill>
                            <a:srgbClr val="A2FCA2"/>
                          </a:solidFill>
                          <a:highlight>
                            <a:srgbClr val="333333"/>
                          </a:highlight>
                          <a:latin typeface="Consolas"/>
                          <a:ea typeface="Consolas"/>
                          <a:cs typeface="Consolas"/>
                          <a:sym typeface="Consolas"/>
                        </a:rPr>
                        <a:t>"Puppy's age is :"</a:t>
                      </a:r>
                      <a:r>
                        <a:rPr lang="es-419" sz="1100">
                          <a:solidFill>
                            <a:srgbClr val="FFFFFF"/>
                          </a:solidFill>
                          <a:highlight>
                            <a:srgbClr val="333333"/>
                          </a:highlight>
                          <a:latin typeface="Consolas"/>
                          <a:ea typeface="Consolas"/>
                          <a:cs typeface="Consolas"/>
                          <a:sym typeface="Consolas"/>
                        </a:rPr>
                        <a:t> + puppyAge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return</a:t>
                      </a:r>
                      <a:r>
                        <a:rPr lang="es-419" sz="1100">
                          <a:solidFill>
                            <a:srgbClr val="FFFFFF"/>
                          </a:solidFill>
                          <a:highlight>
                            <a:srgbClr val="333333"/>
                          </a:highlight>
                          <a:latin typeface="Consolas"/>
                          <a:ea typeface="Consolas"/>
                          <a:cs typeface="Consolas"/>
                          <a:sym typeface="Consolas"/>
                        </a:rPr>
                        <a:t> puppyAge;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endParaRPr sz="1100"/>
                    </a:p>
                  </a:txBody>
                  <a:tcPr marT="63500" marB="63500" marR="63500" marL="63500">
                    <a:solidFill>
                      <a:srgbClr val="333333"/>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311700" y="273200"/>
            <a:ext cx="8520600" cy="429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23" name="Google Shape;223;p43"/>
          <p:cNvGraphicFramePr/>
          <p:nvPr/>
        </p:nvGraphicFramePr>
        <p:xfrm>
          <a:off x="1619250" y="1051338"/>
          <a:ext cx="3000000" cy="3000000"/>
        </p:xfrm>
        <a:graphic>
          <a:graphicData uri="http://schemas.openxmlformats.org/drawingml/2006/table">
            <a:tbl>
              <a:tblPr>
                <a:noFill/>
                <a:tableStyleId>{384D4F9B-1B06-447A-89E9-BFCE49620583}</a:tableStyleId>
              </a:tblPr>
              <a:tblGrid>
                <a:gridCol w="6450400"/>
              </a:tblGrid>
              <a:tr h="295402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static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main</a:t>
                      </a:r>
                      <a:r>
                        <a:rPr lang="es-419" sz="1100">
                          <a:solidFill>
                            <a:srgbClr val="FFFFFF"/>
                          </a:solidFill>
                          <a:highlight>
                            <a:srgbClr val="333333"/>
                          </a:highlight>
                          <a:latin typeface="Consolas"/>
                          <a:ea typeface="Consolas"/>
                          <a:cs typeface="Consolas"/>
                          <a:sym typeface="Consolas"/>
                        </a:rPr>
                        <a:t>(String []args)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Object creation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Puppy myPuppy = </a:t>
                      </a:r>
                      <a:r>
                        <a:rPr lang="es-419" sz="1100">
                          <a:solidFill>
                            <a:srgbClr val="FCC28C"/>
                          </a:solidFill>
                          <a:highlight>
                            <a:srgbClr val="333333"/>
                          </a:highlight>
                          <a:latin typeface="Consolas"/>
                          <a:ea typeface="Consolas"/>
                          <a:cs typeface="Consolas"/>
                          <a:sym typeface="Consolas"/>
                        </a:rPr>
                        <a:t>new</a:t>
                      </a:r>
                      <a:r>
                        <a:rPr lang="es-419" sz="1100">
                          <a:solidFill>
                            <a:srgbClr val="FFFFFF"/>
                          </a:solidFill>
                          <a:highlight>
                            <a:srgbClr val="333333"/>
                          </a:highlight>
                          <a:latin typeface="Consolas"/>
                          <a:ea typeface="Consolas"/>
                          <a:cs typeface="Consolas"/>
                          <a:sym typeface="Consolas"/>
                        </a:rPr>
                        <a:t> Puppy( </a:t>
                      </a:r>
                      <a:r>
                        <a:rPr lang="es-419" sz="1100">
                          <a:solidFill>
                            <a:srgbClr val="A2FCA2"/>
                          </a:solidFill>
                          <a:highlight>
                            <a:srgbClr val="333333"/>
                          </a:highlight>
                          <a:latin typeface="Consolas"/>
                          <a:ea typeface="Consolas"/>
                          <a:cs typeface="Consolas"/>
                          <a:sym typeface="Consolas"/>
                        </a:rPr>
                        <a:t>"tommy"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Call class method to set puppy's age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myPuppy.setAge( </a:t>
                      </a:r>
                      <a:r>
                        <a:rPr lang="es-419" sz="1100">
                          <a:solidFill>
                            <a:srgbClr val="D36363"/>
                          </a:solidFill>
                          <a:highlight>
                            <a:srgbClr val="333333"/>
                          </a:highlight>
                          <a:latin typeface="Consolas"/>
                          <a:ea typeface="Consolas"/>
                          <a:cs typeface="Consolas"/>
                          <a:sym typeface="Consolas"/>
                        </a:rPr>
                        <a:t>2</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Call another class method to get puppy's age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myPuppy.getAge( );</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You can access instance variable as follows as well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System.out.println(</a:t>
                      </a:r>
                      <a:r>
                        <a:rPr lang="es-419" sz="1100">
                          <a:solidFill>
                            <a:srgbClr val="A2FCA2"/>
                          </a:solidFill>
                          <a:highlight>
                            <a:srgbClr val="333333"/>
                          </a:highlight>
                          <a:latin typeface="Consolas"/>
                          <a:ea typeface="Consolas"/>
                          <a:cs typeface="Consolas"/>
                          <a:sym typeface="Consolas"/>
                        </a:rPr>
                        <a:t>"Variable Value :"</a:t>
                      </a:r>
                      <a:r>
                        <a:rPr lang="es-419" sz="1100">
                          <a:solidFill>
                            <a:srgbClr val="FFFFFF"/>
                          </a:solidFill>
                          <a:highlight>
                            <a:srgbClr val="333333"/>
                          </a:highlight>
                          <a:latin typeface="Consolas"/>
                          <a:ea typeface="Consolas"/>
                          <a:cs typeface="Consolas"/>
                          <a:sym typeface="Consolas"/>
                        </a:rPr>
                        <a:t> + myPuppy.puppyAge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endParaRPr sz="1100">
                        <a:solidFill>
                          <a:srgbClr val="666600"/>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ph idx="1" type="body"/>
          </p:nvPr>
        </p:nvSpPr>
        <p:spPr>
          <a:xfrm>
            <a:off x="311700" y="237575"/>
            <a:ext cx="8520600" cy="471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Reglas de declaración de archivo de origen</a:t>
            </a:r>
            <a:endParaRPr sz="1600"/>
          </a:p>
          <a:p>
            <a:pPr indent="-330200" lvl="0" marL="457200" rtl="0" algn="l">
              <a:spcBef>
                <a:spcPts val="1600"/>
              </a:spcBef>
              <a:spcAft>
                <a:spcPts val="0"/>
              </a:spcAft>
              <a:buSzPts val="1600"/>
              <a:buChar char="●"/>
            </a:pPr>
            <a:r>
              <a:rPr lang="es-419" sz="1600"/>
              <a:t>Solo puede haber una clase pública por archivo fuente.</a:t>
            </a:r>
            <a:endParaRPr sz="1600"/>
          </a:p>
          <a:p>
            <a:pPr indent="-330200" lvl="0" marL="457200" rtl="0" algn="l">
              <a:spcBef>
                <a:spcPts val="0"/>
              </a:spcBef>
              <a:spcAft>
                <a:spcPts val="0"/>
              </a:spcAft>
              <a:buSzPts val="1600"/>
              <a:buChar char="●"/>
            </a:pPr>
            <a:r>
              <a:rPr lang="es-419" sz="1600"/>
              <a:t>Un archivo fuente puede tener múltiples clases no públicas.</a:t>
            </a:r>
            <a:endParaRPr sz="1600"/>
          </a:p>
          <a:p>
            <a:pPr indent="-330200" lvl="0" marL="457200" rtl="0" algn="l">
              <a:spcBef>
                <a:spcPts val="0"/>
              </a:spcBef>
              <a:spcAft>
                <a:spcPts val="0"/>
              </a:spcAft>
              <a:buSzPts val="1600"/>
              <a:buChar char="●"/>
            </a:pPr>
            <a:r>
              <a:rPr lang="es-419" sz="1600"/>
              <a:t>El nombre de la clase pública debe ser también el nombre del archivo fuente, que debe ser anexado por </a:t>
            </a:r>
            <a:r>
              <a:rPr b="1" lang="es-419" sz="1600"/>
              <a:t>.java </a:t>
            </a:r>
            <a:r>
              <a:rPr lang="es-419" sz="1600"/>
              <a:t>al final. Por ejemplo: el nombre de la clase es </a:t>
            </a:r>
            <a:r>
              <a:rPr i="1" lang="es-419" sz="1600">
                <a:latin typeface="Consolas"/>
                <a:ea typeface="Consolas"/>
                <a:cs typeface="Consolas"/>
                <a:sym typeface="Consolas"/>
              </a:rPr>
              <a:t>public class Employee {}, </a:t>
            </a:r>
            <a:r>
              <a:rPr lang="es-419" sz="1600"/>
              <a:t>luego el archivo fuente debe ser como </a:t>
            </a:r>
            <a:r>
              <a:rPr lang="es-419" sz="1600">
                <a:latin typeface="Consolas"/>
                <a:ea typeface="Consolas"/>
                <a:cs typeface="Consolas"/>
                <a:sym typeface="Consolas"/>
              </a:rPr>
              <a:t>Employee.java.</a:t>
            </a:r>
            <a:endParaRPr sz="1600">
              <a:latin typeface="Consolas"/>
              <a:ea typeface="Consolas"/>
              <a:cs typeface="Consolas"/>
              <a:sym typeface="Consolas"/>
            </a:endParaRPr>
          </a:p>
          <a:p>
            <a:pPr indent="-330200" lvl="0" marL="457200" rtl="0" algn="l">
              <a:spcBef>
                <a:spcPts val="0"/>
              </a:spcBef>
              <a:spcAft>
                <a:spcPts val="0"/>
              </a:spcAft>
              <a:buSzPts val="1600"/>
              <a:buChar char="●"/>
            </a:pPr>
            <a:r>
              <a:rPr lang="es-419" sz="1600"/>
              <a:t>Si la clase se define dentro de un paquete, la declaración del paquete debe ser la primera declaración en el archivo fuente.</a:t>
            </a:r>
            <a:endParaRPr sz="1600"/>
          </a:p>
          <a:p>
            <a:pPr indent="-330200" lvl="0" marL="457200" rtl="0" algn="l">
              <a:spcBef>
                <a:spcPts val="0"/>
              </a:spcBef>
              <a:spcAft>
                <a:spcPts val="0"/>
              </a:spcAft>
              <a:buSzPts val="1600"/>
              <a:buChar char="●"/>
            </a:pPr>
            <a:r>
              <a:rPr lang="es-419" sz="1600"/>
              <a:t>Si las declaraciones de importación están presentes, entonces deben escribirse entre el extracto del paquete y la declaración de la clase. Si no hay instrucciones de paquete, la instrucción de importación debe ser la primera línea en el archivo fuente.</a:t>
            </a:r>
            <a:endParaRPr sz="1600"/>
          </a:p>
          <a:p>
            <a:pPr indent="-330200" lvl="0" marL="457200" rtl="0" algn="l">
              <a:spcBef>
                <a:spcPts val="0"/>
              </a:spcBef>
              <a:spcAft>
                <a:spcPts val="0"/>
              </a:spcAft>
              <a:buSzPts val="1600"/>
              <a:buChar char="●"/>
            </a:pPr>
            <a:r>
              <a:rPr lang="es-419" sz="1600"/>
              <a:t>Las sentencias </a:t>
            </a:r>
            <a:r>
              <a:rPr b="1" lang="es-419" sz="1600"/>
              <a:t>import</a:t>
            </a:r>
            <a:r>
              <a:rPr lang="es-419" sz="1600"/>
              <a:t> y </a:t>
            </a:r>
            <a:r>
              <a:rPr b="1" lang="es-419" sz="1600"/>
              <a:t>package</a:t>
            </a:r>
            <a:r>
              <a:rPr lang="es-419" sz="1600"/>
              <a:t> implicarán a todas las clases presentes en el archivo fuente. No es posible declarar diferentes declaraciones de importación y / o paquete a diferentes clases en el archivo fuente.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ph idx="1" type="body"/>
          </p:nvPr>
        </p:nvSpPr>
        <p:spPr>
          <a:xfrm>
            <a:off x="311700" y="273200"/>
            <a:ext cx="8520600" cy="448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Paquete Java</a:t>
            </a:r>
            <a:endParaRPr/>
          </a:p>
          <a:p>
            <a:pPr indent="0" lvl="0" marL="0" rtl="0" algn="just">
              <a:spcBef>
                <a:spcPts val="0"/>
              </a:spcBef>
              <a:spcAft>
                <a:spcPts val="0"/>
              </a:spcAft>
              <a:buNone/>
            </a:pPr>
            <a:r>
              <a:rPr lang="es-419" sz="1600"/>
              <a:t>Es una forma de categorizar las clases y las interfaces. </a:t>
            </a:r>
            <a:endParaRPr sz="1600"/>
          </a:p>
          <a:p>
            <a:pPr indent="0" lvl="0" marL="0" rtl="0" algn="just">
              <a:spcBef>
                <a:spcPts val="1600"/>
              </a:spcBef>
              <a:spcAft>
                <a:spcPts val="0"/>
              </a:spcAft>
              <a:buNone/>
            </a:pPr>
            <a:r>
              <a:rPr b="1" lang="es-419"/>
              <a:t>Declaraciones de importación</a:t>
            </a:r>
            <a:endParaRPr sz="1400"/>
          </a:p>
          <a:p>
            <a:pPr indent="0" lvl="0" marL="0" rtl="0" algn="just">
              <a:spcBef>
                <a:spcPts val="0"/>
              </a:spcBef>
              <a:spcAft>
                <a:spcPts val="0"/>
              </a:spcAft>
              <a:buNone/>
            </a:pPr>
            <a:r>
              <a:rPr lang="es-419" sz="1600"/>
              <a:t>En Java si se proporciona un nombre completo, que incluye el paquete y el nombre de la clase, entonces el compilador puede ubicar fácilmente el código fuente o las clases. La instrucción de importación es una forma de dar la ubicación adecuada para que el compilador encuentre esa clase en particular.</a:t>
            </a:r>
            <a:endParaRPr sz="1600"/>
          </a:p>
          <a:p>
            <a:pPr indent="0" lvl="0" marL="0" rtl="0" algn="just">
              <a:spcBef>
                <a:spcPts val="1600"/>
              </a:spcBef>
              <a:spcAft>
                <a:spcPts val="0"/>
              </a:spcAft>
              <a:buNone/>
            </a:pPr>
            <a:r>
              <a:t/>
            </a:r>
            <a:endParaRPr sz="1600"/>
          </a:p>
          <a:p>
            <a:pPr indent="-330200" lvl="0" marL="457200" rtl="0" algn="just">
              <a:spcBef>
                <a:spcPts val="1600"/>
              </a:spcBef>
              <a:spcAft>
                <a:spcPts val="0"/>
              </a:spcAft>
              <a:buSzPts val="1600"/>
              <a:buChar char="●"/>
            </a:pPr>
            <a:r>
              <a:rPr lang="es-419" sz="1600"/>
              <a:t>El único trabajo de una sentencia import es ahorrar escritura.</a:t>
            </a:r>
            <a:endParaRPr sz="1600"/>
          </a:p>
          <a:p>
            <a:pPr indent="-330200" lvl="0" marL="457200" rtl="0" algn="just">
              <a:spcBef>
                <a:spcPts val="0"/>
              </a:spcBef>
              <a:spcAft>
                <a:spcPts val="0"/>
              </a:spcAft>
              <a:buSzPts val="1600"/>
              <a:buChar char="●"/>
            </a:pPr>
            <a:r>
              <a:rPr lang="es-419" sz="1600"/>
              <a:t>Puede utilizar un asterisco (*) para buscar en el contenido de un solo paquete.</a:t>
            </a:r>
            <a:endParaRPr sz="1600"/>
          </a:p>
          <a:p>
            <a:pPr indent="-330200" lvl="0" marL="457200" rtl="0" algn="just">
              <a:spcBef>
                <a:spcPts val="0"/>
              </a:spcBef>
              <a:spcAft>
                <a:spcPts val="0"/>
              </a:spcAft>
              <a:buSzPts val="1600"/>
              <a:buChar char="●"/>
            </a:pPr>
            <a:r>
              <a:rPr lang="es-419" sz="1600">
                <a:latin typeface="Consolas"/>
                <a:ea typeface="Consolas"/>
                <a:cs typeface="Consolas"/>
                <a:sym typeface="Consolas"/>
              </a:rPr>
              <a:t>"static import"</a:t>
            </a:r>
            <a:r>
              <a:rPr lang="es-419" sz="1600"/>
              <a:t>, se aplica para es de importación estática de identificadores y métodos.</a:t>
            </a:r>
            <a:endParaRPr sz="1600"/>
          </a:p>
          <a:p>
            <a:pPr indent="-330200" lvl="0" marL="457200" rtl="0" algn="just">
              <a:spcBef>
                <a:spcPts val="0"/>
              </a:spcBef>
              <a:spcAft>
                <a:spcPts val="0"/>
              </a:spcAft>
              <a:buSzPts val="1600"/>
              <a:buChar char="●"/>
            </a:pPr>
            <a:r>
              <a:rPr lang="es-419" sz="1600"/>
              <a:t>Puede importar clases de API y / o clases personalizadas.</a:t>
            </a:r>
            <a:endParaRPr sz="1600"/>
          </a:p>
          <a:p>
            <a:pPr indent="0" lvl="0" marL="0" rtl="0" algn="just">
              <a:spcBef>
                <a:spcPts val="0"/>
              </a:spcBef>
              <a:spcAft>
                <a:spcPts val="0"/>
              </a:spcAft>
              <a:buNone/>
            </a:pPr>
            <a:r>
              <a:t/>
            </a:r>
            <a:endParaRPr sz="1400"/>
          </a:p>
          <a:p>
            <a:pPr indent="0" lvl="0" marL="0" rtl="0" algn="just">
              <a:spcBef>
                <a:spcPts val="1600"/>
              </a:spcBef>
              <a:spcAft>
                <a:spcPts val="1600"/>
              </a:spcAft>
              <a:buNone/>
            </a:pPr>
            <a:r>
              <a:t/>
            </a:r>
            <a:endParaRPr sz="1400"/>
          </a:p>
        </p:txBody>
      </p:sp>
      <p:graphicFrame>
        <p:nvGraphicFramePr>
          <p:cNvPr id="234" name="Google Shape;234;p45"/>
          <p:cNvGraphicFramePr/>
          <p:nvPr/>
        </p:nvGraphicFramePr>
        <p:xfrm>
          <a:off x="3019875" y="2696300"/>
          <a:ext cx="3000000" cy="3000000"/>
        </p:xfrm>
        <a:graphic>
          <a:graphicData uri="http://schemas.openxmlformats.org/drawingml/2006/table">
            <a:tbl>
              <a:tblPr>
                <a:noFill/>
                <a:tableStyleId>{384D4F9B-1B06-447A-89E9-BFCE49620583}</a:tableStyleId>
              </a:tblPr>
              <a:tblGrid>
                <a:gridCol w="3639450"/>
              </a:tblGrid>
              <a:tr h="38232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import</a:t>
                      </a:r>
                      <a:r>
                        <a:rPr lang="es-419" sz="1100">
                          <a:solidFill>
                            <a:srgbClr val="FFFFFF"/>
                          </a:solidFill>
                          <a:highlight>
                            <a:srgbClr val="333333"/>
                          </a:highlight>
                          <a:latin typeface="Consolas"/>
                          <a:ea typeface="Consolas"/>
                          <a:cs typeface="Consolas"/>
                          <a:sym typeface="Consolas"/>
                        </a:rPr>
                        <a:t> java.io.*;</a:t>
                      </a:r>
                      <a:endParaRPr sz="1100"/>
                    </a:p>
                  </a:txBody>
                  <a:tcPr marT="63500" marB="63500" marR="63500" marL="63500">
                    <a:solidFill>
                      <a:srgbClr val="333333"/>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Encapsulado y Subclases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7"/>
          <p:cNvSpPr txBox="1"/>
          <p:nvPr>
            <p:ph idx="1" type="body"/>
          </p:nvPr>
        </p:nvSpPr>
        <p:spPr>
          <a:xfrm>
            <a:off x="285100" y="831525"/>
            <a:ext cx="8547300" cy="3953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Es uno de los cuatro conceptos fundamentales de OOP. Los otros tres son herencia, polimorfismo y abstracción.</a:t>
            </a:r>
            <a:endParaRPr sz="1600"/>
          </a:p>
          <a:p>
            <a:pPr indent="0" lvl="0" marL="0" rtl="0" algn="just">
              <a:spcBef>
                <a:spcPts val="1600"/>
              </a:spcBef>
              <a:spcAft>
                <a:spcPts val="0"/>
              </a:spcAft>
              <a:buNone/>
            </a:pPr>
            <a:r>
              <a:rPr lang="es-419" sz="1600"/>
              <a:t>El encapsulado en Java es un mecanismo para envolver los datos (variables) y el código que actúa sobre los datos (métodos) juntos como una sola unidad.</a:t>
            </a:r>
            <a:endParaRPr sz="1600"/>
          </a:p>
          <a:p>
            <a:pPr indent="0" lvl="0" marL="0" rtl="0" algn="just">
              <a:spcBef>
                <a:spcPts val="1600"/>
              </a:spcBef>
              <a:spcAft>
                <a:spcPts val="0"/>
              </a:spcAft>
              <a:buNone/>
            </a:pPr>
            <a:r>
              <a:rPr lang="es-419" sz="1600"/>
              <a:t>En el encapsulado, las variables de una clase se ocultan de otras clases, y solo se puede acceder a ellas a través de los métodos de su clase actual. Por lo tanto, también se conoce como </a:t>
            </a:r>
            <a:r>
              <a:rPr b="1" lang="es-419" sz="1600"/>
              <a:t>ocultación de datos.</a:t>
            </a:r>
            <a:endParaRPr b="1" sz="1600"/>
          </a:p>
          <a:p>
            <a:pPr indent="0" lvl="0" marL="0" rtl="0" algn="just">
              <a:spcBef>
                <a:spcPts val="1600"/>
              </a:spcBef>
              <a:spcAft>
                <a:spcPts val="0"/>
              </a:spcAft>
              <a:buNone/>
            </a:pPr>
            <a:r>
              <a:rPr lang="es-419" sz="1600"/>
              <a:t>Los campos de una clase se pueden hacer de solo lectura o sólo escritura.</a:t>
            </a:r>
            <a:endParaRPr sz="1600"/>
          </a:p>
          <a:p>
            <a:pPr indent="0" lvl="0" marL="0" rtl="0" algn="just">
              <a:spcBef>
                <a:spcPts val="1600"/>
              </a:spcBef>
              <a:spcAft>
                <a:spcPts val="0"/>
              </a:spcAft>
              <a:buNone/>
            </a:pPr>
            <a:r>
              <a:rPr lang="es-419" sz="1600"/>
              <a:t>Una clase puede tener control total sobre lo que está almacenado en sus campos.</a:t>
            </a:r>
            <a:endParaRPr sz="1600"/>
          </a:p>
          <a:p>
            <a:pPr indent="0" lvl="0" marL="0" rtl="0" algn="l">
              <a:spcBef>
                <a:spcPts val="1600"/>
              </a:spcBef>
              <a:spcAft>
                <a:spcPts val="1600"/>
              </a:spcAft>
              <a:buNone/>
            </a:pPr>
            <a:r>
              <a:t/>
            </a:r>
            <a:endParaRPr sz="1400"/>
          </a:p>
        </p:txBody>
      </p:sp>
      <p:sp>
        <p:nvSpPr>
          <p:cNvPr id="245" name="Google Shape;245;p47"/>
          <p:cNvSpPr txBox="1"/>
          <p:nvPr>
            <p:ph type="title"/>
          </p:nvPr>
        </p:nvSpPr>
        <p:spPr>
          <a:xfrm>
            <a:off x="311700" y="59400"/>
            <a:ext cx="85713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Encapsulado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285100" y="831525"/>
            <a:ext cx="8547300" cy="3953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La herencia se puede definir como el proceso en el que una clase adquiere las propiedades (métodos y campos) de otra. Con el uso de la herencia, la información se hace manejable en un orden jerárquico.</a:t>
            </a:r>
            <a:endParaRPr sz="1600"/>
          </a:p>
          <a:p>
            <a:pPr indent="0" lvl="0" marL="0" rtl="0" algn="just">
              <a:spcBef>
                <a:spcPts val="1600"/>
              </a:spcBef>
              <a:spcAft>
                <a:spcPts val="0"/>
              </a:spcAft>
              <a:buNone/>
            </a:pPr>
            <a:r>
              <a:rPr lang="es-419" sz="1600"/>
              <a:t>La clase que hereda las propiedades de otra se conoce como subclase (clase derivada, clase hija) y la clase cuyas propiedades se heredan se conoce como superclase (clase base, clase principal).</a:t>
            </a:r>
            <a:endParaRPr sz="1600"/>
          </a:p>
          <a:p>
            <a:pPr indent="0" lvl="0" marL="0" rtl="0" algn="just">
              <a:spcBef>
                <a:spcPts val="1600"/>
              </a:spcBef>
              <a:spcAft>
                <a:spcPts val="0"/>
              </a:spcAft>
              <a:buNone/>
            </a:pPr>
            <a:r>
              <a:rPr lang="es-419" sz="1600"/>
              <a:t>La herencia permite que una clase sea una subclase de una superclase y por lo tanto hereda variables protegidas y métodos de la superclase, es un concepto clave que subyace al </a:t>
            </a:r>
            <a:r>
              <a:rPr b="1" lang="es-419" sz="1600"/>
              <a:t>IS-A</a:t>
            </a:r>
            <a:r>
              <a:rPr lang="es-419" sz="1600"/>
              <a:t>, el polimorfismo, la sobrecarga y el “casting”.</a:t>
            </a:r>
            <a:endParaRPr sz="1600"/>
          </a:p>
          <a:p>
            <a:pPr indent="0" lvl="0" marL="0" rtl="0" algn="just">
              <a:spcBef>
                <a:spcPts val="1600"/>
              </a:spcBef>
              <a:spcAft>
                <a:spcPts val="0"/>
              </a:spcAft>
              <a:buNone/>
            </a:pPr>
            <a:r>
              <a:rPr lang="es-419" sz="1600"/>
              <a:t>Todas las clases (excepto la clase Object) son subclases de tipo Object, y por lo tanto heredan los métodos de “Object”</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251" name="Google Shape;251;p48"/>
          <p:cNvSpPr txBox="1"/>
          <p:nvPr>
            <p:ph type="title"/>
          </p:nvPr>
        </p:nvSpPr>
        <p:spPr>
          <a:xfrm>
            <a:off x="311700" y="59400"/>
            <a:ext cx="85713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Herencia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9"/>
          <p:cNvSpPr txBox="1"/>
          <p:nvPr>
            <p:ph idx="1" type="body"/>
          </p:nvPr>
        </p:nvSpPr>
        <p:spPr>
          <a:xfrm>
            <a:off x="311700" y="917050"/>
            <a:ext cx="8520600" cy="3887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a:p>
          <a:p>
            <a:pPr indent="-342900" lvl="0" marL="457200" rtl="0" algn="just">
              <a:spcBef>
                <a:spcPts val="0"/>
              </a:spcBef>
              <a:spcAft>
                <a:spcPts val="0"/>
              </a:spcAft>
              <a:buSzPts val="1800"/>
              <a:buChar char="●"/>
            </a:pPr>
            <a:r>
              <a:rPr b="1" lang="es-419"/>
              <a:t>IS-A </a:t>
            </a:r>
            <a:r>
              <a:rPr lang="es-419"/>
              <a:t>es indicativo de herencia (</a:t>
            </a:r>
            <a:r>
              <a:rPr lang="es-419">
                <a:latin typeface="Consolas"/>
                <a:ea typeface="Consolas"/>
                <a:cs typeface="Consolas"/>
                <a:sym typeface="Consolas"/>
              </a:rPr>
              <a:t>extends</a:t>
            </a:r>
            <a:r>
              <a:rPr lang="es-419"/>
              <a:t>) o implementación (</a:t>
            </a:r>
            <a:r>
              <a:rPr lang="es-419">
                <a:latin typeface="Consolas"/>
                <a:ea typeface="Consolas"/>
                <a:cs typeface="Consolas"/>
                <a:sym typeface="Consolas"/>
              </a:rPr>
              <a:t>implements</a:t>
            </a:r>
            <a:r>
              <a:rPr lang="es-419"/>
              <a:t>).</a:t>
            </a:r>
            <a:endParaRPr/>
          </a:p>
          <a:p>
            <a:pPr indent="-342900" lvl="0" marL="457200" rtl="0" algn="just">
              <a:spcBef>
                <a:spcPts val="0"/>
              </a:spcBef>
              <a:spcAft>
                <a:spcPts val="0"/>
              </a:spcAft>
              <a:buSzPts val="1800"/>
              <a:buChar char="●"/>
            </a:pPr>
            <a:r>
              <a:rPr b="1" lang="es-419"/>
              <a:t>IS-A</a:t>
            </a:r>
            <a:r>
              <a:rPr lang="es-419"/>
              <a:t>, “hereda de,” y “es subtipo de”.</a:t>
            </a:r>
            <a:endParaRPr/>
          </a:p>
          <a:p>
            <a:pPr indent="-342900" lvl="0" marL="457200" rtl="0" algn="just">
              <a:spcBef>
                <a:spcPts val="0"/>
              </a:spcBef>
              <a:spcAft>
                <a:spcPts val="0"/>
              </a:spcAft>
              <a:buSzPts val="1800"/>
              <a:buChar char="●"/>
            </a:pPr>
            <a:r>
              <a:rPr b="1" lang="es-419"/>
              <a:t>HAS-A</a:t>
            </a:r>
            <a:r>
              <a:rPr lang="es-419"/>
              <a:t> nos indicativo una instancia de una clase "tiene una" referencia a una instancia de otra clase u otra instancia de la misma clase.</a:t>
            </a:r>
            <a:endParaRPr/>
          </a:p>
        </p:txBody>
      </p:sp>
      <p:sp>
        <p:nvSpPr>
          <p:cNvPr id="257" name="Google Shape;257;p49"/>
          <p:cNvSpPr txBox="1"/>
          <p:nvPr>
            <p:ph type="title"/>
          </p:nvPr>
        </p:nvSpPr>
        <p:spPr>
          <a:xfrm>
            <a:off x="311700" y="59400"/>
            <a:ext cx="85713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IS-A, HAS-A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Sobreescritura de métodos, polimorfismo </a:t>
            </a:r>
            <a:endParaRPr/>
          </a:p>
          <a:p>
            <a:pPr indent="0" lvl="0" marL="0" rtl="0" algn="l">
              <a:spcBef>
                <a:spcPts val="0"/>
              </a:spcBef>
              <a:spcAft>
                <a:spcPts val="0"/>
              </a:spcAft>
              <a:buNone/>
            </a:pPr>
            <a:r>
              <a:rPr lang="es-419"/>
              <a:t>y clases estáticas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Overriding </a:t>
            </a:r>
            <a:endParaRPr/>
          </a:p>
        </p:txBody>
      </p:sp>
      <p:sp>
        <p:nvSpPr>
          <p:cNvPr id="268" name="Google Shape;268;p51"/>
          <p:cNvSpPr txBox="1"/>
          <p:nvPr/>
        </p:nvSpPr>
        <p:spPr>
          <a:xfrm>
            <a:off x="327700" y="1283000"/>
            <a:ext cx="8520600" cy="341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dk2"/>
              </a:solidFill>
              <a:latin typeface="Open Sans"/>
              <a:ea typeface="Open Sans"/>
              <a:cs typeface="Open Sans"/>
              <a:sym typeface="Open Sans"/>
            </a:endParaRPr>
          </a:p>
          <a:p>
            <a:pPr indent="-342900" lvl="0" marL="457200" rtl="0" algn="just">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Si una clase hereda un método de su superclase, existe la posibilidad de </a:t>
            </a:r>
            <a:r>
              <a:rPr lang="es-419" sz="1800">
                <a:solidFill>
                  <a:schemeClr val="dk2"/>
                </a:solidFill>
                <a:latin typeface="Open Sans"/>
                <a:ea typeface="Open Sans"/>
                <a:cs typeface="Open Sans"/>
                <a:sym typeface="Open Sans"/>
              </a:rPr>
              <a:t>sobreescribir</a:t>
            </a:r>
            <a:r>
              <a:rPr lang="es-419" sz="1800">
                <a:solidFill>
                  <a:schemeClr val="dk2"/>
                </a:solidFill>
                <a:latin typeface="Open Sans"/>
                <a:ea typeface="Open Sans"/>
                <a:cs typeface="Open Sans"/>
                <a:sym typeface="Open Sans"/>
              </a:rPr>
              <a:t> el método siempre que no esté marcado como final.</a:t>
            </a:r>
            <a:endParaRPr sz="1800">
              <a:solidFill>
                <a:schemeClr val="dk2"/>
              </a:solidFill>
              <a:latin typeface="Open Sans"/>
              <a:ea typeface="Open Sans"/>
              <a:cs typeface="Open Sans"/>
              <a:sym typeface="Open Sans"/>
            </a:endParaRPr>
          </a:p>
          <a:p>
            <a:pPr indent="-342900" lvl="0" marL="457200" rtl="0" algn="just">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El beneficio de sobrescribir es la capacidad de definir un comportamiento que sea específico para el tipo de subclase, lo que significa que una subclase puede implementar un método de clase padre en función de sus requisitos.</a:t>
            </a:r>
            <a:endParaRPr sz="1800">
              <a:solidFill>
                <a:schemeClr val="dk2"/>
              </a:solidFill>
              <a:latin typeface="Open Sans"/>
              <a:ea typeface="Open Sans"/>
              <a:cs typeface="Open Sans"/>
              <a:sym typeface="Open Sans"/>
            </a:endParaRPr>
          </a:p>
          <a:p>
            <a:pPr indent="-342900" lvl="0" marL="457200" rtl="0" algn="just">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En términos orientados a objetos, sobrescribir significa anular la funcionalidad de un método existente.</a:t>
            </a:r>
            <a:endParaRPr sz="18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900"/>
              <a:t>Descripción </a:t>
            </a:r>
            <a:r>
              <a:rPr lang="es-419" sz="2900"/>
              <a:t>general </a:t>
            </a:r>
            <a:r>
              <a:rPr lang="es-419" sz="2900"/>
              <a:t>de la plataforma Java</a:t>
            </a:r>
            <a:endParaRPr sz="2900"/>
          </a:p>
        </p:txBody>
      </p:sp>
      <p:sp>
        <p:nvSpPr>
          <p:cNvPr id="77" name="Google Shape;77;p16"/>
          <p:cNvSpPr txBox="1"/>
          <p:nvPr>
            <p:ph idx="1" type="body"/>
          </p:nvPr>
        </p:nvSpPr>
        <p:spPr>
          <a:xfrm>
            <a:off x="311700" y="1037725"/>
            <a:ext cx="8520600" cy="3678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JRE y JDK</a:t>
            </a:r>
            <a:endParaRPr/>
          </a:p>
          <a:p>
            <a:pPr indent="0" lvl="0" marL="0" rtl="0" algn="just">
              <a:spcBef>
                <a:spcPts val="0"/>
              </a:spcBef>
              <a:spcAft>
                <a:spcPts val="0"/>
              </a:spcAft>
              <a:buNone/>
            </a:pPr>
            <a:r>
              <a:rPr lang="es-419" sz="1400"/>
              <a:t>Oracle ofrece dos productos de software principales en la familia de Java ™ Platform, Standard Edition (Java ™ SE):</a:t>
            </a:r>
            <a:endParaRPr sz="1400"/>
          </a:p>
          <a:p>
            <a:pPr indent="0" lvl="0" marL="0" rtl="0" algn="just">
              <a:spcBef>
                <a:spcPts val="1600"/>
              </a:spcBef>
              <a:spcAft>
                <a:spcPts val="0"/>
              </a:spcAft>
              <a:buNone/>
            </a:pPr>
            <a:r>
              <a:rPr b="1" lang="es-419" sz="1600"/>
              <a:t>Java SE Runtime Environment (JRE)</a:t>
            </a:r>
            <a:endParaRPr/>
          </a:p>
          <a:p>
            <a:pPr indent="0" lvl="0" marL="0" rtl="0" algn="just">
              <a:spcBef>
                <a:spcPts val="0"/>
              </a:spcBef>
              <a:spcAft>
                <a:spcPts val="0"/>
              </a:spcAft>
              <a:buNone/>
            </a:pPr>
            <a:r>
              <a:rPr lang="es-419" sz="1400"/>
              <a:t>JRE proporciona las bibliotecas, la máquina virtual Java y otros componentes necesarios para ejecutar applets y aplicaciones escritas en el lenguaje de programación Java. Este entorno de tiempo de ejecución se puede redistribuir con aplicaciones para que sean autónomos.</a:t>
            </a:r>
            <a:endParaRPr sz="1400"/>
          </a:p>
          <a:p>
            <a:pPr indent="0" lvl="0" marL="0" rtl="0" algn="just">
              <a:spcBef>
                <a:spcPts val="1600"/>
              </a:spcBef>
              <a:spcAft>
                <a:spcPts val="0"/>
              </a:spcAft>
              <a:buNone/>
            </a:pPr>
            <a:r>
              <a:rPr b="1" lang="es-419" sz="1600"/>
              <a:t>Java SE Development Kit (JDK)</a:t>
            </a:r>
            <a:endParaRPr sz="1400"/>
          </a:p>
          <a:p>
            <a:pPr indent="0" lvl="0" marL="0" rtl="0" algn="just">
              <a:spcBef>
                <a:spcPts val="0"/>
              </a:spcBef>
              <a:spcAft>
                <a:spcPts val="0"/>
              </a:spcAft>
              <a:buNone/>
            </a:pPr>
            <a:r>
              <a:rPr lang="es-419" sz="1400"/>
              <a:t>El JDK incluye las herramientas de desarrollo de línea de comandos JRE y extras  como compiladores y depuradores, que son necesarios o útiles para desarrollar aplicaciones y applets.</a:t>
            </a:r>
            <a:endParaRPr sz="1400"/>
          </a:p>
          <a:p>
            <a:pPr indent="0" lvl="0" marL="0" rtl="0" algn="just">
              <a:spcBef>
                <a:spcPts val="1600"/>
              </a:spcBef>
              <a:spcAft>
                <a:spcPts val="1600"/>
              </a:spcAft>
              <a:buNone/>
            </a:pPr>
            <a:r>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2"/>
          <p:cNvSpPr txBox="1"/>
          <p:nvPr>
            <p:ph idx="1" type="body"/>
          </p:nvPr>
        </p:nvSpPr>
        <p:spPr>
          <a:xfrm>
            <a:off x="387900" y="232650"/>
            <a:ext cx="8520600" cy="4525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Reglas para Método Overriding</a:t>
            </a:r>
            <a:endParaRPr b="1"/>
          </a:p>
          <a:p>
            <a:pPr indent="-336550" lvl="0" marL="457200" rtl="0" algn="just">
              <a:spcBef>
                <a:spcPts val="1600"/>
              </a:spcBef>
              <a:spcAft>
                <a:spcPts val="0"/>
              </a:spcAft>
              <a:buSzPts val="1700"/>
              <a:buChar char="●"/>
            </a:pPr>
            <a:r>
              <a:rPr lang="es-419" sz="1700"/>
              <a:t>La lista de argumentos debe ser exactamente la misma que la del método reemplazado.</a:t>
            </a:r>
            <a:endParaRPr sz="1700"/>
          </a:p>
          <a:p>
            <a:pPr indent="-336550" lvl="0" marL="457200" rtl="0" algn="just">
              <a:spcBef>
                <a:spcPts val="0"/>
              </a:spcBef>
              <a:spcAft>
                <a:spcPts val="0"/>
              </a:spcAft>
              <a:buSzPts val="1700"/>
              <a:buChar char="●"/>
            </a:pPr>
            <a:r>
              <a:rPr lang="es-419" sz="1700"/>
              <a:t>El tipo de devolución debe ser el mismo o un subtipo del tipo de devolución declarado en el método reemplazado original en la superclase. </a:t>
            </a:r>
            <a:r>
              <a:rPr i="1" lang="es-419" sz="1700">
                <a:latin typeface="Consolas"/>
                <a:ea typeface="Consolas"/>
                <a:cs typeface="Consolas"/>
                <a:sym typeface="Consolas"/>
              </a:rPr>
              <a:t>Covariant return Types</a:t>
            </a:r>
            <a:endParaRPr i="1" sz="1700">
              <a:latin typeface="Consolas"/>
              <a:ea typeface="Consolas"/>
              <a:cs typeface="Consolas"/>
              <a:sym typeface="Consolas"/>
            </a:endParaRPr>
          </a:p>
          <a:p>
            <a:pPr indent="-336550" lvl="0" marL="457200" rtl="0" algn="just">
              <a:spcBef>
                <a:spcPts val="0"/>
              </a:spcBef>
              <a:spcAft>
                <a:spcPts val="0"/>
              </a:spcAft>
              <a:buSzPts val="1700"/>
              <a:buChar char="●"/>
            </a:pPr>
            <a:r>
              <a:rPr lang="es-419" sz="1700"/>
              <a:t>El nivel de acceso no puede ser más restrictivo que el nivel de acceso del método reemplazado. Por ejemplo: si el método de superclase se declara público, el método de anulación en la subclase no puede ser privado o protegido.</a:t>
            </a:r>
            <a:endParaRPr sz="1700"/>
          </a:p>
          <a:p>
            <a:pPr indent="-336550" lvl="0" marL="457200" rtl="0" algn="just">
              <a:spcBef>
                <a:spcPts val="0"/>
              </a:spcBef>
              <a:spcAft>
                <a:spcPts val="0"/>
              </a:spcAft>
              <a:buSzPts val="1700"/>
              <a:buChar char="●"/>
            </a:pPr>
            <a:r>
              <a:rPr lang="es-419" sz="1700"/>
              <a:t>Los métodos de instancia sólo pueden anularse si la subclase los hereda.</a:t>
            </a:r>
            <a:endParaRPr sz="1700"/>
          </a:p>
          <a:p>
            <a:pPr indent="-336550" lvl="0" marL="457200" rtl="0" algn="just">
              <a:spcBef>
                <a:spcPts val="0"/>
              </a:spcBef>
              <a:spcAft>
                <a:spcPts val="0"/>
              </a:spcAft>
              <a:buSzPts val="1700"/>
              <a:buChar char="●"/>
            </a:pPr>
            <a:r>
              <a:rPr lang="es-419" sz="1700"/>
              <a:t>Un método declarado final no puede ser sobrescrito.</a:t>
            </a:r>
            <a:endParaRPr sz="1700"/>
          </a:p>
          <a:p>
            <a:pPr indent="-336550" lvl="0" marL="457200" rtl="0" algn="just">
              <a:spcBef>
                <a:spcPts val="0"/>
              </a:spcBef>
              <a:spcAft>
                <a:spcPts val="0"/>
              </a:spcAft>
              <a:buSzPts val="1700"/>
              <a:buChar char="●"/>
            </a:pPr>
            <a:r>
              <a:rPr lang="es-419" sz="1700"/>
              <a:t>Un método declarado estático no se puede sobrescribir, pero se puede volver a declarar.</a:t>
            </a:r>
            <a:endParaRPr sz="1700"/>
          </a:p>
          <a:p>
            <a:pPr indent="0" lvl="0" marL="0" rtl="0" algn="just">
              <a:spcBef>
                <a:spcPts val="1600"/>
              </a:spcBef>
              <a:spcAft>
                <a:spcPts val="0"/>
              </a:spcAft>
              <a:buNone/>
            </a:pPr>
            <a:r>
              <a:t/>
            </a:r>
            <a:endParaRPr sz="1700"/>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3"/>
          <p:cNvSpPr txBox="1"/>
          <p:nvPr>
            <p:ph idx="1" type="body"/>
          </p:nvPr>
        </p:nvSpPr>
        <p:spPr>
          <a:xfrm>
            <a:off x="311700" y="285100"/>
            <a:ext cx="8520600" cy="4284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419"/>
              <a:t>Si un método no se puede heredar, no se puede sobrescribir.</a:t>
            </a:r>
            <a:endParaRPr/>
          </a:p>
          <a:p>
            <a:pPr indent="-342900" lvl="0" marL="457200" rtl="0" algn="l">
              <a:spcBef>
                <a:spcPts val="0"/>
              </a:spcBef>
              <a:spcAft>
                <a:spcPts val="0"/>
              </a:spcAft>
              <a:buSzPts val="1800"/>
              <a:buChar char="●"/>
            </a:pPr>
            <a:r>
              <a:rPr lang="es-419"/>
              <a:t>Una subclase dentro del mismo paquete que la superclase de la instancia puede anular cualquier método de superclase que no se declare privado o final.</a:t>
            </a:r>
            <a:endParaRPr/>
          </a:p>
          <a:p>
            <a:pPr indent="-342900" lvl="0" marL="457200" rtl="0" algn="l">
              <a:spcBef>
                <a:spcPts val="0"/>
              </a:spcBef>
              <a:spcAft>
                <a:spcPts val="0"/>
              </a:spcAft>
              <a:buSzPts val="1800"/>
              <a:buChar char="●"/>
            </a:pPr>
            <a:r>
              <a:rPr lang="es-419"/>
              <a:t>Una subclase en un paquete diferente solo puede anular los métodos no finales declarados públicos o protegidos.</a:t>
            </a:r>
            <a:endParaRPr/>
          </a:p>
          <a:p>
            <a:pPr indent="-342900" lvl="0" marL="457200" rtl="0" algn="just">
              <a:spcBef>
                <a:spcPts val="0"/>
              </a:spcBef>
              <a:spcAft>
                <a:spcPts val="0"/>
              </a:spcAft>
              <a:buSzPts val="1800"/>
              <a:buChar char="●"/>
            </a:pPr>
            <a:r>
              <a:rPr lang="es-419"/>
              <a:t>Un método de anulación puede arrojar cualquier excepción sin verificar, independientemente de si el método reemplazado arroja excepciones o no. Sin embargo, el método principal no debe arrojar excepciones comprobadas que sean nuevas o más amplias que las declaradas por el método reemplazado. El método de anulación puede arrojar excepciones más limitadas o menos que el método reemplazado.</a:t>
            </a:r>
            <a:endParaRPr/>
          </a:p>
          <a:p>
            <a:pPr indent="-342900" lvl="0" marL="457200" rtl="0" algn="l">
              <a:spcBef>
                <a:spcPts val="0"/>
              </a:spcBef>
              <a:spcAft>
                <a:spcPts val="0"/>
              </a:spcAft>
              <a:buSzPts val="1800"/>
              <a:buChar char="●"/>
            </a:pPr>
            <a:r>
              <a:rPr lang="es-419"/>
              <a:t>Los constructores no pueden ser sobrescritos.</a:t>
            </a:r>
            <a:br>
              <a:rPr lang="es-419"/>
            </a:br>
            <a:br>
              <a:rPr lang="es-419"/>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ph idx="1" type="body"/>
          </p:nvPr>
        </p:nvSpPr>
        <p:spPr>
          <a:xfrm>
            <a:off x="311700" y="1152425"/>
            <a:ext cx="8520600" cy="368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700"/>
              <a:t>El polimorfismo es la capacidad de un objeto para tomar muchas formas. El uso más común de polimorfismo en OOP ocurre cuando se usa una referencia de clase principal para referirse a un objeto de clase hijo.</a:t>
            </a:r>
            <a:br>
              <a:rPr lang="es-419" sz="1700"/>
            </a:br>
            <a:br>
              <a:rPr lang="es-419" sz="1700"/>
            </a:br>
            <a:r>
              <a:rPr lang="es-419" sz="1700"/>
              <a:t>Cualquier objeto Java que pueda pasar más de una prueba </a:t>
            </a:r>
            <a:r>
              <a:rPr b="1" lang="es-419" sz="1700"/>
              <a:t>IS-A</a:t>
            </a:r>
            <a:r>
              <a:rPr lang="es-419" sz="1700"/>
              <a:t> se considera polimórfico. En Java, todos los objetos Java son polimórficos, ya que cualquier objeto pasará la prueba </a:t>
            </a:r>
            <a:r>
              <a:rPr b="1" lang="es-419" sz="1700"/>
              <a:t>IS-A</a:t>
            </a:r>
            <a:r>
              <a:rPr lang="es-419" sz="1700"/>
              <a:t> para su propio tipo y para la clase </a:t>
            </a:r>
            <a:r>
              <a:rPr lang="es-419" sz="1700">
                <a:latin typeface="Consolas"/>
                <a:ea typeface="Consolas"/>
                <a:cs typeface="Consolas"/>
                <a:sym typeface="Consolas"/>
              </a:rPr>
              <a:t>Object</a:t>
            </a:r>
            <a:r>
              <a:rPr lang="es-419" sz="1700"/>
              <a:t>.</a:t>
            </a:r>
            <a:br>
              <a:rPr lang="es-419" sz="1700"/>
            </a:br>
            <a:br>
              <a:rPr lang="es-419" sz="1700"/>
            </a:br>
            <a:r>
              <a:rPr lang="es-419" sz="1700"/>
              <a:t>Es importante saber que la única forma posible de acceder a un objeto es a través de una variable de referencia, la cual puede ser de un solo tipo y una vez declarado, el tipo de una variable de referencia no se puede cambiar.</a:t>
            </a:r>
            <a:endParaRPr sz="1700"/>
          </a:p>
          <a:p>
            <a:pPr indent="0" lvl="0" marL="0" rtl="0" algn="l">
              <a:spcBef>
                <a:spcPts val="1600"/>
              </a:spcBef>
              <a:spcAft>
                <a:spcPts val="1600"/>
              </a:spcAft>
              <a:buNone/>
            </a:pPr>
            <a:br>
              <a:rPr lang="es-419" sz="1400"/>
            </a:br>
            <a:endParaRPr sz="1400"/>
          </a:p>
        </p:txBody>
      </p:sp>
      <p:sp>
        <p:nvSpPr>
          <p:cNvPr id="284" name="Google Shape;28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Polimorfismo</a:t>
            </a:r>
            <a:r>
              <a:rPr lang="es-419"/>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ph type="title"/>
          </p:nvPr>
        </p:nvSpPr>
        <p:spPr>
          <a:xfrm>
            <a:off x="294700" y="415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Overloading</a:t>
            </a:r>
            <a:r>
              <a:rPr lang="es-419"/>
              <a:t> </a:t>
            </a:r>
            <a:endParaRPr/>
          </a:p>
        </p:txBody>
      </p:sp>
      <p:sp>
        <p:nvSpPr>
          <p:cNvPr id="290" name="Google Shape;290;p55"/>
          <p:cNvSpPr txBox="1"/>
          <p:nvPr/>
        </p:nvSpPr>
        <p:spPr>
          <a:xfrm>
            <a:off x="327700" y="1283000"/>
            <a:ext cx="8520600" cy="341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sz="1600">
                <a:solidFill>
                  <a:schemeClr val="dk2"/>
                </a:solidFill>
                <a:latin typeface="Open Sans"/>
                <a:ea typeface="Open Sans"/>
                <a:cs typeface="Open Sans"/>
                <a:sym typeface="Open Sans"/>
              </a:rPr>
              <a:t>Sobrecarga significa reutilizar un nombre de método pero con argumentos diferentes, estos deben tener listas de argumentos diferentes y puede tener diferentes tipos de devolución, si las listas de argumentos también son diferentes. A su vez, puede tener diferentes modificadores de acceso y  lanzar diferentes excepciones.</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rPr lang="es-419" sz="1600">
                <a:solidFill>
                  <a:schemeClr val="dk2"/>
                </a:solidFill>
                <a:latin typeface="Open Sans"/>
                <a:ea typeface="Open Sans"/>
                <a:cs typeface="Open Sans"/>
                <a:sym typeface="Open Sans"/>
              </a:rPr>
              <a:t>Los métodos de una superclase pueden sobrecargarse en una subclase.</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rPr lang="es-419" sz="1600" u="sng">
                <a:solidFill>
                  <a:schemeClr val="dk2"/>
                </a:solidFill>
                <a:latin typeface="Open Sans"/>
                <a:ea typeface="Open Sans"/>
                <a:cs typeface="Open Sans"/>
                <a:sym typeface="Open Sans"/>
              </a:rPr>
              <a:t>El polimorfismo se aplica a la sobrescritura, no a la sobrecarga.</a:t>
            </a:r>
            <a:endParaRPr sz="1600" u="sng">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600" u="sng">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rPr lang="es-419" sz="1600">
                <a:solidFill>
                  <a:schemeClr val="dk2"/>
                </a:solidFill>
                <a:latin typeface="Open Sans"/>
                <a:ea typeface="Open Sans"/>
                <a:cs typeface="Open Sans"/>
                <a:sym typeface="Open Sans"/>
              </a:rPr>
              <a:t>Tipo de objeto (no el tipo de la variable de referencia) determina qué método sobreescrito se utiliza en tiempo de ejecución. El tipo de referencia determina qué método sobrecargado se utilizará durante la compilación.</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600">
              <a:solidFill>
                <a:schemeClr val="dk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ph idx="1" type="body"/>
          </p:nvPr>
        </p:nvSpPr>
        <p:spPr>
          <a:xfrm>
            <a:off x="311700" y="1226075"/>
            <a:ext cx="8520600" cy="35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Downcasting :</a:t>
            </a:r>
            <a:r>
              <a:rPr lang="es-419" sz="1600"/>
              <a:t> Si tiene una variable de referencia que hace referencia a un objeto de subtipo, se puede asignar a una variable de referencia del subtipo. Se debe hacer una conversión explícita, y el resultado es que puede acceder a los miembros del subtipo con esta nueva variable de referencia.</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rPr b="1" lang="es-419" sz="1600"/>
              <a:t>Upcasting : </a:t>
            </a:r>
            <a:r>
              <a:rPr lang="es-419" sz="1600"/>
              <a:t>asignar una variable de referencia a una variable de referencia de supertipo explícita o implícitamente. Esto es una operación inherentemente segura porque la asignación restringe las capacidades de acceso de la nueva variable.</a:t>
            </a:r>
            <a:endParaRPr sz="1600"/>
          </a:p>
          <a:p>
            <a:pPr indent="0" lvl="0" marL="0" rtl="0" algn="just">
              <a:spcBef>
                <a:spcPts val="1600"/>
              </a:spcBef>
              <a:spcAft>
                <a:spcPts val="0"/>
              </a:spcAft>
              <a:buNone/>
            </a:pPr>
            <a:r>
              <a:t/>
            </a:r>
            <a:endParaRPr sz="1600"/>
          </a:p>
          <a:p>
            <a:pPr indent="0" lvl="0" marL="0" rtl="0" algn="just">
              <a:spcBef>
                <a:spcPts val="1600"/>
              </a:spcBef>
              <a:spcAft>
                <a:spcPts val="1600"/>
              </a:spcAft>
              <a:buNone/>
            </a:pPr>
            <a:r>
              <a:t/>
            </a:r>
            <a:endParaRPr/>
          </a:p>
        </p:txBody>
      </p:sp>
      <p:graphicFrame>
        <p:nvGraphicFramePr>
          <p:cNvPr id="296" name="Google Shape;296;p56"/>
          <p:cNvGraphicFramePr/>
          <p:nvPr/>
        </p:nvGraphicFramePr>
        <p:xfrm>
          <a:off x="4305750" y="2407400"/>
          <a:ext cx="3000000" cy="3000000"/>
        </p:xfrm>
        <a:graphic>
          <a:graphicData uri="http://schemas.openxmlformats.org/drawingml/2006/table">
            <a:tbl>
              <a:tblPr>
                <a:noFill/>
                <a:tableStyleId>{384D4F9B-1B06-447A-89E9-BFCE49620583}</a:tableStyleId>
              </a:tblPr>
              <a:tblGrid>
                <a:gridCol w="3355325"/>
              </a:tblGrid>
              <a:tr h="127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Object o = </a:t>
                      </a:r>
                      <a:r>
                        <a:rPr lang="es-419" sz="1100">
                          <a:solidFill>
                            <a:srgbClr val="A2FCA2"/>
                          </a:solidFill>
                          <a:highlight>
                            <a:srgbClr val="333333"/>
                          </a:highlight>
                          <a:latin typeface="Consolas"/>
                          <a:ea typeface="Consolas"/>
                          <a:cs typeface="Consolas"/>
                          <a:sym typeface="Consolas"/>
                        </a:rPr>
                        <a:t>"a string"</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String s = (String) o;</a:t>
                      </a:r>
                      <a:endParaRPr sz="1100"/>
                    </a:p>
                  </a:txBody>
                  <a:tcPr marT="63500" marB="63500" marR="63500" marL="63500">
                    <a:solidFill>
                      <a:srgbClr val="333333"/>
                    </a:solidFill>
                  </a:tcPr>
                </a:tc>
              </a:tr>
            </a:tbl>
          </a:graphicData>
        </a:graphic>
      </p:graphicFrame>
      <p:graphicFrame>
        <p:nvGraphicFramePr>
          <p:cNvPr id="297" name="Google Shape;297;p56"/>
          <p:cNvGraphicFramePr/>
          <p:nvPr/>
        </p:nvGraphicFramePr>
        <p:xfrm>
          <a:off x="4458150" y="4057850"/>
          <a:ext cx="3000000" cy="3000000"/>
        </p:xfrm>
        <a:graphic>
          <a:graphicData uri="http://schemas.openxmlformats.org/drawingml/2006/table">
            <a:tbl>
              <a:tblPr>
                <a:noFill/>
                <a:tableStyleId>{384D4F9B-1B06-447A-89E9-BFCE49620583}</a:tableStyleId>
              </a:tblPr>
              <a:tblGrid>
                <a:gridCol w="3355325"/>
              </a:tblGrid>
              <a:tr h="100000">
                <a:tc>
                  <a:txBody>
                    <a:bodyPr/>
                    <a:lstStyle/>
                    <a:p>
                      <a:pPr indent="0" lvl="0" marL="0" rtl="0" algn="l">
                        <a:lnSpc>
                          <a:spcPct val="115000"/>
                        </a:lnSpc>
                        <a:spcBef>
                          <a:spcPts val="0"/>
                        </a:spcBef>
                        <a:spcAft>
                          <a:spcPts val="0"/>
                        </a:spcAft>
                        <a:buNone/>
                      </a:pPr>
                      <a:r>
                        <a:rPr lang="es-419" sz="1100">
                          <a:solidFill>
                            <a:srgbClr val="FFFFFF"/>
                          </a:solidFill>
                          <a:highlight>
                            <a:srgbClr val="333333"/>
                          </a:highlight>
                          <a:latin typeface="Consolas"/>
                          <a:ea typeface="Consolas"/>
                          <a:cs typeface="Consolas"/>
                          <a:sym typeface="Consolas"/>
                        </a:rPr>
                        <a:t>Object o = new String(</a:t>
                      </a:r>
                      <a:r>
                        <a:rPr lang="es-419" sz="1100">
                          <a:solidFill>
                            <a:srgbClr val="A2FCA2"/>
                          </a:solidFill>
                          <a:highlight>
                            <a:srgbClr val="333333"/>
                          </a:highlight>
                          <a:latin typeface="Consolas"/>
                          <a:ea typeface="Consolas"/>
                          <a:cs typeface="Consolas"/>
                          <a:sym typeface="Consolas"/>
                        </a:rPr>
                        <a:t>"a string")</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endParaRPr sz="1100"/>
                    </a:p>
                  </a:txBody>
                  <a:tcPr marT="63500" marB="63500" marR="63500" marL="63500">
                    <a:solidFill>
                      <a:srgbClr val="333333"/>
                    </a:solidFill>
                  </a:tcPr>
                </a:tc>
              </a:tr>
            </a:tbl>
          </a:graphicData>
        </a:graphic>
      </p:graphicFrame>
      <p:sp>
        <p:nvSpPr>
          <p:cNvPr id="298" name="Google Shape;29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Runtime Polymorphism o Casting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Class Static Variables</a:t>
            </a:r>
            <a:endParaRPr/>
          </a:p>
        </p:txBody>
      </p:sp>
      <p:sp>
        <p:nvSpPr>
          <p:cNvPr id="304" name="Google Shape;304;p5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419" sz="1600"/>
              <a:t>Las variables de clase también conocidas como variables estáticas se declaran con la palabra clave </a:t>
            </a:r>
            <a:r>
              <a:rPr lang="es-419" sz="1600">
                <a:latin typeface="Consolas"/>
                <a:ea typeface="Consolas"/>
                <a:cs typeface="Consolas"/>
                <a:sym typeface="Consolas"/>
              </a:rPr>
              <a:t>static</a:t>
            </a:r>
            <a:r>
              <a:rPr lang="es-419" sz="1600"/>
              <a:t> en una clase, pero fuera de un método, constructor o bloque.</a:t>
            </a:r>
            <a:endParaRPr sz="1600"/>
          </a:p>
          <a:p>
            <a:pPr indent="0" lvl="0" marL="0" rtl="0" algn="just">
              <a:lnSpc>
                <a:spcPct val="100000"/>
              </a:lnSpc>
              <a:spcBef>
                <a:spcPts val="1600"/>
              </a:spcBef>
              <a:spcAft>
                <a:spcPts val="0"/>
              </a:spcAft>
              <a:buNone/>
            </a:pPr>
            <a:r>
              <a:rPr lang="es-419" sz="1600"/>
              <a:t>Solo habría una copia de cada variable de clase por clase, independientemente de cuántos objetos se crearán a partir de ella.</a:t>
            </a:r>
            <a:endParaRPr sz="1600"/>
          </a:p>
          <a:p>
            <a:pPr indent="0" lvl="0" marL="0" rtl="0" algn="just">
              <a:lnSpc>
                <a:spcPct val="100000"/>
              </a:lnSpc>
              <a:spcBef>
                <a:spcPts val="1600"/>
              </a:spcBef>
              <a:spcAft>
                <a:spcPts val="0"/>
              </a:spcAft>
              <a:buNone/>
            </a:pPr>
            <a:r>
              <a:rPr lang="es-419" sz="1600"/>
              <a:t>Las variables estáticas rara vez se usan aparte de declararse como constantes. Las constantes son variables que se declaran como </a:t>
            </a:r>
            <a:r>
              <a:rPr lang="es-419" sz="1600">
                <a:latin typeface="Consolas"/>
                <a:ea typeface="Consolas"/>
                <a:cs typeface="Consolas"/>
                <a:sym typeface="Consolas"/>
              </a:rPr>
              <a:t>public / private, final y static</a:t>
            </a:r>
            <a:r>
              <a:rPr lang="es-419" sz="1600"/>
              <a:t>. Las variables constantes nunca cambian de su valor inicial.</a:t>
            </a:r>
            <a:endParaRPr sz="1600"/>
          </a:p>
          <a:p>
            <a:pPr indent="0" lvl="0" marL="0" rtl="0" algn="just">
              <a:lnSpc>
                <a:spcPct val="100000"/>
              </a:lnSpc>
              <a:spcBef>
                <a:spcPts val="1600"/>
              </a:spcBef>
              <a:spcAft>
                <a:spcPts val="0"/>
              </a:spcAft>
              <a:buNone/>
            </a:pPr>
            <a:r>
              <a:rPr lang="es-419" sz="1600"/>
              <a:t>Las variables estáticas se almacenan en la memoria estática. Es raro usar variables estáticas distintas a las declaradas como finales y usadas como constantes públicas o privadas.</a:t>
            </a:r>
            <a:endParaRPr sz="1600"/>
          </a:p>
          <a:p>
            <a:pPr indent="0" lvl="0" marL="0" rtl="0" algn="just">
              <a:lnSpc>
                <a:spcPct val="100000"/>
              </a:lnSpc>
              <a:spcBef>
                <a:spcPts val="1600"/>
              </a:spcBef>
              <a:spcAft>
                <a:spcPts val="1600"/>
              </a:spcAft>
              <a:buNone/>
            </a:pPr>
            <a:r>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ph idx="1" type="body"/>
          </p:nvPr>
        </p:nvSpPr>
        <p:spPr>
          <a:xfrm>
            <a:off x="311700" y="296975"/>
            <a:ext cx="8520600" cy="4272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Las variables estáticas se crean cuando el programa accede a la clase y se destruye cuando el programa se detiene .</a:t>
            </a:r>
            <a:br>
              <a:rPr lang="es-419" sz="1600"/>
            </a:br>
            <a:br>
              <a:rPr lang="es-419" sz="1600"/>
            </a:br>
            <a:r>
              <a:rPr lang="es-419" sz="1600"/>
              <a:t>La visibilidad es similar a las variables de instancia. Sin embargo, la mayoría de las variables estáticas se declaran públicas, ya que deben estar disponibles para los usuarios de la clase.</a:t>
            </a:r>
            <a:br>
              <a:rPr lang="es-419" sz="1600"/>
            </a:br>
            <a:br>
              <a:rPr lang="es-419" sz="1600"/>
            </a:br>
            <a:r>
              <a:rPr lang="es-419" sz="1600"/>
              <a:t>Los valores predeterminados son los mismos que las variables de instancia. Para números, el valor predeterminado es 0; para booleanos, es falso; y para las referencias de objeto, es nulo. Los valores se pueden asignar durante la declaración o dentro del constructor. Además, los valores pueden asignarse en bloques de inicializadores estáticos especiales.</a:t>
            </a:r>
            <a:br>
              <a:rPr lang="es-419" sz="1600"/>
            </a:br>
            <a:br>
              <a:rPr lang="es-419" sz="1600"/>
            </a:b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600"/>
              </a:spcAft>
              <a:buNone/>
            </a:pPr>
            <a:r>
              <a:rPr lang="es-419"/>
              <a:t>Se puede acceder a las variables estáticas llamando a  </a:t>
            </a:r>
            <a:r>
              <a:rPr lang="es-419">
                <a:latin typeface="Consolas"/>
                <a:ea typeface="Consolas"/>
                <a:cs typeface="Consolas"/>
                <a:sym typeface="Consolas"/>
              </a:rPr>
              <a:t>ClassName.VariableName</a:t>
            </a:r>
            <a:r>
              <a:rPr lang="es-419"/>
              <a:t>.</a:t>
            </a:r>
            <a:br>
              <a:rPr lang="es-419"/>
            </a:br>
            <a:br>
              <a:rPr lang="es-419"/>
            </a:br>
            <a:r>
              <a:rPr lang="es-419"/>
              <a:t>Al declarar las variables de clase como estática pública final, los nombres de las variables (constantes) están todos en mayúsculas. Si las variables estáticas no son públicas y finales, la sintaxis de denominación es la misma que la instancia y las variables locales.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0"/>
          <p:cNvSpPr txBox="1"/>
          <p:nvPr>
            <p:ph idx="1" type="body"/>
          </p:nvPr>
        </p:nvSpPr>
        <p:spPr>
          <a:xfrm>
            <a:off x="308850" y="1434425"/>
            <a:ext cx="8523300" cy="3314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Clase abstracta</a:t>
            </a:r>
            <a:endParaRPr b="1"/>
          </a:p>
          <a:p>
            <a:pPr indent="0" lvl="0" marL="0" rtl="0" algn="l">
              <a:spcBef>
                <a:spcPts val="0"/>
              </a:spcBef>
              <a:spcAft>
                <a:spcPts val="0"/>
              </a:spcAft>
              <a:buNone/>
            </a:pPr>
            <a:r>
              <a:rPr lang="es-419" sz="1400"/>
              <a:t>Del mismo modo, en la programación orientada a objetos, la abstracción es un proceso de ocultar los detalles de implementación del usuario, solo la funcionalidad se proporcionará al usuario. En otras palabras, el usuario tendrá la información sobre lo que hace el objeto en lugar de cómo lo hace. Por ejemplo, cuando considera el caso del correo electrónico, detalles complejos como lo que sucede tan pronto como envía un correo electrónico, el protocolo que usa su servidor de correo electrónico está oculto para el usuario.</a:t>
            </a:r>
            <a:br>
              <a:rPr lang="es-419" sz="1400"/>
            </a:br>
            <a:r>
              <a:rPr i="1" lang="es-419" sz="1400"/>
              <a:t>En Java, la abstracción se logra usando clases e interfaces abstractas.</a:t>
            </a:r>
            <a:endParaRPr i="1" sz="1400"/>
          </a:p>
          <a:p>
            <a:pPr indent="0" lvl="0" marL="0" rtl="0" algn="l">
              <a:spcBef>
                <a:spcPts val="1600"/>
              </a:spcBef>
              <a:spcAft>
                <a:spcPts val="0"/>
              </a:spcAft>
              <a:buNone/>
            </a:pPr>
            <a:r>
              <a:rPr b="1" lang="es-419"/>
              <a:t>Heredando la clase abstracta</a:t>
            </a:r>
            <a:br>
              <a:rPr lang="es-419" sz="1400"/>
            </a:br>
            <a:r>
              <a:rPr lang="es-419" sz="1400"/>
              <a:t>Podemos heredar las propiedades de la clase </a:t>
            </a:r>
            <a:r>
              <a:rPr lang="es-419" sz="1400">
                <a:latin typeface="Consolas"/>
                <a:ea typeface="Consolas"/>
                <a:cs typeface="Consolas"/>
                <a:sym typeface="Consolas"/>
              </a:rPr>
              <a:t>Employee</a:t>
            </a:r>
            <a:r>
              <a:rPr lang="es-419" sz="1400"/>
              <a:t> igual que la clase concreta.</a:t>
            </a:r>
            <a:endParaRPr sz="1400"/>
          </a:p>
          <a:p>
            <a:pPr indent="0" lvl="0" marL="0" rtl="0" algn="l">
              <a:spcBef>
                <a:spcPts val="1600"/>
              </a:spcBef>
              <a:spcAft>
                <a:spcPts val="1600"/>
              </a:spcAft>
              <a:buNone/>
            </a:pPr>
            <a:br>
              <a:rPr lang="es-419" sz="1400"/>
            </a:br>
            <a:br>
              <a:rPr lang="es-419" sz="1400"/>
            </a:br>
            <a:endParaRPr sz="1400"/>
          </a:p>
        </p:txBody>
      </p:sp>
      <p:sp>
        <p:nvSpPr>
          <p:cNvPr id="320" name="Google Shape;320;p60"/>
          <p:cNvSpPr txBox="1"/>
          <p:nvPr>
            <p:ph type="title"/>
          </p:nvPr>
        </p:nvSpPr>
        <p:spPr>
          <a:xfrm>
            <a:off x="311700" y="433800"/>
            <a:ext cx="85713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Clases abstractas y anidadas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1"/>
          <p:cNvSpPr txBox="1"/>
          <p:nvPr>
            <p:ph idx="1" type="body"/>
          </p:nvPr>
        </p:nvSpPr>
        <p:spPr>
          <a:xfrm>
            <a:off x="289075" y="166300"/>
            <a:ext cx="8572500" cy="4658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Métodos abstractos</a:t>
            </a:r>
            <a:endParaRPr b="1"/>
          </a:p>
          <a:p>
            <a:pPr indent="0" lvl="0" marL="0" rtl="0" algn="l">
              <a:spcBef>
                <a:spcPts val="0"/>
              </a:spcBef>
              <a:spcAft>
                <a:spcPts val="0"/>
              </a:spcAft>
              <a:buNone/>
            </a:pPr>
            <a:r>
              <a:rPr lang="es-419"/>
              <a:t>S</a:t>
            </a:r>
            <a:r>
              <a:rPr lang="es-419" sz="1400"/>
              <a:t>i desea que una clase contenga un método particular pero desea que la implementación real de ese método sea determinada por clases secundarias, puede declarar el método en la clase principal como un resumen.</a:t>
            </a:r>
            <a:br>
              <a:rPr lang="es-419" sz="1400"/>
            </a:br>
            <a:r>
              <a:rPr lang="es-419" sz="1400"/>
              <a:t>Debe colocar la palabra clave abstracta antes del nombre del método en la declaración del método.</a:t>
            </a:r>
            <a:br>
              <a:rPr lang="es-419" sz="1400"/>
            </a:br>
            <a:r>
              <a:rPr lang="es-419" sz="1400"/>
              <a:t>En lugar de llaves, un método abstracto tendrá un punto y coma  (;) al final.</a:t>
            </a:r>
            <a:br>
              <a:rPr lang="es-419" sz="1400"/>
            </a:br>
            <a:endParaRPr sz="1400"/>
          </a:p>
          <a:p>
            <a:pPr indent="0" lvl="0" marL="0" rtl="0" algn="l">
              <a:spcBef>
                <a:spcPts val="0"/>
              </a:spcBef>
              <a:spcAft>
                <a:spcPts val="0"/>
              </a:spcAft>
              <a:buNone/>
            </a:pPr>
            <a:r>
              <a:rPr b="1" lang="es-419"/>
              <a:t>Clases anidadas</a:t>
            </a:r>
            <a:br>
              <a:rPr lang="es-419"/>
            </a:br>
            <a:r>
              <a:rPr lang="es-419" sz="1400"/>
              <a:t>En Java, al igual que los métodos, las variables de una clase también pueden tener otra clase como miembro. Escribir una clase dentro de otro está permitido en Java. La clase escrita dentro se llama </a:t>
            </a:r>
            <a:r>
              <a:rPr b="1" lang="es-419" sz="1400"/>
              <a:t>clase anidada,</a:t>
            </a:r>
            <a:r>
              <a:rPr lang="es-419" sz="1400"/>
              <a:t> y la clase que contiene la clase interna se llama </a:t>
            </a:r>
            <a:r>
              <a:rPr b="1" lang="es-419" sz="1400"/>
              <a:t>clase externa.</a:t>
            </a:r>
            <a:endParaRPr b="1" sz="1400"/>
          </a:p>
          <a:p>
            <a:pPr indent="0" lvl="0" marL="0" rtl="0" algn="l">
              <a:spcBef>
                <a:spcPts val="1600"/>
              </a:spcBef>
              <a:spcAft>
                <a:spcPts val="0"/>
              </a:spcAft>
              <a:buNone/>
            </a:pPr>
            <a:r>
              <a:rPr b="1" lang="es-419" sz="1600"/>
              <a:t>Sintaxis</a:t>
            </a:r>
            <a:endParaRPr b="1" sz="1600"/>
          </a:p>
          <a:p>
            <a:pPr indent="0" lvl="0" marL="0" rtl="0" algn="l">
              <a:spcBef>
                <a:spcPts val="0"/>
              </a:spcBef>
              <a:spcAft>
                <a:spcPts val="0"/>
              </a:spcAft>
              <a:buNone/>
            </a:pPr>
            <a:r>
              <a:rPr lang="es-419" sz="1400"/>
              <a:t>Sintaxis para escribir una clase anidada. Aquí, la clase </a:t>
            </a:r>
            <a:r>
              <a:rPr b="1" lang="es-419" sz="1400"/>
              <a:t>Outer_Demo</a:t>
            </a:r>
            <a:r>
              <a:rPr lang="es-419" sz="1400"/>
              <a:t> es la clase externa y la clase</a:t>
            </a:r>
            <a:r>
              <a:rPr b="1" lang="es-419" sz="1400"/>
              <a:t> Inner_Demo</a:t>
            </a:r>
            <a:r>
              <a:rPr lang="es-419" sz="1400"/>
              <a:t> es la clase anidada.</a:t>
            </a:r>
            <a:endParaRPr sz="1400"/>
          </a:p>
          <a:p>
            <a:pPr indent="0" lvl="0" marL="0" rtl="0" algn="l">
              <a:spcBef>
                <a:spcPts val="1600"/>
              </a:spcBef>
              <a:spcAft>
                <a:spcPts val="0"/>
              </a:spcAft>
              <a:buNone/>
            </a:pPr>
            <a:r>
              <a:t/>
            </a:r>
            <a:endParaRPr sz="1400"/>
          </a:p>
        </p:txBody>
      </p:sp>
      <p:graphicFrame>
        <p:nvGraphicFramePr>
          <p:cNvPr id="326" name="Google Shape;326;p61"/>
          <p:cNvGraphicFramePr/>
          <p:nvPr/>
        </p:nvGraphicFramePr>
        <p:xfrm>
          <a:off x="3693925" y="4012900"/>
          <a:ext cx="3000000" cy="3000000"/>
        </p:xfrm>
        <a:graphic>
          <a:graphicData uri="http://schemas.openxmlformats.org/drawingml/2006/table">
            <a:tbl>
              <a:tblPr>
                <a:noFill/>
                <a:tableStyleId>{384D4F9B-1B06-447A-89E9-BFCE49620583}</a:tableStyleId>
              </a:tblPr>
              <a:tblGrid>
                <a:gridCol w="2601300"/>
              </a:tblGrid>
              <a:tr h="1270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class</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Outer_Demo</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class</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Nested_Demo</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endParaRPr sz="1100"/>
                    </a:p>
                  </a:txBody>
                  <a:tcPr marT="63500" marB="63500" marR="63500" marL="63500">
                    <a:solidFill>
                      <a:srgbClr val="33333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275725"/>
            <a:ext cx="8520600" cy="449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Lenguaje de programación Java</a:t>
            </a:r>
            <a:endParaRPr/>
          </a:p>
          <a:p>
            <a:pPr indent="0" lvl="0" marL="0" rtl="0" algn="just">
              <a:spcBef>
                <a:spcPts val="0"/>
              </a:spcBef>
              <a:spcAft>
                <a:spcPts val="0"/>
              </a:spcAft>
              <a:buNone/>
            </a:pPr>
            <a:r>
              <a:rPr lang="es-419" sz="1400"/>
              <a:t>El lenguaje de programación Java está orientado a objetos de uso general, concurrente, fuertemente tipificado y basado en clases. Normalmente se compila en el conjunto de instrucciones bytecode y en el formato binario definido en la Especificación de máquina virtual de Java. </a:t>
            </a:r>
            <a:endParaRPr sz="1400"/>
          </a:p>
          <a:p>
            <a:pPr indent="0" lvl="0" marL="0" rtl="0" algn="just">
              <a:spcBef>
                <a:spcPts val="1600"/>
              </a:spcBef>
              <a:spcAft>
                <a:spcPts val="0"/>
              </a:spcAft>
              <a:buNone/>
            </a:pPr>
            <a:r>
              <a:rPr b="1" lang="es-419"/>
              <a:t>Máquinas virtuales Java</a:t>
            </a:r>
            <a:endParaRPr sz="1400"/>
          </a:p>
          <a:p>
            <a:pPr indent="0" lvl="0" marL="0" rtl="0" algn="just">
              <a:spcBef>
                <a:spcPts val="0"/>
              </a:spcBef>
              <a:spcAft>
                <a:spcPts val="0"/>
              </a:spcAft>
              <a:buNone/>
            </a:pPr>
            <a:r>
              <a:rPr lang="es-419" sz="1400"/>
              <a:t>La máquina virtual Java es una máquina informática abstracta que tiene un conjunto de instrucciones y manipula la memoria en tiempo de ejecución. La máquina virtual Java se transporta a diferentes plataformas para proporcionar independencia de hardware y sistema operativo.</a:t>
            </a:r>
            <a:br>
              <a:rPr lang="es-419" sz="1400"/>
            </a:br>
            <a:r>
              <a:rPr lang="es-419" sz="1400"/>
              <a:t>La plataforma Java, Standard Edition proporciona dos implementaciones de la máquina virtual Java (VM):</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b="1" lang="es-419" sz="1600"/>
              <a:t>Java HotSpot Client VM</a:t>
            </a:r>
            <a:endParaRPr sz="1400"/>
          </a:p>
          <a:p>
            <a:pPr indent="0" lvl="0" marL="0" rtl="0" algn="just">
              <a:spcBef>
                <a:spcPts val="0"/>
              </a:spcBef>
              <a:spcAft>
                <a:spcPts val="1600"/>
              </a:spcAft>
              <a:buNone/>
            </a:pPr>
            <a:r>
              <a:rPr lang="es-419" sz="1400"/>
              <a:t>La máquina virtual del cliente en general se emplea en las plataformas que se utilizan para las aplicaciones del cliente. La VM del cliente está sintonizada para reducir el tiempo de inicio y la huella de memoria. Se puede invocar utilizando la opción -client de la línea de comando al iniciar una aplicación.</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2"/>
          <p:cNvSpPr txBox="1"/>
          <p:nvPr>
            <p:ph idx="1" type="body"/>
          </p:nvPr>
        </p:nvSpPr>
        <p:spPr>
          <a:xfrm>
            <a:off x="311700" y="273200"/>
            <a:ext cx="8520600" cy="45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Las clases anidadas se dividen en dos tipos</a:t>
            </a:r>
            <a:endParaRPr/>
          </a:p>
          <a:p>
            <a:pPr indent="-342900" lvl="0" marL="457200" rtl="0" algn="l">
              <a:spcBef>
                <a:spcPts val="1600"/>
              </a:spcBef>
              <a:spcAft>
                <a:spcPts val="0"/>
              </a:spcAft>
              <a:buSzPts val="1800"/>
              <a:buChar char="●"/>
            </a:pPr>
            <a:r>
              <a:rPr lang="es-419"/>
              <a:t>Clases anidadas no estáticas</a:t>
            </a:r>
            <a:endParaRPr/>
          </a:p>
          <a:p>
            <a:pPr indent="-342900" lvl="0" marL="457200" rtl="0" algn="l">
              <a:spcBef>
                <a:spcPts val="0"/>
              </a:spcBef>
              <a:spcAft>
                <a:spcPts val="0"/>
              </a:spcAft>
              <a:buSzPts val="1800"/>
              <a:buChar char="●"/>
            </a:pPr>
            <a:r>
              <a:rPr lang="es-419"/>
              <a:t>Clases anidadas estáticas</a:t>
            </a:r>
            <a:endParaRPr/>
          </a:p>
          <a:p>
            <a:pPr indent="0" lvl="0" marL="0" rtl="0" algn="l">
              <a:spcBef>
                <a:spcPts val="1600"/>
              </a:spcBef>
              <a:spcAft>
                <a:spcPts val="1600"/>
              </a:spcAft>
              <a:buNone/>
            </a:pPr>
            <a:r>
              <a:t/>
            </a:r>
            <a:endParaRPr/>
          </a:p>
        </p:txBody>
      </p:sp>
      <p:sp>
        <p:nvSpPr>
          <p:cNvPr id="332" name="Google Shape;332;p62"/>
          <p:cNvSpPr txBox="1"/>
          <p:nvPr/>
        </p:nvSpPr>
        <p:spPr>
          <a:xfrm>
            <a:off x="3161750" y="1544225"/>
            <a:ext cx="1294800" cy="5226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Consolas"/>
                <a:ea typeface="Consolas"/>
                <a:cs typeface="Consolas"/>
                <a:sym typeface="Consolas"/>
              </a:rPr>
              <a:t>clases anidadas</a:t>
            </a:r>
            <a:endParaRPr>
              <a:latin typeface="Consolas"/>
              <a:ea typeface="Consolas"/>
              <a:cs typeface="Consolas"/>
              <a:sym typeface="Consolas"/>
            </a:endParaRPr>
          </a:p>
        </p:txBody>
      </p:sp>
      <p:sp>
        <p:nvSpPr>
          <p:cNvPr id="333" name="Google Shape;333;p62"/>
          <p:cNvSpPr txBox="1"/>
          <p:nvPr/>
        </p:nvSpPr>
        <p:spPr>
          <a:xfrm>
            <a:off x="1753125" y="2352000"/>
            <a:ext cx="1092900" cy="5583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Consolas"/>
                <a:ea typeface="Consolas"/>
                <a:cs typeface="Consolas"/>
                <a:sym typeface="Consolas"/>
              </a:rPr>
              <a:t>clases</a:t>
            </a:r>
            <a:endParaRPr>
              <a:latin typeface="Consolas"/>
              <a:ea typeface="Consolas"/>
              <a:cs typeface="Consolas"/>
              <a:sym typeface="Consolas"/>
            </a:endParaRPr>
          </a:p>
          <a:p>
            <a:pPr indent="0" lvl="0" marL="0" rtl="0" algn="ctr">
              <a:spcBef>
                <a:spcPts val="0"/>
              </a:spcBef>
              <a:spcAft>
                <a:spcPts val="0"/>
              </a:spcAft>
              <a:buNone/>
            </a:pPr>
            <a:r>
              <a:rPr lang="es-419">
                <a:latin typeface="Consolas"/>
                <a:ea typeface="Consolas"/>
                <a:cs typeface="Consolas"/>
                <a:sym typeface="Consolas"/>
              </a:rPr>
              <a:t>internas</a:t>
            </a:r>
            <a:endParaRPr>
              <a:latin typeface="Consolas"/>
              <a:ea typeface="Consolas"/>
              <a:cs typeface="Consolas"/>
              <a:sym typeface="Consolas"/>
            </a:endParaRPr>
          </a:p>
        </p:txBody>
      </p:sp>
      <p:sp>
        <p:nvSpPr>
          <p:cNvPr id="334" name="Google Shape;334;p62"/>
          <p:cNvSpPr txBox="1"/>
          <p:nvPr/>
        </p:nvSpPr>
        <p:spPr>
          <a:xfrm>
            <a:off x="4608950" y="2201450"/>
            <a:ext cx="1294800" cy="5226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Consolas"/>
                <a:ea typeface="Consolas"/>
                <a:cs typeface="Consolas"/>
                <a:sym typeface="Consolas"/>
              </a:rPr>
              <a:t>clases anidadas</a:t>
            </a:r>
            <a:endParaRPr>
              <a:latin typeface="Consolas"/>
              <a:ea typeface="Consolas"/>
              <a:cs typeface="Consolas"/>
              <a:sym typeface="Consolas"/>
            </a:endParaRPr>
          </a:p>
        </p:txBody>
      </p:sp>
      <p:sp>
        <p:nvSpPr>
          <p:cNvPr id="335" name="Google Shape;335;p62"/>
          <p:cNvSpPr txBox="1"/>
          <p:nvPr/>
        </p:nvSpPr>
        <p:spPr>
          <a:xfrm>
            <a:off x="2168975" y="3581300"/>
            <a:ext cx="1294800" cy="7899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Consolas"/>
                <a:ea typeface="Consolas"/>
                <a:cs typeface="Consolas"/>
                <a:sym typeface="Consolas"/>
              </a:rPr>
              <a:t>clases anidadas</a:t>
            </a:r>
            <a:endParaRPr>
              <a:latin typeface="Consolas"/>
              <a:ea typeface="Consolas"/>
              <a:cs typeface="Consolas"/>
              <a:sym typeface="Consolas"/>
            </a:endParaRPr>
          </a:p>
          <a:p>
            <a:pPr indent="0" lvl="0" marL="0" rtl="0" algn="ctr">
              <a:spcBef>
                <a:spcPts val="0"/>
              </a:spcBef>
              <a:spcAft>
                <a:spcPts val="0"/>
              </a:spcAft>
              <a:buNone/>
            </a:pPr>
            <a:r>
              <a:rPr lang="es-419">
                <a:latin typeface="Consolas"/>
                <a:ea typeface="Consolas"/>
                <a:cs typeface="Consolas"/>
                <a:sym typeface="Consolas"/>
              </a:rPr>
              <a:t>estáticas</a:t>
            </a:r>
            <a:endParaRPr>
              <a:latin typeface="Consolas"/>
              <a:ea typeface="Consolas"/>
              <a:cs typeface="Consolas"/>
              <a:sym typeface="Consolas"/>
            </a:endParaRPr>
          </a:p>
        </p:txBody>
      </p:sp>
      <p:sp>
        <p:nvSpPr>
          <p:cNvPr id="336" name="Google Shape;336;p62"/>
          <p:cNvSpPr txBox="1"/>
          <p:nvPr/>
        </p:nvSpPr>
        <p:spPr>
          <a:xfrm>
            <a:off x="3818900" y="3712100"/>
            <a:ext cx="1294800" cy="9324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Consolas"/>
                <a:ea typeface="Consolas"/>
                <a:cs typeface="Consolas"/>
                <a:sym typeface="Consolas"/>
              </a:rPr>
              <a:t>método</a:t>
            </a:r>
            <a:r>
              <a:rPr lang="es-419">
                <a:latin typeface="Consolas"/>
                <a:ea typeface="Consolas"/>
                <a:cs typeface="Consolas"/>
                <a:sym typeface="Consolas"/>
              </a:rPr>
              <a:t> de clases internas locales</a:t>
            </a:r>
            <a:endParaRPr>
              <a:latin typeface="Consolas"/>
              <a:ea typeface="Consolas"/>
              <a:cs typeface="Consolas"/>
              <a:sym typeface="Consolas"/>
            </a:endParaRPr>
          </a:p>
        </p:txBody>
      </p:sp>
      <p:sp>
        <p:nvSpPr>
          <p:cNvPr id="337" name="Google Shape;337;p62"/>
          <p:cNvSpPr txBox="1"/>
          <p:nvPr/>
        </p:nvSpPr>
        <p:spPr>
          <a:xfrm>
            <a:off x="5468825" y="3646600"/>
            <a:ext cx="1294800" cy="772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Consolas"/>
                <a:ea typeface="Consolas"/>
                <a:cs typeface="Consolas"/>
                <a:sym typeface="Consolas"/>
              </a:rPr>
              <a:t>clases internas </a:t>
            </a:r>
            <a:r>
              <a:rPr lang="es-419">
                <a:latin typeface="Consolas"/>
                <a:ea typeface="Consolas"/>
                <a:cs typeface="Consolas"/>
                <a:sym typeface="Consolas"/>
              </a:rPr>
              <a:t>anónimas</a:t>
            </a:r>
            <a:r>
              <a:rPr lang="es-419">
                <a:latin typeface="Consolas"/>
                <a:ea typeface="Consolas"/>
                <a:cs typeface="Consolas"/>
                <a:sym typeface="Consolas"/>
              </a:rPr>
              <a:t> </a:t>
            </a:r>
            <a:endParaRPr>
              <a:latin typeface="Consolas"/>
              <a:ea typeface="Consolas"/>
              <a:cs typeface="Consolas"/>
              <a:sym typeface="Consolas"/>
            </a:endParaRPr>
          </a:p>
        </p:txBody>
      </p:sp>
      <p:cxnSp>
        <p:nvCxnSpPr>
          <p:cNvPr id="338" name="Google Shape;338;p62"/>
          <p:cNvCxnSpPr>
            <a:endCxn id="332" idx="1"/>
          </p:cNvCxnSpPr>
          <p:nvPr/>
        </p:nvCxnSpPr>
        <p:spPr>
          <a:xfrm flipH="1" rot="10800000">
            <a:off x="2007350" y="1805525"/>
            <a:ext cx="1154400" cy="5583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62"/>
          <p:cNvCxnSpPr>
            <a:stCxn id="332" idx="3"/>
            <a:endCxn id="334" idx="0"/>
          </p:cNvCxnSpPr>
          <p:nvPr/>
        </p:nvCxnSpPr>
        <p:spPr>
          <a:xfrm>
            <a:off x="4456550" y="1805525"/>
            <a:ext cx="799800" cy="3960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62"/>
          <p:cNvCxnSpPr>
            <a:stCxn id="333" idx="2"/>
            <a:endCxn id="335" idx="0"/>
          </p:cNvCxnSpPr>
          <p:nvPr/>
        </p:nvCxnSpPr>
        <p:spPr>
          <a:xfrm>
            <a:off x="2299575" y="2910300"/>
            <a:ext cx="516900" cy="6711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62"/>
          <p:cNvCxnSpPr>
            <a:endCxn id="333" idx="2"/>
          </p:cNvCxnSpPr>
          <p:nvPr/>
        </p:nvCxnSpPr>
        <p:spPr>
          <a:xfrm rot="10800000">
            <a:off x="2299575" y="2910300"/>
            <a:ext cx="1763100" cy="7839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62"/>
          <p:cNvCxnSpPr>
            <a:stCxn id="333" idx="2"/>
          </p:cNvCxnSpPr>
          <p:nvPr/>
        </p:nvCxnSpPr>
        <p:spPr>
          <a:xfrm>
            <a:off x="2299575" y="2910300"/>
            <a:ext cx="3378600" cy="736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3"/>
          <p:cNvSpPr txBox="1"/>
          <p:nvPr>
            <p:ph idx="1" type="body"/>
          </p:nvPr>
        </p:nvSpPr>
        <p:spPr>
          <a:xfrm>
            <a:off x="311700" y="261325"/>
            <a:ext cx="8520600" cy="4668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Clases internas (Clases anidadas no estáticas)</a:t>
            </a:r>
            <a:endParaRPr b="1"/>
          </a:p>
          <a:p>
            <a:pPr indent="0" lvl="0" marL="0" rtl="0" algn="l">
              <a:spcBef>
                <a:spcPts val="0"/>
              </a:spcBef>
              <a:spcAft>
                <a:spcPts val="0"/>
              </a:spcAft>
              <a:buNone/>
            </a:pPr>
            <a:r>
              <a:rPr lang="es-419" sz="1400"/>
              <a:t>Las clases internas son un mecanismo de seguridad en Java. Sabemos que una clase no puede asociarse con el modificador de acceso privado, pero si tenemos la clase como miembro de otra clase, entonces la clase interna puede hacerse privada. Y esto también se usa para acceder a los miembros privados de una clase.</a:t>
            </a:r>
            <a:br>
              <a:rPr lang="es-419" sz="1400"/>
            </a:br>
            <a:br>
              <a:rPr lang="es-419"/>
            </a:br>
            <a:r>
              <a:rPr lang="es-419" sz="1600"/>
              <a:t>Las clases internas son de tres tipos según cómo y dónde las defina. Ellos son:</a:t>
            </a:r>
            <a:endParaRPr sz="1600"/>
          </a:p>
          <a:p>
            <a:pPr indent="-317500" lvl="0" marL="914400" rtl="0" algn="l">
              <a:spcBef>
                <a:spcPts val="1600"/>
              </a:spcBef>
              <a:spcAft>
                <a:spcPts val="0"/>
              </a:spcAft>
              <a:buSzPts val="1400"/>
              <a:buChar char="●"/>
            </a:pPr>
            <a:r>
              <a:rPr lang="es-419" sz="1400"/>
              <a:t>Clase interna</a:t>
            </a:r>
            <a:endParaRPr sz="1400"/>
          </a:p>
          <a:p>
            <a:pPr indent="-317500" lvl="0" marL="914400" rtl="0" algn="l">
              <a:spcBef>
                <a:spcPts val="0"/>
              </a:spcBef>
              <a:spcAft>
                <a:spcPts val="0"/>
              </a:spcAft>
              <a:buSzPts val="1400"/>
              <a:buChar char="●"/>
            </a:pPr>
            <a:r>
              <a:rPr lang="es-419" sz="1400"/>
              <a:t>Clase interna local del método</a:t>
            </a:r>
            <a:endParaRPr sz="1400"/>
          </a:p>
          <a:p>
            <a:pPr indent="-317500" lvl="0" marL="914400" rtl="0" algn="l">
              <a:spcBef>
                <a:spcPts val="0"/>
              </a:spcBef>
              <a:spcAft>
                <a:spcPts val="0"/>
              </a:spcAft>
              <a:buSzPts val="1400"/>
              <a:buChar char="●"/>
            </a:pPr>
            <a:r>
              <a:rPr lang="es-419" sz="1400"/>
              <a:t>Clase interna anónima</a:t>
            </a:r>
            <a:endParaRPr sz="1400"/>
          </a:p>
          <a:p>
            <a:pPr indent="0" lvl="0" marL="0" rtl="0" algn="l">
              <a:spcBef>
                <a:spcPts val="1600"/>
              </a:spcBef>
              <a:spcAft>
                <a:spcPts val="0"/>
              </a:spcAft>
              <a:buNone/>
            </a:pPr>
            <a:r>
              <a:rPr b="1" lang="es-419"/>
              <a:t>Clase interna</a:t>
            </a:r>
            <a:br>
              <a:rPr b="1" lang="es-419" sz="1400"/>
            </a:br>
            <a:r>
              <a:rPr lang="es-419" sz="1400"/>
              <a:t>Crear una clase interna es bastante simple. Solo necesitas escribir una clase dentro de una clase. A diferencia de una clase, una clase interna puede ser privada y una vez que declaras una clase interna privada, no se puede acceder desde un objeto fuera de la clase.</a:t>
            </a:r>
            <a:endParaRPr sz="1400"/>
          </a:p>
          <a:p>
            <a:pPr indent="0" lvl="0" marL="0" rtl="0" algn="l">
              <a:spcBef>
                <a:spcPts val="1600"/>
              </a:spcBef>
              <a:spcAft>
                <a:spcPts val="1600"/>
              </a:spcAft>
              <a:buNone/>
            </a:pPr>
            <a:r>
              <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4"/>
          <p:cNvSpPr txBox="1"/>
          <p:nvPr>
            <p:ph idx="1" type="body"/>
          </p:nvPr>
        </p:nvSpPr>
        <p:spPr>
          <a:xfrm>
            <a:off x="311700" y="237575"/>
            <a:ext cx="8520600" cy="433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Clase interna anónima</a:t>
            </a:r>
            <a:endParaRPr/>
          </a:p>
          <a:p>
            <a:pPr indent="0" lvl="0" marL="0" rtl="0" algn="just">
              <a:spcBef>
                <a:spcPts val="0"/>
              </a:spcBef>
              <a:spcAft>
                <a:spcPts val="0"/>
              </a:spcAft>
              <a:buNone/>
            </a:pPr>
            <a:r>
              <a:rPr lang="es-419" sz="1400"/>
              <a:t>Una clase interna declarada sin un nombre de clase se conoce como clase interna anónima. En el caso de clases internas anónimas, las declaramos y las creamos al mismo tiempo. En general, se usan siempre que necesite anular el método de una clase o una interfaz.</a:t>
            </a:r>
            <a:endParaRPr sz="1400"/>
          </a:p>
          <a:p>
            <a:pPr indent="0" lvl="0" marL="0" rtl="0" algn="just">
              <a:spcBef>
                <a:spcPts val="1600"/>
              </a:spcBef>
              <a:spcAft>
                <a:spcPts val="0"/>
              </a:spcAft>
              <a:buNone/>
            </a:pPr>
            <a:r>
              <a:rPr b="1" lang="es-419"/>
              <a:t>Clase interna anónima como argumento</a:t>
            </a:r>
            <a:endParaRPr sz="1400"/>
          </a:p>
          <a:p>
            <a:pPr indent="0" lvl="0" marL="0" rtl="0" algn="just">
              <a:spcBef>
                <a:spcPts val="0"/>
              </a:spcBef>
              <a:spcAft>
                <a:spcPts val="0"/>
              </a:spcAft>
              <a:buNone/>
            </a:pPr>
            <a:r>
              <a:rPr lang="es-419" sz="1400"/>
              <a:t>Generalmente, si un método acepta un objeto de una interfaz, una clase abstracta o una clase concreta, entonces podemos implementar la interfaz, extender la clase abstracta y pasar el objeto al método. Si es una clase, podemos pasarla directamente al método.</a:t>
            </a:r>
            <a:endParaRPr sz="1400"/>
          </a:p>
          <a:p>
            <a:pPr indent="0" lvl="0" marL="0" rtl="0" algn="just">
              <a:spcBef>
                <a:spcPts val="1600"/>
              </a:spcBef>
              <a:spcAft>
                <a:spcPts val="0"/>
              </a:spcAft>
              <a:buNone/>
            </a:pPr>
            <a:r>
              <a:rPr b="1" lang="es-419"/>
              <a:t>Clase estática anidada</a:t>
            </a:r>
            <a:endParaRPr b="1" sz="1400"/>
          </a:p>
          <a:p>
            <a:pPr indent="0" lvl="0" marL="0" rtl="0" algn="just">
              <a:spcBef>
                <a:spcPts val="0"/>
              </a:spcBef>
              <a:spcAft>
                <a:spcPts val="1600"/>
              </a:spcAft>
              <a:buNone/>
            </a:pPr>
            <a:r>
              <a:rPr lang="es-419" sz="1400"/>
              <a:t>Una clase interna estática es una clase anidada que es un miembro estático de la clase externa. Se puede acceder sin instanciar la clase externa, usando otros miembros estáticos. Al igual que los miembros estáticos, una clase anidada estática no tiene acceso a las variables de instancia y los métodos de la clase externa.</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5"/>
          <p:cNvSpPr txBox="1"/>
          <p:nvPr/>
        </p:nvSpPr>
        <p:spPr>
          <a:xfrm>
            <a:off x="381000" y="1447800"/>
            <a:ext cx="8451300" cy="317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419" sz="1800">
                <a:solidFill>
                  <a:schemeClr val="dk2"/>
                </a:solidFill>
                <a:latin typeface="Open Sans"/>
                <a:ea typeface="Open Sans"/>
                <a:cs typeface="Open Sans"/>
                <a:sym typeface="Open Sans"/>
              </a:rPr>
              <a:t>Hay tres modificadores de acceso: public, protected y private, sin embargo existen 4 tipos de niveles de acceso: public, protected, default y private.</a:t>
            </a:r>
            <a:endParaRPr/>
          </a:p>
        </p:txBody>
      </p:sp>
      <p:sp>
        <p:nvSpPr>
          <p:cNvPr id="358" name="Google Shape;35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Modificadores de acceso</a:t>
            </a:r>
            <a:endParaRPr/>
          </a:p>
        </p:txBody>
      </p:sp>
      <p:pic>
        <p:nvPicPr>
          <p:cNvPr id="359" name="Google Shape;359;p65"/>
          <p:cNvPicPr preferRelativeResize="0"/>
          <p:nvPr/>
        </p:nvPicPr>
        <p:blipFill>
          <a:blip r:embed="rId3">
            <a:alphaModFix/>
          </a:blip>
          <a:stretch>
            <a:fillRect/>
          </a:stretch>
        </p:blipFill>
        <p:spPr>
          <a:xfrm>
            <a:off x="3279475" y="2393425"/>
            <a:ext cx="4577850" cy="2179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6"/>
          <p:cNvSpPr txBox="1"/>
          <p:nvPr/>
        </p:nvSpPr>
        <p:spPr>
          <a:xfrm>
            <a:off x="381000" y="1447800"/>
            <a:ext cx="8451300" cy="317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Open Sans"/>
              <a:buChar char="●"/>
            </a:pPr>
            <a:r>
              <a:rPr lang="es-419" sz="1700">
                <a:solidFill>
                  <a:schemeClr val="dk2"/>
                </a:solidFill>
                <a:latin typeface="Open Sans"/>
                <a:ea typeface="Open Sans"/>
                <a:cs typeface="Open Sans"/>
                <a:sym typeface="Open Sans"/>
              </a:rPr>
              <a:t>Los métodos y variables de instancia (no locales) se conocen como "miembros" (member).</a:t>
            </a:r>
            <a:endParaRPr sz="1700">
              <a:solidFill>
                <a:schemeClr val="dk2"/>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2"/>
              </a:buClr>
              <a:buSzPts val="1700"/>
              <a:buFont typeface="Open Sans"/>
              <a:buChar char="●"/>
            </a:pPr>
            <a:r>
              <a:rPr lang="es-419" sz="1700">
                <a:solidFill>
                  <a:schemeClr val="dk2"/>
                </a:solidFill>
                <a:latin typeface="Open Sans"/>
                <a:ea typeface="Open Sans"/>
                <a:cs typeface="Open Sans"/>
                <a:sym typeface="Open Sans"/>
              </a:rPr>
              <a:t>Los miembros pueden utilizar los cuatro niveles de acceso: public, protected, default, y private. El acceso a los “miembros” tiene dos formas:</a:t>
            </a:r>
            <a:endParaRPr sz="1700">
              <a:solidFill>
                <a:schemeClr val="dk2"/>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2"/>
              </a:buClr>
              <a:buSzPts val="1700"/>
              <a:buFont typeface="Open Sans"/>
              <a:buChar char="●"/>
            </a:pPr>
            <a:r>
              <a:rPr lang="es-419" sz="1700">
                <a:solidFill>
                  <a:schemeClr val="dk2"/>
                </a:solidFill>
                <a:latin typeface="Open Sans"/>
                <a:ea typeface="Open Sans"/>
                <a:cs typeface="Open Sans"/>
                <a:sym typeface="Open Sans"/>
              </a:rPr>
              <a:t>El código de una clase puede acceder a un miembro de otra clase.</a:t>
            </a:r>
            <a:endParaRPr sz="1700">
              <a:solidFill>
                <a:schemeClr val="dk2"/>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2"/>
              </a:buClr>
              <a:buSzPts val="1700"/>
              <a:buFont typeface="Open Sans"/>
              <a:buChar char="●"/>
            </a:pPr>
            <a:r>
              <a:rPr lang="es-419" sz="1700">
                <a:solidFill>
                  <a:schemeClr val="dk2"/>
                </a:solidFill>
                <a:latin typeface="Open Sans"/>
                <a:ea typeface="Open Sans"/>
                <a:cs typeface="Open Sans"/>
                <a:sym typeface="Open Sans"/>
              </a:rPr>
              <a:t>Una subclase puede heredar un miembro de su superclase.</a:t>
            </a:r>
            <a:endParaRPr sz="1700">
              <a:solidFill>
                <a:schemeClr val="dk2"/>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2"/>
              </a:buClr>
              <a:buSzPts val="1700"/>
              <a:buFont typeface="Open Sans"/>
              <a:buChar char="●"/>
            </a:pPr>
            <a:r>
              <a:rPr lang="es-419" sz="1700">
                <a:solidFill>
                  <a:schemeClr val="dk2"/>
                </a:solidFill>
                <a:latin typeface="Open Sans"/>
                <a:ea typeface="Open Sans"/>
                <a:cs typeface="Open Sans"/>
                <a:sym typeface="Open Sans"/>
              </a:rPr>
              <a:t>Si no se puede acceder a una clase, no se puede acceder a sus miembros.</a:t>
            </a:r>
            <a:endParaRPr sz="1700">
              <a:solidFill>
                <a:schemeClr val="dk2"/>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2"/>
              </a:buClr>
              <a:buSzPts val="1700"/>
              <a:buFont typeface="Open Sans"/>
              <a:buChar char="●"/>
            </a:pPr>
            <a:r>
              <a:rPr lang="es-419" sz="1700">
                <a:solidFill>
                  <a:schemeClr val="dk2"/>
                </a:solidFill>
                <a:latin typeface="Open Sans"/>
                <a:ea typeface="Open Sans"/>
                <a:cs typeface="Open Sans"/>
                <a:sym typeface="Open Sans"/>
              </a:rPr>
              <a:t>Determine la visibilidad de la clase antes de determinar la visibilidad del miembro.</a:t>
            </a:r>
            <a:endParaRPr sz="17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1800">
              <a:solidFill>
                <a:schemeClr val="dk2"/>
              </a:solidFill>
              <a:latin typeface="Open Sans"/>
              <a:ea typeface="Open Sans"/>
              <a:cs typeface="Open Sans"/>
              <a:sym typeface="Open Sans"/>
            </a:endParaRPr>
          </a:p>
        </p:txBody>
      </p:sp>
      <p:sp>
        <p:nvSpPr>
          <p:cNvPr id="365" name="Google Shape;36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Modificadores de acceso de miembro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7"/>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Reglas sobre los tipos de acceso de miembro</a:t>
            </a:r>
            <a:endParaRPr b="1"/>
          </a:p>
          <a:p>
            <a:pPr indent="-342900" lvl="0" marL="457200" marR="0" rtl="0" algn="just">
              <a:lnSpc>
                <a:spcPct val="115000"/>
              </a:lnSpc>
              <a:spcBef>
                <a:spcPts val="1600"/>
              </a:spcBef>
              <a:spcAft>
                <a:spcPts val="0"/>
              </a:spcAft>
              <a:buSzPts val="1800"/>
              <a:buChar char="●"/>
            </a:pPr>
            <a:r>
              <a:rPr lang="es-419"/>
              <a:t>Los miembros públicos pueden ser accedidos por todas las otras clases, incluso en otros paquetes.</a:t>
            </a:r>
            <a:endParaRPr/>
          </a:p>
          <a:p>
            <a:pPr indent="-342900" lvl="0" marL="457200" marR="0" rtl="0" algn="just">
              <a:lnSpc>
                <a:spcPct val="115000"/>
              </a:lnSpc>
              <a:spcBef>
                <a:spcPts val="0"/>
              </a:spcBef>
              <a:spcAft>
                <a:spcPts val="0"/>
              </a:spcAft>
              <a:buSzPts val="1800"/>
              <a:buChar char="●"/>
            </a:pPr>
            <a:r>
              <a:rPr lang="es-419"/>
              <a:t>Si un miembro de superclase es público, la subclase lo hereda, independientemente del paquete.</a:t>
            </a:r>
            <a:endParaRPr/>
          </a:p>
          <a:p>
            <a:pPr indent="-342900" lvl="0" marL="457200" marR="0" rtl="0" algn="just">
              <a:lnSpc>
                <a:spcPct val="115000"/>
              </a:lnSpc>
              <a:spcBef>
                <a:spcPts val="0"/>
              </a:spcBef>
              <a:spcAft>
                <a:spcPts val="0"/>
              </a:spcAft>
              <a:buSzPts val="1800"/>
              <a:buChar char="●"/>
            </a:pPr>
            <a:r>
              <a:rPr lang="es-419"/>
              <a:t>Los miembros a los que se accede sin el operador punto (.) Deben pertenecer a la misma clase. (</a:t>
            </a:r>
            <a:r>
              <a:rPr b="1" lang="es-419"/>
              <a:t>this</a:t>
            </a:r>
            <a:r>
              <a:rPr lang="es-419"/>
              <a:t>). Siempre hace referencia al objeto que se está ejecutando actualmente.</a:t>
            </a:r>
            <a:endParaRPr/>
          </a:p>
          <a:p>
            <a:pPr indent="-342900" lvl="0" marL="457200" marR="0" rtl="0" algn="just">
              <a:lnSpc>
                <a:spcPct val="115000"/>
              </a:lnSpc>
              <a:spcBef>
                <a:spcPts val="0"/>
              </a:spcBef>
              <a:spcAft>
                <a:spcPts val="0"/>
              </a:spcAft>
              <a:buSzPts val="1800"/>
              <a:buChar char="●"/>
            </a:pPr>
            <a:r>
              <a:rPr b="1" lang="es-419"/>
              <a:t>this.aMethod() </a:t>
            </a:r>
            <a:r>
              <a:rPr lang="es-419"/>
              <a:t>es lo mismo que invocar </a:t>
            </a:r>
            <a:r>
              <a:rPr b="1" lang="es-419"/>
              <a:t>aMethod()</a:t>
            </a:r>
            <a:r>
              <a:rPr lang="es-419"/>
              <a:t>.</a:t>
            </a:r>
            <a:endParaRPr/>
          </a:p>
          <a:p>
            <a:pPr indent="-342900" lvl="0" marL="457200" marR="0" rtl="0" algn="just">
              <a:lnSpc>
                <a:spcPct val="115000"/>
              </a:lnSpc>
              <a:spcBef>
                <a:spcPts val="0"/>
              </a:spcBef>
              <a:spcAft>
                <a:spcPts val="0"/>
              </a:spcAft>
              <a:buSzPts val="1800"/>
              <a:buChar char="●"/>
            </a:pPr>
            <a:r>
              <a:rPr lang="es-419"/>
              <a:t>Se puede acceder a miembros privados sólo por código en la misma clase.</a:t>
            </a:r>
            <a:endParaRPr/>
          </a:p>
          <a:p>
            <a:pPr indent="-342900" lvl="0" marL="457200" marR="0" rtl="0" algn="just">
              <a:lnSpc>
                <a:spcPct val="115000"/>
              </a:lnSpc>
              <a:spcBef>
                <a:spcPts val="0"/>
              </a:spcBef>
              <a:spcAft>
                <a:spcPts val="0"/>
              </a:spcAft>
              <a:buSzPts val="1800"/>
              <a:buChar char="●"/>
            </a:pPr>
            <a:r>
              <a:rPr lang="es-419"/>
              <a:t>Los miembros privados no son visibles para las subclases, por lo que los miembros privados no pueden ser heredados.</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8"/>
          <p:cNvSpPr txBox="1"/>
          <p:nvPr/>
        </p:nvSpPr>
        <p:spPr>
          <a:xfrm>
            <a:off x="381000" y="1425425"/>
            <a:ext cx="8451300" cy="334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Las clases únicamente pueden tener acceso public o default.</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Una clase con acceso default sólo puede ser vista por clases dentro del mismo package.</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Una clase con acceso public puede ser vista por todas las clases de todos los paquetes.</a:t>
            </a:r>
            <a:endParaRPr sz="1800">
              <a:solidFill>
                <a:schemeClr val="dk2"/>
              </a:solidFill>
              <a:latin typeface="Open Sans"/>
              <a:ea typeface="Open Sans"/>
              <a:cs typeface="Open Sans"/>
              <a:sym typeface="Open Sans"/>
            </a:endParaRPr>
          </a:p>
          <a:p>
            <a:pPr indent="-342900" lvl="0" marL="457200" rtl="0" algn="just">
              <a:lnSpc>
                <a:spcPct val="115000"/>
              </a:lnSpc>
              <a:spcBef>
                <a:spcPts val="0"/>
              </a:spcBef>
              <a:spcAft>
                <a:spcPts val="0"/>
              </a:spcAft>
              <a:buClr>
                <a:schemeClr val="dk2"/>
              </a:buClr>
              <a:buSzPts val="1800"/>
              <a:buFont typeface="Open Sans"/>
              <a:buChar char="●"/>
            </a:pPr>
            <a:r>
              <a:rPr lang="es-419" sz="1800">
                <a:solidFill>
                  <a:schemeClr val="dk2"/>
                </a:solidFill>
                <a:latin typeface="Open Sans"/>
                <a:ea typeface="Open Sans"/>
                <a:cs typeface="Open Sans"/>
                <a:sym typeface="Open Sans"/>
              </a:rPr>
              <a:t>La visibilidad de la clase gira en torno a si el código de una clase puede</a:t>
            </a:r>
            <a:endParaRPr sz="1800">
              <a:solidFill>
                <a:schemeClr val="dk2"/>
              </a:solidFill>
              <a:latin typeface="Open Sans"/>
              <a:ea typeface="Open Sans"/>
              <a:cs typeface="Open Sans"/>
              <a:sym typeface="Open Sans"/>
            </a:endParaRPr>
          </a:p>
          <a:p>
            <a:pPr indent="-317500" lvl="1" marL="914400" rtl="0" algn="just">
              <a:lnSpc>
                <a:spcPct val="115000"/>
              </a:lnSpc>
              <a:spcBef>
                <a:spcPts val="0"/>
              </a:spcBef>
              <a:spcAft>
                <a:spcPts val="0"/>
              </a:spcAft>
              <a:buClr>
                <a:schemeClr val="dk2"/>
              </a:buClr>
              <a:buSzPts val="1400"/>
              <a:buFont typeface="Open Sans"/>
              <a:buChar char="○"/>
            </a:pPr>
            <a:r>
              <a:rPr lang="es-419">
                <a:solidFill>
                  <a:schemeClr val="dk2"/>
                </a:solidFill>
                <a:latin typeface="Open Sans"/>
                <a:ea typeface="Open Sans"/>
                <a:cs typeface="Open Sans"/>
                <a:sym typeface="Open Sans"/>
              </a:rPr>
              <a:t>Crear una instancia de otra clase</a:t>
            </a:r>
            <a:endParaRPr>
              <a:solidFill>
                <a:schemeClr val="dk2"/>
              </a:solidFill>
              <a:latin typeface="Open Sans"/>
              <a:ea typeface="Open Sans"/>
              <a:cs typeface="Open Sans"/>
              <a:sym typeface="Open Sans"/>
            </a:endParaRPr>
          </a:p>
          <a:p>
            <a:pPr indent="-317500" lvl="1" marL="914400" rtl="0" algn="just">
              <a:lnSpc>
                <a:spcPct val="115000"/>
              </a:lnSpc>
              <a:spcBef>
                <a:spcPts val="0"/>
              </a:spcBef>
              <a:spcAft>
                <a:spcPts val="0"/>
              </a:spcAft>
              <a:buClr>
                <a:schemeClr val="dk2"/>
              </a:buClr>
              <a:buSzPts val="1400"/>
              <a:buFont typeface="Open Sans"/>
              <a:buChar char="○"/>
            </a:pPr>
            <a:r>
              <a:rPr lang="es-419">
                <a:solidFill>
                  <a:schemeClr val="dk2"/>
                </a:solidFill>
                <a:latin typeface="Open Sans"/>
                <a:ea typeface="Open Sans"/>
                <a:cs typeface="Open Sans"/>
                <a:sym typeface="Open Sans"/>
              </a:rPr>
              <a:t>Extender (o subclase) otra clase</a:t>
            </a:r>
            <a:endParaRPr>
              <a:solidFill>
                <a:schemeClr val="dk2"/>
              </a:solidFill>
              <a:latin typeface="Open Sans"/>
              <a:ea typeface="Open Sans"/>
              <a:cs typeface="Open Sans"/>
              <a:sym typeface="Open Sans"/>
            </a:endParaRPr>
          </a:p>
          <a:p>
            <a:pPr indent="-317500" lvl="1" marL="914400" rtl="0" algn="just">
              <a:lnSpc>
                <a:spcPct val="115000"/>
              </a:lnSpc>
              <a:spcBef>
                <a:spcPts val="0"/>
              </a:spcBef>
              <a:spcAft>
                <a:spcPts val="0"/>
              </a:spcAft>
              <a:buClr>
                <a:schemeClr val="dk2"/>
              </a:buClr>
              <a:buSzPts val="1400"/>
              <a:buFont typeface="Open Sans"/>
              <a:buChar char="○"/>
            </a:pPr>
            <a:r>
              <a:rPr lang="es-419">
                <a:solidFill>
                  <a:schemeClr val="dk2"/>
                </a:solidFill>
                <a:latin typeface="Open Sans"/>
                <a:ea typeface="Open Sans"/>
                <a:cs typeface="Open Sans"/>
                <a:sym typeface="Open Sans"/>
              </a:rPr>
              <a:t>Métodos de acceso y variables de otra clase.</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1800">
              <a:solidFill>
                <a:schemeClr val="dk2"/>
              </a:solidFill>
              <a:latin typeface="Open Sans"/>
              <a:ea typeface="Open Sans"/>
              <a:cs typeface="Open Sans"/>
              <a:sym typeface="Open Sans"/>
            </a:endParaRPr>
          </a:p>
        </p:txBody>
      </p:sp>
      <p:sp>
        <p:nvSpPr>
          <p:cNvPr id="376" name="Google Shape;37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Modificadores de acceso de clase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419"/>
              <a:t>Las clases también pueden ser modificadas con final, abstract, o strictfp.</a:t>
            </a:r>
            <a:endParaRPr/>
          </a:p>
          <a:p>
            <a:pPr indent="-342900" lvl="0" marL="457200" rtl="0" algn="just">
              <a:spcBef>
                <a:spcPts val="0"/>
              </a:spcBef>
              <a:spcAft>
                <a:spcPts val="0"/>
              </a:spcAft>
              <a:buSzPts val="1800"/>
              <a:buChar char="●"/>
            </a:pPr>
            <a:r>
              <a:rPr lang="es-419"/>
              <a:t>Una clase no puede ser final y abstracta.</a:t>
            </a:r>
            <a:endParaRPr/>
          </a:p>
          <a:p>
            <a:pPr indent="-342900" lvl="0" marL="457200" rtl="0" algn="just">
              <a:spcBef>
                <a:spcPts val="0"/>
              </a:spcBef>
              <a:spcAft>
                <a:spcPts val="0"/>
              </a:spcAft>
              <a:buSzPts val="1800"/>
              <a:buChar char="●"/>
            </a:pPr>
            <a:r>
              <a:rPr lang="es-419"/>
              <a:t>Una clase final no puede ser sub clasificada (heredada).</a:t>
            </a:r>
            <a:endParaRPr/>
          </a:p>
          <a:p>
            <a:pPr indent="-342900" lvl="0" marL="457200" rtl="0" algn="just">
              <a:spcBef>
                <a:spcPts val="0"/>
              </a:spcBef>
              <a:spcAft>
                <a:spcPts val="0"/>
              </a:spcAft>
              <a:buSzPts val="1800"/>
              <a:buChar char="●"/>
            </a:pPr>
            <a:r>
              <a:rPr lang="es-419"/>
              <a:t>Una clase abstract no se puede instanciar.</a:t>
            </a:r>
            <a:endParaRPr/>
          </a:p>
          <a:p>
            <a:pPr indent="-342900" lvl="0" marL="457200" rtl="0" algn="just">
              <a:spcBef>
                <a:spcPts val="0"/>
              </a:spcBef>
              <a:spcAft>
                <a:spcPts val="0"/>
              </a:spcAft>
              <a:buSzPts val="1800"/>
              <a:buChar char="●"/>
            </a:pPr>
            <a:r>
              <a:rPr lang="es-419"/>
              <a:t>Un solo método abstract en una clase, obliga a que toda la clase debe ser abstract.</a:t>
            </a:r>
            <a:endParaRPr/>
          </a:p>
          <a:p>
            <a:pPr indent="-342900" lvl="0" marL="457200" rtl="0" algn="just">
              <a:spcBef>
                <a:spcPts val="0"/>
              </a:spcBef>
              <a:spcAft>
                <a:spcPts val="0"/>
              </a:spcAft>
              <a:buSzPts val="1800"/>
              <a:buChar char="●"/>
            </a:pPr>
            <a:r>
              <a:rPr lang="es-419"/>
              <a:t>Una clase abstract puede tener tanto métodos abstractos como no abstractos.</a:t>
            </a:r>
            <a:endParaRPr/>
          </a:p>
          <a:p>
            <a:pPr indent="-342900" lvl="0" marL="457200" rtl="0" algn="just">
              <a:spcBef>
                <a:spcPts val="0"/>
              </a:spcBef>
              <a:spcAft>
                <a:spcPts val="0"/>
              </a:spcAft>
              <a:buSzPts val="1800"/>
              <a:buChar char="●"/>
            </a:pPr>
            <a:r>
              <a:rPr lang="es-419"/>
              <a:t>La primera clase concreta para extender una clase abstracta debe implementar todos sus métodos abstractos.</a:t>
            </a:r>
            <a:endParaRPr/>
          </a:p>
          <a:p>
            <a:pPr indent="0" lvl="0" marL="0" rtl="0" algn="just">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Interfaces </a:t>
            </a:r>
            <a:r>
              <a:rPr lang="es-419"/>
              <a:t>Java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Interfaces </a:t>
            </a:r>
            <a:endParaRPr/>
          </a:p>
        </p:txBody>
      </p:sp>
      <p:sp>
        <p:nvSpPr>
          <p:cNvPr id="392" name="Google Shape;392;p7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Las interfaces son contratos para lo que una clase puede hacer, pero no dicen nada sobre la forma en que la clase debe hacerlo.</a:t>
            </a:r>
            <a:endParaRPr/>
          </a:p>
          <a:p>
            <a:pPr indent="0" lvl="0" marL="0" rtl="0" algn="just">
              <a:spcBef>
                <a:spcPts val="1600"/>
              </a:spcBef>
              <a:spcAft>
                <a:spcPts val="0"/>
              </a:spcAft>
              <a:buNone/>
            </a:pPr>
            <a:r>
              <a:rPr lang="es-419"/>
              <a:t>Las mismas pueden ser implementados por cualquier clase desde cualquier árbol de herencia.</a:t>
            </a:r>
            <a:endParaRPr/>
          </a:p>
          <a:p>
            <a:pPr indent="0" lvl="0" marL="0" rtl="0" algn="just">
              <a:spcBef>
                <a:spcPts val="1600"/>
              </a:spcBef>
              <a:spcAft>
                <a:spcPts val="0"/>
              </a:spcAft>
              <a:buNone/>
            </a:pPr>
            <a:r>
              <a:rPr lang="es-419"/>
              <a:t>Todos sus métodos por defecto son públicos, la declaración explícita de los los mismos es opcional.</a:t>
            </a:r>
            <a:endParaRPr/>
          </a:p>
          <a:p>
            <a:pPr indent="0" lvl="0" marL="0" rtl="0" algn="just">
              <a:spcBef>
                <a:spcPts val="1600"/>
              </a:spcBef>
              <a:spcAft>
                <a:spcPts val="0"/>
              </a:spcAft>
              <a:buNone/>
            </a:pPr>
            <a:r>
              <a:rPr lang="es-419"/>
              <a:t>Una interfaz es como una clase abstracta de 100% y es implícitamente abstracta si escribe el modificador abstracto en la declaración o no.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249450"/>
            <a:ext cx="8520600" cy="4454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Java HotSpot Server VM</a:t>
            </a:r>
            <a:endParaRPr/>
          </a:p>
          <a:p>
            <a:pPr indent="0" lvl="0" marL="0" rtl="0" algn="just">
              <a:spcBef>
                <a:spcPts val="0"/>
              </a:spcBef>
              <a:spcAft>
                <a:spcPts val="0"/>
              </a:spcAft>
              <a:buNone/>
            </a:pPr>
            <a:r>
              <a:rPr lang="es-419" sz="1400"/>
              <a:t>El servidor VM es una implementación diseñada para la máxima velocidad de ejecución del programa, intercambiando tiempo de ejecución y memoria. Se puede invocar mediante el uso de la opción -server de la línea de comando al iniciar una aplicación.</a:t>
            </a:r>
            <a:endParaRPr sz="1400"/>
          </a:p>
          <a:p>
            <a:pPr indent="0" lvl="0" marL="0" rtl="0" algn="just">
              <a:spcBef>
                <a:spcPts val="1600"/>
              </a:spcBef>
              <a:spcAft>
                <a:spcPts val="0"/>
              </a:spcAft>
              <a:buNone/>
            </a:pPr>
            <a:r>
              <a:rPr b="1" lang="es-419"/>
              <a:t>Bibliotecas de base</a:t>
            </a:r>
            <a:endParaRPr sz="1400"/>
          </a:p>
          <a:p>
            <a:pPr indent="0" lvl="0" marL="0" rtl="0" algn="just">
              <a:spcBef>
                <a:spcPts val="0"/>
              </a:spcBef>
              <a:spcAft>
                <a:spcPts val="0"/>
              </a:spcAft>
              <a:buNone/>
            </a:pPr>
            <a:r>
              <a:rPr lang="es-419" sz="1400"/>
              <a:t>Clases e interfaces que proporcionan funciones básicas y funcionalidades fundamentales para la plataforma Java.</a:t>
            </a:r>
            <a:endParaRPr sz="1400"/>
          </a:p>
          <a:p>
            <a:pPr indent="0" lvl="0" marL="0" rtl="0" algn="just">
              <a:spcBef>
                <a:spcPts val="0"/>
              </a:spcBef>
              <a:spcAft>
                <a:spcPts val="0"/>
              </a:spcAft>
              <a:buNone/>
            </a:pPr>
            <a:br>
              <a:rPr lang="es-419" sz="1400"/>
            </a:br>
            <a:r>
              <a:rPr b="1" lang="es-419" sz="1600"/>
              <a:t>Paquetes java.lang y java.util</a:t>
            </a:r>
            <a:endParaRPr sz="1400"/>
          </a:p>
          <a:p>
            <a:pPr indent="0" lvl="0" marL="0" rtl="0" algn="just">
              <a:spcBef>
                <a:spcPts val="0"/>
              </a:spcBef>
              <a:spcAft>
                <a:spcPts val="0"/>
              </a:spcAft>
              <a:buNone/>
            </a:pPr>
            <a:r>
              <a:rPr lang="es-419" sz="1400"/>
              <a:t>Proporciona las clases fundamentales de objeto y clase, clases contenedoras para tipos primitivos, una clase básica de matemática y más. </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b="1" lang="es-419" sz="1600"/>
              <a:t>Biblioteca Math</a:t>
            </a:r>
            <a:endParaRPr sz="1400"/>
          </a:p>
          <a:p>
            <a:pPr indent="0" lvl="0" marL="0" rtl="0" algn="just">
              <a:spcBef>
                <a:spcPts val="0"/>
              </a:spcBef>
              <a:spcAft>
                <a:spcPts val="0"/>
              </a:spcAft>
              <a:buNone/>
            </a:pPr>
            <a:r>
              <a:rPr lang="es-419" sz="1400"/>
              <a:t>La funcionalidad matemática incluye bibliotecas de punto flotante y matemática de precisión arbitraria. </a:t>
            </a:r>
            <a:br>
              <a:rPr lang="es-419" sz="1400"/>
            </a:br>
            <a:endParaRPr sz="1400"/>
          </a:p>
          <a:p>
            <a:pPr indent="0" lvl="0" marL="0" rtl="0" algn="just">
              <a:spcBef>
                <a:spcPts val="1600"/>
              </a:spcBef>
              <a:spcAft>
                <a:spcPts val="1600"/>
              </a:spcAft>
              <a:buNone/>
            </a:pPr>
            <a:br>
              <a:rPr lang="es-419" sz="1400"/>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2"/>
          <p:cNvSpPr txBox="1"/>
          <p:nvPr>
            <p:ph idx="1" type="body"/>
          </p:nvPr>
        </p:nvSpPr>
        <p:spPr>
          <a:xfrm>
            <a:off x="311700" y="1345675"/>
            <a:ext cx="8520600" cy="339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419" sz="1600"/>
              <a:t>Las interfaces pueden tener constantes, que siempre son implícitamente  public, static y final.</a:t>
            </a:r>
            <a:endParaRPr sz="1600"/>
          </a:p>
          <a:p>
            <a:pPr indent="-330200" lvl="0" marL="457200" rtl="0" algn="just">
              <a:spcBef>
                <a:spcPts val="0"/>
              </a:spcBef>
              <a:spcAft>
                <a:spcPts val="0"/>
              </a:spcAft>
              <a:buSzPts val="1600"/>
              <a:buChar char="●"/>
            </a:pPr>
            <a:r>
              <a:rPr lang="es-419" sz="1600"/>
              <a:t>Las declaraciones constantes de interfaces  public, static y final son opcionales en cualquier combinación.</a:t>
            </a:r>
            <a:endParaRPr sz="1600"/>
          </a:p>
          <a:p>
            <a:pPr indent="-330200" lvl="0" marL="457200" rtl="0" algn="just">
              <a:spcBef>
                <a:spcPts val="0"/>
              </a:spcBef>
              <a:spcAft>
                <a:spcPts val="0"/>
              </a:spcAft>
              <a:buSzPts val="1600"/>
              <a:buChar char="●"/>
            </a:pPr>
            <a:r>
              <a:rPr lang="es-419" sz="1600"/>
              <a:t>Una clase de implementación legal no abstracta tiene las siguientes propiedades:</a:t>
            </a:r>
            <a:endParaRPr sz="1600"/>
          </a:p>
          <a:p>
            <a:pPr indent="-330200" lvl="0" marL="457200" rtl="0" algn="just">
              <a:spcBef>
                <a:spcPts val="0"/>
              </a:spcBef>
              <a:spcAft>
                <a:spcPts val="0"/>
              </a:spcAft>
              <a:buSzPts val="1600"/>
              <a:buChar char="●"/>
            </a:pPr>
            <a:r>
              <a:rPr lang="es-419" sz="1600"/>
              <a:t>Debe proporcionar implementaciones concretas para los métodos de la interfaz.</a:t>
            </a:r>
            <a:endParaRPr sz="1600"/>
          </a:p>
          <a:p>
            <a:pPr indent="-330200" lvl="0" marL="457200" rtl="0" algn="just">
              <a:spcBef>
                <a:spcPts val="0"/>
              </a:spcBef>
              <a:spcAft>
                <a:spcPts val="0"/>
              </a:spcAft>
              <a:buSzPts val="1600"/>
              <a:buChar char="●"/>
            </a:pPr>
            <a:r>
              <a:rPr lang="es-419" sz="1600"/>
              <a:t>Debe seguir todas las reglas legales de anulación para los métodos que implementa.</a:t>
            </a:r>
            <a:endParaRPr sz="1600"/>
          </a:p>
          <a:p>
            <a:pPr indent="-330200" lvl="0" marL="457200" rtl="0" algn="just">
              <a:spcBef>
                <a:spcPts val="0"/>
              </a:spcBef>
              <a:spcAft>
                <a:spcPts val="0"/>
              </a:spcAft>
              <a:buSzPts val="1600"/>
              <a:buChar char="●"/>
            </a:pPr>
            <a:r>
              <a:rPr lang="es-419" sz="1600"/>
              <a:t>No debe declarar ninguna nueva excepción comprobada para un método de implementación.</a:t>
            </a:r>
            <a:endParaRPr sz="1600"/>
          </a:p>
          <a:p>
            <a:pPr indent="-330200" lvl="0" marL="457200" rtl="0" algn="just">
              <a:spcBef>
                <a:spcPts val="0"/>
              </a:spcBef>
              <a:spcAft>
                <a:spcPts val="0"/>
              </a:spcAft>
              <a:buSzPts val="1600"/>
              <a:buChar char="●"/>
            </a:pPr>
            <a:r>
              <a:rPr lang="es-419" sz="1600"/>
              <a:t>No debe declarar excepciones comprobadas que sean más amplias que las excepciones declaradas en el método de interfaz.</a:t>
            </a:r>
            <a:endParaRPr sz="1600"/>
          </a:p>
        </p:txBody>
      </p:sp>
      <p:sp>
        <p:nvSpPr>
          <p:cNvPr id="398" name="Google Shape;398;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Reglas de i</a:t>
            </a:r>
            <a:r>
              <a:rPr lang="es-419"/>
              <a:t>mplementación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3"/>
          <p:cNvSpPr txBox="1"/>
          <p:nvPr>
            <p:ph idx="1" type="body"/>
          </p:nvPr>
        </p:nvSpPr>
        <p:spPr>
          <a:xfrm>
            <a:off x="311700" y="273200"/>
            <a:ext cx="8520600" cy="4295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419" sz="1600"/>
              <a:t>Puede declarar excepciones de tiempo de ejecución en cualquier implementación de método de interfaz independientemente de la declaración de interfaz.</a:t>
            </a:r>
            <a:endParaRPr sz="1600"/>
          </a:p>
          <a:p>
            <a:pPr indent="-330200" lvl="0" marL="457200" rtl="0" algn="just">
              <a:spcBef>
                <a:spcPts val="0"/>
              </a:spcBef>
              <a:spcAft>
                <a:spcPts val="0"/>
              </a:spcAft>
              <a:buSzPts val="1600"/>
              <a:buChar char="●"/>
            </a:pPr>
            <a:r>
              <a:rPr lang="es-419" sz="1600"/>
              <a:t>Debe mantener la firma exacta (que permite los retornos covariantes) y el tipo de retorno de los métodos que implementa (pero no tiene que declarar las excepciones de la interfaz).</a:t>
            </a:r>
            <a:endParaRPr sz="1600"/>
          </a:p>
          <a:p>
            <a:pPr indent="0" lvl="0" marL="0" rtl="0" algn="just">
              <a:spcBef>
                <a:spcPts val="1600"/>
              </a:spcBef>
              <a:spcAft>
                <a:spcPts val="1600"/>
              </a:spcAft>
              <a:buNone/>
            </a:pPr>
            <a:r>
              <a:t/>
            </a:r>
            <a:endParaRPr sz="1400"/>
          </a:p>
        </p:txBody>
      </p:sp>
      <p:graphicFrame>
        <p:nvGraphicFramePr>
          <p:cNvPr id="404" name="Google Shape;404;p73"/>
          <p:cNvGraphicFramePr/>
          <p:nvPr/>
        </p:nvGraphicFramePr>
        <p:xfrm>
          <a:off x="795325" y="1908250"/>
          <a:ext cx="3000000" cy="3000000"/>
        </p:xfrm>
        <a:graphic>
          <a:graphicData uri="http://schemas.openxmlformats.org/drawingml/2006/table">
            <a:tbl>
              <a:tblPr>
                <a:noFill/>
                <a:tableStyleId>{384D4F9B-1B06-447A-89E9-BFCE49620583}</a:tableStyleId>
              </a:tblPr>
              <a:tblGrid>
                <a:gridCol w="3639375"/>
              </a:tblGrid>
              <a:tr h="1656425">
                <a:tc>
                  <a:txBody>
                    <a:bodyPr/>
                    <a:lstStyle/>
                    <a:p>
                      <a:pPr indent="0" lvl="0" marL="0" rtl="0" algn="l">
                        <a:lnSpc>
                          <a:spcPct val="115000"/>
                        </a:lnSpc>
                        <a:spcBef>
                          <a:spcPts val="0"/>
                        </a:spcBef>
                        <a:spcAft>
                          <a:spcPts val="0"/>
                        </a:spcAft>
                        <a:buNone/>
                      </a:pP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class</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MyException</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extends</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Exception</a:t>
                      </a:r>
                      <a:r>
                        <a:rPr lang="es-419" sz="900">
                          <a:solidFill>
                            <a:srgbClr val="FFFFFF"/>
                          </a:solidFill>
                          <a:highlight>
                            <a:srgbClr val="333333"/>
                          </a:highlight>
                          <a:latin typeface="Consolas"/>
                          <a:ea typeface="Consolas"/>
                          <a:cs typeface="Consolas"/>
                          <a:sym typeface="Consolas"/>
                        </a:rPr>
                        <a:t> {} </a:t>
                      </a:r>
                      <a:br>
                        <a:rPr lang="es-419" sz="900">
                          <a:solidFill>
                            <a:srgbClr val="FFFFFF"/>
                          </a:solidFill>
                          <a:highlight>
                            <a:srgbClr val="333333"/>
                          </a:highlight>
                          <a:latin typeface="Consolas"/>
                          <a:ea typeface="Consolas"/>
                          <a:cs typeface="Consolas"/>
                          <a:sym typeface="Consolas"/>
                        </a:rPr>
                      </a:b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class</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MySubException</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extends</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MyException</a:t>
                      </a:r>
                      <a:r>
                        <a:rPr lang="es-419" sz="900">
                          <a:solidFill>
                            <a:srgbClr val="FFFFFF"/>
                          </a:solidFill>
                          <a:highlight>
                            <a:srgbClr val="333333"/>
                          </a:highlight>
                          <a:latin typeface="Consolas"/>
                          <a:ea typeface="Consolas"/>
                          <a:cs typeface="Consolas"/>
                          <a:sym typeface="Consolas"/>
                        </a:rPr>
                        <a:t> {}</a:t>
                      </a:r>
                      <a:br>
                        <a:rPr lang="es-419" sz="900">
                          <a:solidFill>
                            <a:srgbClr val="FFFFFF"/>
                          </a:solidFill>
                          <a:highlight>
                            <a:srgbClr val="333333"/>
                          </a:highlight>
                          <a:latin typeface="Consolas"/>
                          <a:ea typeface="Consolas"/>
                          <a:cs typeface="Consolas"/>
                          <a:sym typeface="Consolas"/>
                        </a:rPr>
                      </a:br>
                      <a:br>
                        <a:rPr lang="es-419" sz="900">
                          <a:solidFill>
                            <a:srgbClr val="FFFFFF"/>
                          </a:solidFill>
                          <a:highlight>
                            <a:srgbClr val="333333"/>
                          </a:highlight>
                          <a:latin typeface="Consolas"/>
                          <a:ea typeface="Consolas"/>
                          <a:cs typeface="Consolas"/>
                          <a:sym typeface="Consolas"/>
                        </a:rPr>
                      </a:b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interface</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IFace1</a:t>
                      </a:r>
                      <a:r>
                        <a:rPr lang="es-419" sz="900">
                          <a:solidFill>
                            <a:srgbClr val="FFFFFF"/>
                          </a:solidFill>
                          <a:highlight>
                            <a:srgbClr val="333333"/>
                          </a:highlight>
                          <a:latin typeface="Consolas"/>
                          <a:ea typeface="Consolas"/>
                          <a:cs typeface="Consolas"/>
                          <a:sym typeface="Consolas"/>
                        </a:rPr>
                        <a:t> {</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method1</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Exception;   </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method2</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Exception;   </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method3</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MyException;</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method4</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MyException;</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method5</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MyException;</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a:t>
                      </a:r>
                      <a:endParaRPr sz="9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405" name="Google Shape;405;p73"/>
          <p:cNvGraphicFramePr/>
          <p:nvPr/>
        </p:nvGraphicFramePr>
        <p:xfrm>
          <a:off x="4005275" y="2807500"/>
          <a:ext cx="3000000" cy="3000000"/>
        </p:xfrm>
        <a:graphic>
          <a:graphicData uri="http://schemas.openxmlformats.org/drawingml/2006/table">
            <a:tbl>
              <a:tblPr>
                <a:noFill/>
                <a:tableStyleId>{384D4F9B-1B06-447A-89E9-BFCE49620583}</a:tableStyleId>
              </a:tblPr>
              <a:tblGrid>
                <a:gridCol w="4750825"/>
              </a:tblGrid>
              <a:tr h="1606250">
                <a:tc>
                  <a:txBody>
                    <a:bodyPr/>
                    <a:lstStyle/>
                    <a:p>
                      <a:pPr indent="0" lvl="0" marL="0" rtl="0" algn="l">
                        <a:lnSpc>
                          <a:spcPct val="115000"/>
                        </a:lnSpc>
                        <a:spcBef>
                          <a:spcPts val="0"/>
                        </a:spcBef>
                        <a:spcAft>
                          <a:spcPts val="0"/>
                        </a:spcAft>
                        <a:buNone/>
                      </a:pPr>
                      <a:br>
                        <a:rPr lang="es-419" sz="900">
                          <a:solidFill>
                            <a:srgbClr val="FFFFFF"/>
                          </a:solidFill>
                          <a:highlight>
                            <a:srgbClr val="333333"/>
                          </a:highlight>
                          <a:latin typeface="Consolas"/>
                          <a:ea typeface="Consolas"/>
                          <a:cs typeface="Consolas"/>
                          <a:sym typeface="Consolas"/>
                        </a:rPr>
                      </a:b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class</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Class1</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implements</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IFace1</a:t>
                      </a:r>
                      <a:r>
                        <a:rPr lang="es-419" sz="900">
                          <a:solidFill>
                            <a:srgbClr val="FFFFFF"/>
                          </a:solidFill>
                          <a:highlight>
                            <a:srgbClr val="333333"/>
                          </a:highlight>
                          <a:latin typeface="Consolas"/>
                          <a:ea typeface="Consolas"/>
                          <a:cs typeface="Consolas"/>
                          <a:sym typeface="Consolas"/>
                        </a:rPr>
                        <a:t> {   </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method1</a:t>
                      </a:r>
                      <a:r>
                        <a:rPr lang="es-419" sz="900">
                          <a:solidFill>
                            <a:srgbClr val="FFFFFF"/>
                          </a:solidFill>
                          <a:highlight>
                            <a:srgbClr val="333333"/>
                          </a:highlight>
                          <a:latin typeface="Consolas"/>
                          <a:ea typeface="Consolas"/>
                          <a:cs typeface="Consolas"/>
                          <a:sym typeface="Consolas"/>
                        </a:rPr>
                        <a:t>()  {}   &lt;- Ok</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method2</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MyException { } &lt;- Ok</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method3</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Exception { }  &lt;- Error</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method4</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MyException, Exception { }  &lt;- Error</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public</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void</a:t>
                      </a:r>
                      <a:r>
                        <a:rPr lang="es-419" sz="900">
                          <a:solidFill>
                            <a:srgbClr val="FFFFFF"/>
                          </a:solidFill>
                          <a:highlight>
                            <a:srgbClr val="333333"/>
                          </a:highlight>
                          <a:latin typeface="Consolas"/>
                          <a:ea typeface="Consolas"/>
                          <a:cs typeface="Consolas"/>
                          <a:sym typeface="Consolas"/>
                        </a:rPr>
                        <a:t> </a:t>
                      </a:r>
                      <a:r>
                        <a:rPr lang="es-419" sz="900">
                          <a:solidFill>
                            <a:srgbClr val="FFFFAA"/>
                          </a:solidFill>
                          <a:highlight>
                            <a:srgbClr val="333333"/>
                          </a:highlight>
                          <a:latin typeface="Consolas"/>
                          <a:ea typeface="Consolas"/>
                          <a:cs typeface="Consolas"/>
                          <a:sym typeface="Consolas"/>
                        </a:rPr>
                        <a:t>method5</a:t>
                      </a:r>
                      <a:r>
                        <a:rPr lang="es-419" sz="900">
                          <a:solidFill>
                            <a:srgbClr val="FFFFFF"/>
                          </a:solidFill>
                          <a:highlight>
                            <a:srgbClr val="333333"/>
                          </a:highlight>
                          <a:latin typeface="Consolas"/>
                          <a:ea typeface="Consolas"/>
                          <a:cs typeface="Consolas"/>
                          <a:sym typeface="Consolas"/>
                        </a:rPr>
                        <a:t>() </a:t>
                      </a:r>
                      <a:r>
                        <a:rPr lang="es-419" sz="900">
                          <a:solidFill>
                            <a:srgbClr val="FCC28C"/>
                          </a:solidFill>
                          <a:highlight>
                            <a:srgbClr val="333333"/>
                          </a:highlight>
                          <a:latin typeface="Consolas"/>
                          <a:ea typeface="Consolas"/>
                          <a:cs typeface="Consolas"/>
                          <a:sym typeface="Consolas"/>
                        </a:rPr>
                        <a:t>throws</a:t>
                      </a:r>
                      <a:r>
                        <a:rPr lang="es-419" sz="900">
                          <a:solidFill>
                            <a:srgbClr val="FFFFFF"/>
                          </a:solidFill>
                          <a:highlight>
                            <a:srgbClr val="333333"/>
                          </a:highlight>
                          <a:latin typeface="Consolas"/>
                          <a:ea typeface="Consolas"/>
                          <a:cs typeface="Consolas"/>
                          <a:sym typeface="Consolas"/>
                        </a:rPr>
                        <a:t> MyException, MySubException { }  &lt;- Ok</a:t>
                      </a:r>
                      <a:br>
                        <a:rPr lang="es-419" sz="900">
                          <a:solidFill>
                            <a:srgbClr val="FFFFFF"/>
                          </a:solidFill>
                          <a:highlight>
                            <a:srgbClr val="333333"/>
                          </a:highlight>
                          <a:latin typeface="Consolas"/>
                          <a:ea typeface="Consolas"/>
                          <a:cs typeface="Consolas"/>
                          <a:sym typeface="Consolas"/>
                        </a:rPr>
                      </a:br>
                      <a:r>
                        <a:rPr lang="es-419" sz="900">
                          <a:solidFill>
                            <a:srgbClr val="FFFFFF"/>
                          </a:solidFill>
                          <a:highlight>
                            <a:srgbClr val="333333"/>
                          </a:highlight>
                          <a:latin typeface="Consolas"/>
                          <a:ea typeface="Consolas"/>
                          <a:cs typeface="Consolas"/>
                          <a:sym typeface="Consolas"/>
                        </a:rPr>
                        <a:t>}</a:t>
                      </a:r>
                      <a:endParaRPr sz="9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4"/>
          <p:cNvSpPr txBox="1"/>
          <p:nvPr>
            <p:ph idx="1" type="body"/>
          </p:nvPr>
        </p:nvSpPr>
        <p:spPr>
          <a:xfrm>
            <a:off x="311700" y="273200"/>
            <a:ext cx="8520600" cy="4295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419" sz="1600"/>
              <a:t>Una clase que implementa una interfaz puede ser abstract.</a:t>
            </a:r>
            <a:endParaRPr sz="1600"/>
          </a:p>
          <a:p>
            <a:pPr indent="-330200" lvl="0" marL="457200" rtl="0" algn="just">
              <a:spcBef>
                <a:spcPts val="0"/>
              </a:spcBef>
              <a:spcAft>
                <a:spcPts val="0"/>
              </a:spcAft>
              <a:buSzPts val="1600"/>
              <a:buChar char="●"/>
            </a:pPr>
            <a:r>
              <a:rPr lang="es-419" sz="1600"/>
              <a:t>Una clase de implementación abstracta no tiene que implementar los métodos de interfaz (pero la primera subclase concreta debe).</a:t>
            </a:r>
            <a:endParaRPr sz="1600"/>
          </a:p>
          <a:p>
            <a:pPr indent="-330200" lvl="0" marL="457200" rtl="0" algn="just">
              <a:spcBef>
                <a:spcPts val="0"/>
              </a:spcBef>
              <a:spcAft>
                <a:spcPts val="0"/>
              </a:spcAft>
              <a:buSzPts val="1600"/>
              <a:buChar char="●"/>
            </a:pPr>
            <a:r>
              <a:rPr lang="es-419" sz="1600"/>
              <a:t>Una clase puede extender sólo una clase (no hay herencia múltiple), pero puede implementar muchas interfaces.</a:t>
            </a:r>
            <a:endParaRPr sz="1600"/>
          </a:p>
          <a:p>
            <a:pPr indent="-330200" lvl="0" marL="457200" rtl="0" algn="just">
              <a:spcBef>
                <a:spcPts val="0"/>
              </a:spcBef>
              <a:spcAft>
                <a:spcPts val="0"/>
              </a:spcAft>
              <a:buSzPts val="1600"/>
              <a:buChar char="●"/>
            </a:pPr>
            <a:r>
              <a:rPr lang="es-419" sz="1600"/>
              <a:t>Las interfaces pueden extender una o más interfaces.</a:t>
            </a:r>
            <a:endParaRPr sz="1600"/>
          </a:p>
          <a:p>
            <a:pPr indent="-330200" lvl="0" marL="457200" rtl="0" algn="just">
              <a:spcBef>
                <a:spcPts val="0"/>
              </a:spcBef>
              <a:spcAft>
                <a:spcPts val="0"/>
              </a:spcAft>
              <a:buSzPts val="1600"/>
              <a:buChar char="●"/>
            </a:pPr>
            <a:r>
              <a:rPr lang="es-419" sz="1600"/>
              <a:t>Las interfaces no pueden extender una clase o implementar una clase o interfaz.</a:t>
            </a:r>
            <a:endParaRPr sz="1600"/>
          </a:p>
          <a:p>
            <a:pPr indent="-330200" lvl="0" marL="457200" rtl="0" algn="just">
              <a:spcBef>
                <a:spcPts val="0"/>
              </a:spcBef>
              <a:spcAft>
                <a:spcPts val="0"/>
              </a:spcAft>
              <a:buSzPts val="1600"/>
              <a:buChar char="●"/>
            </a:pPr>
            <a:r>
              <a:rPr lang="es-419" sz="1600"/>
              <a:t>Al realizar el examen, verifique que las declaraciones de interfaz y clase sean legales antes de verificar otra lógica de código.</a:t>
            </a: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Interfaces recargadas</a:t>
            </a:r>
            <a:endParaRPr/>
          </a:p>
          <a:p>
            <a:pPr indent="0" lvl="0" marL="0" rtl="0" algn="l">
              <a:spcBef>
                <a:spcPts val="0"/>
              </a:spcBef>
              <a:spcAft>
                <a:spcPts val="0"/>
              </a:spcAft>
              <a:buNone/>
            </a:pPr>
            <a:r>
              <a:t/>
            </a:r>
            <a:endParaRPr/>
          </a:p>
        </p:txBody>
      </p:sp>
      <p:sp>
        <p:nvSpPr>
          <p:cNvPr id="416" name="Google Shape;416;p7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Java SE 8 hace un cambio grande a las interfaces con el fin de que las librerías puedan evolucionar sin perder compatibilidad. A partir de esta versión, las interfaces pueden proveer métodos con una implementación por defecto. Las clases que implementen dichas interfaces heredarán automáticamente la implementación por defecto si éstas no proveen una explícitamente:</a:t>
            </a:r>
            <a:endParaRPr sz="1600"/>
          </a:p>
          <a:p>
            <a:pPr indent="-323850" lvl="0" marL="457200" rtl="0" algn="just">
              <a:spcBef>
                <a:spcPts val="1600"/>
              </a:spcBef>
              <a:spcAft>
                <a:spcPts val="0"/>
              </a:spcAft>
              <a:buSzPts val="1500"/>
              <a:buChar char="●"/>
            </a:pPr>
            <a:r>
              <a:rPr lang="es-419" sz="1500"/>
              <a:t>Llamados métodos por defecto, métodos virtuales o métodos defensores , son especificados e implementados  en  la interface.  Usan  la nueva palabra reservada default antes  del tipo  de retorno.</a:t>
            </a:r>
            <a:endParaRPr sz="1500"/>
          </a:p>
          <a:p>
            <a:pPr indent="-323850" lvl="0" marL="457200" rtl="0" algn="just">
              <a:spcBef>
                <a:spcPts val="0"/>
              </a:spcBef>
              <a:spcAft>
                <a:spcPts val="0"/>
              </a:spcAft>
              <a:buSzPts val="1500"/>
              <a:buChar char="●"/>
            </a:pPr>
            <a:r>
              <a:rPr lang="es-419" sz="1500"/>
              <a:t>La implementación por defecto es usada solo cuando la clase implementadora no provee su propia implementación .</a:t>
            </a:r>
            <a:endParaRPr sz="1500"/>
          </a:p>
          <a:p>
            <a:pPr indent="-323850" lvl="0" marL="457200" rtl="0" algn="just">
              <a:spcBef>
                <a:spcPts val="0"/>
              </a:spcBef>
              <a:spcAft>
                <a:spcPts val="0"/>
              </a:spcAft>
              <a:buSzPts val="1500"/>
              <a:buChar char="●"/>
            </a:pPr>
            <a:r>
              <a:rPr lang="es-419" sz="1500"/>
              <a:t>Desde el punto de vista de quién invoca al método, es un método más de la interface.</a:t>
            </a:r>
            <a:endParaRPr sz="1500"/>
          </a:p>
          <a:p>
            <a:pPr indent="0" lvl="0" marL="0" rtl="0" algn="just">
              <a:spcBef>
                <a:spcPts val="1600"/>
              </a:spcBef>
              <a:spcAft>
                <a:spcPts val="16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6"/>
          <p:cNvSpPr txBox="1"/>
          <p:nvPr>
            <p:ph idx="1" type="body"/>
          </p:nvPr>
        </p:nvSpPr>
        <p:spPr>
          <a:xfrm>
            <a:off x="311700" y="261325"/>
            <a:ext cx="8520600" cy="453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419" sz="1500"/>
              <a:t>Se crea un conflicto cuando se implementen interfaces con métodos por defecto con el mismo nombre.</a:t>
            </a:r>
            <a:endParaRPr sz="1500"/>
          </a:p>
          <a:p>
            <a:pPr indent="0" lvl="0" marL="0" rtl="0" algn="just">
              <a:spcBef>
                <a:spcPts val="1600"/>
              </a:spcBef>
              <a:spcAft>
                <a:spcPts val="1600"/>
              </a:spcAft>
              <a:buNone/>
            </a:pPr>
            <a:r>
              <a:rPr lang="es-419" sz="1500"/>
              <a:t>Ejemplo</a:t>
            </a:r>
            <a:br>
              <a:rPr lang="es-419" sz="1500"/>
            </a:br>
            <a:endParaRPr/>
          </a:p>
        </p:txBody>
      </p:sp>
      <p:graphicFrame>
        <p:nvGraphicFramePr>
          <p:cNvPr id="422" name="Google Shape;422;p76"/>
          <p:cNvGraphicFramePr/>
          <p:nvPr/>
        </p:nvGraphicFramePr>
        <p:xfrm>
          <a:off x="1560025" y="1487870"/>
          <a:ext cx="3000000" cy="3000000"/>
        </p:xfrm>
        <a:graphic>
          <a:graphicData uri="http://schemas.openxmlformats.org/drawingml/2006/table">
            <a:tbl>
              <a:tblPr>
                <a:noFill/>
                <a:tableStyleId>{384D4F9B-1B06-447A-89E9-BFCE49620583}</a:tableStyleId>
              </a:tblPr>
              <a:tblGrid>
                <a:gridCol w="3395200"/>
              </a:tblGrid>
              <a:tr h="2938975">
                <a:tc>
                  <a:txBody>
                    <a:bodyPr/>
                    <a:lstStyle/>
                    <a:p>
                      <a:pPr indent="0" lvl="0" marL="0" rtl="0" algn="l">
                        <a:lnSpc>
                          <a:spcPct val="115000"/>
                        </a:lnSpc>
                        <a:spcBef>
                          <a:spcPts val="0"/>
                        </a:spcBef>
                        <a:spcAft>
                          <a:spcPts val="0"/>
                        </a:spcAft>
                        <a:buNone/>
                      </a:pPr>
                      <a:r>
                        <a:rPr lang="es-419" sz="1000">
                          <a:solidFill>
                            <a:srgbClr val="FCC28C"/>
                          </a:solidFill>
                          <a:highlight>
                            <a:srgbClr val="333333"/>
                          </a:highlight>
                          <a:latin typeface="Consolas"/>
                          <a:ea typeface="Consolas"/>
                          <a:cs typeface="Consolas"/>
                          <a:sym typeface="Consolas"/>
                        </a:rPr>
                        <a:t>interface</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A</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method</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method2</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interface</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C</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extends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A</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9B9B"/>
                          </a:solidFill>
                          <a:highlight>
                            <a:srgbClr val="333333"/>
                          </a:highlight>
                          <a:latin typeface="Consolas"/>
                          <a:ea typeface="Consolas"/>
                          <a:cs typeface="Consolas"/>
                          <a:sym typeface="Consolas"/>
                        </a:rPr>
                        <a:t>@Override</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default</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method</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System.out.println(</a:t>
                      </a:r>
                      <a:r>
                        <a:rPr lang="es-419" sz="1000">
                          <a:solidFill>
                            <a:srgbClr val="A2FCA2"/>
                          </a:solidFill>
                          <a:highlight>
                            <a:srgbClr val="333333"/>
                          </a:highlight>
                          <a:latin typeface="Consolas"/>
                          <a:ea typeface="Consolas"/>
                          <a:cs typeface="Consolas"/>
                          <a:sym typeface="Consolas"/>
                        </a:rPr>
                        <a:t>"C"</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interface</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B</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extends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A</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9B9B"/>
                          </a:solidFill>
                          <a:highlight>
                            <a:srgbClr val="333333"/>
                          </a:highlight>
                          <a:latin typeface="Consolas"/>
                          <a:ea typeface="Consolas"/>
                          <a:cs typeface="Consolas"/>
                          <a:sym typeface="Consolas"/>
                        </a:rPr>
                        <a:t>@Override</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default</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method</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System.out.println(</a:t>
                      </a:r>
                      <a:r>
                        <a:rPr lang="es-419" sz="1000">
                          <a:solidFill>
                            <a:srgbClr val="A2FCA2"/>
                          </a:solidFill>
                          <a:highlight>
                            <a:srgbClr val="333333"/>
                          </a:highlight>
                          <a:latin typeface="Consolas"/>
                          <a:ea typeface="Consolas"/>
                          <a:cs typeface="Consolas"/>
                          <a:sym typeface="Consolas"/>
                        </a:rPr>
                        <a:t>"B"</a:t>
                      </a:r>
                      <a:r>
                        <a:rPr lang="es-419" sz="1000">
                          <a:solidFill>
                            <a:srgbClr val="FFFFFF"/>
                          </a:solidFill>
                          <a:highlight>
                            <a:srgbClr val="333333"/>
                          </a:highlight>
                          <a:latin typeface="Consolas"/>
                          <a:ea typeface="Consolas"/>
                          <a:cs typeface="Consolas"/>
                          <a:sym typeface="Consolas"/>
                        </a:rPr>
                        <a: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endParaRPr sz="1000"/>
                    </a:p>
                  </a:txBody>
                  <a:tcPr marT="63500" marB="63500" marR="63500" marL="63500">
                    <a:solidFill>
                      <a:srgbClr val="333333"/>
                    </a:solidFill>
                  </a:tcPr>
                </a:tc>
              </a:tr>
            </a:tbl>
          </a:graphicData>
        </a:graphic>
      </p:graphicFrame>
      <p:graphicFrame>
        <p:nvGraphicFramePr>
          <p:cNvPr id="423" name="Google Shape;423;p76"/>
          <p:cNvGraphicFramePr/>
          <p:nvPr/>
        </p:nvGraphicFramePr>
        <p:xfrm>
          <a:off x="5362343" y="1487885"/>
          <a:ext cx="3000000" cy="3000000"/>
        </p:xfrm>
        <a:graphic>
          <a:graphicData uri="http://schemas.openxmlformats.org/drawingml/2006/table">
            <a:tbl>
              <a:tblPr>
                <a:noFill/>
                <a:tableStyleId>{384D4F9B-1B06-447A-89E9-BFCE49620583}</a:tableStyleId>
              </a:tblPr>
              <a:tblGrid>
                <a:gridCol w="3270575"/>
              </a:tblGrid>
              <a:tr h="3213100">
                <a:tc>
                  <a:txBody>
                    <a:bodyPr/>
                    <a:lstStyle/>
                    <a:p>
                      <a:pPr indent="0" lvl="0" marL="0" rtl="0" algn="l">
                        <a:lnSpc>
                          <a:spcPct val="115000"/>
                        </a:lnSpc>
                        <a:spcBef>
                          <a:spcPts val="0"/>
                        </a:spcBef>
                        <a:spcAft>
                          <a:spcPts val="0"/>
                        </a:spcAft>
                        <a:buNone/>
                      </a:pPr>
                      <a:r>
                        <a:rPr lang="es-419" sz="1000">
                          <a:solidFill>
                            <a:srgbClr val="888888"/>
                          </a:solidFill>
                          <a:highlight>
                            <a:srgbClr val="333333"/>
                          </a:highlight>
                          <a:latin typeface="Consolas"/>
                          <a:ea typeface="Consolas"/>
                          <a:cs typeface="Consolas"/>
                          <a:sym typeface="Consolas"/>
                        </a:rPr>
                        <a:t>/*Error*/</a:t>
                      </a:r>
                      <a:br>
                        <a:rPr lang="es-419" sz="1000">
                          <a:solidFill>
                            <a:srgbClr val="888888"/>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interface</a:t>
                      </a:r>
                      <a:r>
                        <a:rPr lang="es-419" sz="1000">
                          <a:solidFill>
                            <a:srgbClr val="888888"/>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D</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extends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B</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C</a:t>
                      </a:r>
                      <a:r>
                        <a:rPr lang="es-419" sz="1000">
                          <a:solidFill>
                            <a:srgbClr val="FFFFFF"/>
                          </a:solidFill>
                          <a:highlight>
                            <a:srgbClr val="333333"/>
                          </a:highlight>
                          <a:latin typeface="Consolas"/>
                          <a:ea typeface="Consolas"/>
                          <a:cs typeface="Consolas"/>
                          <a:sym typeface="Consolas"/>
                        </a:rPr>
                        <a:t> {}</a:t>
                      </a:r>
                      <a:endParaRPr sz="10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br>
                        <a:rPr lang="es-419" sz="1000">
                          <a:solidFill>
                            <a:srgbClr val="888888"/>
                          </a:solidFill>
                          <a:highlight>
                            <a:srgbClr val="333333"/>
                          </a:highlight>
                          <a:latin typeface="Consolas"/>
                          <a:ea typeface="Consolas"/>
                          <a:cs typeface="Consolas"/>
                          <a:sym typeface="Consolas"/>
                        </a:rPr>
                      </a:br>
                      <a:r>
                        <a:rPr lang="es-419" sz="1000">
                          <a:solidFill>
                            <a:srgbClr val="888888"/>
                          </a:solidFill>
                          <a:highlight>
                            <a:srgbClr val="333333"/>
                          </a:highlight>
                          <a:latin typeface="Consolas"/>
                          <a:ea typeface="Consolas"/>
                          <a:cs typeface="Consolas"/>
                          <a:sym typeface="Consolas"/>
                        </a:rPr>
                        <a:t>/* OK */</a:t>
                      </a:r>
                      <a:br>
                        <a:rPr lang="es-419" sz="1000">
                          <a:solidFill>
                            <a:srgbClr val="FFFFFF"/>
                          </a:solidFill>
                          <a:highlight>
                            <a:srgbClr val="333333"/>
                          </a:highlight>
                          <a:latin typeface="Consolas"/>
                          <a:ea typeface="Consolas"/>
                          <a:cs typeface="Consolas"/>
                          <a:sym typeface="Consolas"/>
                        </a:rPr>
                      </a:br>
                      <a:r>
                        <a:rPr lang="es-419" sz="1000">
                          <a:solidFill>
                            <a:srgbClr val="FCC28C"/>
                          </a:solidFill>
                          <a:highlight>
                            <a:srgbClr val="333333"/>
                          </a:highlight>
                          <a:latin typeface="Consolas"/>
                          <a:ea typeface="Consolas"/>
                          <a:cs typeface="Consolas"/>
                          <a:sym typeface="Consolas"/>
                        </a:rPr>
                        <a:t>interface</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D</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extends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B</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C</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9B9B"/>
                          </a:solidFill>
                          <a:highlight>
                            <a:srgbClr val="333333"/>
                          </a:highlight>
                          <a:latin typeface="Consolas"/>
                          <a:ea typeface="Consolas"/>
                          <a:cs typeface="Consolas"/>
                          <a:sym typeface="Consolas"/>
                        </a:rPr>
                        <a:t>@Override</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default</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method</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B.</a:t>
                      </a:r>
                      <a:r>
                        <a:rPr lang="es-419" sz="1000">
                          <a:solidFill>
                            <a:srgbClr val="FCC28C"/>
                          </a:solidFill>
                          <a:highlight>
                            <a:srgbClr val="333333"/>
                          </a:highlight>
                          <a:latin typeface="Consolas"/>
                          <a:ea typeface="Consolas"/>
                          <a:cs typeface="Consolas"/>
                          <a:sym typeface="Consolas"/>
                        </a:rPr>
                        <a:t>super</a:t>
                      </a:r>
                      <a:r>
                        <a:rPr lang="es-419" sz="1000">
                          <a:solidFill>
                            <a:srgbClr val="FFFFFF"/>
                          </a:solidFill>
                          <a:highlight>
                            <a:srgbClr val="333333"/>
                          </a:highlight>
                          <a:latin typeface="Consolas"/>
                          <a:ea typeface="Consolas"/>
                          <a:cs typeface="Consolas"/>
                          <a:sym typeface="Consolas"/>
                        </a:rPr>
                        <a:t>.method(); </a:t>
                      </a:r>
                      <a:r>
                        <a:rPr lang="es-419" sz="1000">
                          <a:solidFill>
                            <a:srgbClr val="888888"/>
                          </a:solidFill>
                          <a:highlight>
                            <a:srgbClr val="333333"/>
                          </a:highlight>
                          <a:latin typeface="Consolas"/>
                          <a:ea typeface="Consolas"/>
                          <a:cs typeface="Consolas"/>
                          <a:sym typeface="Consolas"/>
                        </a:rPr>
                        <a:t>//&lt;&lt;&lt;&lt;&lt;&lt;</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9B9B"/>
                          </a:solidFill>
                          <a:highlight>
                            <a:srgbClr val="333333"/>
                          </a:highlight>
                          <a:latin typeface="Consolas"/>
                          <a:ea typeface="Consolas"/>
                          <a:cs typeface="Consolas"/>
                          <a:sym typeface="Consolas"/>
                        </a:rPr>
                        <a:t>@Override</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default</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void</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method2</a:t>
                      </a: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      }</a:t>
                      </a:r>
                      <a:br>
                        <a:rPr lang="es-419" sz="1000">
                          <a:solidFill>
                            <a:srgbClr val="FFFFFF"/>
                          </a:solidFill>
                          <a:highlight>
                            <a:srgbClr val="333333"/>
                          </a:highlight>
                          <a:latin typeface="Consolas"/>
                          <a:ea typeface="Consolas"/>
                          <a:cs typeface="Consolas"/>
                          <a:sym typeface="Consolas"/>
                        </a:rPr>
                      </a:br>
                      <a:r>
                        <a:rPr lang="es-419" sz="1000">
                          <a:solidFill>
                            <a:srgbClr val="FFFFFF"/>
                          </a:solidFill>
                          <a:highlight>
                            <a:srgbClr val="333333"/>
                          </a:highlight>
                          <a:latin typeface="Consolas"/>
                          <a:ea typeface="Consolas"/>
                          <a:cs typeface="Consolas"/>
                          <a:sym typeface="Consolas"/>
                        </a:rPr>
                        <a:t>}</a:t>
                      </a:r>
                      <a:endParaRPr sz="10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419" sz="1000">
                          <a:solidFill>
                            <a:srgbClr val="FCC28C"/>
                          </a:solidFill>
                          <a:highlight>
                            <a:srgbClr val="333333"/>
                          </a:highlight>
                          <a:latin typeface="Consolas"/>
                          <a:ea typeface="Consolas"/>
                          <a:cs typeface="Consolas"/>
                          <a:sym typeface="Consolas"/>
                        </a:rPr>
                        <a:t>class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DImpl</a:t>
                      </a:r>
                      <a:r>
                        <a:rPr lang="es-419" sz="1000">
                          <a:solidFill>
                            <a:srgbClr val="FFFFFF"/>
                          </a:solidFill>
                          <a:highlight>
                            <a:srgbClr val="333333"/>
                          </a:highlight>
                          <a:latin typeface="Consolas"/>
                          <a:ea typeface="Consolas"/>
                          <a:cs typeface="Consolas"/>
                          <a:sym typeface="Consolas"/>
                        </a:rPr>
                        <a:t> </a:t>
                      </a:r>
                      <a:r>
                        <a:rPr lang="es-419" sz="1000">
                          <a:solidFill>
                            <a:srgbClr val="FCC28C"/>
                          </a:solidFill>
                          <a:highlight>
                            <a:srgbClr val="333333"/>
                          </a:highlight>
                          <a:latin typeface="Consolas"/>
                          <a:ea typeface="Consolas"/>
                          <a:cs typeface="Consolas"/>
                          <a:sym typeface="Consolas"/>
                        </a:rPr>
                        <a:t>implements</a:t>
                      </a:r>
                      <a:r>
                        <a:rPr lang="es-419" sz="1000">
                          <a:solidFill>
                            <a:srgbClr val="FFFFFF"/>
                          </a:solidFill>
                          <a:highlight>
                            <a:srgbClr val="333333"/>
                          </a:highlight>
                          <a:latin typeface="Consolas"/>
                          <a:ea typeface="Consolas"/>
                          <a:cs typeface="Consolas"/>
                          <a:sym typeface="Consolas"/>
                        </a:rPr>
                        <a:t> </a:t>
                      </a:r>
                      <a:r>
                        <a:rPr lang="es-419" sz="1000">
                          <a:solidFill>
                            <a:srgbClr val="FFFFAA"/>
                          </a:solidFill>
                          <a:highlight>
                            <a:srgbClr val="333333"/>
                          </a:highlight>
                          <a:latin typeface="Consolas"/>
                          <a:ea typeface="Consolas"/>
                          <a:cs typeface="Consolas"/>
                          <a:sym typeface="Consolas"/>
                        </a:rPr>
                        <a:t>D</a:t>
                      </a:r>
                      <a:r>
                        <a:rPr lang="es-419" sz="1000">
                          <a:solidFill>
                            <a:srgbClr val="FFFFFF"/>
                          </a:solidFill>
                          <a:highlight>
                            <a:srgbClr val="333333"/>
                          </a:highlight>
                          <a:latin typeface="Consolas"/>
                          <a:ea typeface="Consolas"/>
                          <a:cs typeface="Consolas"/>
                          <a:sym typeface="Consolas"/>
                        </a:rPr>
                        <a:t> {}</a:t>
                      </a:r>
                      <a:endParaRPr sz="1000"/>
                    </a:p>
                  </a:txBody>
                  <a:tcPr marT="63500" marB="63500" marR="63500" marL="63500">
                    <a:solidFill>
                      <a:srgbClr val="333333"/>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7"/>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Características y uso</a:t>
            </a:r>
            <a:endParaRPr b="1"/>
          </a:p>
          <a:p>
            <a:pPr indent="-330200" lvl="0" marL="457200" rtl="0" algn="just">
              <a:spcBef>
                <a:spcPts val="1600"/>
              </a:spcBef>
              <a:spcAft>
                <a:spcPts val="0"/>
              </a:spcAft>
              <a:buSzPts val="1600"/>
              <a:buChar char="●"/>
            </a:pPr>
            <a:r>
              <a:rPr lang="es-419" sz="1600"/>
              <a:t>Los métodos default pueden ayudarnos a extender interfaces garantizando funcionalidades en las implementaciones.</a:t>
            </a:r>
            <a:endParaRPr sz="1600"/>
          </a:p>
          <a:p>
            <a:pPr indent="-330200" lvl="0" marL="457200" rtl="0" algn="just">
              <a:spcBef>
                <a:spcPts val="0"/>
              </a:spcBef>
              <a:spcAft>
                <a:spcPts val="0"/>
              </a:spcAft>
              <a:buSzPts val="1600"/>
              <a:buChar char="●"/>
            </a:pPr>
            <a:r>
              <a:rPr lang="es-419" sz="1600"/>
              <a:t>Los métodos por defecto funcionan como puente por las diferencias entre las interfaces y clases abstractas.</a:t>
            </a:r>
            <a:endParaRPr sz="1600"/>
          </a:p>
          <a:p>
            <a:pPr indent="-330200" lvl="0" marL="457200" rtl="0" algn="just">
              <a:spcBef>
                <a:spcPts val="0"/>
              </a:spcBef>
              <a:spcAft>
                <a:spcPts val="0"/>
              </a:spcAft>
              <a:buSzPts val="1600"/>
              <a:buChar char="●"/>
            </a:pPr>
            <a:r>
              <a:rPr lang="es-419" sz="1600"/>
              <a:t>Los métodos por defecto nos ayudarán a evitar clases de utilidad, como la clase Collections puede ser proporcionada en la propia interfaz.</a:t>
            </a:r>
            <a:endParaRPr sz="1600"/>
          </a:p>
          <a:p>
            <a:pPr indent="-330200" lvl="0" marL="457200" rtl="0" algn="just">
              <a:spcBef>
                <a:spcPts val="0"/>
              </a:spcBef>
              <a:spcAft>
                <a:spcPts val="0"/>
              </a:spcAft>
              <a:buSzPts val="1600"/>
              <a:buChar char="●"/>
            </a:pPr>
            <a:r>
              <a:rPr lang="es-419" sz="1600"/>
              <a:t>Los métodos por defecto nos ayudará en la eliminación de clases de implementación de base, podemos proporcionar implementación por defecto y las clases de implementación pueden elegir cuál de ellos para anular.</a:t>
            </a:r>
            <a:endParaRPr sz="1600"/>
          </a:p>
          <a:p>
            <a:pPr indent="-330200" lvl="0" marL="457200" rtl="0" algn="just">
              <a:spcBef>
                <a:spcPts val="0"/>
              </a:spcBef>
              <a:spcAft>
                <a:spcPts val="0"/>
              </a:spcAft>
              <a:buSzPts val="1600"/>
              <a:buChar char="●"/>
            </a:pPr>
            <a:r>
              <a:rPr lang="es-419" sz="1600" u="sng"/>
              <a:t>Una de las principales razones para la introducción de métodos por defecto es para mejorar la API Colecciones en Java 8 para apoyar las expresiones lambda.</a:t>
            </a:r>
            <a:endParaRPr sz="1600" u="sng"/>
          </a:p>
          <a:p>
            <a:pPr indent="-330200" lvl="0" marL="457200" rtl="0" algn="just">
              <a:spcBef>
                <a:spcPts val="0"/>
              </a:spcBef>
              <a:spcAft>
                <a:spcPts val="0"/>
              </a:spcAft>
              <a:buSzPts val="1600"/>
              <a:buChar char="●"/>
            </a:pPr>
            <a:r>
              <a:rPr lang="es-419" sz="1600"/>
              <a:t>Los métodos default también se conocen como </a:t>
            </a:r>
            <a:r>
              <a:rPr i="1" lang="es-419" sz="1600"/>
              <a:t>Defender Method</a:t>
            </a:r>
            <a:r>
              <a:rPr lang="es-419" sz="1600"/>
              <a:t> o </a:t>
            </a:r>
            <a:r>
              <a:rPr i="1" lang="es-419" sz="1600"/>
              <a:t>Virtual Extension Method</a:t>
            </a:r>
            <a:endParaRPr i="1" sz="16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Interfaces Funcionales</a:t>
            </a:r>
            <a:endParaRPr/>
          </a:p>
        </p:txBody>
      </p:sp>
      <p:sp>
        <p:nvSpPr>
          <p:cNvPr id="434" name="Google Shape;434;p78"/>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Concepto nuevo en Java SE 8 y que es la base para que podamos escribir expresiones lambda. Una interfaz funcional se define como una interface que tiene uno y solo un método abstracto y que éste sea diferente a los métodos definidos en java.lang.Object (a saber: equals, hashcode, clone, etc.). </a:t>
            </a:r>
            <a:endParaRPr/>
          </a:p>
          <a:p>
            <a:pPr indent="0" lvl="0" marL="0" rtl="0" algn="just">
              <a:spcBef>
                <a:spcPts val="1600"/>
              </a:spcBef>
              <a:spcAft>
                <a:spcPts val="0"/>
              </a:spcAft>
              <a:buNone/>
            </a:pPr>
            <a:r>
              <a:rPr lang="es-419" u="sng"/>
              <a:t>La interface puede tener métodos por defecto y estáticos sin que esto afecte su condición de ser interfaz funcional.</a:t>
            </a:r>
            <a:endParaRPr u="sng"/>
          </a:p>
          <a:p>
            <a:pPr indent="0" lvl="0" marL="0" rtl="0" algn="just">
              <a:spcBef>
                <a:spcPts val="1600"/>
              </a:spcBef>
              <a:spcAft>
                <a:spcPts val="0"/>
              </a:spcAft>
              <a:buNone/>
            </a:pPr>
            <a:r>
              <a:rPr lang="es-419"/>
              <a:t>Existe una nueva anotación denominada </a:t>
            </a:r>
            <a:r>
              <a:rPr lang="es-419">
                <a:latin typeface="Consolas"/>
                <a:ea typeface="Consolas"/>
                <a:cs typeface="Consolas"/>
                <a:sym typeface="Consolas"/>
              </a:rPr>
              <a:t>@FunctionalInterface</a:t>
            </a:r>
            <a:r>
              <a:rPr lang="es-419"/>
              <a:t> que permite al compilador realizar la validación de que la interfaz tenga solamente un método abstracto.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Referencia de </a:t>
            </a:r>
            <a:r>
              <a:rPr lang="es-419"/>
              <a:t>métodos</a:t>
            </a:r>
            <a:endParaRPr/>
          </a:p>
        </p:txBody>
      </p:sp>
      <p:sp>
        <p:nvSpPr>
          <p:cNvPr id="440" name="Google Shape;440;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rgbClr val="695D46"/>
                </a:solidFill>
              </a:rPr>
              <a:t>Es una característica que está relacionada con Lambda Expression. Nos permite hacer referencia a constructores o métodos sin ejecutarlos. Las referencias de métodos y Lambda son similares en que ambos requieren un tipo de destino que consista en una interfaz funcional compatible.</a:t>
            </a:r>
            <a:endParaRPr>
              <a:solidFill>
                <a:srgbClr val="695D46"/>
              </a:solidFill>
            </a:endParaRPr>
          </a:p>
          <a:p>
            <a:pPr indent="0" lvl="0" marL="0" rtl="0" algn="just">
              <a:spcBef>
                <a:spcPts val="1600"/>
              </a:spcBef>
              <a:spcAft>
                <a:spcPts val="0"/>
              </a:spcAft>
              <a:buNone/>
            </a:pPr>
            <a:r>
              <a:t/>
            </a:r>
            <a:endParaRPr>
              <a:solidFill>
                <a:srgbClr val="695D46"/>
              </a:solidFill>
            </a:endParaRPr>
          </a:p>
          <a:p>
            <a:pPr indent="0" lvl="0" marL="0" rtl="0" algn="just">
              <a:spcBef>
                <a:spcPts val="1600"/>
              </a:spcBef>
              <a:spcAft>
                <a:spcPts val="1600"/>
              </a:spcAft>
              <a:buNone/>
            </a:pPr>
            <a:r>
              <a:t/>
            </a:r>
            <a:endParaRPr>
              <a:solidFill>
                <a:srgbClr val="695D46"/>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Tipos de Referencia</a:t>
            </a:r>
            <a:endParaRPr/>
          </a:p>
        </p:txBody>
      </p:sp>
      <p:sp>
        <p:nvSpPr>
          <p:cNvPr id="446" name="Google Shape;446;p80"/>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447" name="Google Shape;447;p80"/>
          <p:cNvGraphicFramePr/>
          <p:nvPr/>
        </p:nvGraphicFramePr>
        <p:xfrm>
          <a:off x="412450" y="1598463"/>
          <a:ext cx="3000000" cy="3000000"/>
        </p:xfrm>
        <a:graphic>
          <a:graphicData uri="http://schemas.openxmlformats.org/drawingml/2006/table">
            <a:tbl>
              <a:tblPr>
                <a:solidFill>
                  <a:srgbClr val="FFFFFF"/>
                </a:solidFill>
                <a:tableStyleId>{2A9DCA5C-DCE8-404A-8AA8-CB0F6B145ADB}</a:tableStyleId>
              </a:tblPr>
              <a:tblGrid>
                <a:gridCol w="3815200"/>
                <a:gridCol w="2884275"/>
                <a:gridCol w="1619625"/>
              </a:tblGrid>
              <a:tr h="293025">
                <a:tc>
                  <a:txBody>
                    <a:bodyPr/>
                    <a:lstStyle/>
                    <a:p>
                      <a:pPr indent="0" lvl="0" marL="0" rtl="0" algn="l">
                        <a:lnSpc>
                          <a:spcPct val="115000"/>
                        </a:lnSpc>
                        <a:spcBef>
                          <a:spcPts val="0"/>
                        </a:spcBef>
                        <a:spcAft>
                          <a:spcPts val="0"/>
                        </a:spcAft>
                        <a:buNone/>
                      </a:pPr>
                      <a:r>
                        <a:rPr b="1" lang="es-419" sz="1450">
                          <a:highlight>
                            <a:srgbClr val="FFFFFF"/>
                          </a:highlight>
                          <a:latin typeface="Consolas"/>
                          <a:ea typeface="Consolas"/>
                          <a:cs typeface="Consolas"/>
                          <a:sym typeface="Consolas"/>
                        </a:rPr>
                        <a:t>Tipo</a:t>
                      </a:r>
                      <a:endParaRPr b="1"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419" sz="1450">
                          <a:highlight>
                            <a:srgbClr val="FFFFFF"/>
                          </a:highlight>
                          <a:latin typeface="Consolas"/>
                          <a:ea typeface="Consolas"/>
                          <a:cs typeface="Consolas"/>
                          <a:sym typeface="Consolas"/>
                        </a:rPr>
                        <a:t>Ejemplo</a:t>
                      </a:r>
                      <a:endParaRPr b="1"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419" sz="1450">
                          <a:highlight>
                            <a:srgbClr val="FFFFFF"/>
                          </a:highlight>
                          <a:latin typeface="Consolas"/>
                          <a:ea typeface="Consolas"/>
                          <a:cs typeface="Consolas"/>
                          <a:sym typeface="Consolas"/>
                        </a:rPr>
                        <a:t>Sintaxis</a:t>
                      </a:r>
                      <a:endParaRPr b="1"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380150">
                <a:tc>
                  <a:txBody>
                    <a:bodyPr/>
                    <a:lstStyle/>
                    <a:p>
                      <a:pPr indent="0" lvl="0" marL="0" rtl="0" algn="l">
                        <a:lnSpc>
                          <a:spcPct val="115000"/>
                        </a:lnSpc>
                        <a:spcBef>
                          <a:spcPts val="0"/>
                        </a:spcBef>
                        <a:spcAft>
                          <a:spcPts val="0"/>
                        </a:spcAft>
                        <a:buNone/>
                      </a:pPr>
                      <a:r>
                        <a:rPr lang="es-419" sz="1450">
                          <a:highlight>
                            <a:srgbClr val="FFFFFF"/>
                          </a:highlight>
                          <a:latin typeface="Consolas"/>
                          <a:ea typeface="Consolas"/>
                          <a:cs typeface="Consolas"/>
                          <a:sym typeface="Consolas"/>
                        </a:rPr>
                        <a:t>1. Referencia a un método estático</a:t>
                      </a:r>
                      <a:endParaRPr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ContainingClass::staticMethodName</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Class::staticMethodName</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293025">
                <a:tc>
                  <a:txBody>
                    <a:bodyPr/>
                    <a:lstStyle/>
                    <a:p>
                      <a:pPr indent="0" lvl="0" marL="0" rtl="0" algn="l">
                        <a:lnSpc>
                          <a:spcPct val="115000"/>
                        </a:lnSpc>
                        <a:spcBef>
                          <a:spcPts val="0"/>
                        </a:spcBef>
                        <a:spcAft>
                          <a:spcPts val="0"/>
                        </a:spcAft>
                        <a:buNone/>
                      </a:pPr>
                      <a:r>
                        <a:rPr lang="es-419" sz="1450">
                          <a:highlight>
                            <a:srgbClr val="FFFFFF"/>
                          </a:highlight>
                          <a:latin typeface="Consolas"/>
                          <a:ea typeface="Consolas"/>
                          <a:cs typeface="Consolas"/>
                          <a:sym typeface="Consolas"/>
                        </a:rPr>
                        <a:t>2. Referencia a un constructor</a:t>
                      </a:r>
                      <a:endParaRPr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ClassName::new</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ClassName::new</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720675">
                <a:tc>
                  <a:txBody>
                    <a:bodyPr/>
                    <a:lstStyle/>
                    <a:p>
                      <a:pPr indent="0" lvl="0" marL="0" rtl="0" algn="l">
                        <a:lnSpc>
                          <a:spcPct val="115000"/>
                        </a:lnSpc>
                        <a:spcBef>
                          <a:spcPts val="0"/>
                        </a:spcBef>
                        <a:spcAft>
                          <a:spcPts val="0"/>
                        </a:spcAft>
                        <a:buNone/>
                      </a:pPr>
                      <a:r>
                        <a:rPr lang="es-419" sz="1450">
                          <a:highlight>
                            <a:srgbClr val="FFFFFF"/>
                          </a:highlight>
                          <a:latin typeface="Consolas"/>
                          <a:ea typeface="Consolas"/>
                          <a:cs typeface="Consolas"/>
                          <a:sym typeface="Consolas"/>
                        </a:rPr>
                        <a:t>3. Referencia a un método de instancia de un objeto arbitrario de un tipo particular</a:t>
                      </a:r>
                      <a:endParaRPr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ContainingType::methodName</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Class::instanceMethodName</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506850">
                <a:tc>
                  <a:txBody>
                    <a:bodyPr/>
                    <a:lstStyle/>
                    <a:p>
                      <a:pPr indent="0" lvl="0" marL="0" rtl="0" algn="l">
                        <a:lnSpc>
                          <a:spcPct val="115000"/>
                        </a:lnSpc>
                        <a:spcBef>
                          <a:spcPts val="0"/>
                        </a:spcBef>
                        <a:spcAft>
                          <a:spcPts val="0"/>
                        </a:spcAft>
                        <a:buNone/>
                      </a:pPr>
                      <a:r>
                        <a:rPr lang="es-419" sz="1450">
                          <a:highlight>
                            <a:srgbClr val="FFFFFF"/>
                          </a:highlight>
                          <a:latin typeface="Consolas"/>
                          <a:ea typeface="Consolas"/>
                          <a:cs typeface="Consolas"/>
                          <a:sym typeface="Consolas"/>
                        </a:rPr>
                        <a:t>4. Referencia a un método de instancia de un objeto particular</a:t>
                      </a:r>
                      <a:endParaRPr sz="1450">
                        <a:highlight>
                          <a:srgbClr val="FFFFFF"/>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containingObject::instanceMethodName</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50">
                          <a:solidFill>
                            <a:srgbClr val="C7254E"/>
                          </a:solidFill>
                          <a:highlight>
                            <a:srgbClr val="F9F2F4"/>
                          </a:highlight>
                          <a:latin typeface="Consolas"/>
                          <a:ea typeface="Consolas"/>
                          <a:cs typeface="Consolas"/>
                          <a:sym typeface="Consolas"/>
                        </a:rPr>
                        <a:t>object::instanceMethodName</a:t>
                      </a:r>
                      <a:endParaRPr sz="1050">
                        <a:solidFill>
                          <a:srgbClr val="C7254E"/>
                        </a:solidFill>
                        <a:highlight>
                          <a:srgbClr val="F9F2F4"/>
                        </a:highlight>
                        <a:latin typeface="Consolas"/>
                        <a:ea typeface="Consolas"/>
                        <a:cs typeface="Consolas"/>
                        <a:sym typeface="Consolas"/>
                      </a:endParaRPr>
                    </a:p>
                  </a:txBody>
                  <a:tcPr marT="47625" marB="47625" marR="47625" marL="47625">
                    <a:lnL cap="flat" cmpd="sng" w="9475">
                      <a:solidFill>
                        <a:srgbClr val="EEEEEE"/>
                      </a:solidFill>
                      <a:prstDash val="solid"/>
                      <a:round/>
                      <a:headEnd len="sm" w="sm" type="none"/>
                      <a:tailEnd len="sm" w="sm" type="none"/>
                    </a:lnL>
                    <a:lnR cap="flat" cmpd="sng" w="9475">
                      <a:solidFill>
                        <a:srgbClr val="EEEEEE"/>
                      </a:solidFill>
                      <a:prstDash val="solid"/>
                      <a:round/>
                      <a:headEnd len="sm" w="sm" type="none"/>
                      <a:tailEnd len="sm" w="sm" type="none"/>
                    </a:lnR>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Referencia a método estático</a:t>
            </a:r>
            <a:endParaRPr/>
          </a:p>
        </p:txBody>
      </p:sp>
      <p:sp>
        <p:nvSpPr>
          <p:cNvPr id="453" name="Google Shape;453;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t/>
            </a:r>
            <a:endParaRPr/>
          </a:p>
        </p:txBody>
      </p:sp>
      <p:graphicFrame>
        <p:nvGraphicFramePr>
          <p:cNvPr id="454" name="Google Shape;454;p81"/>
          <p:cNvGraphicFramePr/>
          <p:nvPr/>
        </p:nvGraphicFramePr>
        <p:xfrm>
          <a:off x="1170125" y="2112025"/>
          <a:ext cx="3000000" cy="3000000"/>
        </p:xfrm>
        <a:graphic>
          <a:graphicData uri="http://schemas.openxmlformats.org/drawingml/2006/table">
            <a:tbl>
              <a:tblPr>
                <a:noFill/>
                <a:tableStyleId>{2A9DCA5C-DCE8-404A-8AA8-CB0F6B145ADB}</a:tableStyleId>
              </a:tblPr>
              <a:tblGrid>
                <a:gridCol w="7571825"/>
              </a:tblGrid>
              <a:tr h="2250500">
                <a:tc>
                  <a:txBody>
                    <a:bodyPr/>
                    <a:lstStyle/>
                    <a:p>
                      <a:pPr indent="0" lvl="0" marL="0" rtl="0" algn="l">
                        <a:lnSpc>
                          <a:spcPct val="138000"/>
                        </a:lnSpc>
                        <a:spcBef>
                          <a:spcPts val="0"/>
                        </a:spcBef>
                        <a:spcAft>
                          <a:spcPts val="0"/>
                        </a:spcAft>
                        <a:buNone/>
                      </a:pPr>
                      <a:r>
                        <a:rPr b="1" lang="es-419" sz="1200">
                          <a:solidFill>
                            <a:srgbClr val="FCC28C"/>
                          </a:solidFill>
                          <a:latin typeface="Consolas"/>
                          <a:ea typeface="Consolas"/>
                          <a:cs typeface="Consolas"/>
                          <a:sym typeface="Consolas"/>
                        </a:rPr>
                        <a:t>public</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class</a:t>
                      </a:r>
                      <a:r>
                        <a:rPr b="1" lang="es-419" sz="1200">
                          <a:solidFill>
                            <a:srgbClr val="FFFFFF"/>
                          </a:solidFill>
                          <a:latin typeface="Consolas"/>
                          <a:ea typeface="Consolas"/>
                          <a:cs typeface="Consolas"/>
                          <a:sym typeface="Consolas"/>
                        </a:rPr>
                        <a:t> </a:t>
                      </a:r>
                      <a:r>
                        <a:rPr b="1" lang="es-419" sz="1200">
                          <a:solidFill>
                            <a:srgbClr val="FFFFAA"/>
                          </a:solidFill>
                          <a:latin typeface="Consolas"/>
                          <a:ea typeface="Consolas"/>
                          <a:cs typeface="Consolas"/>
                          <a:sym typeface="Consolas"/>
                        </a:rPr>
                        <a:t>ReferenceToStaticMethodExample</a:t>
                      </a:r>
                      <a:r>
                        <a:rPr b="1" lang="es-419" sz="1200">
                          <a:solidFill>
                            <a:srgbClr val="FFFFFF"/>
                          </a:solidFill>
                          <a:latin typeface="Consolas"/>
                          <a:ea typeface="Consolas"/>
                          <a:cs typeface="Consolas"/>
                          <a:sym typeface="Consolas"/>
                        </a:rPr>
                        <a:t>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public</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static</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void</a:t>
                      </a:r>
                      <a:r>
                        <a:rPr b="1" lang="es-419" sz="1200">
                          <a:solidFill>
                            <a:srgbClr val="FFFFFF"/>
                          </a:solidFill>
                          <a:latin typeface="Consolas"/>
                          <a:ea typeface="Consolas"/>
                          <a:cs typeface="Consolas"/>
                          <a:sym typeface="Consolas"/>
                        </a:rPr>
                        <a:t> </a:t>
                      </a:r>
                      <a:r>
                        <a:rPr b="1" lang="es-419" sz="1200">
                          <a:solidFill>
                            <a:srgbClr val="FFFFAA"/>
                          </a:solidFill>
                          <a:latin typeface="Consolas"/>
                          <a:ea typeface="Consolas"/>
                          <a:cs typeface="Consolas"/>
                          <a:sym typeface="Consolas"/>
                        </a:rPr>
                        <a:t>main</a:t>
                      </a:r>
                      <a:r>
                        <a:rPr b="1" lang="es-419" sz="1200">
                          <a:solidFill>
                            <a:srgbClr val="FFFFFF"/>
                          </a:solidFill>
                          <a:latin typeface="Consolas"/>
                          <a:ea typeface="Consolas"/>
                          <a:cs typeface="Consolas"/>
                          <a:sym typeface="Consolas"/>
                        </a:rPr>
                        <a:t>(String[] args)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List numbers = Arrays.asList(</a:t>
                      </a:r>
                      <a:r>
                        <a:rPr b="1" lang="es-419" sz="1200">
                          <a:solidFill>
                            <a:srgbClr val="D36363"/>
                          </a:solidFill>
                          <a:latin typeface="Consolas"/>
                          <a:ea typeface="Consolas"/>
                          <a:cs typeface="Consolas"/>
                          <a:sym typeface="Consolas"/>
                        </a:rPr>
                        <a:t>1</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2</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3</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4</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5</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6</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7</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8</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9</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10</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11</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12</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13</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15</a:t>
                      </a:r>
                      <a:r>
                        <a:rPr b="1" lang="es-419" sz="1200">
                          <a:solidFill>
                            <a:srgbClr val="FFFFFF"/>
                          </a:solidFill>
                          <a:latin typeface="Consolas"/>
                          <a:ea typeface="Consolas"/>
                          <a:cs typeface="Consolas"/>
                          <a:sym typeface="Consolas"/>
                        </a:rPr>
                        <a:t>, </a:t>
                      </a:r>
                      <a:r>
                        <a:rPr b="1" lang="es-419" sz="1200">
                          <a:solidFill>
                            <a:srgbClr val="D36363"/>
                          </a:solidFill>
                          <a:latin typeface="Consolas"/>
                          <a:ea typeface="Consolas"/>
                          <a:cs typeface="Consolas"/>
                          <a:sym typeface="Consolas"/>
                        </a:rPr>
                        <a:t>16</a:t>
                      </a:r>
                      <a:r>
                        <a:rPr b="1" lang="es-419" sz="1200">
                          <a:solidFill>
                            <a:srgbClr val="FFFFFF"/>
                          </a:solidFill>
                          <a:latin typeface="Consolas"/>
                          <a:ea typeface="Consolas"/>
                          <a:cs typeface="Consolas"/>
                          <a:sym typeface="Consolas"/>
                        </a:rPr>
                        <a:t>);</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List primeNumbers = ReferenceToStaticMethodExample.findPrimeNumbers(numbers,</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(number) -&gt; ReferenceToStaticMethodExample.isPrime((</a:t>
                      </a:r>
                      <a:r>
                        <a:rPr b="1" lang="es-419" sz="1200">
                          <a:solidFill>
                            <a:srgbClr val="FCC28C"/>
                          </a:solidFill>
                          <a:latin typeface="Consolas"/>
                          <a:ea typeface="Consolas"/>
                          <a:cs typeface="Consolas"/>
                          <a:sym typeface="Consolas"/>
                        </a:rPr>
                        <a:t>int</a:t>
                      </a:r>
                      <a:r>
                        <a:rPr b="1" lang="es-419" sz="1200">
                          <a:solidFill>
                            <a:srgbClr val="FFFFFF"/>
                          </a:solidFill>
                          <a:latin typeface="Consolas"/>
                          <a:ea typeface="Consolas"/>
                          <a:cs typeface="Consolas"/>
                          <a:sym typeface="Consolas"/>
                        </a:rPr>
                        <a:t>) number));</a:t>
                      </a:r>
                      <a:br>
                        <a:rPr b="1" lang="es-419" sz="1200">
                          <a:solidFill>
                            <a:srgbClr val="FFFFFF"/>
                          </a:solidFill>
                          <a:latin typeface="Consolas"/>
                          <a:ea typeface="Consolas"/>
                          <a:cs typeface="Consolas"/>
                          <a:sym typeface="Consolas"/>
                        </a:rPr>
                      </a:b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System.out.println(</a:t>
                      </a:r>
                      <a:r>
                        <a:rPr b="1" lang="es-419" sz="1200">
                          <a:solidFill>
                            <a:srgbClr val="A2FCA2"/>
                          </a:solidFill>
                          <a:latin typeface="Consolas"/>
                          <a:ea typeface="Consolas"/>
                          <a:cs typeface="Consolas"/>
                          <a:sym typeface="Consolas"/>
                        </a:rPr>
                        <a:t>"Prime Numbers are "</a:t>
                      </a:r>
                      <a:r>
                        <a:rPr b="1" lang="es-419" sz="1200">
                          <a:solidFill>
                            <a:srgbClr val="FFFFFF"/>
                          </a:solidFill>
                          <a:latin typeface="Consolas"/>
                          <a:ea typeface="Consolas"/>
                          <a:cs typeface="Consolas"/>
                          <a:sym typeface="Consolas"/>
                        </a:rPr>
                        <a:t> + primeNumbers);</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endParaRPr b="1" sz="12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85100"/>
            <a:ext cx="8520600" cy="453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600"/>
              <a:t>Monitoring and Management</a:t>
            </a:r>
            <a:endParaRPr/>
          </a:p>
          <a:p>
            <a:pPr indent="0" lvl="0" marL="0" rtl="0" algn="just">
              <a:spcBef>
                <a:spcPts val="0"/>
              </a:spcBef>
              <a:spcAft>
                <a:spcPts val="0"/>
              </a:spcAft>
              <a:buNone/>
            </a:pPr>
            <a:r>
              <a:rPr lang="es-419" sz="1400"/>
              <a:t>Soporte integral de monitoreo y administración para la plataforma Java, incluida la API virtual Monitoring and Management para Java, la API de monitoreo y gestión para la instalación de registro, jconsole y otras utilidades de monitoreo, monitoreo y administración listos para usar, Java Management Extensions (JMX) y Extensión de plataforma de Oracle. </a:t>
            </a:r>
            <a:br>
              <a:rPr lang="es-419" sz="1400"/>
            </a:br>
            <a:br>
              <a:rPr lang="es-419"/>
            </a:br>
            <a:r>
              <a:rPr b="1" lang="es-419" sz="1600"/>
              <a:t>Package Version Identification</a:t>
            </a:r>
            <a:endParaRPr/>
          </a:p>
          <a:p>
            <a:pPr indent="0" lvl="0" marL="0" rtl="0" algn="just">
              <a:spcBef>
                <a:spcPts val="0"/>
              </a:spcBef>
              <a:spcAft>
                <a:spcPts val="0"/>
              </a:spcAft>
              <a:buNone/>
            </a:pPr>
            <a:r>
              <a:rPr lang="es-419" sz="1400"/>
              <a:t>La función de control de versiones del paquete permite el control de versiones a nivel de paquete para que las aplicaciones y los applets puedan identificar, en tiempo de ejecución, la versión de un Java Runtime Environment, VM y un paquete de clase específicos. </a:t>
            </a:r>
            <a:endParaRPr sz="1400"/>
          </a:p>
          <a:p>
            <a:pPr indent="0" lvl="0" marL="0" rtl="0" algn="just">
              <a:spcBef>
                <a:spcPts val="1600"/>
              </a:spcBef>
              <a:spcAft>
                <a:spcPts val="0"/>
              </a:spcAft>
              <a:buNone/>
            </a:pPr>
            <a:r>
              <a:rPr b="1" lang="es-419" sz="1600"/>
              <a:t>Objetos de referencia</a:t>
            </a:r>
            <a:endParaRPr sz="1400"/>
          </a:p>
          <a:p>
            <a:pPr indent="0" lvl="0" marL="0" rtl="0" algn="just">
              <a:spcBef>
                <a:spcPts val="0"/>
              </a:spcBef>
              <a:spcAft>
                <a:spcPts val="1600"/>
              </a:spcAft>
              <a:buNone/>
            </a:pPr>
            <a:r>
              <a:rPr lang="es-419" sz="1400"/>
              <a:t>Los objetos de referencia admiten un grado limitado de interacción con el recolector de basura. Un programa puede usar un objeto de referencia para mantener una referencia a algún otro objeto de tal manera que el último objeto aún pueda ser recuperado por el recolector. Un programa también puede acordar que se le notifique algún tiempo después de que el recopilador haya determinado que la accesibilidad de un objeto dado ha cambiado. </a:t>
            </a:r>
            <a:endParaRPr sz="1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aphicFrame>
        <p:nvGraphicFramePr>
          <p:cNvPr id="459" name="Google Shape;459;p82"/>
          <p:cNvGraphicFramePr/>
          <p:nvPr/>
        </p:nvGraphicFramePr>
        <p:xfrm>
          <a:off x="1045250" y="656725"/>
          <a:ext cx="3000000" cy="3000000"/>
        </p:xfrm>
        <a:graphic>
          <a:graphicData uri="http://schemas.openxmlformats.org/drawingml/2006/table">
            <a:tbl>
              <a:tblPr>
                <a:noFill/>
                <a:tableStyleId>{2A9DCA5C-DCE8-404A-8AA8-CB0F6B145ADB}</a:tableStyleId>
              </a:tblPr>
              <a:tblGrid>
                <a:gridCol w="7571825"/>
              </a:tblGrid>
              <a:tr h="3600525">
                <a:tc>
                  <a:txBody>
                    <a:bodyPr/>
                    <a:lstStyle/>
                    <a:p>
                      <a:pPr indent="0" lvl="0" marL="0" rtl="0" algn="l">
                        <a:lnSpc>
                          <a:spcPct val="138000"/>
                        </a:lnSpc>
                        <a:spcBef>
                          <a:spcPts val="0"/>
                        </a:spcBef>
                        <a:spcAft>
                          <a:spcPts val="0"/>
                        </a:spcAft>
                        <a:buNone/>
                      </a:pP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public</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static</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boolean</a:t>
                      </a:r>
                      <a:r>
                        <a:rPr b="1" lang="es-419" sz="1200">
                          <a:solidFill>
                            <a:srgbClr val="FFFFFF"/>
                          </a:solidFill>
                          <a:latin typeface="Consolas"/>
                          <a:ea typeface="Consolas"/>
                          <a:cs typeface="Consolas"/>
                          <a:sym typeface="Consolas"/>
                        </a:rPr>
                        <a:t> </a:t>
                      </a:r>
                      <a:r>
                        <a:rPr b="1" lang="es-419" sz="1200">
                          <a:solidFill>
                            <a:srgbClr val="FFFFAA"/>
                          </a:solidFill>
                          <a:latin typeface="Consolas"/>
                          <a:ea typeface="Consolas"/>
                          <a:cs typeface="Consolas"/>
                          <a:sym typeface="Consolas"/>
                        </a:rPr>
                        <a:t>isPrime</a:t>
                      </a:r>
                      <a:r>
                        <a:rPr b="1" lang="es-419" sz="1200">
                          <a:solidFill>
                            <a:srgbClr val="FFFFFF"/>
                          </a:solidFill>
                          <a:latin typeface="Consolas"/>
                          <a:ea typeface="Consolas"/>
                          <a:cs typeface="Consolas"/>
                          <a:sym typeface="Consolas"/>
                        </a:rPr>
                        <a:t>(</a:t>
                      </a:r>
                      <a:r>
                        <a:rPr b="1" lang="es-419" sz="1200">
                          <a:solidFill>
                            <a:srgbClr val="FCC28C"/>
                          </a:solidFill>
                          <a:latin typeface="Consolas"/>
                          <a:ea typeface="Consolas"/>
                          <a:cs typeface="Consolas"/>
                          <a:sym typeface="Consolas"/>
                        </a:rPr>
                        <a:t>int</a:t>
                      </a:r>
                      <a:r>
                        <a:rPr b="1" lang="es-419" sz="1200">
                          <a:solidFill>
                            <a:srgbClr val="FFFFFF"/>
                          </a:solidFill>
                          <a:latin typeface="Consolas"/>
                          <a:ea typeface="Consolas"/>
                          <a:cs typeface="Consolas"/>
                          <a:sym typeface="Consolas"/>
                        </a:rPr>
                        <a:t> number)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if</a:t>
                      </a:r>
                      <a:r>
                        <a:rPr b="1" lang="es-419" sz="1200">
                          <a:solidFill>
                            <a:srgbClr val="FFFFFF"/>
                          </a:solidFill>
                          <a:latin typeface="Consolas"/>
                          <a:ea typeface="Consolas"/>
                          <a:cs typeface="Consolas"/>
                          <a:sym typeface="Consolas"/>
                        </a:rPr>
                        <a:t> (number == </a:t>
                      </a:r>
                      <a:r>
                        <a:rPr b="1" lang="es-419" sz="1200">
                          <a:solidFill>
                            <a:srgbClr val="D36363"/>
                          </a:solidFill>
                          <a:latin typeface="Consolas"/>
                          <a:ea typeface="Consolas"/>
                          <a:cs typeface="Consolas"/>
                          <a:sym typeface="Consolas"/>
                        </a:rPr>
                        <a:t>1</a:t>
                      </a:r>
                      <a:r>
                        <a:rPr b="1" lang="es-419" sz="1200">
                          <a:solidFill>
                            <a:srgbClr val="FFFFFF"/>
                          </a:solidFill>
                          <a:latin typeface="Consolas"/>
                          <a:ea typeface="Consolas"/>
                          <a:cs typeface="Consolas"/>
                          <a:sym typeface="Consolas"/>
                        </a:rPr>
                        <a:t>) { </a:t>
                      </a:r>
                      <a:r>
                        <a:rPr b="1" lang="es-419" sz="1200">
                          <a:solidFill>
                            <a:srgbClr val="FCC28C"/>
                          </a:solidFill>
                          <a:latin typeface="Consolas"/>
                          <a:ea typeface="Consolas"/>
                          <a:cs typeface="Consolas"/>
                          <a:sym typeface="Consolas"/>
                        </a:rPr>
                        <a:t>return</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false</a:t>
                      </a:r>
                      <a:r>
                        <a:rPr b="1" lang="es-419" sz="1200">
                          <a:solidFill>
                            <a:srgbClr val="FFFFFF"/>
                          </a:solidFill>
                          <a:latin typeface="Consolas"/>
                          <a:ea typeface="Consolas"/>
                          <a:cs typeface="Consolas"/>
                          <a:sym typeface="Consolas"/>
                        </a:rPr>
                        <a:t>;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for</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int</a:t>
                      </a:r>
                      <a:r>
                        <a:rPr b="1" lang="es-419" sz="1200">
                          <a:solidFill>
                            <a:srgbClr val="FFFFFF"/>
                          </a:solidFill>
                          <a:latin typeface="Consolas"/>
                          <a:ea typeface="Consolas"/>
                          <a:cs typeface="Consolas"/>
                          <a:sym typeface="Consolas"/>
                        </a:rPr>
                        <a:t> i = </a:t>
                      </a:r>
                      <a:r>
                        <a:rPr b="1" lang="es-419" sz="1200">
                          <a:solidFill>
                            <a:srgbClr val="D36363"/>
                          </a:solidFill>
                          <a:latin typeface="Consolas"/>
                          <a:ea typeface="Consolas"/>
                          <a:cs typeface="Consolas"/>
                          <a:sym typeface="Consolas"/>
                        </a:rPr>
                        <a:t>2</a:t>
                      </a:r>
                      <a:r>
                        <a:rPr b="1" lang="es-419" sz="1200">
                          <a:solidFill>
                            <a:srgbClr val="FFFFFF"/>
                          </a:solidFill>
                          <a:latin typeface="Consolas"/>
                          <a:ea typeface="Consolas"/>
                          <a:cs typeface="Consolas"/>
                          <a:sym typeface="Consolas"/>
                        </a:rPr>
                        <a:t>; i &lt; number; i++) { </a:t>
                      </a:r>
                      <a:r>
                        <a:rPr b="1" lang="es-419" sz="1200">
                          <a:solidFill>
                            <a:srgbClr val="FCC28C"/>
                          </a:solidFill>
                          <a:latin typeface="Consolas"/>
                          <a:ea typeface="Consolas"/>
                          <a:cs typeface="Consolas"/>
                          <a:sym typeface="Consolas"/>
                        </a:rPr>
                        <a:t>if</a:t>
                      </a:r>
                      <a:r>
                        <a:rPr b="1" lang="es-419" sz="1200">
                          <a:solidFill>
                            <a:srgbClr val="FFFFFF"/>
                          </a:solidFill>
                          <a:latin typeface="Consolas"/>
                          <a:ea typeface="Consolas"/>
                          <a:cs typeface="Consolas"/>
                          <a:sym typeface="Consolas"/>
                        </a:rPr>
                        <a:t> (number % i == </a:t>
                      </a:r>
                      <a:r>
                        <a:rPr b="1" lang="es-419" sz="1200">
                          <a:solidFill>
                            <a:srgbClr val="D36363"/>
                          </a:solidFill>
                          <a:latin typeface="Consolas"/>
                          <a:ea typeface="Consolas"/>
                          <a:cs typeface="Consolas"/>
                          <a:sym typeface="Consolas"/>
                        </a:rPr>
                        <a:t>0</a:t>
                      </a:r>
                      <a:r>
                        <a:rPr b="1" lang="es-419" sz="1200">
                          <a:solidFill>
                            <a:srgbClr val="FFFFFF"/>
                          </a:solidFill>
                          <a:latin typeface="Consolas"/>
                          <a:ea typeface="Consolas"/>
                          <a:cs typeface="Consolas"/>
                          <a:sym typeface="Consolas"/>
                        </a:rPr>
                        <a:t>) { </a:t>
                      </a:r>
                      <a:r>
                        <a:rPr b="1" lang="es-419" sz="1200">
                          <a:solidFill>
                            <a:srgbClr val="FCC28C"/>
                          </a:solidFill>
                          <a:latin typeface="Consolas"/>
                          <a:ea typeface="Consolas"/>
                          <a:cs typeface="Consolas"/>
                          <a:sym typeface="Consolas"/>
                        </a:rPr>
                        <a:t>return</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false</a:t>
                      </a:r>
                      <a:r>
                        <a:rPr b="1" lang="es-419" sz="1200">
                          <a:solidFill>
                            <a:srgbClr val="FFFFFF"/>
                          </a:solidFill>
                          <a:latin typeface="Consolas"/>
                          <a:ea typeface="Consolas"/>
                          <a:cs typeface="Consolas"/>
                          <a:sym typeface="Consolas"/>
                        </a:rPr>
                        <a:t>; } } </a:t>
                      </a:r>
                      <a:r>
                        <a:rPr b="1" lang="es-419" sz="1200">
                          <a:solidFill>
                            <a:srgbClr val="FCC28C"/>
                          </a:solidFill>
                          <a:latin typeface="Consolas"/>
                          <a:ea typeface="Consolas"/>
                          <a:cs typeface="Consolas"/>
                          <a:sym typeface="Consolas"/>
                        </a:rPr>
                        <a:t>return</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true</a:t>
                      </a:r>
                      <a:r>
                        <a:rPr b="1" lang="es-419"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b="1" lang="es-419" sz="1200">
                          <a:solidFill>
                            <a:srgbClr val="FFFFFF"/>
                          </a:solidFill>
                          <a:latin typeface="Consolas"/>
                          <a:ea typeface="Consolas"/>
                          <a:cs typeface="Consolas"/>
                          <a:sym typeface="Consolas"/>
                        </a:rPr>
                        <a:t>} </a:t>
                      </a:r>
                      <a:endParaRPr b="1" sz="12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t/>
                      </a:r>
                      <a:endParaRPr b="1" sz="1200">
                        <a:solidFill>
                          <a:srgbClr val="FCC28C"/>
                        </a:solidFill>
                        <a:latin typeface="Consolas"/>
                        <a:ea typeface="Consolas"/>
                        <a:cs typeface="Consolas"/>
                        <a:sym typeface="Consolas"/>
                      </a:endParaRPr>
                    </a:p>
                    <a:p>
                      <a:pPr indent="0" lvl="0" marL="0" rtl="0" algn="l">
                        <a:lnSpc>
                          <a:spcPct val="138000"/>
                        </a:lnSpc>
                        <a:spcBef>
                          <a:spcPts val="0"/>
                        </a:spcBef>
                        <a:spcAft>
                          <a:spcPts val="0"/>
                        </a:spcAft>
                        <a:buNone/>
                      </a:pPr>
                      <a:r>
                        <a:rPr b="1" lang="es-419" sz="1200">
                          <a:solidFill>
                            <a:srgbClr val="FCC28C"/>
                          </a:solidFill>
                          <a:latin typeface="Consolas"/>
                          <a:ea typeface="Consolas"/>
                          <a:cs typeface="Consolas"/>
                          <a:sym typeface="Consolas"/>
                        </a:rPr>
                        <a:t>public</a:t>
                      </a: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static</a:t>
                      </a:r>
                      <a:r>
                        <a:rPr b="1" lang="es-419" sz="1200">
                          <a:solidFill>
                            <a:srgbClr val="FFFFFF"/>
                          </a:solidFill>
                          <a:latin typeface="Consolas"/>
                          <a:ea typeface="Consolas"/>
                          <a:cs typeface="Consolas"/>
                          <a:sym typeface="Consolas"/>
                        </a:rPr>
                        <a:t> List </a:t>
                      </a:r>
                      <a:r>
                        <a:rPr b="1" lang="es-419" sz="1200">
                          <a:solidFill>
                            <a:srgbClr val="FFFFAA"/>
                          </a:solidFill>
                          <a:latin typeface="Consolas"/>
                          <a:ea typeface="Consolas"/>
                          <a:cs typeface="Consolas"/>
                          <a:sym typeface="Consolas"/>
                        </a:rPr>
                        <a:t>findPrimeNumbers</a:t>
                      </a:r>
                      <a:r>
                        <a:rPr b="1" lang="es-419" sz="1200">
                          <a:solidFill>
                            <a:srgbClr val="FFFFFF"/>
                          </a:solidFill>
                          <a:latin typeface="Consolas"/>
                          <a:ea typeface="Consolas"/>
                          <a:cs typeface="Consolas"/>
                          <a:sym typeface="Consolas"/>
                        </a:rPr>
                        <a:t>(List list, Predicate predicate) { </a:t>
                      </a:r>
                      <a:endParaRPr b="1" sz="12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b="1" lang="es-419" sz="1200">
                          <a:solidFill>
                            <a:srgbClr val="FFFFFF"/>
                          </a:solidFill>
                          <a:latin typeface="Consolas"/>
                          <a:ea typeface="Consolas"/>
                          <a:cs typeface="Consolas"/>
                          <a:sym typeface="Consolas"/>
                        </a:rPr>
                        <a:t>List sortedNumbers = </a:t>
                      </a:r>
                      <a:r>
                        <a:rPr b="1" lang="es-419" sz="1200">
                          <a:solidFill>
                            <a:srgbClr val="FCC28C"/>
                          </a:solidFill>
                          <a:latin typeface="Consolas"/>
                          <a:ea typeface="Consolas"/>
                          <a:cs typeface="Consolas"/>
                          <a:sym typeface="Consolas"/>
                        </a:rPr>
                        <a:t>new</a:t>
                      </a:r>
                      <a:r>
                        <a:rPr b="1" lang="es-419" sz="1200">
                          <a:solidFill>
                            <a:srgbClr val="FFFFFF"/>
                          </a:solidFill>
                          <a:latin typeface="Consolas"/>
                          <a:ea typeface="Consolas"/>
                          <a:cs typeface="Consolas"/>
                          <a:sym typeface="Consolas"/>
                        </a:rPr>
                        <a:t> ArrayList(); list.stream().filter((i) -&gt; (predicate.test(i))).forEach((i) -&gt;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sortedNumbers.add(i);</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r>
                        <a:rPr b="1" lang="es-419" sz="1200">
                          <a:solidFill>
                            <a:srgbClr val="FCC28C"/>
                          </a:solidFill>
                          <a:latin typeface="Consolas"/>
                          <a:ea typeface="Consolas"/>
                          <a:cs typeface="Consolas"/>
                          <a:sym typeface="Consolas"/>
                        </a:rPr>
                        <a:t>return</a:t>
                      </a:r>
                      <a:r>
                        <a:rPr b="1" lang="es-419" sz="1200">
                          <a:solidFill>
                            <a:srgbClr val="FFFFFF"/>
                          </a:solidFill>
                          <a:latin typeface="Consolas"/>
                          <a:ea typeface="Consolas"/>
                          <a:cs typeface="Consolas"/>
                          <a:sym typeface="Consolas"/>
                        </a:rPr>
                        <a:t> sortedNumbers;</a:t>
                      </a:r>
                      <a:br>
                        <a:rPr b="1" lang="es-419" sz="1200">
                          <a:solidFill>
                            <a:srgbClr val="FFFFFF"/>
                          </a:solidFill>
                          <a:latin typeface="Consolas"/>
                          <a:ea typeface="Consolas"/>
                          <a:cs typeface="Consolas"/>
                          <a:sym typeface="Consolas"/>
                        </a:rPr>
                      </a:b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    }</a:t>
                      </a:r>
                      <a:br>
                        <a:rPr b="1" lang="es-419" sz="1200">
                          <a:solidFill>
                            <a:srgbClr val="FFFFFF"/>
                          </a:solidFill>
                          <a:latin typeface="Consolas"/>
                          <a:ea typeface="Consolas"/>
                          <a:cs typeface="Consolas"/>
                          <a:sym typeface="Consolas"/>
                        </a:rPr>
                      </a:br>
                      <a:r>
                        <a:rPr b="1" lang="es-419" sz="1200">
                          <a:solidFill>
                            <a:srgbClr val="FFFFFF"/>
                          </a:solidFill>
                          <a:latin typeface="Consolas"/>
                          <a:ea typeface="Consolas"/>
                          <a:cs typeface="Consolas"/>
                          <a:sym typeface="Consolas"/>
                        </a:rPr>
                        <a:t>}</a:t>
                      </a:r>
                      <a:endParaRPr b="1" sz="12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Referencia a un constructor</a:t>
            </a:r>
            <a:endParaRPr/>
          </a:p>
        </p:txBody>
      </p:sp>
      <p:graphicFrame>
        <p:nvGraphicFramePr>
          <p:cNvPr id="465" name="Google Shape;465;p83"/>
          <p:cNvGraphicFramePr/>
          <p:nvPr/>
        </p:nvGraphicFramePr>
        <p:xfrm>
          <a:off x="1433925" y="1530850"/>
          <a:ext cx="3000000" cy="3000000"/>
        </p:xfrm>
        <a:graphic>
          <a:graphicData uri="http://schemas.openxmlformats.org/drawingml/2006/table">
            <a:tbl>
              <a:tblPr>
                <a:noFill/>
                <a:tableStyleId>{2A9DCA5C-DCE8-404A-8AA8-CB0F6B145ADB}</a:tableStyleId>
              </a:tblPr>
              <a:tblGrid>
                <a:gridCol w="7301675"/>
              </a:tblGrid>
              <a:tr h="2825075">
                <a:tc>
                  <a:txBody>
                    <a:bodyPr/>
                    <a:lstStyle/>
                    <a:p>
                      <a:pPr indent="0" lvl="0" marL="0" rtl="0" algn="l">
                        <a:lnSpc>
                          <a:spcPct val="138000"/>
                        </a:lnSpc>
                        <a:spcBef>
                          <a:spcPts val="0"/>
                        </a:spcBef>
                        <a:spcAft>
                          <a:spcPts val="0"/>
                        </a:spcAft>
                        <a:buNone/>
                      </a:pPr>
                      <a:r>
                        <a:rPr b="1" lang="es-419" sz="1100">
                          <a:solidFill>
                            <a:srgbClr val="FCC28C"/>
                          </a:solidFill>
                          <a:latin typeface="Consolas"/>
                          <a:ea typeface="Consolas"/>
                          <a:cs typeface="Consolas"/>
                          <a:sym typeface="Consolas"/>
                        </a:rPr>
                        <a:t>public</a:t>
                      </a: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class</a:t>
                      </a:r>
                      <a:r>
                        <a:rPr b="1" lang="es-419" sz="1100">
                          <a:solidFill>
                            <a:srgbClr val="FFFFFF"/>
                          </a:solidFill>
                          <a:latin typeface="Consolas"/>
                          <a:ea typeface="Consolas"/>
                          <a:cs typeface="Consolas"/>
                          <a:sym typeface="Consolas"/>
                        </a:rPr>
                        <a:t> </a:t>
                      </a:r>
                      <a:r>
                        <a:rPr b="1" lang="es-419" sz="1100">
                          <a:solidFill>
                            <a:srgbClr val="FFFFAA"/>
                          </a:solidFill>
                          <a:latin typeface="Consolas"/>
                          <a:ea typeface="Consolas"/>
                          <a:cs typeface="Consolas"/>
                          <a:sym typeface="Consolas"/>
                        </a:rPr>
                        <a:t>ReferenceToConstructor</a:t>
                      </a:r>
                      <a:r>
                        <a:rPr b="1" lang="es-419" sz="1100">
                          <a:solidFill>
                            <a:srgbClr val="FFFFFF"/>
                          </a:solidFill>
                          <a:latin typeface="Consolas"/>
                          <a:ea typeface="Consolas"/>
                          <a:cs typeface="Consolas"/>
                          <a:sym typeface="Consolas"/>
                        </a:rPr>
                        <a:t> {</a:t>
                      </a:r>
                      <a:br>
                        <a:rPr b="1" lang="es-419" sz="1100">
                          <a:solidFill>
                            <a:srgbClr val="888888"/>
                          </a:solidFill>
                          <a:latin typeface="Consolas"/>
                          <a:ea typeface="Consolas"/>
                          <a:cs typeface="Consolas"/>
                          <a:sym typeface="Consolas"/>
                        </a:rPr>
                      </a:b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public</a:t>
                      </a: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static</a:t>
                      </a: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void</a:t>
                      </a:r>
                      <a:r>
                        <a:rPr b="1" lang="es-419" sz="1100">
                          <a:solidFill>
                            <a:srgbClr val="FFFFFF"/>
                          </a:solidFill>
                          <a:latin typeface="Consolas"/>
                          <a:ea typeface="Consolas"/>
                          <a:cs typeface="Consolas"/>
                          <a:sym typeface="Consolas"/>
                        </a:rPr>
                        <a:t> </a:t>
                      </a:r>
                      <a:r>
                        <a:rPr b="1" lang="es-419" sz="1100">
                          <a:solidFill>
                            <a:srgbClr val="FFFFAA"/>
                          </a:solidFill>
                          <a:latin typeface="Consolas"/>
                          <a:ea typeface="Consolas"/>
                          <a:cs typeface="Consolas"/>
                          <a:sym typeface="Consolas"/>
                        </a:rPr>
                        <a:t>main</a:t>
                      </a:r>
                      <a:r>
                        <a:rPr b="1" lang="es-419" sz="1100">
                          <a:solidFill>
                            <a:srgbClr val="FFFFFF"/>
                          </a:solidFill>
                          <a:latin typeface="Consolas"/>
                          <a:ea typeface="Consolas"/>
                          <a:cs typeface="Consolas"/>
                          <a:sym typeface="Consolas"/>
                        </a:rPr>
                        <a:t>(String[] args) {</a:t>
                      </a:r>
                      <a:br>
                        <a:rPr b="1" lang="es-419" sz="1100">
                          <a:solidFill>
                            <a:srgbClr val="888888"/>
                          </a:solidFill>
                          <a:latin typeface="Consolas"/>
                          <a:ea typeface="Consolas"/>
                          <a:cs typeface="Consolas"/>
                          <a:sym typeface="Consolas"/>
                        </a:rPr>
                      </a:br>
                      <a:r>
                        <a:rPr b="1" lang="es-419" sz="1100">
                          <a:solidFill>
                            <a:srgbClr val="FFFFFF"/>
                          </a:solidFill>
                          <a:latin typeface="Consolas"/>
                          <a:ea typeface="Consolas"/>
                          <a:cs typeface="Consolas"/>
                          <a:sym typeface="Consolas"/>
                        </a:rPr>
                        <a:t>     	List  numbers = Arrays.asList(</a:t>
                      </a:r>
                      <a:r>
                        <a:rPr b="1" lang="es-419" sz="1100">
                          <a:solidFill>
                            <a:srgbClr val="D36363"/>
                          </a:solidFill>
                          <a:latin typeface="Consolas"/>
                          <a:ea typeface="Consolas"/>
                          <a:cs typeface="Consolas"/>
                          <a:sym typeface="Consolas"/>
                        </a:rPr>
                        <a:t>4</a:t>
                      </a:r>
                      <a:r>
                        <a:rPr b="1" lang="es-419" sz="1100">
                          <a:solidFill>
                            <a:srgbClr val="FFFFFF"/>
                          </a:solidFill>
                          <a:latin typeface="Consolas"/>
                          <a:ea typeface="Consolas"/>
                          <a:cs typeface="Consolas"/>
                          <a:sym typeface="Consolas"/>
                        </a:rPr>
                        <a:t>,</a:t>
                      </a:r>
                      <a:r>
                        <a:rPr b="1" lang="es-419" sz="1100">
                          <a:solidFill>
                            <a:srgbClr val="D36363"/>
                          </a:solidFill>
                          <a:latin typeface="Consolas"/>
                          <a:ea typeface="Consolas"/>
                          <a:cs typeface="Consolas"/>
                          <a:sym typeface="Consolas"/>
                        </a:rPr>
                        <a:t>9</a:t>
                      </a:r>
                      <a:r>
                        <a:rPr b="1" lang="es-419" sz="1100">
                          <a:solidFill>
                            <a:srgbClr val="FFFFFF"/>
                          </a:solidFill>
                          <a:latin typeface="Consolas"/>
                          <a:ea typeface="Consolas"/>
                          <a:cs typeface="Consolas"/>
                          <a:sym typeface="Consolas"/>
                        </a:rPr>
                        <a:t>,</a:t>
                      </a:r>
                      <a:r>
                        <a:rPr b="1" lang="es-419" sz="1100">
                          <a:solidFill>
                            <a:srgbClr val="D36363"/>
                          </a:solidFill>
                          <a:latin typeface="Consolas"/>
                          <a:ea typeface="Consolas"/>
                          <a:cs typeface="Consolas"/>
                          <a:sym typeface="Consolas"/>
                        </a:rPr>
                        <a:t>16</a:t>
                      </a:r>
                      <a:r>
                        <a:rPr b="1" lang="es-419" sz="1100">
                          <a:solidFill>
                            <a:srgbClr val="FFFFFF"/>
                          </a:solidFill>
                          <a:latin typeface="Consolas"/>
                          <a:ea typeface="Consolas"/>
                          <a:cs typeface="Consolas"/>
                          <a:sym typeface="Consolas"/>
                        </a:rPr>
                        <a:t>,</a:t>
                      </a:r>
                      <a:r>
                        <a:rPr b="1" lang="es-419" sz="1100">
                          <a:solidFill>
                            <a:srgbClr val="D36363"/>
                          </a:solidFill>
                          <a:latin typeface="Consolas"/>
                          <a:ea typeface="Consolas"/>
                          <a:cs typeface="Consolas"/>
                          <a:sym typeface="Consolas"/>
                        </a:rPr>
                        <a:t>25</a:t>
                      </a:r>
                      <a:r>
                        <a:rPr b="1" lang="es-419" sz="1100">
                          <a:solidFill>
                            <a:srgbClr val="FFFFFF"/>
                          </a:solidFill>
                          <a:latin typeface="Consolas"/>
                          <a:ea typeface="Consolas"/>
                          <a:cs typeface="Consolas"/>
                          <a:sym typeface="Consolas"/>
                        </a:rPr>
                        <a:t>,</a:t>
                      </a:r>
                      <a:r>
                        <a:rPr b="1" lang="es-419" sz="1100">
                          <a:solidFill>
                            <a:srgbClr val="D36363"/>
                          </a:solidFill>
                          <a:latin typeface="Consolas"/>
                          <a:ea typeface="Consolas"/>
                          <a:cs typeface="Consolas"/>
                          <a:sym typeface="Consolas"/>
                        </a:rPr>
                        <a:t>36</a:t>
                      </a:r>
                      <a:r>
                        <a:rPr b="1" lang="es-419" sz="1100">
                          <a:solidFill>
                            <a:srgbClr val="FFFFFF"/>
                          </a:solidFill>
                          <a:latin typeface="Consolas"/>
                          <a:ea typeface="Consolas"/>
                          <a:cs typeface="Consolas"/>
                          <a:sym typeface="Consolas"/>
                        </a:rPr>
                        <a:t>);</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List squaredNumbers = ReferenceToConstructor.findSquareRoot(numbers,Integer::</a:t>
                      </a:r>
                      <a:r>
                        <a:rPr b="1" lang="es-419" sz="1100">
                          <a:solidFill>
                            <a:srgbClr val="FCC28C"/>
                          </a:solidFill>
                          <a:latin typeface="Consolas"/>
                          <a:ea typeface="Consolas"/>
                          <a:cs typeface="Consolas"/>
                          <a:sym typeface="Consolas"/>
                        </a:rPr>
                        <a:t>new</a:t>
                      </a:r>
                      <a:r>
                        <a:rPr b="1" lang="es-419" sz="1100">
                          <a:solidFill>
                            <a:srgbClr val="FFFFFF"/>
                          </a:solidFill>
                          <a:latin typeface="Consolas"/>
                          <a:ea typeface="Consolas"/>
                          <a:cs typeface="Consolas"/>
                          <a:sym typeface="Consolas"/>
                        </a:rPr>
                        <a:t>);</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System.out.println(</a:t>
                      </a:r>
                      <a:r>
                        <a:rPr b="1" lang="es-419" sz="1100">
                          <a:solidFill>
                            <a:srgbClr val="A2FCA2"/>
                          </a:solidFill>
                          <a:latin typeface="Consolas"/>
                          <a:ea typeface="Consolas"/>
                          <a:cs typeface="Consolas"/>
                          <a:sym typeface="Consolas"/>
                        </a:rPr>
                        <a:t>"Square root of numbers = "</a:t>
                      </a:r>
                      <a:r>
                        <a:rPr b="1" lang="es-419" sz="1100">
                          <a:solidFill>
                            <a:srgbClr val="FFFFFF"/>
                          </a:solidFill>
                          <a:latin typeface="Consolas"/>
                          <a:ea typeface="Consolas"/>
                          <a:cs typeface="Consolas"/>
                          <a:sym typeface="Consolas"/>
                        </a:rPr>
                        <a:t>+squaredNumbers);</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private</a:t>
                      </a: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static</a:t>
                      </a:r>
                      <a:r>
                        <a:rPr b="1" lang="es-419" sz="1100">
                          <a:solidFill>
                            <a:srgbClr val="FFFFFF"/>
                          </a:solidFill>
                          <a:latin typeface="Consolas"/>
                          <a:ea typeface="Consolas"/>
                          <a:cs typeface="Consolas"/>
                          <a:sym typeface="Consolas"/>
                        </a:rPr>
                        <a:t> List </a:t>
                      </a:r>
                      <a:r>
                        <a:rPr b="1" lang="es-419" sz="1100">
                          <a:solidFill>
                            <a:srgbClr val="FFFFAA"/>
                          </a:solidFill>
                          <a:latin typeface="Consolas"/>
                          <a:ea typeface="Consolas"/>
                          <a:cs typeface="Consolas"/>
                          <a:sym typeface="Consolas"/>
                        </a:rPr>
                        <a:t>findSquareRoot</a:t>
                      </a:r>
                      <a:r>
                        <a:rPr b="1" lang="es-419" sz="1100">
                          <a:solidFill>
                            <a:srgbClr val="FFFFFF"/>
                          </a:solidFill>
                          <a:latin typeface="Consolas"/>
                          <a:ea typeface="Consolas"/>
                          <a:cs typeface="Consolas"/>
                          <a:sym typeface="Consolas"/>
                        </a:rPr>
                        <a:t>(List list, Function&lt;Integer,Integer&gt; f){</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List result = </a:t>
                      </a:r>
                      <a:r>
                        <a:rPr b="1" lang="es-419" sz="1100">
                          <a:solidFill>
                            <a:srgbClr val="FCC28C"/>
                          </a:solidFill>
                          <a:latin typeface="Consolas"/>
                          <a:ea typeface="Consolas"/>
                          <a:cs typeface="Consolas"/>
                          <a:sym typeface="Consolas"/>
                        </a:rPr>
                        <a:t>new</a:t>
                      </a:r>
                      <a:r>
                        <a:rPr b="1" lang="es-419" sz="1100">
                          <a:solidFill>
                            <a:srgbClr val="FFFFFF"/>
                          </a:solidFill>
                          <a:latin typeface="Consolas"/>
                          <a:ea typeface="Consolas"/>
                          <a:cs typeface="Consolas"/>
                          <a:sym typeface="Consolas"/>
                        </a:rPr>
                        <a:t> ArrayList();</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list.forEach(x -&gt; result.add(Math.sqrt(f.apply((Integer) x))));</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a:t>
                      </a:r>
                      <a:r>
                        <a:rPr b="1" lang="es-419" sz="1100">
                          <a:solidFill>
                            <a:srgbClr val="FCC28C"/>
                          </a:solidFill>
                          <a:latin typeface="Consolas"/>
                          <a:ea typeface="Consolas"/>
                          <a:cs typeface="Consolas"/>
                          <a:sym typeface="Consolas"/>
                        </a:rPr>
                        <a:t>return</a:t>
                      </a:r>
                      <a:r>
                        <a:rPr b="1" lang="es-419" sz="1100">
                          <a:solidFill>
                            <a:srgbClr val="FFFFFF"/>
                          </a:solidFill>
                          <a:latin typeface="Consolas"/>
                          <a:ea typeface="Consolas"/>
                          <a:cs typeface="Consolas"/>
                          <a:sym typeface="Consolas"/>
                        </a:rPr>
                        <a:t> result;</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	}</a:t>
                      </a:r>
                      <a:br>
                        <a:rPr b="1" lang="es-419" sz="1100">
                          <a:solidFill>
                            <a:srgbClr val="FFFFFF"/>
                          </a:solidFill>
                          <a:latin typeface="Consolas"/>
                          <a:ea typeface="Consolas"/>
                          <a:cs typeface="Consolas"/>
                          <a:sym typeface="Consolas"/>
                        </a:rPr>
                      </a:br>
                      <a:r>
                        <a:rPr b="1" lang="es-419" sz="1100">
                          <a:solidFill>
                            <a:srgbClr val="FFFFFF"/>
                          </a:solidFill>
                          <a:latin typeface="Consolas"/>
                          <a:ea typeface="Consolas"/>
                          <a:cs typeface="Consolas"/>
                          <a:sym typeface="Consolas"/>
                        </a:rPr>
                        <a:t>}</a:t>
                      </a:r>
                      <a:endParaRPr b="1" sz="1100">
                        <a:solidFill>
                          <a:srgbClr val="FFFFFF"/>
                        </a:solidFill>
                        <a:latin typeface="Consolas"/>
                        <a:ea typeface="Consolas"/>
                        <a:cs typeface="Consolas"/>
                        <a:sym typeface="Consolas"/>
                      </a:endParaRPr>
                    </a:p>
                  </a:txBody>
                  <a:tcPr marT="91425" marB="91425" marR="63500" marL="63500">
                    <a:solidFill>
                      <a:srgbClr val="333333"/>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EF6C00"/>
                </a:solidFill>
              </a:rPr>
              <a:t>Referencia a un método de instancia de un objeto arbitrario de un tipo particular</a:t>
            </a:r>
            <a:endParaRPr/>
          </a:p>
        </p:txBody>
      </p:sp>
      <p:graphicFrame>
        <p:nvGraphicFramePr>
          <p:cNvPr id="471" name="Google Shape;471;p84"/>
          <p:cNvGraphicFramePr/>
          <p:nvPr/>
        </p:nvGraphicFramePr>
        <p:xfrm>
          <a:off x="1710525" y="1843375"/>
          <a:ext cx="3000000" cy="3000000"/>
        </p:xfrm>
        <a:graphic>
          <a:graphicData uri="http://schemas.openxmlformats.org/drawingml/2006/table">
            <a:tbl>
              <a:tblPr>
                <a:noFill/>
                <a:tableStyleId>{2A9DCA5C-DCE8-404A-8AA8-CB0F6B145ADB}</a:tableStyleId>
              </a:tblPr>
              <a:tblGrid>
                <a:gridCol w="7045575"/>
              </a:tblGrid>
              <a:tr h="2725650">
                <a:tc>
                  <a:txBody>
                    <a:bodyPr/>
                    <a:lstStyle/>
                    <a:p>
                      <a:pPr indent="0" lvl="0" marL="0" rtl="0" algn="l">
                        <a:lnSpc>
                          <a:spcPct val="138000"/>
                        </a:lnSpc>
                        <a:spcBef>
                          <a:spcPts val="0"/>
                        </a:spcBef>
                        <a:spcAft>
                          <a:spcPts val="0"/>
                        </a:spcAft>
                        <a:buNone/>
                      </a:pP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class</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ReferenceToInstanceMethodAOPT</a:t>
                      </a: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private</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static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class</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Person</a:t>
                      </a: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private</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final</a:t>
                      </a:r>
                      <a:r>
                        <a:rPr b="1" lang="es-419" sz="1000">
                          <a:solidFill>
                            <a:srgbClr val="FFFFFF"/>
                          </a:solidFill>
                          <a:latin typeface="Consolas"/>
                          <a:ea typeface="Consolas"/>
                          <a:cs typeface="Consolas"/>
                          <a:sym typeface="Consolas"/>
                        </a:rPr>
                        <a:t> String name;</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private</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final</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int</a:t>
                      </a:r>
                      <a:r>
                        <a:rPr b="1" lang="es-419" sz="1000">
                          <a:solidFill>
                            <a:srgbClr val="FFFFFF"/>
                          </a:solidFill>
                          <a:latin typeface="Consolas"/>
                          <a:ea typeface="Consolas"/>
                          <a:cs typeface="Consolas"/>
                          <a:sym typeface="Consolas"/>
                        </a:rPr>
                        <a:t> age;</a:t>
                      </a:r>
                      <a:br>
                        <a:rPr b="1" lang="es-419" sz="1000">
                          <a:solidFill>
                            <a:srgbClr val="FFFFFF"/>
                          </a:solidFill>
                          <a:latin typeface="Consolas"/>
                          <a:ea typeface="Consolas"/>
                          <a:cs typeface="Consolas"/>
                          <a:sym typeface="Consolas"/>
                        </a:rPr>
                      </a:b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Person</a:t>
                      </a:r>
                      <a:r>
                        <a:rPr b="1" lang="es-419" sz="1000">
                          <a:solidFill>
                            <a:srgbClr val="FFFFFF"/>
                          </a:solidFill>
                          <a:latin typeface="Consolas"/>
                          <a:ea typeface="Consolas"/>
                          <a:cs typeface="Consolas"/>
                          <a:sym typeface="Consolas"/>
                        </a:rPr>
                        <a:t>(String name, </a:t>
                      </a:r>
                      <a:r>
                        <a:rPr b="1" lang="es-419" sz="1000">
                          <a:solidFill>
                            <a:srgbClr val="FCC28C"/>
                          </a:solidFill>
                          <a:latin typeface="Consolas"/>
                          <a:ea typeface="Consolas"/>
                          <a:cs typeface="Consolas"/>
                          <a:sym typeface="Consolas"/>
                        </a:rPr>
                        <a:t>int</a:t>
                      </a:r>
                      <a:r>
                        <a:rPr b="1" lang="es-419" sz="1000">
                          <a:solidFill>
                            <a:srgbClr val="FFFFFF"/>
                          </a:solidFill>
                          <a:latin typeface="Consolas"/>
                          <a:ea typeface="Consolas"/>
                          <a:cs typeface="Consolas"/>
                          <a:sym typeface="Consolas"/>
                        </a:rPr>
                        <a:t> age)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this</a:t>
                      </a:r>
                      <a:r>
                        <a:rPr b="1" lang="es-419" sz="1000">
                          <a:solidFill>
                            <a:srgbClr val="FFFFFF"/>
                          </a:solidFill>
                          <a:latin typeface="Consolas"/>
                          <a:ea typeface="Consolas"/>
                          <a:cs typeface="Consolas"/>
                          <a:sym typeface="Consolas"/>
                        </a:rPr>
                        <a:t>.name = name;</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this</a:t>
                      </a:r>
                      <a:r>
                        <a:rPr b="1" lang="es-419" sz="1000">
                          <a:solidFill>
                            <a:srgbClr val="FFFFFF"/>
                          </a:solidFill>
                          <a:latin typeface="Consolas"/>
                          <a:ea typeface="Consolas"/>
                          <a:cs typeface="Consolas"/>
                          <a:sym typeface="Consolas"/>
                        </a:rPr>
                        <a:t>.age = age;</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endParaRPr b="1"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aphicFrame>
        <p:nvGraphicFramePr>
          <p:cNvPr id="476" name="Google Shape;476;p85"/>
          <p:cNvGraphicFramePr/>
          <p:nvPr/>
        </p:nvGraphicFramePr>
        <p:xfrm>
          <a:off x="1531150" y="283325"/>
          <a:ext cx="3000000" cy="3000000"/>
        </p:xfrm>
        <a:graphic>
          <a:graphicData uri="http://schemas.openxmlformats.org/drawingml/2006/table">
            <a:tbl>
              <a:tblPr>
                <a:noFill/>
                <a:tableStyleId>{2A9DCA5C-DCE8-404A-8AA8-CB0F6B145ADB}</a:tableStyleId>
              </a:tblPr>
              <a:tblGrid>
                <a:gridCol w="7201325"/>
              </a:tblGrid>
              <a:tr h="3827525">
                <a:tc>
                  <a:txBody>
                    <a:bodyPr/>
                    <a:lstStyle/>
                    <a:p>
                      <a:pPr indent="0" lvl="0" marL="0" rtl="0" algn="l">
                        <a:lnSpc>
                          <a:spcPct val="138000"/>
                        </a:lnSpc>
                        <a:spcBef>
                          <a:spcPts val="0"/>
                        </a:spcBef>
                        <a:spcAft>
                          <a:spcPts val="0"/>
                        </a:spcAft>
                        <a:buNone/>
                      </a:pP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String </a:t>
                      </a:r>
                      <a:r>
                        <a:rPr b="1" lang="es-419" sz="1000">
                          <a:solidFill>
                            <a:srgbClr val="FFFFAA"/>
                          </a:solidFill>
                          <a:latin typeface="Consolas"/>
                          <a:ea typeface="Consolas"/>
                          <a:cs typeface="Consolas"/>
                          <a:sym typeface="Consolas"/>
                        </a:rPr>
                        <a:t>getName</a:t>
                      </a: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return</a:t>
                      </a:r>
                      <a:r>
                        <a:rPr b="1" lang="es-419" sz="1000">
                          <a:solidFill>
                            <a:srgbClr val="FFFFFF"/>
                          </a:solidFill>
                          <a:latin typeface="Consolas"/>
                          <a:ea typeface="Consolas"/>
                          <a:cs typeface="Consolas"/>
                          <a:sym typeface="Consolas"/>
                        </a:rPr>
                        <a:t> name;</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int</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getAge</a:t>
                      </a: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return</a:t>
                      </a:r>
                      <a:r>
                        <a:rPr b="1" lang="es-419" sz="1000">
                          <a:solidFill>
                            <a:srgbClr val="FFFFFF"/>
                          </a:solidFill>
                          <a:latin typeface="Consolas"/>
                          <a:ea typeface="Consolas"/>
                          <a:cs typeface="Consolas"/>
                          <a:sym typeface="Consolas"/>
                        </a:rPr>
                        <a:t> age;</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static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void</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main</a:t>
                      </a:r>
                      <a:r>
                        <a:rPr b="1" lang="es-419" sz="1000">
                          <a:solidFill>
                            <a:srgbClr val="FFFFFF"/>
                          </a:solidFill>
                          <a:latin typeface="Consolas"/>
                          <a:ea typeface="Consolas"/>
                          <a:cs typeface="Consolas"/>
                          <a:sym typeface="Consolas"/>
                        </a:rPr>
                        <a:t>(String[] args)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List persons = </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ArrayList();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persons.add(</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Person(</a:t>
                      </a:r>
                      <a:r>
                        <a:rPr b="1" lang="es-419" sz="1000">
                          <a:solidFill>
                            <a:srgbClr val="A2FCA2"/>
                          </a:solidFill>
                          <a:latin typeface="Consolas"/>
                          <a:ea typeface="Consolas"/>
                          <a:cs typeface="Consolas"/>
                          <a:sym typeface="Consolas"/>
                        </a:rPr>
                        <a:t>"Albert"</a:t>
                      </a:r>
                      <a:r>
                        <a:rPr b="1" lang="es-419" sz="1000">
                          <a:solidFill>
                            <a:srgbClr val="FFFFFF"/>
                          </a:solidFill>
                          <a:latin typeface="Consolas"/>
                          <a:ea typeface="Consolas"/>
                          <a:cs typeface="Consolas"/>
                          <a:sym typeface="Consolas"/>
                        </a:rPr>
                        <a:t>, </a:t>
                      </a:r>
                      <a:r>
                        <a:rPr b="1" lang="es-419" sz="1000">
                          <a:solidFill>
                            <a:srgbClr val="D36363"/>
                          </a:solidFill>
                          <a:latin typeface="Consolas"/>
                          <a:ea typeface="Consolas"/>
                          <a:cs typeface="Consolas"/>
                          <a:sym typeface="Consolas"/>
                        </a:rPr>
                        <a:t>80</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persons.add(</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Person(</a:t>
                      </a:r>
                      <a:r>
                        <a:rPr b="1" lang="es-419" sz="1000">
                          <a:solidFill>
                            <a:srgbClr val="A2FCA2"/>
                          </a:solidFill>
                          <a:latin typeface="Consolas"/>
                          <a:ea typeface="Consolas"/>
                          <a:cs typeface="Consolas"/>
                          <a:sym typeface="Consolas"/>
                        </a:rPr>
                        <a:t>"Ben"</a:t>
                      </a:r>
                      <a:r>
                        <a:rPr b="1" lang="es-419" sz="1000">
                          <a:solidFill>
                            <a:srgbClr val="FFFFFF"/>
                          </a:solidFill>
                          <a:latin typeface="Consolas"/>
                          <a:ea typeface="Consolas"/>
                          <a:cs typeface="Consolas"/>
                          <a:sym typeface="Consolas"/>
                        </a:rPr>
                        <a:t>, </a:t>
                      </a:r>
                      <a:r>
                        <a:rPr b="1" lang="es-419" sz="1000">
                          <a:solidFill>
                            <a:srgbClr val="D36363"/>
                          </a:solidFill>
                          <a:latin typeface="Consolas"/>
                          <a:ea typeface="Consolas"/>
                          <a:cs typeface="Consolas"/>
                          <a:sym typeface="Consolas"/>
                        </a:rPr>
                        <a:t>15</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persons.add(</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Person(</a:t>
                      </a:r>
                      <a:r>
                        <a:rPr b="1" lang="es-419" sz="1000">
                          <a:solidFill>
                            <a:srgbClr val="A2FCA2"/>
                          </a:solidFill>
                          <a:latin typeface="Consolas"/>
                          <a:ea typeface="Consolas"/>
                          <a:cs typeface="Consolas"/>
                          <a:sym typeface="Consolas"/>
                        </a:rPr>
                        <a:t>"Charlote"</a:t>
                      </a:r>
                      <a:r>
                        <a:rPr b="1" lang="es-419" sz="1000">
                          <a:solidFill>
                            <a:srgbClr val="FFFFFF"/>
                          </a:solidFill>
                          <a:latin typeface="Consolas"/>
                          <a:ea typeface="Consolas"/>
                          <a:cs typeface="Consolas"/>
                          <a:sym typeface="Consolas"/>
                        </a:rPr>
                        <a:t>, </a:t>
                      </a:r>
                      <a:r>
                        <a:rPr b="1" lang="es-419" sz="1000">
                          <a:solidFill>
                            <a:srgbClr val="D36363"/>
                          </a:solidFill>
                          <a:latin typeface="Consolas"/>
                          <a:ea typeface="Consolas"/>
                          <a:cs typeface="Consolas"/>
                          <a:sym typeface="Consolas"/>
                        </a:rPr>
                        <a:t>20</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persons.add(</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Person(</a:t>
                      </a:r>
                      <a:r>
                        <a:rPr b="1" lang="es-419" sz="1000">
                          <a:solidFill>
                            <a:srgbClr val="A2FCA2"/>
                          </a:solidFill>
                          <a:latin typeface="Consolas"/>
                          <a:ea typeface="Consolas"/>
                          <a:cs typeface="Consolas"/>
                          <a:sym typeface="Consolas"/>
                        </a:rPr>
                        <a:t>"Dean"</a:t>
                      </a:r>
                      <a:r>
                        <a:rPr b="1" lang="es-419" sz="1000">
                          <a:solidFill>
                            <a:srgbClr val="FFFFFF"/>
                          </a:solidFill>
                          <a:latin typeface="Consolas"/>
                          <a:ea typeface="Consolas"/>
                          <a:cs typeface="Consolas"/>
                          <a:sym typeface="Consolas"/>
                        </a:rPr>
                        <a:t>, </a:t>
                      </a:r>
                      <a:r>
                        <a:rPr b="1" lang="es-419" sz="1000">
                          <a:solidFill>
                            <a:srgbClr val="D36363"/>
                          </a:solidFill>
                          <a:latin typeface="Consolas"/>
                          <a:ea typeface="Consolas"/>
                          <a:cs typeface="Consolas"/>
                          <a:sym typeface="Consolas"/>
                        </a:rPr>
                        <a:t>6</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persons.add(</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Person(</a:t>
                      </a:r>
                      <a:r>
                        <a:rPr b="1" lang="es-419" sz="1000">
                          <a:solidFill>
                            <a:srgbClr val="A2FCA2"/>
                          </a:solidFill>
                          <a:latin typeface="Consolas"/>
                          <a:ea typeface="Consolas"/>
                          <a:cs typeface="Consolas"/>
                          <a:sym typeface="Consolas"/>
                        </a:rPr>
                        <a:t>"Elaine"</a:t>
                      </a:r>
                      <a:r>
                        <a:rPr b="1" lang="es-419" sz="1000">
                          <a:solidFill>
                            <a:srgbClr val="FFFFFF"/>
                          </a:solidFill>
                          <a:latin typeface="Consolas"/>
                          <a:ea typeface="Consolas"/>
                          <a:cs typeface="Consolas"/>
                          <a:sym typeface="Consolas"/>
                        </a:rPr>
                        <a:t>, </a:t>
                      </a:r>
                      <a:r>
                        <a:rPr b="1" lang="es-419" sz="1000">
                          <a:solidFill>
                            <a:srgbClr val="D36363"/>
                          </a:solidFill>
                          <a:latin typeface="Consolas"/>
                          <a:ea typeface="Consolas"/>
                          <a:cs typeface="Consolas"/>
                          <a:sym typeface="Consolas"/>
                        </a:rPr>
                        <a:t>17</a:t>
                      </a:r>
                      <a:r>
                        <a:rPr b="1" lang="es-419" sz="1000">
                          <a:solidFill>
                            <a:srgbClr val="FFFFFF"/>
                          </a:solidFill>
                          <a:latin typeface="Consolas"/>
                          <a:ea typeface="Consolas"/>
                          <a:cs typeface="Consolas"/>
                          <a:sym typeface="Consolas"/>
                        </a:rPr>
                        <a:t>));</a:t>
                      </a:r>
                      <a:endParaRPr b="1"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graphicFrame>
        <p:nvGraphicFramePr>
          <p:cNvPr id="481" name="Google Shape;481;p86"/>
          <p:cNvGraphicFramePr/>
          <p:nvPr/>
        </p:nvGraphicFramePr>
        <p:xfrm>
          <a:off x="1454850" y="562500"/>
          <a:ext cx="3000000" cy="3000000"/>
        </p:xfrm>
        <a:graphic>
          <a:graphicData uri="http://schemas.openxmlformats.org/drawingml/2006/table">
            <a:tbl>
              <a:tblPr>
                <a:noFill/>
                <a:tableStyleId>{2A9DCA5C-DCE8-404A-8AA8-CB0F6B145ADB}</a:tableStyleId>
              </a:tblPr>
              <a:tblGrid>
                <a:gridCol w="7196725"/>
              </a:tblGrid>
              <a:tr h="2337750">
                <a:tc>
                  <a:txBody>
                    <a:bodyPr/>
                    <a:lstStyle/>
                    <a:p>
                      <a:pPr indent="0" lvl="0" marL="0" rtl="0" algn="l">
                        <a:lnSpc>
                          <a:spcPct val="138000"/>
                        </a:lnSpc>
                        <a:spcBef>
                          <a:spcPts val="0"/>
                        </a:spcBef>
                        <a:spcAft>
                          <a:spcPts val="0"/>
                        </a:spcAft>
                        <a:buNone/>
                      </a:pP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List allAges = ReferenceToInstanceMethodAOPT.listAllAges(persons, Person::getAge);</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System.out.println(</a:t>
                      </a:r>
                      <a:r>
                        <a:rPr b="1" lang="es-419" sz="1000">
                          <a:solidFill>
                            <a:srgbClr val="A2FCA2"/>
                          </a:solidFill>
                          <a:latin typeface="Consolas"/>
                          <a:ea typeface="Consolas"/>
                          <a:cs typeface="Consolas"/>
                          <a:sym typeface="Consolas"/>
                        </a:rPr>
                        <a:t>"Printing out all ages \n"</a:t>
                      </a:r>
                      <a:r>
                        <a:rPr b="1" lang="es-419" sz="1000">
                          <a:solidFill>
                            <a:srgbClr val="FFFFFF"/>
                          </a:solidFill>
                          <a:latin typeface="Consolas"/>
                          <a:ea typeface="Consolas"/>
                          <a:cs typeface="Consolas"/>
                          <a:sym typeface="Consolas"/>
                        </a:rPr>
                        <a:t>+allAges);</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private</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static</a:t>
                      </a:r>
                      <a:r>
                        <a:rPr b="1" lang="es-419" sz="1000">
                          <a:solidFill>
                            <a:srgbClr val="FFFFFF"/>
                          </a:solidFill>
                          <a:latin typeface="Consolas"/>
                          <a:ea typeface="Consolas"/>
                          <a:cs typeface="Consolas"/>
                          <a:sym typeface="Consolas"/>
                        </a:rPr>
                        <a:t> List </a:t>
                      </a:r>
                      <a:r>
                        <a:rPr b="1" lang="es-419" sz="1000">
                          <a:solidFill>
                            <a:srgbClr val="FFFFAA"/>
                          </a:solidFill>
                          <a:latin typeface="Consolas"/>
                          <a:ea typeface="Consolas"/>
                          <a:cs typeface="Consolas"/>
                          <a:sym typeface="Consolas"/>
                        </a:rPr>
                        <a:t>listAllAges</a:t>
                      </a:r>
                      <a:r>
                        <a:rPr b="1" lang="es-419" sz="1000">
                          <a:solidFill>
                            <a:srgbClr val="FFFFFF"/>
                          </a:solidFill>
                          <a:latin typeface="Consolas"/>
                          <a:ea typeface="Consolas"/>
                          <a:cs typeface="Consolas"/>
                          <a:sym typeface="Consolas"/>
                        </a:rPr>
                        <a:t>(List person, Function&lt;Person, Integer&gt; f){</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List result = </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ArrayList();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person.forEach(x -&gt; result.add(f.apply((Person)x)));</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return</a:t>
                      </a:r>
                      <a:r>
                        <a:rPr b="1" lang="es-419" sz="1000">
                          <a:solidFill>
                            <a:srgbClr val="FFFFFF"/>
                          </a:solidFill>
                          <a:latin typeface="Consolas"/>
                          <a:ea typeface="Consolas"/>
                          <a:cs typeface="Consolas"/>
                          <a:sym typeface="Consolas"/>
                        </a:rPr>
                        <a:t> result;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a:t>
                      </a:r>
                      <a:endParaRPr b="1"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EF6C00"/>
                </a:solidFill>
              </a:rPr>
              <a:t>Referencia a un método de instancia de un objeto particular</a:t>
            </a:r>
            <a:endParaRPr/>
          </a:p>
        </p:txBody>
      </p:sp>
      <p:graphicFrame>
        <p:nvGraphicFramePr>
          <p:cNvPr id="487" name="Google Shape;487;p87"/>
          <p:cNvGraphicFramePr/>
          <p:nvPr/>
        </p:nvGraphicFramePr>
        <p:xfrm>
          <a:off x="2501000" y="1610275"/>
          <a:ext cx="3000000" cy="3000000"/>
        </p:xfrm>
        <a:graphic>
          <a:graphicData uri="http://schemas.openxmlformats.org/drawingml/2006/table">
            <a:tbl>
              <a:tblPr>
                <a:noFill/>
                <a:tableStyleId>{2A9DCA5C-DCE8-404A-8AA8-CB0F6B145ADB}</a:tableStyleId>
              </a:tblPr>
              <a:tblGrid>
                <a:gridCol w="6234950"/>
              </a:tblGrid>
              <a:tr h="3264725">
                <a:tc>
                  <a:txBody>
                    <a:bodyPr/>
                    <a:lstStyle/>
                    <a:p>
                      <a:pPr indent="0" lvl="0" marL="0" rtl="0" algn="l">
                        <a:lnSpc>
                          <a:spcPct val="138000"/>
                        </a:lnSpc>
                        <a:spcBef>
                          <a:spcPts val="0"/>
                        </a:spcBef>
                        <a:spcAft>
                          <a:spcPts val="0"/>
                        </a:spcAft>
                        <a:buNone/>
                      </a:pP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class</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ReferenceToInstanceMethodOAPO</a:t>
                      </a: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public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static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void</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main</a:t>
                      </a:r>
                      <a:r>
                        <a:rPr b="1" lang="es-419" sz="1000">
                          <a:solidFill>
                            <a:srgbClr val="FFFFFF"/>
                          </a:solidFill>
                          <a:latin typeface="Consolas"/>
                          <a:ea typeface="Consolas"/>
                          <a:cs typeface="Consolas"/>
                          <a:sym typeface="Consolas"/>
                        </a:rPr>
                        <a:t>(String[] args) {</a:t>
                      </a:r>
                      <a:br>
                        <a:rPr b="1" lang="es-419" sz="1000">
                          <a:solidFill>
                            <a:srgbClr val="888888"/>
                          </a:solidFill>
                          <a:latin typeface="Consolas"/>
                          <a:ea typeface="Consolas"/>
                          <a:cs typeface="Consolas"/>
                          <a:sym typeface="Consolas"/>
                        </a:rPr>
                      </a:br>
                      <a:r>
                        <a:rPr b="1" lang="es-419" sz="1000">
                          <a:solidFill>
                            <a:srgbClr val="FFFFFF"/>
                          </a:solidFill>
                          <a:latin typeface="Consolas"/>
                          <a:ea typeface="Consolas"/>
                          <a:cs typeface="Consolas"/>
                          <a:sym typeface="Consolas"/>
                        </a:rPr>
                        <a:t>        List names = </a:t>
                      </a:r>
                      <a:r>
                        <a:rPr b="1" lang="es-419" sz="1000">
                          <a:solidFill>
                            <a:srgbClr val="FCC28C"/>
                          </a:solidFill>
                          <a:latin typeface="Consolas"/>
                          <a:ea typeface="Consolas"/>
                          <a:cs typeface="Consolas"/>
                          <a:sym typeface="Consolas"/>
                        </a:rPr>
                        <a:t>new</a:t>
                      </a:r>
                      <a:r>
                        <a:rPr b="1" lang="es-419" sz="1000">
                          <a:solidFill>
                            <a:srgbClr val="FFFFFF"/>
                          </a:solidFill>
                          <a:latin typeface="Consolas"/>
                          <a:ea typeface="Consolas"/>
                          <a:cs typeface="Consolas"/>
                          <a:sym typeface="Consolas"/>
                        </a:rPr>
                        <a:t> ArrayList();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names.add(</a:t>
                      </a:r>
                      <a:r>
                        <a:rPr b="1" lang="es-419" sz="1000">
                          <a:solidFill>
                            <a:srgbClr val="A2FCA2"/>
                          </a:solidFill>
                          <a:latin typeface="Consolas"/>
                          <a:ea typeface="Consolas"/>
                          <a:cs typeface="Consolas"/>
                          <a:sym typeface="Consolas"/>
                        </a:rPr>
                        <a:t>"David"</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names.add(</a:t>
                      </a:r>
                      <a:r>
                        <a:rPr b="1" lang="es-419" sz="1000">
                          <a:solidFill>
                            <a:srgbClr val="A2FCA2"/>
                          </a:solidFill>
                          <a:latin typeface="Consolas"/>
                          <a:ea typeface="Consolas"/>
                          <a:cs typeface="Consolas"/>
                          <a:sym typeface="Consolas"/>
                        </a:rPr>
                        <a:t>"Richard"</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names.add(</a:t>
                      </a:r>
                      <a:r>
                        <a:rPr b="1" lang="es-419" sz="1000">
                          <a:solidFill>
                            <a:srgbClr val="A2FCA2"/>
                          </a:solidFill>
                          <a:latin typeface="Consolas"/>
                          <a:ea typeface="Consolas"/>
                          <a:cs typeface="Consolas"/>
                          <a:sym typeface="Consolas"/>
                        </a:rPr>
                        <a:t>"Samuel"</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names.add(</a:t>
                      </a:r>
                      <a:r>
                        <a:rPr b="1" lang="es-419" sz="1000">
                          <a:solidFill>
                            <a:srgbClr val="A2FCA2"/>
                          </a:solidFill>
                          <a:latin typeface="Consolas"/>
                          <a:ea typeface="Consolas"/>
                          <a:cs typeface="Consolas"/>
                          <a:sym typeface="Consolas"/>
                        </a:rPr>
                        <a:t>"Rose"</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names.add(</a:t>
                      </a:r>
                      <a:r>
                        <a:rPr b="1" lang="es-419" sz="1000">
                          <a:solidFill>
                            <a:srgbClr val="A2FCA2"/>
                          </a:solidFill>
                          <a:latin typeface="Consolas"/>
                          <a:ea typeface="Consolas"/>
                          <a:cs typeface="Consolas"/>
                          <a:sym typeface="Consolas"/>
                        </a:rPr>
                        <a:t>"John"</a:t>
                      </a:r>
                      <a:r>
                        <a:rPr b="1" lang="es-419" sz="1000">
                          <a:solidFill>
                            <a:srgbClr val="FFFFFF"/>
                          </a:solidFill>
                          <a:latin typeface="Consolas"/>
                          <a:ea typeface="Consolas"/>
                          <a:cs typeface="Consolas"/>
                          <a:sym typeface="Consolas"/>
                        </a:rPr>
                        <a:t>);</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ReferenceToInstanceMethodOAPO.printNames(names,System.out::println);</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private</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static</a:t>
                      </a:r>
                      <a:r>
                        <a:rPr b="1" lang="es-419" sz="1000">
                          <a:solidFill>
                            <a:srgbClr val="FFFFFF"/>
                          </a:solidFill>
                          <a:latin typeface="Consolas"/>
                          <a:ea typeface="Consolas"/>
                          <a:cs typeface="Consolas"/>
                          <a:sym typeface="Consolas"/>
                        </a:rPr>
                        <a:t> </a:t>
                      </a:r>
                      <a:r>
                        <a:rPr b="1" lang="es-419" sz="1000">
                          <a:solidFill>
                            <a:srgbClr val="FCC28C"/>
                          </a:solidFill>
                          <a:latin typeface="Consolas"/>
                          <a:ea typeface="Consolas"/>
                          <a:cs typeface="Consolas"/>
                          <a:sym typeface="Consolas"/>
                        </a:rPr>
                        <a:t>void</a:t>
                      </a:r>
                      <a:r>
                        <a:rPr b="1" lang="es-419" sz="1000">
                          <a:solidFill>
                            <a:srgbClr val="FFFFFF"/>
                          </a:solidFill>
                          <a:latin typeface="Consolas"/>
                          <a:ea typeface="Consolas"/>
                          <a:cs typeface="Consolas"/>
                          <a:sym typeface="Consolas"/>
                        </a:rPr>
                        <a:t> </a:t>
                      </a:r>
                      <a:r>
                        <a:rPr b="1" lang="es-419" sz="1000">
                          <a:solidFill>
                            <a:srgbClr val="FFFFAA"/>
                          </a:solidFill>
                          <a:latin typeface="Consolas"/>
                          <a:ea typeface="Consolas"/>
                          <a:cs typeface="Consolas"/>
                          <a:sym typeface="Consolas"/>
                        </a:rPr>
                        <a:t>printNames</a:t>
                      </a:r>
                      <a:r>
                        <a:rPr b="1" lang="es-419" sz="1000">
                          <a:solidFill>
                            <a:srgbClr val="FFFFFF"/>
                          </a:solidFill>
                          <a:latin typeface="Consolas"/>
                          <a:ea typeface="Consolas"/>
                          <a:cs typeface="Consolas"/>
                          <a:sym typeface="Consolas"/>
                        </a:rPr>
                        <a:t>(List list, Consumer c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list.forEach(x -&gt; c.accept(x));</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    }</a:t>
                      </a:r>
                      <a:br>
                        <a:rPr b="1" lang="es-419" sz="1000">
                          <a:solidFill>
                            <a:srgbClr val="FFFFFF"/>
                          </a:solidFill>
                          <a:latin typeface="Consolas"/>
                          <a:ea typeface="Consolas"/>
                          <a:cs typeface="Consolas"/>
                          <a:sym typeface="Consolas"/>
                        </a:rPr>
                      </a:br>
                      <a:r>
                        <a:rPr b="1" lang="es-419" sz="1000">
                          <a:solidFill>
                            <a:srgbClr val="FFFFFF"/>
                          </a:solidFill>
                          <a:latin typeface="Consolas"/>
                          <a:ea typeface="Consolas"/>
                          <a:cs typeface="Consolas"/>
                          <a:sym typeface="Consolas"/>
                        </a:rPr>
                        <a:t>}</a:t>
                      </a:r>
                      <a:endParaRPr b="1"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Excepciones y Afirmaciones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9"/>
          <p:cNvSpPr txBox="1"/>
          <p:nvPr>
            <p:ph idx="1" type="body"/>
          </p:nvPr>
        </p:nvSpPr>
        <p:spPr>
          <a:xfrm>
            <a:off x="311700" y="721700"/>
            <a:ext cx="8621100" cy="4291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Una excepción (o evento excepcional) es un problema que surge durante la ejecución de un programa. Cuando se produce una excepción, el flujo normal del programa se interrumpe y el programa / aplicación finaliza de manera anormal, lo que no se recomienda, por lo tanto, estas excepciones deben ser manejadas.</a:t>
            </a:r>
            <a:endParaRPr/>
          </a:p>
          <a:p>
            <a:pPr indent="0" lvl="0" marL="0" rtl="0" algn="just">
              <a:spcBef>
                <a:spcPts val="1600"/>
              </a:spcBef>
              <a:spcAft>
                <a:spcPts val="0"/>
              </a:spcAft>
              <a:buNone/>
            </a:pPr>
            <a:r>
              <a:rPr lang="es-419"/>
              <a:t>Una excepción puede ocurrir por muchas razones diferentes, los siguientes son algunos escenarios donde ocurre una excepción. Por ejemplo, un usuario ha ingresado datos no válidos, no se puede encontrar un archivo que debe abrirse o se ha perdido una conexión de red en medio de las comunicaciones o se ha agotado la memoria de la JVM.</a:t>
            </a:r>
            <a:endParaRPr/>
          </a:p>
          <a:p>
            <a:pPr indent="0" lvl="0" marL="0" rtl="0" algn="just">
              <a:spcBef>
                <a:spcPts val="1600"/>
              </a:spcBef>
              <a:spcAft>
                <a:spcPts val="0"/>
              </a:spcAft>
              <a:buNone/>
            </a:pPr>
            <a:r>
              <a:t/>
            </a:r>
            <a:endParaRPr/>
          </a:p>
          <a:p>
            <a:pPr indent="0" lvl="0" marL="0" rtl="0" algn="just">
              <a:spcBef>
                <a:spcPts val="1600"/>
              </a:spcBef>
              <a:spcAft>
                <a:spcPts val="1600"/>
              </a:spcAft>
              <a:buNone/>
            </a:pPr>
            <a:br>
              <a:rPr lang="es-419"/>
            </a:br>
            <a:endParaRPr/>
          </a:p>
        </p:txBody>
      </p:sp>
      <p:sp>
        <p:nvSpPr>
          <p:cNvPr id="498" name="Google Shape;498;p89"/>
          <p:cNvSpPr txBox="1"/>
          <p:nvPr>
            <p:ph type="title"/>
          </p:nvPr>
        </p:nvSpPr>
        <p:spPr>
          <a:xfrm>
            <a:off x="311700" y="33000"/>
            <a:ext cx="8571300" cy="65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Excepciones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Categorías</a:t>
            </a:r>
            <a:r>
              <a:rPr lang="es-419"/>
              <a:t> de Excepciones</a:t>
            </a:r>
            <a:endParaRPr/>
          </a:p>
        </p:txBody>
      </p:sp>
      <p:sp>
        <p:nvSpPr>
          <p:cNvPr id="504" name="Google Shape;504;p90"/>
          <p:cNvSpPr txBox="1"/>
          <p:nvPr>
            <p:ph idx="1" type="body"/>
          </p:nvPr>
        </p:nvSpPr>
        <p:spPr>
          <a:xfrm>
            <a:off x="311700" y="1266325"/>
            <a:ext cx="8520600" cy="34485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500"/>
              <a:t>Excepciones comprobada: </a:t>
            </a:r>
            <a:r>
              <a:rPr lang="es-419" sz="1500"/>
              <a:t>es una excepción que se produce en el momento de la compilación, también se denominan excepciones de tiempo de compilación. Estas excepciones no pueden simplemente ignorarse al momento de la compilación, el programador debe encargarse de estas excepciones.</a:t>
            </a:r>
            <a:endParaRPr sz="1500"/>
          </a:p>
          <a:p>
            <a:pPr indent="0" lvl="0" marL="0" rtl="0" algn="just">
              <a:spcBef>
                <a:spcPts val="1600"/>
              </a:spcBef>
              <a:spcAft>
                <a:spcPts val="0"/>
              </a:spcAft>
              <a:buNone/>
            </a:pPr>
            <a:r>
              <a:rPr b="1" lang="es-419" sz="1500"/>
              <a:t>Excepciones no verificadas:</a:t>
            </a:r>
            <a:r>
              <a:rPr lang="es-419" sz="1500"/>
              <a:t> es una excepción que se produce en el momento de la ejecución. Estos también se llaman excepciones de tiempo de ejecución, incluyen errores de programación, como errores de lógica o uso incorrecto de una API. Las excepciones de tiempo de ejecución se ignoran al momento de la compilación.</a:t>
            </a:r>
            <a:endParaRPr sz="1500"/>
          </a:p>
          <a:p>
            <a:pPr indent="0" lvl="0" marL="0" rtl="0" algn="just">
              <a:spcBef>
                <a:spcPts val="1600"/>
              </a:spcBef>
              <a:spcAft>
                <a:spcPts val="0"/>
              </a:spcAft>
              <a:buNone/>
            </a:pPr>
            <a:r>
              <a:rPr b="1" lang="es-419" sz="1500"/>
              <a:t>Errores:</a:t>
            </a:r>
            <a:r>
              <a:rPr lang="es-419" sz="1500"/>
              <a:t> no son excepciones en absoluto, sino problemas que surgen más allá del control del usuario o del programador. Generalmente, se ignoran los errores en su código porque rara vez puede hacer algo acerca de un error.</a:t>
            </a:r>
            <a:endParaRPr sz="1500"/>
          </a:p>
          <a:p>
            <a:pPr indent="0" lvl="0" marL="0" rtl="0" algn="just">
              <a:spcBef>
                <a:spcPts val="1600"/>
              </a:spcBef>
              <a:spcAft>
                <a:spcPts val="1600"/>
              </a:spcAft>
              <a:buNone/>
            </a:pPr>
            <a:r>
              <a:t/>
            </a:r>
            <a:endParaRPr sz="1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try-catch y throw</a:t>
            </a:r>
            <a:endParaRPr/>
          </a:p>
        </p:txBody>
      </p:sp>
      <p:sp>
        <p:nvSpPr>
          <p:cNvPr id="510" name="Google Shape;510;p9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Un bloque de prueba se utiliza para encerrar el código que podría arrojar una excepción y puede ser seguido por uno o muchos bloque de captura.</a:t>
            </a:r>
            <a:endParaRPr/>
          </a:p>
          <a:p>
            <a:pPr indent="0" lvl="0" marL="0" rtl="0" algn="l">
              <a:spcBef>
                <a:spcPts val="1600"/>
              </a:spcBef>
              <a:spcAft>
                <a:spcPts val="0"/>
              </a:spcAft>
              <a:buNone/>
            </a:pPr>
            <a:r>
              <a:rPr lang="es-419"/>
              <a:t>Un bloque catch se usa para manejar una excepción. Define el tipo de la excepción y una referencia.</a:t>
            </a:r>
            <a:endParaRPr/>
          </a:p>
          <a:p>
            <a:pPr indent="0" lvl="0" marL="0" rtl="0" algn="l">
              <a:spcBef>
                <a:spcPts val="1600"/>
              </a:spcBef>
              <a:spcAft>
                <a:spcPts val="1600"/>
              </a:spcAft>
              <a:buNone/>
            </a:pPr>
            <a:r>
              <a:t/>
            </a:r>
            <a:endParaRPr/>
          </a:p>
        </p:txBody>
      </p:sp>
      <p:graphicFrame>
        <p:nvGraphicFramePr>
          <p:cNvPr id="511" name="Google Shape;511;p91"/>
          <p:cNvGraphicFramePr/>
          <p:nvPr/>
        </p:nvGraphicFramePr>
        <p:xfrm>
          <a:off x="4378850" y="3092450"/>
          <a:ext cx="3000000" cy="3000000"/>
        </p:xfrm>
        <a:graphic>
          <a:graphicData uri="http://schemas.openxmlformats.org/drawingml/2006/table">
            <a:tbl>
              <a:tblPr>
                <a:noFill/>
                <a:tableStyleId>{384D4F9B-1B06-447A-89E9-BFCE49620583}</a:tableStyleId>
              </a:tblPr>
              <a:tblGrid>
                <a:gridCol w="3694250"/>
              </a:tblGrid>
              <a:tr h="126225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try</a:t>
                      </a:r>
                      <a:r>
                        <a:rPr lang="es-419" sz="1100">
                          <a:solidFill>
                            <a:srgbClr val="FFFFFF"/>
                          </a:solidFill>
                          <a:highlight>
                            <a:srgbClr val="333333"/>
                          </a:highlight>
                          <a:latin typeface="Consolas"/>
                          <a:ea typeface="Consolas"/>
                          <a:cs typeface="Consolas"/>
                          <a:sym typeface="Consolas"/>
                        </a:rPr>
                        <a:t> {  </a:t>
                      </a:r>
                      <a:br>
                        <a:rPr lang="es-419" sz="1100">
                          <a:solidFill>
                            <a:srgbClr val="FFFFFF"/>
                          </a:solidFill>
                          <a:highlight>
                            <a:srgbClr val="333333"/>
                          </a:highlight>
                          <a:latin typeface="Consolas"/>
                          <a:ea typeface="Consolas"/>
                          <a:cs typeface="Consolas"/>
                          <a:sym typeface="Consolas"/>
                        </a:rPr>
                      </a:br>
                      <a:r>
                        <a:rPr lang="es-419" sz="1100">
                          <a:solidFill>
                            <a:srgbClr val="888888"/>
                          </a:solidFill>
                          <a:highlight>
                            <a:srgbClr val="333333"/>
                          </a:highlight>
                          <a:latin typeface="Consolas"/>
                          <a:ea typeface="Consolas"/>
                          <a:cs typeface="Consolas"/>
                          <a:sym typeface="Consolas"/>
                        </a:rPr>
                        <a:t>// Code that may throw an exception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catch</a:t>
                      </a:r>
                      <a:r>
                        <a:rPr lang="es-419" sz="1100">
                          <a:solidFill>
                            <a:srgbClr val="FFFFFF"/>
                          </a:solidFill>
                          <a:highlight>
                            <a:srgbClr val="333333"/>
                          </a:highlight>
                          <a:latin typeface="Consolas"/>
                          <a:ea typeface="Consolas"/>
                          <a:cs typeface="Consolas"/>
                          <a:sym typeface="Consolas"/>
                        </a:rPr>
                        <a:t>(Exception 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Do something with the exception using reference e</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73200"/>
            <a:ext cx="8520600" cy="4295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Por lo tanto, los objetos de referencia son útiles para generar cachés simples y cachés que se vacían cuando la memoria se agota, para implementar asignaciones que no impidan que se recuperen sus claves (o valores) y para programar acciones de limpieza premortem de una manera más flexible mucho más de lo que es posible con el mecanismo de finalización de Java. Para obtener más información, consulte la documentación de Objetos de referencia.</a:t>
            </a:r>
            <a:endParaRPr sz="1400"/>
          </a:p>
          <a:p>
            <a:pPr indent="0" lvl="0" marL="0" rtl="0" algn="just">
              <a:spcBef>
                <a:spcPts val="1600"/>
              </a:spcBef>
              <a:spcAft>
                <a:spcPts val="0"/>
              </a:spcAft>
              <a:buNone/>
            </a:pPr>
            <a:r>
              <a:rPr b="1" lang="es-419" sz="1600"/>
              <a:t>Reflection</a:t>
            </a:r>
            <a:endParaRPr sz="1400"/>
          </a:p>
          <a:p>
            <a:pPr indent="0" lvl="0" marL="0" rtl="0" algn="just">
              <a:spcBef>
                <a:spcPts val="0"/>
              </a:spcBef>
              <a:spcAft>
                <a:spcPts val="0"/>
              </a:spcAft>
              <a:buNone/>
            </a:pPr>
            <a:r>
              <a:rPr lang="es-419" sz="1400"/>
              <a:t>Reflection permite que el código Java descubra información sobre los campos, métodos y constructores de las clases cargadas, y que use los campos, métodos y constructores reflejados para operar en sus contrapartes subyacentes en los objetos, dentro de las restricciones de seguridad. La API acomoda las aplicaciones que necesitan acceso a los miembros públicos de un objeto de destino (en función de su clase de tiempo de ejecución) o los miembros declarados por una clase determinada. Los programas pueden suprimir el control de acceso reflectante predeterminado. </a:t>
            </a:r>
            <a:endParaRPr sz="1400"/>
          </a:p>
          <a:p>
            <a:pPr indent="0" lvl="0" marL="0" rtl="0" algn="just">
              <a:spcBef>
                <a:spcPts val="1600"/>
              </a:spcBef>
              <a:spcAft>
                <a:spcPts val="1600"/>
              </a:spcAft>
              <a:buNone/>
            </a:pPr>
            <a:r>
              <a:t/>
            </a:r>
            <a:endParaRPr sz="1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92"/>
          <p:cNvSpPr txBox="1"/>
          <p:nvPr>
            <p:ph idx="1" type="body"/>
          </p:nvPr>
        </p:nvSpPr>
        <p:spPr>
          <a:xfrm>
            <a:off x="311700" y="237575"/>
            <a:ext cx="8520600" cy="4656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600"/>
              <a:t>Si no se maneja la excepción, Java Virtual Machine proporciona un controlador de excepción predeterminado que realiza las siguientes tareas:</a:t>
            </a:r>
            <a:endParaRPr sz="1600"/>
          </a:p>
          <a:p>
            <a:pPr indent="0" lvl="0" marL="0" rtl="0" algn="l">
              <a:spcBef>
                <a:spcPts val="0"/>
              </a:spcBef>
              <a:spcAft>
                <a:spcPts val="0"/>
              </a:spcAft>
              <a:buNone/>
            </a:pPr>
            <a:r>
              <a:t/>
            </a:r>
            <a:endParaRPr sz="1600"/>
          </a:p>
          <a:p>
            <a:pPr indent="-330200" lvl="0" marL="914400" rtl="0" algn="l">
              <a:spcBef>
                <a:spcPts val="0"/>
              </a:spcBef>
              <a:spcAft>
                <a:spcPts val="0"/>
              </a:spcAft>
              <a:buSzPts val="1600"/>
              <a:buAutoNum type="arabicPeriod"/>
            </a:pPr>
            <a:r>
              <a:rPr lang="es-419" sz="1600"/>
              <a:t>Imprime la descripción de la excepción.</a:t>
            </a:r>
            <a:endParaRPr sz="1600"/>
          </a:p>
          <a:p>
            <a:pPr indent="-330200" lvl="0" marL="914400" rtl="0" algn="l">
              <a:spcBef>
                <a:spcPts val="0"/>
              </a:spcBef>
              <a:spcAft>
                <a:spcPts val="0"/>
              </a:spcAft>
              <a:buSzPts val="1600"/>
              <a:buAutoNum type="arabicPeriod"/>
            </a:pPr>
            <a:r>
              <a:rPr lang="es-419" sz="1600"/>
              <a:t>Imprime el seguimiento de pila (Jerarquía de métodos donde se produjo la excepción).</a:t>
            </a:r>
            <a:endParaRPr sz="1600"/>
          </a:p>
          <a:p>
            <a:pPr indent="-330200" lvl="0" marL="914400" rtl="0" algn="just">
              <a:spcBef>
                <a:spcPts val="0"/>
              </a:spcBef>
              <a:spcAft>
                <a:spcPts val="0"/>
              </a:spcAft>
              <a:buSzPts val="1600"/>
              <a:buAutoNum type="arabicPeriod"/>
            </a:pPr>
            <a:r>
              <a:rPr lang="es-419" sz="1600"/>
              <a:t>Hace que el programa finalice.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419" sz="1600"/>
              <a:t>Pero si se maneja una excepción en un bloque try-catch, se mantiene el flujo normal de la aplicación y se ejecuta el resto del código.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419" sz="1600"/>
              <a:t>Si desea lanzar una excepción manualmente, use la palabra clave throw.</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br>
              <a:rPr lang="es-419" sz="1600"/>
            </a:br>
            <a:endParaRPr sz="1600"/>
          </a:p>
          <a:p>
            <a:pPr indent="0" lvl="0" marL="0" rtl="0" algn="l">
              <a:spcBef>
                <a:spcPts val="1600"/>
              </a:spcBef>
              <a:spcAft>
                <a:spcPts val="1600"/>
              </a:spcAft>
              <a:buNone/>
            </a:pPr>
            <a:r>
              <a:t/>
            </a:r>
            <a:endParaRPr sz="16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Todas las clases de excepción son subtipos de java.lang.Exception class. La clase de excepción es una subclase de la clase Throwable.</a:t>
            </a:r>
            <a:endParaRPr/>
          </a:p>
          <a:p>
            <a:pPr indent="0" lvl="0" marL="0" rtl="0" algn="l">
              <a:spcBef>
                <a:spcPts val="1600"/>
              </a:spcBef>
              <a:spcAft>
                <a:spcPts val="1600"/>
              </a:spcAft>
              <a:buNone/>
            </a:pPr>
            <a:r>
              <a:t/>
            </a:r>
            <a:endParaRPr/>
          </a:p>
        </p:txBody>
      </p:sp>
      <p:sp>
        <p:nvSpPr>
          <p:cNvPr id="522" name="Google Shape;522;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Jerarquía de excepciones</a:t>
            </a:r>
            <a:endParaRPr/>
          </a:p>
        </p:txBody>
      </p:sp>
      <p:grpSp>
        <p:nvGrpSpPr>
          <p:cNvPr id="523" name="Google Shape;523;p93"/>
          <p:cNvGrpSpPr/>
          <p:nvPr/>
        </p:nvGrpSpPr>
        <p:grpSpPr>
          <a:xfrm>
            <a:off x="2063359" y="2142414"/>
            <a:ext cx="6420370" cy="2327415"/>
            <a:chOff x="629325" y="781100"/>
            <a:chExt cx="7854625" cy="3460325"/>
          </a:xfrm>
        </p:grpSpPr>
        <p:sp>
          <p:nvSpPr>
            <p:cNvPr id="524" name="Google Shape;524;p93"/>
            <p:cNvSpPr txBox="1"/>
            <p:nvPr/>
          </p:nvSpPr>
          <p:spPr>
            <a:xfrm>
              <a:off x="2815275" y="7811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latin typeface="Consolas"/>
                  <a:ea typeface="Consolas"/>
                  <a:cs typeface="Consolas"/>
                  <a:sym typeface="Consolas"/>
                </a:rPr>
                <a:t>java.lang</a:t>
              </a:r>
              <a:endParaRPr sz="1200">
                <a:latin typeface="Consolas"/>
                <a:ea typeface="Consolas"/>
                <a:cs typeface="Consolas"/>
                <a:sym typeface="Consolas"/>
              </a:endParaRPr>
            </a:p>
          </p:txBody>
        </p:sp>
        <p:sp>
          <p:nvSpPr>
            <p:cNvPr id="525" name="Google Shape;525;p93"/>
            <p:cNvSpPr txBox="1"/>
            <p:nvPr/>
          </p:nvSpPr>
          <p:spPr>
            <a:xfrm>
              <a:off x="2815275" y="13997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latin typeface="Consolas"/>
                  <a:ea typeface="Consolas"/>
                  <a:cs typeface="Consolas"/>
                  <a:sym typeface="Consolas"/>
                </a:rPr>
                <a:t>Object</a:t>
              </a:r>
              <a:endParaRPr sz="1200">
                <a:latin typeface="Consolas"/>
                <a:ea typeface="Consolas"/>
                <a:cs typeface="Consolas"/>
                <a:sym typeface="Consolas"/>
              </a:endParaRPr>
            </a:p>
          </p:txBody>
        </p:sp>
        <p:sp>
          <p:nvSpPr>
            <p:cNvPr id="526" name="Google Shape;526;p93"/>
            <p:cNvSpPr txBox="1"/>
            <p:nvPr/>
          </p:nvSpPr>
          <p:spPr>
            <a:xfrm>
              <a:off x="2815275" y="19836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latin typeface="Consolas"/>
                  <a:ea typeface="Consolas"/>
                  <a:cs typeface="Consolas"/>
                  <a:sym typeface="Consolas"/>
                </a:rPr>
                <a:t>Throwable</a:t>
              </a:r>
              <a:endParaRPr sz="1200">
                <a:latin typeface="Consolas"/>
                <a:ea typeface="Consolas"/>
                <a:cs typeface="Consolas"/>
                <a:sym typeface="Consolas"/>
              </a:endParaRPr>
            </a:p>
          </p:txBody>
        </p:sp>
        <p:sp>
          <p:nvSpPr>
            <p:cNvPr id="527" name="Google Shape;527;p93"/>
            <p:cNvSpPr txBox="1"/>
            <p:nvPr/>
          </p:nvSpPr>
          <p:spPr>
            <a:xfrm>
              <a:off x="5454400" y="297747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latin typeface="Consolas"/>
                  <a:ea typeface="Consolas"/>
                  <a:cs typeface="Consolas"/>
                  <a:sym typeface="Consolas"/>
                </a:rPr>
                <a:t>Exceptions</a:t>
              </a:r>
              <a:endParaRPr sz="1200">
                <a:latin typeface="Consolas"/>
                <a:ea typeface="Consolas"/>
                <a:cs typeface="Consolas"/>
                <a:sym typeface="Consolas"/>
              </a:endParaRPr>
            </a:p>
          </p:txBody>
        </p:sp>
        <p:sp>
          <p:nvSpPr>
            <p:cNvPr id="528" name="Google Shape;528;p93"/>
            <p:cNvSpPr txBox="1"/>
            <p:nvPr/>
          </p:nvSpPr>
          <p:spPr>
            <a:xfrm>
              <a:off x="6761650" y="384642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000">
                  <a:latin typeface="Consolas"/>
                  <a:ea typeface="Consolas"/>
                  <a:cs typeface="Consolas"/>
                  <a:sym typeface="Consolas"/>
                </a:rPr>
                <a:t>Other Exceptions</a:t>
              </a:r>
              <a:endParaRPr sz="1000">
                <a:latin typeface="Consolas"/>
                <a:ea typeface="Consolas"/>
                <a:cs typeface="Consolas"/>
                <a:sym typeface="Consolas"/>
              </a:endParaRPr>
            </a:p>
          </p:txBody>
        </p:sp>
        <p:sp>
          <p:nvSpPr>
            <p:cNvPr id="529" name="Google Shape;529;p93"/>
            <p:cNvSpPr txBox="1"/>
            <p:nvPr/>
          </p:nvSpPr>
          <p:spPr>
            <a:xfrm>
              <a:off x="3872475" y="3849325"/>
              <a:ext cx="1884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1000">
                  <a:latin typeface="Consolas"/>
                  <a:ea typeface="Consolas"/>
                  <a:cs typeface="Consolas"/>
                  <a:sym typeface="Consolas"/>
                </a:rPr>
                <a:t>Runtime Exceptions</a:t>
              </a:r>
              <a:endParaRPr sz="1000">
                <a:latin typeface="Consolas"/>
                <a:ea typeface="Consolas"/>
                <a:cs typeface="Consolas"/>
                <a:sym typeface="Consolas"/>
              </a:endParaRPr>
            </a:p>
          </p:txBody>
        </p:sp>
        <p:sp>
          <p:nvSpPr>
            <p:cNvPr id="530" name="Google Shape;530;p93"/>
            <p:cNvSpPr txBox="1"/>
            <p:nvPr/>
          </p:nvSpPr>
          <p:spPr>
            <a:xfrm>
              <a:off x="629325" y="2996400"/>
              <a:ext cx="1722300" cy="392100"/>
            </a:xfrm>
            <a:prstGeom prst="rect">
              <a:avLst/>
            </a:prstGeom>
            <a:solidFill>
              <a:srgbClr val="F1C23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latin typeface="Consolas"/>
                  <a:ea typeface="Consolas"/>
                  <a:cs typeface="Consolas"/>
                  <a:sym typeface="Consolas"/>
                </a:rPr>
                <a:t>Errors</a:t>
              </a:r>
              <a:endParaRPr sz="1200">
                <a:latin typeface="Consolas"/>
                <a:ea typeface="Consolas"/>
                <a:cs typeface="Consolas"/>
                <a:sym typeface="Consolas"/>
              </a:endParaRPr>
            </a:p>
          </p:txBody>
        </p:sp>
        <p:cxnSp>
          <p:nvCxnSpPr>
            <p:cNvPr id="531" name="Google Shape;531;p93"/>
            <p:cNvCxnSpPr/>
            <p:nvPr/>
          </p:nvCxnSpPr>
          <p:spPr>
            <a:xfrm flipH="1">
              <a:off x="3576275" y="1173200"/>
              <a:ext cx="12000" cy="2256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93"/>
            <p:cNvCxnSpPr/>
            <p:nvPr/>
          </p:nvCxnSpPr>
          <p:spPr>
            <a:xfrm>
              <a:off x="3670425" y="2375700"/>
              <a:ext cx="12000" cy="285300"/>
            </a:xfrm>
            <a:prstGeom prst="straightConnector1">
              <a:avLst/>
            </a:prstGeom>
            <a:noFill/>
            <a:ln cap="flat" cmpd="sng" w="19050">
              <a:solidFill>
                <a:schemeClr val="dk2"/>
              </a:solidFill>
              <a:prstDash val="solid"/>
              <a:round/>
              <a:headEnd len="med" w="med" type="none"/>
              <a:tailEnd len="med" w="med" type="none"/>
            </a:ln>
          </p:spPr>
        </p:cxnSp>
        <p:cxnSp>
          <p:nvCxnSpPr>
            <p:cNvPr id="533" name="Google Shape;533;p93"/>
            <p:cNvCxnSpPr/>
            <p:nvPr/>
          </p:nvCxnSpPr>
          <p:spPr>
            <a:xfrm flipH="1">
              <a:off x="6331225" y="3390100"/>
              <a:ext cx="6300" cy="232800"/>
            </a:xfrm>
            <a:prstGeom prst="straightConnector1">
              <a:avLst/>
            </a:prstGeom>
            <a:noFill/>
            <a:ln cap="flat" cmpd="sng" w="19050">
              <a:solidFill>
                <a:schemeClr val="dk2"/>
              </a:solidFill>
              <a:prstDash val="solid"/>
              <a:round/>
              <a:headEnd len="med" w="med" type="none"/>
              <a:tailEnd len="med" w="med" type="none"/>
            </a:ln>
          </p:spPr>
        </p:cxnSp>
        <p:cxnSp>
          <p:nvCxnSpPr>
            <p:cNvPr id="534" name="Google Shape;534;p93"/>
            <p:cNvCxnSpPr/>
            <p:nvPr/>
          </p:nvCxnSpPr>
          <p:spPr>
            <a:xfrm flipH="1">
              <a:off x="3576275" y="1782800"/>
              <a:ext cx="12000" cy="2256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93"/>
            <p:cNvCxnSpPr/>
            <p:nvPr/>
          </p:nvCxnSpPr>
          <p:spPr>
            <a:xfrm flipH="1" rot="10800000">
              <a:off x="1425450" y="2637150"/>
              <a:ext cx="4917900" cy="23700"/>
            </a:xfrm>
            <a:prstGeom prst="straightConnector1">
              <a:avLst/>
            </a:prstGeom>
            <a:noFill/>
            <a:ln cap="flat" cmpd="sng" w="19050">
              <a:solidFill>
                <a:schemeClr val="dk2"/>
              </a:solidFill>
              <a:prstDash val="solid"/>
              <a:round/>
              <a:headEnd len="med" w="med" type="none"/>
              <a:tailEnd len="med" w="med" type="none"/>
            </a:ln>
          </p:spPr>
        </p:cxnSp>
        <p:cxnSp>
          <p:nvCxnSpPr>
            <p:cNvPr id="536" name="Google Shape;536;p93"/>
            <p:cNvCxnSpPr/>
            <p:nvPr/>
          </p:nvCxnSpPr>
          <p:spPr>
            <a:xfrm>
              <a:off x="4632725" y="3604200"/>
              <a:ext cx="3064800" cy="23700"/>
            </a:xfrm>
            <a:prstGeom prst="straightConnector1">
              <a:avLst/>
            </a:prstGeom>
            <a:noFill/>
            <a:ln cap="flat" cmpd="sng" w="19050">
              <a:solidFill>
                <a:schemeClr val="dk2"/>
              </a:solidFill>
              <a:prstDash val="solid"/>
              <a:round/>
              <a:headEnd len="med" w="med" type="none"/>
              <a:tailEnd len="med" w="med" type="none"/>
            </a:ln>
          </p:spPr>
        </p:cxnSp>
        <p:cxnSp>
          <p:nvCxnSpPr>
            <p:cNvPr id="537" name="Google Shape;537;p93"/>
            <p:cNvCxnSpPr/>
            <p:nvPr/>
          </p:nvCxnSpPr>
          <p:spPr>
            <a:xfrm flipH="1">
              <a:off x="1414275" y="2660700"/>
              <a:ext cx="18000" cy="3357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93"/>
            <p:cNvCxnSpPr>
              <a:endCxn id="527" idx="0"/>
            </p:cNvCxnSpPr>
            <p:nvPr/>
          </p:nvCxnSpPr>
          <p:spPr>
            <a:xfrm flipH="1">
              <a:off x="6315550" y="2649275"/>
              <a:ext cx="27600" cy="328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93"/>
            <p:cNvCxnSpPr/>
            <p:nvPr/>
          </p:nvCxnSpPr>
          <p:spPr>
            <a:xfrm flipH="1">
              <a:off x="4638900" y="3611150"/>
              <a:ext cx="5700" cy="2808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93"/>
            <p:cNvCxnSpPr/>
            <p:nvPr/>
          </p:nvCxnSpPr>
          <p:spPr>
            <a:xfrm>
              <a:off x="7673675" y="3646775"/>
              <a:ext cx="25200" cy="1995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Try-with-resources</a:t>
            </a:r>
            <a:endParaRPr/>
          </a:p>
        </p:txBody>
      </p:sp>
      <p:sp>
        <p:nvSpPr>
          <p:cNvPr id="546" name="Google Shape;546;p9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s-419"/>
              <a:t>En la </a:t>
            </a:r>
            <a:r>
              <a:rPr lang="es-419"/>
              <a:t>versión</a:t>
            </a:r>
            <a:r>
              <a:rPr lang="es-419"/>
              <a:t> 7, se </a:t>
            </a:r>
            <a:r>
              <a:rPr lang="es-419"/>
              <a:t>incorporó</a:t>
            </a:r>
            <a:r>
              <a:rPr lang="es-419"/>
              <a:t> el concepto de </a:t>
            </a:r>
            <a:r>
              <a:rPr lang="es-419">
                <a:latin typeface="Consolas"/>
                <a:ea typeface="Consolas"/>
                <a:cs typeface="Consolas"/>
                <a:sym typeface="Consolas"/>
              </a:rPr>
              <a:t>try-with-resources</a:t>
            </a:r>
            <a:r>
              <a:rPr lang="es-419"/>
              <a:t>, el cual cierra de manera </a:t>
            </a:r>
            <a:r>
              <a:rPr lang="es-419"/>
              <a:t>automática</a:t>
            </a:r>
            <a:r>
              <a:rPr lang="es-419"/>
              <a:t> los objetos asignados en la sentencia </a:t>
            </a:r>
            <a:r>
              <a:rPr lang="es-419">
                <a:latin typeface="Consolas"/>
                <a:ea typeface="Consolas"/>
                <a:cs typeface="Consolas"/>
                <a:sym typeface="Consolas"/>
              </a:rPr>
              <a:t>try</a:t>
            </a:r>
            <a:r>
              <a:rPr lang="es-419"/>
              <a:t> que implementen </a:t>
            </a:r>
            <a:r>
              <a:rPr lang="es-419">
                <a:latin typeface="Consolas"/>
                <a:ea typeface="Consolas"/>
                <a:cs typeface="Consolas"/>
                <a:sym typeface="Consolas"/>
              </a:rPr>
              <a:t>java.lang.AutoCloseable</a:t>
            </a:r>
            <a:endParaRPr>
              <a:latin typeface="Consolas"/>
              <a:ea typeface="Consolas"/>
              <a:cs typeface="Consolas"/>
              <a:sym typeface="Consolas"/>
            </a:endParaRPr>
          </a:p>
        </p:txBody>
      </p:sp>
      <p:graphicFrame>
        <p:nvGraphicFramePr>
          <p:cNvPr id="547" name="Google Shape;547;p94"/>
          <p:cNvGraphicFramePr/>
          <p:nvPr/>
        </p:nvGraphicFramePr>
        <p:xfrm>
          <a:off x="989175" y="2544525"/>
          <a:ext cx="3000000" cy="3000000"/>
        </p:xfrm>
        <a:graphic>
          <a:graphicData uri="http://schemas.openxmlformats.org/drawingml/2006/table">
            <a:tbl>
              <a:tblPr>
                <a:noFill/>
                <a:tableStyleId>{384D4F9B-1B06-447A-89E9-BFCE49620583}</a:tableStyleId>
              </a:tblPr>
              <a:tblGrid>
                <a:gridCol w="7923050"/>
              </a:tblGrid>
              <a:tr h="176672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class</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TryWithResources1</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public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static</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void</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main</a:t>
                      </a:r>
                      <a:r>
                        <a:rPr lang="es-419" sz="1100">
                          <a:solidFill>
                            <a:srgbClr val="FFFFFF"/>
                          </a:solidFill>
                          <a:highlight>
                            <a:srgbClr val="333333"/>
                          </a:highlight>
                          <a:latin typeface="Consolas"/>
                          <a:ea typeface="Consolas"/>
                          <a:cs typeface="Consolas"/>
                          <a:sym typeface="Consolas"/>
                        </a:rPr>
                        <a:t>(String [] args)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System.out.println(</a:t>
                      </a:r>
                      <a:r>
                        <a:rPr lang="es-419" sz="1100">
                          <a:solidFill>
                            <a:srgbClr val="A2FCA2"/>
                          </a:solidFill>
                          <a:highlight>
                            <a:srgbClr val="333333"/>
                          </a:highlight>
                          <a:latin typeface="Consolas"/>
                          <a:ea typeface="Consolas"/>
                          <a:cs typeface="Consolas"/>
                          <a:sym typeface="Consolas"/>
                        </a:rPr>
                        <a:t>"Type an integer in the console: "</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try</a:t>
                      </a:r>
                      <a:r>
                        <a:rPr lang="es-419" sz="1100">
                          <a:solidFill>
                            <a:srgbClr val="FFFFFF"/>
                          </a:solidFill>
                          <a:highlight>
                            <a:srgbClr val="333333"/>
                          </a:highlight>
                          <a:latin typeface="Consolas"/>
                          <a:ea typeface="Consolas"/>
                          <a:cs typeface="Consolas"/>
                          <a:sym typeface="Consolas"/>
                        </a:rPr>
                        <a:t>(Scanner consoleScanner = </a:t>
                      </a:r>
                      <a:r>
                        <a:rPr lang="es-419" sz="1100">
                          <a:solidFill>
                            <a:srgbClr val="FCC28C"/>
                          </a:solidFill>
                          <a:highlight>
                            <a:srgbClr val="333333"/>
                          </a:highlight>
                          <a:latin typeface="Consolas"/>
                          <a:ea typeface="Consolas"/>
                          <a:cs typeface="Consolas"/>
                          <a:sym typeface="Consolas"/>
                        </a:rPr>
                        <a:t>new</a:t>
                      </a:r>
                      <a:r>
                        <a:rPr lang="es-419" sz="1100">
                          <a:solidFill>
                            <a:srgbClr val="FFFFFF"/>
                          </a:solidFill>
                          <a:highlight>
                            <a:srgbClr val="333333"/>
                          </a:highlight>
                          <a:latin typeface="Consolas"/>
                          <a:ea typeface="Consolas"/>
                          <a:cs typeface="Consolas"/>
                          <a:sym typeface="Consolas"/>
                        </a:rPr>
                        <a:t> Scanner(System.in))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System.out.println(</a:t>
                      </a:r>
                      <a:r>
                        <a:rPr lang="es-419" sz="1100">
                          <a:solidFill>
                            <a:srgbClr val="A2FCA2"/>
                          </a:solidFill>
                          <a:highlight>
                            <a:srgbClr val="333333"/>
                          </a:highlight>
                          <a:latin typeface="Consolas"/>
                          <a:ea typeface="Consolas"/>
                          <a:cs typeface="Consolas"/>
                          <a:sym typeface="Consolas"/>
                        </a:rPr>
                        <a:t>"You typed the integer value: "</a:t>
                      </a:r>
                      <a:r>
                        <a:rPr lang="es-419" sz="1100">
                          <a:solidFill>
                            <a:srgbClr val="FFFFFF"/>
                          </a:solidFill>
                          <a:highlight>
                            <a:srgbClr val="333333"/>
                          </a:highlight>
                          <a:latin typeface="Consolas"/>
                          <a:ea typeface="Consolas"/>
                          <a:cs typeface="Consolas"/>
                          <a:sym typeface="Consolas"/>
                        </a:rPr>
                        <a:t> + consoleScanner.nextInt());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 </a:t>
                      </a:r>
                      <a:r>
                        <a:rPr lang="es-419" sz="1100">
                          <a:solidFill>
                            <a:srgbClr val="FCC28C"/>
                          </a:solidFill>
                          <a:highlight>
                            <a:srgbClr val="333333"/>
                          </a:highlight>
                          <a:latin typeface="Consolas"/>
                          <a:ea typeface="Consolas"/>
                          <a:cs typeface="Consolas"/>
                          <a:sym typeface="Consolas"/>
                        </a:rPr>
                        <a:t>catch</a:t>
                      </a:r>
                      <a:r>
                        <a:rPr lang="es-419" sz="1100">
                          <a:solidFill>
                            <a:srgbClr val="FFFFFF"/>
                          </a:solidFill>
                          <a:highlight>
                            <a:srgbClr val="333333"/>
                          </a:highlight>
                          <a:latin typeface="Consolas"/>
                          <a:ea typeface="Consolas"/>
                          <a:cs typeface="Consolas"/>
                          <a:sym typeface="Consolas"/>
                        </a:rPr>
                        <a:t>(Exception e) {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endParaRPr sz="1100"/>
                    </a:p>
                  </a:txBody>
                  <a:tcPr marT="63500" marB="63500" marR="63500" marL="63500">
                    <a:solidFill>
                      <a:srgbClr val="333333"/>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catch</a:t>
            </a:r>
            <a:endParaRPr/>
          </a:p>
        </p:txBody>
      </p:sp>
      <p:sp>
        <p:nvSpPr>
          <p:cNvPr id="553" name="Google Shape;553;p9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Si está manejando múltiples excepciones, los bloques catch deben ordenarse de la más específica a la más general.</a:t>
            </a:r>
            <a:endParaRPr/>
          </a:p>
          <a:p>
            <a:pPr indent="0" lvl="0" marL="0" rtl="0" algn="just">
              <a:spcBef>
                <a:spcPts val="1600"/>
              </a:spcBef>
              <a:spcAft>
                <a:spcPts val="1600"/>
              </a:spcAft>
              <a:buNone/>
            </a:pPr>
            <a:r>
              <a:rPr lang="es-419"/>
              <a:t>Por ejemplo, la captura para IndexOutOfBoundsException debe venir antes de la captura de Exception, de lo contrario, se genera un error en tiempo de compilación.</a:t>
            </a:r>
            <a:endParaRPr/>
          </a:p>
        </p:txBody>
      </p:sp>
      <p:graphicFrame>
        <p:nvGraphicFramePr>
          <p:cNvPr id="554" name="Google Shape;554;p95"/>
          <p:cNvGraphicFramePr/>
          <p:nvPr/>
        </p:nvGraphicFramePr>
        <p:xfrm>
          <a:off x="3431875" y="2928500"/>
          <a:ext cx="3000000" cy="3000000"/>
        </p:xfrm>
        <a:graphic>
          <a:graphicData uri="http://schemas.openxmlformats.org/drawingml/2006/table">
            <a:tbl>
              <a:tblPr>
                <a:noFill/>
                <a:tableStyleId>{384D4F9B-1B06-447A-89E9-BFCE49620583}</a:tableStyleId>
              </a:tblPr>
              <a:tblGrid>
                <a:gridCol w="4561475"/>
              </a:tblGrid>
              <a:tr h="115925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try</a:t>
                      </a:r>
                      <a:r>
                        <a:rPr lang="es-419" sz="1100">
                          <a:solidFill>
                            <a:srgbClr val="FFFFFF"/>
                          </a:solidFill>
                          <a:highlight>
                            <a:srgbClr val="333333"/>
                          </a:highlight>
                          <a:latin typeface="Consolas"/>
                          <a:ea typeface="Consolas"/>
                          <a:cs typeface="Consolas"/>
                          <a:sym typeface="Consolas"/>
                        </a:rPr>
                        <a:t> {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arr[] = </a:t>
                      </a:r>
                      <a:r>
                        <a:rPr lang="es-419" sz="1100">
                          <a:solidFill>
                            <a:srgbClr val="FCC28C"/>
                          </a:solidFill>
                          <a:highlight>
                            <a:srgbClr val="333333"/>
                          </a:highlight>
                          <a:latin typeface="Consolas"/>
                          <a:ea typeface="Consolas"/>
                          <a:cs typeface="Consolas"/>
                          <a:sym typeface="Consolas"/>
                        </a:rPr>
                        <a:t>new</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a:t>
                      </a:r>
                      <a:r>
                        <a:rPr lang="es-419" sz="1100">
                          <a:solidFill>
                            <a:srgbClr val="D36363"/>
                          </a:solidFill>
                          <a:highlight>
                            <a:srgbClr val="333333"/>
                          </a:highlight>
                          <a:latin typeface="Consolas"/>
                          <a:ea typeface="Consolas"/>
                          <a:cs typeface="Consolas"/>
                          <a:sym typeface="Consolas"/>
                        </a:rPr>
                        <a:t>5</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arr[</a:t>
                      </a:r>
                      <a:r>
                        <a:rPr lang="es-419" sz="1100">
                          <a:solidFill>
                            <a:srgbClr val="D36363"/>
                          </a:solidFill>
                          <a:highlight>
                            <a:srgbClr val="333333"/>
                          </a:highlight>
                          <a:latin typeface="Consolas"/>
                          <a:ea typeface="Consolas"/>
                          <a:cs typeface="Consolas"/>
                          <a:sym typeface="Consolas"/>
                        </a:rPr>
                        <a:t>10</a:t>
                      </a:r>
                      <a:r>
                        <a:rPr lang="es-419" sz="1100">
                          <a:solidFill>
                            <a:srgbClr val="FFFFFF"/>
                          </a:solidFill>
                          <a:highlight>
                            <a:srgbClr val="333333"/>
                          </a:highlight>
                          <a:latin typeface="Consolas"/>
                          <a:ea typeface="Consolas"/>
                          <a:cs typeface="Consolas"/>
                          <a:sym typeface="Consolas"/>
                        </a:rPr>
                        <a:t>] = </a:t>
                      </a:r>
                      <a:r>
                        <a:rPr lang="es-419" sz="1100">
                          <a:solidFill>
                            <a:srgbClr val="D36363"/>
                          </a:solidFill>
                          <a:highlight>
                            <a:srgbClr val="333333"/>
                          </a:highlight>
                          <a:latin typeface="Consolas"/>
                          <a:ea typeface="Consolas"/>
                          <a:cs typeface="Consolas"/>
                          <a:sym typeface="Consolas"/>
                        </a:rPr>
                        <a:t>20</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CC28C"/>
                          </a:solidFill>
                          <a:highlight>
                            <a:srgbClr val="333333"/>
                          </a:highlight>
                          <a:latin typeface="Consolas"/>
                          <a:ea typeface="Consolas"/>
                          <a:cs typeface="Consolas"/>
                          <a:sym typeface="Consolas"/>
                        </a:rPr>
                        <a:t>catch</a:t>
                      </a:r>
                      <a:r>
                        <a:rPr lang="es-419" sz="1100">
                          <a:solidFill>
                            <a:srgbClr val="FFFFFF"/>
                          </a:solidFill>
                          <a:highlight>
                            <a:srgbClr val="333333"/>
                          </a:highlight>
                          <a:latin typeface="Consolas"/>
                          <a:ea typeface="Consolas"/>
                          <a:cs typeface="Consolas"/>
                          <a:sym typeface="Consolas"/>
                        </a:rPr>
                        <a:t>(ArrayIndexOutOfBoundsException e) {}  </a:t>
                      </a:r>
                      <a:br>
                        <a:rPr lang="es-419" sz="1100">
                          <a:solidFill>
                            <a:srgbClr val="FFFFFF"/>
                          </a:solidFill>
                          <a:highlight>
                            <a:srgbClr val="333333"/>
                          </a:highlight>
                          <a:latin typeface="Consolas"/>
                          <a:ea typeface="Consolas"/>
                          <a:cs typeface="Consolas"/>
                          <a:sym typeface="Consolas"/>
                        </a:rPr>
                      </a:br>
                      <a:r>
                        <a:rPr lang="es-419" sz="1100">
                          <a:solidFill>
                            <a:srgbClr val="FCC28C"/>
                          </a:solidFill>
                          <a:highlight>
                            <a:srgbClr val="333333"/>
                          </a:highlight>
                          <a:latin typeface="Consolas"/>
                          <a:ea typeface="Consolas"/>
                          <a:cs typeface="Consolas"/>
                          <a:sym typeface="Consolas"/>
                        </a:rPr>
                        <a:t>catch</a:t>
                      </a:r>
                      <a:r>
                        <a:rPr lang="es-419" sz="1100">
                          <a:solidFill>
                            <a:srgbClr val="FFFFFF"/>
                          </a:solidFill>
                          <a:highlight>
                            <a:srgbClr val="333333"/>
                          </a:highlight>
                          <a:latin typeface="Consolas"/>
                          <a:ea typeface="Consolas"/>
                          <a:cs typeface="Consolas"/>
                          <a:sym typeface="Consolas"/>
                        </a:rPr>
                        <a:t>(ArithmeticException e) </a:t>
                      </a:r>
                      <a:r>
                        <a:rPr lang="es-419" sz="1100">
                          <a:solidFill>
                            <a:srgbClr val="FFFFFF"/>
                          </a:solidFill>
                          <a:highlight>
                            <a:srgbClr val="333333"/>
                          </a:highlight>
                          <a:latin typeface="Consolas"/>
                          <a:ea typeface="Consolas"/>
                          <a:cs typeface="Consolas"/>
                          <a:sym typeface="Consolas"/>
                        </a:rPr>
                        <a:t>{</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endParaRPr sz="1100">
                        <a:solidFill>
                          <a:srgbClr val="000088"/>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6"/>
          <p:cNvSpPr txBox="1"/>
          <p:nvPr>
            <p:ph idx="1" type="body"/>
          </p:nvPr>
        </p:nvSpPr>
        <p:spPr>
          <a:xfrm>
            <a:off x="311700" y="178175"/>
            <a:ext cx="8520600" cy="468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El problema con este ejemplo es que contiene código duplicado en cada uno de los bloques catch. Desde Java 7,  usar un bloque de 	captura múltiple:	</a:t>
            </a:r>
            <a:endParaRPr/>
          </a:p>
          <a:p>
            <a:pPr indent="0" lvl="0" marL="0" rtl="0" algn="l">
              <a:spcBef>
                <a:spcPts val="0"/>
              </a:spcBef>
              <a:spcAft>
                <a:spcPts val="1600"/>
              </a:spcAft>
              <a:buNone/>
            </a:pPr>
            <a:r>
              <a:t/>
            </a:r>
            <a:endParaRPr sz="1400"/>
          </a:p>
        </p:txBody>
      </p:sp>
      <p:graphicFrame>
        <p:nvGraphicFramePr>
          <p:cNvPr id="560" name="Google Shape;560;p96"/>
          <p:cNvGraphicFramePr/>
          <p:nvPr/>
        </p:nvGraphicFramePr>
        <p:xfrm>
          <a:off x="1674625" y="1773925"/>
          <a:ext cx="3000000" cy="3000000"/>
        </p:xfrm>
        <a:graphic>
          <a:graphicData uri="http://schemas.openxmlformats.org/drawingml/2006/table">
            <a:tbl>
              <a:tblPr>
                <a:noFill/>
                <a:tableStyleId>{384D4F9B-1B06-447A-89E9-BFCE49620583}</a:tableStyleId>
              </a:tblPr>
              <a:tblGrid>
                <a:gridCol w="5535700"/>
              </a:tblGrid>
              <a:tr h="109455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try</a:t>
                      </a:r>
                      <a:r>
                        <a:rPr lang="es-419" sz="1100">
                          <a:solidFill>
                            <a:srgbClr val="FFFFFF"/>
                          </a:solidFill>
                          <a:highlight>
                            <a:srgbClr val="333333"/>
                          </a:highlight>
                          <a:latin typeface="Consolas"/>
                          <a:ea typeface="Consolas"/>
                          <a:cs typeface="Consolas"/>
                          <a:sym typeface="Consolas"/>
                        </a:rPr>
                        <a:t> {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arr[] = </a:t>
                      </a:r>
                      <a:r>
                        <a:rPr lang="es-419" sz="1100">
                          <a:solidFill>
                            <a:srgbClr val="FCC28C"/>
                          </a:solidFill>
                          <a:highlight>
                            <a:srgbClr val="333333"/>
                          </a:highlight>
                          <a:latin typeface="Consolas"/>
                          <a:ea typeface="Consolas"/>
                          <a:cs typeface="Consolas"/>
                          <a:sym typeface="Consolas"/>
                        </a:rPr>
                        <a:t>new</a:t>
                      </a: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a:t>
                      </a:r>
                      <a:r>
                        <a:rPr lang="es-419" sz="1100">
                          <a:solidFill>
                            <a:srgbClr val="D36363"/>
                          </a:solidFill>
                          <a:highlight>
                            <a:srgbClr val="333333"/>
                          </a:highlight>
                          <a:latin typeface="Consolas"/>
                          <a:ea typeface="Consolas"/>
                          <a:cs typeface="Consolas"/>
                          <a:sym typeface="Consolas"/>
                        </a:rPr>
                        <a:t>5</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arr[</a:t>
                      </a:r>
                      <a:r>
                        <a:rPr lang="es-419" sz="1100">
                          <a:solidFill>
                            <a:srgbClr val="D36363"/>
                          </a:solidFill>
                          <a:highlight>
                            <a:srgbClr val="333333"/>
                          </a:highlight>
                          <a:latin typeface="Consolas"/>
                          <a:ea typeface="Consolas"/>
                          <a:cs typeface="Consolas"/>
                          <a:sym typeface="Consolas"/>
                        </a:rPr>
                        <a:t>10</a:t>
                      </a:r>
                      <a:r>
                        <a:rPr lang="es-419" sz="1100">
                          <a:solidFill>
                            <a:srgbClr val="FFFFFF"/>
                          </a:solidFill>
                          <a:highlight>
                            <a:srgbClr val="333333"/>
                          </a:highlight>
                          <a:latin typeface="Consolas"/>
                          <a:ea typeface="Consolas"/>
                          <a:cs typeface="Consolas"/>
                          <a:sym typeface="Consolas"/>
                        </a:rPr>
                        <a:t>] = </a:t>
                      </a:r>
                      <a:r>
                        <a:rPr lang="es-419" sz="1100">
                          <a:solidFill>
                            <a:srgbClr val="D36363"/>
                          </a:solidFill>
                          <a:highlight>
                            <a:srgbClr val="333333"/>
                          </a:highlight>
                          <a:latin typeface="Consolas"/>
                          <a:ea typeface="Consolas"/>
                          <a:cs typeface="Consolas"/>
                          <a:sym typeface="Consolas"/>
                        </a:rPr>
                        <a:t>20</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CC28C"/>
                          </a:solidFill>
                          <a:highlight>
                            <a:srgbClr val="333333"/>
                          </a:highlight>
                          <a:latin typeface="Consolas"/>
                          <a:ea typeface="Consolas"/>
                          <a:cs typeface="Consolas"/>
                          <a:sym typeface="Consolas"/>
                        </a:rPr>
                        <a:t>catch</a:t>
                      </a:r>
                      <a:r>
                        <a:rPr lang="es-419" sz="1100">
                          <a:solidFill>
                            <a:srgbClr val="FFFFFF"/>
                          </a:solidFill>
                          <a:highlight>
                            <a:srgbClr val="333333"/>
                          </a:highlight>
                          <a:latin typeface="Consolas"/>
                          <a:ea typeface="Consolas"/>
                          <a:cs typeface="Consolas"/>
                          <a:sym typeface="Consolas"/>
                        </a:rPr>
                        <a:t>(ArrayIndexOutOfBoundsExceptio|ArithmeticException e) {}</a:t>
                      </a:r>
                      <a:br>
                        <a:rPr lang="es-419" sz="1100">
                          <a:solidFill>
                            <a:srgbClr val="FFFFFF"/>
                          </a:solidFill>
                          <a:highlight>
                            <a:srgbClr val="333333"/>
                          </a:highlight>
                          <a:latin typeface="Consolas"/>
                          <a:ea typeface="Consolas"/>
                          <a:cs typeface="Consolas"/>
                          <a:sym typeface="Consolas"/>
                        </a:rPr>
                      </a:br>
                      <a:endParaRPr sz="1100">
                        <a:solidFill>
                          <a:srgbClr val="000088"/>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finally</a:t>
            </a:r>
            <a:endParaRPr/>
          </a:p>
        </p:txBody>
      </p:sp>
      <p:sp>
        <p:nvSpPr>
          <p:cNvPr id="566" name="Google Shape;566;p9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s-419"/>
              <a:t>Un bloque finally siempre se ejecuta si se maneja una excepción o no. Es un bloque opcional, y si hay uno, va después de un bloque try o catch.</a:t>
            </a:r>
            <a:endParaRPr/>
          </a:p>
        </p:txBody>
      </p:sp>
      <p:graphicFrame>
        <p:nvGraphicFramePr>
          <p:cNvPr id="567" name="Google Shape;567;p97"/>
          <p:cNvGraphicFramePr/>
          <p:nvPr/>
        </p:nvGraphicFramePr>
        <p:xfrm>
          <a:off x="2866000" y="2092350"/>
          <a:ext cx="3000000" cy="3000000"/>
        </p:xfrm>
        <a:graphic>
          <a:graphicData uri="http://schemas.openxmlformats.org/drawingml/2006/table">
            <a:tbl>
              <a:tblPr>
                <a:noFill/>
                <a:tableStyleId>{384D4F9B-1B06-447A-89E9-BFCE49620583}</a:tableStyleId>
              </a:tblPr>
              <a:tblGrid>
                <a:gridCol w="4368050"/>
              </a:tblGrid>
              <a:tr h="2240875">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try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code that might throw an exception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catch</a:t>
                      </a:r>
                      <a:r>
                        <a:rPr lang="es-419" sz="1100">
                          <a:solidFill>
                            <a:srgbClr val="FFFFFF"/>
                          </a:solidFill>
                          <a:highlight>
                            <a:srgbClr val="333333"/>
                          </a:highlight>
                          <a:latin typeface="Consolas"/>
                          <a:ea typeface="Consolas"/>
                          <a:cs typeface="Consolas"/>
                          <a:sym typeface="Consolas"/>
                        </a:rPr>
                        <a:t>(Exception e)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handle exception</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finally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code that it's executed no matter what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CC28C"/>
                          </a:solidFill>
                          <a:highlight>
                            <a:srgbClr val="333333"/>
                          </a:highlight>
                          <a:latin typeface="Consolas"/>
                          <a:ea typeface="Consolas"/>
                          <a:cs typeface="Consolas"/>
                          <a:sym typeface="Consolas"/>
                        </a:rPr>
                        <a:t>try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code that might throw an exception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finally</a:t>
                      </a:r>
                      <a:r>
                        <a:rPr lang="es-419" sz="1100">
                          <a:solidFill>
                            <a:srgbClr val="FFFFFF"/>
                          </a:solidFill>
                          <a:highlight>
                            <a:srgbClr val="333333"/>
                          </a:highlight>
                          <a:latin typeface="Consolas"/>
                          <a:ea typeface="Consolas"/>
                          <a:cs typeface="Consolas"/>
                          <a:sym typeface="Consolas"/>
                        </a:rPr>
                        <a:t>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code that it's executed no matter what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Assert o aserciones</a:t>
            </a:r>
            <a:endParaRPr/>
          </a:p>
        </p:txBody>
      </p:sp>
      <p:sp>
        <p:nvSpPr>
          <p:cNvPr id="573" name="Google Shape;573;p98"/>
          <p:cNvSpPr txBox="1"/>
          <p:nvPr>
            <p:ph idx="1" type="body"/>
          </p:nvPr>
        </p:nvSpPr>
        <p:spPr>
          <a:xfrm>
            <a:off x="265500" y="1297125"/>
            <a:ext cx="8520600" cy="330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Las aserciones son afirmaciones que puede usar para evaluar sus suposiciones sobre el código durante el desarrollo. Si la afirmación resulta ser falsa, se lanza un </a:t>
            </a:r>
            <a:r>
              <a:rPr lang="es-419">
                <a:latin typeface="Consolas"/>
                <a:ea typeface="Consolas"/>
                <a:cs typeface="Consolas"/>
                <a:sym typeface="Consolas"/>
              </a:rPr>
              <a:t>AssertionError</a:t>
            </a:r>
            <a:r>
              <a:rPr lang="es-419"/>
              <a:t>. </a:t>
            </a:r>
            <a:endParaRPr/>
          </a:p>
          <a:p>
            <a:pPr indent="0" lvl="0" marL="0" rtl="0" algn="just">
              <a:spcBef>
                <a:spcPts val="1600"/>
              </a:spcBef>
              <a:spcAft>
                <a:spcPts val="1600"/>
              </a:spcAft>
              <a:buNone/>
            </a:pPr>
            <a:r>
              <a:rPr lang="es-419"/>
              <a:t>Puede usar aserciones en dos formas:</a:t>
            </a:r>
            <a:endParaRPr/>
          </a:p>
        </p:txBody>
      </p:sp>
      <p:graphicFrame>
        <p:nvGraphicFramePr>
          <p:cNvPr id="574" name="Google Shape;574;p98"/>
          <p:cNvGraphicFramePr/>
          <p:nvPr/>
        </p:nvGraphicFramePr>
        <p:xfrm>
          <a:off x="4066750" y="2790350"/>
          <a:ext cx="3000000" cy="3000000"/>
        </p:xfrm>
        <a:graphic>
          <a:graphicData uri="http://schemas.openxmlformats.org/drawingml/2006/table">
            <a:tbl>
              <a:tblPr>
                <a:noFill/>
                <a:tableStyleId>{384D4F9B-1B06-447A-89E9-BFCE49620583}</a:tableStyleId>
              </a:tblPr>
              <a:tblGrid>
                <a:gridCol w="4533500"/>
              </a:tblGrid>
              <a:tr h="1567300">
                <a:tc>
                  <a:txBody>
                    <a:bodyPr/>
                    <a:lstStyle/>
                    <a:p>
                      <a:pPr indent="0" lvl="0" marL="0" rtl="0" algn="l">
                        <a:lnSpc>
                          <a:spcPct val="115000"/>
                        </a:lnSpc>
                        <a:spcBef>
                          <a:spcPts val="0"/>
                        </a:spcBef>
                        <a:spcAft>
                          <a:spcPts val="0"/>
                        </a:spcAft>
                        <a:buNone/>
                      </a:pPr>
                      <a:r>
                        <a:rPr lang="es-419" sz="1100">
                          <a:solidFill>
                            <a:srgbClr val="FCC28C"/>
                          </a:solidFill>
                          <a:highlight>
                            <a:srgbClr val="333333"/>
                          </a:highlight>
                          <a:latin typeface="Consolas"/>
                          <a:ea typeface="Consolas"/>
                          <a:cs typeface="Consolas"/>
                          <a:sym typeface="Consolas"/>
                        </a:rPr>
                        <a:t>private</a:t>
                      </a:r>
                      <a:r>
                        <a:rPr lang="es-419" sz="1100">
                          <a:solidFill>
                            <a:srgbClr val="FFFFFF"/>
                          </a:solidFill>
                          <a:highlight>
                            <a:srgbClr val="333333"/>
                          </a:highlight>
                          <a:latin typeface="Consolas"/>
                          <a:ea typeface="Consolas"/>
                          <a:cs typeface="Consolas"/>
                          <a:sym typeface="Consolas"/>
                        </a:rPr>
                        <a:t> </a:t>
                      </a:r>
                      <a:r>
                        <a:rPr lang="es-419" sz="1100">
                          <a:solidFill>
                            <a:srgbClr val="FFFFAA"/>
                          </a:solidFill>
                          <a:highlight>
                            <a:srgbClr val="333333"/>
                          </a:highlight>
                          <a:latin typeface="Consolas"/>
                          <a:ea typeface="Consolas"/>
                          <a:cs typeface="Consolas"/>
                          <a:sym typeface="Consolas"/>
                        </a:rPr>
                        <a:t>method</a:t>
                      </a:r>
                      <a:r>
                        <a:rPr lang="es-419" sz="1100">
                          <a:solidFill>
                            <a:srgbClr val="FFFFFF"/>
                          </a:solidFill>
                          <a:highlight>
                            <a:srgbClr val="333333"/>
                          </a:highlight>
                          <a:latin typeface="Consolas"/>
                          <a:ea typeface="Consolas"/>
                          <a:cs typeface="Consolas"/>
                          <a:sym typeface="Consolas"/>
                        </a:rPr>
                        <a:t>(</a:t>
                      </a:r>
                      <a:r>
                        <a:rPr lang="es-419" sz="1100">
                          <a:solidFill>
                            <a:srgbClr val="FCC28C"/>
                          </a:solidFill>
                          <a:highlight>
                            <a:srgbClr val="333333"/>
                          </a:highlight>
                          <a:latin typeface="Consolas"/>
                          <a:ea typeface="Consolas"/>
                          <a:cs typeface="Consolas"/>
                          <a:sym typeface="Consolas"/>
                        </a:rPr>
                        <a:t>int</a:t>
                      </a:r>
                      <a:r>
                        <a:rPr lang="es-419" sz="1100">
                          <a:solidFill>
                            <a:srgbClr val="FFFFFF"/>
                          </a:solidFill>
                          <a:highlight>
                            <a:srgbClr val="333333"/>
                          </a:highlight>
                          <a:latin typeface="Consolas"/>
                          <a:ea typeface="Consolas"/>
                          <a:cs typeface="Consolas"/>
                          <a:sym typeface="Consolas"/>
                        </a:rPr>
                        <a:t> i) {</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assert</a:t>
                      </a:r>
                      <a:r>
                        <a:rPr lang="es-419" sz="1100">
                          <a:solidFill>
                            <a:srgbClr val="FFFFFF"/>
                          </a:solidFill>
                          <a:highlight>
                            <a:srgbClr val="333333"/>
                          </a:highlight>
                          <a:latin typeface="Consolas"/>
                          <a:ea typeface="Consolas"/>
                          <a:cs typeface="Consolas"/>
                          <a:sym typeface="Consolas"/>
                        </a:rPr>
                        <a:t> i &gt; </a:t>
                      </a:r>
                      <a:r>
                        <a:rPr lang="es-419" sz="1100">
                          <a:solidFill>
                            <a:srgbClr val="D36363"/>
                          </a:solidFill>
                          <a:highlight>
                            <a:srgbClr val="333333"/>
                          </a:highlight>
                          <a:latin typeface="Consolas"/>
                          <a:ea typeface="Consolas"/>
                          <a:cs typeface="Consolas"/>
                          <a:sym typeface="Consolas"/>
                        </a:rPr>
                        <a:t>0</a:t>
                      </a:r>
                      <a:r>
                        <a:rPr lang="es-419" sz="1100">
                          <a:solidFill>
                            <a:srgbClr val="FFFFFF"/>
                          </a:solidFill>
                          <a:highlight>
                            <a:srgbClr val="333333"/>
                          </a:highlight>
                          <a:latin typeface="Consolas"/>
                          <a:ea typeface="Consolas"/>
                          <a:cs typeface="Consolas"/>
                          <a:sym typeface="Consolas"/>
                        </a:rPr>
                        <a:t>;</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//or</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FCC28C"/>
                          </a:solidFill>
                          <a:highlight>
                            <a:srgbClr val="333333"/>
                          </a:highlight>
                          <a:latin typeface="Consolas"/>
                          <a:ea typeface="Consolas"/>
                          <a:cs typeface="Consolas"/>
                          <a:sym typeface="Consolas"/>
                        </a:rPr>
                        <a:t>assert</a:t>
                      </a:r>
                      <a:r>
                        <a:rPr lang="es-419" sz="1100">
                          <a:solidFill>
                            <a:srgbClr val="FFFFFF"/>
                          </a:solidFill>
                          <a:highlight>
                            <a:srgbClr val="333333"/>
                          </a:highlight>
                          <a:latin typeface="Consolas"/>
                          <a:ea typeface="Consolas"/>
                          <a:cs typeface="Consolas"/>
                          <a:sym typeface="Consolas"/>
                        </a:rPr>
                        <a:t> i &gt; </a:t>
                      </a:r>
                      <a:r>
                        <a:rPr lang="es-419" sz="1100">
                          <a:solidFill>
                            <a:srgbClr val="D36363"/>
                          </a:solidFill>
                          <a:highlight>
                            <a:srgbClr val="333333"/>
                          </a:highlight>
                          <a:latin typeface="Consolas"/>
                          <a:ea typeface="Consolas"/>
                          <a:cs typeface="Consolas"/>
                          <a:sym typeface="Consolas"/>
                        </a:rPr>
                        <a:t>0</a:t>
                      </a:r>
                      <a:r>
                        <a:rPr lang="es-419" sz="1100">
                          <a:solidFill>
                            <a:srgbClr val="FFFFFF"/>
                          </a:solidFill>
                          <a:highlight>
                            <a:srgbClr val="333333"/>
                          </a:highlight>
                          <a:latin typeface="Consolas"/>
                          <a:ea typeface="Consolas"/>
                          <a:cs typeface="Consolas"/>
                          <a:sym typeface="Consolas"/>
                        </a:rPr>
                        <a:t> : </a:t>
                      </a:r>
                      <a:r>
                        <a:rPr lang="es-419" sz="1100">
                          <a:solidFill>
                            <a:srgbClr val="A2FCA2"/>
                          </a:solidFill>
                          <a:highlight>
                            <a:srgbClr val="333333"/>
                          </a:highlight>
                          <a:latin typeface="Consolas"/>
                          <a:ea typeface="Consolas"/>
                          <a:cs typeface="Consolas"/>
                          <a:sym typeface="Consolas"/>
                        </a:rPr>
                        <a:t>"Parameter i must be a positive value"</a:t>
                      </a:r>
                      <a:br>
                        <a:rPr lang="es-419" sz="1100">
                          <a:solidFill>
                            <a:srgbClr val="FFFFFF"/>
                          </a:solidFill>
                          <a:highlight>
                            <a:srgbClr val="333333"/>
                          </a:highlight>
                          <a:latin typeface="Consolas"/>
                          <a:ea typeface="Consolas"/>
                          <a:cs typeface="Consolas"/>
                          <a:sym typeface="Consolas"/>
                        </a:rPr>
                      </a:b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  </a:t>
                      </a:r>
                      <a:r>
                        <a:rPr lang="es-419" sz="1100">
                          <a:solidFill>
                            <a:srgbClr val="888888"/>
                          </a:solidFill>
                          <a:highlight>
                            <a:srgbClr val="333333"/>
                          </a:highlight>
                          <a:latin typeface="Consolas"/>
                          <a:ea typeface="Consolas"/>
                          <a:cs typeface="Consolas"/>
                          <a:sym typeface="Consolas"/>
                        </a:rPr>
                        <a:t>// Do something now that we know i is greater than 0</a:t>
                      </a:r>
                      <a:br>
                        <a:rPr lang="es-419" sz="1100">
                          <a:solidFill>
                            <a:srgbClr val="FFFFFF"/>
                          </a:solidFill>
                          <a:highlight>
                            <a:srgbClr val="333333"/>
                          </a:highlight>
                          <a:latin typeface="Consolas"/>
                          <a:ea typeface="Consolas"/>
                          <a:cs typeface="Consolas"/>
                          <a:sym typeface="Consolas"/>
                        </a:rPr>
                      </a:br>
                      <a:r>
                        <a:rPr lang="es-419" sz="1100">
                          <a:solidFill>
                            <a:srgbClr val="FFFFFF"/>
                          </a:solidFill>
                          <a:highlight>
                            <a:srgbClr val="333333"/>
                          </a:highlight>
                          <a:latin typeface="Consolas"/>
                          <a:ea typeface="Consolas"/>
                          <a:cs typeface="Consolas"/>
                          <a:sym typeface="Consolas"/>
                        </a:rPr>
                        <a:t>}</a:t>
                      </a:r>
                      <a:endParaRPr sz="1100">
                        <a:solidFill>
                          <a:srgbClr val="000088"/>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9"/>
          <p:cNvSpPr txBox="1"/>
          <p:nvPr>
            <p:ph idx="1" type="body"/>
          </p:nvPr>
        </p:nvSpPr>
        <p:spPr>
          <a:xfrm>
            <a:off x="311700" y="320725"/>
            <a:ext cx="8520600" cy="442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400"/>
              <a:t>En la primera forma, la expresión afirmar debe evaluar a un valor booleano. La otra versión agrega una segunda expresión separada de la primera expresión booleana por dos puntos. Esta expresión se usaría cuando la aserción sea falsa además de arrojar AssertionError. Esta segunda expresión debe resolverse en un valor; de lo contrario, se genera un error en tiempo de compilación.</a:t>
            </a:r>
            <a:endParaRPr sz="1400"/>
          </a:p>
          <a:p>
            <a:pPr indent="0" lvl="0" marL="0" rtl="0" algn="just">
              <a:spcBef>
                <a:spcPts val="1600"/>
              </a:spcBef>
              <a:spcAft>
                <a:spcPts val="0"/>
              </a:spcAft>
              <a:buNone/>
            </a:pPr>
            <a:r>
              <a:rPr lang="es-419" sz="1400"/>
              <a:t>Pero para ejecutar las comprobaciones de aserción, debe habilitarlas con:</a:t>
            </a:r>
            <a:endParaRPr sz="1400"/>
          </a:p>
          <a:p>
            <a:pPr indent="0" lvl="0" marL="457200" rtl="0" algn="just">
              <a:spcBef>
                <a:spcPts val="1600"/>
              </a:spcBef>
              <a:spcAft>
                <a:spcPts val="0"/>
              </a:spcAft>
              <a:buNone/>
            </a:pPr>
            <a:r>
              <a:rPr lang="es-419" sz="1000">
                <a:latin typeface="Consolas"/>
                <a:ea typeface="Consolas"/>
                <a:cs typeface="Consolas"/>
                <a:sym typeface="Consolas"/>
              </a:rPr>
              <a:t>java -ea com.example.Test</a:t>
            </a:r>
            <a:endParaRPr sz="1000">
              <a:latin typeface="Consolas"/>
              <a:ea typeface="Consolas"/>
              <a:cs typeface="Consolas"/>
              <a:sym typeface="Consolas"/>
            </a:endParaRPr>
          </a:p>
          <a:p>
            <a:pPr indent="457200" lvl="0" marL="457200" rtl="0" algn="just">
              <a:spcBef>
                <a:spcPts val="0"/>
              </a:spcBef>
              <a:spcAft>
                <a:spcPts val="0"/>
              </a:spcAft>
              <a:buNone/>
            </a:pPr>
            <a:r>
              <a:rPr lang="es-419" sz="1000">
                <a:latin typeface="Consolas"/>
                <a:ea typeface="Consolas"/>
                <a:cs typeface="Consolas"/>
                <a:sym typeface="Consolas"/>
              </a:rPr>
              <a:t>o</a:t>
            </a:r>
            <a:endParaRPr sz="1000">
              <a:latin typeface="Consolas"/>
              <a:ea typeface="Consolas"/>
              <a:cs typeface="Consolas"/>
              <a:sym typeface="Consolas"/>
            </a:endParaRPr>
          </a:p>
          <a:p>
            <a:pPr indent="0" lvl="0" marL="457200" rtl="0" algn="just">
              <a:spcBef>
                <a:spcPts val="0"/>
              </a:spcBef>
              <a:spcAft>
                <a:spcPts val="0"/>
              </a:spcAft>
              <a:buNone/>
            </a:pPr>
            <a:r>
              <a:rPr lang="es-419" sz="1000">
                <a:latin typeface="Consolas"/>
                <a:ea typeface="Consolas"/>
                <a:cs typeface="Consolas"/>
                <a:sym typeface="Consolas"/>
              </a:rPr>
              <a:t>java -enableassertions com.example.Test</a:t>
            </a:r>
            <a:endParaRPr sz="1000">
              <a:latin typeface="Consolas"/>
              <a:ea typeface="Consolas"/>
              <a:cs typeface="Consolas"/>
              <a:sym typeface="Consolas"/>
            </a:endParaRPr>
          </a:p>
          <a:p>
            <a:pPr indent="0" lvl="0" marL="0" rtl="0" algn="just">
              <a:spcBef>
                <a:spcPts val="0"/>
              </a:spcBef>
              <a:spcAft>
                <a:spcPts val="0"/>
              </a:spcAft>
              <a:buNone/>
            </a:pPr>
            <a:r>
              <a:t/>
            </a:r>
            <a:endParaRPr sz="1000">
              <a:latin typeface="Consolas"/>
              <a:ea typeface="Consolas"/>
              <a:cs typeface="Consolas"/>
              <a:sym typeface="Consolas"/>
            </a:endParaRPr>
          </a:p>
          <a:p>
            <a:pPr indent="0" lvl="0" marL="0" rtl="0" algn="just">
              <a:spcBef>
                <a:spcPts val="0"/>
              </a:spcBef>
              <a:spcAft>
                <a:spcPts val="0"/>
              </a:spcAft>
              <a:buNone/>
            </a:pPr>
            <a:r>
              <a:rPr lang="es-419" sz="1400"/>
              <a:t>Pero no todos los usos de aserciones se consideran apropiados. Estas son las reglas:</a:t>
            </a:r>
            <a:endParaRPr sz="1400"/>
          </a:p>
          <a:p>
            <a:pPr indent="-317500" lvl="0" marL="457200" rtl="0" algn="just">
              <a:spcBef>
                <a:spcPts val="1600"/>
              </a:spcBef>
              <a:spcAft>
                <a:spcPts val="0"/>
              </a:spcAft>
              <a:buSzPts val="1400"/>
              <a:buChar char="●"/>
            </a:pPr>
            <a:r>
              <a:rPr lang="es-419" sz="1400"/>
              <a:t>No use aserciones para validar argumentos en un método público</a:t>
            </a:r>
            <a:endParaRPr sz="1400"/>
          </a:p>
          <a:p>
            <a:pPr indent="-317500" lvl="0" marL="457200" rtl="0" algn="just">
              <a:spcBef>
                <a:spcPts val="0"/>
              </a:spcBef>
              <a:spcAft>
                <a:spcPts val="0"/>
              </a:spcAft>
              <a:buSzPts val="1400"/>
              <a:buChar char="●"/>
            </a:pPr>
            <a:r>
              <a:rPr lang="es-419" sz="1400"/>
              <a:t>Usar aserciones para validar argumentos a un método privado</a:t>
            </a:r>
            <a:endParaRPr sz="1400"/>
          </a:p>
          <a:p>
            <a:pPr indent="-317500" lvl="0" marL="457200" rtl="0" algn="just">
              <a:spcBef>
                <a:spcPts val="0"/>
              </a:spcBef>
              <a:spcAft>
                <a:spcPts val="0"/>
              </a:spcAft>
              <a:buSzPts val="1400"/>
              <a:buChar char="●"/>
            </a:pPr>
            <a:r>
              <a:rPr lang="es-419" sz="1400"/>
              <a:t>No use aserciones para validar argumentos de línea de comandos</a:t>
            </a:r>
            <a:endParaRPr sz="1400"/>
          </a:p>
          <a:p>
            <a:pPr indent="-317500" lvl="0" marL="457200" rtl="0" algn="just">
              <a:spcBef>
                <a:spcPts val="0"/>
              </a:spcBef>
              <a:spcAft>
                <a:spcPts val="0"/>
              </a:spcAft>
              <a:buSzPts val="1400"/>
              <a:buChar char="●"/>
            </a:pPr>
            <a:r>
              <a:rPr lang="es-419" sz="1400"/>
              <a:t>Use afirmaciones, incluso en métodos públicos, para buscar casos que nunca se supone que sucedan</a:t>
            </a:r>
            <a:endParaRPr sz="1400"/>
          </a:p>
          <a:p>
            <a:pPr indent="-317500" lvl="0" marL="457200" rtl="0" algn="just">
              <a:spcBef>
                <a:spcPts val="0"/>
              </a:spcBef>
              <a:spcAft>
                <a:spcPts val="0"/>
              </a:spcAft>
              <a:buSzPts val="1400"/>
              <a:buChar char="●"/>
            </a:pPr>
            <a:r>
              <a:rPr lang="es-419" sz="1400"/>
              <a:t>No use expresiones de afirmación que puedan causar efectos secundarios.</a:t>
            </a:r>
            <a:endParaRPr sz="1400"/>
          </a:p>
          <a:p>
            <a:pPr indent="0" lvl="0" marL="0" rtl="0" algn="just">
              <a:spcBef>
                <a:spcPts val="1600"/>
              </a:spcBef>
              <a:spcAft>
                <a:spcPts val="0"/>
              </a:spcAft>
              <a:buNone/>
            </a:pPr>
            <a:r>
              <a:t/>
            </a:r>
            <a:endParaRPr sz="1600"/>
          </a:p>
          <a:p>
            <a:pPr indent="0" lvl="0" marL="0" rtl="0" algn="just">
              <a:spcBef>
                <a:spcPts val="1600"/>
              </a:spcBef>
              <a:spcAft>
                <a:spcPts val="1600"/>
              </a:spcAft>
              <a:buNone/>
            </a:pPr>
            <a:r>
              <a:t/>
            </a:r>
            <a:endParaRPr sz="16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Expresiones Lambda</a:t>
            </a:r>
            <a:r>
              <a:rPr lang="es-419"/>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1"/>
          <p:cNvSpPr txBox="1"/>
          <p:nvPr>
            <p:ph type="title"/>
          </p:nvPr>
        </p:nvSpPr>
        <p:spPr>
          <a:xfrm>
            <a:off x="311700" y="225700"/>
            <a:ext cx="85206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Interfaces y expresiones Lambda</a:t>
            </a:r>
            <a:endParaRPr/>
          </a:p>
        </p:txBody>
      </p:sp>
      <p:sp>
        <p:nvSpPr>
          <p:cNvPr id="590" name="Google Shape;590;p101"/>
          <p:cNvSpPr txBox="1"/>
          <p:nvPr>
            <p:ph idx="1" type="body"/>
          </p:nvPr>
        </p:nvSpPr>
        <p:spPr>
          <a:xfrm>
            <a:off x="311700" y="973900"/>
            <a:ext cx="8520600" cy="359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Las características más importantes de Java SE 8 son la incorporación de Expresiones Lambda y la API Stream.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br>
              <a:rPr lang="es-419" sz="1600"/>
            </a:br>
            <a:r>
              <a:rPr lang="es-419" sz="1600"/>
              <a:t>Mediante uso de expresiones lambda podemos crear un código más conciso y significativo, además de abrir la puerta hacia la programación funcional en Java, en donde las funciones juegan un papel fundamental. </a:t>
            </a:r>
            <a:endParaRPr sz="1600"/>
          </a:p>
          <a:p>
            <a:pPr indent="0" lvl="0" marL="0" rtl="0" algn="just">
              <a:spcBef>
                <a:spcPts val="0"/>
              </a:spcBef>
              <a:spcAft>
                <a:spcPts val="1600"/>
              </a:spcAft>
              <a:buNone/>
            </a:pPr>
            <a:br>
              <a:rPr lang="es-419" sz="1600"/>
            </a:br>
            <a:r>
              <a:rPr lang="es-419" sz="1600"/>
              <a:t>Por otro lado, la API Stream nos permite realizar operaciones de tipo filtro/mapeo/reducción sobre colecciones de datos de forma secuencial o paralela y que su implementación sea transparente para el desarrollador. Lambdas y Stream son una combinación muy poderosa que requiere un cambio de paradigma en la forma en la que hemos escrito código Java hasta el momento.</a:t>
            </a:r>
            <a:br>
              <a:rPr lang="es-419" sz="1600"/>
            </a:br>
            <a:br>
              <a:rPr lang="es-419" sz="1600"/>
            </a:br>
            <a:endParaRPr sz="1600"/>
          </a:p>
        </p:txBody>
      </p:sp>
      <p:sp>
        <p:nvSpPr>
          <p:cNvPr id="591" name="Google Shape;591;p101"/>
          <p:cNvSpPr txBox="1"/>
          <p:nvPr/>
        </p:nvSpPr>
        <p:spPr>
          <a:xfrm>
            <a:off x="2960500" y="1465300"/>
            <a:ext cx="4954200" cy="5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chemeClr val="accent1"/>
                </a:solidFill>
                <a:latin typeface="Courier New"/>
                <a:ea typeface="Courier New"/>
                <a:cs typeface="Courier New"/>
                <a:sym typeface="Courier New"/>
              </a:rPr>
              <a:t>{args} -&gt; {lambda block}</a:t>
            </a:r>
            <a:endParaRPr b="1" sz="2400">
              <a:solidFill>
                <a:schemeClr val="accent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285100"/>
            <a:ext cx="8520600" cy="4284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sz="1600"/>
              <a:t>Framework de colecciones</a:t>
            </a:r>
            <a:endParaRPr/>
          </a:p>
          <a:p>
            <a:pPr indent="0" lvl="0" marL="0" rtl="0" algn="just">
              <a:spcBef>
                <a:spcPts val="0"/>
              </a:spcBef>
              <a:spcAft>
                <a:spcPts val="0"/>
              </a:spcAft>
              <a:buNone/>
            </a:pPr>
            <a:r>
              <a:rPr lang="es-419" sz="1400"/>
              <a:t>Una colección es un objeto que representa a un grupo de objetos. El framework de colecciones es una arquitectura unificada para representar colecciones, lo que les permite ser manipuladas independientemente de los detalles de su representación. Reduce el esfuerzo de programación al tiempo que aumenta el rendimiento. Permite la interoperabilidad entre API no relacionadas, reduce el esfuerzo en el diseño y el aprendizaje de nuevas API, y fomenta la reutilización del software. </a:t>
            </a:r>
            <a:endParaRPr sz="1400"/>
          </a:p>
          <a:p>
            <a:pPr indent="0" lvl="0" marL="0" rtl="0" algn="just">
              <a:spcBef>
                <a:spcPts val="1600"/>
              </a:spcBef>
              <a:spcAft>
                <a:spcPts val="0"/>
              </a:spcAft>
              <a:buNone/>
            </a:pPr>
            <a:r>
              <a:rPr b="1" lang="es-419" sz="1600"/>
              <a:t>Utilidades de concurrencia</a:t>
            </a:r>
            <a:endParaRPr sz="1400"/>
          </a:p>
          <a:p>
            <a:pPr indent="0" lvl="0" marL="0" rtl="0" algn="just">
              <a:spcBef>
                <a:spcPts val="0"/>
              </a:spcBef>
              <a:spcAft>
                <a:spcPts val="0"/>
              </a:spcAft>
              <a:buNone/>
            </a:pPr>
            <a:r>
              <a:rPr lang="es-419" sz="1400"/>
              <a:t>Las utilidades Concurrency Utilities proporcionan un marco potente y extensible de utilidades de subprocesamiento de alto rendimiento, como grupos de subprocesos y colas de bloqueo. Este paquete libera al programador de la necesidad de crear estas utilidades a mano, de la misma manera que lo hizo el framework de colecciones para las estructuras de datos. Además, estos paquetes proporcionan primitivas de bajo nivel para la programación simultánea avanzada. </a:t>
            </a:r>
            <a:endParaRPr sz="1400"/>
          </a:p>
          <a:p>
            <a:pPr indent="0" lvl="0" marL="0" rtl="0" algn="l">
              <a:spcBef>
                <a:spcPts val="1600"/>
              </a:spcBef>
              <a:spcAft>
                <a:spcPts val="1600"/>
              </a:spcAft>
              <a:buNone/>
            </a:pPr>
            <a:br>
              <a:rPr lang="es-419" sz="1400"/>
            </a:br>
            <a:br>
              <a:rPr lang="es-419" sz="1400"/>
            </a:br>
            <a:endParaRPr sz="1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2"/>
          <p:cNvSpPr txBox="1"/>
          <p:nvPr>
            <p:ph idx="1" type="body"/>
          </p:nvPr>
        </p:nvSpPr>
        <p:spPr>
          <a:xfrm>
            <a:off x="311700" y="273200"/>
            <a:ext cx="8520600" cy="464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Expresiones Lambda</a:t>
            </a:r>
            <a:br>
              <a:rPr lang="es-419"/>
            </a:br>
            <a:r>
              <a:rPr lang="es-419"/>
              <a:t>Existe un problema con las clases anónimas cuando la implementación de su clase anónima es muy simple, como una interfaz que contiene solo un método, entonces la sintaxis de las clases anónimas puede parecer difícil de manejar y poco clara. En estos casos, por lo general, debemos intentar pasar la funcionalidad como argumento a otro método, como qué acción debe realizarse cuando alguien hace clic en un botón. </a:t>
            </a:r>
            <a:endParaRPr/>
          </a:p>
          <a:p>
            <a:pPr indent="0" lvl="0" marL="0" rtl="0" algn="l">
              <a:spcBef>
                <a:spcPts val="0"/>
              </a:spcBef>
              <a:spcAft>
                <a:spcPts val="0"/>
              </a:spcAft>
              <a:buNone/>
            </a:pPr>
            <a:r>
              <a:rPr lang="es-419"/>
              <a:t>Por medio de expresiones lambda podemos referenciar métodos anónimos o métodos sin nombre, lo que nos permite escribir código más claro y conciso que  cuando usamos clases anónimas. Una expresión lambda se compone de:</a:t>
            </a:r>
            <a:endParaRPr/>
          </a:p>
          <a:p>
            <a:pPr indent="-330200" lvl="0" marL="457200" rtl="0" algn="l">
              <a:spcBef>
                <a:spcPts val="0"/>
              </a:spcBef>
              <a:spcAft>
                <a:spcPts val="0"/>
              </a:spcAft>
              <a:buSzPts val="1600"/>
              <a:buChar char="●"/>
            </a:pPr>
            <a:r>
              <a:rPr lang="es-419" sz="1600"/>
              <a:t>Listado de parámetros separados por comas y encerrados en paréntesis, por ejemplo: (a,b).</a:t>
            </a:r>
            <a:endParaRPr sz="1600"/>
          </a:p>
          <a:p>
            <a:pPr indent="-330200" lvl="0" marL="457200" rtl="0" algn="l">
              <a:spcBef>
                <a:spcPts val="0"/>
              </a:spcBef>
              <a:spcAft>
                <a:spcPts val="0"/>
              </a:spcAft>
              <a:buSzPts val="1600"/>
              <a:buChar char="●"/>
            </a:pPr>
            <a:r>
              <a:rPr lang="es-419" sz="1600"/>
              <a:t>El símbolo de flecha hacia la derecha: -&gt;</a:t>
            </a:r>
            <a:endParaRPr sz="1600"/>
          </a:p>
          <a:p>
            <a:pPr indent="-330200" lvl="0" marL="457200" rtl="0" algn="l">
              <a:spcBef>
                <a:spcPts val="0"/>
              </a:spcBef>
              <a:spcAft>
                <a:spcPts val="0"/>
              </a:spcAft>
              <a:buSzPts val="1600"/>
              <a:buChar char="●"/>
            </a:pPr>
            <a:r>
              <a:rPr lang="es-419" sz="1600"/>
              <a:t>Un cuerpo que puede ser un bloque de código encerrado entre llaves o una sola expresión.</a:t>
            </a:r>
            <a:endParaRPr sz="1600"/>
          </a:p>
          <a:p>
            <a:pPr indent="0" lvl="0" marL="0" rtl="0" algn="l">
              <a:spcBef>
                <a:spcPts val="0"/>
              </a:spcBef>
              <a:spcAft>
                <a:spcPts val="0"/>
              </a:spcAft>
              <a:buNone/>
            </a:pPr>
            <a:br>
              <a:rPr lang="es-419">
                <a:latin typeface="Consolas"/>
                <a:ea typeface="Consolas"/>
                <a:cs typeface="Consolas"/>
                <a:sym typeface="Consolas"/>
              </a:rPr>
            </a:br>
            <a:endParaRPr>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3"/>
          <p:cNvSpPr txBox="1"/>
          <p:nvPr>
            <p:ph type="title"/>
          </p:nvPr>
        </p:nvSpPr>
        <p:spPr>
          <a:xfrm>
            <a:off x="311700" y="273200"/>
            <a:ext cx="85206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Interfaces funcionales incorporadas </a:t>
            </a:r>
            <a:endParaRPr/>
          </a:p>
        </p:txBody>
      </p:sp>
      <p:sp>
        <p:nvSpPr>
          <p:cNvPr id="602" name="Google Shape;602;p103"/>
          <p:cNvSpPr txBox="1"/>
          <p:nvPr>
            <p:ph idx="1" type="body"/>
          </p:nvPr>
        </p:nvSpPr>
        <p:spPr>
          <a:xfrm>
            <a:off x="311700" y="926600"/>
            <a:ext cx="8520600" cy="3943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419"/>
              <a:t>Lambda Expressions</a:t>
            </a:r>
            <a:endParaRPr b="1"/>
          </a:p>
          <a:p>
            <a:pPr indent="0" lvl="0" marL="0" rtl="0" algn="just">
              <a:spcBef>
                <a:spcPts val="1600"/>
              </a:spcBef>
              <a:spcAft>
                <a:spcPts val="0"/>
              </a:spcAft>
              <a:buNone/>
            </a:pPr>
            <a:r>
              <a:rPr lang="es-419" sz="1600"/>
              <a:t>Un problema con las clases anónimas es que si la implementación de su clase anónima es muy simple, como una interfaz que contiene solo un método, entonces la sintaxis de las clases anónimas puede parecer difícil de manejar y poco clara. </a:t>
            </a:r>
            <a:endParaRPr sz="1600"/>
          </a:p>
          <a:p>
            <a:pPr indent="0" lvl="0" marL="0" rtl="0" algn="just">
              <a:spcBef>
                <a:spcPts val="1600"/>
              </a:spcBef>
              <a:spcAft>
                <a:spcPts val="0"/>
              </a:spcAft>
              <a:buNone/>
            </a:pPr>
            <a:r>
              <a:rPr lang="es-419" sz="1600"/>
              <a:t>En estos casos, por lo general, intenta pasar la funcionalidad como argumento a otro método, como qué acción debe realizarse cuando alguien hace clic en un botón. </a:t>
            </a:r>
            <a:endParaRPr sz="1600"/>
          </a:p>
          <a:p>
            <a:pPr indent="0" lvl="0" marL="0" rtl="0" algn="just">
              <a:spcBef>
                <a:spcPts val="1600"/>
              </a:spcBef>
              <a:spcAft>
                <a:spcPts val="0"/>
              </a:spcAft>
              <a:buNone/>
            </a:pPr>
            <a:r>
              <a:rPr lang="es-419" sz="1600"/>
              <a:t>Las expresiones de Lambda le permiten hacer esto, para tratar la funcionalidad como argumento de método o código como datos. </a:t>
            </a:r>
            <a:endParaRPr sz="1600"/>
          </a:p>
          <a:p>
            <a:pPr indent="0" lvl="0" marL="0" rtl="0" algn="just">
              <a:spcBef>
                <a:spcPts val="1600"/>
              </a:spcBef>
              <a:spcAft>
                <a:spcPts val="0"/>
              </a:spcAft>
              <a:buNone/>
            </a:pPr>
            <a:r>
              <a:rPr lang="es-419" sz="1600"/>
              <a:t>Las expresiones Lambda le permiten expresar instancias de clases de método único de forma más compacta.</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4"/>
          <p:cNvSpPr txBox="1"/>
          <p:nvPr>
            <p:ph idx="1" type="body"/>
          </p:nvPr>
        </p:nvSpPr>
        <p:spPr>
          <a:xfrm>
            <a:off x="311700" y="225700"/>
            <a:ext cx="8520600" cy="4775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419" sz="1700"/>
              <a:t>Funciones como entidades de primer nivel: Las funciones ahora tienen un rol protagónico cuando de expresiones lambda se trata.</a:t>
            </a:r>
            <a:endParaRPr sz="1700"/>
          </a:p>
          <a:p>
            <a:pPr indent="-336550" lvl="0" marL="457200" rtl="0" algn="just">
              <a:spcBef>
                <a:spcPts val="0"/>
              </a:spcBef>
              <a:spcAft>
                <a:spcPts val="0"/>
              </a:spcAft>
              <a:buSzPts val="1700"/>
              <a:buChar char="●"/>
            </a:pPr>
            <a:r>
              <a:rPr lang="es-419" sz="1700"/>
              <a:t>Métodos por defecto/estáticos en interfaces: Evolución de librerías sin perder compatibilidad gracias a que ahora podemos definir e implementar métodos en las interfaces.</a:t>
            </a:r>
            <a:endParaRPr sz="1700"/>
          </a:p>
          <a:p>
            <a:pPr indent="-336550" lvl="0" marL="457200" rtl="0" algn="just">
              <a:spcBef>
                <a:spcPts val="0"/>
              </a:spcBef>
              <a:spcAft>
                <a:spcPts val="0"/>
              </a:spcAft>
              <a:buSzPts val="1700"/>
              <a:buChar char="●"/>
            </a:pPr>
            <a:r>
              <a:rPr lang="es-419" sz="1700"/>
              <a:t>Interfaces funcionales: Concepto clave para poder escribir expresiones lambda. Interfaces con solo un método abstracto.</a:t>
            </a:r>
            <a:endParaRPr sz="1700"/>
          </a:p>
          <a:p>
            <a:pPr indent="-336550" lvl="0" marL="457200" rtl="0" algn="just">
              <a:spcBef>
                <a:spcPts val="0"/>
              </a:spcBef>
              <a:spcAft>
                <a:spcPts val="0"/>
              </a:spcAft>
              <a:buSzPts val="1700"/>
              <a:buChar char="●"/>
            </a:pPr>
            <a:r>
              <a:rPr lang="es-419" sz="1700"/>
              <a:t>Inferencia de tipos: Revisamos los pasos que realiza el compilador para inferir los tipos de las expresiones lambda en contextos de asignación y de invocación de métodos (parámetros).</a:t>
            </a:r>
            <a:endParaRPr sz="1700"/>
          </a:p>
          <a:p>
            <a:pPr indent="-336550" lvl="0" marL="457200" rtl="0" algn="just">
              <a:spcBef>
                <a:spcPts val="0"/>
              </a:spcBef>
              <a:spcAft>
                <a:spcPts val="0"/>
              </a:spcAft>
              <a:buSzPts val="1700"/>
              <a:buChar char="●"/>
            </a:pPr>
            <a:r>
              <a:rPr lang="es-419" sz="1700"/>
              <a:t>Alcance de las expresiones lambda: Efectivamente Constante y tener en cuenta la diferencia entre clases anónimas y expresiones lambda en cuanto a la palabra reservada this se refiere.</a:t>
            </a:r>
            <a:endParaRPr sz="1700"/>
          </a:p>
          <a:p>
            <a:pPr indent="-336550" lvl="0" marL="457200" rtl="0" algn="just">
              <a:spcBef>
                <a:spcPts val="0"/>
              </a:spcBef>
              <a:spcAft>
                <a:spcPts val="0"/>
              </a:spcAft>
              <a:buSzPts val="1700"/>
              <a:buChar char="●"/>
            </a:pPr>
            <a:r>
              <a:rPr lang="es-419" sz="1700"/>
              <a:t>Métodos de referencia: Es otra forma de escribir expresiones lambda de una sola sentencia, con lo cual se logra un código más compacto y fácil de leer.</a:t>
            </a:r>
            <a:br>
              <a:rPr lang="es-419" sz="1700"/>
            </a:br>
            <a:endParaRPr sz="17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5"/>
          <p:cNvSpPr txBox="1"/>
          <p:nvPr>
            <p:ph idx="1" type="body"/>
          </p:nvPr>
        </p:nvSpPr>
        <p:spPr>
          <a:xfrm>
            <a:off x="311700" y="344475"/>
            <a:ext cx="8520600" cy="450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t>Las características más importantes de Java SE 8 son la </a:t>
            </a:r>
            <a:r>
              <a:rPr lang="es-419" sz="1600"/>
              <a:t>incorporación</a:t>
            </a:r>
            <a:r>
              <a:rPr lang="es-419" sz="1600"/>
              <a:t> de Expresiones Lambda y la API Stream. Con la incorporación de expresiones lambda podemos crear código más conciso y significativo, además de abrir la puerta hacia la programación funcional en Java, en donde las funciones juegan un papel fundamental. </a:t>
            </a:r>
            <a:endParaRPr sz="1600"/>
          </a:p>
          <a:p>
            <a:pPr indent="0" lvl="0" marL="0" rtl="0" algn="just">
              <a:spcBef>
                <a:spcPts val="1600"/>
              </a:spcBef>
              <a:spcAft>
                <a:spcPts val="0"/>
              </a:spcAft>
              <a:buNone/>
            </a:pPr>
            <a:r>
              <a:rPr lang="es-419" sz="1600"/>
              <a:t>Por otro lado, la API Stream nos permite realizar operaciones de tipo filtro/mapeo/reducción sobre colecciones de datos de forma secuencial o paralela y que su implementación sea transparente para el desarrollador. </a:t>
            </a:r>
            <a:endParaRPr sz="1600"/>
          </a:p>
          <a:p>
            <a:pPr indent="0" lvl="0" marL="0" rtl="0" algn="just">
              <a:spcBef>
                <a:spcPts val="1600"/>
              </a:spcBef>
              <a:spcAft>
                <a:spcPts val="1600"/>
              </a:spcAft>
              <a:buNone/>
            </a:pPr>
            <a:r>
              <a:rPr lang="es-419" sz="1600"/>
              <a:t>Lambdas y Stream son una combinación muy poderosa que requiere un cambio de paradigma en la forma en la que hemos escrito código Java hasta el momento.</a:t>
            </a:r>
            <a:br>
              <a:rPr lang="es-419" sz="1600"/>
            </a:br>
            <a:br>
              <a:rPr lang="es-419" sz="1600"/>
            </a:br>
            <a:endParaRPr sz="16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Consejos en el uso de Lambdas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8" name="Google Shape;618;p10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s-419"/>
              <a:t>Utilice las interfaces funcionales estándar</a:t>
            </a:r>
            <a:endParaRPr b="1"/>
          </a:p>
          <a:p>
            <a:pPr indent="0" lvl="0" marL="0" rtl="0" algn="just">
              <a:spcBef>
                <a:spcPts val="1600"/>
              </a:spcBef>
              <a:spcAft>
                <a:spcPts val="0"/>
              </a:spcAft>
              <a:buNone/>
            </a:pPr>
            <a:r>
              <a:rPr lang="es-419"/>
              <a:t>Las interfaces funcionales, que se recopilan en el paquete java.util.function , satisfacen las necesidades de la mayoría de los desarrolladores al proporcionar tipos de destino para expresiones lambda y referencias de métodos. Cada una de estas interfaces es general y abstracta, lo que facilita su adaptación a casi cualquier expresión lambda. Los desarrolladores deben explorar este paquete antes de crear nuevas interfaces funcionales.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7"/>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Dado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y un método add ()  en alguna clase UseFoo , que toma esta interfaz como un parámetro: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624" name="Google Shape;624;p107"/>
          <p:cNvGraphicFramePr/>
          <p:nvPr/>
        </p:nvGraphicFramePr>
        <p:xfrm>
          <a:off x="1704975" y="456525"/>
          <a:ext cx="3000000" cy="3000000"/>
        </p:xfrm>
        <a:graphic>
          <a:graphicData uri="http://schemas.openxmlformats.org/drawingml/2006/table">
            <a:tbl>
              <a:tblPr>
                <a:noFill/>
                <a:tableStyleId>{2A9DCA5C-DCE8-404A-8AA8-CB0F6B145ADB}</a:tableStyleId>
              </a:tblPr>
              <a:tblGrid>
                <a:gridCol w="5734050"/>
              </a:tblGrid>
              <a:tr h="762000">
                <a:tc>
                  <a:txBody>
                    <a:bodyPr/>
                    <a:lstStyle/>
                    <a:p>
                      <a:pPr indent="0" lvl="0" marL="0" rtl="0" algn="l">
                        <a:lnSpc>
                          <a:spcPct val="138000"/>
                        </a:lnSpc>
                        <a:spcBef>
                          <a:spcPts val="0"/>
                        </a:spcBef>
                        <a:spcAft>
                          <a:spcPts val="0"/>
                        </a:spcAft>
                        <a:buNone/>
                      </a:pPr>
                      <a:r>
                        <a:rPr lang="es-419" sz="1300">
                          <a:solidFill>
                            <a:srgbClr val="FC9B9B"/>
                          </a:solidFill>
                          <a:latin typeface="Consolas"/>
                          <a:ea typeface="Consolas"/>
                          <a:cs typeface="Consolas"/>
                          <a:sym typeface="Consolas"/>
                        </a:rPr>
                        <a:t>@FunctionalInterface</a:t>
                      </a:r>
                      <a:br>
                        <a:rPr lang="es-419" sz="1300">
                          <a:solidFill>
                            <a:srgbClr val="FC9B9B"/>
                          </a:solidFill>
                          <a:latin typeface="Consolas"/>
                          <a:ea typeface="Consolas"/>
                          <a:cs typeface="Consolas"/>
                          <a:sym typeface="Consolas"/>
                        </a:rPr>
                      </a:br>
                      <a:r>
                        <a:rPr lang="es-419" sz="1300">
                          <a:solidFill>
                            <a:srgbClr val="FCC28C"/>
                          </a:solidFill>
                          <a:latin typeface="Consolas"/>
                          <a:ea typeface="Consolas"/>
                          <a:cs typeface="Consolas"/>
                          <a:sym typeface="Consolas"/>
                        </a:rPr>
                        <a:t>public</a:t>
                      </a:r>
                      <a:r>
                        <a:rPr lang="es-419" sz="1300">
                          <a:solidFill>
                            <a:srgbClr val="FFFFFF"/>
                          </a:solidFill>
                          <a:latin typeface="Consolas"/>
                          <a:ea typeface="Consolas"/>
                          <a:cs typeface="Consolas"/>
                          <a:sym typeface="Consolas"/>
                        </a:rPr>
                        <a:t> </a:t>
                      </a:r>
                      <a:r>
                        <a:rPr lang="es-419" sz="1300">
                          <a:solidFill>
                            <a:srgbClr val="FCC28C"/>
                          </a:solidFill>
                          <a:latin typeface="Consolas"/>
                          <a:ea typeface="Consolas"/>
                          <a:cs typeface="Consolas"/>
                          <a:sym typeface="Consolas"/>
                        </a:rPr>
                        <a:t>interface</a:t>
                      </a:r>
                      <a:r>
                        <a:rPr lang="es-419" sz="1300">
                          <a:solidFill>
                            <a:srgbClr val="FFFFFF"/>
                          </a:solidFill>
                          <a:latin typeface="Consolas"/>
                          <a:ea typeface="Consolas"/>
                          <a:cs typeface="Consolas"/>
                          <a:sym typeface="Consolas"/>
                        </a:rPr>
                        <a:t> </a:t>
                      </a:r>
                      <a:r>
                        <a:rPr lang="es-419" sz="1300">
                          <a:solidFill>
                            <a:srgbClr val="FFFFAA"/>
                          </a:solidFill>
                          <a:latin typeface="Consolas"/>
                          <a:ea typeface="Consolas"/>
                          <a:cs typeface="Consolas"/>
                          <a:sym typeface="Consolas"/>
                        </a:rPr>
                        <a:t>Foo</a:t>
                      </a:r>
                      <a:r>
                        <a:rPr lang="es-419" sz="1300">
                          <a:solidFill>
                            <a:srgbClr val="FFFFFF"/>
                          </a:solidFill>
                          <a:latin typeface="Consolas"/>
                          <a:ea typeface="Consolas"/>
                          <a:cs typeface="Consolas"/>
                          <a:sym typeface="Consolas"/>
                        </a:rPr>
                        <a:t> {</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    String </a:t>
                      </a:r>
                      <a:r>
                        <a:rPr lang="es-419" sz="1300">
                          <a:solidFill>
                            <a:srgbClr val="FFFFAA"/>
                          </a:solidFill>
                          <a:latin typeface="Consolas"/>
                          <a:ea typeface="Consolas"/>
                          <a:cs typeface="Consolas"/>
                          <a:sym typeface="Consolas"/>
                        </a:rPr>
                        <a:t>method</a:t>
                      </a:r>
                      <a:r>
                        <a:rPr lang="es-419" sz="1300">
                          <a:solidFill>
                            <a:srgbClr val="FFFFFF"/>
                          </a:solidFill>
                          <a:latin typeface="Consolas"/>
                          <a:ea typeface="Consolas"/>
                          <a:cs typeface="Consolas"/>
                          <a:sym typeface="Consolas"/>
                        </a:rPr>
                        <a:t>(String string);</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txBody>
                  <a:tcPr marT="91425" marB="91425" marR="63500" marL="63500">
                    <a:solidFill>
                      <a:srgbClr val="333333"/>
                    </a:solidFill>
                  </a:tcPr>
                </a:tc>
              </a:tr>
            </a:tbl>
          </a:graphicData>
        </a:graphic>
      </p:graphicFrame>
      <p:graphicFrame>
        <p:nvGraphicFramePr>
          <p:cNvPr id="625" name="Google Shape;625;p107"/>
          <p:cNvGraphicFramePr/>
          <p:nvPr/>
        </p:nvGraphicFramePr>
        <p:xfrm>
          <a:off x="1704975" y="2945825"/>
          <a:ext cx="3000000" cy="3000000"/>
        </p:xfrm>
        <a:graphic>
          <a:graphicData uri="http://schemas.openxmlformats.org/drawingml/2006/table">
            <a:tbl>
              <a:tblPr>
                <a:noFill/>
                <a:tableStyleId>{2A9DCA5C-DCE8-404A-8AA8-CB0F6B145ADB}</a:tableStyleId>
              </a:tblPr>
              <a:tblGrid>
                <a:gridCol w="5734050"/>
              </a:tblGrid>
              <a:tr h="819150">
                <a:tc>
                  <a:txBody>
                    <a:bodyPr/>
                    <a:lstStyle/>
                    <a:p>
                      <a:pPr indent="0" lvl="0" marL="0" rtl="0" algn="l">
                        <a:lnSpc>
                          <a:spcPct val="138000"/>
                        </a:lnSpc>
                        <a:spcBef>
                          <a:spcPts val="0"/>
                        </a:spcBef>
                        <a:spcAft>
                          <a:spcPts val="0"/>
                        </a:spcAft>
                        <a:buNone/>
                      </a:pPr>
                      <a:r>
                        <a:rPr lang="es-419" sz="1350">
                          <a:solidFill>
                            <a:srgbClr val="FCC28C"/>
                          </a:solidFill>
                          <a:latin typeface="Consolas"/>
                          <a:ea typeface="Consolas"/>
                          <a:cs typeface="Consolas"/>
                          <a:sym typeface="Consolas"/>
                        </a:rPr>
                        <a:t>public</a:t>
                      </a:r>
                      <a:r>
                        <a:rPr lang="es-419" sz="1350">
                          <a:solidFill>
                            <a:srgbClr val="FFFFFF"/>
                          </a:solidFill>
                          <a:latin typeface="Consolas"/>
                          <a:ea typeface="Consolas"/>
                          <a:cs typeface="Consolas"/>
                          <a:sym typeface="Consolas"/>
                        </a:rPr>
                        <a:t> String </a:t>
                      </a:r>
                      <a:r>
                        <a:rPr lang="es-419" sz="1350">
                          <a:solidFill>
                            <a:srgbClr val="FFFFAA"/>
                          </a:solidFill>
                          <a:latin typeface="Consolas"/>
                          <a:ea typeface="Consolas"/>
                          <a:cs typeface="Consolas"/>
                          <a:sym typeface="Consolas"/>
                        </a:rPr>
                        <a:t>add</a:t>
                      </a:r>
                      <a:r>
                        <a:rPr lang="es-419" sz="1350">
                          <a:solidFill>
                            <a:srgbClr val="FFFFFF"/>
                          </a:solidFill>
                          <a:latin typeface="Consolas"/>
                          <a:ea typeface="Consolas"/>
                          <a:cs typeface="Consolas"/>
                          <a:sym typeface="Consolas"/>
                        </a:rPr>
                        <a:t>(String string, Foo foo) {</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    </a:t>
                      </a:r>
                      <a:r>
                        <a:rPr lang="es-419" sz="1350">
                          <a:solidFill>
                            <a:srgbClr val="FCC28C"/>
                          </a:solidFill>
                          <a:latin typeface="Consolas"/>
                          <a:ea typeface="Consolas"/>
                          <a:cs typeface="Consolas"/>
                          <a:sym typeface="Consolas"/>
                        </a:rPr>
                        <a:t>return</a:t>
                      </a:r>
                      <a:r>
                        <a:rPr lang="es-419" sz="1350">
                          <a:solidFill>
                            <a:srgbClr val="FFFFFF"/>
                          </a:solidFill>
                          <a:latin typeface="Consolas"/>
                          <a:ea typeface="Consolas"/>
                          <a:cs typeface="Consolas"/>
                          <a:sym typeface="Consolas"/>
                        </a:rPr>
                        <a:t> foo.method(string);</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a:t>
                      </a:r>
                      <a:endParaRPr sz="135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8"/>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a:t>Ahora podemos eliminar la interfaz Foo por completo y cambiar nuestro código 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Para ejecutar esto, podemos escribir:</a:t>
            </a:r>
            <a:endParaRPr/>
          </a:p>
          <a:p>
            <a:pPr indent="0" lvl="0" marL="0" rtl="0" algn="l">
              <a:spcBef>
                <a:spcPts val="1600"/>
              </a:spcBef>
              <a:spcAft>
                <a:spcPts val="1600"/>
              </a:spcAft>
              <a:buNone/>
            </a:pPr>
            <a:r>
              <a:t/>
            </a:r>
            <a:endParaRPr/>
          </a:p>
        </p:txBody>
      </p:sp>
      <p:graphicFrame>
        <p:nvGraphicFramePr>
          <p:cNvPr id="631" name="Google Shape;631;p108"/>
          <p:cNvGraphicFramePr/>
          <p:nvPr/>
        </p:nvGraphicFramePr>
        <p:xfrm>
          <a:off x="1608113" y="839325"/>
          <a:ext cx="3000000" cy="3000000"/>
        </p:xfrm>
        <a:graphic>
          <a:graphicData uri="http://schemas.openxmlformats.org/drawingml/2006/table">
            <a:tbl>
              <a:tblPr>
                <a:noFill/>
                <a:tableStyleId>{2A9DCA5C-DCE8-404A-8AA8-CB0F6B145ADB}</a:tableStyleId>
              </a:tblPr>
              <a:tblGrid>
                <a:gridCol w="6761500"/>
              </a:tblGrid>
              <a:tr h="666750">
                <a:tc>
                  <a:txBody>
                    <a:bodyPr/>
                    <a:lstStyle/>
                    <a:p>
                      <a:pPr indent="0" lvl="0" marL="0" rtl="0" algn="l">
                        <a:lnSpc>
                          <a:spcPct val="138000"/>
                        </a:lnSpc>
                        <a:spcBef>
                          <a:spcPts val="0"/>
                        </a:spcBef>
                        <a:spcAft>
                          <a:spcPts val="0"/>
                        </a:spcAft>
                        <a:buNone/>
                      </a:pPr>
                      <a:r>
                        <a:rPr lang="es-419" sz="1300">
                          <a:solidFill>
                            <a:srgbClr val="FCC28C"/>
                          </a:solidFill>
                          <a:latin typeface="Consolas"/>
                          <a:ea typeface="Consolas"/>
                          <a:cs typeface="Consolas"/>
                          <a:sym typeface="Consolas"/>
                        </a:rPr>
                        <a:t>public</a:t>
                      </a:r>
                      <a:r>
                        <a:rPr lang="es-419" sz="1300">
                          <a:solidFill>
                            <a:srgbClr val="FFFFFF"/>
                          </a:solidFill>
                          <a:latin typeface="Consolas"/>
                          <a:ea typeface="Consolas"/>
                          <a:cs typeface="Consolas"/>
                          <a:sym typeface="Consolas"/>
                        </a:rPr>
                        <a:t> String </a:t>
                      </a:r>
                      <a:r>
                        <a:rPr lang="es-419" sz="1300">
                          <a:solidFill>
                            <a:srgbClr val="FFFFAA"/>
                          </a:solidFill>
                          <a:latin typeface="Consolas"/>
                          <a:ea typeface="Consolas"/>
                          <a:cs typeface="Consolas"/>
                          <a:sym typeface="Consolas"/>
                        </a:rPr>
                        <a:t>add</a:t>
                      </a:r>
                      <a:r>
                        <a:rPr lang="es-419" sz="1300">
                          <a:solidFill>
                            <a:srgbClr val="FFFFFF"/>
                          </a:solidFill>
                          <a:latin typeface="Consolas"/>
                          <a:ea typeface="Consolas"/>
                          <a:cs typeface="Consolas"/>
                          <a:sym typeface="Consolas"/>
                        </a:rPr>
                        <a:t>(String string, Function&lt;String, String&gt; fn) {</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    </a:t>
                      </a:r>
                      <a:r>
                        <a:rPr lang="es-419" sz="1300">
                          <a:solidFill>
                            <a:srgbClr val="FCC28C"/>
                          </a:solidFill>
                          <a:latin typeface="Consolas"/>
                          <a:ea typeface="Consolas"/>
                          <a:cs typeface="Consolas"/>
                          <a:sym typeface="Consolas"/>
                        </a:rPr>
                        <a:t>return</a:t>
                      </a:r>
                      <a:r>
                        <a:rPr lang="es-419" sz="1300">
                          <a:solidFill>
                            <a:srgbClr val="FFFFFF"/>
                          </a:solidFill>
                          <a:latin typeface="Consolas"/>
                          <a:ea typeface="Consolas"/>
                          <a:cs typeface="Consolas"/>
                          <a:sym typeface="Consolas"/>
                        </a:rPr>
                        <a:t> fn.apply(string);</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32" name="Google Shape;632;p108"/>
          <p:cNvGraphicFramePr/>
          <p:nvPr/>
        </p:nvGraphicFramePr>
        <p:xfrm>
          <a:off x="1608125" y="2883775"/>
          <a:ext cx="3000000" cy="3000000"/>
        </p:xfrm>
        <a:graphic>
          <a:graphicData uri="http://schemas.openxmlformats.org/drawingml/2006/table">
            <a:tbl>
              <a:tblPr>
                <a:noFill/>
                <a:tableStyleId>{2A9DCA5C-DCE8-404A-8AA8-CB0F6B145ADB}</a:tableStyleId>
              </a:tblPr>
              <a:tblGrid>
                <a:gridCol w="6761500"/>
              </a:tblGrid>
              <a:tr h="819150">
                <a:tc>
                  <a:txBody>
                    <a:bodyPr/>
                    <a:lstStyle/>
                    <a:p>
                      <a:pPr indent="0" lvl="0" marL="0" rtl="0" algn="l">
                        <a:lnSpc>
                          <a:spcPct val="138000"/>
                        </a:lnSpc>
                        <a:spcBef>
                          <a:spcPts val="0"/>
                        </a:spcBef>
                        <a:spcAft>
                          <a:spcPts val="0"/>
                        </a:spcAft>
                        <a:buNone/>
                      </a:pPr>
                      <a:r>
                        <a:rPr lang="es-419" sz="1350">
                          <a:solidFill>
                            <a:srgbClr val="FFFFFF"/>
                          </a:solidFill>
                          <a:latin typeface="Consolas"/>
                          <a:ea typeface="Consolas"/>
                          <a:cs typeface="Consolas"/>
                          <a:sym typeface="Consolas"/>
                        </a:rPr>
                        <a:t>Function&lt;String, String&gt; fn =  parameter -&gt; parameter + </a:t>
                      </a:r>
                      <a:r>
                        <a:rPr lang="es-419" sz="1350">
                          <a:solidFill>
                            <a:srgbClr val="A2FCA2"/>
                          </a:solidFill>
                          <a:latin typeface="Consolas"/>
                          <a:ea typeface="Consolas"/>
                          <a:cs typeface="Consolas"/>
                          <a:sym typeface="Consolas"/>
                        </a:rPr>
                        <a:t>" from lambda"</a:t>
                      </a:r>
                      <a:r>
                        <a:rPr lang="es-419" sz="1350">
                          <a:solidFill>
                            <a:srgbClr val="FFFFFF"/>
                          </a:solidFill>
                          <a:latin typeface="Consolas"/>
                          <a:ea typeface="Consolas"/>
                          <a:cs typeface="Consolas"/>
                          <a:sym typeface="Consolas"/>
                        </a:rPr>
                        <a:t>;</a:t>
                      </a:r>
                      <a:br>
                        <a:rPr lang="es-419" sz="1350">
                          <a:solidFill>
                            <a:srgbClr val="FFFFFF"/>
                          </a:solidFill>
                          <a:latin typeface="Consolas"/>
                          <a:ea typeface="Consolas"/>
                          <a:cs typeface="Consolas"/>
                          <a:sym typeface="Consolas"/>
                        </a:rPr>
                      </a:br>
                      <a:r>
                        <a:rPr lang="es-419" sz="1350">
                          <a:solidFill>
                            <a:srgbClr val="FFFFFF"/>
                          </a:solidFill>
                          <a:latin typeface="Consolas"/>
                          <a:ea typeface="Consolas"/>
                          <a:cs typeface="Consolas"/>
                          <a:sym typeface="Consolas"/>
                        </a:rPr>
                        <a:t>String result = useFoo.add(</a:t>
                      </a:r>
                      <a:r>
                        <a:rPr lang="es-419" sz="1350">
                          <a:solidFill>
                            <a:srgbClr val="A2FCA2"/>
                          </a:solidFill>
                          <a:latin typeface="Consolas"/>
                          <a:ea typeface="Consolas"/>
                          <a:cs typeface="Consolas"/>
                          <a:sym typeface="Consolas"/>
                        </a:rPr>
                        <a:t>"Message "</a:t>
                      </a:r>
                      <a:r>
                        <a:rPr lang="es-419" sz="1350">
                          <a:solidFill>
                            <a:srgbClr val="FFFFFF"/>
                          </a:solidFill>
                          <a:latin typeface="Consolas"/>
                          <a:ea typeface="Consolas"/>
                          <a:cs typeface="Consolas"/>
                          <a:sym typeface="Consolas"/>
                        </a:rPr>
                        <a:t>, fn);</a:t>
                      </a:r>
                      <a:endParaRPr sz="135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9"/>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Foo no es más que una función que acepta un argumento y produce un resultado. Java 8 ya proporciona dicha interfaz en la  </a:t>
            </a:r>
            <a:r>
              <a:rPr lang="es-419">
                <a:latin typeface="Consolas"/>
                <a:ea typeface="Consolas"/>
                <a:cs typeface="Consolas"/>
                <a:sym typeface="Consolas"/>
              </a:rPr>
              <a:t>Función &lt;T, R&gt; </a:t>
            </a:r>
            <a:r>
              <a:rPr lang="es-419"/>
              <a:t>del paquete </a:t>
            </a:r>
            <a:r>
              <a:rPr lang="es-419">
                <a:latin typeface="Consolas"/>
                <a:ea typeface="Consolas"/>
                <a:cs typeface="Consolas"/>
                <a:sym typeface="Consolas"/>
              </a:rPr>
              <a:t>java.util.function</a:t>
            </a:r>
            <a:endParaRPr>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l">
              <a:spcBef>
                <a:spcPts val="1600"/>
              </a:spcBef>
              <a:spcAft>
                <a:spcPts val="0"/>
              </a:spcAft>
              <a:buNone/>
            </a:pPr>
            <a:r>
              <a:rPr b="1" lang="es-419"/>
              <a:t>Utilice la anotación @FunctionalInterface</a:t>
            </a:r>
            <a:endParaRPr b="1"/>
          </a:p>
          <a:p>
            <a:pPr indent="0" lvl="0" marL="0" rtl="0" algn="just">
              <a:spcBef>
                <a:spcPts val="1600"/>
              </a:spcBef>
              <a:spcAft>
                <a:spcPts val="1600"/>
              </a:spcAft>
              <a:buNone/>
            </a:pPr>
            <a:r>
              <a:rPr lang="es-419" sz="1700"/>
              <a:t>Anota tus interfaces funcionales con </a:t>
            </a:r>
            <a:r>
              <a:rPr lang="es-419" sz="1700">
                <a:latin typeface="Consolas"/>
                <a:ea typeface="Consolas"/>
                <a:cs typeface="Consolas"/>
                <a:sym typeface="Consolas"/>
              </a:rPr>
              <a:t>@FunctionalInterface</a:t>
            </a:r>
            <a:r>
              <a:rPr lang="es-419" sz="1700"/>
              <a:t>.  Al principio, esta anotación parece ser inútil. Incluso sin él, su interfaz se tratará como funcional siempre que solo tenga un método abstracto.</a:t>
            </a:r>
            <a:r>
              <a:rPr lang="es-419"/>
              <a:t> </a:t>
            </a:r>
            <a:endParaRPr/>
          </a:p>
        </p:txBody>
      </p:sp>
      <p:graphicFrame>
        <p:nvGraphicFramePr>
          <p:cNvPr id="638" name="Google Shape;638;p109"/>
          <p:cNvGraphicFramePr/>
          <p:nvPr/>
        </p:nvGraphicFramePr>
        <p:xfrm>
          <a:off x="1704975" y="1622325"/>
          <a:ext cx="3000000" cy="3000000"/>
        </p:xfrm>
        <a:graphic>
          <a:graphicData uri="http://schemas.openxmlformats.org/drawingml/2006/table">
            <a:tbl>
              <a:tblPr>
                <a:noFill/>
                <a:tableStyleId>{2A9DCA5C-DCE8-404A-8AA8-CB0F6B145ADB}</a:tableStyleId>
              </a:tblPr>
              <a:tblGrid>
                <a:gridCol w="6226500"/>
              </a:tblGrid>
              <a:tr h="777350">
                <a:tc>
                  <a:txBody>
                    <a:bodyPr/>
                    <a:lstStyle/>
                    <a:p>
                      <a:pPr indent="0" lvl="0" marL="0" rtl="0" algn="l">
                        <a:lnSpc>
                          <a:spcPct val="138000"/>
                        </a:lnSpc>
                        <a:spcBef>
                          <a:spcPts val="0"/>
                        </a:spcBef>
                        <a:spcAft>
                          <a:spcPts val="0"/>
                        </a:spcAft>
                        <a:buNone/>
                      </a:pPr>
                      <a:r>
                        <a:rPr lang="es-419" sz="1300">
                          <a:solidFill>
                            <a:srgbClr val="FFFFFF"/>
                          </a:solidFill>
                          <a:latin typeface="Consolas"/>
                          <a:ea typeface="Consolas"/>
                          <a:cs typeface="Consolas"/>
                          <a:sym typeface="Consolas"/>
                        </a:rPr>
                        <a:t>Foo foo = parameter -&gt; parameter + </a:t>
                      </a:r>
                      <a:r>
                        <a:rPr lang="es-419" sz="1300">
                          <a:solidFill>
                            <a:srgbClr val="A2FCA2"/>
                          </a:solidFill>
                          <a:latin typeface="Consolas"/>
                          <a:ea typeface="Consolas"/>
                          <a:cs typeface="Consolas"/>
                          <a:sym typeface="Consolas"/>
                        </a:rPr>
                        <a:t>" from lambda"</a:t>
                      </a:r>
                      <a:r>
                        <a:rPr lang="es-419" sz="1300">
                          <a:solidFill>
                            <a:srgbClr val="FFFFFF"/>
                          </a:solidFill>
                          <a:latin typeface="Consolas"/>
                          <a:ea typeface="Consolas"/>
                          <a:cs typeface="Consolas"/>
                          <a:sym typeface="Consolas"/>
                        </a:rPr>
                        <a:t>;</a:t>
                      </a:r>
                      <a:br>
                        <a:rPr lang="es-419" sz="1300">
                          <a:solidFill>
                            <a:srgbClr val="FFFFFF"/>
                          </a:solidFill>
                          <a:latin typeface="Consolas"/>
                          <a:ea typeface="Consolas"/>
                          <a:cs typeface="Consolas"/>
                          <a:sym typeface="Consolas"/>
                        </a:rPr>
                      </a:br>
                      <a:r>
                        <a:rPr lang="es-419" sz="1300">
                          <a:solidFill>
                            <a:srgbClr val="FFFFFF"/>
                          </a:solidFill>
                          <a:latin typeface="Consolas"/>
                          <a:ea typeface="Consolas"/>
                          <a:cs typeface="Consolas"/>
                          <a:sym typeface="Consolas"/>
                        </a:rPr>
                        <a:t>String result = useFoo.add(</a:t>
                      </a:r>
                      <a:r>
                        <a:rPr lang="es-419" sz="1300">
                          <a:solidFill>
                            <a:srgbClr val="A2FCA2"/>
                          </a:solidFill>
                          <a:latin typeface="Consolas"/>
                          <a:ea typeface="Consolas"/>
                          <a:cs typeface="Consolas"/>
                          <a:sym typeface="Consolas"/>
                        </a:rPr>
                        <a:t>"Message "</a:t>
                      </a:r>
                      <a:r>
                        <a:rPr lang="es-419" sz="1300">
                          <a:solidFill>
                            <a:srgbClr val="FFFFFF"/>
                          </a:solidFill>
                          <a:latin typeface="Consolas"/>
                          <a:ea typeface="Consolas"/>
                          <a:cs typeface="Consolas"/>
                          <a:sym typeface="Consolas"/>
                        </a:rPr>
                        <a:t>, foo);</a:t>
                      </a:r>
                      <a:endParaRPr sz="13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0"/>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sz="1700"/>
              <a:t>Pero imagine un gran proyecto con varias interfaces: es difícil controlar todo manualmente. Una interfaz, que fue diseñada para ser funcional, podría ser cambiada accidentalmente agregando otros métodos / métodos abstractos, dejándola inutilizable como una interfaz funcional.</a:t>
            </a:r>
            <a:endParaRPr sz="1700"/>
          </a:p>
          <a:p>
            <a:pPr indent="0" lvl="0" marL="0" rtl="0" algn="just">
              <a:spcBef>
                <a:spcPts val="1600"/>
              </a:spcBef>
              <a:spcAft>
                <a:spcPts val="0"/>
              </a:spcAft>
              <a:buNone/>
            </a:pPr>
            <a:r>
              <a:rPr lang="es-419" sz="1700"/>
              <a:t>Pero al usar la   anotación </a:t>
            </a:r>
            <a:r>
              <a:rPr lang="es-419" sz="1700">
                <a:latin typeface="Consolas"/>
                <a:ea typeface="Consolas"/>
                <a:cs typeface="Consolas"/>
                <a:sym typeface="Consolas"/>
              </a:rPr>
              <a:t>@FunctionalInterface</a:t>
            </a:r>
            <a:r>
              <a:rPr lang="es-419" sz="1700"/>
              <a:t> , el compilador desencadenará un error en respuesta a cualquier intento de romper la estructura predefinida de una interfaz funcional. También es una herramienta muy útil para hacer que la arquitectura de su aplicación sea más fácil de entender para otros desarrolladores.</a:t>
            </a:r>
            <a:endParaRPr sz="1700"/>
          </a:p>
          <a:p>
            <a:pPr indent="0" lvl="0" marL="0" rtl="0" algn="l">
              <a:spcBef>
                <a:spcPts val="1600"/>
              </a:spcBef>
              <a:spcAft>
                <a:spcPts val="0"/>
              </a:spcAft>
              <a:buNone/>
            </a:pPr>
            <a:r>
              <a:rPr b="1" lang="es-419"/>
              <a:t>No use en exceso los métodos predeterminados en las interfaces funcionales</a:t>
            </a:r>
            <a:endParaRPr b="1"/>
          </a:p>
          <a:p>
            <a:pPr indent="0" lvl="0" marL="0" rtl="0" algn="just">
              <a:spcBef>
                <a:spcPts val="1600"/>
              </a:spcBef>
              <a:spcAft>
                <a:spcPts val="0"/>
              </a:spcAft>
              <a:buNone/>
            </a:pPr>
            <a:r>
              <a:rPr lang="es-419"/>
              <a:t>Al igual que con las interfaces regulares, extender diferentes interfaces funcionales con el mismo método predeterminado puede ser problemático. </a:t>
            </a:r>
            <a:endParaRPr/>
          </a:p>
          <a:p>
            <a:pPr indent="0" lvl="0" marL="0" rtl="0" algn="l">
              <a:spcBef>
                <a:spcPts val="1600"/>
              </a:spcBef>
              <a:spcAft>
                <a:spcPts val="16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1"/>
          <p:cNvSpPr txBox="1"/>
          <p:nvPr>
            <p:ph idx="1" type="body"/>
          </p:nvPr>
        </p:nvSpPr>
        <p:spPr>
          <a:xfrm>
            <a:off x="311700" y="205775"/>
            <a:ext cx="8520600" cy="459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s-419"/>
              <a:t>Por ejemplo, supongamos que las interfaces </a:t>
            </a:r>
            <a:r>
              <a:rPr lang="es-419">
                <a:latin typeface="Consolas"/>
                <a:ea typeface="Consolas"/>
                <a:cs typeface="Consolas"/>
                <a:sym typeface="Consolas"/>
              </a:rPr>
              <a:t>Bar</a:t>
            </a:r>
            <a:r>
              <a:rPr lang="es-419"/>
              <a:t>  y </a:t>
            </a:r>
            <a:r>
              <a:rPr lang="es-419">
                <a:latin typeface="Consolas"/>
                <a:ea typeface="Consolas"/>
                <a:cs typeface="Consolas"/>
                <a:sym typeface="Consolas"/>
              </a:rPr>
              <a:t>Baz</a:t>
            </a:r>
            <a:r>
              <a:rPr lang="es-419"/>
              <a:t>  tienen un método predeterminado </a:t>
            </a:r>
            <a:r>
              <a:rPr lang="es-419">
                <a:latin typeface="Consolas"/>
                <a:ea typeface="Consolas"/>
                <a:cs typeface="Consolas"/>
                <a:sym typeface="Consolas"/>
              </a:rPr>
              <a:t>defaultCommon()</a:t>
            </a:r>
            <a:r>
              <a:rPr lang="es-419"/>
              <a:t>. En este caso, obtendrá un error en tiempo de compilación.</a:t>
            </a:r>
            <a:endParaRPr/>
          </a:p>
          <a:p>
            <a:pPr indent="0" lvl="0" marL="0" rtl="0" algn="just">
              <a:spcBef>
                <a:spcPts val="1600"/>
              </a:spcBef>
              <a:spcAft>
                <a:spcPts val="0"/>
              </a:spcAft>
              <a:buNone/>
            </a:pPr>
            <a:r>
              <a:rPr lang="es-419"/>
              <a:t>Agregar demasiados métodos predeterminados a la interfaz no es una muy buena decisión arquitectónica. Se debe considerar como un compromiso, solo para ser utilizado cuando sea necesario, para actualizar las interfaces existentes sin romper la compatibilidad con versiones anteriores.</a:t>
            </a:r>
            <a:endParaRPr/>
          </a:p>
          <a:p>
            <a:pPr indent="0" lvl="0" marL="0" rtl="0" algn="just">
              <a:spcBef>
                <a:spcPts val="1600"/>
              </a:spcBef>
              <a:spcAft>
                <a:spcPts val="0"/>
              </a:spcAft>
              <a:buNone/>
            </a:pPr>
            <a:r>
              <a:rPr b="1" lang="es-419"/>
              <a:t>Crear una instancia de interfaces funcionales con expresiones lambda</a:t>
            </a:r>
            <a:endParaRPr b="1"/>
          </a:p>
          <a:p>
            <a:pPr indent="0" lvl="0" marL="0" rtl="0" algn="just">
              <a:spcBef>
                <a:spcPts val="1600"/>
              </a:spcBef>
              <a:spcAft>
                <a:spcPts val="1600"/>
              </a:spcAft>
              <a:buNone/>
            </a:pPr>
            <a:r>
              <a:rPr lang="es-419"/>
              <a:t>El compilador le permitirá usar una clase interna para instanciar una interfaz funcional. Sin embargo, esto puede conducir a un código muy detallado.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