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Lst>
  <p:sldSz cy="5143500" cx="9144000"/>
  <p:notesSz cx="6858000" cy="9144000"/>
  <p:embeddedFontLst>
    <p:embeddedFont>
      <p:font typeface="Ubuntu"/>
      <p:regular r:id="rId85"/>
      <p:bold r:id="rId86"/>
      <p:italic r:id="rId87"/>
      <p:boldItalic r:id="rId88"/>
    </p:embeddedFont>
    <p:embeddedFont>
      <p:font typeface="Proxima Nova"/>
      <p:regular r:id="rId89"/>
      <p:bold r:id="rId90"/>
      <p:italic r:id="rId91"/>
      <p:boldItalic r:id="rId92"/>
    </p:embeddedFont>
    <p:embeddedFont>
      <p:font typeface="Inconsolata"/>
      <p:regular r:id="rId93"/>
      <p:bold r:id="rId94"/>
    </p:embeddedFont>
    <p:embeddedFont>
      <p:font typeface="Alfa Slab One"/>
      <p:regular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font" Target="fonts/Ubuntu-bold.fntdata"/><Relationship Id="rId41" Type="http://schemas.openxmlformats.org/officeDocument/2006/relationships/slide" Target="slides/slide37.xml"/><Relationship Id="rId85" Type="http://schemas.openxmlformats.org/officeDocument/2006/relationships/font" Target="fonts/Ubuntu-regular.fntdata"/><Relationship Id="rId44" Type="http://schemas.openxmlformats.org/officeDocument/2006/relationships/slide" Target="slides/slide40.xml"/><Relationship Id="rId88" Type="http://schemas.openxmlformats.org/officeDocument/2006/relationships/font" Target="fonts/Ubuntu-boldItalic.fntdata"/><Relationship Id="rId43" Type="http://schemas.openxmlformats.org/officeDocument/2006/relationships/slide" Target="slides/slide39.xml"/><Relationship Id="rId87" Type="http://schemas.openxmlformats.org/officeDocument/2006/relationships/font" Target="fonts/Ubuntu-italic.fntdata"/><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font" Target="fonts/ProximaNova-regular.fntdata"/><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95" Type="http://schemas.openxmlformats.org/officeDocument/2006/relationships/font" Target="fonts/AlfaSlabOne-regular.fntdata"/><Relationship Id="rId50" Type="http://schemas.openxmlformats.org/officeDocument/2006/relationships/slide" Target="slides/slide46.xml"/><Relationship Id="rId94" Type="http://schemas.openxmlformats.org/officeDocument/2006/relationships/font" Target="fonts/Inconsolata-bold.fntdata"/><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font" Target="fonts/ProximaNova-italic.fntdata"/><Relationship Id="rId90" Type="http://schemas.openxmlformats.org/officeDocument/2006/relationships/font" Target="fonts/ProximaNova-bold.fntdata"/><Relationship Id="rId93" Type="http://schemas.openxmlformats.org/officeDocument/2006/relationships/font" Target="fonts/Inconsolata-regular.fntdata"/><Relationship Id="rId92" Type="http://schemas.openxmlformats.org/officeDocument/2006/relationships/font" Target="fonts/ProximaNova-boldItalic.fntdata"/><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421495e7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421495e7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421495e7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421495e7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21495e7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21495e7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21495e7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21495e7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21495e7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421495e7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21495e7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421495e7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421495e7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421495e7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21495e7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21495e7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21495e7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421495e7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421495e7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421495e7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421495e76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421495e76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421495e76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421495e7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421495e7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421495e7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421495e76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421495e76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421495e7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421495e7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421495e76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421495e7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421495e76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421495e7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421495e76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421495e7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421495e7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421495e7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421495e76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421495e76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421495e76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421495e76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421495e7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421495e7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421495e7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421495e7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421495e76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421495e76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421495e76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421495e76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421495e7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421495e7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421495e76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421495e76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421495e76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421495e76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421495e76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421495e76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421495e76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421495e76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421495e76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421495e76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421495e76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421495e76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421495e7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421495e7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421495e76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421495e76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421495e76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421495e76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421495e76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421495e76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421495e76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421495e76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421495e76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421495e76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421495e7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421495e7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421495e7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421495e7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421495e7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421495e7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421495e7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421495e7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421495e76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421495e76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21495e7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21495e7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421495e7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421495e7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421495e76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3421495e76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421495e7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421495e7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421495e7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421495e7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421495e76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3421495e76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421495e76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421495e76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421495e76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421495e76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421495e76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421495e76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3421495e76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3421495e76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3421495e76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3421495e76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21495e7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21495e7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421495e7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3421495e7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3421495e76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3421495e76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421495e76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3421495e76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3421495e76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3421495e76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3421495e76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3421495e76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3421495e76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3421495e76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421495e76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421495e76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421495e76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3421495e76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3421495e7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3421495e7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3421495e76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3421495e76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421495e7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421495e7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421495e76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421495e76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421495e76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421495e76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3421495e76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421495e76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421495e76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3421495e76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3421495e76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3421495e76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3421495e76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3421495e76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3421495e76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3421495e76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3421495e76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3421495e76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3421495e76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3421495e76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3421495e76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3421495e76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21495e7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21495e7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3421495e76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3421495e76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21495e7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421495e7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Java8</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Resumen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137" name="Google Shape;137;p22"/>
          <p:cNvSpPr txBox="1"/>
          <p:nvPr>
            <p:ph type="title"/>
          </p:nvPr>
        </p:nvSpPr>
        <p:spPr>
          <a:xfrm>
            <a:off x="5673400" y="737550"/>
            <a:ext cx="34707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solidFill>
                  <a:srgbClr val="FFFFFF"/>
                </a:solidFill>
                <a:latin typeface="Ubuntu"/>
                <a:ea typeface="Ubuntu"/>
                <a:cs typeface="Ubuntu"/>
                <a:sym typeface="Ubuntu"/>
              </a:rPr>
              <a:t>Class Access Modifiers</a:t>
            </a:r>
            <a:endParaRPr b="1" sz="2200">
              <a:latin typeface="Ubuntu"/>
              <a:ea typeface="Ubuntu"/>
              <a:cs typeface="Ubuntu"/>
              <a:sym typeface="Ubuntu"/>
            </a:endParaRPr>
          </a:p>
        </p:txBody>
      </p:sp>
      <p:sp>
        <p:nvSpPr>
          <p:cNvPr id="138" name="Google Shape;138;p22"/>
          <p:cNvSpPr txBox="1"/>
          <p:nvPr>
            <p:ph idx="1" type="body"/>
          </p:nvPr>
        </p:nvSpPr>
        <p:spPr>
          <a:xfrm>
            <a:off x="182400" y="1351300"/>
            <a:ext cx="8676000" cy="352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sz="1600">
                <a:latin typeface="Ubuntu"/>
                <a:ea typeface="Ubuntu"/>
                <a:cs typeface="Ubuntu"/>
                <a:sym typeface="Ubuntu"/>
              </a:rPr>
              <a:t>Hay tres modificadores de acceso: </a:t>
            </a:r>
            <a:r>
              <a:rPr lang="es-419" sz="1600">
                <a:latin typeface="Inconsolata"/>
                <a:ea typeface="Inconsolata"/>
                <a:cs typeface="Inconsolata"/>
                <a:sym typeface="Inconsolata"/>
              </a:rPr>
              <a:t>public</a:t>
            </a:r>
            <a:r>
              <a:rPr lang="es-419" sz="1600">
                <a:latin typeface="Ubuntu"/>
                <a:ea typeface="Ubuntu"/>
                <a:cs typeface="Ubuntu"/>
                <a:sym typeface="Ubuntu"/>
              </a:rPr>
              <a:t>, </a:t>
            </a:r>
            <a:r>
              <a:rPr lang="es-419" sz="1600">
                <a:latin typeface="Inconsolata"/>
                <a:ea typeface="Inconsolata"/>
                <a:cs typeface="Inconsolata"/>
                <a:sym typeface="Inconsolata"/>
              </a:rPr>
              <a:t>protected</a:t>
            </a:r>
            <a:r>
              <a:rPr lang="es-419" sz="1600">
                <a:latin typeface="Ubuntu"/>
                <a:ea typeface="Ubuntu"/>
                <a:cs typeface="Ubuntu"/>
                <a:sym typeface="Ubuntu"/>
              </a:rPr>
              <a:t> y </a:t>
            </a:r>
            <a:r>
              <a:rPr lang="es-419" sz="1600">
                <a:latin typeface="Inconsolata"/>
                <a:ea typeface="Inconsolata"/>
                <a:cs typeface="Inconsolata"/>
                <a:sym typeface="Inconsolata"/>
              </a:rPr>
              <a:t>private</a:t>
            </a:r>
            <a:r>
              <a:rPr lang="es-419" sz="1600">
                <a:latin typeface="Ubuntu"/>
                <a:ea typeface="Ubuntu"/>
                <a:cs typeface="Ubuntu"/>
                <a:sym typeface="Ubuntu"/>
              </a:rPr>
              <a:t>.</a:t>
            </a:r>
            <a:endParaRPr sz="1600">
              <a:latin typeface="Ubuntu"/>
              <a:ea typeface="Ubuntu"/>
              <a:cs typeface="Ubuntu"/>
              <a:sym typeface="Ubuntu"/>
            </a:endParaRPr>
          </a:p>
          <a:p>
            <a:pPr indent="-330200" lvl="0" marL="457200" rtl="0" algn="l">
              <a:spcBef>
                <a:spcPts val="1000"/>
              </a:spcBef>
              <a:spcAft>
                <a:spcPts val="0"/>
              </a:spcAft>
              <a:buSzPts val="1600"/>
              <a:buChar char="●"/>
            </a:pPr>
            <a:r>
              <a:rPr lang="es-419" sz="1600">
                <a:latin typeface="Ubuntu"/>
                <a:ea typeface="Ubuntu"/>
                <a:cs typeface="Ubuntu"/>
                <a:sym typeface="Ubuntu"/>
              </a:rPr>
              <a:t>Existen 4 tipos de niveles de acceso: </a:t>
            </a:r>
            <a:r>
              <a:rPr lang="es-419" sz="1600">
                <a:latin typeface="Inconsolata"/>
                <a:ea typeface="Inconsolata"/>
                <a:cs typeface="Inconsolata"/>
                <a:sym typeface="Inconsolata"/>
              </a:rPr>
              <a:t>public</a:t>
            </a:r>
            <a:r>
              <a:rPr lang="es-419" sz="1600">
                <a:latin typeface="Ubuntu"/>
                <a:ea typeface="Ubuntu"/>
                <a:cs typeface="Ubuntu"/>
                <a:sym typeface="Ubuntu"/>
              </a:rPr>
              <a:t>, </a:t>
            </a:r>
            <a:r>
              <a:rPr lang="es-419" sz="1600">
                <a:latin typeface="Inconsolata"/>
                <a:ea typeface="Inconsolata"/>
                <a:cs typeface="Inconsolata"/>
                <a:sym typeface="Inconsolata"/>
              </a:rPr>
              <a:t>protected</a:t>
            </a:r>
            <a:r>
              <a:rPr lang="es-419" sz="1600">
                <a:latin typeface="Ubuntu"/>
                <a:ea typeface="Ubuntu"/>
                <a:cs typeface="Ubuntu"/>
                <a:sym typeface="Ubuntu"/>
              </a:rPr>
              <a:t>, </a:t>
            </a:r>
            <a:r>
              <a:rPr lang="es-419" sz="1600">
                <a:latin typeface="Inconsolata"/>
                <a:ea typeface="Inconsolata"/>
                <a:cs typeface="Inconsolata"/>
                <a:sym typeface="Inconsolata"/>
              </a:rPr>
              <a:t>default</a:t>
            </a:r>
            <a:r>
              <a:rPr lang="es-419" sz="1600">
                <a:latin typeface="Ubuntu"/>
                <a:ea typeface="Ubuntu"/>
                <a:cs typeface="Ubuntu"/>
                <a:sym typeface="Ubuntu"/>
              </a:rPr>
              <a:t> y </a:t>
            </a:r>
            <a:r>
              <a:rPr lang="es-419" sz="1600">
                <a:latin typeface="Inconsolata"/>
                <a:ea typeface="Inconsolata"/>
                <a:cs typeface="Inconsolata"/>
                <a:sym typeface="Inconsolata"/>
              </a:rPr>
              <a:t>private</a:t>
            </a:r>
            <a:r>
              <a:rPr lang="es-419" sz="1600">
                <a:latin typeface="Ubuntu"/>
                <a:ea typeface="Ubuntu"/>
                <a:cs typeface="Ubuntu"/>
                <a:sym typeface="Ubuntu"/>
              </a:rPr>
              <a:t>. </a:t>
            </a:r>
            <a:endParaRPr sz="1600">
              <a:latin typeface="Ubuntu"/>
              <a:ea typeface="Ubuntu"/>
              <a:cs typeface="Ubuntu"/>
              <a:sym typeface="Ubuntu"/>
            </a:endParaRPr>
          </a:p>
          <a:p>
            <a:pPr indent="-330200" lvl="0" marL="457200" rtl="0" algn="l">
              <a:spcBef>
                <a:spcPts val="1000"/>
              </a:spcBef>
              <a:spcAft>
                <a:spcPts val="0"/>
              </a:spcAft>
              <a:buSzPts val="1600"/>
              <a:buChar char="●"/>
            </a:pPr>
            <a:r>
              <a:rPr lang="es-419" sz="1600">
                <a:latin typeface="Ubuntu"/>
                <a:ea typeface="Ubuntu"/>
                <a:cs typeface="Ubuntu"/>
                <a:sym typeface="Ubuntu"/>
              </a:rPr>
              <a:t>Las clases únicamente pueden tener acceso </a:t>
            </a:r>
            <a:r>
              <a:rPr lang="es-419" sz="1600">
                <a:latin typeface="Inconsolata"/>
                <a:ea typeface="Inconsolata"/>
                <a:cs typeface="Inconsolata"/>
                <a:sym typeface="Inconsolata"/>
              </a:rPr>
              <a:t>public</a:t>
            </a:r>
            <a:r>
              <a:rPr lang="es-419" sz="1600">
                <a:latin typeface="Ubuntu"/>
                <a:ea typeface="Ubuntu"/>
                <a:cs typeface="Ubuntu"/>
                <a:sym typeface="Ubuntu"/>
              </a:rPr>
              <a:t> o </a:t>
            </a:r>
            <a:r>
              <a:rPr lang="es-419" sz="1600">
                <a:latin typeface="Inconsolata"/>
                <a:ea typeface="Inconsolata"/>
                <a:cs typeface="Inconsolata"/>
                <a:sym typeface="Inconsolata"/>
              </a:rPr>
              <a:t>default</a:t>
            </a:r>
            <a:r>
              <a:rPr lang="es-419" sz="1600">
                <a:latin typeface="Ubuntu"/>
                <a:ea typeface="Ubuntu"/>
                <a:cs typeface="Ubuntu"/>
                <a:sym typeface="Ubuntu"/>
              </a:rPr>
              <a:t>.</a:t>
            </a:r>
            <a:endParaRPr sz="1600">
              <a:latin typeface="Ubuntu"/>
              <a:ea typeface="Ubuntu"/>
              <a:cs typeface="Ubuntu"/>
              <a:sym typeface="Ubuntu"/>
            </a:endParaRPr>
          </a:p>
          <a:p>
            <a:pPr indent="-330200" lvl="0" marL="457200" rtl="0" algn="l">
              <a:spcBef>
                <a:spcPts val="1000"/>
              </a:spcBef>
              <a:spcAft>
                <a:spcPts val="0"/>
              </a:spcAft>
              <a:buSzPts val="1600"/>
              <a:buChar char="●"/>
            </a:pPr>
            <a:r>
              <a:rPr lang="es-419" sz="1600">
                <a:latin typeface="Ubuntu"/>
                <a:ea typeface="Ubuntu"/>
                <a:cs typeface="Ubuntu"/>
                <a:sym typeface="Ubuntu"/>
              </a:rPr>
              <a:t>Una clase con acceso </a:t>
            </a:r>
            <a:r>
              <a:rPr lang="es-419" sz="1600">
                <a:latin typeface="Inconsolata"/>
                <a:ea typeface="Inconsolata"/>
                <a:cs typeface="Inconsolata"/>
                <a:sym typeface="Inconsolata"/>
              </a:rPr>
              <a:t>default</a:t>
            </a:r>
            <a:r>
              <a:rPr lang="es-419" sz="1600">
                <a:latin typeface="Ubuntu"/>
                <a:ea typeface="Ubuntu"/>
                <a:cs typeface="Ubuntu"/>
                <a:sym typeface="Ubuntu"/>
              </a:rPr>
              <a:t> sólo puede ser vista por clases dentro del mismo </a:t>
            </a:r>
            <a:r>
              <a:rPr lang="es-419" sz="1600">
                <a:latin typeface="Inconsolata"/>
                <a:ea typeface="Inconsolata"/>
                <a:cs typeface="Inconsolata"/>
                <a:sym typeface="Inconsolata"/>
              </a:rPr>
              <a:t>package</a:t>
            </a:r>
            <a:r>
              <a:rPr lang="es-419" sz="1600">
                <a:latin typeface="Ubuntu"/>
                <a:ea typeface="Ubuntu"/>
                <a:cs typeface="Ubuntu"/>
                <a:sym typeface="Ubuntu"/>
              </a:rPr>
              <a:t>. </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Una clase con acceso </a:t>
            </a:r>
            <a:r>
              <a:rPr lang="es-419" sz="1600">
                <a:latin typeface="Inconsolata"/>
                <a:ea typeface="Inconsolata"/>
                <a:cs typeface="Inconsolata"/>
                <a:sym typeface="Inconsolata"/>
              </a:rPr>
              <a:t>public</a:t>
            </a:r>
            <a:r>
              <a:rPr lang="es-419" sz="1600">
                <a:latin typeface="Ubuntu"/>
                <a:ea typeface="Ubuntu"/>
                <a:cs typeface="Ubuntu"/>
                <a:sym typeface="Ubuntu"/>
              </a:rPr>
              <a:t> puede ser vista por todas las clases de todos los paquetes.</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La visibilidad de la clase gira en torno a si el código de una clase puede</a:t>
            </a:r>
            <a:endParaRPr sz="1600">
              <a:latin typeface="Ubuntu"/>
              <a:ea typeface="Ubuntu"/>
              <a:cs typeface="Ubuntu"/>
              <a:sym typeface="Ubuntu"/>
            </a:endParaRPr>
          </a:p>
          <a:p>
            <a:pPr indent="-330200" lvl="1" marL="914400" rtl="0" algn="l">
              <a:spcBef>
                <a:spcPts val="1000"/>
              </a:spcBef>
              <a:spcAft>
                <a:spcPts val="0"/>
              </a:spcAft>
              <a:buSzPts val="1600"/>
              <a:buFont typeface="Ubuntu"/>
              <a:buChar char="○"/>
            </a:pPr>
            <a:r>
              <a:rPr lang="es-419" sz="1600">
                <a:latin typeface="Ubuntu"/>
                <a:ea typeface="Ubuntu"/>
                <a:cs typeface="Ubuntu"/>
                <a:sym typeface="Ubuntu"/>
              </a:rPr>
              <a:t>Crear una instancia de otra clase</a:t>
            </a:r>
            <a:endParaRPr sz="1600">
              <a:latin typeface="Ubuntu"/>
              <a:ea typeface="Ubuntu"/>
              <a:cs typeface="Ubuntu"/>
              <a:sym typeface="Ubuntu"/>
            </a:endParaRPr>
          </a:p>
          <a:p>
            <a:pPr indent="-330200" lvl="1" marL="914400" rtl="0" algn="l">
              <a:spcBef>
                <a:spcPts val="1000"/>
              </a:spcBef>
              <a:spcAft>
                <a:spcPts val="0"/>
              </a:spcAft>
              <a:buSzPts val="1600"/>
              <a:buFont typeface="Ubuntu"/>
              <a:buChar char="○"/>
            </a:pPr>
            <a:r>
              <a:rPr lang="es-419" sz="1600">
                <a:latin typeface="Ubuntu"/>
                <a:ea typeface="Ubuntu"/>
                <a:cs typeface="Ubuntu"/>
                <a:sym typeface="Ubuntu"/>
              </a:rPr>
              <a:t>Extender (o subclase) otra clase</a:t>
            </a:r>
            <a:endParaRPr sz="1600">
              <a:latin typeface="Ubuntu"/>
              <a:ea typeface="Ubuntu"/>
              <a:cs typeface="Ubuntu"/>
              <a:sym typeface="Ubuntu"/>
            </a:endParaRPr>
          </a:p>
          <a:p>
            <a:pPr indent="-330200" lvl="1" marL="914400" rtl="0" algn="l">
              <a:spcBef>
                <a:spcPts val="1000"/>
              </a:spcBef>
              <a:spcAft>
                <a:spcPts val="0"/>
              </a:spcAft>
              <a:buSzPts val="1600"/>
              <a:buFont typeface="Ubuntu"/>
              <a:buChar char="○"/>
            </a:pPr>
            <a:r>
              <a:rPr lang="es-419" sz="1600">
                <a:latin typeface="Ubuntu"/>
                <a:ea typeface="Ubuntu"/>
                <a:cs typeface="Ubuntu"/>
                <a:sym typeface="Ubuntu"/>
              </a:rPr>
              <a:t>Métodos de acceso y variables de otra clase.</a:t>
            </a:r>
            <a:endParaRPr sz="1600">
              <a:latin typeface="Ubuntu"/>
              <a:ea typeface="Ubuntu"/>
              <a:cs typeface="Ubuntu"/>
              <a:sym typeface="Ubuntu"/>
            </a:endParaRPr>
          </a:p>
          <a:p>
            <a:pPr indent="0" lvl="0" marL="457200" rtl="0" algn="l">
              <a:spcBef>
                <a:spcPts val="1000"/>
              </a:spcBef>
              <a:spcAft>
                <a:spcPts val="1000"/>
              </a:spcAft>
              <a:buNone/>
            </a:pPr>
            <a:r>
              <a:t/>
            </a:r>
            <a:endParaRPr sz="1600">
              <a:latin typeface="Ubuntu"/>
              <a:ea typeface="Ubuntu"/>
              <a:cs typeface="Ubuntu"/>
              <a:sym typeface="Ubuntu"/>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146" name="Google Shape;146;p23"/>
          <p:cNvSpPr txBox="1"/>
          <p:nvPr>
            <p:ph type="title"/>
          </p:nvPr>
        </p:nvSpPr>
        <p:spPr>
          <a:xfrm>
            <a:off x="5673400" y="388600"/>
            <a:ext cx="3470700" cy="8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000">
                <a:solidFill>
                  <a:srgbClr val="FFFFFF"/>
                </a:solidFill>
                <a:latin typeface="Ubuntu"/>
                <a:ea typeface="Ubuntu"/>
                <a:cs typeface="Ubuntu"/>
                <a:sym typeface="Ubuntu"/>
              </a:rPr>
              <a:t>Class Modifiers (Nonaccess)</a:t>
            </a:r>
            <a:endParaRPr b="1" sz="2000">
              <a:latin typeface="Ubuntu"/>
              <a:ea typeface="Ubuntu"/>
              <a:cs typeface="Ubuntu"/>
              <a:sym typeface="Ubuntu"/>
            </a:endParaRPr>
          </a:p>
        </p:txBody>
      </p:sp>
      <p:sp>
        <p:nvSpPr>
          <p:cNvPr id="147" name="Google Shape;147;p23"/>
          <p:cNvSpPr txBox="1"/>
          <p:nvPr>
            <p:ph idx="1" type="body"/>
          </p:nvPr>
        </p:nvSpPr>
        <p:spPr>
          <a:xfrm>
            <a:off x="182400" y="1275100"/>
            <a:ext cx="8676000" cy="352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buntu"/>
              <a:buChar char="●"/>
            </a:pPr>
            <a:r>
              <a:rPr lang="es-419">
                <a:latin typeface="Ubuntu"/>
                <a:ea typeface="Ubuntu"/>
                <a:cs typeface="Ubuntu"/>
                <a:sym typeface="Ubuntu"/>
              </a:rPr>
              <a:t>Las clases también pueden ser modificadas con </a:t>
            </a:r>
            <a:r>
              <a:rPr lang="es-419">
                <a:latin typeface="Inconsolata"/>
                <a:ea typeface="Inconsolata"/>
                <a:cs typeface="Inconsolata"/>
                <a:sym typeface="Inconsolata"/>
              </a:rPr>
              <a:t>final</a:t>
            </a:r>
            <a:r>
              <a:rPr lang="es-419">
                <a:latin typeface="Ubuntu"/>
                <a:ea typeface="Ubuntu"/>
                <a:cs typeface="Ubuntu"/>
                <a:sym typeface="Ubuntu"/>
              </a:rPr>
              <a:t>, </a:t>
            </a:r>
            <a:r>
              <a:rPr lang="es-419">
                <a:latin typeface="Inconsolata"/>
                <a:ea typeface="Inconsolata"/>
                <a:cs typeface="Inconsolata"/>
                <a:sym typeface="Inconsolata"/>
              </a:rPr>
              <a:t>abstract</a:t>
            </a:r>
            <a:r>
              <a:rPr lang="es-419">
                <a:latin typeface="Ubuntu"/>
                <a:ea typeface="Ubuntu"/>
                <a:cs typeface="Ubuntu"/>
                <a:sym typeface="Ubuntu"/>
              </a:rPr>
              <a:t>, o </a:t>
            </a:r>
            <a:r>
              <a:rPr lang="es-419">
                <a:latin typeface="Inconsolata"/>
                <a:ea typeface="Inconsolata"/>
                <a:cs typeface="Inconsolata"/>
                <a:sym typeface="Inconsolata"/>
              </a:rPr>
              <a:t>strictfp</a:t>
            </a:r>
            <a:r>
              <a:rPr lang="es-419">
                <a:latin typeface="Ubuntu"/>
                <a:ea typeface="Ubuntu"/>
                <a:cs typeface="Ubuntu"/>
                <a:sym typeface="Ubuntu"/>
              </a:rPr>
              <a:t>. Una clase no puede ser final y abstracta.</a:t>
            </a:r>
            <a:endParaRPr>
              <a:latin typeface="Ubuntu"/>
              <a:ea typeface="Ubuntu"/>
              <a:cs typeface="Ubuntu"/>
              <a:sym typeface="Ubuntu"/>
            </a:endParaRPr>
          </a:p>
          <a:p>
            <a:pPr indent="-342900" lvl="0" marL="457200" rtl="0" algn="l">
              <a:spcBef>
                <a:spcPts val="1000"/>
              </a:spcBef>
              <a:spcAft>
                <a:spcPts val="0"/>
              </a:spcAft>
              <a:buSzPts val="1800"/>
              <a:buFont typeface="Ubuntu"/>
              <a:buChar char="●"/>
            </a:pPr>
            <a:r>
              <a:rPr lang="es-419">
                <a:latin typeface="Ubuntu"/>
                <a:ea typeface="Ubuntu"/>
                <a:cs typeface="Ubuntu"/>
                <a:sym typeface="Ubuntu"/>
              </a:rPr>
              <a:t>Una clase final no puede ser sub clasificada (heredada).</a:t>
            </a:r>
            <a:endParaRPr>
              <a:latin typeface="Ubuntu"/>
              <a:ea typeface="Ubuntu"/>
              <a:cs typeface="Ubuntu"/>
              <a:sym typeface="Ubuntu"/>
            </a:endParaRPr>
          </a:p>
          <a:p>
            <a:pPr indent="-342900" lvl="0" marL="457200" rtl="0" algn="l">
              <a:spcBef>
                <a:spcPts val="1000"/>
              </a:spcBef>
              <a:spcAft>
                <a:spcPts val="0"/>
              </a:spcAft>
              <a:buSzPts val="1800"/>
              <a:buFont typeface="Ubuntu"/>
              <a:buChar char="●"/>
            </a:pPr>
            <a:r>
              <a:rPr lang="es-419">
                <a:latin typeface="Ubuntu"/>
                <a:ea typeface="Ubuntu"/>
                <a:cs typeface="Ubuntu"/>
                <a:sym typeface="Ubuntu"/>
              </a:rPr>
              <a:t>Una clase </a:t>
            </a:r>
            <a:r>
              <a:rPr lang="es-419">
                <a:latin typeface="Inconsolata"/>
                <a:ea typeface="Inconsolata"/>
                <a:cs typeface="Inconsolata"/>
                <a:sym typeface="Inconsolata"/>
              </a:rPr>
              <a:t>abstract</a:t>
            </a:r>
            <a:r>
              <a:rPr lang="es-419">
                <a:latin typeface="Ubuntu"/>
                <a:ea typeface="Ubuntu"/>
                <a:cs typeface="Ubuntu"/>
                <a:sym typeface="Ubuntu"/>
              </a:rPr>
              <a:t> no se puede instanciar.</a:t>
            </a:r>
            <a:endParaRPr>
              <a:latin typeface="Ubuntu"/>
              <a:ea typeface="Ubuntu"/>
              <a:cs typeface="Ubuntu"/>
              <a:sym typeface="Ubuntu"/>
            </a:endParaRPr>
          </a:p>
          <a:p>
            <a:pPr indent="-342900" lvl="0" marL="457200" rtl="0" algn="l">
              <a:spcBef>
                <a:spcPts val="1000"/>
              </a:spcBef>
              <a:spcAft>
                <a:spcPts val="0"/>
              </a:spcAft>
              <a:buSzPts val="1800"/>
              <a:buFont typeface="Ubuntu"/>
              <a:buChar char="●"/>
            </a:pPr>
            <a:r>
              <a:rPr lang="es-419">
                <a:latin typeface="Ubuntu"/>
                <a:ea typeface="Ubuntu"/>
                <a:cs typeface="Ubuntu"/>
                <a:sym typeface="Ubuntu"/>
              </a:rPr>
              <a:t>Un solo método </a:t>
            </a:r>
            <a:r>
              <a:rPr lang="es-419">
                <a:latin typeface="Inconsolata"/>
                <a:ea typeface="Inconsolata"/>
                <a:cs typeface="Inconsolata"/>
                <a:sym typeface="Inconsolata"/>
              </a:rPr>
              <a:t>abstract</a:t>
            </a:r>
            <a:r>
              <a:rPr lang="es-419">
                <a:latin typeface="Ubuntu"/>
                <a:ea typeface="Ubuntu"/>
                <a:cs typeface="Ubuntu"/>
                <a:sym typeface="Ubuntu"/>
              </a:rPr>
              <a:t> en una clase, obliga a que toda la clase debe ser </a:t>
            </a:r>
            <a:r>
              <a:rPr lang="es-419">
                <a:latin typeface="Inconsolata"/>
                <a:ea typeface="Inconsolata"/>
                <a:cs typeface="Inconsolata"/>
                <a:sym typeface="Inconsolata"/>
              </a:rPr>
              <a:t>abstract</a:t>
            </a:r>
            <a:r>
              <a:rPr lang="es-419">
                <a:latin typeface="Ubuntu"/>
                <a:ea typeface="Ubuntu"/>
                <a:cs typeface="Ubuntu"/>
                <a:sym typeface="Ubuntu"/>
              </a:rPr>
              <a:t>.</a:t>
            </a:r>
            <a:endParaRPr>
              <a:latin typeface="Ubuntu"/>
              <a:ea typeface="Ubuntu"/>
              <a:cs typeface="Ubuntu"/>
              <a:sym typeface="Ubuntu"/>
            </a:endParaRPr>
          </a:p>
          <a:p>
            <a:pPr indent="-342900" lvl="0" marL="457200" rtl="0" algn="l">
              <a:spcBef>
                <a:spcPts val="1000"/>
              </a:spcBef>
              <a:spcAft>
                <a:spcPts val="0"/>
              </a:spcAft>
              <a:buSzPts val="1800"/>
              <a:buFont typeface="Ubuntu"/>
              <a:buChar char="●"/>
            </a:pPr>
            <a:r>
              <a:rPr lang="es-419">
                <a:latin typeface="Ubuntu"/>
                <a:ea typeface="Ubuntu"/>
                <a:cs typeface="Ubuntu"/>
                <a:sym typeface="Ubuntu"/>
              </a:rPr>
              <a:t>Una clase </a:t>
            </a:r>
            <a:r>
              <a:rPr lang="es-419">
                <a:latin typeface="Inconsolata"/>
                <a:ea typeface="Inconsolata"/>
                <a:cs typeface="Inconsolata"/>
                <a:sym typeface="Inconsolata"/>
              </a:rPr>
              <a:t>abstract</a:t>
            </a:r>
            <a:r>
              <a:rPr lang="es-419">
                <a:latin typeface="Ubuntu"/>
                <a:ea typeface="Ubuntu"/>
                <a:cs typeface="Ubuntu"/>
                <a:sym typeface="Ubuntu"/>
              </a:rPr>
              <a:t> puede tener tanto métodos abstractos como no abstractos.</a:t>
            </a:r>
            <a:endParaRPr>
              <a:latin typeface="Ubuntu"/>
              <a:ea typeface="Ubuntu"/>
              <a:cs typeface="Ubuntu"/>
              <a:sym typeface="Ubuntu"/>
            </a:endParaRPr>
          </a:p>
          <a:p>
            <a:pPr indent="-342900" lvl="0" marL="457200" rtl="0" algn="l">
              <a:spcBef>
                <a:spcPts val="1000"/>
              </a:spcBef>
              <a:spcAft>
                <a:spcPts val="0"/>
              </a:spcAft>
              <a:buSzPts val="1800"/>
              <a:buFont typeface="Ubuntu"/>
              <a:buChar char="●"/>
            </a:pPr>
            <a:r>
              <a:rPr lang="es-419">
                <a:latin typeface="Ubuntu"/>
                <a:ea typeface="Ubuntu"/>
                <a:cs typeface="Ubuntu"/>
                <a:sym typeface="Ubuntu"/>
              </a:rPr>
              <a:t>La primera clase concreta para extender una clase abstracta debe implementar todos sus métodos abstractos.</a:t>
            </a:r>
            <a:endParaRPr>
              <a:latin typeface="Ubuntu"/>
              <a:ea typeface="Ubuntu"/>
              <a:cs typeface="Ubuntu"/>
              <a:sym typeface="Ubuntu"/>
            </a:endParaRPr>
          </a:p>
          <a:p>
            <a:pPr indent="0" lvl="0" marL="0" rtl="0" algn="l">
              <a:spcBef>
                <a:spcPts val="1000"/>
              </a:spcBef>
              <a:spcAft>
                <a:spcPts val="1000"/>
              </a:spcAft>
              <a:buNone/>
            </a:pPr>
            <a:r>
              <a:t/>
            </a:r>
            <a:endParaRPr>
              <a:latin typeface="Ubuntu"/>
              <a:ea typeface="Ubuntu"/>
              <a:cs typeface="Ubuntu"/>
              <a:sym typeface="Ubuntu"/>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155" name="Google Shape;155;p24"/>
          <p:cNvSpPr txBox="1"/>
          <p:nvPr>
            <p:ph type="title"/>
          </p:nvPr>
        </p:nvSpPr>
        <p:spPr>
          <a:xfrm>
            <a:off x="5673400" y="265375"/>
            <a:ext cx="3470700" cy="9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Interface Implementation </a:t>
            </a:r>
            <a:r>
              <a:rPr b="1" lang="es-419" sz="2400">
                <a:solidFill>
                  <a:schemeClr val="lt1"/>
                </a:solidFill>
                <a:latin typeface="Ubuntu"/>
                <a:ea typeface="Ubuntu"/>
                <a:cs typeface="Ubuntu"/>
                <a:sym typeface="Ubuntu"/>
              </a:rPr>
              <a:t> (I)</a:t>
            </a:r>
            <a:endParaRPr b="1" sz="2400">
              <a:latin typeface="Ubuntu"/>
              <a:ea typeface="Ubuntu"/>
              <a:cs typeface="Ubuntu"/>
              <a:sym typeface="Ubuntu"/>
            </a:endParaRPr>
          </a:p>
        </p:txBody>
      </p:sp>
      <p:sp>
        <p:nvSpPr>
          <p:cNvPr id="156" name="Google Shape;156;p24"/>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Las interfaces son contratos para lo que una clase puede hacer, pero no dicen nada sobre la forma en que la clase debe hacerlo.</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Las interfaces pueden ser implementados por cualquier clase desde cualquier árbol de herencia.</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Interface methods are by default public and abstract—explicit declaration of these modifiers is optional.</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Una interfaz es como una clase abstracta de 100 por ciento y es implícitamente abstracta si escribe el modificador abstracto en la declaración o no.</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Una interfaz sólo puede tener métodos abstractos, no se permiten métodos concretos.</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Los métodos de interfaz son por defecto público y la declaración abstracta-explícita de estos modificadores es opcional.</a:t>
            </a:r>
            <a:endParaRPr sz="1400">
              <a:latin typeface="Ubuntu"/>
              <a:ea typeface="Ubuntu"/>
              <a:cs typeface="Ubuntu"/>
              <a:sym typeface="Ubuntu"/>
            </a:endParaRPr>
          </a:p>
          <a:p>
            <a:pPr indent="0" lvl="0" marL="0" rtl="0" algn="l">
              <a:spcBef>
                <a:spcPts val="1000"/>
              </a:spcBef>
              <a:spcAft>
                <a:spcPts val="1000"/>
              </a:spcAft>
              <a:buNone/>
            </a:pPr>
            <a:r>
              <a:t/>
            </a:r>
            <a:endParaRPr sz="1400">
              <a:latin typeface="Ubuntu"/>
              <a:ea typeface="Ubuntu"/>
              <a:cs typeface="Ubuntu"/>
              <a:sym typeface="Ubuntu"/>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164" name="Google Shape;164;p25"/>
          <p:cNvSpPr txBox="1"/>
          <p:nvPr>
            <p:ph type="title"/>
          </p:nvPr>
        </p:nvSpPr>
        <p:spPr>
          <a:xfrm>
            <a:off x="5673400" y="265375"/>
            <a:ext cx="3470700" cy="9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Interface Implementation (II)</a:t>
            </a:r>
            <a:endParaRPr b="1" sz="2400">
              <a:latin typeface="Ubuntu"/>
              <a:ea typeface="Ubuntu"/>
              <a:cs typeface="Ubuntu"/>
              <a:sym typeface="Ubuntu"/>
            </a:endParaRPr>
          </a:p>
        </p:txBody>
      </p:sp>
      <p:sp>
        <p:nvSpPr>
          <p:cNvPr id="165" name="Google Shape;165;p25"/>
          <p:cNvSpPr txBox="1"/>
          <p:nvPr>
            <p:ph idx="1" type="body"/>
          </p:nvPr>
        </p:nvSpPr>
        <p:spPr>
          <a:xfrm>
            <a:off x="287475" y="13506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Las interfaces pueden tener constantes, que siempre son implícitamente  </a:t>
            </a:r>
            <a:r>
              <a:rPr lang="es-419" sz="1400">
                <a:latin typeface="Inconsolata"/>
                <a:ea typeface="Inconsolata"/>
                <a:cs typeface="Inconsolata"/>
                <a:sym typeface="Inconsolata"/>
              </a:rPr>
              <a:t>public</a:t>
            </a:r>
            <a:r>
              <a:rPr lang="es-419" sz="1400">
                <a:latin typeface="Ubuntu"/>
                <a:ea typeface="Ubuntu"/>
                <a:cs typeface="Ubuntu"/>
                <a:sym typeface="Ubuntu"/>
              </a:rPr>
              <a:t>, </a:t>
            </a:r>
            <a:r>
              <a:rPr lang="es-419" sz="1400">
                <a:latin typeface="Inconsolata"/>
                <a:ea typeface="Inconsolata"/>
                <a:cs typeface="Inconsolata"/>
                <a:sym typeface="Inconsolata"/>
              </a:rPr>
              <a:t>static</a:t>
            </a:r>
            <a:r>
              <a:rPr lang="es-419" sz="1400">
                <a:latin typeface="Ubuntu"/>
                <a:ea typeface="Ubuntu"/>
                <a:cs typeface="Ubuntu"/>
                <a:sym typeface="Ubuntu"/>
              </a:rPr>
              <a:t> y </a:t>
            </a:r>
            <a:r>
              <a:rPr lang="es-419" sz="1400">
                <a:latin typeface="Inconsolata"/>
                <a:ea typeface="Inconsolata"/>
                <a:cs typeface="Inconsolata"/>
                <a:sym typeface="Inconsolata"/>
              </a:rPr>
              <a:t>final</a:t>
            </a:r>
            <a:r>
              <a:rPr lang="es-419" sz="1400">
                <a:latin typeface="Ubuntu"/>
                <a:ea typeface="Ubuntu"/>
                <a:cs typeface="Ubuntu"/>
                <a:sym typeface="Ubuntu"/>
              </a:rPr>
              <a:t>.</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Las declaraciones constantes de interfaces  </a:t>
            </a:r>
            <a:r>
              <a:rPr lang="es-419" sz="1400">
                <a:latin typeface="Inconsolata"/>
                <a:ea typeface="Inconsolata"/>
                <a:cs typeface="Inconsolata"/>
                <a:sym typeface="Inconsolata"/>
              </a:rPr>
              <a:t>public</a:t>
            </a:r>
            <a:r>
              <a:rPr lang="es-419" sz="1400">
                <a:latin typeface="Ubuntu"/>
                <a:ea typeface="Ubuntu"/>
                <a:cs typeface="Ubuntu"/>
                <a:sym typeface="Ubuntu"/>
              </a:rPr>
              <a:t>, </a:t>
            </a:r>
            <a:r>
              <a:rPr lang="es-419" sz="1400">
                <a:latin typeface="Inconsolata"/>
                <a:ea typeface="Inconsolata"/>
                <a:cs typeface="Inconsolata"/>
                <a:sym typeface="Inconsolata"/>
              </a:rPr>
              <a:t>static</a:t>
            </a:r>
            <a:r>
              <a:rPr lang="es-419" sz="1400">
                <a:latin typeface="Ubuntu"/>
                <a:ea typeface="Ubuntu"/>
                <a:cs typeface="Ubuntu"/>
                <a:sym typeface="Ubuntu"/>
              </a:rPr>
              <a:t> y </a:t>
            </a:r>
            <a:r>
              <a:rPr lang="es-419" sz="1400">
                <a:latin typeface="Inconsolata"/>
                <a:ea typeface="Inconsolata"/>
                <a:cs typeface="Inconsolata"/>
                <a:sym typeface="Inconsolata"/>
              </a:rPr>
              <a:t>final</a:t>
            </a:r>
            <a:r>
              <a:rPr lang="es-419" sz="1400">
                <a:latin typeface="Ubuntu"/>
                <a:ea typeface="Ubuntu"/>
                <a:cs typeface="Ubuntu"/>
                <a:sym typeface="Ubuntu"/>
              </a:rPr>
              <a:t> son opcionales en cualquier combinación.</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Una clase de implementación legal no abstracta tiene las siguientes propiedades:</a:t>
            </a:r>
            <a:endParaRPr sz="1400">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Proporciona implementaciones concretas para los métodos de la interfaz.</a:t>
            </a:r>
            <a:endParaRPr>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Debe seguir todas las reglas legales de anulación para los métodos que implementa.</a:t>
            </a:r>
            <a:endParaRPr>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No debe declarar ninguna nueva excepción comprobada para un método de implementación.</a:t>
            </a:r>
            <a:endParaRPr>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No debe declarar excepciones comprobadas que sean más amplias que las excepciones declaradas en el método de interfaz.</a:t>
            </a:r>
            <a:endParaRPr>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Puede declarar excepciones de tiempo de ejecución en cualquier implementación de método de interfaz independientemente de la declaración de interfaz.</a:t>
            </a:r>
            <a:endParaRPr>
              <a:latin typeface="Ubuntu"/>
              <a:ea typeface="Ubuntu"/>
              <a:cs typeface="Ubuntu"/>
              <a:sym typeface="Ubuntu"/>
            </a:endParaRPr>
          </a:p>
          <a:p>
            <a:pPr indent="0" lvl="0" marL="457200" rtl="0" algn="l">
              <a:spcBef>
                <a:spcPts val="1000"/>
              </a:spcBef>
              <a:spcAft>
                <a:spcPts val="1000"/>
              </a:spcAft>
              <a:buNone/>
            </a:pPr>
            <a:br>
              <a:rPr lang="es-419" sz="1400">
                <a:latin typeface="Ubuntu"/>
                <a:ea typeface="Ubuntu"/>
                <a:cs typeface="Ubuntu"/>
                <a:sym typeface="Ubuntu"/>
              </a:rPr>
            </a:br>
            <a:endParaRPr sz="1400">
              <a:latin typeface="Ubuntu"/>
              <a:ea typeface="Ubuntu"/>
              <a:cs typeface="Ubuntu"/>
              <a:sym typeface="Ubuntu"/>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173" name="Google Shape;173;p26"/>
          <p:cNvSpPr txBox="1"/>
          <p:nvPr>
            <p:ph type="title"/>
          </p:nvPr>
        </p:nvSpPr>
        <p:spPr>
          <a:xfrm>
            <a:off x="5673400" y="265375"/>
            <a:ext cx="3470700" cy="9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Interface Implementation (II)</a:t>
            </a:r>
            <a:endParaRPr b="1" sz="2400">
              <a:latin typeface="Ubuntu"/>
              <a:ea typeface="Ubuntu"/>
              <a:cs typeface="Ubuntu"/>
              <a:sym typeface="Ubuntu"/>
            </a:endParaRPr>
          </a:p>
        </p:txBody>
      </p:sp>
      <p:sp>
        <p:nvSpPr>
          <p:cNvPr id="174" name="Google Shape;174;p26"/>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Una clase de implementación legal no abstracta tiene las siguientes propiedades (cont):</a:t>
            </a:r>
            <a:endParaRPr>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Debe mantener la firma exacta (que permite los retornos covariantes) y el tipo de retorno de los métodos que implementa (pero no tiene que declarar las excepciones de la interfaz).</a:t>
            </a:r>
            <a:endParaRPr>
              <a:latin typeface="Ubuntu"/>
              <a:ea typeface="Ubuntu"/>
              <a:cs typeface="Ubuntu"/>
              <a:sym typeface="Ubuntu"/>
            </a:endParaRPr>
          </a:p>
          <a:p>
            <a:pPr indent="0" lvl="0" marL="0" rtl="0" algn="l">
              <a:spcBef>
                <a:spcPts val="1000"/>
              </a:spcBef>
              <a:spcAft>
                <a:spcPts val="1000"/>
              </a:spcAft>
              <a:buNone/>
            </a:pPr>
            <a:r>
              <a:t/>
            </a:r>
            <a:endParaRPr sz="1600">
              <a:latin typeface="Ubuntu"/>
              <a:ea typeface="Ubuntu"/>
              <a:cs typeface="Ubuntu"/>
              <a:sym typeface="Ubuntu"/>
            </a:endParaRPr>
          </a:p>
        </p:txBody>
      </p:sp>
      <p:sp>
        <p:nvSpPr>
          <p:cNvPr id="175" name="Google Shape;175;p26"/>
          <p:cNvSpPr txBox="1"/>
          <p:nvPr/>
        </p:nvSpPr>
        <p:spPr>
          <a:xfrm>
            <a:off x="1960525" y="3854500"/>
            <a:ext cx="5673900" cy="1246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419" sz="1000">
                <a:solidFill>
                  <a:srgbClr val="000080"/>
                </a:solidFill>
                <a:highlight>
                  <a:srgbClr val="FFFFFF"/>
                </a:highlight>
                <a:latin typeface="Ubuntu"/>
                <a:ea typeface="Ubuntu"/>
                <a:cs typeface="Ubuntu"/>
                <a:sym typeface="Ubuntu"/>
              </a:rPr>
              <a:t>public class </a:t>
            </a:r>
            <a:r>
              <a:rPr lang="es-419" sz="1000">
                <a:solidFill>
                  <a:schemeClr val="dk1"/>
                </a:solidFill>
                <a:highlight>
                  <a:srgbClr val="FFFFFF"/>
                </a:highlight>
                <a:latin typeface="Ubuntu"/>
                <a:ea typeface="Ubuntu"/>
                <a:cs typeface="Ubuntu"/>
                <a:sym typeface="Ubuntu"/>
              </a:rPr>
              <a:t>Class1 </a:t>
            </a:r>
            <a:r>
              <a:rPr b="1" lang="es-419" sz="1000">
                <a:solidFill>
                  <a:srgbClr val="000080"/>
                </a:solidFill>
                <a:highlight>
                  <a:srgbClr val="FFFFFF"/>
                </a:highlight>
                <a:latin typeface="Ubuntu"/>
                <a:ea typeface="Ubuntu"/>
                <a:cs typeface="Ubuntu"/>
                <a:sym typeface="Ubuntu"/>
              </a:rPr>
              <a:t>implements </a:t>
            </a:r>
            <a:r>
              <a:rPr lang="es-419" sz="1000">
                <a:solidFill>
                  <a:schemeClr val="dk1"/>
                </a:solidFill>
                <a:highlight>
                  <a:srgbClr val="FFFFFF"/>
                </a:highlight>
                <a:latin typeface="Ubuntu"/>
                <a:ea typeface="Ubuntu"/>
                <a:cs typeface="Ubuntu"/>
                <a:sym typeface="Ubuntu"/>
              </a:rPr>
              <a:t>IFace1 {   </a:t>
            </a:r>
            <a:endParaRPr sz="1000">
              <a:solidFill>
                <a:schemeClr val="dk1"/>
              </a:solidFill>
              <a:highlight>
                <a:srgbClr val="FFFFFF"/>
              </a:highlight>
              <a:latin typeface="Ubuntu"/>
              <a:ea typeface="Ubuntu"/>
              <a:cs typeface="Ubuntu"/>
              <a:sym typeface="Ubuntu"/>
            </a:endParaRPr>
          </a:p>
          <a:p>
            <a:pPr indent="457200" lvl="0" marL="0" rtl="0" algn="l">
              <a:lnSpc>
                <a:spcPct val="115000"/>
              </a:lnSpc>
              <a:spcBef>
                <a:spcPts val="0"/>
              </a:spcBef>
              <a:spcAft>
                <a:spcPts val="0"/>
              </a:spcAft>
              <a:buNone/>
            </a:pPr>
            <a:r>
              <a:rPr lang="es-419" sz="1000">
                <a:solidFill>
                  <a:srgbClr val="808000"/>
                </a:solidFill>
                <a:highlight>
                  <a:srgbClr val="FFFFFF"/>
                </a:highlight>
                <a:latin typeface="Ubuntu"/>
                <a:ea typeface="Ubuntu"/>
                <a:cs typeface="Ubuntu"/>
                <a:sym typeface="Ubuntu"/>
              </a:rPr>
              <a:t>@Override  </a:t>
            </a:r>
            <a:r>
              <a:rPr b="1" lang="es-419" sz="1000">
                <a:solidFill>
                  <a:srgbClr val="000080"/>
                </a:solidFill>
                <a:highlight>
                  <a:srgbClr val="FFFFFF"/>
                </a:highlight>
                <a:latin typeface="Ubuntu"/>
                <a:ea typeface="Ubuntu"/>
                <a:cs typeface="Ubuntu"/>
                <a:sym typeface="Ubuntu"/>
              </a:rPr>
              <a:t>public void </a:t>
            </a:r>
            <a:r>
              <a:rPr lang="es-419" sz="1000">
                <a:solidFill>
                  <a:schemeClr val="dk1"/>
                </a:solidFill>
                <a:highlight>
                  <a:srgbClr val="FFFFFF"/>
                </a:highlight>
                <a:latin typeface="Ubuntu"/>
                <a:ea typeface="Ubuntu"/>
                <a:cs typeface="Ubuntu"/>
                <a:sym typeface="Ubuntu"/>
              </a:rPr>
              <a:t>method1()  {}   </a:t>
            </a:r>
            <a:r>
              <a:rPr lang="es-419" sz="1000">
                <a:solidFill>
                  <a:srgbClr val="CC0000"/>
                </a:solidFill>
                <a:highlight>
                  <a:srgbClr val="FFFFFF"/>
                </a:highlight>
                <a:latin typeface="Ubuntu"/>
                <a:ea typeface="Ubuntu"/>
                <a:cs typeface="Ubuntu"/>
                <a:sym typeface="Ubuntu"/>
              </a:rPr>
              <a:t>&lt;- Ok</a:t>
            </a:r>
            <a:endParaRPr sz="1000">
              <a:solidFill>
                <a:schemeClr val="dk1"/>
              </a:solidFill>
              <a:highlight>
                <a:srgbClr val="FFFFFF"/>
              </a:highlight>
              <a:latin typeface="Ubuntu"/>
              <a:ea typeface="Ubuntu"/>
              <a:cs typeface="Ubuntu"/>
              <a:sym typeface="Ubuntu"/>
            </a:endParaRPr>
          </a:p>
          <a:p>
            <a:pPr indent="457200" lvl="0" marL="0" rtl="0" algn="l">
              <a:lnSpc>
                <a:spcPct val="115000"/>
              </a:lnSpc>
              <a:spcBef>
                <a:spcPts val="0"/>
              </a:spcBef>
              <a:spcAft>
                <a:spcPts val="0"/>
              </a:spcAft>
              <a:buNone/>
            </a:pPr>
            <a:r>
              <a:rPr lang="es-419" sz="1000">
                <a:solidFill>
                  <a:srgbClr val="808000"/>
                </a:solidFill>
                <a:highlight>
                  <a:srgbClr val="FFFFFF"/>
                </a:highlight>
                <a:latin typeface="Ubuntu"/>
                <a:ea typeface="Ubuntu"/>
                <a:cs typeface="Ubuntu"/>
                <a:sym typeface="Ubuntu"/>
              </a:rPr>
              <a:t>@Override  </a:t>
            </a:r>
            <a:r>
              <a:rPr b="1" lang="es-419" sz="1000">
                <a:solidFill>
                  <a:srgbClr val="000080"/>
                </a:solidFill>
                <a:highlight>
                  <a:srgbClr val="FFFFFF"/>
                </a:highlight>
                <a:latin typeface="Ubuntu"/>
                <a:ea typeface="Ubuntu"/>
                <a:cs typeface="Ubuntu"/>
                <a:sym typeface="Ubuntu"/>
              </a:rPr>
              <a:t>public void </a:t>
            </a:r>
            <a:r>
              <a:rPr lang="es-419" sz="1000">
                <a:solidFill>
                  <a:schemeClr val="dk1"/>
                </a:solidFill>
                <a:highlight>
                  <a:srgbClr val="FFFFFF"/>
                </a:highlight>
                <a:latin typeface="Ubuntu"/>
                <a:ea typeface="Ubuntu"/>
                <a:cs typeface="Ubuntu"/>
                <a:sym typeface="Ubuntu"/>
              </a:rPr>
              <a:t>method2() </a:t>
            </a:r>
            <a:r>
              <a:rPr b="1" lang="es-419" sz="1000">
                <a:solidFill>
                  <a:srgbClr val="000080"/>
                </a:solidFill>
                <a:highlight>
                  <a:srgbClr val="FFFFFF"/>
                </a:highlight>
                <a:latin typeface="Ubuntu"/>
                <a:ea typeface="Ubuntu"/>
                <a:cs typeface="Ubuntu"/>
                <a:sym typeface="Ubuntu"/>
              </a:rPr>
              <a:t>throws </a:t>
            </a:r>
            <a:r>
              <a:rPr lang="es-419" sz="1000">
                <a:solidFill>
                  <a:schemeClr val="dk1"/>
                </a:solidFill>
                <a:highlight>
                  <a:srgbClr val="FFFFFF"/>
                </a:highlight>
                <a:latin typeface="Ubuntu"/>
                <a:ea typeface="Ubuntu"/>
                <a:cs typeface="Ubuntu"/>
                <a:sym typeface="Ubuntu"/>
              </a:rPr>
              <a:t>MyException { } </a:t>
            </a:r>
            <a:r>
              <a:rPr lang="es-419" sz="1000">
                <a:solidFill>
                  <a:srgbClr val="CC0000"/>
                </a:solidFill>
                <a:highlight>
                  <a:srgbClr val="FFFFFF"/>
                </a:highlight>
                <a:latin typeface="Ubuntu"/>
                <a:ea typeface="Ubuntu"/>
                <a:cs typeface="Ubuntu"/>
                <a:sym typeface="Ubuntu"/>
              </a:rPr>
              <a:t>&lt;- Ok</a:t>
            </a:r>
            <a:endParaRPr sz="1000">
              <a:solidFill>
                <a:srgbClr val="CC0000"/>
              </a:solidFill>
              <a:highlight>
                <a:srgbClr val="FFFFFF"/>
              </a:highlight>
              <a:latin typeface="Ubuntu"/>
              <a:ea typeface="Ubuntu"/>
              <a:cs typeface="Ubuntu"/>
              <a:sym typeface="Ubuntu"/>
            </a:endParaRPr>
          </a:p>
          <a:p>
            <a:pPr indent="457200" lvl="0" marL="0" rtl="0" algn="l">
              <a:lnSpc>
                <a:spcPct val="115000"/>
              </a:lnSpc>
              <a:spcBef>
                <a:spcPts val="0"/>
              </a:spcBef>
              <a:spcAft>
                <a:spcPts val="0"/>
              </a:spcAft>
              <a:buNone/>
            </a:pPr>
            <a:r>
              <a:rPr lang="es-419" sz="1000">
                <a:solidFill>
                  <a:srgbClr val="808000"/>
                </a:solidFill>
                <a:highlight>
                  <a:srgbClr val="FFFFFF"/>
                </a:highlight>
                <a:latin typeface="Ubuntu"/>
                <a:ea typeface="Ubuntu"/>
                <a:cs typeface="Ubuntu"/>
                <a:sym typeface="Ubuntu"/>
              </a:rPr>
              <a:t>@Override  </a:t>
            </a:r>
            <a:r>
              <a:rPr b="1" lang="es-419" sz="1000">
                <a:solidFill>
                  <a:srgbClr val="000080"/>
                </a:solidFill>
                <a:highlight>
                  <a:srgbClr val="FFFFFF"/>
                </a:highlight>
                <a:latin typeface="Ubuntu"/>
                <a:ea typeface="Ubuntu"/>
                <a:cs typeface="Ubuntu"/>
                <a:sym typeface="Ubuntu"/>
              </a:rPr>
              <a:t>public void </a:t>
            </a:r>
            <a:r>
              <a:rPr lang="es-419" sz="1000">
                <a:solidFill>
                  <a:schemeClr val="dk1"/>
                </a:solidFill>
                <a:highlight>
                  <a:srgbClr val="FFFFFF"/>
                </a:highlight>
                <a:latin typeface="Ubuntu"/>
                <a:ea typeface="Ubuntu"/>
                <a:cs typeface="Ubuntu"/>
                <a:sym typeface="Ubuntu"/>
              </a:rPr>
              <a:t>method3() </a:t>
            </a:r>
            <a:r>
              <a:rPr b="1" lang="es-419" sz="1000">
                <a:solidFill>
                  <a:srgbClr val="000080"/>
                </a:solidFill>
                <a:highlight>
                  <a:srgbClr val="FFFFFF"/>
                </a:highlight>
                <a:latin typeface="Ubuntu"/>
                <a:ea typeface="Ubuntu"/>
                <a:cs typeface="Ubuntu"/>
                <a:sym typeface="Ubuntu"/>
              </a:rPr>
              <a:t>throws </a:t>
            </a:r>
            <a:r>
              <a:rPr lang="es-419" sz="1000">
                <a:solidFill>
                  <a:schemeClr val="dk1"/>
                </a:solidFill>
                <a:highlight>
                  <a:srgbClr val="FFFFFF"/>
                </a:highlight>
                <a:latin typeface="Ubuntu"/>
                <a:ea typeface="Ubuntu"/>
                <a:cs typeface="Ubuntu"/>
                <a:sym typeface="Ubuntu"/>
              </a:rPr>
              <a:t>Exception { }  </a:t>
            </a:r>
            <a:r>
              <a:rPr lang="es-419" sz="1000">
                <a:solidFill>
                  <a:srgbClr val="CC0000"/>
                </a:solidFill>
                <a:highlight>
                  <a:srgbClr val="FFFFFF"/>
                </a:highlight>
                <a:latin typeface="Ubuntu"/>
                <a:ea typeface="Ubuntu"/>
                <a:cs typeface="Ubuntu"/>
                <a:sym typeface="Ubuntu"/>
              </a:rPr>
              <a:t>&lt;- Error</a:t>
            </a:r>
            <a:endParaRPr sz="1000">
              <a:solidFill>
                <a:srgbClr val="CC0000"/>
              </a:solidFill>
              <a:highlight>
                <a:srgbClr val="FFFFFF"/>
              </a:highlight>
              <a:latin typeface="Ubuntu"/>
              <a:ea typeface="Ubuntu"/>
              <a:cs typeface="Ubuntu"/>
              <a:sym typeface="Ubuntu"/>
            </a:endParaRPr>
          </a:p>
          <a:p>
            <a:pPr indent="457200" lvl="0" marL="0" rtl="0" algn="l">
              <a:lnSpc>
                <a:spcPct val="115000"/>
              </a:lnSpc>
              <a:spcBef>
                <a:spcPts val="0"/>
              </a:spcBef>
              <a:spcAft>
                <a:spcPts val="0"/>
              </a:spcAft>
              <a:buNone/>
            </a:pPr>
            <a:r>
              <a:rPr lang="es-419" sz="1000">
                <a:solidFill>
                  <a:srgbClr val="808000"/>
                </a:solidFill>
                <a:highlight>
                  <a:srgbClr val="FFFFFF"/>
                </a:highlight>
                <a:latin typeface="Ubuntu"/>
                <a:ea typeface="Ubuntu"/>
                <a:cs typeface="Ubuntu"/>
                <a:sym typeface="Ubuntu"/>
              </a:rPr>
              <a:t>@Override  </a:t>
            </a:r>
            <a:r>
              <a:rPr b="1" lang="es-419" sz="1000">
                <a:solidFill>
                  <a:srgbClr val="000080"/>
                </a:solidFill>
                <a:highlight>
                  <a:srgbClr val="FFFFFF"/>
                </a:highlight>
                <a:latin typeface="Ubuntu"/>
                <a:ea typeface="Ubuntu"/>
                <a:cs typeface="Ubuntu"/>
                <a:sym typeface="Ubuntu"/>
              </a:rPr>
              <a:t>public void </a:t>
            </a:r>
            <a:r>
              <a:rPr lang="es-419" sz="1000">
                <a:solidFill>
                  <a:schemeClr val="dk1"/>
                </a:solidFill>
                <a:highlight>
                  <a:srgbClr val="FFFFFF"/>
                </a:highlight>
                <a:latin typeface="Ubuntu"/>
                <a:ea typeface="Ubuntu"/>
                <a:cs typeface="Ubuntu"/>
                <a:sym typeface="Ubuntu"/>
              </a:rPr>
              <a:t>method4() </a:t>
            </a:r>
            <a:r>
              <a:rPr b="1" lang="es-419" sz="1000">
                <a:solidFill>
                  <a:srgbClr val="000080"/>
                </a:solidFill>
                <a:highlight>
                  <a:srgbClr val="FFFFFF"/>
                </a:highlight>
                <a:latin typeface="Ubuntu"/>
                <a:ea typeface="Ubuntu"/>
                <a:cs typeface="Ubuntu"/>
                <a:sym typeface="Ubuntu"/>
              </a:rPr>
              <a:t>throws </a:t>
            </a:r>
            <a:r>
              <a:rPr lang="es-419" sz="1000">
                <a:solidFill>
                  <a:schemeClr val="dk1"/>
                </a:solidFill>
                <a:highlight>
                  <a:srgbClr val="FFFFFF"/>
                </a:highlight>
                <a:latin typeface="Ubuntu"/>
                <a:ea typeface="Ubuntu"/>
                <a:cs typeface="Ubuntu"/>
                <a:sym typeface="Ubuntu"/>
              </a:rPr>
              <a:t>MyException, Exception { }  </a:t>
            </a:r>
            <a:r>
              <a:rPr lang="es-419" sz="1000">
                <a:solidFill>
                  <a:srgbClr val="CC0000"/>
                </a:solidFill>
                <a:highlight>
                  <a:srgbClr val="FFFFFF"/>
                </a:highlight>
                <a:latin typeface="Ubuntu"/>
                <a:ea typeface="Ubuntu"/>
                <a:cs typeface="Ubuntu"/>
                <a:sym typeface="Ubuntu"/>
              </a:rPr>
              <a:t>&lt;- Error</a:t>
            </a:r>
            <a:endParaRPr sz="1000">
              <a:solidFill>
                <a:srgbClr val="CC0000"/>
              </a:solidFill>
              <a:highlight>
                <a:srgbClr val="FFFFFF"/>
              </a:highlight>
              <a:latin typeface="Ubuntu"/>
              <a:ea typeface="Ubuntu"/>
              <a:cs typeface="Ubuntu"/>
              <a:sym typeface="Ubuntu"/>
            </a:endParaRPr>
          </a:p>
          <a:p>
            <a:pPr indent="457200" lvl="0" marL="0" rtl="0" algn="l">
              <a:lnSpc>
                <a:spcPct val="115000"/>
              </a:lnSpc>
              <a:spcBef>
                <a:spcPts val="0"/>
              </a:spcBef>
              <a:spcAft>
                <a:spcPts val="0"/>
              </a:spcAft>
              <a:buNone/>
            </a:pPr>
            <a:r>
              <a:rPr lang="es-419" sz="1000">
                <a:solidFill>
                  <a:srgbClr val="808000"/>
                </a:solidFill>
                <a:highlight>
                  <a:srgbClr val="FFFFFF"/>
                </a:highlight>
                <a:latin typeface="Ubuntu"/>
                <a:ea typeface="Ubuntu"/>
                <a:cs typeface="Ubuntu"/>
                <a:sym typeface="Ubuntu"/>
              </a:rPr>
              <a:t>@Override  </a:t>
            </a:r>
            <a:r>
              <a:rPr b="1" lang="es-419" sz="1000">
                <a:solidFill>
                  <a:srgbClr val="000080"/>
                </a:solidFill>
                <a:highlight>
                  <a:srgbClr val="FFFFFF"/>
                </a:highlight>
                <a:latin typeface="Ubuntu"/>
                <a:ea typeface="Ubuntu"/>
                <a:cs typeface="Ubuntu"/>
                <a:sym typeface="Ubuntu"/>
              </a:rPr>
              <a:t>public void </a:t>
            </a:r>
            <a:r>
              <a:rPr lang="es-419" sz="1000">
                <a:solidFill>
                  <a:schemeClr val="dk1"/>
                </a:solidFill>
                <a:highlight>
                  <a:srgbClr val="FFFFFF"/>
                </a:highlight>
                <a:latin typeface="Ubuntu"/>
                <a:ea typeface="Ubuntu"/>
                <a:cs typeface="Ubuntu"/>
                <a:sym typeface="Ubuntu"/>
              </a:rPr>
              <a:t>method5() </a:t>
            </a:r>
            <a:r>
              <a:rPr b="1" lang="es-419" sz="1000">
                <a:solidFill>
                  <a:srgbClr val="000080"/>
                </a:solidFill>
                <a:highlight>
                  <a:srgbClr val="FFFFFF"/>
                </a:highlight>
                <a:latin typeface="Ubuntu"/>
                <a:ea typeface="Ubuntu"/>
                <a:cs typeface="Ubuntu"/>
                <a:sym typeface="Ubuntu"/>
              </a:rPr>
              <a:t>throws </a:t>
            </a:r>
            <a:r>
              <a:rPr lang="es-419" sz="1000">
                <a:solidFill>
                  <a:schemeClr val="dk1"/>
                </a:solidFill>
                <a:highlight>
                  <a:srgbClr val="FFFFFF"/>
                </a:highlight>
                <a:latin typeface="Ubuntu"/>
                <a:ea typeface="Ubuntu"/>
                <a:cs typeface="Ubuntu"/>
                <a:sym typeface="Ubuntu"/>
              </a:rPr>
              <a:t>MyException, MySubException { }  </a:t>
            </a:r>
            <a:r>
              <a:rPr lang="es-419" sz="1000">
                <a:solidFill>
                  <a:srgbClr val="CC0000"/>
                </a:solidFill>
                <a:highlight>
                  <a:srgbClr val="FFFFFF"/>
                </a:highlight>
                <a:latin typeface="Ubuntu"/>
                <a:ea typeface="Ubuntu"/>
                <a:cs typeface="Ubuntu"/>
                <a:sym typeface="Ubuntu"/>
              </a:rPr>
              <a:t>&lt;- Ok</a:t>
            </a:r>
            <a:endParaRPr sz="1000">
              <a:solidFill>
                <a:srgbClr val="CC0000"/>
              </a:solidFill>
              <a:highlight>
                <a:srgbClr val="FFFFFF"/>
              </a:highlight>
              <a:latin typeface="Ubuntu"/>
              <a:ea typeface="Ubuntu"/>
              <a:cs typeface="Ubuntu"/>
              <a:sym typeface="Ubuntu"/>
            </a:endParaRPr>
          </a:p>
          <a:p>
            <a:pPr indent="0" lvl="0" marL="0" rtl="0" algn="l">
              <a:lnSpc>
                <a:spcPct val="115000"/>
              </a:lnSpc>
              <a:spcBef>
                <a:spcPts val="0"/>
              </a:spcBef>
              <a:spcAft>
                <a:spcPts val="0"/>
              </a:spcAft>
              <a:buNone/>
            </a:pPr>
            <a:r>
              <a:rPr lang="es-419" sz="1000">
                <a:solidFill>
                  <a:schemeClr val="dk1"/>
                </a:solidFill>
                <a:highlight>
                  <a:srgbClr val="FFFFFF"/>
                </a:highlight>
                <a:latin typeface="Ubuntu"/>
                <a:ea typeface="Ubuntu"/>
                <a:cs typeface="Ubuntu"/>
                <a:sym typeface="Ubuntu"/>
              </a:rPr>
              <a:t> }</a:t>
            </a:r>
            <a:endParaRPr sz="1000">
              <a:solidFill>
                <a:schemeClr val="dk1"/>
              </a:solidFill>
              <a:highlight>
                <a:srgbClr val="FFFFFF"/>
              </a:highlight>
              <a:latin typeface="Ubuntu"/>
              <a:ea typeface="Ubuntu"/>
              <a:cs typeface="Ubuntu"/>
              <a:sym typeface="Ubuntu"/>
            </a:endParaRPr>
          </a:p>
          <a:p>
            <a:pPr indent="0" lvl="0" marL="0" rtl="0" algn="l">
              <a:lnSpc>
                <a:spcPct val="115000"/>
              </a:lnSpc>
              <a:spcBef>
                <a:spcPts val="0"/>
              </a:spcBef>
              <a:spcAft>
                <a:spcPts val="0"/>
              </a:spcAft>
              <a:buNone/>
            </a:pPr>
            <a:r>
              <a:t/>
            </a:r>
            <a:endParaRPr sz="1000">
              <a:solidFill>
                <a:schemeClr val="dk1"/>
              </a:solidFill>
              <a:highlight>
                <a:srgbClr val="FFFFFF"/>
              </a:highlight>
              <a:latin typeface="Ubuntu"/>
              <a:ea typeface="Ubuntu"/>
              <a:cs typeface="Ubuntu"/>
              <a:sym typeface="Ubuntu"/>
            </a:endParaRPr>
          </a:p>
        </p:txBody>
      </p:sp>
      <p:sp>
        <p:nvSpPr>
          <p:cNvPr id="176" name="Google Shape;176;p26"/>
          <p:cNvSpPr txBox="1"/>
          <p:nvPr/>
        </p:nvSpPr>
        <p:spPr>
          <a:xfrm>
            <a:off x="135075" y="2355875"/>
            <a:ext cx="3659700" cy="12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000">
                <a:solidFill>
                  <a:srgbClr val="000080"/>
                </a:solidFill>
                <a:highlight>
                  <a:srgbClr val="FFFFFF"/>
                </a:highlight>
                <a:latin typeface="Ubuntu"/>
                <a:ea typeface="Ubuntu"/>
                <a:cs typeface="Ubuntu"/>
                <a:sym typeface="Ubuntu"/>
              </a:rPr>
              <a:t>public interface </a:t>
            </a:r>
            <a:r>
              <a:rPr lang="es-419" sz="1000">
                <a:solidFill>
                  <a:schemeClr val="dk1"/>
                </a:solidFill>
                <a:highlight>
                  <a:srgbClr val="FFFFFF"/>
                </a:highlight>
                <a:latin typeface="Ubuntu"/>
                <a:ea typeface="Ubuntu"/>
                <a:cs typeface="Ubuntu"/>
                <a:sym typeface="Ubuntu"/>
              </a:rPr>
              <a:t>IFace1 {</a:t>
            </a:r>
            <a:endParaRPr sz="1000">
              <a:solidFill>
                <a:schemeClr val="dk1"/>
              </a:solidFill>
              <a:highlight>
                <a:srgbClr val="FFFFFF"/>
              </a:highlight>
              <a:latin typeface="Ubuntu"/>
              <a:ea typeface="Ubuntu"/>
              <a:cs typeface="Ubuntu"/>
              <a:sym typeface="Ubuntu"/>
            </a:endParaRPr>
          </a:p>
          <a:p>
            <a:pPr indent="457200" lvl="0" marL="0" rtl="0" algn="l">
              <a:lnSpc>
                <a:spcPct val="115000"/>
              </a:lnSpc>
              <a:spcBef>
                <a:spcPts val="0"/>
              </a:spcBef>
              <a:spcAft>
                <a:spcPts val="0"/>
              </a:spcAft>
              <a:buNone/>
            </a:pPr>
            <a:r>
              <a:rPr b="1" lang="es-419" sz="1000">
                <a:solidFill>
                  <a:srgbClr val="000080"/>
                </a:solidFill>
                <a:highlight>
                  <a:srgbClr val="FFFFFF"/>
                </a:highlight>
                <a:latin typeface="Ubuntu"/>
                <a:ea typeface="Ubuntu"/>
                <a:cs typeface="Ubuntu"/>
                <a:sym typeface="Ubuntu"/>
              </a:rPr>
              <a:t>void </a:t>
            </a:r>
            <a:r>
              <a:rPr lang="es-419" sz="1000">
                <a:solidFill>
                  <a:schemeClr val="dk1"/>
                </a:solidFill>
                <a:highlight>
                  <a:srgbClr val="FFFFFF"/>
                </a:highlight>
                <a:latin typeface="Ubuntu"/>
                <a:ea typeface="Ubuntu"/>
                <a:cs typeface="Ubuntu"/>
                <a:sym typeface="Ubuntu"/>
              </a:rPr>
              <a:t>method1() </a:t>
            </a:r>
            <a:r>
              <a:rPr b="1" lang="es-419" sz="1000">
                <a:solidFill>
                  <a:srgbClr val="000080"/>
                </a:solidFill>
                <a:highlight>
                  <a:srgbClr val="FFFFFF"/>
                </a:highlight>
                <a:latin typeface="Ubuntu"/>
                <a:ea typeface="Ubuntu"/>
                <a:cs typeface="Ubuntu"/>
                <a:sym typeface="Ubuntu"/>
              </a:rPr>
              <a:t>throws </a:t>
            </a:r>
            <a:r>
              <a:rPr lang="es-419" sz="1000">
                <a:solidFill>
                  <a:schemeClr val="dk1"/>
                </a:solidFill>
                <a:highlight>
                  <a:srgbClr val="FFFFFF"/>
                </a:highlight>
                <a:latin typeface="Ubuntu"/>
                <a:ea typeface="Ubuntu"/>
                <a:cs typeface="Ubuntu"/>
                <a:sym typeface="Ubuntu"/>
              </a:rPr>
              <a:t>Exception;   </a:t>
            </a:r>
            <a:endParaRPr sz="1000">
              <a:solidFill>
                <a:schemeClr val="dk1"/>
              </a:solidFill>
              <a:highlight>
                <a:srgbClr val="FFFFFF"/>
              </a:highlight>
              <a:latin typeface="Ubuntu"/>
              <a:ea typeface="Ubuntu"/>
              <a:cs typeface="Ubuntu"/>
              <a:sym typeface="Ubuntu"/>
            </a:endParaRPr>
          </a:p>
          <a:p>
            <a:pPr indent="457200" lvl="0" marL="0" rtl="0" algn="l">
              <a:lnSpc>
                <a:spcPct val="115000"/>
              </a:lnSpc>
              <a:spcBef>
                <a:spcPts val="0"/>
              </a:spcBef>
              <a:spcAft>
                <a:spcPts val="0"/>
              </a:spcAft>
              <a:buNone/>
            </a:pPr>
            <a:r>
              <a:rPr b="1" lang="es-419" sz="1000">
                <a:solidFill>
                  <a:srgbClr val="000080"/>
                </a:solidFill>
                <a:highlight>
                  <a:srgbClr val="FFFFFF"/>
                </a:highlight>
                <a:latin typeface="Ubuntu"/>
                <a:ea typeface="Ubuntu"/>
                <a:cs typeface="Ubuntu"/>
                <a:sym typeface="Ubuntu"/>
              </a:rPr>
              <a:t>void </a:t>
            </a:r>
            <a:r>
              <a:rPr lang="es-419" sz="1000">
                <a:solidFill>
                  <a:schemeClr val="dk1"/>
                </a:solidFill>
                <a:highlight>
                  <a:srgbClr val="FFFFFF"/>
                </a:highlight>
                <a:latin typeface="Ubuntu"/>
                <a:ea typeface="Ubuntu"/>
                <a:cs typeface="Ubuntu"/>
                <a:sym typeface="Ubuntu"/>
              </a:rPr>
              <a:t>method2() </a:t>
            </a:r>
            <a:r>
              <a:rPr b="1" lang="es-419" sz="1000">
                <a:solidFill>
                  <a:srgbClr val="000080"/>
                </a:solidFill>
                <a:highlight>
                  <a:srgbClr val="FFFFFF"/>
                </a:highlight>
                <a:latin typeface="Ubuntu"/>
                <a:ea typeface="Ubuntu"/>
                <a:cs typeface="Ubuntu"/>
                <a:sym typeface="Ubuntu"/>
              </a:rPr>
              <a:t>throws </a:t>
            </a:r>
            <a:r>
              <a:rPr lang="es-419" sz="1000">
                <a:solidFill>
                  <a:schemeClr val="dk1"/>
                </a:solidFill>
                <a:highlight>
                  <a:srgbClr val="FFFFFF"/>
                </a:highlight>
                <a:latin typeface="Ubuntu"/>
                <a:ea typeface="Ubuntu"/>
                <a:cs typeface="Ubuntu"/>
                <a:sym typeface="Ubuntu"/>
              </a:rPr>
              <a:t>Exception;   </a:t>
            </a:r>
            <a:endParaRPr sz="1000">
              <a:solidFill>
                <a:schemeClr val="dk1"/>
              </a:solidFill>
              <a:highlight>
                <a:srgbClr val="FFFFFF"/>
              </a:highlight>
              <a:latin typeface="Ubuntu"/>
              <a:ea typeface="Ubuntu"/>
              <a:cs typeface="Ubuntu"/>
              <a:sym typeface="Ubuntu"/>
            </a:endParaRPr>
          </a:p>
          <a:p>
            <a:pPr indent="457200" lvl="0" marL="0" rtl="0" algn="l">
              <a:lnSpc>
                <a:spcPct val="115000"/>
              </a:lnSpc>
              <a:spcBef>
                <a:spcPts val="0"/>
              </a:spcBef>
              <a:spcAft>
                <a:spcPts val="0"/>
              </a:spcAft>
              <a:buNone/>
            </a:pPr>
            <a:r>
              <a:rPr b="1" lang="es-419" sz="1000">
                <a:solidFill>
                  <a:srgbClr val="000080"/>
                </a:solidFill>
                <a:highlight>
                  <a:srgbClr val="FFFFFF"/>
                </a:highlight>
                <a:latin typeface="Ubuntu"/>
                <a:ea typeface="Ubuntu"/>
                <a:cs typeface="Ubuntu"/>
                <a:sym typeface="Ubuntu"/>
              </a:rPr>
              <a:t>void </a:t>
            </a:r>
            <a:r>
              <a:rPr lang="es-419" sz="1000">
                <a:solidFill>
                  <a:schemeClr val="dk1"/>
                </a:solidFill>
                <a:highlight>
                  <a:srgbClr val="FFFFFF"/>
                </a:highlight>
                <a:latin typeface="Ubuntu"/>
                <a:ea typeface="Ubuntu"/>
                <a:cs typeface="Ubuntu"/>
                <a:sym typeface="Ubuntu"/>
              </a:rPr>
              <a:t>method3() </a:t>
            </a:r>
            <a:r>
              <a:rPr b="1" lang="es-419" sz="1000">
                <a:solidFill>
                  <a:srgbClr val="000080"/>
                </a:solidFill>
                <a:highlight>
                  <a:srgbClr val="FFFFFF"/>
                </a:highlight>
                <a:latin typeface="Ubuntu"/>
                <a:ea typeface="Ubuntu"/>
                <a:cs typeface="Ubuntu"/>
                <a:sym typeface="Ubuntu"/>
              </a:rPr>
              <a:t>throws M</a:t>
            </a:r>
            <a:r>
              <a:rPr lang="es-419" sz="1000">
                <a:solidFill>
                  <a:schemeClr val="dk1"/>
                </a:solidFill>
                <a:highlight>
                  <a:srgbClr val="FFFFFF"/>
                </a:highlight>
                <a:latin typeface="Ubuntu"/>
                <a:ea typeface="Ubuntu"/>
                <a:cs typeface="Ubuntu"/>
                <a:sym typeface="Ubuntu"/>
              </a:rPr>
              <a:t>yException;</a:t>
            </a:r>
            <a:endParaRPr sz="1000">
              <a:solidFill>
                <a:schemeClr val="dk1"/>
              </a:solidFill>
              <a:highlight>
                <a:srgbClr val="FFFFFF"/>
              </a:highlight>
              <a:latin typeface="Ubuntu"/>
              <a:ea typeface="Ubuntu"/>
              <a:cs typeface="Ubuntu"/>
              <a:sym typeface="Ubuntu"/>
            </a:endParaRPr>
          </a:p>
          <a:p>
            <a:pPr indent="457200" lvl="0" marL="0" rtl="0" algn="l">
              <a:lnSpc>
                <a:spcPct val="115000"/>
              </a:lnSpc>
              <a:spcBef>
                <a:spcPts val="0"/>
              </a:spcBef>
              <a:spcAft>
                <a:spcPts val="0"/>
              </a:spcAft>
              <a:buNone/>
            </a:pPr>
            <a:r>
              <a:rPr b="1" lang="es-419" sz="1000">
                <a:solidFill>
                  <a:srgbClr val="000080"/>
                </a:solidFill>
                <a:highlight>
                  <a:srgbClr val="FFFFFF"/>
                </a:highlight>
                <a:latin typeface="Ubuntu"/>
                <a:ea typeface="Ubuntu"/>
                <a:cs typeface="Ubuntu"/>
                <a:sym typeface="Ubuntu"/>
              </a:rPr>
              <a:t>void </a:t>
            </a:r>
            <a:r>
              <a:rPr lang="es-419" sz="1000">
                <a:solidFill>
                  <a:schemeClr val="dk1"/>
                </a:solidFill>
                <a:highlight>
                  <a:srgbClr val="FFFFFF"/>
                </a:highlight>
                <a:latin typeface="Ubuntu"/>
                <a:ea typeface="Ubuntu"/>
                <a:cs typeface="Ubuntu"/>
                <a:sym typeface="Ubuntu"/>
              </a:rPr>
              <a:t>method4() </a:t>
            </a:r>
            <a:r>
              <a:rPr b="1" lang="es-419" sz="1000">
                <a:solidFill>
                  <a:srgbClr val="000080"/>
                </a:solidFill>
                <a:highlight>
                  <a:srgbClr val="FFFFFF"/>
                </a:highlight>
                <a:latin typeface="Ubuntu"/>
                <a:ea typeface="Ubuntu"/>
                <a:cs typeface="Ubuntu"/>
                <a:sym typeface="Ubuntu"/>
              </a:rPr>
              <a:t>throws </a:t>
            </a:r>
            <a:r>
              <a:rPr lang="es-419" sz="1000">
                <a:solidFill>
                  <a:schemeClr val="dk1"/>
                </a:solidFill>
                <a:highlight>
                  <a:srgbClr val="FFFFFF"/>
                </a:highlight>
                <a:latin typeface="Ubuntu"/>
                <a:ea typeface="Ubuntu"/>
                <a:cs typeface="Ubuntu"/>
                <a:sym typeface="Ubuntu"/>
              </a:rPr>
              <a:t>MyException;</a:t>
            </a:r>
            <a:endParaRPr sz="1000">
              <a:solidFill>
                <a:schemeClr val="dk1"/>
              </a:solidFill>
              <a:highlight>
                <a:srgbClr val="FFFFFF"/>
              </a:highlight>
              <a:latin typeface="Ubuntu"/>
              <a:ea typeface="Ubuntu"/>
              <a:cs typeface="Ubuntu"/>
              <a:sym typeface="Ubuntu"/>
            </a:endParaRPr>
          </a:p>
          <a:p>
            <a:pPr indent="457200" lvl="0" marL="0" rtl="0" algn="l">
              <a:lnSpc>
                <a:spcPct val="115000"/>
              </a:lnSpc>
              <a:spcBef>
                <a:spcPts val="0"/>
              </a:spcBef>
              <a:spcAft>
                <a:spcPts val="0"/>
              </a:spcAft>
              <a:buNone/>
            </a:pPr>
            <a:r>
              <a:rPr b="1" lang="es-419" sz="1000">
                <a:solidFill>
                  <a:srgbClr val="000080"/>
                </a:solidFill>
                <a:highlight>
                  <a:srgbClr val="FFFFFF"/>
                </a:highlight>
                <a:latin typeface="Ubuntu"/>
                <a:ea typeface="Ubuntu"/>
                <a:cs typeface="Ubuntu"/>
                <a:sym typeface="Ubuntu"/>
              </a:rPr>
              <a:t>void </a:t>
            </a:r>
            <a:r>
              <a:rPr lang="es-419" sz="1000">
                <a:solidFill>
                  <a:schemeClr val="dk1"/>
                </a:solidFill>
                <a:highlight>
                  <a:srgbClr val="FFFFFF"/>
                </a:highlight>
                <a:latin typeface="Ubuntu"/>
                <a:ea typeface="Ubuntu"/>
                <a:cs typeface="Ubuntu"/>
                <a:sym typeface="Ubuntu"/>
              </a:rPr>
              <a:t>method5() </a:t>
            </a:r>
            <a:r>
              <a:rPr b="1" lang="es-419" sz="1000">
                <a:solidFill>
                  <a:srgbClr val="000080"/>
                </a:solidFill>
                <a:highlight>
                  <a:srgbClr val="FFFFFF"/>
                </a:highlight>
                <a:latin typeface="Ubuntu"/>
                <a:ea typeface="Ubuntu"/>
                <a:cs typeface="Ubuntu"/>
                <a:sym typeface="Ubuntu"/>
              </a:rPr>
              <a:t>throws </a:t>
            </a:r>
            <a:r>
              <a:rPr lang="es-419" sz="1000">
                <a:solidFill>
                  <a:schemeClr val="dk1"/>
                </a:solidFill>
                <a:highlight>
                  <a:srgbClr val="FFFFFF"/>
                </a:highlight>
                <a:latin typeface="Ubuntu"/>
                <a:ea typeface="Ubuntu"/>
                <a:cs typeface="Ubuntu"/>
                <a:sym typeface="Ubuntu"/>
              </a:rPr>
              <a:t>MyException;</a:t>
            </a:r>
            <a:endParaRPr sz="1000">
              <a:solidFill>
                <a:schemeClr val="dk1"/>
              </a:solidFill>
              <a:highlight>
                <a:srgbClr val="FFFFFF"/>
              </a:highlight>
              <a:latin typeface="Ubuntu"/>
              <a:ea typeface="Ubuntu"/>
              <a:cs typeface="Ubuntu"/>
              <a:sym typeface="Ubuntu"/>
            </a:endParaRPr>
          </a:p>
          <a:p>
            <a:pPr indent="0" lvl="0" marL="0" rtl="0" algn="l">
              <a:lnSpc>
                <a:spcPct val="115000"/>
              </a:lnSpc>
              <a:spcBef>
                <a:spcPts val="0"/>
              </a:spcBef>
              <a:spcAft>
                <a:spcPts val="0"/>
              </a:spcAft>
              <a:buNone/>
            </a:pPr>
            <a:r>
              <a:rPr lang="es-419" sz="1000">
                <a:solidFill>
                  <a:schemeClr val="dk1"/>
                </a:solidFill>
                <a:highlight>
                  <a:srgbClr val="FFFFFF"/>
                </a:highlight>
                <a:latin typeface="Ubuntu"/>
                <a:ea typeface="Ubuntu"/>
                <a:cs typeface="Ubuntu"/>
                <a:sym typeface="Ubuntu"/>
              </a:rPr>
              <a:t>}</a:t>
            </a:r>
            <a:endParaRPr sz="1000">
              <a:solidFill>
                <a:schemeClr val="dk1"/>
              </a:solidFill>
              <a:highlight>
                <a:srgbClr val="FFFFFF"/>
              </a:highlight>
              <a:latin typeface="Ubuntu"/>
              <a:ea typeface="Ubuntu"/>
              <a:cs typeface="Ubuntu"/>
              <a:sym typeface="Ubuntu"/>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Ubuntu"/>
              <a:ea typeface="Ubuntu"/>
              <a:cs typeface="Ubuntu"/>
              <a:sym typeface="Ubuntu"/>
            </a:endParaRPr>
          </a:p>
          <a:p>
            <a:pPr indent="0" lvl="0" marL="0" rtl="0" algn="l">
              <a:spcBef>
                <a:spcPts val="0"/>
              </a:spcBef>
              <a:spcAft>
                <a:spcPts val="0"/>
              </a:spcAft>
              <a:buNone/>
            </a:pPr>
            <a:r>
              <a:t/>
            </a:r>
            <a:endParaRPr sz="1000"/>
          </a:p>
        </p:txBody>
      </p:sp>
      <p:sp>
        <p:nvSpPr>
          <p:cNvPr id="177" name="Google Shape;177;p26"/>
          <p:cNvSpPr txBox="1"/>
          <p:nvPr/>
        </p:nvSpPr>
        <p:spPr>
          <a:xfrm>
            <a:off x="4528425" y="2398750"/>
            <a:ext cx="3421200" cy="7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000">
                <a:solidFill>
                  <a:srgbClr val="000080"/>
                </a:solidFill>
                <a:highlight>
                  <a:srgbClr val="FFFFFF"/>
                </a:highlight>
                <a:latin typeface="Ubuntu"/>
                <a:ea typeface="Ubuntu"/>
                <a:cs typeface="Ubuntu"/>
                <a:sym typeface="Ubuntu"/>
              </a:rPr>
              <a:t>public class </a:t>
            </a:r>
            <a:r>
              <a:rPr lang="es-419" sz="1000">
                <a:solidFill>
                  <a:schemeClr val="dk1"/>
                </a:solidFill>
                <a:highlight>
                  <a:srgbClr val="FFFFFF"/>
                </a:highlight>
                <a:latin typeface="Ubuntu"/>
                <a:ea typeface="Ubuntu"/>
                <a:cs typeface="Ubuntu"/>
                <a:sym typeface="Ubuntu"/>
              </a:rPr>
              <a:t>MyException </a:t>
            </a:r>
            <a:r>
              <a:rPr b="1" lang="es-419" sz="1000">
                <a:solidFill>
                  <a:srgbClr val="000080"/>
                </a:solidFill>
                <a:highlight>
                  <a:srgbClr val="FFFFFF"/>
                </a:highlight>
                <a:latin typeface="Ubuntu"/>
                <a:ea typeface="Ubuntu"/>
                <a:cs typeface="Ubuntu"/>
                <a:sym typeface="Ubuntu"/>
              </a:rPr>
              <a:t>extends </a:t>
            </a:r>
            <a:r>
              <a:rPr lang="es-419" sz="1000">
                <a:solidFill>
                  <a:schemeClr val="dk1"/>
                </a:solidFill>
                <a:highlight>
                  <a:srgbClr val="FFFFFF"/>
                </a:highlight>
                <a:latin typeface="Ubuntu"/>
                <a:ea typeface="Ubuntu"/>
                <a:cs typeface="Ubuntu"/>
                <a:sym typeface="Ubuntu"/>
              </a:rPr>
              <a:t>Exception {} </a:t>
            </a:r>
            <a:endParaRPr sz="1000">
              <a:solidFill>
                <a:schemeClr val="dk1"/>
              </a:solidFill>
              <a:highlight>
                <a:srgbClr val="FFFFFF"/>
              </a:highlight>
              <a:latin typeface="Ubuntu"/>
              <a:ea typeface="Ubuntu"/>
              <a:cs typeface="Ubuntu"/>
              <a:sym typeface="Ubuntu"/>
            </a:endParaRPr>
          </a:p>
          <a:p>
            <a:pPr indent="0" lvl="0" marL="0" rtl="0" algn="l">
              <a:lnSpc>
                <a:spcPct val="115000"/>
              </a:lnSpc>
              <a:spcBef>
                <a:spcPts val="0"/>
              </a:spcBef>
              <a:spcAft>
                <a:spcPts val="0"/>
              </a:spcAft>
              <a:buNone/>
            </a:pPr>
            <a:r>
              <a:t/>
            </a:r>
            <a:endParaRPr b="1" sz="1000">
              <a:solidFill>
                <a:srgbClr val="000080"/>
              </a:solidFill>
              <a:highlight>
                <a:srgbClr val="FFFFFF"/>
              </a:highlight>
              <a:latin typeface="Ubuntu"/>
              <a:ea typeface="Ubuntu"/>
              <a:cs typeface="Ubuntu"/>
              <a:sym typeface="Ubuntu"/>
            </a:endParaRPr>
          </a:p>
          <a:p>
            <a:pPr indent="0" lvl="0" marL="0" rtl="0" algn="l">
              <a:lnSpc>
                <a:spcPct val="115000"/>
              </a:lnSpc>
              <a:spcBef>
                <a:spcPts val="0"/>
              </a:spcBef>
              <a:spcAft>
                <a:spcPts val="0"/>
              </a:spcAft>
              <a:buNone/>
            </a:pPr>
            <a:r>
              <a:rPr b="1" lang="es-419" sz="1000">
                <a:solidFill>
                  <a:srgbClr val="000080"/>
                </a:solidFill>
                <a:highlight>
                  <a:srgbClr val="FFFFFF"/>
                </a:highlight>
                <a:latin typeface="Ubuntu"/>
                <a:ea typeface="Ubuntu"/>
                <a:cs typeface="Ubuntu"/>
                <a:sym typeface="Ubuntu"/>
              </a:rPr>
              <a:t>public class </a:t>
            </a:r>
            <a:r>
              <a:rPr lang="es-419" sz="1000">
                <a:solidFill>
                  <a:schemeClr val="dk1"/>
                </a:solidFill>
                <a:highlight>
                  <a:srgbClr val="FFFFFF"/>
                </a:highlight>
                <a:latin typeface="Ubuntu"/>
                <a:ea typeface="Ubuntu"/>
                <a:cs typeface="Ubuntu"/>
                <a:sym typeface="Ubuntu"/>
              </a:rPr>
              <a:t>MySubException </a:t>
            </a:r>
            <a:r>
              <a:rPr b="1" lang="es-419" sz="1000">
                <a:solidFill>
                  <a:srgbClr val="000080"/>
                </a:solidFill>
                <a:highlight>
                  <a:srgbClr val="FFFFFF"/>
                </a:highlight>
                <a:latin typeface="Ubuntu"/>
                <a:ea typeface="Ubuntu"/>
                <a:cs typeface="Ubuntu"/>
                <a:sym typeface="Ubuntu"/>
              </a:rPr>
              <a:t>extends </a:t>
            </a:r>
            <a:r>
              <a:rPr lang="es-419" sz="1000">
                <a:solidFill>
                  <a:schemeClr val="dk1"/>
                </a:solidFill>
                <a:highlight>
                  <a:srgbClr val="FFFFFF"/>
                </a:highlight>
                <a:latin typeface="Ubuntu"/>
                <a:ea typeface="Ubuntu"/>
                <a:cs typeface="Ubuntu"/>
                <a:sym typeface="Ubuntu"/>
              </a:rPr>
              <a:t>MyException {}</a:t>
            </a:r>
            <a:endParaRPr sz="1000">
              <a:solidFill>
                <a:schemeClr val="dk1"/>
              </a:solidFill>
              <a:highlight>
                <a:srgbClr val="FFFFFF"/>
              </a:highlight>
              <a:latin typeface="Ubuntu"/>
              <a:ea typeface="Ubuntu"/>
              <a:cs typeface="Ubuntu"/>
              <a:sym typeface="Ubuntu"/>
            </a:endParaRPr>
          </a:p>
          <a:p>
            <a:pPr indent="0" lvl="0" marL="0" rtl="0" algn="l">
              <a:lnSpc>
                <a:spcPct val="115000"/>
              </a:lnSpc>
              <a:spcBef>
                <a:spcPts val="0"/>
              </a:spcBef>
              <a:spcAft>
                <a:spcPts val="0"/>
              </a:spcAft>
              <a:buNone/>
            </a:pPr>
            <a:r>
              <a:t/>
            </a:r>
            <a:endParaRPr sz="1000">
              <a:solidFill>
                <a:schemeClr val="dk1"/>
              </a:solidFill>
              <a:highlight>
                <a:srgbClr val="FFFFFF"/>
              </a:highlight>
              <a:latin typeface="Ubuntu"/>
              <a:ea typeface="Ubuntu"/>
              <a:cs typeface="Ubuntu"/>
              <a:sym typeface="Ubuntu"/>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Ubuntu"/>
              <a:ea typeface="Ubuntu"/>
              <a:cs typeface="Ubuntu"/>
              <a:sym typeface="Ubuntu"/>
            </a:endParaRPr>
          </a:p>
          <a:p>
            <a:pPr indent="0" lvl="0" marL="0" rtl="0" algn="l">
              <a:spcBef>
                <a:spcPts val="0"/>
              </a:spcBef>
              <a:spcAft>
                <a:spcPts val="0"/>
              </a:spcAft>
              <a:buNone/>
            </a:pPr>
            <a:r>
              <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185" name="Google Shape;185;p27"/>
          <p:cNvSpPr txBox="1"/>
          <p:nvPr>
            <p:ph type="title"/>
          </p:nvPr>
        </p:nvSpPr>
        <p:spPr>
          <a:xfrm>
            <a:off x="5673400" y="265375"/>
            <a:ext cx="3470700" cy="9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Interface Implementation (III)</a:t>
            </a:r>
            <a:endParaRPr b="1" sz="2400">
              <a:latin typeface="Ubuntu"/>
              <a:ea typeface="Ubuntu"/>
              <a:cs typeface="Ubuntu"/>
              <a:sym typeface="Ubuntu"/>
            </a:endParaRPr>
          </a:p>
        </p:txBody>
      </p:sp>
      <p:sp>
        <p:nvSpPr>
          <p:cNvPr id="186" name="Google Shape;186;p27"/>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sz="1600">
                <a:latin typeface="Ubuntu"/>
                <a:ea typeface="Ubuntu"/>
                <a:cs typeface="Ubuntu"/>
                <a:sym typeface="Ubuntu"/>
              </a:rPr>
              <a:t>Una clase que implementa una interfaz puede ser abstract.</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Una clase de implementación abstracta no tiene que implementar los métodos de interfaz (pero la primera subclase concreta debe).</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Una clase puede extender sólo una clase (no hay herencia múltiple), pero puede implementar muchas interfaces.</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Las interfaces pueden extender una o más interfaces.</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Las interfaces no pueden extender una clase o implementar una clase o interfaz.</a:t>
            </a:r>
            <a:endParaRPr sz="1600">
              <a:latin typeface="Ubuntu"/>
              <a:ea typeface="Ubuntu"/>
              <a:cs typeface="Ubuntu"/>
              <a:sym typeface="Ubuntu"/>
            </a:endParaRPr>
          </a:p>
          <a:p>
            <a:pPr indent="-330200" lvl="0" marL="457200" rtl="0" algn="l">
              <a:spcBef>
                <a:spcPts val="1000"/>
              </a:spcBef>
              <a:spcAft>
                <a:spcPts val="1000"/>
              </a:spcAft>
              <a:buSzPts val="1600"/>
              <a:buFont typeface="Ubuntu"/>
              <a:buChar char="●"/>
            </a:pPr>
            <a:r>
              <a:rPr lang="es-419" sz="1600">
                <a:latin typeface="Ubuntu"/>
                <a:ea typeface="Ubuntu"/>
                <a:cs typeface="Ubuntu"/>
                <a:sym typeface="Ubuntu"/>
              </a:rPr>
              <a:t>Al realizar el examen, verifique que las declaraciones de interfaz y clase sean legales antes de verificar otra lógica de código.</a:t>
            </a:r>
            <a:endParaRPr sz="1600">
              <a:latin typeface="Ubuntu"/>
              <a:ea typeface="Ubuntu"/>
              <a:cs typeface="Ubuntu"/>
              <a:sym typeface="Ubuntu"/>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194" name="Google Shape;194;p28"/>
          <p:cNvSpPr txBox="1"/>
          <p:nvPr>
            <p:ph type="title"/>
          </p:nvPr>
        </p:nvSpPr>
        <p:spPr>
          <a:xfrm>
            <a:off x="5673400" y="661350"/>
            <a:ext cx="34707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latin typeface="Ubuntu"/>
                <a:ea typeface="Ubuntu"/>
                <a:cs typeface="Ubuntu"/>
                <a:sym typeface="Ubuntu"/>
              </a:rPr>
              <a:t>Access Levels</a:t>
            </a:r>
            <a:endParaRPr b="1" sz="2200">
              <a:latin typeface="Ubuntu"/>
              <a:ea typeface="Ubuntu"/>
              <a:cs typeface="Ubuntu"/>
              <a:sym typeface="Ubuntu"/>
            </a:endParaRPr>
          </a:p>
        </p:txBody>
      </p:sp>
      <p:sp>
        <p:nvSpPr>
          <p:cNvPr id="195" name="Google Shape;195;p28"/>
          <p:cNvSpPr txBox="1"/>
          <p:nvPr>
            <p:ph idx="1" type="body"/>
          </p:nvPr>
        </p:nvSpPr>
        <p:spPr>
          <a:xfrm>
            <a:off x="182400" y="1351300"/>
            <a:ext cx="8676000" cy="3521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600">
              <a:latin typeface="Ubuntu"/>
              <a:ea typeface="Ubuntu"/>
              <a:cs typeface="Ubuntu"/>
              <a:sym typeface="Ubuntu"/>
            </a:endParaRPr>
          </a:p>
          <a:p>
            <a:pPr indent="0" lvl="0" marL="457200" rtl="0" algn="l">
              <a:spcBef>
                <a:spcPts val="1000"/>
              </a:spcBef>
              <a:spcAft>
                <a:spcPts val="1000"/>
              </a:spcAft>
              <a:buNone/>
            </a:pPr>
            <a:r>
              <a:t/>
            </a:r>
            <a:endParaRPr sz="1600">
              <a:latin typeface="Ubuntu"/>
              <a:ea typeface="Ubuntu"/>
              <a:cs typeface="Ubuntu"/>
              <a:sym typeface="Ubuntu"/>
            </a:endParaRPr>
          </a:p>
        </p:txBody>
      </p:sp>
      <p:pic>
        <p:nvPicPr>
          <p:cNvPr id="196" name="Google Shape;196;p28"/>
          <p:cNvPicPr preferRelativeResize="0"/>
          <p:nvPr/>
        </p:nvPicPr>
        <p:blipFill>
          <a:blip r:embed="rId3">
            <a:alphaModFix/>
          </a:blip>
          <a:stretch>
            <a:fillRect/>
          </a:stretch>
        </p:blipFill>
        <p:spPr>
          <a:xfrm>
            <a:off x="1607750" y="1597502"/>
            <a:ext cx="6249575" cy="2975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9"/>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204" name="Google Shape;204;p29"/>
          <p:cNvSpPr txBox="1"/>
          <p:nvPr>
            <p:ph type="title"/>
          </p:nvPr>
        </p:nvSpPr>
        <p:spPr>
          <a:xfrm>
            <a:off x="5673400" y="294000"/>
            <a:ext cx="3470700" cy="9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Member Access Modifiers (I)</a:t>
            </a:r>
            <a:endParaRPr b="1" sz="2400">
              <a:latin typeface="Ubuntu"/>
              <a:ea typeface="Ubuntu"/>
              <a:cs typeface="Ubuntu"/>
              <a:sym typeface="Ubuntu"/>
            </a:endParaRPr>
          </a:p>
        </p:txBody>
      </p:sp>
      <p:sp>
        <p:nvSpPr>
          <p:cNvPr id="205" name="Google Shape;205;p29"/>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Los métodos y variables de instancia (no locales) se conocen como "miembros" (member).</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Los miembros pueden utilizar los cuatro niveles de acceso: </a:t>
            </a:r>
            <a:r>
              <a:rPr lang="es-419" sz="1400">
                <a:latin typeface="Inconsolata"/>
                <a:ea typeface="Inconsolata"/>
                <a:cs typeface="Inconsolata"/>
                <a:sym typeface="Inconsolata"/>
              </a:rPr>
              <a:t>public</a:t>
            </a:r>
            <a:r>
              <a:rPr lang="es-419" sz="1400">
                <a:latin typeface="Ubuntu"/>
                <a:ea typeface="Ubuntu"/>
                <a:cs typeface="Ubuntu"/>
                <a:sym typeface="Ubuntu"/>
              </a:rPr>
              <a:t>, </a:t>
            </a:r>
            <a:r>
              <a:rPr lang="es-419" sz="1400">
                <a:latin typeface="Inconsolata"/>
                <a:ea typeface="Inconsolata"/>
                <a:cs typeface="Inconsolata"/>
                <a:sym typeface="Inconsolata"/>
              </a:rPr>
              <a:t>protected</a:t>
            </a:r>
            <a:r>
              <a:rPr lang="es-419" sz="1400">
                <a:latin typeface="Ubuntu"/>
                <a:ea typeface="Ubuntu"/>
                <a:cs typeface="Ubuntu"/>
                <a:sym typeface="Ubuntu"/>
              </a:rPr>
              <a:t>, </a:t>
            </a:r>
            <a:r>
              <a:rPr lang="es-419" sz="1400">
                <a:latin typeface="Inconsolata"/>
                <a:ea typeface="Inconsolata"/>
                <a:cs typeface="Inconsolata"/>
                <a:sym typeface="Inconsolata"/>
              </a:rPr>
              <a:t>default</a:t>
            </a:r>
            <a:r>
              <a:rPr lang="es-419" sz="1400">
                <a:latin typeface="Ubuntu"/>
                <a:ea typeface="Ubuntu"/>
                <a:cs typeface="Ubuntu"/>
                <a:sym typeface="Ubuntu"/>
              </a:rPr>
              <a:t>, y </a:t>
            </a:r>
            <a:r>
              <a:rPr lang="es-419" sz="1400">
                <a:latin typeface="Inconsolata"/>
                <a:ea typeface="Inconsolata"/>
                <a:cs typeface="Inconsolata"/>
                <a:sym typeface="Inconsolata"/>
              </a:rPr>
              <a:t>private</a:t>
            </a:r>
            <a:r>
              <a:rPr lang="es-419" sz="1400">
                <a:latin typeface="Ubuntu"/>
                <a:ea typeface="Ubuntu"/>
                <a:cs typeface="Ubuntu"/>
                <a:sym typeface="Ubuntu"/>
              </a:rPr>
              <a:t>. El acceso a los “miembros” tiene dos formas:</a:t>
            </a:r>
            <a:endParaRPr sz="1400">
              <a:latin typeface="Ubuntu"/>
              <a:ea typeface="Ubuntu"/>
              <a:cs typeface="Ubuntu"/>
              <a:sym typeface="Ubuntu"/>
            </a:endParaRPr>
          </a:p>
          <a:p>
            <a:pPr indent="-317500" lvl="1" marL="914400" rtl="0" algn="l">
              <a:spcBef>
                <a:spcPts val="1000"/>
              </a:spcBef>
              <a:spcAft>
                <a:spcPts val="0"/>
              </a:spcAft>
              <a:buSzPts val="1400"/>
              <a:buFont typeface="Ubuntu"/>
              <a:buChar char="○"/>
            </a:pPr>
            <a:r>
              <a:rPr lang="es-419" sz="1400">
                <a:latin typeface="Ubuntu"/>
                <a:ea typeface="Ubuntu"/>
                <a:cs typeface="Ubuntu"/>
                <a:sym typeface="Ubuntu"/>
              </a:rPr>
              <a:t>El código de una clase puede acceder a un miembro de otra clase.</a:t>
            </a:r>
            <a:endParaRPr>
              <a:latin typeface="Ubuntu"/>
              <a:ea typeface="Ubuntu"/>
              <a:cs typeface="Ubuntu"/>
              <a:sym typeface="Ubuntu"/>
            </a:endParaRPr>
          </a:p>
          <a:p>
            <a:pPr indent="-317500" lvl="1" marL="914400" rtl="0" algn="l">
              <a:spcBef>
                <a:spcPts val="1000"/>
              </a:spcBef>
              <a:spcAft>
                <a:spcPts val="0"/>
              </a:spcAft>
              <a:buSzPts val="1400"/>
              <a:buFont typeface="Ubuntu"/>
              <a:buChar char="○"/>
            </a:pPr>
            <a:r>
              <a:rPr lang="es-419" sz="1400">
                <a:latin typeface="Ubuntu"/>
                <a:ea typeface="Ubuntu"/>
                <a:cs typeface="Ubuntu"/>
                <a:sym typeface="Ubuntu"/>
              </a:rPr>
              <a:t>Una subclase puede heredar un miembro de su superclase.</a:t>
            </a:r>
            <a:endParaRPr>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Si no se puede acceder a una clase, no se puede acceder a sus miembros.</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Determine la visibilidad de la clase antes de determinar la visibilidad del miembro.</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Los miembros públicos pueden ser accedidos por todas las otras clases, incluso en otros paquetes.</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Si un miembro de superclase es público, la subclase lo hereda, independientemente del paquete.</a:t>
            </a:r>
            <a:endParaRPr sz="1400">
              <a:latin typeface="Ubuntu"/>
              <a:ea typeface="Ubuntu"/>
              <a:cs typeface="Ubuntu"/>
              <a:sym typeface="Ubuntu"/>
            </a:endParaRPr>
          </a:p>
          <a:p>
            <a:pPr indent="0" lvl="0" marL="0" rtl="0" algn="l">
              <a:spcBef>
                <a:spcPts val="1000"/>
              </a:spcBef>
              <a:spcAft>
                <a:spcPts val="1600"/>
              </a:spcAft>
              <a:buNone/>
            </a:pPr>
            <a:r>
              <a:t/>
            </a:r>
            <a:endParaRPr sz="1400">
              <a:latin typeface="Ubuntu"/>
              <a:ea typeface="Ubuntu"/>
              <a:cs typeface="Ubuntu"/>
              <a:sym typeface="Ubuntu"/>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212" name="Google Shape;212;p30"/>
          <p:cNvSpPr txBox="1"/>
          <p:nvPr>
            <p:ph type="title"/>
          </p:nvPr>
        </p:nvSpPr>
        <p:spPr>
          <a:xfrm>
            <a:off x="5673400" y="294000"/>
            <a:ext cx="3470700" cy="9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Member Access Modifiers (II)</a:t>
            </a:r>
            <a:endParaRPr b="1" sz="2400">
              <a:latin typeface="Ubuntu"/>
              <a:ea typeface="Ubuntu"/>
              <a:cs typeface="Ubuntu"/>
              <a:sym typeface="Ubuntu"/>
            </a:endParaRPr>
          </a:p>
        </p:txBody>
      </p:sp>
      <p:sp>
        <p:nvSpPr>
          <p:cNvPr id="213" name="Google Shape;213;p30"/>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Font typeface="Ubuntu"/>
              <a:buChar char="●"/>
            </a:pPr>
            <a:r>
              <a:rPr lang="es-419" sz="1400">
                <a:latin typeface="Ubuntu"/>
                <a:ea typeface="Ubuntu"/>
                <a:cs typeface="Ubuntu"/>
                <a:sym typeface="Ubuntu"/>
              </a:rPr>
              <a:t>Los miembros a los que se accede sin el operador punto (.) Deben pertenecer a la misma clase. (this). Siempre hace referencia al objeto que se está ejecutando actualmente.</a:t>
            </a:r>
            <a:endParaRPr sz="1400">
              <a:latin typeface="Ubuntu"/>
              <a:ea typeface="Ubuntu"/>
              <a:cs typeface="Ubuntu"/>
              <a:sym typeface="Ubuntu"/>
            </a:endParaRPr>
          </a:p>
          <a:p>
            <a:pPr indent="-317500" lvl="1" marL="914400" marR="0" rtl="0" algn="l">
              <a:lnSpc>
                <a:spcPct val="115000"/>
              </a:lnSpc>
              <a:spcBef>
                <a:spcPts val="1000"/>
              </a:spcBef>
              <a:spcAft>
                <a:spcPts val="0"/>
              </a:spcAft>
              <a:buSzPts val="1400"/>
              <a:buFont typeface="Ubuntu"/>
              <a:buChar char="○"/>
            </a:pPr>
            <a:r>
              <a:rPr lang="es-419">
                <a:latin typeface="Inconsolata"/>
                <a:ea typeface="Inconsolata"/>
                <a:cs typeface="Inconsolata"/>
                <a:sym typeface="Inconsolata"/>
              </a:rPr>
              <a:t>t</a:t>
            </a:r>
            <a:r>
              <a:rPr lang="es-419" sz="1400">
                <a:latin typeface="Inconsolata"/>
                <a:ea typeface="Inconsolata"/>
                <a:cs typeface="Inconsolata"/>
                <a:sym typeface="Inconsolata"/>
              </a:rPr>
              <a:t>his.aMethod()</a:t>
            </a:r>
            <a:r>
              <a:rPr lang="es-419" sz="1400">
                <a:latin typeface="Ubuntu"/>
                <a:ea typeface="Ubuntu"/>
                <a:cs typeface="Ubuntu"/>
                <a:sym typeface="Ubuntu"/>
              </a:rPr>
              <a:t> es lo mismo que invocar</a:t>
            </a:r>
            <a:r>
              <a:rPr lang="es-419" sz="1400">
                <a:latin typeface="Inconsolata"/>
                <a:ea typeface="Inconsolata"/>
                <a:cs typeface="Inconsolata"/>
                <a:sym typeface="Inconsolata"/>
              </a:rPr>
              <a:t> aMethod()</a:t>
            </a:r>
            <a:r>
              <a:rPr lang="es-419" sz="1400">
                <a:latin typeface="Ubuntu"/>
                <a:ea typeface="Ubuntu"/>
                <a:cs typeface="Ubuntu"/>
                <a:sym typeface="Ubuntu"/>
              </a:rPr>
              <a:t>.</a:t>
            </a:r>
            <a:endParaRPr sz="1400">
              <a:latin typeface="Ubuntu"/>
              <a:ea typeface="Ubuntu"/>
              <a:cs typeface="Ubuntu"/>
              <a:sym typeface="Ubuntu"/>
            </a:endParaRPr>
          </a:p>
          <a:p>
            <a:pPr indent="-317500" lvl="0" marL="457200" marR="0" rtl="0" algn="l">
              <a:lnSpc>
                <a:spcPct val="115000"/>
              </a:lnSpc>
              <a:spcBef>
                <a:spcPts val="1000"/>
              </a:spcBef>
              <a:spcAft>
                <a:spcPts val="0"/>
              </a:spcAft>
              <a:buSzPts val="1400"/>
              <a:buFont typeface="Ubuntu"/>
              <a:buChar char="●"/>
            </a:pPr>
            <a:r>
              <a:rPr lang="es-419" sz="1400">
                <a:latin typeface="Ubuntu"/>
                <a:ea typeface="Ubuntu"/>
                <a:cs typeface="Ubuntu"/>
                <a:sym typeface="Ubuntu"/>
              </a:rPr>
              <a:t>Se puede acceder a miembros privados sólo por código en la misma clase.</a:t>
            </a:r>
            <a:endParaRPr sz="1400">
              <a:latin typeface="Ubuntu"/>
              <a:ea typeface="Ubuntu"/>
              <a:cs typeface="Ubuntu"/>
              <a:sym typeface="Ubuntu"/>
            </a:endParaRPr>
          </a:p>
          <a:p>
            <a:pPr indent="-317500" lvl="0" marL="457200" marR="0" rtl="0" algn="l">
              <a:lnSpc>
                <a:spcPct val="115000"/>
              </a:lnSpc>
              <a:spcBef>
                <a:spcPts val="1000"/>
              </a:spcBef>
              <a:spcAft>
                <a:spcPts val="0"/>
              </a:spcAft>
              <a:buSzPts val="1400"/>
              <a:buFont typeface="Ubuntu"/>
              <a:buChar char="●"/>
            </a:pPr>
            <a:r>
              <a:rPr lang="es-419" sz="1400">
                <a:latin typeface="Ubuntu"/>
                <a:ea typeface="Ubuntu"/>
                <a:cs typeface="Ubuntu"/>
                <a:sym typeface="Ubuntu"/>
              </a:rPr>
              <a:t>Los miembros privados no son visibles para las subclases, por lo que los miembros privados no pueden ser heredados.</a:t>
            </a:r>
            <a:endParaRPr sz="1400">
              <a:latin typeface="Ubuntu"/>
              <a:ea typeface="Ubuntu"/>
              <a:cs typeface="Ubuntu"/>
              <a:sym typeface="Ubuntu"/>
            </a:endParaRPr>
          </a:p>
          <a:p>
            <a:pPr indent="0" lvl="0" marL="0" marR="0" rtl="0" algn="l">
              <a:lnSpc>
                <a:spcPct val="115000"/>
              </a:lnSpc>
              <a:spcBef>
                <a:spcPts val="1000"/>
              </a:spcBef>
              <a:spcAft>
                <a:spcPts val="1000"/>
              </a:spcAft>
              <a:buNone/>
            </a:pPr>
            <a:r>
              <a:t/>
            </a:r>
            <a:endParaRPr sz="1400">
              <a:latin typeface="Ubuntu"/>
              <a:ea typeface="Ubuntu"/>
              <a:cs typeface="Ubuntu"/>
              <a:sym typeface="Ubuntu"/>
            </a:endParaRPr>
          </a:p>
        </p:txBody>
      </p:sp>
      <p:sp>
        <p:nvSpPr>
          <p:cNvPr id="214" name="Google Shape;214;p30"/>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222" name="Google Shape;222;p31"/>
          <p:cNvSpPr txBox="1"/>
          <p:nvPr>
            <p:ph type="title"/>
          </p:nvPr>
        </p:nvSpPr>
        <p:spPr>
          <a:xfrm>
            <a:off x="5673400" y="294000"/>
            <a:ext cx="3470700" cy="9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Member Access Modifiers (III)</a:t>
            </a:r>
            <a:endParaRPr b="1" sz="2400">
              <a:latin typeface="Ubuntu"/>
              <a:ea typeface="Ubuntu"/>
              <a:cs typeface="Ubuntu"/>
              <a:sym typeface="Ubuntu"/>
            </a:endParaRPr>
          </a:p>
        </p:txBody>
      </p:sp>
      <p:sp>
        <p:nvSpPr>
          <p:cNvPr id="223" name="Google Shape;223;p31"/>
          <p:cNvSpPr txBox="1"/>
          <p:nvPr>
            <p:ph idx="1" type="body"/>
          </p:nvPr>
        </p:nvSpPr>
        <p:spPr>
          <a:xfrm>
            <a:off x="182400" y="12751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Los miembros default y protected difieren sólo cuando están involucradas subclases::</a:t>
            </a:r>
            <a:endParaRPr sz="1400">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Los miembros </a:t>
            </a:r>
            <a:r>
              <a:rPr lang="es-419">
                <a:latin typeface="Inconsolata"/>
                <a:ea typeface="Inconsolata"/>
                <a:cs typeface="Inconsolata"/>
                <a:sym typeface="Inconsolata"/>
              </a:rPr>
              <a:t>d</a:t>
            </a:r>
            <a:r>
              <a:rPr lang="es-419" sz="1400">
                <a:latin typeface="Inconsolata"/>
                <a:ea typeface="Inconsolata"/>
                <a:cs typeface="Inconsolata"/>
                <a:sym typeface="Inconsolata"/>
              </a:rPr>
              <a:t>efault</a:t>
            </a:r>
            <a:r>
              <a:rPr lang="es-419" sz="1400">
                <a:latin typeface="Ubuntu"/>
                <a:ea typeface="Ubuntu"/>
                <a:cs typeface="Ubuntu"/>
                <a:sym typeface="Ubuntu"/>
              </a:rPr>
              <a:t> solo pueden ser accedidos por clases del m</a:t>
            </a:r>
            <a:r>
              <a:rPr lang="es-419">
                <a:latin typeface="Ubuntu"/>
                <a:ea typeface="Ubuntu"/>
                <a:cs typeface="Ubuntu"/>
                <a:sym typeface="Ubuntu"/>
              </a:rPr>
              <a:t>ismo </a:t>
            </a:r>
            <a:r>
              <a:rPr lang="es-419">
                <a:latin typeface="Inconsolata"/>
                <a:ea typeface="Inconsolata"/>
                <a:cs typeface="Inconsolata"/>
                <a:sym typeface="Inconsolata"/>
              </a:rPr>
              <a:t>package</a:t>
            </a:r>
            <a:r>
              <a:rPr lang="es-419">
                <a:latin typeface="Ubuntu"/>
                <a:ea typeface="Ubuntu"/>
                <a:cs typeface="Ubuntu"/>
                <a:sym typeface="Ubuntu"/>
              </a:rPr>
              <a:t>.</a:t>
            </a:r>
            <a:endParaRPr>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Los miembros </a:t>
            </a:r>
            <a:r>
              <a:rPr lang="es-419" sz="1400">
                <a:latin typeface="Inconsolata"/>
                <a:ea typeface="Inconsolata"/>
                <a:cs typeface="Inconsolata"/>
                <a:sym typeface="Inconsolata"/>
              </a:rPr>
              <a:t>protected</a:t>
            </a:r>
            <a:r>
              <a:rPr lang="es-419" sz="1400">
                <a:latin typeface="Ubuntu"/>
                <a:ea typeface="Ubuntu"/>
                <a:cs typeface="Ubuntu"/>
                <a:sym typeface="Ubuntu"/>
              </a:rPr>
              <a:t> </a:t>
            </a:r>
            <a:r>
              <a:rPr lang="es-419">
                <a:latin typeface="Ubuntu"/>
                <a:ea typeface="Ubuntu"/>
                <a:cs typeface="Ubuntu"/>
                <a:sym typeface="Ubuntu"/>
              </a:rPr>
              <a:t>pueden ser accedidos por otras  </a:t>
            </a:r>
            <a:r>
              <a:rPr lang="es-419" u="sng">
                <a:latin typeface="Ubuntu"/>
                <a:ea typeface="Ubuntu"/>
                <a:cs typeface="Ubuntu"/>
                <a:sym typeface="Ubuntu"/>
              </a:rPr>
              <a:t>clases en el mismo paquete, más subclases independientemente del paquete</a:t>
            </a:r>
            <a:r>
              <a:rPr lang="es-419">
                <a:latin typeface="Ubuntu"/>
                <a:ea typeface="Ubuntu"/>
                <a:cs typeface="Ubuntu"/>
                <a:sym typeface="Ubuntu"/>
              </a:rPr>
              <a:t>.</a:t>
            </a:r>
            <a:endParaRPr>
              <a:latin typeface="Ubuntu"/>
              <a:ea typeface="Ubuntu"/>
              <a:cs typeface="Ubuntu"/>
              <a:sym typeface="Ubuntu"/>
            </a:endParaRPr>
          </a:p>
          <a:p>
            <a:pPr indent="-317500" lvl="1" marL="914400" rtl="0" algn="l">
              <a:spcBef>
                <a:spcPts val="1000"/>
              </a:spcBef>
              <a:spcAft>
                <a:spcPts val="0"/>
              </a:spcAft>
              <a:buSzPts val="1400"/>
              <a:buChar char="○"/>
            </a:pPr>
            <a:r>
              <a:rPr lang="es-419" sz="1400">
                <a:latin typeface="Ubuntu"/>
                <a:ea typeface="Ubuntu"/>
                <a:cs typeface="Ubuntu"/>
                <a:sym typeface="Ubuntu"/>
              </a:rPr>
              <a:t>protected = package + kids (kids </a:t>
            </a:r>
            <a:r>
              <a:rPr lang="es-419">
                <a:latin typeface="Ubuntu"/>
                <a:ea typeface="Ubuntu"/>
                <a:cs typeface="Ubuntu"/>
                <a:sym typeface="Ubuntu"/>
              </a:rPr>
              <a:t>= </a:t>
            </a:r>
            <a:r>
              <a:rPr lang="es-419" sz="1400">
                <a:latin typeface="Ubuntu"/>
                <a:ea typeface="Ubuntu"/>
                <a:cs typeface="Ubuntu"/>
                <a:sym typeface="Ubuntu"/>
              </a:rPr>
              <a:t>subclasses).</a:t>
            </a:r>
            <a:endParaRPr>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Para las subclases fuera del paquete, el miembro protegido sólo se puede acceder mediante herencia; Una subclase fuera del paquete no puede tener acceso a un miembro protegido utilizando una referencia a una instancia de superclase. (En otras palabras, la herencia es el único mecanismo para que una subclase fuera del paquete tenga acceso a un miembro protegido de su superclase).</a:t>
            </a:r>
            <a:endParaRPr>
              <a:latin typeface="Ubuntu"/>
              <a:ea typeface="Ubuntu"/>
              <a:cs typeface="Ubuntu"/>
              <a:sym typeface="Ubuntu"/>
            </a:endParaRPr>
          </a:p>
          <a:p>
            <a:pPr indent="-317500" lvl="1" marL="914400" rtl="0" algn="l">
              <a:spcBef>
                <a:spcPts val="1000"/>
              </a:spcBef>
              <a:spcAft>
                <a:spcPts val="1000"/>
              </a:spcAft>
              <a:buSzPts val="1400"/>
              <a:buChar char="○"/>
            </a:pPr>
            <a:r>
              <a:rPr lang="es-419">
                <a:latin typeface="Ubuntu"/>
                <a:ea typeface="Ubuntu"/>
                <a:cs typeface="Ubuntu"/>
                <a:sym typeface="Ubuntu"/>
              </a:rPr>
              <a:t>Un miembro protegido heredado por una subclase de otro paquete no es accesible a ninguna otra clase en el paquete de subclase, excepto para las subclases propias de la subclase.</a:t>
            </a:r>
            <a:br>
              <a:rPr lang="es-419" sz="1400">
                <a:latin typeface="Ubuntu"/>
                <a:ea typeface="Ubuntu"/>
                <a:cs typeface="Ubuntu"/>
                <a:sym typeface="Ubuntu"/>
              </a:rPr>
            </a:br>
            <a:endParaRPr sz="1400">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Java 8 :: Resumen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230" name="Google Shape;230;p32"/>
          <p:cNvSpPr txBox="1"/>
          <p:nvPr>
            <p:ph type="title"/>
          </p:nvPr>
        </p:nvSpPr>
        <p:spPr>
          <a:xfrm>
            <a:off x="5673400" y="737550"/>
            <a:ext cx="34707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solidFill>
                  <a:srgbClr val="FFFFFF"/>
                </a:solidFill>
                <a:latin typeface="Ubuntu"/>
                <a:ea typeface="Ubuntu"/>
                <a:cs typeface="Ubuntu"/>
                <a:sym typeface="Ubuntu"/>
              </a:rPr>
              <a:t>Class Access Modifiers</a:t>
            </a:r>
            <a:endParaRPr b="1" sz="2200">
              <a:latin typeface="Ubuntu"/>
              <a:ea typeface="Ubuntu"/>
              <a:cs typeface="Ubuntu"/>
              <a:sym typeface="Ubuntu"/>
            </a:endParaRPr>
          </a:p>
        </p:txBody>
      </p:sp>
      <p:sp>
        <p:nvSpPr>
          <p:cNvPr id="231" name="Google Shape;231;p32"/>
          <p:cNvSpPr txBox="1"/>
          <p:nvPr>
            <p:ph idx="1" type="body"/>
          </p:nvPr>
        </p:nvSpPr>
        <p:spPr>
          <a:xfrm>
            <a:off x="182400" y="1351300"/>
            <a:ext cx="8676000" cy="352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sz="1600">
                <a:latin typeface="Ubuntu"/>
                <a:ea typeface="Ubuntu"/>
                <a:cs typeface="Ubuntu"/>
                <a:sym typeface="Ubuntu"/>
              </a:rPr>
              <a:t>Hay tres modificadores de acceso: </a:t>
            </a:r>
            <a:r>
              <a:rPr lang="es-419" sz="1600">
                <a:latin typeface="Inconsolata"/>
                <a:ea typeface="Inconsolata"/>
                <a:cs typeface="Inconsolata"/>
                <a:sym typeface="Inconsolata"/>
              </a:rPr>
              <a:t>public</a:t>
            </a:r>
            <a:r>
              <a:rPr lang="es-419" sz="1600">
                <a:latin typeface="Ubuntu"/>
                <a:ea typeface="Ubuntu"/>
                <a:cs typeface="Ubuntu"/>
                <a:sym typeface="Ubuntu"/>
              </a:rPr>
              <a:t>, </a:t>
            </a:r>
            <a:r>
              <a:rPr lang="es-419" sz="1600">
                <a:latin typeface="Inconsolata"/>
                <a:ea typeface="Inconsolata"/>
                <a:cs typeface="Inconsolata"/>
                <a:sym typeface="Inconsolata"/>
              </a:rPr>
              <a:t>protected</a:t>
            </a:r>
            <a:r>
              <a:rPr lang="es-419" sz="1600">
                <a:latin typeface="Ubuntu"/>
                <a:ea typeface="Ubuntu"/>
                <a:cs typeface="Ubuntu"/>
                <a:sym typeface="Ubuntu"/>
              </a:rPr>
              <a:t> y </a:t>
            </a:r>
            <a:r>
              <a:rPr lang="es-419" sz="1600">
                <a:latin typeface="Inconsolata"/>
                <a:ea typeface="Inconsolata"/>
                <a:cs typeface="Inconsolata"/>
                <a:sym typeface="Inconsolata"/>
              </a:rPr>
              <a:t>private</a:t>
            </a:r>
            <a:r>
              <a:rPr lang="es-419" sz="1600">
                <a:latin typeface="Ubuntu"/>
                <a:ea typeface="Ubuntu"/>
                <a:cs typeface="Ubuntu"/>
                <a:sym typeface="Ubuntu"/>
              </a:rPr>
              <a:t>.</a:t>
            </a:r>
            <a:endParaRPr sz="1600">
              <a:latin typeface="Ubuntu"/>
              <a:ea typeface="Ubuntu"/>
              <a:cs typeface="Ubuntu"/>
              <a:sym typeface="Ubuntu"/>
            </a:endParaRPr>
          </a:p>
          <a:p>
            <a:pPr indent="-330200" lvl="0" marL="457200" rtl="0" algn="l">
              <a:spcBef>
                <a:spcPts val="1000"/>
              </a:spcBef>
              <a:spcAft>
                <a:spcPts val="0"/>
              </a:spcAft>
              <a:buSzPts val="1600"/>
              <a:buChar char="●"/>
            </a:pPr>
            <a:r>
              <a:rPr lang="es-419" sz="1600">
                <a:latin typeface="Ubuntu"/>
                <a:ea typeface="Ubuntu"/>
                <a:cs typeface="Ubuntu"/>
                <a:sym typeface="Ubuntu"/>
              </a:rPr>
              <a:t>Existen 4 tipos de niveles de acceso: </a:t>
            </a:r>
            <a:r>
              <a:rPr lang="es-419" sz="1600">
                <a:latin typeface="Inconsolata"/>
                <a:ea typeface="Inconsolata"/>
                <a:cs typeface="Inconsolata"/>
                <a:sym typeface="Inconsolata"/>
              </a:rPr>
              <a:t>public</a:t>
            </a:r>
            <a:r>
              <a:rPr lang="es-419" sz="1600">
                <a:latin typeface="Ubuntu"/>
                <a:ea typeface="Ubuntu"/>
                <a:cs typeface="Ubuntu"/>
                <a:sym typeface="Ubuntu"/>
              </a:rPr>
              <a:t>, </a:t>
            </a:r>
            <a:r>
              <a:rPr lang="es-419" sz="1600">
                <a:latin typeface="Inconsolata"/>
                <a:ea typeface="Inconsolata"/>
                <a:cs typeface="Inconsolata"/>
                <a:sym typeface="Inconsolata"/>
              </a:rPr>
              <a:t>protected</a:t>
            </a:r>
            <a:r>
              <a:rPr lang="es-419" sz="1600">
                <a:latin typeface="Ubuntu"/>
                <a:ea typeface="Ubuntu"/>
                <a:cs typeface="Ubuntu"/>
                <a:sym typeface="Ubuntu"/>
              </a:rPr>
              <a:t>, </a:t>
            </a:r>
            <a:r>
              <a:rPr lang="es-419" sz="1600">
                <a:latin typeface="Inconsolata"/>
                <a:ea typeface="Inconsolata"/>
                <a:cs typeface="Inconsolata"/>
                <a:sym typeface="Inconsolata"/>
              </a:rPr>
              <a:t>default</a:t>
            </a:r>
            <a:r>
              <a:rPr lang="es-419" sz="1600">
                <a:latin typeface="Ubuntu"/>
                <a:ea typeface="Ubuntu"/>
                <a:cs typeface="Ubuntu"/>
                <a:sym typeface="Ubuntu"/>
              </a:rPr>
              <a:t> y </a:t>
            </a:r>
            <a:r>
              <a:rPr lang="es-419" sz="1600">
                <a:latin typeface="Inconsolata"/>
                <a:ea typeface="Inconsolata"/>
                <a:cs typeface="Inconsolata"/>
                <a:sym typeface="Inconsolata"/>
              </a:rPr>
              <a:t>private</a:t>
            </a:r>
            <a:r>
              <a:rPr lang="es-419" sz="1600">
                <a:latin typeface="Ubuntu"/>
                <a:ea typeface="Ubuntu"/>
                <a:cs typeface="Ubuntu"/>
                <a:sym typeface="Ubuntu"/>
              </a:rPr>
              <a:t>. </a:t>
            </a:r>
            <a:endParaRPr sz="1600">
              <a:latin typeface="Ubuntu"/>
              <a:ea typeface="Ubuntu"/>
              <a:cs typeface="Ubuntu"/>
              <a:sym typeface="Ubuntu"/>
            </a:endParaRPr>
          </a:p>
          <a:p>
            <a:pPr indent="-330200" lvl="0" marL="457200" rtl="0" algn="l">
              <a:spcBef>
                <a:spcPts val="1000"/>
              </a:spcBef>
              <a:spcAft>
                <a:spcPts val="0"/>
              </a:spcAft>
              <a:buSzPts val="1600"/>
              <a:buChar char="●"/>
            </a:pPr>
            <a:r>
              <a:rPr lang="es-419" sz="1600">
                <a:latin typeface="Ubuntu"/>
                <a:ea typeface="Ubuntu"/>
                <a:cs typeface="Ubuntu"/>
                <a:sym typeface="Ubuntu"/>
              </a:rPr>
              <a:t>Las clases únicamente pueden tener acceso </a:t>
            </a:r>
            <a:r>
              <a:rPr lang="es-419" sz="1600">
                <a:latin typeface="Inconsolata"/>
                <a:ea typeface="Inconsolata"/>
                <a:cs typeface="Inconsolata"/>
                <a:sym typeface="Inconsolata"/>
              </a:rPr>
              <a:t>public</a:t>
            </a:r>
            <a:r>
              <a:rPr lang="es-419" sz="1600">
                <a:latin typeface="Ubuntu"/>
                <a:ea typeface="Ubuntu"/>
                <a:cs typeface="Ubuntu"/>
                <a:sym typeface="Ubuntu"/>
              </a:rPr>
              <a:t> o </a:t>
            </a:r>
            <a:r>
              <a:rPr lang="es-419" sz="1600">
                <a:latin typeface="Inconsolata"/>
                <a:ea typeface="Inconsolata"/>
                <a:cs typeface="Inconsolata"/>
                <a:sym typeface="Inconsolata"/>
              </a:rPr>
              <a:t>default</a:t>
            </a:r>
            <a:r>
              <a:rPr lang="es-419" sz="1600">
                <a:latin typeface="Ubuntu"/>
                <a:ea typeface="Ubuntu"/>
                <a:cs typeface="Ubuntu"/>
                <a:sym typeface="Ubuntu"/>
              </a:rPr>
              <a:t>.</a:t>
            </a:r>
            <a:endParaRPr sz="1600">
              <a:latin typeface="Ubuntu"/>
              <a:ea typeface="Ubuntu"/>
              <a:cs typeface="Ubuntu"/>
              <a:sym typeface="Ubuntu"/>
            </a:endParaRPr>
          </a:p>
          <a:p>
            <a:pPr indent="-330200" lvl="0" marL="457200" rtl="0" algn="l">
              <a:spcBef>
                <a:spcPts val="1000"/>
              </a:spcBef>
              <a:spcAft>
                <a:spcPts val="0"/>
              </a:spcAft>
              <a:buSzPts val="1600"/>
              <a:buChar char="●"/>
            </a:pPr>
            <a:r>
              <a:rPr lang="es-419" sz="1600">
                <a:latin typeface="Ubuntu"/>
                <a:ea typeface="Ubuntu"/>
                <a:cs typeface="Ubuntu"/>
                <a:sym typeface="Ubuntu"/>
              </a:rPr>
              <a:t>Una clase con acceso </a:t>
            </a:r>
            <a:r>
              <a:rPr lang="es-419" sz="1600">
                <a:latin typeface="Inconsolata"/>
                <a:ea typeface="Inconsolata"/>
                <a:cs typeface="Inconsolata"/>
                <a:sym typeface="Inconsolata"/>
              </a:rPr>
              <a:t>default</a:t>
            </a:r>
            <a:r>
              <a:rPr lang="es-419" sz="1600">
                <a:latin typeface="Ubuntu"/>
                <a:ea typeface="Ubuntu"/>
                <a:cs typeface="Ubuntu"/>
                <a:sym typeface="Ubuntu"/>
              </a:rPr>
              <a:t> sólo puede ser vista por clases dentro del mismo </a:t>
            </a:r>
            <a:r>
              <a:rPr lang="es-419" sz="1600">
                <a:latin typeface="Inconsolata"/>
                <a:ea typeface="Inconsolata"/>
                <a:cs typeface="Inconsolata"/>
                <a:sym typeface="Inconsolata"/>
              </a:rPr>
              <a:t>package</a:t>
            </a:r>
            <a:r>
              <a:rPr lang="es-419" sz="1600">
                <a:latin typeface="Ubuntu"/>
                <a:ea typeface="Ubuntu"/>
                <a:cs typeface="Ubuntu"/>
                <a:sym typeface="Ubuntu"/>
              </a:rPr>
              <a:t>. </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Una clase con acceso </a:t>
            </a:r>
            <a:r>
              <a:rPr lang="es-419" sz="1600">
                <a:latin typeface="Inconsolata"/>
                <a:ea typeface="Inconsolata"/>
                <a:cs typeface="Inconsolata"/>
                <a:sym typeface="Inconsolata"/>
              </a:rPr>
              <a:t>public</a:t>
            </a:r>
            <a:r>
              <a:rPr lang="es-419" sz="1600">
                <a:latin typeface="Ubuntu"/>
                <a:ea typeface="Ubuntu"/>
                <a:cs typeface="Ubuntu"/>
                <a:sym typeface="Ubuntu"/>
              </a:rPr>
              <a:t> puede ser vista por todas las clases de todos los paquetes.</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La visibilidad de la clase gira en torno a si el código de una clase puede</a:t>
            </a:r>
            <a:endParaRPr sz="1600">
              <a:latin typeface="Ubuntu"/>
              <a:ea typeface="Ubuntu"/>
              <a:cs typeface="Ubuntu"/>
              <a:sym typeface="Ubuntu"/>
            </a:endParaRPr>
          </a:p>
          <a:p>
            <a:pPr indent="-330200" lvl="1" marL="914400" rtl="0" algn="l">
              <a:spcBef>
                <a:spcPts val="1000"/>
              </a:spcBef>
              <a:spcAft>
                <a:spcPts val="0"/>
              </a:spcAft>
              <a:buSzPts val="1600"/>
              <a:buFont typeface="Ubuntu"/>
              <a:buChar char="○"/>
            </a:pPr>
            <a:r>
              <a:rPr lang="es-419" sz="1600">
                <a:latin typeface="Ubuntu"/>
                <a:ea typeface="Ubuntu"/>
                <a:cs typeface="Ubuntu"/>
                <a:sym typeface="Ubuntu"/>
              </a:rPr>
              <a:t>Crear una instancia de otra clase</a:t>
            </a:r>
            <a:endParaRPr sz="1600">
              <a:latin typeface="Ubuntu"/>
              <a:ea typeface="Ubuntu"/>
              <a:cs typeface="Ubuntu"/>
              <a:sym typeface="Ubuntu"/>
            </a:endParaRPr>
          </a:p>
          <a:p>
            <a:pPr indent="-330200" lvl="1" marL="914400" rtl="0" algn="l">
              <a:spcBef>
                <a:spcPts val="1000"/>
              </a:spcBef>
              <a:spcAft>
                <a:spcPts val="0"/>
              </a:spcAft>
              <a:buSzPts val="1600"/>
              <a:buFont typeface="Ubuntu"/>
              <a:buChar char="○"/>
            </a:pPr>
            <a:r>
              <a:rPr lang="es-419" sz="1600">
                <a:latin typeface="Ubuntu"/>
                <a:ea typeface="Ubuntu"/>
                <a:cs typeface="Ubuntu"/>
                <a:sym typeface="Ubuntu"/>
              </a:rPr>
              <a:t>Extender (o subclase) otra clase</a:t>
            </a:r>
            <a:endParaRPr sz="1600">
              <a:latin typeface="Ubuntu"/>
              <a:ea typeface="Ubuntu"/>
              <a:cs typeface="Ubuntu"/>
              <a:sym typeface="Ubuntu"/>
            </a:endParaRPr>
          </a:p>
          <a:p>
            <a:pPr indent="-330200" lvl="1" marL="914400" rtl="0" algn="l">
              <a:spcBef>
                <a:spcPts val="1000"/>
              </a:spcBef>
              <a:spcAft>
                <a:spcPts val="0"/>
              </a:spcAft>
              <a:buSzPts val="1600"/>
              <a:buFont typeface="Ubuntu"/>
              <a:buChar char="○"/>
            </a:pPr>
            <a:r>
              <a:rPr lang="es-419" sz="1600">
                <a:latin typeface="Ubuntu"/>
                <a:ea typeface="Ubuntu"/>
                <a:cs typeface="Ubuntu"/>
                <a:sym typeface="Ubuntu"/>
              </a:rPr>
              <a:t>Métodos de acceso y variables de otra clase.</a:t>
            </a:r>
            <a:endParaRPr sz="1600">
              <a:latin typeface="Ubuntu"/>
              <a:ea typeface="Ubuntu"/>
              <a:cs typeface="Ubuntu"/>
              <a:sym typeface="Ubuntu"/>
            </a:endParaRPr>
          </a:p>
          <a:p>
            <a:pPr indent="0" lvl="0" marL="457200" rtl="0" algn="l">
              <a:spcBef>
                <a:spcPts val="1000"/>
              </a:spcBef>
              <a:spcAft>
                <a:spcPts val="1000"/>
              </a:spcAft>
              <a:buNone/>
            </a:pPr>
            <a:r>
              <a:t/>
            </a:r>
            <a:endParaRPr sz="1600">
              <a:latin typeface="Ubuntu"/>
              <a:ea typeface="Ubuntu"/>
              <a:cs typeface="Ubuntu"/>
              <a:sym typeface="Ubuntu"/>
            </a:endParaRPr>
          </a:p>
        </p:txBody>
      </p:sp>
      <p:sp>
        <p:nvSpPr>
          <p:cNvPr id="232" name="Google Shape;232;p32"/>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3"/>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239" name="Google Shape;239;p33"/>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Other Modifiers (I)</a:t>
            </a:r>
            <a:endParaRPr b="1" sz="2400">
              <a:latin typeface="Ubuntu"/>
              <a:ea typeface="Ubuntu"/>
              <a:cs typeface="Ubuntu"/>
              <a:sym typeface="Ubuntu"/>
            </a:endParaRPr>
          </a:p>
        </p:txBody>
      </p:sp>
      <p:sp>
        <p:nvSpPr>
          <p:cNvPr id="240" name="Google Shape;240;p33"/>
          <p:cNvSpPr txBox="1"/>
          <p:nvPr>
            <p:ph idx="1" type="body"/>
          </p:nvPr>
        </p:nvSpPr>
        <p:spPr>
          <a:xfrm>
            <a:off x="182400" y="1303600"/>
            <a:ext cx="8676000" cy="3645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s-419" sz="1500">
                <a:latin typeface="Ubuntu"/>
                <a:ea typeface="Ubuntu"/>
                <a:cs typeface="Ubuntu"/>
                <a:sym typeface="Ubuntu"/>
              </a:rPr>
              <a:t>Los métodos</a:t>
            </a:r>
            <a:r>
              <a:rPr lang="es-419" sz="1500">
                <a:latin typeface="Inconsolata"/>
                <a:ea typeface="Inconsolata"/>
                <a:cs typeface="Inconsolata"/>
                <a:sym typeface="Inconsolata"/>
              </a:rPr>
              <a:t> final</a:t>
            </a:r>
            <a:r>
              <a:rPr lang="es-419" sz="1500">
                <a:latin typeface="Ubuntu"/>
                <a:ea typeface="Ubuntu"/>
                <a:cs typeface="Ubuntu"/>
                <a:sym typeface="Ubuntu"/>
              </a:rPr>
              <a:t> methods no pueden ser sobrescritas en las subclases.</a:t>
            </a:r>
            <a:endParaRPr sz="1500">
              <a:latin typeface="Ubuntu"/>
              <a:ea typeface="Ubuntu"/>
              <a:cs typeface="Ubuntu"/>
              <a:sym typeface="Ubuntu"/>
            </a:endParaRPr>
          </a:p>
          <a:p>
            <a:pPr indent="-323850" lvl="0" marL="457200" rtl="0" algn="l">
              <a:spcBef>
                <a:spcPts val="1000"/>
              </a:spcBef>
              <a:spcAft>
                <a:spcPts val="0"/>
              </a:spcAft>
              <a:buSzPts val="1500"/>
              <a:buChar char="●"/>
            </a:pPr>
            <a:r>
              <a:rPr lang="es-419" sz="1500">
                <a:latin typeface="Ubuntu"/>
                <a:ea typeface="Ubuntu"/>
                <a:cs typeface="Ubuntu"/>
                <a:sym typeface="Ubuntu"/>
              </a:rPr>
              <a:t>Los métodos</a:t>
            </a:r>
            <a:r>
              <a:rPr lang="es-419" sz="1500">
                <a:latin typeface="Inconsolata"/>
                <a:ea typeface="Inconsolata"/>
                <a:cs typeface="Inconsolata"/>
                <a:sym typeface="Inconsolata"/>
              </a:rPr>
              <a:t> abstract</a:t>
            </a:r>
            <a:r>
              <a:rPr lang="es-419" sz="1500">
                <a:latin typeface="Ubuntu"/>
                <a:ea typeface="Ubuntu"/>
                <a:cs typeface="Ubuntu"/>
                <a:sym typeface="Ubuntu"/>
              </a:rPr>
              <a:t> son declaradas con la firma, tipo de retorno, y opcionalmente la sentencia </a:t>
            </a:r>
            <a:r>
              <a:rPr lang="es-419" sz="1500">
                <a:latin typeface="Inconsolata"/>
                <a:ea typeface="Inconsolata"/>
                <a:cs typeface="Inconsolata"/>
                <a:sym typeface="Inconsolata"/>
              </a:rPr>
              <a:t>throws</a:t>
            </a:r>
            <a:r>
              <a:rPr lang="es-419" sz="1500">
                <a:latin typeface="Ubuntu"/>
                <a:ea typeface="Ubuntu"/>
                <a:cs typeface="Ubuntu"/>
                <a:sym typeface="Ubuntu"/>
              </a:rPr>
              <a:t>, pero nunca implementados.</a:t>
            </a:r>
            <a:endParaRPr sz="1500">
              <a:latin typeface="Ubuntu"/>
              <a:ea typeface="Ubuntu"/>
              <a:cs typeface="Ubuntu"/>
              <a:sym typeface="Ubuntu"/>
            </a:endParaRPr>
          </a:p>
          <a:p>
            <a:pPr indent="-323850" lvl="0" marL="457200" rtl="0" algn="l">
              <a:spcBef>
                <a:spcPts val="1000"/>
              </a:spcBef>
              <a:spcAft>
                <a:spcPts val="0"/>
              </a:spcAft>
              <a:buSzPts val="1500"/>
              <a:buChar char="●"/>
            </a:pPr>
            <a:r>
              <a:rPr lang="es-419" sz="1500">
                <a:latin typeface="Ubuntu"/>
                <a:ea typeface="Ubuntu"/>
                <a:cs typeface="Ubuntu"/>
                <a:sym typeface="Ubuntu"/>
              </a:rPr>
              <a:t>Los métodos </a:t>
            </a:r>
            <a:r>
              <a:rPr lang="es-419" sz="1500">
                <a:latin typeface="Inconsolata"/>
                <a:ea typeface="Inconsolata"/>
                <a:cs typeface="Inconsolata"/>
                <a:sym typeface="Inconsolata"/>
              </a:rPr>
              <a:t>abstract</a:t>
            </a:r>
            <a:r>
              <a:rPr lang="es-419" sz="1500">
                <a:latin typeface="Ubuntu"/>
                <a:ea typeface="Ubuntu"/>
                <a:cs typeface="Ubuntu"/>
                <a:sym typeface="Ubuntu"/>
              </a:rPr>
              <a:t> se cierran con “;”, no con llaves. Tres maneras de detectar un método no abstracto:</a:t>
            </a:r>
            <a:endParaRPr sz="1500">
              <a:latin typeface="Ubuntu"/>
              <a:ea typeface="Ubuntu"/>
              <a:cs typeface="Ubuntu"/>
              <a:sym typeface="Ubuntu"/>
            </a:endParaRPr>
          </a:p>
          <a:p>
            <a:pPr indent="-323850" lvl="1" marL="914400" rtl="0" algn="l">
              <a:spcBef>
                <a:spcPts val="1000"/>
              </a:spcBef>
              <a:spcAft>
                <a:spcPts val="0"/>
              </a:spcAft>
              <a:buSzPts val="1500"/>
              <a:buChar char="○"/>
            </a:pPr>
            <a:r>
              <a:rPr lang="es-419" sz="1500">
                <a:latin typeface="Ubuntu"/>
                <a:ea typeface="Ubuntu"/>
                <a:cs typeface="Ubuntu"/>
                <a:sym typeface="Ubuntu"/>
              </a:rPr>
              <a:t>El método no está marcado como </a:t>
            </a:r>
            <a:r>
              <a:rPr lang="es-419" sz="1500">
                <a:latin typeface="Inconsolata"/>
                <a:ea typeface="Inconsolata"/>
                <a:cs typeface="Inconsolata"/>
                <a:sym typeface="Inconsolata"/>
              </a:rPr>
              <a:t>abstract</a:t>
            </a:r>
            <a:r>
              <a:rPr lang="es-419" sz="1500">
                <a:latin typeface="Ubuntu"/>
                <a:ea typeface="Ubuntu"/>
                <a:cs typeface="Ubuntu"/>
                <a:sym typeface="Ubuntu"/>
              </a:rPr>
              <a:t>.</a:t>
            </a:r>
            <a:endParaRPr sz="1500">
              <a:latin typeface="Ubuntu"/>
              <a:ea typeface="Ubuntu"/>
              <a:cs typeface="Ubuntu"/>
              <a:sym typeface="Ubuntu"/>
            </a:endParaRPr>
          </a:p>
          <a:p>
            <a:pPr indent="-323850" lvl="1" marL="914400" rtl="0" algn="l">
              <a:spcBef>
                <a:spcPts val="1000"/>
              </a:spcBef>
              <a:spcAft>
                <a:spcPts val="0"/>
              </a:spcAft>
              <a:buSzPts val="1500"/>
              <a:buChar char="○"/>
            </a:pPr>
            <a:r>
              <a:rPr lang="es-419" sz="1500">
                <a:latin typeface="Ubuntu"/>
                <a:ea typeface="Ubuntu"/>
                <a:cs typeface="Ubuntu"/>
                <a:sym typeface="Ubuntu"/>
              </a:rPr>
              <a:t>El método tiene llaves.</a:t>
            </a:r>
            <a:endParaRPr sz="1500">
              <a:latin typeface="Ubuntu"/>
              <a:ea typeface="Ubuntu"/>
              <a:cs typeface="Ubuntu"/>
              <a:sym typeface="Ubuntu"/>
            </a:endParaRPr>
          </a:p>
          <a:p>
            <a:pPr indent="-323850" lvl="1" marL="914400" rtl="0" algn="l">
              <a:spcBef>
                <a:spcPts val="1000"/>
              </a:spcBef>
              <a:spcAft>
                <a:spcPts val="0"/>
              </a:spcAft>
              <a:buSzPts val="1500"/>
              <a:buChar char="○"/>
            </a:pPr>
            <a:r>
              <a:rPr lang="es-419" sz="1500">
                <a:latin typeface="Ubuntu"/>
                <a:ea typeface="Ubuntu"/>
                <a:cs typeface="Ubuntu"/>
                <a:sym typeface="Ubuntu"/>
              </a:rPr>
              <a:t>El método PUEDE tener código entre llaves.</a:t>
            </a:r>
            <a:endParaRPr sz="1500">
              <a:latin typeface="Ubuntu"/>
              <a:ea typeface="Ubuntu"/>
              <a:cs typeface="Ubuntu"/>
              <a:sym typeface="Ubuntu"/>
            </a:endParaRPr>
          </a:p>
          <a:p>
            <a:pPr indent="-323850" lvl="0" marL="457200" rtl="0" algn="l">
              <a:spcBef>
                <a:spcPts val="1000"/>
              </a:spcBef>
              <a:spcAft>
                <a:spcPts val="0"/>
              </a:spcAft>
              <a:buSzPts val="1500"/>
              <a:buFont typeface="Ubuntu"/>
              <a:buChar char="●"/>
            </a:pPr>
            <a:r>
              <a:rPr lang="es-419" sz="1500">
                <a:latin typeface="Ubuntu"/>
                <a:ea typeface="Ubuntu"/>
                <a:cs typeface="Ubuntu"/>
                <a:sym typeface="Ubuntu"/>
              </a:rPr>
              <a:t>La primera clase no abstracta (concreta) para extender una clase abstracta debe implementar todos los métodos abstractos de la clase abstracta.</a:t>
            </a:r>
            <a:endParaRPr sz="1500">
              <a:latin typeface="Ubuntu"/>
              <a:ea typeface="Ubuntu"/>
              <a:cs typeface="Ubuntu"/>
              <a:sym typeface="Ubuntu"/>
            </a:endParaRPr>
          </a:p>
          <a:p>
            <a:pPr indent="0" lvl="0" marL="0" marR="0" rtl="0" algn="l">
              <a:lnSpc>
                <a:spcPct val="115000"/>
              </a:lnSpc>
              <a:spcBef>
                <a:spcPts val="1000"/>
              </a:spcBef>
              <a:spcAft>
                <a:spcPts val="1000"/>
              </a:spcAft>
              <a:buNone/>
            </a:pPr>
            <a:r>
              <a:t/>
            </a:r>
            <a:endParaRPr sz="1500">
              <a:latin typeface="Ubuntu"/>
              <a:ea typeface="Ubuntu"/>
              <a:cs typeface="Ubuntu"/>
              <a:sym typeface="Ubuntu"/>
            </a:endParaRPr>
          </a:p>
        </p:txBody>
      </p:sp>
      <p:sp>
        <p:nvSpPr>
          <p:cNvPr id="241" name="Google Shape;241;p33"/>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4"/>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248" name="Google Shape;248;p34"/>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Other Modifiers (II)</a:t>
            </a:r>
            <a:endParaRPr b="1" sz="2400">
              <a:latin typeface="Ubuntu"/>
              <a:ea typeface="Ubuntu"/>
              <a:cs typeface="Ubuntu"/>
              <a:sym typeface="Ubuntu"/>
            </a:endParaRPr>
          </a:p>
        </p:txBody>
      </p:sp>
      <p:sp>
        <p:nvSpPr>
          <p:cNvPr id="249" name="Google Shape;249;p34"/>
          <p:cNvSpPr txBox="1"/>
          <p:nvPr>
            <p:ph idx="1" type="body"/>
          </p:nvPr>
        </p:nvSpPr>
        <p:spPr>
          <a:xfrm>
            <a:off x="182400" y="1303600"/>
            <a:ext cx="8676000" cy="3645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Ubuntu"/>
              <a:buChar char="●"/>
            </a:pPr>
            <a:r>
              <a:rPr lang="es-419" sz="1600">
                <a:latin typeface="Ubuntu"/>
                <a:ea typeface="Ubuntu"/>
                <a:cs typeface="Ubuntu"/>
                <a:sym typeface="Ubuntu"/>
              </a:rPr>
              <a:t>El modificador </a:t>
            </a:r>
            <a:r>
              <a:rPr lang="es-419" sz="1600">
                <a:latin typeface="Inconsolata"/>
                <a:ea typeface="Inconsolata"/>
                <a:cs typeface="Inconsolata"/>
                <a:sym typeface="Inconsolata"/>
              </a:rPr>
              <a:t>synchronized</a:t>
            </a:r>
            <a:r>
              <a:rPr lang="es-419" sz="1600">
                <a:latin typeface="Ubuntu"/>
                <a:ea typeface="Ubuntu"/>
                <a:cs typeface="Ubuntu"/>
                <a:sym typeface="Ubuntu"/>
              </a:rPr>
              <a:t> sólo se aplica a los métodos y bloques de código.</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Los métodos </a:t>
            </a:r>
            <a:r>
              <a:rPr lang="es-419" sz="1600">
                <a:latin typeface="Inconsolata"/>
                <a:ea typeface="Inconsolata"/>
                <a:cs typeface="Inconsolata"/>
                <a:sym typeface="Inconsolata"/>
              </a:rPr>
              <a:t>synchronized</a:t>
            </a:r>
            <a:r>
              <a:rPr lang="es-419" sz="1600">
                <a:latin typeface="Ubuntu"/>
                <a:ea typeface="Ubuntu"/>
                <a:cs typeface="Ubuntu"/>
                <a:sym typeface="Ubuntu"/>
              </a:rPr>
              <a:t> pueden tener cualquier control de acceso y también pueden ser marcados como finales.</a:t>
            </a:r>
            <a:endParaRPr sz="1600">
              <a:latin typeface="Ubuntu"/>
              <a:ea typeface="Ubuntu"/>
              <a:cs typeface="Ubuntu"/>
              <a:sym typeface="Ubuntu"/>
            </a:endParaRPr>
          </a:p>
          <a:p>
            <a:pPr indent="-330200" lvl="0" marL="457200" rtl="0" algn="l">
              <a:spcBef>
                <a:spcPts val="1000"/>
              </a:spcBef>
              <a:spcAft>
                <a:spcPts val="0"/>
              </a:spcAft>
              <a:buSzPts val="1600"/>
              <a:buChar char="●"/>
            </a:pPr>
            <a:r>
              <a:rPr lang="es-419" sz="1600">
                <a:latin typeface="Ubuntu"/>
                <a:ea typeface="Ubuntu"/>
                <a:cs typeface="Ubuntu"/>
                <a:sym typeface="Ubuntu"/>
              </a:rPr>
              <a:t>Los métodos </a:t>
            </a:r>
            <a:r>
              <a:rPr lang="es-419" sz="1600">
                <a:latin typeface="Inconsolata"/>
                <a:ea typeface="Inconsolata"/>
                <a:cs typeface="Inconsolata"/>
                <a:sym typeface="Inconsolata"/>
              </a:rPr>
              <a:t>abstract</a:t>
            </a:r>
            <a:r>
              <a:rPr lang="es-419" sz="1600">
                <a:latin typeface="Ubuntu"/>
                <a:ea typeface="Ubuntu"/>
                <a:cs typeface="Ubuntu"/>
                <a:sym typeface="Ubuntu"/>
              </a:rPr>
              <a:t> deben ser implementados por una subclase, por lo que deben ser heredables. Por esta razón:</a:t>
            </a:r>
            <a:endParaRPr sz="1600">
              <a:latin typeface="Ubuntu"/>
              <a:ea typeface="Ubuntu"/>
              <a:cs typeface="Ubuntu"/>
              <a:sym typeface="Ubuntu"/>
            </a:endParaRPr>
          </a:p>
          <a:p>
            <a:pPr indent="-330200" lvl="1" marL="914400" rtl="0" algn="l">
              <a:spcBef>
                <a:spcPts val="1000"/>
              </a:spcBef>
              <a:spcAft>
                <a:spcPts val="0"/>
              </a:spcAft>
              <a:buSzPts val="1600"/>
              <a:buChar char="○"/>
            </a:pPr>
            <a:r>
              <a:rPr lang="es-419" sz="1600">
                <a:latin typeface="Ubuntu"/>
                <a:ea typeface="Ubuntu"/>
                <a:cs typeface="Ubuntu"/>
                <a:sym typeface="Ubuntu"/>
              </a:rPr>
              <a:t>los métodos </a:t>
            </a:r>
            <a:r>
              <a:rPr lang="es-419" sz="1600">
                <a:latin typeface="Inconsolata"/>
                <a:ea typeface="Inconsolata"/>
                <a:cs typeface="Inconsolata"/>
                <a:sym typeface="Inconsolata"/>
              </a:rPr>
              <a:t>abstract</a:t>
            </a:r>
            <a:r>
              <a:rPr lang="es-419" sz="1600">
                <a:latin typeface="Ubuntu"/>
                <a:ea typeface="Ubuntu"/>
                <a:cs typeface="Ubuntu"/>
                <a:sym typeface="Ubuntu"/>
              </a:rPr>
              <a:t> no pueden ser  private. </a:t>
            </a:r>
            <a:endParaRPr sz="1600">
              <a:latin typeface="Ubuntu"/>
              <a:ea typeface="Ubuntu"/>
              <a:cs typeface="Ubuntu"/>
              <a:sym typeface="Ubuntu"/>
            </a:endParaRPr>
          </a:p>
          <a:p>
            <a:pPr indent="-330200" lvl="1" marL="914400" rtl="0" algn="l">
              <a:spcBef>
                <a:spcPts val="1000"/>
              </a:spcBef>
              <a:spcAft>
                <a:spcPts val="0"/>
              </a:spcAft>
              <a:buSzPts val="1600"/>
              <a:buChar char="○"/>
            </a:pPr>
            <a:r>
              <a:rPr lang="es-419" sz="1600">
                <a:latin typeface="Ubuntu"/>
                <a:ea typeface="Ubuntu"/>
                <a:cs typeface="Ubuntu"/>
                <a:sym typeface="Ubuntu"/>
              </a:rPr>
              <a:t>los métodos  </a:t>
            </a:r>
            <a:r>
              <a:rPr lang="es-419" sz="1600">
                <a:latin typeface="Inconsolata"/>
                <a:ea typeface="Inconsolata"/>
                <a:cs typeface="Inconsolata"/>
                <a:sym typeface="Inconsolata"/>
              </a:rPr>
              <a:t>abstract</a:t>
            </a:r>
            <a:r>
              <a:rPr lang="es-419" sz="1600">
                <a:latin typeface="Ubuntu"/>
                <a:ea typeface="Ubuntu"/>
                <a:cs typeface="Ubuntu"/>
                <a:sym typeface="Ubuntu"/>
              </a:rPr>
              <a:t> no pueden ser  final.</a:t>
            </a:r>
            <a:endParaRPr sz="1600">
              <a:latin typeface="Ubuntu"/>
              <a:ea typeface="Ubuntu"/>
              <a:cs typeface="Ubuntu"/>
              <a:sym typeface="Ubuntu"/>
            </a:endParaRPr>
          </a:p>
          <a:p>
            <a:pPr indent="-330200" lvl="1" marL="914400" rtl="0" algn="l">
              <a:spcBef>
                <a:spcPts val="1000"/>
              </a:spcBef>
              <a:spcAft>
                <a:spcPts val="0"/>
              </a:spcAft>
              <a:buSzPts val="1600"/>
              <a:buChar char="○"/>
            </a:pPr>
            <a:r>
              <a:rPr lang="es-419" sz="1600">
                <a:latin typeface="Ubuntu"/>
                <a:ea typeface="Ubuntu"/>
                <a:cs typeface="Ubuntu"/>
                <a:sym typeface="Ubuntu"/>
              </a:rPr>
              <a:t>el modificador native se aplica solo a métodos.</a:t>
            </a:r>
            <a:endParaRPr sz="1600">
              <a:latin typeface="Ubuntu"/>
              <a:ea typeface="Ubuntu"/>
              <a:cs typeface="Ubuntu"/>
              <a:sym typeface="Ubuntu"/>
            </a:endParaRPr>
          </a:p>
          <a:p>
            <a:pPr indent="-330200" lvl="1" marL="914400" rtl="0" algn="l">
              <a:spcBef>
                <a:spcPts val="1000"/>
              </a:spcBef>
              <a:spcAft>
                <a:spcPts val="1000"/>
              </a:spcAft>
              <a:buSzPts val="1600"/>
              <a:buChar char="○"/>
            </a:pPr>
            <a:r>
              <a:rPr lang="es-419" sz="1600">
                <a:latin typeface="Ubuntu"/>
                <a:ea typeface="Ubuntu"/>
                <a:cs typeface="Ubuntu"/>
                <a:sym typeface="Ubuntu"/>
              </a:rPr>
              <a:t>el modificador   strictfp se aplica solo a métodos y clases.</a:t>
            </a:r>
            <a:endParaRPr sz="1600">
              <a:latin typeface="Ubuntu"/>
              <a:ea typeface="Ubuntu"/>
              <a:cs typeface="Ubuntu"/>
              <a:sym typeface="Ubuntu"/>
            </a:endParaRPr>
          </a:p>
        </p:txBody>
      </p:sp>
      <p:sp>
        <p:nvSpPr>
          <p:cNvPr id="250" name="Google Shape;250;p34"/>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257" name="Google Shape;257;p35"/>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Methods with var-args</a:t>
            </a:r>
            <a:endParaRPr b="1" sz="2400">
              <a:latin typeface="Ubuntu"/>
              <a:ea typeface="Ubuntu"/>
              <a:cs typeface="Ubuntu"/>
              <a:sym typeface="Ubuntu"/>
            </a:endParaRPr>
          </a:p>
        </p:txBody>
      </p:sp>
      <p:sp>
        <p:nvSpPr>
          <p:cNvPr id="258" name="Google Shape;258;p35"/>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buntu"/>
              <a:buChar char="●"/>
            </a:pPr>
            <a:r>
              <a:rPr lang="es-419">
                <a:latin typeface="Ubuntu"/>
                <a:ea typeface="Ubuntu"/>
                <a:cs typeface="Ubuntu"/>
                <a:sym typeface="Ubuntu"/>
              </a:rPr>
              <a:t>A partir de Java 5, los métodos pueden declarar un parámetro que acepta de cero a muchos argumentos, el llamado método var-arg.</a:t>
            </a:r>
            <a:endParaRPr>
              <a:latin typeface="Ubuntu"/>
              <a:ea typeface="Ubuntu"/>
              <a:cs typeface="Ubuntu"/>
              <a:sym typeface="Ubuntu"/>
            </a:endParaRPr>
          </a:p>
          <a:p>
            <a:pPr indent="-342900" lvl="0" marL="457200" rtl="0" algn="l">
              <a:spcBef>
                <a:spcPts val="1000"/>
              </a:spcBef>
              <a:spcAft>
                <a:spcPts val="0"/>
              </a:spcAft>
              <a:buSzPts val="1800"/>
              <a:buChar char="●"/>
            </a:pPr>
            <a:r>
              <a:rPr lang="es-419">
                <a:latin typeface="Ubuntu"/>
                <a:ea typeface="Ubuntu"/>
                <a:cs typeface="Ubuntu"/>
                <a:sym typeface="Ubuntu"/>
              </a:rPr>
              <a:t>Un parámetro var-arg parameter es declarado con la sintaxis  </a:t>
            </a:r>
            <a:r>
              <a:rPr lang="es-419">
                <a:latin typeface="Inconsolata"/>
                <a:ea typeface="Inconsolata"/>
                <a:cs typeface="Inconsolata"/>
                <a:sym typeface="Inconsolata"/>
              </a:rPr>
              <a:t>type... name</a:t>
            </a:r>
            <a:r>
              <a:rPr lang="es-419">
                <a:latin typeface="Ubuntu"/>
                <a:ea typeface="Ubuntu"/>
                <a:cs typeface="Ubuntu"/>
                <a:sym typeface="Ubuntu"/>
              </a:rPr>
              <a:t>; por ejemplo</a:t>
            </a:r>
            <a:endParaRPr>
              <a:latin typeface="Ubuntu"/>
              <a:ea typeface="Ubuntu"/>
              <a:cs typeface="Ubuntu"/>
              <a:sym typeface="Ubuntu"/>
            </a:endParaRPr>
          </a:p>
          <a:p>
            <a:pPr indent="0" lvl="0" marL="457200" rtl="0" algn="l">
              <a:spcBef>
                <a:spcPts val="1000"/>
              </a:spcBef>
              <a:spcAft>
                <a:spcPts val="0"/>
              </a:spcAft>
              <a:buNone/>
            </a:pPr>
            <a:r>
              <a:rPr lang="es-419">
                <a:latin typeface="Inconsolata"/>
                <a:ea typeface="Inconsolata"/>
                <a:cs typeface="Inconsolata"/>
                <a:sym typeface="Inconsolata"/>
              </a:rPr>
              <a:t>void doStuff(int... x) { }</a:t>
            </a:r>
            <a:endParaRPr>
              <a:latin typeface="Ubuntu"/>
              <a:ea typeface="Ubuntu"/>
              <a:cs typeface="Ubuntu"/>
              <a:sym typeface="Ubuntu"/>
            </a:endParaRPr>
          </a:p>
          <a:p>
            <a:pPr indent="-342900" lvl="0" marL="457200" rtl="0" algn="l">
              <a:spcBef>
                <a:spcPts val="1000"/>
              </a:spcBef>
              <a:spcAft>
                <a:spcPts val="0"/>
              </a:spcAft>
              <a:buSzPts val="1800"/>
              <a:buChar char="●"/>
            </a:pPr>
            <a:r>
              <a:rPr lang="es-419">
                <a:latin typeface="Ubuntu"/>
                <a:ea typeface="Ubuntu"/>
                <a:cs typeface="Ubuntu"/>
                <a:sym typeface="Ubuntu"/>
              </a:rPr>
              <a:t>Los métodos var-arg solo pueden tener un único parámetro de este tipo.</a:t>
            </a:r>
            <a:endParaRPr>
              <a:latin typeface="Ubuntu"/>
              <a:ea typeface="Ubuntu"/>
              <a:cs typeface="Ubuntu"/>
              <a:sym typeface="Ubuntu"/>
            </a:endParaRPr>
          </a:p>
          <a:p>
            <a:pPr indent="-342900" lvl="0" marL="457200" rtl="0" algn="l">
              <a:spcBef>
                <a:spcPts val="1000"/>
              </a:spcBef>
              <a:spcAft>
                <a:spcPts val="1000"/>
              </a:spcAft>
              <a:buSzPts val="1800"/>
              <a:buChar char="●"/>
            </a:pPr>
            <a:r>
              <a:rPr lang="es-419">
                <a:latin typeface="Ubuntu"/>
                <a:ea typeface="Ubuntu"/>
                <a:cs typeface="Ubuntu"/>
                <a:sym typeface="Ubuntu"/>
              </a:rPr>
              <a:t>Los métodos que combinan parámetros normales con var-arg, este debe ser el último.</a:t>
            </a:r>
            <a:br>
              <a:rPr lang="es-419">
                <a:latin typeface="Ubuntu"/>
                <a:ea typeface="Ubuntu"/>
                <a:cs typeface="Ubuntu"/>
                <a:sym typeface="Ubuntu"/>
              </a:rPr>
            </a:br>
            <a:endParaRPr>
              <a:latin typeface="Ubuntu"/>
              <a:ea typeface="Ubuntu"/>
              <a:cs typeface="Ubuntu"/>
              <a:sym typeface="Ubuntu"/>
            </a:endParaRPr>
          </a:p>
        </p:txBody>
      </p:sp>
      <p:sp>
        <p:nvSpPr>
          <p:cNvPr id="259" name="Google Shape;259;p35"/>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266" name="Google Shape;266;p36"/>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solidFill>
                  <a:srgbClr val="FFFFFF"/>
                </a:solidFill>
                <a:latin typeface="Ubuntu"/>
                <a:ea typeface="Ubuntu"/>
                <a:cs typeface="Ubuntu"/>
                <a:sym typeface="Ubuntu"/>
              </a:rPr>
              <a:t>Variable Declarations (I)</a:t>
            </a:r>
            <a:endParaRPr b="1" sz="2200">
              <a:latin typeface="Ubuntu"/>
              <a:ea typeface="Ubuntu"/>
              <a:cs typeface="Ubuntu"/>
              <a:sym typeface="Ubuntu"/>
            </a:endParaRPr>
          </a:p>
        </p:txBody>
      </p:sp>
      <p:sp>
        <p:nvSpPr>
          <p:cNvPr id="267" name="Google Shape;267;p36"/>
          <p:cNvSpPr txBox="1"/>
          <p:nvPr>
            <p:ph idx="1" type="body"/>
          </p:nvPr>
        </p:nvSpPr>
        <p:spPr>
          <a:xfrm>
            <a:off x="182400" y="1229575"/>
            <a:ext cx="8676000" cy="371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latin typeface="Ubuntu"/>
                <a:ea typeface="Ubuntu"/>
                <a:cs typeface="Ubuntu"/>
                <a:sym typeface="Ubuntu"/>
              </a:rPr>
              <a:t>Las variables de instancia pueden</a:t>
            </a:r>
            <a:endParaRPr>
              <a:latin typeface="Ubuntu"/>
              <a:ea typeface="Ubuntu"/>
              <a:cs typeface="Ubuntu"/>
              <a:sym typeface="Ubuntu"/>
            </a:endParaRPr>
          </a:p>
          <a:p>
            <a:pPr indent="-342900" lvl="1" marL="914400" rtl="0" algn="l">
              <a:spcBef>
                <a:spcPts val="1000"/>
              </a:spcBef>
              <a:spcAft>
                <a:spcPts val="0"/>
              </a:spcAft>
              <a:buSzPts val="1800"/>
              <a:buChar char="○"/>
            </a:pPr>
            <a:r>
              <a:rPr lang="es-419" sz="1800">
                <a:latin typeface="Ubuntu"/>
                <a:ea typeface="Ubuntu"/>
                <a:cs typeface="Ubuntu"/>
                <a:sym typeface="Ubuntu"/>
              </a:rPr>
              <a:t>Tener control de acceso</a:t>
            </a:r>
            <a:endParaRPr sz="1800">
              <a:latin typeface="Ubuntu"/>
              <a:ea typeface="Ubuntu"/>
              <a:cs typeface="Ubuntu"/>
              <a:sym typeface="Ubuntu"/>
            </a:endParaRPr>
          </a:p>
          <a:p>
            <a:pPr indent="-342900" lvl="1" marL="914400" rtl="0" algn="l">
              <a:spcBef>
                <a:spcPts val="1000"/>
              </a:spcBef>
              <a:spcAft>
                <a:spcPts val="0"/>
              </a:spcAft>
              <a:buSzPts val="1800"/>
              <a:buChar char="○"/>
            </a:pPr>
            <a:r>
              <a:rPr lang="es-419" sz="1800">
                <a:latin typeface="Ubuntu"/>
                <a:ea typeface="Ubuntu"/>
                <a:cs typeface="Ubuntu"/>
                <a:sym typeface="Ubuntu"/>
              </a:rPr>
              <a:t>Marcadas como </a:t>
            </a:r>
            <a:r>
              <a:rPr lang="es-419" sz="1800">
                <a:latin typeface="Inconsolata"/>
                <a:ea typeface="Inconsolata"/>
                <a:cs typeface="Inconsolata"/>
                <a:sym typeface="Inconsolata"/>
              </a:rPr>
              <a:t>final</a:t>
            </a:r>
            <a:r>
              <a:rPr lang="es-419" sz="1800">
                <a:latin typeface="Ubuntu"/>
                <a:ea typeface="Ubuntu"/>
                <a:cs typeface="Ubuntu"/>
                <a:sym typeface="Ubuntu"/>
              </a:rPr>
              <a:t> o </a:t>
            </a:r>
            <a:r>
              <a:rPr lang="es-419" sz="1800">
                <a:latin typeface="Inconsolata"/>
                <a:ea typeface="Inconsolata"/>
                <a:cs typeface="Inconsolata"/>
                <a:sym typeface="Inconsolata"/>
              </a:rPr>
              <a:t>transient</a:t>
            </a:r>
            <a:endParaRPr sz="1800">
              <a:latin typeface="Inconsolata"/>
              <a:ea typeface="Inconsolata"/>
              <a:cs typeface="Inconsolata"/>
              <a:sym typeface="Inconsolata"/>
            </a:endParaRPr>
          </a:p>
          <a:p>
            <a:pPr indent="-342900" lvl="0" marL="457200" rtl="0" algn="l">
              <a:spcBef>
                <a:spcPts val="1000"/>
              </a:spcBef>
              <a:spcAft>
                <a:spcPts val="0"/>
              </a:spcAft>
              <a:buSzPts val="1800"/>
              <a:buChar char="●"/>
            </a:pPr>
            <a:r>
              <a:rPr lang="es-419">
                <a:latin typeface="Ubuntu"/>
                <a:ea typeface="Ubuntu"/>
                <a:cs typeface="Ubuntu"/>
                <a:sym typeface="Ubuntu"/>
              </a:rPr>
              <a:t>Las variables de instancia no pueden ser </a:t>
            </a:r>
            <a:r>
              <a:rPr lang="es-419">
                <a:latin typeface="Inconsolata"/>
                <a:ea typeface="Inconsolata"/>
                <a:cs typeface="Inconsolata"/>
                <a:sym typeface="Inconsolata"/>
              </a:rPr>
              <a:t>abstract</a:t>
            </a:r>
            <a:r>
              <a:rPr lang="es-419">
                <a:latin typeface="Ubuntu"/>
                <a:ea typeface="Ubuntu"/>
                <a:cs typeface="Ubuntu"/>
                <a:sym typeface="Ubuntu"/>
              </a:rPr>
              <a:t>, </a:t>
            </a:r>
            <a:r>
              <a:rPr lang="es-419">
                <a:latin typeface="Inconsolata"/>
                <a:ea typeface="Inconsolata"/>
                <a:cs typeface="Inconsolata"/>
                <a:sym typeface="Inconsolata"/>
              </a:rPr>
              <a:t>synchronized</a:t>
            </a:r>
            <a:r>
              <a:rPr lang="es-419">
                <a:latin typeface="Ubuntu"/>
                <a:ea typeface="Ubuntu"/>
                <a:cs typeface="Ubuntu"/>
                <a:sym typeface="Ubuntu"/>
              </a:rPr>
              <a:t>, </a:t>
            </a:r>
            <a:r>
              <a:rPr lang="es-419">
                <a:latin typeface="Inconsolata"/>
                <a:ea typeface="Inconsolata"/>
                <a:cs typeface="Inconsolata"/>
                <a:sym typeface="Inconsolata"/>
              </a:rPr>
              <a:t>native</a:t>
            </a:r>
            <a:r>
              <a:rPr lang="es-419">
                <a:latin typeface="Ubuntu"/>
                <a:ea typeface="Ubuntu"/>
                <a:cs typeface="Ubuntu"/>
                <a:sym typeface="Ubuntu"/>
              </a:rPr>
              <a:t>, o </a:t>
            </a:r>
            <a:r>
              <a:rPr lang="es-419">
                <a:latin typeface="Inconsolata"/>
                <a:ea typeface="Inconsolata"/>
                <a:cs typeface="Inconsolata"/>
                <a:sym typeface="Inconsolata"/>
              </a:rPr>
              <a:t>strictfp</a:t>
            </a:r>
            <a:r>
              <a:rPr lang="es-419">
                <a:latin typeface="Ubuntu"/>
                <a:ea typeface="Ubuntu"/>
                <a:cs typeface="Ubuntu"/>
                <a:sym typeface="Ubuntu"/>
              </a:rPr>
              <a:t>.</a:t>
            </a:r>
            <a:endParaRPr>
              <a:latin typeface="Ubuntu"/>
              <a:ea typeface="Ubuntu"/>
              <a:cs typeface="Ubuntu"/>
              <a:sym typeface="Ubuntu"/>
            </a:endParaRPr>
          </a:p>
          <a:p>
            <a:pPr indent="-342900" lvl="0" marL="457200" rtl="0" algn="l">
              <a:spcBef>
                <a:spcPts val="1000"/>
              </a:spcBef>
              <a:spcAft>
                <a:spcPts val="1000"/>
              </a:spcAft>
              <a:buSzPts val="1800"/>
              <a:buChar char="●"/>
            </a:pPr>
            <a:r>
              <a:rPr lang="es-419">
                <a:latin typeface="Ubuntu"/>
                <a:ea typeface="Ubuntu"/>
                <a:cs typeface="Ubuntu"/>
                <a:sym typeface="Ubuntu"/>
              </a:rPr>
              <a:t>Es legal declarar una variable local con el mismo nombre que una variable de instancia; se llama</a:t>
            </a:r>
            <a:br>
              <a:rPr lang="es-419">
                <a:latin typeface="Ubuntu"/>
                <a:ea typeface="Ubuntu"/>
                <a:cs typeface="Ubuntu"/>
                <a:sym typeface="Ubuntu"/>
              </a:rPr>
            </a:br>
            <a:r>
              <a:rPr lang="es-419">
                <a:latin typeface="Ubuntu"/>
                <a:ea typeface="Ubuntu"/>
                <a:cs typeface="Ubuntu"/>
                <a:sym typeface="Ubuntu"/>
              </a:rPr>
              <a:t>“shadowing.”</a:t>
            </a:r>
            <a:endParaRPr>
              <a:latin typeface="Ubuntu"/>
              <a:ea typeface="Ubuntu"/>
              <a:cs typeface="Ubuntu"/>
              <a:sym typeface="Ubuntu"/>
            </a:endParaRPr>
          </a:p>
        </p:txBody>
      </p:sp>
      <p:sp>
        <p:nvSpPr>
          <p:cNvPr id="268" name="Google Shape;268;p36"/>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7"/>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275" name="Google Shape;275;p37"/>
          <p:cNvSpPr txBox="1"/>
          <p:nvPr>
            <p:ph type="title"/>
          </p:nvPr>
        </p:nvSpPr>
        <p:spPr>
          <a:xfrm>
            <a:off x="5673400" y="656875"/>
            <a:ext cx="3586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solidFill>
                  <a:srgbClr val="FFFFFF"/>
                </a:solidFill>
                <a:latin typeface="Ubuntu"/>
                <a:ea typeface="Ubuntu"/>
                <a:cs typeface="Ubuntu"/>
                <a:sym typeface="Ubuntu"/>
              </a:rPr>
              <a:t>Variable Declarations (II)</a:t>
            </a:r>
            <a:endParaRPr b="1" sz="2200">
              <a:latin typeface="Ubuntu"/>
              <a:ea typeface="Ubuntu"/>
              <a:cs typeface="Ubuntu"/>
              <a:sym typeface="Ubuntu"/>
            </a:endParaRPr>
          </a:p>
        </p:txBody>
      </p:sp>
      <p:sp>
        <p:nvSpPr>
          <p:cNvPr id="276" name="Google Shape;276;p37"/>
          <p:cNvSpPr txBox="1"/>
          <p:nvPr>
            <p:ph idx="1" type="body"/>
          </p:nvPr>
        </p:nvSpPr>
        <p:spPr>
          <a:xfrm>
            <a:off x="182400" y="1305775"/>
            <a:ext cx="8676000" cy="3719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s-419" sz="1500">
                <a:latin typeface="Ubuntu"/>
                <a:ea typeface="Ubuntu"/>
                <a:cs typeface="Ubuntu"/>
                <a:sym typeface="Ubuntu"/>
              </a:rPr>
              <a:t>Las variables </a:t>
            </a:r>
            <a:r>
              <a:rPr lang="es-419" sz="1500">
                <a:latin typeface="Inconsolata"/>
                <a:ea typeface="Inconsolata"/>
                <a:cs typeface="Inconsolata"/>
                <a:sym typeface="Inconsolata"/>
              </a:rPr>
              <a:t>final</a:t>
            </a:r>
            <a:r>
              <a:rPr lang="es-419" sz="1500">
                <a:latin typeface="Ubuntu"/>
                <a:ea typeface="Ubuntu"/>
                <a:cs typeface="Ubuntu"/>
                <a:sym typeface="Ubuntu"/>
              </a:rPr>
              <a:t> poseen las siguientes propiedades:</a:t>
            </a:r>
            <a:endParaRPr sz="1500">
              <a:latin typeface="Ubuntu"/>
              <a:ea typeface="Ubuntu"/>
              <a:cs typeface="Ubuntu"/>
              <a:sym typeface="Ubuntu"/>
            </a:endParaRPr>
          </a:p>
          <a:p>
            <a:pPr indent="-323850" lvl="1" marL="914400" rtl="0" algn="l">
              <a:spcBef>
                <a:spcPts val="1000"/>
              </a:spcBef>
              <a:spcAft>
                <a:spcPts val="0"/>
              </a:spcAft>
              <a:buSzPts val="1500"/>
              <a:buChar char="○"/>
            </a:pPr>
            <a:r>
              <a:rPr lang="es-419" sz="1500">
                <a:latin typeface="Ubuntu"/>
                <a:ea typeface="Ubuntu"/>
                <a:cs typeface="Ubuntu"/>
                <a:sym typeface="Ubuntu"/>
              </a:rPr>
              <a:t>Las variables </a:t>
            </a:r>
            <a:r>
              <a:rPr lang="es-419" sz="1500">
                <a:latin typeface="Inconsolata"/>
                <a:ea typeface="Inconsolata"/>
                <a:cs typeface="Inconsolata"/>
                <a:sym typeface="Inconsolata"/>
              </a:rPr>
              <a:t>final</a:t>
            </a:r>
            <a:r>
              <a:rPr lang="es-419" sz="1500">
                <a:latin typeface="Ubuntu"/>
                <a:ea typeface="Ubuntu"/>
                <a:cs typeface="Ubuntu"/>
                <a:sym typeface="Ubuntu"/>
              </a:rPr>
              <a:t> no se pueden reasignar una vez asignado un valor.</a:t>
            </a:r>
            <a:endParaRPr sz="1500">
              <a:latin typeface="Ubuntu"/>
              <a:ea typeface="Ubuntu"/>
              <a:cs typeface="Ubuntu"/>
              <a:sym typeface="Ubuntu"/>
            </a:endParaRPr>
          </a:p>
          <a:p>
            <a:pPr indent="-323850" lvl="1" marL="914400" rtl="0" algn="l">
              <a:spcBef>
                <a:spcPts val="1000"/>
              </a:spcBef>
              <a:spcAft>
                <a:spcPts val="0"/>
              </a:spcAft>
              <a:buSzPts val="1500"/>
              <a:buChar char="○"/>
            </a:pPr>
            <a:r>
              <a:rPr lang="es-419" sz="1500">
                <a:latin typeface="Ubuntu"/>
                <a:ea typeface="Ubuntu"/>
                <a:cs typeface="Ubuntu"/>
                <a:sym typeface="Ubuntu"/>
              </a:rPr>
              <a:t>Las variables de referencia </a:t>
            </a:r>
            <a:r>
              <a:rPr lang="es-419" sz="1500">
                <a:latin typeface="Inconsolata"/>
                <a:ea typeface="Inconsolata"/>
                <a:cs typeface="Inconsolata"/>
                <a:sym typeface="Inconsolata"/>
              </a:rPr>
              <a:t>final</a:t>
            </a:r>
            <a:r>
              <a:rPr lang="es-419" sz="1500">
                <a:latin typeface="Ubuntu"/>
                <a:ea typeface="Ubuntu"/>
                <a:cs typeface="Ubuntu"/>
                <a:sym typeface="Ubuntu"/>
              </a:rPr>
              <a:t> no pueden referirse a un objeto diferente una vez que el objeto ha sido asignado a la variable final.</a:t>
            </a:r>
            <a:endParaRPr sz="1500">
              <a:latin typeface="Ubuntu"/>
              <a:ea typeface="Ubuntu"/>
              <a:cs typeface="Ubuntu"/>
              <a:sym typeface="Ubuntu"/>
            </a:endParaRPr>
          </a:p>
          <a:p>
            <a:pPr indent="-323850" lvl="1" marL="914400" rtl="0" algn="l">
              <a:spcBef>
                <a:spcPts val="1000"/>
              </a:spcBef>
              <a:spcAft>
                <a:spcPts val="0"/>
              </a:spcAft>
              <a:buSzPts val="1500"/>
              <a:buChar char="○"/>
            </a:pPr>
            <a:r>
              <a:rPr lang="es-419" sz="1500">
                <a:latin typeface="Ubuntu"/>
                <a:ea typeface="Ubuntu"/>
                <a:cs typeface="Ubuntu"/>
                <a:sym typeface="Ubuntu"/>
              </a:rPr>
              <a:t>Las variables de </a:t>
            </a:r>
            <a:r>
              <a:rPr lang="es-419" sz="1500">
                <a:latin typeface="Inconsolata"/>
                <a:ea typeface="Inconsolata"/>
                <a:cs typeface="Inconsolata"/>
                <a:sym typeface="Inconsolata"/>
              </a:rPr>
              <a:t>final</a:t>
            </a:r>
            <a:r>
              <a:rPr lang="es-419" sz="1500">
                <a:latin typeface="Ubuntu"/>
                <a:ea typeface="Ubuntu"/>
                <a:cs typeface="Ubuntu"/>
                <a:sym typeface="Ubuntu"/>
              </a:rPr>
              <a:t> deben ser inicializado antes de que el constructor se complete.</a:t>
            </a:r>
            <a:endParaRPr sz="1500">
              <a:latin typeface="Ubuntu"/>
              <a:ea typeface="Ubuntu"/>
              <a:cs typeface="Ubuntu"/>
              <a:sym typeface="Ubuntu"/>
            </a:endParaRPr>
          </a:p>
          <a:p>
            <a:pPr indent="-323850" lvl="0" marL="457200" rtl="0" algn="l">
              <a:spcBef>
                <a:spcPts val="1000"/>
              </a:spcBef>
              <a:spcAft>
                <a:spcPts val="0"/>
              </a:spcAft>
              <a:buSzPts val="1500"/>
              <a:buChar char="●"/>
            </a:pPr>
            <a:r>
              <a:rPr lang="es-419" sz="1500">
                <a:latin typeface="Ubuntu"/>
                <a:ea typeface="Ubuntu"/>
                <a:cs typeface="Ubuntu"/>
                <a:sym typeface="Ubuntu"/>
              </a:rPr>
              <a:t>No existe tal cosa como un objeto </a:t>
            </a:r>
            <a:r>
              <a:rPr lang="es-419" sz="1500">
                <a:latin typeface="Inconsolata"/>
                <a:ea typeface="Inconsolata"/>
                <a:cs typeface="Inconsolata"/>
                <a:sym typeface="Inconsolata"/>
              </a:rPr>
              <a:t>final</a:t>
            </a:r>
            <a:r>
              <a:rPr lang="es-419" sz="1500">
                <a:latin typeface="Ubuntu"/>
                <a:ea typeface="Ubuntu"/>
                <a:cs typeface="Ubuntu"/>
                <a:sym typeface="Ubuntu"/>
              </a:rPr>
              <a:t>. Una referencia de objeto marcada como </a:t>
            </a:r>
            <a:r>
              <a:rPr lang="es-419" sz="1500">
                <a:latin typeface="Inconsolata"/>
                <a:ea typeface="Inconsolata"/>
                <a:cs typeface="Inconsolata"/>
                <a:sym typeface="Inconsolata"/>
              </a:rPr>
              <a:t>final</a:t>
            </a:r>
            <a:r>
              <a:rPr lang="es-419" sz="1500">
                <a:latin typeface="Ubuntu"/>
                <a:ea typeface="Ubuntu"/>
                <a:cs typeface="Ubuntu"/>
                <a:sym typeface="Ubuntu"/>
              </a:rPr>
              <a:t> NO significa que el objeto en sí no pueda cambiar.</a:t>
            </a:r>
            <a:endParaRPr sz="1500">
              <a:latin typeface="Ubuntu"/>
              <a:ea typeface="Ubuntu"/>
              <a:cs typeface="Ubuntu"/>
              <a:sym typeface="Ubuntu"/>
            </a:endParaRPr>
          </a:p>
          <a:p>
            <a:pPr indent="-323850" lvl="0" marL="457200" rtl="0" algn="l">
              <a:spcBef>
                <a:spcPts val="1000"/>
              </a:spcBef>
              <a:spcAft>
                <a:spcPts val="0"/>
              </a:spcAft>
              <a:buSzPts val="1500"/>
              <a:buChar char="●"/>
            </a:pPr>
            <a:r>
              <a:rPr lang="es-419" sz="1500">
                <a:latin typeface="Ubuntu"/>
                <a:ea typeface="Ubuntu"/>
                <a:cs typeface="Ubuntu"/>
                <a:sym typeface="Ubuntu"/>
              </a:rPr>
              <a:t>El modificador </a:t>
            </a:r>
            <a:r>
              <a:rPr lang="es-419" sz="1500">
                <a:latin typeface="Inconsolata"/>
                <a:ea typeface="Inconsolata"/>
                <a:cs typeface="Inconsolata"/>
                <a:sym typeface="Inconsolata"/>
              </a:rPr>
              <a:t>transient </a:t>
            </a:r>
            <a:r>
              <a:rPr lang="es-419" sz="1500">
                <a:latin typeface="Ubuntu"/>
                <a:ea typeface="Ubuntu"/>
                <a:cs typeface="Ubuntu"/>
                <a:sym typeface="Ubuntu"/>
              </a:rPr>
              <a:t>sólo se aplica a las variables de instancia.</a:t>
            </a:r>
            <a:endParaRPr sz="1500">
              <a:latin typeface="Ubuntu"/>
              <a:ea typeface="Ubuntu"/>
              <a:cs typeface="Ubuntu"/>
              <a:sym typeface="Ubuntu"/>
            </a:endParaRPr>
          </a:p>
          <a:p>
            <a:pPr indent="-323850" lvl="0" marL="457200" rtl="0" algn="l">
              <a:spcBef>
                <a:spcPts val="1000"/>
              </a:spcBef>
              <a:spcAft>
                <a:spcPts val="1000"/>
              </a:spcAft>
              <a:buSzPts val="1500"/>
              <a:buChar char="●"/>
            </a:pPr>
            <a:r>
              <a:rPr lang="es-419" sz="1500">
                <a:latin typeface="Ubuntu"/>
                <a:ea typeface="Ubuntu"/>
                <a:cs typeface="Ubuntu"/>
                <a:sym typeface="Ubuntu"/>
              </a:rPr>
              <a:t>El modificador </a:t>
            </a:r>
            <a:r>
              <a:rPr lang="es-419" sz="1500">
                <a:latin typeface="Inconsolata"/>
                <a:ea typeface="Inconsolata"/>
                <a:cs typeface="Inconsolata"/>
                <a:sym typeface="Inconsolata"/>
              </a:rPr>
              <a:t>volatile ("being stored in main memory and not from the CPU cache.")</a:t>
            </a:r>
            <a:r>
              <a:rPr lang="es-419" sz="1500">
                <a:latin typeface="Ubuntu"/>
                <a:ea typeface="Ubuntu"/>
                <a:cs typeface="Ubuntu"/>
                <a:sym typeface="Ubuntu"/>
              </a:rPr>
              <a:t> sólo se aplica a las variables de instancia. </a:t>
            </a:r>
            <a:endParaRPr sz="1500">
              <a:latin typeface="Ubuntu"/>
              <a:ea typeface="Ubuntu"/>
              <a:cs typeface="Ubuntu"/>
              <a:sym typeface="Ubuntu"/>
            </a:endParaRPr>
          </a:p>
        </p:txBody>
      </p:sp>
      <p:sp>
        <p:nvSpPr>
          <p:cNvPr id="277" name="Google Shape;277;p37"/>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284" name="Google Shape;284;p38"/>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Array Declarations</a:t>
            </a:r>
            <a:endParaRPr b="1" sz="2400">
              <a:latin typeface="Ubuntu"/>
              <a:ea typeface="Ubuntu"/>
              <a:cs typeface="Ubuntu"/>
              <a:sym typeface="Ubuntu"/>
            </a:endParaRPr>
          </a:p>
        </p:txBody>
      </p:sp>
      <p:sp>
        <p:nvSpPr>
          <p:cNvPr id="285" name="Google Shape;285;p38"/>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Ubuntu"/>
              <a:buChar char="●"/>
            </a:pPr>
            <a:r>
              <a:rPr lang="es-419" sz="1400">
                <a:latin typeface="Ubuntu"/>
                <a:ea typeface="Ubuntu"/>
                <a:cs typeface="Ubuntu"/>
                <a:sym typeface="Ubuntu"/>
              </a:rPr>
              <a:t>Los arrays pueden contener primitivas u objetos, pero la propia matriz es siempre un objeto.</a:t>
            </a:r>
            <a:endParaRPr sz="1400">
              <a:latin typeface="Ubuntu"/>
              <a:ea typeface="Ubuntu"/>
              <a:cs typeface="Ubuntu"/>
              <a:sym typeface="Ubuntu"/>
            </a:endParaRPr>
          </a:p>
          <a:p>
            <a:pPr indent="-317500" lvl="0" marL="457200" rtl="0" algn="l">
              <a:lnSpc>
                <a:spcPct val="150000"/>
              </a:lnSpc>
              <a:spcBef>
                <a:spcPts val="1000"/>
              </a:spcBef>
              <a:spcAft>
                <a:spcPts val="0"/>
              </a:spcAft>
              <a:buSzPts val="1400"/>
              <a:buFont typeface="Ubuntu"/>
              <a:buChar char="●"/>
            </a:pPr>
            <a:r>
              <a:rPr lang="es-419" sz="1400">
                <a:latin typeface="Ubuntu"/>
                <a:ea typeface="Ubuntu"/>
                <a:cs typeface="Ubuntu"/>
                <a:sym typeface="Ubuntu"/>
              </a:rPr>
              <a:t>Cuando se declara un array, los corchetes pueden estar a la izquierda oa la derecha del nombre de la variable.</a:t>
            </a:r>
            <a:endParaRPr sz="1400">
              <a:latin typeface="Ubuntu"/>
              <a:ea typeface="Ubuntu"/>
              <a:cs typeface="Ubuntu"/>
              <a:sym typeface="Ubuntu"/>
            </a:endParaRPr>
          </a:p>
          <a:p>
            <a:pPr indent="-317500" lvl="0" marL="457200" rtl="0" algn="l">
              <a:lnSpc>
                <a:spcPct val="150000"/>
              </a:lnSpc>
              <a:spcBef>
                <a:spcPts val="1000"/>
              </a:spcBef>
              <a:spcAft>
                <a:spcPts val="1000"/>
              </a:spcAft>
              <a:buSzPts val="1400"/>
              <a:buFont typeface="Ubuntu"/>
              <a:buChar char="●"/>
            </a:pPr>
            <a:r>
              <a:rPr lang="es-419" sz="1400">
                <a:latin typeface="Ubuntu"/>
                <a:ea typeface="Ubuntu"/>
                <a:cs typeface="Ubuntu"/>
                <a:sym typeface="Ubuntu"/>
              </a:rPr>
              <a:t>Nunca es legal incluir el tamaño de una matriz en la declaración.</a:t>
            </a:r>
            <a:endParaRPr sz="1400">
              <a:latin typeface="Ubuntu"/>
              <a:ea typeface="Ubuntu"/>
              <a:cs typeface="Ubuntu"/>
              <a:sym typeface="Ubuntu"/>
            </a:endParaRPr>
          </a:p>
        </p:txBody>
      </p:sp>
      <p:sp>
        <p:nvSpPr>
          <p:cNvPr id="286" name="Google Shape;286;p38"/>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9"/>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293" name="Google Shape;293;p39"/>
          <p:cNvSpPr txBox="1"/>
          <p:nvPr>
            <p:ph type="title"/>
          </p:nvPr>
        </p:nvSpPr>
        <p:spPr>
          <a:xfrm>
            <a:off x="5673400" y="341025"/>
            <a:ext cx="3470700" cy="8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Static Variables and Methods</a:t>
            </a:r>
            <a:endParaRPr b="1" sz="2400">
              <a:latin typeface="Ubuntu"/>
              <a:ea typeface="Ubuntu"/>
              <a:cs typeface="Ubuntu"/>
              <a:sym typeface="Ubuntu"/>
            </a:endParaRPr>
          </a:p>
        </p:txBody>
      </p:sp>
      <p:sp>
        <p:nvSpPr>
          <p:cNvPr id="294" name="Google Shape;294;p39"/>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sz="1600">
                <a:latin typeface="Ubuntu"/>
                <a:ea typeface="Ubuntu"/>
                <a:cs typeface="Ubuntu"/>
                <a:sym typeface="Ubuntu"/>
              </a:rPr>
              <a:t>No están vinculados a ningún caso particular de una clase.</a:t>
            </a:r>
            <a:endParaRPr sz="1600">
              <a:latin typeface="Ubuntu"/>
              <a:ea typeface="Ubuntu"/>
              <a:cs typeface="Ubuntu"/>
              <a:sym typeface="Ubuntu"/>
            </a:endParaRPr>
          </a:p>
          <a:p>
            <a:pPr indent="-330200" lvl="0" marL="457200" rtl="0" algn="l">
              <a:spcBef>
                <a:spcPts val="1000"/>
              </a:spcBef>
              <a:spcAft>
                <a:spcPts val="0"/>
              </a:spcAft>
              <a:buSzPts val="1600"/>
              <a:buChar char="●"/>
            </a:pPr>
            <a:r>
              <a:rPr lang="es-419" sz="1600">
                <a:latin typeface="Ubuntu"/>
                <a:ea typeface="Ubuntu"/>
                <a:cs typeface="Ubuntu"/>
                <a:sym typeface="Ubuntu"/>
              </a:rPr>
              <a:t>No se necesitan instancias de clase para usar miembros estáticos de la clase. </a:t>
            </a:r>
            <a:endParaRPr sz="1600">
              <a:latin typeface="Ubuntu"/>
              <a:ea typeface="Ubuntu"/>
              <a:cs typeface="Ubuntu"/>
              <a:sym typeface="Ubuntu"/>
            </a:endParaRPr>
          </a:p>
          <a:p>
            <a:pPr indent="-330200" lvl="0" marL="457200" rtl="0" algn="l">
              <a:spcBef>
                <a:spcPts val="1000"/>
              </a:spcBef>
              <a:spcAft>
                <a:spcPts val="0"/>
              </a:spcAft>
              <a:buSzPts val="1600"/>
              <a:buChar char="●"/>
            </a:pPr>
            <a:r>
              <a:rPr lang="es-419" sz="1600">
                <a:latin typeface="Ubuntu"/>
                <a:ea typeface="Ubuntu"/>
                <a:cs typeface="Ubuntu"/>
                <a:sym typeface="Ubuntu"/>
              </a:rPr>
              <a:t>Existe una sola copia de las variables/clases  </a:t>
            </a:r>
            <a:r>
              <a:rPr lang="es-419" sz="1600">
                <a:latin typeface="Inconsolata"/>
                <a:ea typeface="Inconsolata"/>
                <a:cs typeface="Inconsolata"/>
                <a:sym typeface="Inconsolata"/>
              </a:rPr>
              <a:t>static</a:t>
            </a:r>
            <a:r>
              <a:rPr lang="es-419" sz="1600">
                <a:latin typeface="Ubuntu"/>
                <a:ea typeface="Ubuntu"/>
                <a:cs typeface="Ubuntu"/>
                <a:sym typeface="Ubuntu"/>
              </a:rPr>
              <a:t> y todas las instancias la comparten. </a:t>
            </a:r>
            <a:endParaRPr sz="1600">
              <a:latin typeface="Ubuntu"/>
              <a:ea typeface="Ubuntu"/>
              <a:cs typeface="Ubuntu"/>
              <a:sym typeface="Ubuntu"/>
            </a:endParaRPr>
          </a:p>
          <a:p>
            <a:pPr indent="-330200" lvl="0" marL="457200" rtl="0" algn="l">
              <a:spcBef>
                <a:spcPts val="1000"/>
              </a:spcBef>
              <a:spcAft>
                <a:spcPts val="1000"/>
              </a:spcAft>
              <a:buSzPts val="1600"/>
              <a:buChar char="●"/>
            </a:pPr>
            <a:r>
              <a:rPr lang="es-419" sz="1600">
                <a:latin typeface="Ubuntu"/>
                <a:ea typeface="Ubuntu"/>
                <a:cs typeface="Ubuntu"/>
                <a:sym typeface="Ubuntu"/>
              </a:rPr>
              <a:t>Métodos </a:t>
            </a:r>
            <a:r>
              <a:rPr lang="es-419" sz="1600">
                <a:latin typeface="Inconsolata"/>
                <a:ea typeface="Inconsolata"/>
                <a:cs typeface="Inconsolata"/>
                <a:sym typeface="Inconsolata"/>
              </a:rPr>
              <a:t>static</a:t>
            </a:r>
            <a:r>
              <a:rPr lang="es-419" sz="1600">
                <a:latin typeface="Ubuntu"/>
                <a:ea typeface="Ubuntu"/>
                <a:cs typeface="Ubuntu"/>
                <a:sym typeface="Ubuntu"/>
              </a:rPr>
              <a:t> no tienen acceso directo a miembros no </a:t>
            </a:r>
            <a:r>
              <a:rPr lang="es-419" sz="1600">
                <a:latin typeface="Inconsolata"/>
                <a:ea typeface="Inconsolata"/>
                <a:cs typeface="Inconsolata"/>
                <a:sym typeface="Inconsolata"/>
              </a:rPr>
              <a:t>static</a:t>
            </a:r>
            <a:r>
              <a:rPr lang="es-419" sz="1600">
                <a:latin typeface="Ubuntu"/>
                <a:ea typeface="Ubuntu"/>
                <a:cs typeface="Ubuntu"/>
                <a:sym typeface="Ubuntu"/>
              </a:rPr>
              <a:t>.</a:t>
            </a:r>
            <a:endParaRPr sz="1600">
              <a:latin typeface="Ubuntu"/>
              <a:ea typeface="Ubuntu"/>
              <a:cs typeface="Ubuntu"/>
              <a:sym typeface="Ubuntu"/>
            </a:endParaRPr>
          </a:p>
        </p:txBody>
      </p:sp>
      <p:sp>
        <p:nvSpPr>
          <p:cNvPr id="295" name="Google Shape;295;p39"/>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0"/>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302" name="Google Shape;302;p40"/>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enums (I)</a:t>
            </a:r>
            <a:endParaRPr b="1" sz="2400">
              <a:latin typeface="Ubuntu"/>
              <a:ea typeface="Ubuntu"/>
              <a:cs typeface="Ubuntu"/>
              <a:sym typeface="Ubuntu"/>
            </a:endParaRPr>
          </a:p>
        </p:txBody>
      </p:sp>
      <p:sp>
        <p:nvSpPr>
          <p:cNvPr id="303" name="Google Shape;303;p40"/>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Un </a:t>
            </a:r>
            <a:r>
              <a:rPr lang="es-419" sz="1400">
                <a:latin typeface="Inconsolata"/>
                <a:ea typeface="Inconsolata"/>
                <a:cs typeface="Inconsolata"/>
                <a:sym typeface="Inconsolata"/>
              </a:rPr>
              <a:t>enum</a:t>
            </a:r>
            <a:r>
              <a:rPr lang="es-419" sz="1400">
                <a:latin typeface="Ubuntu"/>
                <a:ea typeface="Ubuntu"/>
                <a:cs typeface="Ubuntu"/>
                <a:sym typeface="Ubuntu"/>
              </a:rPr>
              <a:t> especifica una lista de valores constantes asignados a un tipo.</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Un </a:t>
            </a:r>
            <a:r>
              <a:rPr lang="es-419" sz="1400">
                <a:latin typeface="Inconsolata"/>
                <a:ea typeface="Inconsolata"/>
                <a:cs typeface="Inconsolata"/>
                <a:sym typeface="Inconsolata"/>
              </a:rPr>
              <a:t>enum</a:t>
            </a:r>
            <a:r>
              <a:rPr lang="es-419" sz="1400">
                <a:latin typeface="Ubuntu"/>
                <a:ea typeface="Ubuntu"/>
                <a:cs typeface="Ubuntu"/>
                <a:sym typeface="Ubuntu"/>
              </a:rPr>
              <a:t> NO ES un </a:t>
            </a:r>
            <a:r>
              <a:rPr lang="es-419" sz="1400">
                <a:latin typeface="Inconsolata"/>
                <a:ea typeface="Inconsolata"/>
                <a:cs typeface="Inconsolata"/>
                <a:sym typeface="Inconsolata"/>
              </a:rPr>
              <a:t>String</a:t>
            </a:r>
            <a:r>
              <a:rPr lang="es-419" sz="1400">
                <a:latin typeface="Ubuntu"/>
                <a:ea typeface="Ubuntu"/>
                <a:cs typeface="Ubuntu"/>
                <a:sym typeface="Ubuntu"/>
              </a:rPr>
              <a:t> o un </a:t>
            </a:r>
            <a:r>
              <a:rPr lang="es-419" sz="1400">
                <a:latin typeface="Inconsolata"/>
                <a:ea typeface="Inconsolata"/>
                <a:cs typeface="Inconsolata"/>
                <a:sym typeface="Inconsolata"/>
              </a:rPr>
              <a:t>int</a:t>
            </a:r>
            <a:r>
              <a:rPr lang="es-419" sz="1400">
                <a:latin typeface="Ubuntu"/>
                <a:ea typeface="Ubuntu"/>
                <a:cs typeface="Ubuntu"/>
                <a:sym typeface="Ubuntu"/>
              </a:rPr>
              <a:t>;  una constante </a:t>
            </a:r>
            <a:r>
              <a:rPr lang="es-419" sz="1400">
                <a:latin typeface="Inconsolata"/>
                <a:ea typeface="Inconsolata"/>
                <a:cs typeface="Inconsolata"/>
                <a:sym typeface="Inconsolata"/>
              </a:rPr>
              <a:t>enum </a:t>
            </a:r>
            <a:r>
              <a:rPr lang="es-419" sz="1400">
                <a:latin typeface="Ubuntu"/>
                <a:ea typeface="Ubuntu"/>
                <a:cs typeface="Ubuntu"/>
                <a:sym typeface="Ubuntu"/>
              </a:rPr>
              <a:t>es un de un tipo </a:t>
            </a:r>
            <a:r>
              <a:rPr lang="es-419" sz="1400">
                <a:latin typeface="Inconsolata"/>
                <a:ea typeface="Inconsolata"/>
                <a:cs typeface="Inconsolata"/>
                <a:sym typeface="Inconsolata"/>
              </a:rPr>
              <a:t>enum</a:t>
            </a:r>
            <a:r>
              <a:rPr lang="es-419" sz="1400">
                <a:latin typeface="Ubuntu"/>
                <a:ea typeface="Ubuntu"/>
                <a:cs typeface="Ubuntu"/>
                <a:sym typeface="Ubuntu"/>
              </a:rPr>
              <a:t>. Por ejemplo, SUMMER y FALL son tipos </a:t>
            </a:r>
            <a:r>
              <a:rPr lang="es-419" sz="1400">
                <a:latin typeface="Inconsolata"/>
                <a:ea typeface="Inconsolata"/>
                <a:cs typeface="Inconsolata"/>
                <a:sym typeface="Inconsolata"/>
              </a:rPr>
              <a:t>enum</a:t>
            </a:r>
            <a:r>
              <a:rPr lang="es-419" sz="1400">
                <a:latin typeface="Ubuntu"/>
                <a:ea typeface="Ubuntu"/>
                <a:cs typeface="Ubuntu"/>
                <a:sym typeface="Ubuntu"/>
              </a:rPr>
              <a:t> de Season.</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Un </a:t>
            </a:r>
            <a:r>
              <a:rPr lang="es-419" sz="1400">
                <a:latin typeface="Inconsolata"/>
                <a:ea typeface="Inconsolata"/>
                <a:cs typeface="Inconsolata"/>
                <a:sym typeface="Inconsolata"/>
              </a:rPr>
              <a:t>enum</a:t>
            </a:r>
            <a:r>
              <a:rPr lang="es-419" sz="1400">
                <a:latin typeface="Ubuntu"/>
                <a:ea typeface="Ubuntu"/>
                <a:cs typeface="Ubuntu"/>
                <a:sym typeface="Ubuntu"/>
              </a:rPr>
              <a:t> puede ser declarado dentro o fuera de una clase, pero NUNCA en un método.</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Un </a:t>
            </a:r>
            <a:r>
              <a:rPr lang="es-419" sz="1400">
                <a:latin typeface="Inconsolata"/>
                <a:ea typeface="Inconsolata"/>
                <a:cs typeface="Inconsolata"/>
                <a:sym typeface="Inconsolata"/>
              </a:rPr>
              <a:t>enum</a:t>
            </a:r>
            <a:r>
              <a:rPr lang="es-419" sz="1400">
                <a:latin typeface="Ubuntu"/>
                <a:ea typeface="Ubuntu"/>
                <a:cs typeface="Ubuntu"/>
                <a:sym typeface="Ubuntu"/>
              </a:rPr>
              <a:t> declarado fuera de una clase, NO puede ser marcada como </a:t>
            </a:r>
            <a:r>
              <a:rPr lang="es-419" sz="1400">
                <a:latin typeface="Inconsolata"/>
                <a:ea typeface="Inconsolata"/>
                <a:cs typeface="Inconsolata"/>
                <a:sym typeface="Inconsolata"/>
              </a:rPr>
              <a:t>static</a:t>
            </a:r>
            <a:r>
              <a:rPr lang="es-419" sz="1400">
                <a:latin typeface="Ubuntu"/>
                <a:ea typeface="Ubuntu"/>
                <a:cs typeface="Ubuntu"/>
                <a:sym typeface="Ubuntu"/>
              </a:rPr>
              <a:t>, </a:t>
            </a:r>
            <a:r>
              <a:rPr lang="es-419" sz="1400">
                <a:latin typeface="Inconsolata"/>
                <a:ea typeface="Inconsolata"/>
                <a:cs typeface="Inconsolata"/>
                <a:sym typeface="Inconsolata"/>
              </a:rPr>
              <a:t>final</a:t>
            </a:r>
            <a:r>
              <a:rPr lang="es-419" sz="1400">
                <a:latin typeface="Ubuntu"/>
                <a:ea typeface="Ubuntu"/>
                <a:cs typeface="Ubuntu"/>
                <a:sym typeface="Ubuntu"/>
              </a:rPr>
              <a:t>, </a:t>
            </a:r>
            <a:r>
              <a:rPr lang="es-419" sz="1400">
                <a:latin typeface="Inconsolata"/>
                <a:ea typeface="Inconsolata"/>
                <a:cs typeface="Inconsolata"/>
                <a:sym typeface="Inconsolata"/>
              </a:rPr>
              <a:t> abstract</a:t>
            </a:r>
            <a:r>
              <a:rPr lang="es-419" sz="1400">
                <a:latin typeface="Ubuntu"/>
                <a:ea typeface="Ubuntu"/>
                <a:cs typeface="Ubuntu"/>
                <a:sym typeface="Ubuntu"/>
              </a:rPr>
              <a:t>, </a:t>
            </a:r>
            <a:r>
              <a:rPr lang="es-419" sz="1400">
                <a:latin typeface="Inconsolata"/>
                <a:ea typeface="Inconsolata"/>
                <a:cs typeface="Inconsolata"/>
                <a:sym typeface="Inconsolata"/>
              </a:rPr>
              <a:t> protected</a:t>
            </a:r>
            <a:r>
              <a:rPr lang="es-419" sz="1400">
                <a:latin typeface="Ubuntu"/>
                <a:ea typeface="Ubuntu"/>
                <a:cs typeface="Ubuntu"/>
                <a:sym typeface="Ubuntu"/>
              </a:rPr>
              <a:t> o </a:t>
            </a:r>
            <a:r>
              <a:rPr lang="es-419" sz="1400">
                <a:latin typeface="Inconsolata"/>
                <a:ea typeface="Inconsolata"/>
                <a:cs typeface="Inconsolata"/>
                <a:sym typeface="Inconsolata"/>
              </a:rPr>
              <a:t>private</a:t>
            </a:r>
            <a:r>
              <a:rPr lang="es-419" sz="1400">
                <a:latin typeface="Ubuntu"/>
                <a:ea typeface="Ubuntu"/>
                <a:cs typeface="Ubuntu"/>
                <a:sym typeface="Ubuntu"/>
              </a:rPr>
              <a:t>.</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Inconsolata"/>
                <a:ea typeface="Inconsolata"/>
                <a:cs typeface="Inconsolata"/>
                <a:sym typeface="Inconsolata"/>
              </a:rPr>
              <a:t>Los enum</a:t>
            </a:r>
            <a:r>
              <a:rPr lang="es-419" sz="1400">
                <a:latin typeface="Ubuntu"/>
                <a:ea typeface="Ubuntu"/>
                <a:cs typeface="Ubuntu"/>
                <a:sym typeface="Ubuntu"/>
              </a:rPr>
              <a:t> pueden contener, constructores, métodos, variables, y cuerpos de clase constantes-específicos.</a:t>
            </a:r>
            <a:endParaRPr sz="1400">
              <a:latin typeface="Ubuntu"/>
              <a:ea typeface="Ubuntu"/>
              <a:cs typeface="Ubuntu"/>
              <a:sym typeface="Ubuntu"/>
            </a:endParaRPr>
          </a:p>
          <a:p>
            <a:pPr indent="-317500" lvl="0" marL="457200" rtl="0" algn="l">
              <a:spcBef>
                <a:spcPts val="1000"/>
              </a:spcBef>
              <a:spcAft>
                <a:spcPts val="1000"/>
              </a:spcAft>
              <a:buSzPts val="1400"/>
              <a:buChar char="●"/>
            </a:pPr>
            <a:r>
              <a:rPr lang="es-419" sz="1400">
                <a:latin typeface="Inconsolata"/>
                <a:ea typeface="Inconsolata"/>
                <a:cs typeface="Inconsolata"/>
                <a:sym typeface="Inconsolata"/>
              </a:rPr>
              <a:t>enum</a:t>
            </a:r>
            <a:r>
              <a:rPr lang="es-419" sz="1400">
                <a:latin typeface="Ubuntu"/>
                <a:ea typeface="Ubuntu"/>
                <a:cs typeface="Ubuntu"/>
                <a:sym typeface="Ubuntu"/>
              </a:rPr>
              <a:t> constants can send arguments to the enum constructor, using the syntax BIG(8), where the int literal 8 is passed to the enum constructor.</a:t>
            </a:r>
            <a:r>
              <a:rPr lang="es-419" sz="1400">
                <a:latin typeface="Inconsolata"/>
                <a:ea typeface="Inconsolata"/>
                <a:cs typeface="Inconsolata"/>
                <a:sym typeface="Inconsolata"/>
              </a:rPr>
              <a:t>s values.</a:t>
            </a:r>
            <a:endParaRPr sz="1400">
              <a:latin typeface="Inconsolata"/>
              <a:ea typeface="Inconsolata"/>
              <a:cs typeface="Inconsolata"/>
              <a:sym typeface="Inconsolata"/>
            </a:endParaRPr>
          </a:p>
        </p:txBody>
      </p:sp>
      <p:sp>
        <p:nvSpPr>
          <p:cNvPr id="304" name="Google Shape;304;p40"/>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1"/>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1"/>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311" name="Google Shape;311;p41"/>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enums (II)</a:t>
            </a:r>
            <a:endParaRPr b="1" sz="2400">
              <a:latin typeface="Ubuntu"/>
              <a:ea typeface="Ubuntu"/>
              <a:cs typeface="Ubuntu"/>
              <a:sym typeface="Ubuntu"/>
            </a:endParaRPr>
          </a:p>
        </p:txBody>
      </p:sp>
      <p:sp>
        <p:nvSpPr>
          <p:cNvPr id="312" name="Google Shape;312;p41"/>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Los constructores de las  </a:t>
            </a:r>
            <a:r>
              <a:rPr lang="es-419" sz="1400">
                <a:latin typeface="Inconsolata"/>
                <a:ea typeface="Inconsolata"/>
                <a:cs typeface="Inconsolata"/>
                <a:sym typeface="Inconsolata"/>
              </a:rPr>
              <a:t>enum </a:t>
            </a:r>
            <a:r>
              <a:rPr lang="es-419" sz="1400">
                <a:latin typeface="Ubuntu"/>
                <a:ea typeface="Ubuntu"/>
                <a:cs typeface="Ubuntu"/>
                <a:sym typeface="Ubuntu"/>
              </a:rPr>
              <a:t>pueden tener argumentos y pueden ser sobrecargados.</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Los constructores de las  </a:t>
            </a:r>
            <a:r>
              <a:rPr lang="es-419" sz="1400">
                <a:latin typeface="Inconsolata"/>
                <a:ea typeface="Inconsolata"/>
                <a:cs typeface="Inconsolata"/>
                <a:sym typeface="Inconsolata"/>
              </a:rPr>
              <a:t>enum </a:t>
            </a:r>
            <a:r>
              <a:rPr lang="es-419" sz="1400">
                <a:latin typeface="Ubuntu"/>
                <a:ea typeface="Ubuntu"/>
                <a:cs typeface="Ubuntu"/>
                <a:sym typeface="Ubuntu"/>
              </a:rPr>
              <a:t> NUNCA pueden ser invocado directamente desde el código. Son llamadas siempre de manera automática cuando </a:t>
            </a:r>
            <a:r>
              <a:rPr lang="es-419" sz="1400">
                <a:latin typeface="Inconsolata"/>
                <a:ea typeface="Inconsolata"/>
                <a:cs typeface="Inconsolata"/>
                <a:sym typeface="Inconsolata"/>
              </a:rPr>
              <a:t>enum</a:t>
            </a:r>
            <a:r>
              <a:rPr lang="es-419" sz="1400">
                <a:latin typeface="Ubuntu"/>
                <a:ea typeface="Ubuntu"/>
                <a:cs typeface="Ubuntu"/>
                <a:sym typeface="Ubuntu"/>
              </a:rPr>
              <a:t> es  inicializado.</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El  punto y coma al final de la declaración de un </a:t>
            </a:r>
            <a:r>
              <a:rPr lang="es-419" sz="1400">
                <a:latin typeface="Inconsolata"/>
                <a:ea typeface="Inconsolata"/>
                <a:cs typeface="Inconsolata"/>
                <a:sym typeface="Inconsolata"/>
              </a:rPr>
              <a:t>enum</a:t>
            </a:r>
            <a:r>
              <a:rPr lang="es-419" sz="1400">
                <a:latin typeface="Ubuntu"/>
                <a:ea typeface="Ubuntu"/>
                <a:cs typeface="Ubuntu"/>
                <a:sym typeface="Ubuntu"/>
              </a:rPr>
              <a:t> es opcional:</a:t>
            </a:r>
            <a:endParaRPr sz="1400">
              <a:latin typeface="Ubuntu"/>
              <a:ea typeface="Ubuntu"/>
              <a:cs typeface="Ubuntu"/>
              <a:sym typeface="Ubuntu"/>
            </a:endParaRPr>
          </a:p>
          <a:p>
            <a:pPr indent="-317500" lvl="1" marL="914400" rtl="0" algn="l">
              <a:spcBef>
                <a:spcPts val="1000"/>
              </a:spcBef>
              <a:spcAft>
                <a:spcPts val="0"/>
              </a:spcAft>
              <a:buSzPts val="1400"/>
              <a:buFont typeface="Inconsolata"/>
              <a:buChar char="○"/>
            </a:pPr>
            <a:r>
              <a:rPr lang="es-419" sz="1400">
                <a:latin typeface="Inconsolata"/>
                <a:ea typeface="Inconsolata"/>
                <a:cs typeface="Inconsolata"/>
                <a:sym typeface="Inconsolata"/>
              </a:rPr>
              <a:t>enum Foo { ONE, TWO, THREE} enum Foo { ONE, TWO, THREE};</a:t>
            </a:r>
            <a:endParaRPr>
              <a:latin typeface="Inconsolata"/>
              <a:ea typeface="Inconsolata"/>
              <a:cs typeface="Inconsolata"/>
              <a:sym typeface="Inconsolata"/>
            </a:endParaRPr>
          </a:p>
          <a:p>
            <a:pPr indent="-317500" lvl="1" marL="914400" rtl="0" algn="l">
              <a:spcBef>
                <a:spcPts val="1000"/>
              </a:spcBef>
              <a:spcAft>
                <a:spcPts val="1000"/>
              </a:spcAft>
              <a:buSzPts val="1400"/>
              <a:buFont typeface="Inconsolata"/>
              <a:buChar char="○"/>
            </a:pPr>
            <a:r>
              <a:rPr lang="es-419" sz="1400">
                <a:latin typeface="Inconsolata"/>
                <a:ea typeface="Inconsolata"/>
                <a:cs typeface="Inconsolata"/>
                <a:sym typeface="Inconsolata"/>
              </a:rPr>
              <a:t>MyEnum.values() returns an array of MyEnum’s values.</a:t>
            </a:r>
            <a:endParaRPr sz="1400">
              <a:latin typeface="Inconsolata"/>
              <a:ea typeface="Inconsolata"/>
              <a:cs typeface="Inconsolata"/>
              <a:sym typeface="Inconsolata"/>
            </a:endParaRPr>
          </a:p>
        </p:txBody>
      </p:sp>
      <p:sp>
        <p:nvSpPr>
          <p:cNvPr id="313" name="Google Shape;313;p41"/>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70" name="Google Shape;70;p15"/>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Variables</a:t>
            </a:r>
            <a:endParaRPr b="1" sz="2400">
              <a:latin typeface="Ubuntu"/>
              <a:ea typeface="Ubuntu"/>
              <a:cs typeface="Ubuntu"/>
              <a:sym typeface="Ubuntu"/>
            </a:endParaRPr>
          </a:p>
        </p:txBody>
      </p:sp>
      <p:sp>
        <p:nvSpPr>
          <p:cNvPr id="71" name="Google Shape;71;p15"/>
          <p:cNvSpPr txBox="1"/>
          <p:nvPr>
            <p:ph idx="1" type="body"/>
          </p:nvPr>
        </p:nvSpPr>
        <p:spPr>
          <a:xfrm>
            <a:off x="103100" y="1355075"/>
            <a:ext cx="88188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419" sz="2000"/>
              <a:t>Las variables de nivel de clase siempre están inicializadas a su valor </a:t>
            </a:r>
            <a:r>
              <a:rPr lang="es-419" sz="2000">
                <a:latin typeface="Inconsolata"/>
                <a:ea typeface="Inconsolata"/>
                <a:cs typeface="Inconsolata"/>
                <a:sym typeface="Inconsolata"/>
              </a:rPr>
              <a:t>default</a:t>
            </a:r>
            <a:r>
              <a:rPr lang="es-419" sz="2000"/>
              <a:t>.</a:t>
            </a:r>
            <a:endParaRPr sz="2000"/>
          </a:p>
          <a:p>
            <a:pPr indent="-355600" lvl="0" marL="457200" rtl="0" algn="l">
              <a:spcBef>
                <a:spcPts val="1000"/>
              </a:spcBef>
              <a:spcAft>
                <a:spcPts val="0"/>
              </a:spcAft>
              <a:buSzPts val="2000"/>
              <a:buChar char="●"/>
            </a:pPr>
            <a:r>
              <a:rPr lang="es-419" sz="2000"/>
              <a:t>Las variables de nivel de método no están inicializadas.</a:t>
            </a:r>
            <a:endParaRPr sz="2000"/>
          </a:p>
          <a:p>
            <a:pPr indent="-355600" lvl="0" marL="457200" rtl="0" algn="l">
              <a:spcBef>
                <a:spcPts val="1000"/>
              </a:spcBef>
              <a:spcAft>
                <a:spcPts val="1000"/>
              </a:spcAft>
              <a:buSzPts val="2000"/>
              <a:buChar char="●"/>
            </a:pPr>
            <a:r>
              <a:rPr lang="es-419" sz="2000"/>
              <a:t>Los identificadores deben comenzar con una letra, un carácter de moneda ($) o un carácter de conexión como el guión bajo (_). ¡Los identificadores no pueden comenzar con un dígito!</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2"/>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320" name="Google Shape;320;p42"/>
          <p:cNvSpPr txBox="1"/>
          <p:nvPr>
            <p:ph type="title"/>
          </p:nvPr>
        </p:nvSpPr>
        <p:spPr>
          <a:xfrm>
            <a:off x="5673400" y="352075"/>
            <a:ext cx="3470700" cy="8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Encapsulation, IS-A, HAS-A</a:t>
            </a:r>
            <a:endParaRPr b="1" sz="2400">
              <a:latin typeface="Ubuntu"/>
              <a:ea typeface="Ubuntu"/>
              <a:cs typeface="Ubuntu"/>
              <a:sym typeface="Ubuntu"/>
            </a:endParaRPr>
          </a:p>
        </p:txBody>
      </p:sp>
      <p:sp>
        <p:nvSpPr>
          <p:cNvPr id="321" name="Google Shape;321;p42"/>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sz="1600">
                <a:latin typeface="Ubuntu"/>
                <a:ea typeface="Ubuntu"/>
                <a:cs typeface="Ubuntu"/>
                <a:sym typeface="Ubuntu"/>
              </a:rPr>
              <a:t>El encapsulado ayuda a ocultar la implementación detrás de una interfaz (API). </a:t>
            </a:r>
            <a:endParaRPr sz="1600">
              <a:latin typeface="Ubuntu"/>
              <a:ea typeface="Ubuntu"/>
              <a:cs typeface="Ubuntu"/>
              <a:sym typeface="Ubuntu"/>
            </a:endParaRPr>
          </a:p>
          <a:p>
            <a:pPr indent="-330200" lvl="0" marL="457200" rtl="0" algn="l">
              <a:spcBef>
                <a:spcPts val="1000"/>
              </a:spcBef>
              <a:spcAft>
                <a:spcPts val="0"/>
              </a:spcAft>
              <a:buSzPts val="1600"/>
              <a:buChar char="●"/>
            </a:pPr>
            <a:r>
              <a:rPr lang="es-419" sz="1600">
                <a:latin typeface="Ubuntu"/>
                <a:ea typeface="Ubuntu"/>
                <a:cs typeface="Ubuntu"/>
                <a:sym typeface="Ubuntu"/>
              </a:rPr>
              <a:t>El código encapsulado tiene dos características:</a:t>
            </a:r>
            <a:endParaRPr sz="1600">
              <a:latin typeface="Ubuntu"/>
              <a:ea typeface="Ubuntu"/>
              <a:cs typeface="Ubuntu"/>
              <a:sym typeface="Ubuntu"/>
            </a:endParaRPr>
          </a:p>
          <a:p>
            <a:pPr indent="-330200" lvl="1" marL="914400" rtl="0" algn="l">
              <a:spcBef>
                <a:spcPts val="1000"/>
              </a:spcBef>
              <a:spcAft>
                <a:spcPts val="0"/>
              </a:spcAft>
              <a:buSzPts val="1600"/>
              <a:buFont typeface="Ubuntu"/>
              <a:buChar char="○"/>
            </a:pPr>
            <a:r>
              <a:rPr lang="es-419" sz="1600">
                <a:latin typeface="Ubuntu"/>
                <a:ea typeface="Ubuntu"/>
                <a:cs typeface="Ubuntu"/>
                <a:sym typeface="Ubuntu"/>
              </a:rPr>
              <a:t>Las variables de instancia se mantienen protegidas (usualmente con el modificador </a:t>
            </a:r>
            <a:r>
              <a:rPr lang="es-419" sz="1600">
                <a:latin typeface="Inconsolata"/>
                <a:ea typeface="Inconsolata"/>
                <a:cs typeface="Inconsolata"/>
                <a:sym typeface="Inconsolata"/>
              </a:rPr>
              <a:t>private</a:t>
            </a:r>
            <a:r>
              <a:rPr lang="es-419" sz="1600">
                <a:latin typeface="Ubuntu"/>
                <a:ea typeface="Ubuntu"/>
                <a:cs typeface="Ubuntu"/>
                <a:sym typeface="Ubuntu"/>
              </a:rPr>
              <a:t>).</a:t>
            </a:r>
            <a:endParaRPr sz="1600">
              <a:latin typeface="Ubuntu"/>
              <a:ea typeface="Ubuntu"/>
              <a:cs typeface="Ubuntu"/>
              <a:sym typeface="Ubuntu"/>
            </a:endParaRPr>
          </a:p>
          <a:p>
            <a:pPr indent="-330200" lvl="1" marL="914400" rtl="0" algn="l">
              <a:spcBef>
                <a:spcPts val="1000"/>
              </a:spcBef>
              <a:spcAft>
                <a:spcPts val="0"/>
              </a:spcAft>
              <a:buSzPts val="1600"/>
              <a:buChar char="○"/>
            </a:pPr>
            <a:r>
              <a:rPr lang="es-419" sz="1600">
                <a:latin typeface="Ubuntu"/>
                <a:ea typeface="Ubuntu"/>
                <a:cs typeface="Ubuntu"/>
                <a:sym typeface="Ubuntu"/>
              </a:rPr>
              <a:t>Los métodos getter y setter, proveen acceso a la instancia de las variables.  </a:t>
            </a:r>
            <a:endParaRPr sz="1600">
              <a:latin typeface="Ubuntu"/>
              <a:ea typeface="Ubuntu"/>
              <a:cs typeface="Ubuntu"/>
              <a:sym typeface="Ubuntu"/>
            </a:endParaRPr>
          </a:p>
          <a:p>
            <a:pPr indent="-330200" lvl="0" marL="457200" rtl="0" algn="l">
              <a:spcBef>
                <a:spcPts val="1000"/>
              </a:spcBef>
              <a:spcAft>
                <a:spcPts val="0"/>
              </a:spcAft>
              <a:buSzPts val="1600"/>
              <a:buChar char="●"/>
            </a:pPr>
            <a:r>
              <a:rPr lang="es-419" sz="1600">
                <a:latin typeface="Ubuntu"/>
                <a:ea typeface="Ubuntu"/>
                <a:cs typeface="Ubuntu"/>
                <a:sym typeface="Ubuntu"/>
              </a:rPr>
              <a:t>IS-A es indicativo de herencia (</a:t>
            </a:r>
            <a:r>
              <a:rPr lang="es-419" sz="1600">
                <a:latin typeface="Inconsolata"/>
                <a:ea typeface="Inconsolata"/>
                <a:cs typeface="Inconsolata"/>
                <a:sym typeface="Inconsolata"/>
              </a:rPr>
              <a:t>extends</a:t>
            </a:r>
            <a:r>
              <a:rPr lang="es-419" sz="1600">
                <a:latin typeface="Ubuntu"/>
                <a:ea typeface="Ubuntu"/>
                <a:cs typeface="Ubuntu"/>
                <a:sym typeface="Ubuntu"/>
              </a:rPr>
              <a:t>) o implementación (</a:t>
            </a:r>
            <a:r>
              <a:rPr lang="es-419" sz="1600">
                <a:latin typeface="Inconsolata"/>
                <a:ea typeface="Inconsolata"/>
                <a:cs typeface="Inconsolata"/>
                <a:sym typeface="Inconsolata"/>
              </a:rPr>
              <a:t>implements</a:t>
            </a:r>
            <a:r>
              <a:rPr lang="es-419" sz="1600">
                <a:latin typeface="Ubuntu"/>
                <a:ea typeface="Ubuntu"/>
                <a:cs typeface="Ubuntu"/>
                <a:sym typeface="Ubuntu"/>
              </a:rPr>
              <a:t>).</a:t>
            </a:r>
            <a:endParaRPr sz="1600">
              <a:latin typeface="Ubuntu"/>
              <a:ea typeface="Ubuntu"/>
              <a:cs typeface="Ubuntu"/>
              <a:sym typeface="Ubuntu"/>
            </a:endParaRPr>
          </a:p>
          <a:p>
            <a:pPr indent="-330200" lvl="0" marL="457200" rtl="0" algn="l">
              <a:spcBef>
                <a:spcPts val="1000"/>
              </a:spcBef>
              <a:spcAft>
                <a:spcPts val="0"/>
              </a:spcAft>
              <a:buSzPts val="1600"/>
              <a:buChar char="●"/>
            </a:pPr>
            <a:r>
              <a:rPr lang="es-419" sz="1600">
                <a:latin typeface="Ubuntu"/>
                <a:ea typeface="Ubuntu"/>
                <a:cs typeface="Ubuntu"/>
                <a:sym typeface="Ubuntu"/>
              </a:rPr>
              <a:t>IS-A, “hereda de,” y “es subtipo de”.</a:t>
            </a:r>
            <a:endParaRPr sz="1600">
              <a:latin typeface="Ubuntu"/>
              <a:ea typeface="Ubuntu"/>
              <a:cs typeface="Ubuntu"/>
              <a:sym typeface="Ubuntu"/>
            </a:endParaRPr>
          </a:p>
          <a:p>
            <a:pPr indent="-330200" lvl="0" marL="457200" rtl="0" algn="l">
              <a:spcBef>
                <a:spcPts val="1000"/>
              </a:spcBef>
              <a:spcAft>
                <a:spcPts val="1000"/>
              </a:spcAft>
              <a:buSzPts val="1600"/>
              <a:buChar char="●"/>
            </a:pPr>
            <a:r>
              <a:rPr lang="es-419" sz="1600">
                <a:latin typeface="Ubuntu"/>
                <a:ea typeface="Ubuntu"/>
                <a:cs typeface="Ubuntu"/>
                <a:sym typeface="Ubuntu"/>
              </a:rPr>
              <a:t>HAS-A nos indicativo una instancia de una clase "tiene una" referencia a una instancia de otra clase u otra instancia de la misma clase.</a:t>
            </a:r>
            <a:endParaRPr sz="1600">
              <a:latin typeface="Ubuntu"/>
              <a:ea typeface="Ubuntu"/>
              <a:cs typeface="Ubuntu"/>
              <a:sym typeface="Ubuntu"/>
            </a:endParaRPr>
          </a:p>
        </p:txBody>
      </p:sp>
      <p:sp>
        <p:nvSpPr>
          <p:cNvPr id="322" name="Google Shape;322;p42"/>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3"/>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329" name="Google Shape;329;p43"/>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Inheritance</a:t>
            </a:r>
            <a:endParaRPr b="1" sz="2400">
              <a:latin typeface="Ubuntu"/>
              <a:ea typeface="Ubuntu"/>
              <a:cs typeface="Ubuntu"/>
              <a:sym typeface="Ubuntu"/>
            </a:endParaRPr>
          </a:p>
        </p:txBody>
      </p:sp>
      <p:sp>
        <p:nvSpPr>
          <p:cNvPr id="330" name="Google Shape;330;p43"/>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La herencia permite que una clase sea una subclase de una superclase y por lo tanto hereda variables protegidas y métodos de la superclase.</a:t>
            </a:r>
            <a:endParaRPr sz="1600">
              <a:latin typeface="Ubuntu"/>
              <a:ea typeface="Ubuntu"/>
              <a:cs typeface="Ubuntu"/>
              <a:sym typeface="Ubuntu"/>
            </a:endParaRPr>
          </a:p>
          <a:p>
            <a:pPr indent="-330200" lvl="0" marL="457200" rtl="0" algn="l">
              <a:spcBef>
                <a:spcPts val="1600"/>
              </a:spcBef>
              <a:spcAft>
                <a:spcPts val="0"/>
              </a:spcAft>
              <a:buSzPts val="1600"/>
              <a:buFont typeface="Ubuntu"/>
              <a:buChar char="●"/>
            </a:pPr>
            <a:r>
              <a:rPr lang="es-419" sz="1600">
                <a:latin typeface="Ubuntu"/>
                <a:ea typeface="Ubuntu"/>
                <a:cs typeface="Ubuntu"/>
                <a:sym typeface="Ubuntu"/>
              </a:rPr>
              <a:t>La herencia es un concepto clave que subyace al IS-A, el polimorfismo, la sobrecarga, la sobrecarga y el “casting”.</a:t>
            </a:r>
            <a:endParaRPr sz="1600">
              <a:latin typeface="Ubuntu"/>
              <a:ea typeface="Ubuntu"/>
              <a:cs typeface="Ubuntu"/>
              <a:sym typeface="Ubuntu"/>
            </a:endParaRPr>
          </a:p>
          <a:p>
            <a:pPr indent="-330200" lvl="0" marL="457200" rtl="0" algn="l">
              <a:spcBef>
                <a:spcPts val="1600"/>
              </a:spcBef>
              <a:spcAft>
                <a:spcPts val="0"/>
              </a:spcAft>
              <a:buSzPts val="1600"/>
              <a:buFont typeface="Ubuntu"/>
              <a:buChar char="●"/>
            </a:pPr>
            <a:r>
              <a:rPr lang="es-419" sz="1600">
                <a:latin typeface="Ubuntu"/>
                <a:ea typeface="Ubuntu"/>
                <a:cs typeface="Ubuntu"/>
                <a:sym typeface="Ubuntu"/>
              </a:rPr>
              <a:t>Todas las clases (excepto la clase Object) son subclases de tipo Object, y por lo tanto heredan los métodos de “Object”</a:t>
            </a:r>
            <a:endParaRPr sz="1600">
              <a:latin typeface="Ubuntu"/>
              <a:ea typeface="Ubuntu"/>
              <a:cs typeface="Ubuntu"/>
              <a:sym typeface="Ubuntu"/>
            </a:endParaRPr>
          </a:p>
          <a:p>
            <a:pPr indent="0" lvl="0" marL="0" rtl="0" algn="l">
              <a:spcBef>
                <a:spcPts val="1600"/>
              </a:spcBef>
              <a:spcAft>
                <a:spcPts val="1600"/>
              </a:spcAft>
              <a:buNone/>
            </a:pPr>
            <a:r>
              <a:t/>
            </a:r>
            <a:endParaRPr sz="1600">
              <a:latin typeface="Ubuntu"/>
              <a:ea typeface="Ubuntu"/>
              <a:cs typeface="Ubuntu"/>
              <a:sym typeface="Ubuntu"/>
            </a:endParaRPr>
          </a:p>
        </p:txBody>
      </p:sp>
      <p:sp>
        <p:nvSpPr>
          <p:cNvPr id="331" name="Google Shape;331;p43"/>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4"/>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4"/>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338" name="Google Shape;338;p44"/>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Polymorphism</a:t>
            </a:r>
            <a:endParaRPr b="1" sz="2400">
              <a:latin typeface="Ubuntu"/>
              <a:ea typeface="Ubuntu"/>
              <a:cs typeface="Ubuntu"/>
              <a:sym typeface="Ubuntu"/>
            </a:endParaRPr>
          </a:p>
        </p:txBody>
      </p:sp>
      <p:sp>
        <p:nvSpPr>
          <p:cNvPr id="339" name="Google Shape;339;p44"/>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Ubuntu"/>
              <a:buChar char="●"/>
            </a:pPr>
            <a:r>
              <a:rPr lang="es-419" sz="1600">
                <a:latin typeface="Ubuntu"/>
                <a:ea typeface="Ubuntu"/>
                <a:cs typeface="Ubuntu"/>
                <a:sym typeface="Ubuntu"/>
              </a:rPr>
              <a:t>Polimorfismo significa "muchas formas".</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Una variable de referencia es siempre de un tipo único, no cambiable, pero puede referirse a un objeto de subtipo.</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Un objeto único puede ser referido por variables de referencia de muchos tipos diferentes, siempre y cuando sean del mismo tipo o un supertipo del objeto.</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El tipo de la variable de referencia (no el tipo del objeto) determina qué métodos se pueden llamar.</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Las invocaciones de métodos polimórficos se aplican sólo a métodos de instancia sobrescritos</a:t>
            </a:r>
            <a:endParaRPr sz="1600">
              <a:latin typeface="Ubuntu"/>
              <a:ea typeface="Ubuntu"/>
              <a:cs typeface="Ubuntu"/>
              <a:sym typeface="Ubuntu"/>
            </a:endParaRPr>
          </a:p>
          <a:p>
            <a:pPr indent="0" lvl="0" marL="0" rtl="0" algn="l">
              <a:spcBef>
                <a:spcPts val="1000"/>
              </a:spcBef>
              <a:spcAft>
                <a:spcPts val="1000"/>
              </a:spcAft>
              <a:buNone/>
            </a:pPr>
            <a:r>
              <a:t/>
            </a:r>
            <a:endParaRPr sz="1600">
              <a:latin typeface="Ubuntu"/>
              <a:ea typeface="Ubuntu"/>
              <a:cs typeface="Ubuntu"/>
              <a:sym typeface="Ubuntu"/>
            </a:endParaRPr>
          </a:p>
        </p:txBody>
      </p:sp>
      <p:sp>
        <p:nvSpPr>
          <p:cNvPr id="340" name="Google Shape;340;p44"/>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5"/>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5"/>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347" name="Google Shape;347;p45"/>
          <p:cNvSpPr txBox="1"/>
          <p:nvPr>
            <p:ph type="title"/>
          </p:nvPr>
        </p:nvSpPr>
        <p:spPr>
          <a:xfrm>
            <a:off x="5673400" y="345850"/>
            <a:ext cx="3470700" cy="8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Overriding and Overloading (I)</a:t>
            </a:r>
            <a:endParaRPr b="1" sz="2400">
              <a:latin typeface="Ubuntu"/>
              <a:ea typeface="Ubuntu"/>
              <a:cs typeface="Ubuntu"/>
              <a:sym typeface="Ubuntu"/>
            </a:endParaRPr>
          </a:p>
        </p:txBody>
      </p:sp>
      <p:sp>
        <p:nvSpPr>
          <p:cNvPr id="348" name="Google Shape;348;p45"/>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Los métodos pueden ser sobreescritos o sobrecargados;  los constructores pueden estar sobrecargados pero no anulados. Con respecto al método que sobreescribe :</a:t>
            </a:r>
            <a:endParaRPr sz="1400">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Debe tener la misma lista de argumentos</a:t>
            </a:r>
            <a:endParaRPr sz="1400">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Debe tener el mismo tipo de retorno, excepto que, a partir de Java 5, el tipo de retorno puede ser una subclase, y esto se conoce como </a:t>
            </a:r>
            <a:r>
              <a:rPr lang="es-419" sz="1400">
                <a:latin typeface="Ubuntu"/>
                <a:ea typeface="Ubuntu"/>
                <a:cs typeface="Ubuntu"/>
                <a:sym typeface="Ubuntu"/>
              </a:rPr>
              <a:t> </a:t>
            </a:r>
            <a:r>
              <a:rPr lang="es-419">
                <a:latin typeface="Ubuntu"/>
                <a:ea typeface="Ubuntu"/>
                <a:cs typeface="Ubuntu"/>
                <a:sym typeface="Ubuntu"/>
              </a:rPr>
              <a:t>“C</a:t>
            </a:r>
            <a:r>
              <a:rPr lang="es-419" sz="1400">
                <a:latin typeface="Ubuntu"/>
                <a:ea typeface="Ubuntu"/>
                <a:cs typeface="Ubuntu"/>
                <a:sym typeface="Ubuntu"/>
              </a:rPr>
              <a:t>ovariant return</a:t>
            </a:r>
            <a:r>
              <a:rPr lang="es-419">
                <a:latin typeface="Ubuntu"/>
                <a:ea typeface="Ubuntu"/>
                <a:cs typeface="Ubuntu"/>
                <a:sym typeface="Ubuntu"/>
              </a:rPr>
              <a:t>”</a:t>
            </a:r>
            <a:endParaRPr>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No debe tener un modificador de acceso más restrictivo</a:t>
            </a:r>
            <a:endParaRPr>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Puede tener un modificador de acceso menos restrictivo</a:t>
            </a:r>
            <a:endParaRPr>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No debe lanzar excepciones verificadas nuevas o ampliadas</a:t>
            </a:r>
            <a:endParaRPr>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Puede lanzar menos y menos ampliadas o cualquier excepción no verificada</a:t>
            </a:r>
            <a:endParaRPr>
              <a:latin typeface="Ubuntu"/>
              <a:ea typeface="Ubuntu"/>
              <a:cs typeface="Ubuntu"/>
              <a:sym typeface="Ubuntu"/>
            </a:endParaRPr>
          </a:p>
          <a:p>
            <a:pPr indent="-317500" lvl="0" marL="457200" rtl="0" algn="l">
              <a:spcBef>
                <a:spcPts val="1000"/>
              </a:spcBef>
              <a:spcAft>
                <a:spcPts val="1000"/>
              </a:spcAft>
              <a:buSzPts val="1400"/>
              <a:buChar char="●"/>
            </a:pPr>
            <a:r>
              <a:rPr lang="es-419" sz="1400">
                <a:latin typeface="Ubuntu"/>
                <a:ea typeface="Ubuntu"/>
                <a:cs typeface="Ubuntu"/>
                <a:sym typeface="Ubuntu"/>
              </a:rPr>
              <a:t>Los métodos final no pueden ser sobrescritos</a:t>
            </a:r>
            <a:endParaRPr sz="1400">
              <a:latin typeface="Ubuntu"/>
              <a:ea typeface="Ubuntu"/>
              <a:cs typeface="Ubuntu"/>
              <a:sym typeface="Ubuntu"/>
            </a:endParaRPr>
          </a:p>
        </p:txBody>
      </p:sp>
      <p:sp>
        <p:nvSpPr>
          <p:cNvPr id="349" name="Google Shape;349;p45"/>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6"/>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6"/>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356" name="Google Shape;356;p46"/>
          <p:cNvSpPr txBox="1"/>
          <p:nvPr>
            <p:ph type="title"/>
          </p:nvPr>
        </p:nvSpPr>
        <p:spPr>
          <a:xfrm>
            <a:off x="5673400" y="345850"/>
            <a:ext cx="3470700" cy="8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Overriding and Overloading (II)</a:t>
            </a:r>
            <a:endParaRPr b="1" sz="2400">
              <a:latin typeface="Ubuntu"/>
              <a:ea typeface="Ubuntu"/>
              <a:cs typeface="Ubuntu"/>
              <a:sym typeface="Ubuntu"/>
            </a:endParaRPr>
          </a:p>
        </p:txBody>
      </p:sp>
      <p:sp>
        <p:nvSpPr>
          <p:cNvPr id="357" name="Google Shape;357;p46"/>
          <p:cNvSpPr txBox="1"/>
          <p:nvPr>
            <p:ph idx="1" type="body"/>
          </p:nvPr>
        </p:nvSpPr>
        <p:spPr>
          <a:xfrm>
            <a:off x="182400" y="1427500"/>
            <a:ext cx="882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Sólo los métodos heredados pueden ser sobrescritos. Los métodos privados no son heredados.</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Una subclase utiliza s</a:t>
            </a:r>
            <a:r>
              <a:rPr lang="es-419" sz="1400">
                <a:latin typeface="Inconsolata"/>
                <a:ea typeface="Inconsolata"/>
                <a:cs typeface="Inconsolata"/>
                <a:sym typeface="Inconsolata"/>
              </a:rPr>
              <a:t> super.overriddenMethodName()</a:t>
            </a:r>
            <a:r>
              <a:rPr lang="es-419" sz="1400">
                <a:latin typeface="Ubuntu"/>
                <a:ea typeface="Ubuntu"/>
                <a:cs typeface="Ubuntu"/>
                <a:sym typeface="Ubuntu"/>
              </a:rPr>
              <a:t> para llamará al version del metodo de la superclase que a sido sobrescrita</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Sobrecarga significa reutilizar un nombre de método pero con argumentos diferentes.</a:t>
            </a:r>
            <a:endParaRPr sz="1400">
              <a:latin typeface="Ubuntu"/>
              <a:ea typeface="Ubuntu"/>
              <a:cs typeface="Ubuntu"/>
              <a:sym typeface="Ubuntu"/>
            </a:endParaRPr>
          </a:p>
          <a:p>
            <a:pPr indent="-317500" lvl="0" marL="457200" marR="0" rtl="0" algn="l">
              <a:lnSpc>
                <a:spcPct val="115000"/>
              </a:lnSpc>
              <a:spcBef>
                <a:spcPts val="1000"/>
              </a:spcBef>
              <a:spcAft>
                <a:spcPts val="0"/>
              </a:spcAft>
              <a:buClr>
                <a:schemeClr val="dk2"/>
              </a:buClr>
              <a:buSzPts val="1400"/>
              <a:buFont typeface="Arial"/>
              <a:buChar char="●"/>
            </a:pPr>
            <a:r>
              <a:rPr lang="es-419" sz="1400">
                <a:latin typeface="Ubuntu"/>
                <a:ea typeface="Ubuntu"/>
                <a:cs typeface="Ubuntu"/>
                <a:sym typeface="Ubuntu"/>
              </a:rPr>
              <a:t>Métodos sobrecargados</a:t>
            </a:r>
            <a:endParaRPr sz="1400">
              <a:latin typeface="Ubuntu"/>
              <a:ea typeface="Ubuntu"/>
              <a:cs typeface="Ubuntu"/>
              <a:sym typeface="Ubuntu"/>
            </a:endParaRPr>
          </a:p>
          <a:p>
            <a:pPr indent="-317500" lvl="1" marL="914400" marR="0" rtl="0" algn="l">
              <a:lnSpc>
                <a:spcPct val="115000"/>
              </a:lnSpc>
              <a:spcBef>
                <a:spcPts val="1000"/>
              </a:spcBef>
              <a:spcAft>
                <a:spcPts val="0"/>
              </a:spcAft>
              <a:buClr>
                <a:schemeClr val="dk2"/>
              </a:buClr>
              <a:buSzPts val="1400"/>
              <a:buFont typeface="Arial"/>
              <a:buChar char="○"/>
            </a:pPr>
            <a:r>
              <a:rPr lang="es-419" sz="1400">
                <a:latin typeface="Ubuntu"/>
                <a:ea typeface="Ubuntu"/>
                <a:cs typeface="Ubuntu"/>
                <a:sym typeface="Ubuntu"/>
              </a:rPr>
              <a:t>Debe tener listas de argumentos diferentes</a:t>
            </a:r>
            <a:endParaRPr>
              <a:latin typeface="Ubuntu"/>
              <a:ea typeface="Ubuntu"/>
              <a:cs typeface="Ubuntu"/>
              <a:sym typeface="Ubuntu"/>
            </a:endParaRPr>
          </a:p>
          <a:p>
            <a:pPr indent="-317500" lvl="1" marL="914400" marR="0" rtl="0" algn="l">
              <a:lnSpc>
                <a:spcPct val="115000"/>
              </a:lnSpc>
              <a:spcBef>
                <a:spcPts val="1000"/>
              </a:spcBef>
              <a:spcAft>
                <a:spcPts val="0"/>
              </a:spcAft>
              <a:buClr>
                <a:schemeClr val="dk2"/>
              </a:buClr>
              <a:buSzPts val="1400"/>
              <a:buFont typeface="Arial"/>
              <a:buChar char="○"/>
            </a:pPr>
            <a:r>
              <a:rPr lang="es-419" sz="1400">
                <a:latin typeface="Ubuntu"/>
                <a:ea typeface="Ubuntu"/>
                <a:cs typeface="Ubuntu"/>
                <a:sym typeface="Ubuntu"/>
              </a:rPr>
              <a:t>Puede tener diferentes tipos de devolución, si las listas de argumentos también son diferentes</a:t>
            </a:r>
            <a:endParaRPr>
              <a:latin typeface="Ubuntu"/>
              <a:ea typeface="Ubuntu"/>
              <a:cs typeface="Ubuntu"/>
              <a:sym typeface="Ubuntu"/>
            </a:endParaRPr>
          </a:p>
          <a:p>
            <a:pPr indent="-317500" lvl="1" marL="914400" marR="0" rtl="0" algn="l">
              <a:lnSpc>
                <a:spcPct val="115000"/>
              </a:lnSpc>
              <a:spcBef>
                <a:spcPts val="1000"/>
              </a:spcBef>
              <a:spcAft>
                <a:spcPts val="0"/>
              </a:spcAft>
              <a:buClr>
                <a:schemeClr val="dk2"/>
              </a:buClr>
              <a:buSzPts val="1400"/>
              <a:buFont typeface="Arial"/>
              <a:buChar char="○"/>
            </a:pPr>
            <a:r>
              <a:rPr lang="es-419" sz="1400">
                <a:latin typeface="Ubuntu"/>
                <a:ea typeface="Ubuntu"/>
                <a:cs typeface="Ubuntu"/>
                <a:sym typeface="Ubuntu"/>
              </a:rPr>
              <a:t>Puede tener diferentes modificadores de acceso </a:t>
            </a:r>
            <a:endParaRPr>
              <a:latin typeface="Ubuntu"/>
              <a:ea typeface="Ubuntu"/>
              <a:cs typeface="Ubuntu"/>
              <a:sym typeface="Ubuntu"/>
            </a:endParaRPr>
          </a:p>
          <a:p>
            <a:pPr indent="-317500" lvl="1" marL="914400" marR="0" rtl="0" algn="l">
              <a:lnSpc>
                <a:spcPct val="115000"/>
              </a:lnSpc>
              <a:spcBef>
                <a:spcPts val="1000"/>
              </a:spcBef>
              <a:spcAft>
                <a:spcPts val="1000"/>
              </a:spcAft>
              <a:buClr>
                <a:schemeClr val="dk2"/>
              </a:buClr>
              <a:buSzPts val="1400"/>
              <a:buFont typeface="Arial"/>
              <a:buChar char="○"/>
            </a:pPr>
            <a:r>
              <a:rPr lang="es-419" sz="1400">
                <a:latin typeface="Ubuntu"/>
                <a:ea typeface="Ubuntu"/>
                <a:cs typeface="Ubuntu"/>
                <a:sym typeface="Ubuntu"/>
              </a:rPr>
              <a:t>Puede lanzar diferentes excepciones</a:t>
            </a:r>
            <a:endParaRPr sz="1400">
              <a:latin typeface="Ubuntu"/>
              <a:ea typeface="Ubuntu"/>
              <a:cs typeface="Ubuntu"/>
              <a:sym typeface="Ubuntu"/>
            </a:endParaRPr>
          </a:p>
        </p:txBody>
      </p:sp>
      <p:sp>
        <p:nvSpPr>
          <p:cNvPr id="358" name="Google Shape;358;p46"/>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7"/>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7"/>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365" name="Google Shape;365;p47"/>
          <p:cNvSpPr txBox="1"/>
          <p:nvPr>
            <p:ph type="title"/>
          </p:nvPr>
        </p:nvSpPr>
        <p:spPr>
          <a:xfrm>
            <a:off x="5673400" y="345850"/>
            <a:ext cx="3470700" cy="8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Overriding and Overloading (III)</a:t>
            </a:r>
            <a:endParaRPr b="1" sz="2400">
              <a:latin typeface="Ubuntu"/>
              <a:ea typeface="Ubuntu"/>
              <a:cs typeface="Ubuntu"/>
              <a:sym typeface="Ubuntu"/>
            </a:endParaRPr>
          </a:p>
        </p:txBody>
      </p:sp>
      <p:sp>
        <p:nvSpPr>
          <p:cNvPr id="366" name="Google Shape;366;p47"/>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Los métodos de una superclase pueden sobrecargarse en una subclase.</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El polimorfismo se aplica a la sobrescritura, no a la sobrecarga.</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Tipo de objeto (no el tipo de la variable de referencia) determina qué método anulado se utiliza en tiempo de ejecución.</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El tipo de referencia determina qué método sobrecargado se utilizará durante la compilación.</a:t>
            </a:r>
            <a:endParaRPr sz="1400">
              <a:latin typeface="Ubuntu"/>
              <a:ea typeface="Ubuntu"/>
              <a:cs typeface="Ubuntu"/>
              <a:sym typeface="Ubuntu"/>
            </a:endParaRPr>
          </a:p>
          <a:p>
            <a:pPr indent="0" lvl="0" marL="0" rtl="0" algn="l">
              <a:spcBef>
                <a:spcPts val="1000"/>
              </a:spcBef>
              <a:spcAft>
                <a:spcPts val="1000"/>
              </a:spcAft>
              <a:buNone/>
            </a:pPr>
            <a:r>
              <a:t/>
            </a:r>
            <a:endParaRPr sz="1400">
              <a:latin typeface="Ubuntu"/>
              <a:ea typeface="Ubuntu"/>
              <a:cs typeface="Ubuntu"/>
              <a:sym typeface="Ubuntu"/>
            </a:endParaRPr>
          </a:p>
        </p:txBody>
      </p:sp>
      <p:sp>
        <p:nvSpPr>
          <p:cNvPr id="367" name="Google Shape;367;p47"/>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8"/>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8"/>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374" name="Google Shape;374;p48"/>
          <p:cNvSpPr txBox="1"/>
          <p:nvPr>
            <p:ph type="title"/>
          </p:nvPr>
        </p:nvSpPr>
        <p:spPr>
          <a:xfrm>
            <a:off x="5673400" y="337000"/>
            <a:ext cx="3470700" cy="8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Reference Variable Casting</a:t>
            </a:r>
            <a:endParaRPr b="1" sz="2400">
              <a:latin typeface="Ubuntu"/>
              <a:ea typeface="Ubuntu"/>
              <a:cs typeface="Ubuntu"/>
              <a:sym typeface="Ubuntu"/>
            </a:endParaRPr>
          </a:p>
        </p:txBody>
      </p:sp>
      <p:sp>
        <p:nvSpPr>
          <p:cNvPr id="375" name="Google Shape;375;p48"/>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Existen 2 tipos de casting de variables de referencia: </a:t>
            </a:r>
            <a:endParaRPr sz="1400">
              <a:latin typeface="Ubuntu"/>
              <a:ea typeface="Ubuntu"/>
              <a:cs typeface="Ubuntu"/>
              <a:sym typeface="Ubuntu"/>
            </a:endParaRPr>
          </a:p>
          <a:p>
            <a:pPr indent="-317500" lvl="1" marL="914400" rtl="0" algn="l">
              <a:spcBef>
                <a:spcPts val="1000"/>
              </a:spcBef>
              <a:spcAft>
                <a:spcPts val="0"/>
              </a:spcAft>
              <a:buSzPts val="1400"/>
              <a:buChar char="○"/>
            </a:pPr>
            <a:r>
              <a:rPr b="1" lang="es-419" sz="1400">
                <a:latin typeface="Ubuntu"/>
                <a:ea typeface="Ubuntu"/>
                <a:cs typeface="Ubuntu"/>
                <a:sym typeface="Ubuntu"/>
              </a:rPr>
              <a:t>Downcasting :</a:t>
            </a:r>
            <a:r>
              <a:rPr lang="es-419">
                <a:latin typeface="Ubuntu"/>
                <a:ea typeface="Ubuntu"/>
                <a:cs typeface="Ubuntu"/>
                <a:sym typeface="Ubuntu"/>
              </a:rPr>
              <a:t> Si tiene una variable de referencia que hace referencia a un objeto de subtipo, se puede asignar a una variable de referencia del subtipo. Se debe hacer una conversión explícita, y el resultado es que puede acceder a los miembros del subtipo con esta nueva variable de referencia.</a:t>
            </a:r>
            <a:endParaRPr>
              <a:latin typeface="Ubuntu"/>
              <a:ea typeface="Ubuntu"/>
              <a:cs typeface="Ubuntu"/>
              <a:sym typeface="Ubuntu"/>
            </a:endParaRPr>
          </a:p>
          <a:p>
            <a:pPr indent="0" lvl="0" marL="457200" rtl="0" algn="l">
              <a:spcBef>
                <a:spcPts val="1000"/>
              </a:spcBef>
              <a:spcAft>
                <a:spcPts val="0"/>
              </a:spcAft>
              <a:buNone/>
            </a:pPr>
            <a:r>
              <a:rPr lang="es-419" sz="1400">
                <a:latin typeface="Inconsolata"/>
                <a:ea typeface="Inconsolata"/>
                <a:cs typeface="Inconsolata"/>
                <a:sym typeface="Inconsolata"/>
              </a:rPr>
              <a:t>Object o = “a string”;</a:t>
            </a:r>
            <a:endParaRPr sz="1400">
              <a:latin typeface="Inconsolata"/>
              <a:ea typeface="Inconsolata"/>
              <a:cs typeface="Inconsolata"/>
              <a:sym typeface="Inconsolata"/>
            </a:endParaRPr>
          </a:p>
          <a:p>
            <a:pPr indent="0" lvl="0" marL="457200" rtl="0" algn="l">
              <a:spcBef>
                <a:spcPts val="0"/>
              </a:spcBef>
              <a:spcAft>
                <a:spcPts val="0"/>
              </a:spcAft>
              <a:buNone/>
            </a:pPr>
            <a:r>
              <a:rPr lang="es-419" sz="1400">
                <a:latin typeface="Inconsolata"/>
                <a:ea typeface="Inconsolata"/>
                <a:cs typeface="Inconsolata"/>
                <a:sym typeface="Inconsolata"/>
              </a:rPr>
              <a:t>String s = (String) o;</a:t>
            </a:r>
            <a:endParaRPr sz="1400">
              <a:latin typeface="Inconsolata"/>
              <a:ea typeface="Inconsolata"/>
              <a:cs typeface="Inconsolata"/>
              <a:sym typeface="Inconsolata"/>
            </a:endParaRPr>
          </a:p>
          <a:p>
            <a:pPr indent="-317500" lvl="1" marL="914400" rtl="0" algn="l">
              <a:spcBef>
                <a:spcPts val="1000"/>
              </a:spcBef>
              <a:spcAft>
                <a:spcPts val="0"/>
              </a:spcAft>
              <a:buSzPts val="1400"/>
              <a:buChar char="○"/>
            </a:pPr>
            <a:r>
              <a:rPr b="1" lang="es-419" sz="1400">
                <a:latin typeface="Ubuntu"/>
                <a:ea typeface="Ubuntu"/>
                <a:cs typeface="Ubuntu"/>
                <a:sym typeface="Ubuntu"/>
              </a:rPr>
              <a:t>Upcasting : </a:t>
            </a:r>
            <a:r>
              <a:rPr lang="es-419">
                <a:latin typeface="Ubuntu"/>
                <a:ea typeface="Ubuntu"/>
                <a:cs typeface="Ubuntu"/>
                <a:sym typeface="Ubuntu"/>
              </a:rPr>
              <a:t>asignar una variable de referencia a una variable de referencia de supertipo explícita o implícitamente. Esto es una operación inherentemente segura porque la asignación restringe las capacidades de acceso de la nueva variable.</a:t>
            </a:r>
            <a:endParaRPr>
              <a:latin typeface="Ubuntu"/>
              <a:ea typeface="Ubuntu"/>
              <a:cs typeface="Ubuntu"/>
              <a:sym typeface="Ubuntu"/>
            </a:endParaRPr>
          </a:p>
          <a:p>
            <a:pPr indent="0" lvl="0" marL="457200" rtl="0" algn="l">
              <a:spcBef>
                <a:spcPts val="1000"/>
              </a:spcBef>
              <a:spcAft>
                <a:spcPts val="0"/>
              </a:spcAft>
              <a:buClr>
                <a:srgbClr val="000000"/>
              </a:buClr>
              <a:buSzPts val="1100"/>
              <a:buNone/>
            </a:pPr>
            <a:r>
              <a:rPr lang="es-419" sz="1400">
                <a:latin typeface="Inconsolata"/>
                <a:ea typeface="Inconsolata"/>
                <a:cs typeface="Inconsolata"/>
                <a:sym typeface="Inconsolata"/>
              </a:rPr>
              <a:t>Object o = new String(“a string”);</a:t>
            </a:r>
            <a:endParaRPr>
              <a:latin typeface="Ubuntu"/>
              <a:ea typeface="Ubuntu"/>
              <a:cs typeface="Ubuntu"/>
              <a:sym typeface="Ubuntu"/>
            </a:endParaRPr>
          </a:p>
          <a:p>
            <a:pPr indent="0" lvl="0" marL="457200" rtl="0" algn="l">
              <a:spcBef>
                <a:spcPts val="0"/>
              </a:spcBef>
              <a:spcAft>
                <a:spcPts val="0"/>
              </a:spcAft>
              <a:buNone/>
            </a:pPr>
            <a:r>
              <a:t/>
            </a:r>
            <a:endParaRPr>
              <a:latin typeface="Ubuntu"/>
              <a:ea typeface="Ubuntu"/>
              <a:cs typeface="Ubuntu"/>
              <a:sym typeface="Ubuntu"/>
            </a:endParaRPr>
          </a:p>
          <a:p>
            <a:pPr indent="0" lvl="0" marL="0" rtl="0" algn="l">
              <a:spcBef>
                <a:spcPts val="1000"/>
              </a:spcBef>
              <a:spcAft>
                <a:spcPts val="1000"/>
              </a:spcAft>
              <a:buNone/>
            </a:pPr>
            <a:r>
              <a:t/>
            </a:r>
            <a:endParaRPr>
              <a:latin typeface="Ubuntu"/>
              <a:ea typeface="Ubuntu"/>
              <a:cs typeface="Ubuntu"/>
              <a:sym typeface="Ubuntu"/>
            </a:endParaRPr>
          </a:p>
        </p:txBody>
      </p:sp>
      <p:sp>
        <p:nvSpPr>
          <p:cNvPr id="376" name="Google Shape;376;p48"/>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9"/>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9"/>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9"/>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384" name="Google Shape;384;p49"/>
          <p:cNvSpPr txBox="1"/>
          <p:nvPr>
            <p:ph type="title"/>
          </p:nvPr>
        </p:nvSpPr>
        <p:spPr>
          <a:xfrm>
            <a:off x="5673400" y="381325"/>
            <a:ext cx="3470700" cy="8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Implementing an Interface</a:t>
            </a:r>
            <a:endParaRPr b="1" sz="2400">
              <a:latin typeface="Ubuntu"/>
              <a:ea typeface="Ubuntu"/>
              <a:cs typeface="Ubuntu"/>
              <a:sym typeface="Ubuntu"/>
            </a:endParaRPr>
          </a:p>
        </p:txBody>
      </p:sp>
      <p:sp>
        <p:nvSpPr>
          <p:cNvPr id="385" name="Google Shape;385;p49"/>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Ubuntu"/>
              <a:buChar char="●"/>
            </a:pPr>
            <a:r>
              <a:rPr lang="es-419">
                <a:latin typeface="Ubuntu"/>
                <a:ea typeface="Ubuntu"/>
                <a:cs typeface="Ubuntu"/>
                <a:sym typeface="Ubuntu"/>
              </a:rPr>
              <a:t>Cuando implementamos una interfaz, está cumpliendo su contrato.</a:t>
            </a:r>
            <a:endParaRPr>
              <a:latin typeface="Ubuntu"/>
              <a:ea typeface="Ubuntu"/>
              <a:cs typeface="Ubuntu"/>
              <a:sym typeface="Ubuntu"/>
            </a:endParaRPr>
          </a:p>
          <a:p>
            <a:pPr indent="-342900" lvl="0" marL="457200" rtl="0" algn="l">
              <a:lnSpc>
                <a:spcPct val="115000"/>
              </a:lnSpc>
              <a:spcBef>
                <a:spcPts val="1000"/>
              </a:spcBef>
              <a:spcAft>
                <a:spcPts val="0"/>
              </a:spcAft>
              <a:buSzPts val="1800"/>
              <a:buFont typeface="Ubuntu"/>
              <a:buChar char="●"/>
            </a:pPr>
            <a:r>
              <a:rPr lang="es-419">
                <a:latin typeface="Ubuntu"/>
                <a:ea typeface="Ubuntu"/>
                <a:cs typeface="Ubuntu"/>
                <a:sym typeface="Ubuntu"/>
              </a:rPr>
              <a:t>Se implementa de manera correcta una interfaz mediante la implementación adecuada y concreta de todos los métodos definidos.</a:t>
            </a:r>
            <a:endParaRPr>
              <a:latin typeface="Ubuntu"/>
              <a:ea typeface="Ubuntu"/>
              <a:cs typeface="Ubuntu"/>
              <a:sym typeface="Ubuntu"/>
            </a:endParaRPr>
          </a:p>
          <a:p>
            <a:pPr indent="-342900" lvl="0" marL="457200" rtl="0" algn="l">
              <a:lnSpc>
                <a:spcPct val="200000"/>
              </a:lnSpc>
              <a:spcBef>
                <a:spcPts val="1000"/>
              </a:spcBef>
              <a:spcAft>
                <a:spcPts val="1000"/>
              </a:spcAft>
              <a:buSzPts val="1800"/>
              <a:buFont typeface="Ubuntu"/>
              <a:buChar char="●"/>
            </a:pPr>
            <a:r>
              <a:rPr lang="es-419">
                <a:latin typeface="Ubuntu"/>
                <a:ea typeface="Ubuntu"/>
                <a:cs typeface="Ubuntu"/>
                <a:sym typeface="Ubuntu"/>
              </a:rPr>
              <a:t>Una sola clase puede implementar muchas interfaces.</a:t>
            </a:r>
            <a:endParaRPr>
              <a:latin typeface="Ubuntu"/>
              <a:ea typeface="Ubuntu"/>
              <a:cs typeface="Ubuntu"/>
              <a:sym typeface="Ubuntu"/>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0"/>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0"/>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0"/>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393" name="Google Shape;393;p50"/>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Return Types</a:t>
            </a:r>
            <a:endParaRPr b="1" sz="2400">
              <a:latin typeface="Ubuntu"/>
              <a:ea typeface="Ubuntu"/>
              <a:cs typeface="Ubuntu"/>
              <a:sym typeface="Ubuntu"/>
            </a:endParaRPr>
          </a:p>
        </p:txBody>
      </p:sp>
      <p:sp>
        <p:nvSpPr>
          <p:cNvPr id="394" name="Google Shape;394;p50"/>
          <p:cNvSpPr txBox="1"/>
          <p:nvPr>
            <p:ph idx="1" type="body"/>
          </p:nvPr>
        </p:nvSpPr>
        <p:spPr>
          <a:xfrm>
            <a:off x="30000" y="1427500"/>
            <a:ext cx="8961600" cy="352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sz="1600">
                <a:latin typeface="Ubuntu"/>
                <a:ea typeface="Ubuntu"/>
                <a:cs typeface="Ubuntu"/>
                <a:sym typeface="Ubuntu"/>
              </a:rPr>
              <a:t>Los métodos sobrecargados pueden cambiar los tipos de retorno; Los métodos sobrescritos no pueden, excepto en el caso de los “covariant returns“.</a:t>
            </a:r>
            <a:endParaRPr sz="1600">
              <a:latin typeface="Ubuntu"/>
              <a:ea typeface="Ubuntu"/>
              <a:cs typeface="Ubuntu"/>
              <a:sym typeface="Ubuntu"/>
            </a:endParaRPr>
          </a:p>
          <a:p>
            <a:pPr indent="-330200" lvl="0" marL="457200" rtl="0" algn="l">
              <a:spcBef>
                <a:spcPts val="0"/>
              </a:spcBef>
              <a:spcAft>
                <a:spcPts val="0"/>
              </a:spcAft>
              <a:buSzPts val="1600"/>
              <a:buChar char="●"/>
            </a:pPr>
            <a:r>
              <a:rPr lang="es-419" sz="1600">
                <a:latin typeface="Ubuntu"/>
                <a:ea typeface="Ubuntu"/>
                <a:cs typeface="Ubuntu"/>
                <a:sym typeface="Ubuntu"/>
              </a:rPr>
              <a:t>Los tipos de referencia de referencia de objeto pueden aceptar valores nulos como valores devueltos.</a:t>
            </a:r>
            <a:endParaRPr sz="1600">
              <a:latin typeface="Ubuntu"/>
              <a:ea typeface="Ubuntu"/>
              <a:cs typeface="Ubuntu"/>
              <a:sym typeface="Ubuntu"/>
            </a:endParaRPr>
          </a:p>
          <a:p>
            <a:pPr indent="-330200" lvl="0" marL="457200" rtl="0" algn="l">
              <a:spcBef>
                <a:spcPts val="0"/>
              </a:spcBef>
              <a:spcAft>
                <a:spcPts val="0"/>
              </a:spcAft>
              <a:buSzPts val="1600"/>
              <a:buChar char="●"/>
            </a:pPr>
            <a:r>
              <a:rPr lang="es-419" sz="1600">
                <a:latin typeface="Ubuntu"/>
                <a:ea typeface="Ubuntu"/>
                <a:cs typeface="Ubuntu"/>
                <a:sym typeface="Ubuntu"/>
              </a:rPr>
              <a:t>Una matriz es un tipo de devolución legal, tanto para declarar como para devolver como un valor.</a:t>
            </a:r>
            <a:endParaRPr sz="1600">
              <a:latin typeface="Ubuntu"/>
              <a:ea typeface="Ubuntu"/>
              <a:cs typeface="Ubuntu"/>
              <a:sym typeface="Ubuntu"/>
            </a:endParaRPr>
          </a:p>
          <a:p>
            <a:pPr indent="-330200" lvl="0" marL="457200" rtl="0" algn="l">
              <a:spcBef>
                <a:spcPts val="0"/>
              </a:spcBef>
              <a:spcAft>
                <a:spcPts val="0"/>
              </a:spcAft>
              <a:buSzPts val="1600"/>
              <a:buChar char="●"/>
            </a:pPr>
            <a:r>
              <a:rPr lang="es-419" sz="1600">
                <a:latin typeface="Ubuntu"/>
                <a:ea typeface="Ubuntu"/>
                <a:cs typeface="Ubuntu"/>
                <a:sym typeface="Ubuntu"/>
              </a:rPr>
              <a:t>Para los métodos con tipos de retorno primitivos, cualquier valor que se puede convertir implícitamente en el tipo de retorno se puede devolver.</a:t>
            </a:r>
            <a:endParaRPr sz="1600">
              <a:latin typeface="Ubuntu"/>
              <a:ea typeface="Ubuntu"/>
              <a:cs typeface="Ubuntu"/>
              <a:sym typeface="Ubuntu"/>
            </a:endParaRPr>
          </a:p>
          <a:p>
            <a:pPr indent="-330200" lvl="0" marL="457200" rtl="0" algn="l">
              <a:spcBef>
                <a:spcPts val="0"/>
              </a:spcBef>
              <a:spcAft>
                <a:spcPts val="0"/>
              </a:spcAft>
              <a:buSzPts val="1600"/>
              <a:buChar char="●"/>
            </a:pPr>
            <a:r>
              <a:rPr lang="es-419" sz="1600">
                <a:latin typeface="Ubuntu"/>
                <a:ea typeface="Ubuntu"/>
                <a:cs typeface="Ubuntu"/>
                <a:sym typeface="Ubuntu"/>
              </a:rPr>
              <a:t>Los métodos con objetos reren</a:t>
            </a:r>
            <a:endParaRPr sz="1600">
              <a:latin typeface="Ubuntu"/>
              <a:ea typeface="Ubuntu"/>
              <a:cs typeface="Ubuntu"/>
              <a:sym typeface="Ubuntu"/>
            </a:endParaRPr>
          </a:p>
          <a:p>
            <a:pPr indent="-330200" lvl="0" marL="457200" rtl="0" algn="l">
              <a:spcBef>
                <a:spcPts val="0"/>
              </a:spcBef>
              <a:spcAft>
                <a:spcPts val="0"/>
              </a:spcAft>
              <a:buSzPts val="1600"/>
              <a:buChar char="●"/>
            </a:pPr>
            <a:r>
              <a:rPr lang="es-419" sz="1600">
                <a:latin typeface="Ubuntu"/>
                <a:ea typeface="Ubuntu"/>
                <a:cs typeface="Ubuntu"/>
                <a:sym typeface="Ubuntu"/>
              </a:rPr>
              <a:t>Los métodos con un tipo de retorno de referencia de objeto pueden devolver un subtipo. Los métodos con un tipo de retorno de interfaz pueden devolver cualquier implementador.</a:t>
            </a:r>
            <a:endParaRPr sz="1600">
              <a:latin typeface="Ubuntu"/>
              <a:ea typeface="Ubuntu"/>
              <a:cs typeface="Ubuntu"/>
              <a:sym typeface="Ubuntu"/>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1"/>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1"/>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1"/>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402" name="Google Shape;402;p51"/>
          <p:cNvSpPr txBox="1"/>
          <p:nvPr>
            <p:ph type="title"/>
          </p:nvPr>
        </p:nvSpPr>
        <p:spPr>
          <a:xfrm>
            <a:off x="5673400" y="363600"/>
            <a:ext cx="3470700" cy="8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Constructors and Instantiation (I)</a:t>
            </a:r>
            <a:endParaRPr b="1" sz="2400">
              <a:latin typeface="Ubuntu"/>
              <a:ea typeface="Ubuntu"/>
              <a:cs typeface="Ubuntu"/>
              <a:sym typeface="Ubuntu"/>
            </a:endParaRPr>
          </a:p>
        </p:txBody>
      </p:sp>
      <p:sp>
        <p:nvSpPr>
          <p:cNvPr id="403" name="Google Shape;403;p51"/>
          <p:cNvSpPr txBox="1"/>
          <p:nvPr>
            <p:ph idx="1" type="body"/>
          </p:nvPr>
        </p:nvSpPr>
        <p:spPr>
          <a:xfrm>
            <a:off x="182400" y="12751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El constructor es siempre invocado cuando un nuevo objeto se crea.</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Cada superclase en el árbol de herencia de un objeto tendrá un constructor llamado.</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Cada clase, incluso las abstractas, tienen al menos un constructor.</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Los constructores deben tener el mismo nombre que la clase.</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Los constructores no tienen retorno. </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La típica ejecución del constructor se produce de la siguiente manera:</a:t>
            </a:r>
            <a:endParaRPr sz="1400">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El constructor llama a su constructor de superclase, que llama a su constructor de superclase, y así sucesivamente todo hasta el constructor de Object</a:t>
            </a:r>
            <a:r>
              <a:rPr lang="es-419" sz="1400">
                <a:latin typeface="Ubuntu"/>
                <a:ea typeface="Ubuntu"/>
                <a:cs typeface="Ubuntu"/>
                <a:sym typeface="Ubuntu"/>
              </a:rPr>
              <a:t>.</a:t>
            </a:r>
            <a:endParaRPr sz="1400">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El constructor de Object ejecuta y luego regresa al constructor de llamada, que se ejecuta hasta completar y luego regresa a su constructor de llamada, y así sucesivamente hasta la finalización del constructor de la instancia real que se está creando.</a:t>
            </a:r>
            <a:endParaRPr sz="1400">
              <a:latin typeface="Ubuntu"/>
              <a:ea typeface="Ubuntu"/>
              <a:cs typeface="Ubuntu"/>
              <a:sym typeface="Ubuntu"/>
            </a:endParaRPr>
          </a:p>
          <a:p>
            <a:pPr indent="0" lvl="0" marL="0" rtl="0" algn="l">
              <a:spcBef>
                <a:spcPts val="1000"/>
              </a:spcBef>
              <a:spcAft>
                <a:spcPts val="1000"/>
              </a:spcAft>
              <a:buNone/>
            </a:pPr>
            <a:r>
              <a:t/>
            </a:r>
            <a:endParaRPr sz="1400">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79" name="Google Shape;79;p16"/>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keywords</a:t>
            </a:r>
            <a:endParaRPr b="1" sz="2400">
              <a:latin typeface="Ubuntu"/>
              <a:ea typeface="Ubuntu"/>
              <a:cs typeface="Ubuntu"/>
              <a:sym typeface="Ubuntu"/>
            </a:endParaRPr>
          </a:p>
        </p:txBody>
      </p:sp>
      <p:pic>
        <p:nvPicPr>
          <p:cNvPr id="80" name="Google Shape;80;p16"/>
          <p:cNvPicPr preferRelativeResize="0"/>
          <p:nvPr/>
        </p:nvPicPr>
        <p:blipFill>
          <a:blip r:embed="rId3">
            <a:alphaModFix/>
          </a:blip>
          <a:stretch>
            <a:fillRect/>
          </a:stretch>
        </p:blipFill>
        <p:spPr>
          <a:xfrm>
            <a:off x="385750" y="1632825"/>
            <a:ext cx="8269925" cy="2385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2"/>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2"/>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2"/>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411" name="Google Shape;411;p52"/>
          <p:cNvSpPr txBox="1"/>
          <p:nvPr>
            <p:ph type="title"/>
          </p:nvPr>
        </p:nvSpPr>
        <p:spPr>
          <a:xfrm>
            <a:off x="5673400" y="363600"/>
            <a:ext cx="3470700" cy="8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Constructors and Instantiation (II)</a:t>
            </a:r>
            <a:endParaRPr b="1" sz="2400">
              <a:latin typeface="Ubuntu"/>
              <a:ea typeface="Ubuntu"/>
              <a:cs typeface="Ubuntu"/>
              <a:sym typeface="Ubuntu"/>
            </a:endParaRPr>
          </a:p>
        </p:txBody>
      </p:sp>
      <p:sp>
        <p:nvSpPr>
          <p:cNvPr id="412" name="Google Shape;412;p52"/>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Los constructores pueden tener cualquier modificador de acceso.</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El compilador creará un constructor predeterminado si no crea ningún constructor en su clase..</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El constructor </a:t>
            </a:r>
            <a:r>
              <a:rPr lang="es-419" sz="1400">
                <a:latin typeface="Inconsolata"/>
                <a:ea typeface="Inconsolata"/>
                <a:cs typeface="Inconsolata"/>
                <a:sym typeface="Inconsolata"/>
              </a:rPr>
              <a:t>default</a:t>
            </a:r>
            <a:r>
              <a:rPr lang="es-419" sz="1400">
                <a:latin typeface="Ubuntu"/>
                <a:ea typeface="Ubuntu"/>
                <a:cs typeface="Ubuntu"/>
                <a:sym typeface="Ubuntu"/>
              </a:rPr>
              <a:t>  es un constructor no-arg con una llamada no-arg a </a:t>
            </a:r>
            <a:r>
              <a:rPr lang="es-419" sz="1400">
                <a:latin typeface="Inconsolata"/>
                <a:ea typeface="Inconsolata"/>
                <a:cs typeface="Inconsolata"/>
                <a:sym typeface="Inconsolata"/>
              </a:rPr>
              <a:t>super()</a:t>
            </a:r>
            <a:r>
              <a:rPr lang="es-419" sz="1400">
                <a:latin typeface="Ubuntu"/>
                <a:ea typeface="Ubuntu"/>
                <a:cs typeface="Ubuntu"/>
                <a:sym typeface="Ubuntu"/>
              </a:rPr>
              <a:t>.</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La primera declaración de cada constructor debe ser una llamada a </a:t>
            </a:r>
            <a:r>
              <a:rPr lang="es-419" sz="1400">
                <a:latin typeface="Inconsolata"/>
                <a:ea typeface="Inconsolata"/>
                <a:cs typeface="Inconsolata"/>
                <a:sym typeface="Inconsolata"/>
              </a:rPr>
              <a:t>this()</a:t>
            </a:r>
            <a:r>
              <a:rPr lang="es-419" sz="1400">
                <a:latin typeface="Ubuntu"/>
                <a:ea typeface="Ubuntu"/>
                <a:cs typeface="Ubuntu"/>
                <a:sym typeface="Ubuntu"/>
              </a:rPr>
              <a:t> (un constructor sobrecargado) o a </a:t>
            </a:r>
            <a:r>
              <a:rPr lang="es-419" sz="1400">
                <a:latin typeface="Inconsolata"/>
                <a:ea typeface="Inconsolata"/>
                <a:cs typeface="Inconsolata"/>
                <a:sym typeface="Inconsolata"/>
              </a:rPr>
              <a:t>super()</a:t>
            </a:r>
            <a:r>
              <a:rPr lang="es-419" sz="1400">
                <a:latin typeface="Ubuntu"/>
                <a:ea typeface="Ubuntu"/>
                <a:cs typeface="Ubuntu"/>
                <a:sym typeface="Ubuntu"/>
              </a:rPr>
              <a:t>.</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El compilador agrega una llamada a </a:t>
            </a:r>
            <a:r>
              <a:rPr lang="es-419" sz="1400">
                <a:latin typeface="Inconsolata"/>
                <a:ea typeface="Inconsolata"/>
                <a:cs typeface="Inconsolata"/>
                <a:sym typeface="Inconsolata"/>
              </a:rPr>
              <a:t>super()</a:t>
            </a:r>
            <a:r>
              <a:rPr lang="es-419" sz="1400">
                <a:latin typeface="Ubuntu"/>
                <a:ea typeface="Ubuntu"/>
                <a:cs typeface="Ubuntu"/>
                <a:sym typeface="Ubuntu"/>
              </a:rPr>
              <a:t> a menos que ya haya realizado una llamada a </a:t>
            </a:r>
            <a:r>
              <a:rPr lang="es-419" sz="1400">
                <a:latin typeface="Inconsolata"/>
                <a:ea typeface="Inconsolata"/>
                <a:cs typeface="Inconsolata"/>
                <a:sym typeface="Inconsolata"/>
              </a:rPr>
              <a:t>this()</a:t>
            </a:r>
            <a:r>
              <a:rPr lang="es-419" sz="1400">
                <a:latin typeface="Ubuntu"/>
                <a:ea typeface="Ubuntu"/>
                <a:cs typeface="Ubuntu"/>
                <a:sym typeface="Ubuntu"/>
              </a:rPr>
              <a:t> o </a:t>
            </a:r>
            <a:r>
              <a:rPr lang="es-419" sz="1400">
                <a:latin typeface="Inconsolata"/>
                <a:ea typeface="Inconsolata"/>
                <a:cs typeface="Inconsolata"/>
                <a:sym typeface="Inconsolata"/>
              </a:rPr>
              <a:t>super()</a:t>
            </a:r>
            <a:r>
              <a:rPr lang="es-419" sz="1400">
                <a:latin typeface="Ubuntu"/>
                <a:ea typeface="Ubuntu"/>
                <a:cs typeface="Ubuntu"/>
                <a:sym typeface="Ubuntu"/>
              </a:rPr>
              <a:t>.</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Los miembros de instancia sólo son accesibles después de ejecutarse el super constructor.</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 Las clases </a:t>
            </a:r>
            <a:r>
              <a:rPr lang="es-419" sz="1400">
                <a:latin typeface="Inconsolata"/>
                <a:ea typeface="Inconsolata"/>
                <a:cs typeface="Inconsolata"/>
                <a:sym typeface="Inconsolata"/>
              </a:rPr>
              <a:t>abstract</a:t>
            </a:r>
            <a:r>
              <a:rPr lang="es-419" sz="1400">
                <a:latin typeface="Ubuntu"/>
                <a:ea typeface="Ubuntu"/>
                <a:cs typeface="Ubuntu"/>
                <a:sym typeface="Ubuntu"/>
              </a:rPr>
              <a:t> tienen  constructores que se llaman cuando se crea una instancia de una subclase concreta.</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Las interfaces no tienen constructores.</a:t>
            </a:r>
            <a:endParaRPr sz="1400">
              <a:latin typeface="Ubuntu"/>
              <a:ea typeface="Ubuntu"/>
              <a:cs typeface="Ubuntu"/>
              <a:sym typeface="Ubuntu"/>
            </a:endParaRPr>
          </a:p>
          <a:p>
            <a:pPr indent="0" lvl="0" marL="0" rtl="0" algn="l">
              <a:spcBef>
                <a:spcPts val="1000"/>
              </a:spcBef>
              <a:spcAft>
                <a:spcPts val="0"/>
              </a:spcAft>
              <a:buNone/>
            </a:pPr>
            <a:r>
              <a:t/>
            </a:r>
            <a:endParaRPr sz="1400">
              <a:latin typeface="Ubuntu"/>
              <a:ea typeface="Ubuntu"/>
              <a:cs typeface="Ubuntu"/>
              <a:sym typeface="Ubuntu"/>
            </a:endParaRPr>
          </a:p>
          <a:p>
            <a:pPr indent="0" lvl="0" marL="0" marR="0" rtl="0" algn="l">
              <a:lnSpc>
                <a:spcPct val="115000"/>
              </a:lnSpc>
              <a:spcBef>
                <a:spcPts val="1000"/>
              </a:spcBef>
              <a:spcAft>
                <a:spcPts val="1000"/>
              </a:spcAft>
              <a:buNone/>
            </a:pPr>
            <a:r>
              <a:t/>
            </a:r>
            <a:endParaRPr sz="1400">
              <a:latin typeface="Ubuntu"/>
              <a:ea typeface="Ubuntu"/>
              <a:cs typeface="Ubuntu"/>
              <a:sym typeface="Ubuntu"/>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3"/>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3"/>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3"/>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420" name="Google Shape;420;p53"/>
          <p:cNvSpPr txBox="1"/>
          <p:nvPr>
            <p:ph type="title"/>
          </p:nvPr>
        </p:nvSpPr>
        <p:spPr>
          <a:xfrm>
            <a:off x="5673400" y="363600"/>
            <a:ext cx="3470700" cy="8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Constructors and Instantiation (III)</a:t>
            </a:r>
            <a:endParaRPr b="1" sz="2400">
              <a:latin typeface="Ubuntu"/>
              <a:ea typeface="Ubuntu"/>
              <a:cs typeface="Ubuntu"/>
              <a:sym typeface="Ubuntu"/>
            </a:endParaRPr>
          </a:p>
        </p:txBody>
      </p:sp>
      <p:sp>
        <p:nvSpPr>
          <p:cNvPr id="421" name="Google Shape;421;p53"/>
          <p:cNvSpPr txBox="1"/>
          <p:nvPr>
            <p:ph idx="1" type="body"/>
          </p:nvPr>
        </p:nvSpPr>
        <p:spPr>
          <a:xfrm>
            <a:off x="182400" y="13513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Si su superclase no tiene un constructor vacío, debe crear un constructor e insertar una llamada a super () con argumentos que coinciden con los del constructor de la superclase</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Los constructores nunca se heredan, por lo tanto no se sobreescriben.</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Un constructor puede ser invocado de manera directa por otro constructor via </a:t>
            </a:r>
            <a:r>
              <a:rPr lang="es-419" sz="1400">
                <a:latin typeface="Inconsolata"/>
                <a:ea typeface="Inconsolata"/>
                <a:cs typeface="Inconsolata"/>
                <a:sym typeface="Inconsolata"/>
              </a:rPr>
              <a:t>super()</a:t>
            </a:r>
            <a:r>
              <a:rPr lang="es-419" sz="1400">
                <a:latin typeface="Ubuntu"/>
                <a:ea typeface="Ubuntu"/>
                <a:cs typeface="Ubuntu"/>
                <a:sym typeface="Ubuntu"/>
              </a:rPr>
              <a:t> y </a:t>
            </a:r>
            <a:r>
              <a:rPr lang="es-419" sz="1400">
                <a:latin typeface="Inconsolata"/>
                <a:ea typeface="Inconsolata"/>
                <a:cs typeface="Inconsolata"/>
                <a:sym typeface="Inconsolata"/>
              </a:rPr>
              <a:t>this()</a:t>
            </a:r>
            <a:r>
              <a:rPr lang="es-419" sz="1400">
                <a:latin typeface="Ubuntu"/>
                <a:ea typeface="Ubuntu"/>
                <a:cs typeface="Ubuntu"/>
                <a:sym typeface="Ubuntu"/>
              </a:rPr>
              <a:t>;</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Asuntos a tener encuentra con la llamada </a:t>
            </a:r>
            <a:r>
              <a:rPr lang="es-419" sz="1400">
                <a:latin typeface="Inconsolata"/>
                <a:ea typeface="Inconsolata"/>
                <a:cs typeface="Inconsolata"/>
                <a:sym typeface="Inconsolata"/>
              </a:rPr>
              <a:t>this():</a:t>
            </a:r>
            <a:endParaRPr sz="1400">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Debe aparecer como primera sentencia dentro de un constructor.</a:t>
            </a:r>
            <a:endParaRPr>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Las lista de argumentos determinar a que constructor sobrecargado se llama.</a:t>
            </a:r>
            <a:endParaRPr>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Los constructores pueden llamar a constructores, y así sucesivamente, pero tarde o temprano uno de ellos mejor llamará </a:t>
            </a:r>
            <a:r>
              <a:rPr lang="es-419">
                <a:latin typeface="Inconsolata"/>
                <a:ea typeface="Inconsolata"/>
                <a:cs typeface="Inconsolata"/>
                <a:sym typeface="Inconsolata"/>
              </a:rPr>
              <a:t>super()</a:t>
            </a:r>
            <a:r>
              <a:rPr lang="es-419">
                <a:latin typeface="Ubuntu"/>
                <a:ea typeface="Ubuntu"/>
                <a:cs typeface="Ubuntu"/>
                <a:sym typeface="Ubuntu"/>
              </a:rPr>
              <a:t> o la pila explotará (Stackoverflow.</a:t>
            </a:r>
            <a:endParaRPr>
              <a:latin typeface="Ubuntu"/>
              <a:ea typeface="Ubuntu"/>
              <a:cs typeface="Ubuntu"/>
              <a:sym typeface="Ubuntu"/>
            </a:endParaRPr>
          </a:p>
          <a:p>
            <a:pPr indent="-317500" lvl="1" marL="914400" rtl="0" algn="l">
              <a:spcBef>
                <a:spcPts val="1000"/>
              </a:spcBef>
              <a:spcAft>
                <a:spcPts val="1000"/>
              </a:spcAft>
              <a:buSzPts val="1400"/>
              <a:buChar char="○"/>
            </a:pPr>
            <a:r>
              <a:rPr lang="es-419">
                <a:latin typeface="Ubuntu"/>
                <a:ea typeface="Ubuntu"/>
                <a:cs typeface="Ubuntu"/>
                <a:sym typeface="Ubuntu"/>
              </a:rPr>
              <a:t>Las llamadas a </a:t>
            </a:r>
            <a:r>
              <a:rPr lang="es-419">
                <a:latin typeface="Inconsolata"/>
                <a:ea typeface="Inconsolata"/>
                <a:cs typeface="Inconsolata"/>
                <a:sym typeface="Inconsolata"/>
              </a:rPr>
              <a:t>super()</a:t>
            </a:r>
            <a:r>
              <a:rPr lang="es-419">
                <a:latin typeface="Ubuntu"/>
                <a:ea typeface="Ubuntu"/>
                <a:cs typeface="Ubuntu"/>
                <a:sym typeface="Ubuntu"/>
              </a:rPr>
              <a:t> y </a:t>
            </a:r>
            <a:r>
              <a:rPr lang="es-419">
                <a:latin typeface="Inconsolata"/>
                <a:ea typeface="Inconsolata"/>
                <a:cs typeface="Inconsolata"/>
                <a:sym typeface="Inconsolata"/>
              </a:rPr>
              <a:t>this() </a:t>
            </a:r>
            <a:r>
              <a:rPr lang="es-419">
                <a:latin typeface="Ubuntu"/>
                <a:ea typeface="Ubuntu"/>
                <a:cs typeface="Ubuntu"/>
                <a:sym typeface="Ubuntu"/>
              </a:rPr>
              <a:t>no pueden estar en el mismo constructor. Usted puede tener uno o el otro, pero nunca ambos.</a:t>
            </a:r>
            <a:endParaRPr sz="1400">
              <a:latin typeface="Ubuntu"/>
              <a:ea typeface="Ubuntu"/>
              <a:cs typeface="Ubuntu"/>
              <a:sym typeface="Ubuntu"/>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4"/>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4"/>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4"/>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429" name="Google Shape;429;p54"/>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Initialization Blocks</a:t>
            </a:r>
            <a:endParaRPr b="1" sz="2400">
              <a:latin typeface="Ubuntu"/>
              <a:ea typeface="Ubuntu"/>
              <a:cs typeface="Ubuntu"/>
              <a:sym typeface="Ubuntu"/>
            </a:endParaRPr>
          </a:p>
        </p:txBody>
      </p:sp>
      <p:sp>
        <p:nvSpPr>
          <p:cNvPr id="430" name="Google Shape;430;p54"/>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Use </a:t>
            </a:r>
            <a:r>
              <a:rPr lang="es-419" sz="1400">
                <a:latin typeface="Inconsolata"/>
                <a:ea typeface="Inconsolata"/>
                <a:cs typeface="Inconsolata"/>
                <a:sym typeface="Inconsolata"/>
              </a:rPr>
              <a:t>static init</a:t>
            </a:r>
            <a:r>
              <a:rPr lang="es-419" sz="1400">
                <a:latin typeface="Ubuntu"/>
                <a:ea typeface="Ubuntu"/>
                <a:cs typeface="Ubuntu"/>
                <a:sym typeface="Ubuntu"/>
              </a:rPr>
              <a:t> blocks—</a:t>
            </a:r>
            <a:r>
              <a:rPr lang="es-419" sz="1400">
                <a:latin typeface="Inconsolata"/>
                <a:ea typeface="Inconsolata"/>
                <a:cs typeface="Inconsolata"/>
                <a:sym typeface="Inconsolata"/>
              </a:rPr>
              <a:t>static { /* code here */ }</a:t>
            </a:r>
            <a:r>
              <a:rPr lang="es-419" sz="1400">
                <a:latin typeface="Ubuntu"/>
                <a:ea typeface="Ubuntu"/>
                <a:cs typeface="Ubuntu"/>
                <a:sym typeface="Ubuntu"/>
              </a:rPr>
              <a:t>— para el código que desea ejecutar una vez, cuando se carga la clase por primera vez. Múltiples bloques se ejecutan desde arriba hacia abajo.</a:t>
            </a:r>
            <a:endParaRPr sz="1400">
              <a:latin typeface="Ubuntu"/>
              <a:ea typeface="Ubuntu"/>
              <a:cs typeface="Ubuntu"/>
              <a:sym typeface="Ubuntu"/>
            </a:endParaRPr>
          </a:p>
          <a:p>
            <a:pPr indent="-317500" lvl="0" marL="457200" rtl="0" algn="l">
              <a:spcBef>
                <a:spcPts val="1000"/>
              </a:spcBef>
              <a:spcAft>
                <a:spcPts val="1000"/>
              </a:spcAft>
              <a:buSzPts val="1400"/>
              <a:buChar char="●"/>
            </a:pPr>
            <a:r>
              <a:rPr lang="es-419" sz="1400">
                <a:latin typeface="Ubuntu"/>
                <a:ea typeface="Ubuntu"/>
                <a:cs typeface="Ubuntu"/>
                <a:sym typeface="Ubuntu"/>
              </a:rPr>
              <a:t>Use normal </a:t>
            </a:r>
            <a:r>
              <a:rPr lang="es-419" sz="1400">
                <a:latin typeface="Inconsolata"/>
                <a:ea typeface="Inconsolata"/>
                <a:cs typeface="Inconsolata"/>
                <a:sym typeface="Inconsolata"/>
              </a:rPr>
              <a:t>init</a:t>
            </a:r>
            <a:r>
              <a:rPr lang="es-419" sz="1400">
                <a:latin typeface="Ubuntu"/>
                <a:ea typeface="Ubuntu"/>
                <a:cs typeface="Ubuntu"/>
                <a:sym typeface="Ubuntu"/>
              </a:rPr>
              <a:t> blocks—</a:t>
            </a:r>
            <a:r>
              <a:rPr lang="es-419" sz="1400">
                <a:latin typeface="Inconsolata"/>
                <a:ea typeface="Inconsolata"/>
                <a:cs typeface="Inconsolata"/>
                <a:sym typeface="Inconsolata"/>
              </a:rPr>
              <a:t>{ /* code here }</a:t>
            </a:r>
            <a:r>
              <a:rPr lang="es-419" sz="1400">
                <a:latin typeface="Ubuntu"/>
                <a:ea typeface="Ubuntu"/>
                <a:cs typeface="Ubuntu"/>
                <a:sym typeface="Ubuntu"/>
              </a:rPr>
              <a:t>— para el código que desea que se ejecute para cada nueva instancia, justo después de todos los super constructores han ejecutado. Una vez más, varios bloques se ejecutan desde la parte superior de la clase hacia abajo.</a:t>
            </a:r>
            <a:endParaRPr sz="1400">
              <a:latin typeface="Ubuntu"/>
              <a:ea typeface="Ubuntu"/>
              <a:cs typeface="Ubuntu"/>
              <a:sym typeface="Ubuntu"/>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5"/>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5"/>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5"/>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438" name="Google Shape;438;p55"/>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rgbClr val="FFFFFF"/>
                </a:solidFill>
                <a:latin typeface="Ubuntu"/>
                <a:ea typeface="Ubuntu"/>
                <a:cs typeface="Ubuntu"/>
                <a:sym typeface="Ubuntu"/>
              </a:rPr>
              <a:t>Stack and Heap	 		</a:t>
            </a:r>
            <a:endParaRPr b="1" sz="2400">
              <a:solidFill>
                <a:srgbClr val="FFFFFF"/>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b="1" lang="es-419" sz="2400">
                <a:solidFill>
                  <a:srgbClr val="FFFFFF"/>
                </a:solidFill>
                <a:latin typeface="Ubuntu"/>
                <a:ea typeface="Ubuntu"/>
                <a:cs typeface="Ubuntu"/>
                <a:sym typeface="Ubuntu"/>
              </a:rPr>
              <a:t>			</a:t>
            </a:r>
            <a:endParaRPr b="1" sz="2400">
              <a:solidFill>
                <a:srgbClr val="FFFFFF"/>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b="1" lang="es-419" sz="2400">
                <a:solidFill>
                  <a:srgbClr val="FFFFFF"/>
                </a:solidFill>
                <a:latin typeface="Ubuntu"/>
                <a:ea typeface="Ubuntu"/>
                <a:cs typeface="Ubuntu"/>
                <a:sym typeface="Ubuntu"/>
              </a:rPr>
              <a:t>				</a:t>
            </a:r>
            <a:endParaRPr b="1" sz="2400">
              <a:solidFill>
                <a:srgbClr val="FFFFFF"/>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b="1" lang="es-419" sz="2400">
                <a:solidFill>
                  <a:srgbClr val="FFFFFF"/>
                </a:solidFill>
                <a:latin typeface="Ubuntu"/>
                <a:ea typeface="Ubuntu"/>
                <a:cs typeface="Ubuntu"/>
                <a:sym typeface="Ubuntu"/>
              </a:rPr>
              <a:t>					</a:t>
            </a:r>
            <a:endParaRPr b="1" sz="2400">
              <a:solidFill>
                <a:srgbClr val="FFFFFF"/>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b="1" lang="es-419" sz="2400">
                <a:solidFill>
                  <a:srgbClr val="FFFFFF"/>
                </a:solidFill>
                <a:latin typeface="Ubuntu"/>
                <a:ea typeface="Ubuntu"/>
                <a:cs typeface="Ubuntu"/>
                <a:sym typeface="Ubuntu"/>
              </a:rPr>
              <a:t>				</a:t>
            </a:r>
            <a:endParaRPr b="1" sz="2400">
              <a:solidFill>
                <a:srgbClr val="FFFFFF"/>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b="1" lang="es-419" sz="2400">
                <a:solidFill>
                  <a:srgbClr val="FFFFFF"/>
                </a:solidFill>
                <a:latin typeface="Ubuntu"/>
                <a:ea typeface="Ubuntu"/>
                <a:cs typeface="Ubuntu"/>
                <a:sym typeface="Ubuntu"/>
              </a:rPr>
              <a:t>			</a:t>
            </a:r>
            <a:endParaRPr b="1" sz="2400">
              <a:solidFill>
                <a:srgbClr val="FFFFFF"/>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b="1" lang="es-419" sz="2400">
                <a:solidFill>
                  <a:srgbClr val="FFFFFF"/>
                </a:solidFill>
                <a:latin typeface="Ubuntu"/>
                <a:ea typeface="Ubuntu"/>
                <a:cs typeface="Ubuntu"/>
                <a:sym typeface="Ubuntu"/>
              </a:rPr>
              <a:t>		</a:t>
            </a:r>
            <a:endParaRPr b="1" sz="2400">
              <a:solidFill>
                <a:srgbClr val="FFFFFF"/>
              </a:solidFill>
              <a:latin typeface="Ubuntu"/>
              <a:ea typeface="Ubuntu"/>
              <a:cs typeface="Ubuntu"/>
              <a:sym typeface="Ubuntu"/>
            </a:endParaRPr>
          </a:p>
          <a:p>
            <a:pPr indent="0" lvl="0" marL="0" rtl="0" algn="l">
              <a:spcBef>
                <a:spcPts val="0"/>
              </a:spcBef>
              <a:spcAft>
                <a:spcPts val="0"/>
              </a:spcAft>
              <a:buNone/>
            </a:pPr>
            <a:r>
              <a:t/>
            </a:r>
            <a:endParaRPr b="1" sz="2400">
              <a:solidFill>
                <a:srgbClr val="FFFFFF"/>
              </a:solidFill>
              <a:latin typeface="Ubuntu"/>
              <a:ea typeface="Ubuntu"/>
              <a:cs typeface="Ubuntu"/>
              <a:sym typeface="Ubuntu"/>
            </a:endParaRPr>
          </a:p>
        </p:txBody>
      </p:sp>
      <p:sp>
        <p:nvSpPr>
          <p:cNvPr id="439" name="Google Shape;439;p55"/>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es-419" sz="1400">
                <a:latin typeface="Ubuntu"/>
                <a:ea typeface="Ubuntu"/>
                <a:cs typeface="Ubuntu"/>
                <a:sym typeface="Ubuntu"/>
              </a:rPr>
              <a:t>Las variables locales (las  variables de métodos) viven / se alojan en el stack. </a:t>
            </a:r>
            <a:endParaRPr sz="1400">
              <a:latin typeface="Ubuntu"/>
              <a:ea typeface="Ubuntu"/>
              <a:cs typeface="Ubuntu"/>
              <a:sym typeface="Ubuntu"/>
            </a:endParaRPr>
          </a:p>
          <a:p>
            <a:pPr indent="-317500" lvl="0" marL="457200" rtl="0" algn="l">
              <a:spcBef>
                <a:spcPts val="1600"/>
              </a:spcBef>
              <a:spcAft>
                <a:spcPts val="1600"/>
              </a:spcAft>
              <a:buSzPts val="1400"/>
              <a:buChar char="●"/>
            </a:pPr>
            <a:r>
              <a:rPr lang="es-419" sz="1400">
                <a:latin typeface="Ubuntu"/>
                <a:ea typeface="Ubuntu"/>
                <a:cs typeface="Ubuntu"/>
                <a:sym typeface="Ubuntu"/>
              </a:rPr>
              <a:t>Los objetos y sus variables de instancia viven / se alojan en el heap.</a:t>
            </a:r>
            <a:br>
              <a:rPr lang="es-419" sz="1400">
                <a:latin typeface="Ubuntu"/>
                <a:ea typeface="Ubuntu"/>
                <a:cs typeface="Ubuntu"/>
                <a:sym typeface="Ubuntu"/>
              </a:rPr>
            </a:br>
            <a:endParaRPr sz="1400">
              <a:latin typeface="Ubuntu"/>
              <a:ea typeface="Ubuntu"/>
              <a:cs typeface="Ubuntu"/>
              <a:sym typeface="Ubuntu"/>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6"/>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6"/>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6"/>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447" name="Google Shape;447;p56"/>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Statics</a:t>
            </a:r>
            <a:endParaRPr b="1" sz="2400">
              <a:latin typeface="Ubuntu"/>
              <a:ea typeface="Ubuntu"/>
              <a:cs typeface="Ubuntu"/>
              <a:sym typeface="Ubuntu"/>
            </a:endParaRPr>
          </a:p>
        </p:txBody>
      </p:sp>
      <p:sp>
        <p:nvSpPr>
          <p:cNvPr id="448" name="Google Shape;448;p56"/>
          <p:cNvSpPr txBox="1"/>
          <p:nvPr>
            <p:ph idx="1" type="body"/>
          </p:nvPr>
        </p:nvSpPr>
        <p:spPr>
          <a:xfrm>
            <a:off x="135075" y="1340325"/>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Use métodos estáticos cuando debe implementar comportamientos que no deba ser afectado por el estado de las instancias.</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Use variables estáticos para almacenar datos que son específicos de clase, no de instancia. Solo habr una copia de esta variable.</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Todos los miembros estáticos pertenecen a una clase no a su instancia.</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Un método estático no puede acceder directamente a una variable de instancia.</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Utilice el operador “.” para acceder a los miembros estáticos, pero recuerde que el uso de una variable de referencia con el operador “.” es realmente un truco de sintaxis y el compilador sustituirá el nombre de la clase por la variable de referencia; por ejemplo:</a:t>
            </a:r>
            <a:br>
              <a:rPr lang="es-419" sz="1400">
                <a:latin typeface="Ubuntu"/>
                <a:ea typeface="Ubuntu"/>
                <a:cs typeface="Ubuntu"/>
                <a:sym typeface="Ubuntu"/>
              </a:rPr>
            </a:br>
            <a:r>
              <a:rPr lang="es-419" sz="1400">
                <a:latin typeface="Ubuntu"/>
                <a:ea typeface="Ubuntu"/>
                <a:cs typeface="Ubuntu"/>
                <a:sym typeface="Ubuntu"/>
              </a:rPr>
              <a:t>	</a:t>
            </a:r>
            <a:r>
              <a:rPr lang="es-419" sz="1400">
                <a:latin typeface="Inconsolata"/>
                <a:ea typeface="Inconsolata"/>
                <a:cs typeface="Inconsolata"/>
                <a:sym typeface="Inconsolata"/>
              </a:rPr>
              <a:t>d.doStuff(); </a:t>
            </a:r>
            <a:r>
              <a:rPr lang="es-419" sz="1400">
                <a:latin typeface="Ubuntu"/>
                <a:ea typeface="Ubuntu"/>
                <a:cs typeface="Ubuntu"/>
                <a:sym typeface="Ubuntu"/>
              </a:rPr>
              <a:t>será </a:t>
            </a:r>
            <a:r>
              <a:rPr lang="es-419" sz="1400">
                <a:latin typeface="Inconsolata"/>
                <a:ea typeface="Inconsolata"/>
                <a:cs typeface="Inconsolata"/>
                <a:sym typeface="Inconsolata"/>
              </a:rPr>
              <a:t> Dog.doStuff();</a:t>
            </a:r>
            <a:endParaRPr sz="1400">
              <a:latin typeface="Inconsolata"/>
              <a:ea typeface="Inconsolata"/>
              <a:cs typeface="Inconsolata"/>
              <a:sym typeface="Inconsolata"/>
            </a:endParaRPr>
          </a:p>
          <a:p>
            <a:pPr indent="-317500" lvl="0" marL="457200" rtl="0" algn="l">
              <a:spcBef>
                <a:spcPts val="1000"/>
              </a:spcBef>
              <a:spcAft>
                <a:spcPts val="1000"/>
              </a:spcAft>
              <a:buSzPts val="1400"/>
              <a:buFont typeface="Ubuntu"/>
              <a:buChar char="●"/>
            </a:pPr>
            <a:r>
              <a:rPr lang="es-419" sz="1400">
                <a:latin typeface="Ubuntu"/>
                <a:ea typeface="Ubuntu"/>
                <a:cs typeface="Ubuntu"/>
                <a:sym typeface="Ubuntu"/>
              </a:rPr>
              <a:t>métodos estáticos no pueden ser sobreescritos pero pueden ser redefinidos.</a:t>
            </a:r>
            <a:endParaRPr sz="1400">
              <a:latin typeface="Ubuntu"/>
              <a:ea typeface="Ubuntu"/>
              <a:cs typeface="Ubuntu"/>
              <a:sym typeface="Ubuntu"/>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7"/>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7"/>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7"/>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456" name="Google Shape;456;p57"/>
          <p:cNvSpPr txBox="1"/>
          <p:nvPr>
            <p:ph type="title"/>
          </p:nvPr>
        </p:nvSpPr>
        <p:spPr>
          <a:xfrm>
            <a:off x="5673400" y="368075"/>
            <a:ext cx="3470700" cy="8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Literals and Primitive Casting</a:t>
            </a:r>
            <a:endParaRPr b="1" sz="2400">
              <a:latin typeface="Ubuntu"/>
              <a:ea typeface="Ubuntu"/>
              <a:cs typeface="Ubuntu"/>
              <a:sym typeface="Ubuntu"/>
            </a:endParaRPr>
          </a:p>
        </p:txBody>
      </p:sp>
      <p:sp>
        <p:nvSpPr>
          <p:cNvPr id="457" name="Google Shape;457;p57"/>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Los literales </a:t>
            </a:r>
            <a:r>
              <a:rPr lang="es-419" sz="1400">
                <a:latin typeface="Inconsolata"/>
                <a:ea typeface="Inconsolata"/>
                <a:cs typeface="Inconsolata"/>
                <a:sym typeface="Inconsolata"/>
              </a:rPr>
              <a:t>int</a:t>
            </a:r>
            <a:r>
              <a:rPr lang="es-419" sz="1400">
                <a:latin typeface="Ubuntu"/>
                <a:ea typeface="Ubuntu"/>
                <a:cs typeface="Ubuntu"/>
                <a:sym typeface="Ubuntu"/>
              </a:rPr>
              <a:t> pueden ser binarios, decimales, octales  ( 013), o hexadecimales ( 0x3d). </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Los literales para </a:t>
            </a:r>
            <a:r>
              <a:rPr lang="es-419" sz="1400">
                <a:latin typeface="Inconsolata"/>
                <a:ea typeface="Inconsolata"/>
                <a:cs typeface="Inconsolata"/>
                <a:sym typeface="Inconsolata"/>
              </a:rPr>
              <a:t>long</a:t>
            </a:r>
            <a:r>
              <a:rPr lang="es-419" sz="1400">
                <a:latin typeface="Ubuntu"/>
                <a:ea typeface="Ubuntu"/>
                <a:cs typeface="Ubuntu"/>
                <a:sym typeface="Ubuntu"/>
              </a:rPr>
              <a:t>s finalizan en L or l.</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Los literales </a:t>
            </a:r>
            <a:r>
              <a:rPr lang="es-419" sz="1400">
                <a:latin typeface="Inconsolata"/>
                <a:ea typeface="Inconsolata"/>
                <a:cs typeface="Inconsolata"/>
                <a:sym typeface="Inconsolata"/>
              </a:rPr>
              <a:t>float</a:t>
            </a:r>
            <a:r>
              <a:rPr lang="es-419" sz="1400">
                <a:latin typeface="Ubuntu"/>
                <a:ea typeface="Ubuntu"/>
                <a:cs typeface="Ubuntu"/>
                <a:sym typeface="Ubuntu"/>
              </a:rPr>
              <a:t> finalizan en F o f</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Los literales  </a:t>
            </a:r>
            <a:r>
              <a:rPr lang="es-419" sz="1400">
                <a:latin typeface="Inconsolata"/>
                <a:ea typeface="Inconsolata"/>
                <a:cs typeface="Inconsolata"/>
                <a:sym typeface="Inconsolata"/>
              </a:rPr>
              <a:t>double</a:t>
            </a:r>
            <a:r>
              <a:rPr lang="es-419" sz="1400">
                <a:latin typeface="Ubuntu"/>
                <a:ea typeface="Ubuntu"/>
                <a:cs typeface="Ubuntu"/>
                <a:sym typeface="Ubuntu"/>
              </a:rPr>
              <a:t> literals finalizan en digito, D o d.</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Los literales </a:t>
            </a:r>
            <a:r>
              <a:rPr lang="es-419" sz="1400">
                <a:latin typeface="Inconsolata"/>
                <a:ea typeface="Inconsolata"/>
                <a:cs typeface="Inconsolata"/>
                <a:sym typeface="Inconsolata"/>
              </a:rPr>
              <a:t>boolean</a:t>
            </a:r>
            <a:r>
              <a:rPr lang="es-419" sz="1400">
                <a:latin typeface="Ubuntu"/>
                <a:ea typeface="Ubuntu"/>
                <a:cs typeface="Ubuntu"/>
                <a:sym typeface="Ubuntu"/>
              </a:rPr>
              <a:t> son true y false.</a:t>
            </a:r>
            <a:endParaRPr sz="1400">
              <a:latin typeface="Ubuntu"/>
              <a:ea typeface="Ubuntu"/>
              <a:cs typeface="Ubuntu"/>
              <a:sym typeface="Ubuntu"/>
            </a:endParaRPr>
          </a:p>
          <a:p>
            <a:pPr indent="-317500" lvl="0" marL="457200" rtl="0" algn="l">
              <a:spcBef>
                <a:spcPts val="1000"/>
              </a:spcBef>
              <a:spcAft>
                <a:spcPts val="1000"/>
              </a:spcAft>
              <a:buSzPts val="1400"/>
              <a:buChar char="●"/>
            </a:pPr>
            <a:r>
              <a:rPr lang="es-419" sz="1400">
                <a:latin typeface="Ubuntu"/>
                <a:ea typeface="Ubuntu"/>
                <a:cs typeface="Ubuntu"/>
                <a:sym typeface="Ubuntu"/>
              </a:rPr>
              <a:t>Los literales </a:t>
            </a:r>
            <a:r>
              <a:rPr lang="es-419" sz="1400">
                <a:latin typeface="Inconsolata"/>
                <a:ea typeface="Inconsolata"/>
                <a:cs typeface="Inconsolata"/>
                <a:sym typeface="Inconsolata"/>
              </a:rPr>
              <a:t>char</a:t>
            </a:r>
            <a:r>
              <a:rPr lang="es-419" sz="1400">
                <a:latin typeface="Ubuntu"/>
                <a:ea typeface="Ubuntu"/>
                <a:cs typeface="Ubuntu"/>
                <a:sym typeface="Ubuntu"/>
              </a:rPr>
              <a:t>, son caracteres simples dentro de comillas simples: ‘d’.</a:t>
            </a:r>
            <a:endParaRPr sz="1400">
              <a:latin typeface="Ubuntu"/>
              <a:ea typeface="Ubuntu"/>
              <a:cs typeface="Ubuntu"/>
              <a:sym typeface="Ubuntu"/>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8"/>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8"/>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8"/>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465" name="Google Shape;465;p58"/>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solidFill>
                  <a:srgbClr val="FFFFFF"/>
                </a:solidFill>
                <a:latin typeface="Ubuntu"/>
                <a:ea typeface="Ubuntu"/>
                <a:cs typeface="Ubuntu"/>
                <a:sym typeface="Ubuntu"/>
              </a:rPr>
              <a:t>Handling Exceptions (I)</a:t>
            </a:r>
            <a:endParaRPr b="1" sz="2200">
              <a:latin typeface="Ubuntu"/>
              <a:ea typeface="Ubuntu"/>
              <a:cs typeface="Ubuntu"/>
              <a:sym typeface="Ubuntu"/>
            </a:endParaRPr>
          </a:p>
        </p:txBody>
      </p:sp>
      <p:sp>
        <p:nvSpPr>
          <p:cNvPr id="466" name="Google Shape;466;p58"/>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Las excepciones se agrupan en dos tipos: </a:t>
            </a:r>
            <a:r>
              <a:rPr b="1" lang="es-419" sz="1400">
                <a:latin typeface="Ubuntu"/>
                <a:ea typeface="Ubuntu"/>
                <a:cs typeface="Ubuntu"/>
                <a:sym typeface="Ubuntu"/>
              </a:rPr>
              <a:t>checked</a:t>
            </a:r>
            <a:r>
              <a:rPr lang="es-419" sz="1400">
                <a:latin typeface="Ubuntu"/>
                <a:ea typeface="Ubuntu"/>
                <a:cs typeface="Ubuntu"/>
                <a:sym typeface="Ubuntu"/>
              </a:rPr>
              <a:t> y </a:t>
            </a:r>
            <a:r>
              <a:rPr b="1" lang="es-419" sz="1400">
                <a:latin typeface="Ubuntu"/>
                <a:ea typeface="Ubuntu"/>
                <a:cs typeface="Ubuntu"/>
                <a:sym typeface="Ubuntu"/>
              </a:rPr>
              <a:t>unchecked</a:t>
            </a:r>
            <a:r>
              <a:rPr lang="es-419" sz="1400">
                <a:latin typeface="Ubuntu"/>
                <a:ea typeface="Ubuntu"/>
                <a:cs typeface="Ubuntu"/>
                <a:sym typeface="Ubuntu"/>
              </a:rPr>
              <a:t>.</a:t>
            </a:r>
            <a:br>
              <a:rPr lang="es-419" sz="1400">
                <a:latin typeface="Ubuntu"/>
                <a:ea typeface="Ubuntu"/>
                <a:cs typeface="Ubuntu"/>
                <a:sym typeface="Ubuntu"/>
              </a:rPr>
            </a:br>
            <a:r>
              <a:rPr lang="es-419" sz="1400">
                <a:latin typeface="Ubuntu"/>
                <a:ea typeface="Ubuntu"/>
                <a:cs typeface="Ubuntu"/>
                <a:sym typeface="Ubuntu"/>
              </a:rPr>
              <a:t>Las </a:t>
            </a:r>
            <a:r>
              <a:rPr b="1" lang="es-419" sz="1400">
                <a:latin typeface="Ubuntu"/>
                <a:ea typeface="Ubuntu"/>
                <a:cs typeface="Ubuntu"/>
                <a:sym typeface="Ubuntu"/>
              </a:rPr>
              <a:t>checked</a:t>
            </a:r>
            <a:r>
              <a:rPr lang="es-419" sz="1400">
                <a:latin typeface="Ubuntu"/>
                <a:ea typeface="Ubuntu"/>
                <a:cs typeface="Ubuntu"/>
                <a:sym typeface="Ubuntu"/>
              </a:rPr>
              <a:t> incluyen todo las heredadas de Exception, excluyendo las que lo hacen de RuntimeException.</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Las excepciones  de tipo </a:t>
            </a:r>
            <a:r>
              <a:rPr b="1" lang="es-419" sz="1400">
                <a:latin typeface="Ubuntu"/>
                <a:ea typeface="Ubuntu"/>
                <a:cs typeface="Ubuntu"/>
                <a:sym typeface="Ubuntu"/>
              </a:rPr>
              <a:t>checked</a:t>
            </a:r>
            <a:r>
              <a:rPr lang="es-419" sz="1400">
                <a:latin typeface="Ubuntu"/>
                <a:ea typeface="Ubuntu"/>
                <a:cs typeface="Ubuntu"/>
                <a:sym typeface="Ubuntu"/>
              </a:rPr>
              <a:t> están sujetas a la regla de “declarar y gestionamos”; declaramos mediante </a:t>
            </a:r>
            <a:r>
              <a:rPr b="1" lang="es-419" sz="1400">
                <a:latin typeface="Ubuntu"/>
                <a:ea typeface="Ubuntu"/>
                <a:cs typeface="Ubuntu"/>
                <a:sym typeface="Ubuntu"/>
              </a:rPr>
              <a:t>throws</a:t>
            </a:r>
            <a:r>
              <a:rPr lang="es-419" sz="1400">
                <a:latin typeface="Ubuntu"/>
                <a:ea typeface="Ubuntu"/>
                <a:cs typeface="Ubuntu"/>
                <a:sym typeface="Ubuntu"/>
              </a:rPr>
              <a:t>  y gestionamos con el uso del </a:t>
            </a:r>
            <a:r>
              <a:rPr b="1" lang="es-419" sz="1400">
                <a:latin typeface="Ubuntu"/>
                <a:ea typeface="Ubuntu"/>
                <a:cs typeface="Ubuntu"/>
                <a:sym typeface="Ubuntu"/>
              </a:rPr>
              <a:t>try/catch</a:t>
            </a:r>
            <a:r>
              <a:rPr lang="es-419" sz="1400">
                <a:latin typeface="Ubuntu"/>
                <a:ea typeface="Ubuntu"/>
                <a:cs typeface="Ubuntu"/>
                <a:sym typeface="Ubuntu"/>
              </a:rPr>
              <a:t>. </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Los subtipos de  </a:t>
            </a:r>
            <a:r>
              <a:rPr b="1" lang="es-419" sz="1400">
                <a:latin typeface="Ubuntu"/>
                <a:ea typeface="Ubuntu"/>
                <a:cs typeface="Ubuntu"/>
                <a:sym typeface="Ubuntu"/>
              </a:rPr>
              <a:t>Error</a:t>
            </a:r>
            <a:r>
              <a:rPr lang="es-419" sz="1400">
                <a:latin typeface="Ubuntu"/>
                <a:ea typeface="Ubuntu"/>
                <a:cs typeface="Ubuntu"/>
                <a:sym typeface="Ubuntu"/>
              </a:rPr>
              <a:t> o </a:t>
            </a:r>
            <a:r>
              <a:rPr b="1" lang="es-419" sz="1400">
                <a:latin typeface="Ubuntu"/>
                <a:ea typeface="Ubuntu"/>
                <a:cs typeface="Ubuntu"/>
                <a:sym typeface="Ubuntu"/>
              </a:rPr>
              <a:t>RuntimeException</a:t>
            </a:r>
            <a:r>
              <a:rPr lang="es-419" sz="1400">
                <a:latin typeface="Ubuntu"/>
                <a:ea typeface="Ubuntu"/>
                <a:cs typeface="Ubuntu"/>
                <a:sym typeface="Ubuntu"/>
              </a:rPr>
              <a:t> son </a:t>
            </a:r>
            <a:r>
              <a:rPr b="1" lang="es-419" sz="1400">
                <a:latin typeface="Ubuntu"/>
                <a:ea typeface="Ubuntu"/>
                <a:cs typeface="Ubuntu"/>
                <a:sym typeface="Ubuntu"/>
              </a:rPr>
              <a:t>unchecked</a:t>
            </a:r>
            <a:r>
              <a:rPr lang="es-419" sz="1400">
                <a:latin typeface="Ubuntu"/>
                <a:ea typeface="Ubuntu"/>
                <a:cs typeface="Ubuntu"/>
                <a:sym typeface="Ubuntu"/>
              </a:rPr>
              <a:t>. Si bien se pueden declarar o gestionar, aunque no es requerido.</a:t>
            </a:r>
            <a:endParaRPr sz="1400">
              <a:latin typeface="Ubuntu"/>
              <a:ea typeface="Ubuntu"/>
              <a:cs typeface="Ubuntu"/>
              <a:sym typeface="Ubuntu"/>
            </a:endParaRPr>
          </a:p>
          <a:p>
            <a:pPr indent="-317500" lvl="0" marL="457200" rtl="0" algn="l">
              <a:spcBef>
                <a:spcPts val="1000"/>
              </a:spcBef>
              <a:spcAft>
                <a:spcPts val="1000"/>
              </a:spcAft>
              <a:buSzPts val="1400"/>
              <a:buChar char="●"/>
            </a:pPr>
            <a:r>
              <a:rPr lang="es-419" sz="1400">
                <a:latin typeface="Ubuntu"/>
                <a:ea typeface="Ubuntu"/>
                <a:cs typeface="Ubuntu"/>
                <a:sym typeface="Ubuntu"/>
              </a:rPr>
              <a:t>Si se utiliza, de manera opcional,  el bloque  finally, hay que tener en cuenta que  siempre se invocará, independientemente de que se lance o no una excepción en el intento correspondiente, e independientemente de si se captura o no una excepción lanzada.</a:t>
            </a:r>
            <a:endParaRPr sz="1400">
              <a:latin typeface="Ubuntu"/>
              <a:ea typeface="Ubuntu"/>
              <a:cs typeface="Ubuntu"/>
              <a:sym typeface="Ubuntu"/>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9"/>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9"/>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9"/>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474" name="Google Shape;474;p59"/>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200">
                <a:solidFill>
                  <a:schemeClr val="lt1"/>
                </a:solidFill>
                <a:latin typeface="Ubuntu"/>
                <a:ea typeface="Ubuntu"/>
                <a:cs typeface="Ubuntu"/>
                <a:sym typeface="Ubuntu"/>
              </a:rPr>
              <a:t>Handling Exceptions (II)</a:t>
            </a:r>
            <a:endParaRPr b="1" sz="2200">
              <a:latin typeface="Ubuntu"/>
              <a:ea typeface="Ubuntu"/>
              <a:cs typeface="Ubuntu"/>
              <a:sym typeface="Ubuntu"/>
            </a:endParaRPr>
          </a:p>
          <a:p>
            <a:pPr indent="0" lvl="0" marL="0" rtl="0" algn="l">
              <a:spcBef>
                <a:spcPts val="0"/>
              </a:spcBef>
              <a:spcAft>
                <a:spcPts val="0"/>
              </a:spcAft>
              <a:buNone/>
            </a:pPr>
            <a:r>
              <a:t/>
            </a:r>
            <a:endParaRPr b="1" sz="2400">
              <a:solidFill>
                <a:srgbClr val="FFFFFF"/>
              </a:solidFill>
              <a:latin typeface="Ubuntu"/>
              <a:ea typeface="Ubuntu"/>
              <a:cs typeface="Ubuntu"/>
              <a:sym typeface="Ubuntu"/>
            </a:endParaRPr>
          </a:p>
        </p:txBody>
      </p:sp>
      <p:sp>
        <p:nvSpPr>
          <p:cNvPr id="475" name="Google Shape;475;p59"/>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La única excepción a la regla finally-siempre-será-invocado es que cuando la JVM se cierra. Esto podría ocurrir si el código de los bloques </a:t>
            </a:r>
            <a:r>
              <a:rPr lang="es-419" sz="1400">
                <a:latin typeface="Inconsolata"/>
                <a:ea typeface="Inconsolata"/>
                <a:cs typeface="Inconsolata"/>
                <a:sym typeface="Inconsolata"/>
              </a:rPr>
              <a:t>try</a:t>
            </a:r>
            <a:r>
              <a:rPr lang="es-419" sz="1400">
                <a:latin typeface="Ubuntu"/>
                <a:ea typeface="Ubuntu"/>
                <a:cs typeface="Ubuntu"/>
                <a:sym typeface="Ubuntu"/>
              </a:rPr>
              <a:t> o </a:t>
            </a:r>
            <a:r>
              <a:rPr lang="es-419" sz="1400">
                <a:latin typeface="Inconsolata"/>
                <a:ea typeface="Inconsolata"/>
                <a:cs typeface="Inconsolata"/>
                <a:sym typeface="Inconsolata"/>
              </a:rPr>
              <a:t>catch</a:t>
            </a:r>
            <a:r>
              <a:rPr lang="es-419" sz="1400">
                <a:latin typeface="Ubuntu"/>
                <a:ea typeface="Ubuntu"/>
                <a:cs typeface="Ubuntu"/>
                <a:sym typeface="Ubuntu"/>
              </a:rPr>
              <a:t> llama a</a:t>
            </a:r>
            <a:r>
              <a:rPr lang="es-419" sz="1400">
                <a:latin typeface="Inconsolata"/>
                <a:ea typeface="Inconsolata"/>
                <a:cs typeface="Inconsolata"/>
                <a:sym typeface="Inconsolata"/>
              </a:rPr>
              <a:t> System.exit().</a:t>
            </a:r>
            <a:endParaRPr sz="1400">
              <a:latin typeface="Inconsolata"/>
              <a:ea typeface="Inconsolata"/>
              <a:cs typeface="Inconsolata"/>
              <a:sym typeface="Inconsolata"/>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Sólo porque finalmente se invoca no significa que se complete. Código en el bloque finalmente podría plantear una excepción o emitir un System.exit ().</a:t>
            </a:r>
            <a:endParaRPr sz="1400">
              <a:latin typeface="Ubuntu"/>
              <a:ea typeface="Ubuntu"/>
              <a:cs typeface="Ubuntu"/>
              <a:sym typeface="Ubuntu"/>
            </a:endParaRPr>
          </a:p>
          <a:p>
            <a:pPr indent="-317500" lvl="0" marL="457200" rtl="0" algn="l">
              <a:spcBef>
                <a:spcPts val="1000"/>
              </a:spcBef>
              <a:spcAft>
                <a:spcPts val="1000"/>
              </a:spcAft>
              <a:buSzPts val="1400"/>
              <a:buFont typeface="Ubuntu"/>
              <a:buChar char="●"/>
            </a:pPr>
            <a:r>
              <a:rPr lang="es-419" sz="1400">
                <a:latin typeface="Ubuntu"/>
                <a:ea typeface="Ubuntu"/>
                <a:cs typeface="Ubuntu"/>
                <a:sym typeface="Ubuntu"/>
              </a:rPr>
              <a:t>Las excepciones no captadas se propagan de nuevo a través de la pila de llamadas, comenzando desde el método donde se genera la excepción y terminando con el primer método que tiene una captura correspondiente para ese tipo de excepción o un cierre de JVM.</a:t>
            </a:r>
            <a:endParaRPr sz="1400">
              <a:latin typeface="Ubuntu"/>
              <a:ea typeface="Ubuntu"/>
              <a:cs typeface="Ubuntu"/>
              <a:sym typeface="Ubuntu"/>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0"/>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0"/>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0"/>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483" name="Google Shape;483;p60"/>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solidFill>
                  <a:schemeClr val="lt1"/>
                </a:solidFill>
                <a:latin typeface="Ubuntu"/>
                <a:ea typeface="Ubuntu"/>
                <a:cs typeface="Ubuntu"/>
                <a:sym typeface="Ubuntu"/>
              </a:rPr>
              <a:t>Handling Exceptions (III)</a:t>
            </a:r>
            <a:endParaRPr b="1" sz="2200">
              <a:latin typeface="Ubuntu"/>
              <a:ea typeface="Ubuntu"/>
              <a:cs typeface="Ubuntu"/>
              <a:sym typeface="Ubuntu"/>
            </a:endParaRPr>
          </a:p>
          <a:p>
            <a:pPr indent="0" lvl="0" marL="0" rtl="0" algn="l">
              <a:spcBef>
                <a:spcPts val="0"/>
              </a:spcBef>
              <a:spcAft>
                <a:spcPts val="0"/>
              </a:spcAft>
              <a:buNone/>
            </a:pPr>
            <a:r>
              <a:t/>
            </a:r>
            <a:endParaRPr b="1" sz="2400">
              <a:solidFill>
                <a:srgbClr val="FFFFFF"/>
              </a:solidFill>
              <a:latin typeface="Ubuntu"/>
              <a:ea typeface="Ubuntu"/>
              <a:cs typeface="Ubuntu"/>
              <a:sym typeface="Ubuntu"/>
            </a:endParaRPr>
          </a:p>
        </p:txBody>
      </p:sp>
      <p:sp>
        <p:nvSpPr>
          <p:cNvPr id="484" name="Google Shape;484;p60"/>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Puede crear sus propias excepciones, normalmente extendiendo </a:t>
            </a:r>
            <a:r>
              <a:rPr lang="es-419" sz="1400">
                <a:latin typeface="Inconsolata"/>
                <a:ea typeface="Inconsolata"/>
                <a:cs typeface="Inconsolata"/>
                <a:sym typeface="Inconsolata"/>
              </a:rPr>
              <a:t>Exception</a:t>
            </a:r>
            <a:r>
              <a:rPr lang="es-419" sz="1400">
                <a:latin typeface="Ubuntu"/>
                <a:ea typeface="Ubuntu"/>
                <a:cs typeface="Ubuntu"/>
                <a:sym typeface="Ubuntu"/>
              </a:rPr>
              <a:t> o uno de sus subtipos. Su excepción se considerará una excepción </a:t>
            </a:r>
            <a:r>
              <a:rPr b="1" lang="es-419" sz="1400">
                <a:latin typeface="Ubuntu"/>
                <a:ea typeface="Ubuntu"/>
                <a:cs typeface="Ubuntu"/>
                <a:sym typeface="Ubuntu"/>
              </a:rPr>
              <a:t>checked</a:t>
            </a:r>
            <a:r>
              <a:rPr lang="es-419" sz="1400">
                <a:latin typeface="Ubuntu"/>
                <a:ea typeface="Ubuntu"/>
                <a:cs typeface="Ubuntu"/>
                <a:sym typeface="Ubuntu"/>
              </a:rPr>
              <a:t> (a menos que se extienda desde </a:t>
            </a:r>
            <a:r>
              <a:rPr lang="es-419" sz="1400">
                <a:latin typeface="Inconsolata"/>
                <a:ea typeface="Inconsolata"/>
                <a:cs typeface="Inconsolata"/>
                <a:sym typeface="Inconsolata"/>
              </a:rPr>
              <a:t>RuntimeException</a:t>
            </a:r>
            <a:r>
              <a:rPr lang="es-419" sz="1400">
                <a:latin typeface="Ubuntu"/>
                <a:ea typeface="Ubuntu"/>
                <a:cs typeface="Ubuntu"/>
                <a:sym typeface="Ubuntu"/>
              </a:rPr>
              <a:t>) y el compilador aplicará la regla </a:t>
            </a:r>
            <a:r>
              <a:rPr b="1" lang="es-419" sz="1400">
                <a:latin typeface="Ubuntu"/>
                <a:ea typeface="Ubuntu"/>
                <a:cs typeface="Ubuntu"/>
                <a:sym typeface="Ubuntu"/>
              </a:rPr>
              <a:t>declarar y gestionar</a:t>
            </a:r>
            <a:r>
              <a:rPr lang="es-419" sz="1400">
                <a:latin typeface="Ubuntu"/>
                <a:ea typeface="Ubuntu"/>
                <a:cs typeface="Ubuntu"/>
                <a:sym typeface="Ubuntu"/>
              </a:rPr>
              <a:t> para esa excepción.</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Todos los bloques de captura deben ser ordenados de la forma más específica a la más general. Si tiene una cláusula catch para </a:t>
            </a:r>
            <a:r>
              <a:rPr lang="es-419" sz="1400">
                <a:latin typeface="Inconsolata"/>
                <a:ea typeface="Inconsolata"/>
                <a:cs typeface="Inconsolata"/>
                <a:sym typeface="Inconsolata"/>
              </a:rPr>
              <a:t>IOException</a:t>
            </a:r>
            <a:r>
              <a:rPr lang="es-419" sz="1400">
                <a:latin typeface="Ubuntu"/>
                <a:ea typeface="Ubuntu"/>
                <a:cs typeface="Ubuntu"/>
                <a:sym typeface="Ubuntu"/>
              </a:rPr>
              <a:t> y </a:t>
            </a:r>
            <a:r>
              <a:rPr lang="es-419" sz="1400">
                <a:latin typeface="Inconsolata"/>
                <a:ea typeface="Inconsolata"/>
                <a:cs typeface="Inconsolata"/>
                <a:sym typeface="Inconsolata"/>
              </a:rPr>
              <a:t>Exception</a:t>
            </a:r>
            <a:r>
              <a:rPr lang="es-419" sz="1400">
                <a:latin typeface="Ubuntu"/>
                <a:ea typeface="Ubuntu"/>
                <a:cs typeface="Ubuntu"/>
                <a:sym typeface="Ubuntu"/>
              </a:rPr>
              <a:t>, debe poner el catch para </a:t>
            </a:r>
            <a:r>
              <a:rPr lang="es-419" sz="1400">
                <a:latin typeface="Inconsolata"/>
                <a:ea typeface="Inconsolata"/>
                <a:cs typeface="Inconsolata"/>
                <a:sym typeface="Inconsolata"/>
              </a:rPr>
              <a:t>IOException</a:t>
            </a:r>
            <a:r>
              <a:rPr lang="es-419" sz="1400">
                <a:latin typeface="Ubuntu"/>
                <a:ea typeface="Ubuntu"/>
                <a:cs typeface="Ubuntu"/>
                <a:sym typeface="Ubuntu"/>
              </a:rPr>
              <a:t> primero en su código. De lo contrario, el </a:t>
            </a:r>
            <a:r>
              <a:rPr lang="es-419" sz="1400">
                <a:latin typeface="Inconsolata"/>
                <a:ea typeface="Inconsolata"/>
                <a:cs typeface="Inconsolata"/>
                <a:sym typeface="Inconsolata"/>
              </a:rPr>
              <a:t>IOException</a:t>
            </a:r>
            <a:r>
              <a:rPr lang="es-419" sz="1400">
                <a:latin typeface="Ubuntu"/>
                <a:ea typeface="Ubuntu"/>
                <a:cs typeface="Ubuntu"/>
                <a:sym typeface="Ubuntu"/>
              </a:rPr>
              <a:t> sería capturado por </a:t>
            </a:r>
            <a:r>
              <a:rPr lang="es-419" sz="1400">
                <a:latin typeface="Inconsolata"/>
                <a:ea typeface="Inconsolata"/>
                <a:cs typeface="Inconsolata"/>
                <a:sym typeface="Inconsolata"/>
              </a:rPr>
              <a:t>catch(Exception e)</a:t>
            </a:r>
            <a:r>
              <a:rPr lang="es-419" sz="1400">
                <a:latin typeface="Ubuntu"/>
                <a:ea typeface="Ubuntu"/>
                <a:cs typeface="Ubuntu"/>
                <a:sym typeface="Ubuntu"/>
              </a:rPr>
              <a:t>, porque un argumento </a:t>
            </a:r>
            <a:r>
              <a:rPr lang="es-419" sz="1400">
                <a:latin typeface="Inconsolata"/>
                <a:ea typeface="Inconsolata"/>
                <a:cs typeface="Inconsolata"/>
                <a:sym typeface="Inconsolata"/>
              </a:rPr>
              <a:t>catch</a:t>
            </a:r>
            <a:r>
              <a:rPr lang="es-419" sz="1400">
                <a:latin typeface="Ubuntu"/>
                <a:ea typeface="Ubuntu"/>
                <a:cs typeface="Ubuntu"/>
                <a:sym typeface="Ubuntu"/>
              </a:rPr>
              <a:t> puede capturar la excepción especificada o cualquiera de sus subtipos. El compilador le impedirá definir cláusulas de captura que nunca se puedan alcanzar.</a:t>
            </a:r>
            <a:endParaRPr sz="1400">
              <a:latin typeface="Ubuntu"/>
              <a:ea typeface="Ubuntu"/>
              <a:cs typeface="Ubuntu"/>
              <a:sym typeface="Ubuntu"/>
            </a:endParaRPr>
          </a:p>
          <a:p>
            <a:pPr indent="-317500" lvl="0" marL="457200" rtl="0" algn="l">
              <a:spcBef>
                <a:spcPts val="1000"/>
              </a:spcBef>
              <a:spcAft>
                <a:spcPts val="1000"/>
              </a:spcAft>
              <a:buSzPts val="1400"/>
              <a:buChar char="●"/>
            </a:pPr>
            <a:r>
              <a:rPr lang="es-419" sz="1400">
                <a:latin typeface="Ubuntu"/>
                <a:ea typeface="Ubuntu"/>
                <a:cs typeface="Ubuntu"/>
                <a:sym typeface="Ubuntu"/>
              </a:rPr>
              <a:t>Algunas excepciones son creadas por programadores, y algunas por la JVM.</a:t>
            </a:r>
            <a:endParaRPr sz="1400">
              <a:latin typeface="Ubuntu"/>
              <a:ea typeface="Ubuntu"/>
              <a:cs typeface="Ubuntu"/>
              <a:sym typeface="Ubuntu"/>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1"/>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1"/>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1"/>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492" name="Google Shape;492;p61"/>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solidFill>
                  <a:schemeClr val="lt1"/>
                </a:solidFill>
                <a:latin typeface="Ubuntu"/>
                <a:ea typeface="Ubuntu"/>
                <a:cs typeface="Ubuntu"/>
                <a:sym typeface="Ubuntu"/>
              </a:rPr>
              <a:t>Handling Exceptions (IV)</a:t>
            </a:r>
            <a:endParaRPr b="1" sz="2200">
              <a:latin typeface="Ubuntu"/>
              <a:ea typeface="Ubuntu"/>
              <a:cs typeface="Ubuntu"/>
              <a:sym typeface="Ubuntu"/>
            </a:endParaRPr>
          </a:p>
          <a:p>
            <a:pPr indent="0" lvl="0" marL="0" rtl="0" algn="l">
              <a:spcBef>
                <a:spcPts val="0"/>
              </a:spcBef>
              <a:spcAft>
                <a:spcPts val="0"/>
              </a:spcAft>
              <a:buNone/>
            </a:pPr>
            <a:r>
              <a:t/>
            </a:r>
            <a:endParaRPr b="1" sz="2400">
              <a:solidFill>
                <a:srgbClr val="FFFFFF"/>
              </a:solidFill>
              <a:latin typeface="Ubuntu"/>
              <a:ea typeface="Ubuntu"/>
              <a:cs typeface="Ubuntu"/>
              <a:sym typeface="Ubuntu"/>
            </a:endParaRPr>
          </a:p>
        </p:txBody>
      </p:sp>
      <p:sp>
        <p:nvSpPr>
          <p:cNvPr id="493" name="Google Shape;493;p61"/>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sz="1400">
              <a:latin typeface="Ubuntu"/>
              <a:ea typeface="Ubuntu"/>
              <a:cs typeface="Ubuntu"/>
              <a:sym typeface="Ubuntu"/>
            </a:endParaRPr>
          </a:p>
        </p:txBody>
      </p:sp>
      <p:pic>
        <p:nvPicPr>
          <p:cNvPr id="494" name="Google Shape;494;p61"/>
          <p:cNvPicPr preferRelativeResize="0"/>
          <p:nvPr/>
        </p:nvPicPr>
        <p:blipFill>
          <a:blip r:embed="rId3">
            <a:alphaModFix/>
          </a:blip>
          <a:stretch>
            <a:fillRect/>
          </a:stretch>
        </p:blipFill>
        <p:spPr>
          <a:xfrm>
            <a:off x="4783406" y="1229575"/>
            <a:ext cx="3962094" cy="3768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p:nvPr/>
        </p:nvSpPr>
        <p:spPr>
          <a:xfrm>
            <a:off x="0" y="0"/>
            <a:ext cx="9144000" cy="119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87" name="Google Shape;87;p17"/>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Identificadores</a:t>
            </a:r>
            <a:endParaRPr b="1" sz="2400">
              <a:latin typeface="Ubuntu"/>
              <a:ea typeface="Ubuntu"/>
              <a:cs typeface="Ubuntu"/>
              <a:sym typeface="Ubuntu"/>
            </a:endParaRPr>
          </a:p>
        </p:txBody>
      </p:sp>
      <p:sp>
        <p:nvSpPr>
          <p:cNvPr id="88" name="Google Shape;88;p17"/>
          <p:cNvSpPr txBox="1"/>
          <p:nvPr>
            <p:ph idx="1" type="body"/>
          </p:nvPr>
        </p:nvSpPr>
        <p:spPr>
          <a:xfrm>
            <a:off x="103100" y="1355075"/>
            <a:ext cx="6304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buntu"/>
              <a:buChar char="●"/>
            </a:pPr>
            <a:r>
              <a:rPr lang="es-419">
                <a:latin typeface="Ubuntu"/>
                <a:ea typeface="Ubuntu"/>
                <a:cs typeface="Ubuntu"/>
                <a:sym typeface="Ubuntu"/>
              </a:rPr>
              <a:t>Los identificadores deben comenzar con </a:t>
            </a:r>
            <a:endParaRPr>
              <a:latin typeface="Ubuntu"/>
              <a:ea typeface="Ubuntu"/>
              <a:cs typeface="Ubuntu"/>
              <a:sym typeface="Ubuntu"/>
            </a:endParaRPr>
          </a:p>
          <a:p>
            <a:pPr indent="-342900" lvl="1" marL="914400" rtl="0" algn="l">
              <a:spcBef>
                <a:spcPts val="0"/>
              </a:spcBef>
              <a:spcAft>
                <a:spcPts val="0"/>
              </a:spcAft>
              <a:buSzPts val="1800"/>
              <a:buFont typeface="Ubuntu"/>
              <a:buChar char="○"/>
            </a:pPr>
            <a:r>
              <a:rPr lang="es-419" sz="1800">
                <a:latin typeface="Ubuntu"/>
                <a:ea typeface="Ubuntu"/>
                <a:cs typeface="Ubuntu"/>
                <a:sym typeface="Ubuntu"/>
              </a:rPr>
              <a:t>una letra, </a:t>
            </a:r>
            <a:endParaRPr sz="1800">
              <a:latin typeface="Ubuntu"/>
              <a:ea typeface="Ubuntu"/>
              <a:cs typeface="Ubuntu"/>
              <a:sym typeface="Ubuntu"/>
            </a:endParaRPr>
          </a:p>
          <a:p>
            <a:pPr indent="-342900" lvl="1" marL="914400" rtl="0" algn="l">
              <a:spcBef>
                <a:spcPts val="0"/>
              </a:spcBef>
              <a:spcAft>
                <a:spcPts val="0"/>
              </a:spcAft>
              <a:buSzPts val="1800"/>
              <a:buFont typeface="Ubuntu"/>
              <a:buChar char="○"/>
            </a:pPr>
            <a:r>
              <a:rPr lang="es-419" sz="1800">
                <a:latin typeface="Ubuntu"/>
                <a:ea typeface="Ubuntu"/>
                <a:cs typeface="Ubuntu"/>
                <a:sym typeface="Ubuntu"/>
              </a:rPr>
              <a:t>un carácter de moneda ($) </a:t>
            </a:r>
            <a:endParaRPr sz="1800">
              <a:latin typeface="Ubuntu"/>
              <a:ea typeface="Ubuntu"/>
              <a:cs typeface="Ubuntu"/>
              <a:sym typeface="Ubuntu"/>
            </a:endParaRPr>
          </a:p>
          <a:p>
            <a:pPr indent="-342900" lvl="1" marL="914400" rtl="0" algn="l">
              <a:spcBef>
                <a:spcPts val="0"/>
              </a:spcBef>
              <a:spcAft>
                <a:spcPts val="0"/>
              </a:spcAft>
              <a:buSzPts val="1800"/>
              <a:buFont typeface="Ubuntu"/>
              <a:buChar char="○"/>
            </a:pPr>
            <a:r>
              <a:rPr lang="es-419" sz="1800">
                <a:latin typeface="Ubuntu"/>
                <a:ea typeface="Ubuntu"/>
                <a:cs typeface="Ubuntu"/>
                <a:sym typeface="Ubuntu"/>
              </a:rPr>
              <a:t>un carácter de conexión como el guión bajo (_). </a:t>
            </a:r>
            <a:endParaRPr sz="1800">
              <a:latin typeface="Ubuntu"/>
              <a:ea typeface="Ubuntu"/>
              <a:cs typeface="Ubuntu"/>
              <a:sym typeface="Ubuntu"/>
            </a:endParaRPr>
          </a:p>
          <a:p>
            <a:pPr indent="-342900" lvl="0" marL="457200" rtl="0" algn="l">
              <a:spcBef>
                <a:spcPts val="1000"/>
              </a:spcBef>
              <a:spcAft>
                <a:spcPts val="0"/>
              </a:spcAft>
              <a:buSzPts val="1800"/>
              <a:buFont typeface="Ubuntu"/>
              <a:buChar char="●"/>
            </a:pPr>
            <a:r>
              <a:rPr lang="es-419">
                <a:latin typeface="Ubuntu"/>
                <a:ea typeface="Ubuntu"/>
                <a:cs typeface="Ubuntu"/>
                <a:sym typeface="Ubuntu"/>
              </a:rPr>
              <a:t>Los identificadores no pueden comenzar con un dígito.</a:t>
            </a:r>
            <a:endParaRPr>
              <a:latin typeface="Ubuntu"/>
              <a:ea typeface="Ubuntu"/>
              <a:cs typeface="Ubuntu"/>
              <a:sym typeface="Ubuntu"/>
            </a:endParaRPr>
          </a:p>
          <a:p>
            <a:pPr indent="-342900" lvl="0" marL="457200" rtl="0" algn="l">
              <a:spcBef>
                <a:spcPts val="0"/>
              </a:spcBef>
              <a:spcAft>
                <a:spcPts val="0"/>
              </a:spcAft>
              <a:buSzPts val="1800"/>
              <a:buFont typeface="Ubuntu"/>
              <a:buChar char="●"/>
            </a:pPr>
            <a:r>
              <a:rPr lang="es-419">
                <a:latin typeface="Ubuntu"/>
                <a:ea typeface="Ubuntu"/>
                <a:cs typeface="Ubuntu"/>
                <a:sym typeface="Ubuntu"/>
              </a:rPr>
              <a:t>Son case-sensitive</a:t>
            </a:r>
            <a:endParaRPr>
              <a:latin typeface="Ubuntu"/>
              <a:ea typeface="Ubuntu"/>
              <a:cs typeface="Ubuntu"/>
              <a:sym typeface="Ubuntu"/>
            </a:endParaRPr>
          </a:p>
          <a:p>
            <a:pPr indent="0" lvl="0" marL="0" rtl="0" algn="l">
              <a:spcBef>
                <a:spcPts val="1600"/>
              </a:spcBef>
              <a:spcAft>
                <a:spcPts val="1600"/>
              </a:spcAft>
              <a:buNone/>
            </a:pPr>
            <a:r>
              <a:t/>
            </a:r>
            <a:endParaRPr>
              <a:latin typeface="Ubuntu"/>
              <a:ea typeface="Ubuntu"/>
              <a:cs typeface="Ubuntu"/>
              <a:sym typeface="Ubuntu"/>
            </a:endParaRPr>
          </a:p>
        </p:txBody>
      </p:sp>
      <p:pic>
        <p:nvPicPr>
          <p:cNvPr id="89" name="Google Shape;89;p17"/>
          <p:cNvPicPr preferRelativeResize="0"/>
          <p:nvPr/>
        </p:nvPicPr>
        <p:blipFill>
          <a:blip r:embed="rId3">
            <a:alphaModFix/>
          </a:blip>
          <a:stretch>
            <a:fillRect/>
          </a:stretch>
        </p:blipFill>
        <p:spPr>
          <a:xfrm>
            <a:off x="7615050" y="1915963"/>
            <a:ext cx="1143000" cy="1247775"/>
          </a:xfrm>
          <a:prstGeom prst="rect">
            <a:avLst/>
          </a:prstGeom>
          <a:noFill/>
          <a:ln>
            <a:noFill/>
          </a:ln>
        </p:spPr>
      </p:pic>
      <p:pic>
        <p:nvPicPr>
          <p:cNvPr id="90" name="Google Shape;90;p17"/>
          <p:cNvPicPr preferRelativeResize="0"/>
          <p:nvPr/>
        </p:nvPicPr>
        <p:blipFill>
          <a:blip r:embed="rId4">
            <a:alphaModFix/>
          </a:blip>
          <a:stretch>
            <a:fillRect/>
          </a:stretch>
        </p:blipFill>
        <p:spPr>
          <a:xfrm>
            <a:off x="2758725" y="3768650"/>
            <a:ext cx="6267450" cy="1295400"/>
          </a:xfrm>
          <a:prstGeom prst="rect">
            <a:avLst/>
          </a:prstGeom>
          <a:noFill/>
          <a:ln>
            <a:noFill/>
          </a:ln>
        </p:spPr>
      </p:pic>
      <p:sp>
        <p:nvSpPr>
          <p:cNvPr id="91" name="Google Shape;91;p17"/>
          <p:cNvSpPr txBox="1"/>
          <p:nvPr/>
        </p:nvSpPr>
        <p:spPr>
          <a:xfrm>
            <a:off x="6929225" y="1466100"/>
            <a:ext cx="1064700" cy="690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s-419" sz="1800">
                <a:solidFill>
                  <a:schemeClr val="dk2"/>
                </a:solidFill>
                <a:latin typeface="Ubuntu"/>
                <a:ea typeface="Ubuntu"/>
                <a:cs typeface="Ubuntu"/>
                <a:sym typeface="Ubuntu"/>
              </a:rPr>
              <a:t>Ilegales</a:t>
            </a:r>
            <a:endParaRPr/>
          </a:p>
        </p:txBody>
      </p:sp>
      <p:sp>
        <p:nvSpPr>
          <p:cNvPr id="92" name="Google Shape;92;p17"/>
          <p:cNvSpPr txBox="1"/>
          <p:nvPr/>
        </p:nvSpPr>
        <p:spPr>
          <a:xfrm>
            <a:off x="7010250" y="3768650"/>
            <a:ext cx="3000000" cy="91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s-419" sz="1800">
                <a:solidFill>
                  <a:schemeClr val="dk2"/>
                </a:solidFill>
                <a:latin typeface="Ubuntu"/>
                <a:ea typeface="Ubuntu"/>
                <a:cs typeface="Ubuntu"/>
                <a:sym typeface="Ubuntu"/>
              </a:rPr>
              <a:t>Legales</a:t>
            </a:r>
            <a:endParaRPr/>
          </a:p>
        </p:txBody>
      </p:sp>
      <p:sp>
        <p:nvSpPr>
          <p:cNvPr id="93" name="Google Shape;93;p17"/>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2"/>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2"/>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2"/>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502" name="Google Shape;502;p62"/>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Scope</a:t>
            </a:r>
            <a:endParaRPr b="1" sz="2400">
              <a:latin typeface="Ubuntu"/>
              <a:ea typeface="Ubuntu"/>
              <a:cs typeface="Ubuntu"/>
              <a:sym typeface="Ubuntu"/>
            </a:endParaRPr>
          </a:p>
        </p:txBody>
      </p:sp>
      <p:sp>
        <p:nvSpPr>
          <p:cNvPr id="503" name="Google Shape;503;p62"/>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El ámbito se refiere a la vida útil de una variable.</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Hay cuatro ámbitos básicos:</a:t>
            </a:r>
            <a:endParaRPr sz="1400">
              <a:latin typeface="Ubuntu"/>
              <a:ea typeface="Ubuntu"/>
              <a:cs typeface="Ubuntu"/>
              <a:sym typeface="Ubuntu"/>
            </a:endParaRPr>
          </a:p>
          <a:p>
            <a:pPr indent="-317500" lvl="1" marL="914400" rtl="0" algn="l">
              <a:spcBef>
                <a:spcPts val="1000"/>
              </a:spcBef>
              <a:spcAft>
                <a:spcPts val="0"/>
              </a:spcAft>
              <a:buSzPts val="1400"/>
              <a:buFont typeface="Ubuntu"/>
              <a:buChar char="○"/>
            </a:pPr>
            <a:r>
              <a:rPr lang="es-419" sz="1400">
                <a:latin typeface="Ubuntu"/>
                <a:ea typeface="Ubuntu"/>
                <a:cs typeface="Ubuntu"/>
                <a:sym typeface="Ubuntu"/>
              </a:rPr>
              <a:t>Las variables estáticas viven básicamente mientras su clase vive.</a:t>
            </a:r>
            <a:endParaRPr sz="1400">
              <a:latin typeface="Ubuntu"/>
              <a:ea typeface="Ubuntu"/>
              <a:cs typeface="Ubuntu"/>
              <a:sym typeface="Ubuntu"/>
            </a:endParaRPr>
          </a:p>
          <a:p>
            <a:pPr indent="-317500" lvl="1" marL="914400" rtl="0" algn="l">
              <a:spcBef>
                <a:spcPts val="1000"/>
              </a:spcBef>
              <a:spcAft>
                <a:spcPts val="0"/>
              </a:spcAft>
              <a:buSzPts val="1400"/>
              <a:buFont typeface="Ubuntu"/>
              <a:buChar char="○"/>
            </a:pPr>
            <a:r>
              <a:rPr lang="es-419" sz="1400">
                <a:latin typeface="Ubuntu"/>
                <a:ea typeface="Ubuntu"/>
                <a:cs typeface="Ubuntu"/>
                <a:sym typeface="Ubuntu"/>
              </a:rPr>
              <a:t>Las variables de instancia viven mientras su objeto vive.</a:t>
            </a:r>
            <a:endParaRPr sz="1400">
              <a:latin typeface="Ubuntu"/>
              <a:ea typeface="Ubuntu"/>
              <a:cs typeface="Ubuntu"/>
              <a:sym typeface="Ubuntu"/>
            </a:endParaRPr>
          </a:p>
          <a:p>
            <a:pPr indent="-317500" lvl="1" marL="914400" rtl="0" algn="l">
              <a:spcBef>
                <a:spcPts val="1000"/>
              </a:spcBef>
              <a:spcAft>
                <a:spcPts val="0"/>
              </a:spcAft>
              <a:buSzPts val="1400"/>
              <a:buFont typeface="Ubuntu"/>
              <a:buChar char="○"/>
            </a:pPr>
            <a:r>
              <a:rPr lang="es-419" sz="1400">
                <a:latin typeface="Ubuntu"/>
                <a:ea typeface="Ubuntu"/>
                <a:cs typeface="Ubuntu"/>
                <a:sym typeface="Ubuntu"/>
              </a:rPr>
              <a:t>Las variables locales viven mientras su método esté en la pila; sin embargo, si su método invoca otro método, están temporalmente no disponibles.</a:t>
            </a:r>
            <a:endParaRPr sz="1400">
              <a:latin typeface="Ubuntu"/>
              <a:ea typeface="Ubuntu"/>
              <a:cs typeface="Ubuntu"/>
              <a:sym typeface="Ubuntu"/>
            </a:endParaRPr>
          </a:p>
          <a:p>
            <a:pPr indent="-317500" lvl="1" marL="914400" rtl="0" algn="l">
              <a:spcBef>
                <a:spcPts val="1000"/>
              </a:spcBef>
              <a:spcAft>
                <a:spcPts val="1000"/>
              </a:spcAft>
              <a:buSzPts val="1400"/>
              <a:buFont typeface="Ubuntu"/>
              <a:buChar char="○"/>
            </a:pPr>
            <a:r>
              <a:rPr lang="es-419" sz="1400">
                <a:latin typeface="Ubuntu"/>
                <a:ea typeface="Ubuntu"/>
                <a:cs typeface="Ubuntu"/>
                <a:sym typeface="Ubuntu"/>
              </a:rPr>
              <a:t>Bloquear variables (por ejemplo, en un for o un if) en vivo hasta que el bloque complete</a:t>
            </a:r>
            <a:endParaRPr sz="1400">
              <a:latin typeface="Ubuntu"/>
              <a:ea typeface="Ubuntu"/>
              <a:cs typeface="Ubuntu"/>
              <a:sym typeface="Ubuntu"/>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3"/>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3"/>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3"/>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511" name="Google Shape;511;p63"/>
          <p:cNvSpPr txBox="1"/>
          <p:nvPr>
            <p:ph type="title"/>
          </p:nvPr>
        </p:nvSpPr>
        <p:spPr>
          <a:xfrm>
            <a:off x="5673400" y="265375"/>
            <a:ext cx="3470700" cy="9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Passing Variables into Methods</a:t>
            </a:r>
            <a:endParaRPr b="1" sz="2400">
              <a:latin typeface="Ubuntu"/>
              <a:ea typeface="Ubuntu"/>
              <a:cs typeface="Ubuntu"/>
              <a:sym typeface="Ubuntu"/>
            </a:endParaRPr>
          </a:p>
        </p:txBody>
      </p:sp>
      <p:sp>
        <p:nvSpPr>
          <p:cNvPr id="512" name="Google Shape;512;p63"/>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Los métodos pueden tomar primitivas y / o referencias de objetos como argumentos.</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Los argumentos de método son siempre copias.</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Los argumentos de método nunca son objetos reales (pueden ser referencias a objetos).</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Un argumento primitivo es una copia no unida (unattached) del primitivo original.</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Un argumento de referencia es otra copia de una referencia al objeto original.</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El shadowing ocurre cuando dos variables con diferentes alcances comparten el mismo nombre. Esto lleva a problemas difíciles de encontrar y difíciles de responder preguntas del examen.</a:t>
            </a:r>
            <a:endParaRPr sz="1400">
              <a:latin typeface="Ubuntu"/>
              <a:ea typeface="Ubuntu"/>
              <a:cs typeface="Ubuntu"/>
              <a:sym typeface="Ubuntu"/>
            </a:endParaRPr>
          </a:p>
          <a:p>
            <a:pPr indent="0" lvl="0" marL="0" rtl="0" algn="l">
              <a:spcBef>
                <a:spcPts val="1000"/>
              </a:spcBef>
              <a:spcAft>
                <a:spcPts val="1000"/>
              </a:spcAft>
              <a:buNone/>
            </a:pPr>
            <a:r>
              <a:t/>
            </a:r>
            <a:endParaRPr sz="1400">
              <a:latin typeface="Ubuntu"/>
              <a:ea typeface="Ubuntu"/>
              <a:cs typeface="Ubuntu"/>
              <a:sym typeface="Ubuntu"/>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4"/>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4"/>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4"/>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520" name="Google Shape;520;p64"/>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Basic Assignments (I)</a:t>
            </a:r>
            <a:endParaRPr b="1" sz="2400">
              <a:latin typeface="Ubuntu"/>
              <a:ea typeface="Ubuntu"/>
              <a:cs typeface="Ubuntu"/>
              <a:sym typeface="Ubuntu"/>
            </a:endParaRPr>
          </a:p>
        </p:txBody>
      </p:sp>
      <p:sp>
        <p:nvSpPr>
          <p:cNvPr id="521" name="Google Shape;521;p64"/>
          <p:cNvSpPr txBox="1"/>
          <p:nvPr>
            <p:ph idx="1" type="body"/>
          </p:nvPr>
        </p:nvSpPr>
        <p:spPr>
          <a:xfrm>
            <a:off x="182400" y="1440700"/>
            <a:ext cx="8676000" cy="366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Los enteros literales son implícitamente int .</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Las expresiones enteras siempre dan como resultado un int-size, nunca menor.</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Los numeros Floating-point son implícitamente doubles (64 bits).</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Al estrechar (narrowing) una primitiva se trunca los bits de orden alto.</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Las asignaciones compuestas (como + =) realizan un cast automático.</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Una variable de referencia contiene los bits que se utilizan para referirse a un objeto.</a:t>
            </a:r>
            <a:endParaRPr sz="1400">
              <a:latin typeface="Ubuntu"/>
              <a:ea typeface="Ubuntu"/>
              <a:cs typeface="Ubuntu"/>
              <a:sym typeface="Ubuntu"/>
            </a:endParaRPr>
          </a:p>
          <a:p>
            <a:pPr indent="0" lvl="0" marL="0" marR="0" rtl="0" algn="l">
              <a:lnSpc>
                <a:spcPct val="115000"/>
              </a:lnSpc>
              <a:spcBef>
                <a:spcPts val="1000"/>
              </a:spcBef>
              <a:spcAft>
                <a:spcPts val="1000"/>
              </a:spcAft>
              <a:buNone/>
            </a:pPr>
            <a:r>
              <a:t/>
            </a:r>
            <a:endParaRPr sz="1400">
              <a:latin typeface="Ubuntu"/>
              <a:ea typeface="Ubuntu"/>
              <a:cs typeface="Ubuntu"/>
              <a:sym typeface="Ubuntu"/>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5"/>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5"/>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5"/>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529" name="Google Shape;529;p65"/>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Basic Assignments (II)</a:t>
            </a:r>
            <a:endParaRPr b="1" sz="2400">
              <a:latin typeface="Ubuntu"/>
              <a:ea typeface="Ubuntu"/>
              <a:cs typeface="Ubuntu"/>
              <a:sym typeface="Ubuntu"/>
            </a:endParaRPr>
          </a:p>
        </p:txBody>
      </p:sp>
      <p:sp>
        <p:nvSpPr>
          <p:cNvPr id="530" name="Google Shape;530;p65"/>
          <p:cNvSpPr txBox="1"/>
          <p:nvPr>
            <p:ph idx="1" type="body"/>
          </p:nvPr>
        </p:nvSpPr>
        <p:spPr>
          <a:xfrm>
            <a:off x="182400" y="1440700"/>
            <a:ext cx="8676000" cy="366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Las variables de referencia pueden referirse a subclases del tipo declarado pero no a las superclases.</a:t>
            </a:r>
            <a:endParaRPr sz="1400">
              <a:latin typeface="Ubuntu"/>
              <a:ea typeface="Ubuntu"/>
              <a:cs typeface="Ubuntu"/>
              <a:sym typeface="Ubuntu"/>
            </a:endParaRPr>
          </a:p>
          <a:p>
            <a:pPr indent="-317500" lvl="0" marL="457200" marR="0" rtl="0" algn="l">
              <a:lnSpc>
                <a:spcPct val="115000"/>
              </a:lnSpc>
              <a:spcBef>
                <a:spcPts val="1000"/>
              </a:spcBef>
              <a:spcAft>
                <a:spcPts val="0"/>
              </a:spcAft>
              <a:buClr>
                <a:schemeClr val="dk2"/>
              </a:buClr>
              <a:buSzPts val="1400"/>
              <a:buFont typeface="Arial"/>
              <a:buChar char="●"/>
            </a:pPr>
            <a:r>
              <a:rPr lang="es-419" sz="1400">
                <a:latin typeface="Ubuntu"/>
                <a:ea typeface="Ubuntu"/>
                <a:cs typeface="Ubuntu"/>
                <a:sym typeface="Ubuntu"/>
              </a:rPr>
              <a:t>Cuando crea un nuevo objeto, como </a:t>
            </a:r>
            <a:r>
              <a:rPr lang="es-419" sz="1400">
                <a:latin typeface="Inconsolata"/>
                <a:ea typeface="Inconsolata"/>
                <a:cs typeface="Inconsolata"/>
                <a:sym typeface="Inconsolata"/>
              </a:rPr>
              <a:t>MyClass b = new MyClass () ;</a:t>
            </a:r>
            <a:r>
              <a:rPr lang="es-419" sz="1400">
                <a:latin typeface="Ubuntu"/>
                <a:ea typeface="Ubuntu"/>
                <a:cs typeface="Ubuntu"/>
                <a:sym typeface="Ubuntu"/>
              </a:rPr>
              <a:t>, la JVM hace tres cosas:</a:t>
            </a:r>
            <a:endParaRPr sz="1400">
              <a:latin typeface="Ubuntu"/>
              <a:ea typeface="Ubuntu"/>
              <a:cs typeface="Ubuntu"/>
              <a:sym typeface="Ubuntu"/>
            </a:endParaRPr>
          </a:p>
          <a:p>
            <a:pPr indent="-317500" lvl="1" marL="914400" marR="0" rtl="0" algn="l">
              <a:lnSpc>
                <a:spcPct val="115000"/>
              </a:lnSpc>
              <a:spcBef>
                <a:spcPts val="1000"/>
              </a:spcBef>
              <a:spcAft>
                <a:spcPts val="0"/>
              </a:spcAft>
              <a:buClr>
                <a:schemeClr val="dk2"/>
              </a:buClr>
              <a:buSzPts val="1400"/>
              <a:buFont typeface="Arial"/>
              <a:buChar char="○"/>
            </a:pPr>
            <a:r>
              <a:rPr lang="es-419" sz="1400">
                <a:latin typeface="Ubuntu"/>
                <a:ea typeface="Ubuntu"/>
                <a:cs typeface="Ubuntu"/>
                <a:sym typeface="Ubuntu"/>
              </a:rPr>
              <a:t>Hace que una variable de referencia b, de tipo </a:t>
            </a:r>
            <a:r>
              <a:rPr lang="es-419">
                <a:latin typeface="Inconsolata"/>
                <a:ea typeface="Inconsolata"/>
                <a:cs typeface="Inconsolata"/>
                <a:sym typeface="Inconsolata"/>
              </a:rPr>
              <a:t>MyClass</a:t>
            </a:r>
            <a:r>
              <a:rPr lang="es-419" sz="1400">
                <a:latin typeface="Ubuntu"/>
                <a:ea typeface="Ubuntu"/>
                <a:cs typeface="Ubuntu"/>
                <a:sym typeface="Ubuntu"/>
              </a:rPr>
              <a:t>. </a:t>
            </a:r>
            <a:endParaRPr sz="1400">
              <a:latin typeface="Ubuntu"/>
              <a:ea typeface="Ubuntu"/>
              <a:cs typeface="Ubuntu"/>
              <a:sym typeface="Ubuntu"/>
            </a:endParaRPr>
          </a:p>
          <a:p>
            <a:pPr indent="-317500" lvl="1" marL="914400" marR="0" rtl="0" algn="l">
              <a:lnSpc>
                <a:spcPct val="115000"/>
              </a:lnSpc>
              <a:spcBef>
                <a:spcPts val="1000"/>
              </a:spcBef>
              <a:spcAft>
                <a:spcPts val="0"/>
              </a:spcAft>
              <a:buClr>
                <a:schemeClr val="dk2"/>
              </a:buClr>
              <a:buSzPts val="1400"/>
              <a:buFont typeface="Arial"/>
              <a:buChar char="○"/>
            </a:pPr>
            <a:r>
              <a:rPr lang="es-419" sz="1400">
                <a:latin typeface="Ubuntu"/>
                <a:ea typeface="Ubuntu"/>
                <a:cs typeface="Ubuntu"/>
                <a:sym typeface="Ubuntu"/>
              </a:rPr>
              <a:t>Crea un nuevo objeto </a:t>
            </a:r>
            <a:r>
              <a:rPr lang="es-419">
                <a:latin typeface="Inconsolata"/>
                <a:ea typeface="Inconsolata"/>
                <a:cs typeface="Inconsolata"/>
                <a:sym typeface="Inconsolata"/>
              </a:rPr>
              <a:t>MyClass</a:t>
            </a:r>
            <a:r>
              <a:rPr lang="es-419" sz="1400">
                <a:latin typeface="Ubuntu"/>
                <a:ea typeface="Ubuntu"/>
                <a:cs typeface="Ubuntu"/>
                <a:sym typeface="Ubuntu"/>
              </a:rPr>
              <a:t>.</a:t>
            </a:r>
            <a:endParaRPr>
              <a:latin typeface="Ubuntu"/>
              <a:ea typeface="Ubuntu"/>
              <a:cs typeface="Ubuntu"/>
              <a:sym typeface="Ubuntu"/>
            </a:endParaRPr>
          </a:p>
          <a:p>
            <a:pPr indent="-317500" lvl="1" marL="914400" marR="0" rtl="0" algn="l">
              <a:lnSpc>
                <a:spcPct val="115000"/>
              </a:lnSpc>
              <a:spcBef>
                <a:spcPts val="1000"/>
              </a:spcBef>
              <a:spcAft>
                <a:spcPts val="1000"/>
              </a:spcAft>
              <a:buClr>
                <a:schemeClr val="dk2"/>
              </a:buClr>
              <a:buSzPts val="1400"/>
              <a:buFont typeface="Arial"/>
              <a:buChar char="○"/>
            </a:pPr>
            <a:r>
              <a:rPr lang="es-419" sz="1400">
                <a:latin typeface="Ubuntu"/>
                <a:ea typeface="Ubuntu"/>
                <a:cs typeface="Ubuntu"/>
                <a:sym typeface="Ubuntu"/>
              </a:rPr>
              <a:t>Asigna el objeto </a:t>
            </a:r>
            <a:r>
              <a:rPr lang="es-419">
                <a:latin typeface="Inconsolata"/>
                <a:ea typeface="Inconsolata"/>
                <a:cs typeface="Inconsolata"/>
                <a:sym typeface="Inconsolata"/>
              </a:rPr>
              <a:t>MyClass</a:t>
            </a:r>
            <a:r>
              <a:rPr lang="es-419" sz="1400">
                <a:latin typeface="Ubuntu"/>
                <a:ea typeface="Ubuntu"/>
                <a:cs typeface="Ubuntu"/>
                <a:sym typeface="Ubuntu"/>
              </a:rPr>
              <a:t> a la variable de referencia b.</a:t>
            </a:r>
            <a:endParaRPr sz="1400">
              <a:latin typeface="Ubuntu"/>
              <a:ea typeface="Ubuntu"/>
              <a:cs typeface="Ubuntu"/>
              <a:sym typeface="Ubuntu"/>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6"/>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6"/>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537" name="Google Shape;537;p66"/>
          <p:cNvSpPr txBox="1"/>
          <p:nvPr>
            <p:ph type="title"/>
          </p:nvPr>
        </p:nvSpPr>
        <p:spPr>
          <a:xfrm>
            <a:off x="5673400" y="265375"/>
            <a:ext cx="3470700" cy="9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800">
                <a:solidFill>
                  <a:srgbClr val="FFFFFF"/>
                </a:solidFill>
                <a:latin typeface="Ubuntu"/>
                <a:ea typeface="Ubuntu"/>
                <a:cs typeface="Ubuntu"/>
                <a:sym typeface="Ubuntu"/>
              </a:rPr>
              <a:t>Using a Variable or Array Element That Is Uninitialized and Unassigned</a:t>
            </a:r>
            <a:endParaRPr b="1" sz="1800">
              <a:latin typeface="Ubuntu"/>
              <a:ea typeface="Ubuntu"/>
              <a:cs typeface="Ubuntu"/>
              <a:sym typeface="Ubuntu"/>
            </a:endParaRPr>
          </a:p>
        </p:txBody>
      </p:sp>
      <p:sp>
        <p:nvSpPr>
          <p:cNvPr id="538" name="Google Shape;538;p66"/>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Cuando se instancia un array de objetos, los objetos dentro del array no se instancian automáticamente, pero todas las referencias obtienen el valor predeterminado de null.</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Cuando se instancia un array de primitivas, los elementos obtienen valores predeterminados.</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Las variables de instancia siempre se inicializan con un valor predeterminado.</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Las variables locales / automáticas / método nunca reciben un valor predeterminado. Si intenta utilizar uno antes de inicializarlo, obtendrá un error de compilador.</a:t>
            </a:r>
            <a:endParaRPr sz="1400">
              <a:latin typeface="Ubuntu"/>
              <a:ea typeface="Ubuntu"/>
              <a:cs typeface="Ubuntu"/>
              <a:sym typeface="Ubuntu"/>
            </a:endParaRPr>
          </a:p>
          <a:p>
            <a:pPr indent="0" lvl="0" marL="0" rtl="0" algn="l">
              <a:spcBef>
                <a:spcPts val="1000"/>
              </a:spcBef>
              <a:spcAft>
                <a:spcPts val="1000"/>
              </a:spcAft>
              <a:buNone/>
            </a:pPr>
            <a:r>
              <a:t/>
            </a:r>
            <a:endParaRPr sz="1400">
              <a:latin typeface="Ubuntu"/>
              <a:ea typeface="Ubuntu"/>
              <a:cs typeface="Ubuntu"/>
              <a:sym typeface="Ubuntu"/>
            </a:endParaRPr>
          </a:p>
        </p:txBody>
      </p:sp>
      <p:sp>
        <p:nvSpPr>
          <p:cNvPr id="539" name="Google Shape;539;p66"/>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7"/>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7"/>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546" name="Google Shape;546;p67"/>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Garbage Collection (I)</a:t>
            </a:r>
            <a:endParaRPr b="1" sz="2400">
              <a:latin typeface="Ubuntu"/>
              <a:ea typeface="Ubuntu"/>
              <a:cs typeface="Ubuntu"/>
              <a:sym typeface="Ubuntu"/>
            </a:endParaRPr>
          </a:p>
        </p:txBody>
      </p:sp>
      <p:sp>
        <p:nvSpPr>
          <p:cNvPr id="547" name="Google Shape;547;p67"/>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En Java, el garbage collection (GC) provee la gestión automática de memoria. El propósito de GC es eliminar los objetos que no se pueden alcanzar.</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Sólo la JVM decide cuándo ejecutar el GC; Sólo puede sugerirlo.</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No se puede saber el algoritmo del GC con seguridad.</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Los objetos deben ser considerados elegibles antes de que puedan ser recogidos basura.</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Un objeto es elegible cuando ningún hilo en directo puede alcanzarlo.</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Para llegar a un objeto, debe tener una referencia real y accesible a ese objeto. Las aplicaciones Java pueden quedarse sin memoria.</a:t>
            </a:r>
            <a:endParaRPr sz="1400">
              <a:latin typeface="Ubuntu"/>
              <a:ea typeface="Ubuntu"/>
              <a:cs typeface="Ubuntu"/>
              <a:sym typeface="Ubuntu"/>
            </a:endParaRPr>
          </a:p>
          <a:p>
            <a:pPr indent="0" lvl="0" marL="0" rtl="0" algn="l">
              <a:spcBef>
                <a:spcPts val="1000"/>
              </a:spcBef>
              <a:spcAft>
                <a:spcPts val="0"/>
              </a:spcAft>
              <a:buNone/>
            </a:pPr>
            <a:r>
              <a:t/>
            </a:r>
            <a:endParaRPr sz="1400">
              <a:latin typeface="Ubuntu"/>
              <a:ea typeface="Ubuntu"/>
              <a:cs typeface="Ubuntu"/>
              <a:sym typeface="Ubuntu"/>
            </a:endParaRPr>
          </a:p>
          <a:p>
            <a:pPr indent="0" lvl="0" marL="0" rtl="0" algn="l">
              <a:spcBef>
                <a:spcPts val="1000"/>
              </a:spcBef>
              <a:spcAft>
                <a:spcPts val="1000"/>
              </a:spcAft>
              <a:buNone/>
            </a:pPr>
            <a:r>
              <a:t/>
            </a:r>
            <a:endParaRPr sz="1400">
              <a:latin typeface="Ubuntu"/>
              <a:ea typeface="Ubuntu"/>
              <a:cs typeface="Ubuntu"/>
              <a:sym typeface="Ubuntu"/>
            </a:endParaRPr>
          </a:p>
        </p:txBody>
      </p:sp>
      <p:sp>
        <p:nvSpPr>
          <p:cNvPr id="548" name="Google Shape;548;p67"/>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8"/>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8"/>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8"/>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556" name="Google Shape;556;p68"/>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instanceof Operator</a:t>
            </a:r>
            <a:endParaRPr b="1" sz="2400">
              <a:latin typeface="Ubuntu"/>
              <a:ea typeface="Ubuntu"/>
              <a:cs typeface="Ubuntu"/>
              <a:sym typeface="Ubuntu"/>
            </a:endParaRPr>
          </a:p>
        </p:txBody>
      </p:sp>
      <p:sp>
        <p:nvSpPr>
          <p:cNvPr id="557" name="Google Shape;557;p68"/>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Instanceof es sólo para variables de referencia; Comprueba si el objeto es de un tipo particular.</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El operador instanceof sólo puede usarse para probar objetos (o nulos) en los tipos de clase que están en la misma jerarquía de clases.</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Para las interfaces, un objeto pasa la prueba instanceof si alguna de sus superclases implementa la interfaz en el lado derecho del operador instanceof.</a:t>
            </a:r>
            <a:endParaRPr sz="1400">
              <a:latin typeface="Ubuntu"/>
              <a:ea typeface="Ubuntu"/>
              <a:cs typeface="Ubuntu"/>
              <a:sym typeface="Ubuntu"/>
            </a:endParaRPr>
          </a:p>
          <a:p>
            <a:pPr indent="0" lvl="0" marL="0" rtl="0" algn="l">
              <a:spcBef>
                <a:spcPts val="1000"/>
              </a:spcBef>
              <a:spcAft>
                <a:spcPts val="1000"/>
              </a:spcAft>
              <a:buNone/>
            </a:pPr>
            <a:r>
              <a:t/>
            </a:r>
            <a:endParaRPr sz="1400">
              <a:latin typeface="Ubuntu"/>
              <a:ea typeface="Ubuntu"/>
              <a:cs typeface="Ubuntu"/>
              <a:sym typeface="Ubuntu"/>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9"/>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9"/>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9"/>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565" name="Google Shape;565;p69"/>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Arithmetic Operators</a:t>
            </a:r>
            <a:endParaRPr b="1" sz="2400">
              <a:latin typeface="Ubuntu"/>
              <a:ea typeface="Ubuntu"/>
              <a:cs typeface="Ubuntu"/>
              <a:sym typeface="Ubuntu"/>
            </a:endParaRPr>
          </a:p>
        </p:txBody>
      </p:sp>
      <p:sp>
        <p:nvSpPr>
          <p:cNvPr id="566" name="Google Shape;566;p69"/>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Los cuatro operadores primarios de matemáticas son add (+), subtract (-), multiply (*) y divide (/).</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El operador restante (módulo) (%) devuelve el resto de una división.</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Las expresiones se evalúan de izquierda a derecha, a menos que añada paréntesis, o a menos que algunos operadores en la expresión tengan mayor precedencia que otros.</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b="1" lang="es-419" sz="1400">
                <a:latin typeface="Ubuntu"/>
                <a:ea typeface="Ubuntu"/>
                <a:cs typeface="Ubuntu"/>
                <a:sym typeface="Ubuntu"/>
              </a:rPr>
              <a:t>Los operadores *, /, y% tienen mayor precedencia que + y -.</a:t>
            </a:r>
            <a:endParaRPr b="1" sz="1400">
              <a:latin typeface="Ubuntu"/>
              <a:ea typeface="Ubuntu"/>
              <a:cs typeface="Ubuntu"/>
              <a:sym typeface="Ubuntu"/>
            </a:endParaRPr>
          </a:p>
          <a:p>
            <a:pPr indent="0" lvl="0" marL="0" rtl="0" algn="l">
              <a:spcBef>
                <a:spcPts val="1000"/>
              </a:spcBef>
              <a:spcAft>
                <a:spcPts val="1000"/>
              </a:spcAft>
              <a:buNone/>
            </a:pPr>
            <a:r>
              <a:t/>
            </a:r>
            <a:endParaRPr sz="1400">
              <a:latin typeface="Ubuntu"/>
              <a:ea typeface="Ubuntu"/>
              <a:cs typeface="Ubuntu"/>
              <a:sym typeface="Ubuntu"/>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0"/>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0"/>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0"/>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574" name="Google Shape;574;p70"/>
          <p:cNvSpPr txBox="1"/>
          <p:nvPr>
            <p:ph type="title"/>
          </p:nvPr>
        </p:nvSpPr>
        <p:spPr>
          <a:xfrm>
            <a:off x="5673400" y="294000"/>
            <a:ext cx="3470700" cy="9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String Concatenation Operator</a:t>
            </a:r>
            <a:endParaRPr b="1" sz="2400">
              <a:latin typeface="Ubuntu"/>
              <a:ea typeface="Ubuntu"/>
              <a:cs typeface="Ubuntu"/>
              <a:sym typeface="Ubuntu"/>
            </a:endParaRPr>
          </a:p>
        </p:txBody>
      </p:sp>
      <p:sp>
        <p:nvSpPr>
          <p:cNvPr id="575" name="Google Shape;575;p70"/>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Si cualquiera de los operandos es un String, el operador + concatena los operandos.</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Si ambos operandos son numéricos, el operador +, suma operandos.</a:t>
            </a:r>
            <a:endParaRPr sz="1400">
              <a:latin typeface="Ubuntu"/>
              <a:ea typeface="Ubuntu"/>
              <a:cs typeface="Ubuntu"/>
              <a:sym typeface="Ubuntu"/>
            </a:endParaRPr>
          </a:p>
          <a:p>
            <a:pPr indent="0" lvl="0" marL="0" rtl="0" algn="l">
              <a:spcBef>
                <a:spcPts val="1000"/>
              </a:spcBef>
              <a:spcAft>
                <a:spcPts val="1000"/>
              </a:spcAft>
              <a:buNone/>
            </a:pPr>
            <a:r>
              <a:t/>
            </a:r>
            <a:endParaRPr sz="1400">
              <a:latin typeface="Ubuntu"/>
              <a:ea typeface="Ubuntu"/>
              <a:cs typeface="Ubuntu"/>
              <a:sym typeface="Ubuntu"/>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1"/>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1"/>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1"/>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583" name="Google Shape;583;p71"/>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Garbage Collection (II)</a:t>
            </a:r>
            <a:endParaRPr b="1" sz="2400">
              <a:latin typeface="Ubuntu"/>
              <a:ea typeface="Ubuntu"/>
              <a:cs typeface="Ubuntu"/>
              <a:sym typeface="Ubuntu"/>
            </a:endParaRPr>
          </a:p>
        </p:txBody>
      </p:sp>
      <p:sp>
        <p:nvSpPr>
          <p:cNvPr id="584" name="Google Shape;584;p71"/>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“Islands of objects” Pueden ser recolectados de basura, aunque se refieran entre sí.</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Se puede solicitar la recolección por parte del  </a:t>
            </a:r>
            <a:r>
              <a:rPr lang="es-419" sz="1400">
                <a:latin typeface="Inconsolata"/>
                <a:ea typeface="Inconsolata"/>
                <a:cs typeface="Inconsolata"/>
                <a:sym typeface="Inconsolata"/>
              </a:rPr>
              <a:t>garbage collector</a:t>
            </a:r>
            <a:r>
              <a:rPr lang="es-419" sz="1400">
                <a:latin typeface="Ubuntu"/>
                <a:ea typeface="Ubuntu"/>
                <a:cs typeface="Ubuntu"/>
                <a:sym typeface="Ubuntu"/>
              </a:rPr>
              <a:t> con System.gc (); </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La clase Object tiene un método finalize().</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El método finalize () está garantizado para ejecutarse una vez y sólo una vez antes de que el </a:t>
            </a:r>
            <a:r>
              <a:rPr lang="es-419" sz="1400">
                <a:latin typeface="Inconsolata"/>
                <a:ea typeface="Inconsolata"/>
                <a:cs typeface="Inconsolata"/>
                <a:sym typeface="Inconsolata"/>
              </a:rPr>
              <a:t>garbage collector</a:t>
            </a:r>
            <a:r>
              <a:rPr lang="es-419" sz="1400">
                <a:latin typeface="Ubuntu"/>
                <a:ea typeface="Ubuntu"/>
                <a:cs typeface="Ubuntu"/>
                <a:sym typeface="Ubuntu"/>
              </a:rPr>
              <a:t> elimine un objeto.</a:t>
            </a:r>
            <a:endParaRPr sz="1400">
              <a:latin typeface="Ubuntu"/>
              <a:ea typeface="Ubuntu"/>
              <a:cs typeface="Ubuntu"/>
              <a:sym typeface="Ubuntu"/>
            </a:endParaRPr>
          </a:p>
          <a:p>
            <a:pPr indent="-317500" lvl="0" marL="457200" rtl="0" algn="l">
              <a:spcBef>
                <a:spcPts val="1000"/>
              </a:spcBef>
              <a:spcAft>
                <a:spcPts val="1000"/>
              </a:spcAft>
              <a:buSzPts val="1400"/>
              <a:buFont typeface="Ubuntu"/>
              <a:buChar char="●"/>
            </a:pPr>
            <a:r>
              <a:rPr lang="es-419" sz="1400">
                <a:latin typeface="Ubuntu"/>
                <a:ea typeface="Ubuntu"/>
                <a:cs typeface="Ubuntu"/>
                <a:sym typeface="Ubuntu"/>
              </a:rPr>
              <a:t>El </a:t>
            </a:r>
            <a:r>
              <a:rPr lang="es-419" sz="1400">
                <a:latin typeface="Inconsolata"/>
                <a:ea typeface="Inconsolata"/>
                <a:cs typeface="Inconsolata"/>
                <a:sym typeface="Inconsolata"/>
              </a:rPr>
              <a:t>garbage collector</a:t>
            </a:r>
            <a:r>
              <a:rPr lang="es-419" sz="1400">
                <a:latin typeface="Ubuntu"/>
                <a:ea typeface="Ubuntu"/>
                <a:cs typeface="Ubuntu"/>
                <a:sym typeface="Ubuntu"/>
              </a:rPr>
              <a:t>  no da garantías; finalize () puede que nunca se ejecutarse. Se puede hacer no elegible dentro del mismo método.</a:t>
            </a:r>
            <a:endParaRPr sz="1400">
              <a:latin typeface="Ubuntu"/>
              <a:ea typeface="Ubuntu"/>
              <a:cs typeface="Ubuntu"/>
              <a:sym typeface="Ubuntu"/>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p:nvPr/>
        </p:nvSpPr>
        <p:spPr>
          <a:xfrm>
            <a:off x="0" y="0"/>
            <a:ext cx="9144000" cy="119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100" name="Google Shape;100;p18"/>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Imports</a:t>
            </a:r>
            <a:endParaRPr b="1" sz="2400">
              <a:latin typeface="Ubuntu"/>
              <a:ea typeface="Ubuntu"/>
              <a:cs typeface="Ubuntu"/>
              <a:sym typeface="Ubuntu"/>
            </a:endParaRPr>
          </a:p>
        </p:txBody>
      </p:sp>
      <p:sp>
        <p:nvSpPr>
          <p:cNvPr id="101" name="Google Shape;101;p18"/>
          <p:cNvSpPr txBox="1"/>
          <p:nvPr>
            <p:ph idx="1" type="body"/>
          </p:nvPr>
        </p:nvSpPr>
        <p:spPr>
          <a:xfrm>
            <a:off x="307850" y="1355075"/>
            <a:ext cx="8520600" cy="365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latin typeface="Ubuntu"/>
                <a:ea typeface="Ubuntu"/>
                <a:cs typeface="Ubuntu"/>
                <a:sym typeface="Ubuntu"/>
              </a:rPr>
              <a:t>El único trabajo de una sentencia </a:t>
            </a:r>
            <a:r>
              <a:rPr lang="es-419">
                <a:latin typeface="Inconsolata"/>
                <a:ea typeface="Inconsolata"/>
                <a:cs typeface="Inconsolata"/>
                <a:sym typeface="Inconsolata"/>
              </a:rPr>
              <a:t>import</a:t>
            </a:r>
            <a:r>
              <a:rPr lang="es-419">
                <a:latin typeface="Ubuntu"/>
                <a:ea typeface="Ubuntu"/>
                <a:cs typeface="Ubuntu"/>
                <a:sym typeface="Ubuntu"/>
              </a:rPr>
              <a:t> es ahorrar escritura.</a:t>
            </a:r>
            <a:endParaRPr>
              <a:latin typeface="Ubuntu"/>
              <a:ea typeface="Ubuntu"/>
              <a:cs typeface="Ubuntu"/>
              <a:sym typeface="Ubuntu"/>
            </a:endParaRPr>
          </a:p>
          <a:p>
            <a:pPr indent="-342900" lvl="0" marL="457200" rtl="0" algn="l">
              <a:spcBef>
                <a:spcPts val="1000"/>
              </a:spcBef>
              <a:spcAft>
                <a:spcPts val="0"/>
              </a:spcAft>
              <a:buSzPts val="1800"/>
              <a:buChar char="●"/>
            </a:pPr>
            <a:r>
              <a:rPr lang="es-419">
                <a:latin typeface="Ubuntu"/>
                <a:ea typeface="Ubuntu"/>
                <a:cs typeface="Ubuntu"/>
                <a:sym typeface="Ubuntu"/>
              </a:rPr>
              <a:t>Puede utilizar un asterisco (*) para buscar en el contenido de un solo paquete. </a:t>
            </a:r>
            <a:endParaRPr>
              <a:latin typeface="Ubuntu"/>
              <a:ea typeface="Ubuntu"/>
              <a:cs typeface="Ubuntu"/>
              <a:sym typeface="Ubuntu"/>
            </a:endParaRPr>
          </a:p>
          <a:p>
            <a:pPr indent="-342900" lvl="0" marL="457200" rtl="0" algn="l">
              <a:spcBef>
                <a:spcPts val="1000"/>
              </a:spcBef>
              <a:spcAft>
                <a:spcPts val="0"/>
              </a:spcAft>
              <a:buSzPts val="1800"/>
              <a:buChar char="●"/>
            </a:pPr>
            <a:r>
              <a:rPr lang="es-419">
                <a:latin typeface="Ubuntu"/>
                <a:ea typeface="Ubuntu"/>
                <a:cs typeface="Ubuntu"/>
                <a:sym typeface="Ubuntu"/>
              </a:rPr>
              <a:t>"</a:t>
            </a:r>
            <a:r>
              <a:rPr lang="es-419">
                <a:latin typeface="Inconsolata"/>
                <a:ea typeface="Inconsolata"/>
                <a:cs typeface="Inconsolata"/>
                <a:sym typeface="Inconsolata"/>
              </a:rPr>
              <a:t>static import</a:t>
            </a:r>
            <a:r>
              <a:rPr lang="es-419">
                <a:latin typeface="Ubuntu"/>
                <a:ea typeface="Ubuntu"/>
                <a:cs typeface="Ubuntu"/>
                <a:sym typeface="Ubuntu"/>
              </a:rPr>
              <a:t>", se aplica para es de importación estática de identificadores y métodos.</a:t>
            </a:r>
            <a:endParaRPr>
              <a:latin typeface="Ubuntu"/>
              <a:ea typeface="Ubuntu"/>
              <a:cs typeface="Ubuntu"/>
              <a:sym typeface="Ubuntu"/>
            </a:endParaRPr>
          </a:p>
          <a:p>
            <a:pPr indent="-342900" lvl="0" marL="457200" rtl="0" algn="l">
              <a:spcBef>
                <a:spcPts val="1000"/>
              </a:spcBef>
              <a:spcAft>
                <a:spcPts val="1000"/>
              </a:spcAft>
              <a:buSzPts val="1800"/>
              <a:buChar char="●"/>
            </a:pPr>
            <a:r>
              <a:rPr lang="es-419">
                <a:latin typeface="Ubuntu"/>
                <a:ea typeface="Ubuntu"/>
                <a:cs typeface="Ubuntu"/>
                <a:sym typeface="Ubuntu"/>
              </a:rPr>
              <a:t>Puede importar clases de API y / o clases personalizadas.</a:t>
            </a:r>
            <a:endParaRPr>
              <a:latin typeface="Ubuntu"/>
              <a:ea typeface="Ubuntu"/>
              <a:cs typeface="Ubuntu"/>
              <a:sym typeface="Ubuntu"/>
            </a:endParaRPr>
          </a:p>
        </p:txBody>
      </p:sp>
      <p:sp>
        <p:nvSpPr>
          <p:cNvPr id="102" name="Google Shape;102;p18"/>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2"/>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72"/>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72"/>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592" name="Google Shape;592;p72"/>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Relational Operators</a:t>
            </a:r>
            <a:endParaRPr b="1" sz="2400">
              <a:latin typeface="Ubuntu"/>
              <a:ea typeface="Ubuntu"/>
              <a:cs typeface="Ubuntu"/>
              <a:sym typeface="Ubuntu"/>
            </a:endParaRPr>
          </a:p>
        </p:txBody>
      </p:sp>
      <p:sp>
        <p:nvSpPr>
          <p:cNvPr id="593" name="Google Shape;593;p72"/>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Los operadores relacionales siempre dan como resultado un valor booleano (true or false).</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Hay seis operadores relacionales: &gt;,&gt; =, &lt;, &lt;=, ==, y !=. Los dos últimos (== y !=) a veces se denominan operadores de igualdad.</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Cuando se comparan char, Java utiliza el valor Unicode del carácter como el valor numérico.</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Operadores de igualdad</a:t>
            </a:r>
            <a:endParaRPr sz="1400">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Hay dos operadores de igualdad: == y! =.</a:t>
            </a:r>
            <a:endParaRPr>
              <a:latin typeface="Ubuntu"/>
              <a:ea typeface="Ubuntu"/>
              <a:cs typeface="Ubuntu"/>
              <a:sym typeface="Ubuntu"/>
            </a:endParaRPr>
          </a:p>
          <a:p>
            <a:pPr indent="-317500" lvl="1" marL="914400" rtl="0" algn="l">
              <a:spcBef>
                <a:spcPts val="1000"/>
              </a:spcBef>
              <a:spcAft>
                <a:spcPts val="0"/>
              </a:spcAft>
              <a:buSzPts val="1400"/>
              <a:buChar char="○"/>
            </a:pPr>
            <a:r>
              <a:rPr lang="es-419">
                <a:latin typeface="Ubuntu"/>
                <a:ea typeface="Ubuntu"/>
                <a:cs typeface="Ubuntu"/>
                <a:sym typeface="Ubuntu"/>
              </a:rPr>
              <a:t>Se pueden probar cuatro tipos de cosas: números, caracteres, booleanos y variables de referencia.</a:t>
            </a:r>
            <a:endParaRPr>
              <a:latin typeface="Ubuntu"/>
              <a:ea typeface="Ubuntu"/>
              <a:cs typeface="Ubuntu"/>
              <a:sym typeface="Ubuntu"/>
            </a:endParaRPr>
          </a:p>
          <a:p>
            <a:pPr indent="-317500" lvl="0" marL="457200" rtl="0" algn="l">
              <a:spcBef>
                <a:spcPts val="1000"/>
              </a:spcBef>
              <a:spcAft>
                <a:spcPts val="1000"/>
              </a:spcAft>
              <a:buSzPts val="1400"/>
              <a:buChar char="●"/>
            </a:pPr>
            <a:r>
              <a:rPr lang="es-419" sz="1400">
                <a:latin typeface="Ubuntu"/>
                <a:ea typeface="Ubuntu"/>
                <a:cs typeface="Ubuntu"/>
                <a:sym typeface="Ubuntu"/>
              </a:rPr>
              <a:t>Al comparar las variables de referencia, == devuelve verdadero sólo si ambas referencias se refieren al mismo objeto.</a:t>
            </a:r>
            <a:endParaRPr sz="1400">
              <a:latin typeface="Ubuntu"/>
              <a:ea typeface="Ubuntu"/>
              <a:cs typeface="Ubuntu"/>
              <a:sym typeface="Ubuntu"/>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3"/>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73"/>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73"/>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601" name="Google Shape;601;p73"/>
          <p:cNvSpPr txBox="1"/>
          <p:nvPr>
            <p:ph type="title"/>
          </p:nvPr>
        </p:nvSpPr>
        <p:spPr>
          <a:xfrm>
            <a:off x="5673400" y="294000"/>
            <a:ext cx="3470700" cy="9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Increment/Decrement Operators</a:t>
            </a:r>
            <a:endParaRPr b="1" sz="2400">
              <a:latin typeface="Ubuntu"/>
              <a:ea typeface="Ubuntu"/>
              <a:cs typeface="Ubuntu"/>
              <a:sym typeface="Ubuntu"/>
            </a:endParaRPr>
          </a:p>
        </p:txBody>
      </p:sp>
      <p:sp>
        <p:nvSpPr>
          <p:cNvPr id="602" name="Google Shape;602;p73"/>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Ubuntu"/>
              <a:buChar char="●"/>
            </a:pPr>
            <a:r>
              <a:rPr lang="es-419" sz="1500">
                <a:latin typeface="Ubuntu"/>
                <a:ea typeface="Ubuntu"/>
                <a:cs typeface="Ubuntu"/>
                <a:sym typeface="Ubuntu"/>
              </a:rPr>
              <a:t>Los operadores de </a:t>
            </a:r>
            <a:r>
              <a:rPr lang="es-419" sz="1500">
                <a:latin typeface="Inconsolata"/>
                <a:ea typeface="Inconsolata"/>
                <a:cs typeface="Inconsolata"/>
                <a:sym typeface="Inconsolata"/>
              </a:rPr>
              <a:t>prefix</a:t>
            </a:r>
            <a:r>
              <a:rPr lang="es-419" sz="1500">
                <a:latin typeface="Ubuntu"/>
                <a:ea typeface="Ubuntu"/>
                <a:cs typeface="Ubuntu"/>
                <a:sym typeface="Ubuntu"/>
              </a:rPr>
              <a:t> (por ejemplo, ++ x y -x) se ejecutan antes de que se utilice el valor en la expresión.</a:t>
            </a:r>
            <a:endParaRPr sz="1500">
              <a:latin typeface="Ubuntu"/>
              <a:ea typeface="Ubuntu"/>
              <a:cs typeface="Ubuntu"/>
              <a:sym typeface="Ubuntu"/>
            </a:endParaRPr>
          </a:p>
          <a:p>
            <a:pPr indent="-323850" lvl="0" marL="457200" rtl="0" algn="l">
              <a:spcBef>
                <a:spcPts val="1000"/>
              </a:spcBef>
              <a:spcAft>
                <a:spcPts val="0"/>
              </a:spcAft>
              <a:buSzPts val="1500"/>
              <a:buFont typeface="Ubuntu"/>
              <a:buChar char="●"/>
            </a:pPr>
            <a:r>
              <a:rPr lang="es-419" sz="1500">
                <a:latin typeface="Ubuntu"/>
                <a:ea typeface="Ubuntu"/>
                <a:cs typeface="Ubuntu"/>
                <a:sym typeface="Ubuntu"/>
              </a:rPr>
              <a:t>Los operadores </a:t>
            </a:r>
            <a:r>
              <a:rPr lang="es-419" sz="1500">
                <a:latin typeface="Inconsolata"/>
                <a:ea typeface="Inconsolata"/>
                <a:cs typeface="Inconsolata"/>
                <a:sym typeface="Inconsolata"/>
              </a:rPr>
              <a:t>postfix</a:t>
            </a:r>
            <a:r>
              <a:rPr lang="es-419" sz="1500">
                <a:latin typeface="Ubuntu"/>
                <a:ea typeface="Ubuntu"/>
                <a:cs typeface="Ubuntu"/>
                <a:sym typeface="Ubuntu"/>
              </a:rPr>
              <a:t> (por ejemplo, x ++ y x--) se ejecutan después de que se utiliza el valor en la expresión.</a:t>
            </a:r>
            <a:endParaRPr sz="1500">
              <a:latin typeface="Ubuntu"/>
              <a:ea typeface="Ubuntu"/>
              <a:cs typeface="Ubuntu"/>
              <a:sym typeface="Ubuntu"/>
            </a:endParaRPr>
          </a:p>
          <a:p>
            <a:pPr indent="-323850" lvl="0" marL="457200" rtl="0" algn="l">
              <a:spcBef>
                <a:spcPts val="1000"/>
              </a:spcBef>
              <a:spcAft>
                <a:spcPts val="0"/>
              </a:spcAft>
              <a:buSzPts val="1500"/>
              <a:buFont typeface="Ubuntu"/>
              <a:buChar char="●"/>
            </a:pPr>
            <a:r>
              <a:rPr lang="es-419" sz="1500">
                <a:latin typeface="Ubuntu"/>
                <a:ea typeface="Ubuntu"/>
                <a:cs typeface="Ubuntu"/>
                <a:sym typeface="Ubuntu"/>
              </a:rPr>
              <a:t>En cualquier expresión, ambos operandos se evalúan completamente antes de aplicar el operador.</a:t>
            </a:r>
            <a:endParaRPr sz="1500">
              <a:latin typeface="Ubuntu"/>
              <a:ea typeface="Ubuntu"/>
              <a:cs typeface="Ubuntu"/>
              <a:sym typeface="Ubuntu"/>
            </a:endParaRPr>
          </a:p>
          <a:p>
            <a:pPr indent="-323850" lvl="0" marL="457200" rtl="0" algn="l">
              <a:spcBef>
                <a:spcPts val="1000"/>
              </a:spcBef>
              <a:spcAft>
                <a:spcPts val="0"/>
              </a:spcAft>
              <a:buSzPts val="1500"/>
              <a:buFont typeface="Ubuntu"/>
              <a:buChar char="●"/>
            </a:pPr>
            <a:r>
              <a:rPr lang="es-419" sz="1500">
                <a:latin typeface="Ubuntu"/>
                <a:ea typeface="Ubuntu"/>
                <a:cs typeface="Ubuntu"/>
                <a:sym typeface="Ubuntu"/>
              </a:rPr>
              <a:t>Las variables marcadas como </a:t>
            </a:r>
            <a:r>
              <a:rPr lang="es-419" sz="1500">
                <a:latin typeface="Inconsolata"/>
                <a:ea typeface="Inconsolata"/>
                <a:cs typeface="Inconsolata"/>
                <a:sym typeface="Inconsolata"/>
              </a:rPr>
              <a:t>final</a:t>
            </a:r>
            <a:r>
              <a:rPr lang="es-419" sz="1500">
                <a:latin typeface="Ubuntu"/>
                <a:ea typeface="Ubuntu"/>
                <a:cs typeface="Ubuntu"/>
                <a:sym typeface="Ubuntu"/>
              </a:rPr>
              <a:t> no se pueden incrementar ni disminuir.</a:t>
            </a:r>
            <a:endParaRPr sz="1500">
              <a:latin typeface="Ubuntu"/>
              <a:ea typeface="Ubuntu"/>
              <a:cs typeface="Ubuntu"/>
              <a:sym typeface="Ubuntu"/>
            </a:endParaRPr>
          </a:p>
          <a:p>
            <a:pPr indent="0" lvl="0" marL="0" rtl="0" algn="l">
              <a:spcBef>
                <a:spcPts val="1000"/>
              </a:spcBef>
              <a:spcAft>
                <a:spcPts val="1000"/>
              </a:spcAft>
              <a:buNone/>
            </a:pPr>
            <a:r>
              <a:t/>
            </a:r>
            <a:endParaRPr sz="1500">
              <a:latin typeface="Ubuntu"/>
              <a:ea typeface="Ubuntu"/>
              <a:cs typeface="Ubuntu"/>
              <a:sym typeface="Ubuntu"/>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4"/>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4"/>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4"/>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610" name="Google Shape;610;p74"/>
          <p:cNvSpPr txBox="1"/>
          <p:nvPr>
            <p:ph type="title"/>
          </p:nvPr>
        </p:nvSpPr>
        <p:spPr>
          <a:xfrm>
            <a:off x="5673300" y="33722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Ternary (Conditional) Operator</a:t>
            </a:r>
            <a:endParaRPr b="1" sz="2400">
              <a:latin typeface="Ubuntu"/>
              <a:ea typeface="Ubuntu"/>
              <a:cs typeface="Ubuntu"/>
              <a:sym typeface="Ubuntu"/>
            </a:endParaRPr>
          </a:p>
        </p:txBody>
      </p:sp>
      <p:sp>
        <p:nvSpPr>
          <p:cNvPr id="611" name="Google Shape;611;p74"/>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latin typeface="Ubuntu"/>
                <a:ea typeface="Ubuntu"/>
                <a:cs typeface="Ubuntu"/>
                <a:sym typeface="Ubuntu"/>
              </a:rPr>
              <a:t>Devuelve uno de los dos valores basándose en si su expresión booleana es true o false.</a:t>
            </a:r>
            <a:endParaRPr>
              <a:latin typeface="Ubuntu"/>
              <a:ea typeface="Ubuntu"/>
              <a:cs typeface="Ubuntu"/>
              <a:sym typeface="Ubuntu"/>
            </a:endParaRPr>
          </a:p>
          <a:p>
            <a:pPr indent="-342900" lvl="1" marL="914400" rtl="0" algn="l">
              <a:spcBef>
                <a:spcPts val="1000"/>
              </a:spcBef>
              <a:spcAft>
                <a:spcPts val="0"/>
              </a:spcAft>
              <a:buSzPts val="1800"/>
              <a:buFont typeface="Ubuntu"/>
              <a:buChar char="○"/>
            </a:pPr>
            <a:r>
              <a:rPr lang="es-419" sz="1800">
                <a:latin typeface="Ubuntu"/>
                <a:ea typeface="Ubuntu"/>
                <a:cs typeface="Ubuntu"/>
                <a:sym typeface="Ubuntu"/>
              </a:rPr>
              <a:t>Devuelve el valor después del ? si la expresión es verdadera.</a:t>
            </a:r>
            <a:endParaRPr sz="1800">
              <a:latin typeface="Ubuntu"/>
              <a:ea typeface="Ubuntu"/>
              <a:cs typeface="Ubuntu"/>
              <a:sym typeface="Ubuntu"/>
            </a:endParaRPr>
          </a:p>
          <a:p>
            <a:pPr indent="-342900" lvl="1" marL="914400" rtl="0" algn="l">
              <a:spcBef>
                <a:spcPts val="1000"/>
              </a:spcBef>
              <a:spcAft>
                <a:spcPts val="0"/>
              </a:spcAft>
              <a:buSzPts val="1800"/>
              <a:buFont typeface="Ubuntu"/>
              <a:buChar char="○"/>
            </a:pPr>
            <a:r>
              <a:rPr lang="es-419" sz="1800">
                <a:latin typeface="Ubuntu"/>
                <a:ea typeface="Ubuntu"/>
                <a:cs typeface="Ubuntu"/>
                <a:sym typeface="Ubuntu"/>
              </a:rPr>
              <a:t>Devuelve el valor después de : si la expresión es falsa.</a:t>
            </a:r>
            <a:endParaRPr sz="1800">
              <a:latin typeface="Ubuntu"/>
              <a:ea typeface="Ubuntu"/>
              <a:cs typeface="Ubuntu"/>
              <a:sym typeface="Ubuntu"/>
            </a:endParaRPr>
          </a:p>
          <a:p>
            <a:pPr indent="0" lvl="0" marL="0" marR="0" rtl="0" algn="l">
              <a:lnSpc>
                <a:spcPct val="115000"/>
              </a:lnSpc>
              <a:spcBef>
                <a:spcPts val="1000"/>
              </a:spcBef>
              <a:spcAft>
                <a:spcPts val="1000"/>
              </a:spcAft>
              <a:buNone/>
            </a:pPr>
            <a:r>
              <a:t/>
            </a:r>
            <a:endParaRPr>
              <a:latin typeface="Ubuntu"/>
              <a:ea typeface="Ubuntu"/>
              <a:cs typeface="Ubuntu"/>
              <a:sym typeface="Ubuntu"/>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5"/>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5"/>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5"/>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619" name="Google Shape;619;p75"/>
          <p:cNvSpPr txBox="1"/>
          <p:nvPr>
            <p:ph type="title"/>
          </p:nvPr>
        </p:nvSpPr>
        <p:spPr>
          <a:xfrm>
            <a:off x="5673400" y="265375"/>
            <a:ext cx="3470700" cy="9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Using String and StringBuilder (I)</a:t>
            </a:r>
            <a:endParaRPr b="1" sz="2400">
              <a:latin typeface="Ubuntu"/>
              <a:ea typeface="Ubuntu"/>
              <a:cs typeface="Ubuntu"/>
              <a:sym typeface="Ubuntu"/>
            </a:endParaRPr>
          </a:p>
        </p:txBody>
      </p:sp>
      <p:sp>
        <p:nvSpPr>
          <p:cNvPr id="620" name="Google Shape;620;p75"/>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Los </a:t>
            </a:r>
            <a:r>
              <a:rPr lang="es-419" sz="1400">
                <a:latin typeface="Inconsolata"/>
                <a:ea typeface="Inconsolata"/>
                <a:cs typeface="Inconsolata"/>
                <a:sym typeface="Inconsolata"/>
              </a:rPr>
              <a:t>String</a:t>
            </a:r>
            <a:r>
              <a:rPr lang="es-419" sz="1400">
                <a:latin typeface="Ubuntu"/>
                <a:ea typeface="Ubuntu"/>
                <a:cs typeface="Ubuntu"/>
                <a:sym typeface="Ubuntu"/>
              </a:rPr>
              <a:t> son objetos inmutable, la variable de referencia no.</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Si creas un nuevo </a:t>
            </a:r>
            <a:r>
              <a:rPr lang="es-419" sz="1400">
                <a:latin typeface="Inconsolata"/>
                <a:ea typeface="Inconsolata"/>
                <a:cs typeface="Inconsolata"/>
                <a:sym typeface="Inconsolata"/>
              </a:rPr>
              <a:t>String </a:t>
            </a:r>
            <a:r>
              <a:rPr lang="es-419" sz="1400">
                <a:latin typeface="Ubuntu"/>
                <a:ea typeface="Ubuntu"/>
                <a:cs typeface="Ubuntu"/>
                <a:sym typeface="Ubuntu"/>
              </a:rPr>
              <a:t>sin asignar, se pierde.</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Si se redirecciona una referencia </a:t>
            </a:r>
            <a:r>
              <a:rPr lang="es-419" sz="1400">
                <a:latin typeface="Inconsolata"/>
                <a:ea typeface="Inconsolata"/>
                <a:cs typeface="Inconsolata"/>
                <a:sym typeface="Inconsolata"/>
              </a:rPr>
              <a:t>String</a:t>
            </a:r>
            <a:r>
              <a:rPr lang="es-419" sz="1400">
                <a:latin typeface="Ubuntu"/>
                <a:ea typeface="Ubuntu"/>
                <a:cs typeface="Ubuntu"/>
                <a:sym typeface="Ubuntu"/>
              </a:rPr>
              <a:t> a un nuevo </a:t>
            </a:r>
            <a:r>
              <a:rPr lang="es-419" sz="1400">
                <a:latin typeface="Inconsolata"/>
                <a:ea typeface="Inconsolata"/>
                <a:cs typeface="Inconsolata"/>
                <a:sym typeface="Inconsolata"/>
              </a:rPr>
              <a:t>String</a:t>
            </a:r>
            <a:r>
              <a:rPr lang="es-419" sz="1400">
                <a:latin typeface="Ubuntu"/>
                <a:ea typeface="Ubuntu"/>
                <a:cs typeface="Ubuntu"/>
                <a:sym typeface="Ubuntu"/>
              </a:rPr>
              <a:t>, se puede perder el </a:t>
            </a:r>
            <a:r>
              <a:rPr lang="es-419" sz="1400">
                <a:latin typeface="Inconsolata"/>
                <a:ea typeface="Inconsolata"/>
                <a:cs typeface="Inconsolata"/>
                <a:sym typeface="Inconsolata"/>
              </a:rPr>
              <a:t>String </a:t>
            </a:r>
            <a:r>
              <a:rPr lang="es-419" sz="1400">
                <a:latin typeface="Ubuntu"/>
                <a:ea typeface="Ubuntu"/>
                <a:cs typeface="Ubuntu"/>
                <a:sym typeface="Ubuntu"/>
              </a:rPr>
              <a:t>antiguo.</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 methods use zero-based indexes, except for the second argument of substring().</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Los métodos de los </a:t>
            </a:r>
            <a:r>
              <a:rPr lang="es-419" sz="1400">
                <a:latin typeface="Inconsolata"/>
                <a:ea typeface="Inconsolata"/>
                <a:cs typeface="Inconsolata"/>
                <a:sym typeface="Inconsolata"/>
              </a:rPr>
              <a:t>String</a:t>
            </a:r>
            <a:r>
              <a:rPr lang="es-419" sz="1400">
                <a:latin typeface="Ubuntu"/>
                <a:ea typeface="Ubuntu"/>
                <a:cs typeface="Ubuntu"/>
                <a:sym typeface="Ubuntu"/>
              </a:rPr>
              <a:t> utilizan índices basados en cero, excepto el segundo argumento de substring ().</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La clase  </a:t>
            </a:r>
            <a:r>
              <a:rPr lang="es-419" sz="1400">
                <a:latin typeface="Inconsolata"/>
                <a:ea typeface="Inconsolata"/>
                <a:cs typeface="Inconsolata"/>
                <a:sym typeface="Inconsolata"/>
              </a:rPr>
              <a:t>String</a:t>
            </a:r>
            <a:r>
              <a:rPr lang="es-419" sz="1400">
                <a:latin typeface="Ubuntu"/>
                <a:ea typeface="Ubuntu"/>
                <a:cs typeface="Ubuntu"/>
                <a:sym typeface="Ubuntu"/>
              </a:rPr>
              <a:t> es </a:t>
            </a:r>
            <a:r>
              <a:rPr lang="es-419" sz="1400">
                <a:latin typeface="Inconsolata"/>
                <a:ea typeface="Inconsolata"/>
                <a:cs typeface="Inconsolata"/>
                <a:sym typeface="Inconsolata"/>
              </a:rPr>
              <a:t>final</a:t>
            </a:r>
            <a:r>
              <a:rPr lang="es-419" sz="1400">
                <a:latin typeface="Ubuntu"/>
                <a:ea typeface="Ubuntu"/>
                <a:cs typeface="Ubuntu"/>
                <a:sym typeface="Ubuntu"/>
              </a:rPr>
              <a:t> .</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Cuando lae JVM encuentra literal </a:t>
            </a:r>
            <a:r>
              <a:rPr lang="es-419" sz="1400">
                <a:latin typeface="Inconsolata"/>
                <a:ea typeface="Inconsolata"/>
                <a:cs typeface="Inconsolata"/>
                <a:sym typeface="Inconsolata"/>
              </a:rPr>
              <a:t>String, </a:t>
            </a:r>
            <a:r>
              <a:rPr lang="es-419" sz="1400">
                <a:latin typeface="Ubuntu"/>
                <a:ea typeface="Ubuntu"/>
                <a:cs typeface="Ubuntu"/>
                <a:sym typeface="Ubuntu"/>
              </a:rPr>
              <a:t> este es sumado al pool de literales.</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Los </a:t>
            </a:r>
            <a:r>
              <a:rPr lang="es-419" sz="1400">
                <a:latin typeface="Inconsolata"/>
                <a:ea typeface="Inconsolata"/>
                <a:cs typeface="Inconsolata"/>
                <a:sym typeface="Inconsolata"/>
              </a:rPr>
              <a:t>String </a:t>
            </a:r>
            <a:r>
              <a:rPr lang="es-419" sz="1400">
                <a:latin typeface="Ubuntu"/>
                <a:ea typeface="Ubuntu"/>
                <a:cs typeface="Ubuntu"/>
                <a:sym typeface="Ubuntu"/>
              </a:rPr>
              <a:t> poseen un método llamado  </a:t>
            </a:r>
            <a:r>
              <a:rPr lang="es-419" sz="1400">
                <a:latin typeface="Inconsolata"/>
                <a:ea typeface="Inconsolata"/>
                <a:cs typeface="Inconsolata"/>
                <a:sym typeface="Inconsolata"/>
              </a:rPr>
              <a:t>length()</a:t>
            </a:r>
            <a:r>
              <a:rPr lang="es-419" sz="1400">
                <a:latin typeface="Ubuntu"/>
                <a:ea typeface="Ubuntu"/>
                <a:cs typeface="Ubuntu"/>
                <a:sym typeface="Ubuntu"/>
              </a:rPr>
              <a:t>—los array un atributo llamado </a:t>
            </a:r>
            <a:r>
              <a:rPr lang="es-419" sz="1400">
                <a:latin typeface="Inconsolata"/>
                <a:ea typeface="Inconsolata"/>
                <a:cs typeface="Inconsolata"/>
                <a:sym typeface="Inconsolata"/>
              </a:rPr>
              <a:t>length</a:t>
            </a:r>
            <a:r>
              <a:rPr lang="es-419" sz="1400">
                <a:latin typeface="Ubuntu"/>
                <a:ea typeface="Ubuntu"/>
                <a:cs typeface="Ubuntu"/>
                <a:sym typeface="Ubuntu"/>
              </a:rPr>
              <a:t>.</a:t>
            </a:r>
            <a:endParaRPr sz="1400">
              <a:latin typeface="Ubuntu"/>
              <a:ea typeface="Ubuntu"/>
              <a:cs typeface="Ubuntu"/>
              <a:sym typeface="Ubuntu"/>
            </a:endParaRPr>
          </a:p>
          <a:p>
            <a:pPr indent="0" lvl="0" marL="0" rtl="0" algn="l">
              <a:spcBef>
                <a:spcPts val="1000"/>
              </a:spcBef>
              <a:spcAft>
                <a:spcPts val="1000"/>
              </a:spcAft>
              <a:buNone/>
            </a:pPr>
            <a:r>
              <a:t/>
            </a:r>
            <a:endParaRPr sz="1400">
              <a:latin typeface="Ubuntu"/>
              <a:ea typeface="Ubuntu"/>
              <a:cs typeface="Ubuntu"/>
              <a:sym typeface="Ubuntu"/>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76"/>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6"/>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6"/>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628" name="Google Shape;628;p76"/>
          <p:cNvSpPr txBox="1"/>
          <p:nvPr>
            <p:ph type="title"/>
          </p:nvPr>
        </p:nvSpPr>
        <p:spPr>
          <a:xfrm>
            <a:off x="5673400" y="265375"/>
            <a:ext cx="3470700" cy="9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Using String and StringBuilder (II)</a:t>
            </a:r>
            <a:endParaRPr b="1" sz="2400">
              <a:latin typeface="Ubuntu"/>
              <a:ea typeface="Ubuntu"/>
              <a:cs typeface="Ubuntu"/>
              <a:sym typeface="Ubuntu"/>
            </a:endParaRPr>
          </a:p>
        </p:txBody>
      </p:sp>
      <p:sp>
        <p:nvSpPr>
          <p:cNvPr id="629" name="Google Shape;629;p76"/>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Metodos a recordar en </a:t>
            </a:r>
            <a:r>
              <a:rPr lang="es-419" sz="1400">
                <a:latin typeface="Inconsolata"/>
                <a:ea typeface="Inconsolata"/>
                <a:cs typeface="Inconsolata"/>
                <a:sym typeface="Inconsolata"/>
              </a:rPr>
              <a:t>String</a:t>
            </a:r>
            <a:r>
              <a:rPr lang="es-419" sz="1400">
                <a:latin typeface="Ubuntu"/>
                <a:ea typeface="Ubuntu"/>
                <a:cs typeface="Ubuntu"/>
                <a:sym typeface="Ubuntu"/>
              </a:rPr>
              <a:t>r: </a:t>
            </a:r>
            <a:r>
              <a:rPr lang="es-419" sz="1400">
                <a:latin typeface="Inconsolata"/>
                <a:ea typeface="Inconsolata"/>
                <a:cs typeface="Inconsolata"/>
                <a:sym typeface="Inconsolata"/>
              </a:rPr>
              <a:t>charAt(), concat(), equalsIgnoreCase(), length(), replace(), substring(), toLowerCase(), toString(), toUpperCase(), </a:t>
            </a:r>
            <a:r>
              <a:rPr lang="es-419" sz="1400">
                <a:latin typeface="Ubuntu"/>
                <a:ea typeface="Ubuntu"/>
                <a:cs typeface="Ubuntu"/>
                <a:sym typeface="Ubuntu"/>
              </a:rPr>
              <a:t>y</a:t>
            </a:r>
            <a:r>
              <a:rPr lang="es-419" sz="1400">
                <a:latin typeface="Inconsolata"/>
                <a:ea typeface="Inconsolata"/>
                <a:cs typeface="Inconsolata"/>
                <a:sym typeface="Inconsolata"/>
              </a:rPr>
              <a:t> trim().</a:t>
            </a:r>
            <a:r>
              <a:rPr lang="es-419" sz="1400">
                <a:latin typeface="Ubuntu"/>
                <a:ea typeface="Ubuntu"/>
                <a:cs typeface="Ubuntu"/>
                <a:sym typeface="Ubuntu"/>
              </a:rPr>
              <a:t> </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Los objetos </a:t>
            </a:r>
            <a:r>
              <a:rPr lang="es-419" sz="1400">
                <a:latin typeface="Inconsolata"/>
                <a:ea typeface="Inconsolata"/>
                <a:cs typeface="Inconsolata"/>
                <a:sym typeface="Inconsolata"/>
              </a:rPr>
              <a:t>StringBuilder</a:t>
            </a:r>
            <a:r>
              <a:rPr lang="es-419" sz="1400">
                <a:latin typeface="Ubuntu"/>
                <a:ea typeface="Ubuntu"/>
                <a:cs typeface="Ubuntu"/>
                <a:sym typeface="Ubuntu"/>
              </a:rPr>
              <a:t> son mutables — pueden cambiar sin crear un objeto nuevo.</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Los métodos del </a:t>
            </a:r>
            <a:r>
              <a:rPr lang="es-419" sz="1400">
                <a:latin typeface="Inconsolata"/>
                <a:ea typeface="Inconsolata"/>
                <a:cs typeface="Inconsolata"/>
                <a:sym typeface="Inconsolata"/>
              </a:rPr>
              <a:t>StringBuilder</a:t>
            </a:r>
            <a:r>
              <a:rPr lang="es-419" sz="1400">
                <a:latin typeface="Ubuntu"/>
                <a:ea typeface="Ubuntu"/>
                <a:cs typeface="Ubuntu"/>
                <a:sym typeface="Ubuntu"/>
              </a:rPr>
              <a:t> actúan sobre el objeto invocando, y los objetos pueden cambiar sin ninguna asignación.</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Recuerde que la cadena de metodos es evaluada de izquiera a derecha. Patron Builder</a:t>
            </a:r>
            <a:endParaRPr sz="1400">
              <a:latin typeface="Ubuntu"/>
              <a:ea typeface="Ubuntu"/>
              <a:cs typeface="Ubuntu"/>
              <a:sym typeface="Ubuntu"/>
            </a:endParaRPr>
          </a:p>
          <a:p>
            <a:pPr indent="-317500" lvl="0" marL="457200" rtl="0" algn="l">
              <a:spcBef>
                <a:spcPts val="1000"/>
              </a:spcBef>
              <a:spcAft>
                <a:spcPts val="1000"/>
              </a:spcAft>
              <a:buSzPts val="1400"/>
              <a:buChar char="●"/>
            </a:pPr>
            <a:r>
              <a:rPr lang="es-419" sz="1400">
                <a:latin typeface="Ubuntu"/>
                <a:ea typeface="Ubuntu"/>
                <a:cs typeface="Ubuntu"/>
                <a:sym typeface="Ubuntu"/>
              </a:rPr>
              <a:t> Metodos a recordar en  </a:t>
            </a:r>
            <a:r>
              <a:rPr lang="es-419" sz="1400">
                <a:latin typeface="Inconsolata"/>
                <a:ea typeface="Inconsolata"/>
                <a:cs typeface="Inconsolata"/>
                <a:sym typeface="Inconsolata"/>
              </a:rPr>
              <a:t>StringBuilder</a:t>
            </a:r>
            <a:r>
              <a:rPr lang="es-419" sz="1400">
                <a:latin typeface="Ubuntu"/>
                <a:ea typeface="Ubuntu"/>
                <a:cs typeface="Ubuntu"/>
                <a:sym typeface="Ubuntu"/>
              </a:rPr>
              <a:t>: </a:t>
            </a:r>
            <a:r>
              <a:rPr lang="es-419" sz="1400">
                <a:latin typeface="Inconsolata"/>
                <a:ea typeface="Inconsolata"/>
                <a:cs typeface="Inconsolata"/>
                <a:sym typeface="Inconsolata"/>
              </a:rPr>
              <a:t> append(), delete(), insert(), reverse(), </a:t>
            </a:r>
            <a:r>
              <a:rPr lang="es-419" sz="1400">
                <a:latin typeface="Ubuntu"/>
                <a:ea typeface="Ubuntu"/>
                <a:cs typeface="Ubuntu"/>
                <a:sym typeface="Ubuntu"/>
              </a:rPr>
              <a:t>y</a:t>
            </a:r>
            <a:r>
              <a:rPr lang="es-419" sz="1400">
                <a:latin typeface="Inconsolata"/>
                <a:ea typeface="Inconsolata"/>
                <a:cs typeface="Inconsolata"/>
                <a:sym typeface="Inconsolata"/>
              </a:rPr>
              <a:t> toString()</a:t>
            </a:r>
            <a:r>
              <a:rPr lang="es-419" sz="1400">
                <a:latin typeface="Ubuntu"/>
                <a:ea typeface="Ubuntu"/>
                <a:cs typeface="Ubuntu"/>
                <a:sym typeface="Ubuntu"/>
              </a:rPr>
              <a:t>.</a:t>
            </a:r>
            <a:endParaRPr sz="1400">
              <a:latin typeface="Ubuntu"/>
              <a:ea typeface="Ubuntu"/>
              <a:cs typeface="Ubuntu"/>
              <a:sym typeface="Ubuntu"/>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7"/>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7"/>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7"/>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637" name="Google Shape;637;p77"/>
          <p:cNvSpPr txBox="1"/>
          <p:nvPr>
            <p:ph type="title"/>
          </p:nvPr>
        </p:nvSpPr>
        <p:spPr>
          <a:xfrm>
            <a:off x="5673400" y="164675"/>
            <a:ext cx="3470700" cy="10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000">
                <a:solidFill>
                  <a:srgbClr val="FFFFFF"/>
                </a:solidFill>
                <a:latin typeface="Ubuntu"/>
                <a:ea typeface="Ubuntu"/>
                <a:cs typeface="Ubuntu"/>
                <a:sym typeface="Ubuntu"/>
              </a:rPr>
              <a:t>Writing Code </a:t>
            </a:r>
            <a:endParaRPr b="1" sz="2000">
              <a:solidFill>
                <a:srgbClr val="FFFFFF"/>
              </a:solidFill>
              <a:latin typeface="Ubuntu"/>
              <a:ea typeface="Ubuntu"/>
              <a:cs typeface="Ubuntu"/>
              <a:sym typeface="Ubuntu"/>
            </a:endParaRPr>
          </a:p>
          <a:p>
            <a:pPr indent="0" lvl="0" marL="0" rtl="0" algn="l">
              <a:spcBef>
                <a:spcPts val="0"/>
              </a:spcBef>
              <a:spcAft>
                <a:spcPts val="0"/>
              </a:spcAft>
              <a:buNone/>
            </a:pPr>
            <a:r>
              <a:rPr b="1" lang="es-419" sz="2000">
                <a:solidFill>
                  <a:srgbClr val="FFFFFF"/>
                </a:solidFill>
                <a:latin typeface="Ubuntu"/>
                <a:ea typeface="Ubuntu"/>
                <a:cs typeface="Ubuntu"/>
                <a:sym typeface="Ubuntu"/>
              </a:rPr>
              <a:t>Using if and switch </a:t>
            </a:r>
            <a:endParaRPr b="1" sz="2000">
              <a:solidFill>
                <a:srgbClr val="FFFFFF"/>
              </a:solidFill>
              <a:latin typeface="Ubuntu"/>
              <a:ea typeface="Ubuntu"/>
              <a:cs typeface="Ubuntu"/>
              <a:sym typeface="Ubuntu"/>
            </a:endParaRPr>
          </a:p>
          <a:p>
            <a:pPr indent="0" lvl="0" marL="0" rtl="0" algn="l">
              <a:spcBef>
                <a:spcPts val="0"/>
              </a:spcBef>
              <a:spcAft>
                <a:spcPts val="0"/>
              </a:spcAft>
              <a:buNone/>
            </a:pPr>
            <a:r>
              <a:rPr b="1" lang="es-419" sz="2000">
                <a:solidFill>
                  <a:srgbClr val="FFFFFF"/>
                </a:solidFill>
                <a:latin typeface="Ubuntu"/>
                <a:ea typeface="Ubuntu"/>
                <a:cs typeface="Ubuntu"/>
                <a:sym typeface="Ubuntu"/>
              </a:rPr>
              <a:t>Statements (I)</a:t>
            </a:r>
            <a:endParaRPr b="1" sz="2000">
              <a:latin typeface="Ubuntu"/>
              <a:ea typeface="Ubuntu"/>
              <a:cs typeface="Ubuntu"/>
              <a:sym typeface="Ubuntu"/>
            </a:endParaRPr>
          </a:p>
        </p:txBody>
      </p:sp>
      <p:sp>
        <p:nvSpPr>
          <p:cNvPr id="638" name="Google Shape;638;p77"/>
          <p:cNvSpPr txBox="1"/>
          <p:nvPr>
            <p:ph idx="1" type="body"/>
          </p:nvPr>
        </p:nvSpPr>
        <p:spPr>
          <a:xfrm>
            <a:off x="182400" y="1427500"/>
            <a:ext cx="8879400" cy="357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La única expresión legal en una sentencia </a:t>
            </a:r>
            <a:r>
              <a:rPr lang="es-419" sz="1400">
                <a:latin typeface="Inconsolata"/>
                <a:ea typeface="Inconsolata"/>
                <a:cs typeface="Inconsolata"/>
                <a:sym typeface="Inconsolata"/>
              </a:rPr>
              <a:t>if</a:t>
            </a:r>
            <a:r>
              <a:rPr lang="es-419" sz="1400">
                <a:latin typeface="Ubuntu"/>
                <a:ea typeface="Ubuntu"/>
                <a:cs typeface="Ubuntu"/>
                <a:sym typeface="Ubuntu"/>
              </a:rPr>
              <a:t> es una expresión booleana, es decir, una expresión que se resuelve en una referencia </a:t>
            </a:r>
            <a:r>
              <a:rPr lang="es-419" sz="1400">
                <a:latin typeface="Inconsolata"/>
                <a:ea typeface="Inconsolata"/>
                <a:cs typeface="Inconsolata"/>
                <a:sym typeface="Inconsolata"/>
              </a:rPr>
              <a:t>boolean</a:t>
            </a:r>
            <a:r>
              <a:rPr lang="es-419" sz="1400">
                <a:latin typeface="Ubuntu"/>
                <a:ea typeface="Ubuntu"/>
                <a:cs typeface="Ubuntu"/>
                <a:sym typeface="Ubuntu"/>
              </a:rPr>
              <a:t> o </a:t>
            </a:r>
            <a:r>
              <a:rPr lang="es-419" sz="1400">
                <a:latin typeface="Inconsolata"/>
                <a:ea typeface="Inconsolata"/>
                <a:cs typeface="Inconsolata"/>
                <a:sym typeface="Inconsolata"/>
              </a:rPr>
              <a:t>Boolean</a:t>
            </a:r>
            <a:r>
              <a:rPr lang="es-419" sz="1400">
                <a:latin typeface="Ubuntu"/>
                <a:ea typeface="Ubuntu"/>
                <a:cs typeface="Ubuntu"/>
                <a:sym typeface="Ubuntu"/>
              </a:rPr>
              <a:t>.</a:t>
            </a:r>
            <a:endParaRPr sz="1400">
              <a:latin typeface="Ubuntu"/>
              <a:ea typeface="Ubuntu"/>
              <a:cs typeface="Ubuntu"/>
              <a:sym typeface="Ubuntu"/>
            </a:endParaRPr>
          </a:p>
          <a:p>
            <a:pPr indent="-317500" lvl="0" marL="457200" rtl="0" algn="l">
              <a:spcBef>
                <a:spcPts val="0"/>
              </a:spcBef>
              <a:spcAft>
                <a:spcPts val="0"/>
              </a:spcAft>
              <a:buSzPts val="1400"/>
              <a:buFont typeface="Ubuntu"/>
              <a:buChar char="●"/>
            </a:pPr>
            <a:r>
              <a:rPr lang="es-419" sz="1400">
                <a:latin typeface="Ubuntu"/>
                <a:ea typeface="Ubuntu"/>
                <a:cs typeface="Ubuntu"/>
                <a:sym typeface="Ubuntu"/>
              </a:rPr>
              <a:t>Cuidado con las asignaciones booleanas (=) que se pueden confundir con las pruebas de igualdad booleana (==):</a:t>
            </a:r>
            <a:endParaRPr sz="1400">
              <a:latin typeface="Ubuntu"/>
              <a:ea typeface="Ubuntu"/>
              <a:cs typeface="Ubuntu"/>
              <a:sym typeface="Ubuntu"/>
            </a:endParaRPr>
          </a:p>
          <a:p>
            <a:pPr indent="0" lvl="0" marL="914400" rtl="0" algn="l">
              <a:lnSpc>
                <a:spcPct val="100000"/>
              </a:lnSpc>
              <a:spcBef>
                <a:spcPts val="1600"/>
              </a:spcBef>
              <a:spcAft>
                <a:spcPts val="0"/>
              </a:spcAft>
              <a:buClr>
                <a:srgbClr val="000000"/>
              </a:buClr>
              <a:buSzPts val="1100"/>
              <a:buNone/>
            </a:pPr>
            <a:r>
              <a:rPr lang="es-419" sz="1400">
                <a:latin typeface="Inconsolata"/>
                <a:ea typeface="Inconsolata"/>
                <a:cs typeface="Inconsolata"/>
                <a:sym typeface="Inconsolata"/>
              </a:rPr>
              <a:t>boolean x = false;</a:t>
            </a:r>
            <a:endParaRPr sz="1400">
              <a:latin typeface="Inconsolata"/>
              <a:ea typeface="Inconsolata"/>
              <a:cs typeface="Inconsolata"/>
              <a:sym typeface="Inconsolata"/>
            </a:endParaRPr>
          </a:p>
          <a:p>
            <a:pPr indent="0" lvl="0" marL="914400" rtl="0" algn="l">
              <a:lnSpc>
                <a:spcPct val="100000"/>
              </a:lnSpc>
              <a:spcBef>
                <a:spcPts val="0"/>
              </a:spcBef>
              <a:spcAft>
                <a:spcPts val="0"/>
              </a:spcAft>
              <a:buClr>
                <a:srgbClr val="000000"/>
              </a:buClr>
              <a:buSzPts val="1100"/>
              <a:buNone/>
            </a:pPr>
            <a:r>
              <a:rPr lang="es-419" sz="1400">
                <a:latin typeface="Inconsolata"/>
                <a:ea typeface="Inconsolata"/>
                <a:cs typeface="Inconsolata"/>
                <a:sym typeface="Inconsolata"/>
              </a:rPr>
              <a:t>if(x=true){} // las asignaciones son siempre true</a:t>
            </a:r>
            <a:endParaRPr sz="1400">
              <a:latin typeface="Inconsolata"/>
              <a:ea typeface="Inconsolata"/>
              <a:cs typeface="Inconsolata"/>
              <a:sym typeface="Inconsolata"/>
            </a:endParaRPr>
          </a:p>
          <a:p>
            <a:pPr indent="0" lvl="0" marL="457200" rtl="0" algn="l">
              <a:lnSpc>
                <a:spcPct val="100000"/>
              </a:lnSpc>
              <a:spcBef>
                <a:spcPts val="0"/>
              </a:spcBef>
              <a:spcAft>
                <a:spcPts val="0"/>
              </a:spcAft>
              <a:buClr>
                <a:srgbClr val="000000"/>
              </a:buClr>
              <a:buSzPts val="1100"/>
              <a:buNone/>
            </a:pPr>
            <a:r>
              <a:t/>
            </a:r>
            <a:endParaRPr sz="1400">
              <a:latin typeface="Inconsolata"/>
              <a:ea typeface="Inconsolata"/>
              <a:cs typeface="Inconsolata"/>
              <a:sym typeface="Inconsolata"/>
            </a:endParaRPr>
          </a:p>
          <a:p>
            <a:pPr indent="-317500" lvl="0" marL="457200" rtl="0" algn="l">
              <a:spcBef>
                <a:spcPts val="0"/>
              </a:spcBef>
              <a:spcAft>
                <a:spcPts val="0"/>
              </a:spcAft>
              <a:buSzPts val="1400"/>
              <a:buFont typeface="Ubuntu"/>
              <a:buChar char="●"/>
            </a:pPr>
            <a:r>
              <a:rPr lang="es-419" sz="1400">
                <a:latin typeface="Ubuntu"/>
                <a:ea typeface="Ubuntu"/>
                <a:cs typeface="Ubuntu"/>
                <a:sym typeface="Ubuntu"/>
              </a:rPr>
              <a:t>Las llaves son opcionales para si los bloques que tienen solamente una declaración condicional, </a:t>
            </a:r>
            <a:r>
              <a:rPr b="1" lang="es-419" sz="1400">
                <a:latin typeface="Ubuntu"/>
                <a:ea typeface="Ubuntu"/>
                <a:cs typeface="Ubuntu"/>
                <a:sym typeface="Ubuntu"/>
              </a:rPr>
              <a:t>pero ten cuidado con las indentaciones engañosas</a:t>
            </a:r>
            <a:r>
              <a:rPr lang="es-419" sz="1400">
                <a:latin typeface="Ubuntu"/>
                <a:ea typeface="Ubuntu"/>
                <a:cs typeface="Ubuntu"/>
                <a:sym typeface="Ubuntu"/>
              </a:rPr>
              <a:t>.</a:t>
            </a:r>
            <a:endParaRPr sz="1400">
              <a:latin typeface="Ubuntu"/>
              <a:ea typeface="Ubuntu"/>
              <a:cs typeface="Ubuntu"/>
              <a:sym typeface="Ubuntu"/>
            </a:endParaRPr>
          </a:p>
          <a:p>
            <a:pPr indent="-317500" lvl="0" marL="457200" rtl="0" algn="l">
              <a:spcBef>
                <a:spcPts val="0"/>
              </a:spcBef>
              <a:spcAft>
                <a:spcPts val="0"/>
              </a:spcAft>
              <a:buSzPts val="1400"/>
              <a:buFont typeface="Ubuntu"/>
              <a:buChar char="●"/>
            </a:pPr>
            <a:r>
              <a:rPr lang="es-419" sz="1400">
                <a:latin typeface="Ubuntu"/>
                <a:ea typeface="Ubuntu"/>
                <a:cs typeface="Ubuntu"/>
                <a:sym typeface="Ubuntu"/>
              </a:rPr>
              <a:t>Las sentencias </a:t>
            </a:r>
            <a:r>
              <a:rPr lang="es-419" sz="1400">
                <a:latin typeface="Inconsolata"/>
                <a:ea typeface="Inconsolata"/>
                <a:cs typeface="Inconsolata"/>
                <a:sym typeface="Inconsolata"/>
              </a:rPr>
              <a:t>switch</a:t>
            </a:r>
            <a:r>
              <a:rPr lang="es-419" sz="1400">
                <a:latin typeface="Ubuntu"/>
                <a:ea typeface="Ubuntu"/>
                <a:cs typeface="Ubuntu"/>
                <a:sym typeface="Ubuntu"/>
              </a:rPr>
              <a:t> sólo pueden evaluar </a:t>
            </a:r>
            <a:r>
              <a:rPr lang="es-419" sz="1400">
                <a:latin typeface="Inconsolata"/>
                <a:ea typeface="Inconsolata"/>
                <a:cs typeface="Inconsolata"/>
                <a:sym typeface="Inconsolata"/>
              </a:rPr>
              <a:t>enums</a:t>
            </a:r>
            <a:r>
              <a:rPr lang="es-419" sz="1400">
                <a:latin typeface="Ubuntu"/>
                <a:ea typeface="Ubuntu"/>
                <a:cs typeface="Ubuntu"/>
                <a:sym typeface="Ubuntu"/>
              </a:rPr>
              <a:t> o </a:t>
            </a:r>
            <a:r>
              <a:rPr lang="es-419" sz="1400">
                <a:latin typeface="Inconsolata"/>
                <a:ea typeface="Inconsolata"/>
                <a:cs typeface="Inconsolata"/>
                <a:sym typeface="Inconsolata"/>
              </a:rPr>
              <a:t>byte, short, int, char</a:t>
            </a:r>
            <a:r>
              <a:rPr lang="es-419" sz="1400">
                <a:latin typeface="Ubuntu"/>
                <a:ea typeface="Ubuntu"/>
                <a:cs typeface="Ubuntu"/>
                <a:sym typeface="Ubuntu"/>
              </a:rPr>
              <a:t>, y, a partir de Java 7, tipos de datos </a:t>
            </a:r>
            <a:r>
              <a:rPr lang="es-419" sz="1400">
                <a:latin typeface="Inconsolata"/>
                <a:ea typeface="Inconsolata"/>
                <a:cs typeface="Inconsolata"/>
                <a:sym typeface="Inconsolata"/>
              </a:rPr>
              <a:t>String</a:t>
            </a:r>
            <a:r>
              <a:rPr lang="es-419" sz="1400">
                <a:latin typeface="Ubuntu"/>
                <a:ea typeface="Ubuntu"/>
                <a:cs typeface="Ubuntu"/>
                <a:sym typeface="Ubuntu"/>
              </a:rPr>
              <a:t> :</a:t>
            </a:r>
            <a:endParaRPr sz="1400">
              <a:latin typeface="Ubuntu"/>
              <a:ea typeface="Ubuntu"/>
              <a:cs typeface="Ubuntu"/>
              <a:sym typeface="Ubuntu"/>
            </a:endParaRPr>
          </a:p>
          <a:p>
            <a:pPr indent="0" lvl="0" marL="914400" rtl="0" algn="l">
              <a:lnSpc>
                <a:spcPct val="100000"/>
              </a:lnSpc>
              <a:spcBef>
                <a:spcPts val="1600"/>
              </a:spcBef>
              <a:spcAft>
                <a:spcPts val="0"/>
              </a:spcAft>
              <a:buClr>
                <a:srgbClr val="000000"/>
              </a:buClr>
              <a:buSzPts val="1100"/>
              <a:buNone/>
            </a:pPr>
            <a:r>
              <a:rPr lang="es-419" sz="1400">
                <a:latin typeface="Inconsolata"/>
                <a:ea typeface="Inconsolata"/>
                <a:cs typeface="Inconsolata"/>
                <a:sym typeface="Inconsolata"/>
              </a:rPr>
              <a:t>long s = 30;</a:t>
            </a:r>
            <a:endParaRPr sz="1400">
              <a:latin typeface="Inconsolata"/>
              <a:ea typeface="Inconsolata"/>
              <a:cs typeface="Inconsolata"/>
              <a:sym typeface="Inconsolata"/>
            </a:endParaRPr>
          </a:p>
          <a:p>
            <a:pPr indent="0" lvl="0" marL="914400" rtl="0" algn="l">
              <a:lnSpc>
                <a:spcPct val="100000"/>
              </a:lnSpc>
              <a:spcBef>
                <a:spcPts val="0"/>
              </a:spcBef>
              <a:spcAft>
                <a:spcPts val="0"/>
              </a:spcAft>
              <a:buClr>
                <a:srgbClr val="000000"/>
              </a:buClr>
              <a:buSzPts val="1100"/>
              <a:buNone/>
            </a:pPr>
            <a:r>
              <a:rPr lang="es-419" sz="1400">
                <a:latin typeface="Inconsolata"/>
                <a:ea typeface="Inconsolata"/>
                <a:cs typeface="Inconsolata"/>
                <a:sym typeface="Inconsolata"/>
              </a:rPr>
              <a:t>swtich(s){} </a:t>
            </a:r>
            <a:r>
              <a:rPr lang="es-419" sz="1400">
                <a:solidFill>
                  <a:srgbClr val="FF0000"/>
                </a:solidFill>
                <a:latin typeface="Inconsolata"/>
                <a:ea typeface="Inconsolata"/>
                <a:cs typeface="Inconsolata"/>
                <a:sym typeface="Inconsolata"/>
              </a:rPr>
              <a:t>ERROR</a:t>
            </a:r>
            <a:endParaRPr sz="1400">
              <a:solidFill>
                <a:srgbClr val="FF0000"/>
              </a:solidFill>
              <a:latin typeface="Inconsolata"/>
              <a:ea typeface="Inconsolata"/>
              <a:cs typeface="Inconsolata"/>
              <a:sym typeface="Inconsolata"/>
            </a:endParaRPr>
          </a:p>
          <a:p>
            <a:pPr indent="0" lvl="0" marL="0" rtl="0" algn="l">
              <a:spcBef>
                <a:spcPts val="0"/>
              </a:spcBef>
              <a:spcAft>
                <a:spcPts val="1600"/>
              </a:spcAft>
              <a:buNone/>
            </a:pPr>
            <a:r>
              <a:t/>
            </a:r>
            <a:endParaRPr sz="1400">
              <a:latin typeface="Ubuntu"/>
              <a:ea typeface="Ubuntu"/>
              <a:cs typeface="Ubuntu"/>
              <a:sym typeface="Ubuntu"/>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8"/>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8"/>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8"/>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646" name="Google Shape;646;p78"/>
          <p:cNvSpPr txBox="1"/>
          <p:nvPr>
            <p:ph type="title"/>
          </p:nvPr>
        </p:nvSpPr>
        <p:spPr>
          <a:xfrm>
            <a:off x="5673400" y="164675"/>
            <a:ext cx="3470700" cy="10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000">
                <a:solidFill>
                  <a:srgbClr val="FFFFFF"/>
                </a:solidFill>
                <a:latin typeface="Ubuntu"/>
                <a:ea typeface="Ubuntu"/>
                <a:cs typeface="Ubuntu"/>
                <a:sym typeface="Ubuntu"/>
              </a:rPr>
              <a:t>Writing Code </a:t>
            </a:r>
            <a:endParaRPr b="1" sz="2000">
              <a:solidFill>
                <a:srgbClr val="FFFFFF"/>
              </a:solidFill>
              <a:latin typeface="Ubuntu"/>
              <a:ea typeface="Ubuntu"/>
              <a:cs typeface="Ubuntu"/>
              <a:sym typeface="Ubuntu"/>
            </a:endParaRPr>
          </a:p>
          <a:p>
            <a:pPr indent="0" lvl="0" marL="0" rtl="0" algn="l">
              <a:spcBef>
                <a:spcPts val="0"/>
              </a:spcBef>
              <a:spcAft>
                <a:spcPts val="0"/>
              </a:spcAft>
              <a:buNone/>
            </a:pPr>
            <a:r>
              <a:rPr b="1" lang="es-419" sz="2000">
                <a:solidFill>
                  <a:srgbClr val="FFFFFF"/>
                </a:solidFill>
                <a:latin typeface="Ubuntu"/>
                <a:ea typeface="Ubuntu"/>
                <a:cs typeface="Ubuntu"/>
                <a:sym typeface="Ubuntu"/>
              </a:rPr>
              <a:t>Using if and switch </a:t>
            </a:r>
            <a:endParaRPr b="1" sz="2000">
              <a:solidFill>
                <a:srgbClr val="FFFFFF"/>
              </a:solidFill>
              <a:latin typeface="Ubuntu"/>
              <a:ea typeface="Ubuntu"/>
              <a:cs typeface="Ubuntu"/>
              <a:sym typeface="Ubuntu"/>
            </a:endParaRPr>
          </a:p>
          <a:p>
            <a:pPr indent="0" lvl="0" marL="0" rtl="0" algn="l">
              <a:spcBef>
                <a:spcPts val="0"/>
              </a:spcBef>
              <a:spcAft>
                <a:spcPts val="0"/>
              </a:spcAft>
              <a:buNone/>
            </a:pPr>
            <a:r>
              <a:rPr b="1" lang="es-419" sz="2000">
                <a:solidFill>
                  <a:srgbClr val="FFFFFF"/>
                </a:solidFill>
                <a:latin typeface="Ubuntu"/>
                <a:ea typeface="Ubuntu"/>
                <a:cs typeface="Ubuntu"/>
                <a:sym typeface="Ubuntu"/>
              </a:rPr>
              <a:t>Statements (II)</a:t>
            </a:r>
            <a:endParaRPr b="1" sz="2000">
              <a:latin typeface="Ubuntu"/>
              <a:ea typeface="Ubuntu"/>
              <a:cs typeface="Ubuntu"/>
              <a:sym typeface="Ubuntu"/>
            </a:endParaRPr>
          </a:p>
        </p:txBody>
      </p:sp>
      <p:sp>
        <p:nvSpPr>
          <p:cNvPr id="647" name="Google Shape;647;p78"/>
          <p:cNvSpPr txBox="1"/>
          <p:nvPr>
            <p:ph idx="1" type="body"/>
          </p:nvPr>
        </p:nvSpPr>
        <p:spPr>
          <a:xfrm>
            <a:off x="182400" y="1351300"/>
            <a:ext cx="8676000" cy="357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La constante </a:t>
            </a:r>
            <a:r>
              <a:rPr lang="es-419" sz="1400">
                <a:latin typeface="Inconsolata"/>
                <a:ea typeface="Inconsolata"/>
                <a:cs typeface="Inconsolata"/>
                <a:sym typeface="Inconsolata"/>
              </a:rPr>
              <a:t>case</a:t>
            </a:r>
            <a:r>
              <a:rPr lang="es-419" sz="1400">
                <a:latin typeface="Ubuntu"/>
                <a:ea typeface="Ubuntu"/>
                <a:cs typeface="Ubuntu"/>
                <a:sym typeface="Ubuntu"/>
              </a:rPr>
              <a:t> debe ser una variable literal o </a:t>
            </a:r>
            <a:r>
              <a:rPr lang="es-419" sz="1400">
                <a:latin typeface="Inconsolata"/>
                <a:ea typeface="Inconsolata"/>
                <a:cs typeface="Inconsolata"/>
                <a:sym typeface="Inconsolata"/>
              </a:rPr>
              <a:t>final</a:t>
            </a:r>
            <a:r>
              <a:rPr lang="es-419" sz="1400">
                <a:latin typeface="Ubuntu"/>
                <a:ea typeface="Ubuntu"/>
                <a:cs typeface="Ubuntu"/>
                <a:sym typeface="Ubuntu"/>
              </a:rPr>
              <a:t>, o una expresión constante, incluyendo un </a:t>
            </a:r>
            <a:r>
              <a:rPr lang="es-419" sz="1400">
                <a:latin typeface="Inconsolata"/>
                <a:ea typeface="Inconsolata"/>
                <a:cs typeface="Inconsolata"/>
                <a:sym typeface="Inconsolata"/>
              </a:rPr>
              <a:t>enum</a:t>
            </a:r>
            <a:r>
              <a:rPr lang="es-419" sz="1400">
                <a:latin typeface="Ubuntu"/>
                <a:ea typeface="Ubuntu"/>
                <a:cs typeface="Ubuntu"/>
                <a:sym typeface="Ubuntu"/>
              </a:rPr>
              <a:t> o </a:t>
            </a:r>
            <a:r>
              <a:rPr lang="es-419" sz="1400">
                <a:latin typeface="Inconsolata"/>
                <a:ea typeface="Inconsolata"/>
                <a:cs typeface="Inconsolata"/>
                <a:sym typeface="Inconsolata"/>
              </a:rPr>
              <a:t>String</a:t>
            </a:r>
            <a:r>
              <a:rPr lang="es-419" sz="1400">
                <a:latin typeface="Ubuntu"/>
                <a:ea typeface="Ubuntu"/>
                <a:cs typeface="Ubuntu"/>
                <a:sym typeface="Ubuntu"/>
              </a:rPr>
              <a:t>. No puede haber un caso que incluya una variable no </a:t>
            </a:r>
            <a:r>
              <a:rPr lang="es-419" sz="1400">
                <a:latin typeface="Inconsolata"/>
                <a:ea typeface="Inconsolata"/>
                <a:cs typeface="Inconsolata"/>
                <a:sym typeface="Inconsolata"/>
              </a:rPr>
              <a:t>final</a:t>
            </a:r>
            <a:r>
              <a:rPr lang="es-419" sz="1400">
                <a:latin typeface="Ubuntu"/>
                <a:ea typeface="Ubuntu"/>
                <a:cs typeface="Ubuntu"/>
                <a:sym typeface="Ubuntu"/>
              </a:rPr>
              <a:t> o un rango de valores.</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Si la condición en una instrucción </a:t>
            </a:r>
            <a:r>
              <a:rPr lang="es-419" sz="1400">
                <a:latin typeface="Inconsolata"/>
                <a:ea typeface="Inconsolata"/>
                <a:cs typeface="Inconsolata"/>
                <a:sym typeface="Inconsolata"/>
              </a:rPr>
              <a:t>switch</a:t>
            </a:r>
            <a:r>
              <a:rPr lang="es-419" sz="1400">
                <a:latin typeface="Ubuntu"/>
                <a:ea typeface="Ubuntu"/>
                <a:cs typeface="Ubuntu"/>
                <a:sym typeface="Ubuntu"/>
              </a:rPr>
              <a:t> coincide con una constante de caso, la ejecución se ejecutará a través de todo el código en el conmutador después de la instrucción de caso coincidente hasta que se encuentre una instrucción </a:t>
            </a:r>
            <a:r>
              <a:rPr lang="es-419" sz="1400">
                <a:latin typeface="Inconsolata"/>
                <a:ea typeface="Inconsolata"/>
                <a:cs typeface="Inconsolata"/>
                <a:sym typeface="Inconsolata"/>
              </a:rPr>
              <a:t>break</a:t>
            </a:r>
            <a:r>
              <a:rPr lang="es-419" sz="1400">
                <a:latin typeface="Ubuntu"/>
                <a:ea typeface="Ubuntu"/>
                <a:cs typeface="Ubuntu"/>
                <a:sym typeface="Ubuntu"/>
              </a:rPr>
              <a:t> o el final de la instrucción </a:t>
            </a:r>
            <a:r>
              <a:rPr lang="es-419" sz="1400">
                <a:latin typeface="Inconsolata"/>
                <a:ea typeface="Inconsolata"/>
                <a:cs typeface="Inconsolata"/>
                <a:sym typeface="Inconsolata"/>
              </a:rPr>
              <a:t>switch</a:t>
            </a:r>
            <a:r>
              <a:rPr lang="es-419" sz="1400">
                <a:latin typeface="Ubuntu"/>
                <a:ea typeface="Ubuntu"/>
                <a:cs typeface="Ubuntu"/>
                <a:sym typeface="Ubuntu"/>
              </a:rPr>
              <a:t>. En otras palabras, el caso coincidente es sólo el punto de entrada en el bloque de casos, pero a menos que haya una sentencia </a:t>
            </a:r>
            <a:r>
              <a:rPr lang="es-419" sz="1400">
                <a:latin typeface="Inconsolata"/>
                <a:ea typeface="Inconsolata"/>
                <a:cs typeface="Inconsolata"/>
                <a:sym typeface="Inconsolata"/>
              </a:rPr>
              <a:t>break</a:t>
            </a:r>
            <a:r>
              <a:rPr lang="es-419" sz="1400">
                <a:latin typeface="Ubuntu"/>
                <a:ea typeface="Ubuntu"/>
                <a:cs typeface="Ubuntu"/>
                <a:sym typeface="Ubuntu"/>
              </a:rPr>
              <a:t>, el caso coincidente no es el único código de caso que se ejecuta.</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La palabra clave </a:t>
            </a:r>
            <a:r>
              <a:rPr lang="es-419" sz="1400">
                <a:latin typeface="Inconsolata"/>
                <a:ea typeface="Inconsolata"/>
                <a:cs typeface="Inconsolata"/>
                <a:sym typeface="Inconsolata"/>
              </a:rPr>
              <a:t>default</a:t>
            </a:r>
            <a:r>
              <a:rPr lang="es-419" sz="1400">
                <a:latin typeface="Ubuntu"/>
                <a:ea typeface="Ubuntu"/>
                <a:cs typeface="Ubuntu"/>
                <a:sym typeface="Ubuntu"/>
              </a:rPr>
              <a:t> debe utilizarse en una instrucción </a:t>
            </a:r>
            <a:r>
              <a:rPr lang="es-419" sz="1400">
                <a:latin typeface="Inconsolata"/>
                <a:ea typeface="Inconsolata"/>
                <a:cs typeface="Inconsolata"/>
                <a:sym typeface="Inconsolata"/>
              </a:rPr>
              <a:t>switch</a:t>
            </a:r>
            <a:r>
              <a:rPr lang="es-419" sz="1400">
                <a:latin typeface="Ubuntu"/>
                <a:ea typeface="Ubuntu"/>
                <a:cs typeface="Ubuntu"/>
                <a:sym typeface="Ubuntu"/>
              </a:rPr>
              <a:t> si desea ejecutar algún código cuando ninguno de los valores de caso coincide con el valor condicional.</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El bloque </a:t>
            </a:r>
            <a:r>
              <a:rPr lang="es-419" sz="1400">
                <a:latin typeface="Inconsolata"/>
                <a:ea typeface="Inconsolata"/>
                <a:cs typeface="Inconsolata"/>
                <a:sym typeface="Inconsolata"/>
              </a:rPr>
              <a:t>default</a:t>
            </a:r>
            <a:r>
              <a:rPr lang="es-419" sz="1400">
                <a:latin typeface="Ubuntu"/>
                <a:ea typeface="Ubuntu"/>
                <a:cs typeface="Ubuntu"/>
                <a:sym typeface="Ubuntu"/>
              </a:rPr>
              <a:t> se puede ubicar en cualquier lugar del bloque de conmutación </a:t>
            </a:r>
            <a:r>
              <a:rPr lang="es-419" sz="1400">
                <a:latin typeface="Inconsolata"/>
                <a:ea typeface="Inconsolata"/>
                <a:cs typeface="Inconsolata"/>
                <a:sym typeface="Inconsolata"/>
              </a:rPr>
              <a:t>switch</a:t>
            </a:r>
            <a:r>
              <a:rPr lang="es-419" sz="1400">
                <a:latin typeface="Ubuntu"/>
                <a:ea typeface="Ubuntu"/>
                <a:cs typeface="Ubuntu"/>
                <a:sym typeface="Ubuntu"/>
              </a:rPr>
              <a:t>, por lo que si no hay coincidencias anteriores, se ingresará el bloque </a:t>
            </a:r>
            <a:r>
              <a:rPr lang="es-419" sz="1400">
                <a:latin typeface="Inconsolata"/>
                <a:ea typeface="Inconsolata"/>
                <a:cs typeface="Inconsolata"/>
                <a:sym typeface="Inconsolata"/>
              </a:rPr>
              <a:t>default</a:t>
            </a:r>
            <a:r>
              <a:rPr lang="es-419" sz="1400">
                <a:latin typeface="Ubuntu"/>
                <a:ea typeface="Ubuntu"/>
                <a:cs typeface="Ubuntu"/>
                <a:sym typeface="Ubuntu"/>
              </a:rPr>
              <a:t> y si el valor </a:t>
            </a:r>
            <a:r>
              <a:rPr lang="es-419" sz="1400">
                <a:latin typeface="Inconsolata"/>
                <a:ea typeface="Inconsolata"/>
                <a:cs typeface="Inconsolata"/>
                <a:sym typeface="Inconsolata"/>
              </a:rPr>
              <a:t>default</a:t>
            </a:r>
            <a:r>
              <a:rPr lang="es-419" sz="1400">
                <a:latin typeface="Ubuntu"/>
                <a:ea typeface="Ubuntu"/>
                <a:cs typeface="Ubuntu"/>
                <a:sym typeface="Ubuntu"/>
              </a:rPr>
              <a:t> no contiene una interrupción, el código continuará ejecutándose hasta el final del </a:t>
            </a:r>
            <a:r>
              <a:rPr lang="es-419" sz="1400">
                <a:latin typeface="Inconsolata"/>
                <a:ea typeface="Inconsolata"/>
                <a:cs typeface="Inconsolata"/>
                <a:sym typeface="Inconsolata"/>
              </a:rPr>
              <a:t>switch</a:t>
            </a:r>
            <a:r>
              <a:rPr lang="es-419" sz="1400">
                <a:latin typeface="Ubuntu"/>
                <a:ea typeface="Ubuntu"/>
                <a:cs typeface="Ubuntu"/>
                <a:sym typeface="Ubuntu"/>
              </a:rPr>
              <a:t> o hasta que se encuentre la instrucción </a:t>
            </a:r>
            <a:r>
              <a:rPr lang="es-419" sz="1400">
                <a:latin typeface="Inconsolata"/>
                <a:ea typeface="Inconsolata"/>
                <a:cs typeface="Inconsolata"/>
                <a:sym typeface="Inconsolata"/>
              </a:rPr>
              <a:t>break</a:t>
            </a:r>
            <a:r>
              <a:rPr lang="es-419" sz="1400">
                <a:latin typeface="Ubuntu"/>
                <a:ea typeface="Ubuntu"/>
                <a:cs typeface="Ubuntu"/>
                <a:sym typeface="Ubuntu"/>
              </a:rPr>
              <a:t>.</a:t>
            </a:r>
            <a:endParaRPr sz="1400">
              <a:latin typeface="Ubuntu"/>
              <a:ea typeface="Ubuntu"/>
              <a:cs typeface="Ubuntu"/>
              <a:sym typeface="Ubuntu"/>
            </a:endParaRPr>
          </a:p>
          <a:p>
            <a:pPr indent="0" lvl="0" marL="0" rtl="0" algn="l">
              <a:spcBef>
                <a:spcPts val="1000"/>
              </a:spcBef>
              <a:spcAft>
                <a:spcPts val="1000"/>
              </a:spcAft>
              <a:buNone/>
            </a:pPr>
            <a:br>
              <a:rPr lang="es-419" sz="1400">
                <a:latin typeface="Ubuntu"/>
                <a:ea typeface="Ubuntu"/>
                <a:cs typeface="Ubuntu"/>
                <a:sym typeface="Ubuntu"/>
              </a:rPr>
            </a:br>
            <a:endParaRPr sz="1400">
              <a:latin typeface="Ubuntu"/>
              <a:ea typeface="Ubuntu"/>
              <a:cs typeface="Ubuntu"/>
              <a:sym typeface="Ubuntu"/>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79"/>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9"/>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9"/>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655" name="Google Shape;655;p79"/>
          <p:cNvSpPr txBox="1"/>
          <p:nvPr>
            <p:ph type="title"/>
          </p:nvPr>
        </p:nvSpPr>
        <p:spPr>
          <a:xfrm>
            <a:off x="5673400" y="265375"/>
            <a:ext cx="3470700" cy="9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Writing Code Using Loops (I)</a:t>
            </a:r>
            <a:endParaRPr b="1" sz="2400">
              <a:latin typeface="Ubuntu"/>
              <a:ea typeface="Ubuntu"/>
              <a:cs typeface="Ubuntu"/>
              <a:sym typeface="Ubuntu"/>
            </a:endParaRPr>
          </a:p>
        </p:txBody>
      </p:sp>
      <p:sp>
        <p:nvSpPr>
          <p:cNvPr id="656" name="Google Shape;656;p79"/>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Una declaración básicade un </a:t>
            </a:r>
            <a:r>
              <a:rPr lang="es-419" sz="1400">
                <a:latin typeface="Inconsolata"/>
                <a:ea typeface="Inconsolata"/>
                <a:cs typeface="Inconsolata"/>
                <a:sym typeface="Inconsolata"/>
              </a:rPr>
              <a:t>for</a:t>
            </a:r>
            <a:r>
              <a:rPr lang="es-419" sz="1400">
                <a:latin typeface="Ubuntu"/>
                <a:ea typeface="Ubuntu"/>
                <a:cs typeface="Ubuntu"/>
                <a:sym typeface="Ubuntu"/>
              </a:rPr>
              <a:t>  tiene tres partes: declaración y / o inicialización, evaluación booleana y la expresión de iteración.</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Si una variable se incrementa o se evalúa dentro de un bucle básico </a:t>
            </a:r>
            <a:r>
              <a:rPr lang="es-419" sz="1400">
                <a:latin typeface="Inconsolata"/>
                <a:ea typeface="Inconsolata"/>
                <a:cs typeface="Inconsolata"/>
                <a:sym typeface="Inconsolata"/>
              </a:rPr>
              <a:t>for</a:t>
            </a:r>
            <a:r>
              <a:rPr lang="es-419" sz="1400">
                <a:latin typeface="Ubuntu"/>
                <a:ea typeface="Ubuntu"/>
                <a:cs typeface="Ubuntu"/>
                <a:sym typeface="Ubuntu"/>
              </a:rPr>
              <a:t>, debe declararse antes del bucle o dentro de la declaración de bucle </a:t>
            </a:r>
            <a:r>
              <a:rPr lang="es-419" sz="1400">
                <a:latin typeface="Inconsolata"/>
                <a:ea typeface="Inconsolata"/>
                <a:cs typeface="Inconsolata"/>
                <a:sym typeface="Inconsolata"/>
              </a:rPr>
              <a:t>for</a:t>
            </a:r>
            <a:r>
              <a:rPr lang="es-419" sz="1400">
                <a:latin typeface="Ubuntu"/>
                <a:ea typeface="Ubuntu"/>
                <a:cs typeface="Ubuntu"/>
                <a:sym typeface="Ubuntu"/>
              </a:rPr>
              <a:t>.</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No se puede acceder a una variable declarada (no sólo inicializada) dentro de la declaración básica de bucle fuera del bucle </a:t>
            </a:r>
            <a:r>
              <a:rPr lang="es-419" sz="1400">
                <a:latin typeface="Inconsolata"/>
                <a:ea typeface="Inconsolata"/>
                <a:cs typeface="Inconsolata"/>
                <a:sym typeface="Inconsolata"/>
              </a:rPr>
              <a:t>for</a:t>
            </a:r>
            <a:r>
              <a:rPr lang="es-419" sz="1400">
                <a:latin typeface="Ubuntu"/>
                <a:ea typeface="Ubuntu"/>
                <a:cs typeface="Ubuntu"/>
                <a:sym typeface="Ubuntu"/>
              </a:rPr>
              <a:t>, es decir, el código por debajo del bucle </a:t>
            </a:r>
            <a:r>
              <a:rPr lang="es-419" sz="1400">
                <a:latin typeface="Inconsolata"/>
                <a:ea typeface="Inconsolata"/>
                <a:cs typeface="Inconsolata"/>
                <a:sym typeface="Inconsolata"/>
              </a:rPr>
              <a:t>for</a:t>
            </a:r>
            <a:r>
              <a:rPr lang="es-419" sz="1400">
                <a:latin typeface="Ubuntu"/>
                <a:ea typeface="Ubuntu"/>
                <a:cs typeface="Ubuntu"/>
                <a:sym typeface="Ubuntu"/>
              </a:rPr>
              <a:t> no podrá utilizar la variable.</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Puede inicializar más de una variable del mismo tipo en la primera parte de la declaración básica de bucle; cada inicialización debe estar separada por una coma.</a:t>
            </a:r>
            <a:endParaRPr sz="1400">
              <a:latin typeface="Ubuntu"/>
              <a:ea typeface="Ubuntu"/>
              <a:cs typeface="Ubuntu"/>
              <a:sym typeface="Ubuntu"/>
            </a:endParaRPr>
          </a:p>
          <a:p>
            <a:pPr indent="-317500" lvl="0" marL="457200" rtl="0" algn="l">
              <a:spcBef>
                <a:spcPts val="1000"/>
              </a:spcBef>
              <a:spcAft>
                <a:spcPts val="0"/>
              </a:spcAft>
              <a:buSzPts val="1400"/>
              <a:buChar char="●"/>
            </a:pPr>
            <a:r>
              <a:rPr lang="es-419" sz="1400">
                <a:latin typeface="Ubuntu"/>
                <a:ea typeface="Ubuntu"/>
                <a:cs typeface="Ubuntu"/>
                <a:sym typeface="Ubuntu"/>
              </a:rPr>
              <a:t>Un enunciado mejorado (nuevo a partir de Java 5) tiene dos partes: la declaración y la expresión. Se utiliza sólo para realizar bucle a través de </a:t>
            </a:r>
            <a:r>
              <a:rPr lang="es-419" sz="1400">
                <a:latin typeface="Inconsolata"/>
                <a:ea typeface="Inconsolata"/>
                <a:cs typeface="Inconsolata"/>
                <a:sym typeface="Inconsolata"/>
              </a:rPr>
              <a:t>arrays</a:t>
            </a:r>
            <a:r>
              <a:rPr lang="es-419" sz="1400">
                <a:latin typeface="Ubuntu"/>
                <a:ea typeface="Ubuntu"/>
                <a:cs typeface="Ubuntu"/>
                <a:sym typeface="Ubuntu"/>
              </a:rPr>
              <a:t> o </a:t>
            </a:r>
            <a:r>
              <a:rPr lang="es-419" sz="1400">
                <a:latin typeface="Inconsolata"/>
                <a:ea typeface="Inconsolata"/>
                <a:cs typeface="Inconsolata"/>
                <a:sym typeface="Inconsolata"/>
              </a:rPr>
              <a:t>Collections</a:t>
            </a:r>
            <a:r>
              <a:rPr lang="es-419" sz="1400">
                <a:latin typeface="Ubuntu"/>
                <a:ea typeface="Ubuntu"/>
                <a:cs typeface="Ubuntu"/>
                <a:sym typeface="Ubuntu"/>
              </a:rPr>
              <a:t>.</a:t>
            </a:r>
            <a:endParaRPr sz="1400">
              <a:latin typeface="Ubuntu"/>
              <a:ea typeface="Ubuntu"/>
              <a:cs typeface="Ubuntu"/>
              <a:sym typeface="Ubuntu"/>
            </a:endParaRPr>
          </a:p>
          <a:p>
            <a:pPr indent="0" lvl="0" marL="0" rtl="0" algn="l">
              <a:spcBef>
                <a:spcPts val="1000"/>
              </a:spcBef>
              <a:spcAft>
                <a:spcPts val="1000"/>
              </a:spcAft>
              <a:buNone/>
            </a:pPr>
            <a:r>
              <a:t/>
            </a:r>
            <a:endParaRPr sz="1400">
              <a:latin typeface="Ubuntu"/>
              <a:ea typeface="Ubuntu"/>
              <a:cs typeface="Ubuntu"/>
              <a:sym typeface="Ubuntu"/>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80"/>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80"/>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80"/>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664" name="Google Shape;664;p80"/>
          <p:cNvSpPr txBox="1"/>
          <p:nvPr>
            <p:ph type="title"/>
          </p:nvPr>
        </p:nvSpPr>
        <p:spPr>
          <a:xfrm>
            <a:off x="5673400" y="265375"/>
            <a:ext cx="3470700" cy="9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Writing Code Using Loops (II)</a:t>
            </a:r>
            <a:endParaRPr b="1" sz="2400">
              <a:latin typeface="Ubuntu"/>
              <a:ea typeface="Ubuntu"/>
              <a:cs typeface="Ubuntu"/>
              <a:sym typeface="Ubuntu"/>
            </a:endParaRPr>
          </a:p>
        </p:txBody>
      </p:sp>
      <p:sp>
        <p:nvSpPr>
          <p:cNvPr id="665" name="Google Shape;665;p80"/>
          <p:cNvSpPr txBox="1"/>
          <p:nvPr>
            <p:ph idx="1" type="body"/>
          </p:nvPr>
        </p:nvSpPr>
        <p:spPr>
          <a:xfrm>
            <a:off x="106200" y="1427500"/>
            <a:ext cx="8902500" cy="3570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s-419" sz="1500">
                <a:latin typeface="Ubuntu"/>
                <a:ea typeface="Ubuntu"/>
                <a:cs typeface="Ubuntu"/>
                <a:sym typeface="Ubuntu"/>
              </a:rPr>
              <a:t>Con esta mejora </a:t>
            </a:r>
            <a:r>
              <a:rPr lang="es-419" sz="1500">
                <a:latin typeface="Inconsolata"/>
                <a:ea typeface="Inconsolata"/>
                <a:cs typeface="Inconsolata"/>
                <a:sym typeface="Inconsolata"/>
              </a:rPr>
              <a:t>for</a:t>
            </a:r>
            <a:r>
              <a:rPr lang="es-419" sz="1500">
                <a:latin typeface="Ubuntu"/>
                <a:ea typeface="Ubuntu"/>
                <a:cs typeface="Ubuntu"/>
                <a:sym typeface="Ubuntu"/>
              </a:rPr>
              <a:t>, la expresión es mediante </a:t>
            </a:r>
            <a:r>
              <a:rPr lang="es-419" sz="1500">
                <a:latin typeface="Inconsolata"/>
                <a:ea typeface="Inconsolata"/>
                <a:cs typeface="Inconsolata"/>
                <a:sym typeface="Inconsolata"/>
              </a:rPr>
              <a:t>arrays</a:t>
            </a:r>
            <a:r>
              <a:rPr lang="es-419" sz="1500">
                <a:latin typeface="Ubuntu"/>
                <a:ea typeface="Ubuntu"/>
                <a:cs typeface="Ubuntu"/>
                <a:sym typeface="Ubuntu"/>
              </a:rPr>
              <a:t> o </a:t>
            </a:r>
            <a:r>
              <a:rPr lang="es-419" sz="1500">
                <a:latin typeface="Inconsolata"/>
                <a:ea typeface="Inconsolata"/>
                <a:cs typeface="Inconsolata"/>
                <a:sym typeface="Inconsolata"/>
              </a:rPr>
              <a:t>Collections</a:t>
            </a:r>
            <a:r>
              <a:rPr lang="es-419" sz="1500">
                <a:latin typeface="Ubuntu"/>
                <a:ea typeface="Ubuntu"/>
                <a:cs typeface="Ubuntu"/>
                <a:sym typeface="Ubuntu"/>
              </a:rPr>
              <a:t> a través de la cual desea realizar bucle.</a:t>
            </a:r>
            <a:endParaRPr sz="1500">
              <a:latin typeface="Ubuntu"/>
              <a:ea typeface="Ubuntu"/>
              <a:cs typeface="Ubuntu"/>
              <a:sym typeface="Ubuntu"/>
            </a:endParaRPr>
          </a:p>
          <a:p>
            <a:pPr indent="-323850" lvl="0" marL="457200" rtl="0" algn="l">
              <a:spcBef>
                <a:spcPts val="0"/>
              </a:spcBef>
              <a:spcAft>
                <a:spcPts val="0"/>
              </a:spcAft>
              <a:buSzPts val="1500"/>
              <a:buChar char="●"/>
            </a:pPr>
            <a:r>
              <a:rPr lang="es-419" sz="1500">
                <a:latin typeface="Ubuntu"/>
                <a:ea typeface="Ubuntu"/>
                <a:cs typeface="Ubuntu"/>
                <a:sym typeface="Ubuntu"/>
              </a:rPr>
              <a:t>Con un realzado para, la declaración es la variable de bloque, cuyo tipo es compatible con los elementos de  </a:t>
            </a:r>
            <a:r>
              <a:rPr lang="es-419" sz="1500">
                <a:latin typeface="Inconsolata"/>
                <a:ea typeface="Inconsolata"/>
                <a:cs typeface="Inconsolata"/>
                <a:sym typeface="Inconsolata"/>
              </a:rPr>
              <a:t>arrays</a:t>
            </a:r>
            <a:r>
              <a:rPr lang="es-419" sz="1500">
                <a:latin typeface="Ubuntu"/>
                <a:ea typeface="Ubuntu"/>
                <a:cs typeface="Ubuntu"/>
                <a:sym typeface="Ubuntu"/>
              </a:rPr>
              <a:t> o </a:t>
            </a:r>
            <a:r>
              <a:rPr lang="es-419" sz="1500">
                <a:latin typeface="Inconsolata"/>
                <a:ea typeface="Inconsolata"/>
                <a:cs typeface="Inconsolata"/>
                <a:sym typeface="Inconsolata"/>
              </a:rPr>
              <a:t>Collections</a:t>
            </a:r>
            <a:r>
              <a:rPr lang="es-419" sz="1500">
                <a:latin typeface="Ubuntu"/>
                <a:ea typeface="Ubuntu"/>
                <a:cs typeface="Ubuntu"/>
                <a:sym typeface="Ubuntu"/>
              </a:rPr>
              <a:t>, y esa variable contiene el valor del elemento para la iteración dada.</a:t>
            </a:r>
            <a:endParaRPr sz="1500">
              <a:latin typeface="Ubuntu"/>
              <a:ea typeface="Ubuntu"/>
              <a:cs typeface="Ubuntu"/>
              <a:sym typeface="Ubuntu"/>
            </a:endParaRPr>
          </a:p>
          <a:p>
            <a:pPr indent="-323850" lvl="0" marL="457200" rtl="0" algn="l">
              <a:spcBef>
                <a:spcPts val="0"/>
              </a:spcBef>
              <a:spcAft>
                <a:spcPts val="0"/>
              </a:spcAft>
              <a:buSzPts val="1500"/>
              <a:buChar char="●"/>
            </a:pPr>
            <a:r>
              <a:rPr lang="es-419" sz="1500">
                <a:latin typeface="Ubuntu"/>
                <a:ea typeface="Ubuntu"/>
                <a:cs typeface="Ubuntu"/>
                <a:sym typeface="Ubuntu"/>
              </a:rPr>
              <a:t>No puede utilizar un número (construcción de lenguaje de estilo C) o cualquier cosa que no evalúe un valor booleano como condición para una instrucción if o una construcción de bucle. No puede, por ejemplo, decir </a:t>
            </a:r>
            <a:r>
              <a:rPr lang="es-419" sz="1500">
                <a:latin typeface="Inconsolata"/>
                <a:ea typeface="Inconsolata"/>
                <a:cs typeface="Inconsolata"/>
                <a:sym typeface="Inconsolata"/>
              </a:rPr>
              <a:t>if (x)</a:t>
            </a:r>
            <a:r>
              <a:rPr lang="es-419" sz="1500">
                <a:latin typeface="Ubuntu"/>
                <a:ea typeface="Ubuntu"/>
                <a:cs typeface="Ubuntu"/>
                <a:sym typeface="Ubuntu"/>
              </a:rPr>
              <a:t>, a menos que </a:t>
            </a:r>
            <a:r>
              <a:rPr lang="es-419" sz="1500">
                <a:latin typeface="Inconsolata"/>
                <a:ea typeface="Inconsolata"/>
                <a:cs typeface="Inconsolata"/>
                <a:sym typeface="Inconsolata"/>
              </a:rPr>
              <a:t>x</a:t>
            </a:r>
            <a:r>
              <a:rPr lang="es-419" sz="1500">
                <a:latin typeface="Ubuntu"/>
                <a:ea typeface="Ubuntu"/>
                <a:cs typeface="Ubuntu"/>
                <a:sym typeface="Ubuntu"/>
              </a:rPr>
              <a:t> sea una variable booleana.</a:t>
            </a:r>
            <a:endParaRPr sz="1500">
              <a:latin typeface="Ubuntu"/>
              <a:ea typeface="Ubuntu"/>
              <a:cs typeface="Ubuntu"/>
              <a:sym typeface="Ubuntu"/>
            </a:endParaRPr>
          </a:p>
          <a:p>
            <a:pPr indent="-323850" lvl="0" marL="457200" rtl="0" algn="l">
              <a:spcBef>
                <a:spcPts val="0"/>
              </a:spcBef>
              <a:spcAft>
                <a:spcPts val="0"/>
              </a:spcAft>
              <a:buSzPts val="1500"/>
              <a:buChar char="●"/>
            </a:pPr>
            <a:r>
              <a:rPr lang="es-419" sz="1500">
                <a:latin typeface="Ubuntu"/>
                <a:ea typeface="Ubuntu"/>
                <a:cs typeface="Ubuntu"/>
                <a:sym typeface="Ubuntu"/>
              </a:rPr>
              <a:t>El bucle </a:t>
            </a:r>
            <a:r>
              <a:rPr lang="es-419" sz="1500">
                <a:latin typeface="Inconsolata"/>
                <a:ea typeface="Inconsolata"/>
                <a:cs typeface="Inconsolata"/>
                <a:sym typeface="Inconsolata"/>
              </a:rPr>
              <a:t>do</a:t>
            </a:r>
            <a:r>
              <a:rPr lang="es-419" sz="1500">
                <a:latin typeface="Ubuntu"/>
                <a:ea typeface="Ubuntu"/>
                <a:cs typeface="Ubuntu"/>
                <a:sym typeface="Ubuntu"/>
              </a:rPr>
              <a:t> entrará al cuerpo del bucle al menos una vez, incluso si la condición de prueba no se cumple.</a:t>
            </a:r>
            <a:endParaRPr sz="1500">
              <a:latin typeface="Ubuntu"/>
              <a:ea typeface="Ubuntu"/>
              <a:cs typeface="Ubuntu"/>
              <a:sym typeface="Ubuntu"/>
            </a:endParaRPr>
          </a:p>
          <a:p>
            <a:pPr indent="0" lvl="0" marL="0" rtl="0" algn="l">
              <a:spcBef>
                <a:spcPts val="1600"/>
              </a:spcBef>
              <a:spcAft>
                <a:spcPts val="1600"/>
              </a:spcAft>
              <a:buNone/>
            </a:pPr>
            <a:br>
              <a:rPr lang="es-419" sz="1500">
                <a:latin typeface="Ubuntu"/>
                <a:ea typeface="Ubuntu"/>
                <a:cs typeface="Ubuntu"/>
                <a:sym typeface="Ubuntu"/>
              </a:rPr>
            </a:br>
            <a:r>
              <a:rPr lang="es-419" sz="1500">
                <a:latin typeface="Ubuntu"/>
                <a:ea typeface="Ubuntu"/>
                <a:cs typeface="Ubuntu"/>
                <a:sym typeface="Ubuntu"/>
              </a:rPr>
              <a:t>            </a:t>
            </a:r>
            <a:endParaRPr sz="1500">
              <a:latin typeface="Ubuntu"/>
              <a:ea typeface="Ubuntu"/>
              <a:cs typeface="Ubuntu"/>
              <a:sym typeface="Ubuntu"/>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1"/>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81"/>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81"/>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673" name="Google Shape;673;p81"/>
          <p:cNvSpPr txBox="1"/>
          <p:nvPr>
            <p:ph type="title"/>
          </p:nvPr>
        </p:nvSpPr>
        <p:spPr>
          <a:xfrm>
            <a:off x="5673400" y="6569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Logical Operators</a:t>
            </a:r>
            <a:endParaRPr b="1" sz="2400">
              <a:latin typeface="Ubuntu"/>
              <a:ea typeface="Ubuntu"/>
              <a:cs typeface="Ubuntu"/>
              <a:sym typeface="Ubuntu"/>
            </a:endParaRPr>
          </a:p>
        </p:txBody>
      </p:sp>
      <p:sp>
        <p:nvSpPr>
          <p:cNvPr id="674" name="Google Shape;674;p81"/>
          <p:cNvSpPr txBox="1"/>
          <p:nvPr>
            <p:ph idx="1" type="body"/>
          </p:nvPr>
        </p:nvSpPr>
        <p:spPr>
          <a:xfrm>
            <a:off x="182400" y="1351300"/>
            <a:ext cx="8676000" cy="3570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Ubuntu"/>
              <a:buChar char="●"/>
            </a:pPr>
            <a:r>
              <a:rPr lang="es-419" sz="1600">
                <a:latin typeface="Ubuntu"/>
                <a:ea typeface="Ubuntu"/>
                <a:cs typeface="Ubuntu"/>
                <a:sym typeface="Ubuntu"/>
              </a:rPr>
              <a:t>El examen cubre seis operadores "lógicos": &amp;, |, ^,!, &amp;&amp;, y ||.</a:t>
            </a:r>
            <a:endParaRPr sz="1600">
              <a:latin typeface="Ubuntu"/>
              <a:ea typeface="Ubuntu"/>
              <a:cs typeface="Ubuntu"/>
              <a:sym typeface="Ubuntu"/>
            </a:endParaRPr>
          </a:p>
          <a:p>
            <a:pPr indent="-330200" lvl="0" marL="457200" rtl="0" algn="l">
              <a:spcBef>
                <a:spcPts val="0"/>
              </a:spcBef>
              <a:spcAft>
                <a:spcPts val="0"/>
              </a:spcAft>
              <a:buSzPts val="1600"/>
              <a:buFont typeface="Ubuntu"/>
              <a:buChar char="●"/>
            </a:pPr>
            <a:r>
              <a:rPr lang="es-419" sz="1600">
                <a:latin typeface="Ubuntu"/>
                <a:ea typeface="Ubuntu"/>
                <a:cs typeface="Ubuntu"/>
                <a:sym typeface="Ubuntu"/>
              </a:rPr>
              <a:t>Los operadores lógicos trabajan con dos expresiones (excepto </a:t>
            </a:r>
            <a:r>
              <a:rPr lang="es-419" sz="1600">
                <a:latin typeface="Inconsolata"/>
                <a:ea typeface="Inconsolata"/>
                <a:cs typeface="Inconsolata"/>
                <a:sym typeface="Inconsolata"/>
              </a:rPr>
              <a:t>for</a:t>
            </a:r>
            <a:r>
              <a:rPr lang="es-419" sz="1600">
                <a:latin typeface="Ubuntu"/>
                <a:ea typeface="Ubuntu"/>
                <a:cs typeface="Ubuntu"/>
                <a:sym typeface="Ubuntu"/>
              </a:rPr>
              <a:t>!)  que deben resolver a valores booleanos.</a:t>
            </a:r>
            <a:endParaRPr sz="1600">
              <a:latin typeface="Ubuntu"/>
              <a:ea typeface="Ubuntu"/>
              <a:cs typeface="Ubuntu"/>
              <a:sym typeface="Ubuntu"/>
            </a:endParaRPr>
          </a:p>
          <a:p>
            <a:pPr indent="-330200" lvl="0" marL="457200" rtl="0" algn="l">
              <a:spcBef>
                <a:spcPts val="0"/>
              </a:spcBef>
              <a:spcAft>
                <a:spcPts val="0"/>
              </a:spcAft>
              <a:buSzPts val="1600"/>
              <a:buFont typeface="Ubuntu"/>
              <a:buChar char="●"/>
            </a:pPr>
            <a:r>
              <a:rPr lang="es-419" sz="1600">
                <a:latin typeface="Ubuntu"/>
                <a:ea typeface="Ubuntu"/>
                <a:cs typeface="Ubuntu"/>
                <a:sym typeface="Ubuntu"/>
              </a:rPr>
              <a:t>Los operadores </a:t>
            </a:r>
            <a:r>
              <a:rPr lang="es-419" sz="1600">
                <a:latin typeface="Inconsolata"/>
                <a:ea typeface="Inconsolata"/>
                <a:cs typeface="Inconsolata"/>
                <a:sym typeface="Inconsolata"/>
              </a:rPr>
              <a:t>&amp;&amp;</a:t>
            </a:r>
            <a:r>
              <a:rPr lang="es-419" sz="1600">
                <a:latin typeface="Ubuntu"/>
                <a:ea typeface="Ubuntu"/>
                <a:cs typeface="Ubuntu"/>
                <a:sym typeface="Ubuntu"/>
              </a:rPr>
              <a:t> y </a:t>
            </a:r>
            <a:r>
              <a:rPr lang="es-419" sz="1600">
                <a:latin typeface="Inconsolata"/>
                <a:ea typeface="Inconsolata"/>
                <a:cs typeface="Inconsolata"/>
                <a:sym typeface="Inconsolata"/>
              </a:rPr>
              <a:t>&amp;</a:t>
            </a:r>
            <a:r>
              <a:rPr lang="es-419" sz="1600">
                <a:latin typeface="Ubuntu"/>
                <a:ea typeface="Ubuntu"/>
                <a:cs typeface="Ubuntu"/>
                <a:sym typeface="Ubuntu"/>
              </a:rPr>
              <a:t> devuelven true sólo si ambos operandos son verdaderos.</a:t>
            </a:r>
            <a:endParaRPr sz="1600">
              <a:latin typeface="Ubuntu"/>
              <a:ea typeface="Ubuntu"/>
              <a:cs typeface="Ubuntu"/>
              <a:sym typeface="Ubuntu"/>
            </a:endParaRPr>
          </a:p>
          <a:p>
            <a:pPr indent="-330200" lvl="0" marL="457200" rtl="0" algn="l">
              <a:spcBef>
                <a:spcPts val="0"/>
              </a:spcBef>
              <a:spcAft>
                <a:spcPts val="0"/>
              </a:spcAft>
              <a:buSzPts val="1600"/>
              <a:buFont typeface="Ubuntu"/>
              <a:buChar char="●"/>
            </a:pPr>
            <a:r>
              <a:rPr lang="es-419" sz="1600">
                <a:latin typeface="Ubuntu"/>
                <a:ea typeface="Ubuntu"/>
                <a:cs typeface="Ubuntu"/>
                <a:sym typeface="Ubuntu"/>
              </a:rPr>
              <a:t>Los operadores  || y | devuelven true si uno o ambos operandos son verdaderos.</a:t>
            </a:r>
            <a:endParaRPr sz="1600">
              <a:latin typeface="Ubuntu"/>
              <a:ea typeface="Ubuntu"/>
              <a:cs typeface="Ubuntu"/>
              <a:sym typeface="Ubuntu"/>
            </a:endParaRPr>
          </a:p>
          <a:p>
            <a:pPr indent="-330200" lvl="0" marL="457200" rtl="0" algn="l">
              <a:spcBef>
                <a:spcPts val="0"/>
              </a:spcBef>
              <a:spcAft>
                <a:spcPts val="0"/>
              </a:spcAft>
              <a:buSzPts val="1600"/>
              <a:buFont typeface="Ubuntu"/>
              <a:buChar char="●"/>
            </a:pPr>
            <a:r>
              <a:rPr lang="es-419" sz="1600">
                <a:latin typeface="Ubuntu"/>
                <a:ea typeface="Ubuntu"/>
                <a:cs typeface="Ubuntu"/>
                <a:sym typeface="Ubuntu"/>
              </a:rPr>
              <a:t>Los operadores </a:t>
            </a:r>
            <a:r>
              <a:rPr lang="es-419" sz="1600">
                <a:latin typeface="Inconsolata"/>
                <a:ea typeface="Inconsolata"/>
                <a:cs typeface="Inconsolata"/>
                <a:sym typeface="Inconsolata"/>
              </a:rPr>
              <a:t>&amp;&amp;</a:t>
            </a:r>
            <a:r>
              <a:rPr lang="es-419" sz="1600">
                <a:latin typeface="Ubuntu"/>
                <a:ea typeface="Ubuntu"/>
                <a:cs typeface="Ubuntu"/>
                <a:sym typeface="Ubuntu"/>
              </a:rPr>
              <a:t> y </a:t>
            </a:r>
            <a:r>
              <a:rPr lang="es-419" sz="1600">
                <a:latin typeface="Inconsolata"/>
                <a:ea typeface="Inconsolata"/>
                <a:cs typeface="Inconsolata"/>
                <a:sym typeface="Inconsolata"/>
              </a:rPr>
              <a:t>||</a:t>
            </a:r>
            <a:r>
              <a:rPr lang="es-419" sz="1600">
                <a:latin typeface="Ubuntu"/>
                <a:ea typeface="Ubuntu"/>
                <a:cs typeface="Ubuntu"/>
                <a:sym typeface="Ubuntu"/>
              </a:rPr>
              <a:t> son conocidos como operadores de cortocircuito.</a:t>
            </a:r>
            <a:endParaRPr sz="1600">
              <a:latin typeface="Ubuntu"/>
              <a:ea typeface="Ubuntu"/>
              <a:cs typeface="Ubuntu"/>
              <a:sym typeface="Ubuntu"/>
            </a:endParaRPr>
          </a:p>
          <a:p>
            <a:pPr indent="-330200" lvl="0" marL="457200" rtl="0" algn="l">
              <a:spcBef>
                <a:spcPts val="0"/>
              </a:spcBef>
              <a:spcAft>
                <a:spcPts val="0"/>
              </a:spcAft>
              <a:buSzPts val="1600"/>
              <a:buFont typeface="Ubuntu"/>
              <a:buChar char="●"/>
            </a:pPr>
            <a:r>
              <a:rPr lang="es-419" sz="1600">
                <a:latin typeface="Ubuntu"/>
                <a:ea typeface="Ubuntu"/>
                <a:cs typeface="Ubuntu"/>
                <a:sym typeface="Ubuntu"/>
              </a:rPr>
              <a:t>El operador </a:t>
            </a:r>
            <a:r>
              <a:rPr lang="es-419" sz="1600">
                <a:latin typeface="Inconsolata"/>
                <a:ea typeface="Inconsolata"/>
                <a:cs typeface="Inconsolata"/>
                <a:sym typeface="Inconsolata"/>
              </a:rPr>
              <a:t>&amp;&amp;</a:t>
            </a:r>
            <a:r>
              <a:rPr lang="es-419" sz="1600">
                <a:latin typeface="Ubuntu"/>
                <a:ea typeface="Ubuntu"/>
                <a:cs typeface="Ubuntu"/>
                <a:sym typeface="Ubuntu"/>
              </a:rPr>
              <a:t> no evalúa el operando derecho si el operando izquierdo es falso.</a:t>
            </a:r>
            <a:endParaRPr sz="1600">
              <a:latin typeface="Ubuntu"/>
              <a:ea typeface="Ubuntu"/>
              <a:cs typeface="Ubuntu"/>
              <a:sym typeface="Ubuntu"/>
            </a:endParaRPr>
          </a:p>
          <a:p>
            <a:pPr indent="-330200" lvl="0" marL="457200" rtl="0" algn="l">
              <a:spcBef>
                <a:spcPts val="0"/>
              </a:spcBef>
              <a:spcAft>
                <a:spcPts val="0"/>
              </a:spcAft>
              <a:buSzPts val="1600"/>
              <a:buFont typeface="Ubuntu"/>
              <a:buChar char="●"/>
            </a:pPr>
            <a:r>
              <a:rPr lang="es-419" sz="1600">
                <a:latin typeface="Ubuntu"/>
                <a:ea typeface="Ubuntu"/>
                <a:cs typeface="Ubuntu"/>
                <a:sym typeface="Ubuntu"/>
              </a:rPr>
              <a:t>El operador || no evalúa el operando derecho si el operando izquierdo es verdadero.</a:t>
            </a:r>
            <a:endParaRPr sz="1600">
              <a:latin typeface="Ubuntu"/>
              <a:ea typeface="Ubuntu"/>
              <a:cs typeface="Ubuntu"/>
              <a:sym typeface="Ubuntu"/>
            </a:endParaRPr>
          </a:p>
          <a:p>
            <a:pPr indent="-330200" lvl="0" marL="457200" rtl="0" algn="l">
              <a:spcBef>
                <a:spcPts val="0"/>
              </a:spcBef>
              <a:spcAft>
                <a:spcPts val="0"/>
              </a:spcAft>
              <a:buSzPts val="1600"/>
              <a:buFont typeface="Ubuntu"/>
              <a:buChar char="●"/>
            </a:pPr>
            <a:r>
              <a:rPr lang="es-419" sz="1600">
                <a:latin typeface="Ubuntu"/>
                <a:ea typeface="Ubuntu"/>
                <a:cs typeface="Ubuntu"/>
                <a:sym typeface="Ubuntu"/>
              </a:rPr>
              <a:t>Los operadores  &amp; y | Los operadores siempre evalúan ambos operandos.</a:t>
            </a:r>
            <a:endParaRPr sz="1600">
              <a:latin typeface="Ubuntu"/>
              <a:ea typeface="Ubuntu"/>
              <a:cs typeface="Ubuntu"/>
              <a:sym typeface="Ubuntu"/>
            </a:endParaRPr>
          </a:p>
          <a:p>
            <a:pPr indent="-330200" lvl="0" marL="457200" rtl="0" algn="l">
              <a:spcBef>
                <a:spcPts val="0"/>
              </a:spcBef>
              <a:spcAft>
                <a:spcPts val="0"/>
              </a:spcAft>
              <a:buSzPts val="1600"/>
              <a:buFont typeface="Ubuntu"/>
              <a:buChar char="●"/>
            </a:pPr>
            <a:r>
              <a:rPr lang="es-419" sz="1600">
                <a:latin typeface="Ubuntu"/>
                <a:ea typeface="Ubuntu"/>
                <a:cs typeface="Ubuntu"/>
                <a:sym typeface="Ubuntu"/>
              </a:rPr>
              <a:t>El operador ^ (llamado "XOR lógico") devuelve true si exactamente un operando es verdadero.</a:t>
            </a:r>
            <a:endParaRPr sz="1600">
              <a:latin typeface="Ubuntu"/>
              <a:ea typeface="Ubuntu"/>
              <a:cs typeface="Ubuntu"/>
              <a:sym typeface="Ubuntu"/>
            </a:endParaRPr>
          </a:p>
          <a:p>
            <a:pPr indent="-330200" lvl="0" marL="457200" rtl="0" algn="l">
              <a:spcBef>
                <a:spcPts val="0"/>
              </a:spcBef>
              <a:spcAft>
                <a:spcPts val="0"/>
              </a:spcAft>
              <a:buSzPts val="1600"/>
              <a:buFont typeface="Ubuntu"/>
              <a:buChar char="●"/>
            </a:pPr>
            <a:r>
              <a:rPr lang="es-419" sz="1600">
                <a:latin typeface="Ubuntu"/>
                <a:ea typeface="Ubuntu"/>
                <a:cs typeface="Ubuntu"/>
                <a:sym typeface="Ubuntu"/>
              </a:rPr>
              <a:t>El operador ! (llamado el operador de "inversión") devuelve el valor opuesto del operando booleano al que precede.</a:t>
            </a:r>
            <a:endParaRPr sz="1600">
              <a:latin typeface="Ubuntu"/>
              <a:ea typeface="Ubuntu"/>
              <a:cs typeface="Ubuntu"/>
              <a:sym typeface="Ubuntu"/>
            </a:endParaRPr>
          </a:p>
          <a:p>
            <a:pPr indent="0" lvl="0" marL="0" rtl="0" algn="l">
              <a:spcBef>
                <a:spcPts val="1600"/>
              </a:spcBef>
              <a:spcAft>
                <a:spcPts val="1600"/>
              </a:spcAft>
              <a:buNone/>
            </a:pPr>
            <a:r>
              <a:t/>
            </a:r>
            <a:endParaRPr sz="1600">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p:nvPr/>
        </p:nvSpPr>
        <p:spPr>
          <a:xfrm>
            <a:off x="0" y="0"/>
            <a:ext cx="9144000" cy="119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109" name="Google Shape;109;p19"/>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Ejecutable</a:t>
            </a:r>
            <a:endParaRPr b="1" sz="2400">
              <a:latin typeface="Ubuntu"/>
              <a:ea typeface="Ubuntu"/>
              <a:cs typeface="Ubuntu"/>
              <a:sym typeface="Ubuntu"/>
            </a:endParaRPr>
          </a:p>
        </p:txBody>
      </p:sp>
      <p:sp>
        <p:nvSpPr>
          <p:cNvPr id="110" name="Google Shape;110;p19"/>
          <p:cNvSpPr txBox="1"/>
          <p:nvPr>
            <p:ph idx="1" type="body"/>
          </p:nvPr>
        </p:nvSpPr>
        <p:spPr>
          <a:xfrm>
            <a:off x="460250" y="1507475"/>
            <a:ext cx="7821000" cy="365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latin typeface="Ubuntu"/>
                <a:ea typeface="Ubuntu"/>
                <a:cs typeface="Ubuntu"/>
                <a:sym typeface="Ubuntu"/>
              </a:rPr>
              <a:t>Puede compilar y ejecutar programas Java utilizando los programas de línea de comandos </a:t>
            </a:r>
            <a:r>
              <a:rPr lang="es-419">
                <a:latin typeface="Inconsolata"/>
                <a:ea typeface="Inconsolata"/>
                <a:cs typeface="Inconsolata"/>
                <a:sym typeface="Inconsolata"/>
              </a:rPr>
              <a:t>javac</a:t>
            </a:r>
            <a:r>
              <a:rPr lang="es-419">
                <a:latin typeface="Ubuntu"/>
                <a:ea typeface="Ubuntu"/>
                <a:cs typeface="Ubuntu"/>
                <a:sym typeface="Ubuntu"/>
              </a:rPr>
              <a:t> y </a:t>
            </a:r>
            <a:r>
              <a:rPr lang="es-419">
                <a:latin typeface="Inconsolata"/>
                <a:ea typeface="Inconsolata"/>
                <a:cs typeface="Inconsolata"/>
                <a:sym typeface="Inconsolata"/>
              </a:rPr>
              <a:t>java</a:t>
            </a:r>
            <a:r>
              <a:rPr lang="es-419">
                <a:latin typeface="Ubuntu"/>
                <a:ea typeface="Ubuntu"/>
                <a:cs typeface="Ubuntu"/>
                <a:sym typeface="Ubuntu"/>
              </a:rPr>
              <a:t>, respectivamente. Ambos programas soportan una variedad de opciones de línea de comandos.</a:t>
            </a:r>
            <a:endParaRPr>
              <a:latin typeface="Ubuntu"/>
              <a:ea typeface="Ubuntu"/>
              <a:cs typeface="Ubuntu"/>
              <a:sym typeface="Ubuntu"/>
            </a:endParaRPr>
          </a:p>
          <a:p>
            <a:pPr indent="-342900" lvl="0" marL="457200" rtl="0" algn="l">
              <a:spcBef>
                <a:spcPts val="1000"/>
              </a:spcBef>
              <a:spcAft>
                <a:spcPts val="0"/>
              </a:spcAft>
              <a:buSzPts val="1800"/>
              <a:buFont typeface="Ubuntu"/>
              <a:buChar char="●"/>
            </a:pPr>
            <a:r>
              <a:rPr lang="es-419">
                <a:latin typeface="Ubuntu"/>
                <a:ea typeface="Ubuntu"/>
                <a:cs typeface="Ubuntu"/>
                <a:sym typeface="Ubuntu"/>
              </a:rPr>
              <a:t>Las únicas versiones de métodos main () con poderes especiales son aquellas versiones con método firmas equivalentes a </a:t>
            </a:r>
            <a:r>
              <a:rPr lang="es-419">
                <a:latin typeface="Inconsolata"/>
                <a:ea typeface="Inconsolata"/>
                <a:cs typeface="Inconsolata"/>
                <a:sym typeface="Inconsolata"/>
              </a:rPr>
              <a:t>public static void main (String [] args). </a:t>
            </a:r>
            <a:endParaRPr>
              <a:latin typeface="Inconsolata"/>
              <a:ea typeface="Inconsolata"/>
              <a:cs typeface="Inconsolata"/>
              <a:sym typeface="Inconsolata"/>
            </a:endParaRPr>
          </a:p>
          <a:p>
            <a:pPr indent="-342900" lvl="0" marL="457200" rtl="0" algn="l">
              <a:spcBef>
                <a:spcPts val="1000"/>
              </a:spcBef>
              <a:spcAft>
                <a:spcPts val="1000"/>
              </a:spcAft>
              <a:buSzPts val="1800"/>
              <a:buFont typeface="Ubuntu"/>
              <a:buChar char="●"/>
            </a:pPr>
            <a:r>
              <a:rPr lang="es-419">
                <a:latin typeface="Inconsolata"/>
                <a:ea typeface="Inconsolata"/>
                <a:cs typeface="Inconsolata"/>
                <a:sym typeface="Inconsolata"/>
              </a:rPr>
              <a:t>main()</a:t>
            </a:r>
            <a:r>
              <a:rPr lang="es-419">
                <a:latin typeface="Ubuntu"/>
                <a:ea typeface="Ubuntu"/>
                <a:cs typeface="Ubuntu"/>
                <a:sym typeface="Ubuntu"/>
              </a:rPr>
              <a:t> puede estar sobrecargado.</a:t>
            </a:r>
            <a:endParaRPr>
              <a:latin typeface="Ubuntu"/>
              <a:ea typeface="Ubuntu"/>
              <a:cs typeface="Ubuntu"/>
              <a:sym typeface="Ubuntu"/>
            </a:endParaRPr>
          </a:p>
        </p:txBody>
      </p:sp>
      <p:sp>
        <p:nvSpPr>
          <p:cNvPr id="111" name="Google Shape;111;p19"/>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82"/>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82"/>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82"/>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682" name="Google Shape;682;p82"/>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Using Arrays (I)</a:t>
            </a:r>
            <a:endParaRPr b="1" sz="2400">
              <a:latin typeface="Ubuntu"/>
              <a:ea typeface="Ubuntu"/>
              <a:cs typeface="Ubuntu"/>
              <a:sym typeface="Ubuntu"/>
            </a:endParaRPr>
          </a:p>
        </p:txBody>
      </p:sp>
      <p:sp>
        <p:nvSpPr>
          <p:cNvPr id="683" name="Google Shape;683;p82"/>
          <p:cNvSpPr txBox="1"/>
          <p:nvPr>
            <p:ph idx="1" type="body"/>
          </p:nvPr>
        </p:nvSpPr>
        <p:spPr>
          <a:xfrm>
            <a:off x="30000" y="1427500"/>
            <a:ext cx="8927700" cy="357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Los </a:t>
            </a:r>
            <a:r>
              <a:rPr lang="es-419" sz="1400">
                <a:latin typeface="Inconsolata"/>
                <a:ea typeface="Inconsolata"/>
                <a:cs typeface="Inconsolata"/>
                <a:sym typeface="Inconsolata"/>
              </a:rPr>
              <a:t>arrays</a:t>
            </a:r>
            <a:r>
              <a:rPr lang="es-419" sz="1400">
                <a:latin typeface="Ubuntu"/>
                <a:ea typeface="Ubuntu"/>
                <a:cs typeface="Ubuntu"/>
                <a:sym typeface="Ubuntu"/>
              </a:rPr>
              <a:t> pueden contener primitivas u objetos, pero el propio </a:t>
            </a:r>
            <a:r>
              <a:rPr lang="es-419" sz="1400">
                <a:latin typeface="Inconsolata"/>
                <a:ea typeface="Inconsolata"/>
                <a:cs typeface="Inconsolata"/>
                <a:sym typeface="Inconsolata"/>
              </a:rPr>
              <a:t>arrays</a:t>
            </a:r>
            <a:r>
              <a:rPr lang="es-419" sz="1400">
                <a:latin typeface="Ubuntu"/>
                <a:ea typeface="Ubuntu"/>
                <a:cs typeface="Ubuntu"/>
                <a:sym typeface="Ubuntu"/>
              </a:rPr>
              <a:t> es siempre un objeto.  Cuando se declara un </a:t>
            </a:r>
            <a:r>
              <a:rPr lang="es-419" sz="1400">
                <a:latin typeface="Inconsolata"/>
                <a:ea typeface="Inconsolata"/>
                <a:cs typeface="Inconsolata"/>
                <a:sym typeface="Inconsolata"/>
              </a:rPr>
              <a:t>array</a:t>
            </a:r>
            <a:r>
              <a:rPr lang="es-419" sz="1400">
                <a:latin typeface="Ubuntu"/>
                <a:ea typeface="Ubuntu"/>
                <a:cs typeface="Ubuntu"/>
                <a:sym typeface="Ubuntu"/>
              </a:rPr>
              <a:t>, los corchetes pueden estar a la izquierda o a la derecha del nombre. Nunca es legal incluir el tamaño de un </a:t>
            </a:r>
            <a:r>
              <a:rPr lang="es-419" sz="1400">
                <a:latin typeface="Inconsolata"/>
                <a:ea typeface="Inconsolata"/>
                <a:cs typeface="Inconsolata"/>
                <a:sym typeface="Inconsolata"/>
              </a:rPr>
              <a:t>arrays</a:t>
            </a:r>
            <a:r>
              <a:rPr lang="es-419" sz="1400">
                <a:latin typeface="Ubuntu"/>
                <a:ea typeface="Ubuntu"/>
                <a:cs typeface="Ubuntu"/>
                <a:sym typeface="Ubuntu"/>
              </a:rPr>
              <a:t> en la declaración.</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Debe incluir el tamaño de una </a:t>
            </a:r>
            <a:r>
              <a:rPr lang="es-419" sz="1400">
                <a:latin typeface="Inconsolata"/>
                <a:ea typeface="Inconsolata"/>
                <a:cs typeface="Inconsolata"/>
                <a:sym typeface="Inconsolata"/>
              </a:rPr>
              <a:t>array</a:t>
            </a:r>
            <a:r>
              <a:rPr lang="es-419" sz="1400">
                <a:latin typeface="Ubuntu"/>
                <a:ea typeface="Ubuntu"/>
                <a:cs typeface="Ubuntu"/>
                <a:sym typeface="Ubuntu"/>
              </a:rPr>
              <a:t> cuando la construye (utilizando new) a menos que esté creando un </a:t>
            </a:r>
            <a:r>
              <a:rPr lang="es-419" sz="1400">
                <a:latin typeface="Inconsolata"/>
                <a:ea typeface="Inconsolata"/>
                <a:cs typeface="Inconsolata"/>
                <a:sym typeface="Inconsolata"/>
              </a:rPr>
              <a:t>array</a:t>
            </a:r>
            <a:r>
              <a:rPr lang="es-419" sz="1400">
                <a:latin typeface="Ubuntu"/>
                <a:ea typeface="Ubuntu"/>
                <a:cs typeface="Ubuntu"/>
                <a:sym typeface="Ubuntu"/>
              </a:rPr>
              <a:t> anónimo.</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Los elementos de un </a:t>
            </a:r>
            <a:r>
              <a:rPr lang="es-419" sz="1400">
                <a:latin typeface="Inconsolata"/>
                <a:ea typeface="Inconsolata"/>
                <a:cs typeface="Inconsolata"/>
                <a:sym typeface="Inconsolata"/>
              </a:rPr>
              <a:t>array</a:t>
            </a:r>
            <a:r>
              <a:rPr lang="es-419" sz="1400">
                <a:latin typeface="Ubuntu"/>
                <a:ea typeface="Ubuntu"/>
                <a:cs typeface="Ubuntu"/>
                <a:sym typeface="Ubuntu"/>
              </a:rPr>
              <a:t> de objetos  no se crean automáticamente, aunque los elementos de un  </a:t>
            </a:r>
            <a:r>
              <a:rPr lang="es-419" sz="1400">
                <a:latin typeface="Inconsolata"/>
                <a:ea typeface="Inconsolata"/>
                <a:cs typeface="Inconsolata"/>
                <a:sym typeface="Inconsolata"/>
              </a:rPr>
              <a:t>array </a:t>
            </a:r>
            <a:r>
              <a:rPr lang="es-419" sz="1400">
                <a:latin typeface="Ubuntu"/>
                <a:ea typeface="Ubuntu"/>
                <a:cs typeface="Ubuntu"/>
                <a:sym typeface="Ubuntu"/>
              </a:rPr>
              <a:t>primitivo reciben valores predeterminados.</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Obtendrá una </a:t>
            </a:r>
            <a:r>
              <a:rPr lang="es-419" sz="1400">
                <a:latin typeface="Inconsolata"/>
                <a:ea typeface="Inconsolata"/>
                <a:cs typeface="Inconsolata"/>
                <a:sym typeface="Inconsolata"/>
              </a:rPr>
              <a:t>NullPointerException</a:t>
            </a:r>
            <a:r>
              <a:rPr lang="es-419" sz="1400">
                <a:latin typeface="Ubuntu"/>
                <a:ea typeface="Ubuntu"/>
                <a:cs typeface="Ubuntu"/>
                <a:sym typeface="Ubuntu"/>
              </a:rPr>
              <a:t> si intentas utilizar un elemento de un </a:t>
            </a:r>
            <a:r>
              <a:rPr lang="es-419" sz="1400">
                <a:latin typeface="Inconsolata"/>
                <a:ea typeface="Inconsolata"/>
                <a:cs typeface="Inconsolata"/>
                <a:sym typeface="Inconsolata"/>
              </a:rPr>
              <a:t>array</a:t>
            </a:r>
            <a:r>
              <a:rPr lang="es-419" sz="1400">
                <a:latin typeface="Ubuntu"/>
                <a:ea typeface="Ubuntu"/>
                <a:cs typeface="Ubuntu"/>
                <a:sym typeface="Ubuntu"/>
              </a:rPr>
              <a:t> de objetos, si ese elemento no se refiere a un objeto real.</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Los </a:t>
            </a:r>
            <a:r>
              <a:rPr lang="es-419" sz="1400">
                <a:latin typeface="Inconsolata"/>
                <a:ea typeface="Inconsolata"/>
                <a:cs typeface="Inconsolata"/>
                <a:sym typeface="Inconsolata"/>
              </a:rPr>
              <a:t>array</a:t>
            </a:r>
            <a:r>
              <a:rPr lang="es-419" sz="1400">
                <a:latin typeface="Ubuntu"/>
                <a:ea typeface="Ubuntu"/>
                <a:cs typeface="Ubuntu"/>
                <a:sym typeface="Ubuntu"/>
              </a:rPr>
              <a:t> se indexan comenzando con cero.</a:t>
            </a:r>
            <a:endParaRPr sz="1400">
              <a:latin typeface="Ubuntu"/>
              <a:ea typeface="Ubuntu"/>
              <a:cs typeface="Ubuntu"/>
              <a:sym typeface="Ubuntu"/>
            </a:endParaRPr>
          </a:p>
          <a:p>
            <a:pPr indent="-317500" lvl="0" marL="457200" rtl="0" algn="l">
              <a:spcBef>
                <a:spcPts val="1000"/>
              </a:spcBef>
              <a:spcAft>
                <a:spcPts val="0"/>
              </a:spcAft>
              <a:buSzPts val="1400"/>
              <a:buFont typeface="Ubuntu"/>
              <a:buChar char="●"/>
            </a:pPr>
            <a:r>
              <a:rPr lang="es-419" sz="1400">
                <a:latin typeface="Ubuntu"/>
                <a:ea typeface="Ubuntu"/>
                <a:cs typeface="Ubuntu"/>
                <a:sym typeface="Ubuntu"/>
              </a:rPr>
              <a:t>Se produce una excepción </a:t>
            </a:r>
            <a:r>
              <a:rPr lang="es-419" sz="1400">
                <a:latin typeface="Inconsolata"/>
                <a:ea typeface="Inconsolata"/>
                <a:cs typeface="Inconsolata"/>
                <a:sym typeface="Inconsolata"/>
              </a:rPr>
              <a:t>ArrayIndexOutOfBoundsException</a:t>
            </a:r>
            <a:r>
              <a:rPr lang="es-419" sz="1400">
                <a:latin typeface="Ubuntu"/>
                <a:ea typeface="Ubuntu"/>
                <a:cs typeface="Ubuntu"/>
                <a:sym typeface="Ubuntu"/>
              </a:rPr>
              <a:t> si utiliza un valor de índice incorrecto.</a:t>
            </a:r>
            <a:endParaRPr sz="1400">
              <a:latin typeface="Ubuntu"/>
              <a:ea typeface="Ubuntu"/>
              <a:cs typeface="Ubuntu"/>
              <a:sym typeface="Ubuntu"/>
            </a:endParaRPr>
          </a:p>
          <a:p>
            <a:pPr indent="0" lvl="0" marL="0" rtl="0" algn="l">
              <a:spcBef>
                <a:spcPts val="1000"/>
              </a:spcBef>
              <a:spcAft>
                <a:spcPts val="1000"/>
              </a:spcAft>
              <a:buNone/>
            </a:pPr>
            <a:br>
              <a:rPr lang="es-419" sz="1400">
                <a:latin typeface="Ubuntu"/>
                <a:ea typeface="Ubuntu"/>
                <a:cs typeface="Ubuntu"/>
                <a:sym typeface="Ubuntu"/>
              </a:rPr>
            </a:br>
            <a:endParaRPr sz="1400">
              <a:latin typeface="Ubuntu"/>
              <a:ea typeface="Ubuntu"/>
              <a:cs typeface="Ubuntu"/>
              <a:sym typeface="Ubuntu"/>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83"/>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83"/>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83"/>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691" name="Google Shape;691;p83"/>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Using Arrays (II)</a:t>
            </a:r>
            <a:endParaRPr b="1" sz="2400">
              <a:latin typeface="Ubuntu"/>
              <a:ea typeface="Ubuntu"/>
              <a:cs typeface="Ubuntu"/>
              <a:sym typeface="Ubuntu"/>
            </a:endParaRPr>
          </a:p>
        </p:txBody>
      </p:sp>
      <p:sp>
        <p:nvSpPr>
          <p:cNvPr id="692" name="Google Shape;692;p83"/>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Ubuntu"/>
              <a:buChar char="●"/>
            </a:pPr>
            <a:r>
              <a:rPr lang="es-419" sz="1600">
                <a:latin typeface="Ubuntu"/>
                <a:ea typeface="Ubuntu"/>
                <a:cs typeface="Ubuntu"/>
                <a:sym typeface="Ubuntu"/>
              </a:rPr>
              <a:t>Los </a:t>
            </a:r>
            <a:r>
              <a:rPr lang="es-419" sz="1600">
                <a:latin typeface="Inconsolata"/>
                <a:ea typeface="Inconsolata"/>
                <a:cs typeface="Inconsolata"/>
                <a:sym typeface="Inconsolata"/>
              </a:rPr>
              <a:t>arrays</a:t>
            </a:r>
            <a:r>
              <a:rPr lang="es-419" sz="1600">
                <a:latin typeface="Ubuntu"/>
                <a:ea typeface="Ubuntu"/>
                <a:cs typeface="Ubuntu"/>
                <a:sym typeface="Ubuntu"/>
              </a:rPr>
              <a:t> tienen un atributo de longitud - </a:t>
            </a:r>
            <a:r>
              <a:rPr lang="es-419" sz="1600">
                <a:latin typeface="Inconsolata"/>
                <a:ea typeface="Inconsolata"/>
                <a:cs typeface="Inconsolata"/>
                <a:sym typeface="Inconsolata"/>
              </a:rPr>
              <a:t>length </a:t>
            </a:r>
            <a:r>
              <a:rPr lang="es-419" sz="1600">
                <a:latin typeface="Ubuntu"/>
                <a:ea typeface="Ubuntu"/>
                <a:cs typeface="Ubuntu"/>
                <a:sym typeface="Ubuntu"/>
              </a:rPr>
              <a:t>- cuyo valor es el número de elementos. El último índice al que puede acceder es siempre un menos que la longitud del mismo. Los </a:t>
            </a:r>
            <a:r>
              <a:rPr lang="es-419" sz="1600">
                <a:latin typeface="Inconsolata"/>
                <a:ea typeface="Inconsolata"/>
                <a:cs typeface="Inconsolata"/>
                <a:sym typeface="Inconsolata"/>
              </a:rPr>
              <a:t>arrays</a:t>
            </a:r>
            <a:r>
              <a:rPr lang="es-419" sz="1600">
                <a:latin typeface="Ubuntu"/>
                <a:ea typeface="Ubuntu"/>
                <a:cs typeface="Ubuntu"/>
                <a:sym typeface="Ubuntu"/>
              </a:rPr>
              <a:t> multidimensionales son sólo </a:t>
            </a:r>
            <a:r>
              <a:rPr lang="es-419" sz="1600">
                <a:latin typeface="Inconsolata"/>
                <a:ea typeface="Inconsolata"/>
                <a:cs typeface="Inconsolata"/>
                <a:sym typeface="Inconsolata"/>
              </a:rPr>
              <a:t>arrays</a:t>
            </a:r>
            <a:r>
              <a:rPr lang="es-419" sz="1600">
                <a:latin typeface="Ubuntu"/>
                <a:ea typeface="Ubuntu"/>
                <a:cs typeface="Ubuntu"/>
                <a:sym typeface="Ubuntu"/>
              </a:rPr>
              <a:t>  de </a:t>
            </a:r>
            <a:r>
              <a:rPr lang="es-419" sz="1600">
                <a:latin typeface="Inconsolata"/>
                <a:ea typeface="Inconsolata"/>
                <a:cs typeface="Inconsolata"/>
                <a:sym typeface="Inconsolata"/>
              </a:rPr>
              <a:t>arrays</a:t>
            </a:r>
            <a:r>
              <a:rPr lang="es-419" sz="1600">
                <a:latin typeface="Ubuntu"/>
                <a:ea typeface="Ubuntu"/>
                <a:cs typeface="Ubuntu"/>
                <a:sym typeface="Ubuntu"/>
              </a:rPr>
              <a:t>.</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Las dimensiones en un </a:t>
            </a:r>
            <a:r>
              <a:rPr lang="es-419" sz="1600">
                <a:latin typeface="Inconsolata"/>
                <a:ea typeface="Inconsolata"/>
                <a:cs typeface="Inconsolata"/>
                <a:sym typeface="Inconsolata"/>
              </a:rPr>
              <a:t>array</a:t>
            </a:r>
            <a:r>
              <a:rPr lang="es-419" sz="1600">
                <a:latin typeface="Ubuntu"/>
                <a:ea typeface="Ubuntu"/>
                <a:cs typeface="Ubuntu"/>
                <a:sym typeface="Ubuntu"/>
              </a:rPr>
              <a:t> multidimensional pueden tener diferentes longitudes.</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Un </a:t>
            </a:r>
            <a:r>
              <a:rPr lang="es-419" sz="1600">
                <a:latin typeface="Inconsolata"/>
                <a:ea typeface="Inconsolata"/>
                <a:cs typeface="Inconsolata"/>
                <a:sym typeface="Inconsolata"/>
              </a:rPr>
              <a:t>arrays</a:t>
            </a:r>
            <a:r>
              <a:rPr lang="es-419" sz="1600">
                <a:latin typeface="Ubuntu"/>
                <a:ea typeface="Ubuntu"/>
                <a:cs typeface="Ubuntu"/>
                <a:sym typeface="Ubuntu"/>
              </a:rPr>
              <a:t> de primitivas puede aceptar cualquier valor que se puede promover de forma implícita al tipo declarado del </a:t>
            </a:r>
            <a:r>
              <a:rPr lang="es-419" sz="1600">
                <a:latin typeface="Inconsolata"/>
                <a:ea typeface="Inconsolata"/>
                <a:cs typeface="Inconsolata"/>
                <a:sym typeface="Inconsolata"/>
              </a:rPr>
              <a:t>array</a:t>
            </a:r>
            <a:r>
              <a:rPr lang="es-419" sz="1600">
                <a:latin typeface="Ubuntu"/>
                <a:ea typeface="Ubuntu"/>
                <a:cs typeface="Ubuntu"/>
                <a:sym typeface="Ubuntu"/>
              </a:rPr>
              <a:t>, por ejemplo, una variable de bytes puede ir en una </a:t>
            </a:r>
            <a:r>
              <a:rPr lang="es-419" sz="1600">
                <a:latin typeface="Inconsolata"/>
                <a:ea typeface="Inconsolata"/>
                <a:cs typeface="Inconsolata"/>
                <a:sym typeface="Inconsolata"/>
              </a:rPr>
              <a:t>array </a:t>
            </a:r>
            <a:r>
              <a:rPr lang="es-419" sz="1600">
                <a:latin typeface="Ubuntu"/>
                <a:ea typeface="Ubuntu"/>
                <a:cs typeface="Ubuntu"/>
                <a:sym typeface="Ubuntu"/>
              </a:rPr>
              <a:t>de</a:t>
            </a:r>
            <a:r>
              <a:rPr lang="es-419" sz="1600">
                <a:latin typeface="Inconsolata"/>
                <a:ea typeface="Inconsolata"/>
                <a:cs typeface="Inconsolata"/>
                <a:sym typeface="Inconsolata"/>
              </a:rPr>
              <a:t> int</a:t>
            </a:r>
            <a:r>
              <a:rPr lang="es-419" sz="1600">
                <a:latin typeface="Ubuntu"/>
                <a:ea typeface="Ubuntu"/>
                <a:cs typeface="Ubuntu"/>
                <a:sym typeface="Ubuntu"/>
              </a:rPr>
              <a:t>.</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Un </a:t>
            </a:r>
            <a:r>
              <a:rPr lang="es-419" sz="1600">
                <a:latin typeface="Inconsolata"/>
                <a:ea typeface="Inconsolata"/>
                <a:cs typeface="Inconsolata"/>
                <a:sym typeface="Inconsolata"/>
              </a:rPr>
              <a:t>arrays </a:t>
            </a:r>
            <a:r>
              <a:rPr lang="es-419" sz="1600">
                <a:latin typeface="Ubuntu"/>
                <a:ea typeface="Ubuntu"/>
                <a:cs typeface="Ubuntu"/>
                <a:sym typeface="Ubuntu"/>
              </a:rPr>
              <a:t>de objetos puede contener cualquier objeto que pasa la prueba IS-A (o instanceof) para el tipo declarado del </a:t>
            </a:r>
            <a:r>
              <a:rPr lang="es-419" sz="1600">
                <a:latin typeface="Inconsolata"/>
                <a:ea typeface="Inconsolata"/>
                <a:cs typeface="Inconsolata"/>
                <a:sym typeface="Inconsolata"/>
              </a:rPr>
              <a:t>array</a:t>
            </a:r>
            <a:r>
              <a:rPr lang="es-419" sz="1600">
                <a:latin typeface="Ubuntu"/>
                <a:ea typeface="Ubuntu"/>
                <a:cs typeface="Ubuntu"/>
                <a:sym typeface="Ubuntu"/>
              </a:rPr>
              <a:t>. Por ejemplo, si </a:t>
            </a:r>
            <a:r>
              <a:rPr lang="es-419" sz="1600">
                <a:latin typeface="Inconsolata"/>
                <a:ea typeface="Inconsolata"/>
                <a:cs typeface="Inconsolata"/>
                <a:sym typeface="Inconsolata"/>
              </a:rPr>
              <a:t>Horse</a:t>
            </a:r>
            <a:r>
              <a:rPr lang="es-419" sz="1600">
                <a:latin typeface="Ubuntu"/>
                <a:ea typeface="Ubuntu"/>
                <a:cs typeface="Ubuntu"/>
                <a:sym typeface="Ubuntu"/>
              </a:rPr>
              <a:t> extiende </a:t>
            </a:r>
            <a:r>
              <a:rPr lang="es-419" sz="1600">
                <a:latin typeface="Inconsolata"/>
                <a:ea typeface="Inconsolata"/>
                <a:cs typeface="Inconsolata"/>
                <a:sym typeface="Inconsolata"/>
              </a:rPr>
              <a:t>Animal</a:t>
            </a:r>
            <a:r>
              <a:rPr lang="es-419" sz="1600">
                <a:latin typeface="Ubuntu"/>
                <a:ea typeface="Ubuntu"/>
                <a:cs typeface="Ubuntu"/>
                <a:sym typeface="Ubuntu"/>
              </a:rPr>
              <a:t>, entonces un objeto </a:t>
            </a:r>
            <a:r>
              <a:rPr lang="es-419" sz="1600">
                <a:latin typeface="Inconsolata"/>
                <a:ea typeface="Inconsolata"/>
                <a:cs typeface="Inconsolata"/>
                <a:sym typeface="Inconsolata"/>
              </a:rPr>
              <a:t>Horse</a:t>
            </a:r>
            <a:r>
              <a:rPr lang="es-419" sz="1600">
                <a:latin typeface="Ubuntu"/>
                <a:ea typeface="Ubuntu"/>
                <a:cs typeface="Ubuntu"/>
                <a:sym typeface="Ubuntu"/>
              </a:rPr>
              <a:t> puede entrar en un </a:t>
            </a:r>
            <a:r>
              <a:rPr lang="es-419" sz="1600">
                <a:latin typeface="Inconsolata"/>
                <a:ea typeface="Inconsolata"/>
                <a:cs typeface="Inconsolata"/>
                <a:sym typeface="Inconsolata"/>
              </a:rPr>
              <a:t>array </a:t>
            </a:r>
            <a:r>
              <a:rPr lang="es-419" sz="1600">
                <a:latin typeface="Ubuntu"/>
                <a:ea typeface="Ubuntu"/>
                <a:cs typeface="Ubuntu"/>
                <a:sym typeface="Ubuntu"/>
              </a:rPr>
              <a:t>de </a:t>
            </a:r>
            <a:r>
              <a:rPr lang="es-419" sz="1600">
                <a:latin typeface="Inconsolata"/>
                <a:ea typeface="Inconsolata"/>
                <a:cs typeface="Inconsolata"/>
                <a:sym typeface="Inconsolata"/>
              </a:rPr>
              <a:t>Animal</a:t>
            </a:r>
            <a:r>
              <a:rPr lang="es-419" sz="1600">
                <a:latin typeface="Ubuntu"/>
                <a:ea typeface="Ubuntu"/>
                <a:cs typeface="Ubuntu"/>
                <a:sym typeface="Ubuntu"/>
              </a:rPr>
              <a:t>.</a:t>
            </a:r>
            <a:endParaRPr sz="1600">
              <a:latin typeface="Ubuntu"/>
              <a:ea typeface="Ubuntu"/>
              <a:cs typeface="Ubuntu"/>
              <a:sym typeface="Ubuntu"/>
            </a:endParaRPr>
          </a:p>
          <a:p>
            <a:pPr indent="0" lvl="0" marL="0" rtl="0" algn="l">
              <a:spcBef>
                <a:spcPts val="1000"/>
              </a:spcBef>
              <a:spcAft>
                <a:spcPts val="0"/>
              </a:spcAft>
              <a:buNone/>
            </a:pPr>
            <a:r>
              <a:t/>
            </a:r>
            <a:endParaRPr sz="1600">
              <a:latin typeface="Ubuntu"/>
              <a:ea typeface="Ubuntu"/>
              <a:cs typeface="Ubuntu"/>
              <a:sym typeface="Ubuntu"/>
            </a:endParaRPr>
          </a:p>
          <a:p>
            <a:pPr indent="0" lvl="0" marL="0" rtl="0" algn="l">
              <a:spcBef>
                <a:spcPts val="1000"/>
              </a:spcBef>
              <a:spcAft>
                <a:spcPts val="1000"/>
              </a:spcAft>
              <a:buNone/>
            </a:pPr>
            <a:r>
              <a:t/>
            </a:r>
            <a:endParaRPr sz="1600">
              <a:latin typeface="Ubuntu"/>
              <a:ea typeface="Ubuntu"/>
              <a:cs typeface="Ubuntu"/>
              <a:sym typeface="Ubuntu"/>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4"/>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84"/>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84"/>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700" name="Google Shape;700;p84"/>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Using Arrays (III)</a:t>
            </a:r>
            <a:endParaRPr b="1" sz="2400">
              <a:latin typeface="Ubuntu"/>
              <a:ea typeface="Ubuntu"/>
              <a:cs typeface="Ubuntu"/>
              <a:sym typeface="Ubuntu"/>
            </a:endParaRPr>
          </a:p>
        </p:txBody>
      </p:sp>
      <p:sp>
        <p:nvSpPr>
          <p:cNvPr id="701" name="Google Shape;701;p84"/>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Ubuntu"/>
              <a:buChar char="●"/>
            </a:pPr>
            <a:r>
              <a:rPr lang="es-419" sz="1600">
                <a:latin typeface="Ubuntu"/>
                <a:ea typeface="Ubuntu"/>
                <a:cs typeface="Ubuntu"/>
                <a:sym typeface="Ubuntu"/>
              </a:rPr>
              <a:t>Si asignas a un </a:t>
            </a:r>
            <a:r>
              <a:rPr lang="es-419" sz="1600">
                <a:latin typeface="Inconsolata"/>
                <a:ea typeface="Inconsolata"/>
                <a:cs typeface="Inconsolata"/>
                <a:sym typeface="Inconsolata"/>
              </a:rPr>
              <a:t>array</a:t>
            </a:r>
            <a:r>
              <a:rPr lang="es-419" sz="1600">
                <a:latin typeface="Ubuntu"/>
                <a:ea typeface="Ubuntu"/>
                <a:cs typeface="Ubuntu"/>
                <a:sym typeface="Ubuntu"/>
              </a:rPr>
              <a:t> a una referencia de un </a:t>
            </a:r>
            <a:r>
              <a:rPr lang="es-419" sz="1600">
                <a:latin typeface="Inconsolata"/>
                <a:ea typeface="Inconsolata"/>
                <a:cs typeface="Inconsolata"/>
                <a:sym typeface="Inconsolata"/>
              </a:rPr>
              <a:t>array</a:t>
            </a:r>
            <a:r>
              <a:rPr lang="es-419" sz="1600">
                <a:latin typeface="Ubuntu"/>
                <a:ea typeface="Ubuntu"/>
                <a:cs typeface="Ubuntu"/>
                <a:sym typeface="Ubuntu"/>
              </a:rPr>
              <a:t> declarada anteriormente, el </a:t>
            </a:r>
            <a:r>
              <a:rPr lang="es-419" sz="1600">
                <a:latin typeface="Inconsolata"/>
                <a:ea typeface="Inconsolata"/>
                <a:cs typeface="Inconsolata"/>
                <a:sym typeface="Inconsolata"/>
              </a:rPr>
              <a:t>array</a:t>
            </a:r>
            <a:r>
              <a:rPr lang="es-419" sz="1600">
                <a:latin typeface="Ubuntu"/>
                <a:ea typeface="Ubuntu"/>
                <a:cs typeface="Ubuntu"/>
                <a:sym typeface="Ubuntu"/>
              </a:rPr>
              <a:t> que estás asignando debe tener la misma dimensión que la referencia a la que se está asignando.</a:t>
            </a:r>
            <a:endParaRPr sz="1600">
              <a:latin typeface="Ubuntu"/>
              <a:ea typeface="Ubuntu"/>
              <a:cs typeface="Ubuntu"/>
              <a:sym typeface="Ubuntu"/>
            </a:endParaRPr>
          </a:p>
          <a:p>
            <a:pPr indent="457200" lvl="0" marL="457200" rtl="0" algn="l">
              <a:spcBef>
                <a:spcPts val="1000"/>
              </a:spcBef>
              <a:spcAft>
                <a:spcPts val="0"/>
              </a:spcAft>
              <a:buNone/>
            </a:pPr>
            <a:r>
              <a:rPr lang="es-419" sz="1600">
                <a:latin typeface="Inconsolata"/>
                <a:ea typeface="Inconsolata"/>
                <a:cs typeface="Inconsolata"/>
                <a:sym typeface="Inconsolata"/>
              </a:rPr>
              <a:t>int arr[][][] = new int[2][2][2];</a:t>
            </a:r>
            <a:endParaRPr sz="1600">
              <a:latin typeface="Inconsolata"/>
              <a:ea typeface="Inconsolata"/>
              <a:cs typeface="Inconsolata"/>
              <a:sym typeface="Inconsolata"/>
            </a:endParaRPr>
          </a:p>
          <a:p>
            <a:pPr indent="457200" lvl="0" marL="457200" rtl="0" algn="l">
              <a:spcBef>
                <a:spcPts val="1000"/>
              </a:spcBef>
              <a:spcAft>
                <a:spcPts val="0"/>
              </a:spcAft>
              <a:buNone/>
            </a:pPr>
            <a:r>
              <a:rPr lang="es-419" sz="1600">
                <a:latin typeface="Inconsolata"/>
                <a:ea typeface="Inconsolata"/>
                <a:cs typeface="Inconsolata"/>
                <a:sym typeface="Inconsolata"/>
              </a:rPr>
              <a:t>arr = new int[7][8]; // Inválido</a:t>
            </a:r>
            <a:endParaRPr sz="1600">
              <a:latin typeface="Inconsolata"/>
              <a:ea typeface="Inconsolata"/>
              <a:cs typeface="Inconsolata"/>
              <a:sym typeface="Inconsolata"/>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Puede asignar una </a:t>
            </a:r>
            <a:r>
              <a:rPr lang="es-419" sz="1600">
                <a:latin typeface="Inconsolata"/>
                <a:ea typeface="Inconsolata"/>
                <a:cs typeface="Inconsolata"/>
                <a:sym typeface="Inconsolata"/>
              </a:rPr>
              <a:t>array</a:t>
            </a:r>
            <a:r>
              <a:rPr lang="es-419" sz="1600">
                <a:latin typeface="Ubuntu"/>
                <a:ea typeface="Ubuntu"/>
                <a:cs typeface="Ubuntu"/>
                <a:sym typeface="Ubuntu"/>
              </a:rPr>
              <a:t> de un tipo a una referencia de un </a:t>
            </a:r>
            <a:r>
              <a:rPr lang="es-419" sz="1600">
                <a:latin typeface="Inconsolata"/>
                <a:ea typeface="Inconsolata"/>
                <a:cs typeface="Inconsolata"/>
                <a:sym typeface="Inconsolata"/>
              </a:rPr>
              <a:t>array</a:t>
            </a:r>
            <a:r>
              <a:rPr lang="es-419" sz="1600">
                <a:latin typeface="Ubuntu"/>
                <a:ea typeface="Ubuntu"/>
                <a:cs typeface="Ubuntu"/>
                <a:sym typeface="Ubuntu"/>
              </a:rPr>
              <a:t> previamente declarada de uno de sus supertipos. Por ejemplo, una </a:t>
            </a:r>
            <a:r>
              <a:rPr lang="es-419" sz="1600">
                <a:latin typeface="Inconsolata"/>
                <a:ea typeface="Inconsolata"/>
                <a:cs typeface="Inconsolata"/>
                <a:sym typeface="Inconsolata"/>
              </a:rPr>
              <a:t>array</a:t>
            </a:r>
            <a:r>
              <a:rPr lang="es-419" sz="1600">
                <a:latin typeface="Ubuntu"/>
                <a:ea typeface="Ubuntu"/>
                <a:cs typeface="Ubuntu"/>
                <a:sym typeface="Ubuntu"/>
              </a:rPr>
              <a:t> de </a:t>
            </a:r>
            <a:r>
              <a:rPr lang="es-419" sz="1600">
                <a:latin typeface="Inconsolata"/>
                <a:ea typeface="Inconsolata"/>
                <a:cs typeface="Inconsolata"/>
                <a:sym typeface="Inconsolata"/>
              </a:rPr>
              <a:t>Honda</a:t>
            </a:r>
            <a:r>
              <a:rPr lang="es-419" sz="1600">
                <a:latin typeface="Ubuntu"/>
                <a:ea typeface="Ubuntu"/>
                <a:cs typeface="Ubuntu"/>
                <a:sym typeface="Ubuntu"/>
              </a:rPr>
              <a:t> se puede asignar a un </a:t>
            </a:r>
            <a:r>
              <a:rPr lang="es-419" sz="1600">
                <a:latin typeface="Inconsolata"/>
                <a:ea typeface="Inconsolata"/>
                <a:cs typeface="Inconsolata"/>
                <a:sym typeface="Inconsolata"/>
              </a:rPr>
              <a:t>array</a:t>
            </a:r>
            <a:r>
              <a:rPr lang="es-419" sz="1600">
                <a:latin typeface="Ubuntu"/>
                <a:ea typeface="Ubuntu"/>
                <a:cs typeface="Ubuntu"/>
                <a:sym typeface="Ubuntu"/>
              </a:rPr>
              <a:t> declarada como tipo </a:t>
            </a:r>
            <a:r>
              <a:rPr lang="es-419" sz="1600">
                <a:latin typeface="Inconsolata"/>
                <a:ea typeface="Inconsolata"/>
                <a:cs typeface="Inconsolata"/>
                <a:sym typeface="Inconsolata"/>
              </a:rPr>
              <a:t>Car</a:t>
            </a:r>
            <a:r>
              <a:rPr lang="es-419" sz="1600">
                <a:latin typeface="Ubuntu"/>
                <a:ea typeface="Ubuntu"/>
                <a:cs typeface="Ubuntu"/>
                <a:sym typeface="Ubuntu"/>
              </a:rPr>
              <a:t> (suponiendo que </a:t>
            </a:r>
            <a:r>
              <a:rPr lang="es-419" sz="1600">
                <a:latin typeface="Inconsolata"/>
                <a:ea typeface="Inconsolata"/>
                <a:cs typeface="Inconsolata"/>
                <a:sym typeface="Inconsolata"/>
              </a:rPr>
              <a:t>Honda</a:t>
            </a:r>
            <a:r>
              <a:rPr lang="es-419" sz="1600">
                <a:latin typeface="Ubuntu"/>
                <a:ea typeface="Ubuntu"/>
                <a:cs typeface="Ubuntu"/>
                <a:sym typeface="Ubuntu"/>
              </a:rPr>
              <a:t> extienda el coche).</a:t>
            </a:r>
            <a:endParaRPr sz="1600">
              <a:latin typeface="Ubuntu"/>
              <a:ea typeface="Ubuntu"/>
              <a:cs typeface="Ubuntu"/>
              <a:sym typeface="Ubuntu"/>
            </a:endParaRPr>
          </a:p>
          <a:p>
            <a:pPr indent="0" lvl="0" marL="0" rtl="0" algn="l">
              <a:spcBef>
                <a:spcPts val="1000"/>
              </a:spcBef>
              <a:spcAft>
                <a:spcPts val="0"/>
              </a:spcAft>
              <a:buNone/>
            </a:pPr>
            <a:r>
              <a:t/>
            </a:r>
            <a:endParaRPr sz="1600">
              <a:latin typeface="Ubuntu"/>
              <a:ea typeface="Ubuntu"/>
              <a:cs typeface="Ubuntu"/>
              <a:sym typeface="Ubuntu"/>
            </a:endParaRPr>
          </a:p>
          <a:p>
            <a:pPr indent="0" lvl="0" marL="0" rtl="0" algn="l">
              <a:spcBef>
                <a:spcPts val="1000"/>
              </a:spcBef>
              <a:spcAft>
                <a:spcPts val="1000"/>
              </a:spcAft>
              <a:buNone/>
            </a:pPr>
            <a:r>
              <a:t/>
            </a:r>
            <a:endParaRPr sz="1600">
              <a:latin typeface="Ubuntu"/>
              <a:ea typeface="Ubuntu"/>
              <a:cs typeface="Ubuntu"/>
              <a:sym typeface="Ubuntu"/>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85"/>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85"/>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85"/>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709" name="Google Shape;709;p85"/>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Using ArrayList</a:t>
            </a:r>
            <a:endParaRPr b="1" sz="2400">
              <a:latin typeface="Ubuntu"/>
              <a:ea typeface="Ubuntu"/>
              <a:cs typeface="Ubuntu"/>
              <a:sym typeface="Ubuntu"/>
            </a:endParaRPr>
          </a:p>
        </p:txBody>
      </p:sp>
      <p:sp>
        <p:nvSpPr>
          <p:cNvPr id="710" name="Google Shape;710;p85"/>
          <p:cNvSpPr txBox="1"/>
          <p:nvPr>
            <p:ph idx="1" type="body"/>
          </p:nvPr>
        </p:nvSpPr>
        <p:spPr>
          <a:xfrm>
            <a:off x="182400" y="1206775"/>
            <a:ext cx="8676000" cy="371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El </a:t>
            </a:r>
            <a:r>
              <a:rPr lang="es-419" sz="1400">
                <a:latin typeface="Inconsolata"/>
                <a:ea typeface="Inconsolata"/>
                <a:cs typeface="Inconsolata"/>
                <a:sym typeface="Inconsolata"/>
              </a:rPr>
              <a:t>ArrayList</a:t>
            </a:r>
            <a:r>
              <a:rPr lang="es-419" sz="1400">
                <a:latin typeface="Ubuntu"/>
                <a:ea typeface="Ubuntu"/>
                <a:cs typeface="Ubuntu"/>
                <a:sym typeface="Ubuntu"/>
              </a:rPr>
              <a:t> le permite cambiar el tamaño de su lista y hacer inserciones y eliminaciones a su lista mucho más fácilmente que los </a:t>
            </a:r>
            <a:r>
              <a:rPr lang="es-419" sz="1400">
                <a:latin typeface="Inconsolata"/>
                <a:ea typeface="Inconsolata"/>
                <a:cs typeface="Inconsolata"/>
                <a:sym typeface="Inconsolata"/>
              </a:rPr>
              <a:t>arrays</a:t>
            </a:r>
            <a:r>
              <a:rPr lang="es-419" sz="1400">
                <a:latin typeface="Ubuntu"/>
                <a:ea typeface="Ubuntu"/>
                <a:cs typeface="Ubuntu"/>
                <a:sym typeface="Ubuntu"/>
              </a:rPr>
              <a:t>.</a:t>
            </a:r>
            <a:endParaRPr sz="1400">
              <a:latin typeface="Ubuntu"/>
              <a:ea typeface="Ubuntu"/>
              <a:cs typeface="Ubuntu"/>
              <a:sym typeface="Ubuntu"/>
            </a:endParaRPr>
          </a:p>
          <a:p>
            <a:pPr indent="-317500" lvl="0" marL="457200" rtl="0" algn="l">
              <a:spcBef>
                <a:spcPts val="0"/>
              </a:spcBef>
              <a:spcAft>
                <a:spcPts val="0"/>
              </a:spcAft>
              <a:buSzPts val="1400"/>
              <a:buFont typeface="Ubuntu"/>
              <a:buChar char="●"/>
            </a:pPr>
            <a:r>
              <a:rPr lang="es-419" sz="1400">
                <a:latin typeface="Ubuntu"/>
                <a:ea typeface="Ubuntu"/>
                <a:cs typeface="Ubuntu"/>
                <a:sym typeface="Ubuntu"/>
              </a:rPr>
              <a:t>Para el examen OCA 7, las únicas declaraciones de </a:t>
            </a:r>
            <a:r>
              <a:rPr lang="es-419" sz="1400">
                <a:latin typeface="Inconsolata"/>
                <a:ea typeface="Inconsolata"/>
                <a:cs typeface="Inconsolata"/>
                <a:sym typeface="Inconsolata"/>
              </a:rPr>
              <a:t>ArrayList</a:t>
            </a:r>
            <a:r>
              <a:rPr lang="es-419" sz="1400">
                <a:latin typeface="Ubuntu"/>
                <a:ea typeface="Ubuntu"/>
                <a:cs typeface="Ubuntu"/>
                <a:sym typeface="Ubuntu"/>
              </a:rPr>
              <a:t> que necesita saber son de esta forma:</a:t>
            </a:r>
            <a:endParaRPr sz="1400">
              <a:latin typeface="Ubuntu"/>
              <a:ea typeface="Ubuntu"/>
              <a:cs typeface="Ubuntu"/>
              <a:sym typeface="Ubuntu"/>
            </a:endParaRPr>
          </a:p>
          <a:p>
            <a:pPr indent="0" lvl="0" marL="914400" rtl="0" algn="l">
              <a:lnSpc>
                <a:spcPct val="100000"/>
              </a:lnSpc>
              <a:spcBef>
                <a:spcPts val="1600"/>
              </a:spcBef>
              <a:spcAft>
                <a:spcPts val="0"/>
              </a:spcAft>
              <a:buNone/>
            </a:pPr>
            <a:r>
              <a:rPr lang="es-419" sz="1400">
                <a:latin typeface="Inconsolata"/>
                <a:ea typeface="Inconsolata"/>
                <a:cs typeface="Inconsolata"/>
                <a:sym typeface="Inconsolata"/>
              </a:rPr>
              <a:t>ArrayList&lt;type&gt; myList = new ArrayList&lt;type&gt;();</a:t>
            </a:r>
            <a:endParaRPr sz="1400">
              <a:latin typeface="Inconsolata"/>
              <a:ea typeface="Inconsolata"/>
              <a:cs typeface="Inconsolata"/>
              <a:sym typeface="Inconsolata"/>
            </a:endParaRPr>
          </a:p>
          <a:p>
            <a:pPr indent="0" lvl="0" marL="914400" rtl="0" algn="l">
              <a:lnSpc>
                <a:spcPct val="100000"/>
              </a:lnSpc>
              <a:spcBef>
                <a:spcPts val="0"/>
              </a:spcBef>
              <a:spcAft>
                <a:spcPts val="0"/>
              </a:spcAft>
              <a:buNone/>
            </a:pPr>
            <a:r>
              <a:rPr lang="es-419" sz="1400">
                <a:latin typeface="Inconsolata"/>
                <a:ea typeface="Inconsolata"/>
                <a:cs typeface="Inconsolata"/>
                <a:sym typeface="Inconsolata"/>
              </a:rPr>
              <a:t>List&lt;type&gt; myList2 = new ArrayList&lt;type&gt;(); //polimorfismo</a:t>
            </a:r>
            <a:endParaRPr sz="1400">
              <a:latin typeface="Inconsolata"/>
              <a:ea typeface="Inconsolata"/>
              <a:cs typeface="Inconsolata"/>
              <a:sym typeface="Inconsolata"/>
            </a:endParaRPr>
          </a:p>
          <a:p>
            <a:pPr indent="0" lvl="0" marL="457200" rtl="0" algn="l">
              <a:lnSpc>
                <a:spcPct val="100000"/>
              </a:lnSpc>
              <a:spcBef>
                <a:spcPts val="0"/>
              </a:spcBef>
              <a:spcAft>
                <a:spcPts val="0"/>
              </a:spcAft>
              <a:buClr>
                <a:schemeClr val="dk1"/>
              </a:buClr>
              <a:buSzPts val="1100"/>
              <a:buFont typeface="Arial"/>
              <a:buNone/>
            </a:pPr>
            <a:r>
              <a:t/>
            </a:r>
            <a:endParaRPr sz="1400">
              <a:latin typeface="Inconsolata"/>
              <a:ea typeface="Inconsolata"/>
              <a:cs typeface="Inconsolata"/>
              <a:sym typeface="Inconsolata"/>
            </a:endParaRPr>
          </a:p>
          <a:p>
            <a:pPr indent="-317500" lvl="0" marL="457200" rtl="0" algn="l">
              <a:spcBef>
                <a:spcPts val="0"/>
              </a:spcBef>
              <a:spcAft>
                <a:spcPts val="0"/>
              </a:spcAft>
              <a:buSzPts val="1400"/>
              <a:buChar char="●"/>
            </a:pPr>
            <a:r>
              <a:rPr lang="es-419" sz="1400">
                <a:latin typeface="Ubuntu"/>
                <a:ea typeface="Ubuntu"/>
                <a:cs typeface="Ubuntu"/>
                <a:sym typeface="Ubuntu"/>
              </a:rPr>
              <a:t>El </a:t>
            </a:r>
            <a:r>
              <a:rPr lang="es-419" sz="1400">
                <a:latin typeface="Inconsolata"/>
                <a:ea typeface="Inconsolata"/>
                <a:cs typeface="Inconsolata"/>
                <a:sym typeface="Inconsolata"/>
              </a:rPr>
              <a:t>ArrayList</a:t>
            </a:r>
            <a:r>
              <a:rPr lang="es-419" sz="1400">
                <a:latin typeface="Ubuntu"/>
                <a:ea typeface="Ubuntu"/>
                <a:cs typeface="Ubuntu"/>
                <a:sym typeface="Ubuntu"/>
              </a:rPr>
              <a:t> puede contener sólo objetos, no primitivos, pero recuerda que autoboxing puede hacer que parezca que estás agregando primitivas a un </a:t>
            </a:r>
            <a:r>
              <a:rPr lang="es-419" sz="1400">
                <a:latin typeface="Inconsolata"/>
                <a:ea typeface="Inconsolata"/>
                <a:cs typeface="Inconsolata"/>
                <a:sym typeface="Inconsolata"/>
              </a:rPr>
              <a:t>ArrayList</a:t>
            </a:r>
            <a:r>
              <a:rPr lang="es-419" sz="1400">
                <a:latin typeface="Ubuntu"/>
                <a:ea typeface="Ubuntu"/>
                <a:cs typeface="Ubuntu"/>
                <a:sym typeface="Ubuntu"/>
              </a:rPr>
              <a:t> cuando de hecho estás agregando una versión de wrapper de una primitiva.</a:t>
            </a:r>
            <a:endParaRPr sz="1400">
              <a:latin typeface="Ubuntu"/>
              <a:ea typeface="Ubuntu"/>
              <a:cs typeface="Ubuntu"/>
              <a:sym typeface="Ubuntu"/>
            </a:endParaRPr>
          </a:p>
          <a:p>
            <a:pPr indent="-317500" lvl="0" marL="457200" rtl="0" algn="l">
              <a:spcBef>
                <a:spcPts val="0"/>
              </a:spcBef>
              <a:spcAft>
                <a:spcPts val="0"/>
              </a:spcAft>
              <a:buSzPts val="1400"/>
              <a:buChar char="●"/>
            </a:pPr>
            <a:r>
              <a:rPr lang="es-419" sz="1400">
                <a:latin typeface="Ubuntu"/>
                <a:ea typeface="Ubuntu"/>
                <a:cs typeface="Ubuntu"/>
                <a:sym typeface="Ubuntu"/>
              </a:rPr>
              <a:t>El índice de </a:t>
            </a:r>
            <a:r>
              <a:rPr lang="es-419" sz="1400">
                <a:latin typeface="Inconsolata"/>
                <a:ea typeface="Inconsolata"/>
                <a:cs typeface="Inconsolata"/>
                <a:sym typeface="Inconsolata"/>
              </a:rPr>
              <a:t>ArrayList</a:t>
            </a:r>
            <a:r>
              <a:rPr lang="es-419" sz="1400">
                <a:latin typeface="Ubuntu"/>
                <a:ea typeface="Ubuntu"/>
                <a:cs typeface="Ubuntu"/>
                <a:sym typeface="Ubuntu"/>
              </a:rPr>
              <a:t> empieza en 0.</a:t>
            </a:r>
            <a:endParaRPr sz="1400">
              <a:latin typeface="Ubuntu"/>
              <a:ea typeface="Ubuntu"/>
              <a:cs typeface="Ubuntu"/>
              <a:sym typeface="Ubuntu"/>
            </a:endParaRPr>
          </a:p>
          <a:p>
            <a:pPr indent="-317500" lvl="0" marL="457200" rtl="0" algn="l">
              <a:spcBef>
                <a:spcPts val="0"/>
              </a:spcBef>
              <a:spcAft>
                <a:spcPts val="0"/>
              </a:spcAft>
              <a:buSzPts val="1400"/>
              <a:buChar char="●"/>
            </a:pPr>
            <a:r>
              <a:rPr lang="es-419" sz="1400">
                <a:latin typeface="Ubuntu"/>
                <a:ea typeface="Ubuntu"/>
                <a:cs typeface="Ubuntu"/>
                <a:sym typeface="Ubuntu"/>
              </a:rPr>
              <a:t>El </a:t>
            </a:r>
            <a:r>
              <a:rPr lang="es-419" sz="1400">
                <a:latin typeface="Inconsolata"/>
                <a:ea typeface="Inconsolata"/>
                <a:cs typeface="Inconsolata"/>
                <a:sym typeface="Inconsolata"/>
              </a:rPr>
              <a:t>ArrayList</a:t>
            </a:r>
            <a:r>
              <a:rPr lang="es-419" sz="1400">
                <a:latin typeface="Ubuntu"/>
                <a:ea typeface="Ubuntu"/>
                <a:cs typeface="Ubuntu"/>
                <a:sym typeface="Ubuntu"/>
              </a:rPr>
              <a:t> puede tener entradas duplicadas. Nota: Determinar si dos objetos son duplicados es más complicado de lo que parece y no aparece hasta el examen OCP 7.</a:t>
            </a:r>
            <a:endParaRPr sz="1400">
              <a:latin typeface="Ubuntu"/>
              <a:ea typeface="Ubuntu"/>
              <a:cs typeface="Ubuntu"/>
              <a:sym typeface="Ubuntu"/>
            </a:endParaRPr>
          </a:p>
          <a:p>
            <a:pPr indent="-317500" lvl="0" marL="457200" rtl="0" algn="l">
              <a:spcBef>
                <a:spcPts val="0"/>
              </a:spcBef>
              <a:spcAft>
                <a:spcPts val="0"/>
              </a:spcAft>
              <a:buSzPts val="1400"/>
              <a:buChar char="●"/>
            </a:pPr>
            <a:r>
              <a:rPr lang="es-419" sz="1400">
                <a:latin typeface="Ubuntu"/>
                <a:ea typeface="Ubuntu"/>
                <a:cs typeface="Ubuntu"/>
                <a:sym typeface="Ubuntu"/>
              </a:rPr>
              <a:t>El </a:t>
            </a:r>
            <a:r>
              <a:rPr lang="es-419" sz="1400">
                <a:latin typeface="Inconsolata"/>
                <a:ea typeface="Inconsolata"/>
                <a:cs typeface="Inconsolata"/>
                <a:sym typeface="Inconsolata"/>
              </a:rPr>
              <a:t>ArrayList</a:t>
            </a:r>
            <a:r>
              <a:rPr lang="es-419" sz="1400">
                <a:latin typeface="Ubuntu"/>
                <a:ea typeface="Ubuntu"/>
                <a:cs typeface="Ubuntu"/>
                <a:sym typeface="Ubuntu"/>
              </a:rPr>
              <a:t>  tiene los siguientes métodos que se recomienda recordar:</a:t>
            </a:r>
            <a:r>
              <a:rPr lang="es-419" sz="1400">
                <a:latin typeface="Inconsolata"/>
                <a:ea typeface="Inconsolata"/>
                <a:cs typeface="Inconsolata"/>
                <a:sym typeface="Inconsolata"/>
              </a:rPr>
              <a:t> add(element), add(index, element), clear(), contains(), get(index), indexOf(), remove(index), remove(object), </a:t>
            </a:r>
            <a:r>
              <a:rPr lang="es-419" sz="1400">
                <a:latin typeface="Ubuntu"/>
                <a:ea typeface="Ubuntu"/>
                <a:cs typeface="Ubuntu"/>
                <a:sym typeface="Ubuntu"/>
              </a:rPr>
              <a:t>and</a:t>
            </a:r>
            <a:r>
              <a:rPr lang="es-419" sz="1400">
                <a:latin typeface="Inconsolata"/>
                <a:ea typeface="Inconsolata"/>
                <a:cs typeface="Inconsolata"/>
                <a:sym typeface="Inconsolata"/>
              </a:rPr>
              <a:t> size()</a:t>
            </a:r>
            <a:r>
              <a:rPr lang="es-419" sz="1400">
                <a:latin typeface="Ubuntu"/>
                <a:ea typeface="Ubuntu"/>
                <a:cs typeface="Ubuntu"/>
                <a:sym typeface="Ubuntu"/>
              </a:rPr>
              <a:t>.</a:t>
            </a:r>
            <a:endParaRPr sz="1400">
              <a:latin typeface="Ubuntu"/>
              <a:ea typeface="Ubuntu"/>
              <a:cs typeface="Ubuntu"/>
              <a:sym typeface="Ubuntu"/>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86"/>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86"/>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86"/>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718" name="Google Shape;718;p86"/>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Assertions (I)</a:t>
            </a:r>
            <a:endParaRPr b="1" sz="2400">
              <a:latin typeface="Ubuntu"/>
              <a:ea typeface="Ubuntu"/>
              <a:cs typeface="Ubuntu"/>
              <a:sym typeface="Ubuntu"/>
            </a:endParaRPr>
          </a:p>
        </p:txBody>
      </p:sp>
      <p:sp>
        <p:nvSpPr>
          <p:cNvPr id="719" name="Google Shape;719;p86"/>
          <p:cNvSpPr txBox="1"/>
          <p:nvPr>
            <p:ph idx="1" type="body"/>
          </p:nvPr>
        </p:nvSpPr>
        <p:spPr>
          <a:xfrm>
            <a:off x="182400" y="1206775"/>
            <a:ext cx="8676000" cy="371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Char char="●"/>
            </a:pPr>
            <a:r>
              <a:rPr lang="es-419" sz="1400">
                <a:latin typeface="Ubuntu"/>
                <a:ea typeface="Ubuntu"/>
                <a:cs typeface="Ubuntu"/>
                <a:sym typeface="Ubuntu"/>
              </a:rPr>
              <a:t>Dado que se puede simular el efecto de aserciones utilizando otras construcciones de programación, se puede argumentar que el punto de agregar afirmaciones a </a:t>
            </a:r>
            <a:r>
              <a:rPr lang="es-419" sz="1400">
                <a:latin typeface="Inconsolata"/>
                <a:ea typeface="Inconsolata"/>
                <a:cs typeface="Inconsolata"/>
                <a:sym typeface="Inconsolata"/>
              </a:rPr>
              <a:t>Java</a:t>
            </a:r>
            <a:r>
              <a:rPr lang="es-419" sz="1400">
                <a:latin typeface="Ubuntu"/>
                <a:ea typeface="Ubuntu"/>
                <a:cs typeface="Ubuntu"/>
                <a:sym typeface="Ubuntu"/>
              </a:rPr>
              <a:t> es que son fáciles de escribir. Las declaraciones de aserción vienen en dos formas:.</a:t>
            </a:r>
            <a:endParaRPr sz="1400">
              <a:latin typeface="Ubuntu"/>
              <a:ea typeface="Ubuntu"/>
              <a:cs typeface="Ubuntu"/>
              <a:sym typeface="Ubuntu"/>
            </a:endParaRPr>
          </a:p>
          <a:p>
            <a:pPr indent="0" lvl="0" marL="914400" rtl="0" algn="l">
              <a:lnSpc>
                <a:spcPct val="100000"/>
              </a:lnSpc>
              <a:spcBef>
                <a:spcPts val="1600"/>
              </a:spcBef>
              <a:spcAft>
                <a:spcPts val="0"/>
              </a:spcAft>
              <a:buNone/>
            </a:pPr>
            <a:r>
              <a:rPr lang="es-419" sz="1400">
                <a:latin typeface="Inconsolata"/>
                <a:ea typeface="Inconsolata"/>
                <a:cs typeface="Inconsolata"/>
                <a:sym typeface="Inconsolata"/>
              </a:rPr>
              <a:t>assert boolean-expression;</a:t>
            </a:r>
            <a:br>
              <a:rPr lang="es-419" sz="1400">
                <a:latin typeface="Inconsolata"/>
                <a:ea typeface="Inconsolata"/>
                <a:cs typeface="Inconsolata"/>
                <a:sym typeface="Inconsolata"/>
              </a:rPr>
            </a:br>
            <a:r>
              <a:rPr lang="es-419" sz="1400">
                <a:latin typeface="Inconsolata"/>
                <a:ea typeface="Inconsolata"/>
                <a:cs typeface="Inconsolata"/>
                <a:sym typeface="Inconsolata"/>
              </a:rPr>
              <a:t>assert boolean-expression: information-expression;</a:t>
            </a:r>
            <a:endParaRPr sz="1400">
              <a:latin typeface="Inconsolata"/>
              <a:ea typeface="Inconsolata"/>
              <a:cs typeface="Inconsolata"/>
              <a:sym typeface="Inconsolata"/>
            </a:endParaRPr>
          </a:p>
          <a:p>
            <a:pPr indent="0" lvl="0" marL="457200" rtl="0" algn="l">
              <a:lnSpc>
                <a:spcPct val="100000"/>
              </a:lnSpc>
              <a:spcBef>
                <a:spcPts val="0"/>
              </a:spcBef>
              <a:spcAft>
                <a:spcPts val="0"/>
              </a:spcAft>
              <a:buClr>
                <a:schemeClr val="dk1"/>
              </a:buClr>
              <a:buSzPts val="1100"/>
              <a:buFont typeface="Arial"/>
              <a:buNone/>
            </a:pPr>
            <a:r>
              <a:t/>
            </a:r>
            <a:endParaRPr sz="1400">
              <a:latin typeface="Inconsolata"/>
              <a:ea typeface="Inconsolata"/>
              <a:cs typeface="Inconsolata"/>
              <a:sym typeface="Inconsolata"/>
            </a:endParaRPr>
          </a:p>
          <a:p>
            <a:pPr indent="-317500" lvl="0" marL="457200" rtl="0" algn="l">
              <a:spcBef>
                <a:spcPts val="0"/>
              </a:spcBef>
              <a:spcAft>
                <a:spcPts val="0"/>
              </a:spcAft>
              <a:buSzPts val="1400"/>
              <a:buChar char="●"/>
            </a:pPr>
            <a:r>
              <a:rPr lang="es-419" sz="1400">
                <a:latin typeface="Ubuntu"/>
                <a:ea typeface="Ubuntu"/>
                <a:cs typeface="Ubuntu"/>
                <a:sym typeface="Ubuntu"/>
              </a:rPr>
              <a:t>Ambas declaraciones dicen "Afirmo que la expresión booleana producirá un valor verdadero". Si no es así, la aserción producirá una excepción </a:t>
            </a:r>
            <a:r>
              <a:rPr lang="es-419" sz="1400">
                <a:latin typeface="Inconsolata"/>
                <a:ea typeface="Inconsolata"/>
                <a:cs typeface="Inconsolata"/>
                <a:sym typeface="Inconsolata"/>
              </a:rPr>
              <a:t>AssertionError</a:t>
            </a:r>
            <a:r>
              <a:rPr lang="es-419" sz="1400">
                <a:latin typeface="Ubuntu"/>
                <a:ea typeface="Ubuntu"/>
                <a:cs typeface="Ubuntu"/>
                <a:sym typeface="Ubuntu"/>
              </a:rPr>
              <a:t>. Esta es una subclase </a:t>
            </a:r>
            <a:r>
              <a:rPr lang="es-419" sz="1400">
                <a:latin typeface="Inconsolata"/>
                <a:ea typeface="Inconsolata"/>
                <a:cs typeface="Inconsolata"/>
                <a:sym typeface="Inconsolata"/>
              </a:rPr>
              <a:t>Throwable</a:t>
            </a:r>
            <a:r>
              <a:rPr lang="es-419" sz="1400">
                <a:latin typeface="Ubuntu"/>
                <a:ea typeface="Ubuntu"/>
                <a:cs typeface="Ubuntu"/>
                <a:sym typeface="Ubuntu"/>
              </a:rPr>
              <a:t>, y como tal no requiere una especificación de excepción.</a:t>
            </a:r>
            <a:br>
              <a:rPr lang="es-419" sz="1400">
                <a:latin typeface="Ubuntu"/>
                <a:ea typeface="Ubuntu"/>
                <a:cs typeface="Ubuntu"/>
                <a:sym typeface="Ubuntu"/>
              </a:rPr>
            </a:br>
            <a:r>
              <a:rPr lang="es-419" sz="1400">
                <a:latin typeface="Ubuntu"/>
                <a:ea typeface="Ubuntu"/>
                <a:cs typeface="Ubuntu"/>
                <a:sym typeface="Ubuntu"/>
              </a:rPr>
              <a:t>	</a:t>
            </a:r>
            <a:r>
              <a:rPr lang="es-419" sz="1400">
                <a:latin typeface="Inconsolata"/>
                <a:ea typeface="Inconsolata"/>
                <a:cs typeface="Inconsolata"/>
                <a:sym typeface="Inconsolata"/>
              </a:rPr>
              <a:t>public class Assert2 {</a:t>
            </a:r>
            <a:br>
              <a:rPr lang="es-419" sz="1400">
                <a:latin typeface="Inconsolata"/>
                <a:ea typeface="Inconsolata"/>
                <a:cs typeface="Inconsolata"/>
                <a:sym typeface="Inconsolata"/>
              </a:rPr>
            </a:br>
            <a:r>
              <a:rPr lang="es-419" sz="1400">
                <a:latin typeface="Inconsolata"/>
                <a:ea typeface="Inconsolata"/>
                <a:cs typeface="Inconsolata"/>
                <a:sym typeface="Inconsolata"/>
              </a:rPr>
              <a:t>  		public static void main(String[] args) {</a:t>
            </a:r>
            <a:br>
              <a:rPr lang="es-419" sz="1400">
                <a:latin typeface="Inconsolata"/>
                <a:ea typeface="Inconsolata"/>
                <a:cs typeface="Inconsolata"/>
                <a:sym typeface="Inconsolata"/>
              </a:rPr>
            </a:br>
            <a:r>
              <a:rPr lang="es-419" sz="1400">
                <a:latin typeface="Inconsolata"/>
                <a:ea typeface="Inconsolata"/>
                <a:cs typeface="Inconsolata"/>
                <a:sym typeface="Inconsolata"/>
              </a:rPr>
              <a:t>    			assert false: "Here's a message saying what happened";</a:t>
            </a:r>
            <a:br>
              <a:rPr lang="es-419" sz="1400">
                <a:latin typeface="Inconsolata"/>
                <a:ea typeface="Inconsolata"/>
                <a:cs typeface="Inconsolata"/>
                <a:sym typeface="Inconsolata"/>
              </a:rPr>
            </a:br>
            <a:r>
              <a:rPr lang="es-419" sz="1400">
                <a:latin typeface="Inconsolata"/>
                <a:ea typeface="Inconsolata"/>
                <a:cs typeface="Inconsolata"/>
                <a:sym typeface="Inconsolata"/>
              </a:rPr>
              <a:t> 		}	</a:t>
            </a:r>
            <a:br>
              <a:rPr lang="es-419" sz="1400">
                <a:latin typeface="Inconsolata"/>
                <a:ea typeface="Inconsolata"/>
                <a:cs typeface="Inconsolata"/>
                <a:sym typeface="Inconsolata"/>
              </a:rPr>
            </a:br>
            <a:r>
              <a:rPr lang="es-419" sz="1400">
                <a:latin typeface="Inconsolata"/>
                <a:ea typeface="Inconsolata"/>
                <a:cs typeface="Inconsolata"/>
                <a:sym typeface="Inconsolata"/>
              </a:rPr>
              <a:t>	}</a:t>
            </a:r>
            <a:br>
              <a:rPr lang="es-419" sz="1400">
                <a:latin typeface="Ubuntu"/>
                <a:ea typeface="Ubuntu"/>
                <a:cs typeface="Ubuntu"/>
                <a:sym typeface="Ubuntu"/>
              </a:rPr>
            </a:br>
            <a:endParaRPr sz="1400">
              <a:latin typeface="Ubuntu"/>
              <a:ea typeface="Ubuntu"/>
              <a:cs typeface="Ubuntu"/>
              <a:sym typeface="Ubuntu"/>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87"/>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87"/>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87"/>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727" name="Google Shape;727;p87"/>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Assertions (II)</a:t>
            </a:r>
            <a:endParaRPr b="1" sz="2400">
              <a:latin typeface="Ubuntu"/>
              <a:ea typeface="Ubuntu"/>
              <a:cs typeface="Ubuntu"/>
              <a:sym typeface="Ubuntu"/>
            </a:endParaRPr>
          </a:p>
        </p:txBody>
      </p:sp>
      <p:sp>
        <p:nvSpPr>
          <p:cNvPr id="728" name="Google Shape;728;p87"/>
          <p:cNvSpPr txBox="1"/>
          <p:nvPr>
            <p:ph idx="1" type="body"/>
          </p:nvPr>
        </p:nvSpPr>
        <p:spPr>
          <a:xfrm>
            <a:off x="182400" y="1359175"/>
            <a:ext cx="8676000" cy="371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Otro ejemplo es el método </a:t>
            </a:r>
            <a:r>
              <a:rPr lang="es-419" sz="1400">
                <a:latin typeface="Inconsolata"/>
                <a:ea typeface="Inconsolata"/>
                <a:cs typeface="Inconsolata"/>
                <a:sym typeface="Inconsolata"/>
              </a:rPr>
              <a:t>Thread.holdsLock ()</a:t>
            </a:r>
            <a:r>
              <a:rPr lang="es-419" sz="1400">
                <a:latin typeface="Ubuntu"/>
                <a:ea typeface="Ubuntu"/>
                <a:cs typeface="Ubuntu"/>
                <a:sym typeface="Ubuntu"/>
              </a:rPr>
              <a:t> introducido en JDK 1.4. Esto se utiliza para situaciones complejas de subprocesamiento (como iterar a través de una colección de una manera segura de subproceso) donde debe confiar en el programador cliente u otra clase en su sistema utilizando la biblioteca correctamente, en lugar de en la palabra clave sincronizada solo. Para asegurarse de que el código está siguiendo correctamente los dictados del diseño de su biblioteca, puede afirmar que el hilo actual en realidad tiene el bloqueo:</a:t>
            </a:r>
            <a:endParaRPr sz="1400">
              <a:latin typeface="Ubuntu"/>
              <a:ea typeface="Ubuntu"/>
              <a:cs typeface="Ubuntu"/>
              <a:sym typeface="Ubuntu"/>
            </a:endParaRPr>
          </a:p>
          <a:p>
            <a:pPr indent="457200" lvl="0" marL="457200" rtl="0" algn="l">
              <a:spcBef>
                <a:spcPts val="1600"/>
              </a:spcBef>
              <a:spcAft>
                <a:spcPts val="0"/>
              </a:spcAft>
              <a:buNone/>
            </a:pPr>
            <a:r>
              <a:rPr lang="es-419" sz="1400">
                <a:latin typeface="Inconsolata"/>
                <a:ea typeface="Inconsolata"/>
                <a:cs typeface="Inconsolata"/>
                <a:sym typeface="Inconsolata"/>
              </a:rPr>
              <a:t>assert Thread.holdsLock (this); // Aserción de estado de bloqueo</a:t>
            </a:r>
            <a:endParaRPr sz="1400">
              <a:latin typeface="Ubuntu"/>
              <a:ea typeface="Ubuntu"/>
              <a:cs typeface="Ubuntu"/>
              <a:sym typeface="Ubuntu"/>
            </a:endParaRPr>
          </a:p>
          <a:p>
            <a:pPr indent="0" lvl="0" marL="914400" rtl="0" algn="l">
              <a:spcBef>
                <a:spcPts val="1600"/>
              </a:spcBef>
              <a:spcAft>
                <a:spcPts val="1600"/>
              </a:spcAft>
              <a:buNone/>
            </a:pPr>
            <a:br>
              <a:rPr lang="es-419" sz="1400">
                <a:latin typeface="Ubuntu"/>
                <a:ea typeface="Ubuntu"/>
                <a:cs typeface="Ubuntu"/>
                <a:sym typeface="Ubuntu"/>
              </a:rPr>
            </a:br>
            <a:endParaRPr sz="1400">
              <a:latin typeface="Ubuntu"/>
              <a:ea typeface="Ubuntu"/>
              <a:cs typeface="Ubuntu"/>
              <a:sym typeface="Ubuntu"/>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88"/>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88"/>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88"/>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736" name="Google Shape;736;p88"/>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Assertions (III)</a:t>
            </a:r>
            <a:endParaRPr b="1" sz="2400">
              <a:latin typeface="Ubuntu"/>
              <a:ea typeface="Ubuntu"/>
              <a:cs typeface="Ubuntu"/>
              <a:sym typeface="Ubuntu"/>
            </a:endParaRPr>
          </a:p>
        </p:txBody>
      </p:sp>
      <p:sp>
        <p:nvSpPr>
          <p:cNvPr id="737" name="Google Shape;737;p88"/>
          <p:cNvSpPr txBox="1"/>
          <p:nvPr>
            <p:ph idx="1" type="body"/>
          </p:nvPr>
        </p:nvSpPr>
        <p:spPr>
          <a:xfrm>
            <a:off x="182400" y="1206775"/>
            <a:ext cx="8676000" cy="371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Las instrucciones de verificación son una adición valiosa a su código. Dado que las aserciones pueden ser deshabilitadas, las instrucciones de verificación deben utilizarse siempre que tenga conocimiento no obvio sobre el estado de su objeto o programa.</a:t>
            </a:r>
            <a:endParaRPr sz="1400">
              <a:latin typeface="Ubuntu"/>
              <a:ea typeface="Ubuntu"/>
              <a:cs typeface="Ubuntu"/>
              <a:sym typeface="Ubuntu"/>
            </a:endParaRPr>
          </a:p>
          <a:p>
            <a:pPr indent="0" lvl="0" marL="914400" rtl="0" algn="l">
              <a:spcBef>
                <a:spcPts val="1600"/>
              </a:spcBef>
              <a:spcAft>
                <a:spcPts val="1600"/>
              </a:spcAft>
              <a:buNone/>
            </a:pPr>
            <a:r>
              <a:rPr lang="es-419" sz="1400">
                <a:latin typeface="Inconsolata"/>
                <a:ea typeface="Inconsolata"/>
                <a:cs typeface="Inconsolata"/>
                <a:sym typeface="Inconsolata"/>
              </a:rPr>
              <a:t>static {</a:t>
            </a:r>
            <a:br>
              <a:rPr lang="es-419" sz="1400">
                <a:latin typeface="Inconsolata"/>
                <a:ea typeface="Inconsolata"/>
                <a:cs typeface="Inconsolata"/>
                <a:sym typeface="Inconsolata"/>
              </a:rPr>
            </a:br>
            <a:r>
              <a:rPr lang="es-419" sz="1400">
                <a:latin typeface="Inconsolata"/>
                <a:ea typeface="Inconsolata"/>
                <a:cs typeface="Inconsolata"/>
                <a:sym typeface="Inconsolata"/>
              </a:rPr>
              <a:t>	boolean assertionsEnabled = false;</a:t>
            </a:r>
            <a:br>
              <a:rPr lang="es-419" sz="1400">
                <a:latin typeface="Inconsolata"/>
                <a:ea typeface="Inconsolata"/>
                <a:cs typeface="Inconsolata"/>
                <a:sym typeface="Inconsolata"/>
              </a:rPr>
            </a:br>
            <a:r>
              <a:rPr lang="es-419" sz="1400">
                <a:latin typeface="Inconsolata"/>
                <a:ea typeface="Inconsolata"/>
                <a:cs typeface="Inconsolata"/>
                <a:sym typeface="Inconsolata"/>
              </a:rPr>
              <a:t>  	assert assertionsEnabled = true;</a:t>
            </a:r>
            <a:br>
              <a:rPr lang="es-419" sz="1400">
                <a:latin typeface="Inconsolata"/>
                <a:ea typeface="Inconsolata"/>
                <a:cs typeface="Inconsolata"/>
                <a:sym typeface="Inconsolata"/>
              </a:rPr>
            </a:br>
            <a:r>
              <a:rPr lang="es-419" sz="1400">
                <a:latin typeface="Inconsolata"/>
                <a:ea typeface="Inconsolata"/>
                <a:cs typeface="Inconsolata"/>
                <a:sym typeface="Inconsolata"/>
              </a:rPr>
              <a:t>  	if (!assertionsEnabled) {</a:t>
            </a:r>
            <a:br>
              <a:rPr lang="es-419" sz="1400">
                <a:latin typeface="Inconsolata"/>
                <a:ea typeface="Inconsolata"/>
                <a:cs typeface="Inconsolata"/>
                <a:sym typeface="Inconsolata"/>
              </a:rPr>
            </a:br>
            <a:r>
              <a:rPr lang="es-419" sz="1400">
                <a:latin typeface="Inconsolata"/>
                <a:ea typeface="Inconsolata"/>
                <a:cs typeface="Inconsolata"/>
                <a:sym typeface="Inconsolata"/>
              </a:rPr>
              <a:t>    		throw new RuntimeException("Assertions disabled");</a:t>
            </a:r>
            <a:br>
              <a:rPr lang="es-419" sz="1400">
                <a:latin typeface="Inconsolata"/>
                <a:ea typeface="Inconsolata"/>
                <a:cs typeface="Inconsolata"/>
                <a:sym typeface="Inconsolata"/>
              </a:rPr>
            </a:br>
            <a:r>
              <a:rPr lang="es-419" sz="1400">
                <a:latin typeface="Inconsolata"/>
                <a:ea typeface="Inconsolata"/>
                <a:cs typeface="Inconsolata"/>
                <a:sym typeface="Inconsolata"/>
              </a:rPr>
              <a:t>	}</a:t>
            </a:r>
            <a:br>
              <a:rPr lang="es-419" sz="1400">
                <a:latin typeface="Inconsolata"/>
                <a:ea typeface="Inconsolata"/>
                <a:cs typeface="Inconsolata"/>
                <a:sym typeface="Inconsolata"/>
              </a:rPr>
            </a:br>
            <a:r>
              <a:rPr lang="es-419" sz="1400">
                <a:latin typeface="Inconsolata"/>
                <a:ea typeface="Inconsolata"/>
                <a:cs typeface="Inconsolata"/>
                <a:sym typeface="Inconsolata"/>
              </a:rPr>
              <a:t>}</a:t>
            </a:r>
            <a:br>
              <a:rPr lang="es-419" sz="1400">
                <a:latin typeface="Ubuntu"/>
                <a:ea typeface="Ubuntu"/>
                <a:cs typeface="Ubuntu"/>
                <a:sym typeface="Ubuntu"/>
              </a:rPr>
            </a:br>
            <a:endParaRPr sz="1400">
              <a:latin typeface="Ubuntu"/>
              <a:ea typeface="Ubuntu"/>
              <a:cs typeface="Ubuntu"/>
              <a:sym typeface="Ubuntu"/>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9"/>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89"/>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89"/>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745" name="Google Shape;745;p89"/>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Assertions (IV)</a:t>
            </a:r>
            <a:endParaRPr b="1" sz="2400">
              <a:latin typeface="Ubuntu"/>
              <a:ea typeface="Ubuntu"/>
              <a:cs typeface="Ubuntu"/>
              <a:sym typeface="Ubuntu"/>
            </a:endParaRPr>
          </a:p>
        </p:txBody>
      </p:sp>
      <p:sp>
        <p:nvSpPr>
          <p:cNvPr id="746" name="Google Shape;746;p89"/>
          <p:cNvSpPr txBox="1"/>
          <p:nvPr>
            <p:ph idx="1" type="body"/>
          </p:nvPr>
        </p:nvSpPr>
        <p:spPr>
          <a:xfrm>
            <a:off x="182400" y="1206775"/>
            <a:ext cx="8676000" cy="3715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Ubuntu"/>
              <a:buChar char="●"/>
            </a:pPr>
            <a:r>
              <a:rPr lang="es-419" sz="1400">
                <a:latin typeface="Ubuntu"/>
                <a:ea typeface="Ubuntu"/>
                <a:cs typeface="Ubuntu"/>
                <a:sym typeface="Ubuntu"/>
              </a:rPr>
              <a:t>El siguiente conmutador permite afirmaciones en varias granularidades:</a:t>
            </a:r>
            <a:endParaRPr sz="1400">
              <a:latin typeface="Ubuntu"/>
              <a:ea typeface="Ubuntu"/>
              <a:cs typeface="Ubuntu"/>
              <a:sym typeface="Ubuntu"/>
            </a:endParaRPr>
          </a:p>
          <a:p>
            <a:pPr indent="0" lvl="0" marL="0" rtl="0" algn="l">
              <a:lnSpc>
                <a:spcPct val="100000"/>
              </a:lnSpc>
              <a:spcBef>
                <a:spcPts val="1600"/>
              </a:spcBef>
              <a:spcAft>
                <a:spcPts val="0"/>
              </a:spcAft>
              <a:buNone/>
            </a:pPr>
            <a:r>
              <a:rPr lang="es-419" sz="1400">
                <a:latin typeface="Ubuntu"/>
                <a:ea typeface="Ubuntu"/>
                <a:cs typeface="Ubuntu"/>
                <a:sym typeface="Ubuntu"/>
              </a:rPr>
              <a:t>	</a:t>
            </a:r>
            <a:r>
              <a:rPr lang="es-419" sz="1400">
                <a:latin typeface="Inconsolata"/>
                <a:ea typeface="Inconsolata"/>
                <a:cs typeface="Inconsolata"/>
                <a:sym typeface="Inconsolata"/>
              </a:rPr>
              <a:t>java [ -enableassertions | -ea  ] [:&lt;package name&gt;"..." | :&lt;class name&gt; ]</a:t>
            </a:r>
            <a:endParaRPr sz="1400">
              <a:latin typeface="Inconsolata"/>
              <a:ea typeface="Inconsolata"/>
              <a:cs typeface="Inconsolata"/>
              <a:sym typeface="Inconsolata"/>
            </a:endParaRPr>
          </a:p>
          <a:p>
            <a:pPr indent="-317500" lvl="0" marL="457200" rtl="0" algn="l">
              <a:lnSpc>
                <a:spcPct val="100000"/>
              </a:lnSpc>
              <a:spcBef>
                <a:spcPts val="1600"/>
              </a:spcBef>
              <a:spcAft>
                <a:spcPts val="0"/>
              </a:spcAft>
              <a:buSzPts val="1400"/>
              <a:buFont typeface="Ubuntu"/>
              <a:buChar char="●"/>
            </a:pPr>
            <a:r>
              <a:rPr lang="es-419" sz="1400">
                <a:latin typeface="Ubuntu"/>
                <a:ea typeface="Ubuntu"/>
                <a:cs typeface="Ubuntu"/>
                <a:sym typeface="Ubuntu"/>
              </a:rPr>
              <a:t>Sin argumentos, el conmutador habilita aserciones de forma predeterminada. Con un argumento que termina en "...", las aserciones se activan en el paquete especificado y en los subpaquetes. Si el argumento es simplemente "...", las aserciones se habilitan en el paquete sin nombre en el directorio de trabajo actual. Con un argumento que no termina en "...", las aserciones están habilitadas en la clase especificada.:</a:t>
            </a:r>
            <a:endParaRPr sz="1400">
              <a:latin typeface="Ubuntu"/>
              <a:ea typeface="Ubuntu"/>
              <a:cs typeface="Ubuntu"/>
              <a:sym typeface="Ubuntu"/>
            </a:endParaRPr>
          </a:p>
          <a:p>
            <a:pPr indent="0" lvl="0" marL="0" rtl="0" algn="l">
              <a:lnSpc>
                <a:spcPct val="100000"/>
              </a:lnSpc>
              <a:spcBef>
                <a:spcPts val="1600"/>
              </a:spcBef>
              <a:spcAft>
                <a:spcPts val="0"/>
              </a:spcAft>
              <a:buNone/>
            </a:pPr>
            <a:r>
              <a:rPr lang="es-419" sz="1400">
                <a:latin typeface="Ubuntu"/>
                <a:ea typeface="Ubuntu"/>
                <a:cs typeface="Ubuntu"/>
                <a:sym typeface="Ubuntu"/>
              </a:rPr>
              <a:t>	</a:t>
            </a:r>
            <a:r>
              <a:rPr lang="es-419" sz="1400">
                <a:latin typeface="Inconsolata"/>
                <a:ea typeface="Inconsolata"/>
                <a:cs typeface="Inconsolata"/>
                <a:sym typeface="Inconsolata"/>
              </a:rPr>
              <a:t>java [ -disableassertions | -da ] [:&lt;package name&gt;"..." | :&lt;class name&gt; ]</a:t>
            </a:r>
            <a:endParaRPr sz="1400">
              <a:latin typeface="Inconsolata"/>
              <a:ea typeface="Inconsolata"/>
              <a:cs typeface="Inconsolata"/>
              <a:sym typeface="Inconsolata"/>
            </a:endParaRPr>
          </a:p>
          <a:p>
            <a:pPr indent="-317500" lvl="0" marL="457200" rtl="0" algn="l">
              <a:lnSpc>
                <a:spcPct val="100000"/>
              </a:lnSpc>
              <a:spcBef>
                <a:spcPts val="1600"/>
              </a:spcBef>
              <a:spcAft>
                <a:spcPts val="0"/>
              </a:spcAft>
              <a:buSzPts val="1400"/>
              <a:buFont typeface="Ubuntu"/>
              <a:buChar char="●"/>
            </a:pPr>
            <a:r>
              <a:rPr lang="es-419" sz="1400">
                <a:latin typeface="Ubuntu"/>
                <a:ea typeface="Ubuntu"/>
                <a:cs typeface="Ubuntu"/>
                <a:sym typeface="Ubuntu"/>
              </a:rPr>
              <a:t>Si una sola línea de comandos contiene varias instancias de estos conmutadores, se procesan en orden antes de cargar cualquier clase. Por ejemplo, para ejecutar un programa con aserciones activadas sólo en el paquete com.wombat.fruitbat (y cualquier subpaquete), se podría utilizar el siguiente comando::</a:t>
            </a:r>
            <a:endParaRPr sz="1400">
              <a:latin typeface="Ubuntu"/>
              <a:ea typeface="Ubuntu"/>
              <a:cs typeface="Ubuntu"/>
              <a:sym typeface="Ubuntu"/>
            </a:endParaRPr>
          </a:p>
          <a:p>
            <a:pPr indent="0" lvl="0" marL="0" rtl="0" algn="l">
              <a:lnSpc>
                <a:spcPct val="100000"/>
              </a:lnSpc>
              <a:spcBef>
                <a:spcPts val="1600"/>
              </a:spcBef>
              <a:spcAft>
                <a:spcPts val="1600"/>
              </a:spcAft>
              <a:buClr>
                <a:schemeClr val="dk1"/>
              </a:buClr>
              <a:buSzPts val="1100"/>
              <a:buFont typeface="Arial"/>
              <a:buNone/>
            </a:pPr>
            <a:r>
              <a:rPr lang="es-419" sz="1400">
                <a:latin typeface="Ubuntu"/>
                <a:ea typeface="Ubuntu"/>
                <a:cs typeface="Ubuntu"/>
                <a:sym typeface="Ubuntu"/>
              </a:rPr>
              <a:t>	</a:t>
            </a:r>
            <a:r>
              <a:rPr lang="es-419" sz="1400">
                <a:latin typeface="Inconsolata"/>
                <a:ea typeface="Inconsolata"/>
                <a:cs typeface="Inconsolata"/>
                <a:sym typeface="Inconsolata"/>
              </a:rPr>
              <a:t>java -ea:com.wombat.fruitbat... java -ea:com.wombat.fruitbat... &lt;Main class&gt; </a:t>
            </a:r>
            <a:endParaRPr sz="1400">
              <a:latin typeface="Inconsolata"/>
              <a:ea typeface="Inconsolata"/>
              <a:cs typeface="Inconsolata"/>
              <a:sym typeface="Inconsolata"/>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90"/>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90"/>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90"/>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754" name="Google Shape;754;p90"/>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Assertions (V)</a:t>
            </a:r>
            <a:endParaRPr b="1" sz="2400">
              <a:latin typeface="Ubuntu"/>
              <a:ea typeface="Ubuntu"/>
              <a:cs typeface="Ubuntu"/>
              <a:sym typeface="Ubuntu"/>
            </a:endParaRPr>
          </a:p>
        </p:txBody>
      </p:sp>
      <p:sp>
        <p:nvSpPr>
          <p:cNvPr id="755" name="Google Shape;755;p90"/>
          <p:cNvSpPr txBox="1"/>
          <p:nvPr>
            <p:ph idx="1" type="body"/>
          </p:nvPr>
        </p:nvSpPr>
        <p:spPr>
          <a:xfrm>
            <a:off x="182400" y="1206775"/>
            <a:ext cx="8676000" cy="3715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Ubuntu"/>
              <a:buChar char="●"/>
            </a:pPr>
            <a:r>
              <a:rPr lang="es-419" sz="1400">
                <a:latin typeface="Ubuntu"/>
                <a:ea typeface="Ubuntu"/>
                <a:cs typeface="Ubuntu"/>
                <a:sym typeface="Ubuntu"/>
              </a:rPr>
              <a:t>Para ejecutar un programa con aserciones activadas en el paquete </a:t>
            </a:r>
            <a:r>
              <a:rPr lang="es-419" sz="1400">
                <a:latin typeface="Inconsolata"/>
                <a:ea typeface="Inconsolata"/>
                <a:cs typeface="Inconsolata"/>
                <a:sym typeface="Inconsolata"/>
              </a:rPr>
              <a:t>com.wombat.fruitbat </a:t>
            </a:r>
            <a:r>
              <a:rPr lang="es-419" sz="1400">
                <a:latin typeface="Ubuntu"/>
                <a:ea typeface="Ubuntu"/>
                <a:cs typeface="Ubuntu"/>
                <a:sym typeface="Ubuntu"/>
              </a:rPr>
              <a:t>pero deshabilitado en la clase com.wombat.fruitbat.Brickbat, se podría utilizar el siguiente comando::</a:t>
            </a:r>
            <a:endParaRPr sz="1400">
              <a:latin typeface="Ubuntu"/>
              <a:ea typeface="Ubuntu"/>
              <a:cs typeface="Ubuntu"/>
              <a:sym typeface="Ubuntu"/>
            </a:endParaRPr>
          </a:p>
          <a:p>
            <a:pPr indent="0" lvl="0" marL="0" rtl="0" algn="l">
              <a:lnSpc>
                <a:spcPct val="100000"/>
              </a:lnSpc>
              <a:spcBef>
                <a:spcPts val="1600"/>
              </a:spcBef>
              <a:spcAft>
                <a:spcPts val="0"/>
              </a:spcAft>
              <a:buNone/>
            </a:pPr>
            <a:r>
              <a:rPr lang="es-419" sz="1400">
                <a:latin typeface="Ubuntu"/>
                <a:ea typeface="Ubuntu"/>
                <a:cs typeface="Ubuntu"/>
                <a:sym typeface="Ubuntu"/>
              </a:rPr>
              <a:t>	</a:t>
            </a:r>
            <a:r>
              <a:rPr lang="es-419" sz="1400">
                <a:latin typeface="Inconsolata"/>
                <a:ea typeface="Inconsolata"/>
                <a:cs typeface="Inconsolata"/>
                <a:sym typeface="Inconsolata"/>
              </a:rPr>
              <a:t>java -ea:com.wombat.fruitbat... -da:com.wombat.fruitbat.Brickbat &lt;class&gt; </a:t>
            </a:r>
            <a:endParaRPr sz="1400">
              <a:latin typeface="Inconsolata"/>
              <a:ea typeface="Inconsolata"/>
              <a:cs typeface="Inconsolata"/>
              <a:sym typeface="Inconsolata"/>
            </a:endParaRPr>
          </a:p>
          <a:p>
            <a:pPr indent="-317500" lvl="0" marL="457200" rtl="0" algn="l">
              <a:lnSpc>
                <a:spcPct val="100000"/>
              </a:lnSpc>
              <a:spcBef>
                <a:spcPts val="1600"/>
              </a:spcBef>
              <a:spcAft>
                <a:spcPts val="0"/>
              </a:spcAft>
              <a:buSzPts val="1400"/>
              <a:buFont typeface="Ubuntu"/>
              <a:buChar char="●"/>
            </a:pPr>
            <a:r>
              <a:rPr lang="es-419" sz="1400">
                <a:latin typeface="Ubuntu"/>
                <a:ea typeface="Ubuntu"/>
                <a:cs typeface="Ubuntu"/>
                <a:sym typeface="Ubuntu"/>
              </a:rPr>
              <a:t>Los conmutadores anteriores se aplican a todos los cargadores de clases ya las clases del sistema (que no tienen un cargador de clases). Hay una excepción a esta regla: en su forma sin argumento, los modificadores no se aplican a clases de sistema. Esto hace que sea fácil activar afirmaciones en todas las clases excepto en las clases del sistema.</a:t>
            </a:r>
            <a:endParaRPr sz="1400">
              <a:latin typeface="Ubuntu"/>
              <a:ea typeface="Ubuntu"/>
              <a:cs typeface="Ubuntu"/>
              <a:sym typeface="Ubuntu"/>
            </a:endParaRPr>
          </a:p>
          <a:p>
            <a:pPr indent="0" lvl="0" marL="0" rtl="0" algn="l">
              <a:lnSpc>
                <a:spcPct val="100000"/>
              </a:lnSpc>
              <a:spcBef>
                <a:spcPts val="1600"/>
              </a:spcBef>
              <a:spcAft>
                <a:spcPts val="0"/>
              </a:spcAft>
              <a:buNone/>
            </a:pPr>
            <a:r>
              <a:rPr lang="es-419" sz="1400">
                <a:latin typeface="Ubuntu"/>
                <a:ea typeface="Ubuntu"/>
                <a:cs typeface="Ubuntu"/>
                <a:sym typeface="Ubuntu"/>
              </a:rPr>
              <a:t>	</a:t>
            </a:r>
            <a:r>
              <a:rPr lang="es-419" sz="1400">
                <a:latin typeface="Inconsolata"/>
                <a:ea typeface="Inconsolata"/>
                <a:cs typeface="Inconsolata"/>
                <a:sym typeface="Inconsolata"/>
              </a:rPr>
              <a:t>java [ -enablesystemassertions | -esa ] </a:t>
            </a:r>
            <a:endParaRPr sz="1400">
              <a:latin typeface="Inconsolata"/>
              <a:ea typeface="Inconsolata"/>
              <a:cs typeface="Inconsolata"/>
              <a:sym typeface="Inconsolata"/>
            </a:endParaRPr>
          </a:p>
          <a:p>
            <a:pPr indent="-317500" lvl="0" marL="457200" rtl="0" algn="l">
              <a:lnSpc>
                <a:spcPct val="100000"/>
              </a:lnSpc>
              <a:spcBef>
                <a:spcPts val="1600"/>
              </a:spcBef>
              <a:spcAft>
                <a:spcPts val="0"/>
              </a:spcAft>
              <a:buSzPts val="1400"/>
              <a:buFont typeface="Ubuntu"/>
              <a:buChar char="●"/>
            </a:pPr>
            <a:r>
              <a:rPr lang="es-419" sz="1400">
                <a:latin typeface="Ubuntu"/>
                <a:ea typeface="Ubuntu"/>
                <a:cs typeface="Ubuntu"/>
                <a:sym typeface="Ubuntu"/>
              </a:rPr>
              <a:t>Para permitir afirmaciones en todas las clases del sistema.:</a:t>
            </a:r>
            <a:endParaRPr sz="1400">
              <a:latin typeface="Ubuntu"/>
              <a:ea typeface="Ubuntu"/>
              <a:cs typeface="Ubuntu"/>
              <a:sym typeface="Ubuntu"/>
            </a:endParaRPr>
          </a:p>
          <a:p>
            <a:pPr indent="0" lvl="0" marL="0" rtl="0" algn="l">
              <a:lnSpc>
                <a:spcPct val="100000"/>
              </a:lnSpc>
              <a:spcBef>
                <a:spcPts val="1600"/>
              </a:spcBef>
              <a:spcAft>
                <a:spcPts val="0"/>
              </a:spcAft>
              <a:buNone/>
            </a:pPr>
            <a:r>
              <a:rPr lang="es-419" sz="1400">
                <a:latin typeface="Ubuntu"/>
                <a:ea typeface="Ubuntu"/>
                <a:cs typeface="Ubuntu"/>
                <a:sym typeface="Ubuntu"/>
              </a:rPr>
              <a:t>	</a:t>
            </a:r>
            <a:r>
              <a:rPr lang="es-419" sz="1400">
                <a:latin typeface="Inconsolata"/>
                <a:ea typeface="Inconsolata"/>
                <a:cs typeface="Inconsolata"/>
                <a:sym typeface="Inconsolata"/>
              </a:rPr>
              <a:t>java [ -disablesystemassertions | -dsa ]</a:t>
            </a:r>
            <a:endParaRPr sz="1400">
              <a:latin typeface="Inconsolata"/>
              <a:ea typeface="Inconsolata"/>
              <a:cs typeface="Inconsolata"/>
              <a:sym typeface="Inconsolata"/>
            </a:endParaRPr>
          </a:p>
          <a:p>
            <a:pPr indent="0" lvl="0" marL="0" rtl="0" algn="l">
              <a:lnSpc>
                <a:spcPct val="100000"/>
              </a:lnSpc>
              <a:spcBef>
                <a:spcPts val="1600"/>
              </a:spcBef>
              <a:spcAft>
                <a:spcPts val="1600"/>
              </a:spcAft>
              <a:buNone/>
            </a:pPr>
            <a:r>
              <a:t/>
            </a:r>
            <a:endParaRPr sz="1400">
              <a:latin typeface="Inconsolata"/>
              <a:ea typeface="Inconsolata"/>
              <a:cs typeface="Inconsolata"/>
              <a:sym typeface="Inconsolata"/>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91"/>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91"/>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91"/>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763" name="Google Shape;763;p91"/>
          <p:cNvSpPr txBox="1"/>
          <p:nvPr>
            <p:ph type="title"/>
          </p:nvPr>
        </p:nvSpPr>
        <p:spPr>
          <a:xfrm>
            <a:off x="5673400" y="656875"/>
            <a:ext cx="34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Assertions (VI)</a:t>
            </a:r>
            <a:endParaRPr b="1" sz="2400">
              <a:latin typeface="Ubuntu"/>
              <a:ea typeface="Ubuntu"/>
              <a:cs typeface="Ubuntu"/>
              <a:sym typeface="Ubuntu"/>
            </a:endParaRPr>
          </a:p>
        </p:txBody>
      </p:sp>
      <p:sp>
        <p:nvSpPr>
          <p:cNvPr id="764" name="Google Shape;764;p91"/>
          <p:cNvSpPr txBox="1"/>
          <p:nvPr>
            <p:ph idx="1" type="body"/>
          </p:nvPr>
        </p:nvSpPr>
        <p:spPr>
          <a:xfrm>
            <a:off x="182400" y="1206775"/>
            <a:ext cx="8676000" cy="371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419" sz="1400">
                <a:latin typeface="Ubuntu"/>
                <a:ea typeface="Ubuntu"/>
                <a:cs typeface="Ubuntu"/>
                <a:sym typeface="Ubuntu"/>
              </a:rPr>
              <a:t>Hay otra forma de controlar las aserciones: mediante programación, enganchando al objeto </a:t>
            </a:r>
            <a:r>
              <a:rPr lang="es-419" sz="1400">
                <a:latin typeface="Inconsolata"/>
                <a:ea typeface="Inconsolata"/>
                <a:cs typeface="Inconsolata"/>
                <a:sym typeface="Inconsolata"/>
              </a:rPr>
              <a:t>ClassLoader</a:t>
            </a:r>
            <a:r>
              <a:rPr lang="es-419" sz="1400">
                <a:latin typeface="Ubuntu"/>
                <a:ea typeface="Ubuntu"/>
                <a:cs typeface="Ubuntu"/>
                <a:sym typeface="Ubuntu"/>
              </a:rPr>
              <a:t>. JDK 1.4 agregó varios métodos nuevos a </a:t>
            </a:r>
            <a:r>
              <a:rPr lang="es-419" sz="1400">
                <a:latin typeface="Inconsolata"/>
                <a:ea typeface="Inconsolata"/>
                <a:cs typeface="Inconsolata"/>
                <a:sym typeface="Inconsolata"/>
              </a:rPr>
              <a:t>ClassLoader</a:t>
            </a:r>
            <a:r>
              <a:rPr lang="es-419" sz="1400">
                <a:latin typeface="Ubuntu"/>
                <a:ea typeface="Ubuntu"/>
                <a:cs typeface="Ubuntu"/>
                <a:sym typeface="Ubuntu"/>
              </a:rPr>
              <a:t> que permiten la activación y desactivación dinámica de aserciones, incluyendo </a:t>
            </a:r>
            <a:r>
              <a:rPr lang="es-419" sz="1400">
                <a:latin typeface="Inconsolata"/>
                <a:ea typeface="Inconsolata"/>
                <a:cs typeface="Inconsolata"/>
                <a:sym typeface="Inconsolata"/>
              </a:rPr>
              <a:t>setDefaultAssertionStatus ()</a:t>
            </a:r>
            <a:r>
              <a:rPr lang="es-419" sz="1400">
                <a:latin typeface="Ubuntu"/>
                <a:ea typeface="Ubuntu"/>
                <a:cs typeface="Ubuntu"/>
                <a:sym typeface="Ubuntu"/>
              </a:rPr>
              <a:t>, que establece el estado de aserción para todas las clases cargadas posteriormente.:</a:t>
            </a:r>
            <a:endParaRPr sz="1400">
              <a:latin typeface="Ubuntu"/>
              <a:ea typeface="Ubuntu"/>
              <a:cs typeface="Ubuntu"/>
              <a:sym typeface="Ubuntu"/>
            </a:endParaRPr>
          </a:p>
          <a:p>
            <a:pPr indent="0" lvl="0" marL="914400" rtl="0" algn="l">
              <a:lnSpc>
                <a:spcPct val="100000"/>
              </a:lnSpc>
              <a:spcBef>
                <a:spcPts val="1600"/>
              </a:spcBef>
              <a:spcAft>
                <a:spcPts val="1600"/>
              </a:spcAft>
              <a:buNone/>
            </a:pPr>
            <a:r>
              <a:rPr lang="es-419" sz="1400">
                <a:latin typeface="Inconsolata"/>
                <a:ea typeface="Inconsolata"/>
                <a:cs typeface="Inconsolata"/>
                <a:sym typeface="Inconsolata"/>
              </a:rPr>
              <a:t>public class LoaderAssertions {</a:t>
            </a:r>
            <a:br>
              <a:rPr lang="es-419" sz="1400">
                <a:latin typeface="Inconsolata"/>
                <a:ea typeface="Inconsolata"/>
                <a:cs typeface="Inconsolata"/>
                <a:sym typeface="Inconsolata"/>
              </a:rPr>
            </a:br>
            <a:r>
              <a:rPr lang="es-419" sz="1400">
                <a:latin typeface="Inconsolata"/>
                <a:ea typeface="Inconsolata"/>
                <a:cs typeface="Inconsolata"/>
                <a:sym typeface="Inconsolata"/>
              </a:rPr>
              <a:t>  public static void main(String[] args) {</a:t>
            </a:r>
            <a:br>
              <a:rPr lang="es-419" sz="1400">
                <a:latin typeface="Inconsolata"/>
                <a:ea typeface="Inconsolata"/>
                <a:cs typeface="Inconsolata"/>
                <a:sym typeface="Inconsolata"/>
              </a:rPr>
            </a:br>
            <a:r>
              <a:rPr lang="es-419" sz="1400">
                <a:latin typeface="Inconsolata"/>
                <a:ea typeface="Inconsolata"/>
                <a:cs typeface="Inconsolata"/>
                <a:sym typeface="Inconsolata"/>
              </a:rPr>
              <a:t>    ClassLoader.getSystemClassLoader().setDefaultAssertionStatus(true);</a:t>
            </a:r>
            <a:br>
              <a:rPr lang="es-419" sz="1400">
                <a:latin typeface="Inconsolata"/>
                <a:ea typeface="Inconsolata"/>
                <a:cs typeface="Inconsolata"/>
                <a:sym typeface="Inconsolata"/>
              </a:rPr>
            </a:br>
            <a:r>
              <a:rPr lang="es-419" sz="1400">
                <a:latin typeface="Inconsolata"/>
                <a:ea typeface="Inconsolata"/>
                <a:cs typeface="Inconsolata"/>
                <a:sym typeface="Inconsolata"/>
              </a:rPr>
              <a:t>    new Loaded().go();</a:t>
            </a:r>
            <a:br>
              <a:rPr lang="es-419" sz="1400">
                <a:latin typeface="Inconsolata"/>
                <a:ea typeface="Inconsolata"/>
                <a:cs typeface="Inconsolata"/>
                <a:sym typeface="Inconsolata"/>
              </a:rPr>
            </a:br>
            <a:r>
              <a:rPr lang="es-419" sz="1400">
                <a:latin typeface="Inconsolata"/>
                <a:ea typeface="Inconsolata"/>
                <a:cs typeface="Inconsolata"/>
                <a:sym typeface="Inconsolata"/>
              </a:rPr>
              <a:t>  }</a:t>
            </a:r>
            <a:br>
              <a:rPr lang="es-419" sz="1400">
                <a:latin typeface="Inconsolata"/>
                <a:ea typeface="Inconsolata"/>
                <a:cs typeface="Inconsolata"/>
                <a:sym typeface="Inconsolata"/>
              </a:rPr>
            </a:br>
            <a:r>
              <a:rPr lang="es-419" sz="1400">
                <a:latin typeface="Inconsolata"/>
                <a:ea typeface="Inconsolata"/>
                <a:cs typeface="Inconsolata"/>
                <a:sym typeface="Inconsolata"/>
              </a:rPr>
              <a:t>}</a:t>
            </a:r>
            <a:br>
              <a:rPr lang="es-419" sz="1400">
                <a:latin typeface="Inconsolata"/>
                <a:ea typeface="Inconsolata"/>
                <a:cs typeface="Inconsolata"/>
                <a:sym typeface="Inconsolata"/>
              </a:rPr>
            </a:br>
            <a:br>
              <a:rPr lang="es-419" sz="1400">
                <a:latin typeface="Inconsolata"/>
                <a:ea typeface="Inconsolata"/>
                <a:cs typeface="Inconsolata"/>
                <a:sym typeface="Inconsolata"/>
              </a:rPr>
            </a:br>
            <a:r>
              <a:rPr lang="es-419" sz="1400">
                <a:latin typeface="Inconsolata"/>
                <a:ea typeface="Inconsolata"/>
                <a:cs typeface="Inconsolata"/>
                <a:sym typeface="Inconsolata"/>
              </a:rPr>
              <a:t>class Loaded {</a:t>
            </a:r>
            <a:br>
              <a:rPr lang="es-419" sz="1400">
                <a:latin typeface="Inconsolata"/>
                <a:ea typeface="Inconsolata"/>
                <a:cs typeface="Inconsolata"/>
                <a:sym typeface="Inconsolata"/>
              </a:rPr>
            </a:br>
            <a:r>
              <a:rPr lang="es-419" sz="1400">
                <a:latin typeface="Inconsolata"/>
                <a:ea typeface="Inconsolata"/>
                <a:cs typeface="Inconsolata"/>
                <a:sym typeface="Inconsolata"/>
              </a:rPr>
              <a:t>  public void go() {</a:t>
            </a:r>
            <a:br>
              <a:rPr lang="es-419" sz="1400">
                <a:latin typeface="Inconsolata"/>
                <a:ea typeface="Inconsolata"/>
                <a:cs typeface="Inconsolata"/>
                <a:sym typeface="Inconsolata"/>
              </a:rPr>
            </a:br>
            <a:r>
              <a:rPr lang="es-419" sz="1400">
                <a:latin typeface="Inconsolata"/>
                <a:ea typeface="Inconsolata"/>
                <a:cs typeface="Inconsolata"/>
                <a:sym typeface="Inconsolata"/>
              </a:rPr>
              <a:t>    assert false: "Loaded.go()";</a:t>
            </a:r>
            <a:br>
              <a:rPr lang="es-419" sz="1400">
                <a:latin typeface="Inconsolata"/>
                <a:ea typeface="Inconsolata"/>
                <a:cs typeface="Inconsolata"/>
                <a:sym typeface="Inconsolata"/>
              </a:rPr>
            </a:br>
            <a:r>
              <a:rPr lang="es-419" sz="1400">
                <a:latin typeface="Inconsolata"/>
                <a:ea typeface="Inconsolata"/>
                <a:cs typeface="Inconsolata"/>
                <a:sym typeface="Inconsolata"/>
              </a:rPr>
              <a:t>  }</a:t>
            </a:r>
            <a:br>
              <a:rPr lang="es-419" sz="1400">
                <a:latin typeface="Inconsolata"/>
                <a:ea typeface="Inconsolata"/>
                <a:cs typeface="Inconsolata"/>
                <a:sym typeface="Inconsolata"/>
              </a:rPr>
            </a:br>
            <a:r>
              <a:rPr lang="es-419" sz="1400">
                <a:latin typeface="Inconsolata"/>
                <a:ea typeface="Inconsolata"/>
                <a:cs typeface="Inconsolata"/>
                <a:sym typeface="Inconsolata"/>
              </a:rPr>
              <a:t>}</a:t>
            </a:r>
            <a:br>
              <a:rPr lang="es-419" sz="1400">
                <a:latin typeface="Ubuntu"/>
                <a:ea typeface="Ubuntu"/>
                <a:cs typeface="Ubuntu"/>
                <a:sym typeface="Ubuntu"/>
              </a:rPr>
            </a:br>
            <a:endParaRPr sz="1400">
              <a:latin typeface="Ubuntu"/>
              <a:ea typeface="Ubuntu"/>
              <a:cs typeface="Ubuntu"/>
              <a:sym typeface="Ubuntu"/>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119" name="Google Shape;119;p20"/>
          <p:cNvSpPr txBox="1"/>
          <p:nvPr>
            <p:ph type="title"/>
          </p:nvPr>
        </p:nvSpPr>
        <p:spPr>
          <a:xfrm>
            <a:off x="5673400" y="265375"/>
            <a:ext cx="3470700" cy="9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Source File Declaration Rules (I)</a:t>
            </a:r>
            <a:endParaRPr b="1" sz="2400">
              <a:latin typeface="Ubuntu"/>
              <a:ea typeface="Ubuntu"/>
              <a:cs typeface="Ubuntu"/>
              <a:sym typeface="Ubuntu"/>
            </a:endParaRPr>
          </a:p>
        </p:txBody>
      </p:sp>
      <p:sp>
        <p:nvSpPr>
          <p:cNvPr id="120" name="Google Shape;120;p20"/>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latin typeface="Ubuntu"/>
                <a:ea typeface="Ubuntu"/>
                <a:cs typeface="Ubuntu"/>
                <a:sym typeface="Ubuntu"/>
              </a:rPr>
              <a:t>Las declaraciones de importación (si las hay) deben venir después del paquete y antes de la declaración de clase. </a:t>
            </a:r>
            <a:endParaRPr>
              <a:latin typeface="Ubuntu"/>
              <a:ea typeface="Ubuntu"/>
              <a:cs typeface="Ubuntu"/>
              <a:sym typeface="Ubuntu"/>
            </a:endParaRPr>
          </a:p>
          <a:p>
            <a:pPr indent="-342900" lvl="0" marL="457200" rtl="0" algn="l">
              <a:spcBef>
                <a:spcPts val="1000"/>
              </a:spcBef>
              <a:spcAft>
                <a:spcPts val="0"/>
              </a:spcAft>
              <a:buSzPts val="1800"/>
              <a:buChar char="●"/>
            </a:pPr>
            <a:r>
              <a:rPr lang="es-419">
                <a:latin typeface="Ubuntu"/>
                <a:ea typeface="Ubuntu"/>
                <a:cs typeface="Ubuntu"/>
                <a:sym typeface="Ubuntu"/>
              </a:rPr>
              <a:t>Si no hay ninguna instrucción package, las sentencias import deben ser las primeras (noncomment) declaraciones en el archivo de origen.</a:t>
            </a:r>
            <a:endParaRPr>
              <a:latin typeface="Ubuntu"/>
              <a:ea typeface="Ubuntu"/>
              <a:cs typeface="Ubuntu"/>
              <a:sym typeface="Ubuntu"/>
            </a:endParaRPr>
          </a:p>
          <a:p>
            <a:pPr indent="-342900" lvl="0" marL="457200" rtl="0" algn="l">
              <a:spcBef>
                <a:spcPts val="1000"/>
              </a:spcBef>
              <a:spcAft>
                <a:spcPts val="0"/>
              </a:spcAft>
              <a:buSzPts val="1800"/>
              <a:buChar char="●"/>
            </a:pPr>
            <a:r>
              <a:rPr lang="es-419">
                <a:latin typeface="Ubuntu"/>
                <a:ea typeface="Ubuntu"/>
                <a:cs typeface="Ubuntu"/>
                <a:sym typeface="Ubuntu"/>
              </a:rPr>
              <a:t>Las instrucciones package e import se aplican a todas las clases del archivo. </a:t>
            </a:r>
            <a:endParaRPr>
              <a:latin typeface="Ubuntu"/>
              <a:ea typeface="Ubuntu"/>
              <a:cs typeface="Ubuntu"/>
              <a:sym typeface="Ubuntu"/>
            </a:endParaRPr>
          </a:p>
          <a:p>
            <a:pPr indent="-342900" lvl="0" marL="457200" rtl="0" algn="l">
              <a:spcBef>
                <a:spcPts val="1000"/>
              </a:spcBef>
              <a:spcAft>
                <a:spcPts val="0"/>
              </a:spcAft>
              <a:buSzPts val="1800"/>
              <a:buFont typeface="Ubuntu"/>
              <a:buChar char="●"/>
            </a:pPr>
            <a:r>
              <a:rPr lang="es-419">
                <a:latin typeface="Ubuntu"/>
                <a:ea typeface="Ubuntu"/>
                <a:cs typeface="Ubuntu"/>
                <a:sym typeface="Ubuntu"/>
              </a:rPr>
              <a:t>Un archivo puede tener más de una clase no pública.</a:t>
            </a:r>
            <a:endParaRPr>
              <a:latin typeface="Ubuntu"/>
              <a:ea typeface="Ubuntu"/>
              <a:cs typeface="Ubuntu"/>
              <a:sym typeface="Ubuntu"/>
            </a:endParaRPr>
          </a:p>
          <a:p>
            <a:pPr indent="-342900" lvl="0" marL="457200" rtl="0" algn="l">
              <a:spcBef>
                <a:spcPts val="1000"/>
              </a:spcBef>
              <a:spcAft>
                <a:spcPts val="1000"/>
              </a:spcAft>
              <a:buSzPts val="1800"/>
              <a:buChar char="●"/>
            </a:pPr>
            <a:r>
              <a:rPr lang="es-419">
                <a:latin typeface="Ubuntu"/>
                <a:ea typeface="Ubuntu"/>
                <a:cs typeface="Ubuntu"/>
                <a:sym typeface="Ubuntu"/>
              </a:rPr>
              <a:t>Los archivos sin clases public no tienen restricciones de nombres.</a:t>
            </a:r>
            <a:endParaRPr>
              <a:latin typeface="Ubuntu"/>
              <a:ea typeface="Ubuntu"/>
              <a:cs typeface="Ubuntu"/>
              <a:sym typeface="Ubuntu"/>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92"/>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2"/>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92"/>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772" name="Google Shape;772;p92"/>
          <p:cNvSpPr txBox="1"/>
          <p:nvPr>
            <p:ph type="title"/>
          </p:nvPr>
        </p:nvSpPr>
        <p:spPr>
          <a:xfrm>
            <a:off x="5673400" y="265350"/>
            <a:ext cx="3470700" cy="9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Using break and continue</a:t>
            </a:r>
            <a:endParaRPr b="1" sz="2400">
              <a:latin typeface="Ubuntu"/>
              <a:ea typeface="Ubuntu"/>
              <a:cs typeface="Ubuntu"/>
              <a:sym typeface="Ubuntu"/>
            </a:endParaRPr>
          </a:p>
        </p:txBody>
      </p:sp>
      <p:sp>
        <p:nvSpPr>
          <p:cNvPr id="773" name="Google Shape;773;p92"/>
          <p:cNvSpPr txBox="1"/>
          <p:nvPr>
            <p:ph idx="1" type="body"/>
          </p:nvPr>
        </p:nvSpPr>
        <p:spPr>
          <a:xfrm>
            <a:off x="182400" y="1427500"/>
            <a:ext cx="8676000" cy="3570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Ubuntu"/>
              <a:buChar char="●"/>
            </a:pPr>
            <a:r>
              <a:rPr lang="es-419" sz="1600">
                <a:latin typeface="Ubuntu"/>
                <a:ea typeface="Ubuntu"/>
                <a:cs typeface="Ubuntu"/>
                <a:sym typeface="Ubuntu"/>
              </a:rPr>
              <a:t>Una instrucción </a:t>
            </a:r>
            <a:r>
              <a:rPr lang="es-419" sz="1600">
                <a:latin typeface="Inconsolata"/>
                <a:ea typeface="Inconsolata"/>
                <a:cs typeface="Inconsolata"/>
                <a:sym typeface="Inconsolata"/>
              </a:rPr>
              <a:t>break</a:t>
            </a:r>
            <a:r>
              <a:rPr lang="es-419" sz="1600">
                <a:latin typeface="Ubuntu"/>
                <a:ea typeface="Ubuntu"/>
                <a:cs typeface="Ubuntu"/>
                <a:sym typeface="Ubuntu"/>
              </a:rPr>
              <a:t> no etiquetada hará que la iteración actual de la construcción de bucles más interna se detenga y </a:t>
            </a:r>
            <a:r>
              <a:rPr lang="es-419" sz="1600">
                <a:latin typeface="Inconsolata"/>
                <a:ea typeface="Inconsolata"/>
                <a:cs typeface="Inconsolata"/>
                <a:sym typeface="Inconsolata"/>
              </a:rPr>
              <a:t>continue</a:t>
            </a:r>
            <a:r>
              <a:rPr lang="es-419" sz="1600">
                <a:latin typeface="Ubuntu"/>
                <a:ea typeface="Ubuntu"/>
                <a:cs typeface="Ubuntu"/>
                <a:sym typeface="Ubuntu"/>
              </a:rPr>
              <a:t>  en la línea de código que sigue al bucle para ejecutarse.</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Una instrucción continue no etiquetada, hará que la iteración actual del bucle más interno se detenga, la condición de ese bucle que se verifique y si se cumple la condición, el bucle se ejecute de nuevo.</a:t>
            </a:r>
            <a:endParaRPr sz="1600">
              <a:latin typeface="Ubuntu"/>
              <a:ea typeface="Ubuntu"/>
              <a:cs typeface="Ubuntu"/>
              <a:sym typeface="Ubuntu"/>
            </a:endParaRPr>
          </a:p>
          <a:p>
            <a:pPr indent="-330200" lvl="0" marL="457200" rtl="0" algn="l">
              <a:spcBef>
                <a:spcPts val="1000"/>
              </a:spcBef>
              <a:spcAft>
                <a:spcPts val="0"/>
              </a:spcAft>
              <a:buSzPts val="1600"/>
              <a:buFont typeface="Ubuntu"/>
              <a:buChar char="●"/>
            </a:pPr>
            <a:r>
              <a:rPr lang="es-419" sz="1600">
                <a:latin typeface="Ubuntu"/>
                <a:ea typeface="Ubuntu"/>
                <a:cs typeface="Ubuntu"/>
                <a:sym typeface="Ubuntu"/>
              </a:rPr>
              <a:t>Si la sentencia </a:t>
            </a:r>
            <a:r>
              <a:rPr lang="es-419" sz="1600">
                <a:latin typeface="Inconsolata"/>
                <a:ea typeface="Inconsolata"/>
                <a:cs typeface="Inconsolata"/>
                <a:sym typeface="Inconsolata"/>
              </a:rPr>
              <a:t>break</a:t>
            </a:r>
            <a:r>
              <a:rPr lang="es-419" sz="1600">
                <a:latin typeface="Ubuntu"/>
                <a:ea typeface="Ubuntu"/>
                <a:cs typeface="Ubuntu"/>
                <a:sym typeface="Ubuntu"/>
              </a:rPr>
              <a:t> o la sentencia </a:t>
            </a:r>
            <a:r>
              <a:rPr lang="es-419" sz="1600">
                <a:latin typeface="Inconsolata"/>
                <a:ea typeface="Inconsolata"/>
                <a:cs typeface="Inconsolata"/>
                <a:sym typeface="Inconsolata"/>
              </a:rPr>
              <a:t>continue</a:t>
            </a:r>
            <a:r>
              <a:rPr lang="es-419" sz="1600">
                <a:latin typeface="Ubuntu"/>
                <a:ea typeface="Ubuntu"/>
                <a:cs typeface="Ubuntu"/>
                <a:sym typeface="Ubuntu"/>
              </a:rPr>
              <a:t> están etiquetadas, hará que se produzca una acción similar en el bucle etiquetado, no en el bucle interno mas cercano.</a:t>
            </a:r>
            <a:endParaRPr sz="1600">
              <a:latin typeface="Ubuntu"/>
              <a:ea typeface="Ubuntu"/>
              <a:cs typeface="Ubuntu"/>
              <a:sym typeface="Ubuntu"/>
            </a:endParaRPr>
          </a:p>
          <a:p>
            <a:pPr indent="0" lvl="0" marL="0" rtl="0" algn="l">
              <a:spcBef>
                <a:spcPts val="1000"/>
              </a:spcBef>
              <a:spcAft>
                <a:spcPts val="1000"/>
              </a:spcAft>
              <a:buNone/>
            </a:pPr>
            <a:r>
              <a:t/>
            </a:r>
            <a:endParaRPr sz="1600">
              <a:latin typeface="Ubuntu"/>
              <a:ea typeface="Ubuntu"/>
              <a:cs typeface="Ubuntu"/>
              <a:sym typeface="Ubuntu"/>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p:nvPr/>
        </p:nvSpPr>
        <p:spPr>
          <a:xfrm>
            <a:off x="0" y="0"/>
            <a:ext cx="9144000" cy="294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a:off x="0" y="232525"/>
            <a:ext cx="9144000" cy="96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ph type="title"/>
          </p:nvPr>
        </p:nvSpPr>
        <p:spPr>
          <a:xfrm>
            <a:off x="135075" y="428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Ubuntu"/>
                <a:ea typeface="Ubuntu"/>
                <a:cs typeface="Ubuntu"/>
                <a:sym typeface="Ubuntu"/>
              </a:rPr>
              <a:t>Resumen</a:t>
            </a:r>
            <a:endParaRPr b="1" sz="3600">
              <a:solidFill>
                <a:srgbClr val="FFFFFF"/>
              </a:solidFill>
              <a:latin typeface="Ubuntu"/>
              <a:ea typeface="Ubuntu"/>
              <a:cs typeface="Ubuntu"/>
              <a:sym typeface="Ubuntu"/>
            </a:endParaRPr>
          </a:p>
          <a:p>
            <a:pPr indent="0" lvl="0" marL="0" rtl="0" algn="l">
              <a:spcBef>
                <a:spcPts val="0"/>
              </a:spcBef>
              <a:spcAft>
                <a:spcPts val="0"/>
              </a:spcAft>
              <a:buNone/>
            </a:pPr>
            <a:r>
              <a:t/>
            </a:r>
            <a:endParaRPr b="1" sz="3600">
              <a:latin typeface="Ubuntu"/>
              <a:ea typeface="Ubuntu"/>
              <a:cs typeface="Ubuntu"/>
              <a:sym typeface="Ubuntu"/>
            </a:endParaRPr>
          </a:p>
        </p:txBody>
      </p:sp>
      <p:sp>
        <p:nvSpPr>
          <p:cNvPr id="128" name="Google Shape;128;p21"/>
          <p:cNvSpPr txBox="1"/>
          <p:nvPr>
            <p:ph type="title"/>
          </p:nvPr>
        </p:nvSpPr>
        <p:spPr>
          <a:xfrm>
            <a:off x="5673400" y="265375"/>
            <a:ext cx="3470700" cy="9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rgbClr val="FFFFFF"/>
                </a:solidFill>
                <a:latin typeface="Ubuntu"/>
                <a:ea typeface="Ubuntu"/>
                <a:cs typeface="Ubuntu"/>
                <a:sym typeface="Ubuntu"/>
              </a:rPr>
              <a:t>Source File Declaration Rules (II)</a:t>
            </a:r>
            <a:endParaRPr b="1" sz="2400">
              <a:latin typeface="Ubuntu"/>
              <a:ea typeface="Ubuntu"/>
              <a:cs typeface="Ubuntu"/>
              <a:sym typeface="Ubuntu"/>
            </a:endParaRPr>
          </a:p>
        </p:txBody>
      </p:sp>
      <p:sp>
        <p:nvSpPr>
          <p:cNvPr id="129" name="Google Shape;129;p21"/>
          <p:cNvSpPr txBox="1"/>
          <p:nvPr>
            <p:ph idx="1" type="body"/>
          </p:nvPr>
        </p:nvSpPr>
        <p:spPr>
          <a:xfrm>
            <a:off x="182400" y="1427500"/>
            <a:ext cx="8676000" cy="3521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419" sz="2000">
                <a:latin typeface="Ubuntu"/>
                <a:ea typeface="Ubuntu"/>
                <a:cs typeface="Ubuntu"/>
                <a:sym typeface="Ubuntu"/>
              </a:rPr>
              <a:t>Las declaraciones de importación (si las hay) deben venir después del paquete y antes de la declaración de clase. Si no hay ninguna instrucción package, las sentencias import deben ser las primeras (noncomment) declaraciones en el archivo de origen.</a:t>
            </a:r>
            <a:endParaRPr sz="2000">
              <a:latin typeface="Ubuntu"/>
              <a:ea typeface="Ubuntu"/>
              <a:cs typeface="Ubuntu"/>
              <a:sym typeface="Ubuntu"/>
            </a:endParaRPr>
          </a:p>
          <a:p>
            <a:pPr indent="-355600" lvl="0" marL="457200" rtl="0" algn="l">
              <a:spcBef>
                <a:spcPts val="1000"/>
              </a:spcBef>
              <a:spcAft>
                <a:spcPts val="0"/>
              </a:spcAft>
              <a:buSzPts val="2000"/>
              <a:buChar char="●"/>
            </a:pPr>
            <a:r>
              <a:rPr lang="es-419" sz="2000">
                <a:latin typeface="Ubuntu"/>
                <a:ea typeface="Ubuntu"/>
                <a:cs typeface="Ubuntu"/>
                <a:sym typeface="Ubuntu"/>
              </a:rPr>
              <a:t>Las instrucciones package e import se aplican a todas las clases del archivo. </a:t>
            </a:r>
            <a:endParaRPr sz="2000">
              <a:latin typeface="Ubuntu"/>
              <a:ea typeface="Ubuntu"/>
              <a:cs typeface="Ubuntu"/>
              <a:sym typeface="Ubuntu"/>
            </a:endParaRPr>
          </a:p>
          <a:p>
            <a:pPr indent="-355600" lvl="0" marL="457200" rtl="0" algn="l">
              <a:spcBef>
                <a:spcPts val="1000"/>
              </a:spcBef>
              <a:spcAft>
                <a:spcPts val="0"/>
              </a:spcAft>
              <a:buSzPts val="2000"/>
              <a:buFont typeface="Ubuntu"/>
              <a:buChar char="●"/>
            </a:pPr>
            <a:r>
              <a:rPr lang="es-419" sz="2000">
                <a:latin typeface="Ubuntu"/>
                <a:ea typeface="Ubuntu"/>
                <a:cs typeface="Ubuntu"/>
                <a:sym typeface="Ubuntu"/>
              </a:rPr>
              <a:t>Un archivo puede tener más de una clase no pública.</a:t>
            </a:r>
            <a:endParaRPr sz="2000">
              <a:latin typeface="Ubuntu"/>
              <a:ea typeface="Ubuntu"/>
              <a:cs typeface="Ubuntu"/>
              <a:sym typeface="Ubuntu"/>
            </a:endParaRPr>
          </a:p>
          <a:p>
            <a:pPr indent="-355600" lvl="0" marL="457200" rtl="0" algn="l">
              <a:spcBef>
                <a:spcPts val="1000"/>
              </a:spcBef>
              <a:spcAft>
                <a:spcPts val="1000"/>
              </a:spcAft>
              <a:buSzPts val="2000"/>
              <a:buChar char="●"/>
            </a:pPr>
            <a:r>
              <a:rPr lang="es-419" sz="2000">
                <a:latin typeface="Ubuntu"/>
                <a:ea typeface="Ubuntu"/>
                <a:cs typeface="Ubuntu"/>
                <a:sym typeface="Ubuntu"/>
              </a:rPr>
              <a:t>Los archivos sin clases public no tienen restricciones de nombres.</a:t>
            </a:r>
            <a:endParaRPr sz="2000">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