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D7E349-1305-4BCC-AECF-BBDE7F064A02}">
  <a:tblStyle styleId="{D8D7E349-1305-4BCC-AECF-BBDE7F064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4ad98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44ad98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40d630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40d63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636121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636121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636121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636121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6361211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6361211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6361211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6361211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6361211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6361211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636121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636121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6361211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6361211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BİTSEL OPERATÖRLER 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BİTSEL OPERATÖRLERLE İKİ SAYININ TOPLAMI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Hazırlayan: Bülend Hoca (bulendhoc@gmail.com)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14925" y="697200"/>
            <a:ext cx="85812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Task-1</a:t>
            </a:r>
            <a:r>
              <a:rPr lang="t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İki sayının içeriğini yerinde değiştiren (3.bir değişken kullanmadan) bir programı kodlayınız.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tr"/>
              <a:t>Task-2.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tr"/>
              <a:t>a-b işlemini ‘-’ operatörünü kullanmadan gerçekleştiren bir programı kodlayınız.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321550" y="630225"/>
            <a:ext cx="85173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‘a + b’ işleminde ;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‘+’ simgesine </a:t>
            </a:r>
            <a:r>
              <a:rPr lang="tr" sz="3600">
                <a:solidFill>
                  <a:srgbClr val="1C4587"/>
                </a:solidFill>
                <a:highlight>
                  <a:schemeClr val="lt1"/>
                </a:highlight>
              </a:rPr>
              <a:t>operato</a:t>
            </a:r>
            <a:r>
              <a:rPr lang="tr" sz="3600">
                <a:solidFill>
                  <a:schemeClr val="accent1"/>
                </a:solidFill>
                <a:highlight>
                  <a:schemeClr val="lt1"/>
                </a:highlight>
              </a:rPr>
              <a:t>r</a:t>
            </a:r>
            <a:r>
              <a:rPr lang="tr" sz="3600"/>
              <a:t> yani </a:t>
            </a:r>
            <a:r>
              <a:rPr lang="tr" sz="3600">
                <a:solidFill>
                  <a:srgbClr val="00FF00"/>
                </a:solidFill>
              </a:rPr>
              <a:t>işleç</a:t>
            </a:r>
            <a:r>
              <a:rPr lang="tr" sz="3600"/>
              <a:t>,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a, b gibi değişkenlere ise </a:t>
            </a:r>
            <a:r>
              <a:rPr lang="tr" sz="3600">
                <a:highlight>
                  <a:srgbClr val="0000FF"/>
                </a:highlight>
              </a:rPr>
              <a:t>operand,</a:t>
            </a:r>
            <a:r>
              <a:rPr lang="tr" sz="3600"/>
              <a:t> yani </a:t>
            </a:r>
            <a:r>
              <a:rPr lang="tr" sz="3600">
                <a:solidFill>
                  <a:srgbClr val="00FF00"/>
                </a:solidFill>
              </a:rPr>
              <a:t>işlenen</a:t>
            </a:r>
            <a:r>
              <a:rPr lang="tr" sz="3600"/>
              <a:t> denir.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highlight>
                  <a:srgbClr val="BF9000"/>
                </a:highlight>
              </a:rPr>
              <a:t>Bitsel operatörler;</a:t>
            </a:r>
            <a:r>
              <a:rPr lang="tr" sz="3600">
                <a:highlight>
                  <a:srgbClr val="FFF2CC"/>
                </a:highlight>
              </a:rPr>
              <a:t> </a:t>
            </a:r>
            <a:r>
              <a:rPr lang="tr" sz="3600"/>
              <a:t>bit bazında (1,0,..) işlem yapan operatörlerdir.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180075" y="3480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BİTSEL OPERATÖRLER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1920275" y="9029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{D8D7E349-1305-4BCC-AECF-BBDE7F064A02}</a:tableStyleId>
              </a:tblPr>
              <a:tblGrid>
                <a:gridCol w="1696900"/>
                <a:gridCol w="830125"/>
                <a:gridCol w="1152700"/>
                <a:gridCol w="1219975"/>
                <a:gridCol w="945000"/>
                <a:gridCol w="996500"/>
              </a:tblGrid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İşlem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Operatör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MATEMATIKSEL GÖSTERİMİ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C/C++/Java/ PYTHON Notasyonu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Örnek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Sonuç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 (AND)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&amp; 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3&amp;5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(011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&amp;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101 ) = 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VEYA (OR)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| 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3|5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Özel VEYA (XOR)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^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^ 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3^5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Değil (NOT)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~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7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</a:t>
                      </a: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veya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~ A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~3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Sola kaydırma (LSHIFT)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&lt;&lt;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&lt;&lt; basamak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&lt;&lt; değer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3&lt;&lt;2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Sağa kaydırma(RSHIFT)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&gt;&gt;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&gt;&gt; basamak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&gt;&gt; değer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9&gt;&gt;2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" name="Google Shape;85;p15"/>
          <p:cNvCxnSpPr/>
          <p:nvPr/>
        </p:nvCxnSpPr>
        <p:spPr>
          <a:xfrm>
            <a:off x="5167875" y="3205550"/>
            <a:ext cx="1782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72850" y="373300"/>
            <a:ext cx="84954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MANTIK (LOGIC) KAPILARININ ÇALIŞMA MANTIĞI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50" y="1211350"/>
            <a:ext cx="3619500" cy="162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6"/>
          <p:cNvGraphicFramePr/>
          <p:nvPr/>
        </p:nvGraphicFramePr>
        <p:xfrm>
          <a:off x="6268375" y="13926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{D8D7E349-1305-4BCC-AECF-BBDE7F064A02}</a:tableStyleId>
              </a:tblPr>
              <a:tblGrid>
                <a:gridCol w="1152700"/>
                <a:gridCol w="1219975"/>
              </a:tblGrid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MATEMATIKSEL GÖSTERİMİ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C/C++/Java/ PYTHON Notasyonu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&amp; 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925" y="3354550"/>
            <a:ext cx="3514725" cy="1381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6"/>
          <p:cNvGraphicFramePr/>
          <p:nvPr/>
        </p:nvGraphicFramePr>
        <p:xfrm>
          <a:off x="6268375" y="34489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{D8D7E349-1305-4BCC-AECF-BBDE7F064A02}</a:tableStyleId>
              </a:tblPr>
              <a:tblGrid>
                <a:gridCol w="1152700"/>
                <a:gridCol w="1219975"/>
              </a:tblGrid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MATEMATIKSEL GÖSTERİMİ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C/C++/Java/ PYTHON Notasyonu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</a:t>
                      </a: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373425" y="4686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ÇALIŞMA MANTIKLARI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325" y="1104075"/>
            <a:ext cx="4902275" cy="16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325" y="2833075"/>
            <a:ext cx="1791700" cy="18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2650" y="2564538"/>
            <a:ext cx="1890475" cy="24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LOGİC</a:t>
            </a:r>
            <a:r>
              <a:rPr lang="tr"/>
              <a:t> KAPILARIN İÇ YAPISI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00250" y="1139926"/>
            <a:ext cx="63216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Diyod veya transistörler kullanılarak yapılmaktadır.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557513"/>
            <a:ext cx="22479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700" y="1585944"/>
            <a:ext cx="2247900" cy="163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700" y="3387050"/>
            <a:ext cx="2019300" cy="187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9300" y="3387051"/>
            <a:ext cx="2260491" cy="13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180075" y="3480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BİTSEL OPERATÖRLER</a:t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1920275" y="90297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{D8D7E349-1305-4BCC-AECF-BBDE7F064A02}</a:tableStyleId>
              </a:tblPr>
              <a:tblGrid>
                <a:gridCol w="1696900"/>
                <a:gridCol w="830125"/>
                <a:gridCol w="1152700"/>
                <a:gridCol w="1219975"/>
                <a:gridCol w="945000"/>
                <a:gridCol w="996500"/>
              </a:tblGrid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İşlem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Operatör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MATEMATIKSEL GÖSTERİMİ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C/C++/Java/ PYTHON Notasyonu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Örnek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Sonuç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 (AND)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&amp;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b="1" lang="tr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&amp; 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3&amp;5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(011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&amp;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101 ) = 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VEYA (OR)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|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 sz="17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| 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3|5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Özel VEYA (XOR)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^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b="1" lang="tr" sz="2100">
                          <a:solidFill>
                            <a:srgbClr val="CC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⊕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^ B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3^5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Değil (NOT)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~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7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</a:t>
                      </a: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veya</a:t>
                      </a:r>
                      <a:r>
                        <a:rPr b="1" lang="tr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~ A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~3 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Sola kaydırma (LSHIFT)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&lt;&lt;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&lt;&lt; basamak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&lt;&lt; değer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3&lt;&lt;2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Sağa kaydırma(RSHIFT)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&gt;&gt;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&gt;&gt; basamak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&gt;&gt; değer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9&gt;&gt;2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68575" marL="68575">
                    <a:lnR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050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9" name="Google Shape;119;p19"/>
          <p:cNvCxnSpPr/>
          <p:nvPr/>
        </p:nvCxnSpPr>
        <p:spPr>
          <a:xfrm>
            <a:off x="5167875" y="3205550"/>
            <a:ext cx="178200" cy="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02225" y="455850"/>
            <a:ext cx="83196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Soru. İki sayının toplamını aritmetik operatörler kullanmadan yapan fonksiyonu yazınız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25" y="1534250"/>
            <a:ext cx="59245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622175" y="2943950"/>
            <a:ext cx="7020600" cy="233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ÖRNEK;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X=       357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Y=       864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+"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  1 1 1= Sum(Eldesiz Toplama)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 1 0= Carry (Eldeler ve 1 bit sola kaydırılmış hali)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+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	  </a:t>
            </a:r>
            <a:r>
              <a:rPr b="1" lang="tr">
                <a:latin typeface="Lato"/>
                <a:ea typeface="Lato"/>
                <a:cs typeface="Lato"/>
                <a:sym typeface="Lato"/>
              </a:rPr>
              <a:t>1221</a:t>
            </a:r>
            <a:r>
              <a:rPr lang="tr">
                <a:latin typeface="Lato"/>
                <a:ea typeface="Lato"/>
                <a:cs typeface="Lato"/>
                <a:sym typeface="Lato"/>
              </a:rPr>
              <a:t> = Sonuç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Bu iki sayıyı bitsel operatörler ile şekildeki devrenin mantığına göre topladık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>
            <a:off x="1255400" y="3814975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1310300" y="4430525"/>
            <a:ext cx="5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02225" y="455850"/>
            <a:ext cx="83196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Soru. İki sayının toplamını aritmetik operatörler kullanmadan yapan fonksiyonu yazınız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25" y="1534250"/>
            <a:ext cx="59245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250" y="3056941"/>
            <a:ext cx="5924550" cy="163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34075" y="3586725"/>
            <a:ext cx="2185500" cy="1067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Not. Bu fonksiyon</a:t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50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Topla</a:t>
            </a:r>
            <a:r>
              <a:rPr b="1" lang="tr" sz="135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tr" sz="135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1" lang="tr" sz="135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tr" sz="1350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tr" sz="135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350">
              <a:solidFill>
                <a:schemeClr val="dk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şeklinde ana programda 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çağrılabilir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