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_rels/notesSlide10.xml.rels" ContentType="application/vnd.openxmlformats-package.relationships+xml"/>
  <Override PartName="/ppt/notesSlides/_rels/notesSlide9.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26.wmf" ContentType="image/x-wmf"/>
  <Override PartName="/ppt/media/image25.wmf" ContentType="image/x-wmf"/>
  <Override PartName="/ppt/media/image24.wmf" ContentType="image/x-wmf"/>
  <Override PartName="/ppt/media/image23.wmf" ContentType="image/x-wmf"/>
  <Override PartName="/ppt/media/image22.wmf" ContentType="image/x-wmf"/>
  <Override PartName="/ppt/media/image28.wmf" ContentType="image/x-wmf"/>
  <Override PartName="/ppt/media/image30.wmf" ContentType="image/x-wmf"/>
  <Override PartName="/ppt/media/image10.png" ContentType="image/png"/>
  <Override PartName="/ppt/media/image7.wmf" ContentType="image/x-wmf"/>
  <Override PartName="/ppt/media/image32.wmf" ContentType="image/x-wmf"/>
  <Override PartName="/ppt/media/image17.wmf" ContentType="image/x-wmf"/>
  <Override PartName="/ppt/media/image9.png" ContentType="image/png"/>
  <Override PartName="/ppt/media/image13.wmf" ContentType="image/x-wmf"/>
  <Override PartName="/ppt/media/image8.wmf" ContentType="image/x-wmf"/>
  <Override PartName="/ppt/media/image12.jpeg" ContentType="image/jpeg"/>
  <Override PartName="/ppt/media/image33.wmf" ContentType="image/x-wmf"/>
  <Override PartName="/ppt/media/image11.png" ContentType="image/png"/>
  <Override PartName="/ppt/media/image31.wmf" ContentType="image/x-wmf"/>
  <Override PartName="/ppt/media/image5.jpeg" ContentType="image/jpeg"/>
  <Override PartName="/ppt/media/image18.wmf" ContentType="image/x-wmf"/>
  <Override PartName="/ppt/media/image20.wmf" ContentType="image/x-wmf"/>
  <Override PartName="/ppt/media/image14.png" ContentType="image/png"/>
  <Override PartName="/ppt/media/image34.wmf" ContentType="image/x-wmf"/>
  <Override PartName="/ppt/media/image4.wmf" ContentType="image/x-wmf"/>
  <Override PartName="/ppt/media/image27.wmf" ContentType="image/x-wmf"/>
  <Override PartName="/ppt/media/image3.gif" ContentType="image/gif"/>
  <Override PartName="/ppt/media/image2.png" ContentType="image/png"/>
  <Override PartName="/ppt/media/image29.wmf" ContentType="image/x-wmf"/>
  <Override PartName="/ppt/media/image1.png" ContentType="image/png"/>
  <Override PartName="/ppt/media/image15.wmf" ContentType="image/x-wmf"/>
  <Override PartName="/ppt/media/image16.wmf" ContentType="image/x-wmf"/>
  <Override PartName="/ppt/media/image19.wmf" ContentType="image/x-wmf"/>
  <Override PartName="/ppt/media/image6.jpeg" ContentType="image/jpeg"/>
  <Override PartName="/ppt/media/image21.wmf" ContentType="image/x-wmf"/>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16.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28.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slide30.xml" ContentType="application/vnd.openxmlformats-officedocument.presentationml.slide+xml"/>
  <Override PartName="/ppt/slides/slide28.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471C74-5B68-45A1-A3BD-D300974F00C1}" type="doc">
      <dgm:prSet loTypeId="urn:microsoft.com/office/officeart/2005/8/layout/hProcess3" loCatId="process" qsTypeId="urn:microsoft.com/office/officeart/2005/8/quickstyle/simple1" qsCatId="simple" csTypeId="urn:microsoft.com/office/officeart/2005/8/colors/accent1_2" csCatId="accent1" phldr="0"/>
      <dgm:spPr/>
    </dgm:pt>
    <dgm:pt modelId="{98B809F9-2AE9-4897-93BF-A8EB41C577A9}" type="pres">
      <dgm:prSet presAssocID="{F5471C74-5B68-45A1-A3BD-D300974F00C1}" presName="Name0" presStyleCnt="0">
        <dgm:presLayoutVars>
          <dgm:dir/>
          <dgm:animLvl val="lvl"/>
          <dgm:resizeHandles val="exact"/>
        </dgm:presLayoutVars>
      </dgm:prSet>
      <dgm:spPr/>
    </dgm:pt>
    <dgm:pt modelId="{F6A3E3D6-9948-4D81-99AB-F1824F7FE982}" type="pres">
      <dgm:prSet presAssocID="{F5471C74-5B68-45A1-A3BD-D300974F00C1}" presName="dummy" presStyleCnt="0"/>
      <dgm:spPr/>
    </dgm:pt>
    <dgm:pt modelId="{70F4960D-66C3-45E3-971C-0C9C8F61CB6A}" type="pres">
      <dgm:prSet presAssocID="{F5471C74-5B68-45A1-A3BD-D300974F00C1}" presName="linH" presStyleCnt="0"/>
      <dgm:spPr/>
    </dgm:pt>
    <dgm:pt modelId="{248BBDC8-0DAB-4A23-99EC-2B7834395548}" type="pres">
      <dgm:prSet presAssocID="{F5471C74-5B68-45A1-A3BD-D300974F00C1}" presName="padding1" presStyleCnt="0"/>
      <dgm:spPr/>
    </dgm:pt>
    <dgm:pt modelId="{C37228CF-1EE4-4330-B00C-C8C948DBCB6C}" type="pres">
      <dgm:prSet presAssocID="{F5471C74-5B68-45A1-A3BD-D300974F00C1}" presName="padding2" presStyleCnt="0"/>
      <dgm:spPr/>
    </dgm:pt>
    <dgm:pt modelId="{FC211405-F5D3-4508-B8BA-0FD3915B8A68}" type="pres">
      <dgm:prSet presAssocID="{F5471C74-5B68-45A1-A3BD-D300974F00C1}" presName="negArrow" presStyleCnt="0"/>
      <dgm:spPr/>
    </dgm:pt>
    <dgm:pt modelId="{E25ADD8C-666E-4309-B7DA-830A88DCA619}" type="pres">
      <dgm:prSet presAssocID="{F5471C74-5B68-45A1-A3BD-D300974F00C1}" presName="backgroundArrow" presStyleLbl="node1" presStyleIdx="0" presStyleCnt="1" custLinFactNeighborX="-3010" custLinFactNeighborY="-31979"/>
      <dgm:spPr/>
    </dgm:pt>
  </dgm:ptLst>
  <dgm:cxnLst>
    <dgm:cxn modelId="{7C27431F-2973-42B3-977F-06B103940C06}" type="presOf" srcId="{F5471C74-5B68-45A1-A3BD-D300974F00C1}" destId="{98B809F9-2AE9-4897-93BF-A8EB41C577A9}" srcOrd="0" destOrd="0" presId="urn:microsoft.com/office/officeart/2005/8/layout/hProcess3"/>
    <dgm:cxn modelId="{E323B587-231E-4B02-95D8-46DBCE6E3B6C}" type="presParOf" srcId="{98B809F9-2AE9-4897-93BF-A8EB41C577A9}" destId="{F6A3E3D6-9948-4D81-99AB-F1824F7FE982}" srcOrd="0" destOrd="0" presId="urn:microsoft.com/office/officeart/2005/8/layout/hProcess3"/>
    <dgm:cxn modelId="{7A647C6F-0D7E-4B03-B77F-32C56CB21833}" type="presParOf" srcId="{98B809F9-2AE9-4897-93BF-A8EB41C577A9}" destId="{70F4960D-66C3-45E3-971C-0C9C8F61CB6A}" srcOrd="1" destOrd="0" presId="urn:microsoft.com/office/officeart/2005/8/layout/hProcess3"/>
    <dgm:cxn modelId="{A515C17D-6C67-4F65-BFEF-F560792465E8}" type="presParOf" srcId="{70F4960D-66C3-45E3-971C-0C9C8F61CB6A}" destId="{248BBDC8-0DAB-4A23-99EC-2B7834395548}" srcOrd="0" destOrd="0" presId="urn:microsoft.com/office/officeart/2005/8/layout/hProcess3"/>
    <dgm:cxn modelId="{41BF4628-4D93-4A43-9D4C-4EAA4C535689}" type="presParOf" srcId="{70F4960D-66C3-45E3-971C-0C9C8F61CB6A}" destId="{C37228CF-1EE4-4330-B00C-C8C948DBCB6C}" srcOrd="1" destOrd="0" presId="urn:microsoft.com/office/officeart/2005/8/layout/hProcess3"/>
    <dgm:cxn modelId="{64E13898-50F0-4976-B5EF-93565492084B}" type="presParOf" srcId="{70F4960D-66C3-45E3-971C-0C9C8F61CB6A}" destId="{FC211405-F5D3-4508-B8BA-0FD3915B8A68}" srcOrd="2" destOrd="0" presId="urn:microsoft.com/office/officeart/2005/8/layout/hProcess3"/>
    <dgm:cxn modelId="{C31C58E0-2130-48BF-AB0A-41C062C174FA}" type="presParOf" srcId="{70F4960D-66C3-45E3-971C-0C9C8F61CB6A}" destId="{E25ADD8C-666E-4309-B7DA-830A88DCA619}" srcOrd="3"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5ADD8C-666E-4309-B7DA-830A88DCA619}">
      <dsp:nvSpPr>
        <dsp:cNvPr id="0" name=""/>
        <dsp:cNvSpPr/>
      </dsp:nvSpPr>
      <dsp:spPr>
        <a:xfrm>
          <a:off x="0" y="0"/>
          <a:ext cx="1665787" cy="317408"/>
        </a:xfrm>
        <a:prstGeom prst="right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tr-TR" sz="1800" spc="-1" strike="noStrike">
                <a:solidFill>
                  <a:srgbClr val="000000"/>
                </a:solidFill>
                <a:latin typeface="Trebuchet MS"/>
              </a:rPr>
              <a:t>Click to </a:t>
            </a:r>
            <a:r>
              <a:rPr b="0" lang="tr-TR" sz="1800" spc="-1" strike="noStrike">
                <a:solidFill>
                  <a:srgbClr val="000000"/>
                </a:solidFill>
                <a:latin typeface="Trebuchet MS"/>
              </a:rPr>
              <a:t>move the </a:t>
            </a:r>
            <a:r>
              <a:rPr b="0" lang="tr-TR" sz="1800" spc="-1" strike="noStrike">
                <a:solidFill>
                  <a:srgbClr val="000000"/>
                </a:solidFill>
                <a:latin typeface="Trebuchet MS"/>
              </a:rPr>
              <a:t>slide</a:t>
            </a:r>
            <a:endParaRPr b="0" lang="tr-TR" sz="1800" spc="-1" strike="noStrike">
              <a:solidFill>
                <a:srgbClr val="000000"/>
              </a:solidFill>
              <a:latin typeface="Trebuchet MS"/>
            </a:endParaRPr>
          </a:p>
        </p:txBody>
      </p:sp>
      <p:sp>
        <p:nvSpPr>
          <p:cNvPr id="23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a:t>
            </a:r>
            <a:r>
              <a:rPr b="0" lang="en-US" sz="2000" spc="-1" strike="noStrike">
                <a:latin typeface="Arial"/>
              </a:rPr>
              <a:t>the notes </a:t>
            </a:r>
            <a:r>
              <a:rPr b="0" lang="en-US" sz="2000" spc="-1" strike="noStrike">
                <a:latin typeface="Arial"/>
              </a:rPr>
              <a:t>format</a:t>
            </a:r>
            <a:endParaRPr b="0" lang="en-US" sz="2000" spc="-1" strike="noStrike">
              <a:latin typeface="Arial"/>
            </a:endParaRPr>
          </a:p>
        </p:txBody>
      </p:sp>
      <p:sp>
        <p:nvSpPr>
          <p:cNvPr id="231"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232" name="PlaceHolder 4"/>
          <p:cNvSpPr>
            <a:spLocks noGrp="1"/>
          </p:cNvSpPr>
          <p:nvPr>
            <p:ph type="dt" idx="16"/>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233" name="PlaceHolder 5"/>
          <p:cNvSpPr>
            <a:spLocks noGrp="1"/>
          </p:cNvSpPr>
          <p:nvPr>
            <p:ph type="ftr" idx="17"/>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234" name="PlaceHolder 6"/>
          <p:cNvSpPr>
            <a:spLocks noGrp="1"/>
          </p:cNvSpPr>
          <p:nvPr>
            <p:ph type="sldNum" idx="18"/>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D78F80A5-1C16-433D-83FD-F1467A9D1836}"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5" name="PlaceHolder 1"/>
          <p:cNvSpPr>
            <a:spLocks noGrp="1"/>
          </p:cNvSpPr>
          <p:nvPr>
            <p:ph type="sldImg"/>
          </p:nvPr>
        </p:nvSpPr>
        <p:spPr>
          <a:xfrm>
            <a:off x="1143000" y="685800"/>
            <a:ext cx="4571640" cy="3428640"/>
          </a:xfrm>
          <a:prstGeom prst="rect">
            <a:avLst/>
          </a:prstGeom>
          <a:ln w="0">
            <a:noFill/>
          </a:ln>
        </p:spPr>
      </p:sp>
      <p:sp>
        <p:nvSpPr>
          <p:cNvPr id="636" name="PlaceHolder 2"/>
          <p:cNvSpPr>
            <a:spLocks noGrp="1"/>
          </p:cNvSpPr>
          <p:nvPr>
            <p:ph type="body"/>
          </p:nvPr>
        </p:nvSpPr>
        <p:spPr>
          <a:xfrm>
            <a:off x="685800" y="4343400"/>
            <a:ext cx="5486040" cy="4114440"/>
          </a:xfrm>
          <a:prstGeom prst="rect">
            <a:avLst/>
          </a:prstGeom>
          <a:noFill/>
          <a:ln w="0">
            <a:noFill/>
          </a:ln>
        </p:spPr>
        <p:txBody>
          <a:bodyPr anchor="t">
            <a:normAutofit/>
          </a:bodyPr>
          <a:p>
            <a:endParaRPr b="0" lang="en-US" sz="2000" spc="-1" strike="noStrike">
              <a:latin typeface="Arial"/>
            </a:endParaRPr>
          </a:p>
        </p:txBody>
      </p:sp>
      <p:sp>
        <p:nvSpPr>
          <p:cNvPr id="637" name="PlaceHolder 3"/>
          <p:cNvSpPr>
            <a:spLocks noGrp="1"/>
          </p:cNvSpPr>
          <p:nvPr>
            <p:ph type="sldNum" idx="26"/>
          </p:nvPr>
        </p:nvSpPr>
        <p:spPr>
          <a:xfrm>
            <a:off x="3884760" y="8685360"/>
            <a:ext cx="2971440" cy="456840"/>
          </a:xfrm>
          <a:prstGeom prst="rect">
            <a:avLst/>
          </a:prstGeom>
          <a:noFill/>
          <a:ln w="0">
            <a:noFill/>
          </a:ln>
        </p:spPr>
        <p:txBody>
          <a:bodyPr anchor="b">
            <a:noAutofit/>
          </a:bodyPr>
          <a:lstStyle>
            <a:lvl1pPr algn="r">
              <a:lnSpc>
                <a:spcPct val="100000"/>
              </a:lnSpc>
              <a:buNone/>
              <a:defRPr b="0" lang="tr-TR" sz="1200" spc="-1" strike="noStrike">
                <a:solidFill>
                  <a:srgbClr val="000000"/>
                </a:solidFill>
                <a:latin typeface="+mn-lt"/>
                <a:ea typeface="+mn-ea"/>
              </a:defRPr>
            </a:lvl1pPr>
          </a:lstStyle>
          <a:p>
            <a:pPr algn="r">
              <a:lnSpc>
                <a:spcPct val="100000"/>
              </a:lnSpc>
              <a:buNone/>
            </a:pPr>
            <a:fld id="{B40F8E42-72EA-4A6A-98C7-F1396EFB059E}" type="slidenum">
              <a:rPr b="0" lang="tr-TR"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1" name="PlaceHolder 1"/>
          <p:cNvSpPr>
            <a:spLocks noGrp="1"/>
          </p:cNvSpPr>
          <p:nvPr>
            <p:ph type="sldImg"/>
          </p:nvPr>
        </p:nvSpPr>
        <p:spPr>
          <a:xfrm>
            <a:off x="1143000" y="685800"/>
            <a:ext cx="4571640" cy="3428640"/>
          </a:xfrm>
          <a:prstGeom prst="rect">
            <a:avLst/>
          </a:prstGeom>
          <a:ln w="0">
            <a:noFill/>
          </a:ln>
        </p:spPr>
      </p:sp>
      <p:sp>
        <p:nvSpPr>
          <p:cNvPr id="642" name="PlaceHolder 2"/>
          <p:cNvSpPr>
            <a:spLocks noGrp="1"/>
          </p:cNvSpPr>
          <p:nvPr>
            <p:ph type="body"/>
          </p:nvPr>
        </p:nvSpPr>
        <p:spPr>
          <a:xfrm>
            <a:off x="685800" y="4343400"/>
            <a:ext cx="5486040" cy="4114440"/>
          </a:xfrm>
          <a:prstGeom prst="rect">
            <a:avLst/>
          </a:prstGeom>
          <a:noFill/>
          <a:ln w="0">
            <a:noFill/>
          </a:ln>
        </p:spPr>
        <p:txBody>
          <a:bodyPr anchor="t">
            <a:noAutofit/>
          </a:bodyPr>
          <a:p>
            <a:pPr>
              <a:lnSpc>
                <a:spcPct val="100000"/>
              </a:lnSpc>
              <a:buNone/>
              <a:tabLst>
                <a:tab algn="l" pos="0"/>
              </a:tabLst>
            </a:pPr>
            <a:r>
              <a:rPr b="0" lang="tr-TR" sz="1200" spc="-1" strike="noStrike">
                <a:latin typeface="Arial"/>
              </a:rPr>
              <a:t>Algoritmalar tarafından işlenen en temel elemanlara (sayısal bilgiler, metinsel bilgiler, resimler, sesler, vb.) </a:t>
            </a:r>
            <a:r>
              <a:rPr b="1" lang="tr-TR" sz="1200" spc="-1" strike="noStrike">
                <a:latin typeface="Arial"/>
              </a:rPr>
              <a:t>veri </a:t>
            </a:r>
            <a:r>
              <a:rPr b="0" lang="tr-TR" sz="1200" spc="-1" strike="noStrike">
                <a:latin typeface="Arial"/>
              </a:rPr>
              <a:t>adı verilir. Bir algoritmanın etkin, anlaşılır ve doğru olabilmesi için algoritmanın işleyeceği verilerin düzenlenmesi, işlenmesi gerekir. </a:t>
            </a:r>
            <a:r>
              <a:rPr b="1" lang="tr-TR" sz="1200" spc="-1" strike="noStrike">
                <a:latin typeface="Arial"/>
              </a:rPr>
              <a:t>Veri </a:t>
            </a:r>
            <a:r>
              <a:rPr b="0" lang="tr-TR" sz="1200" spc="-1" strike="noStrike">
                <a:latin typeface="Arial"/>
              </a:rPr>
              <a:t>(data), işlenmemiş bilgi veya bilginin ham halidir. </a:t>
            </a:r>
            <a:r>
              <a:rPr b="1" lang="tr-TR" sz="1200" spc="-1" strike="noStrike">
                <a:latin typeface="Arial"/>
              </a:rPr>
              <a:t>Bilgi</a:t>
            </a:r>
            <a:r>
              <a:rPr b="0" lang="tr-TR" sz="1200" spc="-1" strike="noStrike">
                <a:latin typeface="Arial"/>
              </a:rPr>
              <a:t> ise, en basit anlamda verinin işlenmiş şeklidir. Bilgisayarın temel işlevi de esasında bu verileri işlemektir. </a:t>
            </a:r>
            <a:endParaRPr b="0" lang="en-US" sz="1200" spc="-1" strike="noStrike">
              <a:latin typeface="Arial"/>
            </a:endParaRPr>
          </a:p>
          <a:p>
            <a:pPr>
              <a:lnSpc>
                <a:spcPct val="100000"/>
              </a:lnSpc>
              <a:buNone/>
              <a:tabLst>
                <a:tab algn="l" pos="0"/>
              </a:tabLst>
            </a:pPr>
            <a:endParaRPr b="0" lang="en-US" sz="1200" spc="-1" strike="noStrike">
              <a:latin typeface="Arial"/>
            </a:endParaRPr>
          </a:p>
        </p:txBody>
      </p:sp>
      <p:sp>
        <p:nvSpPr>
          <p:cNvPr id="643" name="PlaceHolder 3"/>
          <p:cNvSpPr>
            <a:spLocks noGrp="1"/>
          </p:cNvSpPr>
          <p:nvPr>
            <p:ph type="sldNum" idx="28"/>
          </p:nvPr>
        </p:nvSpPr>
        <p:spPr>
          <a:xfrm>
            <a:off x="3884760" y="8685360"/>
            <a:ext cx="2971440" cy="456840"/>
          </a:xfrm>
          <a:prstGeom prst="rect">
            <a:avLst/>
          </a:prstGeom>
          <a:noFill/>
          <a:ln w="0">
            <a:noFill/>
          </a:ln>
        </p:spPr>
        <p:txBody>
          <a:bodyPr anchor="b">
            <a:noAutofit/>
          </a:bodyPr>
          <a:lstStyle>
            <a:lvl1pPr algn="r">
              <a:lnSpc>
                <a:spcPct val="100000"/>
              </a:lnSpc>
              <a:buNone/>
              <a:defRPr b="0" lang="tr-TR" sz="1200" spc="-1" strike="noStrike">
                <a:solidFill>
                  <a:srgbClr val="000000"/>
                </a:solidFill>
                <a:latin typeface="+mn-lt"/>
                <a:ea typeface="+mn-ea"/>
              </a:defRPr>
            </a:lvl1pPr>
          </a:lstStyle>
          <a:p>
            <a:pPr algn="r">
              <a:lnSpc>
                <a:spcPct val="100000"/>
              </a:lnSpc>
              <a:buNone/>
            </a:pPr>
            <a:fld id="{EDB090D7-A46A-4C88-8B1C-84B9011990A2}" type="slidenum">
              <a:rPr b="0" lang="tr-TR"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8" name="PlaceHolder 1"/>
          <p:cNvSpPr>
            <a:spLocks noGrp="1"/>
          </p:cNvSpPr>
          <p:nvPr>
            <p:ph type="sldImg"/>
          </p:nvPr>
        </p:nvSpPr>
        <p:spPr>
          <a:xfrm>
            <a:off x="1143000" y="685800"/>
            <a:ext cx="4571640" cy="3428640"/>
          </a:xfrm>
          <a:prstGeom prst="rect">
            <a:avLst/>
          </a:prstGeom>
          <a:ln w="0">
            <a:noFill/>
          </a:ln>
        </p:spPr>
      </p:sp>
      <p:sp>
        <p:nvSpPr>
          <p:cNvPr id="639" name="PlaceHolder 2"/>
          <p:cNvSpPr>
            <a:spLocks noGrp="1"/>
          </p:cNvSpPr>
          <p:nvPr>
            <p:ph type="body"/>
          </p:nvPr>
        </p:nvSpPr>
        <p:spPr>
          <a:xfrm>
            <a:off x="685800" y="4343400"/>
            <a:ext cx="5486040" cy="4114440"/>
          </a:xfrm>
          <a:prstGeom prst="rect">
            <a:avLst/>
          </a:prstGeom>
          <a:noFill/>
          <a:ln w="0">
            <a:noFill/>
          </a:ln>
        </p:spPr>
        <p:txBody>
          <a:bodyPr anchor="t">
            <a:noAutofit/>
          </a:bodyPr>
          <a:p>
            <a:pPr>
              <a:lnSpc>
                <a:spcPct val="100000"/>
              </a:lnSpc>
              <a:buNone/>
              <a:tabLst>
                <a:tab algn="l" pos="0"/>
              </a:tabLst>
            </a:pPr>
            <a:r>
              <a:rPr b="0" lang="tr-TR" sz="1200" spc="-1" strike="noStrike">
                <a:latin typeface="Times New Roman"/>
              </a:rPr>
              <a:t>. Eğer bir değişken herhangi bir sınıfın içerisinde tanımlanmadı ise </a:t>
            </a:r>
            <a:r>
              <a:rPr b="1" lang="tr-TR" sz="1200" spc="-1" strike="noStrike">
                <a:latin typeface="Times New Roman"/>
              </a:rPr>
              <a:t>genel</a:t>
            </a:r>
            <a:r>
              <a:rPr b="0" lang="tr-TR" sz="1200" spc="-1" strike="noStrike">
                <a:latin typeface="Times New Roman"/>
              </a:rPr>
              <a:t>, herhangi bir metot ya da blok içerisinde tanımlandı ise </a:t>
            </a:r>
            <a:r>
              <a:rPr b="1" lang="tr-TR" sz="1200" spc="-1" strike="noStrike">
                <a:latin typeface="Times New Roman"/>
              </a:rPr>
              <a:t>yerel</a:t>
            </a:r>
            <a:r>
              <a:rPr b="0" lang="tr-TR" sz="1200" spc="-1" strike="noStrike">
                <a:latin typeface="Times New Roman"/>
              </a:rPr>
              <a:t> değişken olarak adlandırılırlar. Farklı bloklar içerisinde tanımlanmış değişkenler (yerel değişkenler) birbirinden habersiz faaliyet gösterirler.</a:t>
            </a:r>
            <a:endParaRPr b="0" lang="en-US" sz="1200" spc="-1" strike="noStrike">
              <a:latin typeface="Arial"/>
            </a:endParaRPr>
          </a:p>
          <a:p>
            <a:pPr>
              <a:lnSpc>
                <a:spcPct val="100000"/>
              </a:lnSpc>
              <a:buNone/>
              <a:tabLst>
                <a:tab algn="l" pos="0"/>
              </a:tabLst>
            </a:pPr>
            <a:endParaRPr b="0" lang="en-US" sz="1200" spc="-1" strike="noStrike">
              <a:latin typeface="Arial"/>
            </a:endParaRPr>
          </a:p>
        </p:txBody>
      </p:sp>
      <p:sp>
        <p:nvSpPr>
          <p:cNvPr id="640" name="PlaceHolder 3"/>
          <p:cNvSpPr>
            <a:spLocks noGrp="1"/>
          </p:cNvSpPr>
          <p:nvPr>
            <p:ph type="sldNum" idx="27"/>
          </p:nvPr>
        </p:nvSpPr>
        <p:spPr>
          <a:xfrm>
            <a:off x="3884760" y="8685360"/>
            <a:ext cx="2971440" cy="456840"/>
          </a:xfrm>
          <a:prstGeom prst="rect">
            <a:avLst/>
          </a:prstGeom>
          <a:noFill/>
          <a:ln w="0">
            <a:noFill/>
          </a:ln>
        </p:spPr>
        <p:txBody>
          <a:bodyPr anchor="b">
            <a:noAutofit/>
          </a:bodyPr>
          <a:lstStyle>
            <a:lvl1pPr algn="r">
              <a:lnSpc>
                <a:spcPct val="100000"/>
              </a:lnSpc>
              <a:buNone/>
              <a:defRPr b="0" lang="tr-TR" sz="1200" spc="-1" strike="noStrike">
                <a:solidFill>
                  <a:srgbClr val="000000"/>
                </a:solidFill>
                <a:latin typeface="+mn-lt"/>
                <a:ea typeface="+mn-ea"/>
              </a:defRPr>
            </a:lvl1pPr>
          </a:lstStyle>
          <a:p>
            <a:pPr algn="r">
              <a:lnSpc>
                <a:spcPct val="100000"/>
              </a:lnSpc>
              <a:buNone/>
            </a:pPr>
            <a:fld id="{6CB89E5A-4D62-483A-AA7E-56C34D673E6F}" type="slidenum">
              <a:rPr b="0" lang="tr-TR"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B792BFE7-E6AA-4CA6-95CF-DAA23677E042}"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35"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36"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C904478D-650E-4DAF-8F9D-EE22159C95AB}"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3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3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4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41"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808F9C36-B5DC-4E76-80DA-1402B38E2F1F}"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43"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44"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45"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46"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47"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48"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5DAD4A64-EA70-42CB-A735-E48729A647C7}"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4CA183F3-6F44-4964-9586-2B804BA8280A}"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59"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83ABCF1D-1B08-4EBF-A381-82322756ED91}"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61"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E837DA4B-EB63-4DAF-8629-A70AA7853724}"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6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75678B7F-2EAC-41C3-97B8-A901B0AA4AE5}"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9A4E76FB-5F9E-4626-85F0-25C12E0790C2}"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1793160" y="4372200"/>
            <a:ext cx="6512040" cy="5297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00151573-E02A-4500-8447-53DC8F344EBC}"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6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7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C1AAF982-1B7F-4E15-BCBA-ECE95F358D34}"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4"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1F53CC7-6E49-4B18-8610-4DD3F9A4FD41}"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7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7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74"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55FAF5B-F0E9-477E-ABA8-E5A4A06CCEEB}"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7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7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78"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BDA9859-792E-4FB2-B599-71FEDB6718A2}"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80"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81"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BC832559-E1EF-46B6-90C0-EE2238C130E0}"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8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8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8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86"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47953BB5-AC64-44C1-865C-25E2A3BFDBE8}"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88"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89"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90"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91"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92"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93"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11679275-D6B2-47BE-A0D2-5C8D0EBE5669}"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AAF16DE0-8CA2-4AA9-8212-6C40E9E77C27}"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3"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04"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A5F50AA4-37EA-4636-8EA2-18F7764DEC97}"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06"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FFCA54D8-9B73-4949-A1B0-E95224E51319}"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0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0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092C5FCD-398B-405E-AB26-00CD06951708}"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0"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D61F0ED1-C4A9-43DC-B593-68C92821DA59}"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6"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9E5F4D17-A683-43E4-9749-3F7FA6D96507}"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1" name="PlaceHolder 1"/>
          <p:cNvSpPr>
            <a:spLocks noGrp="1"/>
          </p:cNvSpPr>
          <p:nvPr>
            <p:ph type="subTitle"/>
          </p:nvPr>
        </p:nvSpPr>
        <p:spPr>
          <a:xfrm>
            <a:off x="1793160" y="4372200"/>
            <a:ext cx="6512040" cy="5297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1DA03DC1-8F34-4C58-A552-DF12E585DEE2}"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1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1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1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E57FF894-9E4C-45D3-A181-96E834482FBE}"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1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1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19"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7BA5B7FD-3CA0-44F0-950E-87F8EF5DCE6E}"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2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2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23"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5E6AA82B-673F-46D8-99F8-6830EFF16C27}"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25"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26"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C610FE17-6F97-48C2-86BD-81A002D6A6D3}"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2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2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3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31"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3F1C1F5F-FD8E-4C17-9B64-98E1B8FCBA1D}"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33"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34"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35"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36"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37"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38"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E5B48E91-07F3-4F2E-BCFE-AFBE8ADEDF45}"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8DDF3E1D-C7D1-4C08-B63B-943E647FC5AB}"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49"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25A64A21-F593-42E4-B62F-3349A3B9F5B8}"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51"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474F6A68-2043-48C6-94B0-4FB7CE08047F}"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B12159F-D43C-4302-81CA-DF87C8670AED}"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5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5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EA97D040-CC75-4434-B18D-2AF1CDE93F1E}"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B865F479-6ED3-4E86-8B9A-D94D0168C7A9}"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1793160" y="4372200"/>
            <a:ext cx="6512040" cy="5297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08582848-139E-459D-A286-7B8864AB3067}"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5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5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6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20653C81-85F5-47AD-8AA7-C1271993486B}"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6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6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64"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17C81AA1-AF7A-4102-816A-6DB40B774B20}"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6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6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68"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ACD915B1-92EC-457B-9218-C5784D6181B0}"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70"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71"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79C69FB6-F212-4C21-BB40-7E384AEB56A4}"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7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7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7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76"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BE9B448B-61B1-418D-8A7C-1D61AB23EEDD}" type="slidenum">
              <a:t>&lt;#&gt;</a:t>
            </a:fld>
          </a:p>
        </p:txBody>
      </p:sp>
      <p:sp>
        <p:nvSpPr>
          <p:cNvPr id="9" name="PlaceHolder 8"/>
          <p:cNvSpPr>
            <a:spLocks noGrp="1"/>
          </p:cNvSpPr>
          <p:nvPr>
            <p:ph type="dt" idx="10"/>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78"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79"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80"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81"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82"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83"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6254FEFD-A180-48B0-A3A3-5CC6602124C9}" type="slidenum">
              <a:t>&lt;#&gt;</a:t>
            </a:fld>
          </a:p>
        </p:txBody>
      </p:sp>
      <p:sp>
        <p:nvSpPr>
          <p:cNvPr id="11" name="PlaceHolder 10"/>
          <p:cNvSpPr>
            <a:spLocks noGrp="1"/>
          </p:cNvSpPr>
          <p:nvPr>
            <p:ph type="dt" idx="10"/>
          </p:nvPr>
        </p:nvSpPr>
        <p:spPr/>
        <p:txBody>
          <a:bodyPr/>
          <a:p>
            <a:r>
              <a:rPr lang="en-U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A15BC570-6983-4ED2-A1CD-437CE89E9580}"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1F6B19F-DAD5-464B-9CBE-B9E0957C2D90}"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3"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94"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03D29FCB-307F-47A6-9D75-6E8782B15DF4}" type="slidenum">
              <a:t>&lt;#&gt;</a:t>
            </a:fld>
          </a:p>
        </p:txBody>
      </p:sp>
      <p:sp>
        <p:nvSpPr>
          <p:cNvPr id="6" name="PlaceHolder 5"/>
          <p:cNvSpPr>
            <a:spLocks noGrp="1"/>
          </p:cNvSpPr>
          <p:nvPr>
            <p:ph type="dt" idx="13"/>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96"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6CE61EB8-FA39-4821-B435-8F918EDB61AF}" type="slidenum">
              <a:t>&lt;#&gt;</a:t>
            </a:fld>
          </a:p>
        </p:txBody>
      </p:sp>
      <p:sp>
        <p:nvSpPr>
          <p:cNvPr id="6" name="PlaceHolder 5"/>
          <p:cNvSpPr>
            <a:spLocks noGrp="1"/>
          </p:cNvSpPr>
          <p:nvPr>
            <p:ph type="dt" idx="13"/>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9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9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C0527F34-12A1-47E5-A921-ACD23A1033FF}" type="slidenum">
              <a:t>&lt;#&gt;</a:t>
            </a:fld>
          </a:p>
        </p:txBody>
      </p:sp>
      <p:sp>
        <p:nvSpPr>
          <p:cNvPr id="7" name="PlaceHolder 6"/>
          <p:cNvSpPr>
            <a:spLocks noGrp="1"/>
          </p:cNvSpPr>
          <p:nvPr>
            <p:ph type="dt" idx="13"/>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0"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2C0D56A5-AD01-4842-8E4D-B47E8D9EE5C2}" type="slidenum">
              <a:t>&lt;#&gt;</a:t>
            </a:fld>
          </a:p>
        </p:txBody>
      </p:sp>
      <p:sp>
        <p:nvSpPr>
          <p:cNvPr id="5" name="PlaceHolder 4"/>
          <p:cNvSpPr>
            <a:spLocks noGrp="1"/>
          </p:cNvSpPr>
          <p:nvPr>
            <p:ph type="dt" idx="13"/>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1" name="PlaceHolder 1"/>
          <p:cNvSpPr>
            <a:spLocks noGrp="1"/>
          </p:cNvSpPr>
          <p:nvPr>
            <p:ph type="subTitle"/>
          </p:nvPr>
        </p:nvSpPr>
        <p:spPr>
          <a:xfrm>
            <a:off x="1793160" y="4372200"/>
            <a:ext cx="6512040" cy="5297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0F1993AC-88C9-4938-8817-132B5FEFD692}" type="slidenum">
              <a:t>&lt;#&gt;</a:t>
            </a:fld>
          </a:p>
        </p:txBody>
      </p:sp>
      <p:sp>
        <p:nvSpPr>
          <p:cNvPr id="5" name="PlaceHolder 4"/>
          <p:cNvSpPr>
            <a:spLocks noGrp="1"/>
          </p:cNvSpPr>
          <p:nvPr>
            <p:ph type="dt" idx="13"/>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20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0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0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D724C6CF-71F1-4D5C-AB04-99EEE8B159BB}" type="slidenum">
              <a:t>&lt;#&gt;</a:t>
            </a:fld>
          </a:p>
        </p:txBody>
      </p:sp>
      <p:sp>
        <p:nvSpPr>
          <p:cNvPr id="8" name="PlaceHolder 7"/>
          <p:cNvSpPr>
            <a:spLocks noGrp="1"/>
          </p:cNvSpPr>
          <p:nvPr>
            <p:ph type="dt" idx="13"/>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20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0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09"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0C9BFA7C-A1C1-47B7-9437-B01233F72271}" type="slidenum">
              <a:t>&lt;#&gt;</a:t>
            </a:fld>
          </a:p>
        </p:txBody>
      </p:sp>
      <p:sp>
        <p:nvSpPr>
          <p:cNvPr id="8" name="PlaceHolder 7"/>
          <p:cNvSpPr>
            <a:spLocks noGrp="1"/>
          </p:cNvSpPr>
          <p:nvPr>
            <p:ph type="dt" idx="13"/>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21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1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13"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9359405E-E217-4B01-AF12-CA26BF95A05D}" type="slidenum">
              <a:t>&lt;#&gt;</a:t>
            </a:fld>
          </a:p>
        </p:txBody>
      </p:sp>
      <p:sp>
        <p:nvSpPr>
          <p:cNvPr id="8" name="PlaceHolder 7"/>
          <p:cNvSpPr>
            <a:spLocks noGrp="1"/>
          </p:cNvSpPr>
          <p:nvPr>
            <p:ph type="dt" idx="13"/>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215"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16"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3BF09EE5-FB25-488F-A795-5C6BCAE67F4B}" type="slidenum">
              <a:t>&lt;#&gt;</a:t>
            </a:fld>
          </a:p>
        </p:txBody>
      </p:sp>
      <p:sp>
        <p:nvSpPr>
          <p:cNvPr id="7" name="PlaceHolder 6"/>
          <p:cNvSpPr>
            <a:spLocks noGrp="1"/>
          </p:cNvSpPr>
          <p:nvPr>
            <p:ph type="dt" idx="13"/>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21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1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2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21"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7" name="PlaceHolder 6"/>
          <p:cNvSpPr>
            <a:spLocks noGrp="1"/>
          </p:cNvSpPr>
          <p:nvPr>
            <p:ph type="ftr" idx="14"/>
          </p:nvPr>
        </p:nvSpPr>
        <p:spPr/>
        <p:txBody>
          <a:bodyPr/>
          <a:p>
            <a:r>
              <a:t>Footer</a:t>
            </a:r>
          </a:p>
        </p:txBody>
      </p:sp>
      <p:sp>
        <p:nvSpPr>
          <p:cNvPr id="8" name="PlaceHolder 7"/>
          <p:cNvSpPr>
            <a:spLocks noGrp="1"/>
          </p:cNvSpPr>
          <p:nvPr>
            <p:ph type="sldNum" idx="15"/>
          </p:nvPr>
        </p:nvSpPr>
        <p:spPr/>
        <p:txBody>
          <a:bodyPr/>
          <a:p>
            <a:fld id="{BCD0C684-1E03-4E95-A4B5-3F1D1C91EE9D}" type="slidenum">
              <a:t>&lt;#&gt;</a:t>
            </a:fld>
          </a:p>
        </p:txBody>
      </p:sp>
      <p:sp>
        <p:nvSpPr>
          <p:cNvPr id="9" name="PlaceHolder 8"/>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 name="PlaceHolder 1"/>
          <p:cNvSpPr>
            <a:spLocks noGrp="1"/>
          </p:cNvSpPr>
          <p:nvPr>
            <p:ph type="subTitle"/>
          </p:nvPr>
        </p:nvSpPr>
        <p:spPr>
          <a:xfrm>
            <a:off x="1793160" y="4372200"/>
            <a:ext cx="6512040" cy="5297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099B25D0-297E-4E64-BD5C-A3EEA0E3AE3E}"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223"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24"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25"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26"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27"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28"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9" name="PlaceHolder 8"/>
          <p:cNvSpPr>
            <a:spLocks noGrp="1"/>
          </p:cNvSpPr>
          <p:nvPr>
            <p:ph type="ftr" idx="14"/>
          </p:nvPr>
        </p:nvSpPr>
        <p:spPr/>
        <p:txBody>
          <a:bodyPr/>
          <a:p>
            <a:r>
              <a:t>Footer</a:t>
            </a:r>
          </a:p>
        </p:txBody>
      </p:sp>
      <p:sp>
        <p:nvSpPr>
          <p:cNvPr id="10" name="PlaceHolder 9"/>
          <p:cNvSpPr>
            <a:spLocks noGrp="1"/>
          </p:cNvSpPr>
          <p:nvPr>
            <p:ph type="sldNum" idx="15"/>
          </p:nvPr>
        </p:nvSpPr>
        <p:spPr/>
        <p:txBody>
          <a:bodyPr/>
          <a:p>
            <a:fld id="{6C47F133-9E37-4254-8859-B2168F3D58A8}" type="slidenum">
              <a:t>&lt;#&gt;</a:t>
            </a:fld>
          </a:p>
        </p:txBody>
      </p:sp>
      <p:sp>
        <p:nvSpPr>
          <p:cNvPr id="11" name="PlaceHolder 10"/>
          <p:cNvSpPr>
            <a:spLocks noGrp="1"/>
          </p:cNvSpPr>
          <p:nvPr>
            <p:ph type="dt" idx="1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1ACBD99-0E54-41EC-884E-34D4AD2EC68A}"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2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9"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3BEC003-C956-47B9-B296-640FC4EF9FF8}"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3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3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33"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A64788A-52D9-4896-9063-704F21BA0407}"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cd4ff"/>
            </a:gs>
            <a:gs pos="100000">
              <a:srgbClr val="5bb9ff"/>
            </a:gs>
          </a:gsLst>
          <a:path path="circle">
            <a:fillToRect l="50000" t="25000" r="50000" b="75000"/>
          </a:path>
        </a:gradFill>
      </p:bgPr>
    </p:bg>
    <p:spTree>
      <p:nvGrpSpPr>
        <p:cNvPr id="1" name=""/>
        <p:cNvGrpSpPr/>
        <p:nvPr/>
      </p:nvGrpSpPr>
      <p:grpSpPr>
        <a:xfrm>
          <a:off x="0" y="0"/>
          <a:ext cx="0" cy="0"/>
          <a:chOff x="0" y="0"/>
          <a:chExt cx="0" cy="0"/>
        </a:xfrm>
      </p:grpSpPr>
      <p:sp>
        <p:nvSpPr>
          <p:cNvPr id="0" name="Rectangle 6" hidden="1"/>
          <p:cNvSpPr/>
          <p:nvPr/>
        </p:nvSpPr>
        <p:spPr>
          <a:xfrm>
            <a:off x="0" y="5105520"/>
            <a:ext cx="9143640" cy="1752120"/>
          </a:xfrm>
          <a:prstGeom prst="rect">
            <a:avLst/>
          </a:prstGeom>
          <a:gradFill rotWithShape="0">
            <a:gsLst>
              <a:gs pos="0">
                <a:srgbClr val="ffffff">
                  <a:alpha val="91372"/>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1" name="Rectangle 7" hidden="1"/>
          <p:cNvSpPr/>
          <p:nvPr/>
        </p:nvSpPr>
        <p:spPr>
          <a:xfrm>
            <a:off x="0" y="0"/>
            <a:ext cx="9143640" cy="5105160"/>
          </a:xfrm>
          <a:prstGeom prst="rect">
            <a:avLst/>
          </a:prstGeom>
          <a:gradFill rotWithShape="0">
            <a:gsLst>
              <a:gs pos="0">
                <a:srgbClr val="ffffff">
                  <a:alpha val="89019"/>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2" name="Rectangle 8" hidden="1"/>
          <p:cNvSpPr/>
          <p:nvPr/>
        </p:nvSpPr>
        <p:spPr>
          <a:xfrm>
            <a:off x="0" y="3768480"/>
            <a:ext cx="9143640" cy="2285640"/>
          </a:xfrm>
          <a:prstGeom prst="rect">
            <a:avLst/>
          </a:prstGeom>
          <a:gradFill rotWithShape="0">
            <a:gsLst>
              <a:gs pos="0">
                <a:srgbClr val="b4dcfa">
                  <a:alpha val="60000"/>
                </a:srgbClr>
              </a:gs>
              <a:gs pos="100000">
                <a:srgbClr val="ffffff">
                  <a:alpha val="0"/>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3" name="Oval 9" hidden="1"/>
          <p:cNvSpPr/>
          <p:nvPr/>
        </p:nvSpPr>
        <p:spPr>
          <a:xfrm>
            <a:off x="0" y="1600200"/>
            <a:ext cx="9143640" cy="5105160"/>
          </a:xfrm>
          <a:prstGeom prst="ellipse">
            <a:avLst/>
          </a:prstGeom>
          <a:gradFill rotWithShape="0">
            <a:gsLst>
              <a:gs pos="0">
                <a:srgbClr val="ffffff"/>
              </a:gs>
              <a:gs pos="100000">
                <a:srgbClr val="ffffff">
                  <a:alpha val="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4" name="Rectangle 10"/>
          <p:cNvSpPr/>
          <p:nvPr/>
        </p:nvSpPr>
        <p:spPr>
          <a:xfrm>
            <a:off x="0" y="3866760"/>
            <a:ext cx="9143640" cy="2990880"/>
          </a:xfrm>
          <a:prstGeom prst="rect">
            <a:avLst/>
          </a:prstGeom>
          <a:gradFill rotWithShape="0">
            <a:gsLst>
              <a:gs pos="0">
                <a:srgbClr val="ffffff">
                  <a:alpha val="91372"/>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5" name="Rectangle 11"/>
          <p:cNvSpPr/>
          <p:nvPr/>
        </p:nvSpPr>
        <p:spPr>
          <a:xfrm>
            <a:off x="0" y="0"/>
            <a:ext cx="9143640" cy="3866400"/>
          </a:xfrm>
          <a:prstGeom prst="rect">
            <a:avLst/>
          </a:prstGeom>
          <a:gradFill rotWithShape="0">
            <a:gsLst>
              <a:gs pos="0">
                <a:srgbClr val="ffffff">
                  <a:alpha val="89019"/>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6" name="Rectangle 12"/>
          <p:cNvSpPr/>
          <p:nvPr/>
        </p:nvSpPr>
        <p:spPr>
          <a:xfrm>
            <a:off x="0" y="2652480"/>
            <a:ext cx="9143640" cy="2285640"/>
          </a:xfrm>
          <a:prstGeom prst="rect">
            <a:avLst/>
          </a:prstGeom>
          <a:gradFill rotWithShape="0">
            <a:gsLst>
              <a:gs pos="0">
                <a:srgbClr val="b4dcfa">
                  <a:alpha val="60000"/>
                </a:srgbClr>
              </a:gs>
              <a:gs pos="100000">
                <a:srgbClr val="ffffff">
                  <a:alpha val="0"/>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7" name="Oval 13"/>
          <p:cNvSpPr/>
          <p:nvPr/>
        </p:nvSpPr>
        <p:spPr>
          <a:xfrm>
            <a:off x="0" y="1600200"/>
            <a:ext cx="9143640" cy="5105160"/>
          </a:xfrm>
          <a:prstGeom prst="ellipse">
            <a:avLst/>
          </a:prstGeom>
          <a:gradFill rotWithShape="0">
            <a:gsLst>
              <a:gs pos="0">
                <a:srgbClr val="ffffff"/>
              </a:gs>
              <a:gs pos="100000">
                <a:srgbClr val="ffffff">
                  <a:alpha val="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8" name="PlaceHolder 1"/>
          <p:cNvSpPr>
            <a:spLocks noGrp="1"/>
          </p:cNvSpPr>
          <p:nvPr>
            <p:ph type="dt" idx="1"/>
          </p:nvPr>
        </p:nvSpPr>
        <p:spPr>
          <a:xfrm>
            <a:off x="6172200" y="6172200"/>
            <a:ext cx="2514240" cy="364680"/>
          </a:xfrm>
          <a:prstGeom prst="rect">
            <a:avLst/>
          </a:prstGeom>
          <a:noFill/>
          <a:ln w="0">
            <a:noFill/>
          </a:ln>
        </p:spPr>
        <p:txBody>
          <a:bodyPr anchor="ctr">
            <a:noAutofit/>
          </a:bodyPr>
          <a:lstStyle>
            <a:lvl1pPr algn="r">
              <a:lnSpc>
                <a:spcPct val="100000"/>
              </a:lnSpc>
              <a:buNone/>
              <a:defRPr b="1" lang="tr-TR" sz="1100" spc="-1" strike="noStrike">
                <a:solidFill>
                  <a:srgbClr val="808080"/>
                </a:solidFill>
                <a:latin typeface="Trebuchet MS"/>
              </a:defRPr>
            </a:lvl1pPr>
          </a:lstStyle>
          <a:p>
            <a:pPr algn="r">
              <a:lnSpc>
                <a:spcPct val="100000"/>
              </a:lnSpc>
              <a:buNone/>
            </a:pPr>
            <a:r>
              <a:rPr b="1" lang="tr-TR" sz="1100" spc="-1" strike="noStrike">
                <a:solidFill>
                  <a:srgbClr val="808080"/>
                </a:solidFill>
                <a:latin typeface="Trebuchet MS"/>
              </a:rPr>
              <a:t>&lt;date/time&gt;</a:t>
            </a:r>
            <a:endParaRPr b="0" lang="en-US" sz="1100" spc="-1" strike="noStrike">
              <a:latin typeface="Times New Roman"/>
            </a:endParaRPr>
          </a:p>
        </p:txBody>
      </p:sp>
      <p:sp>
        <p:nvSpPr>
          <p:cNvPr id="9" name="PlaceHolder 2"/>
          <p:cNvSpPr>
            <a:spLocks noGrp="1"/>
          </p:cNvSpPr>
          <p:nvPr>
            <p:ph type="ftr" idx="2"/>
          </p:nvPr>
        </p:nvSpPr>
        <p:spPr>
          <a:xfrm>
            <a:off x="457200" y="6172200"/>
            <a:ext cx="335232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10" name="PlaceHolder 3"/>
          <p:cNvSpPr>
            <a:spLocks noGrp="1"/>
          </p:cNvSpPr>
          <p:nvPr>
            <p:ph type="sldNum" idx="3"/>
          </p:nvPr>
        </p:nvSpPr>
        <p:spPr>
          <a:xfrm>
            <a:off x="3809880" y="6172200"/>
            <a:ext cx="1828440" cy="364680"/>
          </a:xfrm>
          <a:prstGeom prst="rect">
            <a:avLst/>
          </a:prstGeom>
          <a:noFill/>
          <a:ln w="0">
            <a:noFill/>
          </a:ln>
        </p:spPr>
        <p:txBody>
          <a:bodyPr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DD4C8739-8CBF-423B-9186-F36BA8F7D3E5}" type="slidenum">
              <a:rPr b="1" lang="tr-TR" sz="1200" spc="-1" strike="noStrike">
                <a:solidFill>
                  <a:srgbClr val="808080"/>
                </a:solidFill>
                <a:latin typeface="Trebuchet MS"/>
              </a:rPr>
              <a:t>&lt;number&gt;</a:t>
            </a:fld>
            <a:endParaRPr b="0" lang="en-US" sz="1200" spc="-1" strike="noStrike">
              <a:latin typeface="Times New Roman"/>
            </a:endParaRPr>
          </a:p>
        </p:txBody>
      </p:sp>
      <p:sp>
        <p:nvSpPr>
          <p:cNvPr id="11" name="PlaceHolder 4"/>
          <p:cNvSpPr>
            <a:spLocks noGrp="1"/>
          </p:cNvSpPr>
          <p:nvPr>
            <p:ph type="title"/>
          </p:nvPr>
        </p:nvSpPr>
        <p:spPr>
          <a:xfrm>
            <a:off x="817560" y="3132360"/>
            <a:ext cx="7175160" cy="1792800"/>
          </a:xfrm>
          <a:prstGeom prst="rect">
            <a:avLst/>
          </a:prstGeom>
          <a:noFill/>
          <a:ln w="0">
            <a:noFill/>
          </a:ln>
        </p:spPr>
        <p:txBody>
          <a:bodyPr anchor="t">
            <a:noAutofit/>
          </a:bodyPr>
          <a:p>
            <a:pPr marL="640080" indent="-457200">
              <a:lnSpc>
                <a:spcPct val="100000"/>
              </a:lnSpc>
              <a:buClr>
                <a:srgbClr val="c3260c"/>
              </a:buClr>
              <a:buSzPct val="128000"/>
              <a:buFont typeface="Georgia"/>
              <a:buChar char="*"/>
            </a:pPr>
            <a:r>
              <a:rPr b="1" lang="tr-TR" sz="5400" spc="-1" strike="noStrike">
                <a:latin typeface="Trebuchet MS"/>
              </a:rPr>
              <a:t>A</a:t>
            </a:r>
            <a:r>
              <a:rPr b="1" lang="tr-TR" sz="5400" spc="-1" strike="noStrike">
                <a:latin typeface="Trebuchet MS"/>
              </a:rPr>
              <a:t>sı</a:t>
            </a:r>
            <a:r>
              <a:rPr b="1" lang="tr-TR" sz="5400" spc="-1" strike="noStrike">
                <a:latin typeface="Trebuchet MS"/>
              </a:rPr>
              <a:t>l </a:t>
            </a:r>
            <a:r>
              <a:rPr b="1" lang="tr-TR" sz="5400" spc="-1" strike="noStrike">
                <a:latin typeface="Trebuchet MS"/>
              </a:rPr>
              <a:t>b</a:t>
            </a:r>
            <a:r>
              <a:rPr b="1" lang="tr-TR" sz="5400" spc="-1" strike="noStrike">
                <a:latin typeface="Trebuchet MS"/>
              </a:rPr>
              <a:t>a</a:t>
            </a:r>
            <a:r>
              <a:rPr b="1" lang="tr-TR" sz="5400" spc="-1" strike="noStrike">
                <a:latin typeface="Trebuchet MS"/>
              </a:rPr>
              <a:t>şl</a:t>
            </a:r>
            <a:r>
              <a:rPr b="1" lang="tr-TR" sz="5400" spc="-1" strike="noStrike">
                <a:latin typeface="Trebuchet MS"/>
              </a:rPr>
              <a:t>ık </a:t>
            </a:r>
            <a:r>
              <a:rPr b="1" lang="tr-TR" sz="5400" spc="-1" strike="noStrike">
                <a:latin typeface="Trebuchet MS"/>
              </a:rPr>
              <a:t>st</a:t>
            </a:r>
            <a:r>
              <a:rPr b="1" lang="tr-TR" sz="5400" spc="-1" strike="noStrike">
                <a:latin typeface="Trebuchet MS"/>
              </a:rPr>
              <a:t>ili </a:t>
            </a:r>
            <a:r>
              <a:rPr b="1" lang="tr-TR" sz="5400" spc="-1" strike="noStrike">
                <a:latin typeface="Trebuchet MS"/>
              </a:rPr>
              <a:t>iç</a:t>
            </a:r>
            <a:r>
              <a:rPr b="1" lang="tr-TR" sz="5400" spc="-1" strike="noStrike">
                <a:latin typeface="Trebuchet MS"/>
              </a:rPr>
              <a:t>in </a:t>
            </a:r>
            <a:r>
              <a:rPr b="1" lang="tr-TR" sz="5400" spc="-1" strike="noStrike">
                <a:latin typeface="Trebuchet MS"/>
              </a:rPr>
              <a:t>tı</a:t>
            </a:r>
            <a:r>
              <a:rPr b="1" lang="tr-TR" sz="5400" spc="-1" strike="noStrike">
                <a:latin typeface="Trebuchet MS"/>
              </a:rPr>
              <a:t>kl</a:t>
            </a:r>
            <a:r>
              <a:rPr b="1" lang="tr-TR" sz="5400" spc="-1" strike="noStrike">
                <a:latin typeface="Trebuchet MS"/>
              </a:rPr>
              <a:t>at</a:t>
            </a:r>
            <a:r>
              <a:rPr b="1" lang="tr-TR" sz="5400" spc="-1" strike="noStrike">
                <a:latin typeface="Trebuchet MS"/>
              </a:rPr>
              <a:t>ın</a:t>
            </a:r>
            <a:endParaRPr b="0" lang="tr-TR" sz="5400" spc="-1" strike="noStrike">
              <a:solidFill>
                <a:srgbClr val="000000"/>
              </a:solidFill>
              <a:latin typeface="Trebuchet MS"/>
            </a:endParaRPr>
          </a:p>
        </p:txBody>
      </p:sp>
      <p:sp>
        <p:nvSpPr>
          <p:cNvPr id="12"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2200" spc="-1" strike="noStrike">
                <a:solidFill>
                  <a:srgbClr val="404040"/>
                </a:solidFill>
                <a:latin typeface="Trebuchet MS"/>
              </a:rPr>
              <a:t>Click to edit the outline text format</a:t>
            </a:r>
            <a:endParaRPr b="0" lang="tr-TR" sz="2200" spc="-1" strike="noStrike">
              <a:solidFill>
                <a:srgbClr val="404040"/>
              </a:solidFill>
              <a:latin typeface="Trebuchet MS"/>
            </a:endParaRPr>
          </a:p>
          <a:p>
            <a:pPr lvl="1" marL="864000" indent="-324000">
              <a:spcBef>
                <a:spcPts val="1134"/>
              </a:spcBef>
              <a:buClr>
                <a:srgbClr val="000000"/>
              </a:buClr>
              <a:buSzPct val="75000"/>
              <a:buFont typeface="Symbol" charset="2"/>
              <a:buChar char=""/>
            </a:pPr>
            <a:r>
              <a:rPr b="0" lang="tr-TR" sz="1800" spc="-1" strike="noStrike">
                <a:solidFill>
                  <a:srgbClr val="404040"/>
                </a:solidFill>
                <a:latin typeface="Trebuchet MS"/>
              </a:rPr>
              <a:t>Second Outline Level</a:t>
            </a:r>
            <a:endParaRPr b="0" lang="tr-TR" sz="1800" spc="-1" strike="noStrike">
              <a:solidFill>
                <a:srgbClr val="404040"/>
              </a:solidFill>
              <a:latin typeface="Trebuchet MS"/>
            </a:endParaRPr>
          </a:p>
          <a:p>
            <a:pPr lvl="2" marL="1296000" indent="-288000">
              <a:spcBef>
                <a:spcPts val="850"/>
              </a:spcBef>
              <a:buClr>
                <a:srgbClr val="000000"/>
              </a:buClr>
              <a:buSzPct val="45000"/>
              <a:buFont typeface="Wingdings" charset="2"/>
              <a:buChar char=""/>
            </a:pPr>
            <a:r>
              <a:rPr b="0" lang="tr-TR" sz="1600" spc="-1" strike="noStrike">
                <a:solidFill>
                  <a:srgbClr val="404040"/>
                </a:solidFill>
                <a:latin typeface="Trebuchet MS"/>
              </a:rPr>
              <a:t>Third Outline Level</a:t>
            </a:r>
            <a:endParaRPr b="0" lang="tr-TR" sz="1600" spc="-1" strike="noStrike">
              <a:solidFill>
                <a:srgbClr val="404040"/>
              </a:solidFill>
              <a:latin typeface="Trebuchet MS"/>
            </a:endParaRPr>
          </a:p>
          <a:p>
            <a:pPr lvl="3" marL="1728000" indent="-216000">
              <a:spcBef>
                <a:spcPts val="567"/>
              </a:spcBef>
              <a:buClr>
                <a:srgbClr val="000000"/>
              </a:buClr>
              <a:buSzPct val="75000"/>
              <a:buFont typeface="Symbol" charset="2"/>
              <a:buChar char=""/>
            </a:pPr>
            <a:r>
              <a:rPr b="0" lang="tr-TR" sz="1400" spc="-1" strike="noStrike">
                <a:solidFill>
                  <a:srgbClr val="404040"/>
                </a:solidFill>
                <a:latin typeface="Trebuchet MS"/>
              </a:rPr>
              <a:t>Fourth Outline Level</a:t>
            </a:r>
            <a:endParaRPr b="0" lang="tr-TR" sz="1400" spc="-1" strike="noStrike">
              <a:solidFill>
                <a:srgbClr val="404040"/>
              </a:solidFill>
              <a:latin typeface="Trebuchet MS"/>
            </a:endParaRPr>
          </a:p>
          <a:p>
            <a:pPr lvl="4" marL="2160000" indent="-216000">
              <a:spcBef>
                <a:spcPts val="283"/>
              </a:spcBef>
              <a:buClr>
                <a:srgbClr val="000000"/>
              </a:buClr>
              <a:buSzPct val="45000"/>
              <a:buFont typeface="Wingdings" charset="2"/>
              <a:buChar char=""/>
            </a:pPr>
            <a:r>
              <a:rPr b="0" lang="tr-TR" sz="2000" spc="-1" strike="noStrike">
                <a:solidFill>
                  <a:srgbClr val="404040"/>
                </a:solidFill>
                <a:latin typeface="Trebuchet MS"/>
              </a:rPr>
              <a:t>Fifth Outline Level</a:t>
            </a:r>
            <a:endParaRPr b="0" lang="tr-TR" sz="2000" spc="-1" strike="noStrike">
              <a:solidFill>
                <a:srgbClr val="404040"/>
              </a:solidFill>
              <a:latin typeface="Trebuchet MS"/>
            </a:endParaRPr>
          </a:p>
          <a:p>
            <a:pPr lvl="5" marL="2592000" indent="-216000">
              <a:spcBef>
                <a:spcPts val="283"/>
              </a:spcBef>
              <a:buClr>
                <a:srgbClr val="000000"/>
              </a:buClr>
              <a:buSzPct val="45000"/>
              <a:buFont typeface="Wingdings" charset="2"/>
              <a:buChar char=""/>
            </a:pPr>
            <a:r>
              <a:rPr b="0" lang="tr-TR" sz="2000" spc="-1" strike="noStrike">
                <a:solidFill>
                  <a:srgbClr val="404040"/>
                </a:solidFill>
                <a:latin typeface="Trebuchet MS"/>
              </a:rPr>
              <a:t>Sixth Outline Level</a:t>
            </a:r>
            <a:endParaRPr b="0" lang="tr-TR" sz="2000" spc="-1" strike="noStrike">
              <a:solidFill>
                <a:srgbClr val="404040"/>
              </a:solidFill>
              <a:latin typeface="Trebuchet MS"/>
            </a:endParaRPr>
          </a:p>
          <a:p>
            <a:pPr lvl="6" marL="3024000" indent="-216000">
              <a:spcBef>
                <a:spcPts val="283"/>
              </a:spcBef>
              <a:buClr>
                <a:srgbClr val="000000"/>
              </a:buClr>
              <a:buSzPct val="45000"/>
              <a:buFont typeface="Wingdings" charset="2"/>
              <a:buChar char=""/>
            </a:pPr>
            <a:r>
              <a:rPr b="0" lang="tr-TR" sz="2000" spc="-1" strike="noStrike">
                <a:solidFill>
                  <a:srgbClr val="404040"/>
                </a:solidFill>
                <a:latin typeface="Trebuchet MS"/>
              </a:rPr>
              <a:t>Seventh Outline Level</a:t>
            </a:r>
            <a:endParaRPr b="0" lang="tr-TR" sz="2000" spc="-1" strike="noStrike">
              <a:solidFill>
                <a:srgbClr val="404040"/>
              </a:solidFill>
              <a:latin typeface="Trebuchet M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cd4ff"/>
            </a:gs>
            <a:gs pos="100000">
              <a:srgbClr val="5bb9ff"/>
            </a:gs>
          </a:gsLst>
          <a:path path="circle">
            <a:fillToRect l="50000" t="25000" r="50000" b="75000"/>
          </a:path>
        </a:gradFill>
      </p:bgPr>
    </p:bg>
    <p:spTree>
      <p:nvGrpSpPr>
        <p:cNvPr id="1" name=""/>
        <p:cNvGrpSpPr/>
        <p:nvPr/>
      </p:nvGrpSpPr>
      <p:grpSpPr>
        <a:xfrm>
          <a:off x="0" y="0"/>
          <a:ext cx="0" cy="0"/>
          <a:chOff x="0" y="0"/>
          <a:chExt cx="0" cy="0"/>
        </a:xfrm>
      </p:grpSpPr>
      <p:sp>
        <p:nvSpPr>
          <p:cNvPr id="49" name="Rectangle 6"/>
          <p:cNvSpPr/>
          <p:nvPr/>
        </p:nvSpPr>
        <p:spPr>
          <a:xfrm>
            <a:off x="0" y="5105520"/>
            <a:ext cx="9143640" cy="1752120"/>
          </a:xfrm>
          <a:prstGeom prst="rect">
            <a:avLst/>
          </a:prstGeom>
          <a:gradFill rotWithShape="0">
            <a:gsLst>
              <a:gs pos="0">
                <a:srgbClr val="ffffff">
                  <a:alpha val="91372"/>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50" name="Rectangle 7"/>
          <p:cNvSpPr/>
          <p:nvPr/>
        </p:nvSpPr>
        <p:spPr>
          <a:xfrm>
            <a:off x="0" y="0"/>
            <a:ext cx="9143640" cy="5105160"/>
          </a:xfrm>
          <a:prstGeom prst="rect">
            <a:avLst/>
          </a:prstGeom>
          <a:gradFill rotWithShape="0">
            <a:gsLst>
              <a:gs pos="0">
                <a:srgbClr val="ffffff">
                  <a:alpha val="89019"/>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51" name="Rectangle 8"/>
          <p:cNvSpPr/>
          <p:nvPr/>
        </p:nvSpPr>
        <p:spPr>
          <a:xfrm>
            <a:off x="0" y="3768480"/>
            <a:ext cx="9143640" cy="2285640"/>
          </a:xfrm>
          <a:prstGeom prst="rect">
            <a:avLst/>
          </a:prstGeom>
          <a:gradFill rotWithShape="0">
            <a:gsLst>
              <a:gs pos="0">
                <a:srgbClr val="b4dcfa">
                  <a:alpha val="60000"/>
                </a:srgbClr>
              </a:gs>
              <a:gs pos="100000">
                <a:srgbClr val="ffffff">
                  <a:alpha val="0"/>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52" name="Oval 9"/>
          <p:cNvSpPr/>
          <p:nvPr/>
        </p:nvSpPr>
        <p:spPr>
          <a:xfrm>
            <a:off x="0" y="1600200"/>
            <a:ext cx="9143640" cy="5105160"/>
          </a:xfrm>
          <a:prstGeom prst="ellipse">
            <a:avLst/>
          </a:prstGeom>
          <a:gradFill rotWithShape="0">
            <a:gsLst>
              <a:gs pos="0">
                <a:srgbClr val="ffffff"/>
              </a:gs>
              <a:gs pos="100000">
                <a:srgbClr val="ffffff">
                  <a:alpha val="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53" name="PlaceHolder 1"/>
          <p:cNvSpPr>
            <a:spLocks noGrp="1"/>
          </p:cNvSpPr>
          <p:nvPr>
            <p:ph type="dt" idx="4"/>
          </p:nvPr>
        </p:nvSpPr>
        <p:spPr>
          <a:xfrm>
            <a:off x="6172200" y="6172200"/>
            <a:ext cx="2514240" cy="364680"/>
          </a:xfrm>
          <a:prstGeom prst="rect">
            <a:avLst/>
          </a:prstGeom>
          <a:noFill/>
          <a:ln w="0">
            <a:noFill/>
          </a:ln>
        </p:spPr>
        <p:txBody>
          <a:bodyPr anchor="ctr">
            <a:noAutofit/>
          </a:bodyPr>
          <a:lstStyle>
            <a:lvl1pPr algn="r">
              <a:lnSpc>
                <a:spcPct val="100000"/>
              </a:lnSpc>
              <a:buNone/>
              <a:defRPr b="1" lang="tr-TR" sz="1100" spc="-1" strike="noStrike">
                <a:solidFill>
                  <a:srgbClr val="808080"/>
                </a:solidFill>
                <a:latin typeface="Trebuchet MS"/>
              </a:defRPr>
            </a:lvl1pPr>
          </a:lstStyle>
          <a:p>
            <a:pPr algn="r">
              <a:lnSpc>
                <a:spcPct val="100000"/>
              </a:lnSpc>
              <a:buNone/>
            </a:pPr>
            <a:r>
              <a:rPr b="1" lang="tr-TR" sz="1100" spc="-1" strike="noStrike">
                <a:solidFill>
                  <a:srgbClr val="808080"/>
                </a:solidFill>
                <a:latin typeface="Trebuchet MS"/>
              </a:rPr>
              <a:t>&lt;date/time&gt;</a:t>
            </a:r>
            <a:endParaRPr b="0" lang="en-US" sz="1100" spc="-1" strike="noStrike">
              <a:latin typeface="Times New Roman"/>
            </a:endParaRPr>
          </a:p>
        </p:txBody>
      </p:sp>
      <p:sp>
        <p:nvSpPr>
          <p:cNvPr id="54" name="PlaceHolder 2"/>
          <p:cNvSpPr>
            <a:spLocks noGrp="1"/>
          </p:cNvSpPr>
          <p:nvPr>
            <p:ph type="ftr" idx="5"/>
          </p:nvPr>
        </p:nvSpPr>
        <p:spPr>
          <a:xfrm>
            <a:off x="457200" y="6172200"/>
            <a:ext cx="335232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55" name="PlaceHolder 3"/>
          <p:cNvSpPr>
            <a:spLocks noGrp="1"/>
          </p:cNvSpPr>
          <p:nvPr>
            <p:ph type="sldNum" idx="6"/>
          </p:nvPr>
        </p:nvSpPr>
        <p:spPr>
          <a:xfrm>
            <a:off x="3809880" y="6172200"/>
            <a:ext cx="1828440" cy="364680"/>
          </a:xfrm>
          <a:prstGeom prst="rect">
            <a:avLst/>
          </a:prstGeom>
          <a:noFill/>
          <a:ln w="0">
            <a:noFill/>
          </a:ln>
        </p:spPr>
        <p:txBody>
          <a:bodyPr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32D4D281-7A4B-4AB1-87C6-9FA2366DC046}" type="slidenum">
              <a:rPr b="1" lang="tr-TR" sz="1200" spc="-1" strike="noStrike">
                <a:solidFill>
                  <a:srgbClr val="808080"/>
                </a:solidFill>
                <a:latin typeface="Trebuchet MS"/>
              </a:rPr>
              <a:t>&lt;number&gt;</a:t>
            </a:fld>
            <a:endParaRPr b="0" lang="en-US" sz="1200" spc="-1" strike="noStrike">
              <a:latin typeface="Times New Roman"/>
            </a:endParaRPr>
          </a:p>
        </p:txBody>
      </p:sp>
      <p:sp>
        <p:nvSpPr>
          <p:cNvPr id="56" name="PlaceHolder 4"/>
          <p:cNvSpPr>
            <a:spLocks noGrp="1"/>
          </p:cNvSpPr>
          <p:nvPr>
            <p:ph type="title"/>
          </p:nvPr>
        </p:nvSpPr>
        <p:spPr>
          <a:xfrm>
            <a:off x="1793160" y="4372200"/>
            <a:ext cx="6512040" cy="1142640"/>
          </a:xfrm>
          <a:prstGeom prst="rect">
            <a:avLst/>
          </a:prstGeom>
          <a:noFill/>
          <a:ln w="0">
            <a:noFill/>
          </a:ln>
        </p:spPr>
        <p:txBody>
          <a:bodyPr anchor="t">
            <a:noAutofit/>
          </a:bodyPr>
          <a:p>
            <a:pPr marL="320040" indent="-320040" algn="r">
              <a:lnSpc>
                <a:spcPct val="100000"/>
              </a:lnSpc>
              <a:buClr>
                <a:srgbClr val="c3260c"/>
              </a:buClr>
              <a:buSzPct val="128000"/>
              <a:buFont typeface="Georgia"/>
              <a:buChar char="*"/>
            </a:pPr>
            <a:r>
              <a:rPr b="1" lang="tr-TR" sz="4600" spc="-1" strike="noStrike">
                <a:latin typeface="Trebuchet MS"/>
              </a:rPr>
              <a:t>Ası</a:t>
            </a:r>
            <a:r>
              <a:rPr b="1" lang="tr-TR" sz="4600" spc="-1" strike="noStrike">
                <a:latin typeface="Trebuchet MS"/>
              </a:rPr>
              <a:t>l </a:t>
            </a:r>
            <a:r>
              <a:rPr b="1" lang="tr-TR" sz="4600" spc="-1" strike="noStrike">
                <a:latin typeface="Trebuchet MS"/>
              </a:rPr>
              <a:t>ba</a:t>
            </a:r>
            <a:r>
              <a:rPr b="1" lang="tr-TR" sz="4600" spc="-1" strike="noStrike">
                <a:latin typeface="Trebuchet MS"/>
              </a:rPr>
              <a:t>şlı</a:t>
            </a:r>
            <a:r>
              <a:rPr b="1" lang="tr-TR" sz="4600" spc="-1" strike="noStrike">
                <a:latin typeface="Trebuchet MS"/>
              </a:rPr>
              <a:t>k </a:t>
            </a:r>
            <a:r>
              <a:rPr b="1" lang="tr-TR" sz="4600" spc="-1" strike="noStrike">
                <a:latin typeface="Trebuchet MS"/>
              </a:rPr>
              <a:t>stil</a:t>
            </a:r>
            <a:r>
              <a:rPr b="1" lang="tr-TR" sz="4600" spc="-1" strike="noStrike">
                <a:latin typeface="Trebuchet MS"/>
              </a:rPr>
              <a:t>i </a:t>
            </a:r>
            <a:r>
              <a:rPr b="1" lang="tr-TR" sz="4600" spc="-1" strike="noStrike">
                <a:latin typeface="Trebuchet MS"/>
              </a:rPr>
              <a:t>içi</a:t>
            </a:r>
            <a:r>
              <a:rPr b="1" lang="tr-TR" sz="4600" spc="-1" strike="noStrike">
                <a:latin typeface="Trebuchet MS"/>
              </a:rPr>
              <a:t>n </a:t>
            </a:r>
            <a:r>
              <a:rPr b="1" lang="tr-TR" sz="4600" spc="-1" strike="noStrike">
                <a:latin typeface="Trebuchet MS"/>
              </a:rPr>
              <a:t>tıkl</a:t>
            </a:r>
            <a:r>
              <a:rPr b="1" lang="tr-TR" sz="4600" spc="-1" strike="noStrike">
                <a:latin typeface="Trebuchet MS"/>
              </a:rPr>
              <a:t>atı</a:t>
            </a:r>
            <a:r>
              <a:rPr b="1" lang="tr-TR" sz="4600" spc="-1" strike="noStrike">
                <a:latin typeface="Trebuchet MS"/>
              </a:rPr>
              <a:t>n</a:t>
            </a:r>
            <a:endParaRPr b="0" lang="tr-TR" sz="4600" spc="-1" strike="noStrike">
              <a:solidFill>
                <a:srgbClr val="000000"/>
              </a:solidFill>
              <a:latin typeface="Trebuchet MS"/>
            </a:endParaRPr>
          </a:p>
        </p:txBody>
      </p:sp>
      <p:sp>
        <p:nvSpPr>
          <p:cNvPr id="57" name="PlaceHolder 5"/>
          <p:cNvSpPr>
            <a:spLocks noGrp="1"/>
          </p:cNvSpPr>
          <p:nvPr>
            <p:ph type="body"/>
          </p:nvPr>
        </p:nvSpPr>
        <p:spPr>
          <a:xfrm>
            <a:off x="1143000" y="731520"/>
            <a:ext cx="6400440" cy="3474360"/>
          </a:xfrm>
          <a:prstGeom prst="rect">
            <a:avLst/>
          </a:prstGeom>
          <a:noFill/>
          <a:ln w="0">
            <a:noFill/>
          </a:ln>
        </p:spPr>
        <p:txBody>
          <a:bodyPr anchor="t">
            <a:noAutofit/>
          </a:bodyPr>
          <a:p>
            <a:pPr marL="228600" indent="-182880">
              <a:lnSpc>
                <a:spcPct val="100000"/>
              </a:lnSpc>
              <a:spcBef>
                <a:spcPts val="439"/>
              </a:spcBef>
              <a:spcAft>
                <a:spcPts val="300"/>
              </a:spcAft>
              <a:buClr>
                <a:srgbClr val="c3260c"/>
              </a:buClr>
              <a:buSzPct val="130000"/>
              <a:buFont typeface="Georgia"/>
              <a:buChar char="*"/>
            </a:pPr>
            <a:r>
              <a:rPr b="0" lang="tr-TR" sz="2200" spc="-1" strike="noStrike">
                <a:solidFill>
                  <a:srgbClr val="404040"/>
                </a:solidFill>
                <a:latin typeface="Trebuchet MS"/>
              </a:rPr>
              <a:t>Asıl metin stillerini düzenlemek için tıklatın</a:t>
            </a:r>
            <a:endParaRPr b="0" lang="tr-TR" sz="2200" spc="-1" strike="noStrike">
              <a:solidFill>
                <a:srgbClr val="404040"/>
              </a:solidFill>
              <a:latin typeface="Trebuchet MS"/>
            </a:endParaRPr>
          </a:p>
          <a:p>
            <a:pPr lvl="1" marL="548640" indent="-182880">
              <a:lnSpc>
                <a:spcPct val="100000"/>
              </a:lnSpc>
              <a:spcBef>
                <a:spcPts val="400"/>
              </a:spcBef>
              <a:spcAft>
                <a:spcPts val="300"/>
              </a:spcAft>
              <a:buClr>
                <a:srgbClr val="c3260c"/>
              </a:buClr>
              <a:buSzPct val="130000"/>
              <a:buFont typeface="Georgia"/>
              <a:buChar char="*"/>
            </a:pPr>
            <a:r>
              <a:rPr b="0" lang="tr-TR" sz="2000" spc="-1" strike="noStrike">
                <a:solidFill>
                  <a:srgbClr val="404040"/>
                </a:solidFill>
                <a:latin typeface="Trebuchet MS"/>
              </a:rPr>
              <a:t>İkinci düzey</a:t>
            </a:r>
            <a:endParaRPr b="0" lang="tr-TR" sz="2000" spc="-1" strike="noStrike">
              <a:solidFill>
                <a:srgbClr val="404040"/>
              </a:solidFill>
              <a:latin typeface="Trebuchet MS"/>
            </a:endParaRPr>
          </a:p>
          <a:p>
            <a:pPr lvl="2" marL="822960" indent="-182880">
              <a:lnSpc>
                <a:spcPct val="100000"/>
              </a:lnSpc>
              <a:spcBef>
                <a:spcPts val="360"/>
              </a:spcBef>
              <a:spcAft>
                <a:spcPts val="300"/>
              </a:spcAft>
              <a:buClr>
                <a:srgbClr val="c3260c"/>
              </a:buClr>
              <a:buSzPct val="130000"/>
              <a:buFont typeface="Georgia"/>
              <a:buChar char="*"/>
            </a:pPr>
            <a:r>
              <a:rPr b="0" lang="tr-TR" sz="1800" spc="-1" strike="noStrike">
                <a:solidFill>
                  <a:srgbClr val="404040"/>
                </a:solidFill>
                <a:latin typeface="Trebuchet MS"/>
              </a:rPr>
              <a:t>Üçüncü düzey</a:t>
            </a:r>
            <a:endParaRPr b="0" lang="tr-TR" sz="1800" spc="-1" strike="noStrike">
              <a:solidFill>
                <a:srgbClr val="404040"/>
              </a:solidFill>
              <a:latin typeface="Trebuchet MS"/>
            </a:endParaRPr>
          </a:p>
          <a:p>
            <a:pPr lvl="3" marL="1097280" indent="-182880">
              <a:lnSpc>
                <a:spcPct val="100000"/>
              </a:lnSpc>
              <a:spcBef>
                <a:spcPts val="320"/>
              </a:spcBef>
              <a:spcAft>
                <a:spcPts val="300"/>
              </a:spcAft>
              <a:buClr>
                <a:srgbClr val="c3260c"/>
              </a:buClr>
              <a:buSzPct val="130000"/>
              <a:buFont typeface="Georgia"/>
              <a:buChar char="*"/>
            </a:pPr>
            <a:r>
              <a:rPr b="0" lang="tr-TR" sz="1600" spc="-1" strike="noStrike">
                <a:solidFill>
                  <a:srgbClr val="404040"/>
                </a:solidFill>
                <a:latin typeface="Trebuchet MS"/>
              </a:rPr>
              <a:t>Dördüncü düzey</a:t>
            </a:r>
            <a:endParaRPr b="0" lang="tr-TR" sz="1600" spc="-1" strike="noStrike">
              <a:solidFill>
                <a:srgbClr val="404040"/>
              </a:solidFill>
              <a:latin typeface="Trebuchet MS"/>
            </a:endParaRPr>
          </a:p>
          <a:p>
            <a:pPr lvl="4" marL="1389960" indent="-182880">
              <a:lnSpc>
                <a:spcPct val="100000"/>
              </a:lnSpc>
              <a:spcBef>
                <a:spcPts val="281"/>
              </a:spcBef>
              <a:spcAft>
                <a:spcPts val="300"/>
              </a:spcAft>
              <a:buClr>
                <a:srgbClr val="c3260c"/>
              </a:buClr>
              <a:buSzPct val="130000"/>
              <a:buFont typeface="Georgia"/>
              <a:buChar char="*"/>
            </a:pPr>
            <a:r>
              <a:rPr b="0" lang="tr-TR" sz="1400" spc="-1" strike="noStrike">
                <a:solidFill>
                  <a:srgbClr val="404040"/>
                </a:solidFill>
                <a:latin typeface="Trebuchet MS"/>
              </a:rPr>
              <a:t>Beşinci düzey</a:t>
            </a:r>
            <a:endParaRPr b="0" lang="tr-TR" sz="1400" spc="-1" strike="noStrike">
              <a:solidFill>
                <a:srgbClr val="404040"/>
              </a:solidFill>
              <a:latin typeface="Trebuchet MS"/>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cd4ff"/>
            </a:gs>
            <a:gs pos="100000">
              <a:srgbClr val="5bb9ff"/>
            </a:gs>
          </a:gsLst>
          <a:path path="circle">
            <a:fillToRect l="50000" t="25000" r="50000" b="75000"/>
          </a:path>
        </a:gradFill>
      </p:bgPr>
    </p:bg>
    <p:spTree>
      <p:nvGrpSpPr>
        <p:cNvPr id="1" name=""/>
        <p:cNvGrpSpPr/>
        <p:nvPr/>
      </p:nvGrpSpPr>
      <p:grpSpPr>
        <a:xfrm>
          <a:off x="0" y="0"/>
          <a:ext cx="0" cy="0"/>
          <a:chOff x="0" y="0"/>
          <a:chExt cx="0" cy="0"/>
        </a:xfrm>
      </p:grpSpPr>
      <p:sp>
        <p:nvSpPr>
          <p:cNvPr id="94" name="Rectangle 6"/>
          <p:cNvSpPr/>
          <p:nvPr/>
        </p:nvSpPr>
        <p:spPr>
          <a:xfrm>
            <a:off x="0" y="5105520"/>
            <a:ext cx="9143640" cy="1752120"/>
          </a:xfrm>
          <a:prstGeom prst="rect">
            <a:avLst/>
          </a:prstGeom>
          <a:gradFill rotWithShape="0">
            <a:gsLst>
              <a:gs pos="0">
                <a:srgbClr val="ffffff">
                  <a:alpha val="91372"/>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95" name="Rectangle 7"/>
          <p:cNvSpPr/>
          <p:nvPr/>
        </p:nvSpPr>
        <p:spPr>
          <a:xfrm>
            <a:off x="0" y="0"/>
            <a:ext cx="9143640" cy="5105160"/>
          </a:xfrm>
          <a:prstGeom prst="rect">
            <a:avLst/>
          </a:prstGeom>
          <a:gradFill rotWithShape="0">
            <a:gsLst>
              <a:gs pos="0">
                <a:srgbClr val="ffffff">
                  <a:alpha val="89019"/>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96" name="Rectangle 8"/>
          <p:cNvSpPr/>
          <p:nvPr/>
        </p:nvSpPr>
        <p:spPr>
          <a:xfrm>
            <a:off x="0" y="3768480"/>
            <a:ext cx="9143640" cy="2285640"/>
          </a:xfrm>
          <a:prstGeom prst="rect">
            <a:avLst/>
          </a:prstGeom>
          <a:gradFill rotWithShape="0">
            <a:gsLst>
              <a:gs pos="0">
                <a:srgbClr val="b4dcfa">
                  <a:alpha val="60000"/>
                </a:srgbClr>
              </a:gs>
              <a:gs pos="100000">
                <a:srgbClr val="ffffff">
                  <a:alpha val="0"/>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97" name="Oval 9"/>
          <p:cNvSpPr/>
          <p:nvPr/>
        </p:nvSpPr>
        <p:spPr>
          <a:xfrm>
            <a:off x="0" y="1600200"/>
            <a:ext cx="9143640" cy="5105160"/>
          </a:xfrm>
          <a:prstGeom prst="ellipse">
            <a:avLst/>
          </a:prstGeom>
          <a:gradFill rotWithShape="0">
            <a:gsLst>
              <a:gs pos="0">
                <a:srgbClr val="ffffff"/>
              </a:gs>
              <a:gs pos="100000">
                <a:srgbClr val="ffffff">
                  <a:alpha val="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98" name="PlaceHolder 1"/>
          <p:cNvSpPr>
            <a:spLocks noGrp="1"/>
          </p:cNvSpPr>
          <p:nvPr>
            <p:ph type="dt" idx="7"/>
          </p:nvPr>
        </p:nvSpPr>
        <p:spPr>
          <a:xfrm>
            <a:off x="6172200" y="6172200"/>
            <a:ext cx="2514240" cy="364680"/>
          </a:xfrm>
          <a:prstGeom prst="rect">
            <a:avLst/>
          </a:prstGeom>
          <a:noFill/>
          <a:ln w="0">
            <a:noFill/>
          </a:ln>
        </p:spPr>
        <p:txBody>
          <a:bodyPr anchor="ctr">
            <a:noAutofit/>
          </a:bodyPr>
          <a:lstStyle>
            <a:lvl1pPr algn="r">
              <a:lnSpc>
                <a:spcPct val="100000"/>
              </a:lnSpc>
              <a:buNone/>
              <a:defRPr b="1" lang="tr-TR" sz="1100" spc="-1" strike="noStrike">
                <a:solidFill>
                  <a:srgbClr val="808080"/>
                </a:solidFill>
                <a:latin typeface="Trebuchet MS"/>
              </a:defRPr>
            </a:lvl1pPr>
          </a:lstStyle>
          <a:p>
            <a:pPr algn="r">
              <a:lnSpc>
                <a:spcPct val="100000"/>
              </a:lnSpc>
              <a:buNone/>
            </a:pPr>
            <a:r>
              <a:rPr b="1" lang="tr-TR" sz="1100" spc="-1" strike="noStrike">
                <a:solidFill>
                  <a:srgbClr val="808080"/>
                </a:solidFill>
                <a:latin typeface="Trebuchet MS"/>
              </a:rPr>
              <a:t>&lt;date/time&gt;</a:t>
            </a:r>
            <a:endParaRPr b="0" lang="en-US" sz="1100" spc="-1" strike="noStrike">
              <a:latin typeface="Times New Roman"/>
            </a:endParaRPr>
          </a:p>
        </p:txBody>
      </p:sp>
      <p:sp>
        <p:nvSpPr>
          <p:cNvPr id="99" name="PlaceHolder 2"/>
          <p:cNvSpPr>
            <a:spLocks noGrp="1"/>
          </p:cNvSpPr>
          <p:nvPr>
            <p:ph type="ftr" idx="8"/>
          </p:nvPr>
        </p:nvSpPr>
        <p:spPr>
          <a:xfrm>
            <a:off x="457200" y="6172200"/>
            <a:ext cx="335232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100" name="PlaceHolder 3"/>
          <p:cNvSpPr>
            <a:spLocks noGrp="1"/>
          </p:cNvSpPr>
          <p:nvPr>
            <p:ph type="sldNum" idx="9"/>
          </p:nvPr>
        </p:nvSpPr>
        <p:spPr>
          <a:xfrm>
            <a:off x="3809880" y="6172200"/>
            <a:ext cx="1828440" cy="364680"/>
          </a:xfrm>
          <a:prstGeom prst="rect">
            <a:avLst/>
          </a:prstGeom>
          <a:noFill/>
          <a:ln w="0">
            <a:noFill/>
          </a:ln>
        </p:spPr>
        <p:txBody>
          <a:bodyPr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8DC6DEBE-B06C-47B3-B47A-5873105865BB}" type="slidenum">
              <a:rPr b="1" lang="tr-TR" sz="1200" spc="-1" strike="noStrike">
                <a:solidFill>
                  <a:srgbClr val="808080"/>
                </a:solidFill>
                <a:latin typeface="Trebuchet MS"/>
              </a:rPr>
              <a:t>&lt;number&gt;</a:t>
            </a:fld>
            <a:endParaRPr b="0" lang="en-US" sz="1200" spc="-1" strike="noStrike">
              <a:latin typeface="Times New Roman"/>
            </a:endParaRPr>
          </a:p>
        </p:txBody>
      </p:sp>
      <p:sp>
        <p:nvSpPr>
          <p:cNvPr id="101"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r>
              <a:rPr b="0" lang="tr-TR" sz="1800" spc="-1" strike="noStrike">
                <a:solidFill>
                  <a:srgbClr val="000000"/>
                </a:solidFill>
                <a:latin typeface="Trebuchet MS"/>
              </a:rPr>
              <a:t>Click to edit </a:t>
            </a:r>
            <a:r>
              <a:rPr b="0" lang="tr-TR" sz="1800" spc="-1" strike="noStrike">
                <a:solidFill>
                  <a:srgbClr val="000000"/>
                </a:solidFill>
                <a:latin typeface="Trebuchet MS"/>
              </a:rPr>
              <a:t>the title text </a:t>
            </a:r>
            <a:r>
              <a:rPr b="0" lang="tr-TR" sz="1800" spc="-1" strike="noStrike">
                <a:solidFill>
                  <a:srgbClr val="000000"/>
                </a:solidFill>
                <a:latin typeface="Trebuchet MS"/>
              </a:rPr>
              <a:t>format</a:t>
            </a:r>
            <a:endParaRPr b="0" lang="tr-TR" sz="1800" spc="-1" strike="noStrike">
              <a:solidFill>
                <a:srgbClr val="000000"/>
              </a:solidFill>
              <a:latin typeface="Trebuchet MS"/>
            </a:endParaRPr>
          </a:p>
        </p:txBody>
      </p:sp>
      <p:sp>
        <p:nvSpPr>
          <p:cNvPr id="102"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2200" spc="-1" strike="noStrike">
                <a:solidFill>
                  <a:srgbClr val="404040"/>
                </a:solidFill>
                <a:latin typeface="Trebuchet MS"/>
              </a:rPr>
              <a:t>Click to edit the outline text format</a:t>
            </a:r>
            <a:endParaRPr b="0" lang="tr-TR" sz="2200" spc="-1" strike="noStrike">
              <a:solidFill>
                <a:srgbClr val="404040"/>
              </a:solidFill>
              <a:latin typeface="Trebuchet MS"/>
            </a:endParaRPr>
          </a:p>
          <a:p>
            <a:pPr lvl="1" marL="864000" indent="-324000">
              <a:spcBef>
                <a:spcPts val="1134"/>
              </a:spcBef>
              <a:buClr>
                <a:srgbClr val="000000"/>
              </a:buClr>
              <a:buSzPct val="75000"/>
              <a:buFont typeface="Symbol" charset="2"/>
              <a:buChar char=""/>
            </a:pPr>
            <a:r>
              <a:rPr b="0" lang="tr-TR" sz="1800" spc="-1" strike="noStrike">
                <a:solidFill>
                  <a:srgbClr val="404040"/>
                </a:solidFill>
                <a:latin typeface="Trebuchet MS"/>
              </a:rPr>
              <a:t>Second Outline Level</a:t>
            </a:r>
            <a:endParaRPr b="0" lang="tr-TR" sz="1800" spc="-1" strike="noStrike">
              <a:solidFill>
                <a:srgbClr val="404040"/>
              </a:solidFill>
              <a:latin typeface="Trebuchet MS"/>
            </a:endParaRPr>
          </a:p>
          <a:p>
            <a:pPr lvl="2" marL="1296000" indent="-288000">
              <a:spcBef>
                <a:spcPts val="850"/>
              </a:spcBef>
              <a:buClr>
                <a:srgbClr val="000000"/>
              </a:buClr>
              <a:buSzPct val="45000"/>
              <a:buFont typeface="Wingdings" charset="2"/>
              <a:buChar char=""/>
            </a:pPr>
            <a:r>
              <a:rPr b="0" lang="tr-TR" sz="1600" spc="-1" strike="noStrike">
                <a:solidFill>
                  <a:srgbClr val="404040"/>
                </a:solidFill>
                <a:latin typeface="Trebuchet MS"/>
              </a:rPr>
              <a:t>Third Outline Level</a:t>
            </a:r>
            <a:endParaRPr b="0" lang="tr-TR" sz="1600" spc="-1" strike="noStrike">
              <a:solidFill>
                <a:srgbClr val="404040"/>
              </a:solidFill>
              <a:latin typeface="Trebuchet MS"/>
            </a:endParaRPr>
          </a:p>
          <a:p>
            <a:pPr lvl="3" marL="1728000" indent="-216000">
              <a:spcBef>
                <a:spcPts val="567"/>
              </a:spcBef>
              <a:buClr>
                <a:srgbClr val="000000"/>
              </a:buClr>
              <a:buSzPct val="75000"/>
              <a:buFont typeface="Symbol" charset="2"/>
              <a:buChar char=""/>
            </a:pPr>
            <a:r>
              <a:rPr b="0" lang="tr-TR" sz="1400" spc="-1" strike="noStrike">
                <a:solidFill>
                  <a:srgbClr val="404040"/>
                </a:solidFill>
                <a:latin typeface="Trebuchet MS"/>
              </a:rPr>
              <a:t>Fourth Outline Level</a:t>
            </a:r>
            <a:endParaRPr b="0" lang="tr-TR" sz="1400" spc="-1" strike="noStrike">
              <a:solidFill>
                <a:srgbClr val="404040"/>
              </a:solidFill>
              <a:latin typeface="Trebuchet MS"/>
            </a:endParaRPr>
          </a:p>
          <a:p>
            <a:pPr lvl="4" marL="2160000" indent="-216000">
              <a:spcBef>
                <a:spcPts val="283"/>
              </a:spcBef>
              <a:buClr>
                <a:srgbClr val="000000"/>
              </a:buClr>
              <a:buSzPct val="45000"/>
              <a:buFont typeface="Wingdings" charset="2"/>
              <a:buChar char=""/>
            </a:pPr>
            <a:r>
              <a:rPr b="0" lang="tr-TR" sz="2000" spc="-1" strike="noStrike">
                <a:solidFill>
                  <a:srgbClr val="404040"/>
                </a:solidFill>
                <a:latin typeface="Trebuchet MS"/>
              </a:rPr>
              <a:t>Fifth Outline Level</a:t>
            </a:r>
            <a:endParaRPr b="0" lang="tr-TR" sz="2000" spc="-1" strike="noStrike">
              <a:solidFill>
                <a:srgbClr val="404040"/>
              </a:solidFill>
              <a:latin typeface="Trebuchet MS"/>
            </a:endParaRPr>
          </a:p>
          <a:p>
            <a:pPr lvl="5" marL="2592000" indent="-216000">
              <a:spcBef>
                <a:spcPts val="283"/>
              </a:spcBef>
              <a:buClr>
                <a:srgbClr val="000000"/>
              </a:buClr>
              <a:buSzPct val="45000"/>
              <a:buFont typeface="Wingdings" charset="2"/>
              <a:buChar char=""/>
            </a:pPr>
            <a:r>
              <a:rPr b="0" lang="tr-TR" sz="2000" spc="-1" strike="noStrike">
                <a:solidFill>
                  <a:srgbClr val="404040"/>
                </a:solidFill>
                <a:latin typeface="Trebuchet MS"/>
              </a:rPr>
              <a:t>Sixth Outline Level</a:t>
            </a:r>
            <a:endParaRPr b="0" lang="tr-TR" sz="2000" spc="-1" strike="noStrike">
              <a:solidFill>
                <a:srgbClr val="404040"/>
              </a:solidFill>
              <a:latin typeface="Trebuchet MS"/>
            </a:endParaRPr>
          </a:p>
          <a:p>
            <a:pPr lvl="6" marL="3024000" indent="-216000">
              <a:spcBef>
                <a:spcPts val="283"/>
              </a:spcBef>
              <a:buClr>
                <a:srgbClr val="000000"/>
              </a:buClr>
              <a:buSzPct val="45000"/>
              <a:buFont typeface="Wingdings" charset="2"/>
              <a:buChar char=""/>
            </a:pPr>
            <a:r>
              <a:rPr b="0" lang="tr-TR" sz="2000" spc="-1" strike="noStrike">
                <a:solidFill>
                  <a:srgbClr val="404040"/>
                </a:solidFill>
                <a:latin typeface="Trebuchet MS"/>
              </a:rPr>
              <a:t>Seventh Outline Level</a:t>
            </a:r>
            <a:endParaRPr b="0" lang="tr-TR" sz="2000" spc="-1" strike="noStrike">
              <a:solidFill>
                <a:srgbClr val="404040"/>
              </a:solidFill>
              <a:latin typeface="Trebuchet MS"/>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cd4ff"/>
            </a:gs>
            <a:gs pos="100000">
              <a:srgbClr val="5bb9ff"/>
            </a:gs>
          </a:gsLst>
          <a:path path="circle">
            <a:fillToRect l="50000" t="25000" r="50000" b="75000"/>
          </a:path>
        </a:gradFill>
      </p:bgPr>
    </p:bg>
    <p:spTree>
      <p:nvGrpSpPr>
        <p:cNvPr id="1" name=""/>
        <p:cNvGrpSpPr/>
        <p:nvPr/>
      </p:nvGrpSpPr>
      <p:grpSpPr>
        <a:xfrm>
          <a:off x="0" y="0"/>
          <a:ext cx="0" cy="0"/>
          <a:chOff x="0" y="0"/>
          <a:chExt cx="0" cy="0"/>
        </a:xfrm>
      </p:grpSpPr>
      <p:sp>
        <p:nvSpPr>
          <p:cNvPr id="139" name="Rectangle 6"/>
          <p:cNvSpPr/>
          <p:nvPr/>
        </p:nvSpPr>
        <p:spPr>
          <a:xfrm>
            <a:off x="0" y="5105520"/>
            <a:ext cx="9143640" cy="1752120"/>
          </a:xfrm>
          <a:prstGeom prst="rect">
            <a:avLst/>
          </a:prstGeom>
          <a:gradFill rotWithShape="0">
            <a:gsLst>
              <a:gs pos="0">
                <a:srgbClr val="ffffff">
                  <a:alpha val="91372"/>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140" name="Rectangle 7"/>
          <p:cNvSpPr/>
          <p:nvPr/>
        </p:nvSpPr>
        <p:spPr>
          <a:xfrm>
            <a:off x="0" y="0"/>
            <a:ext cx="9143640" cy="5105160"/>
          </a:xfrm>
          <a:prstGeom prst="rect">
            <a:avLst/>
          </a:prstGeom>
          <a:gradFill rotWithShape="0">
            <a:gsLst>
              <a:gs pos="0">
                <a:srgbClr val="ffffff">
                  <a:alpha val="89019"/>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141" name="Rectangle 8"/>
          <p:cNvSpPr/>
          <p:nvPr/>
        </p:nvSpPr>
        <p:spPr>
          <a:xfrm>
            <a:off x="0" y="3768480"/>
            <a:ext cx="9143640" cy="2285640"/>
          </a:xfrm>
          <a:prstGeom prst="rect">
            <a:avLst/>
          </a:prstGeom>
          <a:gradFill rotWithShape="0">
            <a:gsLst>
              <a:gs pos="0">
                <a:srgbClr val="b4dcfa">
                  <a:alpha val="60000"/>
                </a:srgbClr>
              </a:gs>
              <a:gs pos="100000">
                <a:srgbClr val="ffffff">
                  <a:alpha val="0"/>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142" name="Oval 9"/>
          <p:cNvSpPr/>
          <p:nvPr/>
        </p:nvSpPr>
        <p:spPr>
          <a:xfrm>
            <a:off x="0" y="1600200"/>
            <a:ext cx="9143640" cy="5105160"/>
          </a:xfrm>
          <a:prstGeom prst="ellipse">
            <a:avLst/>
          </a:prstGeom>
          <a:gradFill rotWithShape="0">
            <a:gsLst>
              <a:gs pos="0">
                <a:srgbClr val="ffffff"/>
              </a:gs>
              <a:gs pos="100000">
                <a:srgbClr val="ffffff">
                  <a:alpha val="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143" name="PlaceHolder 1"/>
          <p:cNvSpPr>
            <a:spLocks noGrp="1"/>
          </p:cNvSpPr>
          <p:nvPr>
            <p:ph type="title"/>
          </p:nvPr>
        </p:nvSpPr>
        <p:spPr>
          <a:xfrm>
            <a:off x="1793160" y="4372200"/>
            <a:ext cx="6512040" cy="1142640"/>
          </a:xfrm>
          <a:prstGeom prst="rect">
            <a:avLst/>
          </a:prstGeom>
          <a:noFill/>
          <a:ln w="0">
            <a:noFill/>
          </a:ln>
        </p:spPr>
        <p:txBody>
          <a:bodyPr anchor="t">
            <a:noAutofit/>
          </a:bodyPr>
          <a:p>
            <a:pPr marL="320040" indent="-320040" algn="r">
              <a:lnSpc>
                <a:spcPct val="100000"/>
              </a:lnSpc>
              <a:buClr>
                <a:srgbClr val="c3260c"/>
              </a:buClr>
              <a:buSzPct val="128000"/>
              <a:buFont typeface="Georgia"/>
              <a:buChar char="*"/>
            </a:pPr>
            <a:r>
              <a:rPr b="1" lang="tr-TR" sz="4600" spc="-1" strike="noStrike">
                <a:latin typeface="Trebuchet MS"/>
              </a:rPr>
              <a:t>Ası</a:t>
            </a:r>
            <a:r>
              <a:rPr b="1" lang="tr-TR" sz="4600" spc="-1" strike="noStrike">
                <a:latin typeface="Trebuchet MS"/>
              </a:rPr>
              <a:t>l </a:t>
            </a:r>
            <a:r>
              <a:rPr b="1" lang="tr-TR" sz="4600" spc="-1" strike="noStrike">
                <a:latin typeface="Trebuchet MS"/>
              </a:rPr>
              <a:t>ba</a:t>
            </a:r>
            <a:r>
              <a:rPr b="1" lang="tr-TR" sz="4600" spc="-1" strike="noStrike">
                <a:latin typeface="Trebuchet MS"/>
              </a:rPr>
              <a:t>şlı</a:t>
            </a:r>
            <a:r>
              <a:rPr b="1" lang="tr-TR" sz="4600" spc="-1" strike="noStrike">
                <a:latin typeface="Trebuchet MS"/>
              </a:rPr>
              <a:t>k </a:t>
            </a:r>
            <a:r>
              <a:rPr b="1" lang="tr-TR" sz="4600" spc="-1" strike="noStrike">
                <a:latin typeface="Trebuchet MS"/>
              </a:rPr>
              <a:t>stil</a:t>
            </a:r>
            <a:r>
              <a:rPr b="1" lang="tr-TR" sz="4600" spc="-1" strike="noStrike">
                <a:latin typeface="Trebuchet MS"/>
              </a:rPr>
              <a:t>i </a:t>
            </a:r>
            <a:r>
              <a:rPr b="1" lang="tr-TR" sz="4600" spc="-1" strike="noStrike">
                <a:latin typeface="Trebuchet MS"/>
              </a:rPr>
              <a:t>içi</a:t>
            </a:r>
            <a:r>
              <a:rPr b="1" lang="tr-TR" sz="4600" spc="-1" strike="noStrike">
                <a:latin typeface="Trebuchet MS"/>
              </a:rPr>
              <a:t>n </a:t>
            </a:r>
            <a:r>
              <a:rPr b="1" lang="tr-TR" sz="4600" spc="-1" strike="noStrike">
                <a:latin typeface="Trebuchet MS"/>
              </a:rPr>
              <a:t>tıkl</a:t>
            </a:r>
            <a:r>
              <a:rPr b="1" lang="tr-TR" sz="4600" spc="-1" strike="noStrike">
                <a:latin typeface="Trebuchet MS"/>
              </a:rPr>
              <a:t>atı</a:t>
            </a:r>
            <a:r>
              <a:rPr b="1" lang="tr-TR" sz="4600" spc="-1" strike="noStrike">
                <a:latin typeface="Trebuchet MS"/>
              </a:rPr>
              <a:t>n</a:t>
            </a:r>
            <a:endParaRPr b="0" lang="tr-TR" sz="4600" spc="-1" strike="noStrike">
              <a:solidFill>
                <a:srgbClr val="000000"/>
              </a:solidFill>
              <a:latin typeface="Trebuchet MS"/>
            </a:endParaRPr>
          </a:p>
        </p:txBody>
      </p:sp>
      <p:sp>
        <p:nvSpPr>
          <p:cNvPr id="144" name="PlaceHolder 2"/>
          <p:cNvSpPr>
            <a:spLocks noGrp="1"/>
          </p:cNvSpPr>
          <p:nvPr>
            <p:ph type="dt" idx="10"/>
          </p:nvPr>
        </p:nvSpPr>
        <p:spPr>
          <a:xfrm>
            <a:off x="6172200" y="6172200"/>
            <a:ext cx="2514240" cy="364680"/>
          </a:xfrm>
          <a:prstGeom prst="rect">
            <a:avLst/>
          </a:prstGeom>
          <a:noFill/>
          <a:ln w="0">
            <a:noFill/>
          </a:ln>
        </p:spPr>
        <p:txBody>
          <a:bodyPr anchor="ctr">
            <a:noAutofit/>
          </a:bodyPr>
          <a:lstStyle>
            <a:lvl1pPr algn="r">
              <a:lnSpc>
                <a:spcPct val="100000"/>
              </a:lnSpc>
              <a:buNone/>
              <a:defRPr b="1" lang="tr-TR" sz="1100" spc="-1" strike="noStrike">
                <a:solidFill>
                  <a:srgbClr val="808080"/>
                </a:solidFill>
                <a:latin typeface="Trebuchet MS"/>
              </a:defRPr>
            </a:lvl1pPr>
          </a:lstStyle>
          <a:p>
            <a:pPr algn="r">
              <a:lnSpc>
                <a:spcPct val="100000"/>
              </a:lnSpc>
              <a:buNone/>
            </a:pPr>
            <a:r>
              <a:rPr b="1" lang="tr-TR" sz="1100" spc="-1" strike="noStrike">
                <a:solidFill>
                  <a:srgbClr val="808080"/>
                </a:solidFill>
                <a:latin typeface="Trebuchet MS"/>
              </a:rPr>
              <a:t>&lt;date/time&gt;</a:t>
            </a:r>
            <a:endParaRPr b="0" lang="en-US" sz="1100" spc="-1" strike="noStrike">
              <a:latin typeface="Times New Roman"/>
            </a:endParaRPr>
          </a:p>
        </p:txBody>
      </p:sp>
      <p:sp>
        <p:nvSpPr>
          <p:cNvPr id="145" name="PlaceHolder 3"/>
          <p:cNvSpPr>
            <a:spLocks noGrp="1"/>
          </p:cNvSpPr>
          <p:nvPr>
            <p:ph type="ftr" idx="11"/>
          </p:nvPr>
        </p:nvSpPr>
        <p:spPr>
          <a:xfrm>
            <a:off x="457200" y="6172200"/>
            <a:ext cx="335232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146" name="PlaceHolder 4"/>
          <p:cNvSpPr>
            <a:spLocks noGrp="1"/>
          </p:cNvSpPr>
          <p:nvPr>
            <p:ph type="sldNum" idx="12"/>
          </p:nvPr>
        </p:nvSpPr>
        <p:spPr>
          <a:xfrm>
            <a:off x="3809880" y="6172200"/>
            <a:ext cx="1828440" cy="364680"/>
          </a:xfrm>
          <a:prstGeom prst="rect">
            <a:avLst/>
          </a:prstGeom>
          <a:noFill/>
          <a:ln w="0">
            <a:noFill/>
          </a:ln>
        </p:spPr>
        <p:txBody>
          <a:bodyPr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BC16CD09-7E1A-434C-A05D-244A655CBEA0}" type="slidenum">
              <a:rPr b="1" lang="tr-TR" sz="1200" spc="-1" strike="noStrike">
                <a:solidFill>
                  <a:srgbClr val="808080"/>
                </a:solidFill>
                <a:latin typeface="Trebuchet MS"/>
              </a:rPr>
              <a:t>&lt;number&gt;</a:t>
            </a:fld>
            <a:endParaRPr b="0" lang="en-US" sz="1200" spc="-1" strike="noStrike">
              <a:latin typeface="Times New Roman"/>
            </a:endParaRPr>
          </a:p>
        </p:txBody>
      </p:sp>
      <p:sp>
        <p:nvSpPr>
          <p:cNvPr id="147"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2200" spc="-1" strike="noStrike">
                <a:solidFill>
                  <a:srgbClr val="404040"/>
                </a:solidFill>
                <a:latin typeface="Trebuchet MS"/>
              </a:rPr>
              <a:t>Click to edit the outline text format</a:t>
            </a:r>
            <a:endParaRPr b="0" lang="tr-TR" sz="2200" spc="-1" strike="noStrike">
              <a:solidFill>
                <a:srgbClr val="404040"/>
              </a:solidFill>
              <a:latin typeface="Trebuchet MS"/>
            </a:endParaRPr>
          </a:p>
          <a:p>
            <a:pPr lvl="1" marL="864000" indent="-324000">
              <a:spcBef>
                <a:spcPts val="1134"/>
              </a:spcBef>
              <a:buClr>
                <a:srgbClr val="000000"/>
              </a:buClr>
              <a:buSzPct val="75000"/>
              <a:buFont typeface="Symbol" charset="2"/>
              <a:buChar char=""/>
            </a:pPr>
            <a:r>
              <a:rPr b="0" lang="tr-TR" sz="1800" spc="-1" strike="noStrike">
                <a:solidFill>
                  <a:srgbClr val="404040"/>
                </a:solidFill>
                <a:latin typeface="Trebuchet MS"/>
              </a:rPr>
              <a:t>Second Outline Level</a:t>
            </a:r>
            <a:endParaRPr b="0" lang="tr-TR" sz="1800" spc="-1" strike="noStrike">
              <a:solidFill>
                <a:srgbClr val="404040"/>
              </a:solidFill>
              <a:latin typeface="Trebuchet MS"/>
            </a:endParaRPr>
          </a:p>
          <a:p>
            <a:pPr lvl="2" marL="1296000" indent="-288000">
              <a:spcBef>
                <a:spcPts val="850"/>
              </a:spcBef>
              <a:buClr>
                <a:srgbClr val="000000"/>
              </a:buClr>
              <a:buSzPct val="45000"/>
              <a:buFont typeface="Wingdings" charset="2"/>
              <a:buChar char=""/>
            </a:pPr>
            <a:r>
              <a:rPr b="0" lang="tr-TR" sz="1600" spc="-1" strike="noStrike">
                <a:solidFill>
                  <a:srgbClr val="404040"/>
                </a:solidFill>
                <a:latin typeface="Trebuchet MS"/>
              </a:rPr>
              <a:t>Third Outline Level</a:t>
            </a:r>
            <a:endParaRPr b="0" lang="tr-TR" sz="1600" spc="-1" strike="noStrike">
              <a:solidFill>
                <a:srgbClr val="404040"/>
              </a:solidFill>
              <a:latin typeface="Trebuchet MS"/>
            </a:endParaRPr>
          </a:p>
          <a:p>
            <a:pPr lvl="3" marL="1728000" indent="-216000">
              <a:spcBef>
                <a:spcPts val="567"/>
              </a:spcBef>
              <a:buClr>
                <a:srgbClr val="000000"/>
              </a:buClr>
              <a:buSzPct val="75000"/>
              <a:buFont typeface="Symbol" charset="2"/>
              <a:buChar char=""/>
            </a:pPr>
            <a:r>
              <a:rPr b="0" lang="tr-TR" sz="1400" spc="-1" strike="noStrike">
                <a:solidFill>
                  <a:srgbClr val="404040"/>
                </a:solidFill>
                <a:latin typeface="Trebuchet MS"/>
              </a:rPr>
              <a:t>Fourth Outline Level</a:t>
            </a:r>
            <a:endParaRPr b="0" lang="tr-TR" sz="1400" spc="-1" strike="noStrike">
              <a:solidFill>
                <a:srgbClr val="404040"/>
              </a:solidFill>
              <a:latin typeface="Trebuchet MS"/>
            </a:endParaRPr>
          </a:p>
          <a:p>
            <a:pPr lvl="4" marL="2160000" indent="-216000">
              <a:spcBef>
                <a:spcPts val="283"/>
              </a:spcBef>
              <a:buClr>
                <a:srgbClr val="000000"/>
              </a:buClr>
              <a:buSzPct val="45000"/>
              <a:buFont typeface="Wingdings" charset="2"/>
              <a:buChar char=""/>
            </a:pPr>
            <a:r>
              <a:rPr b="0" lang="tr-TR" sz="2000" spc="-1" strike="noStrike">
                <a:solidFill>
                  <a:srgbClr val="404040"/>
                </a:solidFill>
                <a:latin typeface="Trebuchet MS"/>
              </a:rPr>
              <a:t>Fifth Outline Level</a:t>
            </a:r>
            <a:endParaRPr b="0" lang="tr-TR" sz="2000" spc="-1" strike="noStrike">
              <a:solidFill>
                <a:srgbClr val="404040"/>
              </a:solidFill>
              <a:latin typeface="Trebuchet MS"/>
            </a:endParaRPr>
          </a:p>
          <a:p>
            <a:pPr lvl="5" marL="2592000" indent="-216000">
              <a:spcBef>
                <a:spcPts val="283"/>
              </a:spcBef>
              <a:buClr>
                <a:srgbClr val="000000"/>
              </a:buClr>
              <a:buSzPct val="45000"/>
              <a:buFont typeface="Wingdings" charset="2"/>
              <a:buChar char=""/>
            </a:pPr>
            <a:r>
              <a:rPr b="0" lang="tr-TR" sz="2000" spc="-1" strike="noStrike">
                <a:solidFill>
                  <a:srgbClr val="404040"/>
                </a:solidFill>
                <a:latin typeface="Trebuchet MS"/>
              </a:rPr>
              <a:t>Sixth Outline Level</a:t>
            </a:r>
            <a:endParaRPr b="0" lang="tr-TR" sz="2000" spc="-1" strike="noStrike">
              <a:solidFill>
                <a:srgbClr val="404040"/>
              </a:solidFill>
              <a:latin typeface="Trebuchet MS"/>
            </a:endParaRPr>
          </a:p>
          <a:p>
            <a:pPr lvl="6" marL="3024000" indent="-216000">
              <a:spcBef>
                <a:spcPts val="283"/>
              </a:spcBef>
              <a:buClr>
                <a:srgbClr val="000000"/>
              </a:buClr>
              <a:buSzPct val="45000"/>
              <a:buFont typeface="Wingdings" charset="2"/>
              <a:buChar char=""/>
            </a:pPr>
            <a:r>
              <a:rPr b="0" lang="tr-TR" sz="2000" spc="-1" strike="noStrike">
                <a:solidFill>
                  <a:srgbClr val="404040"/>
                </a:solidFill>
                <a:latin typeface="Trebuchet MS"/>
              </a:rPr>
              <a:t>Seventh Outline Level</a:t>
            </a:r>
            <a:endParaRPr b="0" lang="tr-TR" sz="2000" spc="-1" strike="noStrike">
              <a:solidFill>
                <a:srgbClr val="404040"/>
              </a:solidFill>
              <a:latin typeface="Trebuchet MS"/>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cd4ff"/>
            </a:gs>
            <a:gs pos="100000">
              <a:srgbClr val="5bb9ff"/>
            </a:gs>
          </a:gsLst>
          <a:path path="circle">
            <a:fillToRect l="50000" t="25000" r="50000" b="75000"/>
          </a:path>
        </a:gradFill>
      </p:bgPr>
    </p:bg>
    <p:spTree>
      <p:nvGrpSpPr>
        <p:cNvPr id="1" name=""/>
        <p:cNvGrpSpPr/>
        <p:nvPr/>
      </p:nvGrpSpPr>
      <p:grpSpPr>
        <a:xfrm>
          <a:off x="0" y="0"/>
          <a:ext cx="0" cy="0"/>
          <a:chOff x="0" y="0"/>
          <a:chExt cx="0" cy="0"/>
        </a:xfrm>
      </p:grpSpPr>
      <p:sp>
        <p:nvSpPr>
          <p:cNvPr id="184" name="Rectangle 6"/>
          <p:cNvSpPr/>
          <p:nvPr/>
        </p:nvSpPr>
        <p:spPr>
          <a:xfrm>
            <a:off x="0" y="5105520"/>
            <a:ext cx="9143640" cy="1752120"/>
          </a:xfrm>
          <a:prstGeom prst="rect">
            <a:avLst/>
          </a:prstGeom>
          <a:gradFill rotWithShape="0">
            <a:gsLst>
              <a:gs pos="0">
                <a:srgbClr val="ffffff">
                  <a:alpha val="91372"/>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185" name="Rectangle 7"/>
          <p:cNvSpPr/>
          <p:nvPr/>
        </p:nvSpPr>
        <p:spPr>
          <a:xfrm>
            <a:off x="0" y="0"/>
            <a:ext cx="9143640" cy="5105160"/>
          </a:xfrm>
          <a:prstGeom prst="rect">
            <a:avLst/>
          </a:prstGeom>
          <a:gradFill rotWithShape="0">
            <a:gsLst>
              <a:gs pos="0">
                <a:srgbClr val="ffffff">
                  <a:alpha val="89019"/>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186" name="Rectangle 8"/>
          <p:cNvSpPr/>
          <p:nvPr/>
        </p:nvSpPr>
        <p:spPr>
          <a:xfrm>
            <a:off x="0" y="3768480"/>
            <a:ext cx="9143640" cy="2285640"/>
          </a:xfrm>
          <a:prstGeom prst="rect">
            <a:avLst/>
          </a:prstGeom>
          <a:gradFill rotWithShape="0">
            <a:gsLst>
              <a:gs pos="0">
                <a:srgbClr val="b4dcfa">
                  <a:alpha val="60000"/>
                </a:srgbClr>
              </a:gs>
              <a:gs pos="100000">
                <a:srgbClr val="ffffff">
                  <a:alpha val="0"/>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187" name="Oval 9"/>
          <p:cNvSpPr/>
          <p:nvPr/>
        </p:nvSpPr>
        <p:spPr>
          <a:xfrm>
            <a:off x="0" y="1600200"/>
            <a:ext cx="9143640" cy="5105160"/>
          </a:xfrm>
          <a:prstGeom prst="ellipse">
            <a:avLst/>
          </a:prstGeom>
          <a:gradFill rotWithShape="0">
            <a:gsLst>
              <a:gs pos="0">
                <a:srgbClr val="ffffff"/>
              </a:gs>
              <a:gs pos="100000">
                <a:srgbClr val="ffffff">
                  <a:alpha val="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188" name="PlaceHolder 1"/>
          <p:cNvSpPr>
            <a:spLocks noGrp="1"/>
          </p:cNvSpPr>
          <p:nvPr>
            <p:ph type="title"/>
          </p:nvPr>
        </p:nvSpPr>
        <p:spPr>
          <a:xfrm>
            <a:off x="1793160" y="4372200"/>
            <a:ext cx="6512040" cy="1142640"/>
          </a:xfrm>
          <a:prstGeom prst="rect">
            <a:avLst/>
          </a:prstGeom>
          <a:noFill/>
          <a:ln w="0">
            <a:noFill/>
          </a:ln>
        </p:spPr>
        <p:txBody>
          <a:bodyPr anchor="t">
            <a:noAutofit/>
          </a:bodyPr>
          <a:p>
            <a:pPr marL="320040" indent="-320040" algn="r">
              <a:lnSpc>
                <a:spcPct val="100000"/>
              </a:lnSpc>
              <a:buClr>
                <a:srgbClr val="c3260c"/>
              </a:buClr>
              <a:buSzPct val="128000"/>
              <a:buFont typeface="Georgia"/>
              <a:buChar char="*"/>
            </a:pPr>
            <a:r>
              <a:rPr b="1" lang="tr-TR" sz="4600" spc="-1" strike="noStrike">
                <a:latin typeface="Trebuchet MS"/>
              </a:rPr>
              <a:t>Ası</a:t>
            </a:r>
            <a:r>
              <a:rPr b="1" lang="tr-TR" sz="4600" spc="-1" strike="noStrike">
                <a:latin typeface="Trebuchet MS"/>
              </a:rPr>
              <a:t>l </a:t>
            </a:r>
            <a:r>
              <a:rPr b="1" lang="tr-TR" sz="4600" spc="-1" strike="noStrike">
                <a:latin typeface="Trebuchet MS"/>
              </a:rPr>
              <a:t>ba</a:t>
            </a:r>
            <a:r>
              <a:rPr b="1" lang="tr-TR" sz="4600" spc="-1" strike="noStrike">
                <a:latin typeface="Trebuchet MS"/>
              </a:rPr>
              <a:t>şlı</a:t>
            </a:r>
            <a:r>
              <a:rPr b="1" lang="tr-TR" sz="4600" spc="-1" strike="noStrike">
                <a:latin typeface="Trebuchet MS"/>
              </a:rPr>
              <a:t>k </a:t>
            </a:r>
            <a:r>
              <a:rPr b="1" lang="tr-TR" sz="4600" spc="-1" strike="noStrike">
                <a:latin typeface="Trebuchet MS"/>
              </a:rPr>
              <a:t>stil</a:t>
            </a:r>
            <a:r>
              <a:rPr b="1" lang="tr-TR" sz="4600" spc="-1" strike="noStrike">
                <a:latin typeface="Trebuchet MS"/>
              </a:rPr>
              <a:t>i </a:t>
            </a:r>
            <a:r>
              <a:rPr b="1" lang="tr-TR" sz="4600" spc="-1" strike="noStrike">
                <a:latin typeface="Trebuchet MS"/>
              </a:rPr>
              <a:t>içi</a:t>
            </a:r>
            <a:r>
              <a:rPr b="1" lang="tr-TR" sz="4600" spc="-1" strike="noStrike">
                <a:latin typeface="Trebuchet MS"/>
              </a:rPr>
              <a:t>n </a:t>
            </a:r>
            <a:r>
              <a:rPr b="1" lang="tr-TR" sz="4600" spc="-1" strike="noStrike">
                <a:latin typeface="Trebuchet MS"/>
              </a:rPr>
              <a:t>tıkl</a:t>
            </a:r>
            <a:r>
              <a:rPr b="1" lang="tr-TR" sz="4600" spc="-1" strike="noStrike">
                <a:latin typeface="Trebuchet MS"/>
              </a:rPr>
              <a:t>atı</a:t>
            </a:r>
            <a:r>
              <a:rPr b="1" lang="tr-TR" sz="4600" spc="-1" strike="noStrike">
                <a:latin typeface="Trebuchet MS"/>
              </a:rPr>
              <a:t>n</a:t>
            </a:r>
            <a:endParaRPr b="0" lang="tr-TR" sz="4600" spc="-1" strike="noStrike">
              <a:solidFill>
                <a:srgbClr val="000000"/>
              </a:solidFill>
              <a:latin typeface="Trebuchet MS"/>
            </a:endParaRPr>
          </a:p>
        </p:txBody>
      </p:sp>
      <p:sp>
        <p:nvSpPr>
          <p:cNvPr id="189" name="PlaceHolder 2"/>
          <p:cNvSpPr>
            <a:spLocks noGrp="1"/>
          </p:cNvSpPr>
          <p:nvPr>
            <p:ph type="body"/>
          </p:nvPr>
        </p:nvSpPr>
        <p:spPr>
          <a:xfrm>
            <a:off x="1143000" y="732240"/>
            <a:ext cx="6400440" cy="3474360"/>
          </a:xfrm>
          <a:prstGeom prst="rect">
            <a:avLst/>
          </a:prstGeom>
          <a:noFill/>
          <a:ln w="0">
            <a:noFill/>
          </a:ln>
        </p:spPr>
        <p:txBody>
          <a:bodyPr anchor="t">
            <a:noAutofit/>
          </a:bodyPr>
          <a:p>
            <a:pPr marL="228600" indent="-182880">
              <a:lnSpc>
                <a:spcPct val="100000"/>
              </a:lnSpc>
              <a:spcBef>
                <a:spcPts val="439"/>
              </a:spcBef>
              <a:spcAft>
                <a:spcPts val="300"/>
              </a:spcAft>
              <a:buClr>
                <a:srgbClr val="c3260c"/>
              </a:buClr>
              <a:buSzPct val="130000"/>
              <a:buFont typeface="Georgia"/>
              <a:buChar char="*"/>
            </a:pPr>
            <a:r>
              <a:rPr b="0" lang="tr-TR" sz="2200" spc="-1" strike="noStrike">
                <a:solidFill>
                  <a:srgbClr val="404040"/>
                </a:solidFill>
                <a:latin typeface="Trebuchet MS"/>
              </a:rPr>
              <a:t>Asıl metin stillerini düzenlemek için tıklatın</a:t>
            </a:r>
            <a:endParaRPr b="0" lang="tr-TR" sz="2200" spc="-1" strike="noStrike">
              <a:solidFill>
                <a:srgbClr val="404040"/>
              </a:solidFill>
              <a:latin typeface="Trebuchet MS"/>
            </a:endParaRPr>
          </a:p>
          <a:p>
            <a:pPr lvl="1" marL="548640" indent="-182880">
              <a:lnSpc>
                <a:spcPct val="100000"/>
              </a:lnSpc>
              <a:spcBef>
                <a:spcPts val="400"/>
              </a:spcBef>
              <a:spcAft>
                <a:spcPts val="300"/>
              </a:spcAft>
              <a:buClr>
                <a:srgbClr val="c3260c"/>
              </a:buClr>
              <a:buSzPct val="130000"/>
              <a:buFont typeface="Georgia"/>
              <a:buChar char="*"/>
            </a:pPr>
            <a:r>
              <a:rPr b="0" lang="tr-TR" sz="2000" spc="-1" strike="noStrike">
                <a:solidFill>
                  <a:srgbClr val="404040"/>
                </a:solidFill>
                <a:latin typeface="Trebuchet MS"/>
              </a:rPr>
              <a:t>İkinci düzey</a:t>
            </a:r>
            <a:endParaRPr b="0" lang="tr-TR" sz="2000" spc="-1" strike="noStrike">
              <a:solidFill>
                <a:srgbClr val="404040"/>
              </a:solidFill>
              <a:latin typeface="Trebuchet MS"/>
            </a:endParaRPr>
          </a:p>
          <a:p>
            <a:pPr lvl="2" marL="822960" indent="-182880">
              <a:lnSpc>
                <a:spcPct val="100000"/>
              </a:lnSpc>
              <a:spcBef>
                <a:spcPts val="360"/>
              </a:spcBef>
              <a:spcAft>
                <a:spcPts val="300"/>
              </a:spcAft>
              <a:buClr>
                <a:srgbClr val="c3260c"/>
              </a:buClr>
              <a:buSzPct val="130000"/>
              <a:buFont typeface="Georgia"/>
              <a:buChar char="*"/>
            </a:pPr>
            <a:r>
              <a:rPr b="0" lang="tr-TR" sz="1800" spc="-1" strike="noStrike">
                <a:solidFill>
                  <a:srgbClr val="404040"/>
                </a:solidFill>
                <a:latin typeface="Trebuchet MS"/>
              </a:rPr>
              <a:t>Üçüncü düzey</a:t>
            </a:r>
            <a:endParaRPr b="0" lang="tr-TR" sz="1800" spc="-1" strike="noStrike">
              <a:solidFill>
                <a:srgbClr val="404040"/>
              </a:solidFill>
              <a:latin typeface="Trebuchet MS"/>
            </a:endParaRPr>
          </a:p>
          <a:p>
            <a:pPr lvl="3" marL="1097280" indent="-182880">
              <a:lnSpc>
                <a:spcPct val="100000"/>
              </a:lnSpc>
              <a:spcBef>
                <a:spcPts val="320"/>
              </a:spcBef>
              <a:spcAft>
                <a:spcPts val="300"/>
              </a:spcAft>
              <a:buClr>
                <a:srgbClr val="c3260c"/>
              </a:buClr>
              <a:buSzPct val="130000"/>
              <a:buFont typeface="Georgia"/>
              <a:buChar char="*"/>
            </a:pPr>
            <a:r>
              <a:rPr b="0" lang="tr-TR" sz="1600" spc="-1" strike="noStrike">
                <a:solidFill>
                  <a:srgbClr val="404040"/>
                </a:solidFill>
                <a:latin typeface="Trebuchet MS"/>
              </a:rPr>
              <a:t>Dördüncü düzey</a:t>
            </a:r>
            <a:endParaRPr b="0" lang="tr-TR" sz="1600" spc="-1" strike="noStrike">
              <a:solidFill>
                <a:srgbClr val="404040"/>
              </a:solidFill>
              <a:latin typeface="Trebuchet MS"/>
            </a:endParaRPr>
          </a:p>
          <a:p>
            <a:pPr lvl="4" marL="1389960" indent="-182880">
              <a:lnSpc>
                <a:spcPct val="100000"/>
              </a:lnSpc>
              <a:spcBef>
                <a:spcPts val="281"/>
              </a:spcBef>
              <a:spcAft>
                <a:spcPts val="300"/>
              </a:spcAft>
              <a:buClr>
                <a:srgbClr val="c3260c"/>
              </a:buClr>
              <a:buSzPct val="130000"/>
              <a:buFont typeface="Georgia"/>
              <a:buChar char="*"/>
            </a:pPr>
            <a:r>
              <a:rPr b="0" lang="tr-TR" sz="1400" spc="-1" strike="noStrike">
                <a:solidFill>
                  <a:srgbClr val="404040"/>
                </a:solidFill>
                <a:latin typeface="Trebuchet MS"/>
              </a:rPr>
              <a:t>Beşinci düzey</a:t>
            </a:r>
            <a:endParaRPr b="0" lang="tr-TR" sz="1400" spc="-1" strike="noStrike">
              <a:solidFill>
                <a:srgbClr val="404040"/>
              </a:solidFill>
              <a:latin typeface="Trebuchet MS"/>
            </a:endParaRPr>
          </a:p>
        </p:txBody>
      </p:sp>
      <p:sp>
        <p:nvSpPr>
          <p:cNvPr id="190" name="PlaceHolder 3"/>
          <p:cNvSpPr>
            <a:spLocks noGrp="1"/>
          </p:cNvSpPr>
          <p:nvPr>
            <p:ph type="dt" idx="13"/>
          </p:nvPr>
        </p:nvSpPr>
        <p:spPr>
          <a:xfrm>
            <a:off x="6172200" y="6172200"/>
            <a:ext cx="2514240" cy="364680"/>
          </a:xfrm>
          <a:prstGeom prst="rect">
            <a:avLst/>
          </a:prstGeom>
          <a:noFill/>
          <a:ln w="0">
            <a:noFill/>
          </a:ln>
        </p:spPr>
        <p:txBody>
          <a:bodyPr anchor="ctr">
            <a:noAutofit/>
          </a:bodyPr>
          <a:lstStyle>
            <a:lvl1pPr algn="r">
              <a:lnSpc>
                <a:spcPct val="100000"/>
              </a:lnSpc>
              <a:buNone/>
              <a:defRPr b="1" lang="tr-TR" sz="1100" spc="-1" strike="noStrike">
                <a:solidFill>
                  <a:srgbClr val="808080"/>
                </a:solidFill>
                <a:latin typeface="Trebuchet MS"/>
              </a:defRPr>
            </a:lvl1pPr>
          </a:lstStyle>
          <a:p>
            <a:pPr algn="r">
              <a:lnSpc>
                <a:spcPct val="100000"/>
              </a:lnSpc>
              <a:buNone/>
            </a:pPr>
            <a:r>
              <a:rPr b="1" lang="tr-TR" sz="1100" spc="-1" strike="noStrike">
                <a:solidFill>
                  <a:srgbClr val="808080"/>
                </a:solidFill>
                <a:latin typeface="Trebuchet MS"/>
              </a:rPr>
              <a:t>&lt;date/time&gt;</a:t>
            </a:r>
            <a:endParaRPr b="0" lang="en-US" sz="1100" spc="-1" strike="noStrike">
              <a:latin typeface="Times New Roman"/>
            </a:endParaRPr>
          </a:p>
        </p:txBody>
      </p:sp>
      <p:sp>
        <p:nvSpPr>
          <p:cNvPr id="191" name="PlaceHolder 4"/>
          <p:cNvSpPr>
            <a:spLocks noGrp="1"/>
          </p:cNvSpPr>
          <p:nvPr>
            <p:ph type="ftr" idx="14"/>
          </p:nvPr>
        </p:nvSpPr>
        <p:spPr>
          <a:xfrm>
            <a:off x="457200" y="6172200"/>
            <a:ext cx="335232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192" name="PlaceHolder 5"/>
          <p:cNvSpPr>
            <a:spLocks noGrp="1"/>
          </p:cNvSpPr>
          <p:nvPr>
            <p:ph type="sldNum" idx="15"/>
          </p:nvPr>
        </p:nvSpPr>
        <p:spPr>
          <a:xfrm>
            <a:off x="3809880" y="6172200"/>
            <a:ext cx="1828440" cy="364680"/>
          </a:xfrm>
          <a:prstGeom prst="rect">
            <a:avLst/>
          </a:prstGeom>
          <a:noFill/>
          <a:ln w="0">
            <a:noFill/>
          </a:ln>
        </p:spPr>
        <p:txBody>
          <a:bodyPr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B3948DAF-E1B0-497B-A865-B49D8350CA94}" type="slidenum">
              <a:rPr b="1" lang="tr-TR" sz="1200" spc="-1" strike="noStrike">
                <a:solidFill>
                  <a:srgbClr val="808080"/>
                </a:solidFill>
                <a:latin typeface="Trebuchet MS"/>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4.wmf"/><Relationship Id="rId2" Type="http://schemas.openxmlformats.org/officeDocument/2006/relationships/diagramData" Target="../diagrams/data1.xml"/><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slideLayout" Target="../slideLayouts/slideLayout25.xml"/><Relationship Id="rId8"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wmf"/><Relationship Id="rId3" Type="http://schemas.openxmlformats.org/officeDocument/2006/relationships/image" Target="../media/image8.wmf"/><Relationship Id="rId4" Type="http://schemas.openxmlformats.org/officeDocument/2006/relationships/slideLayout" Target="../slideLayouts/slideLayout4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hyperlink" Target="http://www.unicode.org/" TargetMode="External"/><Relationship Id="rId2" Type="http://schemas.openxmlformats.org/officeDocument/2006/relationships/image" Target="../media/image11.png"/><Relationship Id="rId3" Type="http://schemas.openxmlformats.org/officeDocument/2006/relationships/image" Target="../media/image12.jpeg"/><Relationship Id="rId4"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13.wmf"/><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51.xml"/>
</Relationships>
</file>

<file path=ppt/slides/_rels/slide25.xml.rels><?xml version="1.0" encoding="UTF-8"?>
<Relationships xmlns="http://schemas.openxmlformats.org/package/2006/relationships"><Relationship Id="rId1" Type="http://schemas.openxmlformats.org/officeDocument/2006/relationships/image" Target="../media/image15.wmf"/><Relationship Id="rId2" Type="http://schemas.openxmlformats.org/officeDocument/2006/relationships/image" Target="../media/image16.wmf"/><Relationship Id="rId3" Type="http://schemas.openxmlformats.org/officeDocument/2006/relationships/image" Target="../media/image17.wmf"/><Relationship Id="rId4" Type="http://schemas.openxmlformats.org/officeDocument/2006/relationships/image" Target="../media/image18.wmf"/><Relationship Id="rId5" Type="http://schemas.openxmlformats.org/officeDocument/2006/relationships/slideLayout" Target="../slideLayouts/slideLayout41.xml"/>
</Relationships>
</file>

<file path=ppt/slides/_rels/slide26.xml.rels><?xml version="1.0" encoding="UTF-8"?>
<Relationships xmlns="http://schemas.openxmlformats.org/package/2006/relationships"><Relationship Id="rId1" Type="http://schemas.openxmlformats.org/officeDocument/2006/relationships/image" Target="../media/image19.wmf"/><Relationship Id="rId2" Type="http://schemas.openxmlformats.org/officeDocument/2006/relationships/image" Target="../media/image20.wmf"/><Relationship Id="rId3" Type="http://schemas.openxmlformats.org/officeDocument/2006/relationships/image" Target="../media/image21.wmf"/><Relationship Id="rId4" Type="http://schemas.openxmlformats.org/officeDocument/2006/relationships/image" Target="../media/image22.wmf"/><Relationship Id="rId5" Type="http://schemas.openxmlformats.org/officeDocument/2006/relationships/slideLayout" Target="../slideLayouts/slideLayout41.xml"/>
</Relationships>
</file>

<file path=ppt/slides/_rels/slide27.xml.rels><?xml version="1.0" encoding="UTF-8"?>
<Relationships xmlns="http://schemas.openxmlformats.org/package/2006/relationships"><Relationship Id="rId1" Type="http://schemas.openxmlformats.org/officeDocument/2006/relationships/image" Target="../media/image23.wmf"/><Relationship Id="rId2" Type="http://schemas.openxmlformats.org/officeDocument/2006/relationships/image" Target="../media/image24.wmf"/><Relationship Id="rId3" Type="http://schemas.openxmlformats.org/officeDocument/2006/relationships/image" Target="../media/image25.wmf"/><Relationship Id="rId4" Type="http://schemas.openxmlformats.org/officeDocument/2006/relationships/image" Target="../media/image26.wmf"/><Relationship Id="rId5" Type="http://schemas.openxmlformats.org/officeDocument/2006/relationships/slideLayout" Target="../slideLayouts/slideLayout41.xml"/>
</Relationships>
</file>

<file path=ppt/slides/_rels/slide28.xml.rels><?xml version="1.0" encoding="UTF-8"?>
<Relationships xmlns="http://schemas.openxmlformats.org/package/2006/relationships"><Relationship Id="rId1" Type="http://schemas.openxmlformats.org/officeDocument/2006/relationships/image" Target="../media/image27.wmf"/><Relationship Id="rId2" Type="http://schemas.openxmlformats.org/officeDocument/2006/relationships/image" Target="../media/image28.wmf"/><Relationship Id="rId3" Type="http://schemas.openxmlformats.org/officeDocument/2006/relationships/image" Target="../media/image29.wmf"/><Relationship Id="rId4" Type="http://schemas.openxmlformats.org/officeDocument/2006/relationships/image" Target="../media/image30.wmf"/><Relationship Id="rId5" Type="http://schemas.openxmlformats.org/officeDocument/2006/relationships/slideLayout" Target="../slideLayouts/slideLayout41.xml"/>
</Relationships>
</file>

<file path=ppt/slides/_rels/slide29.xml.rels><?xml version="1.0" encoding="UTF-8"?>
<Relationships xmlns="http://schemas.openxmlformats.org/package/2006/relationships"><Relationship Id="rId1" Type="http://schemas.openxmlformats.org/officeDocument/2006/relationships/image" Target="../media/image31.wmf"/><Relationship Id="rId2" Type="http://schemas.openxmlformats.org/officeDocument/2006/relationships/image" Target="../media/image32.wmf"/><Relationship Id="rId3" Type="http://schemas.openxmlformats.org/officeDocument/2006/relationships/image" Target="../media/image33.wmf"/><Relationship Id="rId4" Type="http://schemas.openxmlformats.org/officeDocument/2006/relationships/image" Target="../media/image34.wmf"/><Relationship Id="rId5" Type="http://schemas.openxmlformats.org/officeDocument/2006/relationships/slideLayout" Target="../slideLayouts/slideLayout4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3.gif"/><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Dikdörtgen 6"/>
          <p:cNvSpPr/>
          <p:nvPr/>
        </p:nvSpPr>
        <p:spPr>
          <a:xfrm>
            <a:off x="0" y="2590920"/>
            <a:ext cx="7314840" cy="1294920"/>
          </a:xfrm>
          <a:prstGeom prst="rect">
            <a:avLst/>
          </a:prstGeom>
          <a:solidFill>
            <a:schemeClr val="tx2">
              <a:lumMod val="75000"/>
            </a:schemeClr>
          </a:solidFill>
          <a:ln w="28575">
            <a:solidFill>
              <a:srgbClr val="ffffff"/>
            </a:solidFill>
            <a:round/>
          </a:ln>
        </p:spPr>
        <p:style>
          <a:lnRef idx="2">
            <a:schemeClr val="accent1">
              <a:shade val="50000"/>
            </a:schemeClr>
          </a:lnRef>
          <a:fillRef idx="1">
            <a:schemeClr val="accent1"/>
          </a:fillRef>
          <a:effectRef idx="0">
            <a:schemeClr val="accent1"/>
          </a:effectRef>
          <a:fontRef idx="minor"/>
        </p:style>
      </p:sp>
      <p:sp>
        <p:nvSpPr>
          <p:cNvPr id="236" name="PlaceHolder 1"/>
          <p:cNvSpPr>
            <a:spLocks noGrp="1"/>
          </p:cNvSpPr>
          <p:nvPr>
            <p:ph type="subTitle"/>
          </p:nvPr>
        </p:nvSpPr>
        <p:spPr>
          <a:xfrm>
            <a:off x="0" y="3962520"/>
            <a:ext cx="3974040" cy="609120"/>
          </a:xfrm>
          <a:prstGeom prst="rect">
            <a:avLst/>
          </a:prstGeom>
          <a:noFill/>
          <a:ln w="0">
            <a:noFill/>
          </a:ln>
        </p:spPr>
        <p:txBody>
          <a:bodyPr anchor="t">
            <a:normAutofit/>
          </a:bodyPr>
          <a:p>
            <a:pPr>
              <a:lnSpc>
                <a:spcPct val="100000"/>
              </a:lnSpc>
              <a:buNone/>
              <a:tabLst>
                <a:tab algn="l" pos="0"/>
              </a:tabLst>
            </a:pPr>
            <a:r>
              <a:rPr b="0" lang="tr-TR" sz="1800" spc="-1" strike="noStrike">
                <a:solidFill>
                  <a:srgbClr val="aadaf0"/>
                </a:solidFill>
                <a:latin typeface="Trebuchet MS"/>
              </a:rPr>
              <a:t>JAVA </a:t>
            </a:r>
            <a:r>
              <a:rPr b="0" lang="tr-TR" sz="1800" spc="-1" strike="noStrike">
                <a:solidFill>
                  <a:srgbClr val="aadaf0"/>
                </a:solidFill>
                <a:latin typeface="Trebuchet MS"/>
              </a:rPr>
              <a:t>PROGRAML</a:t>
            </a:r>
            <a:r>
              <a:rPr b="0" lang="tr-TR" sz="1800" spc="-1" strike="noStrike">
                <a:solidFill>
                  <a:srgbClr val="aadaf0"/>
                </a:solidFill>
                <a:latin typeface="Trebuchet MS"/>
              </a:rPr>
              <a:t>AMA</a:t>
            </a:r>
            <a:endParaRPr b="0" lang="en-US" sz="1800" spc="-1" strike="noStrike">
              <a:latin typeface="Arial"/>
            </a:endParaRPr>
          </a:p>
        </p:txBody>
      </p:sp>
      <p:sp>
        <p:nvSpPr>
          <p:cNvPr id="237" name="PlaceHolder 2"/>
          <p:cNvSpPr>
            <a:spLocks noGrp="1"/>
          </p:cNvSpPr>
          <p:nvPr>
            <p:ph type="title"/>
          </p:nvPr>
        </p:nvSpPr>
        <p:spPr>
          <a:xfrm>
            <a:off x="23400" y="2646360"/>
            <a:ext cx="7092000" cy="1049040"/>
          </a:xfrm>
          <a:prstGeom prst="rect">
            <a:avLst/>
          </a:prstGeom>
          <a:noFill/>
          <a:ln w="0">
            <a:noFill/>
          </a:ln>
        </p:spPr>
        <p:txBody>
          <a:bodyPr anchor="t">
            <a:noAutofit/>
          </a:bodyPr>
          <a:p>
            <a:pPr>
              <a:lnSpc>
                <a:spcPct val="100000"/>
              </a:lnSpc>
              <a:buNone/>
              <a:tabLst>
                <a:tab algn="l" pos="0"/>
              </a:tabLst>
            </a:pPr>
            <a:r>
              <a:rPr b="1" lang="tr-TR" sz="3200" spc="-1" strike="noStrike">
                <a:solidFill>
                  <a:srgbClr val="ffffff"/>
                </a:solidFill>
                <a:latin typeface="Times New Roman"/>
              </a:rPr>
              <a:t>JAVAD</a:t>
            </a:r>
            <a:r>
              <a:rPr b="1" lang="tr-TR" sz="3200" spc="-1" strike="noStrike">
                <a:solidFill>
                  <a:srgbClr val="ffffff"/>
                </a:solidFill>
                <a:latin typeface="Times New Roman"/>
              </a:rPr>
              <a:t>A VERİ </a:t>
            </a:r>
            <a:r>
              <a:rPr b="1" lang="tr-TR" sz="3200" spc="-1" strike="noStrike">
                <a:solidFill>
                  <a:srgbClr val="ffffff"/>
                </a:solidFill>
                <a:latin typeface="Times New Roman"/>
              </a:rPr>
              <a:t>TİPLE</a:t>
            </a:r>
            <a:r>
              <a:rPr b="1" lang="tr-TR" sz="3200" spc="-1" strike="noStrike">
                <a:solidFill>
                  <a:srgbClr val="ffffff"/>
                </a:solidFill>
                <a:latin typeface="Times New Roman"/>
              </a:rPr>
              <a:t>Rİ ve </a:t>
            </a:r>
            <a:r>
              <a:rPr b="1" lang="tr-TR" sz="3200" spc="-1" strike="noStrike">
                <a:solidFill>
                  <a:srgbClr val="ffffff"/>
                </a:solidFill>
                <a:latin typeface="Times New Roman"/>
              </a:rPr>
              <a:t>DEĞİŞ</a:t>
            </a:r>
            <a:r>
              <a:rPr b="1" lang="tr-TR" sz="3200" spc="-1" strike="noStrike">
                <a:solidFill>
                  <a:srgbClr val="ffffff"/>
                </a:solidFill>
                <a:latin typeface="Times New Roman"/>
              </a:rPr>
              <a:t>KENL</a:t>
            </a:r>
            <a:r>
              <a:rPr b="1" lang="tr-TR" sz="3200" spc="-1" strike="noStrike">
                <a:solidFill>
                  <a:srgbClr val="ffffff"/>
                </a:solidFill>
                <a:latin typeface="Times New Roman"/>
              </a:rPr>
              <a:t>ER</a:t>
            </a:r>
            <a:endParaRPr b="0" lang="tr-TR" sz="3200" spc="-1" strike="noStrike">
              <a:solidFill>
                <a:srgbClr val="000000"/>
              </a:solidFill>
              <a:latin typeface="Trebuchet MS"/>
            </a:endParaRPr>
          </a:p>
        </p:txBody>
      </p:sp>
      <p:sp>
        <p:nvSpPr>
          <p:cNvPr id="238" name="Dikdörtgen 7"/>
          <p:cNvSpPr/>
          <p:nvPr/>
        </p:nvSpPr>
        <p:spPr>
          <a:xfrm>
            <a:off x="0" y="3809880"/>
            <a:ext cx="7314840" cy="761760"/>
          </a:xfrm>
          <a:prstGeom prst="rect">
            <a:avLst/>
          </a:prstGeom>
          <a:solidFill>
            <a:schemeClr val="bg2"/>
          </a:solidFill>
          <a:ln w="28575">
            <a:solidFill>
              <a:srgbClr val="fffff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just">
              <a:lnSpc>
                <a:spcPct val="100000"/>
              </a:lnSpc>
              <a:buNone/>
            </a:pPr>
            <a:r>
              <a:rPr b="1" lang="tr-TR" sz="1800" spc="-1" strike="noStrike">
                <a:solidFill>
                  <a:srgbClr val="ff0000"/>
                </a:solidFill>
                <a:latin typeface="Trebuchet MS"/>
              </a:rPr>
              <a:t>JAVA PROGRAMLAMA</a:t>
            </a:r>
            <a:endParaRPr b="0" lang="en-US" sz="1800" spc="-1" strike="noStrike">
              <a:latin typeface="Arial"/>
            </a:endParaRPr>
          </a:p>
          <a:p>
            <a:pPr algn="just">
              <a:lnSpc>
                <a:spcPct val="100000"/>
              </a:lnSpc>
              <a:buNone/>
            </a:pPr>
            <a:r>
              <a:rPr b="0" i="1" lang="tr-TR" sz="1800" spc="-1" strike="noStrike">
                <a:solidFill>
                  <a:srgbClr val="ffffff"/>
                </a:solidFill>
                <a:latin typeface="Trebuchet MS"/>
              </a:rPr>
              <a:t>Dr. Bülent ÇOBANOĞLU</a:t>
            </a:r>
            <a:endParaRPr b="0" lang="en-US" sz="1800" spc="-1" strike="noStrike">
              <a:latin typeface="Arial"/>
            </a:endParaRPr>
          </a:p>
        </p:txBody>
      </p:sp>
      <p:sp>
        <p:nvSpPr>
          <p:cNvPr id="239" name="Dikdörtgen 8"/>
          <p:cNvSpPr/>
          <p:nvPr/>
        </p:nvSpPr>
        <p:spPr>
          <a:xfrm>
            <a:off x="7696080" y="2895480"/>
            <a:ext cx="1447560" cy="1599840"/>
          </a:xfrm>
          <a:prstGeom prst="rect">
            <a:avLst/>
          </a:prstGeom>
          <a:solidFill>
            <a:schemeClr val="accent5">
              <a:lumMod val="75000"/>
            </a:schemeClr>
          </a:solidFill>
          <a:ln w="28575">
            <a:solidFill>
              <a:srgbClr val="ffffff"/>
            </a:solidFill>
            <a:round/>
          </a:ln>
        </p:spPr>
        <p:style>
          <a:lnRef idx="2">
            <a:schemeClr val="accent1">
              <a:shade val="50000"/>
            </a:schemeClr>
          </a:lnRef>
          <a:fillRef idx="1">
            <a:schemeClr val="accent1"/>
          </a:fillRef>
          <a:effectRef idx="0">
            <a:schemeClr val="accent1"/>
          </a:effectRef>
          <a:fontRef idx="minor"/>
        </p:style>
      </p:sp>
      <p:sp>
        <p:nvSpPr>
          <p:cNvPr id="240" name="Metin kutusu 9"/>
          <p:cNvSpPr/>
          <p:nvPr/>
        </p:nvSpPr>
        <p:spPr>
          <a:xfrm>
            <a:off x="6329160" y="6580440"/>
            <a:ext cx="1796400" cy="2570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i="1" lang="tr-TR" sz="1100" spc="-1" strike="noStrike">
                <a:solidFill>
                  <a:srgbClr val="000000"/>
                </a:solidFill>
                <a:latin typeface="Calibri"/>
              </a:rPr>
              <a:t>Çobanoğlu Üniversitesi</a:t>
            </a:r>
            <a:endParaRPr b="0" lang="en-US" sz="1100" spc="-1" strike="noStrike">
              <a:latin typeface="Arial"/>
            </a:endParaRPr>
          </a:p>
        </p:txBody>
      </p:sp>
      <p:sp>
        <p:nvSpPr>
          <p:cNvPr id="241" name="Metin kutusu 16"/>
          <p:cNvSpPr/>
          <p:nvPr/>
        </p:nvSpPr>
        <p:spPr>
          <a:xfrm>
            <a:off x="8575560" y="3484800"/>
            <a:ext cx="38052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d85c00"/>
                </a:solidFill>
                <a:latin typeface="Trebuchet MS"/>
              </a:rPr>
              <a:t>B</a:t>
            </a:r>
            <a:endParaRPr b="0" lang="en-US" sz="1400" spc="-1" strike="noStrike">
              <a:latin typeface="Arial"/>
            </a:endParaRPr>
          </a:p>
        </p:txBody>
      </p:sp>
      <p:pic>
        <p:nvPicPr>
          <p:cNvPr id="242" name="Picture 2" descr=""/>
          <p:cNvPicPr/>
          <p:nvPr/>
        </p:nvPicPr>
        <p:blipFill>
          <a:blip r:embed="rId1"/>
          <a:stretch/>
        </p:blipFill>
        <p:spPr>
          <a:xfrm>
            <a:off x="7342920" y="2590920"/>
            <a:ext cx="1800720" cy="1980720"/>
          </a:xfrm>
          <a:prstGeom prst="rect">
            <a:avLst/>
          </a:prstGeom>
          <a:ln w="9525">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0" name="Picture 3" descr="C:\Users\bbc\AppData\Local\Microsoft\Windows\Temporary Internet Files\Content.IE5\EU16C320\MC900300834[1].wmf"/>
          <p:cNvPicPr/>
          <p:nvPr/>
        </p:nvPicPr>
        <p:blipFill>
          <a:blip r:embed="rId1"/>
          <a:stretch/>
        </p:blipFill>
        <p:spPr>
          <a:xfrm>
            <a:off x="3348000" y="915840"/>
            <a:ext cx="1460520" cy="1299600"/>
          </a:xfrm>
          <a:prstGeom prst="rect">
            <a:avLst/>
          </a:prstGeom>
          <a:ln w="0">
            <a:noFill/>
          </a:ln>
        </p:spPr>
      </p:pic>
      <p:grpSp>
        <p:nvGrpSpPr>
          <p:cNvPr id="321" name="Grup 11"/>
          <p:cNvGrpSpPr/>
          <p:nvPr/>
        </p:nvGrpSpPr>
        <p:grpSpPr>
          <a:xfrm>
            <a:off x="0" y="-2880"/>
            <a:ext cx="9143640" cy="695520"/>
            <a:chOff x="0" y="-2880"/>
            <a:chExt cx="9143640" cy="695520"/>
          </a:xfrm>
        </p:grpSpPr>
        <p:sp>
          <p:nvSpPr>
            <p:cNvPr id="322" name="Başlık 1"/>
            <p:cNvSpPr/>
            <p:nvPr/>
          </p:nvSpPr>
          <p:spPr>
            <a:xfrm>
              <a:off x="0" y="237960"/>
              <a:ext cx="9143640" cy="454680"/>
            </a:xfrm>
            <a:prstGeom prst="rect">
              <a:avLst/>
            </a:prstGeom>
            <a:solidFill>
              <a:schemeClr val="tx2">
                <a:lumMod val="75000"/>
              </a:schemeClr>
            </a:solidFill>
            <a:ln w="0">
              <a:noFill/>
            </a:ln>
          </p:spPr>
          <p:style>
            <a:lnRef idx="0"/>
            <a:fillRef idx="0"/>
            <a:effectRef idx="0"/>
            <a:fontRef idx="minor"/>
          </p:style>
          <p:txBody>
            <a:bodyPr anchor="ctr">
              <a:normAutofit fontScale="74000"/>
            </a:bodyPr>
            <a:p>
              <a:pPr algn="ctr">
                <a:lnSpc>
                  <a:spcPct val="100000"/>
                </a:lnSpc>
                <a:buNone/>
              </a:pPr>
              <a:r>
                <a:rPr b="1" lang="tr-TR" sz="3200" spc="49" strike="noStrike">
                  <a:solidFill>
                    <a:srgbClr val="fbfcfd">
                      <a:alpha val="95000"/>
                    </a:srgbClr>
                  </a:solidFill>
                  <a:latin typeface="Trebuchet MS"/>
                </a:rPr>
                <a:t>Veri Tipleri</a:t>
              </a:r>
              <a:endParaRPr b="0" lang="en-US" sz="3200" spc="-1" strike="noStrike">
                <a:latin typeface="Arial"/>
              </a:endParaRPr>
            </a:p>
          </p:txBody>
        </p:sp>
        <p:grpSp>
          <p:nvGrpSpPr>
            <p:cNvPr id="323" name="Grup 13"/>
            <p:cNvGrpSpPr/>
            <p:nvPr/>
          </p:nvGrpSpPr>
          <p:grpSpPr>
            <a:xfrm>
              <a:off x="0" y="-360"/>
              <a:ext cx="9143640" cy="235800"/>
              <a:chOff x="0" y="-360"/>
              <a:chExt cx="9143640" cy="235800"/>
            </a:xfrm>
          </p:grpSpPr>
          <p:sp>
            <p:nvSpPr>
              <p:cNvPr id="324" name="Dikdörtgen 15"/>
              <p:cNvSpPr/>
              <p:nvPr/>
            </p:nvSpPr>
            <p:spPr>
              <a:xfrm>
                <a:off x="0" y="-360"/>
                <a:ext cx="9143640" cy="235800"/>
              </a:xfrm>
              <a:prstGeom prst="rect">
                <a:avLst/>
              </a:prstGeom>
              <a:solidFill>
                <a:srgbClr val="92d050"/>
              </a:solidFill>
              <a:ln w="25400">
                <a:noFill/>
              </a:ln>
            </p:spPr>
            <p:style>
              <a:lnRef idx="0"/>
              <a:fillRef idx="0"/>
              <a:effectRef idx="0"/>
              <a:fontRef idx="minor"/>
            </p:style>
          </p:sp>
          <p:grpSp>
            <p:nvGrpSpPr>
              <p:cNvPr id="325" name="Group 9"/>
              <p:cNvGrpSpPr/>
              <p:nvPr/>
            </p:nvGrpSpPr>
            <p:grpSpPr>
              <a:xfrm>
                <a:off x="24840" y="8640"/>
                <a:ext cx="933840" cy="199800"/>
                <a:chOff x="24840" y="8640"/>
                <a:chExt cx="933840" cy="199800"/>
              </a:xfrm>
            </p:grpSpPr>
            <p:sp>
              <p:nvSpPr>
                <p:cNvPr id="326" name="AutoShape 8"/>
                <p:cNvSpPr/>
                <p:nvPr/>
              </p:nvSpPr>
              <p:spPr>
                <a:xfrm>
                  <a:off x="600480" y="8640"/>
                  <a:ext cx="358200" cy="186480"/>
                </a:xfrm>
                <a:prstGeom prst="rect">
                  <a:avLst/>
                </a:prstGeom>
                <a:noFill/>
                <a:ln w="0">
                  <a:noFill/>
                </a:ln>
              </p:spPr>
              <p:style>
                <a:lnRef idx="0"/>
                <a:fillRef idx="0"/>
                <a:effectRef idx="0"/>
                <a:fontRef idx="minor"/>
              </p:style>
            </p:sp>
            <p:sp>
              <p:nvSpPr>
                <p:cNvPr id="327" name="Freeform 10"/>
                <p:cNvSpPr/>
                <p:nvPr/>
              </p:nvSpPr>
              <p:spPr>
                <a:xfrm>
                  <a:off x="24840" y="26640"/>
                  <a:ext cx="356040" cy="18180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328" name="Metin kutusu 14"/>
            <p:cNvSpPr/>
            <p:nvPr/>
          </p:nvSpPr>
          <p:spPr>
            <a:xfrm>
              <a:off x="380880" y="-2880"/>
              <a:ext cx="769572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imes New Roman"/>
                </a:rPr>
                <a:t>Temel veri tiplerini ve birbirlerine dönüşümlerini öğreneceksiniz</a:t>
              </a:r>
              <a:endParaRPr b="0" lang="en-US" sz="1400" spc="-1" strike="noStrike">
                <a:latin typeface="Arial"/>
              </a:endParaRPr>
            </a:p>
          </p:txBody>
        </p:sp>
      </p:grpSp>
      <p:sp>
        <p:nvSpPr>
          <p:cNvPr id="329" name="Dikdörtgen 2"/>
          <p:cNvSpPr/>
          <p:nvPr/>
        </p:nvSpPr>
        <p:spPr>
          <a:xfrm>
            <a:off x="380880" y="3213000"/>
            <a:ext cx="8545320" cy="28033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tr-TR" sz="2000" spc="-1" strike="noStrike">
                <a:solidFill>
                  <a:srgbClr val="000000"/>
                </a:solidFill>
                <a:latin typeface="Trebuchet MS"/>
              </a:rPr>
              <a:t>Bilgisayarın işleyeceği veri için en uygun veri tipini seçmek gerekir. Şöyle ki </a:t>
            </a:r>
            <a:r>
              <a:rPr b="1" lang="tr-TR" sz="2000" spc="-1" strike="noStrike">
                <a:solidFill>
                  <a:srgbClr val="000000"/>
                </a:solidFill>
                <a:latin typeface="Trebuchet MS"/>
              </a:rPr>
              <a:t>bilgisayar, verinin tutulduğu bellek alanlarını tanımlanan veri tipine göre belirler.</a:t>
            </a:r>
            <a:endParaRPr b="0" lang="en-US" sz="2000" spc="-1" strike="noStrike">
              <a:latin typeface="Arial"/>
            </a:endParaRPr>
          </a:p>
          <a:p>
            <a:pPr algn="just">
              <a:lnSpc>
                <a:spcPct val="100000"/>
              </a:lnSpc>
              <a:buNone/>
            </a:pPr>
            <a:endParaRPr b="0" lang="en-US" sz="2000" spc="-1" strike="noStrike">
              <a:latin typeface="Arial"/>
            </a:endParaRPr>
          </a:p>
          <a:p>
            <a:pPr algn="just">
              <a:lnSpc>
                <a:spcPct val="100000"/>
              </a:lnSpc>
              <a:buNone/>
            </a:pPr>
            <a:r>
              <a:rPr b="0" lang="tr-TR" sz="2000" spc="-1" strike="noStrike">
                <a:solidFill>
                  <a:srgbClr val="000000"/>
                </a:solidFill>
                <a:latin typeface="Trebuchet MS"/>
              </a:rPr>
              <a:t>Değişkenleri kullanmadan önce tanımlamak gerektiğini ve bu tanımlama içerisinde mutlaka veri tipini belirtmemiz gerektiğini ifade etmiştik. </a:t>
            </a:r>
            <a:r>
              <a:rPr b="0" lang="tr-TR" sz="2000" spc="-1" strike="noStrike">
                <a:solidFill>
                  <a:srgbClr val="ff0000"/>
                </a:solidFill>
                <a:latin typeface="Trebuchet MS"/>
              </a:rPr>
              <a:t>Veri tipi tanımı ile değişkenin alacağı değer aralığını belirlemiş oluyoruz. </a:t>
            </a:r>
            <a:endParaRPr b="0" lang="en-US" sz="2000" spc="-1" strike="noStrike">
              <a:latin typeface="Arial"/>
            </a:endParaRPr>
          </a:p>
          <a:p>
            <a:pPr algn="just">
              <a:lnSpc>
                <a:spcPct val="100000"/>
              </a:lnSpc>
              <a:buNone/>
            </a:pPr>
            <a:r>
              <a:rPr b="1" lang="tr-TR" sz="1800" spc="-1" strike="noStrike">
                <a:solidFill>
                  <a:srgbClr val="000000"/>
                </a:solidFill>
                <a:latin typeface="Trebuchet MS"/>
              </a:rPr>
              <a:t> </a:t>
            </a:r>
            <a:endParaRPr b="0" lang="en-US" sz="1800" spc="-1" strike="noStrike">
              <a:latin typeface="Arial"/>
            </a:endParaRPr>
          </a:p>
        </p:txBody>
      </p:sp>
      <p:graphicFrame>
        <p:nvGraphicFramePr>
          <p:cNvPr id="1" name="Diagram1"/>
          <p:cNvGraphicFramePr/>
          <p:nvPr>
            <p:extLst>
              <p:ext uri="{D42A27DB-BD31-4B8C-83A1-F6EECF244321}">
                <p14:modId xmlns:p14="http://schemas.microsoft.com/office/powerpoint/2010/main" val="2597286260"/>
              </p:ext>
            </p:extLst>
          </p:nvPr>
        </p:nvGraphicFramePr>
        <p:xfrm>
          <a:off x="3167640" y="2133000"/>
          <a:ext cx="1667160" cy="317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30" name="Akış Çizelgesi: Veri 3"/>
          <p:cNvSpPr/>
          <p:nvPr/>
        </p:nvSpPr>
        <p:spPr>
          <a:xfrm>
            <a:off x="1259640" y="1124640"/>
            <a:ext cx="1872000" cy="1007640"/>
          </a:xfrm>
          <a:prstGeom prst="flowChartInputOutput">
            <a:avLst/>
          </a:prstGeom>
          <a:solidFill>
            <a:srgbClr val="4e67c8"/>
          </a:solidFill>
          <a:ln>
            <a:solidFill>
              <a:srgbClr val="1e2e68"/>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endParaRPr b="0" lang="en-US" sz="1800" spc="-1" strike="noStrike">
              <a:latin typeface="Arial"/>
            </a:endParaRPr>
          </a:p>
          <a:p>
            <a:pPr algn="ctr">
              <a:lnSpc>
                <a:spcPct val="100000"/>
              </a:lnSpc>
              <a:buNone/>
            </a:pPr>
            <a:r>
              <a:rPr b="0" lang="tr-TR" sz="1800" spc="-1" strike="noStrike">
                <a:solidFill>
                  <a:srgbClr val="ffffff"/>
                </a:solidFill>
                <a:latin typeface="Trebuchet MS"/>
              </a:rPr>
              <a:t>Ali, Okul</a:t>
            </a:r>
            <a:endParaRPr b="0" lang="en-US" sz="1800" spc="-1" strike="noStrike">
              <a:latin typeface="Arial"/>
            </a:endParaRPr>
          </a:p>
        </p:txBody>
      </p:sp>
      <p:sp>
        <p:nvSpPr>
          <p:cNvPr id="331" name="Akış Çizelgesi: İşlem 4"/>
          <p:cNvSpPr/>
          <p:nvPr/>
        </p:nvSpPr>
        <p:spPr>
          <a:xfrm>
            <a:off x="5004000" y="1063440"/>
            <a:ext cx="1800000" cy="1064880"/>
          </a:xfrm>
          <a:prstGeom prst="flowChartProcess">
            <a:avLst/>
          </a:prstGeom>
          <a:solidFill>
            <a:srgbClr val="4e67c8"/>
          </a:solidFill>
          <a:ln>
            <a:solidFill>
              <a:srgbClr val="1e2e68"/>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endParaRPr b="0" lang="en-US" sz="1800" spc="-1" strike="noStrike">
              <a:latin typeface="Arial"/>
            </a:endParaRPr>
          </a:p>
          <a:p>
            <a:pPr algn="ctr">
              <a:lnSpc>
                <a:spcPct val="100000"/>
              </a:lnSpc>
              <a:buNone/>
            </a:pPr>
            <a:r>
              <a:rPr b="0" lang="tr-TR" sz="1800" spc="-1" strike="noStrike">
                <a:solidFill>
                  <a:srgbClr val="ffffff"/>
                </a:solidFill>
                <a:latin typeface="Trebuchet MS"/>
              </a:rPr>
              <a:t>Ali okula geldi.</a:t>
            </a:r>
            <a:endParaRPr b="0" lang="en-US" sz="1800" spc="-1" strike="noStrike">
              <a:latin typeface="Arial"/>
            </a:endParaRPr>
          </a:p>
        </p:txBody>
      </p:sp>
      <p:sp>
        <p:nvSpPr>
          <p:cNvPr id="332" name="Metin kutusu 5"/>
          <p:cNvSpPr/>
          <p:nvPr/>
        </p:nvSpPr>
        <p:spPr>
          <a:xfrm>
            <a:off x="1907640" y="1124640"/>
            <a:ext cx="835560" cy="363960"/>
          </a:xfrm>
          <a:prstGeom prst="rect">
            <a:avLst/>
          </a:prstGeom>
          <a:solidFill>
            <a:schemeClr val="accent2"/>
          </a:solidFill>
          <a:ln w="0">
            <a:noFill/>
          </a:ln>
        </p:spPr>
        <p:style>
          <a:lnRef idx="0"/>
          <a:fillRef idx="0"/>
          <a:effectRef idx="0"/>
          <a:fontRef idx="minor"/>
        </p:style>
        <p:txBody>
          <a:bodyPr lIns="90000" rIns="90000" tIns="45000" bIns="45000" anchor="t">
            <a:spAutoFit/>
          </a:bodyPr>
          <a:p>
            <a:pPr>
              <a:lnSpc>
                <a:spcPct val="100000"/>
              </a:lnSpc>
              <a:buNone/>
            </a:pPr>
            <a:r>
              <a:rPr b="0" lang="tr-TR" sz="1800" spc="-1" strike="noStrike">
                <a:solidFill>
                  <a:srgbClr val="000000"/>
                </a:solidFill>
                <a:latin typeface="Trebuchet MS"/>
              </a:rPr>
              <a:t>Veri</a:t>
            </a:r>
            <a:endParaRPr b="0" lang="en-US" sz="1800" spc="-1" strike="noStrike">
              <a:latin typeface="Arial"/>
            </a:endParaRPr>
          </a:p>
        </p:txBody>
      </p:sp>
      <p:sp>
        <p:nvSpPr>
          <p:cNvPr id="333" name="Metin kutusu 19"/>
          <p:cNvSpPr/>
          <p:nvPr/>
        </p:nvSpPr>
        <p:spPr>
          <a:xfrm>
            <a:off x="5508000" y="1124640"/>
            <a:ext cx="791640" cy="363960"/>
          </a:xfrm>
          <a:prstGeom prst="rect">
            <a:avLst/>
          </a:prstGeom>
          <a:solidFill>
            <a:schemeClr val="accent2"/>
          </a:solidFill>
          <a:ln w="0">
            <a:noFill/>
          </a:ln>
        </p:spPr>
        <p:style>
          <a:lnRef idx="0"/>
          <a:fillRef idx="0"/>
          <a:effectRef idx="0"/>
          <a:fontRef idx="minor"/>
        </p:style>
        <p:txBody>
          <a:bodyPr lIns="90000" rIns="90000" tIns="45000" bIns="45000" anchor="t">
            <a:spAutoFit/>
          </a:bodyPr>
          <a:p>
            <a:pPr>
              <a:lnSpc>
                <a:spcPct val="100000"/>
              </a:lnSpc>
              <a:buNone/>
            </a:pPr>
            <a:r>
              <a:rPr b="0" lang="tr-TR" sz="1800" spc="-1" strike="noStrike">
                <a:solidFill>
                  <a:srgbClr val="000000"/>
                </a:solidFill>
                <a:latin typeface="Trebuchet MS"/>
              </a:rPr>
              <a:t>Bilgi</a:t>
            </a:r>
            <a:endParaRPr b="0" lang="en-US" sz="1800" spc="-1" strike="noStrike">
              <a:latin typeface="Arial"/>
            </a:endParaRPr>
          </a:p>
        </p:txBody>
      </p:sp>
      <p:sp>
        <p:nvSpPr>
          <p:cNvPr id="334" name="Dikdörtgen 6"/>
          <p:cNvSpPr/>
          <p:nvPr/>
        </p:nvSpPr>
        <p:spPr>
          <a:xfrm>
            <a:off x="786600" y="2189880"/>
            <a:ext cx="2413080" cy="8197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1" lang="tr-TR" sz="1600" spc="-1" strike="noStrike">
                <a:solidFill>
                  <a:srgbClr val="000000"/>
                </a:solidFill>
                <a:latin typeface="Calibri"/>
              </a:rPr>
              <a:t>Veri </a:t>
            </a:r>
            <a:r>
              <a:rPr b="0" lang="tr-TR" sz="1600" spc="-1" strike="noStrike">
                <a:solidFill>
                  <a:srgbClr val="000000"/>
                </a:solidFill>
                <a:latin typeface="Calibri"/>
              </a:rPr>
              <a:t>(data), işlenmemiş bilgi veya bilginin ham halidir</a:t>
            </a:r>
            <a:endParaRPr b="0" lang="en-US" sz="1600" spc="-1" strike="noStrike">
              <a:latin typeface="Arial"/>
            </a:endParaRPr>
          </a:p>
        </p:txBody>
      </p:sp>
      <p:sp>
        <p:nvSpPr>
          <p:cNvPr id="335" name="Dikdörtgen 7"/>
          <p:cNvSpPr/>
          <p:nvPr/>
        </p:nvSpPr>
        <p:spPr>
          <a:xfrm>
            <a:off x="4835160" y="2202840"/>
            <a:ext cx="2171880" cy="8197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1" lang="tr-TR" sz="1600" spc="-1" strike="noStrike">
                <a:solidFill>
                  <a:srgbClr val="000000"/>
                </a:solidFill>
                <a:latin typeface="Calibri"/>
              </a:rPr>
              <a:t>Bilgi</a:t>
            </a:r>
            <a:r>
              <a:rPr b="0" lang="tr-TR" sz="1600" spc="-1" strike="noStrike">
                <a:solidFill>
                  <a:srgbClr val="000000"/>
                </a:solidFill>
                <a:latin typeface="Calibri"/>
              </a:rPr>
              <a:t> ise, en basit anlamda verinin işlenmiş şeklidir</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sldNum" idx="21"/>
          </p:nvPr>
        </p:nvSpPr>
        <p:spPr>
          <a:xfrm>
            <a:off x="3809880" y="6172200"/>
            <a:ext cx="1828440" cy="364680"/>
          </a:xfrm>
          <a:prstGeom prst="rect">
            <a:avLst/>
          </a:prstGeom>
          <a:noFill/>
          <a:ln w="0">
            <a:noFill/>
          </a:ln>
        </p:spPr>
        <p:txBody>
          <a:bodyPr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74FD76A4-0642-43F2-A01D-EAF32A9222E4}" type="slidenum">
              <a:rPr b="1" lang="tr-TR" sz="1200" spc="-1" strike="noStrike">
                <a:solidFill>
                  <a:srgbClr val="808080"/>
                </a:solidFill>
                <a:latin typeface="Trebuchet MS"/>
              </a:rPr>
              <a:t>10</a:t>
            </a:fld>
            <a:endParaRPr b="0" lang="en-US" sz="1200" spc="-1" strike="noStrike">
              <a:latin typeface="Times New Roman"/>
            </a:endParaRPr>
          </a:p>
        </p:txBody>
      </p:sp>
      <p:grpSp>
        <p:nvGrpSpPr>
          <p:cNvPr id="337" name="Grup 3"/>
          <p:cNvGrpSpPr/>
          <p:nvPr/>
        </p:nvGrpSpPr>
        <p:grpSpPr>
          <a:xfrm>
            <a:off x="0" y="-2880"/>
            <a:ext cx="9143640" cy="695520"/>
            <a:chOff x="0" y="-2880"/>
            <a:chExt cx="9143640" cy="695520"/>
          </a:xfrm>
        </p:grpSpPr>
        <p:sp>
          <p:nvSpPr>
            <p:cNvPr id="338" name="Başlık 1"/>
            <p:cNvSpPr/>
            <p:nvPr/>
          </p:nvSpPr>
          <p:spPr>
            <a:xfrm>
              <a:off x="0" y="237960"/>
              <a:ext cx="9143640" cy="454680"/>
            </a:xfrm>
            <a:prstGeom prst="rect">
              <a:avLst/>
            </a:prstGeom>
            <a:solidFill>
              <a:schemeClr val="tx2">
                <a:lumMod val="75000"/>
              </a:schemeClr>
            </a:solidFill>
            <a:ln w="0">
              <a:noFill/>
            </a:ln>
          </p:spPr>
          <p:style>
            <a:lnRef idx="0"/>
            <a:fillRef idx="0"/>
            <a:effectRef idx="0"/>
            <a:fontRef idx="minor"/>
          </p:style>
          <p:txBody>
            <a:bodyPr anchor="ctr">
              <a:normAutofit fontScale="74000"/>
            </a:bodyPr>
            <a:p>
              <a:pPr algn="ctr">
                <a:lnSpc>
                  <a:spcPct val="100000"/>
                </a:lnSpc>
                <a:buNone/>
              </a:pPr>
              <a:r>
                <a:rPr b="1" lang="tr-TR" sz="3200" spc="49" strike="noStrike">
                  <a:solidFill>
                    <a:srgbClr val="fbfcfd">
                      <a:alpha val="95000"/>
                    </a:srgbClr>
                  </a:solidFill>
                  <a:latin typeface="Trebuchet MS"/>
                </a:rPr>
                <a:t>Veri Tipleri</a:t>
              </a:r>
              <a:endParaRPr b="0" lang="en-US" sz="3200" spc="-1" strike="noStrike">
                <a:latin typeface="Arial"/>
              </a:endParaRPr>
            </a:p>
          </p:txBody>
        </p:sp>
        <p:grpSp>
          <p:nvGrpSpPr>
            <p:cNvPr id="339" name="Grup 5"/>
            <p:cNvGrpSpPr/>
            <p:nvPr/>
          </p:nvGrpSpPr>
          <p:grpSpPr>
            <a:xfrm>
              <a:off x="0" y="-360"/>
              <a:ext cx="9143640" cy="235800"/>
              <a:chOff x="0" y="-360"/>
              <a:chExt cx="9143640" cy="235800"/>
            </a:xfrm>
          </p:grpSpPr>
          <p:sp>
            <p:nvSpPr>
              <p:cNvPr id="340" name="Dikdörtgen 7"/>
              <p:cNvSpPr/>
              <p:nvPr/>
            </p:nvSpPr>
            <p:spPr>
              <a:xfrm>
                <a:off x="0" y="-360"/>
                <a:ext cx="9143640" cy="235800"/>
              </a:xfrm>
              <a:prstGeom prst="rect">
                <a:avLst/>
              </a:prstGeom>
              <a:solidFill>
                <a:srgbClr val="92d050"/>
              </a:solidFill>
              <a:ln w="25400">
                <a:noFill/>
              </a:ln>
            </p:spPr>
            <p:style>
              <a:lnRef idx="0"/>
              <a:fillRef idx="0"/>
              <a:effectRef idx="0"/>
              <a:fontRef idx="minor"/>
            </p:style>
          </p:sp>
          <p:grpSp>
            <p:nvGrpSpPr>
              <p:cNvPr id="341" name="Group 9"/>
              <p:cNvGrpSpPr/>
              <p:nvPr/>
            </p:nvGrpSpPr>
            <p:grpSpPr>
              <a:xfrm>
                <a:off x="24840" y="8640"/>
                <a:ext cx="933840" cy="199800"/>
                <a:chOff x="24840" y="8640"/>
                <a:chExt cx="933840" cy="199800"/>
              </a:xfrm>
            </p:grpSpPr>
            <p:sp>
              <p:nvSpPr>
                <p:cNvPr id="342" name="AutoShape 8"/>
                <p:cNvSpPr/>
                <p:nvPr/>
              </p:nvSpPr>
              <p:spPr>
                <a:xfrm>
                  <a:off x="600480" y="8640"/>
                  <a:ext cx="358200" cy="186480"/>
                </a:xfrm>
                <a:prstGeom prst="rect">
                  <a:avLst/>
                </a:prstGeom>
                <a:noFill/>
                <a:ln w="0">
                  <a:noFill/>
                </a:ln>
              </p:spPr>
              <p:style>
                <a:lnRef idx="0"/>
                <a:fillRef idx="0"/>
                <a:effectRef idx="0"/>
                <a:fontRef idx="minor"/>
              </p:style>
            </p:sp>
            <p:sp>
              <p:nvSpPr>
                <p:cNvPr id="343" name="Freeform 10"/>
                <p:cNvSpPr/>
                <p:nvPr/>
              </p:nvSpPr>
              <p:spPr>
                <a:xfrm>
                  <a:off x="24840" y="26640"/>
                  <a:ext cx="356040" cy="18180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344" name="Metin kutusu 6"/>
            <p:cNvSpPr/>
            <p:nvPr/>
          </p:nvSpPr>
          <p:spPr>
            <a:xfrm>
              <a:off x="380880" y="-2880"/>
              <a:ext cx="769572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imes New Roman"/>
                </a:rPr>
                <a:t>Temel veri tiplerini ve birbirlerine dönüşümlerini öğreneceksiniz</a:t>
              </a:r>
              <a:endParaRPr b="0" lang="en-US" sz="1400" spc="-1" strike="noStrike">
                <a:latin typeface="Arial"/>
              </a:endParaRPr>
            </a:p>
          </p:txBody>
        </p:sp>
      </p:grpSp>
      <p:sp>
        <p:nvSpPr>
          <p:cNvPr id="345" name="Dikdörtgen 2"/>
          <p:cNvSpPr/>
          <p:nvPr/>
        </p:nvSpPr>
        <p:spPr>
          <a:xfrm>
            <a:off x="100440" y="764640"/>
            <a:ext cx="8257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800" spc="-1" strike="noStrike">
                <a:solidFill>
                  <a:srgbClr val="000000"/>
                </a:solidFill>
                <a:latin typeface="Trebuchet MS"/>
              </a:rPr>
              <a:t>Java dilinde kullanılan temel veri tipleri aşağıdaki listede verilmiştir.</a:t>
            </a:r>
            <a:endParaRPr b="0" lang="en-US" sz="1800" spc="-1" strike="noStrike">
              <a:latin typeface="Arial"/>
            </a:endParaRPr>
          </a:p>
        </p:txBody>
      </p:sp>
      <p:graphicFrame>
        <p:nvGraphicFramePr>
          <p:cNvPr id="346" name="Tablo 11"/>
          <p:cNvGraphicFramePr/>
          <p:nvPr/>
        </p:nvGraphicFramePr>
        <p:xfrm>
          <a:off x="611640" y="1134000"/>
          <a:ext cx="6790320" cy="3744000"/>
        </p:xfrm>
        <a:graphic>
          <a:graphicData uri="http://schemas.openxmlformats.org/drawingml/2006/table">
            <a:tbl>
              <a:tblPr/>
              <a:tblGrid>
                <a:gridCol w="1263600"/>
                <a:gridCol w="1019880"/>
                <a:gridCol w="1482120"/>
                <a:gridCol w="2115000"/>
                <a:gridCol w="909720"/>
              </a:tblGrid>
              <a:tr h="502200">
                <a:tc>
                  <a:txBody>
                    <a:bodyPr lIns="0" rIns="0" tIns="0" bIns="0" anchor="t">
                      <a:noAutofit/>
                    </a:bodyPr>
                    <a:p>
                      <a:pPr>
                        <a:lnSpc>
                          <a:spcPct val="150000"/>
                        </a:lnSpc>
                        <a:buNone/>
                      </a:pPr>
                      <a:r>
                        <a:rPr b="1" lang="tr-TR" sz="1100" spc="-1" strike="noStrike">
                          <a:solidFill>
                            <a:srgbClr val="000000"/>
                          </a:solidFill>
                          <a:latin typeface="Times New Roman"/>
                          <a:ea typeface="Times New Roman"/>
                        </a:rPr>
                        <a:t>Türkçe karşılığı</a:t>
                      </a:r>
                      <a:endParaRPr b="0" lang="en-US" sz="11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solidFill>
                      <a:srgbClr val="dcf7ba"/>
                    </a:solidFill>
                  </a:tcPr>
                </a:tc>
                <a:tc>
                  <a:txBody>
                    <a:bodyPr lIns="0" rIns="0" tIns="0" bIns="0" anchor="t">
                      <a:noAutofit/>
                    </a:bodyPr>
                    <a:p>
                      <a:pPr>
                        <a:lnSpc>
                          <a:spcPct val="150000"/>
                        </a:lnSpc>
                        <a:buNone/>
                      </a:pPr>
                      <a:r>
                        <a:rPr b="1" lang="tr-TR" sz="1100" spc="-1" strike="noStrike">
                          <a:solidFill>
                            <a:srgbClr val="000000"/>
                          </a:solidFill>
                          <a:latin typeface="Times New Roman"/>
                          <a:ea typeface="Times New Roman"/>
                        </a:rPr>
                        <a:t>Değişken Türü</a:t>
                      </a:r>
                      <a:endParaRPr b="0" lang="en-US" sz="11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solidFill>
                      <a:srgbClr val="dcf7ba"/>
                    </a:solidFill>
                  </a:tcPr>
                </a:tc>
                <a:tc>
                  <a:txBody>
                    <a:bodyPr lIns="0" rIns="0" tIns="0" bIns="0" anchor="t">
                      <a:noAutofit/>
                    </a:bodyPr>
                    <a:p>
                      <a:pPr>
                        <a:lnSpc>
                          <a:spcPct val="150000"/>
                        </a:lnSpc>
                        <a:buNone/>
                      </a:pPr>
                      <a:r>
                        <a:rPr b="1" lang="tr-TR" sz="1100" spc="-1" strike="noStrike">
                          <a:solidFill>
                            <a:srgbClr val="000000"/>
                          </a:solidFill>
                          <a:latin typeface="Times New Roman"/>
                          <a:ea typeface="Times New Roman"/>
                        </a:rPr>
                        <a:t>Bit büyüklüğü</a:t>
                      </a:r>
                      <a:endParaRPr b="0" lang="en-US" sz="11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solidFill>
                      <a:srgbClr val="dcf7ba"/>
                    </a:solidFill>
                  </a:tcPr>
                </a:tc>
                <a:tc>
                  <a:txBody>
                    <a:bodyPr lIns="0" rIns="0" tIns="0" bIns="0" anchor="t">
                      <a:noAutofit/>
                    </a:bodyPr>
                    <a:p>
                      <a:pPr>
                        <a:lnSpc>
                          <a:spcPct val="150000"/>
                        </a:lnSpc>
                        <a:buNone/>
                      </a:pPr>
                      <a:r>
                        <a:rPr b="1" lang="tr-TR" sz="1100" spc="-1" strike="noStrike">
                          <a:solidFill>
                            <a:srgbClr val="000000"/>
                          </a:solidFill>
                          <a:latin typeface="Times New Roman"/>
                          <a:ea typeface="Times New Roman"/>
                        </a:rPr>
                        <a:t>Değer Aralığı</a:t>
                      </a:r>
                      <a:endParaRPr b="0" lang="en-US" sz="11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solidFill>
                      <a:srgbClr val="dcf7ba"/>
                    </a:solidFill>
                  </a:tcPr>
                </a:tc>
                <a:tc>
                  <a:txBody>
                    <a:bodyPr lIns="0" rIns="0" tIns="0" bIns="0" anchor="t">
                      <a:noAutofit/>
                    </a:bodyPr>
                    <a:p>
                      <a:pPr>
                        <a:lnSpc>
                          <a:spcPct val="150000"/>
                        </a:lnSpc>
                        <a:buNone/>
                      </a:pPr>
                      <a:r>
                        <a:rPr b="1" lang="tr-TR" sz="1100" spc="-1" strike="noStrike">
                          <a:solidFill>
                            <a:srgbClr val="000000"/>
                          </a:solidFill>
                          <a:latin typeface="Times New Roman"/>
                          <a:ea typeface="Times New Roman"/>
                        </a:rPr>
                        <a:t>Varsayılan Değeri</a:t>
                      </a:r>
                      <a:endParaRPr b="0" lang="en-US" sz="11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solidFill>
                      <a:srgbClr val="dcf7ba"/>
                    </a:solidFill>
                  </a:tcPr>
                </a:tc>
              </a:tr>
              <a:tr h="228600">
                <a:tc>
                  <a:txBody>
                    <a:bodyPr lIns="0" rIns="0" tIns="0" bIns="0" anchor="t">
                      <a:noAutofit/>
                    </a:bodyPr>
                    <a:p>
                      <a:pPr>
                        <a:lnSpc>
                          <a:spcPct val="150000"/>
                        </a:lnSpc>
                        <a:buNone/>
                      </a:pPr>
                      <a:r>
                        <a:rPr b="1" lang="tr-TR" sz="1000" spc="-1" strike="noStrike">
                          <a:solidFill>
                            <a:srgbClr val="000000"/>
                          </a:solidFill>
                          <a:latin typeface="Times New Roman"/>
                          <a:ea typeface="Times New Roman"/>
                        </a:rPr>
                        <a:t>Mantıksal değişken</a:t>
                      </a:r>
                      <a:endParaRPr b="0" lang="en-US" sz="10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chor="t">
                      <a:noAutofit/>
                    </a:bodyPr>
                    <a:p>
                      <a:pPr>
                        <a:lnSpc>
                          <a:spcPct val="150000"/>
                        </a:lnSpc>
                        <a:buNone/>
                      </a:pPr>
                      <a:r>
                        <a:rPr b="1" lang="tr-TR" sz="1000" spc="-1" strike="noStrike">
                          <a:solidFill>
                            <a:srgbClr val="000000"/>
                          </a:solidFill>
                          <a:latin typeface="Times New Roman"/>
                          <a:ea typeface="Times New Roman"/>
                        </a:rPr>
                        <a:t>boolean</a:t>
                      </a:r>
                      <a:endParaRPr b="0" lang="en-US" sz="10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chor="t">
                      <a:noAutofit/>
                    </a:bodyPr>
                    <a:p>
                      <a:pPr algn="ctr">
                        <a:lnSpc>
                          <a:spcPct val="150000"/>
                        </a:lnSpc>
                        <a:buNone/>
                      </a:pPr>
                      <a:r>
                        <a:rPr b="0" lang="tr-TR" sz="1000" spc="-1" strike="noStrike">
                          <a:solidFill>
                            <a:srgbClr val="000000"/>
                          </a:solidFill>
                          <a:latin typeface="Times New Roman"/>
                          <a:ea typeface="Times New Roman"/>
                        </a:rPr>
                        <a:t>8 bit (1 byte)</a:t>
                      </a:r>
                      <a:endParaRPr b="0" lang="en-US" sz="10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chor="t">
                      <a:noAutofit/>
                    </a:bodyPr>
                    <a:p>
                      <a:pPr>
                        <a:lnSpc>
                          <a:spcPct val="150000"/>
                        </a:lnSpc>
                        <a:buNone/>
                      </a:pPr>
                      <a:r>
                        <a:rPr b="1" lang="tr-TR" sz="1000" spc="-1" strike="noStrike">
                          <a:solidFill>
                            <a:srgbClr val="000000"/>
                          </a:solidFill>
                          <a:latin typeface="Times New Roman"/>
                          <a:ea typeface="Times New Roman"/>
                        </a:rPr>
                        <a:t>true</a:t>
                      </a:r>
                      <a:r>
                        <a:rPr b="0" lang="tr-TR" sz="1000" spc="-1" strike="noStrike">
                          <a:solidFill>
                            <a:srgbClr val="000000"/>
                          </a:solidFill>
                          <a:latin typeface="Times New Roman"/>
                          <a:ea typeface="Times New Roman"/>
                        </a:rPr>
                        <a:t>(doğru)  / </a:t>
                      </a:r>
                      <a:r>
                        <a:rPr b="1" lang="tr-TR" sz="1000" spc="-1" strike="noStrike">
                          <a:solidFill>
                            <a:srgbClr val="000000"/>
                          </a:solidFill>
                          <a:latin typeface="Times New Roman"/>
                          <a:ea typeface="Times New Roman"/>
                        </a:rPr>
                        <a:t>false</a:t>
                      </a:r>
                      <a:r>
                        <a:rPr b="0" lang="tr-TR" sz="1000" spc="-1" strike="noStrike">
                          <a:solidFill>
                            <a:srgbClr val="000000"/>
                          </a:solidFill>
                          <a:latin typeface="Times New Roman"/>
                          <a:ea typeface="Times New Roman"/>
                        </a:rPr>
                        <a:t>(yanlış)</a:t>
                      </a:r>
                      <a:endParaRPr b="0" lang="en-US" sz="10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chor="t">
                      <a:noAutofit/>
                    </a:bodyPr>
                    <a:p>
                      <a:pPr>
                        <a:lnSpc>
                          <a:spcPct val="150000"/>
                        </a:lnSpc>
                        <a:buNone/>
                      </a:pPr>
                      <a:r>
                        <a:rPr b="0" lang="tr-TR" sz="1000" spc="-1" strike="noStrike">
                          <a:solidFill>
                            <a:srgbClr val="000000"/>
                          </a:solidFill>
                          <a:latin typeface="Times New Roman"/>
                          <a:ea typeface="Times New Roman"/>
                        </a:rPr>
                        <a:t>false</a:t>
                      </a:r>
                      <a:endParaRPr b="0" lang="en-US" sz="10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noFill/>
                  </a:tcPr>
                </a:tc>
              </a:tr>
              <a:tr h="456840">
                <a:tc>
                  <a:txBody>
                    <a:bodyPr lIns="0" rIns="0" tIns="0" bIns="0" anchor="t">
                      <a:noAutofit/>
                    </a:bodyPr>
                    <a:p>
                      <a:pPr>
                        <a:lnSpc>
                          <a:spcPct val="150000"/>
                        </a:lnSpc>
                        <a:buNone/>
                      </a:pPr>
                      <a:r>
                        <a:rPr b="1" lang="tr-TR" sz="1000" spc="-1" strike="noStrike">
                          <a:solidFill>
                            <a:srgbClr val="000000"/>
                          </a:solidFill>
                          <a:latin typeface="Times New Roman"/>
                          <a:ea typeface="Times New Roman"/>
                        </a:rPr>
                        <a:t>Karaktersel değişkenler</a:t>
                      </a:r>
                      <a:endParaRPr b="0" lang="en-US" sz="10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chor="t">
                      <a:noAutofit/>
                    </a:bodyPr>
                    <a:p>
                      <a:pPr>
                        <a:lnSpc>
                          <a:spcPct val="150000"/>
                        </a:lnSpc>
                        <a:buNone/>
                      </a:pPr>
                      <a:r>
                        <a:rPr b="1" lang="tr-TR" sz="1000" spc="-1" strike="noStrike">
                          <a:solidFill>
                            <a:srgbClr val="000000"/>
                          </a:solidFill>
                          <a:latin typeface="Times New Roman"/>
                          <a:ea typeface="Times New Roman"/>
                        </a:rPr>
                        <a:t>char</a:t>
                      </a:r>
                      <a:endParaRPr b="0" lang="en-US" sz="10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chor="t">
                      <a:noAutofit/>
                    </a:bodyPr>
                    <a:p>
                      <a:pPr algn="ctr">
                        <a:lnSpc>
                          <a:spcPct val="150000"/>
                        </a:lnSpc>
                        <a:buNone/>
                      </a:pPr>
                      <a:r>
                        <a:rPr b="0" lang="tr-TR" sz="1000" spc="-1" strike="noStrike">
                          <a:solidFill>
                            <a:srgbClr val="000000"/>
                          </a:solidFill>
                          <a:latin typeface="Times New Roman"/>
                          <a:ea typeface="Times New Roman"/>
                        </a:rPr>
                        <a:t>16 bit</a:t>
                      </a:r>
                      <a:endParaRPr b="0" lang="en-US" sz="1000" spc="-1" strike="noStrike">
                        <a:latin typeface="Arial"/>
                      </a:endParaRPr>
                    </a:p>
                    <a:p>
                      <a:pPr algn="ctr">
                        <a:lnSpc>
                          <a:spcPct val="150000"/>
                        </a:lnSpc>
                        <a:buNone/>
                      </a:pPr>
                      <a:r>
                        <a:rPr b="0" lang="tr-TR" sz="1000" spc="-1" strike="noStrike">
                          <a:solidFill>
                            <a:srgbClr val="000000"/>
                          </a:solidFill>
                          <a:latin typeface="Times New Roman"/>
                          <a:ea typeface="Times New Roman"/>
                        </a:rPr>
                        <a:t>(2 byte)</a:t>
                      </a:r>
                      <a:endParaRPr b="0" lang="en-US" sz="10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chor="t">
                      <a:noAutofit/>
                    </a:bodyPr>
                    <a:p>
                      <a:pPr>
                        <a:lnSpc>
                          <a:spcPct val="150000"/>
                        </a:lnSpc>
                        <a:buNone/>
                      </a:pPr>
                      <a:r>
                        <a:rPr b="0" lang="tr-TR" sz="1000" spc="-1" strike="noStrike">
                          <a:solidFill>
                            <a:srgbClr val="000000"/>
                          </a:solidFill>
                          <a:latin typeface="Times New Roman"/>
                          <a:ea typeface="Times New Roman"/>
                        </a:rPr>
                        <a:t>0000' den FFFF (16 karakter) </a:t>
                      </a:r>
                      <a:endParaRPr b="0" lang="en-US" sz="1000" spc="-1" strike="noStrike">
                        <a:latin typeface="Arial"/>
                      </a:endParaRPr>
                    </a:p>
                    <a:p>
                      <a:pPr>
                        <a:lnSpc>
                          <a:spcPct val="150000"/>
                        </a:lnSpc>
                        <a:buNone/>
                      </a:pPr>
                      <a:r>
                        <a:rPr b="0" lang="tr-TR" sz="1000" spc="-1" strike="noStrike">
                          <a:solidFill>
                            <a:srgbClr val="000000"/>
                          </a:solidFill>
                          <a:latin typeface="Times New Roman"/>
                          <a:ea typeface="Times New Roman"/>
                        </a:rPr>
                        <a:t>{'a', 'B', 'c', '$', '&gt;' gibi }</a:t>
                      </a:r>
                      <a:endParaRPr b="0" lang="en-US" sz="10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chor="t">
                      <a:noAutofit/>
                    </a:bodyPr>
                    <a:p>
                      <a:pPr>
                        <a:lnSpc>
                          <a:spcPct val="150000"/>
                        </a:lnSpc>
                        <a:buNone/>
                      </a:pPr>
                      <a:r>
                        <a:rPr b="0" lang="tr-TR" sz="1000" spc="-1" strike="noStrike">
                          <a:solidFill>
                            <a:srgbClr val="000000"/>
                          </a:solidFill>
                          <a:latin typeface="Times New Roman"/>
                          <a:ea typeface="Times New Roman"/>
                        </a:rPr>
                        <a:t>'\u0000'</a:t>
                      </a:r>
                      <a:endParaRPr b="0" lang="en-US" sz="10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noFill/>
                  </a:tcPr>
                </a:tc>
              </a:tr>
              <a:tr h="456840">
                <a:tc rowSpan="3">
                  <a:txBody>
                    <a:bodyPr lIns="0" rIns="0" tIns="0" bIns="0" anchor="t">
                      <a:noAutofit/>
                    </a:bodyPr>
                    <a:p>
                      <a:pPr>
                        <a:lnSpc>
                          <a:spcPct val="150000"/>
                        </a:lnSpc>
                        <a:buNone/>
                      </a:pPr>
                      <a:r>
                        <a:rPr b="1" lang="tr-TR" sz="1000" spc="-1" strike="noStrike">
                          <a:solidFill>
                            <a:srgbClr val="000000"/>
                          </a:solidFill>
                          <a:latin typeface="Times New Roman"/>
                          <a:ea typeface="Times New Roman"/>
                        </a:rPr>
                        <a:t> </a:t>
                      </a:r>
                      <a:endParaRPr b="0" lang="en-US" sz="1000" spc="-1" strike="noStrike">
                        <a:latin typeface="Arial"/>
                      </a:endParaRPr>
                    </a:p>
                    <a:p>
                      <a:pPr>
                        <a:lnSpc>
                          <a:spcPct val="150000"/>
                        </a:lnSpc>
                        <a:buNone/>
                      </a:pPr>
                      <a:r>
                        <a:rPr b="1" lang="tr-TR" sz="1000" spc="-1" strike="noStrike">
                          <a:solidFill>
                            <a:srgbClr val="000000"/>
                          </a:solidFill>
                          <a:latin typeface="Times New Roman"/>
                          <a:ea typeface="Times New Roman"/>
                        </a:rPr>
                        <a:t> </a:t>
                      </a:r>
                      <a:endParaRPr b="0" lang="en-US" sz="1000" spc="-1" strike="noStrike">
                        <a:latin typeface="Arial"/>
                      </a:endParaRPr>
                    </a:p>
                    <a:p>
                      <a:pPr>
                        <a:lnSpc>
                          <a:spcPct val="150000"/>
                        </a:lnSpc>
                        <a:buNone/>
                      </a:pPr>
                      <a:r>
                        <a:rPr b="1" lang="tr-TR" sz="1000" spc="-1" strike="noStrike">
                          <a:solidFill>
                            <a:srgbClr val="000000"/>
                          </a:solidFill>
                          <a:latin typeface="Times New Roman"/>
                          <a:ea typeface="Times New Roman"/>
                        </a:rPr>
                        <a:t>Tam sayı değişkenleri</a:t>
                      </a:r>
                      <a:endParaRPr b="0" lang="en-US" sz="10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chor="t">
                      <a:noAutofit/>
                    </a:bodyPr>
                    <a:p>
                      <a:pPr>
                        <a:lnSpc>
                          <a:spcPct val="150000"/>
                        </a:lnSpc>
                        <a:buNone/>
                      </a:pPr>
                      <a:r>
                        <a:rPr b="1" lang="tr-TR" sz="1000" spc="-1" strike="noStrike">
                          <a:solidFill>
                            <a:srgbClr val="000000"/>
                          </a:solidFill>
                          <a:latin typeface="Times New Roman"/>
                          <a:ea typeface="Times New Roman"/>
                        </a:rPr>
                        <a:t>byte</a:t>
                      </a:r>
                      <a:endParaRPr b="0" lang="en-US" sz="10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chor="t">
                      <a:noAutofit/>
                    </a:bodyPr>
                    <a:p>
                      <a:pPr algn="ctr">
                        <a:lnSpc>
                          <a:spcPct val="150000"/>
                        </a:lnSpc>
                        <a:buNone/>
                      </a:pPr>
                      <a:r>
                        <a:rPr b="0" lang="tr-TR" sz="1000" spc="-1" strike="noStrike">
                          <a:solidFill>
                            <a:srgbClr val="000000"/>
                          </a:solidFill>
                          <a:latin typeface="Times New Roman"/>
                          <a:ea typeface="Times New Roman"/>
                        </a:rPr>
                        <a:t>8 bit </a:t>
                      </a:r>
                      <a:endParaRPr b="0" lang="en-US" sz="1000" spc="-1" strike="noStrike">
                        <a:latin typeface="Arial"/>
                      </a:endParaRPr>
                    </a:p>
                    <a:p>
                      <a:pPr algn="ctr">
                        <a:lnSpc>
                          <a:spcPct val="150000"/>
                        </a:lnSpc>
                        <a:buNone/>
                      </a:pPr>
                      <a:r>
                        <a:rPr b="0" lang="tr-TR" sz="1000" spc="-1" strike="noStrike">
                          <a:solidFill>
                            <a:srgbClr val="000000"/>
                          </a:solidFill>
                          <a:latin typeface="Times New Roman"/>
                          <a:ea typeface="Times New Roman"/>
                        </a:rPr>
                        <a:t>(1 byte)</a:t>
                      </a:r>
                      <a:endParaRPr b="0" lang="en-US" sz="10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chor="t">
                      <a:noAutofit/>
                    </a:bodyPr>
                    <a:p>
                      <a:pPr>
                        <a:lnSpc>
                          <a:spcPct val="150000"/>
                        </a:lnSpc>
                        <a:buNone/>
                      </a:pPr>
                      <a:r>
                        <a:rPr b="0" lang="tr-TR" sz="1000" spc="-1" strike="noStrike">
                          <a:solidFill>
                            <a:srgbClr val="000000"/>
                          </a:solidFill>
                          <a:latin typeface="Times New Roman"/>
                          <a:ea typeface="Times New Roman"/>
                        </a:rPr>
                        <a:t>-128 den +127 e</a:t>
                      </a:r>
                      <a:endParaRPr b="0" lang="en-US" sz="10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chor="t">
                      <a:noAutofit/>
                    </a:bodyPr>
                    <a:p>
                      <a:pPr>
                        <a:lnSpc>
                          <a:spcPct val="150000"/>
                        </a:lnSpc>
                        <a:buNone/>
                      </a:pPr>
                      <a:r>
                        <a:rPr b="0" lang="tr-TR" sz="1000" spc="-1" strike="noStrike">
                          <a:solidFill>
                            <a:srgbClr val="000000"/>
                          </a:solidFill>
                          <a:latin typeface="Times New Roman"/>
                          <a:ea typeface="Times New Roman"/>
                        </a:rPr>
                        <a:t>0</a:t>
                      </a:r>
                      <a:endParaRPr b="0" lang="en-US" sz="10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noFill/>
                  </a:tcPr>
                </a:tc>
              </a:tr>
              <a:tr h="456840">
                <a:tc vMerge="1">
                  <a:tcPr anchor="t" marL="90000" marR="90000">
                    <a:lnL>
                      <a:noFill/>
                    </a:lnL>
                    <a:lnR>
                      <a:noFill/>
                    </a:lnR>
                    <a:lnT>
                      <a:noFill/>
                    </a:lnT>
                    <a:lnB>
                      <a:noFill/>
                    </a:lnB>
                    <a:solidFill>
                      <a:srgbClr val="729fcf"/>
                    </a:solidFill>
                  </a:tcPr>
                </a:tc>
                <a:tc>
                  <a:txBody>
                    <a:bodyPr lIns="0" rIns="0" tIns="0" bIns="0" anchor="t">
                      <a:noAutofit/>
                    </a:bodyPr>
                    <a:p>
                      <a:pPr>
                        <a:lnSpc>
                          <a:spcPct val="150000"/>
                        </a:lnSpc>
                        <a:buNone/>
                      </a:pPr>
                      <a:r>
                        <a:rPr b="1" lang="tr-TR" sz="1000" spc="-1" strike="noStrike">
                          <a:solidFill>
                            <a:srgbClr val="000000"/>
                          </a:solidFill>
                          <a:latin typeface="Times New Roman"/>
                          <a:ea typeface="Times New Roman"/>
                        </a:rPr>
                        <a:t>short</a:t>
                      </a:r>
                      <a:endParaRPr b="0" lang="en-US" sz="10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chor="t">
                      <a:noAutofit/>
                    </a:bodyPr>
                    <a:p>
                      <a:pPr algn="ctr">
                        <a:lnSpc>
                          <a:spcPct val="150000"/>
                        </a:lnSpc>
                        <a:buNone/>
                      </a:pPr>
                      <a:r>
                        <a:rPr b="0" lang="tr-TR" sz="1000" spc="-1" strike="noStrike">
                          <a:solidFill>
                            <a:srgbClr val="000000"/>
                          </a:solidFill>
                          <a:latin typeface="Times New Roman"/>
                          <a:ea typeface="Times New Roman"/>
                        </a:rPr>
                        <a:t>16 bit</a:t>
                      </a:r>
                      <a:endParaRPr b="0" lang="en-US" sz="1000" spc="-1" strike="noStrike">
                        <a:latin typeface="Arial"/>
                      </a:endParaRPr>
                    </a:p>
                    <a:p>
                      <a:pPr algn="ctr">
                        <a:lnSpc>
                          <a:spcPct val="150000"/>
                        </a:lnSpc>
                        <a:buNone/>
                      </a:pPr>
                      <a:r>
                        <a:rPr b="0" lang="tr-TR" sz="1000" spc="-1" strike="noStrike">
                          <a:solidFill>
                            <a:srgbClr val="000000"/>
                          </a:solidFill>
                          <a:latin typeface="Times New Roman"/>
                          <a:ea typeface="Times New Roman"/>
                        </a:rPr>
                        <a:t>(2 byte)</a:t>
                      </a:r>
                      <a:endParaRPr b="0" lang="en-US" sz="10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chor="t">
                      <a:noAutofit/>
                    </a:bodyPr>
                    <a:p>
                      <a:pPr>
                        <a:lnSpc>
                          <a:spcPct val="150000"/>
                        </a:lnSpc>
                        <a:buNone/>
                      </a:pPr>
                      <a:r>
                        <a:rPr b="0" lang="tr-TR" sz="1000" spc="-1" strike="noStrike">
                          <a:solidFill>
                            <a:srgbClr val="000000"/>
                          </a:solidFill>
                          <a:latin typeface="Times New Roman"/>
                          <a:ea typeface="Times New Roman"/>
                        </a:rPr>
                        <a:t>-32768 den +32767 e</a:t>
                      </a:r>
                      <a:endParaRPr b="0" lang="en-US" sz="10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chor="t">
                      <a:noAutofit/>
                    </a:bodyPr>
                    <a:p>
                      <a:pPr>
                        <a:lnSpc>
                          <a:spcPct val="150000"/>
                        </a:lnSpc>
                        <a:buNone/>
                      </a:pPr>
                      <a:r>
                        <a:rPr b="0" lang="tr-TR" sz="1000" spc="-1" strike="noStrike">
                          <a:solidFill>
                            <a:srgbClr val="000000"/>
                          </a:solidFill>
                          <a:latin typeface="Times New Roman"/>
                          <a:ea typeface="Times New Roman"/>
                        </a:rPr>
                        <a:t>0</a:t>
                      </a:r>
                      <a:endParaRPr b="0" lang="en-US" sz="10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noFill/>
                  </a:tcPr>
                </a:tc>
              </a:tr>
              <a:tr h="456840">
                <a:tc vMerge="1">
                  <a:tcPr anchor="t" marL="90000" marR="90000">
                    <a:lnL>
                      <a:noFill/>
                    </a:lnL>
                    <a:lnR>
                      <a:noFill/>
                    </a:lnR>
                    <a:lnT>
                      <a:noFill/>
                    </a:lnT>
                    <a:lnB>
                      <a:noFill/>
                    </a:lnB>
                    <a:solidFill>
                      <a:srgbClr val="729fcf"/>
                    </a:solidFill>
                  </a:tcPr>
                </a:tc>
                <a:tc>
                  <a:txBody>
                    <a:bodyPr lIns="0" rIns="0" tIns="0" bIns="0" anchor="t">
                      <a:noAutofit/>
                    </a:bodyPr>
                    <a:p>
                      <a:pPr>
                        <a:lnSpc>
                          <a:spcPct val="150000"/>
                        </a:lnSpc>
                        <a:buNone/>
                      </a:pPr>
                      <a:r>
                        <a:rPr b="1" lang="tr-TR" sz="1000" spc="-1" strike="noStrike">
                          <a:solidFill>
                            <a:srgbClr val="000000"/>
                          </a:solidFill>
                          <a:latin typeface="Times New Roman"/>
                          <a:ea typeface="Times New Roman"/>
                        </a:rPr>
                        <a:t>int</a:t>
                      </a:r>
                      <a:endParaRPr b="0" lang="en-US" sz="10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chor="t">
                      <a:noAutofit/>
                    </a:bodyPr>
                    <a:p>
                      <a:pPr algn="ctr">
                        <a:lnSpc>
                          <a:spcPct val="150000"/>
                        </a:lnSpc>
                        <a:buNone/>
                      </a:pPr>
                      <a:r>
                        <a:rPr b="0" lang="tr-TR" sz="1000" spc="-1" strike="noStrike">
                          <a:solidFill>
                            <a:srgbClr val="000000"/>
                          </a:solidFill>
                          <a:latin typeface="Times New Roman"/>
                          <a:ea typeface="Times New Roman"/>
                        </a:rPr>
                        <a:t>32 bit </a:t>
                      </a:r>
                      <a:endParaRPr b="0" lang="en-US" sz="1000" spc="-1" strike="noStrike">
                        <a:latin typeface="Arial"/>
                      </a:endParaRPr>
                    </a:p>
                    <a:p>
                      <a:pPr algn="ctr">
                        <a:lnSpc>
                          <a:spcPct val="150000"/>
                        </a:lnSpc>
                        <a:buNone/>
                      </a:pPr>
                      <a:r>
                        <a:rPr b="0" lang="tr-TR" sz="1000" spc="-1" strike="noStrike">
                          <a:solidFill>
                            <a:srgbClr val="000000"/>
                          </a:solidFill>
                          <a:latin typeface="Times New Roman"/>
                          <a:ea typeface="Times New Roman"/>
                        </a:rPr>
                        <a:t>(4 byte)</a:t>
                      </a:r>
                      <a:endParaRPr b="0" lang="en-US" sz="10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chor="t">
                      <a:noAutofit/>
                    </a:bodyPr>
                    <a:p>
                      <a:pPr>
                        <a:lnSpc>
                          <a:spcPct val="150000"/>
                        </a:lnSpc>
                        <a:spcBef>
                          <a:spcPts val="1400"/>
                        </a:spcBef>
                        <a:buNone/>
                      </a:pPr>
                      <a:r>
                        <a:rPr b="0" lang="tr-TR" sz="1000" spc="-1" strike="noStrike">
                          <a:solidFill>
                            <a:srgbClr val="000000"/>
                          </a:solidFill>
                          <a:latin typeface="Times New Roman"/>
                          <a:ea typeface="Times New Roman"/>
                        </a:rPr>
                        <a:t>-2</a:t>
                      </a:r>
                      <a:r>
                        <a:rPr b="0" lang="tr-TR" sz="1000" spc="-1" strike="noStrike" baseline="30000">
                          <a:solidFill>
                            <a:srgbClr val="000000"/>
                          </a:solidFill>
                          <a:latin typeface="Times New Roman"/>
                          <a:ea typeface="Times New Roman"/>
                        </a:rPr>
                        <a:t>31</a:t>
                      </a:r>
                      <a:r>
                        <a:rPr b="0" lang="tr-TR" sz="1000" spc="-1" strike="noStrike">
                          <a:solidFill>
                            <a:srgbClr val="000000"/>
                          </a:solidFill>
                          <a:latin typeface="Times New Roman"/>
                          <a:ea typeface="Times New Roman"/>
                        </a:rPr>
                        <a:t> den (2</a:t>
                      </a:r>
                      <a:r>
                        <a:rPr b="0" lang="tr-TR" sz="1000" spc="-1" strike="noStrike" baseline="30000">
                          <a:solidFill>
                            <a:srgbClr val="000000"/>
                          </a:solidFill>
                          <a:latin typeface="Times New Roman"/>
                          <a:ea typeface="Times New Roman"/>
                        </a:rPr>
                        <a:t>31</a:t>
                      </a:r>
                      <a:r>
                        <a:rPr b="0" lang="tr-TR" sz="1000" spc="-1" strike="noStrike">
                          <a:solidFill>
                            <a:srgbClr val="000000"/>
                          </a:solidFill>
                          <a:latin typeface="Times New Roman"/>
                          <a:ea typeface="Times New Roman"/>
                        </a:rPr>
                        <a:t> – 1) e</a:t>
                      </a:r>
                      <a:endParaRPr b="0" lang="en-US" sz="10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chor="t">
                      <a:noAutofit/>
                    </a:bodyPr>
                    <a:p>
                      <a:pPr>
                        <a:lnSpc>
                          <a:spcPct val="150000"/>
                        </a:lnSpc>
                        <a:spcBef>
                          <a:spcPts val="1400"/>
                        </a:spcBef>
                        <a:buNone/>
                      </a:pPr>
                      <a:r>
                        <a:rPr b="0" lang="tr-TR" sz="1000" spc="-1" strike="noStrike">
                          <a:solidFill>
                            <a:srgbClr val="000000"/>
                          </a:solidFill>
                          <a:latin typeface="Times New Roman"/>
                          <a:ea typeface="Times New Roman"/>
                        </a:rPr>
                        <a:t>0</a:t>
                      </a:r>
                      <a:endParaRPr b="0" lang="en-US" sz="10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noFill/>
                  </a:tcPr>
                </a:tc>
              </a:tr>
              <a:tr h="456840">
                <a:tc>
                  <a:txBody>
                    <a:bodyPr lIns="0" rIns="0" tIns="0" bIns="0" anchor="t">
                      <a:noAutofit/>
                    </a:bodyPr>
                    <a:p>
                      <a:pPr>
                        <a:lnSpc>
                          <a:spcPct val="150000"/>
                        </a:lnSpc>
                        <a:buNone/>
                      </a:pPr>
                      <a:r>
                        <a:rPr b="1" lang="tr-TR" sz="1000" spc="-1" strike="noStrike">
                          <a:solidFill>
                            <a:srgbClr val="000000"/>
                          </a:solidFill>
                          <a:latin typeface="Times New Roman"/>
                          <a:ea typeface="Times New Roman"/>
                        </a:rPr>
                        <a:t>Uzun tamsayı değişkeni</a:t>
                      </a:r>
                      <a:endParaRPr b="0" lang="en-US" sz="10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chor="t">
                      <a:noAutofit/>
                    </a:bodyPr>
                    <a:p>
                      <a:pPr>
                        <a:lnSpc>
                          <a:spcPct val="150000"/>
                        </a:lnSpc>
                        <a:buNone/>
                      </a:pPr>
                      <a:r>
                        <a:rPr b="1" lang="tr-TR" sz="1000" spc="-1" strike="noStrike">
                          <a:solidFill>
                            <a:srgbClr val="000000"/>
                          </a:solidFill>
                          <a:latin typeface="Times New Roman"/>
                          <a:ea typeface="Times New Roman"/>
                        </a:rPr>
                        <a:t>long</a:t>
                      </a:r>
                      <a:endParaRPr b="0" lang="en-US" sz="10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chor="t">
                      <a:noAutofit/>
                    </a:bodyPr>
                    <a:p>
                      <a:pPr algn="ctr">
                        <a:lnSpc>
                          <a:spcPct val="150000"/>
                        </a:lnSpc>
                        <a:buNone/>
                      </a:pPr>
                      <a:r>
                        <a:rPr b="0" lang="tr-TR" sz="1000" spc="-1" strike="noStrike">
                          <a:solidFill>
                            <a:srgbClr val="000000"/>
                          </a:solidFill>
                          <a:latin typeface="Times New Roman"/>
                          <a:ea typeface="Times New Roman"/>
                        </a:rPr>
                        <a:t>64 bit </a:t>
                      </a:r>
                      <a:endParaRPr b="0" lang="en-US" sz="1000" spc="-1" strike="noStrike">
                        <a:latin typeface="Arial"/>
                      </a:endParaRPr>
                    </a:p>
                    <a:p>
                      <a:pPr algn="ctr">
                        <a:lnSpc>
                          <a:spcPct val="150000"/>
                        </a:lnSpc>
                        <a:buNone/>
                        <a:tabLst>
                          <a:tab algn="l" pos="0"/>
                        </a:tabLst>
                      </a:pPr>
                      <a:r>
                        <a:rPr b="0" lang="tr-TR" sz="1000" spc="-1" strike="noStrike">
                          <a:solidFill>
                            <a:srgbClr val="000000"/>
                          </a:solidFill>
                          <a:latin typeface="Times New Roman"/>
                          <a:ea typeface="Times New Roman"/>
                        </a:rPr>
                        <a:t>(8 byte)</a:t>
                      </a:r>
                      <a:endParaRPr b="0" lang="en-US" sz="10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chor="t">
                      <a:noAutofit/>
                    </a:bodyPr>
                    <a:p>
                      <a:pPr>
                        <a:lnSpc>
                          <a:spcPct val="150000"/>
                        </a:lnSpc>
                        <a:buNone/>
                      </a:pPr>
                      <a:r>
                        <a:rPr b="0" lang="tr-TR" sz="1000" spc="-1" strike="noStrike">
                          <a:solidFill>
                            <a:srgbClr val="000000"/>
                          </a:solidFill>
                          <a:latin typeface="Times New Roman"/>
                          <a:ea typeface="Times New Roman"/>
                        </a:rPr>
                        <a:t>-2</a:t>
                      </a:r>
                      <a:r>
                        <a:rPr b="0" lang="tr-TR" sz="1000" spc="-1" strike="noStrike" baseline="30000">
                          <a:solidFill>
                            <a:srgbClr val="000000"/>
                          </a:solidFill>
                          <a:latin typeface="Times New Roman"/>
                          <a:ea typeface="Times New Roman"/>
                        </a:rPr>
                        <a:t>63</a:t>
                      </a:r>
                      <a:r>
                        <a:rPr b="0" lang="tr-TR" sz="1000" spc="-1" strike="noStrike">
                          <a:solidFill>
                            <a:srgbClr val="000000"/>
                          </a:solidFill>
                          <a:latin typeface="Times New Roman"/>
                          <a:ea typeface="Times New Roman"/>
                        </a:rPr>
                        <a:t> den ( + 2</a:t>
                      </a:r>
                      <a:r>
                        <a:rPr b="0" lang="tr-TR" sz="1000" spc="-1" strike="noStrike" baseline="30000">
                          <a:solidFill>
                            <a:srgbClr val="000000"/>
                          </a:solidFill>
                          <a:latin typeface="Times New Roman"/>
                          <a:ea typeface="Times New Roman"/>
                        </a:rPr>
                        <a:t>63</a:t>
                      </a:r>
                      <a:r>
                        <a:rPr b="0" lang="tr-TR" sz="1000" spc="-1" strike="noStrike">
                          <a:solidFill>
                            <a:srgbClr val="000000"/>
                          </a:solidFill>
                          <a:latin typeface="Times New Roman"/>
                          <a:ea typeface="Times New Roman"/>
                        </a:rPr>
                        <a:t>-1) e</a:t>
                      </a:r>
                      <a:endParaRPr b="0" lang="en-US" sz="10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chor="t">
                      <a:noAutofit/>
                    </a:bodyPr>
                    <a:p>
                      <a:pPr>
                        <a:lnSpc>
                          <a:spcPct val="150000"/>
                        </a:lnSpc>
                        <a:buNone/>
                      </a:pPr>
                      <a:r>
                        <a:rPr b="1" lang="tr-TR" sz="1000" spc="-1" strike="noStrike">
                          <a:solidFill>
                            <a:srgbClr val="000000"/>
                          </a:solidFill>
                          <a:latin typeface="Times New Roman"/>
                          <a:ea typeface="Times New Roman"/>
                        </a:rPr>
                        <a:t>0L</a:t>
                      </a:r>
                      <a:endParaRPr b="0" lang="en-US" sz="10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noFill/>
                  </a:tcPr>
                </a:tc>
              </a:tr>
              <a:tr h="456840">
                <a:tc rowSpan="2">
                  <a:txBody>
                    <a:bodyPr lIns="0" rIns="0" tIns="0" bIns="0" anchor="t">
                      <a:noAutofit/>
                    </a:bodyPr>
                    <a:p>
                      <a:pPr>
                        <a:lnSpc>
                          <a:spcPct val="150000"/>
                        </a:lnSpc>
                        <a:buNone/>
                      </a:pPr>
                      <a:r>
                        <a:rPr b="1" lang="tr-TR" sz="1000" spc="-1" strike="noStrike">
                          <a:solidFill>
                            <a:srgbClr val="000000"/>
                          </a:solidFill>
                          <a:latin typeface="Times New Roman"/>
                          <a:ea typeface="Times New Roman"/>
                        </a:rPr>
                        <a:t> </a:t>
                      </a:r>
                      <a:endParaRPr b="0" lang="en-US" sz="1000" spc="-1" strike="noStrike">
                        <a:latin typeface="Arial"/>
                      </a:endParaRPr>
                    </a:p>
                    <a:p>
                      <a:pPr>
                        <a:lnSpc>
                          <a:spcPct val="150000"/>
                        </a:lnSpc>
                        <a:buNone/>
                      </a:pPr>
                      <a:r>
                        <a:rPr b="1" lang="tr-TR" sz="1000" spc="-1" strike="noStrike">
                          <a:solidFill>
                            <a:srgbClr val="000000"/>
                          </a:solidFill>
                          <a:latin typeface="Times New Roman"/>
                          <a:ea typeface="Times New Roman"/>
                        </a:rPr>
                        <a:t>Gerçek(Kesirli) sayı değişkenleri</a:t>
                      </a:r>
                      <a:endParaRPr b="0" lang="en-US" sz="10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chor="t">
                      <a:noAutofit/>
                    </a:bodyPr>
                    <a:p>
                      <a:pPr>
                        <a:lnSpc>
                          <a:spcPct val="150000"/>
                        </a:lnSpc>
                        <a:buNone/>
                      </a:pPr>
                      <a:r>
                        <a:rPr b="1" lang="tr-TR" sz="1000" spc="-1" strike="noStrike">
                          <a:solidFill>
                            <a:srgbClr val="000000"/>
                          </a:solidFill>
                          <a:latin typeface="Times New Roman"/>
                          <a:ea typeface="Times New Roman"/>
                        </a:rPr>
                        <a:t>float</a:t>
                      </a:r>
                      <a:endParaRPr b="0" lang="en-US" sz="10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chor="t">
                      <a:noAutofit/>
                    </a:bodyPr>
                    <a:p>
                      <a:pPr algn="ctr">
                        <a:lnSpc>
                          <a:spcPct val="150000"/>
                        </a:lnSpc>
                        <a:buNone/>
                      </a:pPr>
                      <a:r>
                        <a:rPr b="0" lang="tr-TR" sz="1000" spc="-1" strike="noStrike">
                          <a:solidFill>
                            <a:srgbClr val="000000"/>
                          </a:solidFill>
                          <a:latin typeface="Times New Roman"/>
                          <a:ea typeface="Times New Roman"/>
                        </a:rPr>
                        <a:t>32 bit (IEEE 754)</a:t>
                      </a:r>
                      <a:endParaRPr b="0" lang="en-US" sz="10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chor="t">
                      <a:noAutofit/>
                    </a:bodyPr>
                    <a:p>
                      <a:pPr>
                        <a:lnSpc>
                          <a:spcPct val="150000"/>
                        </a:lnSpc>
                        <a:buNone/>
                      </a:pPr>
                      <a:r>
                        <a:rPr b="0" lang="tr-TR" sz="1000" spc="-1" strike="noStrike">
                          <a:solidFill>
                            <a:srgbClr val="000000"/>
                          </a:solidFill>
                          <a:latin typeface="Times New Roman"/>
                          <a:ea typeface="Times New Roman"/>
                        </a:rPr>
                        <a:t>-3.40292347e+38 den </a:t>
                      </a:r>
                      <a:br>
                        <a:rPr sz="1000"/>
                      </a:br>
                      <a:r>
                        <a:rPr b="0" lang="tr-TR" sz="1000" spc="-1" strike="noStrike">
                          <a:solidFill>
                            <a:srgbClr val="000000"/>
                          </a:solidFill>
                          <a:latin typeface="Times New Roman"/>
                          <a:ea typeface="Times New Roman"/>
                        </a:rPr>
                        <a:t>3.40292347e+38 e</a:t>
                      </a:r>
                      <a:endParaRPr b="0" lang="en-US" sz="10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chor="t">
                      <a:noAutofit/>
                    </a:bodyPr>
                    <a:p>
                      <a:pPr>
                        <a:lnSpc>
                          <a:spcPct val="150000"/>
                        </a:lnSpc>
                        <a:buNone/>
                      </a:pPr>
                      <a:r>
                        <a:rPr b="1" lang="tr-TR" sz="1000" spc="-1" strike="noStrike">
                          <a:solidFill>
                            <a:srgbClr val="000000"/>
                          </a:solidFill>
                          <a:latin typeface="Times New Roman"/>
                          <a:ea typeface="Times New Roman"/>
                        </a:rPr>
                        <a:t>0.0f</a:t>
                      </a:r>
                      <a:endParaRPr b="0" lang="en-US" sz="10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noFill/>
                  </a:tcPr>
                </a:tc>
              </a:tr>
              <a:tr h="456840">
                <a:tc vMerge="1">
                  <a:tcPr anchor="t" marL="90000" marR="90000">
                    <a:lnL>
                      <a:noFill/>
                    </a:lnL>
                    <a:lnR>
                      <a:noFill/>
                    </a:lnR>
                    <a:lnT>
                      <a:noFill/>
                    </a:lnT>
                    <a:lnB>
                      <a:noFill/>
                    </a:lnB>
                    <a:solidFill>
                      <a:srgbClr val="729fcf"/>
                    </a:solidFill>
                  </a:tcPr>
                </a:tc>
                <a:tc>
                  <a:txBody>
                    <a:bodyPr lIns="0" rIns="0" tIns="0" bIns="0" anchor="t">
                      <a:noAutofit/>
                    </a:bodyPr>
                    <a:p>
                      <a:pPr>
                        <a:lnSpc>
                          <a:spcPct val="150000"/>
                        </a:lnSpc>
                        <a:buNone/>
                      </a:pPr>
                      <a:r>
                        <a:rPr b="1" lang="tr-TR" sz="1000" spc="-1" strike="noStrike">
                          <a:solidFill>
                            <a:srgbClr val="000000"/>
                          </a:solidFill>
                          <a:latin typeface="Times New Roman"/>
                          <a:ea typeface="Times New Roman"/>
                        </a:rPr>
                        <a:t>double</a:t>
                      </a:r>
                      <a:endParaRPr b="0" lang="en-US" sz="10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chor="t">
                      <a:noAutofit/>
                    </a:bodyPr>
                    <a:p>
                      <a:pPr algn="ctr">
                        <a:lnSpc>
                          <a:spcPct val="150000"/>
                        </a:lnSpc>
                        <a:buNone/>
                      </a:pPr>
                      <a:r>
                        <a:rPr b="0" lang="tr-TR" sz="1000" spc="-1" strike="noStrike">
                          <a:solidFill>
                            <a:srgbClr val="000000"/>
                          </a:solidFill>
                          <a:latin typeface="Times New Roman"/>
                          <a:ea typeface="Times New Roman"/>
                        </a:rPr>
                        <a:t>64 bit (IEEE 754)</a:t>
                      </a:r>
                      <a:endParaRPr b="0" lang="en-US" sz="10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chor="t">
                      <a:noAutofit/>
                    </a:bodyPr>
                    <a:p>
                      <a:pPr>
                        <a:lnSpc>
                          <a:spcPct val="150000"/>
                        </a:lnSpc>
                        <a:buNone/>
                      </a:pPr>
                      <a:r>
                        <a:rPr b="0" lang="tr-TR" sz="1000" spc="-1" strike="noStrike">
                          <a:solidFill>
                            <a:srgbClr val="000000"/>
                          </a:solidFill>
                          <a:latin typeface="Times New Roman"/>
                          <a:ea typeface="Times New Roman"/>
                        </a:rPr>
                        <a:t>-1.7976931348623157e+308 den</a:t>
                      </a:r>
                      <a:br>
                        <a:rPr sz="1000"/>
                      </a:br>
                      <a:r>
                        <a:rPr b="0" lang="tr-TR" sz="1000" spc="-1" strike="noStrike">
                          <a:solidFill>
                            <a:srgbClr val="000000"/>
                          </a:solidFill>
                          <a:latin typeface="Times New Roman"/>
                          <a:ea typeface="Times New Roman"/>
                        </a:rPr>
                        <a:t>1.7976931348623157e+308 e</a:t>
                      </a:r>
                      <a:endParaRPr b="0" lang="en-US" sz="10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chor="t">
                      <a:noAutofit/>
                    </a:bodyPr>
                    <a:p>
                      <a:pPr>
                        <a:lnSpc>
                          <a:spcPct val="150000"/>
                        </a:lnSpc>
                        <a:buNone/>
                      </a:pPr>
                      <a:r>
                        <a:rPr b="1" lang="tr-TR" sz="1000" spc="-1" strike="noStrike">
                          <a:solidFill>
                            <a:srgbClr val="000000"/>
                          </a:solidFill>
                          <a:latin typeface="Times New Roman"/>
                          <a:ea typeface="Times New Roman"/>
                        </a:rPr>
                        <a:t>0.0d</a:t>
                      </a:r>
                      <a:endParaRPr b="0" lang="en-US" sz="10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347" name="Yuvarlatılmış Dikdörtgen 12"/>
          <p:cNvSpPr/>
          <p:nvPr/>
        </p:nvSpPr>
        <p:spPr>
          <a:xfrm>
            <a:off x="203040" y="5013000"/>
            <a:ext cx="8833320" cy="1728000"/>
          </a:xfrm>
          <a:prstGeom prst="roundRect">
            <a:avLst>
              <a:gd name="adj" fmla="val 16667"/>
            </a:avLst>
          </a:prstGeom>
          <a:solidFill>
            <a:schemeClr val="accent3">
              <a:lumMod val="40000"/>
              <a:lumOff val="60000"/>
            </a:schemeClr>
          </a:solidFill>
          <a:ln>
            <a:solidFill>
              <a:srgbClr val="1e2e68"/>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just">
              <a:lnSpc>
                <a:spcPct val="100000"/>
              </a:lnSpc>
              <a:buNone/>
            </a:pPr>
            <a:r>
              <a:rPr b="1" lang="tr-TR" sz="1400" spc="-1" strike="noStrike">
                <a:solidFill>
                  <a:srgbClr val="031828"/>
                </a:solidFill>
                <a:latin typeface="Times New Roman"/>
              </a:rPr>
              <a:t>Not: byte, short, int ve long</a:t>
            </a:r>
            <a:r>
              <a:rPr b="0" lang="tr-TR" sz="1400" spc="-1" strike="noStrike">
                <a:solidFill>
                  <a:srgbClr val="031828"/>
                </a:solidFill>
                <a:latin typeface="Times New Roman"/>
              </a:rPr>
              <a:t> veri türleri tamsayıları ifade etmede kullanılırken, </a:t>
            </a:r>
            <a:r>
              <a:rPr b="1" lang="tr-TR" sz="1400" spc="-1" strike="noStrike">
                <a:solidFill>
                  <a:srgbClr val="031828"/>
                </a:solidFill>
                <a:latin typeface="Times New Roman"/>
              </a:rPr>
              <a:t>float ve double</a:t>
            </a:r>
            <a:r>
              <a:rPr b="0" lang="tr-TR" sz="1400" spc="-1" strike="noStrike">
                <a:solidFill>
                  <a:srgbClr val="031828"/>
                </a:solidFill>
                <a:latin typeface="Times New Roman"/>
              </a:rPr>
              <a:t> veri türleri ise kesirli sayıları (desimal sayılar) ifade etmede kullanılırlar. Herhangi bir tip uyumsuzluğunda (byte veri tipli değişkene kesirli sayı ataması yapmaya çalışma gibi) derleyici hata mesajı verecektir. </a:t>
            </a:r>
            <a:endParaRPr b="0" lang="en-US" sz="1400" spc="-1" strike="noStrike">
              <a:latin typeface="Arial"/>
            </a:endParaRPr>
          </a:p>
          <a:p>
            <a:pPr>
              <a:lnSpc>
                <a:spcPct val="100000"/>
              </a:lnSpc>
              <a:buNone/>
            </a:pPr>
            <a:r>
              <a:rPr b="1" lang="tr-TR" sz="1400" spc="-1" strike="noStrike">
                <a:solidFill>
                  <a:srgbClr val="031828"/>
                </a:solidFill>
                <a:latin typeface="Times New Roman"/>
              </a:rPr>
              <a:t>char</a:t>
            </a:r>
            <a:r>
              <a:rPr b="0" lang="tr-TR" sz="1400" spc="-1" strike="noStrike">
                <a:solidFill>
                  <a:srgbClr val="031828"/>
                </a:solidFill>
                <a:latin typeface="Times New Roman"/>
              </a:rPr>
              <a:t> veri tipi, tek bir karakteri ifade etmede kullanılır {char harf= 'g' gibi}. </a:t>
            </a:r>
            <a:endParaRPr b="0" lang="en-US" sz="1400" spc="-1" strike="noStrike">
              <a:latin typeface="Arial"/>
            </a:endParaRPr>
          </a:p>
          <a:p>
            <a:pPr>
              <a:lnSpc>
                <a:spcPct val="100000"/>
              </a:lnSpc>
              <a:buNone/>
            </a:pPr>
            <a:r>
              <a:rPr b="0" lang="tr-TR" sz="1400" spc="-1" strike="noStrike">
                <a:solidFill>
                  <a:srgbClr val="031828"/>
                </a:solidFill>
                <a:latin typeface="Times New Roman"/>
              </a:rPr>
              <a:t>Birden fazla karakteri ifade etmek için </a:t>
            </a:r>
            <a:r>
              <a:rPr b="1" lang="tr-TR" sz="1400" spc="-1" strike="noStrike">
                <a:solidFill>
                  <a:srgbClr val="031828"/>
                </a:solidFill>
                <a:latin typeface="Times New Roman"/>
              </a:rPr>
              <a:t>String</a:t>
            </a:r>
            <a:r>
              <a:rPr b="0" lang="tr-TR" sz="1400" spc="-1" strike="noStrike">
                <a:solidFill>
                  <a:srgbClr val="031828"/>
                </a:solidFill>
                <a:latin typeface="Times New Roman"/>
              </a:rPr>
              <a:t> veri tipi kullanılır { String ad= "Ali" gibi}. </a:t>
            </a:r>
            <a:endParaRPr b="0" lang="en-US" sz="1400" spc="-1" strike="noStrike">
              <a:latin typeface="Arial"/>
            </a:endParaRPr>
          </a:p>
          <a:p>
            <a:pPr>
              <a:lnSpc>
                <a:spcPct val="100000"/>
              </a:lnSpc>
              <a:buNone/>
            </a:pPr>
            <a:r>
              <a:rPr b="0" i="1" lang="tr-TR" sz="1400" spc="-1" strike="noStrike">
                <a:solidFill>
                  <a:srgbClr val="031828"/>
                </a:solidFill>
                <a:latin typeface="Times New Roman"/>
              </a:rPr>
              <a:t>String veri tipindeki değişkenlere değer aktarırken çift tırnak (" ") işaretleri kullanılırken char veri tipindeki değişkenlerde tek tırnak (' ') işareti kullanılır. </a:t>
            </a:r>
            <a:br>
              <a:rPr sz="1400"/>
            </a:br>
            <a:r>
              <a:rPr b="1" lang="tr-TR" sz="1400" spc="-1" strike="noStrike">
                <a:solidFill>
                  <a:srgbClr val="031828"/>
                </a:solidFill>
                <a:latin typeface="Times New Roman"/>
              </a:rPr>
              <a:t>boolean </a:t>
            </a:r>
            <a:r>
              <a:rPr b="0" lang="tr-TR" sz="1400" spc="-1" strike="noStrike">
                <a:solidFill>
                  <a:srgbClr val="031828"/>
                </a:solidFill>
                <a:latin typeface="Times New Roman"/>
              </a:rPr>
              <a:t>veri tipinde ise sadece "true / false - doğru / yanlış" bilgisi tutulur. </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Dikdörtgen 3"/>
          <p:cNvSpPr/>
          <p:nvPr/>
        </p:nvSpPr>
        <p:spPr>
          <a:xfrm>
            <a:off x="235080" y="559080"/>
            <a:ext cx="8656920" cy="227988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endParaRPr b="0" lang="en-US" sz="1600" spc="-1" strike="noStrike">
              <a:latin typeface="Arial"/>
            </a:endParaRPr>
          </a:p>
          <a:p>
            <a:pPr algn="just">
              <a:lnSpc>
                <a:spcPct val="100000"/>
              </a:lnSpc>
              <a:buNone/>
            </a:pPr>
            <a:endParaRPr b="0" lang="en-US" sz="1600" spc="-1" strike="noStrike">
              <a:latin typeface="Arial"/>
            </a:endParaRPr>
          </a:p>
          <a:p>
            <a:pPr algn="just">
              <a:lnSpc>
                <a:spcPct val="100000"/>
              </a:lnSpc>
              <a:buNone/>
            </a:pPr>
            <a:endParaRPr b="0" lang="en-US" sz="1600" spc="-1" strike="noStrike">
              <a:latin typeface="Arial"/>
            </a:endParaRPr>
          </a:p>
          <a:p>
            <a:pPr algn="just">
              <a:lnSpc>
                <a:spcPct val="100000"/>
              </a:lnSpc>
              <a:buNone/>
            </a:pPr>
            <a:endParaRPr b="0" lang="en-US" sz="1600" spc="-1" strike="noStrike">
              <a:latin typeface="Arial"/>
            </a:endParaRPr>
          </a:p>
          <a:p>
            <a:pPr algn="just">
              <a:lnSpc>
                <a:spcPct val="100000"/>
              </a:lnSpc>
              <a:buNone/>
            </a:pPr>
            <a:endParaRPr b="0" lang="en-US" sz="1600" spc="-1" strike="noStrike">
              <a:latin typeface="Arial"/>
            </a:endParaRPr>
          </a:p>
          <a:p>
            <a:pPr algn="just">
              <a:lnSpc>
                <a:spcPct val="100000"/>
              </a:lnSpc>
              <a:buNone/>
            </a:pPr>
            <a:endParaRPr b="0" lang="en-US" sz="1600" spc="-1" strike="noStrike">
              <a:latin typeface="Arial"/>
            </a:endParaRPr>
          </a:p>
          <a:p>
            <a:pPr algn="just">
              <a:lnSpc>
                <a:spcPct val="100000"/>
              </a:lnSpc>
              <a:buNone/>
            </a:pPr>
            <a:endParaRPr b="0" lang="en-US" sz="1600" spc="-1" strike="noStrike">
              <a:latin typeface="Arial"/>
            </a:endParaRPr>
          </a:p>
          <a:p>
            <a:pPr algn="just">
              <a:lnSpc>
                <a:spcPct val="100000"/>
              </a:lnSpc>
              <a:buNone/>
            </a:pPr>
            <a:endParaRPr b="0" lang="en-US" sz="1600" spc="-1" strike="noStrike">
              <a:latin typeface="Arial"/>
            </a:endParaRPr>
          </a:p>
          <a:p>
            <a:pPr algn="just">
              <a:lnSpc>
                <a:spcPct val="100000"/>
              </a:lnSpc>
              <a:buNone/>
            </a:pPr>
            <a:endParaRPr b="0" lang="en-US" sz="1600" spc="-1" strike="noStrike">
              <a:latin typeface="Arial"/>
            </a:endParaRPr>
          </a:p>
        </p:txBody>
      </p:sp>
      <p:sp>
        <p:nvSpPr>
          <p:cNvPr id="349" name="Başlık 1"/>
          <p:cNvSpPr/>
          <p:nvPr/>
        </p:nvSpPr>
        <p:spPr>
          <a:xfrm>
            <a:off x="7560" y="212400"/>
            <a:ext cx="9136080" cy="533160"/>
          </a:xfrm>
          <a:prstGeom prst="rect">
            <a:avLst/>
          </a:prstGeom>
          <a:solidFill>
            <a:srgbClr val="191d34"/>
          </a:solidFill>
          <a:ln w="0">
            <a:noFill/>
          </a:ln>
        </p:spPr>
        <p:style>
          <a:lnRef idx="0"/>
          <a:fillRef idx="0"/>
          <a:effectRef idx="0"/>
          <a:fontRef idx="minor"/>
        </p:style>
        <p:txBody>
          <a:bodyPr anchor="ctr">
            <a:normAutofit fontScale="90000"/>
          </a:bodyPr>
          <a:p>
            <a:pPr algn="ctr">
              <a:lnSpc>
                <a:spcPct val="100000"/>
              </a:lnSpc>
              <a:buNone/>
              <a:tabLst>
                <a:tab algn="l" pos="0"/>
              </a:tabLst>
            </a:pPr>
            <a:r>
              <a:rPr b="1" lang="tr-TR" sz="3200" spc="49" strike="noStrike">
                <a:solidFill>
                  <a:srgbClr val="fbfcfd">
                    <a:alpha val="95000"/>
                  </a:srgbClr>
                </a:solidFill>
                <a:latin typeface="Trebuchet MS"/>
              </a:rPr>
              <a:t>Veri Tiplerini Birbirine Dönüştürme</a:t>
            </a:r>
            <a:endParaRPr b="0" lang="en-US" sz="3200" spc="-1" strike="noStrike">
              <a:latin typeface="Arial"/>
            </a:endParaRPr>
          </a:p>
        </p:txBody>
      </p:sp>
      <p:sp>
        <p:nvSpPr>
          <p:cNvPr id="350" name="Yuvarlatılmış Dikdörtgen 27"/>
          <p:cNvSpPr/>
          <p:nvPr/>
        </p:nvSpPr>
        <p:spPr>
          <a:xfrm>
            <a:off x="60120" y="5564880"/>
            <a:ext cx="8928720" cy="1167120"/>
          </a:xfrm>
          <a:prstGeom prst="roundRect">
            <a:avLst>
              <a:gd name="adj" fmla="val 16667"/>
            </a:avLst>
          </a:prstGeom>
          <a:solidFill>
            <a:schemeClr val="accent3">
              <a:lumMod val="40000"/>
              <a:lumOff val="60000"/>
            </a:schemeClr>
          </a:solidFill>
          <a:ln>
            <a:solidFill>
              <a:srgbClr val="1e2e68"/>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buNone/>
            </a:pPr>
            <a:r>
              <a:rPr b="1" lang="tr-TR" sz="1400" spc="-1" strike="noStrike">
                <a:solidFill>
                  <a:srgbClr val="000000"/>
                </a:solidFill>
                <a:latin typeface="Times New Roman"/>
              </a:rPr>
              <a:t>Not: </a:t>
            </a:r>
            <a:r>
              <a:rPr b="0" lang="tr-TR" sz="1400" spc="-1" strike="noStrike">
                <a:solidFill>
                  <a:srgbClr val="000000"/>
                </a:solidFill>
                <a:latin typeface="Times New Roman"/>
              </a:rPr>
              <a:t>Daha az duyarlıklı veri tipi (int, byte gibi), daha fazla duyarlıklı veri tipi içinde (float, double) yer alabilirken, tersi durum geçersizdir. </a:t>
            </a:r>
            <a:endParaRPr b="0" lang="en-US" sz="1400" spc="-1" strike="noStrike">
              <a:latin typeface="Arial"/>
            </a:endParaRPr>
          </a:p>
          <a:p>
            <a:pPr>
              <a:lnSpc>
                <a:spcPct val="100000"/>
              </a:lnSpc>
              <a:buNone/>
            </a:pPr>
            <a:r>
              <a:rPr b="0" lang="tr-TR" sz="1400" spc="-1" strike="noStrike">
                <a:solidFill>
                  <a:srgbClr val="000000"/>
                </a:solidFill>
                <a:latin typeface="Times New Roman"/>
              </a:rPr>
              <a:t>Yani “</a:t>
            </a:r>
            <a:r>
              <a:rPr b="1" lang="tr-TR" sz="1400" spc="-1" strike="noStrike">
                <a:solidFill>
                  <a:srgbClr val="000000"/>
                </a:solidFill>
                <a:latin typeface="Times New Roman"/>
              </a:rPr>
              <a:t>float</a:t>
            </a:r>
            <a:r>
              <a:rPr b="0" lang="tr-TR" sz="1400" spc="-1" strike="noStrike">
                <a:solidFill>
                  <a:srgbClr val="000000"/>
                </a:solidFill>
                <a:latin typeface="Times New Roman"/>
              </a:rPr>
              <a:t> fiyat = 45;” ifadesi geçerli iken “</a:t>
            </a:r>
            <a:r>
              <a:rPr b="1" lang="tr-TR" sz="1400" spc="-1" strike="noStrike">
                <a:solidFill>
                  <a:srgbClr val="000000"/>
                </a:solidFill>
                <a:latin typeface="Times New Roman"/>
              </a:rPr>
              <a:t>int</a:t>
            </a:r>
            <a:r>
              <a:rPr b="0" lang="tr-TR" sz="1400" spc="-1" strike="noStrike">
                <a:solidFill>
                  <a:srgbClr val="000000"/>
                </a:solidFill>
                <a:latin typeface="Times New Roman"/>
              </a:rPr>
              <a:t> say = 0.06;” ifadesi geçersizdir. </a:t>
            </a:r>
            <a:endParaRPr b="0" lang="en-US" sz="1400" spc="-1" strike="noStrike">
              <a:latin typeface="Arial"/>
            </a:endParaRPr>
          </a:p>
          <a:p>
            <a:pPr>
              <a:lnSpc>
                <a:spcPct val="100000"/>
              </a:lnSpc>
              <a:buNone/>
            </a:pPr>
            <a:endParaRPr b="0" lang="en-US" sz="1400" spc="-1" strike="noStrike">
              <a:latin typeface="Arial"/>
            </a:endParaRPr>
          </a:p>
        </p:txBody>
      </p:sp>
      <p:sp>
        <p:nvSpPr>
          <p:cNvPr id="351" name="Dikdörtgen 1"/>
          <p:cNvSpPr/>
          <p:nvPr/>
        </p:nvSpPr>
        <p:spPr>
          <a:xfrm>
            <a:off x="300960" y="692640"/>
            <a:ext cx="8447040" cy="2830680"/>
          </a:xfrm>
          <a:prstGeom prst="rect">
            <a:avLst/>
          </a:prstGeom>
          <a:noFill/>
          <a:ln w="0">
            <a:noFill/>
          </a:ln>
        </p:spPr>
        <p:style>
          <a:lnRef idx="0"/>
          <a:fillRef idx="0"/>
          <a:effectRef idx="0"/>
          <a:fontRef idx="minor"/>
        </p:style>
        <p:txBody>
          <a:bodyPr lIns="90000" rIns="90000" tIns="45000" bIns="45000" anchor="t">
            <a:spAutoFit/>
          </a:bodyPr>
          <a:p>
            <a:pPr algn="just">
              <a:lnSpc>
                <a:spcPct val="150000"/>
              </a:lnSpc>
              <a:buNone/>
              <a:tabLst>
                <a:tab algn="l" pos="449640"/>
              </a:tabLst>
            </a:pPr>
            <a:r>
              <a:rPr b="0" lang="tr-TR" sz="1800" spc="-1" strike="noStrike">
                <a:solidFill>
                  <a:srgbClr val="000000"/>
                </a:solidFill>
                <a:latin typeface="Times New Roman"/>
                <a:ea typeface="Times New Roman"/>
              </a:rPr>
              <a:t>Tip dönüşümlerinde dikkatli olmak gerekir. Hesaplama işlemlerinde farklı veri tipleri kullanılabilir. Java daha az duyarlıklı veri tipini daha fazla duyarlıklı veri tipine doğrudan dönüştürür. </a:t>
            </a:r>
            <a:endParaRPr b="0" lang="en-US" sz="1800" spc="-1" strike="noStrike">
              <a:latin typeface="Arial"/>
            </a:endParaRPr>
          </a:p>
          <a:p>
            <a:pPr marL="449640" algn="just">
              <a:lnSpc>
                <a:spcPct val="150000"/>
              </a:lnSpc>
              <a:buNone/>
              <a:tabLst>
                <a:tab algn="l" pos="449640"/>
              </a:tabLst>
            </a:pPr>
            <a:r>
              <a:rPr b="0" lang="tr-TR" sz="1800" spc="-1" strike="noStrike">
                <a:solidFill>
                  <a:srgbClr val="000000"/>
                </a:solidFill>
                <a:latin typeface="Times New Roman"/>
                <a:ea typeface="Times New Roman"/>
              </a:rPr>
              <a:t> </a:t>
            </a:r>
            <a:r>
              <a:rPr b="0" lang="tr-TR" sz="1800" spc="-1" strike="noStrike">
                <a:solidFill>
                  <a:srgbClr val="000000"/>
                </a:solidFill>
                <a:latin typeface="Times New Roman"/>
                <a:ea typeface="Times New Roman"/>
              </a:rPr>
              <a:t>byte → short → int → long → float → double</a:t>
            </a:r>
            <a:endParaRPr b="0" lang="en-US" sz="1800" spc="-1" strike="noStrike">
              <a:latin typeface="Arial"/>
            </a:endParaRPr>
          </a:p>
          <a:p>
            <a:pPr algn="just">
              <a:lnSpc>
                <a:spcPct val="150000"/>
              </a:lnSpc>
              <a:buNone/>
              <a:tabLst>
                <a:tab algn="l" pos="449640"/>
              </a:tabLst>
            </a:pPr>
            <a:r>
              <a:rPr b="0" lang="tr-TR" sz="1600" spc="-1" strike="noStrike">
                <a:solidFill>
                  <a:srgbClr val="000000"/>
                </a:solidFill>
                <a:latin typeface="Times New Roman"/>
                <a:ea typeface="Times New Roman"/>
              </a:rPr>
              <a:t> </a:t>
            </a:r>
            <a:endParaRPr b="0" lang="en-US" sz="1600" spc="-1" strike="noStrike">
              <a:latin typeface="Arial"/>
            </a:endParaRPr>
          </a:p>
          <a:p>
            <a:pPr algn="just">
              <a:lnSpc>
                <a:spcPct val="150000"/>
              </a:lnSpc>
              <a:buNone/>
              <a:tabLst>
                <a:tab algn="l" pos="449640"/>
              </a:tabLst>
            </a:pPr>
            <a:r>
              <a:rPr b="0" lang="tr-TR" sz="1600" spc="-1" strike="noStrike">
                <a:solidFill>
                  <a:srgbClr val="000000"/>
                </a:solidFill>
                <a:latin typeface="Times New Roman"/>
                <a:ea typeface="Times New Roman"/>
              </a:rPr>
              <a:t>Yani bir int veri tipindeki değişken ile double değişkeni toplandığında toplam değer double türünde tutulur.  </a:t>
            </a:r>
            <a:endParaRPr b="0" lang="en-US" sz="1600" spc="-1" strike="noStrike">
              <a:latin typeface="Arial"/>
            </a:endParaRPr>
          </a:p>
        </p:txBody>
      </p:sp>
      <p:graphicFrame>
        <p:nvGraphicFramePr>
          <p:cNvPr id="352" name="Tablo 5"/>
          <p:cNvGraphicFramePr/>
          <p:nvPr/>
        </p:nvGraphicFramePr>
        <p:xfrm>
          <a:off x="971640" y="3717000"/>
          <a:ext cx="3312000" cy="1529640"/>
        </p:xfrm>
        <a:graphic>
          <a:graphicData uri="http://schemas.openxmlformats.org/drawingml/2006/table">
            <a:tbl>
              <a:tblPr/>
              <a:tblGrid>
                <a:gridCol w="1695240"/>
                <a:gridCol w="1616760"/>
              </a:tblGrid>
              <a:tr h="306000">
                <a:tc>
                  <a:txBody>
                    <a:bodyPr lIns="68400" rIns="68400" tIns="0" bIns="0" anchor="t">
                      <a:noAutofit/>
                    </a:bodyPr>
                    <a:p>
                      <a:pPr algn="just">
                        <a:lnSpc>
                          <a:spcPct val="150000"/>
                        </a:lnSpc>
                        <a:buNone/>
                        <a:tabLst>
                          <a:tab algn="l" pos="449640"/>
                        </a:tabLst>
                      </a:pPr>
                      <a:r>
                        <a:rPr b="1" lang="tr-TR" sz="1100" spc="-1" strike="noStrike">
                          <a:solidFill>
                            <a:srgbClr val="ff0000"/>
                          </a:solidFill>
                          <a:latin typeface="Times New Roman"/>
                          <a:ea typeface="Times New Roman"/>
                        </a:rPr>
                        <a:t>İşlem</a:t>
                      </a:r>
                      <a:endParaRPr b="0" lang="en-US" sz="1100" spc="-1" strike="noStrike">
                        <a:latin typeface="Arial"/>
                      </a:endParaRPr>
                    </a:p>
                  </a:txBody>
                  <a:tcPr anchor="t" marL="68400" marR="68400">
                    <a:lnL w="12240">
                      <a:solidFill>
                        <a:srgbClr val="000000"/>
                      </a:solidFill>
                    </a:lnL>
                    <a:lnR w="12240">
                      <a:solidFill>
                        <a:srgbClr val="000000"/>
                      </a:solidFill>
                    </a:lnR>
                    <a:lnT w="12240">
                      <a:solidFill>
                        <a:srgbClr val="000000"/>
                      </a:solidFill>
                    </a:lnT>
                    <a:lnB w="12240">
                      <a:solidFill>
                        <a:srgbClr val="000000"/>
                      </a:solidFill>
                    </a:lnB>
                    <a:solidFill>
                      <a:srgbClr val="dcf7ba"/>
                    </a:solidFill>
                  </a:tcPr>
                </a:tc>
                <a:tc>
                  <a:txBody>
                    <a:bodyPr lIns="68400" rIns="68400" tIns="0" bIns="0" anchor="t">
                      <a:noAutofit/>
                    </a:bodyPr>
                    <a:p>
                      <a:pPr algn="just">
                        <a:lnSpc>
                          <a:spcPct val="150000"/>
                        </a:lnSpc>
                        <a:buNone/>
                        <a:tabLst>
                          <a:tab algn="l" pos="449640"/>
                        </a:tabLst>
                      </a:pPr>
                      <a:r>
                        <a:rPr b="1" lang="tr-TR" sz="1100" spc="-1" strike="noStrike">
                          <a:solidFill>
                            <a:srgbClr val="ff0000"/>
                          </a:solidFill>
                          <a:latin typeface="Times New Roman"/>
                          <a:ea typeface="Times New Roman"/>
                        </a:rPr>
                        <a:t>Veri tipi dönüşümü</a:t>
                      </a:r>
                      <a:endParaRPr b="0" lang="en-US" sz="1100" spc="-1" strike="noStrike">
                        <a:latin typeface="Arial"/>
                      </a:endParaRPr>
                    </a:p>
                  </a:txBody>
                  <a:tcPr anchor="t" marL="68400" marR="68400">
                    <a:lnL w="12240">
                      <a:solidFill>
                        <a:srgbClr val="000000"/>
                      </a:solidFill>
                    </a:lnL>
                    <a:lnR w="12240">
                      <a:solidFill>
                        <a:srgbClr val="000000"/>
                      </a:solidFill>
                    </a:lnR>
                    <a:lnT w="12240">
                      <a:solidFill>
                        <a:srgbClr val="000000"/>
                      </a:solidFill>
                    </a:lnT>
                    <a:lnB w="12240">
                      <a:solidFill>
                        <a:srgbClr val="000000"/>
                      </a:solidFill>
                    </a:lnB>
                    <a:solidFill>
                      <a:srgbClr val="dcf7ba"/>
                    </a:solidFill>
                  </a:tcPr>
                </a:tc>
              </a:tr>
              <a:tr h="306000">
                <a:tc>
                  <a:txBody>
                    <a:bodyPr lIns="68400" rIns="68400" tIns="0" bIns="0" anchor="t">
                      <a:noAutofit/>
                    </a:bodyPr>
                    <a:p>
                      <a:pPr algn="just">
                        <a:lnSpc>
                          <a:spcPct val="150000"/>
                        </a:lnSpc>
                        <a:buNone/>
                        <a:tabLst>
                          <a:tab algn="l" pos="449640"/>
                        </a:tabLst>
                      </a:pPr>
                      <a:r>
                        <a:rPr b="1" lang="tr-TR" sz="1100" spc="-1" strike="noStrike">
                          <a:solidFill>
                            <a:srgbClr val="000099"/>
                          </a:solidFill>
                          <a:latin typeface="Times New Roman"/>
                          <a:ea typeface="Times New Roman"/>
                        </a:rPr>
                        <a:t>int</a:t>
                      </a:r>
                      <a:r>
                        <a:rPr b="0" lang="tr-TR" sz="1100" spc="-1" strike="noStrike">
                          <a:solidFill>
                            <a:srgbClr val="000099"/>
                          </a:solidFill>
                          <a:latin typeface="Times New Roman"/>
                          <a:ea typeface="Times New Roman"/>
                        </a:rPr>
                        <a:t> + </a:t>
                      </a:r>
                      <a:r>
                        <a:rPr b="1" lang="tr-TR" sz="1100" spc="-1" strike="noStrike">
                          <a:solidFill>
                            <a:srgbClr val="000099"/>
                          </a:solidFill>
                          <a:latin typeface="Times New Roman"/>
                          <a:ea typeface="Times New Roman"/>
                        </a:rPr>
                        <a:t>long</a:t>
                      </a:r>
                      <a:r>
                        <a:rPr b="0" lang="tr-TR" sz="1100" spc="-1" strike="noStrike">
                          <a:solidFill>
                            <a:srgbClr val="000099"/>
                          </a:solidFill>
                          <a:latin typeface="Times New Roman"/>
                          <a:ea typeface="Times New Roman"/>
                        </a:rPr>
                        <a:t>  </a:t>
                      </a:r>
                      <a:endParaRPr b="0" lang="en-US" sz="1100" spc="-1" strike="noStrike">
                        <a:latin typeface="Arial"/>
                      </a:endParaRPr>
                    </a:p>
                  </a:txBody>
                  <a:tcPr anchor="t"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t">
                      <a:noAutofit/>
                    </a:bodyPr>
                    <a:p>
                      <a:pPr algn="just">
                        <a:lnSpc>
                          <a:spcPct val="150000"/>
                        </a:lnSpc>
                        <a:buNone/>
                        <a:tabLst>
                          <a:tab algn="l" pos="449640"/>
                        </a:tabLst>
                      </a:pPr>
                      <a:r>
                        <a:rPr b="0" lang="tr-TR" sz="1100" spc="-1" strike="noStrike">
                          <a:solidFill>
                            <a:srgbClr val="002060"/>
                          </a:solidFill>
                          <a:latin typeface="Times New Roman"/>
                          <a:ea typeface="Times New Roman"/>
                        </a:rPr>
                        <a:t>long </a:t>
                      </a:r>
                      <a:endParaRPr b="0" lang="en-US" sz="1100" spc="-1" strike="noStrike">
                        <a:latin typeface="Arial"/>
                      </a:endParaRPr>
                    </a:p>
                  </a:txBody>
                  <a:tcPr anchor="t"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06000">
                <a:tc>
                  <a:txBody>
                    <a:bodyPr lIns="68400" rIns="68400" tIns="0" bIns="0" anchor="t">
                      <a:noAutofit/>
                    </a:bodyPr>
                    <a:p>
                      <a:pPr algn="just">
                        <a:lnSpc>
                          <a:spcPct val="150000"/>
                        </a:lnSpc>
                        <a:buNone/>
                        <a:tabLst>
                          <a:tab algn="l" pos="449640"/>
                        </a:tabLst>
                      </a:pPr>
                      <a:r>
                        <a:rPr b="1" lang="tr-TR" sz="1100" spc="-1" strike="noStrike">
                          <a:solidFill>
                            <a:srgbClr val="000099"/>
                          </a:solidFill>
                          <a:latin typeface="Times New Roman"/>
                          <a:ea typeface="Times New Roman"/>
                        </a:rPr>
                        <a:t>int</a:t>
                      </a:r>
                      <a:r>
                        <a:rPr b="0" lang="tr-TR" sz="1100" spc="-1" strike="noStrike">
                          <a:solidFill>
                            <a:srgbClr val="000099"/>
                          </a:solidFill>
                          <a:latin typeface="Times New Roman"/>
                          <a:ea typeface="Times New Roman"/>
                        </a:rPr>
                        <a:t> + </a:t>
                      </a:r>
                      <a:r>
                        <a:rPr b="1" lang="tr-TR" sz="1100" spc="-1" strike="noStrike">
                          <a:solidFill>
                            <a:srgbClr val="000099"/>
                          </a:solidFill>
                          <a:latin typeface="Times New Roman"/>
                          <a:ea typeface="Times New Roman"/>
                        </a:rPr>
                        <a:t>float</a:t>
                      </a:r>
                      <a:r>
                        <a:rPr b="0" lang="tr-TR" sz="1100" spc="-1" strike="noStrike">
                          <a:solidFill>
                            <a:srgbClr val="000099"/>
                          </a:solidFill>
                          <a:latin typeface="Times New Roman"/>
                          <a:ea typeface="Times New Roman"/>
                        </a:rPr>
                        <a:t> </a:t>
                      </a:r>
                      <a:endParaRPr b="0" lang="en-US" sz="1100" spc="-1" strike="noStrike">
                        <a:latin typeface="Arial"/>
                      </a:endParaRPr>
                    </a:p>
                  </a:txBody>
                  <a:tcPr anchor="t"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t">
                      <a:noAutofit/>
                    </a:bodyPr>
                    <a:p>
                      <a:pPr algn="just">
                        <a:lnSpc>
                          <a:spcPct val="150000"/>
                        </a:lnSpc>
                        <a:buNone/>
                        <a:tabLst>
                          <a:tab algn="l" pos="449640"/>
                        </a:tabLst>
                      </a:pPr>
                      <a:r>
                        <a:rPr b="0" lang="tr-TR" sz="1100" spc="-1" strike="noStrike">
                          <a:solidFill>
                            <a:srgbClr val="002060"/>
                          </a:solidFill>
                          <a:latin typeface="Times New Roman"/>
                          <a:ea typeface="Times New Roman"/>
                        </a:rPr>
                        <a:t>float</a:t>
                      </a:r>
                      <a:endParaRPr b="0" lang="en-US" sz="1100" spc="-1" strike="noStrike">
                        <a:latin typeface="Arial"/>
                      </a:endParaRPr>
                    </a:p>
                  </a:txBody>
                  <a:tcPr anchor="t"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06000">
                <a:tc>
                  <a:txBody>
                    <a:bodyPr lIns="68400" rIns="68400" tIns="0" bIns="0" anchor="t">
                      <a:noAutofit/>
                    </a:bodyPr>
                    <a:p>
                      <a:pPr algn="just">
                        <a:lnSpc>
                          <a:spcPct val="150000"/>
                        </a:lnSpc>
                        <a:buNone/>
                        <a:tabLst>
                          <a:tab algn="l" pos="449640"/>
                        </a:tabLst>
                      </a:pPr>
                      <a:r>
                        <a:rPr b="1" lang="tr-TR" sz="1100" spc="-1" strike="noStrike">
                          <a:solidFill>
                            <a:srgbClr val="000099"/>
                          </a:solidFill>
                          <a:latin typeface="Times New Roman"/>
                          <a:ea typeface="Times New Roman"/>
                        </a:rPr>
                        <a:t>float</a:t>
                      </a:r>
                      <a:r>
                        <a:rPr b="0" lang="tr-TR" sz="1100" spc="-1" strike="noStrike">
                          <a:solidFill>
                            <a:srgbClr val="000099"/>
                          </a:solidFill>
                          <a:latin typeface="Times New Roman"/>
                          <a:ea typeface="Times New Roman"/>
                        </a:rPr>
                        <a:t> + </a:t>
                      </a:r>
                      <a:r>
                        <a:rPr b="1" lang="tr-TR" sz="1100" spc="-1" strike="noStrike">
                          <a:solidFill>
                            <a:srgbClr val="000099"/>
                          </a:solidFill>
                          <a:latin typeface="Times New Roman"/>
                          <a:ea typeface="Times New Roman"/>
                        </a:rPr>
                        <a:t>double</a:t>
                      </a:r>
                      <a:r>
                        <a:rPr b="0" lang="tr-TR" sz="1100" spc="-1" strike="noStrike">
                          <a:solidFill>
                            <a:srgbClr val="000099"/>
                          </a:solidFill>
                          <a:latin typeface="Times New Roman"/>
                          <a:ea typeface="Times New Roman"/>
                        </a:rPr>
                        <a:t> </a:t>
                      </a:r>
                      <a:endParaRPr b="0" lang="en-US" sz="1100" spc="-1" strike="noStrike">
                        <a:latin typeface="Arial"/>
                      </a:endParaRPr>
                    </a:p>
                  </a:txBody>
                  <a:tcPr anchor="t"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t">
                      <a:noAutofit/>
                    </a:bodyPr>
                    <a:p>
                      <a:pPr algn="just">
                        <a:lnSpc>
                          <a:spcPct val="150000"/>
                        </a:lnSpc>
                        <a:buNone/>
                        <a:tabLst>
                          <a:tab algn="l" pos="449640"/>
                        </a:tabLst>
                      </a:pPr>
                      <a:r>
                        <a:rPr b="0" lang="tr-TR" sz="1100" spc="-1" strike="noStrike">
                          <a:solidFill>
                            <a:srgbClr val="002060"/>
                          </a:solidFill>
                          <a:latin typeface="Times New Roman"/>
                          <a:ea typeface="Times New Roman"/>
                        </a:rPr>
                        <a:t>double</a:t>
                      </a:r>
                      <a:endParaRPr b="0" lang="en-US" sz="1100" spc="-1" strike="noStrike">
                        <a:latin typeface="Arial"/>
                      </a:endParaRPr>
                    </a:p>
                  </a:txBody>
                  <a:tcPr anchor="t"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06000">
                <a:tc>
                  <a:txBody>
                    <a:bodyPr lIns="68400" rIns="68400" tIns="0" bIns="0" anchor="t">
                      <a:noAutofit/>
                    </a:bodyPr>
                    <a:p>
                      <a:pPr algn="just">
                        <a:lnSpc>
                          <a:spcPct val="150000"/>
                        </a:lnSpc>
                        <a:buNone/>
                        <a:tabLst>
                          <a:tab algn="l" pos="449640"/>
                        </a:tabLst>
                      </a:pPr>
                      <a:r>
                        <a:rPr b="1" lang="tr-TR" sz="1100" spc="-1" strike="noStrike">
                          <a:solidFill>
                            <a:srgbClr val="000099"/>
                          </a:solidFill>
                          <a:latin typeface="Times New Roman"/>
                          <a:ea typeface="Times New Roman"/>
                        </a:rPr>
                        <a:t>int+double</a:t>
                      </a:r>
                      <a:endParaRPr b="0" lang="en-US" sz="1100" spc="-1" strike="noStrike">
                        <a:latin typeface="Arial"/>
                      </a:endParaRPr>
                    </a:p>
                  </a:txBody>
                  <a:tcPr anchor="t"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t">
                      <a:noAutofit/>
                    </a:bodyPr>
                    <a:p>
                      <a:pPr algn="just">
                        <a:lnSpc>
                          <a:spcPct val="150000"/>
                        </a:lnSpc>
                        <a:buNone/>
                        <a:tabLst>
                          <a:tab algn="l" pos="449640"/>
                        </a:tabLst>
                      </a:pPr>
                      <a:r>
                        <a:rPr b="0" lang="tr-TR" sz="1100" spc="-1" strike="noStrike">
                          <a:solidFill>
                            <a:srgbClr val="002060"/>
                          </a:solidFill>
                          <a:latin typeface="Times New Roman"/>
                          <a:ea typeface="Times New Roman"/>
                        </a:rPr>
                        <a:t>double</a:t>
                      </a:r>
                      <a:endParaRPr b="0" lang="en-US" sz="1100" spc="-1" strike="noStrike">
                        <a:latin typeface="Arial"/>
                      </a:endParaRPr>
                    </a:p>
                  </a:txBody>
                  <a:tcPr anchor="t" marL="68400" marR="684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353" name="Dikdörtgen 10"/>
          <p:cNvSpPr/>
          <p:nvPr/>
        </p:nvSpPr>
        <p:spPr>
          <a:xfrm>
            <a:off x="0" y="-360"/>
            <a:ext cx="9143640" cy="235800"/>
          </a:xfrm>
          <a:prstGeom prst="rect">
            <a:avLst/>
          </a:prstGeom>
          <a:solidFill>
            <a:srgbClr val="92d050"/>
          </a:solidFill>
          <a:ln w="25400">
            <a:noFill/>
          </a:ln>
        </p:spPr>
        <p:style>
          <a:lnRef idx="0"/>
          <a:fillRef idx="0"/>
          <a:effectRef idx="0"/>
          <a:fontRef idx="minor"/>
        </p:style>
      </p:sp>
      <p:sp>
        <p:nvSpPr>
          <p:cNvPr id="354" name="Freeform 10"/>
          <p:cNvSpPr/>
          <p:nvPr/>
        </p:nvSpPr>
        <p:spPr>
          <a:xfrm>
            <a:off x="24840" y="26640"/>
            <a:ext cx="356040" cy="18180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sp>
        <p:nvSpPr>
          <p:cNvPr id="355" name="Metin kutusu 12"/>
          <p:cNvSpPr/>
          <p:nvPr/>
        </p:nvSpPr>
        <p:spPr>
          <a:xfrm>
            <a:off x="380880" y="-2880"/>
            <a:ext cx="769572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imes New Roman"/>
              </a:rPr>
              <a:t>Temel veri tiplerini ve birbirlerine dönüşümlerini öğreneceksiniz</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Dikdörtgen 3"/>
          <p:cNvSpPr/>
          <p:nvPr/>
        </p:nvSpPr>
        <p:spPr>
          <a:xfrm>
            <a:off x="76680" y="1052640"/>
            <a:ext cx="8847360" cy="44701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1" lang="tr-TR" sz="1600" spc="-1" strike="noStrike">
                <a:solidFill>
                  <a:srgbClr val="000000"/>
                </a:solidFill>
                <a:latin typeface="Trebuchet MS"/>
              </a:rPr>
              <a:t>Örnek 1.</a:t>
            </a:r>
            <a:r>
              <a:rPr b="0" lang="tr-TR" sz="1600" spc="-1" strike="noStrike">
                <a:solidFill>
                  <a:srgbClr val="000000"/>
                </a:solidFill>
                <a:latin typeface="Trebuchet MS"/>
              </a:rPr>
              <a:t> Tip dönüşümlerinde dikkate değer örnekler vereceğiz, örneklerin sonuçları ise  </a:t>
            </a:r>
            <a:endParaRPr b="0" lang="en-US" sz="1600" spc="-1" strike="noStrike">
              <a:latin typeface="Arial"/>
            </a:endParaRPr>
          </a:p>
          <a:p>
            <a:pPr algn="just">
              <a:lnSpc>
                <a:spcPct val="100000"/>
              </a:lnSpc>
              <a:buNone/>
            </a:pPr>
            <a:r>
              <a:rPr b="0" i="1" lang="tr-TR" sz="1600" spc="-1" strike="noStrike">
                <a:solidFill>
                  <a:srgbClr val="ff0000"/>
                </a:solidFill>
                <a:latin typeface="Trebuchet MS"/>
              </a:rPr>
              <a:t>//</a:t>
            </a:r>
            <a:r>
              <a:rPr b="0" lang="tr-TR" sz="1600" spc="-1" strike="noStrike">
                <a:solidFill>
                  <a:srgbClr val="000000"/>
                </a:solidFill>
                <a:latin typeface="Trebuchet MS"/>
              </a:rPr>
              <a:t> (yorum) işaretinin yanında gösterilmiştir.</a:t>
            </a:r>
            <a:endParaRPr b="0" lang="en-US" sz="1600" spc="-1" strike="noStrike">
              <a:latin typeface="Arial"/>
            </a:endParaRPr>
          </a:p>
          <a:p>
            <a:pPr>
              <a:lnSpc>
                <a:spcPct val="100000"/>
              </a:lnSpc>
              <a:buNone/>
            </a:pPr>
            <a:r>
              <a:rPr b="1" lang="tr-TR" sz="1600" spc="-1" strike="noStrike">
                <a:solidFill>
                  <a:srgbClr val="000000"/>
                </a:solidFill>
                <a:latin typeface="Trebuchet MS"/>
              </a:rPr>
              <a:t> </a:t>
            </a:r>
            <a:endParaRPr b="0" lang="en-US" sz="1600" spc="-1" strike="noStrike">
              <a:latin typeface="Arial"/>
            </a:endParaRPr>
          </a:p>
          <a:p>
            <a:pPr>
              <a:lnSpc>
                <a:spcPct val="100000"/>
              </a:lnSpc>
              <a:buNone/>
            </a:pPr>
            <a:r>
              <a:rPr b="1" lang="tr-TR" sz="1600" spc="-1" strike="noStrike">
                <a:solidFill>
                  <a:srgbClr val="000000"/>
                </a:solidFill>
                <a:latin typeface="Trebuchet MS"/>
              </a:rPr>
              <a:t>a)</a:t>
            </a:r>
            <a:endParaRPr b="0" lang="en-US" sz="1600" spc="-1" strike="noStrike">
              <a:latin typeface="Arial"/>
            </a:endParaRPr>
          </a:p>
          <a:p>
            <a:pPr>
              <a:lnSpc>
                <a:spcPct val="100000"/>
              </a:lnSpc>
              <a:buNone/>
            </a:pPr>
            <a:r>
              <a:rPr b="1" lang="tr-TR" sz="1600" spc="-1" strike="noStrike">
                <a:solidFill>
                  <a:srgbClr val="000000"/>
                </a:solidFill>
                <a:latin typeface="Courier New"/>
              </a:rPr>
              <a:t>(float)</a:t>
            </a:r>
            <a:r>
              <a:rPr b="0" lang="tr-TR" sz="1600" spc="-1" strike="noStrike">
                <a:solidFill>
                  <a:srgbClr val="000000"/>
                </a:solidFill>
                <a:latin typeface="Courier New"/>
              </a:rPr>
              <a:t>34.56767867   ==&gt;    34.56768  </a:t>
            </a:r>
            <a:r>
              <a:rPr b="1" lang="tr-TR" sz="1600" spc="-1" strike="noStrike">
                <a:solidFill>
                  <a:srgbClr val="000000"/>
                </a:solidFill>
                <a:latin typeface="Courier New"/>
              </a:rPr>
              <a:t>// float veri tipi</a:t>
            </a:r>
            <a:endParaRPr b="0" lang="en-US" sz="1600" spc="-1" strike="noStrike">
              <a:latin typeface="Arial"/>
            </a:endParaRPr>
          </a:p>
          <a:p>
            <a:pPr>
              <a:lnSpc>
                <a:spcPct val="100000"/>
              </a:lnSpc>
              <a:buNone/>
            </a:pPr>
            <a:r>
              <a:rPr b="1" lang="tr-TR" sz="1600" spc="-1" strike="noStrike">
                <a:solidFill>
                  <a:srgbClr val="000000"/>
                </a:solidFill>
                <a:latin typeface="Courier New"/>
              </a:rPr>
              <a:t>(int)</a:t>
            </a:r>
            <a:r>
              <a:rPr b="0" lang="tr-TR" sz="1600" spc="-1" strike="noStrike">
                <a:solidFill>
                  <a:srgbClr val="000000"/>
                </a:solidFill>
                <a:latin typeface="Courier New"/>
              </a:rPr>
              <a:t>4.3             ==&gt;    4         </a:t>
            </a:r>
            <a:r>
              <a:rPr b="1" lang="tr-TR" sz="1600" spc="-1" strike="noStrike">
                <a:solidFill>
                  <a:srgbClr val="000000"/>
                </a:solidFill>
                <a:latin typeface="Courier New"/>
              </a:rPr>
              <a:t>// tam kısım alınır</a:t>
            </a:r>
            <a:endParaRPr b="0" lang="en-US" sz="1600" spc="-1" strike="noStrike">
              <a:latin typeface="Arial"/>
            </a:endParaRPr>
          </a:p>
          <a:p>
            <a:pPr>
              <a:lnSpc>
                <a:spcPct val="100000"/>
              </a:lnSpc>
              <a:buNone/>
            </a:pPr>
            <a:r>
              <a:rPr b="1" lang="tr-TR" sz="1600" spc="-1" strike="noStrike">
                <a:solidFill>
                  <a:srgbClr val="000000"/>
                </a:solidFill>
                <a:latin typeface="Courier New"/>
              </a:rPr>
              <a:t>(int)</a:t>
            </a:r>
            <a:r>
              <a:rPr b="0" lang="tr-TR" sz="1600" spc="-1" strike="noStrike">
                <a:solidFill>
                  <a:srgbClr val="000000"/>
                </a:solidFill>
                <a:latin typeface="Courier New"/>
              </a:rPr>
              <a:t>4.9             ==&gt;    4         </a:t>
            </a:r>
            <a:r>
              <a:rPr b="1" lang="tr-TR" sz="1600" spc="-1" strike="noStrike">
                <a:solidFill>
                  <a:srgbClr val="000000"/>
                </a:solidFill>
                <a:latin typeface="Courier New"/>
              </a:rPr>
              <a:t>// tam kısım alınır(</a:t>
            </a:r>
            <a:r>
              <a:rPr b="0" lang="tr-TR" sz="1600" spc="-1" strike="noStrike">
                <a:solidFill>
                  <a:srgbClr val="000000"/>
                </a:solidFill>
                <a:latin typeface="Courier New"/>
              </a:rPr>
              <a:t>yuvarlanmaz</a:t>
            </a:r>
            <a:r>
              <a:rPr b="1" lang="tr-TR" sz="1600" spc="-1" strike="noStrike">
                <a:solidFill>
                  <a:srgbClr val="000000"/>
                </a:solidFill>
                <a:latin typeface="Courier New"/>
              </a:rPr>
              <a:t>)</a:t>
            </a:r>
            <a:endParaRPr b="0" lang="en-US" sz="1600" spc="-1" strike="noStrike">
              <a:latin typeface="Arial"/>
            </a:endParaRPr>
          </a:p>
          <a:p>
            <a:pPr>
              <a:lnSpc>
                <a:spcPct val="100000"/>
              </a:lnSpc>
              <a:buNone/>
            </a:pPr>
            <a:r>
              <a:rPr b="0" lang="tr-TR" sz="1600" spc="-1" strike="noStrike">
                <a:solidFill>
                  <a:srgbClr val="000000"/>
                </a:solidFill>
                <a:latin typeface="Trebuchet MS"/>
              </a:rPr>
              <a:t> </a:t>
            </a:r>
            <a:endParaRPr b="0" lang="en-US" sz="1600" spc="-1" strike="noStrike">
              <a:latin typeface="Arial"/>
            </a:endParaRPr>
          </a:p>
          <a:p>
            <a:pPr>
              <a:lnSpc>
                <a:spcPct val="100000"/>
              </a:lnSpc>
              <a:buNone/>
            </a:pPr>
            <a:r>
              <a:rPr b="1" lang="tr-TR" sz="1600" spc="-1" strike="noStrike">
                <a:solidFill>
                  <a:srgbClr val="000000"/>
                </a:solidFill>
                <a:latin typeface="Trebuchet MS"/>
              </a:rPr>
              <a:t>b)</a:t>
            </a:r>
            <a:endParaRPr b="0" lang="en-US" sz="1600" spc="-1" strike="noStrike">
              <a:latin typeface="Arial"/>
            </a:endParaRPr>
          </a:p>
          <a:p>
            <a:pPr>
              <a:lnSpc>
                <a:spcPct val="100000"/>
              </a:lnSpc>
              <a:buNone/>
            </a:pPr>
            <a:r>
              <a:rPr b="1" lang="tr-TR" sz="1600" spc="-1" strike="noStrike">
                <a:solidFill>
                  <a:srgbClr val="000000"/>
                </a:solidFill>
                <a:latin typeface="Courier New"/>
              </a:rPr>
              <a:t>int</a:t>
            </a:r>
            <a:r>
              <a:rPr b="0" lang="tr-TR" sz="1600" spc="-1" strike="noStrike">
                <a:solidFill>
                  <a:srgbClr val="000000"/>
                </a:solidFill>
                <a:latin typeface="Courier New"/>
              </a:rPr>
              <a:t>       sayi = 30; </a:t>
            </a:r>
            <a:r>
              <a:rPr b="0" lang="tr-TR" sz="1600" spc="-1" strike="noStrike">
                <a:solidFill>
                  <a:srgbClr val="000000"/>
                </a:solidFill>
                <a:latin typeface="Courier New"/>
              </a:rPr>
              <a:t>	</a:t>
            </a:r>
            <a:r>
              <a:rPr b="0" lang="tr-TR" sz="1600" spc="-1" strike="noStrike">
                <a:solidFill>
                  <a:srgbClr val="000000"/>
                </a:solidFill>
                <a:latin typeface="Courier New"/>
              </a:rPr>
              <a:t>	</a:t>
            </a:r>
            <a:endParaRPr b="0" lang="en-US" sz="1600" spc="-1" strike="noStrike">
              <a:latin typeface="Arial"/>
            </a:endParaRPr>
          </a:p>
          <a:p>
            <a:pPr>
              <a:lnSpc>
                <a:spcPct val="100000"/>
              </a:lnSpc>
              <a:buNone/>
            </a:pPr>
            <a:r>
              <a:rPr b="1" lang="tr-TR" sz="1600" spc="-1" strike="noStrike">
                <a:solidFill>
                  <a:srgbClr val="000000"/>
                </a:solidFill>
                <a:latin typeface="Courier New"/>
              </a:rPr>
              <a:t>double</a:t>
            </a:r>
            <a:r>
              <a:rPr b="0" lang="tr-TR" sz="1600" spc="-1" strike="noStrike">
                <a:solidFill>
                  <a:srgbClr val="000000"/>
                </a:solidFill>
                <a:latin typeface="Courier New"/>
              </a:rPr>
              <a:t>    ortalama = sayi/4;    </a:t>
            </a:r>
            <a:r>
              <a:rPr b="0" lang="tr-TR" sz="1600" spc="-1" strike="noStrike">
                <a:solidFill>
                  <a:srgbClr val="000000"/>
                </a:solidFill>
                <a:latin typeface="Courier New"/>
              </a:rPr>
              <a:t>	</a:t>
            </a:r>
            <a:r>
              <a:rPr b="1" lang="tr-TR" sz="1600" spc="-1" strike="noStrike">
                <a:solidFill>
                  <a:srgbClr val="000000"/>
                </a:solidFill>
                <a:latin typeface="Courier New"/>
              </a:rPr>
              <a:t>// ortalama 7.0 dır,7.5 değildir.</a:t>
            </a:r>
            <a:endParaRPr b="0" lang="en-US" sz="1600" spc="-1" strike="noStrike">
              <a:latin typeface="Arial"/>
            </a:endParaRPr>
          </a:p>
          <a:p>
            <a:pPr>
              <a:lnSpc>
                <a:spcPct val="100000"/>
              </a:lnSpc>
              <a:buNone/>
            </a:pPr>
            <a:r>
              <a:rPr b="0" lang="tr-TR" sz="1600" spc="-1" strike="noStrike">
                <a:solidFill>
                  <a:srgbClr val="000000"/>
                </a:solidFill>
                <a:latin typeface="Trebuchet MS"/>
              </a:rPr>
              <a:t> </a:t>
            </a:r>
            <a:endParaRPr b="0" lang="en-US" sz="1600" spc="-1" strike="noStrike">
              <a:latin typeface="Arial"/>
            </a:endParaRPr>
          </a:p>
          <a:p>
            <a:pPr>
              <a:lnSpc>
                <a:spcPct val="100000"/>
              </a:lnSpc>
              <a:buNone/>
            </a:pPr>
            <a:r>
              <a:rPr b="0" lang="tr-TR" sz="1600" spc="-1" strike="noStrike">
                <a:solidFill>
                  <a:srgbClr val="000000"/>
                </a:solidFill>
                <a:latin typeface="Trebuchet MS"/>
              </a:rPr>
              <a:t>Bu örnekte, ortalama değerini kesirli olarak (7.5) elde etmek için int veri tipini (double) veya (float) veri tipine çevirmeniz gerekir; </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1" lang="tr-TR" sz="1600" spc="-1" strike="noStrike">
                <a:solidFill>
                  <a:srgbClr val="000000"/>
                </a:solidFill>
                <a:latin typeface="Courier New"/>
              </a:rPr>
              <a:t>double</a:t>
            </a:r>
            <a:r>
              <a:rPr b="0" lang="tr-TR" sz="1600" spc="-1" strike="noStrike">
                <a:solidFill>
                  <a:srgbClr val="000000"/>
                </a:solidFill>
                <a:latin typeface="Courier New"/>
              </a:rPr>
              <a:t> ortalama = (</a:t>
            </a:r>
            <a:r>
              <a:rPr b="1" lang="tr-TR" sz="1600" spc="-1" strike="noStrike">
                <a:solidFill>
                  <a:srgbClr val="000000"/>
                </a:solidFill>
                <a:latin typeface="Courier New"/>
              </a:rPr>
              <a:t>double</a:t>
            </a:r>
            <a:r>
              <a:rPr b="0" lang="tr-TR" sz="1600" spc="-1" strike="noStrike">
                <a:solidFill>
                  <a:srgbClr val="000000"/>
                </a:solidFill>
                <a:latin typeface="Courier New"/>
              </a:rPr>
              <a:t>)sayi/4; </a:t>
            </a:r>
            <a:r>
              <a:rPr b="0" lang="tr-TR" sz="1600" spc="-1" strike="noStrike">
                <a:solidFill>
                  <a:srgbClr val="000000"/>
                </a:solidFill>
                <a:latin typeface="Courier New"/>
              </a:rPr>
              <a:t>	</a:t>
            </a:r>
            <a:r>
              <a:rPr b="1" lang="tr-TR" sz="1600" spc="-1" strike="noStrike">
                <a:solidFill>
                  <a:srgbClr val="000000"/>
                </a:solidFill>
                <a:latin typeface="Trebuchet MS"/>
              </a:rPr>
              <a:t>// şimdi ortalama=7.5 olur</a:t>
            </a:r>
            <a:endParaRPr b="0" lang="en-US" sz="1600" spc="-1" strike="noStrike">
              <a:latin typeface="Arial"/>
            </a:endParaRPr>
          </a:p>
          <a:p>
            <a:pPr>
              <a:lnSpc>
                <a:spcPct val="100000"/>
              </a:lnSpc>
              <a:buNone/>
            </a:pPr>
            <a:r>
              <a:rPr b="1" lang="tr-TR" sz="1600" spc="-1" strike="noStrike">
                <a:solidFill>
                  <a:srgbClr val="000000"/>
                </a:solidFill>
                <a:latin typeface="Trebuchet MS"/>
              </a:rPr>
              <a:t> </a:t>
            </a:r>
            <a:endParaRPr b="0" lang="en-US" sz="1600" spc="-1" strike="noStrike">
              <a:latin typeface="Arial"/>
            </a:endParaRPr>
          </a:p>
        </p:txBody>
      </p:sp>
      <p:grpSp>
        <p:nvGrpSpPr>
          <p:cNvPr id="357" name="Grup 6"/>
          <p:cNvGrpSpPr/>
          <p:nvPr/>
        </p:nvGrpSpPr>
        <p:grpSpPr>
          <a:xfrm>
            <a:off x="0" y="-2880"/>
            <a:ext cx="9143640" cy="695520"/>
            <a:chOff x="0" y="-2880"/>
            <a:chExt cx="9143640" cy="695520"/>
          </a:xfrm>
        </p:grpSpPr>
        <p:sp>
          <p:nvSpPr>
            <p:cNvPr id="358" name="Başlık 1"/>
            <p:cNvSpPr/>
            <p:nvPr/>
          </p:nvSpPr>
          <p:spPr>
            <a:xfrm>
              <a:off x="0" y="237960"/>
              <a:ext cx="9143640" cy="454680"/>
            </a:xfrm>
            <a:prstGeom prst="rect">
              <a:avLst/>
            </a:prstGeom>
            <a:solidFill>
              <a:schemeClr val="tx2">
                <a:lumMod val="75000"/>
              </a:schemeClr>
            </a:solidFill>
            <a:ln w="0">
              <a:noFill/>
            </a:ln>
          </p:spPr>
          <p:style>
            <a:lnRef idx="0"/>
            <a:fillRef idx="0"/>
            <a:effectRef idx="0"/>
            <a:fontRef idx="minor"/>
          </p:style>
          <p:txBody>
            <a:bodyPr anchor="ctr">
              <a:normAutofit fontScale="74000"/>
            </a:bodyPr>
            <a:p>
              <a:pPr algn="ctr">
                <a:lnSpc>
                  <a:spcPct val="100000"/>
                </a:lnSpc>
                <a:buNone/>
              </a:pPr>
              <a:r>
                <a:rPr b="1" lang="tr-TR" sz="3200" spc="49" strike="noStrike">
                  <a:solidFill>
                    <a:srgbClr val="fbfcfd">
                      <a:alpha val="95000"/>
                    </a:srgbClr>
                  </a:solidFill>
                  <a:latin typeface="Trebuchet MS"/>
                </a:rPr>
                <a:t>Veri Tipi Dönüşüm Örnekleri</a:t>
              </a:r>
              <a:endParaRPr b="0" lang="en-US" sz="3200" spc="-1" strike="noStrike">
                <a:latin typeface="Arial"/>
              </a:endParaRPr>
            </a:p>
          </p:txBody>
        </p:sp>
        <p:grpSp>
          <p:nvGrpSpPr>
            <p:cNvPr id="359" name="Grup 8"/>
            <p:cNvGrpSpPr/>
            <p:nvPr/>
          </p:nvGrpSpPr>
          <p:grpSpPr>
            <a:xfrm>
              <a:off x="0" y="-360"/>
              <a:ext cx="9143640" cy="235800"/>
              <a:chOff x="0" y="-360"/>
              <a:chExt cx="9143640" cy="235800"/>
            </a:xfrm>
          </p:grpSpPr>
          <p:sp>
            <p:nvSpPr>
              <p:cNvPr id="360" name="Dikdörtgen 10"/>
              <p:cNvSpPr/>
              <p:nvPr/>
            </p:nvSpPr>
            <p:spPr>
              <a:xfrm>
                <a:off x="0" y="-360"/>
                <a:ext cx="9143640" cy="235800"/>
              </a:xfrm>
              <a:prstGeom prst="rect">
                <a:avLst/>
              </a:prstGeom>
              <a:solidFill>
                <a:srgbClr val="92d050"/>
              </a:solidFill>
              <a:ln w="25400">
                <a:noFill/>
              </a:ln>
            </p:spPr>
            <p:style>
              <a:lnRef idx="0"/>
              <a:fillRef idx="0"/>
              <a:effectRef idx="0"/>
              <a:fontRef idx="minor"/>
            </p:style>
          </p:sp>
          <p:grpSp>
            <p:nvGrpSpPr>
              <p:cNvPr id="361" name="Group 9"/>
              <p:cNvGrpSpPr/>
              <p:nvPr/>
            </p:nvGrpSpPr>
            <p:grpSpPr>
              <a:xfrm>
                <a:off x="24840" y="8640"/>
                <a:ext cx="933840" cy="199800"/>
                <a:chOff x="24840" y="8640"/>
                <a:chExt cx="933840" cy="199800"/>
              </a:xfrm>
            </p:grpSpPr>
            <p:sp>
              <p:nvSpPr>
                <p:cNvPr id="362" name="AutoShape 8"/>
                <p:cNvSpPr/>
                <p:nvPr/>
              </p:nvSpPr>
              <p:spPr>
                <a:xfrm>
                  <a:off x="600480" y="8640"/>
                  <a:ext cx="358200" cy="186480"/>
                </a:xfrm>
                <a:prstGeom prst="rect">
                  <a:avLst/>
                </a:prstGeom>
                <a:noFill/>
                <a:ln w="0">
                  <a:noFill/>
                </a:ln>
              </p:spPr>
              <p:style>
                <a:lnRef idx="0"/>
                <a:fillRef idx="0"/>
                <a:effectRef idx="0"/>
                <a:fontRef idx="minor"/>
              </p:style>
            </p:sp>
            <p:sp>
              <p:nvSpPr>
                <p:cNvPr id="363" name="Freeform 10"/>
                <p:cNvSpPr/>
                <p:nvPr/>
              </p:nvSpPr>
              <p:spPr>
                <a:xfrm>
                  <a:off x="24840" y="26640"/>
                  <a:ext cx="356040" cy="18180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364" name="Metin kutusu 9"/>
            <p:cNvSpPr/>
            <p:nvPr/>
          </p:nvSpPr>
          <p:spPr>
            <a:xfrm>
              <a:off x="380880" y="-2880"/>
              <a:ext cx="769572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imes New Roman"/>
                </a:rPr>
                <a:t>Temel veri tiplerini ve birbirlerine dönüşümlerini öğreneceksiniz</a:t>
              </a:r>
              <a:endParaRPr b="0" lang="en-US" sz="1400" spc="-1" strike="noStrike">
                <a:latin typeface="Arial"/>
              </a:endParaRPr>
            </a:p>
          </p:txBody>
        </p:sp>
      </p:gr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sldNum" idx="22"/>
          </p:nvPr>
        </p:nvSpPr>
        <p:spPr>
          <a:xfrm>
            <a:off x="3809880" y="6172200"/>
            <a:ext cx="1828440" cy="364680"/>
          </a:xfrm>
          <a:prstGeom prst="rect">
            <a:avLst/>
          </a:prstGeom>
          <a:noFill/>
          <a:ln w="0">
            <a:noFill/>
          </a:ln>
        </p:spPr>
        <p:txBody>
          <a:bodyPr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316228FE-7948-47D7-8978-E41891EBDC13}" type="slidenum">
              <a:rPr b="1" lang="tr-TR" sz="1200" spc="-1" strike="noStrike">
                <a:solidFill>
                  <a:srgbClr val="808080"/>
                </a:solidFill>
                <a:latin typeface="Trebuchet MS"/>
              </a:rPr>
              <a:t>13</a:t>
            </a:fld>
            <a:endParaRPr b="0" lang="en-US" sz="1200" spc="-1" strike="noStrike">
              <a:latin typeface="Times New Roman"/>
            </a:endParaRPr>
          </a:p>
        </p:txBody>
      </p:sp>
      <p:sp>
        <p:nvSpPr>
          <p:cNvPr id="366" name="Rectangle 2"/>
          <p:cNvSpPr/>
          <p:nvPr/>
        </p:nvSpPr>
        <p:spPr>
          <a:xfrm>
            <a:off x="251640" y="662040"/>
            <a:ext cx="8423640" cy="3774240"/>
          </a:xfrm>
          <a:prstGeom prst="rect">
            <a:avLst/>
          </a:prstGeom>
          <a:noFill/>
          <a:ln w="0">
            <a:noFill/>
          </a:ln>
        </p:spPr>
        <p:style>
          <a:lnRef idx="0"/>
          <a:fillRef idx="0"/>
          <a:effectRef idx="0"/>
          <a:fontRef idx="minor"/>
        </p:style>
        <p:txBody>
          <a:bodyPr numCol="1" spcCol="0" anchor="ctr">
            <a:spAutoFit/>
          </a:bodyPr>
          <a:p>
            <a:pPr>
              <a:lnSpc>
                <a:spcPct val="100000"/>
              </a:lnSpc>
              <a:buNone/>
              <a:tabLst>
                <a:tab algn="l" pos="0"/>
              </a:tabLst>
            </a:pPr>
            <a:r>
              <a:rPr b="1" lang="tr-TR" sz="1600" spc="-1" strike="noStrike">
                <a:solidFill>
                  <a:srgbClr val="000000"/>
                </a:solidFill>
                <a:latin typeface="Arial"/>
                <a:ea typeface="Times New Roman"/>
              </a:rPr>
              <a:t>Örnek 2.</a:t>
            </a:r>
            <a:r>
              <a:rPr b="0" lang="tr-TR" sz="1600" spc="-1" strike="noStrike">
                <a:solidFill>
                  <a:srgbClr val="000000"/>
                </a:solidFill>
                <a:latin typeface="Arial"/>
                <a:ea typeface="Times New Roman"/>
              </a:rPr>
              <a:t> Bir manavdaki toplam meyve miktarını hesaplayan basit bir program yazalım.</a:t>
            </a:r>
            <a:endParaRPr b="0" lang="en-US" sz="1600" spc="-1" strike="noStrike">
              <a:latin typeface="Arial"/>
            </a:endParaRPr>
          </a:p>
          <a:p>
            <a:pPr>
              <a:lnSpc>
                <a:spcPct val="100000"/>
              </a:lnSpc>
              <a:buNone/>
              <a:tabLst>
                <a:tab algn="l" pos="0"/>
              </a:tabLst>
            </a:pPr>
            <a:r>
              <a:rPr b="1" lang="tr-TR" sz="1600" spc="-1" strike="noStrike">
                <a:solidFill>
                  <a:srgbClr val="000000"/>
                </a:solidFill>
                <a:latin typeface="Arial"/>
                <a:ea typeface="Times New Roman"/>
              </a:rPr>
              <a:t>Çözüm:</a:t>
            </a:r>
            <a:endParaRPr b="0" lang="en-US" sz="1600" spc="-1" strike="noStrike">
              <a:latin typeface="Arial"/>
            </a:endParaRPr>
          </a:p>
          <a:p>
            <a:pPr>
              <a:lnSpc>
                <a:spcPct val="100000"/>
              </a:lnSpc>
              <a:buNone/>
              <a:tabLst>
                <a:tab algn="l" pos="0"/>
              </a:tabLst>
            </a:pPr>
            <a:r>
              <a:rPr b="1" lang="tr-TR" sz="1400" spc="-1" strike="noStrike">
                <a:solidFill>
                  <a:srgbClr val="000000"/>
                </a:solidFill>
                <a:latin typeface="Courier New"/>
                <a:ea typeface="Calibri"/>
              </a:rPr>
              <a:t>public</a:t>
            </a:r>
            <a:r>
              <a:rPr b="0" lang="tr-TR" sz="1400" spc="-1" strike="noStrike">
                <a:solidFill>
                  <a:srgbClr val="000000"/>
                </a:solidFill>
                <a:latin typeface="Courier New"/>
                <a:ea typeface="Calibri"/>
              </a:rPr>
              <a:t> </a:t>
            </a:r>
            <a:r>
              <a:rPr b="1" lang="tr-TR" sz="1400" spc="-1" strike="noStrike">
                <a:solidFill>
                  <a:srgbClr val="000000"/>
                </a:solidFill>
                <a:latin typeface="Courier New"/>
                <a:ea typeface="Calibri"/>
              </a:rPr>
              <a:t>class</a:t>
            </a:r>
            <a:r>
              <a:rPr b="0" lang="tr-TR" sz="1400" spc="-1" strike="noStrike">
                <a:solidFill>
                  <a:srgbClr val="000000"/>
                </a:solidFill>
                <a:latin typeface="Courier New"/>
                <a:ea typeface="Calibri"/>
              </a:rPr>
              <a:t> Ornek1 {</a:t>
            </a:r>
            <a:endParaRPr b="0" lang="en-US" sz="1400" spc="-1" strike="noStrike">
              <a:latin typeface="Arial"/>
            </a:endParaRPr>
          </a:p>
          <a:p>
            <a:pPr>
              <a:lnSpc>
                <a:spcPct val="100000"/>
              </a:lnSpc>
              <a:buNone/>
              <a:tabLst>
                <a:tab algn="l" pos="0"/>
              </a:tabLst>
            </a:pPr>
            <a:r>
              <a:rPr b="0" lang="tr-TR" sz="1400" spc="-1" strike="noStrike">
                <a:solidFill>
                  <a:srgbClr val="000000"/>
                </a:solidFill>
                <a:latin typeface="Courier New"/>
                <a:ea typeface="Calibri"/>
              </a:rPr>
              <a:t>	</a:t>
            </a:r>
            <a:r>
              <a:rPr b="1" lang="tr-TR" sz="1400" spc="-1" strike="noStrike">
                <a:solidFill>
                  <a:srgbClr val="7f0055"/>
                </a:solidFill>
                <a:latin typeface="Courier New"/>
                <a:ea typeface="Calibri"/>
              </a:rPr>
              <a:t>public</a:t>
            </a:r>
            <a:r>
              <a:rPr b="0" lang="tr-TR" sz="1400" spc="-1" strike="noStrike">
                <a:solidFill>
                  <a:srgbClr val="000000"/>
                </a:solidFill>
                <a:latin typeface="Courier New"/>
                <a:ea typeface="Calibri"/>
              </a:rPr>
              <a:t> </a:t>
            </a:r>
            <a:r>
              <a:rPr b="1" lang="tr-TR" sz="1400" spc="-1" strike="noStrike">
                <a:solidFill>
                  <a:srgbClr val="7f0055"/>
                </a:solidFill>
                <a:latin typeface="Courier New"/>
                <a:ea typeface="Calibri"/>
              </a:rPr>
              <a:t>static</a:t>
            </a:r>
            <a:r>
              <a:rPr b="0" lang="tr-TR" sz="1400" spc="-1" strike="noStrike">
                <a:solidFill>
                  <a:srgbClr val="000000"/>
                </a:solidFill>
                <a:latin typeface="Courier New"/>
                <a:ea typeface="Calibri"/>
              </a:rPr>
              <a:t> </a:t>
            </a:r>
            <a:r>
              <a:rPr b="1" lang="tr-TR" sz="1400" spc="-1" strike="noStrike">
                <a:solidFill>
                  <a:srgbClr val="7f0055"/>
                </a:solidFill>
                <a:latin typeface="Courier New"/>
                <a:ea typeface="Calibri"/>
              </a:rPr>
              <a:t>void</a:t>
            </a:r>
            <a:r>
              <a:rPr b="0" lang="tr-TR" sz="1400" spc="-1" strike="noStrike">
                <a:solidFill>
                  <a:srgbClr val="000000"/>
                </a:solidFill>
                <a:latin typeface="Courier New"/>
                <a:ea typeface="Calibri"/>
              </a:rPr>
              <a:t> main(String[] args) {</a:t>
            </a:r>
            <a:endParaRPr b="0" lang="en-US" sz="1400" spc="-1" strike="noStrike">
              <a:latin typeface="Arial"/>
            </a:endParaRPr>
          </a:p>
          <a:p>
            <a:pPr>
              <a:lnSpc>
                <a:spcPct val="100000"/>
              </a:lnSpc>
              <a:buNone/>
              <a:tabLst>
                <a:tab algn="l" pos="0"/>
              </a:tabLst>
            </a:pP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0" lang="tr-TR" sz="1400" spc="-1" strike="noStrike">
                <a:solidFill>
                  <a:srgbClr val="3f7f5f"/>
                </a:solidFill>
                <a:latin typeface="Courier New"/>
                <a:ea typeface="Calibri"/>
              </a:rPr>
              <a:t>// </a:t>
            </a:r>
            <a:r>
              <a:rPr b="0" lang="tr-TR" sz="1400" spc="-1" strike="noStrike" u="sng">
                <a:solidFill>
                  <a:srgbClr val="3f7f5f"/>
                </a:solidFill>
                <a:uFillTx/>
                <a:latin typeface="Courier New"/>
                <a:ea typeface="Calibri"/>
              </a:rPr>
              <a:t>Değişkenleri</a:t>
            </a:r>
            <a:r>
              <a:rPr b="0" lang="tr-TR" sz="1400" spc="-1" strike="noStrike">
                <a:solidFill>
                  <a:srgbClr val="3f7f5f"/>
                </a:solidFill>
                <a:latin typeface="Courier New"/>
                <a:ea typeface="Calibri"/>
              </a:rPr>
              <a:t> </a:t>
            </a:r>
            <a:r>
              <a:rPr b="0" lang="tr-TR" sz="1400" spc="-1" strike="noStrike" u="sng">
                <a:solidFill>
                  <a:srgbClr val="3f7f5f"/>
                </a:solidFill>
                <a:uFillTx/>
                <a:latin typeface="Courier New"/>
                <a:ea typeface="Calibri"/>
              </a:rPr>
              <a:t>tanımlıyoruz</a:t>
            </a:r>
            <a:endParaRPr b="0" lang="en-US" sz="1400" spc="-1" strike="noStrike">
              <a:latin typeface="Arial"/>
            </a:endParaRPr>
          </a:p>
          <a:p>
            <a:pPr>
              <a:lnSpc>
                <a:spcPct val="100000"/>
              </a:lnSpc>
              <a:buNone/>
              <a:tabLst>
                <a:tab algn="l" pos="0"/>
              </a:tabLst>
            </a:pP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1" lang="tr-TR" sz="1400" spc="-1" strike="noStrike">
                <a:solidFill>
                  <a:srgbClr val="7f0055"/>
                </a:solidFill>
                <a:latin typeface="Courier New"/>
                <a:ea typeface="Calibri"/>
              </a:rPr>
              <a:t>byte</a:t>
            </a:r>
            <a:r>
              <a:rPr b="0" lang="tr-TR" sz="1400" spc="-1" strike="noStrike">
                <a:solidFill>
                  <a:srgbClr val="000000"/>
                </a:solidFill>
                <a:latin typeface="Courier New"/>
                <a:ea typeface="Calibri"/>
              </a:rPr>
              <a:t> nar=10; </a:t>
            </a:r>
            <a:r>
              <a:rPr b="0" lang="tr-TR" sz="1400" spc="-1" strike="noStrike">
                <a:solidFill>
                  <a:srgbClr val="000000"/>
                </a:solidFill>
                <a:latin typeface="Courier New"/>
                <a:ea typeface="Calibri"/>
              </a:rPr>
              <a:t>	</a:t>
            </a:r>
            <a:r>
              <a:rPr b="0" lang="tr-TR" sz="1400" spc="-1" strike="noStrike">
                <a:solidFill>
                  <a:srgbClr val="3f7f5f"/>
                </a:solidFill>
                <a:latin typeface="Courier New"/>
                <a:ea typeface="Calibri"/>
              </a:rPr>
              <a:t>// </a:t>
            </a:r>
            <a:r>
              <a:rPr b="0" lang="tr-TR" sz="1400" spc="-1" strike="noStrike" u="sng">
                <a:solidFill>
                  <a:srgbClr val="3f7f5f"/>
                </a:solidFill>
                <a:uFillTx/>
                <a:latin typeface="Courier New"/>
                <a:ea typeface="Calibri"/>
              </a:rPr>
              <a:t>nar</a:t>
            </a:r>
            <a:r>
              <a:rPr b="0" lang="tr-TR" sz="1400" spc="-1" strike="noStrike">
                <a:solidFill>
                  <a:srgbClr val="3f7f5f"/>
                </a:solidFill>
                <a:latin typeface="Courier New"/>
                <a:ea typeface="Calibri"/>
              </a:rPr>
              <a:t> </a:t>
            </a:r>
            <a:r>
              <a:rPr b="0" lang="tr-TR" sz="1400" spc="-1" strike="noStrike" u="sng">
                <a:solidFill>
                  <a:srgbClr val="3f7f5f"/>
                </a:solidFill>
                <a:uFillTx/>
                <a:latin typeface="Courier New"/>
                <a:ea typeface="Calibri"/>
              </a:rPr>
              <a:t>miktarı</a:t>
            </a:r>
            <a:endParaRPr b="0" lang="en-US" sz="1400" spc="-1" strike="noStrike">
              <a:latin typeface="Arial"/>
            </a:endParaRPr>
          </a:p>
          <a:p>
            <a:pPr>
              <a:lnSpc>
                <a:spcPct val="100000"/>
              </a:lnSpc>
              <a:buNone/>
              <a:tabLst>
                <a:tab algn="l" pos="0"/>
              </a:tabLst>
            </a:pP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1" lang="tr-TR" sz="1400" spc="-1" strike="noStrike">
                <a:solidFill>
                  <a:srgbClr val="7f0055"/>
                </a:solidFill>
                <a:latin typeface="Courier New"/>
                <a:ea typeface="Calibri"/>
              </a:rPr>
              <a:t>int</a:t>
            </a:r>
            <a:r>
              <a:rPr b="0" lang="tr-TR" sz="1400" spc="-1" strike="noStrike">
                <a:solidFill>
                  <a:srgbClr val="000000"/>
                </a:solidFill>
                <a:latin typeface="Courier New"/>
                <a:ea typeface="Calibri"/>
              </a:rPr>
              <a:t> elma= 500; </a:t>
            </a:r>
            <a:r>
              <a:rPr b="0" lang="tr-TR" sz="1400" spc="-1" strike="noStrike">
                <a:solidFill>
                  <a:srgbClr val="000000"/>
                </a:solidFill>
                <a:latin typeface="Courier New"/>
                <a:ea typeface="Calibri"/>
              </a:rPr>
              <a:t>	</a:t>
            </a:r>
            <a:r>
              <a:rPr b="0" lang="tr-TR" sz="1400" spc="-1" strike="noStrike">
                <a:solidFill>
                  <a:srgbClr val="3f7f5f"/>
                </a:solidFill>
                <a:latin typeface="Courier New"/>
                <a:ea typeface="Calibri"/>
              </a:rPr>
              <a:t>// </a:t>
            </a:r>
            <a:r>
              <a:rPr b="0" lang="tr-TR" sz="1400" spc="-1" strike="noStrike" u="sng">
                <a:solidFill>
                  <a:srgbClr val="3f7f5f"/>
                </a:solidFill>
                <a:uFillTx/>
                <a:latin typeface="Courier New"/>
                <a:ea typeface="Calibri"/>
              </a:rPr>
              <a:t>elma</a:t>
            </a:r>
            <a:r>
              <a:rPr b="0" lang="tr-TR" sz="1400" spc="-1" strike="noStrike">
                <a:solidFill>
                  <a:srgbClr val="3f7f5f"/>
                </a:solidFill>
                <a:latin typeface="Courier New"/>
                <a:ea typeface="Calibri"/>
              </a:rPr>
              <a:t> </a:t>
            </a:r>
            <a:r>
              <a:rPr b="0" lang="tr-TR" sz="1400" spc="-1" strike="noStrike" u="sng">
                <a:solidFill>
                  <a:srgbClr val="3f7f5f"/>
                </a:solidFill>
                <a:uFillTx/>
                <a:latin typeface="Courier New"/>
                <a:ea typeface="Calibri"/>
              </a:rPr>
              <a:t>miktarı</a:t>
            </a:r>
            <a:endParaRPr b="0" lang="en-US" sz="1400" spc="-1" strike="noStrike">
              <a:latin typeface="Arial"/>
            </a:endParaRPr>
          </a:p>
          <a:p>
            <a:pPr>
              <a:lnSpc>
                <a:spcPct val="100000"/>
              </a:lnSpc>
              <a:buNone/>
              <a:tabLst>
                <a:tab algn="l" pos="0"/>
              </a:tabLst>
            </a:pP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1" lang="tr-TR" sz="1400" spc="-1" strike="noStrike">
                <a:solidFill>
                  <a:srgbClr val="7f0055"/>
                </a:solidFill>
                <a:latin typeface="Courier New"/>
                <a:ea typeface="Calibri"/>
              </a:rPr>
              <a:t>int</a:t>
            </a:r>
            <a:r>
              <a:rPr b="0" lang="tr-TR" sz="1400" spc="-1" strike="noStrike">
                <a:solidFill>
                  <a:srgbClr val="000000"/>
                </a:solidFill>
                <a:latin typeface="Courier New"/>
                <a:ea typeface="Calibri"/>
              </a:rPr>
              <a:t> armut = 120; </a:t>
            </a:r>
            <a:r>
              <a:rPr b="0" lang="tr-TR" sz="1400" spc="-1" strike="noStrike">
                <a:solidFill>
                  <a:srgbClr val="000000"/>
                </a:solidFill>
                <a:latin typeface="Courier New"/>
                <a:ea typeface="Calibri"/>
              </a:rPr>
              <a:t>	</a:t>
            </a:r>
            <a:r>
              <a:rPr b="0" lang="tr-TR" sz="1400" spc="-1" strike="noStrike">
                <a:solidFill>
                  <a:srgbClr val="3f7f5f"/>
                </a:solidFill>
                <a:latin typeface="Courier New"/>
                <a:ea typeface="Calibri"/>
              </a:rPr>
              <a:t>// </a:t>
            </a:r>
            <a:r>
              <a:rPr b="0" lang="tr-TR" sz="1400" spc="-1" strike="noStrike" u="sng">
                <a:solidFill>
                  <a:srgbClr val="3f7f5f"/>
                </a:solidFill>
                <a:uFillTx/>
                <a:latin typeface="Courier New"/>
                <a:ea typeface="Calibri"/>
              </a:rPr>
              <a:t>armut</a:t>
            </a:r>
            <a:r>
              <a:rPr b="0" lang="tr-TR" sz="1400" spc="-1" strike="noStrike">
                <a:solidFill>
                  <a:srgbClr val="3f7f5f"/>
                </a:solidFill>
                <a:latin typeface="Courier New"/>
                <a:ea typeface="Calibri"/>
              </a:rPr>
              <a:t> </a:t>
            </a:r>
            <a:r>
              <a:rPr b="0" lang="tr-TR" sz="1400" spc="-1" strike="noStrike" u="sng">
                <a:solidFill>
                  <a:srgbClr val="3f7f5f"/>
                </a:solidFill>
                <a:uFillTx/>
                <a:latin typeface="Courier New"/>
                <a:ea typeface="Calibri"/>
              </a:rPr>
              <a:t>miktarı</a:t>
            </a:r>
            <a:endParaRPr b="0" lang="en-US" sz="1400" spc="-1" strike="noStrike">
              <a:latin typeface="Arial"/>
            </a:endParaRPr>
          </a:p>
          <a:p>
            <a:pPr>
              <a:lnSpc>
                <a:spcPct val="100000"/>
              </a:lnSpc>
              <a:buNone/>
              <a:tabLst>
                <a:tab algn="l" pos="0"/>
              </a:tabLst>
            </a:pP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1" lang="tr-TR" sz="1400" spc="-1" strike="noStrike">
                <a:solidFill>
                  <a:srgbClr val="7f0055"/>
                </a:solidFill>
                <a:latin typeface="Courier New"/>
                <a:ea typeface="Calibri"/>
              </a:rPr>
              <a:t>int</a:t>
            </a:r>
            <a:r>
              <a:rPr b="0" lang="tr-TR" sz="1400" spc="-1" strike="noStrike">
                <a:solidFill>
                  <a:srgbClr val="000000"/>
                </a:solidFill>
                <a:latin typeface="Courier New"/>
                <a:ea typeface="Calibri"/>
              </a:rPr>
              <a:t> toplam = 0;          </a:t>
            </a:r>
            <a:endParaRPr b="0" lang="en-US" sz="1400" spc="-1" strike="noStrike">
              <a:latin typeface="Arial"/>
            </a:endParaRPr>
          </a:p>
          <a:p>
            <a:pPr>
              <a:lnSpc>
                <a:spcPct val="100000"/>
              </a:lnSpc>
              <a:buNone/>
              <a:tabLst>
                <a:tab algn="l" pos="0"/>
              </a:tabLst>
            </a:pP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1" lang="tr-TR" sz="1400" spc="-1" strike="noStrike">
                <a:solidFill>
                  <a:srgbClr val="000000"/>
                </a:solidFill>
                <a:latin typeface="Courier New"/>
                <a:ea typeface="Calibri"/>
              </a:rPr>
              <a:t>toplam</a:t>
            </a:r>
            <a:r>
              <a:rPr b="0" lang="tr-TR" sz="1400" spc="-1" strike="noStrike">
                <a:solidFill>
                  <a:srgbClr val="000000"/>
                </a:solidFill>
                <a:latin typeface="Courier New"/>
                <a:ea typeface="Calibri"/>
              </a:rPr>
              <a:t>= nar+elma+armut;  </a:t>
            </a:r>
            <a:r>
              <a:rPr b="0" lang="tr-TR" sz="1400" spc="-1" strike="noStrike">
                <a:solidFill>
                  <a:srgbClr val="3f7f5f"/>
                </a:solidFill>
                <a:latin typeface="Courier New"/>
                <a:ea typeface="Calibri"/>
              </a:rPr>
              <a:t>// </a:t>
            </a:r>
            <a:r>
              <a:rPr b="0" lang="tr-TR" sz="1400" spc="-1" strike="noStrike" u="sng">
                <a:solidFill>
                  <a:srgbClr val="3f7f5f"/>
                </a:solidFill>
                <a:uFillTx/>
                <a:latin typeface="Courier New"/>
                <a:ea typeface="Calibri"/>
              </a:rPr>
              <a:t>toplam</a:t>
            </a:r>
            <a:r>
              <a:rPr b="0" lang="tr-TR" sz="1400" spc="-1" strike="noStrike">
                <a:solidFill>
                  <a:srgbClr val="3f7f5f"/>
                </a:solidFill>
                <a:latin typeface="Courier New"/>
                <a:ea typeface="Calibri"/>
              </a:rPr>
              <a:t> </a:t>
            </a:r>
            <a:r>
              <a:rPr b="0" lang="tr-TR" sz="1400" spc="-1" strike="noStrike" u="sng">
                <a:solidFill>
                  <a:srgbClr val="3f7f5f"/>
                </a:solidFill>
                <a:uFillTx/>
                <a:latin typeface="Courier New"/>
                <a:ea typeface="Calibri"/>
              </a:rPr>
              <a:t>miktar</a:t>
            </a:r>
            <a:endParaRPr b="0" lang="en-US" sz="1400" spc="-1" strike="noStrike">
              <a:latin typeface="Arial"/>
            </a:endParaRPr>
          </a:p>
          <a:p>
            <a:pPr>
              <a:lnSpc>
                <a:spcPct val="100000"/>
              </a:lnSpc>
              <a:buNone/>
              <a:tabLst>
                <a:tab algn="l" pos="0"/>
              </a:tabLst>
            </a:pP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System.</a:t>
            </a:r>
            <a:r>
              <a:rPr b="0" i="1" lang="tr-TR" sz="1400" spc="-1" strike="noStrike">
                <a:solidFill>
                  <a:srgbClr val="0000c0"/>
                </a:solidFill>
                <a:latin typeface="Courier New"/>
                <a:ea typeface="Calibri"/>
              </a:rPr>
              <a:t>out</a:t>
            </a:r>
            <a:r>
              <a:rPr b="0" lang="tr-TR" sz="1400" spc="-1" strike="noStrike">
                <a:solidFill>
                  <a:srgbClr val="000000"/>
                </a:solidFill>
                <a:latin typeface="Courier New"/>
                <a:ea typeface="Calibri"/>
              </a:rPr>
              <a:t>.println(</a:t>
            </a:r>
            <a:r>
              <a:rPr b="0" lang="tr-TR" sz="1400" spc="-1" strike="noStrike">
                <a:solidFill>
                  <a:srgbClr val="2a00ff"/>
                </a:solidFill>
                <a:latin typeface="Courier New"/>
                <a:ea typeface="Calibri"/>
              </a:rPr>
              <a:t>"Manavdaki toplam meyve..:"</a:t>
            </a:r>
            <a:r>
              <a:rPr b="0" lang="tr-TR" sz="1400" spc="-1" strike="noStrike">
                <a:solidFill>
                  <a:srgbClr val="000000"/>
                </a:solidFill>
                <a:latin typeface="Courier New"/>
                <a:ea typeface="Calibri"/>
              </a:rPr>
              <a:t> );</a:t>
            </a:r>
            <a:endParaRPr b="0" lang="en-US" sz="1400" spc="-1" strike="noStrike">
              <a:latin typeface="Arial"/>
            </a:endParaRPr>
          </a:p>
          <a:p>
            <a:pPr>
              <a:lnSpc>
                <a:spcPct val="100000"/>
              </a:lnSpc>
              <a:buNone/>
              <a:tabLst>
                <a:tab algn="l" pos="0"/>
              </a:tabLst>
            </a:pP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System.</a:t>
            </a:r>
            <a:r>
              <a:rPr b="0" i="1" lang="tr-TR" sz="1400" spc="-1" strike="noStrike">
                <a:solidFill>
                  <a:srgbClr val="0000c0"/>
                </a:solidFill>
                <a:latin typeface="Courier New"/>
                <a:ea typeface="Calibri"/>
              </a:rPr>
              <a:t>out</a:t>
            </a:r>
            <a:r>
              <a:rPr b="0" lang="tr-TR" sz="1400" spc="-1" strike="noStrike">
                <a:solidFill>
                  <a:srgbClr val="000000"/>
                </a:solidFill>
                <a:latin typeface="Courier New"/>
                <a:ea typeface="Calibri"/>
              </a:rPr>
              <a:t>.println(</a:t>
            </a:r>
            <a:r>
              <a:rPr b="0" lang="tr-TR" sz="1400" spc="-1" strike="noStrike">
                <a:solidFill>
                  <a:srgbClr val="2a00ff"/>
                </a:solidFill>
                <a:latin typeface="Courier New"/>
                <a:ea typeface="Calibri"/>
              </a:rPr>
              <a:t>"Toplam="</a:t>
            </a:r>
            <a:r>
              <a:rPr b="0" lang="tr-TR" sz="1400" spc="-1" strike="noStrike">
                <a:solidFill>
                  <a:srgbClr val="000000"/>
                </a:solidFill>
                <a:latin typeface="Courier New"/>
                <a:ea typeface="Calibri"/>
              </a:rPr>
              <a:t>+ toplam);</a:t>
            </a:r>
            <a:endParaRPr b="0" lang="en-US" sz="1400" spc="-1" strike="noStrike">
              <a:latin typeface="Arial"/>
            </a:endParaRPr>
          </a:p>
          <a:p>
            <a:pPr>
              <a:lnSpc>
                <a:spcPct val="100000"/>
              </a:lnSpc>
              <a:buNone/>
              <a:tabLst>
                <a:tab algn="l" pos="0"/>
              </a:tabLst>
            </a:pP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a:t>
            </a:r>
            <a:endParaRPr b="0" lang="en-US" sz="1400" spc="-1" strike="noStrike">
              <a:latin typeface="Arial"/>
            </a:endParaRPr>
          </a:p>
          <a:p>
            <a:pPr>
              <a:lnSpc>
                <a:spcPct val="100000"/>
              </a:lnSpc>
              <a:buNone/>
              <a:tabLst>
                <a:tab algn="l" pos="0"/>
              </a:tabLst>
            </a:pPr>
            <a:r>
              <a:rPr b="0" lang="tr-TR" sz="1400" spc="-1" strike="noStrike">
                <a:solidFill>
                  <a:srgbClr val="000000"/>
                </a:solidFill>
                <a:latin typeface="Courier New"/>
                <a:ea typeface="Calibri"/>
              </a:rPr>
              <a:t>}</a:t>
            </a:r>
            <a:endParaRPr b="0" lang="en-US" sz="1400" spc="-1" strike="noStrike">
              <a:latin typeface="Arial"/>
            </a:endParaRPr>
          </a:p>
          <a:p>
            <a:pPr>
              <a:lnSpc>
                <a:spcPct val="100000"/>
              </a:lnSpc>
              <a:buNone/>
              <a:tabLst>
                <a:tab algn="l" pos="0"/>
              </a:tabLst>
            </a:pPr>
            <a:endParaRPr b="0" lang="en-US" sz="1200" spc="-1" strike="noStrike">
              <a:latin typeface="Arial"/>
            </a:endParaRPr>
          </a:p>
          <a:p>
            <a:pPr>
              <a:lnSpc>
                <a:spcPct val="100000"/>
              </a:lnSpc>
              <a:buNone/>
              <a:tabLst>
                <a:tab algn="l" pos="0"/>
              </a:tabLst>
            </a:pPr>
            <a:r>
              <a:rPr b="1" lang="tr-TR" sz="1200" spc="-1" strike="noStrike">
                <a:solidFill>
                  <a:srgbClr val="000000"/>
                </a:solidFill>
                <a:latin typeface="Arial"/>
                <a:ea typeface="Times New Roman"/>
              </a:rPr>
              <a:t>Programı çalıştırdığımızda aşağıdaki ekran çıktısını elde ederiz.</a:t>
            </a:r>
            <a:endParaRPr b="0" lang="en-US" sz="1200" spc="-1" strike="noStrike">
              <a:latin typeface="Arial"/>
            </a:endParaRPr>
          </a:p>
          <a:p>
            <a:pPr>
              <a:lnSpc>
                <a:spcPct val="100000"/>
              </a:lnSpc>
              <a:buNone/>
              <a:tabLst>
                <a:tab algn="l" pos="0"/>
              </a:tabLst>
            </a:pPr>
            <a:endParaRPr b="0" lang="en-US" sz="1800" spc="-1" strike="noStrike">
              <a:latin typeface="Arial"/>
            </a:endParaRPr>
          </a:p>
        </p:txBody>
      </p:sp>
      <p:pic>
        <p:nvPicPr>
          <p:cNvPr id="367" name="Picture 1" descr="resim2_2"/>
          <p:cNvPicPr/>
          <p:nvPr/>
        </p:nvPicPr>
        <p:blipFill>
          <a:blip r:embed="rId1"/>
          <a:stretch/>
        </p:blipFill>
        <p:spPr>
          <a:xfrm>
            <a:off x="755640" y="4611960"/>
            <a:ext cx="2714400" cy="504360"/>
          </a:xfrm>
          <a:prstGeom prst="rect">
            <a:avLst/>
          </a:prstGeom>
          <a:ln w="0">
            <a:noFill/>
          </a:ln>
        </p:spPr>
      </p:pic>
      <p:sp>
        <p:nvSpPr>
          <p:cNvPr id="368" name="Rectangle 3"/>
          <p:cNvSpPr/>
          <p:nvPr/>
        </p:nvSpPr>
        <p:spPr>
          <a:xfrm>
            <a:off x="0" y="961920"/>
            <a:ext cx="9143640" cy="45684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sldNum" idx="23"/>
          </p:nvPr>
        </p:nvSpPr>
        <p:spPr>
          <a:xfrm>
            <a:off x="3809880" y="6172200"/>
            <a:ext cx="1828440" cy="364680"/>
          </a:xfrm>
          <a:prstGeom prst="rect">
            <a:avLst/>
          </a:prstGeom>
          <a:noFill/>
          <a:ln w="0">
            <a:noFill/>
          </a:ln>
        </p:spPr>
        <p:txBody>
          <a:bodyPr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004E5857-614D-4DC5-99DE-E0D1574497BA}" type="slidenum">
              <a:rPr b="1" lang="tr-TR" sz="1200" spc="-1" strike="noStrike">
                <a:solidFill>
                  <a:srgbClr val="808080"/>
                </a:solidFill>
                <a:latin typeface="Trebuchet MS"/>
              </a:rPr>
              <a:t>&lt;number&gt;</a:t>
            </a:fld>
            <a:endParaRPr b="0" lang="en-US" sz="1200" spc="-1" strike="noStrike">
              <a:latin typeface="Times New Roman"/>
            </a:endParaRPr>
          </a:p>
        </p:txBody>
      </p:sp>
      <p:sp>
        <p:nvSpPr>
          <p:cNvPr id="370" name="Başlık 1"/>
          <p:cNvSpPr/>
          <p:nvPr/>
        </p:nvSpPr>
        <p:spPr>
          <a:xfrm>
            <a:off x="233640" y="116640"/>
            <a:ext cx="8481600" cy="533160"/>
          </a:xfrm>
          <a:prstGeom prst="rect">
            <a:avLst/>
          </a:prstGeom>
          <a:solidFill>
            <a:srgbClr val="ff8021"/>
          </a:solidFill>
          <a:ln>
            <a:solidFill>
              <a:srgbClr val="ffffff"/>
            </a:solidFill>
            <a:round/>
          </a:ln>
          <a:effectLst>
            <a:outerShdw blurRad="63360" dir="5400000" dist="50760" rotWithShape="0" sx="98000" sy="98000">
              <a:srgbClr val="000000">
                <a:alpha val="20000"/>
              </a:srgbClr>
            </a:outerShdw>
          </a:effectLst>
        </p:spPr>
        <p:style>
          <a:lnRef idx="3">
            <a:schemeClr val="lt1"/>
          </a:lnRef>
          <a:fillRef idx="1">
            <a:schemeClr val="accent5"/>
          </a:fillRef>
          <a:effectRef idx="1">
            <a:schemeClr val="accent5"/>
          </a:effectRef>
          <a:fontRef idx="minor"/>
        </p:style>
        <p:txBody>
          <a:bodyPr anchor="ctr">
            <a:normAutofit fontScale="90000"/>
          </a:bodyPr>
          <a:p>
            <a:pPr algn="ctr">
              <a:lnSpc>
                <a:spcPct val="100000"/>
              </a:lnSpc>
              <a:buNone/>
              <a:tabLst>
                <a:tab algn="l" pos="0"/>
              </a:tabLst>
            </a:pPr>
            <a:r>
              <a:rPr b="1" lang="tr-TR" sz="3200" spc="49" strike="noStrike">
                <a:solidFill>
                  <a:srgbClr val="fbfcfd">
                    <a:alpha val="95000"/>
                  </a:srgbClr>
                </a:solidFill>
                <a:latin typeface="Trebuchet MS"/>
              </a:rPr>
              <a:t>Sıra Sizde</a:t>
            </a:r>
            <a:endParaRPr b="0" lang="en-US" sz="3200" spc="-1" strike="noStrike">
              <a:latin typeface="Arial"/>
            </a:endParaRPr>
          </a:p>
        </p:txBody>
      </p:sp>
      <p:sp>
        <p:nvSpPr>
          <p:cNvPr id="371" name="Metin kutusu 3"/>
          <p:cNvSpPr/>
          <p:nvPr/>
        </p:nvSpPr>
        <p:spPr>
          <a:xfrm>
            <a:off x="439200" y="1124640"/>
            <a:ext cx="813564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800" spc="-1" strike="noStrike">
                <a:solidFill>
                  <a:srgbClr val="000000"/>
                </a:solidFill>
                <a:latin typeface="Trebuchet MS"/>
              </a:rPr>
              <a:t>Eğer aynı örnekte (Örnek 2) </a:t>
            </a:r>
            <a:r>
              <a:rPr b="0" i="1" lang="tr-TR" sz="1800" spc="-1" strike="noStrike">
                <a:solidFill>
                  <a:srgbClr val="000000"/>
                </a:solidFill>
                <a:latin typeface="Trebuchet MS"/>
              </a:rPr>
              <a:t>toplam değişkeninin veri tipini </a:t>
            </a:r>
            <a:r>
              <a:rPr b="1" lang="tr-TR" sz="1800" spc="-1" strike="noStrike">
                <a:solidFill>
                  <a:srgbClr val="000000"/>
                </a:solidFill>
                <a:latin typeface="Trebuchet MS"/>
              </a:rPr>
              <a:t>byte</a:t>
            </a:r>
            <a:r>
              <a:rPr b="0" lang="tr-TR" sz="1800" spc="-1" strike="noStrike">
                <a:solidFill>
                  <a:srgbClr val="000000"/>
                </a:solidFill>
                <a:latin typeface="Trebuchet MS"/>
              </a:rPr>
              <a:t> olarak değiştirse idik derleyicimiz ne yapardı?</a:t>
            </a:r>
            <a:endParaRPr b="0" lang="en-US" sz="1800" spc="-1" strike="noStrike">
              <a:latin typeface="Arial"/>
            </a:endParaRPr>
          </a:p>
        </p:txBody>
      </p:sp>
      <p:sp>
        <p:nvSpPr>
          <p:cNvPr id="372" name="Metin kutusu 4"/>
          <p:cNvSpPr/>
          <p:nvPr/>
        </p:nvSpPr>
        <p:spPr>
          <a:xfrm>
            <a:off x="4227480" y="4941000"/>
            <a:ext cx="4405680" cy="363960"/>
          </a:xfrm>
          <a:prstGeom prst="rect">
            <a:avLst/>
          </a:prstGeom>
          <a:noFill/>
          <a:ln w="0">
            <a:noFill/>
          </a:ln>
        </p:spPr>
        <p:style>
          <a:lnRef idx="0"/>
          <a:fillRef idx="0"/>
          <a:effectRef idx="0"/>
          <a:fontRef idx="minor"/>
        </p:style>
        <p:txBody>
          <a:bodyPr wrap="none" lIns="90000" rIns="90000" tIns="45000" bIns="45000" anchor="t">
            <a:spAutoFit/>
          </a:bodyPr>
          <a:p>
            <a:pPr algn="r">
              <a:lnSpc>
                <a:spcPct val="100000"/>
              </a:lnSpc>
              <a:buNone/>
            </a:pPr>
            <a:r>
              <a:rPr b="1" lang="tr-TR" sz="1400" spc="-1" strike="noStrike">
                <a:solidFill>
                  <a:srgbClr val="000000"/>
                </a:solidFill>
                <a:latin typeface="Trebuchet MS"/>
              </a:rPr>
              <a:t>Not: </a:t>
            </a:r>
            <a:r>
              <a:rPr b="0" lang="tr-TR" sz="1400" spc="-1" strike="noStrike">
                <a:solidFill>
                  <a:srgbClr val="000000"/>
                </a:solidFill>
                <a:latin typeface="Trebuchet MS"/>
              </a:rPr>
              <a:t>Doğru / Yanlış olarak cevaplayacaksınız</a:t>
            </a:r>
            <a:r>
              <a:rPr b="0" lang="tr-TR" sz="1800" spc="-1" strike="noStrike">
                <a:solidFill>
                  <a:srgbClr val="000000"/>
                </a:solidFill>
                <a:latin typeface="Trebuchet M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PlaceHolder 1"/>
          <p:cNvSpPr>
            <a:spLocks noGrp="1"/>
          </p:cNvSpPr>
          <p:nvPr>
            <p:ph type="title"/>
          </p:nvPr>
        </p:nvSpPr>
        <p:spPr>
          <a:xfrm>
            <a:off x="391680" y="118080"/>
            <a:ext cx="8208720" cy="863640"/>
          </a:xfrm>
          <a:prstGeom prst="rect">
            <a:avLst/>
          </a:prstGeom>
          <a:noFill/>
          <a:ln w="0">
            <a:noFill/>
          </a:ln>
        </p:spPr>
        <p:txBody>
          <a:bodyPr lIns="0" rIns="0" tIns="0" bIns="0" anchor="t">
            <a:noAutofit/>
          </a:bodyPr>
          <a:p>
            <a:pPr algn="just">
              <a:lnSpc>
                <a:spcPct val="100000"/>
              </a:lnSpc>
              <a:buNone/>
              <a:tabLst>
                <a:tab algn="l" pos="0"/>
              </a:tabLst>
            </a:pPr>
            <a:r>
              <a:rPr b="0" lang="tr-TR" sz="1800" spc="-1" strike="noStrike">
                <a:latin typeface="Trebuchet MS"/>
              </a:rPr>
              <a:t>Aynı örnekte </a:t>
            </a:r>
            <a:r>
              <a:rPr b="0" lang="tr-TR" sz="1800" spc="-1" strike="noStrike">
                <a:solidFill>
                  <a:srgbClr val="ff0000"/>
                </a:solidFill>
                <a:latin typeface="Trebuchet MS"/>
              </a:rPr>
              <a:t>toplam değişkeninin veri tipini </a:t>
            </a:r>
            <a:r>
              <a:rPr b="1" lang="tr-TR" sz="1800" spc="-1" strike="noStrike">
                <a:solidFill>
                  <a:srgbClr val="ff0000"/>
                </a:solidFill>
                <a:latin typeface="Trebuchet MS"/>
              </a:rPr>
              <a:t>byte</a:t>
            </a:r>
            <a:r>
              <a:rPr b="0" lang="tr-TR" sz="1800" spc="-1" strike="noStrike">
                <a:solidFill>
                  <a:srgbClr val="ff0000"/>
                </a:solidFill>
                <a:latin typeface="Trebuchet MS"/>
              </a:rPr>
              <a:t> </a:t>
            </a:r>
            <a:r>
              <a:rPr b="0" lang="tr-TR" sz="1800" spc="-1" strike="noStrike">
                <a:latin typeface="Trebuchet MS"/>
              </a:rPr>
              <a:t>olarak değiştirsek derleyicimiz </a:t>
            </a:r>
            <a:r>
              <a:rPr b="1" lang="tr-TR" sz="1800" spc="-1" strike="noStrike">
                <a:latin typeface="Trebuchet MS"/>
              </a:rPr>
              <a:t>int tipinin byte veri tipine dönüştürülemeyeceğini belirten </a:t>
            </a:r>
            <a:r>
              <a:rPr b="0" lang="tr-TR" sz="1800" spc="-1" strike="noStrike">
                <a:latin typeface="Trebuchet MS"/>
              </a:rPr>
              <a:t>aşağıdaki gibi bir hata mesajı verecektir.</a:t>
            </a:r>
            <a:endParaRPr b="0" lang="tr-TR" sz="1800" spc="-1" strike="noStrike">
              <a:solidFill>
                <a:srgbClr val="000000"/>
              </a:solidFill>
              <a:latin typeface="Trebuchet MS"/>
            </a:endParaRPr>
          </a:p>
        </p:txBody>
      </p:sp>
      <p:sp>
        <p:nvSpPr>
          <p:cNvPr id="374" name="PlaceHolder 2"/>
          <p:cNvSpPr>
            <a:spLocks noGrp="1"/>
          </p:cNvSpPr>
          <p:nvPr>
            <p:ph type="sldNum" idx="24"/>
          </p:nvPr>
        </p:nvSpPr>
        <p:spPr>
          <a:xfrm>
            <a:off x="3809880" y="6172200"/>
            <a:ext cx="1828440" cy="364680"/>
          </a:xfrm>
          <a:prstGeom prst="rect">
            <a:avLst/>
          </a:prstGeom>
          <a:noFill/>
          <a:ln w="0">
            <a:noFill/>
          </a:ln>
        </p:spPr>
        <p:txBody>
          <a:bodyPr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F5E4B12D-85AE-4430-95BF-B2244E6B8B37}" type="slidenum">
              <a:rPr b="1" lang="tr-TR" sz="1200" spc="-1" strike="noStrike">
                <a:solidFill>
                  <a:srgbClr val="808080"/>
                </a:solidFill>
                <a:latin typeface="Trebuchet MS"/>
              </a:rPr>
              <a:t>&lt;number&gt;</a:t>
            </a:fld>
            <a:endParaRPr b="0" lang="en-US" sz="1200" spc="-1" strike="noStrike">
              <a:latin typeface="Times New Roman"/>
            </a:endParaRPr>
          </a:p>
        </p:txBody>
      </p:sp>
      <p:sp>
        <p:nvSpPr>
          <p:cNvPr id="375" name="mmprod_feedback_7000"/>
          <p:cNvSpPr/>
          <p:nvPr/>
        </p:nvSpPr>
        <p:spPr>
          <a:xfrm>
            <a:off x="1463040" y="263700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500" spc="-1" strike="noStrike">
                <a:solidFill>
                  <a:srgbClr val="2b333c"/>
                </a:solidFill>
                <a:latin typeface="Times New Roman"/>
              </a:rPr>
              <a:t>Doğru - Devam için tıklayınız</a:t>
            </a:r>
            <a:endParaRPr b="0" lang="en-US" sz="1500" spc="-1" strike="noStrike">
              <a:latin typeface="Arial"/>
            </a:endParaRPr>
          </a:p>
        </p:txBody>
      </p:sp>
      <p:sp>
        <p:nvSpPr>
          <p:cNvPr id="376" name="mmprod_feedback_7002"/>
          <p:cNvSpPr/>
          <p:nvPr/>
        </p:nvSpPr>
        <p:spPr>
          <a:xfrm>
            <a:off x="4496040" y="2637000"/>
            <a:ext cx="354528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just">
              <a:lnSpc>
                <a:spcPct val="100000"/>
              </a:lnSpc>
              <a:buNone/>
            </a:pPr>
            <a:r>
              <a:rPr b="0" lang="en-US" sz="1500" spc="-1" strike="noStrike">
                <a:solidFill>
                  <a:srgbClr val="2b333c"/>
                </a:solidFill>
                <a:latin typeface="Times New Roman"/>
              </a:rPr>
              <a:t>Yanlış – </a:t>
            </a:r>
            <a:r>
              <a:rPr b="0" i="1" lang="tr-TR" sz="1200" spc="-1" strike="noStrike">
                <a:solidFill>
                  <a:srgbClr val="2b333c"/>
                </a:solidFill>
                <a:latin typeface="Times New Roman"/>
              </a:rPr>
              <a:t>toplam değişkeninin tipini değiştirip tekrar çalıştırınız.</a:t>
            </a:r>
            <a:endParaRPr b="0" lang="en-US" sz="1200" spc="-1" strike="noStrike">
              <a:latin typeface="Arial"/>
            </a:endParaRPr>
          </a:p>
        </p:txBody>
      </p:sp>
      <p:sp>
        <p:nvSpPr>
          <p:cNvPr id="377" name="mmprod_feedback_7009"/>
          <p:cNvSpPr/>
          <p:nvPr/>
        </p:nvSpPr>
        <p:spPr>
          <a:xfrm>
            <a:off x="2743200" y="359892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500" spc="-1" strike="noStrike">
                <a:solidFill>
                  <a:srgbClr val="2b333c"/>
                </a:solidFill>
                <a:latin typeface="Times New Roman"/>
              </a:rPr>
              <a:t>You answered this correctly!</a:t>
            </a:r>
            <a:endParaRPr b="0" lang="en-US" sz="1500" spc="-1" strike="noStrike">
              <a:latin typeface="Arial"/>
            </a:endParaRPr>
          </a:p>
        </p:txBody>
      </p:sp>
      <p:sp>
        <p:nvSpPr>
          <p:cNvPr id="378" name="mmprod_feedback_7006"/>
          <p:cNvSpPr/>
          <p:nvPr/>
        </p:nvSpPr>
        <p:spPr>
          <a:xfrm>
            <a:off x="2743200" y="3338280"/>
            <a:ext cx="512028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tr-TR" sz="1500" spc="-1" strike="noStrike">
                <a:solidFill>
                  <a:srgbClr val="2b333c"/>
                </a:solidFill>
                <a:latin typeface="Times New Roman"/>
              </a:rPr>
              <a:t>Cevabınız</a:t>
            </a:r>
            <a:r>
              <a:rPr b="0" lang="en-US" sz="1500" spc="-1" strike="noStrike">
                <a:solidFill>
                  <a:srgbClr val="2b333c"/>
                </a:solidFill>
                <a:latin typeface="Times New Roman"/>
              </a:rPr>
              <a:t>:</a:t>
            </a:r>
            <a:endParaRPr b="0" lang="en-US" sz="1500" spc="-1" strike="noStrike">
              <a:latin typeface="Arial"/>
            </a:endParaRPr>
          </a:p>
        </p:txBody>
      </p:sp>
      <p:sp>
        <p:nvSpPr>
          <p:cNvPr id="379" name="mmprod_feedback_7010"/>
          <p:cNvSpPr/>
          <p:nvPr/>
        </p:nvSpPr>
        <p:spPr>
          <a:xfrm>
            <a:off x="2743200" y="3859560"/>
            <a:ext cx="512028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tr-TR" sz="1500" spc="-1" strike="noStrike">
                <a:solidFill>
                  <a:srgbClr val="2b333c"/>
                </a:solidFill>
                <a:latin typeface="Times New Roman"/>
              </a:rPr>
              <a:t>Doğrusu</a:t>
            </a:r>
            <a:r>
              <a:rPr b="0" lang="en-US" sz="1500" spc="-1" strike="noStrike">
                <a:solidFill>
                  <a:srgbClr val="2b333c"/>
                </a:solidFill>
                <a:latin typeface="Times New Roman"/>
              </a:rPr>
              <a:t>:</a:t>
            </a:r>
            <a:endParaRPr b="0" lang="en-US" sz="1500" spc="-1" strike="noStrike">
              <a:latin typeface="Arial"/>
            </a:endParaRPr>
          </a:p>
        </p:txBody>
      </p:sp>
      <p:sp>
        <p:nvSpPr>
          <p:cNvPr id="380" name="mmprod_feedback_7007"/>
          <p:cNvSpPr/>
          <p:nvPr/>
        </p:nvSpPr>
        <p:spPr>
          <a:xfrm>
            <a:off x="2747160" y="458100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500" spc="-1" strike="noStrike">
                <a:solidFill>
                  <a:srgbClr val="2b333c"/>
                </a:solidFill>
                <a:latin typeface="Times New Roman"/>
              </a:rPr>
              <a:t>Devam etmeden önce soruyu cevaplayınız</a:t>
            </a:r>
            <a:endParaRPr b="0" lang="en-US" sz="1500" spc="-1" strike="noStrike">
              <a:latin typeface="Arial"/>
            </a:endParaRPr>
          </a:p>
        </p:txBody>
      </p:sp>
      <p:grpSp>
        <p:nvGrpSpPr>
          <p:cNvPr id="381" name="mmprod_Button104"/>
          <p:cNvGrpSpPr/>
          <p:nvPr/>
        </p:nvGrpSpPr>
        <p:grpSpPr>
          <a:xfrm>
            <a:off x="5712480" y="3894120"/>
            <a:ext cx="870840" cy="312480"/>
            <a:chOff x="5712480" y="3894120"/>
            <a:chExt cx="870840" cy="312480"/>
          </a:xfrm>
        </p:grpSpPr>
        <p:sp>
          <p:nvSpPr>
            <p:cNvPr id="382" name="mmprod_ButtonShape104"/>
            <p:cNvSpPr/>
            <p:nvPr/>
          </p:nvSpPr>
          <p:spPr>
            <a:xfrm>
              <a:off x="5712480" y="3894120"/>
              <a:ext cx="870840" cy="31248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383" name="mmprod_ButtonText105"/>
            <p:cNvSpPr/>
            <p:nvPr/>
          </p:nvSpPr>
          <p:spPr>
            <a:xfrm>
              <a:off x="5738040" y="3919680"/>
              <a:ext cx="820080" cy="26172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rPr>
                <a:t>Tamam</a:t>
              </a:r>
              <a:endParaRPr b="0" lang="en-US" sz="1400" spc="-1" strike="noStrike">
                <a:latin typeface="Arial"/>
              </a:endParaRPr>
            </a:p>
          </p:txBody>
        </p:sp>
      </p:grpSp>
      <p:grpSp>
        <p:nvGrpSpPr>
          <p:cNvPr id="384" name="mmprod_Button106"/>
          <p:cNvGrpSpPr/>
          <p:nvPr/>
        </p:nvGrpSpPr>
        <p:grpSpPr>
          <a:xfrm>
            <a:off x="6672600" y="3894120"/>
            <a:ext cx="870840" cy="312480"/>
            <a:chOff x="6672600" y="3894120"/>
            <a:chExt cx="870840" cy="312480"/>
          </a:xfrm>
        </p:grpSpPr>
        <p:sp>
          <p:nvSpPr>
            <p:cNvPr id="385" name="mmprod_ButtonShape106"/>
            <p:cNvSpPr/>
            <p:nvPr/>
          </p:nvSpPr>
          <p:spPr>
            <a:xfrm>
              <a:off x="6672600" y="3894120"/>
              <a:ext cx="870840" cy="31248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386" name="mmprod_ButtonText107"/>
            <p:cNvSpPr/>
            <p:nvPr/>
          </p:nvSpPr>
          <p:spPr>
            <a:xfrm>
              <a:off x="6698160" y="3919680"/>
              <a:ext cx="820080" cy="26172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rPr>
                <a:t>Sil</a:t>
              </a:r>
              <a:endParaRPr b="0" lang="en-US" sz="1400" spc="-1" strike="noStrike">
                <a:latin typeface="Arial"/>
              </a:endParaRPr>
            </a:p>
          </p:txBody>
        </p:sp>
      </p:grpSp>
      <p:pic>
        <p:nvPicPr>
          <p:cNvPr id="387" name="Picture 2" descr="resim2_3"/>
          <p:cNvPicPr/>
          <p:nvPr/>
        </p:nvPicPr>
        <p:blipFill>
          <a:blip r:embed="rId1"/>
          <a:stretch/>
        </p:blipFill>
        <p:spPr>
          <a:xfrm>
            <a:off x="3118320" y="1015200"/>
            <a:ext cx="5238360" cy="599760"/>
          </a:xfrm>
          <a:prstGeom prst="rect">
            <a:avLst/>
          </a:prstGeom>
          <a:ln w="0">
            <a:noFill/>
          </a:ln>
        </p:spPr>
      </p:pic>
      <p:grpSp>
        <p:nvGrpSpPr>
          <p:cNvPr id="388" name="mmprod_answer10123"/>
          <p:cNvGrpSpPr/>
          <p:nvPr/>
        </p:nvGrpSpPr>
        <p:grpSpPr>
          <a:xfrm>
            <a:off x="1221840" y="1676520"/>
            <a:ext cx="4490280" cy="308880"/>
            <a:chOff x="1221840" y="1676520"/>
            <a:chExt cx="4490280" cy="308880"/>
          </a:xfrm>
        </p:grpSpPr>
        <p:sp>
          <p:nvSpPr>
            <p:cNvPr id="389" name="mmprod_s2_1041"/>
            <p:cNvSpPr/>
            <p:nvPr/>
          </p:nvSpPr>
          <p:spPr>
            <a:xfrm>
              <a:off x="1551960" y="1676520"/>
              <a:ext cx="35532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A) </a:t>
              </a:r>
              <a:endParaRPr b="0" lang="en-US" sz="1800" spc="-1" strike="noStrike">
                <a:latin typeface="Arial"/>
              </a:endParaRPr>
            </a:p>
          </p:txBody>
        </p:sp>
        <p:sp>
          <p:nvSpPr>
            <p:cNvPr id="390" name="mmprod_s1_1021"/>
            <p:cNvSpPr/>
            <p:nvPr/>
          </p:nvSpPr>
          <p:spPr>
            <a:xfrm>
              <a:off x="1907640" y="1711440"/>
              <a:ext cx="380448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Doğru</a:t>
              </a:r>
              <a:endParaRPr b="0" lang="en-US" sz="1800" spc="-1" strike="noStrike">
                <a:latin typeface="Arial"/>
              </a:endParaRPr>
            </a:p>
          </p:txBody>
        </p:sp>
        <p:pic>
          <p:nvPicPr>
            <p:cNvPr id="391" name="mmprod_answer_input10123" descr=""/>
            <p:cNvPicPr/>
            <p:nvPr/>
          </p:nvPicPr>
          <p:blipFill>
            <a:blip r:embed="rId2"/>
            <a:stretch/>
          </p:blipFill>
          <p:spPr>
            <a:xfrm>
              <a:off x="1221840" y="1711440"/>
              <a:ext cx="205200" cy="204120"/>
            </a:xfrm>
            <a:prstGeom prst="rect">
              <a:avLst/>
            </a:prstGeom>
            <a:ln w="0">
              <a:noFill/>
            </a:ln>
          </p:spPr>
        </p:pic>
      </p:grpSp>
      <p:grpSp>
        <p:nvGrpSpPr>
          <p:cNvPr id="392" name="mmprod_answer10125"/>
          <p:cNvGrpSpPr/>
          <p:nvPr/>
        </p:nvGrpSpPr>
        <p:grpSpPr>
          <a:xfrm>
            <a:off x="1221840" y="2160000"/>
            <a:ext cx="4490280" cy="273960"/>
            <a:chOff x="1221840" y="2160000"/>
            <a:chExt cx="4490280" cy="273960"/>
          </a:xfrm>
        </p:grpSpPr>
        <p:sp>
          <p:nvSpPr>
            <p:cNvPr id="393" name="mmprod_s2_1042"/>
            <p:cNvSpPr/>
            <p:nvPr/>
          </p:nvSpPr>
          <p:spPr>
            <a:xfrm>
              <a:off x="1551960" y="2160000"/>
              <a:ext cx="34272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B) </a:t>
              </a:r>
              <a:endParaRPr b="0" lang="en-US" sz="1800" spc="-1" strike="noStrike">
                <a:latin typeface="Arial"/>
              </a:endParaRPr>
            </a:p>
          </p:txBody>
        </p:sp>
        <p:sp>
          <p:nvSpPr>
            <p:cNvPr id="394" name="mmprod_s1_1022"/>
            <p:cNvSpPr/>
            <p:nvPr/>
          </p:nvSpPr>
          <p:spPr>
            <a:xfrm>
              <a:off x="1894680" y="2160000"/>
              <a:ext cx="381744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Yanlış</a:t>
              </a:r>
              <a:endParaRPr b="0" lang="en-US" sz="1800" spc="-1" strike="noStrike">
                <a:latin typeface="Arial"/>
              </a:endParaRPr>
            </a:p>
          </p:txBody>
        </p:sp>
        <p:pic>
          <p:nvPicPr>
            <p:cNvPr id="395" name="mmprod_answer_input10125" descr=""/>
            <p:cNvPicPr/>
            <p:nvPr/>
          </p:nvPicPr>
          <p:blipFill>
            <a:blip r:embed="rId3"/>
            <a:stretch/>
          </p:blipFill>
          <p:spPr>
            <a:xfrm>
              <a:off x="1221840" y="2194920"/>
              <a:ext cx="205200" cy="204120"/>
            </a:xfrm>
            <a:prstGeom prst="rect">
              <a:avLst/>
            </a:prstGeom>
            <a:ln w="0">
              <a:noFill/>
            </a:ln>
          </p:spPr>
        </p:pic>
      </p:grpSp>
      <p:sp>
        <p:nvSpPr>
          <p:cNvPr id="396" name="mmprod_feedback_7011"/>
          <p:cNvSpPr/>
          <p:nvPr/>
        </p:nvSpPr>
        <p:spPr>
          <a:xfrm>
            <a:off x="2743200" y="359892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500" spc="-1" strike="noStrike">
                <a:solidFill>
                  <a:srgbClr val="2b333c"/>
                </a:solidFill>
                <a:latin typeface="Times New Roman"/>
              </a:rPr>
              <a:t>You did not answer this question completely</a:t>
            </a:r>
            <a:endParaRPr b="0" lang="en-US" sz="15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499"/>
                                          </p:stCondLst>
                                        </p:cTn>
                                        <p:tgtEl>
                                          <p:spTgt spid="3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499"/>
                                          </p:stCondLst>
                                        </p:cTn>
                                        <p:tgtEl>
                                          <p:spTgt spid="3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499"/>
                                          </p:stCondLst>
                                        </p:cTn>
                                        <p:tgtEl>
                                          <p:spTgt spid="3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499"/>
                                          </p:stCondLst>
                                        </p:cTn>
                                        <p:tgtEl>
                                          <p:spTgt spid="3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499"/>
                                          </p:stCondLst>
                                        </p:cTn>
                                        <p:tgtEl>
                                          <p:spTgt spid="3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499"/>
                                          </p:stCondLst>
                                        </p:cTn>
                                        <p:tgtEl>
                                          <p:spTgt spid="38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499"/>
                                          </p:stCondLst>
                                        </p:cTn>
                                        <p:tgtEl>
                                          <p:spTgt spid="3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Dikdörtgen 3"/>
          <p:cNvSpPr/>
          <p:nvPr/>
        </p:nvSpPr>
        <p:spPr>
          <a:xfrm>
            <a:off x="24840" y="698040"/>
            <a:ext cx="9011520" cy="45385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800" spc="-1" strike="noStrike">
                <a:solidFill>
                  <a:srgbClr val="000000"/>
                </a:solidFill>
                <a:latin typeface="Trebuchet MS"/>
              </a:rPr>
              <a:t>Java dilinde String veri tipini sayısal veri tiplerinden herhangi birine ( Byte, Double, Float, Integer, Long, Short) dönüştürmek için </a:t>
            </a:r>
            <a:r>
              <a:rPr b="1" lang="tr-TR" sz="1800" spc="-1" strike="noStrike">
                <a:solidFill>
                  <a:srgbClr val="000000"/>
                </a:solidFill>
                <a:latin typeface="Trebuchet MS"/>
              </a:rPr>
              <a:t>parse </a:t>
            </a:r>
            <a:r>
              <a:rPr b="0" lang="tr-TR" sz="1800" spc="-1" strike="noStrike">
                <a:solidFill>
                  <a:srgbClr val="000000"/>
                </a:solidFill>
                <a:latin typeface="Trebuchet MS"/>
              </a:rPr>
              <a:t>deyimi kullanılır. </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tr-TR" sz="1800" spc="-1" strike="noStrike">
                <a:solidFill>
                  <a:srgbClr val="000000"/>
                </a:solidFill>
                <a:latin typeface="Trebuchet MS"/>
              </a:rPr>
              <a:t>Örneğin;</a:t>
            </a:r>
            <a:endParaRPr b="0" lang="en-US" sz="1800" spc="-1" strike="noStrike">
              <a:latin typeface="Arial"/>
            </a:endParaRPr>
          </a:p>
          <a:p>
            <a:pPr>
              <a:lnSpc>
                <a:spcPct val="100000"/>
              </a:lnSpc>
              <a:buNone/>
            </a:pPr>
            <a:r>
              <a:rPr b="0" lang="tr-TR" sz="1800" spc="-1" strike="noStrike">
                <a:solidFill>
                  <a:srgbClr val="000000"/>
                </a:solidFill>
                <a:latin typeface="Trebuchet MS"/>
              </a:rPr>
              <a:t> </a:t>
            </a:r>
            <a:r>
              <a:rPr b="0" lang="tr-TR" sz="1800" spc="-1" strike="noStrike">
                <a:solidFill>
                  <a:srgbClr val="000000"/>
                </a:solidFill>
                <a:latin typeface="Trebuchet MS"/>
              </a:rPr>
              <a:t>	</a:t>
            </a:r>
            <a:r>
              <a:rPr b="0" lang="tr-TR" sz="1800" spc="-1" strike="noStrike">
                <a:solidFill>
                  <a:srgbClr val="000000"/>
                </a:solidFill>
                <a:latin typeface="Times New Roman"/>
              </a:rPr>
              <a:t>String türdeki bir sayıyı </a:t>
            </a:r>
            <a:r>
              <a:rPr b="1" lang="tr-TR" sz="1800" spc="-1" strike="noStrike">
                <a:solidFill>
                  <a:srgbClr val="000000"/>
                </a:solidFill>
                <a:latin typeface="Times New Roman"/>
              </a:rPr>
              <a:t>int </a:t>
            </a:r>
            <a:r>
              <a:rPr b="0" lang="tr-TR" sz="1800" spc="-1" strike="noStrike">
                <a:solidFill>
                  <a:srgbClr val="000000"/>
                </a:solidFill>
                <a:latin typeface="Times New Roman"/>
              </a:rPr>
              <a:t>veri tipine dönüştürmek için; </a:t>
            </a:r>
            <a:endParaRPr b="0" lang="en-US" sz="1800" spc="-1" strike="noStrike">
              <a:latin typeface="Arial"/>
            </a:endParaRPr>
          </a:p>
          <a:p>
            <a:pPr marL="457200" algn="just">
              <a:lnSpc>
                <a:spcPct val="100000"/>
              </a:lnSpc>
              <a:buNone/>
              <a:tabLst>
                <a:tab algn="r" pos="449280"/>
              </a:tabLst>
            </a:pPr>
            <a:r>
              <a:rPr b="1" lang="tr-TR" sz="1200" spc="-1" strike="noStrike">
                <a:solidFill>
                  <a:srgbClr val="00339a"/>
                </a:solidFill>
                <a:latin typeface="Courier New"/>
                <a:ea typeface="Times New Roman"/>
              </a:rPr>
              <a:t>	</a:t>
            </a:r>
            <a:r>
              <a:rPr b="1" lang="tr-TR" sz="1400" spc="-1" strike="noStrike">
                <a:solidFill>
                  <a:srgbClr val="00339a"/>
                </a:solidFill>
                <a:latin typeface="Courier New"/>
                <a:ea typeface="Times New Roman"/>
              </a:rPr>
              <a:t>Integer.parseInt</a:t>
            </a:r>
            <a:r>
              <a:rPr b="1" lang="tr-TR" sz="1400" spc="-1" strike="noStrike">
                <a:solidFill>
                  <a:srgbClr val="000000"/>
                </a:solidFill>
                <a:latin typeface="Courier New"/>
                <a:ea typeface="Times New Roman"/>
              </a:rPr>
              <a:t>(string_degisken)</a:t>
            </a:r>
            <a:endParaRPr b="0" lang="en-US" sz="1400" spc="-1" strike="noStrike">
              <a:latin typeface="Arial"/>
            </a:endParaRPr>
          </a:p>
          <a:p>
            <a:pPr marL="457200" algn="just">
              <a:lnSpc>
                <a:spcPct val="100000"/>
              </a:lnSpc>
              <a:buNone/>
              <a:tabLst>
                <a:tab algn="r" pos="449280"/>
              </a:tabLst>
            </a:pPr>
            <a:r>
              <a:rPr b="1" lang="tr-TR" sz="1800" spc="-1" strike="noStrike">
                <a:solidFill>
                  <a:srgbClr val="000000"/>
                </a:solidFill>
                <a:latin typeface="Times New Roman"/>
                <a:ea typeface="Times New Roman"/>
              </a:rPr>
              <a:t>	</a:t>
            </a:r>
            <a:endParaRPr b="0" lang="en-US" sz="1800" spc="-1" strike="noStrike">
              <a:latin typeface="Arial"/>
            </a:endParaRPr>
          </a:p>
          <a:p>
            <a:pPr marL="457200" algn="just">
              <a:lnSpc>
                <a:spcPct val="100000"/>
              </a:lnSpc>
              <a:buNone/>
              <a:tabLst>
                <a:tab algn="r" pos="449280"/>
              </a:tabLst>
            </a:pPr>
            <a:r>
              <a:rPr b="1" lang="tr-TR" sz="1800" spc="-1" strike="noStrike">
                <a:solidFill>
                  <a:srgbClr val="000000"/>
                </a:solidFill>
                <a:latin typeface="Times New Roman"/>
                <a:ea typeface="Times New Roman"/>
              </a:rPr>
              <a:t>	</a:t>
            </a:r>
            <a:r>
              <a:rPr b="1" lang="tr-TR" sz="1800" spc="-1" strike="noStrike">
                <a:solidFill>
                  <a:srgbClr val="000000"/>
                </a:solidFill>
                <a:latin typeface="Times New Roman"/>
                <a:ea typeface="Times New Roman"/>
              </a:rPr>
              <a:t>double </a:t>
            </a:r>
            <a:r>
              <a:rPr b="0" lang="tr-TR" sz="1800" spc="-1" strike="noStrike">
                <a:solidFill>
                  <a:srgbClr val="000000"/>
                </a:solidFill>
                <a:latin typeface="Times New Roman"/>
                <a:ea typeface="Times New Roman"/>
              </a:rPr>
              <a:t>veri tipine dönüştürmek için;</a:t>
            </a:r>
            <a:endParaRPr b="0" lang="en-US" sz="1800" spc="-1" strike="noStrike">
              <a:latin typeface="Arial"/>
            </a:endParaRPr>
          </a:p>
          <a:p>
            <a:pPr marL="457200" algn="just">
              <a:lnSpc>
                <a:spcPct val="100000"/>
              </a:lnSpc>
              <a:buNone/>
              <a:tabLst>
                <a:tab algn="r" pos="449280"/>
              </a:tabLst>
            </a:pPr>
            <a:r>
              <a:rPr b="1" lang="tr-TR" sz="1200" spc="-1" strike="noStrike">
                <a:solidFill>
                  <a:srgbClr val="00339a"/>
                </a:solidFill>
                <a:latin typeface="Courier New"/>
                <a:ea typeface="Times New Roman"/>
              </a:rPr>
              <a:t>	</a:t>
            </a:r>
            <a:r>
              <a:rPr b="1" lang="tr-TR" sz="1400" spc="-1" strike="noStrike">
                <a:solidFill>
                  <a:srgbClr val="00339a"/>
                </a:solidFill>
                <a:latin typeface="Courier New"/>
                <a:ea typeface="Times New Roman"/>
              </a:rPr>
              <a:t>Double.parseDouble</a:t>
            </a:r>
            <a:r>
              <a:rPr b="1" lang="tr-TR" sz="1400" spc="-1" strike="noStrike">
                <a:solidFill>
                  <a:srgbClr val="000000"/>
                </a:solidFill>
                <a:latin typeface="Courier New"/>
                <a:ea typeface="Times New Roman"/>
              </a:rPr>
              <a:t>(string_degisken)</a:t>
            </a:r>
            <a:endParaRPr b="0" lang="en-US" sz="1400" spc="-1" strike="noStrike">
              <a:latin typeface="Arial"/>
            </a:endParaRPr>
          </a:p>
          <a:p>
            <a:pPr marL="457200" algn="just">
              <a:lnSpc>
                <a:spcPct val="100000"/>
              </a:lnSpc>
              <a:buNone/>
              <a:tabLst>
                <a:tab algn="r" pos="449280"/>
              </a:tabLst>
            </a:pPr>
            <a:endParaRPr b="0" lang="en-US" sz="1800" spc="-1" strike="noStrike">
              <a:latin typeface="Arial"/>
            </a:endParaRPr>
          </a:p>
          <a:p>
            <a:pPr marL="457200" algn="just">
              <a:lnSpc>
                <a:spcPct val="100000"/>
              </a:lnSpc>
              <a:buNone/>
              <a:tabLst>
                <a:tab algn="r" pos="449280"/>
              </a:tabLst>
            </a:pPr>
            <a:r>
              <a:rPr b="1" lang="tr-TR" sz="1800" spc="-1" strike="noStrike">
                <a:solidFill>
                  <a:srgbClr val="000000"/>
                </a:solidFill>
                <a:latin typeface="Times New Roman"/>
                <a:ea typeface="Times New Roman"/>
              </a:rPr>
              <a:t>	</a:t>
            </a:r>
            <a:r>
              <a:rPr b="1" lang="tr-TR" sz="1800" spc="-1" strike="noStrike">
                <a:solidFill>
                  <a:srgbClr val="000000"/>
                </a:solidFill>
                <a:latin typeface="Times New Roman"/>
                <a:ea typeface="Times New Roman"/>
              </a:rPr>
              <a:t>float </a:t>
            </a:r>
            <a:r>
              <a:rPr b="0" lang="tr-TR" sz="1800" spc="-1" strike="noStrike">
                <a:solidFill>
                  <a:srgbClr val="000000"/>
                </a:solidFill>
                <a:latin typeface="Times New Roman"/>
                <a:ea typeface="Times New Roman"/>
              </a:rPr>
              <a:t>veri tipine dönüştürmek için ise;</a:t>
            </a:r>
            <a:endParaRPr b="0" lang="en-US" sz="1800" spc="-1" strike="noStrike">
              <a:latin typeface="Arial"/>
            </a:endParaRPr>
          </a:p>
          <a:p>
            <a:pPr marL="457200" algn="just">
              <a:lnSpc>
                <a:spcPct val="100000"/>
              </a:lnSpc>
              <a:buNone/>
              <a:tabLst>
                <a:tab algn="r" pos="449280"/>
              </a:tabLst>
            </a:pPr>
            <a:r>
              <a:rPr b="1" lang="tr-TR" sz="1200" spc="-1" strike="noStrike">
                <a:solidFill>
                  <a:srgbClr val="3333ff"/>
                </a:solidFill>
                <a:latin typeface="Arial Unicode MS"/>
                <a:ea typeface="Times New Roman"/>
              </a:rPr>
              <a:t>	</a:t>
            </a:r>
            <a:r>
              <a:rPr b="1" lang="tr-TR" sz="1400" spc="-1" strike="noStrike">
                <a:solidFill>
                  <a:srgbClr val="3333ff"/>
                </a:solidFill>
                <a:latin typeface="Courier New"/>
                <a:ea typeface="Times New Roman"/>
              </a:rPr>
              <a:t>Float.parseFloat</a:t>
            </a:r>
            <a:r>
              <a:rPr b="0" lang="tr-TR" sz="1400" spc="-1" strike="noStrike">
                <a:solidFill>
                  <a:srgbClr val="000000"/>
                </a:solidFill>
                <a:latin typeface="Courier New"/>
                <a:ea typeface="Times New Roman"/>
              </a:rPr>
              <a:t>(</a:t>
            </a:r>
            <a:r>
              <a:rPr b="1" lang="tr-TR" sz="1400" spc="-1" strike="noStrike">
                <a:solidFill>
                  <a:srgbClr val="000000"/>
                </a:solidFill>
                <a:latin typeface="Courier New"/>
                <a:ea typeface="Times New Roman"/>
              </a:rPr>
              <a:t>string_degisken</a:t>
            </a:r>
            <a:r>
              <a:rPr b="0" lang="tr-TR" sz="1400" spc="-1" strike="noStrike">
                <a:solidFill>
                  <a:srgbClr val="000000"/>
                </a:solidFill>
                <a:latin typeface="Courier New"/>
                <a:ea typeface="Times New Roman"/>
              </a:rPr>
              <a:t>)</a:t>
            </a:r>
            <a:endParaRPr b="0" lang="en-US" sz="1400" spc="-1" strike="noStrike">
              <a:latin typeface="Arial"/>
            </a:endParaRPr>
          </a:p>
          <a:p>
            <a:pPr marL="457200" algn="just">
              <a:lnSpc>
                <a:spcPct val="100000"/>
              </a:lnSpc>
              <a:buNone/>
              <a:tabLst>
                <a:tab algn="r" pos="449280"/>
              </a:tabLst>
            </a:pPr>
            <a:endParaRPr b="0" lang="en-US" sz="800" spc="-1" strike="noStrike">
              <a:latin typeface="Arial"/>
            </a:endParaRPr>
          </a:p>
          <a:p>
            <a:pPr marL="457200" algn="just">
              <a:lnSpc>
                <a:spcPct val="100000"/>
              </a:lnSpc>
              <a:buNone/>
              <a:tabLst>
                <a:tab algn="r" pos="449280"/>
              </a:tabLst>
            </a:pPr>
            <a:endParaRPr b="0" lang="en-US" sz="800" spc="-1" strike="noStrike">
              <a:latin typeface="Arial"/>
            </a:endParaRPr>
          </a:p>
          <a:p>
            <a:pPr marL="457200" algn="just">
              <a:lnSpc>
                <a:spcPct val="100000"/>
              </a:lnSpc>
              <a:buNone/>
              <a:tabLst>
                <a:tab algn="r" pos="449280"/>
              </a:tabLst>
            </a:pPr>
            <a:r>
              <a:rPr b="0" lang="tr-TR" sz="1800" spc="-1" strike="noStrike">
                <a:solidFill>
                  <a:srgbClr val="000000"/>
                </a:solidFill>
                <a:latin typeface="Times New Roman"/>
                <a:ea typeface="Times New Roman"/>
              </a:rPr>
              <a:t>Yöntemleri veya metotları kullanılır</a:t>
            </a:r>
            <a:r>
              <a:rPr b="0" lang="tr-TR" sz="1800" spc="-1" strike="noStrike">
                <a:solidFill>
                  <a:srgbClr val="000000"/>
                </a:solidFill>
                <a:latin typeface="Arial"/>
                <a:ea typeface="Times New Roman"/>
              </a:rPr>
              <a:t>. </a:t>
            </a:r>
            <a:endParaRPr b="0" lang="en-US" sz="1800" spc="-1" strike="noStrike">
              <a:latin typeface="Arial"/>
            </a:endParaRPr>
          </a:p>
          <a:p>
            <a:pPr marL="457200" algn="just">
              <a:lnSpc>
                <a:spcPct val="100000"/>
              </a:lnSpc>
              <a:buNone/>
              <a:tabLst>
                <a:tab algn="r" pos="449280"/>
              </a:tabLst>
            </a:pPr>
            <a:endParaRPr b="0" lang="en-US" sz="1800" spc="-1" strike="noStrike">
              <a:latin typeface="Arial"/>
            </a:endParaRPr>
          </a:p>
          <a:p>
            <a:pPr algn="just">
              <a:lnSpc>
                <a:spcPct val="100000"/>
              </a:lnSpc>
              <a:buNone/>
              <a:tabLst>
                <a:tab algn="r" pos="449280"/>
              </a:tabLst>
            </a:pPr>
            <a:r>
              <a:rPr b="1" lang="tr-TR" sz="1800" spc="-1" strike="noStrike" u="sng">
                <a:solidFill>
                  <a:srgbClr val="c00000"/>
                </a:solidFill>
                <a:uFillTx/>
                <a:latin typeface="Times New Roman"/>
                <a:ea typeface="Times New Roman"/>
              </a:rPr>
              <a:t>Örnek;</a:t>
            </a:r>
            <a:endParaRPr b="0" lang="en-US" sz="1800" spc="-1" strike="noStrike">
              <a:latin typeface="Arial"/>
            </a:endParaRPr>
          </a:p>
        </p:txBody>
      </p:sp>
      <p:graphicFrame>
        <p:nvGraphicFramePr>
          <p:cNvPr id="398" name="Tablo 5"/>
          <p:cNvGraphicFramePr/>
          <p:nvPr/>
        </p:nvGraphicFramePr>
        <p:xfrm>
          <a:off x="503640" y="5136840"/>
          <a:ext cx="4032000" cy="1079640"/>
        </p:xfrm>
        <a:graphic>
          <a:graphicData uri="http://schemas.openxmlformats.org/drawingml/2006/table">
            <a:tbl>
              <a:tblPr/>
              <a:tblGrid>
                <a:gridCol w="2232000"/>
                <a:gridCol w="1800000"/>
              </a:tblGrid>
              <a:tr h="273960">
                <a:tc>
                  <a:txBody>
                    <a:bodyPr lIns="68400" rIns="68400" tIns="0" bIns="0" anchor="t">
                      <a:noAutofit/>
                    </a:bodyPr>
                    <a:p>
                      <a:pPr algn="just">
                        <a:lnSpc>
                          <a:spcPct val="150000"/>
                        </a:lnSpc>
                        <a:buNone/>
                        <a:tabLst>
                          <a:tab algn="l" pos="449640"/>
                        </a:tabLst>
                      </a:pPr>
                      <a:r>
                        <a:rPr b="1" lang="tr-TR" sz="1200" spc="-1" strike="noStrike">
                          <a:solidFill>
                            <a:srgbClr val="0d0d0d"/>
                          </a:solidFill>
                          <a:latin typeface="Times New Roman"/>
                          <a:ea typeface="Times New Roman"/>
                        </a:rPr>
                        <a:t>İşlem</a:t>
                      </a:r>
                      <a:endParaRPr b="0" lang="en-US" sz="1200" spc="-1" strike="noStrike">
                        <a:latin typeface="Arial"/>
                      </a:endParaRPr>
                    </a:p>
                  </a:txBody>
                  <a:tcPr anchor="t" marL="68400" marR="68400">
                    <a:lnL>
                      <a:noFill/>
                    </a:lnL>
                    <a:lnR w="12240">
                      <a:solidFill>
                        <a:srgbClr val="000000"/>
                      </a:solidFill>
                    </a:lnR>
                    <a:lnT>
                      <a:noFill/>
                    </a:lnT>
                    <a:lnB w="12240">
                      <a:solidFill>
                        <a:srgbClr val="000000"/>
                      </a:solidFill>
                    </a:lnB>
                    <a:solidFill>
                      <a:srgbClr val="b4dcfa"/>
                    </a:solidFill>
                  </a:tcPr>
                </a:tc>
                <a:tc>
                  <a:txBody>
                    <a:bodyPr lIns="68400" rIns="68400" tIns="0" bIns="0" anchor="t">
                      <a:noAutofit/>
                    </a:bodyPr>
                    <a:p>
                      <a:pPr algn="just">
                        <a:lnSpc>
                          <a:spcPct val="150000"/>
                        </a:lnSpc>
                        <a:buNone/>
                        <a:tabLst>
                          <a:tab algn="l" pos="449640"/>
                        </a:tabLst>
                      </a:pPr>
                      <a:r>
                        <a:rPr b="1" lang="tr-TR" sz="1200" spc="-1" strike="noStrike">
                          <a:solidFill>
                            <a:srgbClr val="0d0d0d"/>
                          </a:solidFill>
                          <a:latin typeface="Times New Roman"/>
                          <a:ea typeface="Times New Roman"/>
                        </a:rPr>
                        <a:t>Sonuç</a:t>
                      </a:r>
                      <a:endParaRPr b="0" lang="en-US" sz="1200" spc="-1" strike="noStrike">
                        <a:latin typeface="Arial"/>
                      </a:endParaRPr>
                    </a:p>
                  </a:txBody>
                  <a:tcPr anchor="t" marL="68400" marR="68400">
                    <a:lnL w="12240">
                      <a:solidFill>
                        <a:srgbClr val="000000"/>
                      </a:solidFill>
                    </a:lnL>
                    <a:lnR>
                      <a:noFill/>
                    </a:lnR>
                    <a:lnT>
                      <a:noFill/>
                    </a:lnT>
                    <a:lnB w="12240">
                      <a:solidFill>
                        <a:srgbClr val="000000"/>
                      </a:solidFill>
                    </a:lnB>
                    <a:solidFill>
                      <a:srgbClr val="b4dcfa"/>
                    </a:solidFill>
                  </a:tcPr>
                </a:tc>
              </a:tr>
              <a:tr h="273960">
                <a:tc>
                  <a:txBody>
                    <a:bodyPr lIns="68400" rIns="68400" tIns="0" bIns="0" anchor="t">
                      <a:noAutofit/>
                    </a:bodyPr>
                    <a:p>
                      <a:pPr algn="just">
                        <a:lnSpc>
                          <a:spcPct val="150000"/>
                        </a:lnSpc>
                        <a:buNone/>
                        <a:tabLst>
                          <a:tab algn="l" pos="449640"/>
                        </a:tabLst>
                      </a:pPr>
                      <a:r>
                        <a:rPr b="1" lang="tr-TR" sz="1200" spc="-1" strike="noStrike">
                          <a:solidFill>
                            <a:srgbClr val="0d0d0d"/>
                          </a:solidFill>
                          <a:latin typeface="Times New Roman"/>
                          <a:ea typeface="Times New Roman"/>
                        </a:rPr>
                        <a:t>Integer.parseInt("3438")</a:t>
                      </a:r>
                      <a:endParaRPr b="0" lang="en-US" sz="1200" spc="-1" strike="noStrike">
                        <a:latin typeface="Arial"/>
                      </a:endParaRPr>
                    </a:p>
                  </a:txBody>
                  <a:tcPr anchor="t" marL="68400" marR="68400">
                    <a:lnL>
                      <a:noFill/>
                    </a:lnL>
                    <a:lnR w="12240">
                      <a:solidFill>
                        <a:srgbClr val="000000"/>
                      </a:solidFill>
                    </a:lnR>
                    <a:lnT w="12240">
                      <a:solidFill>
                        <a:srgbClr val="000000"/>
                      </a:solidFill>
                    </a:lnT>
                    <a:lnB w="12240">
                      <a:solidFill>
                        <a:srgbClr val="000000"/>
                      </a:solidFill>
                    </a:lnB>
                    <a:noFill/>
                  </a:tcPr>
                </a:tc>
                <a:tc>
                  <a:txBody>
                    <a:bodyPr lIns="68400" rIns="68400" tIns="0" bIns="0" anchor="t">
                      <a:noAutofit/>
                    </a:bodyPr>
                    <a:p>
                      <a:pPr algn="just">
                        <a:lnSpc>
                          <a:spcPct val="150000"/>
                        </a:lnSpc>
                        <a:buNone/>
                        <a:tabLst>
                          <a:tab algn="l" pos="449640"/>
                        </a:tabLst>
                      </a:pPr>
                      <a:r>
                        <a:rPr b="0" lang="tr-TR" sz="1200" spc="-1" strike="noStrike">
                          <a:solidFill>
                            <a:srgbClr val="0d0d0d"/>
                          </a:solidFill>
                          <a:latin typeface="Times New Roman"/>
                          <a:ea typeface="Times New Roman"/>
                        </a:rPr>
                        <a:t>3438</a:t>
                      </a:r>
                      <a:endParaRPr b="0" lang="en-US" sz="1200" spc="-1" strike="noStrike">
                        <a:latin typeface="Arial"/>
                      </a:endParaRPr>
                    </a:p>
                  </a:txBody>
                  <a:tcPr anchor="t" marL="68400" marR="68400">
                    <a:lnL w="12240">
                      <a:solidFill>
                        <a:srgbClr val="000000"/>
                      </a:solidFill>
                    </a:lnL>
                    <a:lnR>
                      <a:noFill/>
                    </a:lnR>
                    <a:lnT w="12240">
                      <a:solidFill>
                        <a:srgbClr val="000000"/>
                      </a:solidFill>
                    </a:lnT>
                    <a:lnB w="12240">
                      <a:solidFill>
                        <a:srgbClr val="000000"/>
                      </a:solidFill>
                    </a:lnB>
                    <a:noFill/>
                  </a:tcPr>
                </a:tc>
              </a:tr>
              <a:tr h="282600">
                <a:tc>
                  <a:txBody>
                    <a:bodyPr lIns="68400" rIns="68400" tIns="0" bIns="0" anchor="t">
                      <a:noAutofit/>
                    </a:bodyPr>
                    <a:p>
                      <a:pPr algn="just">
                        <a:lnSpc>
                          <a:spcPct val="150000"/>
                        </a:lnSpc>
                        <a:buNone/>
                        <a:tabLst>
                          <a:tab algn="l" pos="449640"/>
                        </a:tabLst>
                      </a:pPr>
                      <a:r>
                        <a:rPr b="1" lang="tr-TR" sz="1200" spc="-1" strike="noStrike">
                          <a:solidFill>
                            <a:srgbClr val="0d0d0d"/>
                          </a:solidFill>
                          <a:latin typeface="Times New Roman"/>
                          <a:ea typeface="Times New Roman"/>
                        </a:rPr>
                        <a:t>Double.parseDouble("134.65")</a:t>
                      </a:r>
                      <a:endParaRPr b="0" lang="en-US" sz="1200" spc="-1" strike="noStrike">
                        <a:latin typeface="Arial"/>
                      </a:endParaRPr>
                    </a:p>
                  </a:txBody>
                  <a:tcPr anchor="t" marL="68400" marR="68400">
                    <a:lnL>
                      <a:noFill/>
                    </a:lnL>
                    <a:lnR w="12240">
                      <a:solidFill>
                        <a:srgbClr val="000000"/>
                      </a:solidFill>
                    </a:lnR>
                    <a:lnT w="12240">
                      <a:solidFill>
                        <a:srgbClr val="000000"/>
                      </a:solidFill>
                    </a:lnT>
                    <a:lnB w="12240">
                      <a:solidFill>
                        <a:srgbClr val="000000"/>
                      </a:solidFill>
                    </a:lnB>
                    <a:noFill/>
                  </a:tcPr>
                </a:tc>
                <a:tc>
                  <a:txBody>
                    <a:bodyPr lIns="68400" rIns="68400" tIns="0" bIns="0" anchor="t">
                      <a:noAutofit/>
                    </a:bodyPr>
                    <a:p>
                      <a:pPr algn="just">
                        <a:lnSpc>
                          <a:spcPct val="150000"/>
                        </a:lnSpc>
                        <a:buNone/>
                        <a:tabLst>
                          <a:tab algn="l" pos="449640"/>
                        </a:tabLst>
                      </a:pPr>
                      <a:r>
                        <a:rPr b="0" lang="tr-TR" sz="1200" spc="-1" strike="noStrike">
                          <a:solidFill>
                            <a:srgbClr val="0d0d0d"/>
                          </a:solidFill>
                          <a:latin typeface="Times New Roman"/>
                          <a:ea typeface="Times New Roman"/>
                        </a:rPr>
                        <a:t>134.65 </a:t>
                      </a:r>
                      <a:endParaRPr b="0" lang="en-US" sz="1200" spc="-1" strike="noStrike">
                        <a:latin typeface="Arial"/>
                      </a:endParaRPr>
                    </a:p>
                  </a:txBody>
                  <a:tcPr anchor="t" marL="68400" marR="68400">
                    <a:lnL w="12240">
                      <a:solidFill>
                        <a:srgbClr val="000000"/>
                      </a:solidFill>
                    </a:lnL>
                    <a:lnR>
                      <a:noFill/>
                    </a:lnR>
                    <a:lnT w="12240">
                      <a:solidFill>
                        <a:srgbClr val="000000"/>
                      </a:solidFill>
                    </a:lnT>
                    <a:lnB w="12240">
                      <a:solidFill>
                        <a:srgbClr val="000000"/>
                      </a:solidFill>
                    </a:lnB>
                    <a:noFill/>
                  </a:tcPr>
                </a:tc>
              </a:tr>
              <a:tr h="282600">
                <a:tc>
                  <a:txBody>
                    <a:bodyPr lIns="68400" rIns="68400" tIns="0" bIns="0" anchor="t">
                      <a:noAutofit/>
                    </a:bodyPr>
                    <a:p>
                      <a:pPr algn="just">
                        <a:lnSpc>
                          <a:spcPct val="150000"/>
                        </a:lnSpc>
                        <a:buNone/>
                        <a:tabLst>
                          <a:tab algn="l" pos="449640"/>
                        </a:tabLst>
                      </a:pPr>
                      <a:r>
                        <a:rPr b="1" lang="tr-TR" sz="1200" spc="-1" strike="noStrike">
                          <a:solidFill>
                            <a:srgbClr val="0d0d0d"/>
                          </a:solidFill>
                          <a:latin typeface="Times New Roman"/>
                          <a:ea typeface="Times New Roman"/>
                        </a:rPr>
                        <a:t>Float.parseFloat("134.65")</a:t>
                      </a:r>
                      <a:endParaRPr b="0" lang="en-US" sz="1200" spc="-1" strike="noStrike">
                        <a:latin typeface="Arial"/>
                      </a:endParaRPr>
                    </a:p>
                  </a:txBody>
                  <a:tcPr anchor="t" marL="68400" marR="68400">
                    <a:lnL>
                      <a:noFill/>
                    </a:lnL>
                    <a:lnR w="12240">
                      <a:solidFill>
                        <a:srgbClr val="000000"/>
                      </a:solidFill>
                    </a:lnR>
                    <a:lnT w="12240">
                      <a:solidFill>
                        <a:srgbClr val="000000"/>
                      </a:solidFill>
                    </a:lnT>
                    <a:lnB>
                      <a:noFill/>
                    </a:lnB>
                    <a:noFill/>
                  </a:tcPr>
                </a:tc>
                <a:tc>
                  <a:txBody>
                    <a:bodyPr lIns="68400" rIns="68400" tIns="0" bIns="0" anchor="t">
                      <a:noAutofit/>
                    </a:bodyPr>
                    <a:p>
                      <a:pPr algn="just">
                        <a:lnSpc>
                          <a:spcPct val="150000"/>
                        </a:lnSpc>
                        <a:buNone/>
                        <a:tabLst>
                          <a:tab algn="l" pos="449640"/>
                        </a:tabLst>
                      </a:pPr>
                      <a:r>
                        <a:rPr b="0" lang="tr-TR" sz="1200" spc="-1" strike="noStrike">
                          <a:solidFill>
                            <a:srgbClr val="0d0d0d"/>
                          </a:solidFill>
                          <a:latin typeface="Times New Roman"/>
                          <a:ea typeface="Times New Roman"/>
                        </a:rPr>
                        <a:t>134.65f </a:t>
                      </a:r>
                      <a:endParaRPr b="0" lang="en-US" sz="1200" spc="-1" strike="noStrike">
                        <a:latin typeface="Arial"/>
                      </a:endParaRPr>
                    </a:p>
                  </a:txBody>
                  <a:tcPr anchor="t" marL="68400" marR="68400">
                    <a:lnL w="12240">
                      <a:solidFill>
                        <a:srgbClr val="000000"/>
                      </a:solidFill>
                    </a:lnL>
                    <a:lnR>
                      <a:noFill/>
                    </a:lnR>
                    <a:lnT w="12240">
                      <a:solidFill>
                        <a:srgbClr val="000000"/>
                      </a:solidFill>
                    </a:lnT>
                    <a:lnB>
                      <a:noFill/>
                    </a:lnB>
                    <a:noFill/>
                  </a:tcPr>
                </a:tc>
              </a:tr>
            </a:tbl>
          </a:graphicData>
        </a:graphic>
      </p:graphicFrame>
      <p:sp>
        <p:nvSpPr>
          <p:cNvPr id="399" name="Satır Belirtme Çizgisi 2 (Diğer Çubuk) 7"/>
          <p:cNvSpPr/>
          <p:nvPr/>
        </p:nvSpPr>
        <p:spPr>
          <a:xfrm>
            <a:off x="5148000" y="4509000"/>
            <a:ext cx="3888000" cy="1944000"/>
          </a:xfrm>
          <a:prstGeom prst="accentCallout2">
            <a:avLst>
              <a:gd name="adj1" fmla="val 18750"/>
              <a:gd name="adj2" fmla="val -8333"/>
              <a:gd name="adj3" fmla="val 18561"/>
              <a:gd name="adj4" fmla="val -61327"/>
              <a:gd name="adj5" fmla="val 50727"/>
              <a:gd name="adj6" fmla="val -74513"/>
            </a:avLst>
          </a:prstGeom>
          <a:solidFill>
            <a:srgbClr val="4e67c8"/>
          </a:solidFill>
          <a:ln>
            <a:solidFill>
              <a:srgbClr val="1e2e68"/>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just">
              <a:lnSpc>
                <a:spcPct val="100000"/>
              </a:lnSpc>
              <a:buNone/>
            </a:pPr>
            <a:r>
              <a:rPr b="0" lang="tr-TR" sz="1400" spc="-1" strike="noStrike">
                <a:solidFill>
                  <a:srgbClr val="ffffff"/>
                </a:solidFill>
                <a:latin typeface="Times New Roman"/>
              </a:rPr>
              <a:t>Tersi durum: Sayısal tipteki değişkenleri String tipe dönüştürmek için ise ‘</a:t>
            </a:r>
            <a:r>
              <a:rPr b="1" lang="tr-TR" sz="1400" spc="-1" strike="noStrike">
                <a:solidFill>
                  <a:srgbClr val="ffffff"/>
                </a:solidFill>
                <a:latin typeface="Times New Roman"/>
              </a:rPr>
              <a:t>toString’ deyimi kullanılır. </a:t>
            </a:r>
            <a:r>
              <a:rPr b="0" lang="tr-TR" sz="1400" spc="-1" strike="noStrike">
                <a:solidFill>
                  <a:srgbClr val="ffffff"/>
                </a:solidFill>
                <a:latin typeface="Times New Roman"/>
              </a:rPr>
              <a:t>Yine iki string ifadeyi birleştimek için ise + operatörü kullanılır.</a:t>
            </a:r>
            <a:r>
              <a:rPr b="0" lang="tr-TR" sz="1200" spc="-1" strike="noStrike">
                <a:solidFill>
                  <a:srgbClr val="ffffff"/>
                </a:solidFill>
                <a:latin typeface="Times New Roman"/>
              </a:rPr>
              <a:t> </a:t>
            </a:r>
            <a:endParaRPr b="0" lang="en-US" sz="1200" spc="-1" strike="noStrike">
              <a:latin typeface="Arial"/>
            </a:endParaRPr>
          </a:p>
          <a:p>
            <a:pPr>
              <a:lnSpc>
                <a:spcPct val="100000"/>
              </a:lnSpc>
              <a:buNone/>
            </a:pPr>
            <a:r>
              <a:rPr b="1" lang="tr-TR" sz="1200" spc="-1" strike="noStrike">
                <a:solidFill>
                  <a:srgbClr val="ffffff"/>
                </a:solidFill>
                <a:latin typeface="Times New Roman"/>
              </a:rPr>
              <a:t>Örneğin;</a:t>
            </a:r>
            <a:endParaRPr b="0" lang="en-US" sz="1200" spc="-1" strike="noStrike">
              <a:latin typeface="Arial"/>
            </a:endParaRPr>
          </a:p>
          <a:p>
            <a:pPr>
              <a:lnSpc>
                <a:spcPct val="100000"/>
              </a:lnSpc>
              <a:buNone/>
            </a:pPr>
            <a:r>
              <a:rPr b="1" lang="tr-TR" sz="1200" spc="-1" strike="noStrike">
                <a:solidFill>
                  <a:srgbClr val="ffffff"/>
                </a:solidFill>
                <a:latin typeface="Times New Roman"/>
              </a:rPr>
              <a:t> </a:t>
            </a:r>
            <a:r>
              <a:rPr b="0" lang="tr-TR" sz="1200" spc="-1" strike="noStrike">
                <a:solidFill>
                  <a:srgbClr val="ffffff"/>
                </a:solidFill>
                <a:latin typeface="Times New Roman"/>
              </a:rPr>
              <a:t>String metin = “ada“ + “myo”; </a:t>
            </a:r>
            <a:endParaRPr b="0" lang="en-US" sz="1200" spc="-1" strike="noStrike">
              <a:latin typeface="Arial"/>
            </a:endParaRPr>
          </a:p>
          <a:p>
            <a:pPr>
              <a:lnSpc>
                <a:spcPct val="100000"/>
              </a:lnSpc>
              <a:buNone/>
            </a:pPr>
            <a:r>
              <a:rPr b="0" lang="tr-TR" sz="1200" spc="-1" strike="noStrike">
                <a:solidFill>
                  <a:srgbClr val="ffffff"/>
                </a:solidFill>
                <a:latin typeface="Times New Roman"/>
              </a:rPr>
              <a:t>//Bu komut satırının işlenmesinden sonra metin değişkeninde “</a:t>
            </a:r>
            <a:r>
              <a:rPr b="1" lang="tr-TR" sz="1200" spc="-1" strike="noStrike">
                <a:solidFill>
                  <a:srgbClr val="ffffff"/>
                </a:solidFill>
                <a:latin typeface="Times New Roman"/>
              </a:rPr>
              <a:t>adamyo</a:t>
            </a:r>
            <a:r>
              <a:rPr b="0" lang="tr-TR" sz="1200" spc="-1" strike="noStrike">
                <a:solidFill>
                  <a:srgbClr val="ffffff"/>
                </a:solidFill>
                <a:latin typeface="Times New Roman"/>
              </a:rPr>
              <a:t>” verisi tutulur.</a:t>
            </a:r>
            <a:endParaRPr b="0" lang="en-US" sz="1200" spc="-1" strike="noStrike">
              <a:latin typeface="Arial"/>
            </a:endParaRPr>
          </a:p>
        </p:txBody>
      </p:sp>
      <p:grpSp>
        <p:nvGrpSpPr>
          <p:cNvPr id="400" name="Grup 6"/>
          <p:cNvGrpSpPr/>
          <p:nvPr/>
        </p:nvGrpSpPr>
        <p:grpSpPr>
          <a:xfrm>
            <a:off x="0" y="-2880"/>
            <a:ext cx="9143640" cy="695520"/>
            <a:chOff x="0" y="-2880"/>
            <a:chExt cx="9143640" cy="695520"/>
          </a:xfrm>
        </p:grpSpPr>
        <p:sp>
          <p:nvSpPr>
            <p:cNvPr id="401" name="Başlık 1"/>
            <p:cNvSpPr/>
            <p:nvPr/>
          </p:nvSpPr>
          <p:spPr>
            <a:xfrm>
              <a:off x="0" y="237960"/>
              <a:ext cx="9143640" cy="454680"/>
            </a:xfrm>
            <a:prstGeom prst="rect">
              <a:avLst/>
            </a:prstGeom>
            <a:solidFill>
              <a:schemeClr val="tx2">
                <a:lumMod val="75000"/>
              </a:schemeClr>
            </a:solidFill>
            <a:ln w="0">
              <a:noFill/>
            </a:ln>
          </p:spPr>
          <p:style>
            <a:lnRef idx="0"/>
            <a:fillRef idx="0"/>
            <a:effectRef idx="0"/>
            <a:fontRef idx="minor"/>
          </p:style>
          <p:txBody>
            <a:bodyPr anchor="ctr">
              <a:normAutofit fontScale="74000"/>
            </a:bodyPr>
            <a:p>
              <a:pPr algn="ctr">
                <a:lnSpc>
                  <a:spcPct val="100000"/>
                </a:lnSpc>
                <a:buNone/>
              </a:pPr>
              <a:r>
                <a:rPr b="1" lang="tr-TR" sz="3200" spc="49" strike="noStrike">
                  <a:solidFill>
                    <a:srgbClr val="fbfcfd">
                      <a:alpha val="95000"/>
                    </a:srgbClr>
                  </a:solidFill>
                  <a:latin typeface="Trebuchet MS"/>
                </a:rPr>
                <a:t>parse deyimi</a:t>
              </a:r>
              <a:endParaRPr b="0" lang="en-US" sz="3200" spc="-1" strike="noStrike">
                <a:latin typeface="Arial"/>
              </a:endParaRPr>
            </a:p>
          </p:txBody>
        </p:sp>
        <p:grpSp>
          <p:nvGrpSpPr>
            <p:cNvPr id="402" name="Grup 9"/>
            <p:cNvGrpSpPr/>
            <p:nvPr/>
          </p:nvGrpSpPr>
          <p:grpSpPr>
            <a:xfrm>
              <a:off x="0" y="-360"/>
              <a:ext cx="9143640" cy="235800"/>
              <a:chOff x="0" y="-360"/>
              <a:chExt cx="9143640" cy="235800"/>
            </a:xfrm>
          </p:grpSpPr>
          <p:sp>
            <p:nvSpPr>
              <p:cNvPr id="403" name="Dikdörtgen 11"/>
              <p:cNvSpPr/>
              <p:nvPr/>
            </p:nvSpPr>
            <p:spPr>
              <a:xfrm>
                <a:off x="0" y="-360"/>
                <a:ext cx="9143640" cy="235800"/>
              </a:xfrm>
              <a:prstGeom prst="rect">
                <a:avLst/>
              </a:prstGeom>
              <a:solidFill>
                <a:srgbClr val="92d050"/>
              </a:solidFill>
              <a:ln w="25400">
                <a:noFill/>
              </a:ln>
            </p:spPr>
            <p:style>
              <a:lnRef idx="0"/>
              <a:fillRef idx="0"/>
              <a:effectRef idx="0"/>
              <a:fontRef idx="minor"/>
            </p:style>
          </p:sp>
          <p:grpSp>
            <p:nvGrpSpPr>
              <p:cNvPr id="404" name="Group 9"/>
              <p:cNvGrpSpPr/>
              <p:nvPr/>
            </p:nvGrpSpPr>
            <p:grpSpPr>
              <a:xfrm>
                <a:off x="24840" y="8640"/>
                <a:ext cx="933840" cy="199800"/>
                <a:chOff x="24840" y="8640"/>
                <a:chExt cx="933840" cy="199800"/>
              </a:xfrm>
            </p:grpSpPr>
            <p:sp>
              <p:nvSpPr>
                <p:cNvPr id="405" name="AutoShape 8"/>
                <p:cNvSpPr/>
                <p:nvPr/>
              </p:nvSpPr>
              <p:spPr>
                <a:xfrm>
                  <a:off x="600480" y="8640"/>
                  <a:ext cx="358200" cy="186480"/>
                </a:xfrm>
                <a:prstGeom prst="rect">
                  <a:avLst/>
                </a:prstGeom>
                <a:noFill/>
                <a:ln w="0">
                  <a:noFill/>
                </a:ln>
              </p:spPr>
              <p:style>
                <a:lnRef idx="0"/>
                <a:fillRef idx="0"/>
                <a:effectRef idx="0"/>
                <a:fontRef idx="minor"/>
              </p:style>
            </p:sp>
            <p:sp>
              <p:nvSpPr>
                <p:cNvPr id="406" name="Freeform 10"/>
                <p:cNvSpPr/>
                <p:nvPr/>
              </p:nvSpPr>
              <p:spPr>
                <a:xfrm>
                  <a:off x="24840" y="26640"/>
                  <a:ext cx="356040" cy="18180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407" name="Metin kutusu 10"/>
            <p:cNvSpPr/>
            <p:nvPr/>
          </p:nvSpPr>
          <p:spPr>
            <a:xfrm>
              <a:off x="380880" y="-2880"/>
              <a:ext cx="769572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imes New Roman"/>
                </a:rPr>
                <a:t>Temel veri tiplerini ve birbirlerine dönüşümlerini öğreneceksiniz</a:t>
              </a:r>
              <a:endParaRPr b="0" lang="en-US" sz="1400" spc="-1" strike="noStrike">
                <a:latin typeface="Arial"/>
              </a:endParaRPr>
            </a:p>
          </p:txBody>
        </p:sp>
      </p:gr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Dikdörtgen 3"/>
          <p:cNvSpPr/>
          <p:nvPr/>
        </p:nvSpPr>
        <p:spPr>
          <a:xfrm>
            <a:off x="24840" y="714240"/>
            <a:ext cx="9046800" cy="13064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tr-TR" sz="1600" spc="-1" strike="noStrike">
                <a:solidFill>
                  <a:srgbClr val="000000"/>
                </a:solidFill>
                <a:latin typeface="Trebuchet MS"/>
              </a:rPr>
              <a:t>Java, 1.5 sürümü ile birlikte kullanıcı tanımlı, sıralı semboller kümesi olarak tanımlayabileceğimiz </a:t>
            </a:r>
            <a:r>
              <a:rPr b="1" lang="tr-TR" sz="1600" spc="-1" strike="noStrike">
                <a:solidFill>
                  <a:srgbClr val="000000"/>
                </a:solidFill>
                <a:latin typeface="Trebuchet MS"/>
              </a:rPr>
              <a:t>enum</a:t>
            </a:r>
            <a:r>
              <a:rPr b="0" lang="tr-TR" sz="1600" spc="-1" strike="noStrike">
                <a:solidFill>
                  <a:srgbClr val="000000"/>
                </a:solidFill>
                <a:latin typeface="Trebuchet MS"/>
              </a:rPr>
              <a:t> veri tipini kütüphanesine ekledi. Enum veri tipi,  normalde mevcut olmayan, bize özel verileri sıralamak, numaralandırmak amacıyla kullanılır. </a:t>
            </a:r>
            <a:r>
              <a:rPr b="1" lang="tr-TR" sz="1600" spc="-1" strike="noStrike">
                <a:solidFill>
                  <a:srgbClr val="000000"/>
                </a:solidFill>
                <a:latin typeface="Trebuchet MS"/>
              </a:rPr>
              <a:t>Enum veri tipi bir metot içerisinde tanımlanamaz. </a:t>
            </a:r>
            <a:r>
              <a:rPr b="0" lang="tr-TR" sz="1600" spc="-1" strike="noStrike">
                <a:solidFill>
                  <a:srgbClr val="000000"/>
                </a:solidFill>
                <a:latin typeface="Trebuchet MS"/>
              </a:rPr>
              <a:t>Enum veri yapısındaki bir elemanın sırası </a:t>
            </a:r>
            <a:r>
              <a:rPr b="1" lang="tr-TR" sz="1600" spc="-1" strike="noStrike">
                <a:solidFill>
                  <a:srgbClr val="ff0000"/>
                </a:solidFill>
                <a:latin typeface="Trebuchet MS"/>
              </a:rPr>
              <a:t>ordinal() </a:t>
            </a:r>
            <a:r>
              <a:rPr b="0" lang="tr-TR" sz="1600" spc="-1" strike="noStrike">
                <a:solidFill>
                  <a:srgbClr val="000000"/>
                </a:solidFill>
                <a:latin typeface="Trebuchet MS"/>
              </a:rPr>
              <a:t>metodu ile öğrenilebilinir.</a:t>
            </a:r>
            <a:endParaRPr b="0" lang="en-US" sz="1600" spc="-1" strike="noStrike">
              <a:latin typeface="Arial"/>
            </a:endParaRPr>
          </a:p>
        </p:txBody>
      </p:sp>
      <p:grpSp>
        <p:nvGrpSpPr>
          <p:cNvPr id="409" name="Grup 6"/>
          <p:cNvGrpSpPr/>
          <p:nvPr/>
        </p:nvGrpSpPr>
        <p:grpSpPr>
          <a:xfrm>
            <a:off x="0" y="-2880"/>
            <a:ext cx="9143640" cy="695520"/>
            <a:chOff x="0" y="-2880"/>
            <a:chExt cx="9143640" cy="695520"/>
          </a:xfrm>
        </p:grpSpPr>
        <p:sp>
          <p:nvSpPr>
            <p:cNvPr id="410" name="Başlık 1"/>
            <p:cNvSpPr/>
            <p:nvPr/>
          </p:nvSpPr>
          <p:spPr>
            <a:xfrm>
              <a:off x="0" y="237960"/>
              <a:ext cx="9143640" cy="454680"/>
            </a:xfrm>
            <a:prstGeom prst="rect">
              <a:avLst/>
            </a:prstGeom>
            <a:solidFill>
              <a:schemeClr val="tx2">
                <a:lumMod val="75000"/>
              </a:schemeClr>
            </a:solidFill>
            <a:ln w="0">
              <a:noFill/>
            </a:ln>
          </p:spPr>
          <p:style>
            <a:lnRef idx="0"/>
            <a:fillRef idx="0"/>
            <a:effectRef idx="0"/>
            <a:fontRef idx="minor"/>
          </p:style>
          <p:txBody>
            <a:bodyPr anchor="ctr">
              <a:normAutofit fontScale="74000"/>
            </a:bodyPr>
            <a:p>
              <a:pPr algn="ctr">
                <a:lnSpc>
                  <a:spcPct val="100000"/>
                </a:lnSpc>
                <a:buNone/>
              </a:pPr>
              <a:r>
                <a:rPr b="1" lang="tr-TR" sz="3200" spc="49" strike="noStrike">
                  <a:solidFill>
                    <a:srgbClr val="fbfcfd">
                      <a:alpha val="95000"/>
                    </a:srgbClr>
                  </a:solidFill>
                  <a:latin typeface="Trebuchet MS"/>
                </a:rPr>
                <a:t>Enum Veri Tipi</a:t>
              </a:r>
              <a:endParaRPr b="0" lang="en-US" sz="3200" spc="-1" strike="noStrike">
                <a:latin typeface="Arial"/>
              </a:endParaRPr>
            </a:p>
          </p:txBody>
        </p:sp>
        <p:grpSp>
          <p:nvGrpSpPr>
            <p:cNvPr id="411" name="Grup 9"/>
            <p:cNvGrpSpPr/>
            <p:nvPr/>
          </p:nvGrpSpPr>
          <p:grpSpPr>
            <a:xfrm>
              <a:off x="0" y="-360"/>
              <a:ext cx="9143640" cy="235800"/>
              <a:chOff x="0" y="-360"/>
              <a:chExt cx="9143640" cy="235800"/>
            </a:xfrm>
          </p:grpSpPr>
          <p:sp>
            <p:nvSpPr>
              <p:cNvPr id="412" name="Dikdörtgen 11"/>
              <p:cNvSpPr/>
              <p:nvPr/>
            </p:nvSpPr>
            <p:spPr>
              <a:xfrm>
                <a:off x="0" y="-360"/>
                <a:ext cx="9143640" cy="235800"/>
              </a:xfrm>
              <a:prstGeom prst="rect">
                <a:avLst/>
              </a:prstGeom>
              <a:solidFill>
                <a:srgbClr val="92d050"/>
              </a:solidFill>
              <a:ln w="25400">
                <a:noFill/>
              </a:ln>
            </p:spPr>
            <p:style>
              <a:lnRef idx="0"/>
              <a:fillRef idx="0"/>
              <a:effectRef idx="0"/>
              <a:fontRef idx="minor"/>
            </p:style>
          </p:sp>
          <p:grpSp>
            <p:nvGrpSpPr>
              <p:cNvPr id="413" name="Group 9"/>
              <p:cNvGrpSpPr/>
              <p:nvPr/>
            </p:nvGrpSpPr>
            <p:grpSpPr>
              <a:xfrm>
                <a:off x="24840" y="8640"/>
                <a:ext cx="933840" cy="199800"/>
                <a:chOff x="24840" y="8640"/>
                <a:chExt cx="933840" cy="199800"/>
              </a:xfrm>
            </p:grpSpPr>
            <p:sp>
              <p:nvSpPr>
                <p:cNvPr id="414" name="AutoShape 8"/>
                <p:cNvSpPr/>
                <p:nvPr/>
              </p:nvSpPr>
              <p:spPr>
                <a:xfrm>
                  <a:off x="600480" y="8640"/>
                  <a:ext cx="358200" cy="186480"/>
                </a:xfrm>
                <a:prstGeom prst="rect">
                  <a:avLst/>
                </a:prstGeom>
                <a:noFill/>
                <a:ln w="0">
                  <a:noFill/>
                </a:ln>
              </p:spPr>
              <p:style>
                <a:lnRef idx="0"/>
                <a:fillRef idx="0"/>
                <a:effectRef idx="0"/>
                <a:fontRef idx="minor"/>
              </p:style>
            </p:sp>
            <p:sp>
              <p:nvSpPr>
                <p:cNvPr id="415" name="Freeform 10"/>
                <p:cNvSpPr/>
                <p:nvPr/>
              </p:nvSpPr>
              <p:spPr>
                <a:xfrm>
                  <a:off x="24840" y="26640"/>
                  <a:ext cx="356040" cy="18180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416" name="Metin kutusu 10"/>
            <p:cNvSpPr/>
            <p:nvPr/>
          </p:nvSpPr>
          <p:spPr>
            <a:xfrm>
              <a:off x="380880" y="-2880"/>
              <a:ext cx="764712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imes New Roman"/>
                </a:rPr>
                <a:t>Enum veri tipi tanımlamasını yapabileceksiniz</a:t>
              </a:r>
              <a:r>
                <a:rPr b="0" lang="tr-TR" sz="1400" spc="-1" strike="noStrike">
                  <a:solidFill>
                    <a:srgbClr val="000000"/>
                  </a:solidFill>
                  <a:latin typeface="Times New Roman"/>
                </a:rPr>
                <a:t>,</a:t>
              </a:r>
              <a:endParaRPr b="0" lang="en-US" sz="1400" spc="-1" strike="noStrike">
                <a:latin typeface="Arial"/>
              </a:endParaRPr>
            </a:p>
          </p:txBody>
        </p:sp>
      </p:grpSp>
      <p:sp>
        <p:nvSpPr>
          <p:cNvPr id="417" name="Dikdörtgen 1"/>
          <p:cNvSpPr/>
          <p:nvPr/>
        </p:nvSpPr>
        <p:spPr>
          <a:xfrm>
            <a:off x="119520" y="2283480"/>
            <a:ext cx="8603280" cy="2585880"/>
          </a:xfrm>
          <a:prstGeom prst="rect">
            <a:avLst/>
          </a:prstGeom>
          <a:noFill/>
          <a:ln w="0">
            <a:noFill/>
          </a:ln>
        </p:spPr>
        <p:style>
          <a:lnRef idx="0"/>
          <a:fillRef idx="0"/>
          <a:effectRef idx="0"/>
          <a:fontRef idx="minor"/>
        </p:style>
        <p:txBody>
          <a:bodyPr lIns="90000" rIns="90000" tIns="45000" bIns="45000" anchor="t">
            <a:spAutoFit/>
          </a:bodyPr>
          <a:p>
            <a:pPr algn="just">
              <a:lnSpc>
                <a:spcPct val="150000"/>
              </a:lnSpc>
              <a:buNone/>
              <a:tabLst>
                <a:tab algn="l" pos="449640"/>
              </a:tabLst>
            </a:pPr>
            <a:r>
              <a:rPr b="1" lang="tr-TR" sz="1600" spc="-1" strike="noStrike">
                <a:solidFill>
                  <a:srgbClr val="000000"/>
                </a:solidFill>
                <a:latin typeface="Times New Roman"/>
                <a:ea typeface="Times New Roman"/>
              </a:rPr>
              <a:t>Örnek 3. enum veri tipinin kullanımına ait bir örnek;</a:t>
            </a:r>
            <a:endParaRPr b="0" lang="en-US" sz="1600" spc="-1" strike="noStrike">
              <a:latin typeface="Arial"/>
            </a:endParaRPr>
          </a:p>
          <a:p>
            <a:pPr>
              <a:lnSpc>
                <a:spcPct val="100000"/>
              </a:lnSpc>
              <a:buNone/>
              <a:tabLst>
                <a:tab algn="l" pos="449640"/>
              </a:tabLst>
            </a:pPr>
            <a:r>
              <a:rPr b="1" lang="tr-TR" sz="1400" spc="-1" strike="noStrike">
                <a:solidFill>
                  <a:srgbClr val="7f0055"/>
                </a:solidFill>
                <a:latin typeface="Consolas"/>
                <a:ea typeface="Times New Roman"/>
              </a:rPr>
              <a:t>public</a:t>
            </a:r>
            <a:r>
              <a:rPr b="1" lang="tr-TR" sz="1400" spc="-1" strike="noStrike">
                <a:solidFill>
                  <a:srgbClr val="000000"/>
                </a:solidFill>
                <a:latin typeface="Consolas"/>
                <a:ea typeface="Times New Roman"/>
              </a:rPr>
              <a:t> </a:t>
            </a:r>
            <a:r>
              <a:rPr b="1" lang="tr-TR" sz="1400" spc="-1" strike="noStrike">
                <a:solidFill>
                  <a:srgbClr val="7f0055"/>
                </a:solidFill>
                <a:latin typeface="Consolas"/>
                <a:ea typeface="Times New Roman"/>
              </a:rPr>
              <a:t>class</a:t>
            </a:r>
            <a:r>
              <a:rPr b="1" lang="tr-TR" sz="1400" spc="-1" strike="noStrike">
                <a:solidFill>
                  <a:srgbClr val="000000"/>
                </a:solidFill>
                <a:latin typeface="Consolas"/>
                <a:ea typeface="Times New Roman"/>
              </a:rPr>
              <a:t> TanimliTip {</a:t>
            </a:r>
            <a:endParaRPr b="0" lang="en-US" sz="1400" spc="-1" strike="noStrike">
              <a:latin typeface="Arial"/>
            </a:endParaRPr>
          </a:p>
          <a:p>
            <a:pPr>
              <a:lnSpc>
                <a:spcPct val="100000"/>
              </a:lnSpc>
              <a:buNone/>
              <a:tabLst>
                <a:tab algn="l" pos="449640"/>
              </a:tabLst>
            </a:pPr>
            <a:r>
              <a:rPr b="1" lang="tr-TR" sz="1400" spc="-1" strike="noStrike">
                <a:solidFill>
                  <a:srgbClr val="7f0055"/>
                </a:solidFill>
                <a:latin typeface="Consolas"/>
                <a:ea typeface="Times New Roman"/>
              </a:rPr>
              <a:t>enum</a:t>
            </a:r>
            <a:r>
              <a:rPr b="1" lang="tr-TR" sz="1400" spc="-1" strike="noStrike">
                <a:solidFill>
                  <a:srgbClr val="000000"/>
                </a:solidFill>
                <a:latin typeface="Consolas"/>
                <a:ea typeface="Times New Roman"/>
              </a:rPr>
              <a:t> Gun { </a:t>
            </a:r>
            <a:r>
              <a:rPr b="1" i="1" lang="tr-TR" sz="1400" spc="-1" strike="noStrike">
                <a:solidFill>
                  <a:srgbClr val="0000c0"/>
                </a:solidFill>
                <a:latin typeface="Consolas"/>
                <a:ea typeface="Times New Roman"/>
              </a:rPr>
              <a:t>Pazartesi</a:t>
            </a:r>
            <a:r>
              <a:rPr b="1" i="1" lang="tr-TR" sz="1400" spc="-1" strike="noStrike">
                <a:solidFill>
                  <a:srgbClr val="000000"/>
                </a:solidFill>
                <a:latin typeface="Consolas"/>
                <a:ea typeface="Times New Roman"/>
              </a:rPr>
              <a:t>, </a:t>
            </a:r>
            <a:r>
              <a:rPr b="1" i="1" lang="tr-TR" sz="1400" spc="-1" strike="noStrike">
                <a:solidFill>
                  <a:srgbClr val="0000c0"/>
                </a:solidFill>
                <a:latin typeface="Consolas"/>
                <a:ea typeface="Times New Roman"/>
              </a:rPr>
              <a:t>Salı</a:t>
            </a:r>
            <a:r>
              <a:rPr b="1" i="1" lang="tr-TR" sz="1400" spc="-1" strike="noStrike">
                <a:solidFill>
                  <a:srgbClr val="000000"/>
                </a:solidFill>
                <a:latin typeface="Consolas"/>
                <a:ea typeface="Times New Roman"/>
              </a:rPr>
              <a:t>, </a:t>
            </a:r>
            <a:r>
              <a:rPr b="1" i="1" lang="tr-TR" sz="1400" spc="-1" strike="noStrike">
                <a:solidFill>
                  <a:srgbClr val="0000c0"/>
                </a:solidFill>
                <a:latin typeface="Consolas"/>
                <a:ea typeface="Times New Roman"/>
              </a:rPr>
              <a:t>Çarşamba</a:t>
            </a:r>
            <a:r>
              <a:rPr b="1" i="1" lang="tr-TR" sz="1400" spc="-1" strike="noStrike">
                <a:solidFill>
                  <a:srgbClr val="000000"/>
                </a:solidFill>
                <a:latin typeface="Consolas"/>
                <a:ea typeface="Times New Roman"/>
              </a:rPr>
              <a:t>, </a:t>
            </a:r>
            <a:r>
              <a:rPr b="1" i="1" lang="tr-TR" sz="1400" spc="-1" strike="noStrike">
                <a:solidFill>
                  <a:srgbClr val="0000c0"/>
                </a:solidFill>
                <a:latin typeface="Consolas"/>
                <a:ea typeface="Times New Roman"/>
              </a:rPr>
              <a:t>Perşembe</a:t>
            </a:r>
            <a:r>
              <a:rPr b="1" i="1" lang="tr-TR" sz="1400" spc="-1" strike="noStrike">
                <a:solidFill>
                  <a:srgbClr val="000000"/>
                </a:solidFill>
                <a:latin typeface="Consolas"/>
                <a:ea typeface="Times New Roman"/>
              </a:rPr>
              <a:t>, </a:t>
            </a:r>
            <a:r>
              <a:rPr b="1" i="1" lang="tr-TR" sz="1400" spc="-1" strike="noStrike">
                <a:solidFill>
                  <a:srgbClr val="0000c0"/>
                </a:solidFill>
                <a:latin typeface="Consolas"/>
                <a:ea typeface="Times New Roman"/>
              </a:rPr>
              <a:t>Cuma</a:t>
            </a:r>
            <a:r>
              <a:rPr b="1" i="1" lang="tr-TR" sz="1400" spc="-1" strike="noStrike">
                <a:solidFill>
                  <a:srgbClr val="000000"/>
                </a:solidFill>
                <a:latin typeface="Consolas"/>
                <a:ea typeface="Times New Roman"/>
              </a:rPr>
              <a:t>, </a:t>
            </a:r>
            <a:r>
              <a:rPr b="1" i="1" lang="tr-TR" sz="1400" spc="-1" strike="noStrike">
                <a:solidFill>
                  <a:srgbClr val="0000c0"/>
                </a:solidFill>
                <a:latin typeface="Consolas"/>
                <a:ea typeface="Times New Roman"/>
              </a:rPr>
              <a:t>Cumartesi</a:t>
            </a:r>
            <a:r>
              <a:rPr b="1" i="1" lang="tr-TR" sz="1400" spc="-1" strike="noStrike">
                <a:solidFill>
                  <a:srgbClr val="000000"/>
                </a:solidFill>
                <a:latin typeface="Consolas"/>
                <a:ea typeface="Times New Roman"/>
              </a:rPr>
              <a:t>, </a:t>
            </a:r>
            <a:r>
              <a:rPr b="1" i="1" lang="tr-TR" sz="1400" spc="-1" strike="noStrike">
                <a:solidFill>
                  <a:srgbClr val="0000c0"/>
                </a:solidFill>
                <a:latin typeface="Consolas"/>
                <a:ea typeface="Times New Roman"/>
              </a:rPr>
              <a:t>Pazar</a:t>
            </a:r>
            <a:r>
              <a:rPr b="1" i="1" lang="tr-TR" sz="1400" spc="-1" strike="noStrike">
                <a:solidFill>
                  <a:srgbClr val="000000"/>
                </a:solidFill>
                <a:latin typeface="Consolas"/>
                <a:ea typeface="Times New Roman"/>
              </a:rPr>
              <a:t>}</a:t>
            </a:r>
            <a:endParaRPr b="0" lang="en-US" sz="1400" spc="-1" strike="noStrike">
              <a:latin typeface="Arial"/>
            </a:endParaRPr>
          </a:p>
          <a:p>
            <a:pPr>
              <a:lnSpc>
                <a:spcPct val="100000"/>
              </a:lnSpc>
              <a:buNone/>
              <a:tabLst>
                <a:tab algn="l" pos="449640"/>
              </a:tabLst>
            </a:pPr>
            <a:r>
              <a:rPr b="1" lang="tr-TR" sz="1400" spc="-1" strike="noStrike">
                <a:solidFill>
                  <a:srgbClr val="7f0055"/>
                </a:solidFill>
                <a:latin typeface="Consolas"/>
                <a:ea typeface="Times New Roman"/>
              </a:rPr>
              <a:t>enum</a:t>
            </a:r>
            <a:r>
              <a:rPr b="1" lang="tr-TR" sz="1400" spc="-1" strike="noStrike">
                <a:solidFill>
                  <a:srgbClr val="000000"/>
                </a:solidFill>
                <a:latin typeface="Consolas"/>
                <a:ea typeface="Times New Roman"/>
              </a:rPr>
              <a:t> Aylar { </a:t>
            </a:r>
            <a:r>
              <a:rPr b="1" i="1" lang="tr-TR" sz="1400" spc="-1" strike="noStrike">
                <a:solidFill>
                  <a:srgbClr val="0000c0"/>
                </a:solidFill>
                <a:latin typeface="Consolas"/>
                <a:ea typeface="Times New Roman"/>
              </a:rPr>
              <a:t>Ocak</a:t>
            </a:r>
            <a:r>
              <a:rPr b="1" i="1" lang="tr-TR" sz="1400" spc="-1" strike="noStrike">
                <a:solidFill>
                  <a:srgbClr val="000000"/>
                </a:solidFill>
                <a:latin typeface="Consolas"/>
                <a:ea typeface="Times New Roman"/>
              </a:rPr>
              <a:t>, </a:t>
            </a:r>
            <a:r>
              <a:rPr b="1" i="1" lang="tr-TR" sz="1400" spc="-1" strike="noStrike">
                <a:solidFill>
                  <a:srgbClr val="0000c0"/>
                </a:solidFill>
                <a:latin typeface="Consolas"/>
                <a:ea typeface="Times New Roman"/>
              </a:rPr>
              <a:t>Şubat</a:t>
            </a:r>
            <a:r>
              <a:rPr b="1" i="1" lang="tr-TR" sz="1400" spc="-1" strike="noStrike">
                <a:solidFill>
                  <a:srgbClr val="000000"/>
                </a:solidFill>
                <a:latin typeface="Consolas"/>
                <a:ea typeface="Times New Roman"/>
              </a:rPr>
              <a:t>, </a:t>
            </a:r>
            <a:r>
              <a:rPr b="1" i="1" lang="tr-TR" sz="1400" spc="-1" strike="noStrike">
                <a:solidFill>
                  <a:srgbClr val="0000c0"/>
                </a:solidFill>
                <a:latin typeface="Consolas"/>
                <a:ea typeface="Times New Roman"/>
              </a:rPr>
              <a:t>Mart</a:t>
            </a:r>
            <a:r>
              <a:rPr b="1" i="1" lang="tr-TR" sz="1400" spc="-1" strike="noStrike">
                <a:solidFill>
                  <a:srgbClr val="000000"/>
                </a:solidFill>
                <a:latin typeface="Consolas"/>
                <a:ea typeface="Times New Roman"/>
              </a:rPr>
              <a:t>, </a:t>
            </a:r>
            <a:r>
              <a:rPr b="1" i="1" lang="tr-TR" sz="1400" spc="-1" strike="noStrike">
                <a:solidFill>
                  <a:srgbClr val="0000c0"/>
                </a:solidFill>
                <a:latin typeface="Consolas"/>
                <a:ea typeface="Times New Roman"/>
              </a:rPr>
              <a:t>Nisan</a:t>
            </a:r>
            <a:r>
              <a:rPr b="1" i="1" lang="tr-TR" sz="1400" spc="-1" strike="noStrike">
                <a:solidFill>
                  <a:srgbClr val="000000"/>
                </a:solidFill>
                <a:latin typeface="Consolas"/>
                <a:ea typeface="Times New Roman"/>
              </a:rPr>
              <a:t>, </a:t>
            </a:r>
            <a:r>
              <a:rPr b="1" i="1" lang="tr-TR" sz="1400" spc="-1" strike="noStrike">
                <a:solidFill>
                  <a:srgbClr val="0000c0"/>
                </a:solidFill>
                <a:latin typeface="Consolas"/>
                <a:ea typeface="Times New Roman"/>
              </a:rPr>
              <a:t>Mayıs</a:t>
            </a:r>
            <a:r>
              <a:rPr b="1" i="1" lang="tr-TR" sz="1400" spc="-1" strike="noStrike">
                <a:solidFill>
                  <a:srgbClr val="000000"/>
                </a:solidFill>
                <a:latin typeface="Consolas"/>
                <a:ea typeface="Times New Roman"/>
              </a:rPr>
              <a:t>, </a:t>
            </a:r>
            <a:r>
              <a:rPr b="1" i="1" lang="tr-TR" sz="1400" spc="-1" strike="noStrike">
                <a:solidFill>
                  <a:srgbClr val="0000c0"/>
                </a:solidFill>
                <a:latin typeface="Consolas"/>
                <a:ea typeface="Times New Roman"/>
              </a:rPr>
              <a:t>Haziran</a:t>
            </a:r>
            <a:r>
              <a:rPr b="1" i="1" lang="tr-TR" sz="1400" spc="-1" strike="noStrike">
                <a:solidFill>
                  <a:srgbClr val="000000"/>
                </a:solidFill>
                <a:latin typeface="Consolas"/>
                <a:ea typeface="Times New Roman"/>
              </a:rPr>
              <a:t>, </a:t>
            </a:r>
            <a:r>
              <a:rPr b="1" i="1" lang="tr-TR" sz="1400" spc="-1" strike="noStrike">
                <a:solidFill>
                  <a:srgbClr val="0000c0"/>
                </a:solidFill>
                <a:latin typeface="Consolas"/>
                <a:ea typeface="Times New Roman"/>
              </a:rPr>
              <a:t>Temmuz</a:t>
            </a:r>
            <a:r>
              <a:rPr b="1" i="1" lang="tr-TR" sz="1400" spc="-1" strike="noStrike">
                <a:solidFill>
                  <a:srgbClr val="000000"/>
                </a:solidFill>
                <a:latin typeface="Consolas"/>
                <a:ea typeface="Times New Roman"/>
              </a:rPr>
              <a:t>, </a:t>
            </a:r>
            <a:r>
              <a:rPr b="1" i="1" lang="tr-TR" sz="1400" spc="-1" strike="noStrike">
                <a:solidFill>
                  <a:srgbClr val="0000c0"/>
                </a:solidFill>
                <a:latin typeface="Consolas"/>
                <a:ea typeface="Times New Roman"/>
              </a:rPr>
              <a:t>Ağustos</a:t>
            </a:r>
            <a:r>
              <a:rPr b="1" i="1" lang="tr-TR" sz="1400" spc="-1" strike="noStrike">
                <a:solidFill>
                  <a:srgbClr val="000000"/>
                </a:solidFill>
                <a:latin typeface="Consolas"/>
                <a:ea typeface="Times New Roman"/>
              </a:rPr>
              <a:t>, </a:t>
            </a:r>
            <a:r>
              <a:rPr b="1" i="1" lang="tr-TR" sz="1400" spc="-1" strike="noStrike">
                <a:solidFill>
                  <a:srgbClr val="0000c0"/>
                </a:solidFill>
                <a:latin typeface="Consolas"/>
                <a:ea typeface="Times New Roman"/>
              </a:rPr>
              <a:t>Eylül</a:t>
            </a:r>
            <a:r>
              <a:rPr b="1" i="1" lang="tr-TR" sz="1400" spc="-1" strike="noStrike">
                <a:solidFill>
                  <a:srgbClr val="000000"/>
                </a:solidFill>
                <a:latin typeface="Consolas"/>
                <a:ea typeface="Times New Roman"/>
              </a:rPr>
              <a:t>, </a:t>
            </a:r>
            <a:r>
              <a:rPr b="1" i="1" lang="tr-TR" sz="1400" spc="-1" strike="noStrike">
                <a:solidFill>
                  <a:srgbClr val="0000c0"/>
                </a:solidFill>
                <a:latin typeface="Consolas"/>
                <a:ea typeface="Times New Roman"/>
              </a:rPr>
              <a:t>Ekim</a:t>
            </a:r>
            <a:r>
              <a:rPr b="1" i="1" lang="tr-TR" sz="1400" spc="-1" strike="noStrike">
                <a:solidFill>
                  <a:srgbClr val="000000"/>
                </a:solidFill>
                <a:latin typeface="Consolas"/>
                <a:ea typeface="Times New Roman"/>
              </a:rPr>
              <a:t>, </a:t>
            </a:r>
            <a:r>
              <a:rPr b="1" i="1" lang="tr-TR" sz="1400" spc="-1" strike="noStrike">
                <a:solidFill>
                  <a:srgbClr val="0000c0"/>
                </a:solidFill>
                <a:latin typeface="Consolas"/>
                <a:ea typeface="Times New Roman"/>
              </a:rPr>
              <a:t>Kasım</a:t>
            </a:r>
            <a:r>
              <a:rPr b="1" i="1" lang="tr-TR" sz="1400" spc="-1" strike="noStrike">
                <a:solidFill>
                  <a:srgbClr val="000000"/>
                </a:solidFill>
                <a:latin typeface="Consolas"/>
                <a:ea typeface="Times New Roman"/>
              </a:rPr>
              <a:t>, </a:t>
            </a:r>
            <a:r>
              <a:rPr b="1" i="1" lang="tr-TR" sz="1400" spc="-1" strike="noStrike">
                <a:solidFill>
                  <a:srgbClr val="0000c0"/>
                </a:solidFill>
                <a:latin typeface="Consolas"/>
                <a:ea typeface="Times New Roman"/>
              </a:rPr>
              <a:t>Aralık</a:t>
            </a:r>
            <a:r>
              <a:rPr b="1" i="1" lang="tr-TR" sz="1400" spc="-1" strike="noStrike">
                <a:solidFill>
                  <a:srgbClr val="000000"/>
                </a:solidFill>
                <a:latin typeface="Consolas"/>
                <a:ea typeface="Times New Roman"/>
              </a:rPr>
              <a:t>}</a:t>
            </a:r>
            <a:endParaRPr b="0" lang="en-US" sz="1400" spc="-1" strike="noStrike">
              <a:latin typeface="Arial"/>
            </a:endParaRPr>
          </a:p>
          <a:p>
            <a:pPr>
              <a:lnSpc>
                <a:spcPct val="100000"/>
              </a:lnSpc>
              <a:buNone/>
              <a:tabLst>
                <a:tab algn="l" pos="449640"/>
              </a:tabLst>
            </a:pPr>
            <a:r>
              <a:rPr b="1" lang="en-US" sz="1400" spc="-1" strike="noStrike">
                <a:solidFill>
                  <a:srgbClr val="7f0055"/>
                </a:solidFill>
                <a:latin typeface="Consolas"/>
                <a:ea typeface="Times New Roman"/>
              </a:rPr>
              <a:t>public</a:t>
            </a:r>
            <a:r>
              <a:rPr b="1" lang="en-US" sz="1400" spc="-1" strike="noStrike">
                <a:solidFill>
                  <a:srgbClr val="000000"/>
                </a:solidFill>
                <a:latin typeface="Consolas"/>
                <a:ea typeface="Times New Roman"/>
              </a:rPr>
              <a:t> </a:t>
            </a:r>
            <a:r>
              <a:rPr b="1" lang="en-US" sz="1400" spc="-1" strike="noStrike">
                <a:solidFill>
                  <a:srgbClr val="7f0055"/>
                </a:solidFill>
                <a:latin typeface="Consolas"/>
                <a:ea typeface="Times New Roman"/>
              </a:rPr>
              <a:t>static</a:t>
            </a:r>
            <a:r>
              <a:rPr b="1" lang="en-US" sz="1400" spc="-1" strike="noStrike">
                <a:solidFill>
                  <a:srgbClr val="000000"/>
                </a:solidFill>
                <a:latin typeface="Consolas"/>
                <a:ea typeface="Times New Roman"/>
              </a:rPr>
              <a:t> </a:t>
            </a:r>
            <a:r>
              <a:rPr b="1" lang="en-US" sz="1400" spc="-1" strike="noStrike">
                <a:solidFill>
                  <a:srgbClr val="7f0055"/>
                </a:solidFill>
                <a:latin typeface="Consolas"/>
                <a:ea typeface="Times New Roman"/>
              </a:rPr>
              <a:t>void</a:t>
            </a:r>
            <a:r>
              <a:rPr b="1" lang="en-US" sz="1400" spc="-1" strike="noStrike">
                <a:solidFill>
                  <a:srgbClr val="000000"/>
                </a:solidFill>
                <a:latin typeface="Consolas"/>
                <a:ea typeface="Times New Roman"/>
              </a:rPr>
              <a:t> main(String[] args) {</a:t>
            </a:r>
            <a:endParaRPr b="0" lang="en-US" sz="1400" spc="-1" strike="noStrike">
              <a:latin typeface="Arial"/>
            </a:endParaRPr>
          </a:p>
          <a:p>
            <a:pPr>
              <a:lnSpc>
                <a:spcPct val="100000"/>
              </a:lnSpc>
              <a:buNone/>
              <a:tabLst>
                <a:tab algn="l" pos="449640"/>
              </a:tabLst>
            </a:pPr>
            <a:r>
              <a:rPr b="0" lang="tr-TR" sz="1400" spc="-1" strike="noStrike">
                <a:solidFill>
                  <a:srgbClr val="000000"/>
                </a:solidFill>
                <a:latin typeface="Consolas"/>
                <a:ea typeface="Times New Roman"/>
              </a:rPr>
              <a:t>System.</a:t>
            </a:r>
            <a:r>
              <a:rPr b="0" i="1" lang="tr-TR" sz="1400" spc="-1" strike="noStrike">
                <a:solidFill>
                  <a:srgbClr val="0000c0"/>
                </a:solidFill>
                <a:latin typeface="Consolas"/>
                <a:ea typeface="Times New Roman"/>
              </a:rPr>
              <a:t>out</a:t>
            </a:r>
            <a:r>
              <a:rPr b="0" i="1" lang="tr-TR" sz="1400" spc="-1" strike="noStrike">
                <a:solidFill>
                  <a:srgbClr val="000000"/>
                </a:solidFill>
                <a:latin typeface="Consolas"/>
                <a:ea typeface="Times New Roman"/>
              </a:rPr>
              <a:t>.println(Gun.</a:t>
            </a:r>
            <a:r>
              <a:rPr b="0" i="1" lang="tr-TR" sz="1400" spc="-1" strike="noStrike">
                <a:solidFill>
                  <a:srgbClr val="0000c0"/>
                </a:solidFill>
                <a:latin typeface="Consolas"/>
                <a:ea typeface="Times New Roman"/>
              </a:rPr>
              <a:t>Perşembe</a:t>
            </a:r>
            <a:r>
              <a:rPr b="0" i="1" lang="tr-TR" sz="1400" spc="-1" strike="noStrike">
                <a:solidFill>
                  <a:srgbClr val="000000"/>
                </a:solidFill>
                <a:latin typeface="Consolas"/>
                <a:ea typeface="Times New Roman"/>
              </a:rPr>
              <a:t>);</a:t>
            </a:r>
            <a:endParaRPr b="0" lang="en-US" sz="1400" spc="-1" strike="noStrike">
              <a:latin typeface="Arial"/>
            </a:endParaRPr>
          </a:p>
          <a:p>
            <a:pPr>
              <a:lnSpc>
                <a:spcPct val="100000"/>
              </a:lnSpc>
              <a:buNone/>
              <a:tabLst>
                <a:tab algn="l" pos="449640"/>
              </a:tabLst>
            </a:pPr>
            <a:r>
              <a:rPr b="1" lang="tr-TR" sz="1400" spc="-1" strike="noStrike">
                <a:solidFill>
                  <a:srgbClr val="7f0055"/>
                </a:solidFill>
                <a:latin typeface="Consolas"/>
                <a:ea typeface="Times New Roman"/>
              </a:rPr>
              <a:t>int</a:t>
            </a:r>
            <a:r>
              <a:rPr b="1" lang="tr-TR" sz="1400" spc="-1" strike="noStrike">
                <a:solidFill>
                  <a:srgbClr val="000000"/>
                </a:solidFill>
                <a:latin typeface="Consolas"/>
                <a:ea typeface="Times New Roman"/>
              </a:rPr>
              <a:t> ay=Aylar.</a:t>
            </a:r>
            <a:r>
              <a:rPr b="1" i="1" lang="tr-TR" sz="1400" spc="-1" strike="noStrike">
                <a:solidFill>
                  <a:srgbClr val="0000c0"/>
                </a:solidFill>
                <a:latin typeface="Consolas"/>
                <a:ea typeface="Times New Roman"/>
              </a:rPr>
              <a:t>Ekim</a:t>
            </a:r>
            <a:r>
              <a:rPr b="1" i="1" lang="tr-TR" sz="1400" spc="-1" strike="noStrike">
                <a:solidFill>
                  <a:srgbClr val="000000"/>
                </a:solidFill>
                <a:latin typeface="Consolas"/>
                <a:ea typeface="Times New Roman"/>
              </a:rPr>
              <a:t>.ordinal()+1; </a:t>
            </a:r>
            <a:r>
              <a:rPr b="0" i="1" lang="tr-TR" sz="1400" spc="-1" strike="noStrike">
                <a:solidFill>
                  <a:srgbClr val="00b050"/>
                </a:solidFill>
                <a:latin typeface="Consolas"/>
                <a:ea typeface="Times New Roman"/>
              </a:rPr>
              <a:t>// enum yapısında ilk elemanın indisi 0 dır</a:t>
            </a:r>
            <a:endParaRPr b="0" lang="en-US" sz="1400" spc="-1" strike="noStrike">
              <a:latin typeface="Arial"/>
            </a:endParaRPr>
          </a:p>
          <a:p>
            <a:pPr>
              <a:lnSpc>
                <a:spcPct val="100000"/>
              </a:lnSpc>
              <a:buNone/>
              <a:tabLst>
                <a:tab algn="l" pos="449640"/>
              </a:tabLst>
            </a:pPr>
            <a:r>
              <a:rPr b="0" lang="tr-TR" sz="1400" spc="-1" strike="noStrike">
                <a:solidFill>
                  <a:srgbClr val="000000"/>
                </a:solidFill>
                <a:latin typeface="Consolas"/>
                <a:ea typeface="Times New Roman"/>
              </a:rPr>
              <a:t>System.</a:t>
            </a:r>
            <a:r>
              <a:rPr b="0" i="1" lang="tr-TR" sz="1400" spc="-1" strike="noStrike">
                <a:solidFill>
                  <a:srgbClr val="0000c0"/>
                </a:solidFill>
                <a:latin typeface="Consolas"/>
                <a:ea typeface="Times New Roman"/>
              </a:rPr>
              <a:t>out</a:t>
            </a:r>
            <a:r>
              <a:rPr b="0" i="1" lang="tr-TR" sz="1400" spc="-1" strike="noStrike">
                <a:solidFill>
                  <a:srgbClr val="000000"/>
                </a:solidFill>
                <a:latin typeface="Consolas"/>
                <a:ea typeface="Times New Roman"/>
              </a:rPr>
              <a:t>.println(</a:t>
            </a:r>
            <a:r>
              <a:rPr b="0" i="1" lang="tr-TR" sz="1400" spc="-1" strike="noStrike">
                <a:solidFill>
                  <a:srgbClr val="2a00ff"/>
                </a:solidFill>
                <a:latin typeface="Consolas"/>
                <a:ea typeface="Times New Roman"/>
              </a:rPr>
              <a:t>"Ekim Yılın "</a:t>
            </a:r>
            <a:r>
              <a:rPr b="0" i="1" lang="tr-TR" sz="1400" spc="-1" strike="noStrike">
                <a:solidFill>
                  <a:srgbClr val="000000"/>
                </a:solidFill>
                <a:latin typeface="Consolas"/>
                <a:ea typeface="Times New Roman"/>
              </a:rPr>
              <a:t>+ ay +</a:t>
            </a:r>
            <a:r>
              <a:rPr b="0" i="1" lang="tr-TR" sz="1400" spc="-1" strike="noStrike">
                <a:solidFill>
                  <a:srgbClr val="2a00ff"/>
                </a:solidFill>
                <a:latin typeface="Consolas"/>
                <a:ea typeface="Times New Roman"/>
              </a:rPr>
              <a:t>". ayıdır"</a:t>
            </a:r>
            <a:r>
              <a:rPr b="0" i="1" lang="tr-TR" sz="1400" spc="-1" strike="noStrike">
                <a:solidFill>
                  <a:srgbClr val="000000"/>
                </a:solidFill>
                <a:latin typeface="Consolas"/>
                <a:ea typeface="Times New Roman"/>
              </a:rPr>
              <a:t>);</a:t>
            </a:r>
            <a:endParaRPr b="0" lang="en-US" sz="1400" spc="-1" strike="noStrike">
              <a:latin typeface="Arial"/>
            </a:endParaRPr>
          </a:p>
          <a:p>
            <a:pPr>
              <a:lnSpc>
                <a:spcPct val="100000"/>
              </a:lnSpc>
              <a:buNone/>
              <a:tabLst>
                <a:tab algn="l" pos="449640"/>
              </a:tabLst>
            </a:pPr>
            <a:r>
              <a:rPr b="0" lang="tr-TR" sz="1400" spc="-1" strike="noStrike">
                <a:solidFill>
                  <a:srgbClr val="000000"/>
                </a:solidFill>
                <a:latin typeface="Consolas"/>
                <a:ea typeface="Times New Roman"/>
              </a:rPr>
              <a:t>}</a:t>
            </a:r>
            <a:endParaRPr b="0" lang="en-US" sz="1400" spc="-1" strike="noStrike">
              <a:latin typeface="Arial"/>
            </a:endParaRPr>
          </a:p>
          <a:p>
            <a:pPr>
              <a:lnSpc>
                <a:spcPct val="100000"/>
              </a:lnSpc>
              <a:buNone/>
              <a:tabLst>
                <a:tab algn="l" pos="449640"/>
              </a:tabLst>
            </a:pPr>
            <a:r>
              <a:rPr b="0" lang="tr-TR" sz="1400" spc="-1" strike="noStrike">
                <a:solidFill>
                  <a:srgbClr val="000000"/>
                </a:solidFill>
                <a:latin typeface="Consolas"/>
                <a:ea typeface="Times New Roman"/>
              </a:rPr>
              <a:t>}</a:t>
            </a:r>
            <a:endParaRPr b="0" lang="en-US" sz="1400" spc="-1" strike="noStrike">
              <a:latin typeface="Arial"/>
            </a:endParaRPr>
          </a:p>
        </p:txBody>
      </p:sp>
      <p:sp>
        <p:nvSpPr>
          <p:cNvPr id="418" name="Metin kutusu 2"/>
          <p:cNvSpPr/>
          <p:nvPr/>
        </p:nvSpPr>
        <p:spPr>
          <a:xfrm>
            <a:off x="4455720" y="5229360"/>
            <a:ext cx="251748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i="1" lang="tr-TR" sz="1600" spc="-1" strike="noStrike">
                <a:solidFill>
                  <a:srgbClr val="000000"/>
                </a:solidFill>
                <a:latin typeface="Trebuchet MS"/>
              </a:rPr>
              <a:t>Programın ekran çıktısı</a:t>
            </a:r>
            <a:endParaRPr b="0" lang="en-US" sz="1600" spc="-1" strike="noStrike">
              <a:latin typeface="Arial"/>
            </a:endParaRPr>
          </a:p>
        </p:txBody>
      </p:sp>
      <p:pic>
        <p:nvPicPr>
          <p:cNvPr id="419" name="Picture 2" descr=""/>
          <p:cNvPicPr/>
          <p:nvPr/>
        </p:nvPicPr>
        <p:blipFill>
          <a:blip r:embed="rId1"/>
          <a:stretch/>
        </p:blipFill>
        <p:spPr>
          <a:xfrm>
            <a:off x="4572000" y="5672160"/>
            <a:ext cx="3133440" cy="79992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Dikdörtgen 2"/>
          <p:cNvSpPr/>
          <p:nvPr/>
        </p:nvSpPr>
        <p:spPr>
          <a:xfrm>
            <a:off x="61200" y="739800"/>
            <a:ext cx="9046800" cy="6175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600" spc="-1" strike="noStrike">
                <a:solidFill>
                  <a:srgbClr val="000000"/>
                </a:solidFill>
                <a:latin typeface="Trebuchet MS"/>
              </a:rPr>
              <a:t>Program içerisinde değeri değişmeyen ifadelere sabit( literal) denir.</a:t>
            </a:r>
            <a:r>
              <a:rPr b="1" lang="tr-TR" sz="1600" spc="-1" strike="noStrike">
                <a:solidFill>
                  <a:srgbClr val="000000"/>
                </a:solidFill>
                <a:latin typeface="Trebuchet MS"/>
              </a:rPr>
              <a:t> </a:t>
            </a:r>
            <a:r>
              <a:rPr b="0" lang="tr-TR" sz="1600" spc="-1" strike="noStrike">
                <a:solidFill>
                  <a:srgbClr val="000000"/>
                </a:solidFill>
                <a:latin typeface="Trebuchet MS"/>
              </a:rPr>
              <a:t>Sabit değerler sayısal ve string olmak üzere ikiye ayrılırlar. </a:t>
            </a:r>
            <a:r>
              <a:rPr b="1" lang="tr-TR" sz="1600" spc="-1" strike="noStrike">
                <a:solidFill>
                  <a:srgbClr val="000000"/>
                </a:solidFill>
                <a:latin typeface="Trebuchet MS"/>
              </a:rPr>
              <a:t>İki tırnak (“ ”) işareti </a:t>
            </a:r>
            <a:r>
              <a:rPr b="0" lang="tr-TR" sz="1600" spc="-1" strike="noStrike">
                <a:solidFill>
                  <a:srgbClr val="31489f"/>
                </a:solidFill>
                <a:latin typeface="Trebuchet MS"/>
              </a:rPr>
              <a:t>arasında yazılan her türlü bilgi string sabittir</a:t>
            </a:r>
            <a:r>
              <a:rPr b="0" lang="tr-TR" sz="1600" spc="-1" strike="noStrike">
                <a:solidFill>
                  <a:srgbClr val="000000"/>
                </a:solidFill>
                <a:latin typeface="Trebuchet MS"/>
              </a:rPr>
              <a:t>. Sabitler özellikle bilinen değerlerin kullanımını sağlar ( pi sayısı gibi). Kodlamayı ve kodun okunabilirliğini kolaylaştırırlar. </a:t>
            </a:r>
            <a:endParaRPr b="0" lang="en-US" sz="1600" spc="-1" strike="noStrike">
              <a:latin typeface="Arial"/>
            </a:endParaRPr>
          </a:p>
          <a:p>
            <a:pPr>
              <a:lnSpc>
                <a:spcPct val="100000"/>
              </a:lnSpc>
              <a:buNone/>
            </a:pPr>
            <a:endParaRPr b="0" lang="en-US" sz="1800" spc="-1" strike="noStrike">
              <a:latin typeface="Arial"/>
            </a:endParaRPr>
          </a:p>
          <a:p>
            <a:pPr>
              <a:lnSpc>
                <a:spcPct val="100000"/>
              </a:lnSpc>
              <a:buNone/>
            </a:pPr>
            <a:r>
              <a:rPr b="1" lang="tr-TR" sz="1800" spc="-1" strike="noStrike">
                <a:solidFill>
                  <a:srgbClr val="ff0000"/>
                </a:solidFill>
                <a:latin typeface="Trebuchet MS"/>
              </a:rPr>
              <a:t>final deyimi</a:t>
            </a:r>
            <a:endParaRPr b="0" lang="en-US" sz="1800" spc="-1" strike="noStrike">
              <a:latin typeface="Arial"/>
            </a:endParaRPr>
          </a:p>
          <a:p>
            <a:pPr>
              <a:lnSpc>
                <a:spcPct val="100000"/>
              </a:lnSpc>
              <a:buNone/>
            </a:pPr>
            <a:endParaRPr b="0" lang="en-US" sz="1600" spc="-1" strike="noStrike">
              <a:latin typeface="Arial"/>
            </a:endParaRPr>
          </a:p>
          <a:p>
            <a:pPr>
              <a:lnSpc>
                <a:spcPct val="100000"/>
              </a:lnSpc>
              <a:buNone/>
            </a:pPr>
            <a:r>
              <a:rPr b="0" lang="tr-TR" sz="1600" spc="-1" strike="noStrike">
                <a:solidFill>
                  <a:srgbClr val="000000"/>
                </a:solidFill>
                <a:latin typeface="Trebuchet MS"/>
              </a:rPr>
              <a:t>Java dilinde değişkenleri sabit olarak tanımlamak için değişken tanımının önüne </a:t>
            </a:r>
            <a:r>
              <a:rPr b="1" lang="tr-TR" sz="1600" spc="-1" strike="noStrike">
                <a:solidFill>
                  <a:srgbClr val="000000"/>
                </a:solidFill>
                <a:latin typeface="Trebuchet MS"/>
              </a:rPr>
              <a:t>final </a:t>
            </a:r>
            <a:r>
              <a:rPr b="0" lang="tr-TR" sz="1600" spc="-1" strike="noStrike">
                <a:solidFill>
                  <a:srgbClr val="000000"/>
                </a:solidFill>
                <a:latin typeface="Trebuchet MS"/>
              </a:rPr>
              <a:t>sözcüğünü getiririz, </a:t>
            </a:r>
            <a:r>
              <a:rPr b="1" lang="tr-TR" sz="1600" spc="-1" strike="noStrike">
                <a:solidFill>
                  <a:srgbClr val="000000"/>
                </a:solidFill>
                <a:latin typeface="Trebuchet MS"/>
              </a:rPr>
              <a:t>final sözcüğü ile tanımlanan sabitlerin ilk değer atamaları yapıldıktan sonra program içerisinde değerleri değiştirilemez</a:t>
            </a:r>
            <a:r>
              <a:rPr b="0" lang="tr-TR" sz="1600" spc="-1" strike="noStrike">
                <a:solidFill>
                  <a:srgbClr val="000000"/>
                </a:solidFill>
                <a:latin typeface="Trebuchet MS"/>
              </a:rPr>
              <a:t>. { örnek, </a:t>
            </a:r>
            <a:r>
              <a:rPr b="1" lang="tr-TR" sz="1600" spc="-1" strike="noStrike">
                <a:solidFill>
                  <a:srgbClr val="000000"/>
                </a:solidFill>
                <a:latin typeface="Trebuchet MS"/>
              </a:rPr>
              <a:t>final</a:t>
            </a:r>
            <a:r>
              <a:rPr b="0" lang="tr-TR" sz="1600" spc="-1" strike="noStrike">
                <a:solidFill>
                  <a:srgbClr val="000000"/>
                </a:solidFill>
                <a:latin typeface="Trebuchet MS"/>
              </a:rPr>
              <a:t> double pi=3.14;}</a:t>
            </a:r>
            <a:endParaRPr b="0" lang="en-US" sz="1600" spc="-1" strike="noStrike">
              <a:latin typeface="Arial"/>
            </a:endParaRPr>
          </a:p>
          <a:p>
            <a:pPr>
              <a:lnSpc>
                <a:spcPct val="100000"/>
              </a:lnSpc>
              <a:buNone/>
            </a:pPr>
            <a:endParaRPr b="0" lang="en-US" sz="1600" spc="-1" strike="noStrike">
              <a:latin typeface="Arial"/>
            </a:endParaRPr>
          </a:p>
          <a:p>
            <a:pPr algn="just">
              <a:lnSpc>
                <a:spcPct val="150000"/>
              </a:lnSpc>
              <a:buNone/>
            </a:pPr>
            <a:r>
              <a:rPr b="1" lang="tr-TR" sz="1600" spc="-1" strike="noStrike">
                <a:solidFill>
                  <a:srgbClr val="000000"/>
                </a:solidFill>
                <a:latin typeface="Times New Roman"/>
                <a:ea typeface="Times New Roman"/>
              </a:rPr>
              <a:t>Örnek 4. </a:t>
            </a:r>
            <a:r>
              <a:rPr b="0" lang="tr-TR" sz="1600" spc="-1" strike="noStrike">
                <a:solidFill>
                  <a:srgbClr val="000000"/>
                </a:solidFill>
                <a:latin typeface="Times New Roman"/>
                <a:ea typeface="Times New Roman"/>
              </a:rPr>
              <a:t>Aşağıdaki programın ekran çıktısı ne olur, inceleyiniz. </a:t>
            </a:r>
            <a:endParaRPr b="0" lang="en-US" sz="1600" spc="-1" strike="noStrike">
              <a:latin typeface="Arial"/>
            </a:endParaRPr>
          </a:p>
          <a:p>
            <a:pPr algn="just">
              <a:lnSpc>
                <a:spcPct val="150000"/>
              </a:lnSpc>
              <a:buNone/>
              <a:tabLst>
                <a:tab algn="l" pos="449640"/>
              </a:tabLst>
            </a:pPr>
            <a:r>
              <a:rPr b="0" lang="en-US" sz="1600" spc="-1" strike="noStrike">
                <a:solidFill>
                  <a:srgbClr val="000000"/>
                </a:solidFill>
                <a:latin typeface="Times New Roman"/>
                <a:ea typeface="Times New Roman"/>
              </a:rPr>
              <a:t> </a:t>
            </a:r>
            <a:endParaRPr b="0" lang="en-US" sz="1600" spc="-1" strike="noStrike">
              <a:latin typeface="Arial"/>
            </a:endParaRPr>
          </a:p>
          <a:p>
            <a:pPr algn="just">
              <a:lnSpc>
                <a:spcPct val="150000"/>
              </a:lnSpc>
              <a:buNone/>
              <a:tabLst>
                <a:tab algn="l" pos="449640"/>
              </a:tabLst>
            </a:pPr>
            <a:endParaRPr b="0" lang="en-US" sz="1600" spc="-1" strike="noStrike">
              <a:latin typeface="Arial"/>
            </a:endParaRPr>
          </a:p>
          <a:p>
            <a:pPr algn="just">
              <a:lnSpc>
                <a:spcPct val="150000"/>
              </a:lnSpc>
              <a:buNone/>
              <a:tabLst>
                <a:tab algn="l" pos="449640"/>
              </a:tabLst>
            </a:pPr>
            <a:endParaRPr b="0" lang="en-US" sz="1600" spc="-1" strike="noStrike">
              <a:latin typeface="Arial"/>
            </a:endParaRPr>
          </a:p>
          <a:p>
            <a:pPr algn="just">
              <a:lnSpc>
                <a:spcPct val="150000"/>
              </a:lnSpc>
              <a:buNone/>
              <a:tabLst>
                <a:tab algn="l" pos="449640"/>
              </a:tabLst>
            </a:pPr>
            <a:endParaRPr b="0" lang="en-US" sz="1600" spc="-1" strike="noStrike">
              <a:latin typeface="Arial"/>
            </a:endParaRPr>
          </a:p>
          <a:p>
            <a:pPr algn="just">
              <a:lnSpc>
                <a:spcPct val="150000"/>
              </a:lnSpc>
              <a:buNone/>
              <a:tabLst>
                <a:tab algn="l" pos="449640"/>
              </a:tabLst>
            </a:pPr>
            <a:r>
              <a:rPr b="0" lang="tr-TR" sz="1400" spc="-1" strike="noStrike">
                <a:solidFill>
                  <a:srgbClr val="000000"/>
                </a:solidFill>
                <a:latin typeface="Times New Roman"/>
                <a:ea typeface="Times New Roman"/>
              </a:rPr>
              <a:t>Yukarıdaki programı çalıştırdığımızda, x değişkeninin değerinin değiştirilemeyeceğini belirten {“</a:t>
            </a:r>
            <a:r>
              <a:rPr b="0" lang="tr-TR" sz="1400" spc="-1" strike="noStrike">
                <a:solidFill>
                  <a:srgbClr val="ff0000"/>
                </a:solidFill>
                <a:latin typeface="Times New Roman"/>
                <a:ea typeface="Calibri"/>
              </a:rPr>
              <a:t>The final local variable x cannot be assigned.” şeklindeki} </a:t>
            </a:r>
            <a:r>
              <a:rPr b="0" lang="tr-TR" sz="1400" spc="-1" strike="noStrike">
                <a:solidFill>
                  <a:srgbClr val="000000"/>
                </a:solidFill>
                <a:latin typeface="Times New Roman"/>
                <a:ea typeface="Calibri"/>
              </a:rPr>
              <a:t>bir hata mesajı ile karşılaşırız. Bu hata mesajı ile karşılaşmamızın sebebi; 3. Satırda, final deyimi ile program içerisinde değerinin değiştirilemeyeceği belirtilen x değişkeninin 6. Satırda değiştirilmeye çalışmasından kaynaklanmaktadır.</a:t>
            </a:r>
            <a:endParaRPr b="0" lang="en-US" sz="1400" spc="-1" strike="noStrike">
              <a:latin typeface="Arial"/>
            </a:endParaRPr>
          </a:p>
        </p:txBody>
      </p:sp>
      <p:grpSp>
        <p:nvGrpSpPr>
          <p:cNvPr id="421" name="Grup 3"/>
          <p:cNvGrpSpPr/>
          <p:nvPr/>
        </p:nvGrpSpPr>
        <p:grpSpPr>
          <a:xfrm>
            <a:off x="0" y="-2880"/>
            <a:ext cx="9143640" cy="695520"/>
            <a:chOff x="0" y="-2880"/>
            <a:chExt cx="9143640" cy="695520"/>
          </a:xfrm>
        </p:grpSpPr>
        <p:sp>
          <p:nvSpPr>
            <p:cNvPr id="422" name="Başlık 1"/>
            <p:cNvSpPr/>
            <p:nvPr/>
          </p:nvSpPr>
          <p:spPr>
            <a:xfrm>
              <a:off x="0" y="237960"/>
              <a:ext cx="9143640" cy="454680"/>
            </a:xfrm>
            <a:prstGeom prst="rect">
              <a:avLst/>
            </a:prstGeom>
            <a:solidFill>
              <a:schemeClr val="tx2">
                <a:lumMod val="75000"/>
              </a:schemeClr>
            </a:solidFill>
            <a:ln w="0">
              <a:noFill/>
            </a:ln>
          </p:spPr>
          <p:style>
            <a:lnRef idx="0"/>
            <a:fillRef idx="0"/>
            <a:effectRef idx="0"/>
            <a:fontRef idx="minor"/>
          </p:style>
          <p:txBody>
            <a:bodyPr anchor="ctr">
              <a:normAutofit fontScale="74000"/>
            </a:bodyPr>
            <a:p>
              <a:pPr algn="ctr">
                <a:lnSpc>
                  <a:spcPct val="100000"/>
                </a:lnSpc>
                <a:buNone/>
              </a:pPr>
              <a:r>
                <a:rPr b="1" lang="tr-TR" sz="3200" spc="49" strike="noStrike">
                  <a:solidFill>
                    <a:srgbClr val="fbfcfd">
                      <a:alpha val="95000"/>
                    </a:srgbClr>
                  </a:solidFill>
                  <a:latin typeface="Trebuchet MS"/>
                </a:rPr>
                <a:t>SABİTLER</a:t>
              </a:r>
              <a:endParaRPr b="0" lang="en-US" sz="3200" spc="-1" strike="noStrike">
                <a:latin typeface="Arial"/>
              </a:endParaRPr>
            </a:p>
          </p:txBody>
        </p:sp>
        <p:grpSp>
          <p:nvGrpSpPr>
            <p:cNvPr id="423" name="Grup 5"/>
            <p:cNvGrpSpPr/>
            <p:nvPr/>
          </p:nvGrpSpPr>
          <p:grpSpPr>
            <a:xfrm>
              <a:off x="0" y="-360"/>
              <a:ext cx="9143640" cy="235800"/>
              <a:chOff x="0" y="-360"/>
              <a:chExt cx="9143640" cy="235800"/>
            </a:xfrm>
          </p:grpSpPr>
          <p:sp>
            <p:nvSpPr>
              <p:cNvPr id="424" name="Dikdörtgen 7"/>
              <p:cNvSpPr/>
              <p:nvPr/>
            </p:nvSpPr>
            <p:spPr>
              <a:xfrm>
                <a:off x="0" y="-360"/>
                <a:ext cx="9143640" cy="235800"/>
              </a:xfrm>
              <a:prstGeom prst="rect">
                <a:avLst/>
              </a:prstGeom>
              <a:solidFill>
                <a:srgbClr val="92d050"/>
              </a:solidFill>
              <a:ln w="25400">
                <a:noFill/>
              </a:ln>
            </p:spPr>
            <p:style>
              <a:lnRef idx="0"/>
              <a:fillRef idx="0"/>
              <a:effectRef idx="0"/>
              <a:fontRef idx="minor"/>
            </p:style>
          </p:sp>
          <p:grpSp>
            <p:nvGrpSpPr>
              <p:cNvPr id="425" name="Group 9"/>
              <p:cNvGrpSpPr/>
              <p:nvPr/>
            </p:nvGrpSpPr>
            <p:grpSpPr>
              <a:xfrm>
                <a:off x="24840" y="8640"/>
                <a:ext cx="933840" cy="199800"/>
                <a:chOff x="24840" y="8640"/>
                <a:chExt cx="933840" cy="199800"/>
              </a:xfrm>
            </p:grpSpPr>
            <p:sp>
              <p:nvSpPr>
                <p:cNvPr id="426" name="AutoShape 8"/>
                <p:cNvSpPr/>
                <p:nvPr/>
              </p:nvSpPr>
              <p:spPr>
                <a:xfrm>
                  <a:off x="600480" y="8640"/>
                  <a:ext cx="358200" cy="186480"/>
                </a:xfrm>
                <a:prstGeom prst="rect">
                  <a:avLst/>
                </a:prstGeom>
                <a:noFill/>
                <a:ln w="0">
                  <a:noFill/>
                </a:ln>
              </p:spPr>
              <p:style>
                <a:lnRef idx="0"/>
                <a:fillRef idx="0"/>
                <a:effectRef idx="0"/>
                <a:fontRef idx="minor"/>
              </p:style>
            </p:sp>
            <p:sp>
              <p:nvSpPr>
                <p:cNvPr id="427" name="Freeform 10"/>
                <p:cNvSpPr/>
                <p:nvPr/>
              </p:nvSpPr>
              <p:spPr>
                <a:xfrm>
                  <a:off x="24840" y="26640"/>
                  <a:ext cx="356040" cy="18180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428" name="Metin kutusu 6"/>
            <p:cNvSpPr/>
            <p:nvPr/>
          </p:nvSpPr>
          <p:spPr>
            <a:xfrm>
              <a:off x="380880" y="-2880"/>
              <a:ext cx="769572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rebuchet MS"/>
                </a:rPr>
                <a:t>Javada sabit ifadelerin tanımlamasını yapabileceksiniz.</a:t>
              </a:r>
              <a:endParaRPr b="0" lang="en-US" sz="1400" spc="-1" strike="noStrike">
                <a:latin typeface="Arial"/>
              </a:endParaRPr>
            </a:p>
          </p:txBody>
        </p:sp>
      </p:grpSp>
      <p:pic>
        <p:nvPicPr>
          <p:cNvPr id="429" name="Picture 2" descr=""/>
          <p:cNvPicPr/>
          <p:nvPr/>
        </p:nvPicPr>
        <p:blipFill>
          <a:blip r:embed="rId1"/>
          <a:stretch/>
        </p:blipFill>
        <p:spPr>
          <a:xfrm>
            <a:off x="1691640" y="3861000"/>
            <a:ext cx="4536000" cy="15116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Dikdörtgen 13"/>
          <p:cNvSpPr/>
          <p:nvPr/>
        </p:nvSpPr>
        <p:spPr>
          <a:xfrm>
            <a:off x="428760" y="2357280"/>
            <a:ext cx="6879240" cy="3231360"/>
          </a:xfrm>
          <a:prstGeom prst="rect">
            <a:avLst/>
          </a:prstGeom>
          <a:solidFill>
            <a:srgbClr val="ffffff"/>
          </a:solidFill>
          <a:ln>
            <a:solidFill>
              <a:srgbClr val="c00000"/>
            </a:solidFill>
            <a:round/>
          </a:ln>
        </p:spPr>
        <p:style>
          <a:lnRef idx="2">
            <a:schemeClr val="accent1"/>
          </a:lnRef>
          <a:fillRef idx="1">
            <a:schemeClr val="lt1"/>
          </a:fillRef>
          <a:effectRef idx="0">
            <a:schemeClr val="accent1"/>
          </a:effectRef>
          <a:fontRef idx="minor"/>
        </p:style>
      </p:sp>
      <p:sp>
        <p:nvSpPr>
          <p:cNvPr id="244" name="PlaceHolder 1"/>
          <p:cNvSpPr>
            <a:spLocks noGrp="1"/>
          </p:cNvSpPr>
          <p:nvPr>
            <p:ph type="title"/>
          </p:nvPr>
        </p:nvSpPr>
        <p:spPr>
          <a:xfrm>
            <a:off x="457200" y="457200"/>
            <a:ext cx="8229240" cy="533160"/>
          </a:xfrm>
          <a:prstGeom prst="rect">
            <a:avLst/>
          </a:prstGeom>
          <a:solidFill>
            <a:srgbClr val="191d34"/>
          </a:solidFill>
          <a:ln w="0">
            <a:noFill/>
          </a:ln>
        </p:spPr>
        <p:txBody>
          <a:bodyPr anchor="t">
            <a:normAutofit fontScale="90000"/>
          </a:bodyPr>
          <a:p>
            <a:pPr>
              <a:lnSpc>
                <a:spcPct val="100000"/>
              </a:lnSpc>
              <a:buNone/>
              <a:tabLst>
                <a:tab algn="l" pos="0"/>
              </a:tabLst>
            </a:pPr>
            <a:r>
              <a:rPr b="1" lang="tr-TR" sz="3200" spc="49" strike="noStrike">
                <a:solidFill>
                  <a:srgbClr val="fbfcfd">
                    <a:alpha val="95000"/>
                  </a:srgbClr>
                </a:solidFill>
                <a:latin typeface="Trebuchet MS"/>
              </a:rPr>
              <a:t>Öğre</a:t>
            </a:r>
            <a:r>
              <a:rPr b="1" lang="tr-TR" sz="3200" spc="49" strike="noStrike">
                <a:solidFill>
                  <a:srgbClr val="fbfcfd">
                    <a:alpha val="95000"/>
                  </a:srgbClr>
                </a:solidFill>
                <a:latin typeface="Trebuchet MS"/>
              </a:rPr>
              <a:t>nme </a:t>
            </a:r>
            <a:r>
              <a:rPr b="1" lang="tr-TR" sz="3200" spc="49" strike="noStrike">
                <a:solidFill>
                  <a:srgbClr val="fbfcfd">
                    <a:alpha val="95000"/>
                  </a:srgbClr>
                </a:solidFill>
                <a:latin typeface="Trebuchet MS"/>
              </a:rPr>
              <a:t>Hede</a:t>
            </a:r>
            <a:r>
              <a:rPr b="1" lang="tr-TR" sz="3200" spc="49" strike="noStrike">
                <a:solidFill>
                  <a:srgbClr val="fbfcfd">
                    <a:alpha val="95000"/>
                  </a:srgbClr>
                </a:solidFill>
                <a:latin typeface="Trebuchet MS"/>
              </a:rPr>
              <a:t>fleri</a:t>
            </a:r>
            <a:endParaRPr b="0" lang="tr-TR" sz="3200" spc="-1" strike="noStrike">
              <a:solidFill>
                <a:srgbClr val="000000"/>
              </a:solidFill>
              <a:latin typeface="Trebuchet MS"/>
            </a:endParaRPr>
          </a:p>
        </p:txBody>
      </p:sp>
      <p:sp>
        <p:nvSpPr>
          <p:cNvPr id="245" name="Metin kutusu 5"/>
          <p:cNvSpPr/>
          <p:nvPr/>
        </p:nvSpPr>
        <p:spPr>
          <a:xfrm>
            <a:off x="720000" y="2410200"/>
            <a:ext cx="5614200" cy="2334240"/>
          </a:xfrm>
          <a:prstGeom prst="rect">
            <a:avLst/>
          </a:prstGeom>
          <a:noFill/>
          <a:ln w="0">
            <a:noFill/>
          </a:ln>
        </p:spPr>
        <p:style>
          <a:lnRef idx="0"/>
          <a:fillRef idx="0"/>
          <a:effectRef idx="0"/>
          <a:fontRef idx="minor"/>
        </p:style>
        <p:txBody>
          <a:bodyPr lIns="90000" rIns="90000" tIns="45000" bIns="45000" anchor="t">
            <a:spAutoFit/>
          </a:bodyPr>
          <a:p>
            <a:pPr marL="45720">
              <a:lnSpc>
                <a:spcPct val="200000"/>
              </a:lnSpc>
              <a:buNone/>
              <a:tabLst>
                <a:tab algn="l" pos="182520"/>
              </a:tabLst>
            </a:pPr>
            <a:r>
              <a:rPr b="0" lang="tr-TR" sz="1200" spc="-1" strike="noStrike">
                <a:solidFill>
                  <a:srgbClr val="000000"/>
                </a:solidFill>
                <a:latin typeface="Times New Roman"/>
              </a:rPr>
              <a:t>Değişken kavramını ve Java dilinde nasıl tanımlandıklarını öğreneceksiniz,</a:t>
            </a:r>
            <a:endParaRPr b="0" lang="en-US" sz="1200" spc="-1" strike="noStrike">
              <a:latin typeface="Arial"/>
            </a:endParaRPr>
          </a:p>
          <a:p>
            <a:pPr marL="45720">
              <a:lnSpc>
                <a:spcPct val="200000"/>
              </a:lnSpc>
              <a:spcBef>
                <a:spcPts val="241"/>
              </a:spcBef>
              <a:spcAft>
                <a:spcPts val="300"/>
              </a:spcAft>
              <a:buNone/>
              <a:tabLst>
                <a:tab algn="l" pos="182520"/>
              </a:tabLst>
            </a:pPr>
            <a:r>
              <a:rPr b="0" lang="tr-TR" sz="1200" spc="-1" strike="noStrike">
                <a:solidFill>
                  <a:srgbClr val="000000"/>
                </a:solidFill>
                <a:latin typeface="Times New Roman"/>
              </a:rPr>
              <a:t>Temel veri tiplerini ve birbirlerine dönüşümlerini öğreneceksiniz,</a:t>
            </a:r>
            <a:endParaRPr b="0" lang="en-US" sz="1200" spc="-1" strike="noStrike">
              <a:latin typeface="Arial"/>
            </a:endParaRPr>
          </a:p>
          <a:p>
            <a:pPr marL="45720">
              <a:lnSpc>
                <a:spcPct val="200000"/>
              </a:lnSpc>
              <a:spcBef>
                <a:spcPts val="241"/>
              </a:spcBef>
              <a:spcAft>
                <a:spcPts val="300"/>
              </a:spcAft>
              <a:buNone/>
              <a:tabLst>
                <a:tab algn="l" pos="182520"/>
              </a:tabLst>
            </a:pPr>
            <a:r>
              <a:rPr b="0" lang="tr-TR" sz="1200" spc="-1" strike="noStrike">
                <a:solidFill>
                  <a:srgbClr val="000000"/>
                </a:solidFill>
                <a:latin typeface="Times New Roman"/>
              </a:rPr>
              <a:t>Değişkenlerin faaliyet alanlarını ve ömürlerini öğreneceksiniz,</a:t>
            </a:r>
            <a:endParaRPr b="0" lang="en-US" sz="1200" spc="-1" strike="noStrike">
              <a:latin typeface="Arial"/>
            </a:endParaRPr>
          </a:p>
          <a:p>
            <a:pPr>
              <a:lnSpc>
                <a:spcPct val="100000"/>
              </a:lnSpc>
              <a:buNone/>
              <a:tabLst>
                <a:tab algn="l" pos="182520"/>
              </a:tabLst>
            </a:pPr>
            <a:r>
              <a:rPr b="0" lang="tr-TR" sz="1200" spc="-1" strike="noStrike">
                <a:solidFill>
                  <a:srgbClr val="000000"/>
                </a:solidFill>
                <a:latin typeface="Times New Roman"/>
              </a:rPr>
              <a:t> </a:t>
            </a:r>
            <a:r>
              <a:rPr b="0" lang="tr-TR" sz="1200" spc="-1" strike="noStrike">
                <a:solidFill>
                  <a:srgbClr val="000000"/>
                </a:solidFill>
                <a:latin typeface="Times New Roman"/>
              </a:rPr>
              <a:t>Enum veri tipi tanımlamasını yapabileceksiniz,</a:t>
            </a:r>
            <a:endParaRPr b="0" lang="en-US" sz="1200" spc="-1" strike="noStrike">
              <a:latin typeface="Arial"/>
            </a:endParaRPr>
          </a:p>
          <a:p>
            <a:pPr marL="45720">
              <a:lnSpc>
                <a:spcPct val="200000"/>
              </a:lnSpc>
              <a:spcBef>
                <a:spcPts val="241"/>
              </a:spcBef>
              <a:spcAft>
                <a:spcPts val="300"/>
              </a:spcAft>
              <a:buNone/>
              <a:tabLst>
                <a:tab algn="l" pos="182520"/>
              </a:tabLst>
            </a:pPr>
            <a:r>
              <a:rPr b="0" lang="tr-TR" sz="1200" spc="-1" strike="noStrike">
                <a:solidFill>
                  <a:srgbClr val="000000"/>
                </a:solidFill>
                <a:latin typeface="Times New Roman"/>
              </a:rPr>
              <a:t>Java dilinde sabitlerin tanımlamasını yapabileceksiniz,</a:t>
            </a:r>
            <a:endParaRPr b="0" lang="en-US" sz="1200" spc="-1" strike="noStrike">
              <a:latin typeface="Arial"/>
            </a:endParaRPr>
          </a:p>
          <a:p>
            <a:pPr marL="45720">
              <a:lnSpc>
                <a:spcPct val="200000"/>
              </a:lnSpc>
              <a:spcBef>
                <a:spcPts val="241"/>
              </a:spcBef>
              <a:spcAft>
                <a:spcPts val="300"/>
              </a:spcAft>
              <a:buNone/>
              <a:tabLst>
                <a:tab algn="l" pos="182520"/>
              </a:tabLst>
            </a:pPr>
            <a:r>
              <a:rPr b="0" lang="tr-TR" sz="1200" spc="-1" strike="noStrike">
                <a:solidFill>
                  <a:srgbClr val="000000"/>
                </a:solidFill>
                <a:latin typeface="Times New Roman"/>
              </a:rPr>
              <a:t>Çıkış (escape) karakterlerini ve ekrana yazı yazma komutlarını öğreneceksiniz</a:t>
            </a:r>
            <a:endParaRPr b="0" lang="en-US" sz="1200" spc="-1" strike="noStrike">
              <a:latin typeface="Arial"/>
            </a:endParaRPr>
          </a:p>
        </p:txBody>
      </p:sp>
      <p:sp>
        <p:nvSpPr>
          <p:cNvPr id="246" name="Metin kutusu 6"/>
          <p:cNvSpPr/>
          <p:nvPr/>
        </p:nvSpPr>
        <p:spPr>
          <a:xfrm>
            <a:off x="380880" y="1920240"/>
            <a:ext cx="2666520" cy="381240"/>
          </a:xfrm>
          <a:prstGeom prst="rect">
            <a:avLst/>
          </a:prstGeom>
          <a:noFill/>
          <a:ln w="0">
            <a:noFill/>
          </a:ln>
        </p:spPr>
        <p:style>
          <a:lnRef idx="0"/>
          <a:fillRef idx="0"/>
          <a:effectRef idx="0"/>
          <a:fontRef idx="minor"/>
        </p:style>
        <p:txBody>
          <a:bodyPr lIns="90000" rIns="90000" tIns="45000" bIns="45000" anchor="t">
            <a:spAutoFit/>
          </a:bodyPr>
          <a:p>
            <a:pPr marL="45720">
              <a:lnSpc>
                <a:spcPct val="80000"/>
              </a:lnSpc>
              <a:spcBef>
                <a:spcPts val="241"/>
              </a:spcBef>
              <a:spcAft>
                <a:spcPts val="300"/>
              </a:spcAft>
              <a:buNone/>
              <a:tabLst>
                <a:tab algn="l" pos="182520"/>
              </a:tabLst>
            </a:pPr>
            <a:r>
              <a:rPr b="1" lang="tr-TR" sz="1200" spc="-1" strike="noStrike">
                <a:solidFill>
                  <a:srgbClr val="404040"/>
                </a:solidFill>
                <a:latin typeface="Calibri"/>
              </a:rPr>
              <a:t>Bu konuyu çalıştıktan sonra:</a:t>
            </a:r>
            <a:endParaRPr b="0" lang="en-US" sz="1200" spc="-1" strike="noStrike">
              <a:latin typeface="Arial"/>
            </a:endParaRPr>
          </a:p>
        </p:txBody>
      </p:sp>
      <p:sp>
        <p:nvSpPr>
          <p:cNvPr id="247" name="PlaceHolder 2"/>
          <p:cNvSpPr>
            <a:spLocks noGrp="1"/>
          </p:cNvSpPr>
          <p:nvPr>
            <p:ph type="sldNum" idx="19"/>
          </p:nvPr>
        </p:nvSpPr>
        <p:spPr>
          <a:xfrm>
            <a:off x="3809880" y="6172200"/>
            <a:ext cx="1828440" cy="364680"/>
          </a:xfrm>
          <a:prstGeom prst="rect">
            <a:avLst/>
          </a:prstGeom>
          <a:noFill/>
          <a:ln w="0">
            <a:noFill/>
          </a:ln>
        </p:spPr>
        <p:txBody>
          <a:bodyPr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5F05F771-A4C0-414F-B695-F900EE8029D9}" type="slidenum">
              <a:rPr b="1" lang="tr-TR" sz="1200" spc="-1" strike="noStrike">
                <a:solidFill>
                  <a:srgbClr val="808080"/>
                </a:solidFill>
                <a:latin typeface="Trebuchet MS"/>
              </a:rPr>
              <a:t>2</a:t>
            </a:fld>
            <a:endParaRPr b="0" lang="en-US" sz="1200" spc="-1" strike="noStrike">
              <a:latin typeface="Times New Roman"/>
            </a:endParaRPr>
          </a:p>
        </p:txBody>
      </p:sp>
      <p:sp>
        <p:nvSpPr>
          <p:cNvPr id="248" name="Freeform 10"/>
          <p:cNvSpPr/>
          <p:nvPr/>
        </p:nvSpPr>
        <p:spPr>
          <a:xfrm>
            <a:off x="469080" y="2599560"/>
            <a:ext cx="282960" cy="16920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c00000"/>
          </a:solidFill>
          <a:ln w="0">
            <a:noFill/>
          </a:ln>
        </p:spPr>
        <p:style>
          <a:lnRef idx="0"/>
          <a:fillRef idx="0"/>
          <a:effectRef idx="0"/>
          <a:fontRef idx="minor"/>
        </p:style>
      </p:sp>
      <p:sp>
        <p:nvSpPr>
          <p:cNvPr id="249" name="Freeform 10"/>
          <p:cNvSpPr/>
          <p:nvPr/>
        </p:nvSpPr>
        <p:spPr>
          <a:xfrm>
            <a:off x="478800" y="2954520"/>
            <a:ext cx="282960" cy="16920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c00000"/>
          </a:solidFill>
          <a:ln w="0">
            <a:noFill/>
          </a:ln>
        </p:spPr>
        <p:style>
          <a:lnRef idx="0"/>
          <a:fillRef idx="0"/>
          <a:effectRef idx="0"/>
          <a:fontRef idx="minor"/>
        </p:style>
      </p:sp>
      <p:sp>
        <p:nvSpPr>
          <p:cNvPr id="250" name="Freeform 10"/>
          <p:cNvSpPr/>
          <p:nvPr/>
        </p:nvSpPr>
        <p:spPr>
          <a:xfrm>
            <a:off x="469080" y="3377880"/>
            <a:ext cx="282960" cy="16920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c00000"/>
          </a:solidFill>
          <a:ln w="0">
            <a:noFill/>
          </a:ln>
        </p:spPr>
        <p:style>
          <a:lnRef idx="0"/>
          <a:fillRef idx="0"/>
          <a:effectRef idx="0"/>
          <a:fontRef idx="minor"/>
        </p:style>
      </p:sp>
      <p:sp>
        <p:nvSpPr>
          <p:cNvPr id="251" name="Freeform 10"/>
          <p:cNvSpPr/>
          <p:nvPr/>
        </p:nvSpPr>
        <p:spPr>
          <a:xfrm>
            <a:off x="469080" y="3710160"/>
            <a:ext cx="282960" cy="16920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c00000"/>
          </a:solidFill>
          <a:ln w="0">
            <a:noFill/>
          </a:ln>
        </p:spPr>
        <p:style>
          <a:lnRef idx="0"/>
          <a:fillRef idx="0"/>
          <a:effectRef idx="0"/>
          <a:fontRef idx="minor"/>
        </p:style>
      </p:sp>
      <p:sp>
        <p:nvSpPr>
          <p:cNvPr id="252" name="Freeform 10"/>
          <p:cNvSpPr/>
          <p:nvPr/>
        </p:nvSpPr>
        <p:spPr>
          <a:xfrm>
            <a:off x="478800" y="4051440"/>
            <a:ext cx="282960" cy="16920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c00000"/>
          </a:solidFill>
          <a:ln w="0">
            <a:noFill/>
          </a:ln>
        </p:spPr>
        <p:style>
          <a:lnRef idx="0"/>
          <a:fillRef idx="0"/>
          <a:effectRef idx="0"/>
          <a:fontRef idx="minor"/>
        </p:style>
      </p:sp>
      <p:sp>
        <p:nvSpPr>
          <p:cNvPr id="253" name="Freeform 10"/>
          <p:cNvSpPr/>
          <p:nvPr/>
        </p:nvSpPr>
        <p:spPr>
          <a:xfrm>
            <a:off x="459000" y="4483440"/>
            <a:ext cx="282960" cy="16920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c00000"/>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30" name="Grup 2"/>
          <p:cNvGrpSpPr/>
          <p:nvPr/>
        </p:nvGrpSpPr>
        <p:grpSpPr>
          <a:xfrm>
            <a:off x="0" y="-2880"/>
            <a:ext cx="9143640" cy="695520"/>
            <a:chOff x="0" y="-2880"/>
            <a:chExt cx="9143640" cy="695520"/>
          </a:xfrm>
        </p:grpSpPr>
        <p:sp>
          <p:nvSpPr>
            <p:cNvPr id="431" name="Başlık 1"/>
            <p:cNvSpPr/>
            <p:nvPr/>
          </p:nvSpPr>
          <p:spPr>
            <a:xfrm>
              <a:off x="0" y="237960"/>
              <a:ext cx="9143640" cy="454680"/>
            </a:xfrm>
            <a:prstGeom prst="rect">
              <a:avLst/>
            </a:prstGeom>
            <a:solidFill>
              <a:schemeClr val="tx2">
                <a:lumMod val="75000"/>
              </a:schemeClr>
            </a:solidFill>
            <a:ln w="0">
              <a:noFill/>
            </a:ln>
          </p:spPr>
          <p:style>
            <a:lnRef idx="0"/>
            <a:fillRef idx="0"/>
            <a:effectRef idx="0"/>
            <a:fontRef idx="minor"/>
          </p:style>
          <p:txBody>
            <a:bodyPr anchor="ctr">
              <a:noAutofit/>
            </a:bodyPr>
            <a:p>
              <a:pPr algn="ctr">
                <a:lnSpc>
                  <a:spcPct val="100000"/>
                </a:lnSpc>
                <a:buNone/>
              </a:pPr>
              <a:r>
                <a:rPr b="1" lang="tr-TR" sz="2400" spc="49" strike="noStrike">
                  <a:solidFill>
                    <a:srgbClr val="fbfcfd">
                      <a:alpha val="95000"/>
                    </a:srgbClr>
                  </a:solidFill>
                  <a:latin typeface="Trebuchet MS"/>
                </a:rPr>
                <a:t>ÇIKIŞ KARAKTERLERİ(Escape Characters)</a:t>
              </a:r>
              <a:endParaRPr b="0" lang="en-US" sz="2400" spc="-1" strike="noStrike">
                <a:latin typeface="Arial"/>
              </a:endParaRPr>
            </a:p>
          </p:txBody>
        </p:sp>
        <p:grpSp>
          <p:nvGrpSpPr>
            <p:cNvPr id="432" name="Grup 4"/>
            <p:cNvGrpSpPr/>
            <p:nvPr/>
          </p:nvGrpSpPr>
          <p:grpSpPr>
            <a:xfrm>
              <a:off x="0" y="-360"/>
              <a:ext cx="9143640" cy="235800"/>
              <a:chOff x="0" y="-360"/>
              <a:chExt cx="9143640" cy="235800"/>
            </a:xfrm>
          </p:grpSpPr>
          <p:sp>
            <p:nvSpPr>
              <p:cNvPr id="433" name="Dikdörtgen 6"/>
              <p:cNvSpPr/>
              <p:nvPr/>
            </p:nvSpPr>
            <p:spPr>
              <a:xfrm>
                <a:off x="0" y="-360"/>
                <a:ext cx="9143640" cy="235800"/>
              </a:xfrm>
              <a:prstGeom prst="rect">
                <a:avLst/>
              </a:prstGeom>
              <a:solidFill>
                <a:srgbClr val="92d050"/>
              </a:solidFill>
              <a:ln w="25400">
                <a:noFill/>
              </a:ln>
            </p:spPr>
            <p:style>
              <a:lnRef idx="0"/>
              <a:fillRef idx="0"/>
              <a:effectRef idx="0"/>
              <a:fontRef idx="minor"/>
            </p:style>
          </p:sp>
          <p:grpSp>
            <p:nvGrpSpPr>
              <p:cNvPr id="434" name="Group 9"/>
              <p:cNvGrpSpPr/>
              <p:nvPr/>
            </p:nvGrpSpPr>
            <p:grpSpPr>
              <a:xfrm>
                <a:off x="24840" y="8640"/>
                <a:ext cx="933840" cy="199800"/>
                <a:chOff x="24840" y="8640"/>
                <a:chExt cx="933840" cy="199800"/>
              </a:xfrm>
            </p:grpSpPr>
            <p:sp>
              <p:nvSpPr>
                <p:cNvPr id="435" name="AutoShape 8"/>
                <p:cNvSpPr/>
                <p:nvPr/>
              </p:nvSpPr>
              <p:spPr>
                <a:xfrm>
                  <a:off x="600480" y="8640"/>
                  <a:ext cx="358200" cy="186480"/>
                </a:xfrm>
                <a:prstGeom prst="rect">
                  <a:avLst/>
                </a:prstGeom>
                <a:noFill/>
                <a:ln w="0">
                  <a:noFill/>
                </a:ln>
              </p:spPr>
              <p:style>
                <a:lnRef idx="0"/>
                <a:fillRef idx="0"/>
                <a:effectRef idx="0"/>
                <a:fontRef idx="minor"/>
              </p:style>
            </p:sp>
            <p:sp>
              <p:nvSpPr>
                <p:cNvPr id="436" name="Freeform 10"/>
                <p:cNvSpPr/>
                <p:nvPr/>
              </p:nvSpPr>
              <p:spPr>
                <a:xfrm>
                  <a:off x="24840" y="26640"/>
                  <a:ext cx="356040" cy="18180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437" name="Metin kutusu 5"/>
            <p:cNvSpPr/>
            <p:nvPr/>
          </p:nvSpPr>
          <p:spPr>
            <a:xfrm>
              <a:off x="380880" y="-2880"/>
              <a:ext cx="769572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rebuchet MS"/>
                </a:rPr>
                <a:t>Çıkış karakterlerini öğreneceksiniz</a:t>
              </a:r>
              <a:endParaRPr b="0" lang="en-US" sz="1400" spc="-1" strike="noStrike">
                <a:latin typeface="Arial"/>
              </a:endParaRPr>
            </a:p>
          </p:txBody>
        </p:sp>
      </p:grpSp>
      <p:graphicFrame>
        <p:nvGraphicFramePr>
          <p:cNvPr id="438" name="Tablo 11"/>
          <p:cNvGraphicFramePr/>
          <p:nvPr/>
        </p:nvGraphicFramePr>
        <p:xfrm>
          <a:off x="1527840" y="980640"/>
          <a:ext cx="6088320" cy="3323520"/>
        </p:xfrm>
        <a:graphic>
          <a:graphicData uri="http://schemas.openxmlformats.org/drawingml/2006/table">
            <a:tbl>
              <a:tblPr/>
              <a:tblGrid>
                <a:gridCol w="1470960"/>
                <a:gridCol w="1176480"/>
                <a:gridCol w="1764000"/>
                <a:gridCol w="1676880"/>
              </a:tblGrid>
              <a:tr h="457560">
                <a:tc>
                  <a:txBody>
                    <a:bodyPr lIns="18720" rIns="18720" tIns="18720" bIns="18720" anchor="ctr">
                      <a:noAutofit/>
                    </a:bodyPr>
                    <a:p>
                      <a:pPr algn="ctr">
                        <a:lnSpc>
                          <a:spcPct val="100000"/>
                        </a:lnSpc>
                        <a:buNone/>
                      </a:pPr>
                      <a:r>
                        <a:rPr b="1" lang="tr-TR" sz="1100" spc="-1" strike="noStrike">
                          <a:solidFill>
                            <a:srgbClr val="000000"/>
                          </a:solidFill>
                          <a:latin typeface="Arial"/>
                          <a:ea typeface="Times New Roman"/>
                        </a:rPr>
                        <a:t>Basılacak Karakter veya İşlevi</a:t>
                      </a:r>
                      <a:endParaRPr b="0" lang="en-US" sz="1100" spc="-1" strike="noStrike">
                        <a:latin typeface="Arial"/>
                      </a:endParaRPr>
                    </a:p>
                  </a:txBody>
                  <a:tcPr anchor="ctr" marL="18720" marR="18720">
                    <a:lnL w="12240">
                      <a:solidFill>
                        <a:srgbClr val="c0c0c0"/>
                      </a:solidFill>
                    </a:lnL>
                    <a:lnR w="12240">
                      <a:solidFill>
                        <a:srgbClr val="c0c0c0"/>
                      </a:solidFill>
                    </a:lnR>
                    <a:lnT w="12240">
                      <a:solidFill>
                        <a:srgbClr val="c0c0c0"/>
                      </a:solidFill>
                    </a:lnT>
                    <a:lnB w="12240">
                      <a:solidFill>
                        <a:srgbClr val="c0c0c0"/>
                      </a:solidFill>
                    </a:lnB>
                    <a:solidFill>
                      <a:srgbClr val="4fadf3"/>
                    </a:solidFill>
                  </a:tcPr>
                </a:tc>
                <a:tc>
                  <a:txBody>
                    <a:bodyPr lIns="18720" rIns="18720" tIns="18720" bIns="18720" anchor="ctr">
                      <a:noAutofit/>
                    </a:bodyPr>
                    <a:p>
                      <a:pPr algn="ctr">
                        <a:lnSpc>
                          <a:spcPct val="100000"/>
                        </a:lnSpc>
                        <a:buNone/>
                      </a:pPr>
                      <a:r>
                        <a:rPr b="1" lang="tr-TR" sz="1100" spc="-1" strike="noStrike">
                          <a:solidFill>
                            <a:srgbClr val="000000"/>
                          </a:solidFill>
                          <a:latin typeface="Arial"/>
                          <a:ea typeface="Times New Roman"/>
                        </a:rPr>
                        <a:t>Çıkış Karakteri </a:t>
                      </a:r>
                      <a:endParaRPr b="0" lang="en-US" sz="1100" spc="-1" strike="noStrike">
                        <a:latin typeface="Arial"/>
                      </a:endParaRPr>
                    </a:p>
                  </a:txBody>
                  <a:tcPr anchor="ctr" marL="18720" marR="18720">
                    <a:lnL w="12240">
                      <a:solidFill>
                        <a:srgbClr val="c0c0c0"/>
                      </a:solidFill>
                    </a:lnL>
                    <a:lnR w="12240">
                      <a:solidFill>
                        <a:srgbClr val="c0c0c0"/>
                      </a:solidFill>
                    </a:lnR>
                    <a:lnT w="12240">
                      <a:solidFill>
                        <a:srgbClr val="c0c0c0"/>
                      </a:solidFill>
                    </a:lnT>
                    <a:lnB w="12240">
                      <a:solidFill>
                        <a:srgbClr val="c0c0c0"/>
                      </a:solidFill>
                    </a:lnB>
                    <a:solidFill>
                      <a:srgbClr val="4fadf3"/>
                    </a:solidFill>
                  </a:tcPr>
                </a:tc>
                <a:tc>
                  <a:txBody>
                    <a:bodyPr lIns="18720" rIns="18720" tIns="18720" bIns="18720" anchor="ctr">
                      <a:noAutofit/>
                    </a:bodyPr>
                    <a:p>
                      <a:pPr algn="ctr">
                        <a:lnSpc>
                          <a:spcPct val="100000"/>
                        </a:lnSpc>
                        <a:buNone/>
                      </a:pPr>
                      <a:r>
                        <a:rPr b="1" lang="tr-TR" sz="1100" spc="-1" strike="noStrike">
                          <a:solidFill>
                            <a:srgbClr val="000000"/>
                          </a:solidFill>
                          <a:latin typeface="Arial"/>
                          <a:ea typeface="Times New Roman"/>
                        </a:rPr>
                        <a:t>Örnek kod </a:t>
                      </a:r>
                      <a:endParaRPr b="0" lang="en-US" sz="1100" spc="-1" strike="noStrike">
                        <a:latin typeface="Arial"/>
                      </a:endParaRPr>
                    </a:p>
                  </a:txBody>
                  <a:tcPr anchor="ctr" marL="18720" marR="18720">
                    <a:lnL w="12240">
                      <a:solidFill>
                        <a:srgbClr val="c0c0c0"/>
                      </a:solidFill>
                    </a:lnL>
                    <a:lnR w="12240">
                      <a:solidFill>
                        <a:srgbClr val="c0c0c0"/>
                      </a:solidFill>
                    </a:lnR>
                    <a:lnT w="12240">
                      <a:solidFill>
                        <a:srgbClr val="c0c0c0"/>
                      </a:solidFill>
                    </a:lnT>
                    <a:lnB w="12240">
                      <a:solidFill>
                        <a:srgbClr val="c0c0c0"/>
                      </a:solidFill>
                    </a:lnB>
                    <a:solidFill>
                      <a:srgbClr val="4fadf3"/>
                    </a:solidFill>
                  </a:tcPr>
                </a:tc>
                <a:tc>
                  <a:txBody>
                    <a:bodyPr lIns="18720" rIns="18720" tIns="18720" bIns="18720" anchor="ctr">
                      <a:noAutofit/>
                    </a:bodyPr>
                    <a:p>
                      <a:pPr algn="ctr">
                        <a:lnSpc>
                          <a:spcPct val="100000"/>
                        </a:lnSpc>
                        <a:buNone/>
                      </a:pPr>
                      <a:r>
                        <a:rPr b="1" lang="tr-TR" sz="1100" spc="-1" strike="noStrike">
                          <a:solidFill>
                            <a:srgbClr val="000000"/>
                          </a:solidFill>
                          <a:latin typeface="Arial"/>
                          <a:ea typeface="Times New Roman"/>
                        </a:rPr>
                        <a:t>Ekran Çıktısı </a:t>
                      </a:r>
                      <a:endParaRPr b="0" lang="en-US" sz="1100" spc="-1" strike="noStrike">
                        <a:latin typeface="Arial"/>
                      </a:endParaRPr>
                    </a:p>
                  </a:txBody>
                  <a:tcPr anchor="ctr" marL="18720" marR="18720">
                    <a:lnL w="12240">
                      <a:solidFill>
                        <a:srgbClr val="c0c0c0"/>
                      </a:solidFill>
                    </a:lnL>
                    <a:lnR w="12240">
                      <a:solidFill>
                        <a:srgbClr val="c0c0c0"/>
                      </a:solidFill>
                    </a:lnR>
                    <a:lnT w="12240">
                      <a:solidFill>
                        <a:srgbClr val="c0c0c0"/>
                      </a:solidFill>
                    </a:lnT>
                    <a:lnB w="12240">
                      <a:solidFill>
                        <a:srgbClr val="c0c0c0"/>
                      </a:solidFill>
                    </a:lnB>
                    <a:solidFill>
                      <a:srgbClr val="4fadf3"/>
                    </a:solidFill>
                  </a:tcPr>
                </a:tc>
              </a:tr>
              <a:tr h="252000">
                <a:tc>
                  <a:txBody>
                    <a:bodyPr lIns="18720" rIns="18720" tIns="18720" bIns="18720" anchor="ctr">
                      <a:noAutofit/>
                    </a:bodyPr>
                    <a:p>
                      <a:pPr>
                        <a:lnSpc>
                          <a:spcPct val="100000"/>
                        </a:lnSpc>
                        <a:buNone/>
                      </a:pPr>
                      <a:r>
                        <a:rPr b="0" lang="tr-TR" sz="1200" spc="-1" strike="noStrike">
                          <a:solidFill>
                            <a:srgbClr val="000000"/>
                          </a:solidFill>
                          <a:latin typeface="Times New Roman"/>
                          <a:ea typeface="Times New Roman"/>
                        </a:rPr>
                        <a:t>' (Tek Tırnak)</a:t>
                      </a:r>
                      <a:endParaRPr b="0" lang="en-US" sz="1200" spc="-1" strike="noStrike">
                        <a:latin typeface="Arial"/>
                      </a:endParaRPr>
                    </a:p>
                  </a:txBody>
                  <a:tcPr anchor="ctr" marL="18720" marR="18720">
                    <a:lnL w="12240">
                      <a:solidFill>
                        <a:srgbClr val="c0c0c0"/>
                      </a:solidFill>
                    </a:lnL>
                    <a:lnR w="12240">
                      <a:solidFill>
                        <a:srgbClr val="c0c0c0"/>
                      </a:solidFill>
                    </a:lnR>
                    <a:lnT w="12240">
                      <a:solidFill>
                        <a:srgbClr val="c0c0c0"/>
                      </a:solidFill>
                    </a:lnT>
                    <a:lnB w="12240">
                      <a:solidFill>
                        <a:srgbClr val="c0c0c0"/>
                      </a:solidFill>
                    </a:lnB>
                    <a:noFill/>
                  </a:tcPr>
                </a:tc>
                <a:tc>
                  <a:txBody>
                    <a:bodyPr lIns="18720" rIns="18720" tIns="18720" bIns="18720" anchor="ctr">
                      <a:noAutofit/>
                    </a:bodyPr>
                    <a:p>
                      <a:pPr>
                        <a:lnSpc>
                          <a:spcPct val="100000"/>
                        </a:lnSpc>
                        <a:buNone/>
                      </a:pPr>
                      <a:r>
                        <a:rPr b="0" lang="tr-TR" sz="1200" spc="-1" strike="noStrike">
                          <a:solidFill>
                            <a:srgbClr val="000000"/>
                          </a:solidFill>
                          <a:latin typeface="Times New Roman"/>
                          <a:ea typeface="Times New Roman"/>
                        </a:rPr>
                        <a:t>\' </a:t>
                      </a:r>
                      <a:endParaRPr b="0" lang="en-US" sz="1200" spc="-1" strike="noStrike">
                        <a:latin typeface="Arial"/>
                      </a:endParaRPr>
                    </a:p>
                  </a:txBody>
                  <a:tcPr anchor="ctr" marL="18720" marR="18720">
                    <a:lnL w="12240">
                      <a:solidFill>
                        <a:srgbClr val="c0c0c0"/>
                      </a:solidFill>
                    </a:lnL>
                    <a:lnR w="12240">
                      <a:solidFill>
                        <a:srgbClr val="c0c0c0"/>
                      </a:solidFill>
                    </a:lnR>
                    <a:lnT w="12240">
                      <a:solidFill>
                        <a:srgbClr val="c0c0c0"/>
                      </a:solidFill>
                    </a:lnT>
                    <a:lnB w="12240">
                      <a:solidFill>
                        <a:srgbClr val="c0c0c0"/>
                      </a:solidFill>
                    </a:lnB>
                    <a:noFill/>
                  </a:tcPr>
                </a:tc>
                <a:tc>
                  <a:txBody>
                    <a:bodyPr lIns="18720" rIns="18720" tIns="18720" bIns="18720" anchor="ctr">
                      <a:noAutofit/>
                    </a:bodyPr>
                    <a:p>
                      <a:pPr>
                        <a:lnSpc>
                          <a:spcPct val="100000"/>
                        </a:lnSpc>
                        <a:buNone/>
                      </a:pPr>
                      <a:r>
                        <a:rPr b="0" lang="tr-TR" sz="1200" spc="-1" strike="noStrike">
                          <a:solidFill>
                            <a:srgbClr val="000000"/>
                          </a:solidFill>
                          <a:latin typeface="Times New Roman"/>
                          <a:ea typeface="Times New Roman"/>
                        </a:rPr>
                        <a:t>"Bade\'nin Evi" </a:t>
                      </a:r>
                      <a:endParaRPr b="0" lang="en-US" sz="1200" spc="-1" strike="noStrike">
                        <a:latin typeface="Arial"/>
                      </a:endParaRPr>
                    </a:p>
                  </a:txBody>
                  <a:tcPr anchor="ctr" marL="18720" marR="18720">
                    <a:lnL w="12240">
                      <a:solidFill>
                        <a:srgbClr val="c0c0c0"/>
                      </a:solidFill>
                    </a:lnL>
                    <a:lnR w="12240">
                      <a:solidFill>
                        <a:srgbClr val="c0c0c0"/>
                      </a:solidFill>
                    </a:lnR>
                    <a:lnT w="12240">
                      <a:solidFill>
                        <a:srgbClr val="c0c0c0"/>
                      </a:solidFill>
                    </a:lnT>
                    <a:lnB w="12240">
                      <a:solidFill>
                        <a:srgbClr val="c0c0c0"/>
                      </a:solidFill>
                    </a:lnB>
                    <a:noFill/>
                  </a:tcPr>
                </a:tc>
                <a:tc>
                  <a:txBody>
                    <a:bodyPr lIns="18720" rIns="18720" tIns="18720" bIns="18720" anchor="ctr">
                      <a:noAutofit/>
                    </a:bodyPr>
                    <a:p>
                      <a:pPr>
                        <a:lnSpc>
                          <a:spcPct val="100000"/>
                        </a:lnSpc>
                        <a:buNone/>
                      </a:pPr>
                      <a:r>
                        <a:rPr b="0" lang="tr-TR" sz="1200" spc="-1" strike="noStrike">
                          <a:solidFill>
                            <a:srgbClr val="000000"/>
                          </a:solidFill>
                          <a:latin typeface="Times New Roman"/>
                          <a:ea typeface="Times New Roman"/>
                        </a:rPr>
                        <a:t>Bade’nin Evi </a:t>
                      </a:r>
                      <a:endParaRPr b="0" lang="en-US" sz="1200" spc="-1" strike="noStrike">
                        <a:latin typeface="Arial"/>
                      </a:endParaRPr>
                    </a:p>
                  </a:txBody>
                  <a:tcPr anchor="ctr" marL="18720" marR="18720">
                    <a:lnL w="12240">
                      <a:solidFill>
                        <a:srgbClr val="c0c0c0"/>
                      </a:solidFill>
                    </a:lnL>
                    <a:lnR w="12240">
                      <a:solidFill>
                        <a:srgbClr val="c0c0c0"/>
                      </a:solidFill>
                    </a:lnR>
                    <a:lnT w="12240">
                      <a:solidFill>
                        <a:srgbClr val="c0c0c0"/>
                      </a:solidFill>
                    </a:lnT>
                    <a:lnB w="12240">
                      <a:solidFill>
                        <a:srgbClr val="c0c0c0"/>
                      </a:solidFill>
                    </a:lnB>
                    <a:noFill/>
                  </a:tcPr>
                </a:tc>
              </a:tr>
              <a:tr h="252000">
                <a:tc>
                  <a:txBody>
                    <a:bodyPr lIns="18720" rIns="18720" tIns="18720" bIns="18720" anchor="ctr">
                      <a:noAutofit/>
                    </a:bodyPr>
                    <a:p>
                      <a:pPr>
                        <a:lnSpc>
                          <a:spcPct val="100000"/>
                        </a:lnSpc>
                        <a:buNone/>
                      </a:pPr>
                      <a:r>
                        <a:rPr b="0" lang="tr-TR" sz="1200" spc="-1" strike="noStrike">
                          <a:solidFill>
                            <a:srgbClr val="000000"/>
                          </a:solidFill>
                          <a:latin typeface="Times New Roman"/>
                          <a:ea typeface="Times New Roman"/>
                        </a:rPr>
                        <a:t>"  (Çift Tırnak)</a:t>
                      </a:r>
                      <a:endParaRPr b="0" lang="en-US" sz="1200" spc="-1" strike="noStrike">
                        <a:latin typeface="Arial"/>
                      </a:endParaRPr>
                    </a:p>
                  </a:txBody>
                  <a:tcPr anchor="ctr" marL="18720" marR="18720">
                    <a:lnL w="12240">
                      <a:solidFill>
                        <a:srgbClr val="c0c0c0"/>
                      </a:solidFill>
                    </a:lnL>
                    <a:lnR w="12240">
                      <a:solidFill>
                        <a:srgbClr val="c0c0c0"/>
                      </a:solidFill>
                    </a:lnR>
                    <a:lnT w="12240">
                      <a:solidFill>
                        <a:srgbClr val="c0c0c0"/>
                      </a:solidFill>
                    </a:lnT>
                    <a:lnB w="12240">
                      <a:solidFill>
                        <a:srgbClr val="c0c0c0"/>
                      </a:solidFill>
                    </a:lnB>
                    <a:noFill/>
                  </a:tcPr>
                </a:tc>
                <a:tc>
                  <a:txBody>
                    <a:bodyPr lIns="18720" rIns="18720" tIns="18720" bIns="18720" anchor="ctr">
                      <a:noAutofit/>
                    </a:bodyPr>
                    <a:p>
                      <a:pPr>
                        <a:lnSpc>
                          <a:spcPct val="100000"/>
                        </a:lnSpc>
                        <a:buNone/>
                      </a:pPr>
                      <a:r>
                        <a:rPr b="0" lang="tr-TR" sz="1200" spc="-1" strike="noStrike">
                          <a:solidFill>
                            <a:srgbClr val="000000"/>
                          </a:solidFill>
                          <a:latin typeface="Times New Roman"/>
                          <a:ea typeface="Times New Roman"/>
                        </a:rPr>
                        <a:t>\" </a:t>
                      </a:r>
                      <a:endParaRPr b="0" lang="en-US" sz="1200" spc="-1" strike="noStrike">
                        <a:latin typeface="Arial"/>
                      </a:endParaRPr>
                    </a:p>
                  </a:txBody>
                  <a:tcPr anchor="ctr" marL="18720" marR="18720">
                    <a:lnL w="12240">
                      <a:solidFill>
                        <a:srgbClr val="c0c0c0"/>
                      </a:solidFill>
                    </a:lnL>
                    <a:lnR w="12240">
                      <a:solidFill>
                        <a:srgbClr val="c0c0c0"/>
                      </a:solidFill>
                    </a:lnR>
                    <a:lnT w="12240">
                      <a:solidFill>
                        <a:srgbClr val="c0c0c0"/>
                      </a:solidFill>
                    </a:lnT>
                    <a:lnB w="12240">
                      <a:solidFill>
                        <a:srgbClr val="c0c0c0"/>
                      </a:solidFill>
                    </a:lnB>
                    <a:noFill/>
                  </a:tcPr>
                </a:tc>
                <a:tc>
                  <a:txBody>
                    <a:bodyPr lIns="18720" rIns="18720" tIns="18720" bIns="18720" anchor="ctr">
                      <a:noAutofit/>
                    </a:bodyPr>
                    <a:p>
                      <a:pPr>
                        <a:lnSpc>
                          <a:spcPct val="100000"/>
                        </a:lnSpc>
                        <a:buNone/>
                      </a:pPr>
                      <a:r>
                        <a:rPr b="0" lang="tr-TR" sz="1200" spc="-1" strike="noStrike">
                          <a:solidFill>
                            <a:srgbClr val="000000"/>
                          </a:solidFill>
                          <a:latin typeface="Times New Roman"/>
                          <a:ea typeface="Times New Roman"/>
                        </a:rPr>
                        <a:t>"Bade dedi \"Selam\" " </a:t>
                      </a:r>
                      <a:endParaRPr b="0" lang="en-US" sz="1200" spc="-1" strike="noStrike">
                        <a:latin typeface="Arial"/>
                      </a:endParaRPr>
                    </a:p>
                  </a:txBody>
                  <a:tcPr anchor="ctr" marL="18720" marR="18720">
                    <a:lnL w="12240">
                      <a:solidFill>
                        <a:srgbClr val="c0c0c0"/>
                      </a:solidFill>
                    </a:lnL>
                    <a:lnR w="12240">
                      <a:solidFill>
                        <a:srgbClr val="c0c0c0"/>
                      </a:solidFill>
                    </a:lnR>
                    <a:lnT w="12240">
                      <a:solidFill>
                        <a:srgbClr val="c0c0c0"/>
                      </a:solidFill>
                    </a:lnT>
                    <a:lnB w="12240">
                      <a:solidFill>
                        <a:srgbClr val="c0c0c0"/>
                      </a:solidFill>
                    </a:lnB>
                    <a:noFill/>
                  </a:tcPr>
                </a:tc>
                <a:tc>
                  <a:txBody>
                    <a:bodyPr lIns="18720" rIns="18720" tIns="18720" bIns="18720" anchor="ctr">
                      <a:noAutofit/>
                    </a:bodyPr>
                    <a:p>
                      <a:pPr>
                        <a:lnSpc>
                          <a:spcPct val="100000"/>
                        </a:lnSpc>
                        <a:buNone/>
                      </a:pPr>
                      <a:r>
                        <a:rPr b="0" lang="tr-TR" sz="1200" spc="-1" strike="noStrike">
                          <a:solidFill>
                            <a:srgbClr val="000000"/>
                          </a:solidFill>
                          <a:latin typeface="Times New Roman"/>
                          <a:ea typeface="Times New Roman"/>
                        </a:rPr>
                        <a:t>Bade dedi "Selam" </a:t>
                      </a:r>
                      <a:endParaRPr b="0" lang="en-US" sz="1200" spc="-1" strike="noStrike">
                        <a:latin typeface="Arial"/>
                      </a:endParaRPr>
                    </a:p>
                  </a:txBody>
                  <a:tcPr anchor="ctr" marL="18720" marR="18720">
                    <a:lnL w="12240">
                      <a:solidFill>
                        <a:srgbClr val="c0c0c0"/>
                      </a:solidFill>
                    </a:lnL>
                    <a:lnR w="12240">
                      <a:solidFill>
                        <a:srgbClr val="c0c0c0"/>
                      </a:solidFill>
                    </a:lnR>
                    <a:lnT w="12240">
                      <a:solidFill>
                        <a:srgbClr val="c0c0c0"/>
                      </a:solidFill>
                    </a:lnT>
                    <a:lnB w="12240">
                      <a:solidFill>
                        <a:srgbClr val="c0c0c0"/>
                      </a:solidFill>
                    </a:lnB>
                    <a:noFill/>
                  </a:tcPr>
                </a:tc>
              </a:tr>
              <a:tr h="252000">
                <a:tc>
                  <a:txBody>
                    <a:bodyPr lIns="18720" rIns="18720" tIns="18720" bIns="18720" anchor="ctr">
                      <a:noAutofit/>
                    </a:bodyPr>
                    <a:p>
                      <a:pPr>
                        <a:lnSpc>
                          <a:spcPct val="100000"/>
                        </a:lnSpc>
                        <a:buNone/>
                      </a:pPr>
                      <a:r>
                        <a:rPr b="0" lang="tr-TR" sz="1200" spc="-1" strike="noStrike">
                          <a:solidFill>
                            <a:srgbClr val="000000"/>
                          </a:solidFill>
                          <a:latin typeface="Times New Roman"/>
                          <a:ea typeface="Times New Roman"/>
                        </a:rPr>
                        <a:t>\ (Backslash)</a:t>
                      </a:r>
                      <a:endParaRPr b="0" lang="en-US" sz="1200" spc="-1" strike="noStrike">
                        <a:latin typeface="Arial"/>
                      </a:endParaRPr>
                    </a:p>
                  </a:txBody>
                  <a:tcPr anchor="ctr" marL="18720" marR="18720">
                    <a:lnL w="12240">
                      <a:solidFill>
                        <a:srgbClr val="c0c0c0"/>
                      </a:solidFill>
                    </a:lnL>
                    <a:lnR w="12240">
                      <a:solidFill>
                        <a:srgbClr val="c0c0c0"/>
                      </a:solidFill>
                    </a:lnR>
                    <a:lnT w="12240">
                      <a:solidFill>
                        <a:srgbClr val="c0c0c0"/>
                      </a:solidFill>
                    </a:lnT>
                    <a:lnB w="12240">
                      <a:solidFill>
                        <a:srgbClr val="c0c0c0"/>
                      </a:solidFill>
                    </a:lnB>
                    <a:noFill/>
                  </a:tcPr>
                </a:tc>
                <a:tc>
                  <a:txBody>
                    <a:bodyPr lIns="18720" rIns="18720" tIns="18720" bIns="18720" anchor="ctr">
                      <a:noAutofit/>
                    </a:bodyPr>
                    <a:p>
                      <a:pPr>
                        <a:lnSpc>
                          <a:spcPct val="100000"/>
                        </a:lnSpc>
                        <a:buNone/>
                      </a:pPr>
                      <a:r>
                        <a:rPr b="0" lang="tr-TR" sz="1200" spc="-1" strike="noStrike">
                          <a:solidFill>
                            <a:srgbClr val="000000"/>
                          </a:solidFill>
                          <a:latin typeface="Times New Roman"/>
                          <a:ea typeface="Times New Roman"/>
                        </a:rPr>
                        <a:t>\\ </a:t>
                      </a:r>
                      <a:endParaRPr b="0" lang="en-US" sz="1200" spc="-1" strike="noStrike">
                        <a:latin typeface="Arial"/>
                      </a:endParaRPr>
                    </a:p>
                  </a:txBody>
                  <a:tcPr anchor="ctr" marL="18720" marR="18720">
                    <a:lnL w="12240">
                      <a:solidFill>
                        <a:srgbClr val="c0c0c0"/>
                      </a:solidFill>
                    </a:lnL>
                    <a:lnR w="12240">
                      <a:solidFill>
                        <a:srgbClr val="c0c0c0"/>
                      </a:solidFill>
                    </a:lnR>
                    <a:lnT w="12240">
                      <a:solidFill>
                        <a:srgbClr val="c0c0c0"/>
                      </a:solidFill>
                    </a:lnT>
                    <a:lnB w="12240">
                      <a:solidFill>
                        <a:srgbClr val="c0c0c0"/>
                      </a:solidFill>
                    </a:lnB>
                    <a:noFill/>
                  </a:tcPr>
                </a:tc>
                <a:tc>
                  <a:txBody>
                    <a:bodyPr lIns="18720" rIns="18720" tIns="18720" bIns="18720" anchor="ctr">
                      <a:noAutofit/>
                    </a:bodyPr>
                    <a:p>
                      <a:pPr>
                        <a:lnSpc>
                          <a:spcPct val="100000"/>
                        </a:lnSpc>
                        <a:buNone/>
                      </a:pPr>
                      <a:r>
                        <a:rPr b="0" lang="tr-TR" sz="1200" spc="-1" strike="noStrike">
                          <a:solidFill>
                            <a:srgbClr val="000000"/>
                          </a:solidFill>
                          <a:latin typeface="Times New Roman"/>
                          <a:ea typeface="Times New Roman"/>
                        </a:rPr>
                        <a:t>"C:\\" </a:t>
                      </a:r>
                      <a:endParaRPr b="0" lang="en-US" sz="1200" spc="-1" strike="noStrike">
                        <a:latin typeface="Arial"/>
                      </a:endParaRPr>
                    </a:p>
                  </a:txBody>
                  <a:tcPr anchor="ctr" marL="18720" marR="18720">
                    <a:lnL w="12240">
                      <a:solidFill>
                        <a:srgbClr val="c0c0c0"/>
                      </a:solidFill>
                    </a:lnL>
                    <a:lnR w="12240">
                      <a:solidFill>
                        <a:srgbClr val="c0c0c0"/>
                      </a:solidFill>
                    </a:lnR>
                    <a:lnT w="12240">
                      <a:solidFill>
                        <a:srgbClr val="c0c0c0"/>
                      </a:solidFill>
                    </a:lnT>
                    <a:lnB w="12240">
                      <a:solidFill>
                        <a:srgbClr val="c0c0c0"/>
                      </a:solidFill>
                    </a:lnB>
                    <a:noFill/>
                  </a:tcPr>
                </a:tc>
                <a:tc>
                  <a:txBody>
                    <a:bodyPr lIns="18720" rIns="18720" tIns="18720" bIns="18720" anchor="ctr">
                      <a:noAutofit/>
                    </a:bodyPr>
                    <a:p>
                      <a:pPr>
                        <a:lnSpc>
                          <a:spcPct val="100000"/>
                        </a:lnSpc>
                        <a:buNone/>
                      </a:pPr>
                      <a:r>
                        <a:rPr b="0" lang="tr-TR" sz="1200" spc="-1" strike="noStrike">
                          <a:solidFill>
                            <a:srgbClr val="000000"/>
                          </a:solidFill>
                          <a:latin typeface="Times New Roman"/>
                          <a:ea typeface="Times New Roman"/>
                        </a:rPr>
                        <a:t>C:\ </a:t>
                      </a:r>
                      <a:endParaRPr b="0" lang="en-US" sz="1200" spc="-1" strike="noStrike">
                        <a:latin typeface="Arial"/>
                      </a:endParaRPr>
                    </a:p>
                  </a:txBody>
                  <a:tcPr anchor="ctr" marL="18720" marR="18720">
                    <a:lnL w="12240">
                      <a:solidFill>
                        <a:srgbClr val="c0c0c0"/>
                      </a:solidFill>
                    </a:lnL>
                    <a:lnR w="12240">
                      <a:solidFill>
                        <a:srgbClr val="c0c0c0"/>
                      </a:solidFill>
                    </a:lnR>
                    <a:lnT w="12240">
                      <a:solidFill>
                        <a:srgbClr val="c0c0c0"/>
                      </a:solidFill>
                    </a:lnT>
                    <a:lnB w="12240">
                      <a:solidFill>
                        <a:srgbClr val="c0c0c0"/>
                      </a:solidFill>
                    </a:lnB>
                    <a:noFill/>
                  </a:tcPr>
                </a:tc>
              </a:tr>
              <a:tr h="457560">
                <a:tc>
                  <a:txBody>
                    <a:bodyPr lIns="18720" rIns="18720" tIns="18720" bIns="18720" anchor="ctr">
                      <a:noAutofit/>
                    </a:bodyPr>
                    <a:p>
                      <a:pPr>
                        <a:lnSpc>
                          <a:spcPct val="100000"/>
                        </a:lnSpc>
                        <a:buNone/>
                      </a:pPr>
                      <a:r>
                        <a:rPr b="0" lang="tr-TR" sz="1200" spc="-1" strike="noStrike">
                          <a:solidFill>
                            <a:srgbClr val="000000"/>
                          </a:solidFill>
                          <a:latin typeface="Times New Roman"/>
                          <a:ea typeface="Times New Roman"/>
                        </a:rPr>
                        <a:t>Bir alt satıra geç </a:t>
                      </a:r>
                      <a:endParaRPr b="0" lang="en-US" sz="1200" spc="-1" strike="noStrike">
                        <a:latin typeface="Arial"/>
                      </a:endParaRPr>
                    </a:p>
                  </a:txBody>
                  <a:tcPr anchor="ctr" marL="18720" marR="18720">
                    <a:lnL w="12240">
                      <a:solidFill>
                        <a:srgbClr val="c0c0c0"/>
                      </a:solidFill>
                    </a:lnL>
                    <a:lnR w="12240">
                      <a:solidFill>
                        <a:srgbClr val="c0c0c0"/>
                      </a:solidFill>
                    </a:lnR>
                    <a:lnT w="12240">
                      <a:solidFill>
                        <a:srgbClr val="c0c0c0"/>
                      </a:solidFill>
                    </a:lnT>
                    <a:lnB w="12240">
                      <a:solidFill>
                        <a:srgbClr val="c0c0c0"/>
                      </a:solidFill>
                    </a:lnB>
                    <a:noFill/>
                  </a:tcPr>
                </a:tc>
                <a:tc>
                  <a:txBody>
                    <a:bodyPr lIns="18720" rIns="18720" tIns="18720" bIns="18720" anchor="ctr">
                      <a:noAutofit/>
                    </a:bodyPr>
                    <a:p>
                      <a:pPr>
                        <a:lnSpc>
                          <a:spcPct val="100000"/>
                        </a:lnSpc>
                        <a:buNone/>
                      </a:pPr>
                      <a:r>
                        <a:rPr b="0" lang="tr-TR" sz="1200" spc="-1" strike="noStrike">
                          <a:solidFill>
                            <a:srgbClr val="000000"/>
                          </a:solidFill>
                          <a:latin typeface="Times New Roman"/>
                          <a:ea typeface="Times New Roman"/>
                        </a:rPr>
                        <a:t>\n </a:t>
                      </a:r>
                      <a:endParaRPr b="0" lang="en-US" sz="1200" spc="-1" strike="noStrike">
                        <a:latin typeface="Arial"/>
                      </a:endParaRPr>
                    </a:p>
                  </a:txBody>
                  <a:tcPr anchor="ctr" marL="18720" marR="18720">
                    <a:lnL w="12240">
                      <a:solidFill>
                        <a:srgbClr val="c0c0c0"/>
                      </a:solidFill>
                    </a:lnL>
                    <a:lnR w="12240">
                      <a:solidFill>
                        <a:srgbClr val="c0c0c0"/>
                      </a:solidFill>
                    </a:lnR>
                    <a:lnT w="12240">
                      <a:solidFill>
                        <a:srgbClr val="c0c0c0"/>
                      </a:solidFill>
                    </a:lnT>
                    <a:lnB w="12240">
                      <a:solidFill>
                        <a:srgbClr val="c0c0c0"/>
                      </a:solidFill>
                    </a:lnB>
                    <a:noFill/>
                  </a:tcPr>
                </a:tc>
                <a:tc>
                  <a:txBody>
                    <a:bodyPr lIns="18720" rIns="18720" tIns="18720" bIns="18720" anchor="ctr">
                      <a:noAutofit/>
                    </a:bodyPr>
                    <a:p>
                      <a:pPr>
                        <a:lnSpc>
                          <a:spcPct val="100000"/>
                        </a:lnSpc>
                        <a:buNone/>
                      </a:pPr>
                      <a:r>
                        <a:rPr b="0" lang="tr-TR" sz="1200" spc="-1" strike="noStrike">
                          <a:solidFill>
                            <a:srgbClr val="000000"/>
                          </a:solidFill>
                          <a:latin typeface="Times New Roman"/>
                          <a:ea typeface="Times New Roman"/>
                        </a:rPr>
                        <a:t>"1\n2" </a:t>
                      </a:r>
                      <a:endParaRPr b="0" lang="en-US" sz="1200" spc="-1" strike="noStrike">
                        <a:latin typeface="Arial"/>
                      </a:endParaRPr>
                    </a:p>
                  </a:txBody>
                  <a:tcPr anchor="ctr" marL="18720" marR="18720">
                    <a:lnL w="12240">
                      <a:solidFill>
                        <a:srgbClr val="c0c0c0"/>
                      </a:solidFill>
                    </a:lnL>
                    <a:lnR w="12240">
                      <a:solidFill>
                        <a:srgbClr val="c0c0c0"/>
                      </a:solidFill>
                    </a:lnR>
                    <a:lnT w="12240">
                      <a:solidFill>
                        <a:srgbClr val="c0c0c0"/>
                      </a:solidFill>
                    </a:lnT>
                    <a:lnB w="12240">
                      <a:solidFill>
                        <a:srgbClr val="c0c0c0"/>
                      </a:solidFill>
                    </a:lnB>
                    <a:noFill/>
                  </a:tcPr>
                </a:tc>
                <a:tc>
                  <a:txBody>
                    <a:bodyPr lIns="18720" rIns="18720" tIns="18720" bIns="18720" anchor="ctr">
                      <a:noAutofit/>
                    </a:bodyPr>
                    <a:p>
                      <a:pPr>
                        <a:lnSpc>
                          <a:spcPct val="100000"/>
                        </a:lnSpc>
                        <a:buNone/>
                      </a:pPr>
                      <a:r>
                        <a:rPr b="0" lang="tr-TR" sz="1200" spc="-1" strike="noStrike">
                          <a:solidFill>
                            <a:srgbClr val="000000"/>
                          </a:solidFill>
                          <a:latin typeface="Times New Roman"/>
                          <a:ea typeface="Times New Roman"/>
                        </a:rPr>
                        <a:t>1</a:t>
                      </a:r>
                      <a:br>
                        <a:rPr sz="1200"/>
                      </a:br>
                      <a:r>
                        <a:rPr b="0" lang="tr-TR" sz="1200" spc="-1" strike="noStrike">
                          <a:solidFill>
                            <a:srgbClr val="000000"/>
                          </a:solidFill>
                          <a:latin typeface="Times New Roman"/>
                          <a:ea typeface="Times New Roman"/>
                        </a:rPr>
                        <a:t>2 </a:t>
                      </a:r>
                      <a:endParaRPr b="0" lang="en-US" sz="1200" spc="-1" strike="noStrike">
                        <a:latin typeface="Arial"/>
                      </a:endParaRPr>
                    </a:p>
                  </a:txBody>
                  <a:tcPr anchor="ctr" marL="18720" marR="18720">
                    <a:lnL w="12240">
                      <a:solidFill>
                        <a:srgbClr val="c0c0c0"/>
                      </a:solidFill>
                    </a:lnL>
                    <a:lnR w="12240">
                      <a:solidFill>
                        <a:srgbClr val="c0c0c0"/>
                      </a:solidFill>
                    </a:lnR>
                    <a:lnT w="12240">
                      <a:solidFill>
                        <a:srgbClr val="c0c0c0"/>
                      </a:solidFill>
                    </a:lnT>
                    <a:lnB w="12240">
                      <a:solidFill>
                        <a:srgbClr val="c0c0c0"/>
                      </a:solidFill>
                    </a:lnB>
                    <a:noFill/>
                  </a:tcPr>
                </a:tc>
              </a:tr>
              <a:tr h="252000">
                <a:tc>
                  <a:txBody>
                    <a:bodyPr lIns="18720" rIns="18720" tIns="18720" bIns="18720" anchor="ctr">
                      <a:noAutofit/>
                    </a:bodyPr>
                    <a:p>
                      <a:pPr>
                        <a:lnSpc>
                          <a:spcPct val="100000"/>
                        </a:lnSpc>
                        <a:buNone/>
                      </a:pPr>
                      <a:r>
                        <a:rPr b="0" lang="tr-TR" sz="1200" spc="-1" strike="noStrike">
                          <a:solidFill>
                            <a:srgbClr val="000000"/>
                          </a:solidFill>
                          <a:latin typeface="Times New Roman"/>
                          <a:ea typeface="Times New Roman"/>
                        </a:rPr>
                        <a:t>Bir tab boşluk </a:t>
                      </a:r>
                      <a:endParaRPr b="0" lang="en-US" sz="1200" spc="-1" strike="noStrike">
                        <a:latin typeface="Arial"/>
                      </a:endParaRPr>
                    </a:p>
                  </a:txBody>
                  <a:tcPr anchor="ctr" marL="18720" marR="18720">
                    <a:lnL w="12240">
                      <a:solidFill>
                        <a:srgbClr val="c0c0c0"/>
                      </a:solidFill>
                    </a:lnL>
                    <a:lnR w="12240">
                      <a:solidFill>
                        <a:srgbClr val="c0c0c0"/>
                      </a:solidFill>
                    </a:lnR>
                    <a:lnT w="12240">
                      <a:solidFill>
                        <a:srgbClr val="c0c0c0"/>
                      </a:solidFill>
                    </a:lnT>
                    <a:lnB w="12240">
                      <a:solidFill>
                        <a:srgbClr val="c0c0c0"/>
                      </a:solidFill>
                    </a:lnB>
                    <a:noFill/>
                  </a:tcPr>
                </a:tc>
                <a:tc>
                  <a:txBody>
                    <a:bodyPr lIns="18720" rIns="18720" tIns="18720" bIns="18720" anchor="ctr">
                      <a:noAutofit/>
                    </a:bodyPr>
                    <a:p>
                      <a:pPr>
                        <a:lnSpc>
                          <a:spcPct val="100000"/>
                        </a:lnSpc>
                        <a:buNone/>
                      </a:pPr>
                      <a:r>
                        <a:rPr b="0" lang="tr-TR" sz="1200" spc="-1" strike="noStrike">
                          <a:solidFill>
                            <a:srgbClr val="000000"/>
                          </a:solidFill>
                          <a:latin typeface="Times New Roman"/>
                          <a:ea typeface="Times New Roman"/>
                        </a:rPr>
                        <a:t>\t </a:t>
                      </a:r>
                      <a:endParaRPr b="0" lang="en-US" sz="1200" spc="-1" strike="noStrike">
                        <a:latin typeface="Arial"/>
                      </a:endParaRPr>
                    </a:p>
                  </a:txBody>
                  <a:tcPr anchor="ctr" marL="18720" marR="18720">
                    <a:lnL w="12240">
                      <a:solidFill>
                        <a:srgbClr val="c0c0c0"/>
                      </a:solidFill>
                    </a:lnL>
                    <a:lnR w="12240">
                      <a:solidFill>
                        <a:srgbClr val="c0c0c0"/>
                      </a:solidFill>
                    </a:lnR>
                    <a:lnT w="12240">
                      <a:solidFill>
                        <a:srgbClr val="c0c0c0"/>
                      </a:solidFill>
                    </a:lnT>
                    <a:lnB w="12240">
                      <a:solidFill>
                        <a:srgbClr val="c0c0c0"/>
                      </a:solidFill>
                    </a:lnB>
                    <a:noFill/>
                  </a:tcPr>
                </a:tc>
                <a:tc>
                  <a:txBody>
                    <a:bodyPr lIns="18720" rIns="18720" tIns="18720" bIns="18720" anchor="ctr">
                      <a:noAutofit/>
                    </a:bodyPr>
                    <a:p>
                      <a:pPr>
                        <a:lnSpc>
                          <a:spcPct val="100000"/>
                        </a:lnSpc>
                        <a:buNone/>
                      </a:pPr>
                      <a:r>
                        <a:rPr b="0" lang="tr-TR" sz="1200" spc="-1" strike="noStrike">
                          <a:solidFill>
                            <a:srgbClr val="000000"/>
                          </a:solidFill>
                          <a:latin typeface="Times New Roman"/>
                          <a:ea typeface="Times New Roman"/>
                        </a:rPr>
                        <a:t>"1\t2" </a:t>
                      </a:r>
                      <a:endParaRPr b="0" lang="en-US" sz="1200" spc="-1" strike="noStrike">
                        <a:latin typeface="Arial"/>
                      </a:endParaRPr>
                    </a:p>
                  </a:txBody>
                  <a:tcPr anchor="ctr" marL="18720" marR="18720">
                    <a:lnL w="12240">
                      <a:solidFill>
                        <a:srgbClr val="c0c0c0"/>
                      </a:solidFill>
                    </a:lnL>
                    <a:lnR w="12240">
                      <a:solidFill>
                        <a:srgbClr val="c0c0c0"/>
                      </a:solidFill>
                    </a:lnR>
                    <a:lnT w="12240">
                      <a:solidFill>
                        <a:srgbClr val="c0c0c0"/>
                      </a:solidFill>
                    </a:lnT>
                    <a:lnB w="12240">
                      <a:solidFill>
                        <a:srgbClr val="c0c0c0"/>
                      </a:solidFill>
                    </a:lnB>
                    <a:noFill/>
                  </a:tcPr>
                </a:tc>
                <a:tc>
                  <a:txBody>
                    <a:bodyPr lIns="18720" rIns="18720" tIns="18720" bIns="18720" anchor="ctr">
                      <a:noAutofit/>
                    </a:bodyPr>
                    <a:p>
                      <a:pPr>
                        <a:lnSpc>
                          <a:spcPct val="100000"/>
                        </a:lnSpc>
                        <a:buNone/>
                      </a:pPr>
                      <a:r>
                        <a:rPr b="0" lang="tr-TR" sz="1200" spc="-1" strike="noStrike">
                          <a:solidFill>
                            <a:srgbClr val="000000"/>
                          </a:solidFill>
                          <a:latin typeface="Times New Roman"/>
                          <a:ea typeface="Times New Roman"/>
                        </a:rPr>
                        <a:t>1 2 </a:t>
                      </a:r>
                      <a:endParaRPr b="0" lang="en-US" sz="1200" spc="-1" strike="noStrike">
                        <a:latin typeface="Arial"/>
                      </a:endParaRPr>
                    </a:p>
                  </a:txBody>
                  <a:tcPr anchor="ctr" marL="18720" marR="18720">
                    <a:lnL w="12240">
                      <a:solidFill>
                        <a:srgbClr val="c0c0c0"/>
                      </a:solidFill>
                    </a:lnL>
                    <a:lnR w="12240">
                      <a:solidFill>
                        <a:srgbClr val="c0c0c0"/>
                      </a:solidFill>
                    </a:lnR>
                    <a:lnT w="12240">
                      <a:solidFill>
                        <a:srgbClr val="c0c0c0"/>
                      </a:solidFill>
                    </a:lnT>
                    <a:lnB w="12240">
                      <a:solidFill>
                        <a:srgbClr val="c0c0c0"/>
                      </a:solidFill>
                    </a:lnB>
                    <a:noFill/>
                  </a:tcPr>
                </a:tc>
              </a:tr>
              <a:tr h="252000">
                <a:tc>
                  <a:txBody>
                    <a:bodyPr lIns="18720" rIns="18720" tIns="18720" bIns="18720" anchor="ctr">
                      <a:noAutofit/>
                    </a:bodyPr>
                    <a:p>
                      <a:pPr>
                        <a:lnSpc>
                          <a:spcPct val="100000"/>
                        </a:lnSpc>
                        <a:buNone/>
                      </a:pPr>
                      <a:r>
                        <a:rPr b="0" lang="tr-TR" sz="1200" spc="-1" strike="noStrike">
                          <a:solidFill>
                            <a:srgbClr val="000000"/>
                          </a:solidFill>
                          <a:latin typeface="Times New Roman"/>
                          <a:ea typeface="Times New Roman"/>
                        </a:rPr>
                        <a:t>backspace tuşu</a:t>
                      </a:r>
                      <a:endParaRPr b="0" lang="en-US" sz="1200" spc="-1" strike="noStrike">
                        <a:latin typeface="Arial"/>
                      </a:endParaRPr>
                    </a:p>
                  </a:txBody>
                  <a:tcPr anchor="ctr" marL="18720" marR="18720">
                    <a:lnL w="12240">
                      <a:solidFill>
                        <a:srgbClr val="c0c0c0"/>
                      </a:solidFill>
                    </a:lnL>
                    <a:lnR w="12240">
                      <a:solidFill>
                        <a:srgbClr val="c0c0c0"/>
                      </a:solidFill>
                    </a:lnR>
                    <a:lnT w="12240">
                      <a:solidFill>
                        <a:srgbClr val="c0c0c0"/>
                      </a:solidFill>
                    </a:lnT>
                    <a:lnB w="12240">
                      <a:solidFill>
                        <a:srgbClr val="c0c0c0"/>
                      </a:solidFill>
                    </a:lnB>
                    <a:noFill/>
                  </a:tcPr>
                </a:tc>
                <a:tc>
                  <a:txBody>
                    <a:bodyPr lIns="18720" rIns="18720" tIns="18720" bIns="18720" anchor="ctr">
                      <a:noAutofit/>
                    </a:bodyPr>
                    <a:p>
                      <a:pPr>
                        <a:lnSpc>
                          <a:spcPct val="100000"/>
                        </a:lnSpc>
                        <a:buNone/>
                      </a:pPr>
                      <a:r>
                        <a:rPr b="0" lang="tr-TR" sz="1200" spc="-1" strike="noStrike">
                          <a:solidFill>
                            <a:srgbClr val="000000"/>
                          </a:solidFill>
                          <a:latin typeface="Times New Roman"/>
                          <a:ea typeface="Times New Roman"/>
                        </a:rPr>
                        <a:t>\b </a:t>
                      </a:r>
                      <a:endParaRPr b="0" lang="en-US" sz="1200" spc="-1" strike="noStrike">
                        <a:latin typeface="Arial"/>
                      </a:endParaRPr>
                    </a:p>
                  </a:txBody>
                  <a:tcPr anchor="ctr" marL="18720" marR="18720">
                    <a:lnL w="12240">
                      <a:solidFill>
                        <a:srgbClr val="c0c0c0"/>
                      </a:solidFill>
                    </a:lnL>
                    <a:lnR w="12240">
                      <a:solidFill>
                        <a:srgbClr val="c0c0c0"/>
                      </a:solidFill>
                    </a:lnR>
                    <a:lnT w="12240">
                      <a:solidFill>
                        <a:srgbClr val="c0c0c0"/>
                      </a:solidFill>
                    </a:lnT>
                    <a:lnB w="12240">
                      <a:solidFill>
                        <a:srgbClr val="c0c0c0"/>
                      </a:solidFill>
                    </a:lnB>
                    <a:noFill/>
                  </a:tcPr>
                </a:tc>
                <a:tc>
                  <a:txBody>
                    <a:bodyPr lIns="18720" rIns="18720" tIns="18720" bIns="18720" anchor="ctr">
                      <a:noAutofit/>
                    </a:bodyPr>
                    <a:p>
                      <a:pPr>
                        <a:lnSpc>
                          <a:spcPct val="100000"/>
                        </a:lnSpc>
                        <a:buNone/>
                      </a:pPr>
                      <a:r>
                        <a:rPr b="0" lang="tr-TR" sz="1200" spc="-1" strike="noStrike">
                          <a:solidFill>
                            <a:srgbClr val="000000"/>
                          </a:solidFill>
                          <a:latin typeface="Times New Roman"/>
                          <a:ea typeface="Times New Roman"/>
                        </a:rPr>
                        <a:t>"12\b3" </a:t>
                      </a:r>
                      <a:endParaRPr b="0" lang="en-US" sz="1200" spc="-1" strike="noStrike">
                        <a:latin typeface="Arial"/>
                      </a:endParaRPr>
                    </a:p>
                  </a:txBody>
                  <a:tcPr anchor="ctr" marL="18720" marR="18720">
                    <a:lnL w="12240">
                      <a:solidFill>
                        <a:srgbClr val="c0c0c0"/>
                      </a:solidFill>
                    </a:lnL>
                    <a:lnR w="12240">
                      <a:solidFill>
                        <a:srgbClr val="c0c0c0"/>
                      </a:solidFill>
                    </a:lnR>
                    <a:lnT w="12240">
                      <a:solidFill>
                        <a:srgbClr val="c0c0c0"/>
                      </a:solidFill>
                    </a:lnT>
                    <a:lnB w="12240">
                      <a:solidFill>
                        <a:srgbClr val="c0c0c0"/>
                      </a:solidFill>
                    </a:lnB>
                    <a:noFill/>
                  </a:tcPr>
                </a:tc>
                <a:tc>
                  <a:txBody>
                    <a:bodyPr lIns="18720" rIns="18720" tIns="18720" bIns="18720" anchor="ctr">
                      <a:noAutofit/>
                    </a:bodyPr>
                    <a:p>
                      <a:pPr>
                        <a:lnSpc>
                          <a:spcPct val="100000"/>
                        </a:lnSpc>
                        <a:buNone/>
                      </a:pPr>
                      <a:r>
                        <a:rPr b="0" lang="tr-TR" sz="1200" spc="-1" strike="noStrike">
                          <a:solidFill>
                            <a:srgbClr val="000000"/>
                          </a:solidFill>
                          <a:latin typeface="Times New Roman"/>
                          <a:ea typeface="Times New Roman"/>
                        </a:rPr>
                        <a:t>13 </a:t>
                      </a:r>
                      <a:endParaRPr b="0" lang="en-US" sz="1200" spc="-1" strike="noStrike">
                        <a:latin typeface="Arial"/>
                      </a:endParaRPr>
                    </a:p>
                  </a:txBody>
                  <a:tcPr anchor="ctr" marL="18720" marR="18720">
                    <a:lnL w="12240">
                      <a:solidFill>
                        <a:srgbClr val="c0c0c0"/>
                      </a:solidFill>
                    </a:lnL>
                    <a:lnR w="12240">
                      <a:solidFill>
                        <a:srgbClr val="c0c0c0"/>
                      </a:solidFill>
                    </a:lnR>
                    <a:lnT w="12240">
                      <a:solidFill>
                        <a:srgbClr val="c0c0c0"/>
                      </a:solidFill>
                    </a:lnT>
                    <a:lnB w="12240">
                      <a:solidFill>
                        <a:srgbClr val="c0c0c0"/>
                      </a:solidFill>
                    </a:lnB>
                    <a:noFill/>
                  </a:tcPr>
                </a:tc>
              </a:tr>
              <a:tr h="457560">
                <a:tc>
                  <a:txBody>
                    <a:bodyPr lIns="18720" rIns="18720" tIns="18720" bIns="18720" anchor="ctr">
                      <a:noAutofit/>
                    </a:bodyPr>
                    <a:p>
                      <a:pPr>
                        <a:lnSpc>
                          <a:spcPct val="100000"/>
                        </a:lnSpc>
                        <a:buNone/>
                      </a:pPr>
                      <a:r>
                        <a:rPr b="0" lang="tr-TR" sz="1200" spc="-1" strike="noStrike">
                          <a:solidFill>
                            <a:srgbClr val="000000"/>
                          </a:solidFill>
                          <a:latin typeface="Times New Roman"/>
                          <a:ea typeface="Times New Roman"/>
                        </a:rPr>
                        <a:t>Enter tuşuna basıldı </a:t>
                      </a:r>
                      <a:endParaRPr b="0" lang="en-US" sz="1200" spc="-1" strike="noStrike">
                        <a:latin typeface="Arial"/>
                      </a:endParaRPr>
                    </a:p>
                  </a:txBody>
                  <a:tcPr anchor="ctr" marL="18720" marR="18720">
                    <a:lnL w="12240">
                      <a:solidFill>
                        <a:srgbClr val="c0c0c0"/>
                      </a:solidFill>
                    </a:lnL>
                    <a:lnR w="12240">
                      <a:solidFill>
                        <a:srgbClr val="c0c0c0"/>
                      </a:solidFill>
                    </a:lnR>
                    <a:lnT w="12240">
                      <a:solidFill>
                        <a:srgbClr val="c0c0c0"/>
                      </a:solidFill>
                    </a:lnT>
                    <a:lnB w="12240">
                      <a:solidFill>
                        <a:srgbClr val="c0c0c0"/>
                      </a:solidFill>
                    </a:lnB>
                    <a:noFill/>
                  </a:tcPr>
                </a:tc>
                <a:tc>
                  <a:txBody>
                    <a:bodyPr lIns="18720" rIns="18720" tIns="18720" bIns="18720" anchor="ctr">
                      <a:noAutofit/>
                    </a:bodyPr>
                    <a:p>
                      <a:pPr>
                        <a:lnSpc>
                          <a:spcPct val="100000"/>
                        </a:lnSpc>
                        <a:buNone/>
                      </a:pPr>
                      <a:r>
                        <a:rPr b="0" lang="tr-TR" sz="1200" spc="-1" strike="noStrike">
                          <a:solidFill>
                            <a:srgbClr val="000000"/>
                          </a:solidFill>
                          <a:latin typeface="Times New Roman"/>
                          <a:ea typeface="Times New Roman"/>
                        </a:rPr>
                        <a:t>\</a:t>
                      </a:r>
                      <a:r>
                        <a:rPr b="1" lang="tr-TR" sz="1200" spc="-1" strike="noStrike">
                          <a:solidFill>
                            <a:srgbClr val="000000"/>
                          </a:solidFill>
                          <a:latin typeface="Times New Roman"/>
                          <a:ea typeface="Times New Roman"/>
                        </a:rPr>
                        <a:t>r</a:t>
                      </a:r>
                      <a:endParaRPr b="0" lang="en-US" sz="1200" spc="-1" strike="noStrike">
                        <a:latin typeface="Arial"/>
                      </a:endParaRPr>
                    </a:p>
                  </a:txBody>
                  <a:tcPr anchor="ctr" marL="18720" marR="18720">
                    <a:lnL w="12240">
                      <a:solidFill>
                        <a:srgbClr val="c0c0c0"/>
                      </a:solidFill>
                    </a:lnL>
                    <a:lnR w="12240">
                      <a:solidFill>
                        <a:srgbClr val="c0c0c0"/>
                      </a:solidFill>
                    </a:lnR>
                    <a:lnT w="12240">
                      <a:solidFill>
                        <a:srgbClr val="c0c0c0"/>
                      </a:solidFill>
                    </a:lnT>
                    <a:lnB w="12240">
                      <a:solidFill>
                        <a:srgbClr val="c0c0c0"/>
                      </a:solidFill>
                    </a:lnB>
                    <a:noFill/>
                  </a:tcPr>
                </a:tc>
                <a:tc>
                  <a:txBody>
                    <a:bodyPr lIns="18720" rIns="18720" tIns="18720" bIns="18720" anchor="ctr">
                      <a:noAutofit/>
                    </a:bodyPr>
                    <a:p>
                      <a:pPr>
                        <a:lnSpc>
                          <a:spcPct val="100000"/>
                        </a:lnSpc>
                        <a:buNone/>
                      </a:pPr>
                      <a:r>
                        <a:rPr b="0" lang="tr-TR" sz="1200" spc="-1" strike="noStrike">
                          <a:solidFill>
                            <a:srgbClr val="000000"/>
                          </a:solidFill>
                          <a:latin typeface="Times New Roman"/>
                          <a:ea typeface="Times New Roman"/>
                        </a:rPr>
                        <a:t>"Bade\rZehra" </a:t>
                      </a:r>
                      <a:endParaRPr b="0" lang="en-US" sz="1200" spc="-1" strike="noStrike">
                        <a:latin typeface="Arial"/>
                      </a:endParaRPr>
                    </a:p>
                  </a:txBody>
                  <a:tcPr anchor="ctr" marL="18720" marR="18720">
                    <a:lnL w="12240">
                      <a:solidFill>
                        <a:srgbClr val="c0c0c0"/>
                      </a:solidFill>
                    </a:lnL>
                    <a:lnR w="12240">
                      <a:solidFill>
                        <a:srgbClr val="c0c0c0"/>
                      </a:solidFill>
                    </a:lnR>
                    <a:lnT w="12240">
                      <a:solidFill>
                        <a:srgbClr val="c0c0c0"/>
                      </a:solidFill>
                    </a:lnT>
                    <a:lnB w="12240">
                      <a:solidFill>
                        <a:srgbClr val="c0c0c0"/>
                      </a:solidFill>
                    </a:lnB>
                    <a:noFill/>
                  </a:tcPr>
                </a:tc>
                <a:tc>
                  <a:txBody>
                    <a:bodyPr lIns="18720" rIns="18720" tIns="18720" bIns="18720" anchor="ctr">
                      <a:noAutofit/>
                    </a:bodyPr>
                    <a:p>
                      <a:pPr>
                        <a:lnSpc>
                          <a:spcPct val="100000"/>
                        </a:lnSpc>
                        <a:buNone/>
                      </a:pPr>
                      <a:r>
                        <a:rPr b="0" lang="tr-TR" sz="1200" spc="-1" strike="noStrike">
                          <a:solidFill>
                            <a:srgbClr val="000000"/>
                          </a:solidFill>
                          <a:latin typeface="Times New Roman"/>
                          <a:ea typeface="Times New Roman"/>
                        </a:rPr>
                        <a:t>Bade</a:t>
                      </a:r>
                      <a:endParaRPr b="0" lang="en-US" sz="1200" spc="-1" strike="noStrike">
                        <a:latin typeface="Arial"/>
                      </a:endParaRPr>
                    </a:p>
                    <a:p>
                      <a:pPr>
                        <a:lnSpc>
                          <a:spcPct val="100000"/>
                        </a:lnSpc>
                        <a:buNone/>
                      </a:pPr>
                      <a:r>
                        <a:rPr b="0" lang="tr-TR" sz="1200" spc="-1" strike="noStrike">
                          <a:solidFill>
                            <a:srgbClr val="000000"/>
                          </a:solidFill>
                          <a:latin typeface="Times New Roman"/>
                          <a:ea typeface="Times New Roman"/>
                        </a:rPr>
                        <a:t>Zehra </a:t>
                      </a:r>
                      <a:endParaRPr b="0" lang="en-US" sz="1200" spc="-1" strike="noStrike">
                        <a:latin typeface="Arial"/>
                      </a:endParaRPr>
                    </a:p>
                  </a:txBody>
                  <a:tcPr anchor="ctr" marL="18720" marR="18720">
                    <a:lnL w="12240">
                      <a:solidFill>
                        <a:srgbClr val="c0c0c0"/>
                      </a:solidFill>
                    </a:lnL>
                    <a:lnR w="12240">
                      <a:solidFill>
                        <a:srgbClr val="c0c0c0"/>
                      </a:solidFill>
                    </a:lnR>
                    <a:lnT w="12240">
                      <a:solidFill>
                        <a:srgbClr val="c0c0c0"/>
                      </a:solidFill>
                    </a:lnT>
                    <a:lnB w="12240">
                      <a:solidFill>
                        <a:srgbClr val="c0c0c0"/>
                      </a:solidFill>
                    </a:lnB>
                    <a:noFill/>
                  </a:tcPr>
                </a:tc>
              </a:tr>
              <a:tr h="690840">
                <a:tc>
                  <a:txBody>
                    <a:bodyPr lIns="18720" rIns="18720" tIns="18720" bIns="18720" anchor="ctr">
                      <a:noAutofit/>
                    </a:bodyPr>
                    <a:p>
                      <a:pPr>
                        <a:lnSpc>
                          <a:spcPct val="100000"/>
                        </a:lnSpc>
                        <a:buNone/>
                      </a:pPr>
                      <a:r>
                        <a:rPr b="0" lang="tr-TR" sz="1200" spc="-1" strike="noStrike">
                          <a:solidFill>
                            <a:srgbClr val="000000"/>
                          </a:solidFill>
                          <a:latin typeface="Times New Roman"/>
                          <a:ea typeface="Times New Roman"/>
                        </a:rPr>
                        <a:t>[16 bit unicode] </a:t>
                      </a:r>
                      <a:endParaRPr b="0" lang="en-US" sz="1200" spc="-1" strike="noStrike">
                        <a:latin typeface="Arial"/>
                      </a:endParaRPr>
                    </a:p>
                    <a:p>
                      <a:pPr>
                        <a:lnSpc>
                          <a:spcPct val="100000"/>
                        </a:lnSpc>
                        <a:buNone/>
                      </a:pPr>
                      <a:r>
                        <a:rPr b="0" lang="tr-TR" sz="1200" spc="-1" strike="noStrike">
                          <a:solidFill>
                            <a:srgbClr val="000000"/>
                          </a:solidFill>
                          <a:latin typeface="Times New Roman"/>
                          <a:ea typeface="Times New Roman"/>
                        </a:rPr>
                        <a:t>Hexadecimal sayının ASCII karşılığı*</a:t>
                      </a:r>
                      <a:endParaRPr b="0" lang="en-US" sz="1200" spc="-1" strike="noStrike">
                        <a:latin typeface="Arial"/>
                      </a:endParaRPr>
                    </a:p>
                  </a:txBody>
                  <a:tcPr anchor="ctr" marL="18720" marR="18720">
                    <a:lnL w="12240">
                      <a:solidFill>
                        <a:srgbClr val="c0c0c0"/>
                      </a:solidFill>
                    </a:lnL>
                    <a:lnR w="12240">
                      <a:solidFill>
                        <a:srgbClr val="c0c0c0"/>
                      </a:solidFill>
                    </a:lnR>
                    <a:lnT w="12240">
                      <a:solidFill>
                        <a:srgbClr val="c0c0c0"/>
                      </a:solidFill>
                    </a:lnT>
                    <a:lnB w="12240">
                      <a:solidFill>
                        <a:srgbClr val="c0c0c0"/>
                      </a:solidFill>
                    </a:lnB>
                    <a:noFill/>
                  </a:tcPr>
                </a:tc>
                <a:tc>
                  <a:txBody>
                    <a:bodyPr lIns="18720" rIns="18720" tIns="18720" bIns="18720" anchor="ctr">
                      <a:noAutofit/>
                    </a:bodyPr>
                    <a:p>
                      <a:pPr>
                        <a:lnSpc>
                          <a:spcPct val="100000"/>
                        </a:lnSpc>
                        <a:buNone/>
                      </a:pPr>
                      <a:r>
                        <a:rPr b="0" lang="tr-TR" sz="1200" spc="-1" strike="noStrike">
                          <a:solidFill>
                            <a:srgbClr val="000000"/>
                          </a:solidFill>
                          <a:latin typeface="Times New Roman"/>
                          <a:ea typeface="Times New Roman"/>
                        </a:rPr>
                        <a:t>\</a:t>
                      </a:r>
                      <a:r>
                        <a:rPr b="1" lang="tr-TR" sz="1200" spc="-1" strike="noStrike">
                          <a:solidFill>
                            <a:srgbClr val="000000"/>
                          </a:solidFill>
                          <a:latin typeface="Times New Roman"/>
                          <a:ea typeface="Times New Roman"/>
                        </a:rPr>
                        <a:t>u</a:t>
                      </a:r>
                      <a:r>
                        <a:rPr b="0" lang="tr-TR" sz="1200" spc="-1" strike="noStrike">
                          <a:solidFill>
                            <a:srgbClr val="000000"/>
                          </a:solidFill>
                          <a:latin typeface="Times New Roman"/>
                          <a:ea typeface="Times New Roman"/>
                        </a:rPr>
                        <a:t>xxxx </a:t>
                      </a:r>
                      <a:endParaRPr b="0" lang="en-US" sz="1200" spc="-1" strike="noStrike">
                        <a:latin typeface="Arial"/>
                      </a:endParaRPr>
                    </a:p>
                  </a:txBody>
                  <a:tcPr anchor="ctr" marL="18720" marR="18720">
                    <a:lnL w="12240">
                      <a:solidFill>
                        <a:srgbClr val="c0c0c0"/>
                      </a:solidFill>
                    </a:lnL>
                    <a:lnR w="12240">
                      <a:solidFill>
                        <a:srgbClr val="c0c0c0"/>
                      </a:solidFill>
                    </a:lnR>
                    <a:lnT w="12240">
                      <a:solidFill>
                        <a:srgbClr val="c0c0c0"/>
                      </a:solidFill>
                    </a:lnT>
                    <a:lnB w="12240">
                      <a:solidFill>
                        <a:srgbClr val="c0c0c0"/>
                      </a:solidFill>
                    </a:lnB>
                    <a:noFill/>
                  </a:tcPr>
                </a:tc>
                <a:tc>
                  <a:txBody>
                    <a:bodyPr lIns="18720" rIns="18720" tIns="18720" bIns="18720" anchor="ctr">
                      <a:noAutofit/>
                    </a:bodyPr>
                    <a:p>
                      <a:pPr>
                        <a:lnSpc>
                          <a:spcPct val="100000"/>
                        </a:lnSpc>
                        <a:buNone/>
                      </a:pPr>
                      <a:r>
                        <a:rPr b="0" lang="tr-TR" sz="1200" spc="-1" strike="noStrike">
                          <a:solidFill>
                            <a:srgbClr val="000000"/>
                          </a:solidFill>
                          <a:latin typeface="Times New Roman"/>
                          <a:ea typeface="Times New Roman"/>
                        </a:rPr>
                        <a:t>"61 sayısı: \u0061" </a:t>
                      </a:r>
                      <a:endParaRPr b="0" lang="en-US" sz="1200" spc="-1" strike="noStrike">
                        <a:latin typeface="Arial"/>
                      </a:endParaRPr>
                    </a:p>
                  </a:txBody>
                  <a:tcPr anchor="ctr" marL="18720" marR="18720">
                    <a:lnL w="12240">
                      <a:solidFill>
                        <a:srgbClr val="c0c0c0"/>
                      </a:solidFill>
                    </a:lnL>
                    <a:lnR w="12240">
                      <a:solidFill>
                        <a:srgbClr val="c0c0c0"/>
                      </a:solidFill>
                    </a:lnR>
                    <a:lnT w="12240">
                      <a:solidFill>
                        <a:srgbClr val="c0c0c0"/>
                      </a:solidFill>
                    </a:lnT>
                    <a:lnB w="12240">
                      <a:solidFill>
                        <a:srgbClr val="c0c0c0"/>
                      </a:solidFill>
                    </a:lnB>
                    <a:noFill/>
                  </a:tcPr>
                </a:tc>
                <a:tc>
                  <a:txBody>
                    <a:bodyPr lIns="18720" rIns="18720" tIns="18720" bIns="18720" anchor="ctr">
                      <a:noAutofit/>
                    </a:bodyPr>
                    <a:p>
                      <a:pPr>
                        <a:lnSpc>
                          <a:spcPct val="100000"/>
                        </a:lnSpc>
                        <a:buNone/>
                      </a:pPr>
                      <a:r>
                        <a:rPr b="0" lang="tr-TR" sz="1200" spc="-1" strike="noStrike">
                          <a:solidFill>
                            <a:srgbClr val="000000"/>
                          </a:solidFill>
                          <a:latin typeface="Times New Roman"/>
                          <a:ea typeface="Times New Roman"/>
                        </a:rPr>
                        <a:t>61sayısı: a </a:t>
                      </a:r>
                      <a:endParaRPr b="0" lang="en-US" sz="1200" spc="-1" strike="noStrike">
                        <a:latin typeface="Arial"/>
                      </a:endParaRPr>
                    </a:p>
                  </a:txBody>
                  <a:tcPr anchor="ctr" marL="18720" marR="18720">
                    <a:lnL w="12240">
                      <a:solidFill>
                        <a:srgbClr val="c0c0c0"/>
                      </a:solidFill>
                    </a:lnL>
                    <a:lnR w="12240">
                      <a:solidFill>
                        <a:srgbClr val="c0c0c0"/>
                      </a:solidFill>
                    </a:lnR>
                    <a:lnT w="12240">
                      <a:solidFill>
                        <a:srgbClr val="c0c0c0"/>
                      </a:solidFill>
                    </a:lnT>
                    <a:lnB w="12240">
                      <a:solidFill>
                        <a:srgbClr val="c0c0c0"/>
                      </a:solidFill>
                    </a:lnB>
                    <a:noFill/>
                  </a:tcPr>
                </a:tc>
              </a:tr>
            </a:tbl>
          </a:graphicData>
        </a:graphic>
      </p:graphicFrame>
      <p:sp>
        <p:nvSpPr>
          <p:cNvPr id="439" name="Dikdörtgen 12"/>
          <p:cNvSpPr/>
          <p:nvPr/>
        </p:nvSpPr>
        <p:spPr>
          <a:xfrm>
            <a:off x="1547640" y="4293000"/>
            <a:ext cx="6048360" cy="272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200" spc="-1" strike="noStrike">
                <a:solidFill>
                  <a:srgbClr val="000000"/>
                </a:solidFill>
                <a:latin typeface="Times New Roman"/>
              </a:rPr>
              <a:t>*Unicode karakterlerin karşılıklarına </a:t>
            </a:r>
            <a:r>
              <a:rPr b="0" lang="tr-TR" sz="1200" spc="-1" strike="noStrike" u="sng">
                <a:solidFill>
                  <a:srgbClr val="56c7aa"/>
                </a:solidFill>
                <a:uFillTx/>
                <a:latin typeface="Times New Roman"/>
                <a:hlinkClick r:id="rId1"/>
              </a:rPr>
              <a:t>www.unicode.org</a:t>
            </a:r>
            <a:r>
              <a:rPr b="0" lang="tr-TR" sz="1200" spc="-1" strike="noStrike">
                <a:solidFill>
                  <a:srgbClr val="000000"/>
                </a:solidFill>
                <a:latin typeface="Times New Roman"/>
              </a:rPr>
              <a:t> adresinden ulaşabilirsiniz</a:t>
            </a:r>
            <a:endParaRPr b="0" lang="en-US" sz="1200" spc="-1" strike="noStrike">
              <a:latin typeface="Arial"/>
            </a:endParaRPr>
          </a:p>
        </p:txBody>
      </p:sp>
      <p:sp>
        <p:nvSpPr>
          <p:cNvPr id="440" name="Dikdörtgen 13"/>
          <p:cNvSpPr/>
          <p:nvPr/>
        </p:nvSpPr>
        <p:spPr>
          <a:xfrm>
            <a:off x="380880" y="4725000"/>
            <a:ext cx="779112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tr-TR" sz="1800" spc="-1" strike="noStrike">
                <a:solidFill>
                  <a:srgbClr val="000000"/>
                </a:solidFill>
                <a:latin typeface="Trebuchet MS"/>
              </a:rPr>
              <a:t>Örnek 5. Aşağıdaki programın ekran çıktısı ne olur? İnceleyiniz.</a:t>
            </a:r>
            <a:endParaRPr b="0" lang="en-US" sz="1800" spc="-1" strike="noStrike">
              <a:latin typeface="Arial"/>
            </a:endParaRPr>
          </a:p>
        </p:txBody>
      </p:sp>
      <p:pic>
        <p:nvPicPr>
          <p:cNvPr id="441" name="Picture 1" descr=""/>
          <p:cNvPicPr/>
          <p:nvPr/>
        </p:nvPicPr>
        <p:blipFill>
          <a:blip r:embed="rId2"/>
          <a:stretch/>
        </p:blipFill>
        <p:spPr>
          <a:xfrm>
            <a:off x="655560" y="5229360"/>
            <a:ext cx="3600000" cy="1228320"/>
          </a:xfrm>
          <a:prstGeom prst="rect">
            <a:avLst/>
          </a:prstGeom>
          <a:ln w="0">
            <a:noFill/>
          </a:ln>
        </p:spPr>
      </p:pic>
      <p:pic>
        <p:nvPicPr>
          <p:cNvPr id="442" name="Picture 2" descr="resim2_8"/>
          <p:cNvPicPr/>
          <p:nvPr/>
        </p:nvPicPr>
        <p:blipFill>
          <a:blip r:embed="rId3"/>
          <a:stretch/>
        </p:blipFill>
        <p:spPr>
          <a:xfrm>
            <a:off x="5220000" y="5229360"/>
            <a:ext cx="2376000" cy="100728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43" name="Grup 2"/>
          <p:cNvGrpSpPr/>
          <p:nvPr/>
        </p:nvGrpSpPr>
        <p:grpSpPr>
          <a:xfrm>
            <a:off x="0" y="8640"/>
            <a:ext cx="9143640" cy="695520"/>
            <a:chOff x="0" y="8640"/>
            <a:chExt cx="9143640" cy="695520"/>
          </a:xfrm>
        </p:grpSpPr>
        <p:sp>
          <p:nvSpPr>
            <p:cNvPr id="444" name="Başlık 1"/>
            <p:cNvSpPr/>
            <p:nvPr/>
          </p:nvSpPr>
          <p:spPr>
            <a:xfrm>
              <a:off x="0" y="249480"/>
              <a:ext cx="9143640" cy="454680"/>
            </a:xfrm>
            <a:prstGeom prst="rect">
              <a:avLst/>
            </a:prstGeom>
            <a:solidFill>
              <a:schemeClr val="tx2">
                <a:lumMod val="75000"/>
              </a:schemeClr>
            </a:solidFill>
            <a:ln w="0">
              <a:noFill/>
            </a:ln>
          </p:spPr>
          <p:style>
            <a:lnRef idx="0"/>
            <a:fillRef idx="0"/>
            <a:effectRef idx="0"/>
            <a:fontRef idx="minor"/>
          </p:style>
          <p:txBody>
            <a:bodyPr anchor="ctr">
              <a:noAutofit/>
            </a:bodyPr>
            <a:p>
              <a:pPr algn="ctr">
                <a:lnSpc>
                  <a:spcPct val="100000"/>
                </a:lnSpc>
                <a:buNone/>
              </a:pPr>
              <a:r>
                <a:rPr b="1" lang="tr-TR" sz="2400" spc="49" strike="noStrike">
                  <a:solidFill>
                    <a:srgbClr val="fbfcfd">
                      <a:alpha val="95000"/>
                    </a:srgbClr>
                  </a:solidFill>
                  <a:latin typeface="Trebuchet MS"/>
                </a:rPr>
                <a:t>Ekrana Yazı Yazma Komutları</a:t>
              </a:r>
              <a:endParaRPr b="0" lang="en-US" sz="2400" spc="-1" strike="noStrike">
                <a:latin typeface="Arial"/>
              </a:endParaRPr>
            </a:p>
          </p:txBody>
        </p:sp>
        <p:grpSp>
          <p:nvGrpSpPr>
            <p:cNvPr id="445" name="Grup 4"/>
            <p:cNvGrpSpPr/>
            <p:nvPr/>
          </p:nvGrpSpPr>
          <p:grpSpPr>
            <a:xfrm>
              <a:off x="0" y="11160"/>
              <a:ext cx="9143640" cy="235800"/>
              <a:chOff x="0" y="11160"/>
              <a:chExt cx="9143640" cy="235800"/>
            </a:xfrm>
          </p:grpSpPr>
          <p:sp>
            <p:nvSpPr>
              <p:cNvPr id="446" name="Dikdörtgen 6"/>
              <p:cNvSpPr/>
              <p:nvPr/>
            </p:nvSpPr>
            <p:spPr>
              <a:xfrm>
                <a:off x="0" y="11160"/>
                <a:ext cx="9143640" cy="235800"/>
              </a:xfrm>
              <a:prstGeom prst="rect">
                <a:avLst/>
              </a:prstGeom>
              <a:solidFill>
                <a:srgbClr val="92d050"/>
              </a:solidFill>
              <a:ln w="25400">
                <a:noFill/>
              </a:ln>
            </p:spPr>
            <p:style>
              <a:lnRef idx="0"/>
              <a:fillRef idx="0"/>
              <a:effectRef idx="0"/>
              <a:fontRef idx="minor"/>
            </p:style>
          </p:sp>
          <p:grpSp>
            <p:nvGrpSpPr>
              <p:cNvPr id="447" name="Group 9"/>
              <p:cNvGrpSpPr/>
              <p:nvPr/>
            </p:nvGrpSpPr>
            <p:grpSpPr>
              <a:xfrm>
                <a:off x="24840" y="20520"/>
                <a:ext cx="933840" cy="199800"/>
                <a:chOff x="24840" y="20520"/>
                <a:chExt cx="933840" cy="199800"/>
              </a:xfrm>
            </p:grpSpPr>
            <p:sp>
              <p:nvSpPr>
                <p:cNvPr id="448" name="AutoShape 8"/>
                <p:cNvSpPr/>
                <p:nvPr/>
              </p:nvSpPr>
              <p:spPr>
                <a:xfrm>
                  <a:off x="600480" y="20520"/>
                  <a:ext cx="358200" cy="186480"/>
                </a:xfrm>
                <a:prstGeom prst="rect">
                  <a:avLst/>
                </a:prstGeom>
                <a:noFill/>
                <a:ln w="0">
                  <a:noFill/>
                </a:ln>
              </p:spPr>
              <p:style>
                <a:lnRef idx="0"/>
                <a:fillRef idx="0"/>
                <a:effectRef idx="0"/>
                <a:fontRef idx="minor"/>
              </p:style>
            </p:sp>
            <p:sp>
              <p:nvSpPr>
                <p:cNvPr id="449" name="Freeform 10"/>
                <p:cNvSpPr/>
                <p:nvPr/>
              </p:nvSpPr>
              <p:spPr>
                <a:xfrm>
                  <a:off x="24840" y="38520"/>
                  <a:ext cx="356040" cy="18180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450" name="Metin kutusu 5"/>
            <p:cNvSpPr/>
            <p:nvPr/>
          </p:nvSpPr>
          <p:spPr>
            <a:xfrm>
              <a:off x="380880" y="8640"/>
              <a:ext cx="769572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rebuchet MS"/>
                </a:rPr>
                <a:t>Ekrana yazı yazma (mesaj) komutlarını öğreneceksiniz, </a:t>
              </a:r>
              <a:endParaRPr b="0" lang="en-US" sz="1400" spc="-1" strike="noStrike">
                <a:latin typeface="Arial"/>
              </a:endParaRPr>
            </a:p>
          </p:txBody>
        </p:sp>
      </p:grpSp>
      <p:sp>
        <p:nvSpPr>
          <p:cNvPr id="451" name="Dikdörtgen 1"/>
          <p:cNvSpPr/>
          <p:nvPr/>
        </p:nvSpPr>
        <p:spPr>
          <a:xfrm>
            <a:off x="24840" y="692640"/>
            <a:ext cx="8928720" cy="2786760"/>
          </a:xfrm>
          <a:prstGeom prst="rect">
            <a:avLst/>
          </a:prstGeom>
          <a:noFill/>
          <a:ln w="0">
            <a:noFill/>
          </a:ln>
        </p:spPr>
        <p:style>
          <a:lnRef idx="0"/>
          <a:fillRef idx="0"/>
          <a:effectRef idx="0"/>
          <a:fontRef idx="minor"/>
        </p:style>
        <p:txBody>
          <a:bodyPr lIns="90000" rIns="90000" tIns="45000" bIns="45000" anchor="t">
            <a:spAutoFit/>
          </a:bodyPr>
          <a:p>
            <a:pPr algn="just">
              <a:lnSpc>
                <a:spcPct val="150000"/>
              </a:lnSpc>
              <a:buNone/>
            </a:pPr>
            <a:r>
              <a:rPr b="1" lang="tr-TR" sz="2800" spc="-1" strike="noStrike">
                <a:solidFill>
                  <a:srgbClr val="5968b0"/>
                </a:solidFill>
                <a:latin typeface="Times New Roman"/>
                <a:ea typeface="Times New Roman"/>
              </a:rPr>
              <a:t>System.out.print() </a:t>
            </a:r>
            <a:r>
              <a:rPr b="1" lang="tr-TR" sz="2800" spc="-1" strike="noStrike">
                <a:solidFill>
                  <a:srgbClr val="000000"/>
                </a:solidFill>
                <a:latin typeface="Times New Roman"/>
                <a:ea typeface="Times New Roman"/>
              </a:rPr>
              <a:t>/ </a:t>
            </a:r>
            <a:r>
              <a:rPr b="1" lang="tr-TR" sz="2800" spc="-1" strike="noStrike">
                <a:solidFill>
                  <a:srgbClr val="5968b0"/>
                </a:solidFill>
                <a:latin typeface="Times New Roman"/>
                <a:ea typeface="Times New Roman"/>
              </a:rPr>
              <a:t>System.out.print</a:t>
            </a:r>
            <a:r>
              <a:rPr b="1" lang="tr-TR" sz="2800" spc="-1" strike="noStrike">
                <a:solidFill>
                  <a:srgbClr val="031828"/>
                </a:solidFill>
                <a:latin typeface="Times New Roman"/>
                <a:ea typeface="Times New Roman"/>
              </a:rPr>
              <a:t>ln</a:t>
            </a:r>
            <a:r>
              <a:rPr b="1" lang="tr-TR" sz="2800" spc="-1" strike="noStrike">
                <a:solidFill>
                  <a:srgbClr val="5968b0"/>
                </a:solidFill>
                <a:latin typeface="Times New Roman"/>
                <a:ea typeface="Times New Roman"/>
              </a:rPr>
              <a:t>() </a:t>
            </a:r>
            <a:r>
              <a:rPr b="1" lang="tr-TR" sz="2800" spc="-1" strike="noStrike">
                <a:solidFill>
                  <a:srgbClr val="ff0000"/>
                </a:solidFill>
                <a:latin typeface="Times New Roman"/>
                <a:ea typeface="Times New Roman"/>
              </a:rPr>
              <a:t>deyimleri</a:t>
            </a:r>
            <a:endParaRPr b="0" lang="en-US" sz="2800" spc="-1" strike="noStrike">
              <a:latin typeface="Arial"/>
            </a:endParaRPr>
          </a:p>
          <a:p>
            <a:pPr algn="just">
              <a:lnSpc>
                <a:spcPct val="150000"/>
              </a:lnSpc>
              <a:buNone/>
            </a:pPr>
            <a:r>
              <a:rPr b="0" lang="tr-TR" sz="1800" spc="-1" strike="noStrike">
                <a:solidFill>
                  <a:srgbClr val="000000"/>
                </a:solidFill>
                <a:latin typeface="Times New Roman"/>
                <a:ea typeface="Times New Roman"/>
              </a:rPr>
              <a:t>Komut satırına (ekrana) yazı yazmak için;  </a:t>
            </a:r>
            <a:r>
              <a:rPr b="1" lang="tr-TR" sz="1800" spc="-1" strike="noStrike">
                <a:solidFill>
                  <a:srgbClr val="000000"/>
                </a:solidFill>
                <a:latin typeface="Times New Roman"/>
                <a:ea typeface="Times New Roman"/>
              </a:rPr>
              <a:t>“</a:t>
            </a:r>
            <a:r>
              <a:rPr b="1" i="1" lang="tr-TR" sz="1800" spc="-1" strike="noStrike">
                <a:solidFill>
                  <a:srgbClr val="000000"/>
                </a:solidFill>
                <a:latin typeface="Times New Roman"/>
                <a:ea typeface="Times New Roman"/>
              </a:rPr>
              <a:t>System.out.println( ), System.out.print( )  veya </a:t>
            </a:r>
            <a:r>
              <a:rPr b="1" lang="tr-TR" sz="1800" spc="-1" strike="noStrike">
                <a:solidFill>
                  <a:srgbClr val="000000"/>
                </a:solidFill>
                <a:latin typeface="Times New Roman"/>
                <a:ea typeface="Times New Roman"/>
              </a:rPr>
              <a:t> </a:t>
            </a:r>
            <a:r>
              <a:rPr b="1" i="1" lang="tr-TR" sz="1800" spc="-1" strike="noStrike">
                <a:solidFill>
                  <a:srgbClr val="000000"/>
                </a:solidFill>
                <a:latin typeface="Times New Roman"/>
                <a:ea typeface="Times New Roman"/>
              </a:rPr>
              <a:t>System.out.printf( )” </a:t>
            </a:r>
            <a:r>
              <a:rPr b="0" lang="tr-TR" sz="1800" spc="-1" strike="noStrike">
                <a:solidFill>
                  <a:srgbClr val="000000"/>
                </a:solidFill>
                <a:latin typeface="Times New Roman"/>
                <a:ea typeface="Times New Roman"/>
              </a:rPr>
              <a:t>deyimlerinden birini kullanabilirsiniz. Bu işlem, </a:t>
            </a:r>
            <a:r>
              <a:rPr b="1" lang="tr-TR" sz="1800" spc="-1" strike="noStrike">
                <a:solidFill>
                  <a:srgbClr val="000000"/>
                </a:solidFill>
                <a:latin typeface="Times New Roman"/>
                <a:ea typeface="Times New Roman"/>
              </a:rPr>
              <a:t>System</a:t>
            </a:r>
            <a:r>
              <a:rPr b="0" lang="tr-TR" sz="1800" spc="-1" strike="noStrike">
                <a:solidFill>
                  <a:srgbClr val="000000"/>
                </a:solidFill>
                <a:latin typeface="Times New Roman"/>
                <a:ea typeface="Times New Roman"/>
              </a:rPr>
              <a:t> adlı sınıfın </a:t>
            </a:r>
            <a:r>
              <a:rPr b="1" lang="tr-TR" sz="1800" spc="-1" strike="noStrike">
                <a:solidFill>
                  <a:srgbClr val="000000"/>
                </a:solidFill>
                <a:latin typeface="Times New Roman"/>
                <a:ea typeface="Times New Roman"/>
              </a:rPr>
              <a:t>out</a:t>
            </a:r>
            <a:r>
              <a:rPr b="0" lang="tr-TR" sz="1800" spc="-1" strike="noStrike">
                <a:solidFill>
                  <a:srgbClr val="000000"/>
                </a:solidFill>
                <a:latin typeface="Times New Roman"/>
                <a:ea typeface="Times New Roman"/>
              </a:rPr>
              <a:t> adlı özelliğinin </a:t>
            </a:r>
            <a:r>
              <a:rPr b="1" lang="tr-TR" sz="1800" spc="-1" strike="noStrike">
                <a:solidFill>
                  <a:srgbClr val="000000"/>
                </a:solidFill>
                <a:latin typeface="Times New Roman"/>
                <a:ea typeface="Times New Roman"/>
              </a:rPr>
              <a:t>print()</a:t>
            </a:r>
            <a:r>
              <a:rPr b="0" lang="tr-TR" sz="1800" spc="-1" strike="noStrike">
                <a:solidFill>
                  <a:srgbClr val="000000"/>
                </a:solidFill>
                <a:latin typeface="Times New Roman"/>
                <a:ea typeface="Times New Roman"/>
              </a:rPr>
              <a:t> veya </a:t>
            </a:r>
            <a:r>
              <a:rPr b="1" lang="tr-TR" sz="1800" spc="-1" strike="noStrike">
                <a:solidFill>
                  <a:srgbClr val="000000"/>
                </a:solidFill>
                <a:latin typeface="Times New Roman"/>
                <a:ea typeface="Times New Roman"/>
              </a:rPr>
              <a:t>println() </a:t>
            </a:r>
            <a:r>
              <a:rPr b="0" lang="tr-TR" sz="1800" spc="-1" strike="noStrike">
                <a:solidFill>
                  <a:srgbClr val="000000"/>
                </a:solidFill>
                <a:latin typeface="Times New Roman"/>
                <a:ea typeface="Times New Roman"/>
              </a:rPr>
              <a:t>adlı yöntemi çağrılarak gerçekleşir. </a:t>
            </a:r>
            <a:r>
              <a:rPr b="1" lang="tr-TR" sz="1800" spc="-1" strike="noStrike">
                <a:solidFill>
                  <a:srgbClr val="000000"/>
                </a:solidFill>
                <a:latin typeface="Times New Roman"/>
                <a:ea typeface="Times New Roman"/>
              </a:rPr>
              <a:t>print () /printf()</a:t>
            </a:r>
            <a:r>
              <a:rPr b="0" lang="tr-TR" sz="1800" spc="-1" strike="noStrike">
                <a:solidFill>
                  <a:srgbClr val="000000"/>
                </a:solidFill>
                <a:latin typeface="Times New Roman"/>
                <a:ea typeface="Times New Roman"/>
              </a:rPr>
              <a:t> deyimi ile mesajlar yan yana yazılırken, </a:t>
            </a:r>
            <a:r>
              <a:rPr b="1" lang="tr-TR" sz="1800" spc="-1" strike="noStrike">
                <a:solidFill>
                  <a:srgbClr val="000000"/>
                </a:solidFill>
                <a:latin typeface="Times New Roman"/>
                <a:ea typeface="Times New Roman"/>
              </a:rPr>
              <a:t>println()</a:t>
            </a:r>
            <a:r>
              <a:rPr b="0" lang="tr-TR" sz="1800" spc="-1" strike="noStrike">
                <a:solidFill>
                  <a:srgbClr val="000000"/>
                </a:solidFill>
                <a:latin typeface="Times New Roman"/>
                <a:ea typeface="Times New Roman"/>
              </a:rPr>
              <a:t> deyimi ile mesaj yazıldıktan sonra bir alt satıra geçilir ( alt alta yazılır).  </a:t>
            </a:r>
            <a:endParaRPr b="0" lang="en-US" sz="1800" spc="-1" strike="noStrike">
              <a:latin typeface="Arial"/>
            </a:endParaRPr>
          </a:p>
        </p:txBody>
      </p:sp>
      <p:sp>
        <p:nvSpPr>
          <p:cNvPr id="452" name="Dikdörtgen 12"/>
          <p:cNvSpPr/>
          <p:nvPr/>
        </p:nvSpPr>
        <p:spPr>
          <a:xfrm>
            <a:off x="168480" y="3528720"/>
            <a:ext cx="8257320" cy="2832840"/>
          </a:xfrm>
          <a:prstGeom prst="rect">
            <a:avLst/>
          </a:prstGeom>
          <a:noFill/>
          <a:ln w="0">
            <a:noFill/>
          </a:ln>
        </p:spPr>
        <p:style>
          <a:lnRef idx="0"/>
          <a:fillRef idx="0"/>
          <a:effectRef idx="0"/>
          <a:fontRef idx="minor"/>
        </p:style>
        <p:txBody>
          <a:bodyPr lIns="90000" rIns="90000" tIns="45000" bIns="45000" anchor="t">
            <a:spAutoFit/>
          </a:bodyPr>
          <a:p>
            <a:pPr algn="just">
              <a:lnSpc>
                <a:spcPct val="150000"/>
              </a:lnSpc>
              <a:buNone/>
            </a:pPr>
            <a:r>
              <a:rPr b="1" lang="tr-TR" sz="1800" spc="-1" strike="noStrike">
                <a:solidFill>
                  <a:srgbClr val="000000"/>
                </a:solidFill>
                <a:latin typeface="Times New Roman"/>
                <a:ea typeface="Times New Roman"/>
              </a:rPr>
              <a:t>Örnek 6. </a:t>
            </a:r>
            <a:r>
              <a:rPr b="0" lang="tr-TR" sz="1800" spc="-1" strike="noStrike">
                <a:solidFill>
                  <a:srgbClr val="000000"/>
                </a:solidFill>
                <a:latin typeface="Times New Roman"/>
                <a:ea typeface="Times New Roman"/>
              </a:rPr>
              <a:t>Aşağıdaki program parçasının ekran çıktısı ne olur?</a:t>
            </a:r>
            <a:endParaRPr b="0" lang="en-US" sz="1800" spc="-1" strike="noStrike">
              <a:latin typeface="Arial"/>
            </a:endParaRPr>
          </a:p>
          <a:p>
            <a:pPr marL="899280">
              <a:lnSpc>
                <a:spcPct val="100000"/>
              </a:lnSpc>
              <a:buNone/>
            </a:pPr>
            <a:r>
              <a:rPr b="0" lang="tr-TR" sz="1800" spc="-1" strike="noStrike">
                <a:solidFill>
                  <a:srgbClr val="000000"/>
                </a:solidFill>
                <a:latin typeface="Times New Roman"/>
                <a:ea typeface="Calibri"/>
              </a:rPr>
              <a:t>System.</a:t>
            </a:r>
            <a:r>
              <a:rPr b="0" i="1" lang="tr-TR" sz="1800" spc="-1" strike="noStrike">
                <a:solidFill>
                  <a:srgbClr val="000000"/>
                </a:solidFill>
                <a:latin typeface="Times New Roman"/>
                <a:ea typeface="Calibri"/>
              </a:rPr>
              <a:t>out</a:t>
            </a:r>
            <a:r>
              <a:rPr b="0" lang="tr-TR" sz="1800" spc="-1" strike="noStrike">
                <a:solidFill>
                  <a:srgbClr val="000000"/>
                </a:solidFill>
                <a:latin typeface="Times New Roman"/>
                <a:ea typeface="Calibri"/>
              </a:rPr>
              <a:t>.print("Sakarya");</a:t>
            </a:r>
            <a:endParaRPr b="0" lang="en-US" sz="1800" spc="-1" strike="noStrike">
              <a:latin typeface="Arial"/>
            </a:endParaRPr>
          </a:p>
          <a:p>
            <a:pPr marL="899280">
              <a:lnSpc>
                <a:spcPct val="100000"/>
              </a:lnSpc>
              <a:buNone/>
            </a:pPr>
            <a:r>
              <a:rPr b="0" lang="tr-TR" sz="1800" spc="-1" strike="noStrike">
                <a:solidFill>
                  <a:srgbClr val="000000"/>
                </a:solidFill>
                <a:latin typeface="Times New Roman"/>
                <a:ea typeface="Calibri"/>
              </a:rPr>
              <a:t>System.</a:t>
            </a:r>
            <a:r>
              <a:rPr b="0" i="1" lang="tr-TR" sz="1800" spc="-1" strike="noStrike">
                <a:solidFill>
                  <a:srgbClr val="000000"/>
                </a:solidFill>
                <a:latin typeface="Times New Roman"/>
                <a:ea typeface="Calibri"/>
              </a:rPr>
              <a:t>out</a:t>
            </a:r>
            <a:r>
              <a:rPr b="0" lang="tr-TR" sz="1800" spc="-1" strike="noStrike">
                <a:solidFill>
                  <a:srgbClr val="000000"/>
                </a:solidFill>
                <a:latin typeface="Times New Roman"/>
                <a:ea typeface="Calibri"/>
              </a:rPr>
              <a:t>.print("Üniversitesi");</a:t>
            </a:r>
            <a:endParaRPr b="0" lang="en-US" sz="1800" spc="-1" strike="noStrike">
              <a:latin typeface="Arial"/>
            </a:endParaRPr>
          </a:p>
          <a:p>
            <a:pPr marL="899280">
              <a:lnSpc>
                <a:spcPct val="100000"/>
              </a:lnSpc>
              <a:buNone/>
            </a:pPr>
            <a:r>
              <a:rPr b="0" lang="tr-TR" sz="1800" spc="-1" strike="noStrike">
                <a:solidFill>
                  <a:srgbClr val="000000"/>
                </a:solidFill>
                <a:latin typeface="Times New Roman"/>
                <a:ea typeface="Calibri"/>
              </a:rPr>
              <a:t>System.</a:t>
            </a:r>
            <a:r>
              <a:rPr b="0" i="1" lang="tr-TR" sz="1800" spc="-1" strike="noStrike">
                <a:solidFill>
                  <a:srgbClr val="000000"/>
                </a:solidFill>
                <a:latin typeface="Times New Roman"/>
                <a:ea typeface="Calibri"/>
              </a:rPr>
              <a:t>out</a:t>
            </a:r>
            <a:r>
              <a:rPr b="0" lang="tr-TR" sz="1800" spc="-1" strike="noStrike">
                <a:solidFill>
                  <a:srgbClr val="000000"/>
                </a:solidFill>
                <a:latin typeface="Times New Roman"/>
                <a:ea typeface="Calibri"/>
              </a:rPr>
              <a:t>.println("MYO");</a:t>
            </a:r>
            <a:endParaRPr b="0" lang="en-US" sz="1800" spc="-1" strike="noStrike">
              <a:latin typeface="Arial"/>
            </a:endParaRPr>
          </a:p>
          <a:p>
            <a:pPr marL="899280">
              <a:lnSpc>
                <a:spcPct val="100000"/>
              </a:lnSpc>
              <a:buNone/>
            </a:pPr>
            <a:r>
              <a:rPr b="0" lang="tr-TR" sz="1800" spc="-1" strike="noStrike">
                <a:solidFill>
                  <a:srgbClr val="000000"/>
                </a:solidFill>
                <a:latin typeface="Times New Roman"/>
                <a:ea typeface="Calibri"/>
              </a:rPr>
              <a:t>System.</a:t>
            </a:r>
            <a:r>
              <a:rPr b="0" i="1" lang="tr-TR" sz="1800" spc="-1" strike="noStrike">
                <a:solidFill>
                  <a:srgbClr val="000000"/>
                </a:solidFill>
                <a:latin typeface="Times New Roman"/>
                <a:ea typeface="Calibri"/>
              </a:rPr>
              <a:t>out</a:t>
            </a:r>
            <a:r>
              <a:rPr b="0" lang="tr-TR" sz="1800" spc="-1" strike="noStrike">
                <a:solidFill>
                  <a:srgbClr val="000000"/>
                </a:solidFill>
                <a:latin typeface="Times New Roman"/>
                <a:ea typeface="Calibri"/>
              </a:rPr>
              <a:t>.print("Türkiye");</a:t>
            </a:r>
            <a:endParaRPr b="0" lang="en-US" sz="1800" spc="-1" strike="noStrike">
              <a:latin typeface="Arial"/>
            </a:endParaRPr>
          </a:p>
          <a:p>
            <a:pPr algn="just">
              <a:lnSpc>
                <a:spcPct val="150000"/>
              </a:lnSpc>
              <a:buNone/>
            </a:pPr>
            <a:r>
              <a:rPr b="0" lang="tr-TR" sz="1800" spc="-1" strike="noStrike">
                <a:solidFill>
                  <a:srgbClr val="000000"/>
                </a:solidFill>
                <a:latin typeface="Times New Roman"/>
                <a:ea typeface="Times New Roman"/>
              </a:rPr>
              <a:t> </a:t>
            </a:r>
            <a:r>
              <a:rPr b="1" lang="tr-TR" sz="1800" spc="-1" strike="noStrike">
                <a:solidFill>
                  <a:srgbClr val="000000"/>
                </a:solidFill>
                <a:latin typeface="Times New Roman"/>
                <a:ea typeface="Times New Roman"/>
              </a:rPr>
              <a:t>Programın ekran çıktısı ;</a:t>
            </a:r>
            <a:endParaRPr b="0" lang="en-US" sz="1800" spc="-1" strike="noStrike">
              <a:latin typeface="Arial"/>
            </a:endParaRPr>
          </a:p>
          <a:p>
            <a:pPr marL="449640" algn="just">
              <a:lnSpc>
                <a:spcPct val="150000"/>
              </a:lnSpc>
              <a:buNone/>
            </a:pPr>
            <a:r>
              <a:rPr b="1" lang="tr-TR" sz="1800" spc="-1" strike="noStrike">
                <a:solidFill>
                  <a:srgbClr val="ff0000"/>
                </a:solidFill>
                <a:latin typeface="Times New Roman"/>
                <a:ea typeface="Times New Roman"/>
              </a:rPr>
              <a:t>SakaryaÜniversitesiMYO</a:t>
            </a:r>
            <a:endParaRPr b="0" lang="en-US" sz="1800" spc="-1" strike="noStrike">
              <a:latin typeface="Arial"/>
            </a:endParaRPr>
          </a:p>
          <a:p>
            <a:pPr marL="449640" algn="just">
              <a:lnSpc>
                <a:spcPct val="150000"/>
              </a:lnSpc>
              <a:buNone/>
            </a:pPr>
            <a:r>
              <a:rPr b="1" lang="tr-TR" sz="1800" spc="-1" strike="noStrike">
                <a:solidFill>
                  <a:srgbClr val="ff0000"/>
                </a:solidFill>
                <a:latin typeface="Times New Roman"/>
                <a:ea typeface="Times New Roman"/>
              </a:rPr>
              <a:t>Türkiye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53" name="Grup 3"/>
          <p:cNvGrpSpPr/>
          <p:nvPr/>
        </p:nvGrpSpPr>
        <p:grpSpPr>
          <a:xfrm>
            <a:off x="0" y="-2880"/>
            <a:ext cx="9143640" cy="695520"/>
            <a:chOff x="0" y="-2880"/>
            <a:chExt cx="9143640" cy="695520"/>
          </a:xfrm>
        </p:grpSpPr>
        <p:sp>
          <p:nvSpPr>
            <p:cNvPr id="454" name="Başlık 1"/>
            <p:cNvSpPr/>
            <p:nvPr/>
          </p:nvSpPr>
          <p:spPr>
            <a:xfrm>
              <a:off x="0" y="237960"/>
              <a:ext cx="9143640" cy="454680"/>
            </a:xfrm>
            <a:prstGeom prst="rect">
              <a:avLst/>
            </a:prstGeom>
            <a:solidFill>
              <a:schemeClr val="tx2">
                <a:lumMod val="75000"/>
              </a:schemeClr>
            </a:solidFill>
            <a:ln w="0">
              <a:noFill/>
            </a:ln>
          </p:spPr>
          <p:style>
            <a:lnRef idx="0"/>
            <a:fillRef idx="0"/>
            <a:effectRef idx="0"/>
            <a:fontRef idx="minor"/>
          </p:style>
          <p:txBody>
            <a:bodyPr anchor="ctr">
              <a:noAutofit/>
            </a:bodyPr>
            <a:p>
              <a:pPr algn="ctr">
                <a:lnSpc>
                  <a:spcPct val="100000"/>
                </a:lnSpc>
                <a:buNone/>
              </a:pPr>
              <a:r>
                <a:rPr b="1" lang="tr-TR" sz="2400" spc="49" strike="noStrike">
                  <a:solidFill>
                    <a:srgbClr val="fbfcfd">
                      <a:alpha val="95000"/>
                    </a:srgbClr>
                  </a:solidFill>
                  <a:latin typeface="Trebuchet MS"/>
                </a:rPr>
                <a:t>Ekrana Yazı Yazma Komutları</a:t>
              </a:r>
              <a:endParaRPr b="0" lang="en-US" sz="2400" spc="-1" strike="noStrike">
                <a:latin typeface="Arial"/>
              </a:endParaRPr>
            </a:p>
          </p:txBody>
        </p:sp>
        <p:grpSp>
          <p:nvGrpSpPr>
            <p:cNvPr id="455" name="Grup 5"/>
            <p:cNvGrpSpPr/>
            <p:nvPr/>
          </p:nvGrpSpPr>
          <p:grpSpPr>
            <a:xfrm>
              <a:off x="0" y="-360"/>
              <a:ext cx="9143640" cy="235800"/>
              <a:chOff x="0" y="-360"/>
              <a:chExt cx="9143640" cy="235800"/>
            </a:xfrm>
          </p:grpSpPr>
          <p:sp>
            <p:nvSpPr>
              <p:cNvPr id="456" name="Dikdörtgen 7"/>
              <p:cNvSpPr/>
              <p:nvPr/>
            </p:nvSpPr>
            <p:spPr>
              <a:xfrm>
                <a:off x="0" y="-360"/>
                <a:ext cx="9143640" cy="235800"/>
              </a:xfrm>
              <a:prstGeom prst="rect">
                <a:avLst/>
              </a:prstGeom>
              <a:solidFill>
                <a:srgbClr val="92d050"/>
              </a:solidFill>
              <a:ln w="25400">
                <a:noFill/>
              </a:ln>
            </p:spPr>
            <p:style>
              <a:lnRef idx="0"/>
              <a:fillRef idx="0"/>
              <a:effectRef idx="0"/>
              <a:fontRef idx="minor"/>
            </p:style>
          </p:sp>
          <p:grpSp>
            <p:nvGrpSpPr>
              <p:cNvPr id="457" name="Group 9"/>
              <p:cNvGrpSpPr/>
              <p:nvPr/>
            </p:nvGrpSpPr>
            <p:grpSpPr>
              <a:xfrm>
                <a:off x="24840" y="8640"/>
                <a:ext cx="933840" cy="199800"/>
                <a:chOff x="24840" y="8640"/>
                <a:chExt cx="933840" cy="199800"/>
              </a:xfrm>
            </p:grpSpPr>
            <p:sp>
              <p:nvSpPr>
                <p:cNvPr id="458" name="AutoShape 8"/>
                <p:cNvSpPr/>
                <p:nvPr/>
              </p:nvSpPr>
              <p:spPr>
                <a:xfrm>
                  <a:off x="600480" y="8640"/>
                  <a:ext cx="358200" cy="186480"/>
                </a:xfrm>
                <a:prstGeom prst="rect">
                  <a:avLst/>
                </a:prstGeom>
                <a:noFill/>
                <a:ln w="0">
                  <a:noFill/>
                </a:ln>
              </p:spPr>
              <p:style>
                <a:lnRef idx="0"/>
                <a:fillRef idx="0"/>
                <a:effectRef idx="0"/>
                <a:fontRef idx="minor"/>
              </p:style>
            </p:sp>
            <p:sp>
              <p:nvSpPr>
                <p:cNvPr id="459" name="Freeform 10"/>
                <p:cNvSpPr/>
                <p:nvPr/>
              </p:nvSpPr>
              <p:spPr>
                <a:xfrm>
                  <a:off x="24840" y="26640"/>
                  <a:ext cx="356040" cy="18180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460" name="Metin kutusu 6"/>
            <p:cNvSpPr/>
            <p:nvPr/>
          </p:nvSpPr>
          <p:spPr>
            <a:xfrm>
              <a:off x="380880" y="-2880"/>
              <a:ext cx="769572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rebuchet MS"/>
                </a:rPr>
                <a:t>Ekrana yazı yazma (mesaj) komutlarını öğreneceksiniz</a:t>
              </a:r>
              <a:endParaRPr b="0" lang="en-US" sz="1400" spc="-1" strike="noStrike">
                <a:latin typeface="Arial"/>
              </a:endParaRPr>
            </a:p>
          </p:txBody>
        </p:sp>
      </p:grpSp>
      <p:sp>
        <p:nvSpPr>
          <p:cNvPr id="461" name="Dikdörtgen 11"/>
          <p:cNvSpPr/>
          <p:nvPr/>
        </p:nvSpPr>
        <p:spPr>
          <a:xfrm>
            <a:off x="107640" y="729720"/>
            <a:ext cx="8856720" cy="2314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tr-TR" sz="2000" spc="-1" strike="noStrike">
                <a:solidFill>
                  <a:srgbClr val="5968b0"/>
                </a:solidFill>
                <a:latin typeface="Trebuchet MS"/>
              </a:rPr>
              <a:t>System.out.printf( ) deyimi</a:t>
            </a:r>
            <a:endParaRPr b="0" lang="en-US" sz="2000" spc="-1" strike="noStrike">
              <a:latin typeface="Arial"/>
            </a:endParaRPr>
          </a:p>
          <a:p>
            <a:pPr algn="just">
              <a:lnSpc>
                <a:spcPct val="100000"/>
              </a:lnSpc>
              <a:buNone/>
            </a:pPr>
            <a:r>
              <a:rPr b="0" lang="tr-TR" sz="1800" spc="-1" strike="noStrike">
                <a:solidFill>
                  <a:srgbClr val="000000"/>
                </a:solidFill>
                <a:latin typeface="Times New Roman"/>
              </a:rPr>
              <a:t>Ekrana yazı yazmak ve çıkış formatını belirlemek için Java diline 1.5 sürümü ile birlikte </a:t>
            </a:r>
            <a:r>
              <a:rPr b="1" lang="tr-TR" sz="1800" spc="-1" strike="noStrike">
                <a:solidFill>
                  <a:srgbClr val="000000"/>
                </a:solidFill>
                <a:latin typeface="Times New Roman"/>
              </a:rPr>
              <a:t>printf()</a:t>
            </a:r>
            <a:r>
              <a:rPr b="0" lang="tr-TR" sz="1800" spc="-1" strike="noStrike">
                <a:solidFill>
                  <a:srgbClr val="000000"/>
                </a:solidFill>
                <a:latin typeface="Times New Roman"/>
              </a:rPr>
              <a:t> yöntemi eklenmiştir. Bu deyim </a:t>
            </a:r>
            <a:r>
              <a:rPr b="1" lang="tr-TR" sz="1800" spc="-1" strike="noStrike">
                <a:solidFill>
                  <a:srgbClr val="000000"/>
                </a:solidFill>
                <a:latin typeface="Times New Roman"/>
              </a:rPr>
              <a:t>print() </a:t>
            </a:r>
            <a:r>
              <a:rPr b="0" lang="tr-TR" sz="1800" spc="-1" strike="noStrike">
                <a:solidFill>
                  <a:srgbClr val="000000"/>
                </a:solidFill>
                <a:latin typeface="Times New Roman"/>
              </a:rPr>
              <a:t>deyimi ile aynı işleve sahip olmakla birlikte ek özellikler içermektedir. Kullanım şekli;</a:t>
            </a:r>
            <a:endParaRPr b="0" lang="en-US" sz="1800" spc="-1" strike="noStrike">
              <a:latin typeface="Arial"/>
            </a:endParaRPr>
          </a:p>
          <a:p>
            <a:pPr algn="just">
              <a:lnSpc>
                <a:spcPct val="100000"/>
              </a:lnSpc>
              <a:buNone/>
            </a:pPr>
            <a:r>
              <a:rPr b="1" lang="tr-TR" sz="1800" spc="-1" strike="noStrike">
                <a:solidFill>
                  <a:srgbClr val="000000"/>
                </a:solidFill>
                <a:latin typeface="Times New Roman"/>
              </a:rPr>
              <a:t>	</a:t>
            </a:r>
            <a:r>
              <a:rPr b="1" i="1" lang="en-US" sz="1800" spc="-1" strike="noStrike">
                <a:solidFill>
                  <a:srgbClr val="000000"/>
                </a:solidFill>
                <a:latin typeface="Times New Roman"/>
              </a:rPr>
              <a:t>System.out.printf</a:t>
            </a:r>
            <a:r>
              <a:rPr b="0" i="1" lang="en-US" sz="1800" spc="-1" strike="noStrike">
                <a:solidFill>
                  <a:srgbClr val="000000"/>
                </a:solidFill>
                <a:latin typeface="Times New Roman"/>
              </a:rPr>
              <a:t>(</a:t>
            </a:r>
            <a:r>
              <a:rPr b="1" i="1" lang="en-US" sz="1800" spc="-1" strike="noStrike">
                <a:solidFill>
                  <a:srgbClr val="000000"/>
                </a:solidFill>
                <a:latin typeface="Times New Roman"/>
              </a:rPr>
              <a:t> çıkış formatı, ifadeler);</a:t>
            </a:r>
            <a:endParaRPr b="0" lang="en-US" sz="1800" spc="-1" strike="noStrike">
              <a:latin typeface="Arial"/>
            </a:endParaRPr>
          </a:p>
          <a:p>
            <a:pPr algn="just">
              <a:lnSpc>
                <a:spcPct val="100000"/>
              </a:lnSpc>
              <a:buNone/>
            </a:pPr>
            <a:endParaRPr b="0" lang="en-US" sz="1800" spc="-1" strike="noStrike">
              <a:latin typeface="Arial"/>
            </a:endParaRPr>
          </a:p>
          <a:p>
            <a:pPr algn="just">
              <a:lnSpc>
                <a:spcPct val="100000"/>
              </a:lnSpc>
              <a:buNone/>
            </a:pPr>
            <a:r>
              <a:rPr b="1" lang="tr-TR" sz="1800" spc="-1" strike="noStrike">
                <a:solidFill>
                  <a:srgbClr val="000000"/>
                </a:solidFill>
                <a:latin typeface="Times New Roman"/>
              </a:rPr>
              <a:t>printf () metodu, </a:t>
            </a:r>
            <a:r>
              <a:rPr b="0" lang="tr-TR" sz="1800" spc="-1" strike="noStrike">
                <a:solidFill>
                  <a:srgbClr val="000000"/>
                </a:solidFill>
                <a:latin typeface="Times New Roman"/>
              </a:rPr>
              <a:t>çıkış formatı olarak </a:t>
            </a:r>
            <a:r>
              <a:rPr b="1" lang="tr-TR" sz="1800" spc="-1" strike="noStrike">
                <a:solidFill>
                  <a:srgbClr val="000000"/>
                </a:solidFill>
                <a:latin typeface="Times New Roman"/>
              </a:rPr>
              <a:t>çıkış karakterlerine(escape characters) </a:t>
            </a:r>
            <a:r>
              <a:rPr b="0" lang="tr-TR" sz="1800" spc="-1" strike="noStrike">
                <a:solidFill>
                  <a:srgbClr val="000000"/>
                </a:solidFill>
                <a:latin typeface="Times New Roman"/>
              </a:rPr>
              <a:t>ek olarak aşağıdaki karakterleri de kullanır.</a:t>
            </a:r>
            <a:endParaRPr b="0" lang="en-US" sz="1800" spc="-1" strike="noStrike">
              <a:latin typeface="Arial"/>
            </a:endParaRPr>
          </a:p>
        </p:txBody>
      </p:sp>
      <p:graphicFrame>
        <p:nvGraphicFramePr>
          <p:cNvPr id="462" name="Tablo 14"/>
          <p:cNvGraphicFramePr/>
          <p:nvPr/>
        </p:nvGraphicFramePr>
        <p:xfrm>
          <a:off x="3420000" y="2925000"/>
          <a:ext cx="5184360" cy="3474720"/>
        </p:xfrm>
        <a:graphic>
          <a:graphicData uri="http://schemas.openxmlformats.org/drawingml/2006/table">
            <a:tbl>
              <a:tblPr/>
              <a:tblGrid>
                <a:gridCol w="1456200"/>
                <a:gridCol w="783360"/>
                <a:gridCol w="2120040"/>
                <a:gridCol w="824760"/>
              </a:tblGrid>
              <a:tr h="376200">
                <a:tc>
                  <a:txBody>
                    <a:bodyPr lIns="12960" rIns="12960" tIns="12960" bIns="12960" anchor="ctr">
                      <a:noAutofit/>
                    </a:bodyPr>
                    <a:p>
                      <a:pPr algn="ctr">
                        <a:lnSpc>
                          <a:spcPct val="115000"/>
                        </a:lnSpc>
                        <a:buNone/>
                      </a:pPr>
                      <a:r>
                        <a:rPr b="1" lang="tr-TR" sz="1000" spc="-1" strike="noStrike">
                          <a:solidFill>
                            <a:srgbClr val="000000"/>
                          </a:solidFill>
                          <a:latin typeface="Times New Roman"/>
                          <a:ea typeface="Times New Roman"/>
                        </a:rPr>
                        <a:t>Basılacak Karakter veya İşlevi</a:t>
                      </a:r>
                      <a:endParaRPr b="0" lang="en-US" sz="1000" spc="-1" strike="noStrike">
                        <a:latin typeface="Arial"/>
                      </a:endParaRPr>
                    </a:p>
                  </a:txBody>
                  <a:tcPr anchor="ctr" marL="12960" marR="12960">
                    <a:lnL w="12240">
                      <a:solidFill>
                        <a:srgbClr val="c0c0c0"/>
                      </a:solidFill>
                    </a:lnL>
                    <a:lnR w="12240">
                      <a:solidFill>
                        <a:srgbClr val="c0c0c0"/>
                      </a:solidFill>
                    </a:lnR>
                    <a:lnT w="12240">
                      <a:solidFill>
                        <a:srgbClr val="c0c0c0"/>
                      </a:solidFill>
                    </a:lnT>
                    <a:lnB w="12240">
                      <a:solidFill>
                        <a:srgbClr val="c0c0c0"/>
                      </a:solidFill>
                    </a:lnB>
                    <a:solidFill>
                      <a:srgbClr val="dcf7ba"/>
                    </a:solidFill>
                  </a:tcPr>
                </a:tc>
                <a:tc>
                  <a:txBody>
                    <a:bodyPr lIns="12960" rIns="12960" tIns="12960" bIns="12960" anchor="ctr">
                      <a:noAutofit/>
                    </a:bodyPr>
                    <a:p>
                      <a:pPr algn="ctr">
                        <a:lnSpc>
                          <a:spcPct val="115000"/>
                        </a:lnSpc>
                        <a:buNone/>
                      </a:pPr>
                      <a:r>
                        <a:rPr b="1" lang="tr-TR" sz="1000" spc="-1" strike="noStrike">
                          <a:solidFill>
                            <a:srgbClr val="000000"/>
                          </a:solidFill>
                          <a:latin typeface="Times New Roman"/>
                          <a:ea typeface="Times New Roman"/>
                        </a:rPr>
                        <a:t>Çıkış Karakteri </a:t>
                      </a:r>
                      <a:endParaRPr b="0" lang="en-US" sz="1000" spc="-1" strike="noStrike">
                        <a:latin typeface="Arial"/>
                      </a:endParaRPr>
                    </a:p>
                  </a:txBody>
                  <a:tcPr anchor="ctr" marL="12960" marR="12960">
                    <a:lnL w="12240">
                      <a:solidFill>
                        <a:srgbClr val="c0c0c0"/>
                      </a:solidFill>
                    </a:lnL>
                    <a:lnR w="12240">
                      <a:solidFill>
                        <a:srgbClr val="c0c0c0"/>
                      </a:solidFill>
                    </a:lnR>
                    <a:lnT w="12240">
                      <a:solidFill>
                        <a:srgbClr val="c0c0c0"/>
                      </a:solidFill>
                    </a:lnT>
                    <a:lnB w="12240">
                      <a:solidFill>
                        <a:srgbClr val="c0c0c0"/>
                      </a:solidFill>
                    </a:lnB>
                    <a:solidFill>
                      <a:srgbClr val="dcf7ba"/>
                    </a:solidFill>
                  </a:tcPr>
                </a:tc>
                <a:tc>
                  <a:txBody>
                    <a:bodyPr lIns="12960" rIns="12960" tIns="12960" bIns="12960" anchor="ctr">
                      <a:noAutofit/>
                    </a:bodyPr>
                    <a:p>
                      <a:pPr algn="ctr">
                        <a:lnSpc>
                          <a:spcPct val="115000"/>
                        </a:lnSpc>
                        <a:buNone/>
                      </a:pPr>
                      <a:r>
                        <a:rPr b="1" lang="tr-TR" sz="1000" spc="-1" strike="noStrike">
                          <a:solidFill>
                            <a:srgbClr val="000000"/>
                          </a:solidFill>
                          <a:latin typeface="Times New Roman"/>
                          <a:ea typeface="Times New Roman"/>
                        </a:rPr>
                        <a:t>Örnek kod </a:t>
                      </a:r>
                      <a:endParaRPr b="0" lang="en-US" sz="1000" spc="-1" strike="noStrike">
                        <a:latin typeface="Arial"/>
                      </a:endParaRPr>
                    </a:p>
                  </a:txBody>
                  <a:tcPr anchor="ctr" marL="12960" marR="12960">
                    <a:lnL w="12240">
                      <a:solidFill>
                        <a:srgbClr val="c0c0c0"/>
                      </a:solidFill>
                    </a:lnL>
                    <a:lnR w="12240">
                      <a:solidFill>
                        <a:srgbClr val="c0c0c0"/>
                      </a:solidFill>
                    </a:lnR>
                    <a:lnT w="12240">
                      <a:solidFill>
                        <a:srgbClr val="c0c0c0"/>
                      </a:solidFill>
                    </a:lnT>
                    <a:lnB w="12240">
                      <a:solidFill>
                        <a:srgbClr val="c0c0c0"/>
                      </a:solidFill>
                    </a:lnB>
                    <a:solidFill>
                      <a:srgbClr val="dcf7ba"/>
                    </a:solidFill>
                  </a:tcPr>
                </a:tc>
                <a:tc>
                  <a:txBody>
                    <a:bodyPr lIns="12960" rIns="12960" tIns="12960" bIns="12960" anchor="ctr">
                      <a:noAutofit/>
                    </a:bodyPr>
                    <a:p>
                      <a:pPr algn="ctr">
                        <a:lnSpc>
                          <a:spcPct val="115000"/>
                        </a:lnSpc>
                        <a:buNone/>
                      </a:pPr>
                      <a:r>
                        <a:rPr b="1" lang="tr-TR" sz="1000" spc="-1" strike="noStrike">
                          <a:solidFill>
                            <a:srgbClr val="000000"/>
                          </a:solidFill>
                          <a:latin typeface="Times New Roman"/>
                          <a:ea typeface="Times New Roman"/>
                        </a:rPr>
                        <a:t>Ekran Çıktısı </a:t>
                      </a:r>
                      <a:endParaRPr b="0" lang="en-US" sz="1000" spc="-1" strike="noStrike">
                        <a:latin typeface="Arial"/>
                      </a:endParaRPr>
                    </a:p>
                  </a:txBody>
                  <a:tcPr anchor="ctr" marL="12960" marR="12960">
                    <a:lnL w="12240">
                      <a:solidFill>
                        <a:srgbClr val="c0c0c0"/>
                      </a:solidFill>
                    </a:lnL>
                    <a:lnR w="12240">
                      <a:solidFill>
                        <a:srgbClr val="c0c0c0"/>
                      </a:solidFill>
                    </a:lnR>
                    <a:lnT w="12240">
                      <a:solidFill>
                        <a:srgbClr val="c0c0c0"/>
                      </a:solidFill>
                    </a:lnT>
                    <a:lnB w="12240">
                      <a:solidFill>
                        <a:srgbClr val="c0c0c0"/>
                      </a:solidFill>
                    </a:lnB>
                    <a:solidFill>
                      <a:srgbClr val="dcf7ba"/>
                    </a:solidFill>
                  </a:tcPr>
                </a:tc>
              </a:tr>
              <a:tr h="376200">
                <a:tc>
                  <a:txBody>
                    <a:bodyPr lIns="12960" rIns="12960" tIns="12960" bIns="12960" anchor="ctr">
                      <a:noAutofit/>
                    </a:bodyPr>
                    <a:p>
                      <a:pPr>
                        <a:lnSpc>
                          <a:spcPct val="115000"/>
                        </a:lnSpc>
                        <a:buNone/>
                      </a:pPr>
                      <a:r>
                        <a:rPr b="0" lang="tr-TR" sz="1000" spc="-1" strike="noStrike">
                          <a:solidFill>
                            <a:srgbClr val="000000"/>
                          </a:solidFill>
                          <a:latin typeface="Times New Roman"/>
                          <a:ea typeface="Times New Roman"/>
                        </a:rPr>
                        <a:t>Ondalıklı (Decimal) tamsayı</a:t>
                      </a:r>
                      <a:endParaRPr b="0" lang="en-US" sz="1000" spc="-1" strike="noStrike">
                        <a:latin typeface="Arial"/>
                      </a:endParaRPr>
                    </a:p>
                  </a:txBody>
                  <a:tcPr anchor="ctr" marL="12960" marR="12960">
                    <a:lnL w="12240">
                      <a:solidFill>
                        <a:srgbClr val="c0c0c0"/>
                      </a:solidFill>
                    </a:lnL>
                    <a:lnR w="12240">
                      <a:solidFill>
                        <a:srgbClr val="c0c0c0"/>
                      </a:solidFill>
                    </a:lnR>
                    <a:lnT w="12240">
                      <a:solidFill>
                        <a:srgbClr val="c0c0c0"/>
                      </a:solidFill>
                    </a:lnT>
                    <a:lnB w="12240">
                      <a:solidFill>
                        <a:srgbClr val="c0c0c0"/>
                      </a:solidFill>
                    </a:lnB>
                    <a:noFill/>
                  </a:tcPr>
                </a:tc>
                <a:tc>
                  <a:txBody>
                    <a:bodyPr lIns="12960" rIns="12960" tIns="12960" bIns="12960" anchor="ctr">
                      <a:noAutofit/>
                    </a:bodyPr>
                    <a:p>
                      <a:pPr>
                        <a:lnSpc>
                          <a:spcPct val="115000"/>
                        </a:lnSpc>
                        <a:buNone/>
                      </a:pPr>
                      <a:r>
                        <a:rPr b="0" lang="tr-TR" sz="1000" spc="-1" strike="noStrike">
                          <a:solidFill>
                            <a:srgbClr val="000000"/>
                          </a:solidFill>
                          <a:latin typeface="Times New Roman"/>
                          <a:ea typeface="Times New Roman"/>
                        </a:rPr>
                        <a:t>%d </a:t>
                      </a:r>
                      <a:endParaRPr b="0" lang="en-US" sz="1000" spc="-1" strike="noStrike">
                        <a:latin typeface="Arial"/>
                      </a:endParaRPr>
                    </a:p>
                  </a:txBody>
                  <a:tcPr anchor="ctr" marL="12960" marR="12960">
                    <a:lnL w="12240">
                      <a:solidFill>
                        <a:srgbClr val="c0c0c0"/>
                      </a:solidFill>
                    </a:lnL>
                    <a:lnR w="12240">
                      <a:solidFill>
                        <a:srgbClr val="c0c0c0"/>
                      </a:solidFill>
                    </a:lnR>
                    <a:lnT w="12240">
                      <a:solidFill>
                        <a:srgbClr val="c0c0c0"/>
                      </a:solidFill>
                    </a:lnT>
                    <a:lnB w="12240">
                      <a:solidFill>
                        <a:srgbClr val="c0c0c0"/>
                      </a:solidFill>
                    </a:lnB>
                    <a:noFill/>
                  </a:tcPr>
                </a:tc>
                <a:tc>
                  <a:txBody>
                    <a:bodyPr lIns="12960" rIns="12960" tIns="12960" bIns="12960" anchor="ctr">
                      <a:noAutofit/>
                    </a:bodyPr>
                    <a:p>
                      <a:pPr>
                        <a:lnSpc>
                          <a:spcPct val="115000"/>
                        </a:lnSpc>
                        <a:buNone/>
                      </a:pPr>
                      <a:r>
                        <a:rPr b="0" lang="tr-TR" sz="1000" spc="-1" strike="noStrike">
                          <a:solidFill>
                            <a:srgbClr val="000000"/>
                          </a:solidFill>
                          <a:latin typeface="Times New Roman"/>
                          <a:ea typeface="Times New Roman"/>
                        </a:rPr>
                        <a:t>System.out.printf( "%d\n", +26 );</a:t>
                      </a:r>
                      <a:endParaRPr b="0" lang="en-US" sz="1000" spc="-1" strike="noStrike">
                        <a:latin typeface="Arial"/>
                      </a:endParaRPr>
                    </a:p>
                    <a:p>
                      <a:pPr>
                        <a:lnSpc>
                          <a:spcPct val="115000"/>
                        </a:lnSpc>
                        <a:buNone/>
                      </a:pPr>
                      <a:r>
                        <a:rPr b="0" lang="tr-TR" sz="1000" spc="-1" strike="noStrike">
                          <a:solidFill>
                            <a:srgbClr val="000000"/>
                          </a:solidFill>
                          <a:latin typeface="Times New Roman"/>
                          <a:ea typeface="Times New Roman"/>
                        </a:rPr>
                        <a:t>System.out.printf( "%d\n", -26 );</a:t>
                      </a:r>
                      <a:endParaRPr b="0" lang="en-US" sz="1000" spc="-1" strike="noStrike">
                        <a:latin typeface="Arial"/>
                      </a:endParaRPr>
                    </a:p>
                  </a:txBody>
                  <a:tcPr anchor="ctr" marL="12960" marR="12960">
                    <a:lnL w="12240">
                      <a:solidFill>
                        <a:srgbClr val="c0c0c0"/>
                      </a:solidFill>
                    </a:lnL>
                    <a:lnR w="12240">
                      <a:solidFill>
                        <a:srgbClr val="c0c0c0"/>
                      </a:solidFill>
                    </a:lnR>
                    <a:lnT w="12240">
                      <a:solidFill>
                        <a:srgbClr val="c0c0c0"/>
                      </a:solidFill>
                    </a:lnT>
                    <a:lnB w="12240">
                      <a:solidFill>
                        <a:srgbClr val="c0c0c0"/>
                      </a:solidFill>
                    </a:lnB>
                    <a:noFill/>
                  </a:tcPr>
                </a:tc>
                <a:tc>
                  <a:txBody>
                    <a:bodyPr lIns="12960" rIns="12960" tIns="12960" bIns="12960" anchor="ctr">
                      <a:noAutofit/>
                    </a:bodyPr>
                    <a:p>
                      <a:pPr>
                        <a:lnSpc>
                          <a:spcPct val="115000"/>
                        </a:lnSpc>
                        <a:buNone/>
                      </a:pPr>
                      <a:r>
                        <a:rPr b="0" lang="tr-TR" sz="1000" spc="-1" strike="noStrike">
                          <a:solidFill>
                            <a:srgbClr val="000000"/>
                          </a:solidFill>
                          <a:latin typeface="Times New Roman"/>
                          <a:ea typeface="Times New Roman"/>
                        </a:rPr>
                        <a:t>26</a:t>
                      </a:r>
                      <a:endParaRPr b="0" lang="en-US" sz="1000" spc="-1" strike="noStrike">
                        <a:latin typeface="Arial"/>
                      </a:endParaRPr>
                    </a:p>
                    <a:p>
                      <a:pPr>
                        <a:lnSpc>
                          <a:spcPct val="115000"/>
                        </a:lnSpc>
                        <a:buNone/>
                      </a:pPr>
                      <a:r>
                        <a:rPr b="0" lang="tr-TR" sz="1000" spc="-1" strike="noStrike">
                          <a:solidFill>
                            <a:srgbClr val="000000"/>
                          </a:solidFill>
                          <a:latin typeface="Times New Roman"/>
                          <a:ea typeface="Times New Roman"/>
                        </a:rPr>
                        <a:t>-26</a:t>
                      </a:r>
                      <a:endParaRPr b="0" lang="en-US" sz="1000" spc="-1" strike="noStrike">
                        <a:latin typeface="Arial"/>
                      </a:endParaRPr>
                    </a:p>
                  </a:txBody>
                  <a:tcPr anchor="ctr" marL="12960" marR="12960">
                    <a:lnL w="12240">
                      <a:solidFill>
                        <a:srgbClr val="c0c0c0"/>
                      </a:solidFill>
                    </a:lnL>
                    <a:lnR w="12240">
                      <a:solidFill>
                        <a:srgbClr val="c0c0c0"/>
                      </a:solidFill>
                    </a:lnR>
                    <a:lnT w="12240">
                      <a:solidFill>
                        <a:srgbClr val="c0c0c0"/>
                      </a:solidFill>
                    </a:lnT>
                    <a:lnB w="12240">
                      <a:solidFill>
                        <a:srgbClr val="c0c0c0"/>
                      </a:solidFill>
                    </a:lnB>
                    <a:noFill/>
                  </a:tcPr>
                </a:tc>
              </a:tr>
              <a:tr h="201240">
                <a:tc>
                  <a:txBody>
                    <a:bodyPr lIns="12960" rIns="12960" tIns="12960" bIns="12960" anchor="ctr">
                      <a:noAutofit/>
                    </a:bodyPr>
                    <a:p>
                      <a:pPr>
                        <a:lnSpc>
                          <a:spcPct val="115000"/>
                        </a:lnSpc>
                        <a:buNone/>
                      </a:pPr>
                      <a:r>
                        <a:rPr b="0" lang="tr-TR" sz="1000" spc="-1" strike="noStrike">
                          <a:solidFill>
                            <a:srgbClr val="000000"/>
                          </a:solidFill>
                          <a:latin typeface="Times New Roman"/>
                          <a:ea typeface="Times New Roman"/>
                        </a:rPr>
                        <a:t>Sekizli (Octal) tamsayı</a:t>
                      </a:r>
                      <a:endParaRPr b="0" lang="en-US" sz="1000" spc="-1" strike="noStrike">
                        <a:latin typeface="Arial"/>
                      </a:endParaRPr>
                    </a:p>
                  </a:txBody>
                  <a:tcPr anchor="ctr" marL="12960" marR="12960">
                    <a:lnL w="12240">
                      <a:solidFill>
                        <a:srgbClr val="c0c0c0"/>
                      </a:solidFill>
                    </a:lnL>
                    <a:lnR w="12240">
                      <a:solidFill>
                        <a:srgbClr val="c0c0c0"/>
                      </a:solidFill>
                    </a:lnR>
                    <a:lnT w="12240">
                      <a:solidFill>
                        <a:srgbClr val="c0c0c0"/>
                      </a:solidFill>
                    </a:lnT>
                    <a:lnB w="12240">
                      <a:solidFill>
                        <a:srgbClr val="c0c0c0"/>
                      </a:solidFill>
                    </a:lnB>
                    <a:noFill/>
                  </a:tcPr>
                </a:tc>
                <a:tc>
                  <a:txBody>
                    <a:bodyPr lIns="12960" rIns="12960" tIns="12960" bIns="12960" anchor="ctr">
                      <a:noAutofit/>
                    </a:bodyPr>
                    <a:p>
                      <a:pPr>
                        <a:lnSpc>
                          <a:spcPct val="115000"/>
                        </a:lnSpc>
                        <a:buNone/>
                      </a:pPr>
                      <a:r>
                        <a:rPr b="0" lang="tr-TR" sz="1000" spc="-1" strike="noStrike">
                          <a:solidFill>
                            <a:srgbClr val="000000"/>
                          </a:solidFill>
                          <a:latin typeface="Times New Roman"/>
                          <a:ea typeface="Times New Roman"/>
                        </a:rPr>
                        <a:t>%o</a:t>
                      </a:r>
                      <a:endParaRPr b="0" lang="en-US" sz="1000" spc="-1" strike="noStrike">
                        <a:latin typeface="Arial"/>
                      </a:endParaRPr>
                    </a:p>
                  </a:txBody>
                  <a:tcPr anchor="ctr" marL="12960" marR="12960">
                    <a:lnL w="12240">
                      <a:solidFill>
                        <a:srgbClr val="c0c0c0"/>
                      </a:solidFill>
                    </a:lnL>
                    <a:lnR w="12240">
                      <a:solidFill>
                        <a:srgbClr val="c0c0c0"/>
                      </a:solidFill>
                    </a:lnR>
                    <a:lnT w="12240">
                      <a:solidFill>
                        <a:srgbClr val="c0c0c0"/>
                      </a:solidFill>
                    </a:lnT>
                    <a:lnB w="12240">
                      <a:solidFill>
                        <a:srgbClr val="c0c0c0"/>
                      </a:solidFill>
                    </a:lnB>
                    <a:noFill/>
                  </a:tcPr>
                </a:tc>
                <a:tc>
                  <a:txBody>
                    <a:bodyPr lIns="12960" rIns="12960" tIns="12960" bIns="12960" anchor="ctr">
                      <a:noAutofit/>
                    </a:bodyPr>
                    <a:p>
                      <a:pPr>
                        <a:lnSpc>
                          <a:spcPct val="115000"/>
                        </a:lnSpc>
                        <a:buNone/>
                      </a:pPr>
                      <a:r>
                        <a:rPr b="0" lang="tr-TR" sz="1000" spc="-1" strike="noStrike">
                          <a:solidFill>
                            <a:srgbClr val="000000"/>
                          </a:solidFill>
                          <a:latin typeface="Times New Roman"/>
                          <a:ea typeface="Times New Roman"/>
                        </a:rPr>
                        <a:t>System.out.printf( "%o", +26 );</a:t>
                      </a:r>
                      <a:endParaRPr b="0" lang="en-US" sz="1000" spc="-1" strike="noStrike">
                        <a:latin typeface="Arial"/>
                      </a:endParaRPr>
                    </a:p>
                  </a:txBody>
                  <a:tcPr anchor="ctr" marL="12960" marR="12960">
                    <a:lnL w="12240">
                      <a:solidFill>
                        <a:srgbClr val="c0c0c0"/>
                      </a:solidFill>
                    </a:lnL>
                    <a:lnR w="12240">
                      <a:solidFill>
                        <a:srgbClr val="c0c0c0"/>
                      </a:solidFill>
                    </a:lnR>
                    <a:lnT w="12240">
                      <a:solidFill>
                        <a:srgbClr val="c0c0c0"/>
                      </a:solidFill>
                    </a:lnT>
                    <a:lnB w="12240">
                      <a:solidFill>
                        <a:srgbClr val="c0c0c0"/>
                      </a:solidFill>
                    </a:lnB>
                    <a:noFill/>
                  </a:tcPr>
                </a:tc>
                <a:tc>
                  <a:txBody>
                    <a:bodyPr lIns="12960" rIns="12960" tIns="12960" bIns="12960" anchor="ctr">
                      <a:noAutofit/>
                    </a:bodyPr>
                    <a:p>
                      <a:pPr>
                        <a:lnSpc>
                          <a:spcPct val="115000"/>
                        </a:lnSpc>
                        <a:buNone/>
                      </a:pPr>
                      <a:r>
                        <a:rPr b="0" lang="tr-TR" sz="1000" spc="-1" strike="noStrike">
                          <a:solidFill>
                            <a:srgbClr val="000000"/>
                          </a:solidFill>
                          <a:latin typeface="Times New Roman"/>
                          <a:ea typeface="Times New Roman"/>
                        </a:rPr>
                        <a:t>32 </a:t>
                      </a:r>
                      <a:endParaRPr b="0" lang="en-US" sz="1000" spc="-1" strike="noStrike">
                        <a:latin typeface="Arial"/>
                      </a:endParaRPr>
                    </a:p>
                  </a:txBody>
                  <a:tcPr anchor="ctr" marL="12960" marR="12960">
                    <a:lnL w="12240">
                      <a:solidFill>
                        <a:srgbClr val="c0c0c0"/>
                      </a:solidFill>
                    </a:lnL>
                    <a:lnR w="12240">
                      <a:solidFill>
                        <a:srgbClr val="c0c0c0"/>
                      </a:solidFill>
                    </a:lnR>
                    <a:lnT w="12240">
                      <a:solidFill>
                        <a:srgbClr val="c0c0c0"/>
                      </a:solidFill>
                    </a:lnT>
                    <a:lnB w="12240">
                      <a:solidFill>
                        <a:srgbClr val="c0c0c0"/>
                      </a:solidFill>
                    </a:lnB>
                    <a:noFill/>
                  </a:tcPr>
                </a:tc>
              </a:tr>
              <a:tr h="376200">
                <a:tc>
                  <a:txBody>
                    <a:bodyPr lIns="12960" rIns="12960" tIns="12960" bIns="12960" anchor="ctr">
                      <a:noAutofit/>
                    </a:bodyPr>
                    <a:p>
                      <a:pPr>
                        <a:lnSpc>
                          <a:spcPct val="115000"/>
                        </a:lnSpc>
                        <a:buNone/>
                      </a:pPr>
                      <a:r>
                        <a:rPr b="0" lang="tr-TR" sz="1000" spc="-1" strike="noStrike">
                          <a:solidFill>
                            <a:srgbClr val="000000"/>
                          </a:solidFill>
                          <a:latin typeface="Times New Roman"/>
                          <a:ea typeface="Times New Roman"/>
                        </a:rPr>
                        <a:t>Onaltılı (Hexadecimal) tamsayı</a:t>
                      </a:r>
                      <a:endParaRPr b="0" lang="en-US" sz="1000" spc="-1" strike="noStrike">
                        <a:latin typeface="Arial"/>
                      </a:endParaRPr>
                    </a:p>
                  </a:txBody>
                  <a:tcPr anchor="ctr" marL="12960" marR="12960">
                    <a:lnL w="12240">
                      <a:solidFill>
                        <a:srgbClr val="c0c0c0"/>
                      </a:solidFill>
                    </a:lnL>
                    <a:lnR w="12240">
                      <a:solidFill>
                        <a:srgbClr val="c0c0c0"/>
                      </a:solidFill>
                    </a:lnR>
                    <a:lnT w="12240">
                      <a:solidFill>
                        <a:srgbClr val="c0c0c0"/>
                      </a:solidFill>
                    </a:lnT>
                    <a:lnB w="12240">
                      <a:solidFill>
                        <a:srgbClr val="c0c0c0"/>
                      </a:solidFill>
                    </a:lnB>
                    <a:noFill/>
                  </a:tcPr>
                </a:tc>
                <a:tc>
                  <a:txBody>
                    <a:bodyPr lIns="12960" rIns="12960" tIns="12960" bIns="12960" anchor="ctr">
                      <a:noAutofit/>
                    </a:bodyPr>
                    <a:p>
                      <a:pPr>
                        <a:lnSpc>
                          <a:spcPct val="115000"/>
                        </a:lnSpc>
                        <a:buNone/>
                      </a:pPr>
                      <a:r>
                        <a:rPr b="0" lang="tr-TR" sz="1000" spc="-1" strike="noStrike">
                          <a:solidFill>
                            <a:srgbClr val="000000"/>
                          </a:solidFill>
                          <a:latin typeface="Times New Roman"/>
                          <a:ea typeface="Times New Roman"/>
                        </a:rPr>
                        <a:t>%x veya %X</a:t>
                      </a:r>
                      <a:endParaRPr b="0" lang="en-US" sz="1000" spc="-1" strike="noStrike">
                        <a:latin typeface="Arial"/>
                      </a:endParaRPr>
                    </a:p>
                  </a:txBody>
                  <a:tcPr anchor="ctr" marL="12960" marR="12960">
                    <a:lnL w="12240">
                      <a:solidFill>
                        <a:srgbClr val="c0c0c0"/>
                      </a:solidFill>
                    </a:lnL>
                    <a:lnR w="12240">
                      <a:solidFill>
                        <a:srgbClr val="c0c0c0"/>
                      </a:solidFill>
                    </a:lnR>
                    <a:lnT w="12240">
                      <a:solidFill>
                        <a:srgbClr val="c0c0c0"/>
                      </a:solidFill>
                    </a:lnT>
                    <a:lnB w="12240">
                      <a:solidFill>
                        <a:srgbClr val="c0c0c0"/>
                      </a:solidFill>
                    </a:lnB>
                    <a:noFill/>
                  </a:tcPr>
                </a:tc>
                <a:tc>
                  <a:txBody>
                    <a:bodyPr lIns="12960" rIns="12960" tIns="12960" bIns="12960" anchor="ctr">
                      <a:noAutofit/>
                    </a:bodyPr>
                    <a:p>
                      <a:pPr>
                        <a:lnSpc>
                          <a:spcPct val="115000"/>
                        </a:lnSpc>
                        <a:buNone/>
                      </a:pPr>
                      <a:r>
                        <a:rPr b="0" lang="tr-TR" sz="1000" spc="-1" strike="noStrike">
                          <a:solidFill>
                            <a:srgbClr val="000000"/>
                          </a:solidFill>
                          <a:latin typeface="Times New Roman"/>
                          <a:ea typeface="Times New Roman"/>
                        </a:rPr>
                        <a:t>System.out.printf( "%x\n", 26 );</a:t>
                      </a:r>
                      <a:endParaRPr b="0" lang="en-US" sz="1000" spc="-1" strike="noStrike">
                        <a:latin typeface="Arial"/>
                      </a:endParaRPr>
                    </a:p>
                    <a:p>
                      <a:pPr>
                        <a:lnSpc>
                          <a:spcPct val="115000"/>
                        </a:lnSpc>
                        <a:buNone/>
                      </a:pPr>
                      <a:r>
                        <a:rPr b="0" lang="tr-TR" sz="1000" spc="-1" strike="noStrike">
                          <a:solidFill>
                            <a:srgbClr val="000000"/>
                          </a:solidFill>
                          <a:latin typeface="Times New Roman"/>
                          <a:ea typeface="Times New Roman"/>
                        </a:rPr>
                        <a:t>System.out.printf( "%X", 26 );</a:t>
                      </a:r>
                      <a:endParaRPr b="0" lang="en-US" sz="1000" spc="-1" strike="noStrike">
                        <a:latin typeface="Arial"/>
                      </a:endParaRPr>
                    </a:p>
                  </a:txBody>
                  <a:tcPr anchor="ctr" marL="12960" marR="12960">
                    <a:lnL w="12240">
                      <a:solidFill>
                        <a:srgbClr val="c0c0c0"/>
                      </a:solidFill>
                    </a:lnL>
                    <a:lnR w="12240">
                      <a:solidFill>
                        <a:srgbClr val="c0c0c0"/>
                      </a:solidFill>
                    </a:lnR>
                    <a:lnT w="12240">
                      <a:solidFill>
                        <a:srgbClr val="c0c0c0"/>
                      </a:solidFill>
                    </a:lnT>
                    <a:lnB w="12240">
                      <a:solidFill>
                        <a:srgbClr val="c0c0c0"/>
                      </a:solidFill>
                    </a:lnB>
                    <a:noFill/>
                  </a:tcPr>
                </a:tc>
                <a:tc>
                  <a:txBody>
                    <a:bodyPr lIns="12960" rIns="12960" tIns="12960" bIns="12960" anchor="ctr">
                      <a:noAutofit/>
                    </a:bodyPr>
                    <a:p>
                      <a:pPr>
                        <a:lnSpc>
                          <a:spcPct val="115000"/>
                        </a:lnSpc>
                        <a:buNone/>
                      </a:pPr>
                      <a:r>
                        <a:rPr b="0" lang="tr-TR" sz="1000" spc="-1" strike="noStrike">
                          <a:solidFill>
                            <a:srgbClr val="000000"/>
                          </a:solidFill>
                          <a:latin typeface="Times New Roman"/>
                          <a:ea typeface="Times New Roman"/>
                        </a:rPr>
                        <a:t>1a</a:t>
                      </a:r>
                      <a:endParaRPr b="0" lang="en-US" sz="1000" spc="-1" strike="noStrike">
                        <a:latin typeface="Arial"/>
                      </a:endParaRPr>
                    </a:p>
                    <a:p>
                      <a:pPr>
                        <a:lnSpc>
                          <a:spcPct val="115000"/>
                        </a:lnSpc>
                        <a:buNone/>
                      </a:pPr>
                      <a:r>
                        <a:rPr b="0" lang="tr-TR" sz="1000" spc="-1" strike="noStrike">
                          <a:solidFill>
                            <a:srgbClr val="000000"/>
                          </a:solidFill>
                          <a:latin typeface="Times New Roman"/>
                          <a:ea typeface="Times New Roman"/>
                        </a:rPr>
                        <a:t>1A</a:t>
                      </a:r>
                      <a:endParaRPr b="0" lang="en-US" sz="1000" spc="-1" strike="noStrike">
                        <a:latin typeface="Arial"/>
                      </a:endParaRPr>
                    </a:p>
                  </a:txBody>
                  <a:tcPr anchor="ctr" marL="12960" marR="12960">
                    <a:lnL w="12240">
                      <a:solidFill>
                        <a:srgbClr val="c0c0c0"/>
                      </a:solidFill>
                    </a:lnL>
                    <a:lnR w="12240">
                      <a:solidFill>
                        <a:srgbClr val="c0c0c0"/>
                      </a:solidFill>
                    </a:lnR>
                    <a:lnT w="12240">
                      <a:solidFill>
                        <a:srgbClr val="c0c0c0"/>
                      </a:solidFill>
                    </a:lnT>
                    <a:lnB w="12240">
                      <a:solidFill>
                        <a:srgbClr val="c0c0c0"/>
                      </a:solidFill>
                    </a:lnB>
                    <a:noFill/>
                  </a:tcPr>
                </a:tc>
              </a:tr>
              <a:tr h="201240">
                <a:tc>
                  <a:txBody>
                    <a:bodyPr lIns="12960" rIns="12960" tIns="12960" bIns="12960" anchor="ctr">
                      <a:noAutofit/>
                    </a:bodyPr>
                    <a:p>
                      <a:pPr>
                        <a:lnSpc>
                          <a:spcPct val="115000"/>
                        </a:lnSpc>
                        <a:buNone/>
                      </a:pPr>
                      <a:r>
                        <a:rPr b="0" lang="tr-TR" sz="1000" spc="-1" strike="noStrike">
                          <a:solidFill>
                            <a:srgbClr val="000000"/>
                          </a:solidFill>
                          <a:latin typeface="Times New Roman"/>
                          <a:ea typeface="Times New Roman"/>
                        </a:rPr>
                        <a:t>Tek Karakter</a:t>
                      </a:r>
                      <a:endParaRPr b="0" lang="en-US" sz="1000" spc="-1" strike="noStrike">
                        <a:latin typeface="Arial"/>
                      </a:endParaRPr>
                    </a:p>
                  </a:txBody>
                  <a:tcPr anchor="ctr" marL="12960" marR="12960">
                    <a:lnL w="12240">
                      <a:solidFill>
                        <a:srgbClr val="c0c0c0"/>
                      </a:solidFill>
                    </a:lnL>
                    <a:lnR w="12240">
                      <a:solidFill>
                        <a:srgbClr val="c0c0c0"/>
                      </a:solidFill>
                    </a:lnR>
                    <a:lnT w="12240">
                      <a:solidFill>
                        <a:srgbClr val="c0c0c0"/>
                      </a:solidFill>
                    </a:lnT>
                    <a:lnB w="12240">
                      <a:solidFill>
                        <a:srgbClr val="c0c0c0"/>
                      </a:solidFill>
                    </a:lnB>
                    <a:noFill/>
                  </a:tcPr>
                </a:tc>
                <a:tc>
                  <a:txBody>
                    <a:bodyPr lIns="12960" rIns="12960" tIns="12960" bIns="12960" anchor="ctr">
                      <a:noAutofit/>
                    </a:bodyPr>
                    <a:p>
                      <a:pPr>
                        <a:lnSpc>
                          <a:spcPct val="115000"/>
                        </a:lnSpc>
                        <a:buNone/>
                      </a:pPr>
                      <a:r>
                        <a:rPr b="0" lang="tr-TR" sz="1000" spc="-1" strike="noStrike">
                          <a:solidFill>
                            <a:srgbClr val="000000"/>
                          </a:solidFill>
                          <a:latin typeface="Times New Roman"/>
                          <a:ea typeface="Times New Roman"/>
                        </a:rPr>
                        <a:t>%c </a:t>
                      </a:r>
                      <a:endParaRPr b="0" lang="en-US" sz="1000" spc="-1" strike="noStrike">
                        <a:latin typeface="Arial"/>
                      </a:endParaRPr>
                    </a:p>
                  </a:txBody>
                  <a:tcPr anchor="ctr" marL="12960" marR="12960">
                    <a:lnL w="12240">
                      <a:solidFill>
                        <a:srgbClr val="c0c0c0"/>
                      </a:solidFill>
                    </a:lnL>
                    <a:lnR w="12240">
                      <a:solidFill>
                        <a:srgbClr val="c0c0c0"/>
                      </a:solidFill>
                    </a:lnR>
                    <a:lnT w="12240">
                      <a:solidFill>
                        <a:srgbClr val="c0c0c0"/>
                      </a:solidFill>
                    </a:lnT>
                    <a:lnB w="12240">
                      <a:solidFill>
                        <a:srgbClr val="c0c0c0"/>
                      </a:solidFill>
                    </a:lnB>
                    <a:noFill/>
                  </a:tcPr>
                </a:tc>
                <a:tc>
                  <a:txBody>
                    <a:bodyPr lIns="12960" rIns="12960" tIns="12960" bIns="12960" anchor="ctr">
                      <a:noAutofit/>
                    </a:bodyPr>
                    <a:p>
                      <a:pPr>
                        <a:lnSpc>
                          <a:spcPct val="115000"/>
                        </a:lnSpc>
                        <a:buNone/>
                      </a:pPr>
                      <a:r>
                        <a:rPr b="0" lang="tr-TR" sz="1000" spc="-1" strike="noStrike">
                          <a:solidFill>
                            <a:srgbClr val="000000"/>
                          </a:solidFill>
                          <a:latin typeface="Times New Roman"/>
                          <a:ea typeface="Times New Roman"/>
                        </a:rPr>
                        <a:t>System.out.printf( "%c",'A' );</a:t>
                      </a:r>
                      <a:endParaRPr b="0" lang="en-US" sz="1000" spc="-1" strike="noStrike">
                        <a:latin typeface="Arial"/>
                      </a:endParaRPr>
                    </a:p>
                  </a:txBody>
                  <a:tcPr anchor="ctr" marL="12960" marR="12960">
                    <a:lnL w="12240">
                      <a:solidFill>
                        <a:srgbClr val="c0c0c0"/>
                      </a:solidFill>
                    </a:lnL>
                    <a:lnR w="12240">
                      <a:solidFill>
                        <a:srgbClr val="c0c0c0"/>
                      </a:solidFill>
                    </a:lnR>
                    <a:lnT w="12240">
                      <a:solidFill>
                        <a:srgbClr val="c0c0c0"/>
                      </a:solidFill>
                    </a:lnT>
                    <a:lnB w="12240">
                      <a:solidFill>
                        <a:srgbClr val="c0c0c0"/>
                      </a:solidFill>
                    </a:lnB>
                    <a:noFill/>
                  </a:tcPr>
                </a:tc>
                <a:tc>
                  <a:txBody>
                    <a:bodyPr lIns="12960" rIns="12960" tIns="12960" bIns="12960" anchor="ctr">
                      <a:noAutofit/>
                    </a:bodyPr>
                    <a:p>
                      <a:pPr>
                        <a:lnSpc>
                          <a:spcPct val="115000"/>
                        </a:lnSpc>
                        <a:buNone/>
                      </a:pPr>
                      <a:r>
                        <a:rPr b="0" lang="tr-TR" sz="1000" spc="-1" strike="noStrike">
                          <a:solidFill>
                            <a:srgbClr val="000000"/>
                          </a:solidFill>
                          <a:latin typeface="Times New Roman"/>
                          <a:ea typeface="Times New Roman"/>
                        </a:rPr>
                        <a:t>A </a:t>
                      </a:r>
                      <a:endParaRPr b="0" lang="en-US" sz="1000" spc="-1" strike="noStrike">
                        <a:latin typeface="Arial"/>
                      </a:endParaRPr>
                    </a:p>
                  </a:txBody>
                  <a:tcPr anchor="ctr" marL="12960" marR="12960">
                    <a:lnL w="12240">
                      <a:solidFill>
                        <a:srgbClr val="c0c0c0"/>
                      </a:solidFill>
                    </a:lnL>
                    <a:lnR w="12240">
                      <a:solidFill>
                        <a:srgbClr val="c0c0c0"/>
                      </a:solidFill>
                    </a:lnR>
                    <a:lnT w="12240">
                      <a:solidFill>
                        <a:srgbClr val="c0c0c0"/>
                      </a:solidFill>
                    </a:lnT>
                    <a:lnB w="12240">
                      <a:solidFill>
                        <a:srgbClr val="c0c0c0"/>
                      </a:solidFill>
                    </a:lnB>
                    <a:noFill/>
                  </a:tcPr>
                </a:tc>
              </a:tr>
              <a:tr h="901080">
                <a:tc>
                  <a:txBody>
                    <a:bodyPr lIns="12960" rIns="12960" tIns="12960" bIns="12960" anchor="ctr">
                      <a:noAutofit/>
                    </a:bodyPr>
                    <a:p>
                      <a:pPr>
                        <a:lnSpc>
                          <a:spcPct val="115000"/>
                        </a:lnSpc>
                        <a:buNone/>
                      </a:pPr>
                      <a:r>
                        <a:rPr b="0" lang="tr-TR" sz="1000" spc="-1" strike="noStrike">
                          <a:solidFill>
                            <a:srgbClr val="000000"/>
                          </a:solidFill>
                          <a:latin typeface="Times New Roman"/>
                          <a:ea typeface="Times New Roman"/>
                        </a:rPr>
                        <a:t>String ifade</a:t>
                      </a:r>
                      <a:endParaRPr b="0" lang="en-US" sz="1000" spc="-1" strike="noStrike">
                        <a:latin typeface="Arial"/>
                      </a:endParaRPr>
                    </a:p>
                  </a:txBody>
                  <a:tcPr anchor="ctr" marL="12960" marR="12960">
                    <a:lnL w="12240">
                      <a:solidFill>
                        <a:srgbClr val="c0c0c0"/>
                      </a:solidFill>
                    </a:lnL>
                    <a:lnR w="12240">
                      <a:solidFill>
                        <a:srgbClr val="c0c0c0"/>
                      </a:solidFill>
                    </a:lnR>
                    <a:lnT w="12240">
                      <a:solidFill>
                        <a:srgbClr val="c0c0c0"/>
                      </a:solidFill>
                    </a:lnT>
                    <a:lnB w="12240">
                      <a:solidFill>
                        <a:srgbClr val="c0c0c0"/>
                      </a:solidFill>
                    </a:lnB>
                    <a:noFill/>
                  </a:tcPr>
                </a:tc>
                <a:tc>
                  <a:txBody>
                    <a:bodyPr lIns="12960" rIns="12960" tIns="12960" bIns="12960" anchor="ctr">
                      <a:noAutofit/>
                    </a:bodyPr>
                    <a:p>
                      <a:pPr>
                        <a:lnSpc>
                          <a:spcPct val="115000"/>
                        </a:lnSpc>
                        <a:buNone/>
                      </a:pPr>
                      <a:r>
                        <a:rPr b="0" lang="tr-TR" sz="1000" spc="-1" strike="noStrike">
                          <a:solidFill>
                            <a:srgbClr val="000000"/>
                          </a:solidFill>
                          <a:latin typeface="Times New Roman"/>
                          <a:ea typeface="Times New Roman"/>
                        </a:rPr>
                        <a:t>%s veya %S </a:t>
                      </a:r>
                      <a:endParaRPr b="0" lang="en-US" sz="1000" spc="-1" strike="noStrike">
                        <a:latin typeface="Arial"/>
                      </a:endParaRPr>
                    </a:p>
                  </a:txBody>
                  <a:tcPr anchor="ctr" marL="12960" marR="12960">
                    <a:lnL w="12240">
                      <a:solidFill>
                        <a:srgbClr val="c0c0c0"/>
                      </a:solidFill>
                    </a:lnL>
                    <a:lnR w="12240">
                      <a:solidFill>
                        <a:srgbClr val="c0c0c0"/>
                      </a:solidFill>
                    </a:lnR>
                    <a:lnT w="12240">
                      <a:solidFill>
                        <a:srgbClr val="c0c0c0"/>
                      </a:solidFill>
                    </a:lnT>
                    <a:lnB w="12240">
                      <a:solidFill>
                        <a:srgbClr val="c0c0c0"/>
                      </a:solidFill>
                    </a:lnB>
                    <a:noFill/>
                  </a:tcPr>
                </a:tc>
                <a:tc>
                  <a:txBody>
                    <a:bodyPr lIns="12960" rIns="12960" tIns="12960" bIns="12960" anchor="ctr">
                      <a:noAutofit/>
                    </a:bodyPr>
                    <a:p>
                      <a:pPr>
                        <a:lnSpc>
                          <a:spcPct val="115000"/>
                        </a:lnSpc>
                        <a:buNone/>
                      </a:pPr>
                      <a:r>
                        <a:rPr b="0" lang="tr-TR" sz="1000" spc="-1" strike="noStrike">
                          <a:solidFill>
                            <a:srgbClr val="000000"/>
                          </a:solidFill>
                          <a:latin typeface="Times New Roman"/>
                          <a:ea typeface="Times New Roman"/>
                        </a:rPr>
                        <a:t>System.out.printf( "%s\n","Ali" );</a:t>
                      </a:r>
                      <a:endParaRPr b="0" lang="en-US" sz="1000" spc="-1" strike="noStrike">
                        <a:latin typeface="Arial"/>
                      </a:endParaRPr>
                    </a:p>
                    <a:p>
                      <a:pPr>
                        <a:lnSpc>
                          <a:spcPct val="115000"/>
                        </a:lnSpc>
                        <a:buNone/>
                      </a:pPr>
                      <a:r>
                        <a:rPr b="0" lang="tr-TR" sz="1000" spc="-1" strike="noStrike">
                          <a:solidFill>
                            <a:srgbClr val="000000"/>
                          </a:solidFill>
                          <a:latin typeface="Times New Roman"/>
                          <a:ea typeface="Times New Roman"/>
                        </a:rPr>
                        <a:t>System.out.printf( "%S\n","Veli" );</a:t>
                      </a:r>
                      <a:endParaRPr b="0" lang="en-US" sz="1000" spc="-1" strike="noStrike">
                        <a:latin typeface="Arial"/>
                      </a:endParaRPr>
                    </a:p>
                    <a:p>
                      <a:pPr>
                        <a:lnSpc>
                          <a:spcPct val="115000"/>
                        </a:lnSpc>
                        <a:buNone/>
                      </a:pPr>
                      <a:r>
                        <a:rPr b="0" lang="tr-TR" sz="1000" spc="-1" strike="noStrike">
                          <a:solidFill>
                            <a:srgbClr val="000000"/>
                          </a:solidFill>
                          <a:latin typeface="Times New Roman"/>
                          <a:ea typeface="Times New Roman"/>
                        </a:rPr>
                        <a:t>System.out.printf("%3.2s\n","bade" );</a:t>
                      </a:r>
                      <a:endParaRPr b="0" lang="en-US" sz="1000" spc="-1" strike="noStrike">
                        <a:latin typeface="Arial"/>
                      </a:endParaRPr>
                    </a:p>
                    <a:p>
                      <a:pPr>
                        <a:lnSpc>
                          <a:spcPct val="115000"/>
                        </a:lnSpc>
                        <a:buNone/>
                      </a:pPr>
                      <a:r>
                        <a:rPr b="0" lang="tr-TR" sz="1000" spc="-1" strike="noStrike">
                          <a:solidFill>
                            <a:srgbClr val="000000"/>
                          </a:solidFill>
                          <a:latin typeface="Times New Roman"/>
                          <a:ea typeface="Times New Roman"/>
                        </a:rPr>
                        <a:t>(3 karakter boşluk bıraktıktan sonra 2 karakter gösterir)</a:t>
                      </a:r>
                      <a:endParaRPr b="0" lang="en-US" sz="1000" spc="-1" strike="noStrike">
                        <a:latin typeface="Arial"/>
                      </a:endParaRPr>
                    </a:p>
                  </a:txBody>
                  <a:tcPr anchor="ctr" marL="12960" marR="12960">
                    <a:lnL w="12240">
                      <a:solidFill>
                        <a:srgbClr val="c0c0c0"/>
                      </a:solidFill>
                    </a:lnL>
                    <a:lnR w="12240">
                      <a:solidFill>
                        <a:srgbClr val="c0c0c0"/>
                      </a:solidFill>
                    </a:lnR>
                    <a:lnT w="12240">
                      <a:solidFill>
                        <a:srgbClr val="c0c0c0"/>
                      </a:solidFill>
                    </a:lnT>
                    <a:lnB w="12240">
                      <a:solidFill>
                        <a:srgbClr val="c0c0c0"/>
                      </a:solidFill>
                    </a:lnB>
                    <a:noFill/>
                  </a:tcPr>
                </a:tc>
                <a:tc>
                  <a:txBody>
                    <a:bodyPr lIns="12960" rIns="12960" tIns="12960" bIns="12960" anchor="ctr">
                      <a:noAutofit/>
                    </a:bodyPr>
                    <a:p>
                      <a:pPr>
                        <a:lnSpc>
                          <a:spcPct val="115000"/>
                        </a:lnSpc>
                        <a:buNone/>
                      </a:pPr>
                      <a:r>
                        <a:rPr b="0" lang="tr-TR" sz="1000" spc="-1" strike="noStrike">
                          <a:solidFill>
                            <a:srgbClr val="000000"/>
                          </a:solidFill>
                          <a:latin typeface="Times New Roman"/>
                          <a:ea typeface="Times New Roman"/>
                        </a:rPr>
                        <a:t>Ali</a:t>
                      </a:r>
                      <a:endParaRPr b="0" lang="en-US" sz="1000" spc="-1" strike="noStrike">
                        <a:latin typeface="Arial"/>
                      </a:endParaRPr>
                    </a:p>
                    <a:p>
                      <a:pPr>
                        <a:lnSpc>
                          <a:spcPct val="115000"/>
                        </a:lnSpc>
                        <a:buNone/>
                      </a:pPr>
                      <a:r>
                        <a:rPr b="0" lang="tr-TR" sz="1000" spc="-1" strike="noStrike">
                          <a:solidFill>
                            <a:srgbClr val="000000"/>
                          </a:solidFill>
                          <a:latin typeface="Times New Roman"/>
                          <a:ea typeface="Times New Roman"/>
                        </a:rPr>
                        <a:t>VELİ</a:t>
                      </a:r>
                      <a:endParaRPr b="0" lang="en-US" sz="1000" spc="-1" strike="noStrike">
                        <a:latin typeface="Arial"/>
                      </a:endParaRPr>
                    </a:p>
                    <a:p>
                      <a:pPr>
                        <a:lnSpc>
                          <a:spcPct val="115000"/>
                        </a:lnSpc>
                        <a:buNone/>
                      </a:pPr>
                      <a:r>
                        <a:rPr b="0" lang="tr-TR" sz="1000" spc="-1" strike="noStrike">
                          <a:solidFill>
                            <a:srgbClr val="000000"/>
                          </a:solidFill>
                          <a:latin typeface="Times New Roman"/>
                          <a:ea typeface="Times New Roman"/>
                        </a:rPr>
                        <a:t>ØØba</a:t>
                      </a:r>
                      <a:endParaRPr b="0" lang="en-US" sz="1000" spc="-1" strike="noStrike">
                        <a:latin typeface="Arial"/>
                      </a:endParaRPr>
                    </a:p>
                  </a:txBody>
                  <a:tcPr anchor="ctr" marL="12960" marR="12960">
                    <a:lnL w="12240">
                      <a:solidFill>
                        <a:srgbClr val="c0c0c0"/>
                      </a:solidFill>
                    </a:lnL>
                    <a:lnR w="12240">
                      <a:solidFill>
                        <a:srgbClr val="c0c0c0"/>
                      </a:solidFill>
                    </a:lnR>
                    <a:lnT w="12240">
                      <a:solidFill>
                        <a:srgbClr val="c0c0c0"/>
                      </a:solidFill>
                    </a:lnT>
                    <a:lnB w="12240">
                      <a:solidFill>
                        <a:srgbClr val="c0c0c0"/>
                      </a:solidFill>
                    </a:lnB>
                    <a:noFill/>
                  </a:tcPr>
                </a:tc>
              </a:tr>
              <a:tr h="437400">
                <a:tc>
                  <a:txBody>
                    <a:bodyPr lIns="12960" rIns="12960" tIns="12960" bIns="12960" anchor="ctr">
                      <a:noAutofit/>
                    </a:bodyPr>
                    <a:p>
                      <a:pPr>
                        <a:lnSpc>
                          <a:spcPct val="115000"/>
                        </a:lnSpc>
                        <a:buNone/>
                      </a:pPr>
                      <a:r>
                        <a:rPr b="0" lang="tr-TR" sz="1000" spc="-1" strike="noStrike">
                          <a:solidFill>
                            <a:srgbClr val="000000"/>
                          </a:solidFill>
                          <a:latin typeface="Times New Roman"/>
                          <a:ea typeface="Times New Roman"/>
                        </a:rPr>
                        <a:t>Gerçel (float) sayı, </a:t>
                      </a:r>
                      <a:endParaRPr b="0" lang="en-US" sz="1000" spc="-1" strike="noStrike">
                        <a:latin typeface="Arial"/>
                      </a:endParaRPr>
                    </a:p>
                    <a:p>
                      <a:pPr>
                        <a:lnSpc>
                          <a:spcPct val="115000"/>
                        </a:lnSpc>
                        <a:buNone/>
                      </a:pPr>
                      <a:r>
                        <a:rPr b="0" lang="tr-TR" sz="1000" spc="-1" strike="noStrike">
                          <a:solidFill>
                            <a:srgbClr val="000000"/>
                          </a:solidFill>
                          <a:latin typeface="Times New Roman"/>
                          <a:ea typeface="Times New Roman"/>
                        </a:rPr>
                        <a:t>Standart gösterim</a:t>
                      </a:r>
                      <a:endParaRPr b="0" lang="en-US" sz="1000" spc="-1" strike="noStrike">
                        <a:latin typeface="Arial"/>
                      </a:endParaRPr>
                    </a:p>
                  </a:txBody>
                  <a:tcPr anchor="ctr" marL="12960" marR="12960">
                    <a:lnL w="12240">
                      <a:solidFill>
                        <a:srgbClr val="c0c0c0"/>
                      </a:solidFill>
                    </a:lnL>
                    <a:lnR w="12240">
                      <a:solidFill>
                        <a:srgbClr val="c0c0c0"/>
                      </a:solidFill>
                    </a:lnR>
                    <a:lnT w="12240">
                      <a:solidFill>
                        <a:srgbClr val="c0c0c0"/>
                      </a:solidFill>
                    </a:lnT>
                    <a:lnB w="12240">
                      <a:solidFill>
                        <a:srgbClr val="c0c0c0"/>
                      </a:solidFill>
                    </a:lnB>
                    <a:noFill/>
                  </a:tcPr>
                </a:tc>
                <a:tc>
                  <a:txBody>
                    <a:bodyPr lIns="12960" rIns="12960" tIns="12960" bIns="12960" anchor="ctr">
                      <a:noAutofit/>
                    </a:bodyPr>
                    <a:p>
                      <a:pPr>
                        <a:lnSpc>
                          <a:spcPct val="115000"/>
                        </a:lnSpc>
                        <a:buNone/>
                      </a:pPr>
                      <a:r>
                        <a:rPr b="0" lang="tr-TR" sz="1000" spc="-1" strike="noStrike">
                          <a:solidFill>
                            <a:srgbClr val="000000"/>
                          </a:solidFill>
                          <a:latin typeface="Times New Roman"/>
                          <a:ea typeface="Times New Roman"/>
                        </a:rPr>
                        <a:t>%f</a:t>
                      </a:r>
                      <a:endParaRPr b="0" lang="en-US" sz="1000" spc="-1" strike="noStrike">
                        <a:latin typeface="Arial"/>
                      </a:endParaRPr>
                    </a:p>
                  </a:txBody>
                  <a:tcPr anchor="ctr" marL="12960" marR="12960">
                    <a:lnL w="12240">
                      <a:solidFill>
                        <a:srgbClr val="c0c0c0"/>
                      </a:solidFill>
                    </a:lnL>
                    <a:lnR w="12240">
                      <a:solidFill>
                        <a:srgbClr val="c0c0c0"/>
                      </a:solidFill>
                    </a:lnR>
                    <a:lnT w="12240">
                      <a:solidFill>
                        <a:srgbClr val="c0c0c0"/>
                      </a:solidFill>
                    </a:lnT>
                    <a:lnB w="12240">
                      <a:solidFill>
                        <a:srgbClr val="c0c0c0"/>
                      </a:solidFill>
                    </a:lnB>
                    <a:noFill/>
                  </a:tcPr>
                </a:tc>
                <a:tc>
                  <a:txBody>
                    <a:bodyPr lIns="12960" rIns="12960" tIns="12960" bIns="12960" anchor="ctr">
                      <a:noAutofit/>
                    </a:bodyPr>
                    <a:p>
                      <a:pPr>
                        <a:lnSpc>
                          <a:spcPct val="115000"/>
                        </a:lnSpc>
                        <a:buNone/>
                      </a:pPr>
                      <a:r>
                        <a:rPr b="0" lang="tr-TR" sz="1000" spc="-1" strike="noStrike">
                          <a:solidFill>
                            <a:srgbClr val="000000"/>
                          </a:solidFill>
                          <a:latin typeface="Times New Roman"/>
                          <a:ea typeface="Times New Roman"/>
                        </a:rPr>
                        <a:t>System.out.printf( "%f", +26.0 );</a:t>
                      </a:r>
                      <a:endParaRPr b="0" lang="en-US" sz="1000" spc="-1" strike="noStrike">
                        <a:latin typeface="Arial"/>
                      </a:endParaRPr>
                    </a:p>
                  </a:txBody>
                  <a:tcPr anchor="ctr" marL="12960" marR="12960">
                    <a:lnL w="12240">
                      <a:solidFill>
                        <a:srgbClr val="c0c0c0"/>
                      </a:solidFill>
                    </a:lnL>
                    <a:lnR w="12240">
                      <a:solidFill>
                        <a:srgbClr val="c0c0c0"/>
                      </a:solidFill>
                    </a:lnR>
                    <a:lnT w="12240">
                      <a:solidFill>
                        <a:srgbClr val="c0c0c0"/>
                      </a:solidFill>
                    </a:lnT>
                    <a:lnB w="12240">
                      <a:solidFill>
                        <a:srgbClr val="c0c0c0"/>
                      </a:solidFill>
                    </a:lnB>
                    <a:noFill/>
                  </a:tcPr>
                </a:tc>
                <a:tc>
                  <a:txBody>
                    <a:bodyPr lIns="12960" rIns="12960" tIns="12960" bIns="12960" anchor="ctr">
                      <a:noAutofit/>
                    </a:bodyPr>
                    <a:p>
                      <a:pPr>
                        <a:lnSpc>
                          <a:spcPct val="115000"/>
                        </a:lnSpc>
                        <a:buNone/>
                      </a:pPr>
                      <a:r>
                        <a:rPr b="0" lang="tr-TR" sz="1000" spc="-1" strike="noStrike">
                          <a:solidFill>
                            <a:srgbClr val="000000"/>
                          </a:solidFill>
                          <a:latin typeface="Times New Roman"/>
                          <a:ea typeface="Times New Roman"/>
                        </a:rPr>
                        <a:t>26,000000</a:t>
                      </a:r>
                      <a:endParaRPr b="0" lang="en-US" sz="1000" spc="-1" strike="noStrike">
                        <a:latin typeface="Arial"/>
                      </a:endParaRPr>
                    </a:p>
                  </a:txBody>
                  <a:tcPr anchor="ctr" marL="12960" marR="12960">
                    <a:lnL w="12240">
                      <a:solidFill>
                        <a:srgbClr val="c0c0c0"/>
                      </a:solidFill>
                    </a:lnL>
                    <a:lnR w="12240">
                      <a:solidFill>
                        <a:srgbClr val="c0c0c0"/>
                      </a:solidFill>
                    </a:lnR>
                    <a:lnT w="12240">
                      <a:solidFill>
                        <a:srgbClr val="c0c0c0"/>
                      </a:solidFill>
                    </a:lnT>
                    <a:lnB w="12240">
                      <a:solidFill>
                        <a:srgbClr val="c0c0c0"/>
                      </a:solidFill>
                    </a:lnB>
                    <a:noFill/>
                  </a:tcPr>
                </a:tc>
              </a:tr>
              <a:tr h="848160">
                <a:tc>
                  <a:txBody>
                    <a:bodyPr lIns="12960" rIns="12960" tIns="12960" bIns="12960" anchor="ctr">
                      <a:noAutofit/>
                    </a:bodyPr>
                    <a:p>
                      <a:pPr>
                        <a:lnSpc>
                          <a:spcPct val="115000"/>
                        </a:lnSpc>
                        <a:buNone/>
                      </a:pPr>
                      <a:r>
                        <a:rPr b="0" lang="tr-TR" sz="1000" spc="-1" strike="noStrike">
                          <a:solidFill>
                            <a:srgbClr val="000000"/>
                          </a:solidFill>
                          <a:latin typeface="Times New Roman"/>
                          <a:ea typeface="Times New Roman"/>
                        </a:rPr>
                        <a:t>Gerçel(float)sayı,</a:t>
                      </a:r>
                      <a:endParaRPr b="0" lang="en-US" sz="1000" spc="-1" strike="noStrike">
                        <a:latin typeface="Arial"/>
                      </a:endParaRPr>
                    </a:p>
                    <a:p>
                      <a:pPr>
                        <a:lnSpc>
                          <a:spcPct val="115000"/>
                        </a:lnSpc>
                        <a:buNone/>
                      </a:pPr>
                      <a:r>
                        <a:rPr b="0" lang="tr-TR" sz="1000" spc="-1" strike="noStrike">
                          <a:solidFill>
                            <a:srgbClr val="000000"/>
                          </a:solidFill>
                          <a:latin typeface="Times New Roman"/>
                          <a:ea typeface="Times New Roman"/>
                        </a:rPr>
                        <a:t>Bilimsel gösterim</a:t>
                      </a:r>
                      <a:endParaRPr b="0" lang="en-US" sz="1000" spc="-1" strike="noStrike">
                        <a:latin typeface="Arial"/>
                      </a:endParaRPr>
                    </a:p>
                  </a:txBody>
                  <a:tcPr anchor="ctr" marL="12960" marR="12960">
                    <a:lnL w="12240">
                      <a:solidFill>
                        <a:srgbClr val="c0c0c0"/>
                      </a:solidFill>
                    </a:lnL>
                    <a:lnR w="12240">
                      <a:solidFill>
                        <a:srgbClr val="c0c0c0"/>
                      </a:solidFill>
                    </a:lnR>
                    <a:lnT w="12240">
                      <a:solidFill>
                        <a:srgbClr val="c0c0c0"/>
                      </a:solidFill>
                    </a:lnT>
                    <a:lnB w="12240">
                      <a:solidFill>
                        <a:srgbClr val="c0c0c0"/>
                      </a:solidFill>
                    </a:lnB>
                    <a:noFill/>
                  </a:tcPr>
                </a:tc>
                <a:tc>
                  <a:txBody>
                    <a:bodyPr lIns="12960" rIns="12960" tIns="12960" bIns="12960" anchor="ctr">
                      <a:noAutofit/>
                    </a:bodyPr>
                    <a:p>
                      <a:pPr>
                        <a:lnSpc>
                          <a:spcPct val="115000"/>
                        </a:lnSpc>
                        <a:buNone/>
                      </a:pPr>
                      <a:r>
                        <a:rPr b="0" lang="tr-TR" sz="1000" spc="-1" strike="noStrike">
                          <a:solidFill>
                            <a:srgbClr val="000000"/>
                          </a:solidFill>
                          <a:latin typeface="Times New Roman"/>
                          <a:ea typeface="Times New Roman"/>
                        </a:rPr>
                        <a:t>%e veya %E</a:t>
                      </a:r>
                      <a:endParaRPr b="0" lang="en-US" sz="1000" spc="-1" strike="noStrike">
                        <a:latin typeface="Arial"/>
                      </a:endParaRPr>
                    </a:p>
                  </a:txBody>
                  <a:tcPr anchor="ctr" marL="12960" marR="12960">
                    <a:lnL w="12240">
                      <a:solidFill>
                        <a:srgbClr val="c0c0c0"/>
                      </a:solidFill>
                    </a:lnL>
                    <a:lnR w="12240">
                      <a:solidFill>
                        <a:srgbClr val="c0c0c0"/>
                      </a:solidFill>
                    </a:lnR>
                    <a:lnT w="12240">
                      <a:solidFill>
                        <a:srgbClr val="c0c0c0"/>
                      </a:solidFill>
                    </a:lnT>
                    <a:lnB w="12240">
                      <a:solidFill>
                        <a:srgbClr val="c0c0c0"/>
                      </a:solidFill>
                    </a:lnB>
                    <a:noFill/>
                  </a:tcPr>
                </a:tc>
                <a:tc>
                  <a:txBody>
                    <a:bodyPr lIns="12960" rIns="12960" tIns="12960" bIns="12960" anchor="ctr">
                      <a:noAutofit/>
                    </a:bodyPr>
                    <a:p>
                      <a:pPr>
                        <a:lnSpc>
                          <a:spcPct val="115000"/>
                        </a:lnSpc>
                        <a:buNone/>
                      </a:pPr>
                      <a:r>
                        <a:rPr b="0" lang="tr-TR" sz="1000" spc="-1" strike="noStrike">
                          <a:solidFill>
                            <a:srgbClr val="000000"/>
                          </a:solidFill>
                          <a:latin typeface="Times New Roman"/>
                          <a:ea typeface="Times New Roman"/>
                        </a:rPr>
                        <a:t>System.out.printf( "%e", +26.0 );</a:t>
                      </a:r>
                      <a:endParaRPr b="0" lang="en-US" sz="1000" spc="-1" strike="noStrike">
                        <a:latin typeface="Arial"/>
                      </a:endParaRPr>
                    </a:p>
                  </a:txBody>
                  <a:tcPr anchor="ctr" marL="12960" marR="12960">
                    <a:lnL w="12240">
                      <a:solidFill>
                        <a:srgbClr val="c0c0c0"/>
                      </a:solidFill>
                    </a:lnL>
                    <a:lnR w="12240">
                      <a:solidFill>
                        <a:srgbClr val="c0c0c0"/>
                      </a:solidFill>
                    </a:lnR>
                    <a:lnT w="12240">
                      <a:solidFill>
                        <a:srgbClr val="c0c0c0"/>
                      </a:solidFill>
                    </a:lnT>
                    <a:lnB w="12240">
                      <a:solidFill>
                        <a:srgbClr val="c0c0c0"/>
                      </a:solidFill>
                    </a:lnB>
                    <a:noFill/>
                  </a:tcPr>
                </a:tc>
                <a:tc>
                  <a:txBody>
                    <a:bodyPr lIns="12960" rIns="12960" tIns="12960" bIns="12960" anchor="ctr">
                      <a:noAutofit/>
                    </a:bodyPr>
                    <a:p>
                      <a:pPr>
                        <a:lnSpc>
                          <a:spcPct val="115000"/>
                        </a:lnSpc>
                        <a:buNone/>
                      </a:pPr>
                      <a:r>
                        <a:rPr b="0" lang="tr-TR" sz="1000" spc="-1" strike="noStrike">
                          <a:solidFill>
                            <a:srgbClr val="000000"/>
                          </a:solidFill>
                          <a:latin typeface="Times New Roman"/>
                          <a:ea typeface="Times New Roman"/>
                        </a:rPr>
                        <a:t>2.600000e+01</a:t>
                      </a:r>
                      <a:endParaRPr b="0" lang="en-US" sz="1000" spc="-1" strike="noStrike">
                        <a:latin typeface="Arial"/>
                      </a:endParaRPr>
                    </a:p>
                  </a:txBody>
                  <a:tcPr anchor="ctr" marL="12960" marR="12960">
                    <a:lnL w="12240">
                      <a:solidFill>
                        <a:srgbClr val="c0c0c0"/>
                      </a:solidFill>
                    </a:lnL>
                    <a:lnR w="12240">
                      <a:solidFill>
                        <a:srgbClr val="c0c0c0"/>
                      </a:solidFill>
                    </a:lnR>
                    <a:lnT w="12240">
                      <a:solidFill>
                        <a:srgbClr val="c0c0c0"/>
                      </a:solidFill>
                    </a:lnT>
                    <a:lnB w="12240">
                      <a:solidFill>
                        <a:srgbClr val="c0c0c0"/>
                      </a:solidFill>
                    </a:lnB>
                    <a:noFill/>
                  </a:tcPr>
                </a:tc>
              </a:tr>
            </a:tbl>
          </a:graphicData>
        </a:graphic>
      </p:graphicFrame>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Dikdörtgen 4"/>
          <p:cNvSpPr/>
          <p:nvPr/>
        </p:nvSpPr>
        <p:spPr>
          <a:xfrm>
            <a:off x="467640" y="1124640"/>
            <a:ext cx="4028040" cy="4644000"/>
          </a:xfrm>
          <a:prstGeom prst="rect">
            <a:avLst/>
          </a:prstGeom>
          <a:solidFill>
            <a:srgbClr val="ffffff"/>
          </a:solidFill>
          <a:ln>
            <a:solidFill>
              <a:srgbClr val="ffffff">
                <a:lumMod val="65000"/>
              </a:srgbClr>
            </a:solidFill>
            <a:round/>
          </a:ln>
        </p:spPr>
        <p:style>
          <a:lnRef idx="2">
            <a:schemeClr val="accent1"/>
          </a:lnRef>
          <a:fillRef idx="1">
            <a:schemeClr val="lt1"/>
          </a:fillRef>
          <a:effectRef idx="0">
            <a:schemeClr val="accent1"/>
          </a:effectRef>
          <a:fontRef idx="minor"/>
        </p:style>
      </p:sp>
      <p:sp>
        <p:nvSpPr>
          <p:cNvPr id="464" name="PlaceHolder 1"/>
          <p:cNvSpPr>
            <a:spLocks noGrp="1"/>
          </p:cNvSpPr>
          <p:nvPr>
            <p:ph type="title"/>
          </p:nvPr>
        </p:nvSpPr>
        <p:spPr>
          <a:xfrm>
            <a:off x="457200" y="457200"/>
            <a:ext cx="8229240" cy="533160"/>
          </a:xfrm>
          <a:prstGeom prst="rect">
            <a:avLst/>
          </a:prstGeom>
          <a:solidFill>
            <a:srgbClr val="191d34"/>
          </a:solidFill>
          <a:ln w="0">
            <a:noFill/>
          </a:ln>
        </p:spPr>
        <p:txBody>
          <a:bodyPr anchor="t">
            <a:normAutofit fontScale="90000"/>
          </a:bodyPr>
          <a:p>
            <a:pPr>
              <a:lnSpc>
                <a:spcPct val="100000"/>
              </a:lnSpc>
              <a:buNone/>
              <a:tabLst>
                <a:tab algn="l" pos="0"/>
              </a:tabLst>
            </a:pPr>
            <a:r>
              <a:rPr b="1" lang="tr-TR" sz="3200" spc="49" strike="noStrike">
                <a:solidFill>
                  <a:srgbClr val="fbfcfd">
                    <a:alpha val="95000"/>
                  </a:srgbClr>
                </a:solidFill>
                <a:latin typeface="Trebuchet MS"/>
              </a:rPr>
              <a:t>Konunun Özeti</a:t>
            </a:r>
            <a:endParaRPr b="0" lang="tr-TR" sz="3200" spc="-1" strike="noStrike">
              <a:solidFill>
                <a:srgbClr val="000000"/>
              </a:solidFill>
              <a:latin typeface="Trebuchet MS"/>
            </a:endParaRPr>
          </a:p>
        </p:txBody>
      </p:sp>
      <p:sp>
        <p:nvSpPr>
          <p:cNvPr id="465" name="Metin kutusu 6"/>
          <p:cNvSpPr/>
          <p:nvPr/>
        </p:nvSpPr>
        <p:spPr>
          <a:xfrm>
            <a:off x="467640" y="1145520"/>
            <a:ext cx="4028040" cy="4791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tr-TR" sz="1200" spc="-1" strike="noStrike">
                <a:solidFill>
                  <a:srgbClr val="000000"/>
                </a:solidFill>
                <a:latin typeface="Times New Roman"/>
              </a:rPr>
              <a:t>Veri Tipleri ve Değişkenler</a:t>
            </a:r>
            <a:endParaRPr b="0" lang="en-US" sz="1200" spc="-1" strike="noStrike">
              <a:latin typeface="Arial"/>
            </a:endParaRPr>
          </a:p>
          <a:p>
            <a:pPr marL="171360" indent="-171360" algn="just">
              <a:lnSpc>
                <a:spcPct val="100000"/>
              </a:lnSpc>
              <a:buClr>
                <a:srgbClr val="000000"/>
              </a:buClr>
              <a:buFont typeface="Arial"/>
              <a:buChar char="•"/>
            </a:pPr>
            <a:r>
              <a:rPr b="0" lang="tr-TR" sz="1100" spc="-1" strike="noStrike">
                <a:solidFill>
                  <a:srgbClr val="000000"/>
                </a:solidFill>
                <a:latin typeface="Trebuchet MS"/>
              </a:rPr>
              <a:t>Bilgilerin geçici olarak tutulduğu yere </a:t>
            </a:r>
            <a:r>
              <a:rPr b="1" lang="tr-TR" sz="1100" spc="-1" strike="noStrike">
                <a:solidFill>
                  <a:srgbClr val="000000"/>
                </a:solidFill>
                <a:latin typeface="Trebuchet MS"/>
              </a:rPr>
              <a:t>bellek</a:t>
            </a:r>
            <a:r>
              <a:rPr b="0" lang="tr-TR" sz="1100" spc="-1" strike="noStrike">
                <a:solidFill>
                  <a:srgbClr val="000000"/>
                </a:solidFill>
                <a:latin typeface="Trebuchet MS"/>
              </a:rPr>
              <a:t> , içerisinde veri sakladığımız, ismini ve tipini bizim belirlediğimiz bellek alanlarına </a:t>
            </a:r>
            <a:r>
              <a:rPr b="1" lang="tr-TR" sz="1100" spc="-1" strike="noStrike">
                <a:solidFill>
                  <a:srgbClr val="000000"/>
                </a:solidFill>
                <a:latin typeface="Trebuchet MS"/>
              </a:rPr>
              <a:t>değişken </a:t>
            </a:r>
            <a:r>
              <a:rPr b="0" lang="tr-TR" sz="1100" spc="-1" strike="noStrike">
                <a:solidFill>
                  <a:srgbClr val="000000"/>
                </a:solidFill>
                <a:latin typeface="Trebuchet MS"/>
              </a:rPr>
              <a:t>( variable ) adı verilmektedir.</a:t>
            </a:r>
            <a:endParaRPr b="0" lang="en-US" sz="1100" spc="-1" strike="noStrike">
              <a:latin typeface="Arial"/>
            </a:endParaRPr>
          </a:p>
          <a:p>
            <a:pPr algn="just">
              <a:lnSpc>
                <a:spcPct val="100000"/>
              </a:lnSpc>
              <a:buNone/>
            </a:pPr>
            <a:endParaRPr b="0" lang="en-US" sz="1100" spc="-1" strike="noStrike">
              <a:latin typeface="Arial"/>
            </a:endParaRPr>
          </a:p>
          <a:p>
            <a:pPr marL="171360" indent="-171360" algn="just">
              <a:lnSpc>
                <a:spcPct val="100000"/>
              </a:lnSpc>
              <a:buClr>
                <a:srgbClr val="000000"/>
              </a:buClr>
              <a:buFont typeface="Arial"/>
              <a:buChar char="•"/>
            </a:pPr>
            <a:r>
              <a:rPr b="0" lang="tr-TR" sz="1100" spc="-1" strike="noStrike">
                <a:solidFill>
                  <a:srgbClr val="000000"/>
                </a:solidFill>
                <a:latin typeface="Trebuchet MS"/>
              </a:rPr>
              <a:t>Java dilinde değişkenleri sayısal, string ve referans tipindeki değişkenler olmak üzere </a:t>
            </a:r>
            <a:r>
              <a:rPr b="0" lang="tr-TR" sz="1100" spc="-1" strike="noStrike">
                <a:solidFill>
                  <a:srgbClr val="ff0000"/>
                </a:solidFill>
                <a:latin typeface="Trebuchet MS"/>
              </a:rPr>
              <a:t>üçe</a:t>
            </a:r>
            <a:r>
              <a:rPr b="0" lang="tr-TR" sz="1100" spc="-1" strike="noStrike">
                <a:solidFill>
                  <a:srgbClr val="000000"/>
                </a:solidFill>
                <a:latin typeface="Trebuchet MS"/>
              </a:rPr>
              <a:t> ayırabiliriz.</a:t>
            </a:r>
            <a:endParaRPr b="0" lang="en-US" sz="1100" spc="-1" strike="noStrike">
              <a:latin typeface="Arial"/>
            </a:endParaRPr>
          </a:p>
          <a:p>
            <a:pPr algn="just">
              <a:lnSpc>
                <a:spcPct val="100000"/>
              </a:lnSpc>
              <a:buNone/>
            </a:pPr>
            <a:endParaRPr b="0" lang="en-US" sz="1100" spc="-1" strike="noStrike">
              <a:latin typeface="Arial"/>
            </a:endParaRPr>
          </a:p>
          <a:p>
            <a:pPr marL="171360" indent="-171360" algn="just">
              <a:lnSpc>
                <a:spcPct val="100000"/>
              </a:lnSpc>
              <a:buClr>
                <a:srgbClr val="000000"/>
              </a:buClr>
              <a:buFont typeface="Arial"/>
              <a:buChar char="•"/>
            </a:pPr>
            <a:r>
              <a:rPr b="0" lang="tr-TR" sz="1100" spc="-1" strike="noStrike">
                <a:solidFill>
                  <a:srgbClr val="000000"/>
                </a:solidFill>
                <a:latin typeface="Trebuchet MS"/>
              </a:rPr>
              <a:t>Java dilinde değişken tanımlarken dikkat etmemiz gereken kurallar;</a:t>
            </a:r>
            <a:endParaRPr b="0" lang="en-US" sz="1100" spc="-1" strike="noStrike">
              <a:latin typeface="Arial"/>
            </a:endParaRPr>
          </a:p>
          <a:p>
            <a:pPr lvl="1" marL="800280" indent="-343080">
              <a:lnSpc>
                <a:spcPct val="100000"/>
              </a:lnSpc>
              <a:buClr>
                <a:srgbClr val="000000"/>
              </a:buClr>
              <a:buFont typeface="Trebuchet MS"/>
              <a:buAutoNum type="arabicPeriod"/>
            </a:pPr>
            <a:r>
              <a:rPr b="0" lang="tr-TR" sz="1100" spc="-1" strike="noStrike">
                <a:solidFill>
                  <a:srgbClr val="000000"/>
                </a:solidFill>
                <a:latin typeface="Times New Roman"/>
              </a:rPr>
              <a:t>Bir değişkenin ilk karakteri mutlaka harf olmalıdır.</a:t>
            </a:r>
            <a:endParaRPr b="0" lang="en-US" sz="1100" spc="-1" strike="noStrike">
              <a:latin typeface="Arial"/>
            </a:endParaRPr>
          </a:p>
          <a:p>
            <a:pPr lvl="1" marL="800280" indent="-343080">
              <a:lnSpc>
                <a:spcPct val="100000"/>
              </a:lnSpc>
              <a:buClr>
                <a:srgbClr val="000000"/>
              </a:buClr>
              <a:buFont typeface="Trebuchet MS"/>
              <a:buAutoNum type="arabicPeriod"/>
            </a:pPr>
            <a:r>
              <a:rPr b="0" lang="tr-TR" sz="1100" spc="-1" strike="noStrike">
                <a:solidFill>
                  <a:srgbClr val="000000"/>
                </a:solidFill>
                <a:latin typeface="Times New Roman"/>
              </a:rPr>
              <a:t>Değişken isimlerinin içerisinde alt çizgi( _ ) veya currency ($,€ gibi) karakterleri hariç, boşluk veya diğer özel karakterler bulunmamalıdır. </a:t>
            </a:r>
            <a:r>
              <a:rPr b="1" lang="tr-TR" sz="1100" spc="-1" strike="noStrike">
                <a:solidFill>
                  <a:srgbClr val="000000"/>
                </a:solidFill>
                <a:latin typeface="Times New Roman"/>
              </a:rPr>
              <a:t>[</a:t>
            </a:r>
            <a:r>
              <a:rPr b="0" lang="tr-TR" sz="1100" spc="-1" strike="noStrike">
                <a:solidFill>
                  <a:srgbClr val="000000"/>
                </a:solidFill>
                <a:latin typeface="Times New Roman"/>
              </a:rPr>
              <a:t> .,@ ? * : ; !, ( / -  +  = % &amp; “  # … Karakterleri gibi</a:t>
            </a:r>
            <a:r>
              <a:rPr b="1" lang="tr-TR" sz="1100" spc="-1" strike="noStrike">
                <a:solidFill>
                  <a:srgbClr val="000000"/>
                </a:solidFill>
                <a:latin typeface="Times New Roman"/>
              </a:rPr>
              <a:t>]</a:t>
            </a:r>
            <a:endParaRPr b="0" lang="en-US" sz="1100" spc="-1" strike="noStrike">
              <a:latin typeface="Arial"/>
            </a:endParaRPr>
          </a:p>
          <a:p>
            <a:pPr lvl="1" marL="800280" indent="-343080">
              <a:lnSpc>
                <a:spcPct val="100000"/>
              </a:lnSpc>
              <a:buClr>
                <a:srgbClr val="000000"/>
              </a:buClr>
              <a:buFont typeface="Trebuchet MS"/>
              <a:buAutoNum type="arabicPeriod"/>
            </a:pPr>
            <a:r>
              <a:rPr b="0" lang="tr-TR" sz="1100" spc="-1" strike="noStrike">
                <a:solidFill>
                  <a:srgbClr val="000000"/>
                </a:solidFill>
                <a:latin typeface="Times New Roman"/>
              </a:rPr>
              <a:t>Değişken isimleri kullanılan programlama diline ait komutları içeremez.</a:t>
            </a:r>
            <a:endParaRPr b="0" lang="en-US" sz="1100" spc="-1" strike="noStrike">
              <a:latin typeface="Arial"/>
            </a:endParaRPr>
          </a:p>
          <a:p>
            <a:pPr marL="171360" indent="-171360">
              <a:lnSpc>
                <a:spcPct val="100000"/>
              </a:lnSpc>
              <a:buClr>
                <a:srgbClr val="000000"/>
              </a:buClr>
              <a:buFont typeface="Arial"/>
              <a:buChar char="•"/>
            </a:pPr>
            <a:r>
              <a:rPr b="0" lang="tr-TR" sz="1100" spc="-1" strike="noStrike">
                <a:solidFill>
                  <a:srgbClr val="000000"/>
                </a:solidFill>
                <a:latin typeface="Times New Roman"/>
              </a:rPr>
              <a:t>Java dili büyük-küçük harf ayrımı yapan (case sensitive) bir dildir. ( Yani </a:t>
            </a:r>
            <a:r>
              <a:rPr b="1" lang="tr-TR" sz="1100" spc="-1" strike="noStrike">
                <a:solidFill>
                  <a:srgbClr val="000000"/>
                </a:solidFill>
                <a:latin typeface="Times New Roman"/>
              </a:rPr>
              <a:t>Ad </a:t>
            </a:r>
            <a:r>
              <a:rPr b="0" lang="tr-TR" sz="1100" spc="-1" strike="noStrike">
                <a:solidFill>
                  <a:srgbClr val="000000"/>
                </a:solidFill>
                <a:latin typeface="Times New Roman"/>
              </a:rPr>
              <a:t>değişkeni ile </a:t>
            </a:r>
            <a:r>
              <a:rPr b="1" lang="tr-TR" sz="1100" spc="-1" strike="noStrike">
                <a:solidFill>
                  <a:srgbClr val="000000"/>
                </a:solidFill>
                <a:latin typeface="Times New Roman"/>
              </a:rPr>
              <a:t>ad </a:t>
            </a:r>
            <a:r>
              <a:rPr b="0" lang="tr-TR" sz="1100" spc="-1" strike="noStrike">
                <a:solidFill>
                  <a:srgbClr val="000000"/>
                </a:solidFill>
                <a:latin typeface="Times New Roman"/>
              </a:rPr>
              <a:t>değişkeni farklı değişkenler olarak kabul edilir).</a:t>
            </a:r>
            <a:endParaRPr b="0" lang="en-US" sz="1100" spc="-1" strike="noStrike">
              <a:latin typeface="Arial"/>
            </a:endParaRPr>
          </a:p>
          <a:p>
            <a:pPr>
              <a:lnSpc>
                <a:spcPct val="100000"/>
              </a:lnSpc>
              <a:buNone/>
            </a:pPr>
            <a:endParaRPr b="0" lang="en-US" sz="1100" spc="-1" strike="noStrike">
              <a:latin typeface="Arial"/>
            </a:endParaRPr>
          </a:p>
          <a:p>
            <a:pPr marL="171360" indent="-171360">
              <a:lnSpc>
                <a:spcPct val="100000"/>
              </a:lnSpc>
              <a:buClr>
                <a:srgbClr val="000000"/>
              </a:buClr>
              <a:buFont typeface="Arial"/>
              <a:buChar char="•"/>
            </a:pPr>
            <a:r>
              <a:rPr b="0" lang="tr-TR" sz="1100" spc="-1" strike="noStrike">
                <a:solidFill>
                  <a:srgbClr val="000000"/>
                </a:solidFill>
                <a:latin typeface="Times New Roman"/>
              </a:rPr>
              <a:t>Aritmetiksel ya da sözel bir ifadeyi bir değişkene aktarmak için </a:t>
            </a:r>
            <a:r>
              <a:rPr b="1" lang="tr-TR" sz="1100" spc="-1" strike="noStrike">
                <a:solidFill>
                  <a:srgbClr val="000000"/>
                </a:solidFill>
                <a:latin typeface="Times New Roman"/>
              </a:rPr>
              <a:t>“ = ”</a:t>
            </a:r>
            <a:r>
              <a:rPr b="0" lang="tr-TR" sz="1100" spc="-1" strike="noStrike">
                <a:solidFill>
                  <a:srgbClr val="000000"/>
                </a:solidFill>
                <a:latin typeface="Times New Roman"/>
              </a:rPr>
              <a:t>  parametresi kullanılır   </a:t>
            </a:r>
            <a:r>
              <a:rPr b="1" lang="tr-TR" sz="1100" spc="-1" strike="noStrike">
                <a:solidFill>
                  <a:srgbClr val="000000"/>
                </a:solidFill>
                <a:latin typeface="Times New Roman"/>
              </a:rPr>
              <a:t>{ a = 5, b = “Ali” gibi…} </a:t>
            </a:r>
            <a:r>
              <a:rPr b="0" lang="tr-TR" sz="1100" spc="-1" strike="noStrike">
                <a:solidFill>
                  <a:srgbClr val="000000"/>
                </a:solidFill>
                <a:latin typeface="Times New Roman"/>
              </a:rPr>
              <a:t>.</a:t>
            </a:r>
            <a:endParaRPr b="0" lang="en-US" sz="1100" spc="-1" strike="noStrike">
              <a:latin typeface="Arial"/>
            </a:endParaRPr>
          </a:p>
          <a:p>
            <a:pPr marL="171360" indent="-171360">
              <a:lnSpc>
                <a:spcPct val="100000"/>
              </a:lnSpc>
              <a:buClr>
                <a:srgbClr val="000000"/>
              </a:buClr>
              <a:buFont typeface="Arial"/>
              <a:buChar char="•"/>
            </a:pPr>
            <a:r>
              <a:rPr b="0" lang="tr-TR" sz="1100" spc="-1" strike="noStrike">
                <a:solidFill>
                  <a:srgbClr val="000000"/>
                </a:solidFill>
                <a:latin typeface="Trebuchet MS"/>
              </a:rPr>
              <a:t>Java da Değişken tanımlama yapısı;</a:t>
            </a:r>
            <a:endParaRPr b="0" lang="en-US" sz="1100" spc="-1" strike="noStrike">
              <a:latin typeface="Arial"/>
            </a:endParaRPr>
          </a:p>
          <a:p>
            <a:pPr>
              <a:lnSpc>
                <a:spcPct val="100000"/>
              </a:lnSpc>
              <a:buNone/>
            </a:pPr>
            <a:r>
              <a:rPr b="1" lang="tr-TR" sz="1100" spc="-1" strike="noStrike">
                <a:solidFill>
                  <a:srgbClr val="000000"/>
                </a:solidFill>
                <a:latin typeface="Trebuchet MS"/>
              </a:rPr>
              <a:t>         </a:t>
            </a:r>
            <a:r>
              <a:rPr b="1" lang="tr-TR" sz="1100" spc="-1" strike="noStrike">
                <a:solidFill>
                  <a:srgbClr val="000000"/>
                </a:solidFill>
                <a:latin typeface="Courier New"/>
              </a:rPr>
              <a:t>Veri Tipi </a:t>
            </a:r>
            <a:r>
              <a:rPr b="1" lang="tr-TR" sz="1100" spc="-1" strike="noStrike">
                <a:solidFill>
                  <a:srgbClr val="31489f"/>
                </a:solidFill>
                <a:latin typeface="Courier New"/>
              </a:rPr>
              <a:t>Değişken_adı</a:t>
            </a:r>
            <a:r>
              <a:rPr b="1" lang="tr-TR" sz="1100" spc="-1" strike="noStrike">
                <a:solidFill>
                  <a:srgbClr val="000000"/>
                </a:solidFill>
                <a:latin typeface="Courier New"/>
              </a:rPr>
              <a:t> </a:t>
            </a:r>
            <a:r>
              <a:rPr b="1" lang="tr-TR" sz="1100" spc="-1" strike="noStrike">
                <a:solidFill>
                  <a:srgbClr val="ff0000"/>
                </a:solidFill>
                <a:latin typeface="Courier New"/>
              </a:rPr>
              <a:t>|=değer aktarımı</a:t>
            </a:r>
            <a:r>
              <a:rPr b="1" lang="tr-TR" sz="1100" spc="-1" strike="noStrike">
                <a:solidFill>
                  <a:srgbClr val="f14124"/>
                </a:solidFill>
                <a:latin typeface="Courier New"/>
              </a:rPr>
              <a:t>|</a:t>
            </a:r>
            <a:r>
              <a:rPr b="1" lang="tr-TR" sz="1100" spc="-1" strike="noStrike">
                <a:solidFill>
                  <a:srgbClr val="000000"/>
                </a:solidFill>
                <a:latin typeface="Courier New"/>
              </a:rPr>
              <a:t>; </a:t>
            </a:r>
            <a:endParaRPr b="0" lang="en-US" sz="1100" spc="-1" strike="noStrike">
              <a:latin typeface="Arial"/>
            </a:endParaRPr>
          </a:p>
          <a:p>
            <a:pPr>
              <a:lnSpc>
                <a:spcPct val="100000"/>
              </a:lnSpc>
              <a:buNone/>
            </a:pPr>
            <a:r>
              <a:rPr b="0" lang="tr-TR" sz="1100" spc="-1" strike="noStrike">
                <a:solidFill>
                  <a:srgbClr val="000000"/>
                </a:solidFill>
                <a:latin typeface="Times New Roman"/>
              </a:rPr>
              <a:t>Şeklindedir.</a:t>
            </a:r>
            <a:endParaRPr b="0" lang="en-US" sz="1100" spc="-1" strike="noStrike">
              <a:latin typeface="Arial"/>
            </a:endParaRPr>
          </a:p>
        </p:txBody>
      </p:sp>
      <p:sp>
        <p:nvSpPr>
          <p:cNvPr id="466" name="Dikdörtgen 14"/>
          <p:cNvSpPr/>
          <p:nvPr/>
        </p:nvSpPr>
        <p:spPr>
          <a:xfrm>
            <a:off x="4648320" y="1124640"/>
            <a:ext cx="4028040" cy="4644000"/>
          </a:xfrm>
          <a:prstGeom prst="rect">
            <a:avLst/>
          </a:prstGeom>
          <a:solidFill>
            <a:srgbClr val="ffffff"/>
          </a:solidFill>
          <a:ln>
            <a:solidFill>
              <a:srgbClr val="ffffff">
                <a:lumMod val="65000"/>
              </a:srgbClr>
            </a:solidFill>
            <a:round/>
          </a:ln>
        </p:spPr>
        <p:style>
          <a:lnRef idx="2">
            <a:schemeClr val="accent1"/>
          </a:lnRef>
          <a:fillRef idx="1">
            <a:schemeClr val="lt1"/>
          </a:fillRef>
          <a:effectRef idx="0">
            <a:schemeClr val="accent1"/>
          </a:effectRef>
          <a:fontRef idx="minor"/>
        </p:style>
      </p:sp>
      <p:sp>
        <p:nvSpPr>
          <p:cNvPr id="467" name="Metin kutusu 11"/>
          <p:cNvSpPr/>
          <p:nvPr/>
        </p:nvSpPr>
        <p:spPr>
          <a:xfrm>
            <a:off x="4648320" y="1145520"/>
            <a:ext cx="3956040" cy="4609440"/>
          </a:xfrm>
          <a:prstGeom prst="rect">
            <a:avLst/>
          </a:prstGeom>
          <a:noFill/>
          <a:ln w="0">
            <a:noFill/>
          </a:ln>
        </p:spPr>
        <p:style>
          <a:lnRef idx="0"/>
          <a:fillRef idx="0"/>
          <a:effectRef idx="0"/>
          <a:fontRef idx="minor"/>
        </p:style>
        <p:txBody>
          <a:bodyPr lIns="90000" rIns="90000" tIns="45000" bIns="45000" anchor="t">
            <a:spAutoFit/>
          </a:bodyPr>
          <a:p>
            <a:pPr lvl="2" marL="171360" indent="-171360" algn="just">
              <a:lnSpc>
                <a:spcPct val="100000"/>
              </a:lnSpc>
              <a:buClr>
                <a:srgbClr val="000000"/>
              </a:buClr>
              <a:buFont typeface="Arial"/>
              <a:buChar char="•"/>
            </a:pPr>
            <a:r>
              <a:rPr b="0" lang="tr-TR" sz="1100" spc="-1" strike="noStrike">
                <a:solidFill>
                  <a:srgbClr val="000000"/>
                </a:solidFill>
                <a:latin typeface="Times New Roman"/>
              </a:rPr>
              <a:t>Eğer bir değişken herhangi bir bloğun içerisinde tanımlanmadı ise </a:t>
            </a:r>
            <a:r>
              <a:rPr b="1" lang="tr-TR" sz="1100" spc="-1" strike="noStrike">
                <a:solidFill>
                  <a:srgbClr val="000000"/>
                </a:solidFill>
                <a:latin typeface="Times New Roman"/>
              </a:rPr>
              <a:t>genel</a:t>
            </a:r>
            <a:r>
              <a:rPr b="0" lang="tr-TR" sz="1100" spc="-1" strike="noStrike">
                <a:solidFill>
                  <a:srgbClr val="000000"/>
                </a:solidFill>
                <a:latin typeface="Times New Roman"/>
              </a:rPr>
              <a:t>, herhangi bir metot ya da blok içerisinde tanımlandı ise </a:t>
            </a:r>
            <a:r>
              <a:rPr b="1" lang="tr-TR" sz="1100" spc="-1" strike="noStrike">
                <a:solidFill>
                  <a:srgbClr val="000000"/>
                </a:solidFill>
                <a:latin typeface="Times New Roman"/>
              </a:rPr>
              <a:t>yerel</a:t>
            </a:r>
            <a:r>
              <a:rPr b="0" lang="tr-TR" sz="1100" spc="-1" strike="noStrike">
                <a:solidFill>
                  <a:srgbClr val="000000"/>
                </a:solidFill>
                <a:latin typeface="Times New Roman"/>
              </a:rPr>
              <a:t> değişken olarak adlandırılırlar. </a:t>
            </a:r>
            <a:endParaRPr b="0" lang="en-US" sz="1100" spc="-1" strike="noStrike">
              <a:latin typeface="Arial"/>
            </a:endParaRPr>
          </a:p>
          <a:p>
            <a:pPr marL="171360" indent="-171360" algn="just">
              <a:lnSpc>
                <a:spcPct val="100000"/>
              </a:lnSpc>
              <a:buClr>
                <a:srgbClr val="000000"/>
              </a:buClr>
              <a:buFont typeface="Arial"/>
              <a:buChar char="•"/>
            </a:pPr>
            <a:r>
              <a:rPr b="0" lang="tr-TR" sz="1100" spc="-1" strike="noStrike">
                <a:solidFill>
                  <a:srgbClr val="000000"/>
                </a:solidFill>
                <a:latin typeface="Times New Roman"/>
              </a:rPr>
              <a:t>Değişkenleri kullanmadan önce tanımlamak gerektiğini ve bu tanımlama içerisinde mutlaka veri tipini belirtmemiz gerektiğini ifade etmiştik. </a:t>
            </a:r>
            <a:r>
              <a:rPr b="0" lang="tr-TR" sz="1100" spc="-1" strike="noStrike">
                <a:solidFill>
                  <a:srgbClr val="ff0000"/>
                </a:solidFill>
                <a:latin typeface="Times New Roman"/>
              </a:rPr>
              <a:t>Veri tipi tanımı ile değişkenin alacağı değer aralığını belirlemiş oluyoruz. </a:t>
            </a:r>
            <a:endParaRPr b="0" lang="en-US" sz="1100" spc="-1" strike="noStrike">
              <a:latin typeface="Arial"/>
            </a:endParaRPr>
          </a:p>
          <a:p>
            <a:pPr marL="171360" indent="-171360" algn="just">
              <a:lnSpc>
                <a:spcPct val="100000"/>
              </a:lnSpc>
              <a:buClr>
                <a:srgbClr val="ff0000"/>
              </a:buClr>
              <a:buFont typeface="Arial"/>
              <a:buChar char="•"/>
            </a:pPr>
            <a:r>
              <a:rPr b="1" lang="tr-TR" sz="1100" spc="-1" strike="noStrike">
                <a:solidFill>
                  <a:srgbClr val="ff0000"/>
                </a:solidFill>
                <a:latin typeface="Times New Roman"/>
              </a:rPr>
              <a:t>byte, short, int ve long</a:t>
            </a:r>
            <a:r>
              <a:rPr b="0" lang="tr-TR" sz="1100" spc="-1" strike="noStrike">
                <a:solidFill>
                  <a:srgbClr val="ff0000"/>
                </a:solidFill>
                <a:latin typeface="Times New Roman"/>
              </a:rPr>
              <a:t> </a:t>
            </a:r>
            <a:r>
              <a:rPr b="0" lang="tr-TR" sz="1100" spc="-1" strike="noStrike">
                <a:solidFill>
                  <a:srgbClr val="000000"/>
                </a:solidFill>
                <a:latin typeface="Times New Roman"/>
              </a:rPr>
              <a:t>veri türleri tamsayıları ifade etmede kullanılırken, </a:t>
            </a:r>
            <a:r>
              <a:rPr b="1" lang="tr-TR" sz="1100" spc="-1" strike="noStrike">
                <a:solidFill>
                  <a:srgbClr val="ff0000"/>
                </a:solidFill>
                <a:latin typeface="Times New Roman"/>
              </a:rPr>
              <a:t>float ve double</a:t>
            </a:r>
            <a:r>
              <a:rPr b="0" lang="tr-TR" sz="1100" spc="-1" strike="noStrike">
                <a:solidFill>
                  <a:srgbClr val="ff0000"/>
                </a:solidFill>
                <a:latin typeface="Times New Roman"/>
              </a:rPr>
              <a:t> </a:t>
            </a:r>
            <a:r>
              <a:rPr b="0" lang="tr-TR" sz="1100" spc="-1" strike="noStrike">
                <a:solidFill>
                  <a:srgbClr val="000000"/>
                </a:solidFill>
                <a:latin typeface="Times New Roman"/>
              </a:rPr>
              <a:t>veri türleri ise kesirli sayıları (desimal sayılar) ifade etmede kullanılırlar. Herhangi bir tip uyumsuzluğunda (byte veri tipli değişkene kesirli sayı ataması yapmaya çalışma gibi) derleyici hata mesajı verecektir. </a:t>
            </a:r>
            <a:endParaRPr b="0" lang="en-US" sz="1100" spc="-1" strike="noStrike">
              <a:latin typeface="Arial"/>
            </a:endParaRPr>
          </a:p>
          <a:p>
            <a:pPr marL="171360" indent="-171360">
              <a:lnSpc>
                <a:spcPct val="100000"/>
              </a:lnSpc>
              <a:buClr>
                <a:srgbClr val="ff0000"/>
              </a:buClr>
              <a:buFont typeface="Arial"/>
              <a:buChar char="•"/>
            </a:pPr>
            <a:r>
              <a:rPr b="1" lang="tr-TR" sz="1100" spc="-1" strike="noStrike">
                <a:solidFill>
                  <a:srgbClr val="ff0000"/>
                </a:solidFill>
                <a:latin typeface="Times New Roman"/>
              </a:rPr>
              <a:t>char</a:t>
            </a:r>
            <a:r>
              <a:rPr b="0" lang="tr-TR" sz="1100" spc="-1" strike="noStrike">
                <a:solidFill>
                  <a:srgbClr val="000000"/>
                </a:solidFill>
                <a:latin typeface="Times New Roman"/>
              </a:rPr>
              <a:t> veri tipi, tek bir karakteri ifade etmede kullanılır {char harf= 'g' gibi}. </a:t>
            </a:r>
            <a:endParaRPr b="0" lang="en-US" sz="1100" spc="-1" strike="noStrike">
              <a:latin typeface="Arial"/>
            </a:endParaRPr>
          </a:p>
          <a:p>
            <a:pPr marL="171360" indent="-171360">
              <a:lnSpc>
                <a:spcPct val="100000"/>
              </a:lnSpc>
              <a:buClr>
                <a:srgbClr val="000000"/>
              </a:buClr>
              <a:buFont typeface="Arial"/>
              <a:buChar char="•"/>
            </a:pPr>
            <a:r>
              <a:rPr b="0" lang="tr-TR" sz="1100" spc="-1" strike="noStrike">
                <a:solidFill>
                  <a:srgbClr val="000000"/>
                </a:solidFill>
                <a:latin typeface="Times New Roman"/>
              </a:rPr>
              <a:t>Birden fazla karakteri ifade etmek için </a:t>
            </a:r>
            <a:r>
              <a:rPr b="1" lang="tr-TR" sz="1100" spc="-1" strike="noStrike">
                <a:solidFill>
                  <a:srgbClr val="ff0000"/>
                </a:solidFill>
                <a:latin typeface="Times New Roman"/>
              </a:rPr>
              <a:t>String</a:t>
            </a:r>
            <a:r>
              <a:rPr b="0" lang="tr-TR" sz="1100" spc="-1" strike="noStrike">
                <a:solidFill>
                  <a:srgbClr val="000000"/>
                </a:solidFill>
                <a:latin typeface="Times New Roman"/>
              </a:rPr>
              <a:t> veri tipi kullanılır { String ad= "Ali" gibi}. </a:t>
            </a:r>
            <a:endParaRPr b="0" lang="en-US" sz="1100" spc="-1" strike="noStrike">
              <a:latin typeface="Arial"/>
            </a:endParaRPr>
          </a:p>
          <a:p>
            <a:pPr marL="171360" indent="-171360">
              <a:lnSpc>
                <a:spcPct val="100000"/>
              </a:lnSpc>
              <a:buClr>
                <a:srgbClr val="ff0000"/>
              </a:buClr>
              <a:buFont typeface="Arial"/>
              <a:buChar char="•"/>
            </a:pPr>
            <a:r>
              <a:rPr b="1" lang="tr-TR" sz="1100" spc="-1" strike="noStrike">
                <a:solidFill>
                  <a:srgbClr val="ff0000"/>
                </a:solidFill>
                <a:latin typeface="Times New Roman"/>
              </a:rPr>
              <a:t>boolean </a:t>
            </a:r>
            <a:r>
              <a:rPr b="0" lang="tr-TR" sz="1100" spc="-1" strike="noStrike">
                <a:solidFill>
                  <a:srgbClr val="000000"/>
                </a:solidFill>
                <a:latin typeface="Times New Roman"/>
              </a:rPr>
              <a:t>veri tipinde ise sadece "true / false - doğru / yanlış" bilgisi tutulur. </a:t>
            </a:r>
            <a:endParaRPr b="0" lang="en-US" sz="1100" spc="-1" strike="noStrike">
              <a:latin typeface="Arial"/>
            </a:endParaRPr>
          </a:p>
          <a:p>
            <a:pPr marL="171360" indent="-171360" algn="just">
              <a:lnSpc>
                <a:spcPct val="100000"/>
              </a:lnSpc>
              <a:buClr>
                <a:srgbClr val="000000"/>
              </a:buClr>
              <a:buFont typeface="Arial"/>
              <a:buChar char="•"/>
            </a:pPr>
            <a:r>
              <a:rPr b="0" lang="tr-TR" sz="1100" spc="-1" strike="noStrike">
                <a:solidFill>
                  <a:srgbClr val="000000"/>
                </a:solidFill>
                <a:latin typeface="Times New Roman"/>
              </a:rPr>
              <a:t>Java dilinde değişkenleri sabit olarak tanımlamak için değişken tanımının önüne </a:t>
            </a:r>
            <a:r>
              <a:rPr b="1" lang="tr-TR" sz="1100" spc="-1" strike="noStrike">
                <a:solidFill>
                  <a:srgbClr val="000000"/>
                </a:solidFill>
                <a:latin typeface="Times New Roman"/>
              </a:rPr>
              <a:t>final </a:t>
            </a:r>
            <a:r>
              <a:rPr b="0" lang="tr-TR" sz="1100" spc="-1" strike="noStrike">
                <a:solidFill>
                  <a:srgbClr val="000000"/>
                </a:solidFill>
                <a:latin typeface="Times New Roman"/>
              </a:rPr>
              <a:t>sözcüğünü getiririz, </a:t>
            </a:r>
            <a:r>
              <a:rPr b="1" lang="tr-TR" sz="1100" spc="-1" strike="noStrike">
                <a:solidFill>
                  <a:srgbClr val="000000"/>
                </a:solidFill>
                <a:latin typeface="Times New Roman"/>
              </a:rPr>
              <a:t>final sözcüğü ile tanımlanan sabitlerin ilk değer atamaları yapıldıktan sonra program içerisinde değerleri değiştirilemez</a:t>
            </a:r>
            <a:r>
              <a:rPr b="0" lang="tr-TR" sz="1100" spc="-1" strike="noStrike">
                <a:solidFill>
                  <a:srgbClr val="000000"/>
                </a:solidFill>
                <a:latin typeface="Times New Roman"/>
              </a:rPr>
              <a:t>. { örnek, </a:t>
            </a:r>
            <a:r>
              <a:rPr b="1" lang="tr-TR" sz="1100" spc="-1" strike="noStrike">
                <a:solidFill>
                  <a:srgbClr val="000000"/>
                </a:solidFill>
                <a:latin typeface="Times New Roman"/>
              </a:rPr>
              <a:t>final</a:t>
            </a:r>
            <a:r>
              <a:rPr b="0" lang="tr-TR" sz="1100" spc="-1" strike="noStrike">
                <a:solidFill>
                  <a:srgbClr val="000000"/>
                </a:solidFill>
                <a:latin typeface="Times New Roman"/>
              </a:rPr>
              <a:t> double pi=3.14;}</a:t>
            </a:r>
            <a:endParaRPr b="0" lang="en-US" sz="1100" spc="-1" strike="noStrike">
              <a:latin typeface="Arial"/>
            </a:endParaRPr>
          </a:p>
          <a:p>
            <a:pPr marL="171360" indent="-171360" algn="just">
              <a:lnSpc>
                <a:spcPct val="100000"/>
              </a:lnSpc>
              <a:buClr>
                <a:srgbClr val="000000"/>
              </a:buClr>
              <a:buFont typeface="Arial"/>
              <a:buChar char="•"/>
            </a:pPr>
            <a:r>
              <a:rPr b="0" lang="tr-TR" sz="1100" spc="-1" strike="noStrike">
                <a:solidFill>
                  <a:srgbClr val="000000"/>
                </a:solidFill>
                <a:latin typeface="Trebuchet MS"/>
              </a:rPr>
              <a:t>Java da Komut satırına (ekrana) yazı yazmak için;  “</a:t>
            </a:r>
            <a:r>
              <a:rPr b="0" i="1" lang="tr-TR" sz="1100" spc="-1" strike="noStrike">
                <a:solidFill>
                  <a:srgbClr val="000000"/>
                </a:solidFill>
                <a:latin typeface="Trebuchet MS"/>
              </a:rPr>
              <a:t>System.out.println(), System.out.print()  veya </a:t>
            </a:r>
            <a:r>
              <a:rPr b="0" lang="tr-TR" sz="1100" spc="-1" strike="noStrike">
                <a:solidFill>
                  <a:srgbClr val="000000"/>
                </a:solidFill>
                <a:latin typeface="Trebuchet MS"/>
              </a:rPr>
              <a:t> </a:t>
            </a:r>
            <a:r>
              <a:rPr b="0" i="1" lang="tr-TR" sz="1100" spc="-1" strike="noStrike">
                <a:solidFill>
                  <a:srgbClr val="000000"/>
                </a:solidFill>
                <a:latin typeface="Trebuchet MS"/>
              </a:rPr>
              <a:t>System.out.printf()” </a:t>
            </a:r>
            <a:r>
              <a:rPr b="0" lang="tr-TR" sz="1100" spc="-1" strike="noStrike">
                <a:solidFill>
                  <a:srgbClr val="000000"/>
                </a:solidFill>
                <a:latin typeface="Trebuchet MS"/>
              </a:rPr>
              <a:t>deyimlerinden birini kullanabilirsiniz.</a:t>
            </a:r>
            <a:endParaRPr b="0" lang="en-US" sz="1100" spc="-1" strike="noStrike">
              <a:latin typeface="Arial"/>
            </a:endParaRPr>
          </a:p>
        </p:txBody>
      </p:sp>
      <p:pic>
        <p:nvPicPr>
          <p:cNvPr id="468" name="Picture 11" descr="C:\Users\zparlak\AppData\Local\Microsoft\Windows\Temporary Internet Files\Content.IE5\HLOP0HWJ\MC900198125[1].wmf"/>
          <p:cNvPicPr/>
          <p:nvPr/>
        </p:nvPicPr>
        <p:blipFill>
          <a:blip r:embed="rId1"/>
          <a:stretch/>
        </p:blipFill>
        <p:spPr>
          <a:xfrm>
            <a:off x="7969320" y="5589360"/>
            <a:ext cx="1031400" cy="117000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PlaceHolder 1"/>
          <p:cNvSpPr>
            <a:spLocks noGrp="1"/>
          </p:cNvSpPr>
          <p:nvPr>
            <p:ph/>
          </p:nvPr>
        </p:nvSpPr>
        <p:spPr>
          <a:xfrm>
            <a:off x="1143000" y="732240"/>
            <a:ext cx="6400440" cy="3474360"/>
          </a:xfrm>
          <a:prstGeom prst="rect">
            <a:avLst/>
          </a:prstGeom>
          <a:noFill/>
          <a:ln w="0">
            <a:noFill/>
          </a:ln>
        </p:spPr>
        <p:txBody>
          <a:bodyPr anchor="t">
            <a:noAutofit/>
          </a:bodyPr>
          <a:p>
            <a:pPr marL="228600" indent="-182880">
              <a:lnSpc>
                <a:spcPct val="100000"/>
              </a:lnSpc>
              <a:spcBef>
                <a:spcPts val="439"/>
              </a:spcBef>
              <a:spcAft>
                <a:spcPts val="300"/>
              </a:spcAft>
              <a:buClr>
                <a:srgbClr val="c3260c"/>
              </a:buClr>
              <a:buSzPct val="130000"/>
              <a:buFont typeface="Georgia"/>
              <a:buChar char="*"/>
            </a:pPr>
            <a:r>
              <a:rPr b="0" lang="tr-TR" sz="2200" spc="-1" strike="noStrike">
                <a:solidFill>
                  <a:srgbClr val="404040"/>
                </a:solidFill>
                <a:latin typeface="Trebuchet MS"/>
              </a:rPr>
              <a:t>Burada çoktan seçmeli 5 adet soru sizleri beklemektedir. Başarılar…</a:t>
            </a:r>
            <a:endParaRPr b="0" lang="tr-TR" sz="2200" spc="-1" strike="noStrike">
              <a:solidFill>
                <a:srgbClr val="404040"/>
              </a:solidFill>
              <a:latin typeface="Trebuchet MS"/>
            </a:endParaRPr>
          </a:p>
        </p:txBody>
      </p:sp>
      <p:sp>
        <p:nvSpPr>
          <p:cNvPr id="470" name="Başlık 1"/>
          <p:cNvSpPr/>
          <p:nvPr/>
        </p:nvSpPr>
        <p:spPr>
          <a:xfrm>
            <a:off x="0" y="0"/>
            <a:ext cx="9143640" cy="56160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anchor="t">
            <a:normAutofit/>
          </a:bodyPr>
          <a:p>
            <a:pPr marL="457200" algn="ctr">
              <a:lnSpc>
                <a:spcPct val="100000"/>
              </a:lnSpc>
              <a:buNone/>
            </a:pPr>
            <a:r>
              <a:rPr b="1" lang="tr-TR" sz="2400" spc="-1" strike="noStrike">
                <a:solidFill>
                  <a:srgbClr val="ffffff"/>
                </a:solidFill>
                <a:latin typeface="Times New Roman"/>
              </a:rPr>
              <a:t>DEĞERLENDİRME SINAVI</a:t>
            </a:r>
            <a:endParaRPr b="0" lang="en-US" sz="2400" spc="-1" strike="noStrike">
              <a:latin typeface="Arial"/>
            </a:endParaRPr>
          </a:p>
        </p:txBody>
      </p:sp>
      <p:sp>
        <p:nvSpPr>
          <p:cNvPr id="471" name="mmprod_instruction_notes_101"/>
          <p:cNvSpPr/>
          <p:nvPr/>
        </p:nvSpPr>
        <p:spPr>
          <a:xfrm>
            <a:off x="1143000" y="4270320"/>
            <a:ext cx="6813000" cy="38232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400" spc="-1" strike="noStrike">
                <a:solidFill>
                  <a:srgbClr val="000000"/>
                </a:solidFill>
                <a:latin typeface="Trebuchet MS"/>
              </a:rPr>
              <a:t>Değerlendirme sorularını çözmek için toolbarda ki </a:t>
            </a:r>
            <a:r>
              <a:rPr b="1" lang="en-US" sz="1400" spc="-1" strike="noStrike">
                <a:solidFill>
                  <a:srgbClr val="ff0000"/>
                </a:solidFill>
                <a:latin typeface="Trebuchet MS"/>
              </a:rPr>
              <a:t>Play</a:t>
            </a:r>
            <a:r>
              <a:rPr b="0" lang="en-US" sz="1400" spc="-1" strike="noStrike">
                <a:solidFill>
                  <a:srgbClr val="000000"/>
                </a:solidFill>
                <a:latin typeface="Trebuchet MS"/>
              </a:rPr>
              <a:t> </a:t>
            </a:r>
            <a:r>
              <a:rPr b="0" lang="tr-TR" sz="1400" spc="-1" strike="noStrike">
                <a:solidFill>
                  <a:srgbClr val="000000"/>
                </a:solidFill>
                <a:latin typeface="Trebuchet MS"/>
              </a:rPr>
              <a:t>simgesine basınız</a:t>
            </a:r>
            <a:endParaRPr b="0" lang="en-US" sz="1400" spc="-1" strike="noStrike">
              <a:latin typeface="Arial"/>
            </a:endParaRPr>
          </a:p>
        </p:txBody>
      </p:sp>
      <p:pic>
        <p:nvPicPr>
          <p:cNvPr id="472" name="Picture 2" descr=""/>
          <p:cNvPicPr/>
          <p:nvPr/>
        </p:nvPicPr>
        <p:blipFill>
          <a:blip r:embed="rId1"/>
          <a:stretch/>
        </p:blipFill>
        <p:spPr>
          <a:xfrm>
            <a:off x="4428000" y="4580280"/>
            <a:ext cx="1580760" cy="45684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Başlık 1"/>
          <p:cNvSpPr/>
          <p:nvPr/>
        </p:nvSpPr>
        <p:spPr>
          <a:xfrm>
            <a:off x="0" y="0"/>
            <a:ext cx="9143640" cy="62028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anchor="t">
            <a:noAutofit/>
          </a:bodyPr>
          <a:p>
            <a:pPr algn="just">
              <a:lnSpc>
                <a:spcPct val="100000"/>
              </a:lnSpc>
              <a:buNone/>
            </a:pPr>
            <a:r>
              <a:rPr b="0" lang="tr-TR" sz="2000" spc="-1" strike="noStrike">
                <a:solidFill>
                  <a:srgbClr val="ffffff"/>
                </a:solidFill>
                <a:latin typeface="Times New Roman"/>
              </a:rPr>
              <a:t>S1. Temel veri tiplerinden hangisi bellekte en az yer kaplar? </a:t>
            </a:r>
            <a:endParaRPr b="0" lang="en-US" sz="2000" spc="-1" strike="noStrike">
              <a:latin typeface="Arial"/>
            </a:endParaRPr>
          </a:p>
        </p:txBody>
      </p:sp>
      <p:sp>
        <p:nvSpPr>
          <p:cNvPr id="474" name="mmprod_feedback_7000"/>
          <p:cNvSpPr/>
          <p:nvPr/>
        </p:nvSpPr>
        <p:spPr>
          <a:xfrm>
            <a:off x="1580760" y="359424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Doğru - Devam için tıklayınız</a:t>
            </a:r>
            <a:endParaRPr b="0" lang="en-US" sz="1800" spc="-1" strike="noStrike">
              <a:latin typeface="Arial"/>
            </a:endParaRPr>
          </a:p>
        </p:txBody>
      </p:sp>
      <p:sp>
        <p:nvSpPr>
          <p:cNvPr id="475" name="mmprod_feedback_7002"/>
          <p:cNvSpPr/>
          <p:nvPr/>
        </p:nvSpPr>
        <p:spPr>
          <a:xfrm>
            <a:off x="4781160" y="359424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Yanlış - Devam için tıklayınız</a:t>
            </a:r>
            <a:endParaRPr b="0" lang="en-US" sz="1800" spc="-1" strike="noStrike">
              <a:latin typeface="Arial"/>
            </a:endParaRPr>
          </a:p>
        </p:txBody>
      </p:sp>
      <p:sp>
        <p:nvSpPr>
          <p:cNvPr id="476" name="mmprod_feedback_7009"/>
          <p:cNvSpPr/>
          <p:nvPr/>
        </p:nvSpPr>
        <p:spPr>
          <a:xfrm>
            <a:off x="2860920" y="420228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Doğru</a:t>
            </a:r>
            <a:endParaRPr b="0" lang="en-US" sz="1800" spc="-1" strike="noStrike">
              <a:latin typeface="Arial"/>
            </a:endParaRPr>
          </a:p>
        </p:txBody>
      </p:sp>
      <p:sp>
        <p:nvSpPr>
          <p:cNvPr id="477" name="mmprod_feedback_7006"/>
          <p:cNvSpPr/>
          <p:nvPr/>
        </p:nvSpPr>
        <p:spPr>
          <a:xfrm>
            <a:off x="2860920" y="3941640"/>
            <a:ext cx="512028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en-US" sz="1800" spc="-1" strike="noStrike">
                <a:solidFill>
                  <a:srgbClr val="2b333c"/>
                </a:solidFill>
                <a:latin typeface="Times New Roman"/>
              </a:rPr>
              <a:t>Cevabınız:</a:t>
            </a:r>
            <a:endParaRPr b="0" lang="en-US" sz="1800" spc="-1" strike="noStrike">
              <a:latin typeface="Arial"/>
            </a:endParaRPr>
          </a:p>
        </p:txBody>
      </p:sp>
      <p:sp>
        <p:nvSpPr>
          <p:cNvPr id="478" name="mmprod_feedback_7010"/>
          <p:cNvSpPr/>
          <p:nvPr/>
        </p:nvSpPr>
        <p:spPr>
          <a:xfrm>
            <a:off x="2860920" y="4462920"/>
            <a:ext cx="512028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en-US" sz="1800" spc="-1" strike="noStrike">
                <a:solidFill>
                  <a:srgbClr val="2b333c"/>
                </a:solidFill>
                <a:latin typeface="Times New Roman"/>
              </a:rPr>
              <a:t>Doğrusu:</a:t>
            </a:r>
            <a:endParaRPr b="0" lang="en-US" sz="1800" spc="-1" strike="noStrike">
              <a:latin typeface="Arial"/>
            </a:endParaRPr>
          </a:p>
        </p:txBody>
      </p:sp>
      <p:sp>
        <p:nvSpPr>
          <p:cNvPr id="479" name="mmprod_feedback_7011"/>
          <p:cNvSpPr/>
          <p:nvPr/>
        </p:nvSpPr>
        <p:spPr>
          <a:xfrm>
            <a:off x="2860920" y="420228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Soruyu cevaplamadan ilerleyemezsiniz!</a:t>
            </a:r>
            <a:endParaRPr b="0" lang="en-US" sz="1800" spc="-1" strike="noStrike">
              <a:latin typeface="Arial"/>
            </a:endParaRPr>
          </a:p>
        </p:txBody>
      </p:sp>
      <p:sp>
        <p:nvSpPr>
          <p:cNvPr id="480" name="mmprod_feedback_7007"/>
          <p:cNvSpPr/>
          <p:nvPr/>
        </p:nvSpPr>
        <p:spPr>
          <a:xfrm>
            <a:off x="2989080" y="445860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Devam etmeden önce soruyu cevaplayıınız</a:t>
            </a:r>
            <a:endParaRPr b="0" lang="en-US" sz="1800" spc="-1" strike="noStrike">
              <a:latin typeface="Arial"/>
            </a:endParaRPr>
          </a:p>
        </p:txBody>
      </p:sp>
      <p:grpSp>
        <p:nvGrpSpPr>
          <p:cNvPr id="481" name="mmprod_Button104"/>
          <p:cNvGrpSpPr/>
          <p:nvPr/>
        </p:nvGrpSpPr>
        <p:grpSpPr>
          <a:xfrm>
            <a:off x="5830200" y="4497840"/>
            <a:ext cx="870840" cy="312480"/>
            <a:chOff x="5830200" y="4497840"/>
            <a:chExt cx="870840" cy="312480"/>
          </a:xfrm>
        </p:grpSpPr>
        <p:sp>
          <p:nvSpPr>
            <p:cNvPr id="482" name="mmprod_ButtonShape104"/>
            <p:cNvSpPr/>
            <p:nvPr/>
          </p:nvSpPr>
          <p:spPr>
            <a:xfrm>
              <a:off x="5830200" y="4497840"/>
              <a:ext cx="870840" cy="31248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483" name="mmprod_ButtonText105"/>
            <p:cNvSpPr/>
            <p:nvPr/>
          </p:nvSpPr>
          <p:spPr>
            <a:xfrm>
              <a:off x="5855760" y="4523040"/>
              <a:ext cx="820080" cy="26172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rPr>
                <a:t>Tamam</a:t>
              </a:r>
              <a:endParaRPr b="0" lang="en-US" sz="1400" spc="-1" strike="noStrike">
                <a:latin typeface="Arial"/>
              </a:endParaRPr>
            </a:p>
          </p:txBody>
        </p:sp>
      </p:grpSp>
      <p:grpSp>
        <p:nvGrpSpPr>
          <p:cNvPr id="484" name="mmprod_Button106"/>
          <p:cNvGrpSpPr/>
          <p:nvPr/>
        </p:nvGrpSpPr>
        <p:grpSpPr>
          <a:xfrm>
            <a:off x="6790320" y="4497840"/>
            <a:ext cx="870840" cy="312480"/>
            <a:chOff x="6790320" y="4497840"/>
            <a:chExt cx="870840" cy="312480"/>
          </a:xfrm>
        </p:grpSpPr>
        <p:sp>
          <p:nvSpPr>
            <p:cNvPr id="485" name="mmprod_ButtonShape106"/>
            <p:cNvSpPr/>
            <p:nvPr/>
          </p:nvSpPr>
          <p:spPr>
            <a:xfrm>
              <a:off x="6790320" y="4497840"/>
              <a:ext cx="870840" cy="31248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486" name="mmprod_ButtonText107"/>
            <p:cNvSpPr/>
            <p:nvPr/>
          </p:nvSpPr>
          <p:spPr>
            <a:xfrm>
              <a:off x="6815880" y="4523040"/>
              <a:ext cx="820080" cy="26172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rPr>
                <a:t>Sil</a:t>
              </a:r>
              <a:endParaRPr b="0" lang="en-US" sz="1400" spc="-1" strike="noStrike">
                <a:latin typeface="Arial"/>
              </a:endParaRPr>
            </a:p>
          </p:txBody>
        </p:sp>
      </p:grpSp>
      <p:grpSp>
        <p:nvGrpSpPr>
          <p:cNvPr id="487" name="mmprod_answer10026"/>
          <p:cNvGrpSpPr/>
          <p:nvPr/>
        </p:nvGrpSpPr>
        <p:grpSpPr>
          <a:xfrm>
            <a:off x="1282680" y="777960"/>
            <a:ext cx="4490280" cy="273960"/>
            <a:chOff x="1282680" y="777960"/>
            <a:chExt cx="4490280" cy="273960"/>
          </a:xfrm>
        </p:grpSpPr>
        <p:sp>
          <p:nvSpPr>
            <p:cNvPr id="488" name="mmprod_s2_1041"/>
            <p:cNvSpPr/>
            <p:nvPr/>
          </p:nvSpPr>
          <p:spPr>
            <a:xfrm>
              <a:off x="1612800" y="777960"/>
              <a:ext cx="35532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A) </a:t>
              </a:r>
              <a:endParaRPr b="0" lang="en-US" sz="1800" spc="-1" strike="noStrike">
                <a:latin typeface="Arial"/>
              </a:endParaRPr>
            </a:p>
          </p:txBody>
        </p:sp>
        <p:sp>
          <p:nvSpPr>
            <p:cNvPr id="489" name="mmprod_s1_1021"/>
            <p:cNvSpPr/>
            <p:nvPr/>
          </p:nvSpPr>
          <p:spPr>
            <a:xfrm>
              <a:off x="1973160" y="777960"/>
              <a:ext cx="379980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int</a:t>
              </a:r>
              <a:endParaRPr b="0" lang="en-US" sz="1800" spc="-1" strike="noStrike">
                <a:latin typeface="Arial"/>
              </a:endParaRPr>
            </a:p>
          </p:txBody>
        </p:sp>
        <p:pic>
          <p:nvPicPr>
            <p:cNvPr id="490" name="mmprod_answer_input10026" descr=""/>
            <p:cNvPicPr/>
            <p:nvPr/>
          </p:nvPicPr>
          <p:blipFill>
            <a:blip r:embed="rId1"/>
            <a:stretch/>
          </p:blipFill>
          <p:spPr>
            <a:xfrm>
              <a:off x="1282680" y="812880"/>
              <a:ext cx="205200" cy="204120"/>
            </a:xfrm>
            <a:prstGeom prst="rect">
              <a:avLst/>
            </a:prstGeom>
            <a:ln w="0">
              <a:noFill/>
            </a:ln>
          </p:spPr>
        </p:pic>
      </p:grpSp>
      <p:grpSp>
        <p:nvGrpSpPr>
          <p:cNvPr id="491" name="mmprod_answer10028"/>
          <p:cNvGrpSpPr/>
          <p:nvPr/>
        </p:nvGrpSpPr>
        <p:grpSpPr>
          <a:xfrm>
            <a:off x="1282680" y="1225080"/>
            <a:ext cx="4490640" cy="273960"/>
            <a:chOff x="1282680" y="1225080"/>
            <a:chExt cx="4490640" cy="273960"/>
          </a:xfrm>
        </p:grpSpPr>
        <p:sp>
          <p:nvSpPr>
            <p:cNvPr id="492" name="mmprod_s2_1042"/>
            <p:cNvSpPr/>
            <p:nvPr/>
          </p:nvSpPr>
          <p:spPr>
            <a:xfrm>
              <a:off x="1612800" y="1225080"/>
              <a:ext cx="34884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B) </a:t>
              </a:r>
              <a:endParaRPr b="0" lang="en-US" sz="1800" spc="-1" strike="noStrike">
                <a:latin typeface="Arial"/>
              </a:endParaRPr>
            </a:p>
          </p:txBody>
        </p:sp>
        <p:sp>
          <p:nvSpPr>
            <p:cNvPr id="493" name="mmprod_s1_1022"/>
            <p:cNvSpPr/>
            <p:nvPr/>
          </p:nvSpPr>
          <p:spPr>
            <a:xfrm>
              <a:off x="1955880" y="1225080"/>
              <a:ext cx="381744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byte</a:t>
              </a:r>
              <a:endParaRPr b="0" lang="en-US" sz="1800" spc="-1" strike="noStrike">
                <a:latin typeface="Arial"/>
              </a:endParaRPr>
            </a:p>
          </p:txBody>
        </p:sp>
        <p:pic>
          <p:nvPicPr>
            <p:cNvPr id="494" name="mmprod_answer_input10028" descr=""/>
            <p:cNvPicPr/>
            <p:nvPr/>
          </p:nvPicPr>
          <p:blipFill>
            <a:blip r:embed="rId2"/>
            <a:stretch/>
          </p:blipFill>
          <p:spPr>
            <a:xfrm>
              <a:off x="1282680" y="1260000"/>
              <a:ext cx="205200" cy="204120"/>
            </a:xfrm>
            <a:prstGeom prst="rect">
              <a:avLst/>
            </a:prstGeom>
            <a:ln w="0">
              <a:noFill/>
            </a:ln>
          </p:spPr>
        </p:pic>
      </p:grpSp>
      <p:grpSp>
        <p:nvGrpSpPr>
          <p:cNvPr id="495" name="mmprod_answer10030"/>
          <p:cNvGrpSpPr/>
          <p:nvPr/>
        </p:nvGrpSpPr>
        <p:grpSpPr>
          <a:xfrm>
            <a:off x="1282680" y="1672200"/>
            <a:ext cx="4490280" cy="273960"/>
            <a:chOff x="1282680" y="1672200"/>
            <a:chExt cx="4490280" cy="273960"/>
          </a:xfrm>
        </p:grpSpPr>
        <p:sp>
          <p:nvSpPr>
            <p:cNvPr id="496" name="mmprod_s2_1043"/>
            <p:cNvSpPr/>
            <p:nvPr/>
          </p:nvSpPr>
          <p:spPr>
            <a:xfrm>
              <a:off x="1612800" y="1672200"/>
              <a:ext cx="35676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C) </a:t>
              </a:r>
              <a:endParaRPr b="0" lang="en-US" sz="1800" spc="-1" strike="noStrike">
                <a:latin typeface="Arial"/>
              </a:endParaRPr>
            </a:p>
          </p:txBody>
        </p:sp>
        <p:sp>
          <p:nvSpPr>
            <p:cNvPr id="497" name="mmprod_s1_1023"/>
            <p:cNvSpPr/>
            <p:nvPr/>
          </p:nvSpPr>
          <p:spPr>
            <a:xfrm>
              <a:off x="1968480" y="1672200"/>
              <a:ext cx="380448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char</a:t>
              </a:r>
              <a:endParaRPr b="0" lang="en-US" sz="1800" spc="-1" strike="noStrike">
                <a:latin typeface="Arial"/>
              </a:endParaRPr>
            </a:p>
          </p:txBody>
        </p:sp>
        <p:pic>
          <p:nvPicPr>
            <p:cNvPr id="498" name="mmprod_answer_input10030" descr=""/>
            <p:cNvPicPr/>
            <p:nvPr/>
          </p:nvPicPr>
          <p:blipFill>
            <a:blip r:embed="rId3"/>
            <a:stretch/>
          </p:blipFill>
          <p:spPr>
            <a:xfrm>
              <a:off x="1282680" y="1707120"/>
              <a:ext cx="205200" cy="204120"/>
            </a:xfrm>
            <a:prstGeom prst="rect">
              <a:avLst/>
            </a:prstGeom>
            <a:ln w="0">
              <a:noFill/>
            </a:ln>
          </p:spPr>
        </p:pic>
      </p:grpSp>
      <p:grpSp>
        <p:nvGrpSpPr>
          <p:cNvPr id="499" name="mmprod_answer10032"/>
          <p:cNvGrpSpPr/>
          <p:nvPr/>
        </p:nvGrpSpPr>
        <p:grpSpPr>
          <a:xfrm>
            <a:off x="1282680" y="2118960"/>
            <a:ext cx="4490280" cy="273960"/>
            <a:chOff x="1282680" y="2118960"/>
            <a:chExt cx="4490280" cy="273960"/>
          </a:xfrm>
        </p:grpSpPr>
        <p:sp>
          <p:nvSpPr>
            <p:cNvPr id="500" name="mmprod_s2_1044"/>
            <p:cNvSpPr/>
            <p:nvPr/>
          </p:nvSpPr>
          <p:spPr>
            <a:xfrm>
              <a:off x="1612800" y="2118960"/>
              <a:ext cx="36000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D) </a:t>
              </a:r>
              <a:endParaRPr b="0" lang="en-US" sz="1800" spc="-1" strike="noStrike">
                <a:latin typeface="Arial"/>
              </a:endParaRPr>
            </a:p>
          </p:txBody>
        </p:sp>
        <p:sp>
          <p:nvSpPr>
            <p:cNvPr id="501" name="mmprod_s1_1024"/>
            <p:cNvSpPr/>
            <p:nvPr/>
          </p:nvSpPr>
          <p:spPr>
            <a:xfrm>
              <a:off x="1968480" y="2118960"/>
              <a:ext cx="380448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String</a:t>
              </a:r>
              <a:endParaRPr b="0" lang="en-US" sz="1800" spc="-1" strike="noStrike">
                <a:latin typeface="Arial"/>
              </a:endParaRPr>
            </a:p>
          </p:txBody>
        </p:sp>
        <p:pic>
          <p:nvPicPr>
            <p:cNvPr id="502" name="mmprod_answer_input10032" descr=""/>
            <p:cNvPicPr/>
            <p:nvPr/>
          </p:nvPicPr>
          <p:blipFill>
            <a:blip r:embed="rId4"/>
            <a:stretch/>
          </p:blipFill>
          <p:spPr>
            <a:xfrm>
              <a:off x="1282680" y="2153880"/>
              <a:ext cx="205200" cy="204120"/>
            </a:xfrm>
            <a:prstGeom prst="rect">
              <a:avLst/>
            </a:prstGeom>
            <a:ln w="0">
              <a:noFill/>
            </a:ln>
          </p:spPr>
        </p:pic>
      </p:grpSp>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childTnLst>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499"/>
                                          </p:stCondLst>
                                        </p:cTn>
                                        <p:tgtEl>
                                          <p:spTgt spid="47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499"/>
                                          </p:stCondLst>
                                        </p:cTn>
                                        <p:tgtEl>
                                          <p:spTgt spid="47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499"/>
                                          </p:stCondLst>
                                        </p:cTn>
                                        <p:tgtEl>
                                          <p:spTgt spid="47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499"/>
                                          </p:stCondLst>
                                        </p:cTn>
                                        <p:tgtEl>
                                          <p:spTgt spid="47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499"/>
                                          </p:stCondLst>
                                        </p:cTn>
                                        <p:tgtEl>
                                          <p:spTgt spid="47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499"/>
                                          </p:stCondLst>
                                        </p:cTn>
                                        <p:tgtEl>
                                          <p:spTgt spid="47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499"/>
                                          </p:stCondLst>
                                        </p:cTn>
                                        <p:tgtEl>
                                          <p:spTgt spid="4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Başlık 1"/>
          <p:cNvSpPr/>
          <p:nvPr/>
        </p:nvSpPr>
        <p:spPr>
          <a:xfrm>
            <a:off x="-36360" y="-27360"/>
            <a:ext cx="9180000" cy="62028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anchor="t">
            <a:noAutofit/>
          </a:bodyPr>
          <a:p>
            <a:pPr algn="just">
              <a:lnSpc>
                <a:spcPct val="100000"/>
              </a:lnSpc>
              <a:buNone/>
            </a:pPr>
            <a:r>
              <a:rPr b="0" lang="tr-TR" sz="2000" spc="-1" strike="noStrike">
                <a:solidFill>
                  <a:srgbClr val="ffffff"/>
                </a:solidFill>
                <a:latin typeface="Times New Roman"/>
              </a:rPr>
              <a:t>S2. </a:t>
            </a:r>
            <a:r>
              <a:rPr b="0" lang="tr-TR" sz="2000" spc="-1" strike="noStrike">
                <a:solidFill>
                  <a:srgbClr val="ffffff"/>
                </a:solidFill>
                <a:latin typeface="Times New Roman"/>
              </a:rPr>
              <a:t>Aşağıdaki programın ekran çıktısı ne olur?</a:t>
            </a:r>
            <a:endParaRPr b="0" lang="en-US" sz="2000" spc="-1" strike="noStrike">
              <a:latin typeface="Arial"/>
            </a:endParaRPr>
          </a:p>
        </p:txBody>
      </p:sp>
      <p:sp>
        <p:nvSpPr>
          <p:cNvPr id="504" name="mmprod_feedback_7000"/>
          <p:cNvSpPr/>
          <p:nvPr/>
        </p:nvSpPr>
        <p:spPr>
          <a:xfrm>
            <a:off x="1580760" y="359424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Doğru - Devam için tıklayınız</a:t>
            </a:r>
            <a:endParaRPr b="0" lang="en-US" sz="1800" spc="-1" strike="noStrike">
              <a:latin typeface="Arial"/>
            </a:endParaRPr>
          </a:p>
        </p:txBody>
      </p:sp>
      <p:sp>
        <p:nvSpPr>
          <p:cNvPr id="505" name="mmprod_feedback_7002"/>
          <p:cNvSpPr/>
          <p:nvPr/>
        </p:nvSpPr>
        <p:spPr>
          <a:xfrm>
            <a:off x="4781160" y="359424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Yanlış - Devam için tıklayınız</a:t>
            </a:r>
            <a:endParaRPr b="0" lang="en-US" sz="1800" spc="-1" strike="noStrike">
              <a:latin typeface="Arial"/>
            </a:endParaRPr>
          </a:p>
        </p:txBody>
      </p:sp>
      <p:sp>
        <p:nvSpPr>
          <p:cNvPr id="506" name="mmprod_feedback_7009"/>
          <p:cNvSpPr/>
          <p:nvPr/>
        </p:nvSpPr>
        <p:spPr>
          <a:xfrm>
            <a:off x="2860920" y="420228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Doğru</a:t>
            </a:r>
            <a:endParaRPr b="0" lang="en-US" sz="1800" spc="-1" strike="noStrike">
              <a:latin typeface="Arial"/>
            </a:endParaRPr>
          </a:p>
        </p:txBody>
      </p:sp>
      <p:sp>
        <p:nvSpPr>
          <p:cNvPr id="507" name="mmprod_feedback_7006"/>
          <p:cNvSpPr/>
          <p:nvPr/>
        </p:nvSpPr>
        <p:spPr>
          <a:xfrm>
            <a:off x="2860920" y="3941640"/>
            <a:ext cx="512028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en-US" sz="1800" spc="-1" strike="noStrike">
                <a:solidFill>
                  <a:srgbClr val="2b333c"/>
                </a:solidFill>
                <a:latin typeface="Times New Roman"/>
              </a:rPr>
              <a:t>Cevabınız:</a:t>
            </a:r>
            <a:endParaRPr b="0" lang="en-US" sz="1800" spc="-1" strike="noStrike">
              <a:latin typeface="Arial"/>
            </a:endParaRPr>
          </a:p>
        </p:txBody>
      </p:sp>
      <p:sp>
        <p:nvSpPr>
          <p:cNvPr id="508" name="mmprod_feedback_7010"/>
          <p:cNvSpPr/>
          <p:nvPr/>
        </p:nvSpPr>
        <p:spPr>
          <a:xfrm>
            <a:off x="2860920" y="4462920"/>
            <a:ext cx="512028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en-US" sz="1800" spc="-1" strike="noStrike">
                <a:solidFill>
                  <a:srgbClr val="2b333c"/>
                </a:solidFill>
                <a:latin typeface="Times New Roman"/>
              </a:rPr>
              <a:t>Doğrusu:</a:t>
            </a:r>
            <a:endParaRPr b="0" lang="en-US" sz="1800" spc="-1" strike="noStrike">
              <a:latin typeface="Arial"/>
            </a:endParaRPr>
          </a:p>
        </p:txBody>
      </p:sp>
      <p:sp>
        <p:nvSpPr>
          <p:cNvPr id="509" name="mmprod_feedback_7011"/>
          <p:cNvSpPr/>
          <p:nvPr/>
        </p:nvSpPr>
        <p:spPr>
          <a:xfrm>
            <a:off x="2860920" y="420228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Soruyu cevaplamadan ilerleyemezsiniz!</a:t>
            </a:r>
            <a:endParaRPr b="0" lang="en-US" sz="1800" spc="-1" strike="noStrike">
              <a:latin typeface="Arial"/>
            </a:endParaRPr>
          </a:p>
        </p:txBody>
      </p:sp>
      <p:sp>
        <p:nvSpPr>
          <p:cNvPr id="510" name="mmprod_feedback_7007"/>
          <p:cNvSpPr/>
          <p:nvPr/>
        </p:nvSpPr>
        <p:spPr>
          <a:xfrm>
            <a:off x="2989080" y="445860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Devam etmeden önce soruyu cevaplayınız</a:t>
            </a:r>
            <a:endParaRPr b="0" lang="en-US" sz="1800" spc="-1" strike="noStrike">
              <a:latin typeface="Arial"/>
            </a:endParaRPr>
          </a:p>
        </p:txBody>
      </p:sp>
      <p:grpSp>
        <p:nvGrpSpPr>
          <p:cNvPr id="511" name="mmprod_Button104"/>
          <p:cNvGrpSpPr/>
          <p:nvPr/>
        </p:nvGrpSpPr>
        <p:grpSpPr>
          <a:xfrm>
            <a:off x="5830200" y="4497840"/>
            <a:ext cx="870840" cy="312480"/>
            <a:chOff x="5830200" y="4497840"/>
            <a:chExt cx="870840" cy="312480"/>
          </a:xfrm>
        </p:grpSpPr>
        <p:sp>
          <p:nvSpPr>
            <p:cNvPr id="512" name="mmprod_ButtonShape104"/>
            <p:cNvSpPr/>
            <p:nvPr/>
          </p:nvSpPr>
          <p:spPr>
            <a:xfrm>
              <a:off x="5830200" y="4497840"/>
              <a:ext cx="870840" cy="31248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513" name="mmprod_ButtonText105"/>
            <p:cNvSpPr/>
            <p:nvPr/>
          </p:nvSpPr>
          <p:spPr>
            <a:xfrm>
              <a:off x="5855760" y="4523040"/>
              <a:ext cx="820080" cy="26172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rPr>
                <a:t>Tamam</a:t>
              </a:r>
              <a:endParaRPr b="0" lang="en-US" sz="1400" spc="-1" strike="noStrike">
                <a:latin typeface="Arial"/>
              </a:endParaRPr>
            </a:p>
          </p:txBody>
        </p:sp>
      </p:grpSp>
      <p:grpSp>
        <p:nvGrpSpPr>
          <p:cNvPr id="514" name="mmprod_Button106"/>
          <p:cNvGrpSpPr/>
          <p:nvPr/>
        </p:nvGrpSpPr>
        <p:grpSpPr>
          <a:xfrm>
            <a:off x="6790320" y="4497840"/>
            <a:ext cx="870840" cy="312480"/>
            <a:chOff x="6790320" y="4497840"/>
            <a:chExt cx="870840" cy="312480"/>
          </a:xfrm>
        </p:grpSpPr>
        <p:sp>
          <p:nvSpPr>
            <p:cNvPr id="515" name="mmprod_ButtonShape106"/>
            <p:cNvSpPr/>
            <p:nvPr/>
          </p:nvSpPr>
          <p:spPr>
            <a:xfrm>
              <a:off x="6790320" y="4497840"/>
              <a:ext cx="870840" cy="31248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516" name="mmprod_ButtonText107"/>
            <p:cNvSpPr/>
            <p:nvPr/>
          </p:nvSpPr>
          <p:spPr>
            <a:xfrm>
              <a:off x="6815880" y="4523040"/>
              <a:ext cx="820080" cy="26172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rPr>
                <a:t>Sil</a:t>
              </a:r>
              <a:endParaRPr b="0" lang="en-US" sz="1400" spc="-1" strike="noStrike">
                <a:latin typeface="Arial"/>
              </a:endParaRPr>
            </a:p>
          </p:txBody>
        </p:sp>
      </p:grpSp>
      <p:sp>
        <p:nvSpPr>
          <p:cNvPr id="517" name="Dikdörtgen 1"/>
          <p:cNvSpPr/>
          <p:nvPr/>
        </p:nvSpPr>
        <p:spPr>
          <a:xfrm>
            <a:off x="395640" y="600480"/>
            <a:ext cx="4571640" cy="729000"/>
          </a:xfrm>
          <a:prstGeom prst="rect">
            <a:avLst/>
          </a:prstGeom>
          <a:noFill/>
          <a:ln w="0">
            <a:noFill/>
          </a:ln>
        </p:spPr>
        <p:style>
          <a:lnRef idx="0"/>
          <a:fillRef idx="0"/>
          <a:effectRef idx="0"/>
          <a:fontRef idx="minor"/>
        </p:style>
        <p:txBody>
          <a:bodyPr lIns="90000" rIns="90000" tIns="45000" bIns="45000" anchor="t">
            <a:spAutoFit/>
          </a:bodyPr>
          <a:p>
            <a:pPr marL="449640">
              <a:lnSpc>
                <a:spcPct val="100000"/>
              </a:lnSpc>
              <a:buNone/>
            </a:pPr>
            <a:r>
              <a:rPr b="0" lang="tr-TR" sz="1400" spc="-1" strike="noStrike">
                <a:solidFill>
                  <a:srgbClr val="000000"/>
                </a:solidFill>
                <a:latin typeface="Courier New"/>
                <a:ea typeface="Calibri"/>
              </a:rPr>
              <a:t>String il = </a:t>
            </a:r>
            <a:r>
              <a:rPr b="0" lang="tr-TR" sz="1400" spc="-1" strike="noStrike">
                <a:solidFill>
                  <a:srgbClr val="2a00ff"/>
                </a:solidFill>
                <a:latin typeface="Courier New"/>
                <a:ea typeface="Calibri"/>
              </a:rPr>
              <a:t>"Sakarya"</a:t>
            </a:r>
            <a:r>
              <a:rPr b="0" lang="tr-TR" sz="1400" spc="-1" strike="noStrike">
                <a:solidFill>
                  <a:srgbClr val="000000"/>
                </a:solidFill>
                <a:latin typeface="Courier New"/>
                <a:ea typeface="Calibri"/>
              </a:rPr>
              <a:t>;</a:t>
            </a:r>
            <a:endParaRPr b="0" lang="en-US" sz="1400" spc="-1" strike="noStrike">
              <a:latin typeface="Arial"/>
            </a:endParaRPr>
          </a:p>
          <a:p>
            <a:pPr marL="449640">
              <a:lnSpc>
                <a:spcPct val="100000"/>
              </a:lnSpc>
              <a:buNone/>
            </a:pPr>
            <a:r>
              <a:rPr b="0" lang="tr-TR" sz="1400" spc="-1" strike="noStrike">
                <a:solidFill>
                  <a:srgbClr val="000000"/>
                </a:solidFill>
                <a:latin typeface="Courier New"/>
                <a:ea typeface="Calibri"/>
              </a:rPr>
              <a:t>System.</a:t>
            </a:r>
            <a:r>
              <a:rPr b="0" i="1" lang="tr-TR" sz="1400" spc="-1" strike="noStrike">
                <a:solidFill>
                  <a:srgbClr val="0000c0"/>
                </a:solidFill>
                <a:latin typeface="Courier New"/>
                <a:ea typeface="Calibri"/>
              </a:rPr>
              <a:t>out</a:t>
            </a:r>
            <a:r>
              <a:rPr b="0" lang="tr-TR" sz="1400" spc="-1" strike="noStrike">
                <a:solidFill>
                  <a:srgbClr val="000000"/>
                </a:solidFill>
                <a:latin typeface="Courier New"/>
                <a:ea typeface="Calibri"/>
              </a:rPr>
              <a:t>.print(il + 5 + 4 + </a:t>
            </a:r>
            <a:r>
              <a:rPr b="0" lang="tr-TR" sz="1400" spc="-1" strike="noStrike">
                <a:solidFill>
                  <a:srgbClr val="2a00ff"/>
                </a:solidFill>
                <a:latin typeface="Courier New"/>
                <a:ea typeface="Calibri"/>
              </a:rPr>
              <a:t>"\t"</a:t>
            </a:r>
            <a:r>
              <a:rPr b="0" lang="tr-TR" sz="1400" spc="-1" strike="noStrike">
                <a:solidFill>
                  <a:srgbClr val="000000"/>
                </a:solidFill>
                <a:latin typeface="Courier New"/>
                <a:ea typeface="Calibri"/>
              </a:rPr>
              <a:t>);</a:t>
            </a:r>
            <a:endParaRPr b="0" lang="en-US" sz="1400" spc="-1" strike="noStrike">
              <a:latin typeface="Arial"/>
            </a:endParaRPr>
          </a:p>
          <a:p>
            <a:pPr marL="449640">
              <a:lnSpc>
                <a:spcPct val="100000"/>
              </a:lnSpc>
              <a:buNone/>
            </a:pPr>
            <a:r>
              <a:rPr b="0" lang="tr-TR" sz="1400" spc="-1" strike="noStrike">
                <a:solidFill>
                  <a:srgbClr val="000000"/>
                </a:solidFill>
                <a:latin typeface="Courier New"/>
                <a:ea typeface="Calibri"/>
              </a:rPr>
              <a:t>System.</a:t>
            </a:r>
            <a:r>
              <a:rPr b="0" i="1" lang="tr-TR" sz="1400" spc="-1" strike="noStrike">
                <a:solidFill>
                  <a:srgbClr val="0000c0"/>
                </a:solidFill>
                <a:latin typeface="Courier New"/>
                <a:ea typeface="Calibri"/>
              </a:rPr>
              <a:t>out</a:t>
            </a:r>
            <a:r>
              <a:rPr b="0" lang="tr-TR" sz="1400" spc="-1" strike="noStrike">
                <a:solidFill>
                  <a:srgbClr val="000000"/>
                </a:solidFill>
                <a:latin typeface="Courier New"/>
                <a:ea typeface="Calibri"/>
              </a:rPr>
              <a:t>.print(5 + 4 + il);</a:t>
            </a:r>
            <a:r>
              <a:rPr b="0" lang="tr-TR" sz="1400" spc="-1" strike="noStrike">
                <a:solidFill>
                  <a:srgbClr val="000000"/>
                </a:solidFill>
                <a:latin typeface="Courier New"/>
                <a:ea typeface="Times New Roman"/>
              </a:rPr>
              <a:t> </a:t>
            </a:r>
            <a:endParaRPr b="0" lang="en-US" sz="1400" spc="-1" strike="noStrike">
              <a:latin typeface="Arial"/>
            </a:endParaRPr>
          </a:p>
        </p:txBody>
      </p:sp>
      <p:grpSp>
        <p:nvGrpSpPr>
          <p:cNvPr id="518" name="mmprod_answer10038"/>
          <p:cNvGrpSpPr/>
          <p:nvPr/>
        </p:nvGrpSpPr>
        <p:grpSpPr>
          <a:xfrm>
            <a:off x="1280160" y="1669680"/>
            <a:ext cx="4490280" cy="273960"/>
            <a:chOff x="1280160" y="1669680"/>
            <a:chExt cx="4490280" cy="273960"/>
          </a:xfrm>
        </p:grpSpPr>
        <p:sp>
          <p:nvSpPr>
            <p:cNvPr id="519" name="mmprod_s2_1041"/>
            <p:cNvSpPr/>
            <p:nvPr/>
          </p:nvSpPr>
          <p:spPr>
            <a:xfrm>
              <a:off x="1610280" y="1669680"/>
              <a:ext cx="35532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A) </a:t>
              </a:r>
              <a:endParaRPr b="0" lang="en-US" sz="1800" spc="-1" strike="noStrike">
                <a:latin typeface="Arial"/>
              </a:endParaRPr>
            </a:p>
          </p:txBody>
        </p:sp>
        <p:sp>
          <p:nvSpPr>
            <p:cNvPr id="520" name="mmprod_s1_1021"/>
            <p:cNvSpPr/>
            <p:nvPr/>
          </p:nvSpPr>
          <p:spPr>
            <a:xfrm>
              <a:off x="1965960" y="1669680"/>
              <a:ext cx="380448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Sakarya54Sakarya</a:t>
              </a:r>
              <a:endParaRPr b="0" lang="en-US" sz="1800" spc="-1" strike="noStrike">
                <a:latin typeface="Arial"/>
              </a:endParaRPr>
            </a:p>
          </p:txBody>
        </p:sp>
        <p:pic>
          <p:nvPicPr>
            <p:cNvPr id="521" name="mmprod_answer_input10038" descr=""/>
            <p:cNvPicPr/>
            <p:nvPr/>
          </p:nvPicPr>
          <p:blipFill>
            <a:blip r:embed="rId1"/>
            <a:stretch/>
          </p:blipFill>
          <p:spPr>
            <a:xfrm>
              <a:off x="1280160" y="1704600"/>
              <a:ext cx="205200" cy="204120"/>
            </a:xfrm>
            <a:prstGeom prst="rect">
              <a:avLst/>
            </a:prstGeom>
            <a:ln w="0">
              <a:noFill/>
            </a:ln>
          </p:spPr>
        </p:pic>
      </p:grpSp>
      <p:grpSp>
        <p:nvGrpSpPr>
          <p:cNvPr id="522" name="mmprod_answer10040"/>
          <p:cNvGrpSpPr/>
          <p:nvPr/>
        </p:nvGrpSpPr>
        <p:grpSpPr>
          <a:xfrm>
            <a:off x="1280160" y="2116440"/>
            <a:ext cx="4490640" cy="273960"/>
            <a:chOff x="1280160" y="2116440"/>
            <a:chExt cx="4490640" cy="273960"/>
          </a:xfrm>
        </p:grpSpPr>
        <p:sp>
          <p:nvSpPr>
            <p:cNvPr id="523" name="mmprod_s2_1042"/>
            <p:cNvSpPr/>
            <p:nvPr/>
          </p:nvSpPr>
          <p:spPr>
            <a:xfrm>
              <a:off x="1610280" y="2116440"/>
              <a:ext cx="34884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B) </a:t>
              </a:r>
              <a:endParaRPr b="0" lang="en-US" sz="1800" spc="-1" strike="noStrike">
                <a:latin typeface="Arial"/>
              </a:endParaRPr>
            </a:p>
          </p:txBody>
        </p:sp>
        <p:sp>
          <p:nvSpPr>
            <p:cNvPr id="524" name="mmprod_s1_1022"/>
            <p:cNvSpPr/>
            <p:nvPr/>
          </p:nvSpPr>
          <p:spPr>
            <a:xfrm>
              <a:off x="1953360" y="2116440"/>
              <a:ext cx="381744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9Sakarya</a:t>
              </a:r>
              <a:endParaRPr b="0" lang="en-US" sz="1800" spc="-1" strike="noStrike">
                <a:latin typeface="Arial"/>
              </a:endParaRPr>
            </a:p>
          </p:txBody>
        </p:sp>
        <p:pic>
          <p:nvPicPr>
            <p:cNvPr id="525" name="mmprod_answer_input10040" descr=""/>
            <p:cNvPicPr/>
            <p:nvPr/>
          </p:nvPicPr>
          <p:blipFill>
            <a:blip r:embed="rId2"/>
            <a:stretch/>
          </p:blipFill>
          <p:spPr>
            <a:xfrm>
              <a:off x="1280160" y="2151360"/>
              <a:ext cx="205200" cy="204120"/>
            </a:xfrm>
            <a:prstGeom prst="rect">
              <a:avLst/>
            </a:prstGeom>
            <a:ln w="0">
              <a:noFill/>
            </a:ln>
          </p:spPr>
        </p:pic>
      </p:grpSp>
      <p:grpSp>
        <p:nvGrpSpPr>
          <p:cNvPr id="526" name="mmprod_answer10042"/>
          <p:cNvGrpSpPr/>
          <p:nvPr/>
        </p:nvGrpSpPr>
        <p:grpSpPr>
          <a:xfrm>
            <a:off x="1280160" y="2563560"/>
            <a:ext cx="4490280" cy="273960"/>
            <a:chOff x="1280160" y="2563560"/>
            <a:chExt cx="4490280" cy="273960"/>
          </a:xfrm>
        </p:grpSpPr>
        <p:sp>
          <p:nvSpPr>
            <p:cNvPr id="527" name="mmprod_s2_1043"/>
            <p:cNvSpPr/>
            <p:nvPr/>
          </p:nvSpPr>
          <p:spPr>
            <a:xfrm>
              <a:off x="1610280" y="2563560"/>
              <a:ext cx="35676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C) </a:t>
              </a:r>
              <a:endParaRPr b="0" lang="en-US" sz="1800" spc="-1" strike="noStrike">
                <a:latin typeface="Arial"/>
              </a:endParaRPr>
            </a:p>
          </p:txBody>
        </p:sp>
        <p:sp>
          <p:nvSpPr>
            <p:cNvPr id="528" name="mmprod_s1_1023"/>
            <p:cNvSpPr/>
            <p:nvPr/>
          </p:nvSpPr>
          <p:spPr>
            <a:xfrm>
              <a:off x="1965960" y="2563560"/>
              <a:ext cx="380448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Sakarya54  9Sakarya</a:t>
              </a:r>
              <a:endParaRPr b="0" lang="en-US" sz="1800" spc="-1" strike="noStrike">
                <a:latin typeface="Arial"/>
              </a:endParaRPr>
            </a:p>
          </p:txBody>
        </p:sp>
        <p:pic>
          <p:nvPicPr>
            <p:cNvPr id="529" name="mmprod_answer_input10042" descr=""/>
            <p:cNvPicPr/>
            <p:nvPr/>
          </p:nvPicPr>
          <p:blipFill>
            <a:blip r:embed="rId3"/>
            <a:stretch/>
          </p:blipFill>
          <p:spPr>
            <a:xfrm>
              <a:off x="1280160" y="2598480"/>
              <a:ext cx="205200" cy="204120"/>
            </a:xfrm>
            <a:prstGeom prst="rect">
              <a:avLst/>
            </a:prstGeom>
            <a:ln w="0">
              <a:noFill/>
            </a:ln>
          </p:spPr>
        </p:pic>
      </p:grpSp>
      <p:grpSp>
        <p:nvGrpSpPr>
          <p:cNvPr id="530" name="mmprod_answer10044"/>
          <p:cNvGrpSpPr/>
          <p:nvPr/>
        </p:nvGrpSpPr>
        <p:grpSpPr>
          <a:xfrm>
            <a:off x="1280160" y="3010680"/>
            <a:ext cx="4490280" cy="273960"/>
            <a:chOff x="1280160" y="3010680"/>
            <a:chExt cx="4490280" cy="273960"/>
          </a:xfrm>
        </p:grpSpPr>
        <p:sp>
          <p:nvSpPr>
            <p:cNvPr id="531" name="mmprod_s2_1044"/>
            <p:cNvSpPr/>
            <p:nvPr/>
          </p:nvSpPr>
          <p:spPr>
            <a:xfrm>
              <a:off x="1610280" y="3010680"/>
              <a:ext cx="36000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D) </a:t>
              </a:r>
              <a:endParaRPr b="0" lang="en-US" sz="1800" spc="-1" strike="noStrike">
                <a:latin typeface="Arial"/>
              </a:endParaRPr>
            </a:p>
          </p:txBody>
        </p:sp>
        <p:sp>
          <p:nvSpPr>
            <p:cNvPr id="532" name="mmprod_s1_1024"/>
            <p:cNvSpPr/>
            <p:nvPr/>
          </p:nvSpPr>
          <p:spPr>
            <a:xfrm>
              <a:off x="1965960" y="3010680"/>
              <a:ext cx="380448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Sakarya9</a:t>
              </a:r>
              <a:r>
                <a:rPr b="0" lang="tr-TR" sz="1800" spc="-1" strike="noStrike">
                  <a:solidFill>
                    <a:srgbClr val="000000"/>
                  </a:solidFill>
                  <a:latin typeface="Times New Roman"/>
                </a:rPr>
                <a:t>	</a:t>
              </a:r>
              <a:r>
                <a:rPr b="0" lang="tr-TR" sz="1800" spc="-1" strike="noStrike">
                  <a:solidFill>
                    <a:srgbClr val="000000"/>
                  </a:solidFill>
                  <a:latin typeface="Times New Roman"/>
                </a:rPr>
                <a:t>   9Sakarya</a:t>
              </a:r>
              <a:endParaRPr b="0" lang="en-US" sz="1800" spc="-1" strike="noStrike">
                <a:latin typeface="Arial"/>
              </a:endParaRPr>
            </a:p>
          </p:txBody>
        </p:sp>
        <p:pic>
          <p:nvPicPr>
            <p:cNvPr id="533" name="mmprod_answer_input10044" descr=""/>
            <p:cNvPicPr/>
            <p:nvPr/>
          </p:nvPicPr>
          <p:blipFill>
            <a:blip r:embed="rId4"/>
            <a:stretch/>
          </p:blipFill>
          <p:spPr>
            <a:xfrm>
              <a:off x="1280160" y="3045600"/>
              <a:ext cx="205200" cy="204120"/>
            </a:xfrm>
            <a:prstGeom prst="rect">
              <a:avLst/>
            </a:prstGeom>
            <a:ln w="0">
              <a:noFill/>
            </a:ln>
          </p:spPr>
        </p:pic>
      </p:grpSp>
    </p:spTree>
  </p:cSld>
  <mc:AlternateContent>
    <mc:Choice Requires="p14">
      <p:transition spd="slow" p14:dur="2000"/>
    </mc:Choice>
    <mc:Fallback>
      <p:transition spd="slow"/>
    </mc:Fallback>
  </mc:AlternateContent>
  <p:timing>
    <p:tnLst>
      <p:par>
        <p:cTn id="61" dur="indefinite" restart="never" nodeType="tmRoot">
          <p:childTnLst>
            <p:seq>
              <p:cTn id="62" dur="indefinite" nodeType="mainSeq">
                <p:childTnLst>
                  <p:par>
                    <p:cTn id="63" fill="hold">
                      <p:stCondLst>
                        <p:cond delay="indefinite"/>
                      </p:stCondLst>
                      <p:childTnLst>
                        <p:par>
                          <p:cTn id="64" fill="hold">
                            <p:stCondLst>
                              <p:cond delay="0"/>
                            </p:stCondLst>
                            <p:childTnLst>
                              <p:par>
                                <p:cTn id="65" nodeType="clickEffect" fill="hold" presetClass="entr" presetID="1">
                                  <p:stCondLst>
                                    <p:cond delay="0"/>
                                  </p:stCondLst>
                                  <p:childTnLst>
                                    <p:set>
                                      <p:cBhvr>
                                        <p:cTn id="66" dur="1" fill="hold">
                                          <p:stCondLst>
                                            <p:cond delay="499"/>
                                          </p:stCondLst>
                                        </p:cTn>
                                        <p:tgtEl>
                                          <p:spTgt spid="50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nodeType="clickEffect" fill="hold" presetClass="entr" presetID="1">
                                  <p:stCondLst>
                                    <p:cond delay="0"/>
                                  </p:stCondLst>
                                  <p:childTnLst>
                                    <p:set>
                                      <p:cBhvr>
                                        <p:cTn id="70" dur="1" fill="hold">
                                          <p:stCondLst>
                                            <p:cond delay="499"/>
                                          </p:stCondLst>
                                        </p:cTn>
                                        <p:tgtEl>
                                          <p:spTgt spid="50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nodeType="clickEffect" fill="hold" presetClass="entr" presetID="1">
                                  <p:stCondLst>
                                    <p:cond delay="0"/>
                                  </p:stCondLst>
                                  <p:childTnLst>
                                    <p:set>
                                      <p:cBhvr>
                                        <p:cTn id="74" dur="1" fill="hold">
                                          <p:stCondLst>
                                            <p:cond delay="499"/>
                                          </p:stCondLst>
                                        </p:cTn>
                                        <p:tgtEl>
                                          <p:spTgt spid="50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499"/>
                                          </p:stCondLst>
                                        </p:cTn>
                                        <p:tgtEl>
                                          <p:spTgt spid="50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499"/>
                                          </p:stCondLst>
                                        </p:cTn>
                                        <p:tgtEl>
                                          <p:spTgt spid="50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499"/>
                                          </p:stCondLst>
                                        </p:cTn>
                                        <p:tgtEl>
                                          <p:spTgt spid="50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499"/>
                                          </p:stCondLst>
                                        </p:cTn>
                                        <p:tgtEl>
                                          <p:spTgt spid="5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4" name="Başlık 1"/>
          <p:cNvSpPr/>
          <p:nvPr/>
        </p:nvSpPr>
        <p:spPr>
          <a:xfrm>
            <a:off x="0" y="11520"/>
            <a:ext cx="9143640" cy="62028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anchor="t">
            <a:noAutofit/>
          </a:bodyPr>
          <a:p>
            <a:pPr algn="just">
              <a:lnSpc>
                <a:spcPct val="100000"/>
              </a:lnSpc>
              <a:buNone/>
            </a:pPr>
            <a:r>
              <a:rPr b="0" lang="tr-TR" sz="2000" spc="-1" strike="noStrike">
                <a:solidFill>
                  <a:srgbClr val="ffffff"/>
                </a:solidFill>
                <a:latin typeface="Times New Roman"/>
              </a:rPr>
              <a:t>S</a:t>
            </a:r>
            <a:r>
              <a:rPr b="0" lang="tr-TR" sz="2000" spc="-1" strike="noStrike">
                <a:solidFill>
                  <a:srgbClr val="ffffff"/>
                </a:solidFill>
                <a:latin typeface="Times New Roman"/>
              </a:rPr>
              <a:t>3. Aşağıdaki değişken isimlerinden hangisi doğru tanımlanmamıştır?</a:t>
            </a:r>
            <a:endParaRPr b="0" lang="en-US" sz="2000" spc="-1" strike="noStrike">
              <a:latin typeface="Arial"/>
            </a:endParaRPr>
          </a:p>
        </p:txBody>
      </p:sp>
      <p:sp>
        <p:nvSpPr>
          <p:cNvPr id="535" name="mmprod_feedback_7000"/>
          <p:cNvSpPr/>
          <p:nvPr/>
        </p:nvSpPr>
        <p:spPr>
          <a:xfrm>
            <a:off x="1407240" y="399420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Doğru - Devam için tıklayınız</a:t>
            </a:r>
            <a:endParaRPr b="0" lang="en-US" sz="1800" spc="-1" strike="noStrike">
              <a:latin typeface="Arial"/>
            </a:endParaRPr>
          </a:p>
        </p:txBody>
      </p:sp>
      <p:sp>
        <p:nvSpPr>
          <p:cNvPr id="536" name="mmprod_feedback_7002"/>
          <p:cNvSpPr/>
          <p:nvPr/>
        </p:nvSpPr>
        <p:spPr>
          <a:xfrm>
            <a:off x="4607640" y="399420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Yanlış - Devam için tıklayınız</a:t>
            </a:r>
            <a:endParaRPr b="0" lang="en-US" sz="1800" spc="-1" strike="noStrike">
              <a:latin typeface="Arial"/>
            </a:endParaRPr>
          </a:p>
        </p:txBody>
      </p:sp>
      <p:sp>
        <p:nvSpPr>
          <p:cNvPr id="537" name="mmprod_feedback_7009"/>
          <p:cNvSpPr/>
          <p:nvPr/>
        </p:nvSpPr>
        <p:spPr>
          <a:xfrm>
            <a:off x="2687400" y="460260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Doğru</a:t>
            </a:r>
            <a:endParaRPr b="0" lang="en-US" sz="1800" spc="-1" strike="noStrike">
              <a:latin typeface="Arial"/>
            </a:endParaRPr>
          </a:p>
        </p:txBody>
      </p:sp>
      <p:sp>
        <p:nvSpPr>
          <p:cNvPr id="538" name="mmprod_feedback_7006"/>
          <p:cNvSpPr/>
          <p:nvPr/>
        </p:nvSpPr>
        <p:spPr>
          <a:xfrm>
            <a:off x="2687400" y="4341960"/>
            <a:ext cx="512028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en-US" sz="1800" spc="-1" strike="noStrike">
                <a:solidFill>
                  <a:srgbClr val="2b333c"/>
                </a:solidFill>
                <a:latin typeface="Times New Roman"/>
              </a:rPr>
              <a:t>Cevabınız:</a:t>
            </a:r>
            <a:endParaRPr b="0" lang="en-US" sz="1800" spc="-1" strike="noStrike">
              <a:latin typeface="Arial"/>
            </a:endParaRPr>
          </a:p>
        </p:txBody>
      </p:sp>
      <p:sp>
        <p:nvSpPr>
          <p:cNvPr id="539" name="mmprod_feedback_7010"/>
          <p:cNvSpPr/>
          <p:nvPr/>
        </p:nvSpPr>
        <p:spPr>
          <a:xfrm>
            <a:off x="2687400" y="4862880"/>
            <a:ext cx="512028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en-US" sz="1800" spc="-1" strike="noStrike">
                <a:solidFill>
                  <a:srgbClr val="2b333c"/>
                </a:solidFill>
                <a:latin typeface="Times New Roman"/>
              </a:rPr>
              <a:t>Doğrusu:</a:t>
            </a:r>
            <a:endParaRPr b="0" lang="en-US" sz="1800" spc="-1" strike="noStrike">
              <a:latin typeface="Arial"/>
            </a:endParaRPr>
          </a:p>
        </p:txBody>
      </p:sp>
      <p:sp>
        <p:nvSpPr>
          <p:cNvPr id="540" name="mmprod_feedback_7011"/>
          <p:cNvSpPr/>
          <p:nvPr/>
        </p:nvSpPr>
        <p:spPr>
          <a:xfrm>
            <a:off x="2687400" y="460260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Soruyu cevaplamadan ilerleyemezsiniz!</a:t>
            </a:r>
            <a:endParaRPr b="0" lang="en-US" sz="1800" spc="-1" strike="noStrike">
              <a:latin typeface="Arial"/>
            </a:endParaRPr>
          </a:p>
        </p:txBody>
      </p:sp>
      <p:sp>
        <p:nvSpPr>
          <p:cNvPr id="541" name="mmprod_feedback_7007"/>
          <p:cNvSpPr/>
          <p:nvPr/>
        </p:nvSpPr>
        <p:spPr>
          <a:xfrm>
            <a:off x="2815200" y="485856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Devam etmeden önce soruyu cevaplayınız</a:t>
            </a:r>
            <a:endParaRPr b="0" lang="en-US" sz="1800" spc="-1" strike="noStrike">
              <a:latin typeface="Arial"/>
            </a:endParaRPr>
          </a:p>
        </p:txBody>
      </p:sp>
      <p:grpSp>
        <p:nvGrpSpPr>
          <p:cNvPr id="542" name="mmprod_Button104"/>
          <p:cNvGrpSpPr/>
          <p:nvPr/>
        </p:nvGrpSpPr>
        <p:grpSpPr>
          <a:xfrm>
            <a:off x="5656680" y="4897800"/>
            <a:ext cx="870840" cy="312480"/>
            <a:chOff x="5656680" y="4897800"/>
            <a:chExt cx="870840" cy="312480"/>
          </a:xfrm>
        </p:grpSpPr>
        <p:sp>
          <p:nvSpPr>
            <p:cNvPr id="543" name="mmprod_ButtonShape104"/>
            <p:cNvSpPr/>
            <p:nvPr/>
          </p:nvSpPr>
          <p:spPr>
            <a:xfrm>
              <a:off x="5656680" y="4897800"/>
              <a:ext cx="870840" cy="31248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544" name="mmprod_ButtonText105"/>
            <p:cNvSpPr/>
            <p:nvPr/>
          </p:nvSpPr>
          <p:spPr>
            <a:xfrm>
              <a:off x="5681880" y="4923360"/>
              <a:ext cx="820080" cy="26172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rPr>
                <a:t>Tamam</a:t>
              </a:r>
              <a:endParaRPr b="0" lang="en-US" sz="1400" spc="-1" strike="noStrike">
                <a:latin typeface="Arial"/>
              </a:endParaRPr>
            </a:p>
          </p:txBody>
        </p:sp>
      </p:grpSp>
      <p:grpSp>
        <p:nvGrpSpPr>
          <p:cNvPr id="545" name="mmprod_Button106"/>
          <p:cNvGrpSpPr/>
          <p:nvPr/>
        </p:nvGrpSpPr>
        <p:grpSpPr>
          <a:xfrm>
            <a:off x="6616800" y="4897800"/>
            <a:ext cx="870840" cy="312480"/>
            <a:chOff x="6616800" y="4897800"/>
            <a:chExt cx="870840" cy="312480"/>
          </a:xfrm>
        </p:grpSpPr>
        <p:sp>
          <p:nvSpPr>
            <p:cNvPr id="546" name="mmprod_ButtonShape106"/>
            <p:cNvSpPr/>
            <p:nvPr/>
          </p:nvSpPr>
          <p:spPr>
            <a:xfrm>
              <a:off x="6616800" y="4897800"/>
              <a:ext cx="870840" cy="31248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547" name="mmprod_ButtonText107"/>
            <p:cNvSpPr/>
            <p:nvPr/>
          </p:nvSpPr>
          <p:spPr>
            <a:xfrm>
              <a:off x="6642000" y="4923360"/>
              <a:ext cx="820080" cy="26172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rPr>
                <a:t>Sil</a:t>
              </a:r>
              <a:endParaRPr b="0" lang="en-US" sz="1400" spc="-1" strike="noStrike">
                <a:latin typeface="Arial"/>
              </a:endParaRPr>
            </a:p>
          </p:txBody>
        </p:sp>
      </p:grpSp>
      <p:grpSp>
        <p:nvGrpSpPr>
          <p:cNvPr id="548" name="mmprod_answer10050"/>
          <p:cNvGrpSpPr/>
          <p:nvPr/>
        </p:nvGrpSpPr>
        <p:grpSpPr>
          <a:xfrm>
            <a:off x="1280520" y="1776960"/>
            <a:ext cx="4490280" cy="273960"/>
            <a:chOff x="1280520" y="1776960"/>
            <a:chExt cx="4490280" cy="273960"/>
          </a:xfrm>
        </p:grpSpPr>
        <p:sp>
          <p:nvSpPr>
            <p:cNvPr id="549" name="mmprod_s2_1041"/>
            <p:cNvSpPr/>
            <p:nvPr/>
          </p:nvSpPr>
          <p:spPr>
            <a:xfrm>
              <a:off x="1610640" y="1776960"/>
              <a:ext cx="35532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A) </a:t>
              </a:r>
              <a:endParaRPr b="0" lang="en-US" sz="1800" spc="-1" strike="noStrike">
                <a:latin typeface="Arial"/>
              </a:endParaRPr>
            </a:p>
          </p:txBody>
        </p:sp>
        <p:sp>
          <p:nvSpPr>
            <p:cNvPr id="550" name="mmprod_s1_1021"/>
            <p:cNvSpPr/>
            <p:nvPr/>
          </p:nvSpPr>
          <p:spPr>
            <a:xfrm>
              <a:off x="1966320" y="1776960"/>
              <a:ext cx="380448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Ad8Soyad</a:t>
              </a:r>
              <a:endParaRPr b="0" lang="en-US" sz="1800" spc="-1" strike="noStrike">
                <a:latin typeface="Arial"/>
              </a:endParaRPr>
            </a:p>
          </p:txBody>
        </p:sp>
        <p:pic>
          <p:nvPicPr>
            <p:cNvPr id="551" name="mmprod_answer_input10050" descr=""/>
            <p:cNvPicPr/>
            <p:nvPr/>
          </p:nvPicPr>
          <p:blipFill>
            <a:blip r:embed="rId1"/>
            <a:stretch/>
          </p:blipFill>
          <p:spPr>
            <a:xfrm>
              <a:off x="1280520" y="1811880"/>
              <a:ext cx="205200" cy="204120"/>
            </a:xfrm>
            <a:prstGeom prst="rect">
              <a:avLst/>
            </a:prstGeom>
            <a:ln w="0">
              <a:noFill/>
            </a:ln>
          </p:spPr>
        </p:pic>
      </p:grpSp>
      <p:grpSp>
        <p:nvGrpSpPr>
          <p:cNvPr id="552" name="mmprod_answer10052"/>
          <p:cNvGrpSpPr/>
          <p:nvPr/>
        </p:nvGrpSpPr>
        <p:grpSpPr>
          <a:xfrm>
            <a:off x="1280520" y="2203200"/>
            <a:ext cx="4490640" cy="273960"/>
            <a:chOff x="1280520" y="2203200"/>
            <a:chExt cx="4490640" cy="273960"/>
          </a:xfrm>
        </p:grpSpPr>
        <p:sp>
          <p:nvSpPr>
            <p:cNvPr id="553" name="mmprod_s2_1042"/>
            <p:cNvSpPr/>
            <p:nvPr/>
          </p:nvSpPr>
          <p:spPr>
            <a:xfrm>
              <a:off x="1610640" y="2203200"/>
              <a:ext cx="34884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B) </a:t>
              </a:r>
              <a:endParaRPr b="0" lang="en-US" sz="1800" spc="-1" strike="noStrike">
                <a:latin typeface="Arial"/>
              </a:endParaRPr>
            </a:p>
          </p:txBody>
        </p:sp>
        <p:sp>
          <p:nvSpPr>
            <p:cNvPr id="554" name="mmprod_s1_1022"/>
            <p:cNvSpPr/>
            <p:nvPr/>
          </p:nvSpPr>
          <p:spPr>
            <a:xfrm>
              <a:off x="1953720" y="2203200"/>
              <a:ext cx="381744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AD_SOYAD</a:t>
              </a:r>
              <a:endParaRPr b="0" lang="en-US" sz="1800" spc="-1" strike="noStrike">
                <a:latin typeface="Arial"/>
              </a:endParaRPr>
            </a:p>
          </p:txBody>
        </p:sp>
        <p:pic>
          <p:nvPicPr>
            <p:cNvPr id="555" name="mmprod_answer_input10052" descr=""/>
            <p:cNvPicPr/>
            <p:nvPr/>
          </p:nvPicPr>
          <p:blipFill>
            <a:blip r:embed="rId2"/>
            <a:stretch/>
          </p:blipFill>
          <p:spPr>
            <a:xfrm>
              <a:off x="1280520" y="2238120"/>
              <a:ext cx="205200" cy="204120"/>
            </a:xfrm>
            <a:prstGeom prst="rect">
              <a:avLst/>
            </a:prstGeom>
            <a:ln w="0">
              <a:noFill/>
            </a:ln>
          </p:spPr>
        </p:pic>
      </p:grpSp>
      <p:grpSp>
        <p:nvGrpSpPr>
          <p:cNvPr id="556" name="mmprod_answer10054"/>
          <p:cNvGrpSpPr/>
          <p:nvPr/>
        </p:nvGrpSpPr>
        <p:grpSpPr>
          <a:xfrm>
            <a:off x="1280520" y="2670840"/>
            <a:ext cx="4490280" cy="273960"/>
            <a:chOff x="1280520" y="2670840"/>
            <a:chExt cx="4490280" cy="273960"/>
          </a:xfrm>
        </p:grpSpPr>
        <p:sp>
          <p:nvSpPr>
            <p:cNvPr id="557" name="mmprod_s2_1043"/>
            <p:cNvSpPr/>
            <p:nvPr/>
          </p:nvSpPr>
          <p:spPr>
            <a:xfrm>
              <a:off x="1610640" y="2670840"/>
              <a:ext cx="35676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C) </a:t>
              </a:r>
              <a:endParaRPr b="0" lang="en-US" sz="1800" spc="-1" strike="noStrike">
                <a:latin typeface="Arial"/>
              </a:endParaRPr>
            </a:p>
          </p:txBody>
        </p:sp>
        <p:sp>
          <p:nvSpPr>
            <p:cNvPr id="558" name="mmprod_s1_1023"/>
            <p:cNvSpPr/>
            <p:nvPr/>
          </p:nvSpPr>
          <p:spPr>
            <a:xfrm>
              <a:off x="1966320" y="2670840"/>
              <a:ext cx="380448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AdSoyad8</a:t>
              </a:r>
              <a:endParaRPr b="0" lang="en-US" sz="1800" spc="-1" strike="noStrike">
                <a:latin typeface="Arial"/>
              </a:endParaRPr>
            </a:p>
          </p:txBody>
        </p:sp>
        <p:pic>
          <p:nvPicPr>
            <p:cNvPr id="559" name="mmprod_answer_input10054" descr=""/>
            <p:cNvPicPr/>
            <p:nvPr/>
          </p:nvPicPr>
          <p:blipFill>
            <a:blip r:embed="rId3"/>
            <a:stretch/>
          </p:blipFill>
          <p:spPr>
            <a:xfrm>
              <a:off x="1280520" y="2705760"/>
              <a:ext cx="205200" cy="204120"/>
            </a:xfrm>
            <a:prstGeom prst="rect">
              <a:avLst/>
            </a:prstGeom>
            <a:ln w="0">
              <a:noFill/>
            </a:ln>
          </p:spPr>
        </p:pic>
      </p:grpSp>
      <p:grpSp>
        <p:nvGrpSpPr>
          <p:cNvPr id="560" name="mmprod_answer10056"/>
          <p:cNvGrpSpPr/>
          <p:nvPr/>
        </p:nvGrpSpPr>
        <p:grpSpPr>
          <a:xfrm>
            <a:off x="1280520" y="3117960"/>
            <a:ext cx="4490280" cy="273960"/>
            <a:chOff x="1280520" y="3117960"/>
            <a:chExt cx="4490280" cy="273960"/>
          </a:xfrm>
        </p:grpSpPr>
        <p:sp>
          <p:nvSpPr>
            <p:cNvPr id="561" name="mmprod_s2_1044"/>
            <p:cNvSpPr/>
            <p:nvPr/>
          </p:nvSpPr>
          <p:spPr>
            <a:xfrm>
              <a:off x="1610640" y="3117960"/>
              <a:ext cx="36000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D) </a:t>
              </a:r>
              <a:endParaRPr b="0" lang="en-US" sz="1800" spc="-1" strike="noStrike">
                <a:latin typeface="Arial"/>
              </a:endParaRPr>
            </a:p>
          </p:txBody>
        </p:sp>
        <p:sp>
          <p:nvSpPr>
            <p:cNvPr id="562" name="mmprod_s1_1024"/>
            <p:cNvSpPr/>
            <p:nvPr/>
          </p:nvSpPr>
          <p:spPr>
            <a:xfrm>
              <a:off x="1966320" y="3117960"/>
              <a:ext cx="380448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8AdSoyad</a:t>
              </a:r>
              <a:endParaRPr b="0" lang="en-US" sz="1800" spc="-1" strike="noStrike">
                <a:latin typeface="Arial"/>
              </a:endParaRPr>
            </a:p>
          </p:txBody>
        </p:sp>
        <p:pic>
          <p:nvPicPr>
            <p:cNvPr id="563" name="mmprod_answer_input10056" descr=""/>
            <p:cNvPicPr/>
            <p:nvPr/>
          </p:nvPicPr>
          <p:blipFill>
            <a:blip r:embed="rId4"/>
            <a:stretch/>
          </p:blipFill>
          <p:spPr>
            <a:xfrm>
              <a:off x="1280520" y="3152880"/>
              <a:ext cx="205200" cy="204120"/>
            </a:xfrm>
            <a:prstGeom prst="rect">
              <a:avLst/>
            </a:prstGeom>
            <a:ln w="0">
              <a:noFill/>
            </a:ln>
          </p:spPr>
        </p:pic>
      </p:grpSp>
    </p:spTree>
  </p:cSld>
  <mc:AlternateContent>
    <mc:Choice Requires="p14">
      <p:transition spd="slow" p14:dur="2000"/>
    </mc:Choice>
    <mc:Fallback>
      <p:transition spd="slow"/>
    </mc:Fallback>
  </mc:AlternateContent>
  <p:timing>
    <p:tnLst>
      <p:par>
        <p:cTn id="91" dur="indefinite" restart="never" nodeType="tmRoot">
          <p:childTnLst>
            <p:seq>
              <p:cTn id="92" dur="indefinite" nodeType="mainSeq">
                <p:childTnLst>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499"/>
                                          </p:stCondLst>
                                        </p:cTn>
                                        <p:tgtEl>
                                          <p:spTgt spid="53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499"/>
                                          </p:stCondLst>
                                        </p:cTn>
                                        <p:tgtEl>
                                          <p:spTgt spid="53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nodeType="clickEffect" fill="hold" presetClass="entr" presetID="1">
                                  <p:stCondLst>
                                    <p:cond delay="0"/>
                                  </p:stCondLst>
                                  <p:childTnLst>
                                    <p:set>
                                      <p:cBhvr>
                                        <p:cTn id="104" dur="1" fill="hold">
                                          <p:stCondLst>
                                            <p:cond delay="499"/>
                                          </p:stCondLst>
                                        </p:cTn>
                                        <p:tgtEl>
                                          <p:spTgt spid="537"/>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nodeType="clickEffect" fill="hold" presetClass="entr" presetID="1">
                                  <p:stCondLst>
                                    <p:cond delay="0"/>
                                  </p:stCondLst>
                                  <p:childTnLst>
                                    <p:set>
                                      <p:cBhvr>
                                        <p:cTn id="108" dur="1" fill="hold">
                                          <p:stCondLst>
                                            <p:cond delay="499"/>
                                          </p:stCondLst>
                                        </p:cTn>
                                        <p:tgtEl>
                                          <p:spTgt spid="538"/>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1">
                                  <p:stCondLst>
                                    <p:cond delay="0"/>
                                  </p:stCondLst>
                                  <p:childTnLst>
                                    <p:set>
                                      <p:cBhvr>
                                        <p:cTn id="112" dur="1" fill="hold">
                                          <p:stCondLst>
                                            <p:cond delay="499"/>
                                          </p:stCondLst>
                                        </p:cTn>
                                        <p:tgtEl>
                                          <p:spTgt spid="53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499"/>
                                          </p:stCondLst>
                                        </p:cTn>
                                        <p:tgtEl>
                                          <p:spTgt spid="540"/>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nodeType="clickEffect" fill="hold" presetClass="entr" presetID="1">
                                  <p:stCondLst>
                                    <p:cond delay="0"/>
                                  </p:stCondLst>
                                  <p:childTnLst>
                                    <p:set>
                                      <p:cBhvr>
                                        <p:cTn id="120" dur="1" fill="hold">
                                          <p:stCondLst>
                                            <p:cond delay="499"/>
                                          </p:stCondLst>
                                        </p:cTn>
                                        <p:tgtEl>
                                          <p:spTgt spid="5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4" name="PlaceHolder 1"/>
          <p:cNvSpPr>
            <a:spLocks noGrp="1"/>
          </p:cNvSpPr>
          <p:nvPr>
            <p:ph type="title"/>
          </p:nvPr>
        </p:nvSpPr>
        <p:spPr>
          <a:xfrm>
            <a:off x="453960" y="790920"/>
            <a:ext cx="2645640" cy="1291320"/>
          </a:xfrm>
          <a:prstGeom prst="rect">
            <a:avLst/>
          </a:prstGeom>
          <a:noFill/>
          <a:ln w="0">
            <a:noFill/>
          </a:ln>
        </p:spPr>
        <p:txBody>
          <a:bodyPr lIns="0" rIns="0" tIns="0" bIns="0" anchor="t">
            <a:noAutofit/>
          </a:bodyPr>
          <a:p>
            <a:pPr>
              <a:lnSpc>
                <a:spcPct val="100000"/>
              </a:lnSpc>
              <a:buNone/>
              <a:tabLst>
                <a:tab algn="l" pos="0"/>
              </a:tabLst>
            </a:pPr>
            <a:r>
              <a:rPr b="1" lang="tr-TR" sz="1400" spc="-1" strike="noStrike">
                <a:solidFill>
                  <a:srgbClr val="000000"/>
                </a:solidFill>
                <a:latin typeface="Courier New"/>
              </a:rPr>
              <a:t>int    t;</a:t>
            </a:r>
            <a:br>
              <a:rPr sz="1400"/>
            </a:br>
            <a:r>
              <a:rPr b="1" lang="tr-TR" sz="1400" spc="-1" strike="noStrike">
                <a:solidFill>
                  <a:srgbClr val="000000"/>
                </a:solidFill>
                <a:latin typeface="Courier New"/>
              </a:rPr>
              <a:t>float  x; </a:t>
            </a:r>
            <a:br>
              <a:rPr sz="1400"/>
            </a:br>
            <a:r>
              <a:rPr b="1" lang="tr-TR" sz="1400" spc="-1" strike="noStrike">
                <a:solidFill>
                  <a:srgbClr val="000000"/>
                </a:solidFill>
                <a:latin typeface="Courier New"/>
              </a:rPr>
              <a:t>t = 12 + 25 + 15; </a:t>
            </a:r>
            <a:br>
              <a:rPr sz="1400"/>
            </a:br>
            <a:r>
              <a:rPr b="1" lang="tr-TR" sz="1400" spc="-1" strike="noStrike">
                <a:solidFill>
                  <a:srgbClr val="000000"/>
                </a:solidFill>
                <a:latin typeface="Courier New"/>
              </a:rPr>
              <a:t>x = t / 4; </a:t>
            </a:r>
            <a:br>
              <a:rPr sz="1400"/>
            </a:br>
            <a:r>
              <a:rPr b="1" lang="tr-TR" sz="1400" spc="-1" strike="noStrike">
                <a:solidFill>
                  <a:srgbClr val="000000"/>
                </a:solidFill>
                <a:latin typeface="Courier New"/>
              </a:rPr>
              <a:t>System.out.println(x);   </a:t>
            </a:r>
            <a:endParaRPr b="0" lang="tr-TR" sz="1400" spc="-1" strike="noStrike">
              <a:solidFill>
                <a:srgbClr val="000000"/>
              </a:solidFill>
              <a:latin typeface="Trebuchet MS"/>
            </a:endParaRPr>
          </a:p>
        </p:txBody>
      </p:sp>
      <p:sp>
        <p:nvSpPr>
          <p:cNvPr id="565" name="Başlık 1"/>
          <p:cNvSpPr/>
          <p:nvPr/>
        </p:nvSpPr>
        <p:spPr>
          <a:xfrm>
            <a:off x="0" y="0"/>
            <a:ext cx="9180000" cy="62028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anchor="t">
            <a:noAutofit/>
          </a:bodyPr>
          <a:p>
            <a:pPr algn="just">
              <a:lnSpc>
                <a:spcPct val="100000"/>
              </a:lnSpc>
              <a:buNone/>
            </a:pPr>
            <a:r>
              <a:rPr b="0" lang="tr-TR" sz="2000" spc="-1" strike="noStrike">
                <a:solidFill>
                  <a:srgbClr val="ffffff"/>
                </a:solidFill>
                <a:latin typeface="Times New Roman"/>
              </a:rPr>
              <a:t>S</a:t>
            </a:r>
            <a:r>
              <a:rPr b="0" lang="tr-TR" sz="2000" spc="-1" strike="noStrike">
                <a:solidFill>
                  <a:srgbClr val="ffffff"/>
                </a:solidFill>
                <a:latin typeface="Times New Roman"/>
              </a:rPr>
              <a:t>4. Aşağıdaki programın ekran çıktısı ne olur?</a:t>
            </a:r>
            <a:endParaRPr b="0" lang="en-US" sz="2000" spc="-1" strike="noStrike">
              <a:latin typeface="Arial"/>
            </a:endParaRPr>
          </a:p>
        </p:txBody>
      </p:sp>
      <p:sp>
        <p:nvSpPr>
          <p:cNvPr id="566" name="mmprod_feedback_7000"/>
          <p:cNvSpPr/>
          <p:nvPr/>
        </p:nvSpPr>
        <p:spPr>
          <a:xfrm>
            <a:off x="1851120" y="422100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Doğru - Devam için tıklayınız</a:t>
            </a:r>
            <a:endParaRPr b="0" lang="en-US" sz="1800" spc="-1" strike="noStrike">
              <a:latin typeface="Arial"/>
            </a:endParaRPr>
          </a:p>
        </p:txBody>
      </p:sp>
      <p:sp>
        <p:nvSpPr>
          <p:cNvPr id="567" name="mmprod_feedback_7002"/>
          <p:cNvSpPr/>
          <p:nvPr/>
        </p:nvSpPr>
        <p:spPr>
          <a:xfrm>
            <a:off x="4996440" y="422784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Yanlış - Devam için tıklayınız</a:t>
            </a:r>
            <a:endParaRPr b="0" lang="en-US" sz="1800" spc="-1" strike="noStrike">
              <a:latin typeface="Arial"/>
            </a:endParaRPr>
          </a:p>
        </p:txBody>
      </p:sp>
      <p:sp>
        <p:nvSpPr>
          <p:cNvPr id="568" name="mmprod_feedback_7009"/>
          <p:cNvSpPr/>
          <p:nvPr/>
        </p:nvSpPr>
        <p:spPr>
          <a:xfrm>
            <a:off x="4996440" y="475632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Doğru</a:t>
            </a:r>
            <a:endParaRPr b="0" lang="en-US" sz="1800" spc="-1" strike="noStrike">
              <a:latin typeface="Arial"/>
            </a:endParaRPr>
          </a:p>
        </p:txBody>
      </p:sp>
      <p:sp>
        <p:nvSpPr>
          <p:cNvPr id="569" name="mmprod_feedback_7006"/>
          <p:cNvSpPr/>
          <p:nvPr/>
        </p:nvSpPr>
        <p:spPr>
          <a:xfrm>
            <a:off x="1815120" y="4945320"/>
            <a:ext cx="512028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en-US" sz="1800" spc="-1" strike="noStrike">
                <a:solidFill>
                  <a:srgbClr val="2b333c"/>
                </a:solidFill>
                <a:latin typeface="Times New Roman"/>
              </a:rPr>
              <a:t>Cevabınız:</a:t>
            </a:r>
            <a:endParaRPr b="0" lang="en-US" sz="1800" spc="-1" strike="noStrike">
              <a:latin typeface="Arial"/>
            </a:endParaRPr>
          </a:p>
        </p:txBody>
      </p:sp>
      <p:sp>
        <p:nvSpPr>
          <p:cNvPr id="570" name="mmprod_feedback_7010"/>
          <p:cNvSpPr/>
          <p:nvPr/>
        </p:nvSpPr>
        <p:spPr>
          <a:xfrm>
            <a:off x="1815120" y="5466600"/>
            <a:ext cx="512028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en-US" sz="1800" spc="-1" strike="noStrike">
                <a:solidFill>
                  <a:srgbClr val="2b333c"/>
                </a:solidFill>
                <a:latin typeface="Times New Roman"/>
              </a:rPr>
              <a:t>Doğrusu:</a:t>
            </a:r>
            <a:endParaRPr b="0" lang="en-US" sz="1800" spc="-1" strike="noStrike">
              <a:latin typeface="Arial"/>
            </a:endParaRPr>
          </a:p>
        </p:txBody>
      </p:sp>
      <p:sp>
        <p:nvSpPr>
          <p:cNvPr id="571" name="mmprod_feedback_7011"/>
          <p:cNvSpPr/>
          <p:nvPr/>
        </p:nvSpPr>
        <p:spPr>
          <a:xfrm>
            <a:off x="4996440" y="384768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Soruyu cevaplamadan ilerleyemezsiniz!</a:t>
            </a:r>
            <a:endParaRPr b="0" lang="en-US" sz="1800" spc="-1" strike="noStrike">
              <a:latin typeface="Arial"/>
            </a:endParaRPr>
          </a:p>
        </p:txBody>
      </p:sp>
      <p:sp>
        <p:nvSpPr>
          <p:cNvPr id="572" name="mmprod_feedback_7007"/>
          <p:cNvSpPr/>
          <p:nvPr/>
        </p:nvSpPr>
        <p:spPr>
          <a:xfrm>
            <a:off x="1851120" y="386100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Devam etmeden önce soruyu cevaplayıınız</a:t>
            </a:r>
            <a:endParaRPr b="0" lang="en-US" sz="1800" spc="-1" strike="noStrike">
              <a:latin typeface="Arial"/>
            </a:endParaRPr>
          </a:p>
        </p:txBody>
      </p:sp>
      <p:grpSp>
        <p:nvGrpSpPr>
          <p:cNvPr id="573" name="mmprod_Button104"/>
          <p:cNvGrpSpPr/>
          <p:nvPr/>
        </p:nvGrpSpPr>
        <p:grpSpPr>
          <a:xfrm>
            <a:off x="1826280" y="3501000"/>
            <a:ext cx="870840" cy="312480"/>
            <a:chOff x="1826280" y="3501000"/>
            <a:chExt cx="870840" cy="312480"/>
          </a:xfrm>
        </p:grpSpPr>
        <p:sp>
          <p:nvSpPr>
            <p:cNvPr id="574" name="mmprod_ButtonShape104"/>
            <p:cNvSpPr/>
            <p:nvPr/>
          </p:nvSpPr>
          <p:spPr>
            <a:xfrm>
              <a:off x="1826280" y="3501000"/>
              <a:ext cx="870840" cy="31248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575" name="mmprod_ButtonText105"/>
            <p:cNvSpPr/>
            <p:nvPr/>
          </p:nvSpPr>
          <p:spPr>
            <a:xfrm>
              <a:off x="1851480" y="3526560"/>
              <a:ext cx="820080" cy="26172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rPr>
                <a:t>Tamam</a:t>
              </a:r>
              <a:endParaRPr b="0" lang="en-US" sz="1400" spc="-1" strike="noStrike">
                <a:latin typeface="Arial"/>
              </a:endParaRPr>
            </a:p>
          </p:txBody>
        </p:sp>
      </p:grpSp>
      <p:grpSp>
        <p:nvGrpSpPr>
          <p:cNvPr id="576" name="mmprod_Button106"/>
          <p:cNvGrpSpPr/>
          <p:nvPr/>
        </p:nvGrpSpPr>
        <p:grpSpPr>
          <a:xfrm>
            <a:off x="3067560" y="3475440"/>
            <a:ext cx="870840" cy="312480"/>
            <a:chOff x="3067560" y="3475440"/>
            <a:chExt cx="870840" cy="312480"/>
          </a:xfrm>
        </p:grpSpPr>
        <p:sp>
          <p:nvSpPr>
            <p:cNvPr id="577" name="mmprod_ButtonShape106"/>
            <p:cNvSpPr/>
            <p:nvPr/>
          </p:nvSpPr>
          <p:spPr>
            <a:xfrm>
              <a:off x="3067560" y="3475440"/>
              <a:ext cx="870840" cy="31248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578" name="mmprod_ButtonText107"/>
            <p:cNvSpPr/>
            <p:nvPr/>
          </p:nvSpPr>
          <p:spPr>
            <a:xfrm>
              <a:off x="3092760" y="3501000"/>
              <a:ext cx="820080" cy="26172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rPr>
                <a:t>Sil</a:t>
              </a:r>
              <a:endParaRPr b="0" lang="en-US" sz="1400" spc="-1" strike="noStrike">
                <a:latin typeface="Arial"/>
              </a:endParaRPr>
            </a:p>
          </p:txBody>
        </p:sp>
      </p:grpSp>
      <p:grpSp>
        <p:nvGrpSpPr>
          <p:cNvPr id="579" name="mmprod_answer10062"/>
          <p:cNvGrpSpPr/>
          <p:nvPr/>
        </p:nvGrpSpPr>
        <p:grpSpPr>
          <a:xfrm>
            <a:off x="4352040" y="1082880"/>
            <a:ext cx="4490280" cy="273960"/>
            <a:chOff x="4352040" y="1082880"/>
            <a:chExt cx="4490280" cy="273960"/>
          </a:xfrm>
        </p:grpSpPr>
        <p:sp>
          <p:nvSpPr>
            <p:cNvPr id="580" name="mmprod_s2_1041"/>
            <p:cNvSpPr/>
            <p:nvPr/>
          </p:nvSpPr>
          <p:spPr>
            <a:xfrm>
              <a:off x="4682160" y="1082880"/>
              <a:ext cx="35532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A) </a:t>
              </a:r>
              <a:endParaRPr b="0" lang="en-US" sz="1800" spc="-1" strike="noStrike">
                <a:latin typeface="Arial"/>
              </a:endParaRPr>
            </a:p>
          </p:txBody>
        </p:sp>
        <p:sp>
          <p:nvSpPr>
            <p:cNvPr id="581" name="mmprod_s1_1021"/>
            <p:cNvSpPr/>
            <p:nvPr/>
          </p:nvSpPr>
          <p:spPr>
            <a:xfrm>
              <a:off x="5037840" y="1082880"/>
              <a:ext cx="380448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13</a:t>
              </a:r>
              <a:endParaRPr b="0" lang="en-US" sz="1800" spc="-1" strike="noStrike">
                <a:latin typeface="Arial"/>
              </a:endParaRPr>
            </a:p>
          </p:txBody>
        </p:sp>
        <p:pic>
          <p:nvPicPr>
            <p:cNvPr id="582" name="mmprod_answer_input10062" descr=""/>
            <p:cNvPicPr/>
            <p:nvPr/>
          </p:nvPicPr>
          <p:blipFill>
            <a:blip r:embed="rId1"/>
            <a:stretch/>
          </p:blipFill>
          <p:spPr>
            <a:xfrm>
              <a:off x="4352040" y="1117800"/>
              <a:ext cx="205200" cy="204120"/>
            </a:xfrm>
            <a:prstGeom prst="rect">
              <a:avLst/>
            </a:prstGeom>
            <a:ln w="0">
              <a:noFill/>
            </a:ln>
          </p:spPr>
        </p:pic>
      </p:grpSp>
      <p:grpSp>
        <p:nvGrpSpPr>
          <p:cNvPr id="583" name="mmprod_answer10064"/>
          <p:cNvGrpSpPr/>
          <p:nvPr/>
        </p:nvGrpSpPr>
        <p:grpSpPr>
          <a:xfrm>
            <a:off x="4353480" y="1580400"/>
            <a:ext cx="4490640" cy="273960"/>
            <a:chOff x="4353480" y="1580400"/>
            <a:chExt cx="4490640" cy="273960"/>
          </a:xfrm>
        </p:grpSpPr>
        <p:sp>
          <p:nvSpPr>
            <p:cNvPr id="584" name="mmprod_s2_1042"/>
            <p:cNvSpPr/>
            <p:nvPr/>
          </p:nvSpPr>
          <p:spPr>
            <a:xfrm>
              <a:off x="4683600" y="1580400"/>
              <a:ext cx="34884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B) </a:t>
              </a:r>
              <a:endParaRPr b="0" lang="en-US" sz="1800" spc="-1" strike="noStrike">
                <a:latin typeface="Arial"/>
              </a:endParaRPr>
            </a:p>
          </p:txBody>
        </p:sp>
        <p:sp>
          <p:nvSpPr>
            <p:cNvPr id="585" name="mmprod_s1_1022"/>
            <p:cNvSpPr/>
            <p:nvPr/>
          </p:nvSpPr>
          <p:spPr>
            <a:xfrm>
              <a:off x="5026680" y="1580400"/>
              <a:ext cx="381744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10</a:t>
              </a:r>
              <a:endParaRPr b="0" lang="en-US" sz="1800" spc="-1" strike="noStrike">
                <a:latin typeface="Arial"/>
              </a:endParaRPr>
            </a:p>
          </p:txBody>
        </p:sp>
        <p:pic>
          <p:nvPicPr>
            <p:cNvPr id="586" name="mmprod_answer_input10064" descr=""/>
            <p:cNvPicPr/>
            <p:nvPr/>
          </p:nvPicPr>
          <p:blipFill>
            <a:blip r:embed="rId2"/>
            <a:stretch/>
          </p:blipFill>
          <p:spPr>
            <a:xfrm>
              <a:off x="4353480" y="1615320"/>
              <a:ext cx="205200" cy="204120"/>
            </a:xfrm>
            <a:prstGeom prst="rect">
              <a:avLst/>
            </a:prstGeom>
            <a:ln w="0">
              <a:noFill/>
            </a:ln>
          </p:spPr>
        </p:pic>
      </p:grpSp>
      <p:grpSp>
        <p:nvGrpSpPr>
          <p:cNvPr id="587" name="mmprod_answer10066"/>
          <p:cNvGrpSpPr/>
          <p:nvPr/>
        </p:nvGrpSpPr>
        <p:grpSpPr>
          <a:xfrm>
            <a:off x="4353480" y="2093400"/>
            <a:ext cx="4490280" cy="273960"/>
            <a:chOff x="4353480" y="2093400"/>
            <a:chExt cx="4490280" cy="273960"/>
          </a:xfrm>
        </p:grpSpPr>
        <p:sp>
          <p:nvSpPr>
            <p:cNvPr id="588" name="mmprod_s2_1043"/>
            <p:cNvSpPr/>
            <p:nvPr/>
          </p:nvSpPr>
          <p:spPr>
            <a:xfrm>
              <a:off x="4683600" y="2093400"/>
              <a:ext cx="35676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C) </a:t>
              </a:r>
              <a:endParaRPr b="0" lang="en-US" sz="1800" spc="-1" strike="noStrike">
                <a:latin typeface="Arial"/>
              </a:endParaRPr>
            </a:p>
          </p:txBody>
        </p:sp>
        <p:sp>
          <p:nvSpPr>
            <p:cNvPr id="589" name="mmprod_s1_1023"/>
            <p:cNvSpPr/>
            <p:nvPr/>
          </p:nvSpPr>
          <p:spPr>
            <a:xfrm>
              <a:off x="5039280" y="2093400"/>
              <a:ext cx="380448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13.0</a:t>
              </a:r>
              <a:endParaRPr b="0" lang="en-US" sz="1800" spc="-1" strike="noStrike">
                <a:latin typeface="Arial"/>
              </a:endParaRPr>
            </a:p>
          </p:txBody>
        </p:sp>
        <p:pic>
          <p:nvPicPr>
            <p:cNvPr id="590" name="mmprod_answer_input10066" descr=""/>
            <p:cNvPicPr/>
            <p:nvPr/>
          </p:nvPicPr>
          <p:blipFill>
            <a:blip r:embed="rId3"/>
            <a:stretch/>
          </p:blipFill>
          <p:spPr>
            <a:xfrm>
              <a:off x="4353480" y="2128320"/>
              <a:ext cx="205200" cy="204120"/>
            </a:xfrm>
            <a:prstGeom prst="rect">
              <a:avLst/>
            </a:prstGeom>
            <a:ln w="0">
              <a:noFill/>
            </a:ln>
          </p:spPr>
        </p:pic>
      </p:grpSp>
      <p:grpSp>
        <p:nvGrpSpPr>
          <p:cNvPr id="591" name="mmprod_answer10068"/>
          <p:cNvGrpSpPr/>
          <p:nvPr/>
        </p:nvGrpSpPr>
        <p:grpSpPr>
          <a:xfrm>
            <a:off x="4352040" y="2565000"/>
            <a:ext cx="4490280" cy="273960"/>
            <a:chOff x="4352040" y="2565000"/>
            <a:chExt cx="4490280" cy="273960"/>
          </a:xfrm>
        </p:grpSpPr>
        <p:sp>
          <p:nvSpPr>
            <p:cNvPr id="592" name="mmprod_s2_1044"/>
            <p:cNvSpPr/>
            <p:nvPr/>
          </p:nvSpPr>
          <p:spPr>
            <a:xfrm>
              <a:off x="4682160" y="2565000"/>
              <a:ext cx="36000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D) </a:t>
              </a:r>
              <a:endParaRPr b="0" lang="en-US" sz="1800" spc="-1" strike="noStrike">
                <a:latin typeface="Arial"/>
              </a:endParaRPr>
            </a:p>
          </p:txBody>
        </p:sp>
        <p:sp>
          <p:nvSpPr>
            <p:cNvPr id="593" name="mmprod_s1_1024"/>
            <p:cNvSpPr/>
            <p:nvPr/>
          </p:nvSpPr>
          <p:spPr>
            <a:xfrm>
              <a:off x="5037840" y="2565000"/>
              <a:ext cx="380448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3.0</a:t>
              </a:r>
              <a:endParaRPr b="0" lang="en-US" sz="1800" spc="-1" strike="noStrike">
                <a:latin typeface="Arial"/>
              </a:endParaRPr>
            </a:p>
          </p:txBody>
        </p:sp>
        <p:pic>
          <p:nvPicPr>
            <p:cNvPr id="594" name="mmprod_answer_input10068" descr=""/>
            <p:cNvPicPr/>
            <p:nvPr/>
          </p:nvPicPr>
          <p:blipFill>
            <a:blip r:embed="rId4"/>
            <a:stretch/>
          </p:blipFill>
          <p:spPr>
            <a:xfrm>
              <a:off x="4352040" y="2599920"/>
              <a:ext cx="205200" cy="204120"/>
            </a:xfrm>
            <a:prstGeom prst="rect">
              <a:avLst/>
            </a:prstGeom>
            <a:ln w="0">
              <a:noFill/>
            </a:ln>
          </p:spPr>
        </p:pic>
      </p:grpSp>
    </p:spTree>
  </p:cSld>
  <mc:AlternateContent>
    <mc:Choice Requires="p14">
      <p:transition spd="slow" p14:dur="2000"/>
    </mc:Choice>
    <mc:Fallback>
      <p:transition spd="slow"/>
    </mc:Fallback>
  </mc:AlternateContent>
  <p:timing>
    <p:tnLst>
      <p:par>
        <p:cTn id="121" dur="indefinite" restart="never" nodeType="tmRoot">
          <p:childTnLst>
            <p:seq>
              <p:cTn id="122" dur="indefinite" nodeType="mainSeq">
                <p:childTnLst>
                  <p:par>
                    <p:cTn id="123" fill="hold">
                      <p:stCondLst>
                        <p:cond delay="indefinite"/>
                      </p:stCondLst>
                      <p:childTnLst>
                        <p:par>
                          <p:cTn id="124" fill="hold">
                            <p:stCondLst>
                              <p:cond delay="0"/>
                            </p:stCondLst>
                            <p:childTnLst>
                              <p:par>
                                <p:cTn id="125" nodeType="clickEffect" fill="hold" presetClass="entr" presetID="1">
                                  <p:stCondLst>
                                    <p:cond delay="0"/>
                                  </p:stCondLst>
                                  <p:childTnLst>
                                    <p:set>
                                      <p:cBhvr>
                                        <p:cTn id="126" dur="1" fill="hold">
                                          <p:stCondLst>
                                            <p:cond delay="499"/>
                                          </p:stCondLst>
                                        </p:cTn>
                                        <p:tgtEl>
                                          <p:spTgt spid="566"/>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nodeType="clickEffect" fill="hold" presetClass="entr" presetID="1">
                                  <p:stCondLst>
                                    <p:cond delay="0"/>
                                  </p:stCondLst>
                                  <p:childTnLst>
                                    <p:set>
                                      <p:cBhvr>
                                        <p:cTn id="130" dur="1" fill="hold">
                                          <p:stCondLst>
                                            <p:cond delay="499"/>
                                          </p:stCondLst>
                                        </p:cTn>
                                        <p:tgtEl>
                                          <p:spTgt spid="56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nodeType="clickEffect" fill="hold" presetClass="entr" presetID="1">
                                  <p:stCondLst>
                                    <p:cond delay="0"/>
                                  </p:stCondLst>
                                  <p:childTnLst>
                                    <p:set>
                                      <p:cBhvr>
                                        <p:cTn id="134" dur="1" fill="hold">
                                          <p:stCondLst>
                                            <p:cond delay="499"/>
                                          </p:stCondLst>
                                        </p:cTn>
                                        <p:tgtEl>
                                          <p:spTgt spid="568"/>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nodeType="clickEffect" fill="hold" presetClass="entr" presetID="1">
                                  <p:stCondLst>
                                    <p:cond delay="0"/>
                                  </p:stCondLst>
                                  <p:childTnLst>
                                    <p:set>
                                      <p:cBhvr>
                                        <p:cTn id="138" dur="1" fill="hold">
                                          <p:stCondLst>
                                            <p:cond delay="499"/>
                                          </p:stCondLst>
                                        </p:cTn>
                                        <p:tgtEl>
                                          <p:spTgt spid="569"/>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499"/>
                                          </p:stCondLst>
                                        </p:cTn>
                                        <p:tgtEl>
                                          <p:spTgt spid="570"/>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499"/>
                                          </p:stCondLst>
                                        </p:cTn>
                                        <p:tgtEl>
                                          <p:spTgt spid="571"/>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nodeType="clickEffect" fill="hold" presetClass="entr" presetID="1">
                                  <p:stCondLst>
                                    <p:cond delay="0"/>
                                  </p:stCondLst>
                                  <p:childTnLst>
                                    <p:set>
                                      <p:cBhvr>
                                        <p:cTn id="150" dur="1" fill="hold">
                                          <p:stCondLst>
                                            <p:cond delay="499"/>
                                          </p:stCondLst>
                                        </p:cTn>
                                        <p:tgtEl>
                                          <p:spTgt spid="5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5" name="Başlık 1"/>
          <p:cNvSpPr/>
          <p:nvPr/>
        </p:nvSpPr>
        <p:spPr>
          <a:xfrm>
            <a:off x="0" y="0"/>
            <a:ext cx="9143640" cy="62028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anchor="t">
            <a:noAutofit/>
          </a:bodyPr>
          <a:p>
            <a:pPr algn="just">
              <a:lnSpc>
                <a:spcPct val="100000"/>
              </a:lnSpc>
              <a:buNone/>
            </a:pPr>
            <a:r>
              <a:rPr b="0" lang="tr-TR" sz="2000" spc="-1" strike="noStrike">
                <a:solidFill>
                  <a:srgbClr val="ffffff"/>
                </a:solidFill>
                <a:latin typeface="Times New Roman"/>
              </a:rPr>
              <a:t>S5. </a:t>
            </a:r>
            <a:r>
              <a:rPr b="0" lang="tr-TR" sz="2000" spc="-1" strike="noStrike">
                <a:solidFill>
                  <a:srgbClr val="ffffff"/>
                </a:solidFill>
                <a:latin typeface="Times New Roman"/>
              </a:rPr>
              <a:t>Aşağıdaki değişken tanımlamalarından hangisi doğrudur?</a:t>
            </a:r>
            <a:endParaRPr b="0" lang="en-US" sz="2000" spc="-1" strike="noStrike">
              <a:latin typeface="Arial"/>
            </a:endParaRPr>
          </a:p>
        </p:txBody>
      </p:sp>
      <p:sp>
        <p:nvSpPr>
          <p:cNvPr id="596" name="mmprod_feedback_7000"/>
          <p:cNvSpPr/>
          <p:nvPr/>
        </p:nvSpPr>
        <p:spPr>
          <a:xfrm>
            <a:off x="1385640" y="405072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Doğru - Devam için tıklayınız</a:t>
            </a:r>
            <a:endParaRPr b="0" lang="en-US" sz="1800" spc="-1" strike="noStrike">
              <a:latin typeface="Arial"/>
            </a:endParaRPr>
          </a:p>
        </p:txBody>
      </p:sp>
      <p:sp>
        <p:nvSpPr>
          <p:cNvPr id="597" name="mmprod_feedback_7002"/>
          <p:cNvSpPr/>
          <p:nvPr/>
        </p:nvSpPr>
        <p:spPr>
          <a:xfrm>
            <a:off x="4586040" y="405072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Yanlış - Devam için tıklayınız</a:t>
            </a:r>
            <a:endParaRPr b="0" lang="en-US" sz="1800" spc="-1" strike="noStrike">
              <a:latin typeface="Arial"/>
            </a:endParaRPr>
          </a:p>
        </p:txBody>
      </p:sp>
      <p:sp>
        <p:nvSpPr>
          <p:cNvPr id="598" name="mmprod_feedback_7009"/>
          <p:cNvSpPr/>
          <p:nvPr/>
        </p:nvSpPr>
        <p:spPr>
          <a:xfrm>
            <a:off x="2665800" y="465876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Doğru</a:t>
            </a:r>
            <a:endParaRPr b="0" lang="en-US" sz="1800" spc="-1" strike="noStrike">
              <a:latin typeface="Arial"/>
            </a:endParaRPr>
          </a:p>
        </p:txBody>
      </p:sp>
      <p:sp>
        <p:nvSpPr>
          <p:cNvPr id="599" name="mmprod_feedback_7006"/>
          <p:cNvSpPr/>
          <p:nvPr/>
        </p:nvSpPr>
        <p:spPr>
          <a:xfrm>
            <a:off x="2665800" y="4398120"/>
            <a:ext cx="512028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en-US" sz="1800" spc="-1" strike="noStrike">
                <a:solidFill>
                  <a:srgbClr val="2b333c"/>
                </a:solidFill>
                <a:latin typeface="Times New Roman"/>
              </a:rPr>
              <a:t>Cevabınız:</a:t>
            </a:r>
            <a:endParaRPr b="0" lang="en-US" sz="1800" spc="-1" strike="noStrike">
              <a:latin typeface="Arial"/>
            </a:endParaRPr>
          </a:p>
        </p:txBody>
      </p:sp>
      <p:sp>
        <p:nvSpPr>
          <p:cNvPr id="600" name="mmprod_feedback_7010"/>
          <p:cNvSpPr/>
          <p:nvPr/>
        </p:nvSpPr>
        <p:spPr>
          <a:xfrm>
            <a:off x="2665800" y="4919400"/>
            <a:ext cx="512028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en-US" sz="1800" spc="-1" strike="noStrike">
                <a:solidFill>
                  <a:srgbClr val="2b333c"/>
                </a:solidFill>
                <a:latin typeface="Times New Roman"/>
              </a:rPr>
              <a:t>Doğrusu:</a:t>
            </a:r>
            <a:endParaRPr b="0" lang="en-US" sz="1800" spc="-1" strike="noStrike">
              <a:latin typeface="Arial"/>
            </a:endParaRPr>
          </a:p>
        </p:txBody>
      </p:sp>
      <p:sp>
        <p:nvSpPr>
          <p:cNvPr id="601" name="mmprod_feedback_7011"/>
          <p:cNvSpPr/>
          <p:nvPr/>
        </p:nvSpPr>
        <p:spPr>
          <a:xfrm>
            <a:off x="2665800" y="465876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Soruyu cevaplamadan ilerleyemezsiniz!</a:t>
            </a:r>
            <a:endParaRPr b="0" lang="en-US" sz="1800" spc="-1" strike="noStrike">
              <a:latin typeface="Arial"/>
            </a:endParaRPr>
          </a:p>
        </p:txBody>
      </p:sp>
      <p:sp>
        <p:nvSpPr>
          <p:cNvPr id="602" name="mmprod_feedback_7007"/>
          <p:cNvSpPr/>
          <p:nvPr/>
        </p:nvSpPr>
        <p:spPr>
          <a:xfrm>
            <a:off x="2793600" y="491472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Devam etmeden önce soruyu cevaplayıınız</a:t>
            </a:r>
            <a:endParaRPr b="0" lang="en-US" sz="1800" spc="-1" strike="noStrike">
              <a:latin typeface="Arial"/>
            </a:endParaRPr>
          </a:p>
        </p:txBody>
      </p:sp>
      <p:grpSp>
        <p:nvGrpSpPr>
          <p:cNvPr id="603" name="mmprod_Button104"/>
          <p:cNvGrpSpPr/>
          <p:nvPr/>
        </p:nvGrpSpPr>
        <p:grpSpPr>
          <a:xfrm>
            <a:off x="5635080" y="4953960"/>
            <a:ext cx="870840" cy="312480"/>
            <a:chOff x="5635080" y="4953960"/>
            <a:chExt cx="870840" cy="312480"/>
          </a:xfrm>
        </p:grpSpPr>
        <p:sp>
          <p:nvSpPr>
            <p:cNvPr id="604" name="mmprod_ButtonShape104"/>
            <p:cNvSpPr/>
            <p:nvPr/>
          </p:nvSpPr>
          <p:spPr>
            <a:xfrm>
              <a:off x="5635080" y="4953960"/>
              <a:ext cx="870840" cy="31248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605" name="mmprod_ButtonText105"/>
            <p:cNvSpPr/>
            <p:nvPr/>
          </p:nvSpPr>
          <p:spPr>
            <a:xfrm>
              <a:off x="5660280" y="4979520"/>
              <a:ext cx="820080" cy="26172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rPr>
                <a:t>Tamam</a:t>
              </a:r>
              <a:endParaRPr b="0" lang="en-US" sz="1400" spc="-1" strike="noStrike">
                <a:latin typeface="Arial"/>
              </a:endParaRPr>
            </a:p>
          </p:txBody>
        </p:sp>
      </p:grpSp>
      <p:grpSp>
        <p:nvGrpSpPr>
          <p:cNvPr id="606" name="mmprod_Button106"/>
          <p:cNvGrpSpPr/>
          <p:nvPr/>
        </p:nvGrpSpPr>
        <p:grpSpPr>
          <a:xfrm>
            <a:off x="6595200" y="4953960"/>
            <a:ext cx="870840" cy="312480"/>
            <a:chOff x="6595200" y="4953960"/>
            <a:chExt cx="870840" cy="312480"/>
          </a:xfrm>
        </p:grpSpPr>
        <p:sp>
          <p:nvSpPr>
            <p:cNvPr id="607" name="mmprod_ButtonShape106"/>
            <p:cNvSpPr/>
            <p:nvPr/>
          </p:nvSpPr>
          <p:spPr>
            <a:xfrm>
              <a:off x="6595200" y="4953960"/>
              <a:ext cx="870840" cy="31248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608" name="mmprod_ButtonText107"/>
            <p:cNvSpPr/>
            <p:nvPr/>
          </p:nvSpPr>
          <p:spPr>
            <a:xfrm>
              <a:off x="6620400" y="4979520"/>
              <a:ext cx="820080" cy="26172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rPr>
                <a:t>Sil</a:t>
              </a:r>
              <a:endParaRPr b="0" lang="en-US" sz="1400" spc="-1" strike="noStrike">
                <a:latin typeface="Arial"/>
              </a:endParaRPr>
            </a:p>
          </p:txBody>
        </p:sp>
      </p:grpSp>
      <p:grpSp>
        <p:nvGrpSpPr>
          <p:cNvPr id="609" name="mmprod_answer10014"/>
          <p:cNvGrpSpPr/>
          <p:nvPr/>
        </p:nvGrpSpPr>
        <p:grpSpPr>
          <a:xfrm>
            <a:off x="1385640" y="1017360"/>
            <a:ext cx="4490280" cy="273960"/>
            <a:chOff x="1385640" y="1017360"/>
            <a:chExt cx="4490280" cy="273960"/>
          </a:xfrm>
        </p:grpSpPr>
        <p:sp>
          <p:nvSpPr>
            <p:cNvPr id="610" name="mmprod_s2_1041"/>
            <p:cNvSpPr/>
            <p:nvPr/>
          </p:nvSpPr>
          <p:spPr>
            <a:xfrm>
              <a:off x="1715760" y="1017360"/>
              <a:ext cx="35532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A) </a:t>
              </a:r>
              <a:endParaRPr b="0" lang="en-US" sz="1800" spc="-1" strike="noStrike">
                <a:latin typeface="Arial"/>
              </a:endParaRPr>
            </a:p>
          </p:txBody>
        </p:sp>
        <p:sp>
          <p:nvSpPr>
            <p:cNvPr id="611" name="mmprod_s1_1021"/>
            <p:cNvSpPr/>
            <p:nvPr/>
          </p:nvSpPr>
          <p:spPr>
            <a:xfrm>
              <a:off x="2071440" y="1017360"/>
              <a:ext cx="380448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goto4</a:t>
              </a:r>
              <a:endParaRPr b="0" lang="en-US" sz="1800" spc="-1" strike="noStrike">
                <a:latin typeface="Arial"/>
              </a:endParaRPr>
            </a:p>
          </p:txBody>
        </p:sp>
        <p:pic>
          <p:nvPicPr>
            <p:cNvPr id="612" name="mmprod_answer_input10014" descr=""/>
            <p:cNvPicPr/>
            <p:nvPr/>
          </p:nvPicPr>
          <p:blipFill>
            <a:blip r:embed="rId1"/>
            <a:stretch/>
          </p:blipFill>
          <p:spPr>
            <a:xfrm>
              <a:off x="1385640" y="1052280"/>
              <a:ext cx="205200" cy="204120"/>
            </a:xfrm>
            <a:prstGeom prst="rect">
              <a:avLst/>
            </a:prstGeom>
            <a:ln w="0">
              <a:noFill/>
            </a:ln>
          </p:spPr>
        </p:pic>
      </p:grpSp>
      <p:grpSp>
        <p:nvGrpSpPr>
          <p:cNvPr id="613" name="mmprod_answer10016"/>
          <p:cNvGrpSpPr/>
          <p:nvPr/>
        </p:nvGrpSpPr>
        <p:grpSpPr>
          <a:xfrm>
            <a:off x="1385640" y="1464480"/>
            <a:ext cx="4490280" cy="273960"/>
            <a:chOff x="1385640" y="1464480"/>
            <a:chExt cx="4490280" cy="273960"/>
          </a:xfrm>
        </p:grpSpPr>
        <p:sp>
          <p:nvSpPr>
            <p:cNvPr id="614" name="mmprod_s2_1042"/>
            <p:cNvSpPr/>
            <p:nvPr/>
          </p:nvSpPr>
          <p:spPr>
            <a:xfrm>
              <a:off x="1715760" y="1464480"/>
              <a:ext cx="34884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B) </a:t>
              </a:r>
              <a:endParaRPr b="0" lang="en-US" sz="1800" spc="-1" strike="noStrike">
                <a:latin typeface="Arial"/>
              </a:endParaRPr>
            </a:p>
          </p:txBody>
        </p:sp>
        <p:sp>
          <p:nvSpPr>
            <p:cNvPr id="615" name="mmprod_s1_1022"/>
            <p:cNvSpPr/>
            <p:nvPr/>
          </p:nvSpPr>
          <p:spPr>
            <a:xfrm>
              <a:off x="2058480" y="1464480"/>
              <a:ext cx="381744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goto</a:t>
              </a:r>
              <a:endParaRPr b="0" lang="en-US" sz="1800" spc="-1" strike="noStrike">
                <a:latin typeface="Arial"/>
              </a:endParaRPr>
            </a:p>
          </p:txBody>
        </p:sp>
        <p:pic>
          <p:nvPicPr>
            <p:cNvPr id="616" name="mmprod_answer_input10016" descr=""/>
            <p:cNvPicPr/>
            <p:nvPr/>
          </p:nvPicPr>
          <p:blipFill>
            <a:blip r:embed="rId2"/>
            <a:stretch/>
          </p:blipFill>
          <p:spPr>
            <a:xfrm>
              <a:off x="1385640" y="1499400"/>
              <a:ext cx="205200" cy="204120"/>
            </a:xfrm>
            <a:prstGeom prst="rect">
              <a:avLst/>
            </a:prstGeom>
            <a:ln w="0">
              <a:noFill/>
            </a:ln>
          </p:spPr>
        </p:pic>
      </p:grpSp>
      <p:grpSp>
        <p:nvGrpSpPr>
          <p:cNvPr id="617" name="mmprod_answer10018"/>
          <p:cNvGrpSpPr/>
          <p:nvPr/>
        </p:nvGrpSpPr>
        <p:grpSpPr>
          <a:xfrm>
            <a:off x="1385640" y="1911600"/>
            <a:ext cx="4490280" cy="273960"/>
            <a:chOff x="1385640" y="1911600"/>
            <a:chExt cx="4490280" cy="273960"/>
          </a:xfrm>
        </p:grpSpPr>
        <p:sp>
          <p:nvSpPr>
            <p:cNvPr id="618" name="mmprod_s2_1043"/>
            <p:cNvSpPr/>
            <p:nvPr/>
          </p:nvSpPr>
          <p:spPr>
            <a:xfrm>
              <a:off x="1715760" y="1911600"/>
              <a:ext cx="35676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C) </a:t>
              </a:r>
              <a:endParaRPr b="0" lang="en-US" sz="1800" spc="-1" strike="noStrike">
                <a:latin typeface="Arial"/>
              </a:endParaRPr>
            </a:p>
          </p:txBody>
        </p:sp>
        <p:sp>
          <p:nvSpPr>
            <p:cNvPr id="619" name="mmprod_s1_1023"/>
            <p:cNvSpPr/>
            <p:nvPr/>
          </p:nvSpPr>
          <p:spPr>
            <a:xfrm>
              <a:off x="2071440" y="1911600"/>
              <a:ext cx="380448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Go to</a:t>
              </a:r>
              <a:endParaRPr b="0" lang="en-US" sz="1800" spc="-1" strike="noStrike">
                <a:latin typeface="Arial"/>
              </a:endParaRPr>
            </a:p>
          </p:txBody>
        </p:sp>
        <p:pic>
          <p:nvPicPr>
            <p:cNvPr id="620" name="mmprod_answer_input10018" descr=""/>
            <p:cNvPicPr/>
            <p:nvPr/>
          </p:nvPicPr>
          <p:blipFill>
            <a:blip r:embed="rId3"/>
            <a:stretch/>
          </p:blipFill>
          <p:spPr>
            <a:xfrm>
              <a:off x="1385640" y="1946520"/>
              <a:ext cx="205200" cy="204120"/>
            </a:xfrm>
            <a:prstGeom prst="rect">
              <a:avLst/>
            </a:prstGeom>
            <a:ln w="0">
              <a:noFill/>
            </a:ln>
          </p:spPr>
        </p:pic>
      </p:grpSp>
      <p:grpSp>
        <p:nvGrpSpPr>
          <p:cNvPr id="621" name="mmprod_answer10020"/>
          <p:cNvGrpSpPr/>
          <p:nvPr/>
        </p:nvGrpSpPr>
        <p:grpSpPr>
          <a:xfrm>
            <a:off x="1385640" y="2358360"/>
            <a:ext cx="4490280" cy="273960"/>
            <a:chOff x="1385640" y="2358360"/>
            <a:chExt cx="4490280" cy="273960"/>
          </a:xfrm>
        </p:grpSpPr>
        <p:sp>
          <p:nvSpPr>
            <p:cNvPr id="622" name="mmprod_s2_1044"/>
            <p:cNvSpPr/>
            <p:nvPr/>
          </p:nvSpPr>
          <p:spPr>
            <a:xfrm>
              <a:off x="1715760" y="2358360"/>
              <a:ext cx="36000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D) </a:t>
              </a:r>
              <a:endParaRPr b="0" lang="en-US" sz="1800" spc="-1" strike="noStrike">
                <a:latin typeface="Arial"/>
              </a:endParaRPr>
            </a:p>
          </p:txBody>
        </p:sp>
        <p:sp>
          <p:nvSpPr>
            <p:cNvPr id="623" name="mmprod_s1_1024"/>
            <p:cNvSpPr/>
            <p:nvPr/>
          </p:nvSpPr>
          <p:spPr>
            <a:xfrm>
              <a:off x="2071440" y="2358360"/>
              <a:ext cx="380448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4goto</a:t>
              </a:r>
              <a:endParaRPr b="0" lang="en-US" sz="1800" spc="-1" strike="noStrike">
                <a:latin typeface="Arial"/>
              </a:endParaRPr>
            </a:p>
          </p:txBody>
        </p:sp>
        <p:pic>
          <p:nvPicPr>
            <p:cNvPr id="624" name="mmprod_answer_input10020" descr=""/>
            <p:cNvPicPr/>
            <p:nvPr/>
          </p:nvPicPr>
          <p:blipFill>
            <a:blip r:embed="rId4"/>
            <a:stretch/>
          </p:blipFill>
          <p:spPr>
            <a:xfrm>
              <a:off x="1385640" y="2393280"/>
              <a:ext cx="205200" cy="204120"/>
            </a:xfrm>
            <a:prstGeom prst="rect">
              <a:avLst/>
            </a:prstGeom>
            <a:ln w="0">
              <a:noFill/>
            </a:ln>
          </p:spPr>
        </p:pic>
      </p:grpSp>
    </p:spTree>
  </p:cSld>
  <mc:AlternateContent>
    <mc:Choice Requires="p14">
      <p:transition spd="slow" p14:dur="2000"/>
    </mc:Choice>
    <mc:Fallback>
      <p:transition spd="slow"/>
    </mc:Fallback>
  </mc:AlternateContent>
  <p:timing>
    <p:tnLst>
      <p:par>
        <p:cTn id="151" dur="indefinite" restart="never" nodeType="tmRoot">
          <p:childTnLst>
            <p:seq>
              <p:cTn id="152" dur="indefinite" nodeType="mainSeq">
                <p:childTnLst>
                  <p:par>
                    <p:cTn id="153" fill="hold">
                      <p:stCondLst>
                        <p:cond delay="indefinite"/>
                      </p:stCondLst>
                      <p:childTnLst>
                        <p:par>
                          <p:cTn id="154" fill="hold">
                            <p:stCondLst>
                              <p:cond delay="0"/>
                            </p:stCondLst>
                            <p:childTnLst>
                              <p:par>
                                <p:cTn id="155" nodeType="clickEffect" fill="hold" presetClass="entr" presetID="1">
                                  <p:stCondLst>
                                    <p:cond delay="0"/>
                                  </p:stCondLst>
                                  <p:childTnLst>
                                    <p:set>
                                      <p:cBhvr>
                                        <p:cTn id="156" dur="1" fill="hold">
                                          <p:stCondLst>
                                            <p:cond delay="499"/>
                                          </p:stCondLst>
                                        </p:cTn>
                                        <p:tgtEl>
                                          <p:spTgt spid="596"/>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nodeType="clickEffect" fill="hold" presetClass="entr" presetID="1">
                                  <p:stCondLst>
                                    <p:cond delay="0"/>
                                  </p:stCondLst>
                                  <p:childTnLst>
                                    <p:set>
                                      <p:cBhvr>
                                        <p:cTn id="160" dur="1" fill="hold">
                                          <p:stCondLst>
                                            <p:cond delay="499"/>
                                          </p:stCondLst>
                                        </p:cTn>
                                        <p:tgtEl>
                                          <p:spTgt spid="597"/>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nodeType="clickEffect" fill="hold" presetClass="entr" presetID="1">
                                  <p:stCondLst>
                                    <p:cond delay="0"/>
                                  </p:stCondLst>
                                  <p:childTnLst>
                                    <p:set>
                                      <p:cBhvr>
                                        <p:cTn id="164" dur="1" fill="hold">
                                          <p:stCondLst>
                                            <p:cond delay="499"/>
                                          </p:stCondLst>
                                        </p:cTn>
                                        <p:tgtEl>
                                          <p:spTgt spid="598"/>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nodeType="clickEffect" fill="hold" presetClass="entr" presetID="1">
                                  <p:stCondLst>
                                    <p:cond delay="0"/>
                                  </p:stCondLst>
                                  <p:childTnLst>
                                    <p:set>
                                      <p:cBhvr>
                                        <p:cTn id="168" dur="1" fill="hold">
                                          <p:stCondLst>
                                            <p:cond delay="499"/>
                                          </p:stCondLst>
                                        </p:cTn>
                                        <p:tgtEl>
                                          <p:spTgt spid="599"/>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nodeType="clickEffect" fill="hold" presetClass="entr" presetID="1">
                                  <p:stCondLst>
                                    <p:cond delay="0"/>
                                  </p:stCondLst>
                                  <p:childTnLst>
                                    <p:set>
                                      <p:cBhvr>
                                        <p:cTn id="172" dur="1" fill="hold">
                                          <p:stCondLst>
                                            <p:cond delay="499"/>
                                          </p:stCondLst>
                                        </p:cTn>
                                        <p:tgtEl>
                                          <p:spTgt spid="600"/>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nodeType="clickEffect" fill="hold" presetClass="entr" presetID="1">
                                  <p:stCondLst>
                                    <p:cond delay="0"/>
                                  </p:stCondLst>
                                  <p:childTnLst>
                                    <p:set>
                                      <p:cBhvr>
                                        <p:cTn id="176" dur="1" fill="hold">
                                          <p:stCondLst>
                                            <p:cond delay="499"/>
                                          </p:stCondLst>
                                        </p:cTn>
                                        <p:tgtEl>
                                          <p:spTgt spid="601"/>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nodeType="clickEffect" fill="hold" presetClass="entr" presetID="1">
                                  <p:stCondLst>
                                    <p:cond delay="0"/>
                                  </p:stCondLst>
                                  <p:childTnLst>
                                    <p:set>
                                      <p:cBhvr>
                                        <p:cTn id="180" dur="1" fill="hold">
                                          <p:stCondLst>
                                            <p:cond delay="499"/>
                                          </p:stCondLst>
                                        </p:cTn>
                                        <p:tgtEl>
                                          <p:spTgt spid="6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Dikdörtgen 13"/>
          <p:cNvSpPr/>
          <p:nvPr/>
        </p:nvSpPr>
        <p:spPr>
          <a:xfrm>
            <a:off x="457200" y="5229360"/>
            <a:ext cx="4571640" cy="1066320"/>
          </a:xfrm>
          <a:prstGeom prst="rect">
            <a:avLst/>
          </a:prstGeom>
          <a:solidFill>
            <a:srgbClr val="ffffff"/>
          </a:solidFill>
          <a:ln>
            <a:solidFill>
              <a:srgbClr val="293d8e"/>
            </a:solidFill>
            <a:round/>
          </a:ln>
        </p:spPr>
        <p:style>
          <a:lnRef idx="2">
            <a:schemeClr val="accent1"/>
          </a:lnRef>
          <a:fillRef idx="1">
            <a:schemeClr val="lt1"/>
          </a:fillRef>
          <a:effectRef idx="0">
            <a:schemeClr val="accent1"/>
          </a:effectRef>
          <a:fontRef idx="minor"/>
        </p:style>
        <p:txBody>
          <a:bodyPr lIns="90000" rIns="90000" tIns="45000" bIns="45000" anchor="ctr">
            <a:noAutofit/>
          </a:bodyPr>
          <a:p>
            <a:pPr marL="228600" indent="-182880">
              <a:lnSpc>
                <a:spcPct val="80000"/>
              </a:lnSpc>
              <a:spcBef>
                <a:spcPts val="360"/>
              </a:spcBef>
              <a:spcAft>
                <a:spcPts val="300"/>
              </a:spcAft>
              <a:buClr>
                <a:srgbClr val="c3260c"/>
              </a:buClr>
              <a:buSzPct val="130000"/>
              <a:buFont typeface="Wingdings" charset="2"/>
              <a:buChar char=""/>
              <a:tabLst>
                <a:tab algn="l" pos="182520"/>
              </a:tabLst>
            </a:pPr>
            <a:r>
              <a:rPr b="0" lang="tr-TR" sz="1800" spc="-1" strike="noStrike">
                <a:solidFill>
                  <a:srgbClr val="404040"/>
                </a:solidFill>
                <a:latin typeface="Calibri"/>
              </a:rPr>
              <a:t>Konunun Özeti</a:t>
            </a:r>
            <a:endParaRPr b="0" lang="en-US" sz="1800" spc="-1" strike="noStrike">
              <a:latin typeface="Arial"/>
            </a:endParaRPr>
          </a:p>
          <a:p>
            <a:pPr marL="228600" indent="-182880">
              <a:lnSpc>
                <a:spcPct val="80000"/>
              </a:lnSpc>
              <a:spcBef>
                <a:spcPts val="360"/>
              </a:spcBef>
              <a:spcAft>
                <a:spcPts val="300"/>
              </a:spcAft>
              <a:buClr>
                <a:srgbClr val="c3260c"/>
              </a:buClr>
              <a:buSzPct val="130000"/>
              <a:buFont typeface="Wingdings" charset="2"/>
              <a:buChar char=""/>
              <a:tabLst>
                <a:tab algn="l" pos="182520"/>
              </a:tabLst>
            </a:pPr>
            <a:r>
              <a:rPr b="0" lang="tr-TR" sz="1800" spc="-1" strike="noStrike">
                <a:solidFill>
                  <a:srgbClr val="404040"/>
                </a:solidFill>
                <a:latin typeface="Calibri"/>
              </a:rPr>
              <a:t>Değerlendirme Soruları</a:t>
            </a:r>
            <a:endParaRPr b="0" lang="en-US" sz="1800" spc="-1" strike="noStrike">
              <a:latin typeface="Arial"/>
            </a:endParaRPr>
          </a:p>
          <a:p>
            <a:pPr algn="ctr">
              <a:lnSpc>
                <a:spcPct val="100000"/>
              </a:lnSpc>
              <a:buNone/>
              <a:tabLst>
                <a:tab algn="l" pos="182520"/>
              </a:tabLst>
            </a:pPr>
            <a:endParaRPr b="0" lang="en-US" sz="1800" spc="-1" strike="noStrike">
              <a:latin typeface="Arial"/>
            </a:endParaRPr>
          </a:p>
        </p:txBody>
      </p:sp>
      <p:sp>
        <p:nvSpPr>
          <p:cNvPr id="255" name="Dikdörtgen 12"/>
          <p:cNvSpPr/>
          <p:nvPr/>
        </p:nvSpPr>
        <p:spPr>
          <a:xfrm>
            <a:off x="479160" y="1519920"/>
            <a:ext cx="4571640" cy="3456000"/>
          </a:xfrm>
          <a:prstGeom prst="rect">
            <a:avLst/>
          </a:prstGeom>
          <a:solidFill>
            <a:srgbClr val="ffffff"/>
          </a:solidFill>
          <a:ln>
            <a:solidFill>
              <a:srgbClr val="293d8e"/>
            </a:solidFill>
            <a:round/>
          </a:ln>
        </p:spPr>
        <p:style>
          <a:lnRef idx="2">
            <a:schemeClr val="accent1"/>
          </a:lnRef>
          <a:fillRef idx="1">
            <a:schemeClr val="lt1"/>
          </a:fillRef>
          <a:effectRef idx="0">
            <a:schemeClr val="accent1"/>
          </a:effectRef>
          <a:fontRef idx="minor"/>
        </p:style>
        <p:txBody>
          <a:bodyPr lIns="90000" rIns="90000" tIns="45000" bIns="45000" anchor="ctr">
            <a:noAutofit/>
          </a:bodyPr>
          <a:p>
            <a:pPr>
              <a:lnSpc>
                <a:spcPct val="100000"/>
              </a:lnSpc>
              <a:buNone/>
            </a:pPr>
            <a:r>
              <a:rPr b="1" lang="tr-TR" sz="1200" spc="-1" strike="noStrike">
                <a:solidFill>
                  <a:srgbClr val="000000"/>
                </a:solidFill>
                <a:latin typeface="Calibri"/>
              </a:rPr>
              <a:t>1</a:t>
            </a:r>
            <a:r>
              <a:rPr b="1" lang="tr-TR" sz="1300" spc="-1" strike="noStrike">
                <a:solidFill>
                  <a:srgbClr val="000000"/>
                </a:solidFill>
                <a:latin typeface="Arial"/>
              </a:rPr>
              <a:t>. VERİ TİPLERİ VE DEĞİŞKENLER</a:t>
            </a:r>
            <a:endParaRPr b="0" lang="en-US" sz="1300" spc="-1" strike="noStrike">
              <a:latin typeface="Arial"/>
            </a:endParaRPr>
          </a:p>
          <a:p>
            <a:pPr marL="399960">
              <a:lnSpc>
                <a:spcPct val="100000"/>
              </a:lnSpc>
              <a:buNone/>
            </a:pPr>
            <a:r>
              <a:rPr b="1" lang="tr-TR" sz="1400" spc="-1" strike="noStrike">
                <a:solidFill>
                  <a:srgbClr val="000000"/>
                </a:solidFill>
                <a:latin typeface="Times New Roman"/>
              </a:rPr>
              <a:t>1.1</a:t>
            </a:r>
            <a:r>
              <a:rPr b="0" lang="tr-TR" sz="1400" spc="-1" strike="noStrike">
                <a:solidFill>
                  <a:srgbClr val="000000"/>
                </a:solidFill>
                <a:latin typeface="Times New Roman"/>
              </a:rPr>
              <a:t>. Değişkenler</a:t>
            </a:r>
            <a:endParaRPr b="0" lang="en-US" sz="1400" spc="-1" strike="noStrike">
              <a:latin typeface="Arial"/>
            </a:endParaRPr>
          </a:p>
          <a:p>
            <a:pPr marL="399960">
              <a:lnSpc>
                <a:spcPct val="100000"/>
              </a:lnSpc>
              <a:buNone/>
            </a:pPr>
            <a:r>
              <a:rPr b="1" lang="tr-TR" sz="1400" spc="-1" strike="noStrike">
                <a:solidFill>
                  <a:srgbClr val="000000"/>
                </a:solidFill>
                <a:latin typeface="Times New Roman"/>
              </a:rPr>
              <a:t>1.2</a:t>
            </a:r>
            <a:r>
              <a:rPr b="0" lang="tr-TR" sz="1400" spc="-1" strike="noStrike">
                <a:solidFill>
                  <a:srgbClr val="000000"/>
                </a:solidFill>
                <a:latin typeface="Times New Roman"/>
              </a:rPr>
              <a:t>. Değişken Tanımlama Kuralları</a:t>
            </a:r>
            <a:endParaRPr b="0" lang="en-US" sz="1400" spc="-1" strike="noStrike">
              <a:latin typeface="Arial"/>
            </a:endParaRPr>
          </a:p>
          <a:p>
            <a:pPr marL="399960">
              <a:lnSpc>
                <a:spcPct val="100000"/>
              </a:lnSpc>
              <a:buNone/>
            </a:pPr>
            <a:r>
              <a:rPr b="1" lang="tr-TR" sz="1400" spc="-1" strike="noStrike">
                <a:solidFill>
                  <a:srgbClr val="000000"/>
                </a:solidFill>
                <a:latin typeface="Times New Roman"/>
              </a:rPr>
              <a:t>1.3</a:t>
            </a:r>
            <a:r>
              <a:rPr b="0" lang="tr-TR" sz="1400" spc="-1" strike="noStrike">
                <a:solidFill>
                  <a:srgbClr val="000000"/>
                </a:solidFill>
                <a:latin typeface="Times New Roman"/>
              </a:rPr>
              <a:t>. Değişkenlere Değer Aktarma</a:t>
            </a:r>
            <a:endParaRPr b="0" lang="en-US" sz="1400" spc="-1" strike="noStrike">
              <a:latin typeface="Arial"/>
            </a:endParaRPr>
          </a:p>
          <a:p>
            <a:pPr marL="399960">
              <a:lnSpc>
                <a:spcPct val="100000"/>
              </a:lnSpc>
              <a:buNone/>
            </a:pPr>
            <a:r>
              <a:rPr b="1" lang="tr-TR" sz="1400" spc="-1" strike="noStrike">
                <a:solidFill>
                  <a:srgbClr val="000000"/>
                </a:solidFill>
                <a:latin typeface="Times New Roman"/>
              </a:rPr>
              <a:t>1.4.</a:t>
            </a:r>
            <a:r>
              <a:rPr b="0" lang="tr-TR" sz="1400" spc="-1" strike="noStrike">
                <a:solidFill>
                  <a:srgbClr val="000000"/>
                </a:solidFill>
                <a:latin typeface="Times New Roman"/>
              </a:rPr>
              <a:t> Java da değişkenlerin tanımlanması</a:t>
            </a:r>
            <a:endParaRPr b="0" lang="en-US" sz="1400" spc="-1" strike="noStrike">
              <a:latin typeface="Arial"/>
            </a:endParaRPr>
          </a:p>
          <a:p>
            <a:pPr marL="399960">
              <a:lnSpc>
                <a:spcPct val="100000"/>
              </a:lnSpc>
              <a:buNone/>
            </a:pPr>
            <a:r>
              <a:rPr b="1" lang="tr-TR" sz="1400" spc="-1" strike="noStrike">
                <a:solidFill>
                  <a:srgbClr val="000000"/>
                </a:solidFill>
                <a:latin typeface="Times New Roman"/>
              </a:rPr>
              <a:t>1.5. </a:t>
            </a:r>
            <a:r>
              <a:rPr b="0" lang="tr-TR" sz="1400" spc="-1" strike="noStrike">
                <a:solidFill>
                  <a:srgbClr val="000000"/>
                </a:solidFill>
                <a:latin typeface="Times New Roman"/>
              </a:rPr>
              <a:t>Değişkenlerin Faaliyet Alanları ve Ömürleri</a:t>
            </a:r>
            <a:endParaRPr b="0" lang="en-US" sz="1400" spc="-1" strike="noStrike">
              <a:latin typeface="Arial"/>
            </a:endParaRPr>
          </a:p>
          <a:p>
            <a:pPr marL="399960">
              <a:lnSpc>
                <a:spcPct val="100000"/>
              </a:lnSpc>
              <a:buNone/>
            </a:pPr>
            <a:r>
              <a:rPr b="1" lang="tr-TR" sz="1400" spc="-1" strike="noStrike">
                <a:solidFill>
                  <a:srgbClr val="000000"/>
                </a:solidFill>
                <a:latin typeface="Times New Roman"/>
              </a:rPr>
              <a:t>1.6.</a:t>
            </a:r>
            <a:r>
              <a:rPr b="0" lang="tr-TR" sz="1400" spc="-1" strike="noStrike">
                <a:solidFill>
                  <a:srgbClr val="000000"/>
                </a:solidFill>
                <a:latin typeface="Times New Roman"/>
              </a:rPr>
              <a:t> Veri Tipleri</a:t>
            </a:r>
            <a:endParaRPr b="0" lang="en-US" sz="1400" spc="-1" strike="noStrike">
              <a:latin typeface="Arial"/>
            </a:endParaRPr>
          </a:p>
          <a:p>
            <a:pPr marL="399960">
              <a:lnSpc>
                <a:spcPct val="100000"/>
              </a:lnSpc>
              <a:buNone/>
            </a:pPr>
            <a:r>
              <a:rPr b="1" lang="tr-TR" sz="1400" spc="-1" strike="noStrike">
                <a:solidFill>
                  <a:srgbClr val="000000"/>
                </a:solidFill>
                <a:latin typeface="Times New Roman"/>
              </a:rPr>
              <a:t>1.7</a:t>
            </a:r>
            <a:r>
              <a:rPr b="0" lang="tr-TR" sz="1400" spc="-1" strike="noStrike">
                <a:solidFill>
                  <a:srgbClr val="000000"/>
                </a:solidFill>
                <a:latin typeface="Times New Roman"/>
              </a:rPr>
              <a:t>. Veri Tiplerini Birbirine Dönüştürme</a:t>
            </a:r>
            <a:endParaRPr b="0" lang="en-US" sz="1400" spc="-1" strike="noStrike">
              <a:latin typeface="Arial"/>
            </a:endParaRPr>
          </a:p>
          <a:p>
            <a:pPr marL="399960">
              <a:lnSpc>
                <a:spcPct val="100000"/>
              </a:lnSpc>
              <a:buNone/>
            </a:pPr>
            <a:r>
              <a:rPr b="1" lang="tr-TR" sz="1400" spc="-1" strike="noStrike">
                <a:solidFill>
                  <a:srgbClr val="000000"/>
                </a:solidFill>
                <a:latin typeface="Times New Roman"/>
              </a:rPr>
              <a:t>1.8</a:t>
            </a:r>
            <a:r>
              <a:rPr b="0" lang="tr-TR" sz="1400" spc="-1" strike="noStrike">
                <a:solidFill>
                  <a:srgbClr val="000000"/>
                </a:solidFill>
                <a:latin typeface="Times New Roman"/>
              </a:rPr>
              <a:t>. parse deyimi</a:t>
            </a:r>
            <a:endParaRPr b="0" lang="en-US" sz="1400" spc="-1" strike="noStrike">
              <a:latin typeface="Arial"/>
            </a:endParaRPr>
          </a:p>
          <a:p>
            <a:pPr marL="399960">
              <a:lnSpc>
                <a:spcPct val="100000"/>
              </a:lnSpc>
              <a:buNone/>
            </a:pPr>
            <a:r>
              <a:rPr b="1" lang="tr-TR" sz="1400" spc="-1" strike="noStrike">
                <a:solidFill>
                  <a:srgbClr val="000000"/>
                </a:solidFill>
                <a:latin typeface="Times New Roman"/>
              </a:rPr>
              <a:t>1.9.</a:t>
            </a:r>
            <a:r>
              <a:rPr b="0" lang="tr-TR" sz="1400" spc="-1" strike="noStrike">
                <a:solidFill>
                  <a:srgbClr val="000000"/>
                </a:solidFill>
                <a:latin typeface="Times New Roman"/>
              </a:rPr>
              <a:t> Sabitler</a:t>
            </a:r>
            <a:endParaRPr b="0" lang="en-US" sz="1400" spc="-1" strike="noStrike">
              <a:latin typeface="Arial"/>
            </a:endParaRPr>
          </a:p>
          <a:p>
            <a:pPr marL="399960">
              <a:lnSpc>
                <a:spcPct val="100000"/>
              </a:lnSpc>
              <a:buNone/>
            </a:pPr>
            <a:r>
              <a:rPr b="1" lang="tr-TR" sz="1400" spc="-1" strike="noStrike">
                <a:solidFill>
                  <a:srgbClr val="000000"/>
                </a:solidFill>
                <a:latin typeface="Times New Roman"/>
              </a:rPr>
              <a:t>1.10.</a:t>
            </a:r>
            <a:r>
              <a:rPr b="0" lang="tr-TR" sz="1400" spc="-1" strike="noStrike">
                <a:solidFill>
                  <a:srgbClr val="000000"/>
                </a:solidFill>
                <a:latin typeface="Times New Roman"/>
              </a:rPr>
              <a:t> Enum Veri Tipi</a:t>
            </a:r>
            <a:endParaRPr b="0" lang="en-US" sz="1400" spc="-1" strike="noStrike">
              <a:latin typeface="Arial"/>
            </a:endParaRPr>
          </a:p>
          <a:p>
            <a:pPr marL="399960">
              <a:lnSpc>
                <a:spcPct val="100000"/>
              </a:lnSpc>
              <a:buNone/>
            </a:pPr>
            <a:r>
              <a:rPr b="1" lang="tr-TR" sz="1400" spc="-1" strike="noStrike">
                <a:solidFill>
                  <a:srgbClr val="000000"/>
                </a:solidFill>
                <a:latin typeface="Times New Roman"/>
              </a:rPr>
              <a:t>1.11.</a:t>
            </a:r>
            <a:r>
              <a:rPr b="0" lang="tr-TR" sz="1400" spc="-1" strike="noStrike">
                <a:solidFill>
                  <a:srgbClr val="000000"/>
                </a:solidFill>
                <a:latin typeface="Times New Roman"/>
              </a:rPr>
              <a:t> Çıkış karakterleri (Escape Characters)</a:t>
            </a:r>
            <a:endParaRPr b="0" lang="en-US" sz="1400" spc="-1" strike="noStrike">
              <a:latin typeface="Arial"/>
            </a:endParaRPr>
          </a:p>
          <a:p>
            <a:pPr marL="399960">
              <a:lnSpc>
                <a:spcPct val="100000"/>
              </a:lnSpc>
              <a:buNone/>
            </a:pPr>
            <a:r>
              <a:rPr b="1" lang="tr-TR" sz="1400" spc="-1" strike="noStrike">
                <a:solidFill>
                  <a:srgbClr val="000000"/>
                </a:solidFill>
                <a:latin typeface="Times New Roman"/>
              </a:rPr>
              <a:t>1.12</a:t>
            </a:r>
            <a:r>
              <a:rPr b="0" lang="tr-TR" sz="1400" spc="-1" strike="noStrike">
                <a:solidFill>
                  <a:srgbClr val="000000"/>
                </a:solidFill>
                <a:latin typeface="Times New Roman"/>
              </a:rPr>
              <a:t>. Ekrana Yazı Yazma Komutları</a:t>
            </a:r>
            <a:endParaRPr b="0" lang="en-US" sz="1400" spc="-1" strike="noStrike">
              <a:latin typeface="Arial"/>
            </a:endParaRPr>
          </a:p>
        </p:txBody>
      </p:sp>
      <p:sp>
        <p:nvSpPr>
          <p:cNvPr id="256" name="Dikdörtgen 4"/>
          <p:cNvSpPr/>
          <p:nvPr/>
        </p:nvSpPr>
        <p:spPr>
          <a:xfrm>
            <a:off x="453240" y="1124640"/>
            <a:ext cx="4571640" cy="380520"/>
          </a:xfrm>
          <a:prstGeom prst="rect">
            <a:avLst/>
          </a:prstGeom>
          <a:solidFill>
            <a:srgbClr val="ffffff"/>
          </a:solidFill>
          <a:ln>
            <a:solidFill>
              <a:srgbClr val="293d8e"/>
            </a:solidFill>
            <a:round/>
          </a:ln>
        </p:spPr>
        <p:style>
          <a:lnRef idx="2">
            <a:schemeClr val="accent1"/>
          </a:lnRef>
          <a:fillRef idx="1">
            <a:schemeClr val="lt1"/>
          </a:fillRef>
          <a:effectRef idx="0">
            <a:schemeClr val="accent1"/>
          </a:effectRef>
          <a:fontRef idx="minor"/>
        </p:style>
        <p:txBody>
          <a:bodyPr lIns="90000" rIns="90000" tIns="45000" bIns="45000" anchor="ctr">
            <a:noAutofit/>
          </a:bodyPr>
          <a:p>
            <a:pPr indent="-216000" algn="just">
              <a:lnSpc>
                <a:spcPct val="100000"/>
              </a:lnSpc>
              <a:buClr>
                <a:srgbClr val="000000"/>
              </a:buClr>
              <a:buFont typeface="Arial"/>
              <a:buChar char="•"/>
            </a:pPr>
            <a:r>
              <a:rPr b="0" lang="tr-TR" sz="1800" spc="-1" strike="noStrike">
                <a:solidFill>
                  <a:srgbClr val="000000"/>
                </a:solidFill>
                <a:latin typeface="Trebuchet MS"/>
              </a:rPr>
              <a:t> </a:t>
            </a:r>
            <a:r>
              <a:rPr b="0" lang="tr-TR" sz="1800" spc="-1" strike="noStrike">
                <a:solidFill>
                  <a:srgbClr val="000000"/>
                </a:solidFill>
                <a:latin typeface="Trebuchet MS"/>
              </a:rPr>
              <a:t>Öğrenme Hedefleri</a:t>
            </a:r>
            <a:endParaRPr b="0" lang="en-US" sz="1800" spc="-1" strike="noStrike">
              <a:latin typeface="Arial"/>
            </a:endParaRPr>
          </a:p>
        </p:txBody>
      </p:sp>
      <p:sp>
        <p:nvSpPr>
          <p:cNvPr id="257" name="PlaceHolder 1"/>
          <p:cNvSpPr>
            <a:spLocks noGrp="1"/>
          </p:cNvSpPr>
          <p:nvPr>
            <p:ph type="sldNum" idx="20"/>
          </p:nvPr>
        </p:nvSpPr>
        <p:spPr>
          <a:xfrm>
            <a:off x="3809880" y="6172200"/>
            <a:ext cx="1828440" cy="364680"/>
          </a:xfrm>
          <a:prstGeom prst="rect">
            <a:avLst/>
          </a:prstGeom>
          <a:noFill/>
          <a:ln w="0">
            <a:noFill/>
          </a:ln>
        </p:spPr>
        <p:txBody>
          <a:bodyPr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E639A273-E2FA-4948-8510-C809623EE9FF}" type="slidenum">
              <a:rPr b="1" lang="tr-TR" sz="1200" spc="-1" strike="noStrike">
                <a:solidFill>
                  <a:srgbClr val="808080"/>
                </a:solidFill>
                <a:latin typeface="Trebuchet MS"/>
              </a:rPr>
              <a:t>2</a:t>
            </a:fld>
            <a:endParaRPr b="0" lang="en-US" sz="1200" spc="-1" strike="noStrike">
              <a:latin typeface="Times New Roman"/>
            </a:endParaRPr>
          </a:p>
        </p:txBody>
      </p:sp>
      <p:sp>
        <p:nvSpPr>
          <p:cNvPr id="258" name="PlaceHolder 2"/>
          <p:cNvSpPr>
            <a:spLocks noGrp="1"/>
          </p:cNvSpPr>
          <p:nvPr>
            <p:ph type="title"/>
          </p:nvPr>
        </p:nvSpPr>
        <p:spPr>
          <a:xfrm>
            <a:off x="457200" y="457200"/>
            <a:ext cx="8229240" cy="533160"/>
          </a:xfrm>
          <a:prstGeom prst="rect">
            <a:avLst/>
          </a:prstGeom>
          <a:solidFill>
            <a:srgbClr val="191d34"/>
          </a:solidFill>
          <a:ln w="0">
            <a:noFill/>
          </a:ln>
        </p:spPr>
        <p:txBody>
          <a:bodyPr anchor="t">
            <a:normAutofit fontScale="90000"/>
          </a:bodyPr>
          <a:p>
            <a:pPr>
              <a:lnSpc>
                <a:spcPct val="100000"/>
              </a:lnSpc>
              <a:buNone/>
              <a:tabLst>
                <a:tab algn="l" pos="0"/>
              </a:tabLst>
            </a:pPr>
            <a:r>
              <a:rPr b="1" lang="tr-TR" sz="3200" spc="49" strike="noStrike">
                <a:solidFill>
                  <a:srgbClr val="fbfcfd">
                    <a:alpha val="95000"/>
                  </a:srgbClr>
                </a:solidFill>
                <a:latin typeface="Trebuchet MS"/>
              </a:rPr>
              <a:t>İçind</a:t>
            </a:r>
            <a:r>
              <a:rPr b="1" lang="tr-TR" sz="3200" spc="49" strike="noStrike">
                <a:solidFill>
                  <a:srgbClr val="fbfcfd">
                    <a:alpha val="95000"/>
                  </a:srgbClr>
                </a:solidFill>
                <a:latin typeface="Trebuchet MS"/>
              </a:rPr>
              <a:t>ekiler</a:t>
            </a:r>
            <a:endParaRPr b="0" lang="tr-TR" sz="3200" spc="-1" strike="noStrike">
              <a:solidFill>
                <a:srgbClr val="000000"/>
              </a:solidFill>
              <a:latin typeface="Trebuchet MS"/>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5" name="PlaceHolder 1"/>
          <p:cNvSpPr>
            <a:spLocks noGrp="1"/>
          </p:cNvSpPr>
          <p:nvPr>
            <p:ph type="sldNum" idx="25"/>
          </p:nvPr>
        </p:nvSpPr>
        <p:spPr>
          <a:xfrm>
            <a:off x="3809880" y="6172200"/>
            <a:ext cx="1828440" cy="364680"/>
          </a:xfrm>
          <a:prstGeom prst="rect">
            <a:avLst/>
          </a:prstGeom>
          <a:noFill/>
          <a:ln w="0">
            <a:noFill/>
          </a:ln>
        </p:spPr>
        <p:txBody>
          <a:bodyPr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331AE61F-6C23-4C93-856E-A620B78FF813}" type="slidenum">
              <a:rPr b="1" lang="tr-TR" sz="1200" spc="-1" strike="noStrike">
                <a:solidFill>
                  <a:srgbClr val="808080"/>
                </a:solidFill>
                <a:latin typeface="Trebuchet MS"/>
              </a:rPr>
              <a:t>&lt;number&gt;</a:t>
            </a:fld>
            <a:endParaRPr b="0" lang="en-US" sz="1200" spc="-1" strike="noStrike">
              <a:latin typeface="Times New Roman"/>
            </a:endParaRPr>
          </a:p>
        </p:txBody>
      </p:sp>
      <p:graphicFrame>
        <p:nvGraphicFramePr>
          <p:cNvPr id="626" name="mmprod_scoring_101"/>
          <p:cNvGraphicFramePr/>
          <p:nvPr/>
        </p:nvGraphicFramePr>
        <p:xfrm>
          <a:off x="1143000" y="732240"/>
          <a:ext cx="6400440" cy="2071800"/>
        </p:xfrm>
        <a:graphic>
          <a:graphicData uri="http://schemas.openxmlformats.org/drawingml/2006/table">
            <a:tbl>
              <a:tblPr/>
              <a:tblGrid>
                <a:gridCol w="1920240"/>
                <a:gridCol w="4480560"/>
              </a:tblGrid>
              <a:tr h="686520">
                <a:tc>
                  <a:txBody>
                    <a:bodyPr anchor="t">
                      <a:noAutofit/>
                    </a:bodyPr>
                    <a:p>
                      <a:pPr algn="r">
                        <a:lnSpc>
                          <a:spcPct val="100000"/>
                        </a:lnSpc>
                        <a:buNone/>
                      </a:pPr>
                      <a:r>
                        <a:rPr b="1" lang="tr-TR" sz="1900" spc="-1" strike="noStrike">
                          <a:solidFill>
                            <a:srgbClr val="ffffff"/>
                          </a:solidFill>
                          <a:latin typeface="Trebuchet MS"/>
                        </a:rPr>
                        <a:t>Puanınız</a:t>
                      </a:r>
                      <a:endParaRPr b="0" lang="en-US" sz="19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nchor="t">
                      <a:noAutofit/>
                    </a:bodyPr>
                    <a:p>
                      <a:pPr>
                        <a:lnSpc>
                          <a:spcPct val="100000"/>
                        </a:lnSpc>
                        <a:buNone/>
                      </a:pPr>
                      <a:r>
                        <a:rPr b="0" lang="tr-TR" sz="1900" spc="-1" strike="noStrike">
                          <a:solidFill>
                            <a:srgbClr val="ffffff"/>
                          </a:solidFill>
                          <a:latin typeface="Trebuchet MS"/>
                        </a:rPr>
                        <a:t>{score}</a:t>
                      </a:r>
                      <a:endParaRPr b="0" lang="en-US" sz="19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r>
              <a:tr h="686520">
                <a:tc>
                  <a:txBody>
                    <a:bodyPr anchor="t">
                      <a:noAutofit/>
                    </a:bodyPr>
                    <a:p>
                      <a:pPr algn="r">
                        <a:lnSpc>
                          <a:spcPct val="100000"/>
                        </a:lnSpc>
                        <a:buNone/>
                      </a:pPr>
                      <a:r>
                        <a:rPr b="1" lang="tr-TR" sz="1900" spc="-1" strike="noStrike">
                          <a:solidFill>
                            <a:srgbClr val="000000"/>
                          </a:solidFill>
                          <a:latin typeface="Trebuchet MS"/>
                        </a:rPr>
                        <a:t>En yüksek puan</a:t>
                      </a:r>
                      <a:endParaRPr b="0" lang="en-US" sz="19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3eb"/>
                    </a:solidFill>
                  </a:tcPr>
                </a:tc>
                <a:tc>
                  <a:txBody>
                    <a:bodyPr anchor="t">
                      <a:noAutofit/>
                    </a:bodyPr>
                    <a:p>
                      <a:pPr>
                        <a:lnSpc>
                          <a:spcPct val="100000"/>
                        </a:lnSpc>
                        <a:buNone/>
                      </a:pPr>
                      <a:r>
                        <a:rPr b="0" lang="tr-TR" sz="1900" spc="-1" strike="noStrike">
                          <a:solidFill>
                            <a:srgbClr val="000000"/>
                          </a:solidFill>
                          <a:latin typeface="Trebuchet MS"/>
                        </a:rPr>
                        <a:t>{max-score}</a:t>
                      </a:r>
                      <a:endParaRPr b="0" lang="en-US" sz="19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3eb"/>
                    </a:solidFill>
                  </a:tcPr>
                </a:tc>
              </a:tr>
              <a:tr h="698760">
                <a:tc>
                  <a:txBody>
                    <a:bodyPr anchor="t">
                      <a:noAutofit/>
                    </a:bodyPr>
                    <a:p>
                      <a:pPr algn="r">
                        <a:lnSpc>
                          <a:spcPct val="100000"/>
                        </a:lnSpc>
                        <a:buNone/>
                      </a:pPr>
                      <a:r>
                        <a:rPr b="1" lang="tr-TR" sz="1900" spc="-1" strike="noStrike">
                          <a:solidFill>
                            <a:srgbClr val="000000"/>
                          </a:solidFill>
                          <a:latin typeface="Trebuchet MS"/>
                        </a:rPr>
                        <a:t>Sınava giriş sayınız</a:t>
                      </a:r>
                      <a:endParaRPr b="0" lang="en-US" sz="19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nchor="t">
                      <a:noAutofit/>
                    </a:bodyPr>
                    <a:p>
                      <a:pPr>
                        <a:lnSpc>
                          <a:spcPct val="100000"/>
                        </a:lnSpc>
                        <a:buNone/>
                      </a:pPr>
                      <a:r>
                        <a:rPr b="0" lang="tr-TR" sz="1900" spc="-1" strike="noStrike">
                          <a:solidFill>
                            <a:srgbClr val="000000"/>
                          </a:solidFill>
                          <a:latin typeface="Trebuchet MS"/>
                        </a:rPr>
                        <a:t>{total-attempts}</a:t>
                      </a:r>
                      <a:endParaRPr b="0" lang="en-US" sz="19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r>
            </a:tbl>
          </a:graphicData>
        </a:graphic>
      </p:graphicFrame>
      <p:sp>
        <p:nvSpPr>
          <p:cNvPr id="627" name="mmprod_feedback_7006"/>
          <p:cNvSpPr/>
          <p:nvPr/>
        </p:nvSpPr>
        <p:spPr>
          <a:xfrm>
            <a:off x="2103120" y="3141000"/>
            <a:ext cx="3840120" cy="78156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800" spc="-1" strike="noStrike">
                <a:solidFill>
                  <a:srgbClr val="2b333c"/>
                </a:solidFill>
                <a:latin typeface="Times New Roman"/>
              </a:rPr>
              <a:t>Soruları tekrar gözden geçirebilir veya ilgili ders sunusunu tekrar izleyebilirsiniz </a:t>
            </a:r>
            <a:endParaRPr b="0" lang="en-US" sz="1800" spc="-1" strike="noStrike">
              <a:latin typeface="Arial"/>
            </a:endParaRPr>
          </a:p>
        </p:txBody>
      </p:sp>
      <p:grpSp>
        <p:nvGrpSpPr>
          <p:cNvPr id="628" name="mmprod_Button9007"/>
          <p:cNvGrpSpPr/>
          <p:nvPr/>
        </p:nvGrpSpPr>
        <p:grpSpPr>
          <a:xfrm>
            <a:off x="6610680" y="4149000"/>
            <a:ext cx="1201320" cy="456480"/>
            <a:chOff x="6610680" y="4149000"/>
            <a:chExt cx="1201320" cy="456480"/>
          </a:xfrm>
        </p:grpSpPr>
        <p:sp>
          <p:nvSpPr>
            <p:cNvPr id="629" name="mmprod_ButtonShape9007"/>
            <p:cNvSpPr/>
            <p:nvPr/>
          </p:nvSpPr>
          <p:spPr>
            <a:xfrm>
              <a:off x="6610680" y="4149000"/>
              <a:ext cx="1201320" cy="45648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630" name="mmprod_ButtonText9008"/>
            <p:cNvSpPr/>
            <p:nvPr/>
          </p:nvSpPr>
          <p:spPr>
            <a:xfrm>
              <a:off x="6642360" y="4186080"/>
              <a:ext cx="1137600" cy="38232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rPr>
                <a:t>Tekrar gözden geçir</a:t>
              </a:r>
              <a:endParaRPr b="0" lang="en-US" sz="1400" spc="-1" strike="noStrike">
                <a:latin typeface="Arial"/>
              </a:endParaRPr>
            </a:p>
          </p:txBody>
        </p:sp>
      </p:grpSp>
      <p:grpSp>
        <p:nvGrpSpPr>
          <p:cNvPr id="631" name="mmprod_Button9009"/>
          <p:cNvGrpSpPr/>
          <p:nvPr/>
        </p:nvGrpSpPr>
        <p:grpSpPr>
          <a:xfrm>
            <a:off x="5534640" y="4149000"/>
            <a:ext cx="1075680" cy="456480"/>
            <a:chOff x="5534640" y="4149000"/>
            <a:chExt cx="1075680" cy="456480"/>
          </a:xfrm>
        </p:grpSpPr>
        <p:sp>
          <p:nvSpPr>
            <p:cNvPr id="632" name="mmprod_ButtonShape9009"/>
            <p:cNvSpPr/>
            <p:nvPr/>
          </p:nvSpPr>
          <p:spPr>
            <a:xfrm>
              <a:off x="5534640" y="4149000"/>
              <a:ext cx="1075680" cy="45648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633" name="mmprod_ButtonText9010"/>
            <p:cNvSpPr/>
            <p:nvPr/>
          </p:nvSpPr>
          <p:spPr>
            <a:xfrm>
              <a:off x="5563080" y="4186080"/>
              <a:ext cx="1018800" cy="38232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rPr>
                <a:t>Bitti</a:t>
              </a:r>
              <a:endParaRPr b="0" lang="en-US" sz="1400" spc="-1" strike="noStrike">
                <a:latin typeface="Arial"/>
              </a:endParaRPr>
            </a:p>
          </p:txBody>
        </p:sp>
      </p:grpSp>
      <p:sp>
        <p:nvSpPr>
          <p:cNvPr id="634" name="PlaceHolder 2"/>
          <p:cNvSpPr>
            <a:spLocks noGrp="1"/>
          </p:cNvSpPr>
          <p:nvPr>
            <p:ph type="title"/>
          </p:nvPr>
        </p:nvSpPr>
        <p:spPr>
          <a:xfrm>
            <a:off x="395640" y="44640"/>
            <a:ext cx="8229240" cy="533160"/>
          </a:xfrm>
          <a:prstGeom prst="rect">
            <a:avLst/>
          </a:prstGeom>
          <a:solidFill>
            <a:srgbClr val="191d34"/>
          </a:solidFill>
          <a:ln w="0">
            <a:noFill/>
          </a:ln>
        </p:spPr>
        <p:txBody>
          <a:bodyPr anchor="t">
            <a:normAutofit fontScale="90000"/>
          </a:bodyPr>
          <a:p>
            <a:pPr>
              <a:lnSpc>
                <a:spcPct val="100000"/>
              </a:lnSpc>
              <a:buNone/>
              <a:tabLst>
                <a:tab algn="l" pos="0"/>
              </a:tabLst>
            </a:pPr>
            <a:r>
              <a:rPr b="1" lang="tr-TR" sz="3200" spc="49" strike="noStrike">
                <a:solidFill>
                  <a:srgbClr val="fbfcfd">
                    <a:alpha val="95000"/>
                  </a:srgbClr>
                </a:solidFill>
                <a:latin typeface="Trebuchet MS"/>
              </a:rPr>
              <a:t>Değerlendirme Soruları</a:t>
            </a:r>
            <a:endParaRPr b="0" lang="tr-TR" sz="3200" spc="-1" strike="noStrike">
              <a:solidFill>
                <a:srgbClr val="000000"/>
              </a:solidFill>
              <a:latin typeface="Trebuchet MS"/>
            </a:endParaRPr>
          </a:p>
        </p:txBody>
      </p:sp>
    </p:spTree>
  </p:cSld>
  <mc:AlternateContent>
    <mc:Choice Requires="p14">
      <p:transition spd="slow" p14:dur="2000"/>
    </mc:Choice>
    <mc:Fallback>
      <p:transition spd="slow"/>
    </mc:Fallback>
  </mc:AlternateContent>
  <p:timing>
    <p:tnLst>
      <p:par>
        <p:cTn id="181" dur="indefinite" restart="never" nodeType="tmRoot">
          <p:childTnLst>
            <p:seq>
              <p:cTn id="182" dur="indefinite" nodeType="mainSeq">
                <p:childTnLst>
                  <p:par>
                    <p:cTn id="183" fill="hold">
                      <p:stCondLst>
                        <p:cond delay="indefinite"/>
                      </p:stCondLst>
                      <p:childTnLst>
                        <p:par>
                          <p:cTn id="184" fill="hold">
                            <p:stCondLst>
                              <p:cond delay="0"/>
                            </p:stCondLst>
                            <p:childTnLst>
                              <p:par>
                                <p:cTn id="185" nodeType="clickEffect" fill="hold" presetClass="entr" presetID="1">
                                  <p:stCondLst>
                                    <p:cond delay="0"/>
                                  </p:stCondLst>
                                  <p:childTnLst>
                                    <p:set>
                                      <p:cBhvr>
                                        <p:cTn id="186" dur="1" fill="hold">
                                          <p:stCondLst>
                                            <p:cond delay="499"/>
                                          </p:stCondLst>
                                        </p:cTn>
                                        <p:tgtEl>
                                          <p:spTgt spid="6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subTitle"/>
          </p:nvPr>
        </p:nvSpPr>
        <p:spPr>
          <a:xfrm>
            <a:off x="24840" y="1268640"/>
            <a:ext cx="8795520" cy="4032000"/>
          </a:xfrm>
          <a:prstGeom prst="rect">
            <a:avLst/>
          </a:prstGeom>
          <a:noFill/>
          <a:ln w="0">
            <a:noFill/>
          </a:ln>
        </p:spPr>
        <p:txBody>
          <a:bodyPr anchor="t">
            <a:noAutofit/>
          </a:bodyPr>
          <a:p>
            <a:pPr algn="just">
              <a:lnSpc>
                <a:spcPct val="100000"/>
              </a:lnSpc>
              <a:spcBef>
                <a:spcPts val="479"/>
              </a:spcBef>
              <a:spcAft>
                <a:spcPts val="300"/>
              </a:spcAft>
              <a:buNone/>
              <a:tabLst>
                <a:tab algn="l" pos="0"/>
              </a:tabLst>
            </a:pPr>
            <a:r>
              <a:rPr b="1" lang="tr-TR" sz="2400" spc="-1" strike="noStrike">
                <a:solidFill>
                  <a:srgbClr val="c00000"/>
                </a:solidFill>
                <a:latin typeface="Trebuchet MS"/>
              </a:rPr>
              <a:t>Giriş</a:t>
            </a:r>
            <a:endParaRPr b="0" lang="en-US" sz="2400" spc="-1" strike="noStrike">
              <a:latin typeface="Arial"/>
            </a:endParaRPr>
          </a:p>
          <a:p>
            <a:pPr marL="285840" indent="-285840" algn="just">
              <a:lnSpc>
                <a:spcPct val="100000"/>
              </a:lnSpc>
              <a:spcBef>
                <a:spcPts val="400"/>
              </a:spcBef>
              <a:spcAft>
                <a:spcPts val="300"/>
              </a:spcAft>
              <a:buClr>
                <a:srgbClr val="c3260c"/>
              </a:buClr>
              <a:buSzPct val="130000"/>
              <a:buFont typeface="Arial"/>
              <a:buChar char="•"/>
              <a:tabLst>
                <a:tab algn="l" pos="0"/>
              </a:tabLst>
            </a:pPr>
            <a:r>
              <a:rPr b="0" lang="tr-TR" sz="2000" spc="-1" strike="noStrike">
                <a:solidFill>
                  <a:srgbClr val="212745"/>
                </a:solidFill>
                <a:latin typeface="Trebuchet MS"/>
              </a:rPr>
              <a:t>İçerisinde veri sakladığımız, ismini ve tipini bizim </a:t>
            </a:r>
            <a:r>
              <a:rPr b="0" lang="tr-TR" sz="2000" spc="-1" strike="noStrike">
                <a:solidFill>
                  <a:srgbClr val="212745"/>
                </a:solidFill>
                <a:latin typeface="Trebuchet MS"/>
              </a:rPr>
              <a:t>belirlediğimiz bellek alanlarına </a:t>
            </a:r>
            <a:r>
              <a:rPr b="1" lang="tr-TR" sz="2000" spc="-1" strike="noStrike">
                <a:solidFill>
                  <a:srgbClr val="212745"/>
                </a:solidFill>
                <a:latin typeface="Trebuchet MS"/>
              </a:rPr>
              <a:t>değişken </a:t>
            </a:r>
            <a:r>
              <a:rPr b="0" lang="tr-TR" sz="2000" spc="-1" strike="noStrike">
                <a:solidFill>
                  <a:srgbClr val="212745"/>
                </a:solidFill>
                <a:latin typeface="Trebuchet MS"/>
              </a:rPr>
              <a:t>( variable ) </a:t>
            </a:r>
            <a:r>
              <a:rPr b="0" lang="tr-TR" sz="2000" spc="-1" strike="noStrike">
                <a:solidFill>
                  <a:srgbClr val="212745"/>
                </a:solidFill>
                <a:latin typeface="Trebuchet MS"/>
              </a:rPr>
              <a:t>adı verilmektedir. Değişkenler, bellekte herhangi bir </a:t>
            </a:r>
            <a:r>
              <a:rPr b="0" lang="tr-TR" sz="2000" spc="-1" strike="noStrike">
                <a:solidFill>
                  <a:srgbClr val="212745"/>
                </a:solidFill>
                <a:latin typeface="Trebuchet MS"/>
              </a:rPr>
              <a:t>adresi gösteren sembolik birer isimden başka bir şey </a:t>
            </a:r>
            <a:r>
              <a:rPr b="0" lang="tr-TR" sz="2000" spc="-1" strike="noStrike">
                <a:solidFill>
                  <a:srgbClr val="212745"/>
                </a:solidFill>
                <a:latin typeface="Trebuchet MS"/>
              </a:rPr>
              <a:t>değildir. Kullandığımız programlama dili ne olursa </a:t>
            </a:r>
            <a:r>
              <a:rPr b="0" lang="tr-TR" sz="2000" spc="-1" strike="noStrike">
                <a:solidFill>
                  <a:srgbClr val="212745"/>
                </a:solidFill>
                <a:latin typeface="Trebuchet MS"/>
              </a:rPr>
              <a:t>olsun kendisine verdiğimiz değerleri belleğinde hangi </a:t>
            </a:r>
            <a:r>
              <a:rPr b="0" lang="tr-TR" sz="2000" spc="-1" strike="noStrike">
                <a:solidFill>
                  <a:srgbClr val="212745"/>
                </a:solidFill>
                <a:latin typeface="Trebuchet MS"/>
              </a:rPr>
              <a:t>ad ile saklayacağını bilgisayara biz söylüyoruz. </a:t>
            </a:r>
            <a:r>
              <a:rPr b="0" lang="tr-TR" sz="2000" spc="-1" strike="noStrike">
                <a:solidFill>
                  <a:srgbClr val="212745"/>
                </a:solidFill>
                <a:latin typeface="Trebuchet MS"/>
              </a:rPr>
              <a:t>Belleğin neresinde saklayacağına (adres bilgisine) ise </a:t>
            </a:r>
            <a:r>
              <a:rPr b="0" lang="tr-TR" sz="2000" spc="-1" strike="noStrike">
                <a:solidFill>
                  <a:srgbClr val="212745"/>
                </a:solidFill>
                <a:latin typeface="Trebuchet MS"/>
              </a:rPr>
              <a:t>bilgisayar kendisi karar vermektedir. </a:t>
            </a:r>
            <a:endParaRPr b="0" lang="en-US" sz="2000" spc="-1" strike="noStrike">
              <a:latin typeface="Arial"/>
            </a:endParaRPr>
          </a:p>
          <a:p>
            <a:pPr algn="just">
              <a:lnSpc>
                <a:spcPct val="100000"/>
              </a:lnSpc>
              <a:spcBef>
                <a:spcPts val="400"/>
              </a:spcBef>
              <a:spcAft>
                <a:spcPts val="300"/>
              </a:spcAft>
              <a:buNone/>
              <a:tabLst>
                <a:tab algn="l" pos="0"/>
              </a:tabLst>
            </a:pPr>
            <a:endParaRPr b="0" lang="en-US" sz="2000" spc="-1" strike="noStrike">
              <a:latin typeface="Arial"/>
            </a:endParaRPr>
          </a:p>
          <a:p>
            <a:pPr marL="285840" indent="-285840" algn="just">
              <a:lnSpc>
                <a:spcPct val="100000"/>
              </a:lnSpc>
              <a:spcBef>
                <a:spcPts val="400"/>
              </a:spcBef>
              <a:spcAft>
                <a:spcPts val="300"/>
              </a:spcAft>
              <a:buClr>
                <a:srgbClr val="c3260c"/>
              </a:buClr>
              <a:buSzPct val="130000"/>
              <a:buFont typeface="Arial"/>
              <a:buChar char="•"/>
              <a:tabLst>
                <a:tab algn="l" pos="0"/>
              </a:tabLst>
            </a:pPr>
            <a:r>
              <a:rPr b="0" lang="tr-TR" sz="2000" spc="-1" strike="noStrike">
                <a:solidFill>
                  <a:srgbClr val="212745"/>
                </a:solidFill>
                <a:latin typeface="Trebuchet MS"/>
              </a:rPr>
              <a:t>Bilgilerin geçici olarak tutulduğu yere </a:t>
            </a:r>
            <a:r>
              <a:rPr b="1" lang="tr-TR" sz="2000" spc="-1" strike="noStrike">
                <a:solidFill>
                  <a:srgbClr val="212745"/>
                </a:solidFill>
                <a:latin typeface="Trebuchet MS"/>
              </a:rPr>
              <a:t>bellek</a:t>
            </a:r>
            <a:r>
              <a:rPr b="0" lang="tr-TR" sz="2000" spc="-1" strike="noStrike">
                <a:solidFill>
                  <a:srgbClr val="212745"/>
                </a:solidFill>
                <a:latin typeface="Trebuchet MS"/>
              </a:rPr>
              <a:t> denir. </a:t>
            </a:r>
            <a:r>
              <a:rPr b="0" lang="tr-TR" sz="2000" spc="-1" strike="noStrike">
                <a:solidFill>
                  <a:srgbClr val="212745"/>
                </a:solidFill>
                <a:latin typeface="Trebuchet MS"/>
              </a:rPr>
              <a:t>Değişkenlerde belleklerde tutulur.</a:t>
            </a:r>
            <a:endParaRPr b="0" lang="en-US" sz="2000" spc="-1" strike="noStrike">
              <a:latin typeface="Arial"/>
            </a:endParaRPr>
          </a:p>
          <a:p>
            <a:pPr algn="just">
              <a:lnSpc>
                <a:spcPct val="100000"/>
              </a:lnSpc>
              <a:spcBef>
                <a:spcPts val="360"/>
              </a:spcBef>
              <a:spcAft>
                <a:spcPts val="300"/>
              </a:spcAft>
              <a:buNone/>
              <a:tabLst>
                <a:tab algn="l" pos="0"/>
              </a:tabLst>
            </a:pPr>
            <a:endParaRPr b="0" lang="en-US" sz="1800" spc="-1" strike="noStrike">
              <a:latin typeface="Arial"/>
            </a:endParaRPr>
          </a:p>
          <a:p>
            <a:pPr algn="just">
              <a:lnSpc>
                <a:spcPct val="100000"/>
              </a:lnSpc>
              <a:spcBef>
                <a:spcPts val="400"/>
              </a:spcBef>
              <a:spcAft>
                <a:spcPts val="300"/>
              </a:spcAft>
              <a:buNone/>
              <a:tabLst>
                <a:tab algn="l" pos="0"/>
              </a:tabLst>
            </a:pPr>
            <a:endParaRPr b="0" lang="en-US" sz="2000" spc="-1" strike="noStrike">
              <a:latin typeface="Arial"/>
            </a:endParaRPr>
          </a:p>
        </p:txBody>
      </p:sp>
      <p:grpSp>
        <p:nvGrpSpPr>
          <p:cNvPr id="260" name="Grup 4"/>
          <p:cNvGrpSpPr/>
          <p:nvPr/>
        </p:nvGrpSpPr>
        <p:grpSpPr>
          <a:xfrm>
            <a:off x="0" y="-2880"/>
            <a:ext cx="9143640" cy="695520"/>
            <a:chOff x="0" y="-2880"/>
            <a:chExt cx="9143640" cy="695520"/>
          </a:xfrm>
        </p:grpSpPr>
        <p:sp>
          <p:nvSpPr>
            <p:cNvPr id="261" name="Başlık 1"/>
            <p:cNvSpPr/>
            <p:nvPr/>
          </p:nvSpPr>
          <p:spPr>
            <a:xfrm>
              <a:off x="0" y="237960"/>
              <a:ext cx="9143640" cy="454680"/>
            </a:xfrm>
            <a:prstGeom prst="rect">
              <a:avLst/>
            </a:prstGeom>
            <a:solidFill>
              <a:schemeClr val="tx2">
                <a:lumMod val="75000"/>
              </a:schemeClr>
            </a:solidFill>
            <a:ln w="0">
              <a:noFill/>
            </a:ln>
          </p:spPr>
          <p:style>
            <a:lnRef idx="0"/>
            <a:fillRef idx="0"/>
            <a:effectRef idx="0"/>
            <a:fontRef idx="minor"/>
          </p:style>
          <p:txBody>
            <a:bodyPr anchor="ctr">
              <a:normAutofit fontScale="74000"/>
            </a:bodyPr>
            <a:p>
              <a:pPr algn="ctr">
                <a:lnSpc>
                  <a:spcPct val="100000"/>
                </a:lnSpc>
                <a:buNone/>
              </a:pPr>
              <a:r>
                <a:rPr b="1" lang="tr-TR" sz="3200" spc="49" strike="noStrike">
                  <a:solidFill>
                    <a:srgbClr val="fbfcfd">
                      <a:alpha val="95000"/>
                    </a:srgbClr>
                  </a:solidFill>
                  <a:latin typeface="Trebuchet MS"/>
                </a:rPr>
                <a:t>DEĞİŞKENLER</a:t>
              </a:r>
              <a:endParaRPr b="0" lang="en-US" sz="3200" spc="-1" strike="noStrike">
                <a:latin typeface="Arial"/>
              </a:endParaRPr>
            </a:p>
          </p:txBody>
        </p:sp>
        <p:grpSp>
          <p:nvGrpSpPr>
            <p:cNvPr id="262" name="Grup 6"/>
            <p:cNvGrpSpPr/>
            <p:nvPr/>
          </p:nvGrpSpPr>
          <p:grpSpPr>
            <a:xfrm>
              <a:off x="0" y="-360"/>
              <a:ext cx="9143640" cy="235800"/>
              <a:chOff x="0" y="-360"/>
              <a:chExt cx="9143640" cy="235800"/>
            </a:xfrm>
          </p:grpSpPr>
          <p:sp>
            <p:nvSpPr>
              <p:cNvPr id="263" name="Dikdörtgen 8"/>
              <p:cNvSpPr/>
              <p:nvPr/>
            </p:nvSpPr>
            <p:spPr>
              <a:xfrm>
                <a:off x="0" y="-360"/>
                <a:ext cx="9143640" cy="235800"/>
              </a:xfrm>
              <a:prstGeom prst="rect">
                <a:avLst/>
              </a:prstGeom>
              <a:solidFill>
                <a:srgbClr val="92d050"/>
              </a:solidFill>
              <a:ln w="25400">
                <a:noFill/>
              </a:ln>
            </p:spPr>
            <p:style>
              <a:lnRef idx="0"/>
              <a:fillRef idx="0"/>
              <a:effectRef idx="0"/>
              <a:fontRef idx="minor"/>
            </p:style>
          </p:sp>
          <p:grpSp>
            <p:nvGrpSpPr>
              <p:cNvPr id="264" name="Group 9"/>
              <p:cNvGrpSpPr/>
              <p:nvPr/>
            </p:nvGrpSpPr>
            <p:grpSpPr>
              <a:xfrm>
                <a:off x="24840" y="8640"/>
                <a:ext cx="933840" cy="199800"/>
                <a:chOff x="24840" y="8640"/>
                <a:chExt cx="933840" cy="199800"/>
              </a:xfrm>
            </p:grpSpPr>
            <p:sp>
              <p:nvSpPr>
                <p:cNvPr id="265" name="AutoShape 8"/>
                <p:cNvSpPr/>
                <p:nvPr/>
              </p:nvSpPr>
              <p:spPr>
                <a:xfrm>
                  <a:off x="600480" y="8640"/>
                  <a:ext cx="358200" cy="186480"/>
                </a:xfrm>
                <a:prstGeom prst="rect">
                  <a:avLst/>
                </a:prstGeom>
                <a:noFill/>
                <a:ln w="0">
                  <a:noFill/>
                </a:ln>
              </p:spPr>
              <p:style>
                <a:lnRef idx="0"/>
                <a:fillRef idx="0"/>
                <a:effectRef idx="0"/>
                <a:fontRef idx="minor"/>
              </p:style>
            </p:sp>
            <p:sp>
              <p:nvSpPr>
                <p:cNvPr id="266" name="Freeform 10"/>
                <p:cNvSpPr/>
                <p:nvPr/>
              </p:nvSpPr>
              <p:spPr>
                <a:xfrm>
                  <a:off x="24840" y="26640"/>
                  <a:ext cx="356040" cy="18180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267" name="Metin kutusu 7"/>
            <p:cNvSpPr/>
            <p:nvPr/>
          </p:nvSpPr>
          <p:spPr>
            <a:xfrm>
              <a:off x="380880" y="-2880"/>
              <a:ext cx="769572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imes New Roman"/>
                </a:rPr>
                <a:t>Değişken kavramını ve Java dilinde nasıl tanımlandıklarını öğreneceksiniz</a:t>
              </a:r>
              <a:endParaRPr b="0" lang="en-US" sz="1400" spc="-1" strike="noStrike">
                <a:latin typeface="Arial"/>
              </a:endParaRPr>
            </a:p>
          </p:txBody>
        </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Dikdörtgen 3"/>
          <p:cNvSpPr/>
          <p:nvPr/>
        </p:nvSpPr>
        <p:spPr>
          <a:xfrm>
            <a:off x="97200" y="812880"/>
            <a:ext cx="8926560" cy="6031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800" spc="-1" strike="noStrike">
                <a:solidFill>
                  <a:srgbClr val="000000"/>
                </a:solidFill>
                <a:latin typeface="Trebuchet MS"/>
              </a:rPr>
              <a:t>Java dilinde değişkenleri </a:t>
            </a:r>
            <a:r>
              <a:rPr b="0" lang="tr-TR" sz="1800" spc="-1" strike="noStrike">
                <a:solidFill>
                  <a:srgbClr val="ff0000"/>
                </a:solidFill>
                <a:latin typeface="Trebuchet MS"/>
              </a:rPr>
              <a:t>üçe</a:t>
            </a:r>
            <a:r>
              <a:rPr b="0" lang="tr-TR" sz="1800" spc="-1" strike="noStrike">
                <a:solidFill>
                  <a:srgbClr val="000000"/>
                </a:solidFill>
                <a:latin typeface="Trebuchet MS"/>
              </a:rPr>
              <a:t> ayırabiliriz;</a:t>
            </a:r>
            <a:endParaRPr b="0" lang="en-US" sz="1800" spc="-1" strike="noStrike">
              <a:latin typeface="Arial"/>
            </a:endParaRPr>
          </a:p>
          <a:p>
            <a:pPr>
              <a:lnSpc>
                <a:spcPct val="100000"/>
              </a:lnSpc>
              <a:buNone/>
            </a:pPr>
            <a:r>
              <a:rPr b="0" lang="tr-TR" sz="1800" spc="-1" strike="noStrike">
                <a:solidFill>
                  <a:srgbClr val="000000"/>
                </a:solidFill>
                <a:latin typeface="Trebuchet MS"/>
              </a:rPr>
              <a:t> </a:t>
            </a:r>
            <a:endParaRPr b="0" lang="en-US" sz="1800" spc="-1" strike="noStrike">
              <a:latin typeface="Arial"/>
            </a:endParaRPr>
          </a:p>
          <a:p>
            <a:pPr>
              <a:lnSpc>
                <a:spcPct val="100000"/>
              </a:lnSpc>
              <a:buNone/>
            </a:pPr>
            <a:r>
              <a:rPr b="1" lang="tr-TR" sz="1800" spc="-1" strike="noStrike">
                <a:solidFill>
                  <a:srgbClr val="ff0000"/>
                </a:solidFill>
                <a:latin typeface="Trebuchet MS"/>
              </a:rPr>
              <a:t>Sayısal tipteki değişkenler </a:t>
            </a:r>
            <a:r>
              <a:rPr b="0" lang="tr-TR" sz="1800" spc="-1" strike="noStrike">
                <a:solidFill>
                  <a:srgbClr val="000000"/>
                </a:solidFill>
                <a:latin typeface="Trebuchet MS"/>
              </a:rPr>
              <a:t>ki içerisinde sayıları sakladığımız değişkenlere </a:t>
            </a:r>
            <a:r>
              <a:rPr b="1" lang="tr-TR" sz="1800" spc="-1" strike="noStrike">
                <a:solidFill>
                  <a:srgbClr val="000000"/>
                </a:solidFill>
                <a:latin typeface="Trebuchet MS"/>
              </a:rPr>
              <a:t>sayısal</a:t>
            </a:r>
            <a:r>
              <a:rPr b="0" lang="tr-TR" sz="1800" spc="-1" strike="noStrike">
                <a:solidFill>
                  <a:srgbClr val="000000"/>
                </a:solidFill>
                <a:latin typeface="Trebuchet MS"/>
              </a:rPr>
              <a:t> veya </a:t>
            </a:r>
            <a:r>
              <a:rPr b="1" lang="tr-TR" sz="1800" spc="-1" strike="noStrike">
                <a:solidFill>
                  <a:srgbClr val="000000"/>
                </a:solidFill>
                <a:latin typeface="Trebuchet MS"/>
              </a:rPr>
              <a:t>nümerik</a:t>
            </a:r>
            <a:r>
              <a:rPr b="0" lang="tr-TR" sz="1800" spc="-1" strike="noStrike">
                <a:solidFill>
                  <a:srgbClr val="000000"/>
                </a:solidFill>
                <a:latin typeface="Trebuchet MS"/>
              </a:rPr>
              <a:t> değişken adını veriyoruz.</a:t>
            </a:r>
            <a:endParaRPr b="0" lang="en-US" sz="1800" spc="-1" strike="noStrike">
              <a:latin typeface="Arial"/>
            </a:endParaRPr>
          </a:p>
          <a:p>
            <a:pPr>
              <a:lnSpc>
                <a:spcPct val="100000"/>
              </a:lnSpc>
              <a:buNone/>
            </a:pPr>
            <a:r>
              <a:rPr b="0" lang="tr-TR" sz="1800" spc="-1" strike="noStrike">
                <a:solidFill>
                  <a:srgbClr val="000000"/>
                </a:solidFill>
                <a:latin typeface="Trebuchet MS"/>
              </a:rPr>
              <a:t> </a:t>
            </a:r>
            <a:endParaRPr b="0" lang="en-US" sz="1800" spc="-1" strike="noStrike">
              <a:latin typeface="Arial"/>
            </a:endParaRPr>
          </a:p>
          <a:p>
            <a:pPr>
              <a:lnSpc>
                <a:spcPct val="100000"/>
              </a:lnSpc>
              <a:buNone/>
            </a:pPr>
            <a:r>
              <a:rPr b="1" lang="tr-TR" sz="1800" spc="-1" strike="noStrike">
                <a:solidFill>
                  <a:srgbClr val="000000"/>
                </a:solidFill>
                <a:latin typeface="Trebuchet MS"/>
              </a:rPr>
              <a:t>int a;</a:t>
            </a:r>
            <a:r>
              <a:rPr b="0" lang="tr-TR" sz="1800" spc="-1" strike="noStrike">
                <a:solidFill>
                  <a:srgbClr val="000000"/>
                </a:solidFill>
                <a:latin typeface="Trebuchet MS"/>
              </a:rPr>
              <a:t> </a:t>
            </a:r>
            <a:endParaRPr b="0" lang="en-US" sz="1800" spc="-1" strike="noStrike">
              <a:latin typeface="Arial"/>
            </a:endParaRPr>
          </a:p>
          <a:p>
            <a:pPr>
              <a:lnSpc>
                <a:spcPct val="100000"/>
              </a:lnSpc>
              <a:buNone/>
            </a:pPr>
            <a:r>
              <a:rPr b="0" i="1" lang="tr-TR" sz="1600" spc="-1" strike="noStrike">
                <a:solidFill>
                  <a:srgbClr val="000000"/>
                </a:solidFill>
                <a:latin typeface="Courier New"/>
              </a:rPr>
              <a:t>// şeklindeki tanımlamada a değişkeni sadece tamsayı alabilir</a:t>
            </a:r>
            <a:r>
              <a:rPr b="0" lang="tr-TR" sz="1800" spc="-1" strike="noStrike">
                <a:solidFill>
                  <a:srgbClr val="000000"/>
                </a:solidFill>
                <a:latin typeface="Trebuchet MS"/>
              </a:rPr>
              <a:t>.</a:t>
            </a:r>
            <a:endParaRPr b="0" lang="en-US" sz="1800" spc="-1" strike="noStrike">
              <a:latin typeface="Arial"/>
            </a:endParaRPr>
          </a:p>
          <a:p>
            <a:pPr>
              <a:lnSpc>
                <a:spcPct val="100000"/>
              </a:lnSpc>
              <a:buNone/>
            </a:pPr>
            <a:r>
              <a:rPr b="0" lang="tr-TR" sz="1800" spc="-1" strike="noStrike">
                <a:solidFill>
                  <a:srgbClr val="000000"/>
                </a:solidFill>
                <a:latin typeface="Trebuchet MS"/>
              </a:rPr>
              <a:t> </a:t>
            </a:r>
            <a:endParaRPr b="0" lang="en-US" sz="1800" spc="-1" strike="noStrike">
              <a:latin typeface="Arial"/>
            </a:endParaRPr>
          </a:p>
          <a:p>
            <a:pPr>
              <a:lnSpc>
                <a:spcPct val="100000"/>
              </a:lnSpc>
              <a:buNone/>
            </a:pPr>
            <a:r>
              <a:rPr b="1" lang="tr-TR" sz="1800" spc="-1" strike="noStrike">
                <a:solidFill>
                  <a:srgbClr val="ff0000"/>
                </a:solidFill>
                <a:latin typeface="Trebuchet MS"/>
              </a:rPr>
              <a:t>Alfa sayısal tipteki değişkenler </a:t>
            </a:r>
            <a:r>
              <a:rPr b="0" lang="tr-TR" sz="1800" spc="-1" strike="noStrike">
                <a:solidFill>
                  <a:srgbClr val="000000"/>
                </a:solidFill>
                <a:latin typeface="Trebuchet MS"/>
              </a:rPr>
              <a:t>ki içerisinde sayı haricindeki bilgileri (isim, soy isim, adres, vb.) sakladığımız değişkenlere de</a:t>
            </a:r>
            <a:r>
              <a:rPr b="1" lang="tr-TR" sz="1800" spc="-1" strike="noStrike">
                <a:solidFill>
                  <a:srgbClr val="000000"/>
                </a:solidFill>
                <a:latin typeface="Trebuchet MS"/>
              </a:rPr>
              <a:t> alfa sayısal, alfa nümerik, metin veya string </a:t>
            </a:r>
            <a:r>
              <a:rPr b="0" lang="tr-TR" sz="1800" spc="-1" strike="noStrike">
                <a:solidFill>
                  <a:srgbClr val="000000"/>
                </a:solidFill>
                <a:latin typeface="Trebuchet MS"/>
              </a:rPr>
              <a:t>değişken adını veriyoruz.</a:t>
            </a:r>
            <a:endParaRPr b="0" lang="en-US" sz="1800" spc="-1" strike="noStrike">
              <a:latin typeface="Arial"/>
            </a:endParaRPr>
          </a:p>
          <a:p>
            <a:pPr>
              <a:lnSpc>
                <a:spcPct val="100000"/>
              </a:lnSpc>
              <a:buNone/>
            </a:pPr>
            <a:r>
              <a:rPr b="1" lang="tr-TR" sz="1800" spc="-1" strike="noStrike">
                <a:solidFill>
                  <a:srgbClr val="000000"/>
                </a:solidFill>
                <a:latin typeface="Trebuchet MS"/>
              </a:rPr>
              <a:t> </a:t>
            </a:r>
            <a:endParaRPr b="0" lang="en-US" sz="1800" spc="-1" strike="noStrike">
              <a:latin typeface="Arial"/>
            </a:endParaRPr>
          </a:p>
          <a:p>
            <a:pPr>
              <a:lnSpc>
                <a:spcPct val="100000"/>
              </a:lnSpc>
              <a:buNone/>
            </a:pPr>
            <a:r>
              <a:rPr b="1" lang="tr-TR" sz="1800" spc="-1" strike="noStrike">
                <a:solidFill>
                  <a:srgbClr val="000000"/>
                </a:solidFill>
                <a:latin typeface="Trebuchet MS"/>
              </a:rPr>
              <a:t>String a;</a:t>
            </a:r>
            <a:r>
              <a:rPr b="0" lang="tr-TR" sz="1800" spc="-1" strike="noStrike">
                <a:solidFill>
                  <a:srgbClr val="000000"/>
                </a:solidFill>
                <a:latin typeface="Trebuchet MS"/>
              </a:rPr>
              <a:t> </a:t>
            </a:r>
            <a:endParaRPr b="0" lang="en-US" sz="1800" spc="-1" strike="noStrike">
              <a:latin typeface="Arial"/>
            </a:endParaRPr>
          </a:p>
          <a:p>
            <a:pPr>
              <a:lnSpc>
                <a:spcPct val="100000"/>
              </a:lnSpc>
              <a:buNone/>
            </a:pPr>
            <a:r>
              <a:rPr b="0" lang="tr-TR" sz="1600" spc="-1" strike="noStrike">
                <a:solidFill>
                  <a:srgbClr val="000000"/>
                </a:solidFill>
                <a:latin typeface="Courier New"/>
              </a:rPr>
              <a:t>// a değişkeni sadece string türünde veri alabilir</a:t>
            </a:r>
            <a:r>
              <a:rPr b="0" lang="tr-TR" sz="1800" spc="-1" strike="noStrike">
                <a:solidFill>
                  <a:srgbClr val="000000"/>
                </a:solidFill>
                <a:latin typeface="Trebuchet MS"/>
              </a:rPr>
              <a:t>.</a:t>
            </a:r>
            <a:endParaRPr b="0" lang="en-US" sz="1800" spc="-1" strike="noStrike">
              <a:latin typeface="Arial"/>
            </a:endParaRPr>
          </a:p>
          <a:p>
            <a:pPr>
              <a:lnSpc>
                <a:spcPct val="100000"/>
              </a:lnSpc>
              <a:buNone/>
            </a:pPr>
            <a:r>
              <a:rPr b="0" lang="tr-TR" sz="1800" spc="-1" strike="noStrike">
                <a:solidFill>
                  <a:srgbClr val="000000"/>
                </a:solidFill>
                <a:latin typeface="Trebuchet MS"/>
              </a:rPr>
              <a:t> </a:t>
            </a:r>
            <a:endParaRPr b="0" lang="en-US" sz="1800" spc="-1" strike="noStrike">
              <a:latin typeface="Arial"/>
            </a:endParaRPr>
          </a:p>
          <a:p>
            <a:pPr>
              <a:lnSpc>
                <a:spcPct val="100000"/>
              </a:lnSpc>
              <a:buNone/>
            </a:pPr>
            <a:r>
              <a:rPr b="1" lang="tr-TR" sz="1800" spc="-1" strike="noStrike">
                <a:solidFill>
                  <a:srgbClr val="ff0000"/>
                </a:solidFill>
                <a:latin typeface="Trebuchet MS"/>
              </a:rPr>
              <a:t>Referans tipindeki değişkenler </a:t>
            </a:r>
            <a:r>
              <a:rPr b="0" lang="tr-TR" sz="1800" spc="-1" strike="noStrike">
                <a:solidFill>
                  <a:srgbClr val="000000"/>
                </a:solidFill>
                <a:latin typeface="Trebuchet MS"/>
              </a:rPr>
              <a:t>(yapılandırıcı-constructer) ki nesnelerin hafızadaki adresini tutarlar. Nesne değişkenlerini tanımlamak için </a:t>
            </a:r>
            <a:r>
              <a:rPr b="1" lang="tr-TR" sz="1800" spc="-1" strike="noStrike">
                <a:solidFill>
                  <a:srgbClr val="000000"/>
                </a:solidFill>
                <a:latin typeface="Trebuchet MS"/>
              </a:rPr>
              <a:t>new</a:t>
            </a:r>
            <a:r>
              <a:rPr b="0" lang="tr-TR" sz="1800" spc="-1" strike="noStrike">
                <a:solidFill>
                  <a:srgbClr val="000000"/>
                </a:solidFill>
                <a:latin typeface="Trebuchet MS"/>
              </a:rPr>
              <a:t> komutu kullanılır. Nesne </a:t>
            </a:r>
            <a:r>
              <a:rPr b="1" lang="tr-TR" sz="1800" spc="-1" strike="noStrike">
                <a:solidFill>
                  <a:srgbClr val="000000"/>
                </a:solidFill>
                <a:latin typeface="Trebuchet MS"/>
              </a:rPr>
              <a:t>new</a:t>
            </a:r>
            <a:r>
              <a:rPr b="0" lang="tr-TR" sz="1800" spc="-1" strike="noStrike">
                <a:solidFill>
                  <a:srgbClr val="000000"/>
                </a:solidFill>
                <a:latin typeface="Trebuchet MS"/>
              </a:rPr>
              <a:t> komutu ile oluşturulduğunda hafızada bu nesnenin tüm bileşenlerine yetecek kadar yer ayrılır. </a:t>
            </a:r>
            <a:endParaRPr b="0" lang="en-US" sz="1800" spc="-1" strike="noStrike">
              <a:latin typeface="Arial"/>
            </a:endParaRPr>
          </a:p>
          <a:p>
            <a:pPr>
              <a:lnSpc>
                <a:spcPct val="100000"/>
              </a:lnSpc>
              <a:buNone/>
            </a:pPr>
            <a:r>
              <a:rPr b="0" i="1" lang="tr-TR" sz="1600" spc="-1" strike="noStrike">
                <a:solidFill>
                  <a:srgbClr val="000000"/>
                </a:solidFill>
                <a:latin typeface="Courier New"/>
              </a:rPr>
              <a:t>Araba taksi // nesnenin referansını bildirir.</a:t>
            </a:r>
            <a:endParaRPr b="0" lang="en-US" sz="1600" spc="-1" strike="noStrike">
              <a:latin typeface="Arial"/>
            </a:endParaRPr>
          </a:p>
          <a:p>
            <a:pPr>
              <a:lnSpc>
                <a:spcPct val="100000"/>
              </a:lnSpc>
              <a:buNone/>
            </a:pPr>
            <a:r>
              <a:rPr b="0" i="1" lang="tr-TR" sz="1600" spc="-1" strike="noStrike">
                <a:solidFill>
                  <a:srgbClr val="000000"/>
                </a:solidFill>
                <a:latin typeface="Courier New"/>
              </a:rPr>
              <a:t>taksi= new Araba()  // Araba sınıfından taksi nesnesi oluşturulur.</a:t>
            </a:r>
            <a:endParaRPr b="0" lang="en-US" sz="1600" spc="-1" strike="noStrike">
              <a:latin typeface="Arial"/>
            </a:endParaRPr>
          </a:p>
          <a:p>
            <a:pPr>
              <a:lnSpc>
                <a:spcPct val="100000"/>
              </a:lnSpc>
              <a:buNone/>
            </a:pPr>
            <a:endParaRPr b="0" lang="en-US" sz="1600" spc="-1" strike="noStrike">
              <a:latin typeface="Arial"/>
            </a:endParaRPr>
          </a:p>
        </p:txBody>
      </p:sp>
      <p:grpSp>
        <p:nvGrpSpPr>
          <p:cNvPr id="269" name="Grup 6"/>
          <p:cNvGrpSpPr/>
          <p:nvPr/>
        </p:nvGrpSpPr>
        <p:grpSpPr>
          <a:xfrm>
            <a:off x="0" y="-2880"/>
            <a:ext cx="9143640" cy="815400"/>
            <a:chOff x="0" y="-2880"/>
            <a:chExt cx="9143640" cy="815400"/>
          </a:xfrm>
        </p:grpSpPr>
        <p:sp>
          <p:nvSpPr>
            <p:cNvPr id="270" name="Başlık 1"/>
            <p:cNvSpPr/>
            <p:nvPr/>
          </p:nvSpPr>
          <p:spPr>
            <a:xfrm>
              <a:off x="0" y="279360"/>
              <a:ext cx="9143640" cy="533160"/>
            </a:xfrm>
            <a:prstGeom prst="rect">
              <a:avLst/>
            </a:prstGeom>
            <a:solidFill>
              <a:schemeClr val="tx2">
                <a:lumMod val="75000"/>
              </a:schemeClr>
            </a:solidFill>
            <a:ln w="0">
              <a:noFill/>
            </a:ln>
          </p:spPr>
          <p:style>
            <a:lnRef idx="0"/>
            <a:fillRef idx="0"/>
            <a:effectRef idx="0"/>
            <a:fontRef idx="minor"/>
          </p:style>
          <p:txBody>
            <a:bodyPr anchor="ctr">
              <a:normAutofit/>
            </a:bodyPr>
            <a:p>
              <a:pPr algn="ctr">
                <a:lnSpc>
                  <a:spcPct val="100000"/>
                </a:lnSpc>
                <a:buNone/>
              </a:pPr>
              <a:r>
                <a:rPr b="1" lang="tr-TR" sz="2800" spc="49" strike="noStrike">
                  <a:solidFill>
                    <a:srgbClr val="ffffff">
                      <a:alpha val="95000"/>
                    </a:srgbClr>
                  </a:solidFill>
                  <a:latin typeface="Trebuchet MS"/>
                </a:rPr>
                <a:t>DEĞİŞKENLER</a:t>
              </a:r>
              <a:endParaRPr b="0" lang="en-US" sz="2800" spc="-1" strike="noStrike">
                <a:latin typeface="Arial"/>
              </a:endParaRPr>
            </a:p>
          </p:txBody>
        </p:sp>
        <p:grpSp>
          <p:nvGrpSpPr>
            <p:cNvPr id="271" name="Grup 9"/>
            <p:cNvGrpSpPr/>
            <p:nvPr/>
          </p:nvGrpSpPr>
          <p:grpSpPr>
            <a:xfrm>
              <a:off x="0" y="0"/>
              <a:ext cx="9143640" cy="276480"/>
              <a:chOff x="0" y="0"/>
              <a:chExt cx="9143640" cy="276480"/>
            </a:xfrm>
          </p:grpSpPr>
          <p:sp>
            <p:nvSpPr>
              <p:cNvPr id="272" name="Dikdörtgen 14"/>
              <p:cNvSpPr/>
              <p:nvPr/>
            </p:nvSpPr>
            <p:spPr>
              <a:xfrm>
                <a:off x="0" y="0"/>
                <a:ext cx="9143640" cy="276480"/>
              </a:xfrm>
              <a:prstGeom prst="rect">
                <a:avLst/>
              </a:prstGeom>
              <a:solidFill>
                <a:srgbClr val="92d050"/>
              </a:solidFill>
              <a:ln w="25400">
                <a:noFill/>
              </a:ln>
            </p:spPr>
            <p:style>
              <a:lnRef idx="0"/>
              <a:fillRef idx="0"/>
              <a:effectRef idx="0"/>
              <a:fontRef idx="minor"/>
            </p:style>
          </p:sp>
          <p:grpSp>
            <p:nvGrpSpPr>
              <p:cNvPr id="273" name="Group 9"/>
              <p:cNvGrpSpPr/>
              <p:nvPr/>
            </p:nvGrpSpPr>
            <p:grpSpPr>
              <a:xfrm>
                <a:off x="24840" y="10800"/>
                <a:ext cx="933840" cy="234360"/>
                <a:chOff x="24840" y="10800"/>
                <a:chExt cx="933840" cy="234360"/>
              </a:xfrm>
            </p:grpSpPr>
            <p:sp>
              <p:nvSpPr>
                <p:cNvPr id="274" name="AutoShape 8"/>
                <p:cNvSpPr/>
                <p:nvPr/>
              </p:nvSpPr>
              <p:spPr>
                <a:xfrm>
                  <a:off x="600480" y="10800"/>
                  <a:ext cx="358200" cy="218520"/>
                </a:xfrm>
                <a:prstGeom prst="rect">
                  <a:avLst/>
                </a:prstGeom>
                <a:noFill/>
                <a:ln w="0">
                  <a:noFill/>
                </a:ln>
              </p:spPr>
              <p:style>
                <a:lnRef idx="0"/>
                <a:fillRef idx="0"/>
                <a:effectRef idx="0"/>
                <a:fontRef idx="minor"/>
              </p:style>
            </p:sp>
            <p:sp>
              <p:nvSpPr>
                <p:cNvPr id="275" name="Freeform 10"/>
                <p:cNvSpPr/>
                <p:nvPr/>
              </p:nvSpPr>
              <p:spPr>
                <a:xfrm>
                  <a:off x="24840" y="32040"/>
                  <a:ext cx="356040" cy="21312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276" name="Metin kutusu 13"/>
            <p:cNvSpPr/>
            <p:nvPr/>
          </p:nvSpPr>
          <p:spPr>
            <a:xfrm>
              <a:off x="380880" y="-2880"/>
              <a:ext cx="769572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imes New Roman"/>
                </a:rPr>
                <a:t>Değişken kavramını ve Java dilinde nasıl tanımlandıklarını öğreneceksiniz</a:t>
              </a:r>
              <a:endParaRPr b="0" lang="en-US" sz="1400" spc="-1" strike="noStrike">
                <a:latin typeface="Arial"/>
              </a:endParaRPr>
            </a:p>
          </p:txBody>
        </p:sp>
      </p:gr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Dikdörtgen 3"/>
          <p:cNvSpPr/>
          <p:nvPr/>
        </p:nvSpPr>
        <p:spPr>
          <a:xfrm>
            <a:off x="24840" y="834840"/>
            <a:ext cx="9011520" cy="37400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600" spc="-1" strike="noStrike">
                <a:solidFill>
                  <a:srgbClr val="000000"/>
                </a:solidFill>
                <a:latin typeface="Trebuchet MS"/>
              </a:rPr>
              <a:t>Değişkenlerin isim ve tiplerinin programcı tarafından belirlendiğini söylemiştik. İşte değişkenleri tanımlarken dikkat edeceğimiz hususlar;  </a:t>
            </a:r>
            <a:r>
              <a:rPr b="1" lang="tr-TR" sz="1600" spc="-1" strike="noStrike">
                <a:solidFill>
                  <a:srgbClr val="000000"/>
                </a:solidFill>
                <a:latin typeface="Trebuchet MS"/>
              </a:rPr>
              <a:t> </a:t>
            </a:r>
            <a:endParaRPr b="0" lang="en-US" sz="1600" spc="-1" strike="noStrike">
              <a:latin typeface="Arial"/>
            </a:endParaRPr>
          </a:p>
          <a:p>
            <a:pPr marL="343080" indent="-343080">
              <a:lnSpc>
                <a:spcPct val="100000"/>
              </a:lnSpc>
              <a:buClr>
                <a:srgbClr val="000000"/>
              </a:buClr>
              <a:buFont typeface="Trebuchet MS"/>
              <a:buAutoNum type="arabicPeriod"/>
            </a:pPr>
            <a:r>
              <a:rPr b="0" lang="tr-TR" sz="1600" spc="-1" strike="noStrike">
                <a:solidFill>
                  <a:srgbClr val="000000"/>
                </a:solidFill>
                <a:latin typeface="Times New Roman"/>
              </a:rPr>
              <a:t>Bir değişkenin ilk karakteri mutlaka harf olmalıdır.</a:t>
            </a:r>
            <a:endParaRPr b="0" lang="en-US" sz="1600" spc="-1" strike="noStrike">
              <a:latin typeface="Arial"/>
            </a:endParaRPr>
          </a:p>
          <a:p>
            <a:pPr marL="343080" indent="-343080">
              <a:lnSpc>
                <a:spcPct val="100000"/>
              </a:lnSpc>
              <a:buClr>
                <a:srgbClr val="000000"/>
              </a:buClr>
              <a:buFont typeface="Trebuchet MS"/>
              <a:buAutoNum type="arabicPeriod"/>
            </a:pPr>
            <a:r>
              <a:rPr b="0" lang="tr-TR" sz="1600" spc="-1" strike="noStrike">
                <a:solidFill>
                  <a:srgbClr val="000000"/>
                </a:solidFill>
                <a:latin typeface="Times New Roman"/>
              </a:rPr>
              <a:t>Değişken isimlerinin içerisinde alt çizgi( _ ) veya currency ($,€ gibi) karakterleri hariç, boşluk veya diğer özel karakterler bulunmamalıdır. </a:t>
            </a:r>
            <a:r>
              <a:rPr b="1" lang="tr-TR" sz="1600" spc="-1" strike="noStrike">
                <a:solidFill>
                  <a:srgbClr val="000000"/>
                </a:solidFill>
                <a:latin typeface="Times New Roman"/>
              </a:rPr>
              <a:t>[</a:t>
            </a:r>
            <a:r>
              <a:rPr b="0" lang="tr-TR" sz="1600" spc="-1" strike="noStrike">
                <a:solidFill>
                  <a:srgbClr val="000000"/>
                </a:solidFill>
                <a:latin typeface="Times New Roman"/>
              </a:rPr>
              <a:t> .,@ ? * : ; !, ( / -  +  = % &amp; “  # … Karakterleri gibi</a:t>
            </a:r>
            <a:r>
              <a:rPr b="1" lang="tr-TR" sz="1600" spc="-1" strike="noStrike">
                <a:solidFill>
                  <a:srgbClr val="000000"/>
                </a:solidFill>
                <a:latin typeface="Times New Roman"/>
              </a:rPr>
              <a:t>]</a:t>
            </a:r>
            <a:endParaRPr b="0" lang="en-US" sz="1600" spc="-1" strike="noStrike">
              <a:latin typeface="Arial"/>
            </a:endParaRPr>
          </a:p>
          <a:p>
            <a:pPr marL="343080" indent="-343080">
              <a:lnSpc>
                <a:spcPct val="100000"/>
              </a:lnSpc>
              <a:buClr>
                <a:srgbClr val="000000"/>
              </a:buClr>
              <a:buFont typeface="Trebuchet MS"/>
              <a:buAutoNum type="arabicPeriod"/>
            </a:pPr>
            <a:r>
              <a:rPr b="0" lang="tr-TR" sz="1600" spc="-1" strike="noStrike">
                <a:solidFill>
                  <a:srgbClr val="000000"/>
                </a:solidFill>
                <a:latin typeface="Times New Roman"/>
              </a:rPr>
              <a:t>Değişken isimlerinde Türkçe karakter kullanmamaya özen gösterilmelidir.</a:t>
            </a:r>
            <a:endParaRPr b="0" lang="en-US" sz="1600" spc="-1" strike="noStrike">
              <a:latin typeface="Arial"/>
            </a:endParaRPr>
          </a:p>
          <a:p>
            <a:pPr marL="343080" indent="-343080">
              <a:lnSpc>
                <a:spcPct val="100000"/>
              </a:lnSpc>
              <a:buClr>
                <a:srgbClr val="000000"/>
              </a:buClr>
              <a:buFont typeface="Trebuchet MS"/>
              <a:buAutoNum type="arabicPeriod"/>
            </a:pPr>
            <a:r>
              <a:rPr b="0" lang="tr-TR" sz="1600" spc="-1" strike="noStrike">
                <a:solidFill>
                  <a:srgbClr val="000000"/>
                </a:solidFill>
                <a:latin typeface="Times New Roman"/>
              </a:rPr>
              <a:t>Değişken isimleri kullanılan programlama diline ait komutları içeremez. O programlama diline ait komutlara </a:t>
            </a:r>
            <a:r>
              <a:rPr b="1" lang="tr-TR" sz="1600" spc="-1" strike="noStrike">
                <a:solidFill>
                  <a:srgbClr val="000000"/>
                </a:solidFill>
                <a:latin typeface="Times New Roman"/>
              </a:rPr>
              <a:t>ayrılmış sözcükler (reserved words) veya anahtar sözcükler (keywords)</a:t>
            </a:r>
            <a:r>
              <a:rPr b="0" lang="tr-TR" sz="1600" spc="-1" strike="noStrike">
                <a:solidFill>
                  <a:srgbClr val="000000"/>
                </a:solidFill>
                <a:latin typeface="Times New Roman"/>
              </a:rPr>
              <a:t> de denilmektedir.  Java diline ait ayrılmış sözcükler Tablo da verilmiştir. Tablo’da yer alan isimler </a:t>
            </a:r>
            <a:r>
              <a:rPr b="1" lang="tr-TR" sz="1600" spc="-1" strike="noStrike">
                <a:solidFill>
                  <a:srgbClr val="000000"/>
                </a:solidFill>
                <a:latin typeface="Times New Roman"/>
              </a:rPr>
              <a:t>değişken ismi olarak kullanılamaz.</a:t>
            </a:r>
            <a:endParaRPr b="0" lang="en-US" sz="1600" spc="-1" strike="noStrike">
              <a:latin typeface="Arial"/>
            </a:endParaRPr>
          </a:p>
          <a:p>
            <a:pPr marL="343080" indent="-343080">
              <a:lnSpc>
                <a:spcPct val="100000"/>
              </a:lnSpc>
              <a:buClr>
                <a:srgbClr val="000000"/>
              </a:buClr>
              <a:buFont typeface="Trebuchet MS"/>
              <a:buAutoNum type="arabicPeriod"/>
            </a:pPr>
            <a:r>
              <a:rPr b="0" lang="tr-TR" sz="1600" spc="-1" strike="noStrike">
                <a:solidFill>
                  <a:srgbClr val="000000"/>
                </a:solidFill>
                <a:latin typeface="Times New Roman"/>
              </a:rPr>
              <a:t>Değişken isimleri,  (veri tipi ve içeriği ile ilgili) anlamlı ifadelerden oluşmalıdır. Örneğin isimlerin tutulduğu String türdeki bir değişken ‘strAd’, numaraların tutulduğu tamsayı türdeki bir değişken ‘intNo’ ismi verilebilir.</a:t>
            </a:r>
            <a:endParaRPr b="0" lang="en-US" sz="1600" spc="-1" strike="noStrike">
              <a:latin typeface="Arial"/>
            </a:endParaRPr>
          </a:p>
          <a:p>
            <a:pPr marL="343080" indent="-343080">
              <a:lnSpc>
                <a:spcPct val="100000"/>
              </a:lnSpc>
              <a:buClr>
                <a:srgbClr val="000000"/>
              </a:buClr>
              <a:buFont typeface="Trebuchet MS"/>
              <a:buAutoNum type="arabicPeriod"/>
            </a:pPr>
            <a:r>
              <a:rPr b="0" lang="tr-TR" sz="1600" spc="-1" strike="noStrike">
                <a:solidFill>
                  <a:srgbClr val="000000"/>
                </a:solidFill>
                <a:latin typeface="Times New Roman"/>
              </a:rPr>
              <a:t>Java dili büyük-küçük harf ayrımı yapan (case sensitive) bir dildir. ( Yani </a:t>
            </a:r>
            <a:r>
              <a:rPr b="1" lang="tr-TR" sz="1600" spc="-1" strike="noStrike">
                <a:solidFill>
                  <a:srgbClr val="000000"/>
                </a:solidFill>
                <a:latin typeface="Times New Roman"/>
              </a:rPr>
              <a:t>Ad </a:t>
            </a:r>
            <a:r>
              <a:rPr b="0" lang="tr-TR" sz="1600" spc="-1" strike="noStrike">
                <a:solidFill>
                  <a:srgbClr val="000000"/>
                </a:solidFill>
                <a:latin typeface="Times New Roman"/>
              </a:rPr>
              <a:t>değişkeni ile </a:t>
            </a:r>
            <a:r>
              <a:rPr b="1" lang="tr-TR" sz="1600" spc="-1" strike="noStrike">
                <a:solidFill>
                  <a:srgbClr val="000000"/>
                </a:solidFill>
                <a:latin typeface="Times New Roman"/>
              </a:rPr>
              <a:t>ad </a:t>
            </a:r>
            <a:r>
              <a:rPr b="0" lang="tr-TR" sz="1600" spc="-1" strike="noStrike">
                <a:solidFill>
                  <a:srgbClr val="000000"/>
                </a:solidFill>
                <a:latin typeface="Times New Roman"/>
              </a:rPr>
              <a:t>değişkeni farklı değişkenler olarak kabul edilir).</a:t>
            </a:r>
            <a:endParaRPr b="0" lang="en-US" sz="1600" spc="-1" strike="noStrike">
              <a:latin typeface="Arial"/>
            </a:endParaRPr>
          </a:p>
        </p:txBody>
      </p:sp>
      <p:grpSp>
        <p:nvGrpSpPr>
          <p:cNvPr id="278" name="Grup 7"/>
          <p:cNvGrpSpPr/>
          <p:nvPr/>
        </p:nvGrpSpPr>
        <p:grpSpPr>
          <a:xfrm>
            <a:off x="0" y="-2880"/>
            <a:ext cx="9143640" cy="815400"/>
            <a:chOff x="0" y="-2880"/>
            <a:chExt cx="9143640" cy="815400"/>
          </a:xfrm>
        </p:grpSpPr>
        <p:sp>
          <p:nvSpPr>
            <p:cNvPr id="279" name="Başlık 1"/>
            <p:cNvSpPr/>
            <p:nvPr/>
          </p:nvSpPr>
          <p:spPr>
            <a:xfrm>
              <a:off x="0" y="279360"/>
              <a:ext cx="9143640" cy="533160"/>
            </a:xfrm>
            <a:prstGeom prst="rect">
              <a:avLst/>
            </a:prstGeom>
            <a:solidFill>
              <a:schemeClr val="tx2">
                <a:lumMod val="75000"/>
              </a:schemeClr>
            </a:solidFill>
            <a:ln w="0">
              <a:noFill/>
            </a:ln>
          </p:spPr>
          <p:style>
            <a:lnRef idx="0"/>
            <a:fillRef idx="0"/>
            <a:effectRef idx="0"/>
            <a:fontRef idx="minor"/>
          </p:style>
          <p:txBody>
            <a:bodyPr anchor="ctr">
              <a:normAutofit/>
            </a:bodyPr>
            <a:p>
              <a:pPr algn="ctr">
                <a:lnSpc>
                  <a:spcPct val="100000"/>
                </a:lnSpc>
                <a:buNone/>
              </a:pPr>
              <a:r>
                <a:rPr b="1" lang="tr-TR" sz="2800" spc="49" strike="noStrike">
                  <a:solidFill>
                    <a:srgbClr val="ffffff">
                      <a:alpha val="95000"/>
                    </a:srgbClr>
                  </a:solidFill>
                  <a:latin typeface="Trebuchet MS"/>
                </a:rPr>
                <a:t>Değişken Tanımlama Kuralları</a:t>
              </a:r>
              <a:endParaRPr b="0" lang="en-US" sz="2800" spc="-1" strike="noStrike">
                <a:latin typeface="Arial"/>
              </a:endParaRPr>
            </a:p>
          </p:txBody>
        </p:sp>
        <p:grpSp>
          <p:nvGrpSpPr>
            <p:cNvPr id="280" name="Grup 10"/>
            <p:cNvGrpSpPr/>
            <p:nvPr/>
          </p:nvGrpSpPr>
          <p:grpSpPr>
            <a:xfrm>
              <a:off x="0" y="0"/>
              <a:ext cx="9143640" cy="276480"/>
              <a:chOff x="0" y="0"/>
              <a:chExt cx="9143640" cy="276480"/>
            </a:xfrm>
          </p:grpSpPr>
          <p:sp>
            <p:nvSpPr>
              <p:cNvPr id="281" name="Dikdörtgen 12"/>
              <p:cNvSpPr/>
              <p:nvPr/>
            </p:nvSpPr>
            <p:spPr>
              <a:xfrm>
                <a:off x="0" y="0"/>
                <a:ext cx="9143640" cy="276480"/>
              </a:xfrm>
              <a:prstGeom prst="rect">
                <a:avLst/>
              </a:prstGeom>
              <a:solidFill>
                <a:srgbClr val="92d050"/>
              </a:solidFill>
              <a:ln w="25400">
                <a:noFill/>
              </a:ln>
            </p:spPr>
            <p:style>
              <a:lnRef idx="0"/>
              <a:fillRef idx="0"/>
              <a:effectRef idx="0"/>
              <a:fontRef idx="minor"/>
            </p:style>
          </p:sp>
          <p:grpSp>
            <p:nvGrpSpPr>
              <p:cNvPr id="282" name="Group 9"/>
              <p:cNvGrpSpPr/>
              <p:nvPr/>
            </p:nvGrpSpPr>
            <p:grpSpPr>
              <a:xfrm>
                <a:off x="24840" y="10800"/>
                <a:ext cx="933840" cy="234360"/>
                <a:chOff x="24840" y="10800"/>
                <a:chExt cx="933840" cy="234360"/>
              </a:xfrm>
            </p:grpSpPr>
            <p:sp>
              <p:nvSpPr>
                <p:cNvPr id="283" name="AutoShape 8"/>
                <p:cNvSpPr/>
                <p:nvPr/>
              </p:nvSpPr>
              <p:spPr>
                <a:xfrm>
                  <a:off x="600480" y="10800"/>
                  <a:ext cx="358200" cy="218520"/>
                </a:xfrm>
                <a:prstGeom prst="rect">
                  <a:avLst/>
                </a:prstGeom>
                <a:noFill/>
                <a:ln w="0">
                  <a:noFill/>
                </a:ln>
              </p:spPr>
              <p:style>
                <a:lnRef idx="0"/>
                <a:fillRef idx="0"/>
                <a:effectRef idx="0"/>
                <a:fontRef idx="minor"/>
              </p:style>
            </p:sp>
            <p:sp>
              <p:nvSpPr>
                <p:cNvPr id="284" name="Freeform 10"/>
                <p:cNvSpPr/>
                <p:nvPr/>
              </p:nvSpPr>
              <p:spPr>
                <a:xfrm>
                  <a:off x="24840" y="32040"/>
                  <a:ext cx="356040" cy="21312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285" name="Metin kutusu 11"/>
            <p:cNvSpPr/>
            <p:nvPr/>
          </p:nvSpPr>
          <p:spPr>
            <a:xfrm>
              <a:off x="380880" y="-2880"/>
              <a:ext cx="769572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imes New Roman"/>
                </a:rPr>
                <a:t>Değişken kavramını ve Java dilinde nasıl tanımlandıklarını öğreneceksiniz</a:t>
              </a:r>
              <a:endParaRPr b="0" lang="en-US" sz="1400" spc="-1" strike="noStrike">
                <a:latin typeface="Arial"/>
              </a:endParaRPr>
            </a:p>
          </p:txBody>
        </p:sp>
      </p:grpSp>
      <p:pic>
        <p:nvPicPr>
          <p:cNvPr id="286" name="Picture 2" descr="002"/>
          <p:cNvPicPr/>
          <p:nvPr/>
        </p:nvPicPr>
        <p:blipFill>
          <a:blip r:embed="rId1"/>
          <a:stretch/>
        </p:blipFill>
        <p:spPr>
          <a:xfrm>
            <a:off x="3178800" y="4701240"/>
            <a:ext cx="5857560" cy="1980720"/>
          </a:xfrm>
          <a:prstGeom prst="rect">
            <a:avLst/>
          </a:prstGeom>
          <a:ln w="0">
            <a:noFill/>
          </a:ln>
        </p:spPr>
      </p:pic>
      <p:sp>
        <p:nvSpPr>
          <p:cNvPr id="287" name="Dikdörtgen 6"/>
          <p:cNvSpPr/>
          <p:nvPr/>
        </p:nvSpPr>
        <p:spPr>
          <a:xfrm>
            <a:off x="53640" y="4645440"/>
            <a:ext cx="2952000" cy="206748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1" i="1" lang="tr-TR" sz="1800" spc="-1" strike="noStrike">
                <a:solidFill>
                  <a:srgbClr val="000000"/>
                </a:solidFill>
                <a:latin typeface="Times New Roman"/>
              </a:rPr>
              <a:t>NOT: </a:t>
            </a:r>
            <a:r>
              <a:rPr b="0" i="1" lang="tr-TR" sz="1600" spc="-1" strike="noStrike">
                <a:solidFill>
                  <a:srgbClr val="000000"/>
                </a:solidFill>
                <a:latin typeface="Times New Roman"/>
              </a:rPr>
              <a:t>JAVA dilinde değişkenlere ( aynı zamanda nesne ve sınıf isimleri gibi diğer tanımlayıcılara da) isim verirken, genellikle değişken ve içindeki her anlamlı sözcük büyük harfle başlamalıdır (Örneğin; </a:t>
            </a:r>
            <a:r>
              <a:rPr b="1" i="1" lang="tr-TR" sz="1600" spc="-1" strike="noStrike">
                <a:solidFill>
                  <a:srgbClr val="000000"/>
                </a:solidFill>
                <a:latin typeface="Times New Roman"/>
              </a:rPr>
              <a:t>A</a:t>
            </a:r>
            <a:r>
              <a:rPr b="0" i="1" lang="tr-TR" sz="1600" spc="-1" strike="noStrike">
                <a:solidFill>
                  <a:srgbClr val="000000"/>
                </a:solidFill>
                <a:latin typeface="Times New Roman"/>
              </a:rPr>
              <a:t>d</a:t>
            </a:r>
            <a:r>
              <a:rPr b="1" i="1" lang="tr-TR" sz="1600" spc="-1" strike="noStrike">
                <a:solidFill>
                  <a:srgbClr val="000000"/>
                </a:solidFill>
                <a:latin typeface="Times New Roman"/>
              </a:rPr>
              <a:t>S</a:t>
            </a:r>
            <a:r>
              <a:rPr b="0" i="1" lang="tr-TR" sz="1600" spc="-1" strike="noStrike">
                <a:solidFill>
                  <a:srgbClr val="000000"/>
                </a:solidFill>
                <a:latin typeface="Times New Roman"/>
              </a:rPr>
              <a:t>oyad, </a:t>
            </a:r>
            <a:r>
              <a:rPr b="1" i="1" lang="tr-TR" sz="1600" spc="-1" strike="noStrike">
                <a:solidFill>
                  <a:srgbClr val="000000"/>
                </a:solidFill>
                <a:latin typeface="Times New Roman"/>
              </a:rPr>
              <a:t>E</a:t>
            </a:r>
            <a:r>
              <a:rPr b="0" i="1" lang="tr-TR" sz="1600" spc="-1" strike="noStrike">
                <a:solidFill>
                  <a:srgbClr val="000000"/>
                </a:solidFill>
                <a:latin typeface="Times New Roman"/>
              </a:rPr>
              <a:t>n</a:t>
            </a:r>
            <a:r>
              <a:rPr b="1" i="1" lang="tr-TR" sz="1600" spc="-1" strike="noStrike">
                <a:solidFill>
                  <a:srgbClr val="000000"/>
                </a:solidFill>
                <a:latin typeface="Times New Roman"/>
              </a:rPr>
              <a:t>K</a:t>
            </a:r>
            <a:r>
              <a:rPr b="0" i="1" lang="tr-TR" sz="1600" spc="-1" strike="noStrike">
                <a:solidFill>
                  <a:srgbClr val="000000"/>
                </a:solidFill>
                <a:latin typeface="Times New Roman"/>
              </a:rPr>
              <a:t>ucuk</a:t>
            </a:r>
            <a:r>
              <a:rPr b="1" i="1" lang="tr-TR" sz="1600" spc="-1" strike="noStrike">
                <a:solidFill>
                  <a:srgbClr val="000000"/>
                </a:solidFill>
                <a:latin typeface="Times New Roman"/>
              </a:rPr>
              <a:t>S</a:t>
            </a:r>
            <a:r>
              <a:rPr b="0" i="1" lang="tr-TR" sz="1600" spc="-1" strike="noStrike">
                <a:solidFill>
                  <a:srgbClr val="000000"/>
                </a:solidFill>
                <a:latin typeface="Times New Roman"/>
              </a:rPr>
              <a:t>ayi gibi).</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Dikdörtgen 3"/>
          <p:cNvSpPr/>
          <p:nvPr/>
        </p:nvSpPr>
        <p:spPr>
          <a:xfrm>
            <a:off x="323640" y="764640"/>
            <a:ext cx="8712720" cy="34131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tr-TR" sz="2000" spc="-1" strike="noStrike">
                <a:solidFill>
                  <a:srgbClr val="000000"/>
                </a:solidFill>
                <a:latin typeface="Times New Roman"/>
              </a:rPr>
              <a:t>Aritmetiksel ya da sözel bir ifadeyi bir değişkene aktarmak için </a:t>
            </a:r>
            <a:r>
              <a:rPr b="1" lang="tr-TR" sz="2000" spc="-1" strike="noStrike">
                <a:solidFill>
                  <a:srgbClr val="000000"/>
                </a:solidFill>
                <a:latin typeface="Times New Roman"/>
              </a:rPr>
              <a:t>“ = ”</a:t>
            </a:r>
            <a:r>
              <a:rPr b="0" lang="tr-TR" sz="2000" spc="-1" strike="noStrike">
                <a:solidFill>
                  <a:srgbClr val="000000"/>
                </a:solidFill>
                <a:latin typeface="Times New Roman"/>
              </a:rPr>
              <a:t>  parametresi kullanılır   </a:t>
            </a:r>
            <a:r>
              <a:rPr b="1" lang="tr-TR" sz="2000" spc="-1" strike="noStrike">
                <a:solidFill>
                  <a:srgbClr val="000000"/>
                </a:solidFill>
                <a:latin typeface="Times New Roman"/>
              </a:rPr>
              <a:t>{ a = 5, b = “Ali” gibi…} </a:t>
            </a:r>
            <a:r>
              <a:rPr b="0" lang="tr-TR" sz="2000" spc="-1" strike="noStrike">
                <a:solidFill>
                  <a:srgbClr val="000000"/>
                </a:solidFill>
                <a:latin typeface="Times New Roman"/>
              </a:rPr>
              <a:t>. Programlamaya yeni başlayanlar “ = ” ile  </a:t>
            </a:r>
            <a:r>
              <a:rPr b="1" lang="tr-TR" sz="2000" spc="-1" strike="noStrike">
                <a:solidFill>
                  <a:srgbClr val="000000"/>
                </a:solidFill>
                <a:latin typeface="Times New Roman"/>
              </a:rPr>
              <a:t>“= =”</a:t>
            </a:r>
            <a:r>
              <a:rPr b="0" lang="tr-TR" sz="2000" spc="-1" strike="noStrike">
                <a:solidFill>
                  <a:srgbClr val="000000"/>
                </a:solidFill>
                <a:latin typeface="Times New Roman"/>
              </a:rPr>
              <a:t> operatörlerini sıklıkla birbirine karıştırabilmektedir. </a:t>
            </a:r>
            <a:r>
              <a:rPr b="1" lang="tr-TR" sz="2000" spc="-1" strike="noStrike">
                <a:solidFill>
                  <a:srgbClr val="000000"/>
                </a:solidFill>
                <a:latin typeface="Times New Roman"/>
              </a:rPr>
              <a:t>“ = ”</a:t>
            </a:r>
            <a:r>
              <a:rPr b="0" lang="tr-TR" sz="2000" spc="-1" strike="noStrike">
                <a:solidFill>
                  <a:srgbClr val="000000"/>
                </a:solidFill>
                <a:latin typeface="Times New Roman"/>
              </a:rPr>
              <a:t> operatörü ile eşitliğin sağ tarafındaki ifadenin sonucu sol taraftaki değişkene aktarılırken  </a:t>
            </a:r>
            <a:r>
              <a:rPr b="1" lang="tr-TR" sz="2000" spc="-1" strike="noStrike">
                <a:solidFill>
                  <a:srgbClr val="000000"/>
                </a:solidFill>
                <a:latin typeface="Times New Roman"/>
              </a:rPr>
              <a:t>“= =”</a:t>
            </a:r>
            <a:r>
              <a:rPr b="0" lang="tr-TR" sz="2000" spc="-1" strike="noStrike">
                <a:solidFill>
                  <a:srgbClr val="000000"/>
                </a:solidFill>
                <a:latin typeface="Times New Roman"/>
              </a:rPr>
              <a:t> operatörü ile “eşit mi” sorgusu yapılır. Yani “=” bir atama operatörü iken “= =” bir karşılaştırma operatörüdür. { Örneğin, “ a sayısı 4’e eşit mi? ” şeklindeki bir sorgu  “a = = 4” ile ifade edilir. }</a:t>
            </a:r>
            <a:r>
              <a:rPr b="1" lang="tr-TR" sz="2000" spc="-1" strike="noStrike">
                <a:solidFill>
                  <a:srgbClr val="000000"/>
                </a:solidFill>
                <a:latin typeface="Times New Roman"/>
              </a:rPr>
              <a:t>  </a:t>
            </a:r>
            <a:endParaRPr b="0" lang="en-US" sz="2000" spc="-1" strike="noStrike">
              <a:latin typeface="Arial"/>
            </a:endParaRPr>
          </a:p>
          <a:p>
            <a:pPr algn="just">
              <a:lnSpc>
                <a:spcPct val="100000"/>
              </a:lnSpc>
              <a:buNone/>
            </a:pPr>
            <a:endParaRPr b="0" lang="en-US" sz="2000" spc="-1" strike="noStrike">
              <a:latin typeface="Arial"/>
            </a:endParaRPr>
          </a:p>
          <a:p>
            <a:pPr algn="just">
              <a:lnSpc>
                <a:spcPct val="100000"/>
              </a:lnSpc>
              <a:buNone/>
            </a:pPr>
            <a:r>
              <a:rPr b="1" lang="tr-TR" sz="2000" spc="-1" strike="noStrike">
                <a:solidFill>
                  <a:srgbClr val="000000"/>
                </a:solidFill>
                <a:latin typeface="Trebuchet MS"/>
              </a:rPr>
              <a:t>Örnek olarak </a:t>
            </a:r>
            <a:r>
              <a:rPr b="0" lang="tr-TR" sz="2000" spc="-1" strike="noStrike">
                <a:solidFill>
                  <a:srgbClr val="000000"/>
                </a:solidFill>
                <a:latin typeface="Trebuchet MS"/>
              </a:rPr>
              <a:t>yandaki programın akışı (çalışması)  sırasında adım adım değişkenlerin alacağı değerleri inceleyiniz. </a:t>
            </a:r>
            <a:endParaRPr b="0" lang="en-US" sz="2000" spc="-1" strike="noStrike">
              <a:latin typeface="Arial"/>
            </a:endParaRPr>
          </a:p>
          <a:p>
            <a:pPr algn="just">
              <a:lnSpc>
                <a:spcPct val="100000"/>
              </a:lnSpc>
              <a:buNone/>
            </a:pPr>
            <a:endParaRPr b="0" lang="en-US" sz="1800" spc="-1" strike="noStrike">
              <a:latin typeface="Arial"/>
            </a:endParaRPr>
          </a:p>
        </p:txBody>
      </p:sp>
      <p:sp>
        <p:nvSpPr>
          <p:cNvPr id="289" name="Düz Bağlayıcı 5"/>
          <p:cNvSpPr/>
          <p:nvPr/>
        </p:nvSpPr>
        <p:spPr>
          <a:xfrm>
            <a:off x="1619640" y="4149000"/>
            <a:ext cx="3600360" cy="360"/>
          </a:xfrm>
          <a:prstGeom prst="line">
            <a:avLst/>
          </a:prstGeom>
          <a:ln w="19050">
            <a:solidFill>
              <a:srgbClr val="4e67c8"/>
            </a:solidFill>
            <a:round/>
          </a:ln>
        </p:spPr>
        <p:style>
          <a:lnRef idx="1">
            <a:schemeClr val="accent1"/>
          </a:lnRef>
          <a:fillRef idx="0">
            <a:schemeClr val="accent1"/>
          </a:fillRef>
          <a:effectRef idx="0">
            <a:schemeClr val="accent1"/>
          </a:effectRef>
          <a:fontRef idx="minor"/>
        </p:style>
      </p:sp>
      <p:sp>
        <p:nvSpPr>
          <p:cNvPr id="290" name="Düz Bağlayıcı 6"/>
          <p:cNvSpPr/>
          <p:nvPr/>
        </p:nvSpPr>
        <p:spPr>
          <a:xfrm>
            <a:off x="1619640" y="5733000"/>
            <a:ext cx="3600360" cy="360"/>
          </a:xfrm>
          <a:prstGeom prst="line">
            <a:avLst/>
          </a:prstGeom>
          <a:ln w="19050">
            <a:solidFill>
              <a:srgbClr val="4e67c8"/>
            </a:solidFill>
            <a:round/>
          </a:ln>
        </p:spPr>
        <p:style>
          <a:lnRef idx="1">
            <a:schemeClr val="accent1"/>
          </a:lnRef>
          <a:fillRef idx="0">
            <a:schemeClr val="accent1"/>
          </a:fillRef>
          <a:effectRef idx="0">
            <a:schemeClr val="accent1"/>
          </a:effectRef>
          <a:fontRef idx="minor"/>
        </p:style>
      </p:sp>
      <p:grpSp>
        <p:nvGrpSpPr>
          <p:cNvPr id="291" name="Grup 8"/>
          <p:cNvGrpSpPr/>
          <p:nvPr/>
        </p:nvGrpSpPr>
        <p:grpSpPr>
          <a:xfrm>
            <a:off x="0" y="-2880"/>
            <a:ext cx="9143640" cy="695520"/>
            <a:chOff x="0" y="-2880"/>
            <a:chExt cx="9143640" cy="695520"/>
          </a:xfrm>
        </p:grpSpPr>
        <p:sp>
          <p:nvSpPr>
            <p:cNvPr id="292" name="Başlık 1"/>
            <p:cNvSpPr/>
            <p:nvPr/>
          </p:nvSpPr>
          <p:spPr>
            <a:xfrm>
              <a:off x="0" y="237960"/>
              <a:ext cx="9143640" cy="454680"/>
            </a:xfrm>
            <a:prstGeom prst="rect">
              <a:avLst/>
            </a:prstGeom>
            <a:solidFill>
              <a:schemeClr val="tx2">
                <a:lumMod val="75000"/>
              </a:schemeClr>
            </a:solidFill>
            <a:ln w="0">
              <a:noFill/>
            </a:ln>
          </p:spPr>
          <p:style>
            <a:lnRef idx="0"/>
            <a:fillRef idx="0"/>
            <a:effectRef idx="0"/>
            <a:fontRef idx="minor"/>
          </p:style>
          <p:txBody>
            <a:bodyPr anchor="ctr">
              <a:normAutofit fontScale="73000"/>
            </a:bodyPr>
            <a:p>
              <a:pPr algn="ctr">
                <a:lnSpc>
                  <a:spcPct val="100000"/>
                </a:lnSpc>
                <a:buNone/>
              </a:pPr>
              <a:r>
                <a:rPr b="1" lang="tr-TR" sz="3200" spc="49" strike="noStrike">
                  <a:solidFill>
                    <a:srgbClr val="fbfcfd">
                      <a:alpha val="95000"/>
                    </a:srgbClr>
                  </a:solidFill>
                  <a:latin typeface="Trebuchet MS"/>
                </a:rPr>
                <a:t>Değişkenlere Değer Aktarma (= operatörü)</a:t>
              </a:r>
              <a:endParaRPr b="0" lang="en-US" sz="3200" spc="-1" strike="noStrike">
                <a:latin typeface="Arial"/>
              </a:endParaRPr>
            </a:p>
          </p:txBody>
        </p:sp>
        <p:grpSp>
          <p:nvGrpSpPr>
            <p:cNvPr id="293" name="Grup 10"/>
            <p:cNvGrpSpPr/>
            <p:nvPr/>
          </p:nvGrpSpPr>
          <p:grpSpPr>
            <a:xfrm>
              <a:off x="0" y="-360"/>
              <a:ext cx="9143640" cy="235800"/>
              <a:chOff x="0" y="-360"/>
              <a:chExt cx="9143640" cy="235800"/>
            </a:xfrm>
          </p:grpSpPr>
          <p:sp>
            <p:nvSpPr>
              <p:cNvPr id="294" name="Dikdörtgen 12"/>
              <p:cNvSpPr/>
              <p:nvPr/>
            </p:nvSpPr>
            <p:spPr>
              <a:xfrm>
                <a:off x="0" y="-360"/>
                <a:ext cx="9143640" cy="235800"/>
              </a:xfrm>
              <a:prstGeom prst="rect">
                <a:avLst/>
              </a:prstGeom>
              <a:solidFill>
                <a:srgbClr val="92d050"/>
              </a:solidFill>
              <a:ln w="25400">
                <a:noFill/>
              </a:ln>
            </p:spPr>
            <p:style>
              <a:lnRef idx="0"/>
              <a:fillRef idx="0"/>
              <a:effectRef idx="0"/>
              <a:fontRef idx="minor"/>
            </p:style>
          </p:sp>
          <p:grpSp>
            <p:nvGrpSpPr>
              <p:cNvPr id="295" name="Group 9"/>
              <p:cNvGrpSpPr/>
              <p:nvPr/>
            </p:nvGrpSpPr>
            <p:grpSpPr>
              <a:xfrm>
                <a:off x="24840" y="8640"/>
                <a:ext cx="933840" cy="199800"/>
                <a:chOff x="24840" y="8640"/>
                <a:chExt cx="933840" cy="199800"/>
              </a:xfrm>
            </p:grpSpPr>
            <p:sp>
              <p:nvSpPr>
                <p:cNvPr id="296" name="AutoShape 8"/>
                <p:cNvSpPr/>
                <p:nvPr/>
              </p:nvSpPr>
              <p:spPr>
                <a:xfrm>
                  <a:off x="600480" y="8640"/>
                  <a:ext cx="358200" cy="186480"/>
                </a:xfrm>
                <a:prstGeom prst="rect">
                  <a:avLst/>
                </a:prstGeom>
                <a:noFill/>
                <a:ln w="0">
                  <a:noFill/>
                </a:ln>
              </p:spPr>
              <p:style>
                <a:lnRef idx="0"/>
                <a:fillRef idx="0"/>
                <a:effectRef idx="0"/>
                <a:fontRef idx="minor"/>
              </p:style>
            </p:sp>
            <p:sp>
              <p:nvSpPr>
                <p:cNvPr id="297" name="Freeform 10"/>
                <p:cNvSpPr/>
                <p:nvPr/>
              </p:nvSpPr>
              <p:spPr>
                <a:xfrm>
                  <a:off x="24840" y="26640"/>
                  <a:ext cx="356040" cy="18180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298" name="Metin kutusu 11"/>
            <p:cNvSpPr/>
            <p:nvPr/>
          </p:nvSpPr>
          <p:spPr>
            <a:xfrm>
              <a:off x="380880" y="-2880"/>
              <a:ext cx="769572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imes New Roman"/>
                </a:rPr>
                <a:t>Değişken kavramını ve Java dilinde nasıl tanımlandıklarını öğreneceksiniz</a:t>
              </a:r>
              <a:endParaRPr b="0" lang="en-US" sz="1400" spc="-1" strike="noStrike">
                <a:latin typeface="Arial"/>
              </a:endParaRPr>
            </a:p>
          </p:txBody>
        </p:sp>
      </p:grpSp>
      <p:pic>
        <p:nvPicPr>
          <p:cNvPr id="299" name="Picture 2" descr="003"/>
          <p:cNvPicPr/>
          <p:nvPr/>
        </p:nvPicPr>
        <p:blipFill>
          <a:blip r:embed="rId1"/>
          <a:stretch/>
        </p:blipFill>
        <p:spPr>
          <a:xfrm>
            <a:off x="1619640" y="4439160"/>
            <a:ext cx="6293520" cy="1144080"/>
          </a:xfrm>
          <a:prstGeom prst="rect">
            <a:avLst/>
          </a:prstGeom>
          <a:ln w="0">
            <a:noFill/>
          </a:ln>
        </p:spPr>
      </p:pic>
      <p:sp>
        <p:nvSpPr>
          <p:cNvPr id="300" name="Dikdörtgen 1"/>
          <p:cNvSpPr/>
          <p:nvPr/>
        </p:nvSpPr>
        <p:spPr>
          <a:xfrm>
            <a:off x="323640" y="5877360"/>
            <a:ext cx="8712720" cy="8197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i="1" lang="tr-TR" sz="1600" spc="-1" strike="noStrike">
                <a:solidFill>
                  <a:srgbClr val="ff0000"/>
                </a:solidFill>
                <a:latin typeface="Trebuchet MS"/>
              </a:rPr>
              <a:t>Dikkat! </a:t>
            </a:r>
            <a:r>
              <a:rPr b="0" i="1" lang="tr-TR" sz="1600" spc="-1" strike="noStrike">
                <a:solidFill>
                  <a:srgbClr val="000000"/>
                </a:solidFill>
                <a:latin typeface="Trebuchet MS"/>
              </a:rPr>
              <a:t>Ekrana yazdığımız hiçbir şey değişkenlerin içeriğini değiştirmez.</a:t>
            </a:r>
            <a:endParaRPr b="0" lang="en-US" sz="1600" spc="-1" strike="noStrike">
              <a:latin typeface="Arial"/>
            </a:endParaRPr>
          </a:p>
          <a:p>
            <a:pPr>
              <a:lnSpc>
                <a:spcPct val="100000"/>
              </a:lnSpc>
              <a:buNone/>
            </a:pPr>
            <a:r>
              <a:rPr b="0" i="1" lang="tr-TR" sz="1600" spc="-1" strike="noStrike">
                <a:solidFill>
                  <a:srgbClr val="000000"/>
                </a:solidFill>
                <a:latin typeface="Trebuchet MS"/>
              </a:rPr>
              <a:t>System.out.print(Y+1); </a:t>
            </a:r>
            <a:r>
              <a:rPr b="0" i="1" lang="tr-TR" sz="1600" spc="-1" strike="noStrike">
                <a:solidFill>
                  <a:srgbClr val="00b050"/>
                </a:solidFill>
                <a:latin typeface="Trebuchet MS"/>
              </a:rPr>
              <a:t>// ifadesinde ekrana 7 değeri yazılır ama Y değişkenin içeriği 6 dır.</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Dikdörtgen 3"/>
          <p:cNvSpPr/>
          <p:nvPr/>
        </p:nvSpPr>
        <p:spPr>
          <a:xfrm>
            <a:off x="24840" y="714240"/>
            <a:ext cx="9046800" cy="5658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600" spc="-1" strike="noStrike">
                <a:solidFill>
                  <a:srgbClr val="000000"/>
                </a:solidFill>
                <a:latin typeface="Trebuchet MS"/>
              </a:rPr>
              <a:t>Bir değişken kullanılmadan önce tanımlanır. Bu tanımlama programlama dillerine göre farklılık gösterse bile mantık aynıdır. Her değişken belirli bir veri tipine sahip olmalıdır (int, long, char gibi) Bu veri tipi, değişkenin bellekte kaplayacağı alanı ve sakladığı bilginin büyüklüğünü belirtir.</a:t>
            </a:r>
            <a:endParaRPr b="0" lang="en-US" sz="1600" spc="-1" strike="noStrike">
              <a:latin typeface="Arial"/>
            </a:endParaRPr>
          </a:p>
          <a:p>
            <a:pPr>
              <a:lnSpc>
                <a:spcPct val="100000"/>
              </a:lnSpc>
              <a:buNone/>
            </a:pPr>
            <a:r>
              <a:rPr b="1" lang="tr-TR" sz="1600" spc="-1" strike="noStrike">
                <a:solidFill>
                  <a:srgbClr val="000000"/>
                </a:solidFill>
                <a:latin typeface="Trebuchet MS"/>
              </a:rPr>
              <a:t> </a:t>
            </a:r>
            <a:endParaRPr b="0" lang="en-US" sz="1600" spc="-1" strike="noStrike">
              <a:latin typeface="Arial"/>
            </a:endParaRPr>
          </a:p>
          <a:p>
            <a:pPr>
              <a:lnSpc>
                <a:spcPct val="100000"/>
              </a:lnSpc>
              <a:buNone/>
            </a:pPr>
            <a:r>
              <a:rPr b="0" lang="tr-TR" sz="1600" spc="-1" strike="noStrike">
                <a:solidFill>
                  <a:srgbClr val="000000"/>
                </a:solidFill>
                <a:latin typeface="Trebuchet MS"/>
              </a:rPr>
              <a:t>Java dili yazım kuralları olarak C/C++ dilinin imla yapısını kullanır. Java'nın yanında C#, Perl, JavaScript gibi diller de aynı dil ailesine aittir. C dilinde olduğu gibi JAVA dilinde de değişkenlerin, kullanılmadan önce tanımlanma zorunluluğu vardır. Programda kullanılacak değişkenleri tanımlamak için aşağıdaki yapı kullanılır. </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tr-TR" sz="1600" spc="-1" strike="noStrike">
                <a:solidFill>
                  <a:srgbClr val="000000"/>
                </a:solidFill>
                <a:latin typeface="Trebuchet MS"/>
              </a:rPr>
              <a:t>Değişken tanımlama yapısı;</a:t>
            </a:r>
            <a:endParaRPr b="0" lang="en-US" sz="1600" spc="-1" strike="noStrike">
              <a:latin typeface="Arial"/>
            </a:endParaRPr>
          </a:p>
          <a:p>
            <a:pPr>
              <a:lnSpc>
                <a:spcPct val="100000"/>
              </a:lnSpc>
              <a:buNone/>
            </a:pPr>
            <a:r>
              <a:rPr b="1" lang="tr-TR" sz="1600" spc="-1" strike="noStrike">
                <a:solidFill>
                  <a:srgbClr val="000000"/>
                </a:solidFill>
                <a:latin typeface="Trebuchet MS"/>
              </a:rPr>
              <a:t>	</a:t>
            </a:r>
            <a:r>
              <a:rPr b="1" lang="tr-TR" sz="1600" spc="-1" strike="noStrike">
                <a:solidFill>
                  <a:srgbClr val="000000"/>
                </a:solidFill>
                <a:latin typeface="Courier New"/>
              </a:rPr>
              <a:t>Veri Tipi </a:t>
            </a:r>
            <a:r>
              <a:rPr b="1" lang="tr-TR" sz="1600" spc="-1" strike="noStrike">
                <a:solidFill>
                  <a:srgbClr val="31489f"/>
                </a:solidFill>
                <a:latin typeface="Courier New"/>
              </a:rPr>
              <a:t>Değişken_adı</a:t>
            </a:r>
            <a:r>
              <a:rPr b="1" lang="tr-TR" sz="1600" spc="-1" strike="noStrike">
                <a:solidFill>
                  <a:srgbClr val="000000"/>
                </a:solidFill>
                <a:latin typeface="Courier New"/>
              </a:rPr>
              <a:t> </a:t>
            </a:r>
            <a:r>
              <a:rPr b="1" lang="tr-TR" sz="1600" spc="-1" strike="noStrike">
                <a:solidFill>
                  <a:srgbClr val="ff0000"/>
                </a:solidFill>
                <a:latin typeface="Courier New"/>
              </a:rPr>
              <a:t>|=değer aktarımı</a:t>
            </a:r>
            <a:r>
              <a:rPr b="1" lang="tr-TR" sz="1600" spc="-1" strike="noStrike">
                <a:solidFill>
                  <a:srgbClr val="000000"/>
                </a:solidFill>
                <a:latin typeface="Courier New"/>
              </a:rPr>
              <a:t>|; </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tr-TR" sz="1600" spc="-1" strike="noStrike">
                <a:solidFill>
                  <a:srgbClr val="000000"/>
                </a:solidFill>
                <a:latin typeface="Trebuchet MS"/>
              </a:rPr>
              <a:t>Burada değer aktarımı isteğe bağlıdır. </a:t>
            </a:r>
            <a:r>
              <a:rPr b="1" lang="tr-TR" sz="1600" spc="-1" strike="noStrike">
                <a:solidFill>
                  <a:srgbClr val="000000"/>
                </a:solidFill>
                <a:latin typeface="Trebuchet MS"/>
              </a:rPr>
              <a:t>Örnek bazı değişken tanımlamaları;</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1" lang="tr-TR" sz="1400" spc="-1" strike="noStrike">
                <a:solidFill>
                  <a:srgbClr val="000000"/>
                </a:solidFill>
                <a:latin typeface="Courier New"/>
              </a:rPr>
              <a:t>int </a:t>
            </a:r>
            <a:r>
              <a:rPr b="0" lang="tr-TR" sz="1400" spc="-1" strike="noStrike">
                <a:solidFill>
                  <a:srgbClr val="000000"/>
                </a:solidFill>
                <a:latin typeface="Courier New"/>
              </a:rPr>
              <a:t>x,y ; </a:t>
            </a:r>
            <a:r>
              <a:rPr b="0" lang="tr-TR" sz="1400" spc="-1" strike="noStrike">
                <a:solidFill>
                  <a:srgbClr val="000000"/>
                </a:solidFill>
                <a:latin typeface="Courier New"/>
              </a:rPr>
              <a:t>	</a:t>
            </a:r>
            <a:endParaRPr b="0" lang="en-US" sz="1400" spc="-1" strike="noStrike">
              <a:latin typeface="Arial"/>
            </a:endParaRPr>
          </a:p>
          <a:p>
            <a:pPr>
              <a:lnSpc>
                <a:spcPct val="100000"/>
              </a:lnSpc>
              <a:buNone/>
            </a:pPr>
            <a:r>
              <a:rPr b="0" lang="tr-TR" sz="1400" spc="-1" strike="noStrike">
                <a:solidFill>
                  <a:srgbClr val="000000"/>
                </a:solidFill>
                <a:latin typeface="Courier New"/>
              </a:rPr>
              <a:t>// Tamsayı türünde </a:t>
            </a:r>
            <a:r>
              <a:rPr b="1" lang="tr-TR" sz="1400" spc="-1" strike="noStrike">
                <a:solidFill>
                  <a:srgbClr val="000000"/>
                </a:solidFill>
                <a:latin typeface="Courier New"/>
              </a:rPr>
              <a:t>x ve y</a:t>
            </a:r>
            <a:r>
              <a:rPr b="0" lang="tr-TR" sz="1400" spc="-1" strike="noStrike">
                <a:solidFill>
                  <a:srgbClr val="000000"/>
                </a:solidFill>
                <a:latin typeface="Courier New"/>
              </a:rPr>
              <a:t> isimli değişkenler tanımlandı.</a:t>
            </a:r>
            <a:endParaRPr b="0" lang="en-US" sz="1400" spc="-1" strike="noStrike">
              <a:latin typeface="Arial"/>
            </a:endParaRPr>
          </a:p>
          <a:p>
            <a:pPr>
              <a:lnSpc>
                <a:spcPct val="100000"/>
              </a:lnSpc>
              <a:buNone/>
            </a:pPr>
            <a:r>
              <a:rPr b="1" lang="tr-TR" sz="1400" spc="-1" strike="noStrike">
                <a:solidFill>
                  <a:srgbClr val="000000"/>
                </a:solidFill>
                <a:latin typeface="Courier New"/>
              </a:rPr>
              <a:t>char</a:t>
            </a:r>
            <a:r>
              <a:rPr b="0" lang="tr-TR" sz="1400" spc="-1" strike="noStrike">
                <a:solidFill>
                  <a:srgbClr val="000000"/>
                </a:solidFill>
                <a:latin typeface="Courier New"/>
              </a:rPr>
              <a:t> a;</a:t>
            </a:r>
            <a:r>
              <a:rPr b="0" lang="tr-TR" sz="1400" spc="-1" strike="noStrike">
                <a:solidFill>
                  <a:srgbClr val="000000"/>
                </a:solidFill>
                <a:latin typeface="Courier New"/>
              </a:rPr>
              <a:t>	</a:t>
            </a:r>
            <a:endParaRPr b="0" lang="en-US" sz="1400" spc="-1" strike="noStrike">
              <a:latin typeface="Arial"/>
            </a:endParaRPr>
          </a:p>
          <a:p>
            <a:pPr>
              <a:lnSpc>
                <a:spcPct val="100000"/>
              </a:lnSpc>
              <a:buNone/>
            </a:pPr>
            <a:r>
              <a:rPr b="0" lang="tr-TR" sz="1400" spc="-1" strike="noStrike">
                <a:solidFill>
                  <a:srgbClr val="000000"/>
                </a:solidFill>
                <a:latin typeface="Courier New"/>
              </a:rPr>
              <a:t>// Karakter(metin) türünde </a:t>
            </a:r>
            <a:r>
              <a:rPr b="1" lang="tr-TR" sz="1400" spc="-1" strike="noStrike">
                <a:solidFill>
                  <a:srgbClr val="000000"/>
                </a:solidFill>
                <a:latin typeface="Courier New"/>
              </a:rPr>
              <a:t>a</a:t>
            </a:r>
            <a:r>
              <a:rPr b="0" lang="tr-TR" sz="1400" spc="-1" strike="noStrike">
                <a:solidFill>
                  <a:srgbClr val="000000"/>
                </a:solidFill>
                <a:latin typeface="Courier New"/>
              </a:rPr>
              <a:t> isimli değişken tanımlandı.</a:t>
            </a:r>
            <a:endParaRPr b="0" lang="en-US" sz="1400" spc="-1" strike="noStrike">
              <a:latin typeface="Arial"/>
            </a:endParaRPr>
          </a:p>
          <a:p>
            <a:pPr>
              <a:lnSpc>
                <a:spcPct val="100000"/>
              </a:lnSpc>
              <a:buNone/>
            </a:pPr>
            <a:r>
              <a:rPr b="1" lang="tr-TR" sz="1400" spc="-1" strike="noStrike">
                <a:solidFill>
                  <a:srgbClr val="000000"/>
                </a:solidFill>
                <a:latin typeface="Courier New"/>
              </a:rPr>
              <a:t>String</a:t>
            </a:r>
            <a:r>
              <a:rPr b="0" lang="tr-TR" sz="1400" spc="-1" strike="noStrike">
                <a:solidFill>
                  <a:srgbClr val="000000"/>
                </a:solidFill>
                <a:latin typeface="Courier New"/>
              </a:rPr>
              <a:t> ad= “Sakarya”; </a:t>
            </a:r>
            <a:endParaRPr b="0" lang="en-US" sz="1400" spc="-1" strike="noStrike">
              <a:latin typeface="Arial"/>
            </a:endParaRPr>
          </a:p>
          <a:p>
            <a:pPr>
              <a:lnSpc>
                <a:spcPct val="100000"/>
              </a:lnSpc>
              <a:buNone/>
            </a:pPr>
            <a:r>
              <a:rPr b="0" lang="tr-TR" sz="1400" spc="-1" strike="noStrike">
                <a:solidFill>
                  <a:srgbClr val="000000"/>
                </a:solidFill>
                <a:latin typeface="Courier New"/>
              </a:rPr>
              <a:t>// İçerisinde “Sakarya” verisi bulunan </a:t>
            </a:r>
            <a:r>
              <a:rPr b="1" lang="tr-TR" sz="1400" spc="-1" strike="noStrike">
                <a:solidFill>
                  <a:srgbClr val="000000"/>
                </a:solidFill>
                <a:latin typeface="Courier New"/>
              </a:rPr>
              <a:t>ad</a:t>
            </a:r>
            <a:r>
              <a:rPr b="0" lang="tr-TR" sz="1400" spc="-1" strike="noStrike">
                <a:solidFill>
                  <a:srgbClr val="000000"/>
                </a:solidFill>
                <a:latin typeface="Courier New"/>
              </a:rPr>
              <a:t> isimli string (metin) değişken tanımlandı.</a:t>
            </a:r>
            <a:endParaRPr b="0" lang="en-US" sz="1400" spc="-1" strike="noStrike">
              <a:latin typeface="Arial"/>
            </a:endParaRPr>
          </a:p>
          <a:p>
            <a:pPr>
              <a:lnSpc>
                <a:spcPct val="100000"/>
              </a:lnSpc>
              <a:buNone/>
            </a:pPr>
            <a:r>
              <a:rPr b="1" lang="tr-TR" sz="1400" spc="-1" strike="noStrike">
                <a:solidFill>
                  <a:srgbClr val="000000"/>
                </a:solidFill>
                <a:latin typeface="Courier New"/>
              </a:rPr>
              <a:t>int</a:t>
            </a:r>
            <a:r>
              <a:rPr b="0" lang="tr-TR" sz="1400" spc="-1" strike="noStrike">
                <a:solidFill>
                  <a:srgbClr val="000000"/>
                </a:solidFill>
                <a:latin typeface="Courier New"/>
              </a:rPr>
              <a:t> toplam=0;</a:t>
            </a:r>
            <a:endParaRPr b="0" lang="en-US" sz="1400" spc="-1" strike="noStrike">
              <a:latin typeface="Arial"/>
            </a:endParaRPr>
          </a:p>
          <a:p>
            <a:pPr>
              <a:lnSpc>
                <a:spcPct val="100000"/>
              </a:lnSpc>
              <a:buNone/>
            </a:pPr>
            <a:r>
              <a:rPr b="0" lang="tr-TR" sz="1400" spc="-1" strike="noStrike">
                <a:solidFill>
                  <a:srgbClr val="000000"/>
                </a:solidFill>
                <a:latin typeface="Courier New"/>
              </a:rPr>
              <a:t>// Tamsayı türünde </a:t>
            </a:r>
            <a:r>
              <a:rPr b="1" lang="tr-TR" sz="1400" spc="-1" strike="noStrike">
                <a:solidFill>
                  <a:srgbClr val="000000"/>
                </a:solidFill>
                <a:latin typeface="Courier New"/>
              </a:rPr>
              <a:t>toplam</a:t>
            </a:r>
            <a:r>
              <a:rPr b="0" lang="tr-TR" sz="1400" spc="-1" strike="noStrike">
                <a:solidFill>
                  <a:srgbClr val="000000"/>
                </a:solidFill>
                <a:latin typeface="Courier New"/>
              </a:rPr>
              <a:t> isimli değişkene başlangıç değeri olarak 0 atandı.</a:t>
            </a:r>
            <a:r>
              <a:rPr b="1" lang="tr-TR" sz="1400" spc="-1" strike="noStrike">
                <a:solidFill>
                  <a:srgbClr val="000000"/>
                </a:solidFill>
                <a:latin typeface="Courier New"/>
              </a:rPr>
              <a:t> </a:t>
            </a:r>
            <a:endParaRPr b="0" lang="en-US" sz="1400" spc="-1" strike="noStrike">
              <a:latin typeface="Arial"/>
            </a:endParaRPr>
          </a:p>
        </p:txBody>
      </p:sp>
      <p:grpSp>
        <p:nvGrpSpPr>
          <p:cNvPr id="302" name="Grup 6"/>
          <p:cNvGrpSpPr/>
          <p:nvPr/>
        </p:nvGrpSpPr>
        <p:grpSpPr>
          <a:xfrm>
            <a:off x="0" y="-2880"/>
            <a:ext cx="9143640" cy="695520"/>
            <a:chOff x="0" y="-2880"/>
            <a:chExt cx="9143640" cy="695520"/>
          </a:xfrm>
        </p:grpSpPr>
        <p:sp>
          <p:nvSpPr>
            <p:cNvPr id="303" name="Başlık 1"/>
            <p:cNvSpPr/>
            <p:nvPr/>
          </p:nvSpPr>
          <p:spPr>
            <a:xfrm>
              <a:off x="0" y="237960"/>
              <a:ext cx="9143640" cy="454680"/>
            </a:xfrm>
            <a:prstGeom prst="rect">
              <a:avLst/>
            </a:prstGeom>
            <a:solidFill>
              <a:schemeClr val="tx2">
                <a:lumMod val="75000"/>
              </a:schemeClr>
            </a:solidFill>
            <a:ln w="0">
              <a:noFill/>
            </a:ln>
          </p:spPr>
          <p:style>
            <a:lnRef idx="0"/>
            <a:fillRef idx="0"/>
            <a:effectRef idx="0"/>
            <a:fontRef idx="minor"/>
          </p:style>
          <p:txBody>
            <a:bodyPr anchor="ctr">
              <a:normAutofit fontScale="74000"/>
            </a:bodyPr>
            <a:p>
              <a:pPr algn="ctr">
                <a:lnSpc>
                  <a:spcPct val="100000"/>
                </a:lnSpc>
                <a:buNone/>
              </a:pPr>
              <a:r>
                <a:rPr b="1" lang="tr-TR" sz="3200" spc="49" strike="noStrike">
                  <a:solidFill>
                    <a:srgbClr val="fbfcfd">
                      <a:alpha val="95000"/>
                    </a:srgbClr>
                  </a:solidFill>
                  <a:latin typeface="Trebuchet MS"/>
                </a:rPr>
                <a:t>Java da Değişkenlerin Tanımlanması</a:t>
              </a:r>
              <a:endParaRPr b="0" lang="en-US" sz="3200" spc="-1" strike="noStrike">
                <a:latin typeface="Arial"/>
              </a:endParaRPr>
            </a:p>
          </p:txBody>
        </p:sp>
        <p:grpSp>
          <p:nvGrpSpPr>
            <p:cNvPr id="304" name="Grup 9"/>
            <p:cNvGrpSpPr/>
            <p:nvPr/>
          </p:nvGrpSpPr>
          <p:grpSpPr>
            <a:xfrm>
              <a:off x="0" y="-360"/>
              <a:ext cx="9143640" cy="235800"/>
              <a:chOff x="0" y="-360"/>
              <a:chExt cx="9143640" cy="235800"/>
            </a:xfrm>
          </p:grpSpPr>
          <p:sp>
            <p:nvSpPr>
              <p:cNvPr id="305" name="Dikdörtgen 11"/>
              <p:cNvSpPr/>
              <p:nvPr/>
            </p:nvSpPr>
            <p:spPr>
              <a:xfrm>
                <a:off x="0" y="-360"/>
                <a:ext cx="9143640" cy="235800"/>
              </a:xfrm>
              <a:prstGeom prst="rect">
                <a:avLst/>
              </a:prstGeom>
              <a:solidFill>
                <a:srgbClr val="92d050"/>
              </a:solidFill>
              <a:ln w="25400">
                <a:noFill/>
              </a:ln>
            </p:spPr>
            <p:style>
              <a:lnRef idx="0"/>
              <a:fillRef idx="0"/>
              <a:effectRef idx="0"/>
              <a:fontRef idx="minor"/>
            </p:style>
          </p:sp>
          <p:grpSp>
            <p:nvGrpSpPr>
              <p:cNvPr id="306" name="Group 9"/>
              <p:cNvGrpSpPr/>
              <p:nvPr/>
            </p:nvGrpSpPr>
            <p:grpSpPr>
              <a:xfrm>
                <a:off x="24840" y="8640"/>
                <a:ext cx="933840" cy="199800"/>
                <a:chOff x="24840" y="8640"/>
                <a:chExt cx="933840" cy="199800"/>
              </a:xfrm>
            </p:grpSpPr>
            <p:sp>
              <p:nvSpPr>
                <p:cNvPr id="307" name="AutoShape 8"/>
                <p:cNvSpPr/>
                <p:nvPr/>
              </p:nvSpPr>
              <p:spPr>
                <a:xfrm>
                  <a:off x="600480" y="8640"/>
                  <a:ext cx="358200" cy="186480"/>
                </a:xfrm>
                <a:prstGeom prst="rect">
                  <a:avLst/>
                </a:prstGeom>
                <a:noFill/>
                <a:ln w="0">
                  <a:noFill/>
                </a:ln>
              </p:spPr>
              <p:style>
                <a:lnRef idx="0"/>
                <a:fillRef idx="0"/>
                <a:effectRef idx="0"/>
                <a:fontRef idx="minor"/>
              </p:style>
            </p:sp>
            <p:sp>
              <p:nvSpPr>
                <p:cNvPr id="308" name="Freeform 10"/>
                <p:cNvSpPr/>
                <p:nvPr/>
              </p:nvSpPr>
              <p:spPr>
                <a:xfrm>
                  <a:off x="24840" y="26640"/>
                  <a:ext cx="356040" cy="18180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309" name="Metin kutusu 10"/>
            <p:cNvSpPr/>
            <p:nvPr/>
          </p:nvSpPr>
          <p:spPr>
            <a:xfrm>
              <a:off x="380880" y="-2880"/>
              <a:ext cx="769572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imes New Roman"/>
                </a:rPr>
                <a:t>Değişken kavramını ve Java dilinde nasıl tanımlandıklarını öğreneceksiniz</a:t>
              </a:r>
              <a:endParaRPr b="0" lang="en-US" sz="1400" spc="-1" strike="noStrike">
                <a:latin typeface="Arial"/>
              </a:endParaRPr>
            </a:p>
          </p:txBody>
        </p:sp>
      </p:gr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Dikdörtgen 3"/>
          <p:cNvSpPr/>
          <p:nvPr/>
        </p:nvSpPr>
        <p:spPr>
          <a:xfrm>
            <a:off x="397440" y="802440"/>
            <a:ext cx="8208720" cy="200988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tr-TR" sz="1800" spc="-1" strike="noStrike">
                <a:solidFill>
                  <a:srgbClr val="000000"/>
                </a:solidFill>
                <a:latin typeface="Times New Roman"/>
              </a:rPr>
              <a:t>Bir değişken programın tamamında ya da sadece belli bir alanında faaliyet gösterebilir, hayatta kalabilir. Programın tamamında faaliyet gösteren veya program çalıştığı sürece saklanan değişkenlere </a:t>
            </a:r>
            <a:r>
              <a:rPr b="1" lang="tr-TR" sz="1800" spc="-1" strike="noStrike">
                <a:solidFill>
                  <a:srgbClr val="000000"/>
                </a:solidFill>
                <a:latin typeface="Times New Roman"/>
              </a:rPr>
              <a:t>genel (global) değişken</a:t>
            </a:r>
            <a:r>
              <a:rPr b="0" lang="tr-TR" sz="1800" spc="-1" strike="noStrike">
                <a:solidFill>
                  <a:srgbClr val="000000"/>
                </a:solidFill>
                <a:latin typeface="Times New Roman"/>
              </a:rPr>
              <a:t>, programın sadece belli bir kısmında faaliyet gösteren veya programın belirli bir süresince saklanan değişkenlere ise </a:t>
            </a:r>
            <a:r>
              <a:rPr b="1" lang="tr-TR" sz="1800" spc="-1" strike="noStrike">
                <a:solidFill>
                  <a:srgbClr val="000000"/>
                </a:solidFill>
                <a:latin typeface="Times New Roman"/>
              </a:rPr>
              <a:t>yerel (local) değişken</a:t>
            </a:r>
            <a:r>
              <a:rPr b="0" lang="tr-TR" sz="1800" spc="-1" strike="noStrike">
                <a:solidFill>
                  <a:srgbClr val="000000"/>
                </a:solidFill>
                <a:latin typeface="Times New Roman"/>
              </a:rPr>
              <a:t> denir. Bir değişkenin faaliyet alanı onun genel ya da yerel olarak tanımlanmasına neden olur. </a:t>
            </a:r>
            <a:r>
              <a:rPr b="1" lang="tr-TR" sz="1800" spc="-1" strike="noStrike">
                <a:solidFill>
                  <a:srgbClr val="ff0000"/>
                </a:solidFill>
                <a:latin typeface="Times New Roman"/>
              </a:rPr>
              <a:t>Java’da sadece genel (global) olan değişkenlere statik özelliğini verebiliriz, yerel değişkenlerin statik olma özellikleri yoktur</a:t>
            </a:r>
            <a:r>
              <a:rPr b="0" lang="tr-TR" sz="1800" spc="-1" strike="noStrike">
                <a:solidFill>
                  <a:srgbClr val="000000"/>
                </a:solidFill>
                <a:latin typeface="Times New Roman"/>
              </a:rPr>
              <a:t>. </a:t>
            </a:r>
            <a:endParaRPr b="0" lang="en-US" sz="1800" spc="-1" strike="noStrike">
              <a:latin typeface="Arial"/>
            </a:endParaRPr>
          </a:p>
        </p:txBody>
      </p:sp>
      <p:sp>
        <p:nvSpPr>
          <p:cNvPr id="311" name="Dikdörtgen 1"/>
          <p:cNvSpPr/>
          <p:nvPr/>
        </p:nvSpPr>
        <p:spPr>
          <a:xfrm>
            <a:off x="431640" y="2997000"/>
            <a:ext cx="8280720" cy="3286440"/>
          </a:xfrm>
          <a:prstGeom prst="rect">
            <a:avLst/>
          </a:prstGeom>
          <a:noFill/>
          <a:ln w="0">
            <a:solidFill>
              <a:srgbClr val="ff8021"/>
            </a:solidFill>
            <a:prstDash val="lgDash"/>
          </a:ln>
        </p:spPr>
        <p:style>
          <a:lnRef idx="0"/>
          <a:fillRef idx="0"/>
          <a:effectRef idx="0"/>
          <a:fontRef idx="minor"/>
        </p:style>
        <p:txBody>
          <a:bodyPr lIns="90000" rIns="90000" tIns="45000" bIns="45000" anchor="t">
            <a:spAutoFit/>
          </a:bodyPr>
          <a:p>
            <a:pPr marL="449640" algn="just">
              <a:lnSpc>
                <a:spcPct val="100000"/>
              </a:lnSpc>
              <a:buNone/>
            </a:pPr>
            <a:r>
              <a:rPr b="0" i="1" lang="tr-TR" sz="1400" spc="-1" strike="noStrike">
                <a:solidFill>
                  <a:srgbClr val="000000"/>
                </a:solidFill>
                <a:latin typeface="Courier New"/>
                <a:ea typeface="Times New Roman"/>
              </a:rPr>
              <a:t>// Bu alanda değişken tanımlanmaz</a:t>
            </a:r>
            <a:endParaRPr b="0" lang="en-US" sz="1400" spc="-1" strike="noStrike">
              <a:latin typeface="Arial"/>
            </a:endParaRPr>
          </a:p>
          <a:p>
            <a:pPr marL="449640" algn="just">
              <a:lnSpc>
                <a:spcPct val="100000"/>
              </a:lnSpc>
              <a:buNone/>
            </a:pPr>
            <a:r>
              <a:rPr b="1" lang="tr-TR" sz="1400" spc="-1" strike="noStrike">
                <a:solidFill>
                  <a:srgbClr val="000000"/>
                </a:solidFill>
                <a:latin typeface="Courier New"/>
                <a:ea typeface="Times New Roman"/>
              </a:rPr>
              <a:t>public class ccc {</a:t>
            </a:r>
            <a:endParaRPr b="0" lang="en-US" sz="1400" spc="-1" strike="noStrike">
              <a:latin typeface="Arial"/>
            </a:endParaRPr>
          </a:p>
          <a:p>
            <a:pPr marL="449640" algn="just">
              <a:lnSpc>
                <a:spcPct val="100000"/>
              </a:lnSpc>
              <a:buNone/>
            </a:pPr>
            <a:r>
              <a:rPr b="0" i="1" lang="tr-TR" sz="1400" spc="-1" strike="noStrike">
                <a:solidFill>
                  <a:srgbClr val="000000"/>
                </a:solidFill>
                <a:latin typeface="Courier New"/>
                <a:ea typeface="Times New Roman"/>
              </a:rPr>
              <a:t>// Burada tanımlanan değişkenler </a:t>
            </a:r>
            <a:r>
              <a:rPr b="1" i="1" lang="tr-TR" sz="1400" spc="-1" strike="noStrike" u="sng">
                <a:solidFill>
                  <a:srgbClr val="002060"/>
                </a:solidFill>
                <a:uFillTx/>
                <a:latin typeface="Courier New"/>
                <a:ea typeface="Times New Roman"/>
              </a:rPr>
              <a:t>global</a:t>
            </a:r>
            <a:r>
              <a:rPr b="0" i="1" lang="tr-TR" sz="1400" spc="-1" strike="noStrike">
                <a:solidFill>
                  <a:srgbClr val="000000"/>
                </a:solidFill>
                <a:latin typeface="Courier New"/>
                <a:ea typeface="Times New Roman"/>
              </a:rPr>
              <a:t> değişkenlerdir   </a:t>
            </a:r>
            <a:endParaRPr b="0" lang="en-US" sz="1400" spc="-1" strike="noStrike">
              <a:latin typeface="Arial"/>
            </a:endParaRPr>
          </a:p>
          <a:p>
            <a:pPr marL="449640" algn="just">
              <a:lnSpc>
                <a:spcPct val="100000"/>
              </a:lnSpc>
              <a:buNone/>
            </a:pPr>
            <a:r>
              <a:rPr b="0" lang="tr-TR" sz="1400" spc="-1" strike="noStrike">
                <a:solidFill>
                  <a:srgbClr val="000000"/>
                </a:solidFill>
                <a:latin typeface="Courier New"/>
                <a:ea typeface="Times New Roman"/>
              </a:rPr>
              <a:t> </a:t>
            </a:r>
            <a:endParaRPr b="0" lang="en-US" sz="1400" spc="-1" strike="noStrike">
              <a:latin typeface="Arial"/>
            </a:endParaRPr>
          </a:p>
          <a:p>
            <a:pPr marL="449640" algn="just">
              <a:lnSpc>
                <a:spcPct val="100000"/>
              </a:lnSpc>
              <a:buNone/>
            </a:pPr>
            <a:r>
              <a:rPr b="0" lang="tr-TR" sz="1400" spc="-1" strike="noStrike">
                <a:solidFill>
                  <a:srgbClr val="000000"/>
                </a:solidFill>
                <a:latin typeface="Courier New"/>
                <a:ea typeface="Times New Roman"/>
              </a:rPr>
              <a:t>    </a:t>
            </a:r>
            <a:r>
              <a:rPr b="1" lang="tr-TR" sz="1400" spc="-1" strike="noStrike">
                <a:solidFill>
                  <a:srgbClr val="000000"/>
                </a:solidFill>
                <a:latin typeface="Courier New"/>
                <a:ea typeface="Times New Roman"/>
              </a:rPr>
              <a:t>public static void main(String[] args) {</a:t>
            </a:r>
            <a:endParaRPr b="0" lang="en-US" sz="1400" spc="-1" strike="noStrike">
              <a:latin typeface="Arial"/>
            </a:endParaRPr>
          </a:p>
          <a:p>
            <a:pPr marL="449640" algn="just">
              <a:lnSpc>
                <a:spcPct val="100000"/>
              </a:lnSpc>
              <a:buNone/>
            </a:pPr>
            <a:r>
              <a:rPr b="0" i="1" lang="tr-TR" sz="1400" spc="-1" strike="noStrike">
                <a:solidFill>
                  <a:srgbClr val="000000"/>
                </a:solidFill>
                <a:latin typeface="Courier New"/>
                <a:ea typeface="Times New Roman"/>
              </a:rPr>
              <a:t>// Burada tanımlana değişkenler </a:t>
            </a:r>
            <a:r>
              <a:rPr b="0" i="1" lang="tr-TR" sz="1400" spc="-1" strike="noStrike">
                <a:solidFill>
                  <a:srgbClr val="ff0000"/>
                </a:solidFill>
                <a:latin typeface="Courier New"/>
                <a:ea typeface="Times New Roman"/>
              </a:rPr>
              <a:t>yerel</a:t>
            </a:r>
            <a:r>
              <a:rPr b="0" i="1" lang="tr-TR" sz="1400" spc="-1" strike="noStrike">
                <a:solidFill>
                  <a:srgbClr val="000000"/>
                </a:solidFill>
                <a:latin typeface="Courier New"/>
                <a:ea typeface="Times New Roman"/>
              </a:rPr>
              <a:t> değişkenlerdir    </a:t>
            </a:r>
            <a:r>
              <a:rPr b="0" i="1" lang="tr-TR" sz="1400" spc="-1" strike="noStrike">
                <a:solidFill>
                  <a:srgbClr val="000000"/>
                </a:solidFill>
                <a:latin typeface="Courier New"/>
                <a:ea typeface="Times New Roman"/>
              </a:rPr>
              <a:t>	</a:t>
            </a:r>
            <a:endParaRPr b="0" lang="en-US" sz="1400" spc="-1" strike="noStrike">
              <a:latin typeface="Arial"/>
            </a:endParaRPr>
          </a:p>
          <a:p>
            <a:pPr marL="449640" algn="just">
              <a:lnSpc>
                <a:spcPct val="100000"/>
              </a:lnSpc>
              <a:buNone/>
            </a:pPr>
            <a:r>
              <a:rPr b="0" lang="tr-TR" sz="1400" spc="-1" strike="noStrike">
                <a:solidFill>
                  <a:srgbClr val="000000"/>
                </a:solidFill>
                <a:latin typeface="Courier New"/>
                <a:ea typeface="Times New Roman"/>
              </a:rPr>
              <a:t> </a:t>
            </a:r>
            <a:endParaRPr b="0" lang="en-US" sz="1400" spc="-1" strike="noStrike">
              <a:latin typeface="Arial"/>
            </a:endParaRPr>
          </a:p>
          <a:p>
            <a:pPr marL="449640" algn="just">
              <a:lnSpc>
                <a:spcPct val="100000"/>
              </a:lnSpc>
              <a:buNone/>
            </a:pPr>
            <a:r>
              <a:rPr b="0" lang="tr-TR" sz="1400" spc="-1" strike="noStrike">
                <a:solidFill>
                  <a:srgbClr val="000000"/>
                </a:solidFill>
                <a:latin typeface="Courier New"/>
                <a:ea typeface="Times New Roman"/>
              </a:rPr>
              <a:t>	</a:t>
            </a:r>
            <a:r>
              <a:rPr b="0" lang="tr-TR" sz="1400" spc="-1" strike="noStrike">
                <a:solidFill>
                  <a:srgbClr val="000000"/>
                </a:solidFill>
                <a:latin typeface="Courier New"/>
                <a:ea typeface="Times New Roman"/>
              </a:rPr>
              <a:t>   </a:t>
            </a:r>
            <a:r>
              <a:rPr b="0" lang="tr-TR" sz="1400" spc="-1" strike="noStrike">
                <a:solidFill>
                  <a:srgbClr val="000000"/>
                </a:solidFill>
                <a:latin typeface="Courier New"/>
                <a:ea typeface="Times New Roman"/>
              </a:rPr>
              <a:t>	</a:t>
            </a:r>
            <a:r>
              <a:rPr b="1" lang="tr-TR" sz="1400" spc="-1" strike="noStrike">
                <a:solidFill>
                  <a:srgbClr val="000000"/>
                </a:solidFill>
                <a:latin typeface="Courier New"/>
                <a:ea typeface="Times New Roman"/>
              </a:rPr>
              <a:t>System.out.println("Merhaba!");</a:t>
            </a:r>
            <a:endParaRPr b="0" lang="en-US" sz="1400" spc="-1" strike="noStrike">
              <a:latin typeface="Arial"/>
            </a:endParaRPr>
          </a:p>
          <a:p>
            <a:pPr marL="449640" algn="just">
              <a:lnSpc>
                <a:spcPct val="100000"/>
              </a:lnSpc>
              <a:buNone/>
            </a:pPr>
            <a:r>
              <a:rPr b="0" i="1" lang="tr-TR" sz="1400" spc="-1" strike="noStrike">
                <a:solidFill>
                  <a:srgbClr val="000000"/>
                </a:solidFill>
                <a:latin typeface="Courier New"/>
                <a:ea typeface="Times New Roman"/>
              </a:rPr>
              <a:t>// Burada tanımlana değişkenler </a:t>
            </a:r>
            <a:r>
              <a:rPr b="0" i="1" lang="tr-TR" sz="1400" spc="-1" strike="noStrike">
                <a:solidFill>
                  <a:srgbClr val="ff0000"/>
                </a:solidFill>
                <a:latin typeface="Courier New"/>
                <a:ea typeface="Times New Roman"/>
              </a:rPr>
              <a:t>yerel</a:t>
            </a:r>
            <a:r>
              <a:rPr b="0" i="1" lang="tr-TR" sz="1400" spc="-1" strike="noStrike">
                <a:solidFill>
                  <a:srgbClr val="000000"/>
                </a:solidFill>
                <a:latin typeface="Courier New"/>
                <a:ea typeface="Times New Roman"/>
              </a:rPr>
              <a:t> değişkenlerdir    </a:t>
            </a:r>
            <a:r>
              <a:rPr b="0" i="1" lang="tr-TR" sz="1400" spc="-1" strike="noStrike">
                <a:solidFill>
                  <a:srgbClr val="000000"/>
                </a:solidFill>
                <a:latin typeface="Courier New"/>
                <a:ea typeface="Times New Roman"/>
              </a:rPr>
              <a:t>	</a:t>
            </a:r>
            <a:r>
              <a:rPr b="0" i="1" lang="tr-TR" sz="1400" spc="-1" strike="noStrike">
                <a:solidFill>
                  <a:srgbClr val="000000"/>
                </a:solidFill>
                <a:latin typeface="Courier New"/>
                <a:ea typeface="Times New Roman"/>
              </a:rPr>
              <a:t>   </a:t>
            </a:r>
            <a:endParaRPr b="0" lang="en-US" sz="1400" spc="-1" strike="noStrike">
              <a:latin typeface="Arial"/>
            </a:endParaRPr>
          </a:p>
          <a:p>
            <a:pPr marL="449640" algn="just">
              <a:lnSpc>
                <a:spcPct val="100000"/>
              </a:lnSpc>
              <a:buNone/>
            </a:pPr>
            <a:endParaRPr b="0" lang="en-US" sz="1400" spc="-1" strike="noStrike">
              <a:latin typeface="Arial"/>
            </a:endParaRPr>
          </a:p>
          <a:p>
            <a:pPr marL="449640" algn="just">
              <a:lnSpc>
                <a:spcPct val="100000"/>
              </a:lnSpc>
              <a:buNone/>
            </a:pPr>
            <a:r>
              <a:rPr b="0" lang="tr-TR" sz="1400" spc="-1" strike="noStrike">
                <a:solidFill>
                  <a:srgbClr val="000000"/>
                </a:solidFill>
                <a:latin typeface="Courier New"/>
                <a:ea typeface="Times New Roman"/>
              </a:rPr>
              <a:t>    </a:t>
            </a:r>
            <a:r>
              <a:rPr b="1" lang="tr-TR" sz="1400" spc="-1" strike="noStrike">
                <a:solidFill>
                  <a:srgbClr val="000000"/>
                </a:solidFill>
                <a:latin typeface="Courier New"/>
                <a:ea typeface="Times New Roman"/>
              </a:rPr>
              <a:t>}</a:t>
            </a:r>
            <a:endParaRPr b="0" lang="en-US" sz="1400" spc="-1" strike="noStrike">
              <a:latin typeface="Arial"/>
            </a:endParaRPr>
          </a:p>
          <a:p>
            <a:pPr marL="449640" algn="just">
              <a:lnSpc>
                <a:spcPct val="100000"/>
              </a:lnSpc>
              <a:buNone/>
            </a:pPr>
            <a:r>
              <a:rPr b="0" i="1" lang="tr-TR" sz="1400" spc="-1" strike="noStrike">
                <a:solidFill>
                  <a:srgbClr val="000000"/>
                </a:solidFill>
                <a:latin typeface="Courier New"/>
                <a:ea typeface="Times New Roman"/>
              </a:rPr>
              <a:t>// Burada tanımlanan değişkenler </a:t>
            </a:r>
            <a:r>
              <a:rPr b="1" i="1" lang="tr-TR" sz="1400" spc="-1" strike="noStrike" u="sng">
                <a:solidFill>
                  <a:srgbClr val="002060"/>
                </a:solidFill>
                <a:uFillTx/>
                <a:latin typeface="Courier New"/>
                <a:ea typeface="Times New Roman"/>
              </a:rPr>
              <a:t>global</a:t>
            </a:r>
            <a:r>
              <a:rPr b="0" i="1" lang="tr-TR" sz="1400" spc="-1" strike="noStrike" u="sng">
                <a:solidFill>
                  <a:srgbClr val="000000"/>
                </a:solidFill>
                <a:uFillTx/>
                <a:latin typeface="Courier New"/>
                <a:ea typeface="Times New Roman"/>
              </a:rPr>
              <a:t> </a:t>
            </a:r>
            <a:r>
              <a:rPr b="0" i="1" lang="tr-TR" sz="1400" spc="-1" strike="noStrike">
                <a:solidFill>
                  <a:srgbClr val="000000"/>
                </a:solidFill>
                <a:latin typeface="Courier New"/>
                <a:ea typeface="Times New Roman"/>
              </a:rPr>
              <a:t>değişkenlerdir       </a:t>
            </a:r>
            <a:endParaRPr b="0" lang="en-US" sz="1400" spc="-1" strike="noStrike">
              <a:latin typeface="Arial"/>
            </a:endParaRPr>
          </a:p>
          <a:p>
            <a:pPr marL="449640" algn="just">
              <a:lnSpc>
                <a:spcPct val="100000"/>
              </a:lnSpc>
              <a:buNone/>
            </a:pPr>
            <a:r>
              <a:rPr b="0" lang="tr-TR" sz="1400" spc="-1" strike="noStrike">
                <a:solidFill>
                  <a:srgbClr val="000000"/>
                </a:solidFill>
                <a:latin typeface="Courier New"/>
                <a:ea typeface="Times New Roman"/>
              </a:rPr>
              <a:t> </a:t>
            </a:r>
            <a:endParaRPr b="0" lang="en-US" sz="1400" spc="-1" strike="noStrike">
              <a:latin typeface="Arial"/>
            </a:endParaRPr>
          </a:p>
          <a:p>
            <a:pPr marL="449640" algn="just">
              <a:lnSpc>
                <a:spcPct val="100000"/>
              </a:lnSpc>
              <a:buNone/>
            </a:pPr>
            <a:r>
              <a:rPr b="1" lang="tr-TR" sz="1400" spc="-1" strike="noStrike">
                <a:solidFill>
                  <a:srgbClr val="000000"/>
                </a:solidFill>
                <a:latin typeface="Courier New"/>
                <a:ea typeface="Times New Roman"/>
              </a:rPr>
              <a:t>}</a:t>
            </a:r>
            <a:endParaRPr b="0" lang="en-US" sz="1400" spc="-1" strike="noStrike">
              <a:latin typeface="Arial"/>
            </a:endParaRPr>
          </a:p>
          <a:p>
            <a:pPr marL="449640" algn="just">
              <a:lnSpc>
                <a:spcPct val="100000"/>
              </a:lnSpc>
              <a:buNone/>
            </a:pPr>
            <a:r>
              <a:rPr b="0" lang="tr-TR" sz="1400" spc="-1" strike="noStrike">
                <a:solidFill>
                  <a:srgbClr val="000000"/>
                </a:solidFill>
                <a:latin typeface="Courier New"/>
                <a:ea typeface="Times New Roman"/>
              </a:rPr>
              <a:t>// Bu alanda da değişken tanımlanmaz</a:t>
            </a:r>
            <a:endParaRPr b="0" lang="en-US" sz="1400" spc="-1" strike="noStrike">
              <a:latin typeface="Arial"/>
            </a:endParaRPr>
          </a:p>
        </p:txBody>
      </p:sp>
      <p:grpSp>
        <p:nvGrpSpPr>
          <p:cNvPr id="312" name="Grup 5"/>
          <p:cNvGrpSpPr/>
          <p:nvPr/>
        </p:nvGrpSpPr>
        <p:grpSpPr>
          <a:xfrm>
            <a:off x="0" y="-2880"/>
            <a:ext cx="9143640" cy="695520"/>
            <a:chOff x="0" y="-2880"/>
            <a:chExt cx="9143640" cy="695520"/>
          </a:xfrm>
        </p:grpSpPr>
        <p:sp>
          <p:nvSpPr>
            <p:cNvPr id="313" name="Başlık 1"/>
            <p:cNvSpPr/>
            <p:nvPr/>
          </p:nvSpPr>
          <p:spPr>
            <a:xfrm>
              <a:off x="0" y="237960"/>
              <a:ext cx="9143640" cy="454680"/>
            </a:xfrm>
            <a:prstGeom prst="rect">
              <a:avLst/>
            </a:prstGeom>
            <a:solidFill>
              <a:schemeClr val="tx2">
                <a:lumMod val="75000"/>
              </a:schemeClr>
            </a:solidFill>
            <a:ln w="0">
              <a:noFill/>
            </a:ln>
          </p:spPr>
          <p:style>
            <a:lnRef idx="0"/>
            <a:fillRef idx="0"/>
            <a:effectRef idx="0"/>
            <a:fontRef idx="minor"/>
          </p:style>
          <p:txBody>
            <a:bodyPr anchor="ctr">
              <a:normAutofit fontScale="73000"/>
            </a:bodyPr>
            <a:p>
              <a:pPr algn="ctr">
                <a:lnSpc>
                  <a:spcPct val="100000"/>
                </a:lnSpc>
                <a:buNone/>
              </a:pPr>
              <a:r>
                <a:rPr b="1" lang="tr-TR" sz="3200" spc="49" strike="noStrike">
                  <a:solidFill>
                    <a:srgbClr val="fbfcfd">
                      <a:alpha val="95000"/>
                    </a:srgbClr>
                  </a:solidFill>
                  <a:latin typeface="Trebuchet MS"/>
                </a:rPr>
                <a:t>Değişkenlerin Faaliyet Alanları ve Ömürleri</a:t>
              </a:r>
              <a:endParaRPr b="0" lang="en-US" sz="3200" spc="-1" strike="noStrike">
                <a:latin typeface="Arial"/>
              </a:endParaRPr>
            </a:p>
          </p:txBody>
        </p:sp>
        <p:grpSp>
          <p:nvGrpSpPr>
            <p:cNvPr id="314" name="Grup 7"/>
            <p:cNvGrpSpPr/>
            <p:nvPr/>
          </p:nvGrpSpPr>
          <p:grpSpPr>
            <a:xfrm>
              <a:off x="0" y="-360"/>
              <a:ext cx="9143640" cy="235800"/>
              <a:chOff x="0" y="-360"/>
              <a:chExt cx="9143640" cy="235800"/>
            </a:xfrm>
          </p:grpSpPr>
          <p:sp>
            <p:nvSpPr>
              <p:cNvPr id="315" name="Dikdörtgen 9"/>
              <p:cNvSpPr/>
              <p:nvPr/>
            </p:nvSpPr>
            <p:spPr>
              <a:xfrm>
                <a:off x="0" y="-360"/>
                <a:ext cx="9143640" cy="235800"/>
              </a:xfrm>
              <a:prstGeom prst="rect">
                <a:avLst/>
              </a:prstGeom>
              <a:solidFill>
                <a:srgbClr val="92d050"/>
              </a:solidFill>
              <a:ln w="25400">
                <a:noFill/>
              </a:ln>
            </p:spPr>
            <p:style>
              <a:lnRef idx="0"/>
              <a:fillRef idx="0"/>
              <a:effectRef idx="0"/>
              <a:fontRef idx="minor"/>
            </p:style>
          </p:sp>
          <p:grpSp>
            <p:nvGrpSpPr>
              <p:cNvPr id="316" name="Group 9"/>
              <p:cNvGrpSpPr/>
              <p:nvPr/>
            </p:nvGrpSpPr>
            <p:grpSpPr>
              <a:xfrm>
                <a:off x="24840" y="8640"/>
                <a:ext cx="933840" cy="199800"/>
                <a:chOff x="24840" y="8640"/>
                <a:chExt cx="933840" cy="199800"/>
              </a:xfrm>
            </p:grpSpPr>
            <p:sp>
              <p:nvSpPr>
                <p:cNvPr id="317" name="AutoShape 8"/>
                <p:cNvSpPr/>
                <p:nvPr/>
              </p:nvSpPr>
              <p:spPr>
                <a:xfrm>
                  <a:off x="600480" y="8640"/>
                  <a:ext cx="358200" cy="186480"/>
                </a:xfrm>
                <a:prstGeom prst="rect">
                  <a:avLst/>
                </a:prstGeom>
                <a:noFill/>
                <a:ln w="0">
                  <a:noFill/>
                </a:ln>
              </p:spPr>
              <p:style>
                <a:lnRef idx="0"/>
                <a:fillRef idx="0"/>
                <a:effectRef idx="0"/>
                <a:fontRef idx="minor"/>
              </p:style>
            </p:sp>
            <p:sp>
              <p:nvSpPr>
                <p:cNvPr id="318" name="Freeform 10"/>
                <p:cNvSpPr/>
                <p:nvPr/>
              </p:nvSpPr>
              <p:spPr>
                <a:xfrm>
                  <a:off x="24840" y="26640"/>
                  <a:ext cx="356040" cy="18180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319" name="Metin kutusu 8"/>
            <p:cNvSpPr/>
            <p:nvPr/>
          </p:nvSpPr>
          <p:spPr>
            <a:xfrm>
              <a:off x="380880" y="-2880"/>
              <a:ext cx="769572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imes New Roman"/>
                </a:rPr>
                <a:t>Değişkenlerin faaliyet alanlarını ve ömürlerini öğreneceksiniz</a:t>
              </a:r>
              <a:endParaRPr b="0" lang="en-US" sz="1400" spc="-1" strike="noStrike">
                <a:latin typeface="Arial"/>
              </a:endParaRPr>
            </a:p>
          </p:txBody>
        </p:sp>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3016</TotalTime>
  <Application>LibreOffice/7.3.5.2$Linux_X86_64 LibreOffice_project/30$Build-2</Application>
  <AppVersion>15.0000</AppVersion>
  <Words>3075</Words>
  <Paragraphs>562</Paragraphs>
  <Company>Microsoft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2011-07-21T11:46:54Z</dcterms:created>
  <dc:creator>Microsoft</dc:creator>
  <dc:description/>
  <dc:language>en-US</dc:language>
  <cp:lastModifiedBy/>
  <dcterms:modified xsi:type="dcterms:W3CDTF">2022-08-28T12:33:15Z</dcterms:modified>
  <cp:revision>269</cp:revision>
  <dc:subject/>
  <dc:title>NESNE YÖNELIMLI PROGRAMLAMA ve KAVRAMLARI</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vt:i4>
  </property>
  <property fmtid="{D5CDD505-2E9C-101B-9397-08002B2CF9AE}" pid="3" name="PresentationFormat">
    <vt:lpwstr>Ekran Gösterisi (4:3)</vt:lpwstr>
  </property>
  <property fmtid="{D5CDD505-2E9C-101B-9397-08002B2CF9AE}" pid="4" name="Slides">
    <vt:i4>31</vt:i4>
  </property>
</Properties>
</file>