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17.xml.rels" ContentType="application/vnd.openxmlformats-package.relationships+xml"/>
  <Override PartName="/ppt/notesSlides/_rels/notesSlide11.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3.xml.rels" ContentType="application/vnd.openxmlformats-package.relationship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29.wmf" ContentType="image/x-wmf"/>
  <Override PartName="/ppt/media/image1.png" ContentType="image/png"/>
  <Override PartName="/ppt/media/image28.wmf" ContentType="image/x-wmf"/>
  <Override PartName="/ppt/media/image27.wmf" ContentType="image/x-wmf"/>
  <Override PartName="/ppt/media/image24.wmf" ContentType="image/x-wmf"/>
  <Override PartName="/ppt/media/image22.wmf" ContentType="image/x-wmf"/>
  <Override PartName="/ppt/media/image20.wmf" ContentType="image/x-wmf"/>
  <Override PartName="/ppt/media/image17.png" ContentType="image/png"/>
  <Override PartName="/ppt/media/image4.png" ContentType="image/png"/>
  <Override PartName="/ppt/media/image12.wmf" ContentType="image/x-wmf"/>
  <Override PartName="/ppt/media/image5.png" ContentType="image/png"/>
  <Override PartName="/ppt/media/image23.wmf" ContentType="image/x-wmf"/>
  <Override PartName="/ppt/media/image9.jpeg" ContentType="image/jpeg"/>
  <Override PartName="/ppt/media/image11.wmf" ContentType="image/x-wmf"/>
  <Override PartName="/ppt/media/image30.wmf" ContentType="image/x-wmf"/>
  <Override PartName="/ppt/media/image34.wmf" ContentType="image/x-wmf"/>
  <Override PartName="/ppt/media/image10.jpeg" ContentType="image/jpeg"/>
  <Override PartName="/ppt/media/image14.png" ContentType="image/png"/>
  <Override PartName="/ppt/media/image8.png" ContentType="image/png"/>
  <Override PartName="/ppt/media/image36.wmf" ContentType="image/x-wmf"/>
  <Override PartName="/ppt/media/image37.wmf" ContentType="image/x-wmf"/>
  <Override PartName="/ppt/media/image38.wmf" ContentType="image/x-wmf"/>
  <Override PartName="/ppt/media/image31.wmf" ContentType="image/x-wmf"/>
  <Override PartName="/ppt/media/image7.jpeg" ContentType="image/jpeg"/>
  <Override PartName="/ppt/media/image21.wmf" ContentType="image/x-wmf"/>
  <Override PartName="/ppt/media/image18.png" ContentType="image/png"/>
  <Override PartName="/ppt/media/image6.png" ContentType="image/png"/>
  <Override PartName="/ppt/media/image13.jpeg" ContentType="image/jpeg"/>
  <Override PartName="/ppt/media/image33.wmf" ContentType="image/x-wmf"/>
  <Override PartName="/ppt/media/image3.wmf" ContentType="image/x-wmf"/>
  <Override PartName="/ppt/media/image26.wmf" ContentType="image/x-wmf"/>
  <Override PartName="/ppt/media/image32.wmf" ContentType="image/x-wmf"/>
  <Override PartName="/ppt/media/image2.wmf" ContentType="image/x-wmf"/>
  <Override PartName="/ppt/media/image25.wmf" ContentType="image/x-wmf"/>
  <Override PartName="/ppt/media/image15.wmf" ContentType="image/x-wmf"/>
  <Override PartName="/ppt/media/image16.jpeg" ContentType="image/jpeg"/>
  <Override PartName="/ppt/media/image35.wmf" ContentType="image/x-wmf"/>
  <Override PartName="/ppt/media/image19.wmf" ContentType="image/x-wmf"/>
  <Override PartName="/ppt/embeddings/oleObject1.bin" ContentType="application/vnd.openxmlformats-officedocument.oleObject"/>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23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3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32"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33"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34"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3F5D7E61-4756-412B-A7A5-9651AF4C662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sldImg"/>
          </p:nvPr>
        </p:nvSpPr>
        <p:spPr>
          <a:xfrm>
            <a:off x="1143000" y="685800"/>
            <a:ext cx="4571280" cy="3428280"/>
          </a:xfrm>
          <a:prstGeom prst="rect">
            <a:avLst/>
          </a:prstGeom>
          <a:ln w="0">
            <a:noFill/>
          </a:ln>
        </p:spPr>
      </p:sp>
      <p:sp>
        <p:nvSpPr>
          <p:cNvPr id="605" name="PlaceHolder 2"/>
          <p:cNvSpPr>
            <a:spLocks noGrp="1"/>
          </p:cNvSpPr>
          <p:nvPr>
            <p:ph type="body"/>
          </p:nvPr>
        </p:nvSpPr>
        <p:spPr>
          <a:xfrm>
            <a:off x="685800" y="4343400"/>
            <a:ext cx="5485680" cy="4114080"/>
          </a:xfrm>
          <a:prstGeom prst="rect">
            <a:avLst/>
          </a:prstGeom>
          <a:noFill/>
          <a:ln w="0">
            <a:noFill/>
          </a:ln>
        </p:spPr>
        <p:txBody>
          <a:bodyPr lIns="0" rIns="0" tIns="0" bIns="0" anchor="t">
            <a:normAutofit/>
          </a:bodyPr>
          <a:p>
            <a:endParaRPr b="0" lang="en-US" sz="2000" spc="-1" strike="noStrike">
              <a:latin typeface="Arial"/>
            </a:endParaRPr>
          </a:p>
        </p:txBody>
      </p:sp>
      <p:sp>
        <p:nvSpPr>
          <p:cNvPr id="606" name="PlaceHolder 3"/>
          <p:cNvSpPr>
            <a:spLocks noGrp="1"/>
          </p:cNvSpPr>
          <p:nvPr>
            <p:ph type="sldNum" idx="23"/>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9A8566A0-AA00-4226-B0D1-3E30D073EF5C}"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sldImg"/>
          </p:nvPr>
        </p:nvSpPr>
        <p:spPr>
          <a:xfrm>
            <a:off x="1143000" y="685800"/>
            <a:ext cx="4571280" cy="3428280"/>
          </a:xfrm>
          <a:prstGeom prst="rect">
            <a:avLst/>
          </a:prstGeom>
          <a:ln w="0">
            <a:noFill/>
          </a:ln>
        </p:spPr>
      </p:sp>
      <p:sp>
        <p:nvSpPr>
          <p:cNvPr id="608"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endParaRPr b="0" lang="en-US" sz="2000" spc="-1" strike="noStrike">
              <a:latin typeface="Arial"/>
            </a:endParaRPr>
          </a:p>
        </p:txBody>
      </p:sp>
      <p:sp>
        <p:nvSpPr>
          <p:cNvPr id="609" name="PlaceHolder 3"/>
          <p:cNvSpPr>
            <a:spLocks noGrp="1"/>
          </p:cNvSpPr>
          <p:nvPr>
            <p:ph type="sldNum" idx="24"/>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D56312DE-961F-45E6-842E-9B707A66356F}"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PlaceHolder 1"/>
          <p:cNvSpPr>
            <a:spLocks noGrp="1"/>
          </p:cNvSpPr>
          <p:nvPr>
            <p:ph type="sldImg"/>
          </p:nvPr>
        </p:nvSpPr>
        <p:spPr>
          <a:xfrm>
            <a:off x="1143000" y="685800"/>
            <a:ext cx="4571280" cy="3428280"/>
          </a:xfrm>
          <a:prstGeom prst="rect">
            <a:avLst/>
          </a:prstGeom>
          <a:ln w="0">
            <a:noFill/>
          </a:ln>
        </p:spPr>
      </p:sp>
      <p:sp>
        <p:nvSpPr>
          <p:cNvPr id="611"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endParaRPr b="0" lang="en-US" sz="2000" spc="-1" strike="noStrike">
              <a:latin typeface="Arial"/>
            </a:endParaRPr>
          </a:p>
        </p:txBody>
      </p:sp>
      <p:sp>
        <p:nvSpPr>
          <p:cNvPr id="612" name="PlaceHolder 3"/>
          <p:cNvSpPr>
            <a:spLocks noGrp="1"/>
          </p:cNvSpPr>
          <p:nvPr>
            <p:ph type="sldNum" idx="25"/>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E1DCF6E8-02CD-4CEC-BA03-75FA52FC0243}"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sldImg"/>
          </p:nvPr>
        </p:nvSpPr>
        <p:spPr>
          <a:xfrm>
            <a:off x="1143000" y="685800"/>
            <a:ext cx="4571280" cy="3428280"/>
          </a:xfrm>
          <a:prstGeom prst="rect">
            <a:avLst/>
          </a:prstGeom>
          <a:ln w="0">
            <a:noFill/>
          </a:ln>
        </p:spPr>
      </p:sp>
      <p:sp>
        <p:nvSpPr>
          <p:cNvPr id="614"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endParaRPr b="0" lang="en-US" sz="2000" spc="-1" strike="noStrike">
              <a:latin typeface="Arial"/>
            </a:endParaRPr>
          </a:p>
        </p:txBody>
      </p:sp>
      <p:sp>
        <p:nvSpPr>
          <p:cNvPr id="615" name="PlaceHolder 3"/>
          <p:cNvSpPr>
            <a:spLocks noGrp="1"/>
          </p:cNvSpPr>
          <p:nvPr>
            <p:ph type="sldNum" idx="26"/>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01998E46-67E7-45AF-9E9F-9BB307717A17}"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PlaceHolder 1"/>
          <p:cNvSpPr>
            <a:spLocks noGrp="1"/>
          </p:cNvSpPr>
          <p:nvPr>
            <p:ph type="sldImg"/>
          </p:nvPr>
        </p:nvSpPr>
        <p:spPr>
          <a:xfrm>
            <a:off x="1143000" y="685800"/>
            <a:ext cx="4571280" cy="3428280"/>
          </a:xfrm>
          <a:prstGeom prst="rect">
            <a:avLst/>
          </a:prstGeom>
          <a:ln w="0">
            <a:noFill/>
          </a:ln>
        </p:spPr>
      </p:sp>
      <p:sp>
        <p:nvSpPr>
          <p:cNvPr id="617"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endParaRPr b="0" lang="en-US" sz="2000" spc="-1" strike="noStrike">
              <a:latin typeface="Arial"/>
            </a:endParaRPr>
          </a:p>
        </p:txBody>
      </p:sp>
      <p:sp>
        <p:nvSpPr>
          <p:cNvPr id="618" name="PlaceHolder 3"/>
          <p:cNvSpPr>
            <a:spLocks noGrp="1"/>
          </p:cNvSpPr>
          <p:nvPr>
            <p:ph type="sldNum" idx="27"/>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181883B6-3CD4-451F-A3C9-9A256938592B}"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sldImg"/>
          </p:nvPr>
        </p:nvSpPr>
        <p:spPr>
          <a:xfrm>
            <a:off x="1143000" y="685800"/>
            <a:ext cx="4571280" cy="3428280"/>
          </a:xfrm>
          <a:prstGeom prst="rect">
            <a:avLst/>
          </a:prstGeom>
          <a:ln w="0">
            <a:noFill/>
          </a:ln>
        </p:spPr>
      </p:sp>
      <p:sp>
        <p:nvSpPr>
          <p:cNvPr id="620"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endParaRPr b="0" lang="en-US" sz="2000" spc="-1" strike="noStrike">
              <a:latin typeface="Arial"/>
            </a:endParaRPr>
          </a:p>
        </p:txBody>
      </p:sp>
      <p:sp>
        <p:nvSpPr>
          <p:cNvPr id="621" name="PlaceHolder 3"/>
          <p:cNvSpPr>
            <a:spLocks noGrp="1"/>
          </p:cNvSpPr>
          <p:nvPr>
            <p:ph type="sldNum" idx="28"/>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48A6FBD7-6277-434C-BAC9-083F44DB2DA2}"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PlaceHolder 1"/>
          <p:cNvSpPr>
            <a:spLocks noGrp="1"/>
          </p:cNvSpPr>
          <p:nvPr>
            <p:ph type="sldImg"/>
          </p:nvPr>
        </p:nvSpPr>
        <p:spPr>
          <a:xfrm>
            <a:off x="1143000" y="685800"/>
            <a:ext cx="4571280" cy="3428280"/>
          </a:xfrm>
          <a:prstGeom prst="rect">
            <a:avLst/>
          </a:prstGeom>
          <a:ln w="0">
            <a:noFill/>
          </a:ln>
        </p:spPr>
      </p:sp>
      <p:sp>
        <p:nvSpPr>
          <p:cNvPr id="623"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endParaRPr b="0" lang="en-US" sz="2000" spc="-1" strike="noStrike">
              <a:latin typeface="Arial"/>
            </a:endParaRPr>
          </a:p>
        </p:txBody>
      </p:sp>
      <p:sp>
        <p:nvSpPr>
          <p:cNvPr id="624" name="PlaceHolder 3"/>
          <p:cNvSpPr>
            <a:spLocks noGrp="1"/>
          </p:cNvSpPr>
          <p:nvPr>
            <p:ph type="sldNum" idx="29"/>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45523E97-41C2-4579-918C-2EAAB5D33E73}"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13D1CAB-F340-4D15-B628-71B71DABFFCA}"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FEA6736-AFDA-45F8-AC75-E927C771041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12F9F1A-0CFE-4F68-BE47-881D043A6E56}"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3A4A92E-78AA-4388-941F-0FDCC956494C}"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D9377CF-C8BD-49FF-AB87-0DDE6D4A251B}"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ABC0732-4FE4-4A15-BC03-0E36DF4FE96A}"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3EB0EDF-55A2-4954-87C2-E43EAC6DC026}"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5D1AC6B-B0AB-433C-92B0-EFC75795499C}"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13FFA29-9BB3-4EFB-8C1D-3078396522A4}"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793160" y="4372200"/>
            <a:ext cx="6511680" cy="52963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ADD9AEA-2BDE-4458-8207-4D683A2F762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55DBE78-387B-450E-8E07-84062274B5E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14D29A2-467E-4C9C-9564-24BC44AD2C7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E8BDE40-818E-4ACB-9EB9-A58AAE3C832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8F6C4AC-8ADD-403E-9F0E-3D1766F155E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58E38C1-6088-4738-8B12-53090AE0267C}"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D82A8B5B-4406-4832-8E9E-AEAE52032B5A}"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B87E765-ED01-4AE8-A3AE-A472FB33F007}"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BD366B7B-95F5-4A88-A513-4823BF35F75A}"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067D214-14B4-47DD-A46F-97BB5E1FC893}"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E9A502B-266D-4276-9EF0-45C1493EA6E7}"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6F27EB2-5F35-4693-83FC-3297BE74CB14}"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B722D8E-86E7-4161-A75B-F0E37E139670}"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45C957B-B253-41C9-86C8-9D097AE7836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1793160" y="4372200"/>
            <a:ext cx="6511680" cy="52963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90C8000-B532-45CB-A61C-FF0C793C8450}"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B6EF59C-F4C0-4050-9AB3-6617B005443A}"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A0C19E7-4133-4F30-AAF5-8F39AB0AB710}"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0EFA156-AEB2-4922-939C-048F844CF272}"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8D27B1C-3E03-462E-A53D-D454648BBBC4}"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DC7A9714-FC28-4E0E-849C-24EE02487B48}"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132796E2-10D3-46D0-B403-2BD8BA2C52DE}"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7689479B-9003-42E4-A676-33148E457EEB}"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927DCFB-421F-4C55-B85C-950991277E91}"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939F5F5-5503-416C-8140-C4DCF0B39EFE}"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8A5BAB8-B55E-4B88-B87E-4952A67D8AC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701513A2-A437-4DCF-9026-F0F50BADF595}"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6312BCC-8DE0-472E-B411-EADCDF58AD9D}"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1793160" y="4372200"/>
            <a:ext cx="6511680" cy="52963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6335C87-8E31-47AC-A025-B14F2542E837}"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59A6F628-557D-46F1-8876-E48B8EE05915}"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BFF5FEC9-364F-4289-826F-DA7D71BCFE4E}"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9DC37A5-A0CC-4CDC-9318-DBEF478E26F4}"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50C2304B-7B0F-4983-B12A-B0C3C175EF0A}"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43A9F4D4-3A93-481D-B615-658999A1D942}"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2D7FEAA4-8CFB-4B3A-B22A-3A21EE7058F4}"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C3CF9ED6-1DBB-4869-B73F-AD8EE0A260F3}"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07EF9C2-48A1-4CF9-B640-6D195A2899E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9D3BC907-CD05-4EC8-A802-989A39EDA932}"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8F278CE4-02E8-452F-AF64-30C25AB90E66}"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244DAAAD-C9D6-4C4C-93AE-A5275669A9C6}"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7233F4CE-CA48-4934-B4C5-74BC31814DD2}"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1793160" y="4372200"/>
            <a:ext cx="6511680" cy="52963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24AD7044-7015-4230-ADD0-3988F70063DA}"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E1171BA3-9CC5-42CE-92BA-675757E710F1}"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EAE7AF3-206A-4032-8109-8978E3B324B1}"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1F259A9A-2D85-482B-9378-591EE6E309D9}"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6993A206-D59E-4483-8642-7683B0344E28}"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E1D11994-851F-4AF8-8AFD-E32FED5412F3}"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1793160" y="4372200"/>
            <a:ext cx="6511680" cy="52963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4D561CF-57F5-438C-AA4E-1F02CD63EF6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F832F0EB-CFE6-45F6-8EA4-A5217DCFF3AF}"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B41B544-036C-485F-9CAB-CF4FB444BD4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6C5B91A-60B9-4D43-B3F3-CDB4104B410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F5166E9-0331-481F-895F-996BBE0CB859}"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0" name="Rectangle 6" hidden="1"/>
          <p:cNvSpPr/>
          <p:nvPr/>
        </p:nvSpPr>
        <p:spPr>
          <a:xfrm>
            <a:off x="0" y="5105520"/>
            <a:ext cx="9143280" cy="175176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 name="Rectangle 7" hidden="1"/>
          <p:cNvSpPr/>
          <p:nvPr/>
        </p:nvSpPr>
        <p:spPr>
          <a:xfrm>
            <a:off x="0" y="0"/>
            <a:ext cx="9143280" cy="510480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2" name="Rectangle 8" hidden="1"/>
          <p:cNvSpPr/>
          <p:nvPr/>
        </p:nvSpPr>
        <p:spPr>
          <a:xfrm>
            <a:off x="0" y="3768480"/>
            <a:ext cx="9143280" cy="228528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 name="Oval 9" hidden="1"/>
          <p:cNvSpPr/>
          <p:nvPr/>
        </p:nvSpPr>
        <p:spPr>
          <a:xfrm>
            <a:off x="0" y="1600200"/>
            <a:ext cx="9143280" cy="510480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4" name="Rectangle 10"/>
          <p:cNvSpPr/>
          <p:nvPr/>
        </p:nvSpPr>
        <p:spPr>
          <a:xfrm>
            <a:off x="0" y="3866760"/>
            <a:ext cx="9143280" cy="29905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 name="Rectangle 11"/>
          <p:cNvSpPr/>
          <p:nvPr/>
        </p:nvSpPr>
        <p:spPr>
          <a:xfrm>
            <a:off x="0" y="0"/>
            <a:ext cx="9143280" cy="386604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6" name="Rectangle 12"/>
          <p:cNvSpPr/>
          <p:nvPr/>
        </p:nvSpPr>
        <p:spPr>
          <a:xfrm>
            <a:off x="0" y="2652480"/>
            <a:ext cx="9143280" cy="228528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7" name="Oval 13"/>
          <p:cNvSpPr/>
          <p:nvPr/>
        </p:nvSpPr>
        <p:spPr>
          <a:xfrm>
            <a:off x="0" y="1600200"/>
            <a:ext cx="9143280" cy="510480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8"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 name="PlaceHolder 2"/>
          <p:cNvSpPr>
            <a:spLocks noGrp="1"/>
          </p:cNvSpPr>
          <p:nvPr>
            <p:ph type="ftr" idx="1"/>
          </p:nvPr>
        </p:nvSpPr>
        <p:spPr>
          <a:xfrm>
            <a:off x="457200" y="6172200"/>
            <a:ext cx="33519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0" name="PlaceHolder 3"/>
          <p:cNvSpPr>
            <a:spLocks noGrp="1"/>
          </p:cNvSpPr>
          <p:nvPr>
            <p:ph type="sldNum" idx="2"/>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1DCDC0DE-3668-447B-95B9-B7F70D37DAD0}"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1" name="PlaceHolder 4"/>
          <p:cNvSpPr>
            <a:spLocks noGrp="1"/>
          </p:cNvSpPr>
          <p:nvPr>
            <p:ph type="dt" idx="3"/>
          </p:nvPr>
        </p:nvSpPr>
        <p:spPr>
          <a:xfrm>
            <a:off x="6172200" y="6172200"/>
            <a:ext cx="25138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49" name="Rectangle 6"/>
          <p:cNvSpPr/>
          <p:nvPr/>
        </p:nvSpPr>
        <p:spPr>
          <a:xfrm>
            <a:off x="0" y="5105520"/>
            <a:ext cx="9143280" cy="175176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0" name="Rectangle 7"/>
          <p:cNvSpPr/>
          <p:nvPr/>
        </p:nvSpPr>
        <p:spPr>
          <a:xfrm>
            <a:off x="0" y="0"/>
            <a:ext cx="9143280" cy="510480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1" name="Rectangle 8"/>
          <p:cNvSpPr/>
          <p:nvPr/>
        </p:nvSpPr>
        <p:spPr>
          <a:xfrm>
            <a:off x="0" y="3768480"/>
            <a:ext cx="9143280" cy="228528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52" name="Oval 9"/>
          <p:cNvSpPr/>
          <p:nvPr/>
        </p:nvSpPr>
        <p:spPr>
          <a:xfrm>
            <a:off x="0" y="1600200"/>
            <a:ext cx="9143280" cy="510480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3" name="PlaceHolder 1"/>
          <p:cNvSpPr>
            <a:spLocks noGrp="1"/>
          </p:cNvSpPr>
          <p:nvPr>
            <p:ph type="ftr" idx="4"/>
          </p:nvPr>
        </p:nvSpPr>
        <p:spPr>
          <a:xfrm>
            <a:off x="457200" y="6172200"/>
            <a:ext cx="33519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4" name="PlaceHolder 2"/>
          <p:cNvSpPr>
            <a:spLocks noGrp="1"/>
          </p:cNvSpPr>
          <p:nvPr>
            <p:ph type="sldNum" idx="5"/>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C4826961-3D15-4350-B021-21C11D8DF520}"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55" name="PlaceHolder 3"/>
          <p:cNvSpPr>
            <a:spLocks noGrp="1"/>
          </p:cNvSpPr>
          <p:nvPr>
            <p:ph type="dt" idx="6"/>
          </p:nvPr>
        </p:nvSpPr>
        <p:spPr>
          <a:xfrm>
            <a:off x="6172200" y="6172200"/>
            <a:ext cx="25138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6"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94" name="Rectangle 6"/>
          <p:cNvSpPr/>
          <p:nvPr/>
        </p:nvSpPr>
        <p:spPr>
          <a:xfrm>
            <a:off x="0" y="5105520"/>
            <a:ext cx="9143280" cy="175176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95" name="Rectangle 7"/>
          <p:cNvSpPr/>
          <p:nvPr/>
        </p:nvSpPr>
        <p:spPr>
          <a:xfrm>
            <a:off x="0" y="0"/>
            <a:ext cx="9143280" cy="510480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96" name="Rectangle 8"/>
          <p:cNvSpPr/>
          <p:nvPr/>
        </p:nvSpPr>
        <p:spPr>
          <a:xfrm>
            <a:off x="0" y="3768480"/>
            <a:ext cx="9143280" cy="228528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7" name="Oval 9"/>
          <p:cNvSpPr/>
          <p:nvPr/>
        </p:nvSpPr>
        <p:spPr>
          <a:xfrm>
            <a:off x="0" y="1600200"/>
            <a:ext cx="9143280" cy="510480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98" name="PlaceHolder 1"/>
          <p:cNvSpPr>
            <a:spLocks noGrp="1"/>
          </p:cNvSpPr>
          <p:nvPr>
            <p:ph type="ftr" idx="7"/>
          </p:nvPr>
        </p:nvSpPr>
        <p:spPr>
          <a:xfrm>
            <a:off x="457200" y="6172200"/>
            <a:ext cx="33519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99" name="PlaceHolder 2"/>
          <p:cNvSpPr>
            <a:spLocks noGrp="1"/>
          </p:cNvSpPr>
          <p:nvPr>
            <p:ph type="sldNum" idx="8"/>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49A5E003-3555-417C-8FD9-09E8568EEAF3}"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00" name="PlaceHolder 3"/>
          <p:cNvSpPr>
            <a:spLocks noGrp="1"/>
          </p:cNvSpPr>
          <p:nvPr>
            <p:ph type="dt" idx="9"/>
          </p:nvPr>
        </p:nvSpPr>
        <p:spPr>
          <a:xfrm>
            <a:off x="6172200" y="6172200"/>
            <a:ext cx="25138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01"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0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139" name="Rectangle 6"/>
          <p:cNvSpPr/>
          <p:nvPr/>
        </p:nvSpPr>
        <p:spPr>
          <a:xfrm>
            <a:off x="0" y="5105520"/>
            <a:ext cx="9143280" cy="175176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40" name="Rectangle 7"/>
          <p:cNvSpPr/>
          <p:nvPr/>
        </p:nvSpPr>
        <p:spPr>
          <a:xfrm>
            <a:off x="0" y="0"/>
            <a:ext cx="9143280" cy="510480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41" name="Rectangle 8"/>
          <p:cNvSpPr/>
          <p:nvPr/>
        </p:nvSpPr>
        <p:spPr>
          <a:xfrm>
            <a:off x="0" y="3768480"/>
            <a:ext cx="9143280" cy="228528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42" name="Oval 9"/>
          <p:cNvSpPr/>
          <p:nvPr/>
        </p:nvSpPr>
        <p:spPr>
          <a:xfrm>
            <a:off x="0" y="1600200"/>
            <a:ext cx="9143280" cy="510480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43"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44" name="PlaceHolder 2"/>
          <p:cNvSpPr>
            <a:spLocks noGrp="1"/>
          </p:cNvSpPr>
          <p:nvPr>
            <p:ph type="ftr" idx="10"/>
          </p:nvPr>
        </p:nvSpPr>
        <p:spPr>
          <a:xfrm>
            <a:off x="457200" y="6172200"/>
            <a:ext cx="33519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45" name="PlaceHolder 3"/>
          <p:cNvSpPr>
            <a:spLocks noGrp="1"/>
          </p:cNvSpPr>
          <p:nvPr>
            <p:ph type="sldNum" idx="11"/>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D6F0B1AE-AC83-4321-A2AC-FEC55A7E1823}"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46" name="PlaceHolder 4"/>
          <p:cNvSpPr>
            <a:spLocks noGrp="1"/>
          </p:cNvSpPr>
          <p:nvPr>
            <p:ph type="dt" idx="12"/>
          </p:nvPr>
        </p:nvSpPr>
        <p:spPr>
          <a:xfrm>
            <a:off x="6172200" y="6172200"/>
            <a:ext cx="25138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4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184" name="Rectangle 6"/>
          <p:cNvSpPr/>
          <p:nvPr/>
        </p:nvSpPr>
        <p:spPr>
          <a:xfrm>
            <a:off x="0" y="5105520"/>
            <a:ext cx="9143280" cy="175176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85" name="Rectangle 7"/>
          <p:cNvSpPr/>
          <p:nvPr/>
        </p:nvSpPr>
        <p:spPr>
          <a:xfrm>
            <a:off x="0" y="0"/>
            <a:ext cx="9143280" cy="510480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86" name="Rectangle 8"/>
          <p:cNvSpPr/>
          <p:nvPr/>
        </p:nvSpPr>
        <p:spPr>
          <a:xfrm>
            <a:off x="0" y="3768480"/>
            <a:ext cx="9143280" cy="228528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87" name="Oval 9"/>
          <p:cNvSpPr/>
          <p:nvPr/>
        </p:nvSpPr>
        <p:spPr>
          <a:xfrm>
            <a:off x="0" y="1600200"/>
            <a:ext cx="9143280" cy="510480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88"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89"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90" name="PlaceHolder 3"/>
          <p:cNvSpPr>
            <a:spLocks noGrp="1"/>
          </p:cNvSpPr>
          <p:nvPr>
            <p:ph type="ftr" idx="13"/>
          </p:nvPr>
        </p:nvSpPr>
        <p:spPr>
          <a:xfrm>
            <a:off x="457200" y="6172200"/>
            <a:ext cx="33519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91" name="PlaceHolder 4"/>
          <p:cNvSpPr>
            <a:spLocks noGrp="1"/>
          </p:cNvSpPr>
          <p:nvPr>
            <p:ph type="sldNum" idx="14"/>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A8B4FBD3-C897-4BD5-8471-48E87207BE59}"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92" name="PlaceHolder 5"/>
          <p:cNvSpPr>
            <a:spLocks noGrp="1"/>
          </p:cNvSpPr>
          <p:nvPr>
            <p:ph type="dt" idx="15"/>
          </p:nvPr>
        </p:nvSpPr>
        <p:spPr>
          <a:xfrm>
            <a:off x="6172200" y="6172200"/>
            <a:ext cx="25138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wmf"/><Relationship Id="rId3" Type="http://schemas.openxmlformats.org/officeDocument/2006/relationships/image" Target="../media/image12.wmf"/><Relationship Id="rId4" Type="http://schemas.openxmlformats.org/officeDocument/2006/relationships/slideLayout" Target="../slideLayouts/slideLayout4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slideLayout" Target="../slideLayouts/slideLayout25.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jpe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wmf"/><Relationship Id="rId3" Type="http://schemas.openxmlformats.org/officeDocument/2006/relationships/image" Target="../media/image20.wmf"/><Relationship Id="rId4" Type="http://schemas.openxmlformats.org/officeDocument/2006/relationships/image" Target="../media/image21.wmf"/><Relationship Id="rId5" Type="http://schemas.openxmlformats.org/officeDocument/2006/relationships/image" Target="../media/image22.wmf"/><Relationship Id="rId6" Type="http://schemas.openxmlformats.org/officeDocument/2006/relationships/slideLayout" Target="../slideLayouts/slideLayout41.xml"/>
</Relationships>
</file>

<file path=ppt/slides/_rels/slide22.xml.rels><?xml version="1.0" encoding="UTF-8"?>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 Id="rId3" Type="http://schemas.openxmlformats.org/officeDocument/2006/relationships/image" Target="../media/image25.wmf"/><Relationship Id="rId4" Type="http://schemas.openxmlformats.org/officeDocument/2006/relationships/image" Target="../media/image26.wmf"/><Relationship Id="rId5" Type="http://schemas.openxmlformats.org/officeDocument/2006/relationships/slideLayout" Target="../slideLayouts/slideLayout41.xml"/>
</Relationships>
</file>

<file path=ppt/slides/_rels/slide23.xml.rels><?xml version="1.0" encoding="UTF-8"?>
<Relationships xmlns="http://schemas.openxmlformats.org/package/2006/relationships"><Relationship Id="rId1" Type="http://schemas.openxmlformats.org/officeDocument/2006/relationships/image" Target="../media/image27.wmf"/><Relationship Id="rId2" Type="http://schemas.openxmlformats.org/officeDocument/2006/relationships/image" Target="../media/image28.wmf"/><Relationship Id="rId3" Type="http://schemas.openxmlformats.org/officeDocument/2006/relationships/image" Target="../media/image29.wmf"/><Relationship Id="rId4" Type="http://schemas.openxmlformats.org/officeDocument/2006/relationships/image" Target="../media/image30.wmf"/><Relationship Id="rId5" Type="http://schemas.openxmlformats.org/officeDocument/2006/relationships/slideLayout" Target="../slideLayouts/slideLayout41.xml"/>
</Relationships>
</file>

<file path=ppt/slides/_rels/slide24.xml.rels><?xml version="1.0" encoding="UTF-8"?>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wmf"/><Relationship Id="rId3" Type="http://schemas.openxmlformats.org/officeDocument/2006/relationships/image" Target="../media/image33.wmf"/><Relationship Id="rId4" Type="http://schemas.openxmlformats.org/officeDocument/2006/relationships/image" Target="../media/image34.wmf"/><Relationship Id="rId5" Type="http://schemas.openxmlformats.org/officeDocument/2006/relationships/slideLayout" Target="../slideLayouts/slideLayout41.xml"/>
</Relationships>
</file>

<file path=ppt/slides/_rels/slide25.xml.rels><?xml version="1.0" encoding="UTF-8"?>
<Relationships xmlns="http://schemas.openxmlformats.org/package/2006/relationships"><Relationship Id="rId1" Type="http://schemas.openxmlformats.org/officeDocument/2006/relationships/image" Target="../media/image35.wmf"/><Relationship Id="rId2" Type="http://schemas.openxmlformats.org/officeDocument/2006/relationships/image" Target="../media/image36.wmf"/><Relationship Id="rId3" Type="http://schemas.openxmlformats.org/officeDocument/2006/relationships/image" Target="../media/image37.wmf"/><Relationship Id="rId4" Type="http://schemas.openxmlformats.org/officeDocument/2006/relationships/image" Target="../media/image38.wmf"/><Relationship Id="rId5" Type="http://schemas.openxmlformats.org/officeDocument/2006/relationships/slideLayout" Target="../slideLayouts/slideLayout4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wmf"/><Relationship Id="rId3" Type="http://schemas.openxmlformats.org/officeDocument/2006/relationships/image" Target="../media/image3.wmf"/><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Dikdörtgen 6"/>
          <p:cNvSpPr/>
          <p:nvPr/>
        </p:nvSpPr>
        <p:spPr>
          <a:xfrm>
            <a:off x="0" y="2590920"/>
            <a:ext cx="7314480" cy="1294560"/>
          </a:xfrm>
          <a:prstGeom prst="rect">
            <a:avLst/>
          </a:prstGeom>
          <a:solidFill>
            <a:schemeClr val="tx2">
              <a:lumMod val="75000"/>
            </a:schemeClr>
          </a:solidFill>
          <a:ln w="28575">
            <a:solidFill>
              <a:srgbClr val="ffffff"/>
            </a:solidFill>
            <a:round/>
          </a:ln>
        </p:spPr>
        <p:style>
          <a:lnRef idx="2">
            <a:schemeClr val="accent1">
              <a:shade val="50000"/>
            </a:schemeClr>
          </a:lnRef>
          <a:fillRef idx="1">
            <a:schemeClr val="accent1"/>
          </a:fillRef>
          <a:effectRef idx="0">
            <a:schemeClr val="accent1"/>
          </a:effectRef>
          <a:fontRef idx="minor"/>
        </p:style>
      </p:sp>
      <p:sp>
        <p:nvSpPr>
          <p:cNvPr id="236" name="PlaceHolder 1"/>
          <p:cNvSpPr>
            <a:spLocks noGrp="1"/>
          </p:cNvSpPr>
          <p:nvPr>
            <p:ph type="subTitle"/>
          </p:nvPr>
        </p:nvSpPr>
        <p:spPr>
          <a:xfrm>
            <a:off x="0" y="3962520"/>
            <a:ext cx="3973680" cy="608760"/>
          </a:xfrm>
          <a:prstGeom prst="rect">
            <a:avLst/>
          </a:prstGeom>
          <a:noFill/>
          <a:ln w="0">
            <a:noFill/>
          </a:ln>
        </p:spPr>
        <p:txBody>
          <a:bodyPr lIns="0" rIns="0" tIns="0" bIns="0" anchor="t">
            <a:normAutofit/>
          </a:bodyPr>
          <a:p>
            <a:pPr>
              <a:lnSpc>
                <a:spcPct val="100000"/>
              </a:lnSpc>
              <a:buNone/>
              <a:tabLst>
                <a:tab algn="l" pos="0"/>
              </a:tabLst>
            </a:pPr>
            <a:r>
              <a:rPr b="0" lang="tr-TR" sz="1800" spc="-1" strike="noStrike">
                <a:solidFill>
                  <a:srgbClr val="aadaf0"/>
                </a:solidFill>
                <a:latin typeface="Trebuchet MS"/>
              </a:rPr>
              <a:t>JAVA PROGRAMLAMA</a:t>
            </a:r>
            <a:endParaRPr b="0" lang="en-US" sz="1800" spc="-1" strike="noStrike">
              <a:latin typeface="Arial"/>
            </a:endParaRPr>
          </a:p>
        </p:txBody>
      </p:sp>
      <p:sp>
        <p:nvSpPr>
          <p:cNvPr id="237" name="PlaceHolder 2"/>
          <p:cNvSpPr>
            <a:spLocks noGrp="1"/>
          </p:cNvSpPr>
          <p:nvPr>
            <p:ph type="title"/>
          </p:nvPr>
        </p:nvSpPr>
        <p:spPr>
          <a:xfrm>
            <a:off x="23400" y="2646360"/>
            <a:ext cx="7091640" cy="1048680"/>
          </a:xfrm>
          <a:prstGeom prst="rect">
            <a:avLst/>
          </a:prstGeom>
          <a:noFill/>
          <a:ln w="0">
            <a:noFill/>
          </a:ln>
        </p:spPr>
        <p:txBody>
          <a:bodyPr lIns="0" rIns="0" tIns="0" bIns="0" anchor="t">
            <a:noAutofit/>
          </a:bodyPr>
          <a:p>
            <a:pPr marL="182880">
              <a:lnSpc>
                <a:spcPct val="100000"/>
              </a:lnSpc>
              <a:buNone/>
              <a:tabLst>
                <a:tab algn="l" pos="0"/>
              </a:tabLst>
            </a:pPr>
            <a:r>
              <a:rPr b="1" lang="tr-TR" sz="3200" spc="-1" strike="noStrike">
                <a:solidFill>
                  <a:srgbClr val="ffffff"/>
                </a:solidFill>
                <a:latin typeface="Trebuchet MS"/>
              </a:rPr>
              <a:t>JAVADA OPERATÖLER</a:t>
            </a:r>
            <a:endParaRPr b="0" lang="en-US" sz="3200" spc="-1" strike="noStrike">
              <a:latin typeface="Arial"/>
            </a:endParaRPr>
          </a:p>
        </p:txBody>
      </p:sp>
      <p:sp>
        <p:nvSpPr>
          <p:cNvPr id="238" name="Dikdörtgen 7"/>
          <p:cNvSpPr/>
          <p:nvPr/>
        </p:nvSpPr>
        <p:spPr>
          <a:xfrm>
            <a:off x="0" y="3809880"/>
            <a:ext cx="7314480" cy="761400"/>
          </a:xfrm>
          <a:prstGeom prst="rect">
            <a:avLst/>
          </a:prstGeom>
          <a:solidFill>
            <a:schemeClr val="bg2"/>
          </a:solidFill>
          <a:ln w="28575">
            <a:solidFill>
              <a:srgbClr val="ffff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buNone/>
            </a:pPr>
            <a:r>
              <a:rPr b="1" lang="tr-TR" sz="1800" spc="-1" strike="noStrike">
                <a:solidFill>
                  <a:srgbClr val="ff0000"/>
                </a:solidFill>
                <a:latin typeface="Trebuchet MS"/>
                <a:ea typeface="DejaVu Sans"/>
              </a:rPr>
              <a:t>JAVA PROGRAMLAMA</a:t>
            </a:r>
            <a:endParaRPr b="0" lang="en-US" sz="1800" spc="-1" strike="noStrike">
              <a:latin typeface="Arial"/>
            </a:endParaRPr>
          </a:p>
          <a:p>
            <a:pPr algn="just">
              <a:lnSpc>
                <a:spcPct val="100000"/>
              </a:lnSpc>
              <a:buNone/>
            </a:pPr>
            <a:r>
              <a:rPr b="0" i="1" lang="tr-TR" sz="1800" spc="-1" strike="noStrike">
                <a:solidFill>
                  <a:srgbClr val="ffffff"/>
                </a:solidFill>
                <a:latin typeface="Trebuchet MS"/>
                <a:ea typeface="DejaVu Sans"/>
              </a:rPr>
              <a:t>Dr. Bülent ÇOBANOĞLU</a:t>
            </a:r>
            <a:endParaRPr b="0" lang="en-US" sz="1800" spc="-1" strike="noStrike">
              <a:latin typeface="Arial"/>
            </a:endParaRPr>
          </a:p>
        </p:txBody>
      </p:sp>
      <p:sp>
        <p:nvSpPr>
          <p:cNvPr id="239" name="Dikdörtgen 8"/>
          <p:cNvSpPr/>
          <p:nvPr/>
        </p:nvSpPr>
        <p:spPr>
          <a:xfrm>
            <a:off x="7696080" y="2895480"/>
            <a:ext cx="1447200" cy="1599480"/>
          </a:xfrm>
          <a:prstGeom prst="rect">
            <a:avLst/>
          </a:prstGeom>
          <a:solidFill>
            <a:schemeClr val="accent5">
              <a:lumMod val="75000"/>
            </a:schemeClr>
          </a:solidFill>
          <a:ln w="28575">
            <a:solidFill>
              <a:srgbClr val="ffffff"/>
            </a:solidFill>
            <a:round/>
          </a:ln>
        </p:spPr>
        <p:style>
          <a:lnRef idx="2">
            <a:schemeClr val="accent1">
              <a:shade val="50000"/>
            </a:schemeClr>
          </a:lnRef>
          <a:fillRef idx="1">
            <a:schemeClr val="accent1"/>
          </a:fillRef>
          <a:effectRef idx="0">
            <a:schemeClr val="accent1"/>
          </a:effectRef>
          <a:fontRef idx="minor"/>
        </p:style>
      </p:sp>
      <p:sp>
        <p:nvSpPr>
          <p:cNvPr id="240" name="Metin kutusu 9"/>
          <p:cNvSpPr/>
          <p:nvPr/>
        </p:nvSpPr>
        <p:spPr>
          <a:xfrm>
            <a:off x="6302520" y="6580440"/>
            <a:ext cx="184068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tr-TR" sz="1100" spc="-1" strike="noStrike">
                <a:solidFill>
                  <a:srgbClr val="000000"/>
                </a:solidFill>
                <a:latin typeface="Calibri"/>
                <a:ea typeface="DejaVu Sans"/>
              </a:rPr>
              <a:t>Çobanoğlu Üniversitesi </a:t>
            </a:r>
            <a:endParaRPr b="0" lang="en-US" sz="1100" spc="-1" strike="noStrike">
              <a:latin typeface="Arial"/>
            </a:endParaRPr>
          </a:p>
        </p:txBody>
      </p:sp>
      <p:sp>
        <p:nvSpPr>
          <p:cNvPr id="241" name="Metin kutusu 16"/>
          <p:cNvSpPr/>
          <p:nvPr/>
        </p:nvSpPr>
        <p:spPr>
          <a:xfrm>
            <a:off x="8575560" y="3484800"/>
            <a:ext cx="3801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d85c00"/>
                </a:solidFill>
                <a:latin typeface="Trebuchet MS"/>
                <a:ea typeface="DejaVu Sans"/>
              </a:rPr>
              <a:t>B</a:t>
            </a:r>
            <a:endParaRPr b="0" lang="en-US" sz="1400" spc="-1" strike="noStrike">
              <a:latin typeface="Arial"/>
            </a:endParaRPr>
          </a:p>
        </p:txBody>
      </p:sp>
      <p:pic>
        <p:nvPicPr>
          <p:cNvPr id="242" name="Picture 2" descr=""/>
          <p:cNvPicPr/>
          <p:nvPr/>
        </p:nvPicPr>
        <p:blipFill>
          <a:blip r:embed="rId1"/>
          <a:stretch/>
        </p:blipFill>
        <p:spPr>
          <a:xfrm>
            <a:off x="7342920" y="2590920"/>
            <a:ext cx="1800360" cy="1980360"/>
          </a:xfrm>
          <a:prstGeom prst="rect">
            <a:avLst/>
          </a:prstGeom>
          <a:ln w="9525">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Akış Çizelgesi: Belge 2"/>
          <p:cNvSpPr/>
          <p:nvPr/>
        </p:nvSpPr>
        <p:spPr>
          <a:xfrm>
            <a:off x="2046240" y="4725000"/>
            <a:ext cx="4175640" cy="2015640"/>
          </a:xfrm>
          <a:prstGeom prst="flowChartDocument">
            <a:avLst/>
          </a:prstGeom>
          <a:solidFill>
            <a:srgbClr val="4e67c8"/>
          </a:solidFill>
          <a:ln>
            <a:solidFill>
              <a:srgbClr val="1e2e68"/>
            </a:solidFill>
            <a:round/>
          </a:ln>
        </p:spPr>
        <p:style>
          <a:lnRef idx="2">
            <a:schemeClr val="accent1">
              <a:shade val="50000"/>
            </a:schemeClr>
          </a:lnRef>
          <a:fillRef idx="1">
            <a:schemeClr val="accent1"/>
          </a:fillRef>
          <a:effectRef idx="0">
            <a:schemeClr val="accent1"/>
          </a:effectRef>
          <a:fontRef idx="minor"/>
        </p:style>
      </p:sp>
      <p:sp>
        <p:nvSpPr>
          <p:cNvPr id="324" name="Dikdörtgen 1"/>
          <p:cNvSpPr/>
          <p:nvPr/>
        </p:nvSpPr>
        <p:spPr>
          <a:xfrm>
            <a:off x="479880" y="790560"/>
            <a:ext cx="8280360" cy="38203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tr-TR" sz="1800" spc="-1" strike="noStrike">
                <a:solidFill>
                  <a:srgbClr val="000000"/>
                </a:solidFill>
                <a:latin typeface="Times New Roman"/>
                <a:ea typeface="Calibri"/>
              </a:rPr>
              <a:t>Örnek  3. </a:t>
            </a:r>
            <a:r>
              <a:rPr b="0" lang="tr-TR" sz="1800" spc="-1" strike="noStrike">
                <a:solidFill>
                  <a:srgbClr val="000000"/>
                </a:solidFill>
                <a:latin typeface="Times New Roman"/>
                <a:ea typeface="Calibri"/>
              </a:rPr>
              <a:t>Aşağıdaki aritmetiksel atama operatörlerin ekran çıktısı ne olur, inceleyiniz.</a:t>
            </a:r>
            <a:endParaRPr b="0" lang="en-US" sz="1800" spc="-1" strike="noStrike">
              <a:latin typeface="Arial"/>
            </a:endParaRPr>
          </a:p>
          <a:p>
            <a:pPr>
              <a:lnSpc>
                <a:spcPct val="100000"/>
              </a:lnSpc>
              <a:buNone/>
            </a:pPr>
            <a:r>
              <a:rPr b="1" lang="tr-TR" sz="1800" spc="-1" strike="noStrike">
                <a:solidFill>
                  <a:srgbClr val="7f0055"/>
                </a:solidFill>
                <a:latin typeface="Courier New"/>
                <a:ea typeface="Calibri"/>
              </a:rPr>
              <a:t> </a:t>
            </a:r>
            <a:r>
              <a:rPr b="1" lang="tr-TR" sz="1400" spc="-1" strike="noStrike">
                <a:solidFill>
                  <a:srgbClr val="7f0055"/>
                </a:solidFill>
                <a:latin typeface="Courier New"/>
                <a:ea typeface="Calibri"/>
              </a:rPr>
              <a:t>public</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class</a:t>
            </a:r>
            <a:r>
              <a:rPr b="0" lang="tr-TR" sz="1400" spc="-1" strike="noStrike">
                <a:solidFill>
                  <a:srgbClr val="000000"/>
                </a:solidFill>
                <a:latin typeface="Courier New"/>
                <a:ea typeface="Calibri"/>
              </a:rPr>
              <a:t> Atama {</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public</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static</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void</a:t>
            </a:r>
            <a:r>
              <a:rPr b="0" lang="tr-TR" sz="1400" spc="-1" strike="noStrike">
                <a:solidFill>
                  <a:srgbClr val="000000"/>
                </a:solidFill>
                <a:latin typeface="Courier New"/>
                <a:ea typeface="Calibri"/>
              </a:rPr>
              <a:t> main(String[] args) {</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int</a:t>
            </a:r>
            <a:r>
              <a:rPr b="0" lang="tr-TR" sz="1400" spc="-1" strike="noStrike">
                <a:solidFill>
                  <a:srgbClr val="000000"/>
                </a:solidFill>
                <a:latin typeface="Courier New"/>
                <a:ea typeface="Calibri"/>
              </a:rPr>
              <a:t> u=3; </a:t>
            </a:r>
            <a:r>
              <a:rPr b="1" lang="tr-TR" sz="1400" spc="-1" strike="noStrike">
                <a:solidFill>
                  <a:srgbClr val="7f0055"/>
                </a:solidFill>
                <a:latin typeface="Courier New"/>
                <a:ea typeface="Calibri"/>
              </a:rPr>
              <a:t>int</a:t>
            </a:r>
            <a:r>
              <a:rPr b="0" lang="tr-TR" sz="1400" spc="-1" strike="noStrike">
                <a:solidFill>
                  <a:srgbClr val="000000"/>
                </a:solidFill>
                <a:latin typeface="Courier New"/>
                <a:ea typeface="Calibri"/>
              </a:rPr>
              <a:t> v=4;</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u += v;</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System.</a:t>
            </a:r>
            <a:r>
              <a:rPr b="0" i="1" lang="tr-TR" sz="1400" spc="-1" strike="noStrike">
                <a:solidFill>
                  <a:srgbClr val="0000c0"/>
                </a:solidFill>
                <a:latin typeface="Courier New"/>
                <a:ea typeface="Calibri"/>
              </a:rPr>
              <a:t>out</a:t>
            </a:r>
            <a:r>
              <a:rPr b="0" lang="tr-TR" sz="1400" spc="-1" strike="noStrike">
                <a:solidFill>
                  <a:srgbClr val="000000"/>
                </a:solidFill>
                <a:latin typeface="Courier New"/>
                <a:ea typeface="Calibri"/>
              </a:rPr>
              <a:t>.println(</a:t>
            </a:r>
            <a:r>
              <a:rPr b="0" lang="tr-TR" sz="1400" spc="-1" strike="noStrike">
                <a:solidFill>
                  <a:srgbClr val="2a00ff"/>
                </a:solidFill>
                <a:latin typeface="Courier New"/>
                <a:ea typeface="Calibri"/>
              </a:rPr>
              <a:t>"u += v :"</a:t>
            </a:r>
            <a:r>
              <a:rPr b="0" lang="tr-TR" sz="1400" spc="-1" strike="noStrike">
                <a:solidFill>
                  <a:srgbClr val="000000"/>
                </a:solidFill>
                <a:latin typeface="Courier New"/>
                <a:ea typeface="Calibri"/>
              </a:rPr>
              <a:t>+ u);</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u -= v;</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System.</a:t>
            </a:r>
            <a:r>
              <a:rPr b="0" i="1" lang="tr-TR" sz="1400" spc="-1" strike="noStrike">
                <a:solidFill>
                  <a:srgbClr val="0000c0"/>
                </a:solidFill>
                <a:latin typeface="Courier New"/>
                <a:ea typeface="Calibri"/>
              </a:rPr>
              <a:t>out</a:t>
            </a:r>
            <a:r>
              <a:rPr b="0" lang="tr-TR" sz="1400" spc="-1" strike="noStrike">
                <a:solidFill>
                  <a:srgbClr val="000000"/>
                </a:solidFill>
                <a:latin typeface="Courier New"/>
                <a:ea typeface="Calibri"/>
              </a:rPr>
              <a:t>.println(</a:t>
            </a:r>
            <a:r>
              <a:rPr b="0" lang="tr-TR" sz="1400" spc="-1" strike="noStrike">
                <a:solidFill>
                  <a:srgbClr val="2a00ff"/>
                </a:solidFill>
                <a:latin typeface="Courier New"/>
                <a:ea typeface="Calibri"/>
              </a:rPr>
              <a:t>"u -= v :"</a:t>
            </a:r>
            <a:r>
              <a:rPr b="0" lang="tr-TR" sz="1400" spc="-1" strike="noStrike">
                <a:solidFill>
                  <a:srgbClr val="000000"/>
                </a:solidFill>
                <a:latin typeface="Courier New"/>
                <a:ea typeface="Calibri"/>
              </a:rPr>
              <a:t>+ u);</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u *= v;</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System.</a:t>
            </a:r>
            <a:r>
              <a:rPr b="0" i="1" lang="tr-TR" sz="1400" spc="-1" strike="noStrike">
                <a:solidFill>
                  <a:srgbClr val="0000c0"/>
                </a:solidFill>
                <a:latin typeface="Courier New"/>
                <a:ea typeface="Calibri"/>
              </a:rPr>
              <a:t>out</a:t>
            </a:r>
            <a:r>
              <a:rPr b="0" lang="tr-TR" sz="1400" spc="-1" strike="noStrike">
                <a:solidFill>
                  <a:srgbClr val="000000"/>
                </a:solidFill>
                <a:latin typeface="Courier New"/>
                <a:ea typeface="Calibri"/>
              </a:rPr>
              <a:t>.println(</a:t>
            </a:r>
            <a:r>
              <a:rPr b="0" lang="tr-TR" sz="1400" spc="-1" strike="noStrike">
                <a:solidFill>
                  <a:srgbClr val="2a00ff"/>
                </a:solidFill>
                <a:latin typeface="Courier New"/>
                <a:ea typeface="Calibri"/>
              </a:rPr>
              <a:t>"u *= v :"</a:t>
            </a:r>
            <a:r>
              <a:rPr b="0" lang="tr-TR" sz="1400" spc="-1" strike="noStrike">
                <a:solidFill>
                  <a:srgbClr val="000000"/>
                </a:solidFill>
                <a:latin typeface="Courier New"/>
                <a:ea typeface="Calibri"/>
              </a:rPr>
              <a:t>+ u);</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u /= v;</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System.</a:t>
            </a:r>
            <a:r>
              <a:rPr b="0" i="1" lang="tr-TR" sz="1400" spc="-1" strike="noStrike">
                <a:solidFill>
                  <a:srgbClr val="0000c0"/>
                </a:solidFill>
                <a:latin typeface="Courier New"/>
                <a:ea typeface="Calibri"/>
              </a:rPr>
              <a:t>out</a:t>
            </a:r>
            <a:r>
              <a:rPr b="0" lang="tr-TR" sz="1400" spc="-1" strike="noStrike">
                <a:solidFill>
                  <a:srgbClr val="000000"/>
                </a:solidFill>
                <a:latin typeface="Courier New"/>
                <a:ea typeface="Calibri"/>
              </a:rPr>
              <a:t>.println(</a:t>
            </a:r>
            <a:r>
              <a:rPr b="0" lang="tr-TR" sz="1400" spc="-1" strike="noStrike">
                <a:solidFill>
                  <a:srgbClr val="2a00ff"/>
                </a:solidFill>
                <a:latin typeface="Courier New"/>
                <a:ea typeface="Calibri"/>
              </a:rPr>
              <a:t>"u /= v :"</a:t>
            </a:r>
            <a:r>
              <a:rPr b="0" lang="tr-TR" sz="1400" spc="-1" strike="noStrike">
                <a:solidFill>
                  <a:srgbClr val="000000"/>
                </a:solidFill>
                <a:latin typeface="Courier New"/>
                <a:ea typeface="Calibri"/>
              </a:rPr>
              <a:t>+ u);</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u &lt;&lt;= v;</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System.</a:t>
            </a:r>
            <a:r>
              <a:rPr b="0" i="1" lang="tr-TR" sz="1400" spc="-1" strike="noStrike">
                <a:solidFill>
                  <a:srgbClr val="0000c0"/>
                </a:solidFill>
                <a:latin typeface="Courier New"/>
                <a:ea typeface="Calibri"/>
              </a:rPr>
              <a:t>out</a:t>
            </a:r>
            <a:r>
              <a:rPr b="0" lang="tr-TR" sz="1400" spc="-1" strike="noStrike">
                <a:solidFill>
                  <a:srgbClr val="000000"/>
                </a:solidFill>
                <a:latin typeface="Courier New"/>
                <a:ea typeface="Calibri"/>
              </a:rPr>
              <a:t>.println(</a:t>
            </a:r>
            <a:r>
              <a:rPr b="0" lang="tr-TR" sz="1400" spc="-1" strike="noStrike">
                <a:solidFill>
                  <a:srgbClr val="2a00ff"/>
                </a:solidFill>
                <a:latin typeface="Courier New"/>
                <a:ea typeface="Calibri"/>
              </a:rPr>
              <a:t>"u &lt;&lt;= v :"</a:t>
            </a:r>
            <a:r>
              <a:rPr b="0" lang="tr-TR" sz="1400" spc="-1" strike="noStrike">
                <a:solidFill>
                  <a:srgbClr val="000000"/>
                </a:solidFill>
                <a:latin typeface="Courier New"/>
                <a:ea typeface="Calibri"/>
              </a:rPr>
              <a:t>+ u);</a:t>
            </a:r>
            <a:r>
              <a:rPr b="0" lang="tr-TR" sz="900" spc="-1" strike="noStrike">
                <a:solidFill>
                  <a:srgbClr val="00b050"/>
                </a:solidFill>
                <a:latin typeface="Courier New"/>
                <a:ea typeface="Calibri"/>
              </a:rPr>
              <a:t>// u değeri v kadar 2 ile çarpılıyor</a:t>
            </a:r>
            <a:endParaRPr b="0" lang="en-US" sz="9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a:t>
            </a:r>
            <a:r>
              <a:rPr b="0" lang="tr-TR" sz="1800" spc="-1" strike="noStrike">
                <a:solidFill>
                  <a:srgbClr val="000000"/>
                </a:solidFill>
                <a:latin typeface="Times New Roman"/>
                <a:ea typeface="Times New Roman"/>
              </a:rPr>
              <a:t> </a:t>
            </a:r>
            <a:endParaRPr b="0" lang="en-US" sz="1800" spc="-1" strike="noStrike">
              <a:latin typeface="Arial"/>
            </a:endParaRPr>
          </a:p>
        </p:txBody>
      </p:sp>
      <p:pic>
        <p:nvPicPr>
          <p:cNvPr id="325" name="Resim 15" descr="resim2_10"/>
          <p:cNvPicPr/>
          <p:nvPr/>
        </p:nvPicPr>
        <p:blipFill>
          <a:blip r:embed="rId1"/>
          <a:stretch/>
        </p:blipFill>
        <p:spPr>
          <a:xfrm>
            <a:off x="2718720" y="5037120"/>
            <a:ext cx="2500920" cy="1199520"/>
          </a:xfrm>
          <a:prstGeom prst="rect">
            <a:avLst/>
          </a:prstGeom>
          <a:ln w="0">
            <a:noFill/>
          </a:ln>
        </p:spPr>
      </p:pic>
      <p:sp>
        <p:nvSpPr>
          <p:cNvPr id="326" name="Metin kutusu 4"/>
          <p:cNvSpPr/>
          <p:nvPr/>
        </p:nvSpPr>
        <p:spPr>
          <a:xfrm>
            <a:off x="2083320" y="4667760"/>
            <a:ext cx="2519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800" spc="-1" strike="noStrike">
                <a:solidFill>
                  <a:srgbClr val="000000"/>
                </a:solidFill>
                <a:latin typeface="Trebuchet MS"/>
                <a:ea typeface="DejaVu Sans"/>
              </a:rPr>
              <a:t>Ekran Çıktısı:</a:t>
            </a:r>
            <a:endParaRPr b="0" lang="en-US" sz="1800" spc="-1" strike="noStrike">
              <a:latin typeface="Arial"/>
            </a:endParaRPr>
          </a:p>
        </p:txBody>
      </p:sp>
      <p:sp>
        <p:nvSpPr>
          <p:cNvPr id="327" name="Başlık 1"/>
          <p:cNvSpPr/>
          <p:nvPr/>
        </p:nvSpPr>
        <p:spPr>
          <a:xfrm>
            <a:off x="0" y="309960"/>
            <a:ext cx="9143280" cy="45432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74000"/>
          </a:bodyPr>
          <a:p>
            <a:pPr algn="ctr">
              <a:lnSpc>
                <a:spcPct val="100000"/>
              </a:lnSpc>
              <a:buNone/>
            </a:pPr>
            <a:r>
              <a:rPr b="1" lang="tr-TR" sz="3200" spc="46" strike="noStrike">
                <a:solidFill>
                  <a:srgbClr val="fbfcfd">
                    <a:alpha val="95000"/>
                  </a:srgbClr>
                </a:solidFill>
                <a:latin typeface="Trebuchet MS"/>
                <a:ea typeface="DejaVu Sans"/>
              </a:rPr>
              <a:t>Aritmetiksel Atama Operatörleri</a:t>
            </a:r>
            <a:endParaRPr b="0" lang="en-US" sz="3200" spc="-1" strike="noStrike">
              <a:latin typeface="Arial"/>
            </a:endParaRPr>
          </a:p>
        </p:txBody>
      </p:sp>
      <p:sp>
        <p:nvSpPr>
          <p:cNvPr id="328" name="Freeform 10"/>
          <p:cNvSpPr/>
          <p:nvPr/>
        </p:nvSpPr>
        <p:spPr>
          <a:xfrm>
            <a:off x="31680" y="26640"/>
            <a:ext cx="447840" cy="27432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accent3"/>
          </a:solidFill>
          <a:ln w="0">
            <a:noFill/>
          </a:ln>
        </p:spPr>
        <p:style>
          <a:lnRef idx="0"/>
          <a:fillRef idx="0"/>
          <a:effectRef idx="0"/>
          <a:fontRef idx="minor"/>
        </p:style>
      </p:sp>
      <p:sp>
        <p:nvSpPr>
          <p:cNvPr id="329" name="Metin kutusu 18"/>
          <p:cNvSpPr/>
          <p:nvPr/>
        </p:nvSpPr>
        <p:spPr>
          <a:xfrm>
            <a:off x="479880" y="-6120"/>
            <a:ext cx="8663400" cy="302760"/>
          </a:xfrm>
          <a:prstGeom prst="rect">
            <a:avLst/>
          </a:prstGeom>
          <a:solidFill>
            <a:schemeClr val="accent3"/>
          </a:solid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ea typeface="DejaVu Sans"/>
              </a:rPr>
              <a:t>Java dilindeki aritmetiksel atama operatörlerini öğreneceksiniz,</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Dikdörtgen 3"/>
          <p:cNvSpPr/>
          <p:nvPr/>
        </p:nvSpPr>
        <p:spPr>
          <a:xfrm>
            <a:off x="251640" y="802440"/>
            <a:ext cx="8568360" cy="11869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800" spc="-1" strike="noStrike">
                <a:solidFill>
                  <a:srgbClr val="000000"/>
                </a:solidFill>
                <a:latin typeface="Trebuchet MS"/>
                <a:ea typeface="DejaVu Sans"/>
              </a:rPr>
              <a:t>Verilerin birbiriyle karşılaştırılmasında kullanılır. Sonuç </a:t>
            </a:r>
            <a:r>
              <a:rPr b="1" lang="tr-TR" sz="1800" spc="-1" strike="noStrike">
                <a:solidFill>
                  <a:srgbClr val="000000"/>
                </a:solidFill>
                <a:latin typeface="Trebuchet MS"/>
                <a:ea typeface="DejaVu Sans"/>
              </a:rPr>
              <a:t>doğru</a:t>
            </a:r>
            <a:r>
              <a:rPr b="0" lang="tr-TR" sz="1800" spc="-1" strike="noStrike">
                <a:solidFill>
                  <a:srgbClr val="000000"/>
                </a:solidFill>
                <a:latin typeface="Trebuchet MS"/>
                <a:ea typeface="DejaVu Sans"/>
              </a:rPr>
              <a:t> ise </a:t>
            </a:r>
            <a:r>
              <a:rPr b="1" lang="tr-TR" sz="1800" spc="-1" strike="noStrike">
                <a:solidFill>
                  <a:srgbClr val="000000"/>
                </a:solidFill>
                <a:latin typeface="Trebuchet MS"/>
                <a:ea typeface="DejaVu Sans"/>
              </a:rPr>
              <a:t>1 ya da true, yanlış</a:t>
            </a:r>
            <a:r>
              <a:rPr b="0" lang="tr-TR" sz="1800" spc="-1" strike="noStrike">
                <a:solidFill>
                  <a:srgbClr val="000000"/>
                </a:solidFill>
                <a:latin typeface="Trebuchet MS"/>
                <a:ea typeface="DejaVu Sans"/>
              </a:rPr>
              <a:t> ise </a:t>
            </a:r>
            <a:r>
              <a:rPr b="1" lang="tr-TR" sz="1800" spc="-1" strike="noStrike">
                <a:solidFill>
                  <a:srgbClr val="000000"/>
                </a:solidFill>
                <a:latin typeface="Trebuchet MS"/>
                <a:ea typeface="DejaVu Sans"/>
              </a:rPr>
              <a:t>0 ya da false </a:t>
            </a:r>
            <a:r>
              <a:rPr b="0" lang="tr-TR" sz="1800" spc="-1" strike="noStrike">
                <a:solidFill>
                  <a:srgbClr val="000000"/>
                </a:solidFill>
                <a:latin typeface="Trebuchet MS"/>
                <a:ea typeface="DejaVu Sans"/>
              </a:rPr>
              <a:t>değerini alır. Bir karşılaştırmanın, koşulun söz konusu olduğu döngü veya karar yapılarında bu karşılaştırma operatörlerinden biri mutlaka kullanılır.</a:t>
            </a:r>
            <a:endParaRPr b="0" lang="en-US" sz="1800" spc="-1" strike="noStrike">
              <a:latin typeface="Arial"/>
            </a:endParaRPr>
          </a:p>
        </p:txBody>
      </p:sp>
      <p:grpSp>
        <p:nvGrpSpPr>
          <p:cNvPr id="331" name="Grup 5"/>
          <p:cNvGrpSpPr/>
          <p:nvPr/>
        </p:nvGrpSpPr>
        <p:grpSpPr>
          <a:xfrm>
            <a:off x="0" y="-27360"/>
            <a:ext cx="9143280" cy="719640"/>
            <a:chOff x="0" y="-27360"/>
            <a:chExt cx="9143280" cy="719640"/>
          </a:xfrm>
        </p:grpSpPr>
        <p:sp>
          <p:nvSpPr>
            <p:cNvPr id="332" name="Başlık 1"/>
            <p:cNvSpPr/>
            <p:nvPr/>
          </p:nvSpPr>
          <p:spPr>
            <a:xfrm>
              <a:off x="0" y="237960"/>
              <a:ext cx="9143280" cy="45432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74000"/>
            </a:bodyPr>
            <a:p>
              <a:pPr algn="ctr">
                <a:lnSpc>
                  <a:spcPct val="100000"/>
                </a:lnSpc>
                <a:buNone/>
              </a:pPr>
              <a:r>
                <a:rPr b="1" lang="tr-TR" sz="3200" spc="46" strike="noStrike">
                  <a:solidFill>
                    <a:srgbClr val="fbfcfd">
                      <a:alpha val="95000"/>
                    </a:srgbClr>
                  </a:solidFill>
                  <a:latin typeface="Trebuchet MS"/>
                  <a:ea typeface="DejaVu Sans"/>
                </a:rPr>
                <a:t>Java da karşılaştırma operatörleri</a:t>
              </a:r>
              <a:endParaRPr b="0" lang="en-US" sz="3200" spc="-1" strike="noStrike">
                <a:latin typeface="Arial"/>
              </a:endParaRPr>
            </a:p>
          </p:txBody>
        </p:sp>
        <p:grpSp>
          <p:nvGrpSpPr>
            <p:cNvPr id="333" name="Grup 7"/>
            <p:cNvGrpSpPr/>
            <p:nvPr/>
          </p:nvGrpSpPr>
          <p:grpSpPr>
            <a:xfrm>
              <a:off x="0" y="-360"/>
              <a:ext cx="9143280" cy="235440"/>
              <a:chOff x="0" y="-360"/>
              <a:chExt cx="9143280" cy="235440"/>
            </a:xfrm>
          </p:grpSpPr>
          <p:sp>
            <p:nvSpPr>
              <p:cNvPr id="334" name="Dikdörtgen 9"/>
              <p:cNvSpPr/>
              <p:nvPr/>
            </p:nvSpPr>
            <p:spPr>
              <a:xfrm>
                <a:off x="0" y="-360"/>
                <a:ext cx="9143280" cy="235440"/>
              </a:xfrm>
              <a:prstGeom prst="rect">
                <a:avLst/>
              </a:prstGeom>
              <a:solidFill>
                <a:srgbClr val="92d050"/>
              </a:solidFill>
              <a:ln w="25400">
                <a:noFill/>
              </a:ln>
            </p:spPr>
            <p:style>
              <a:lnRef idx="0"/>
              <a:fillRef idx="0"/>
              <a:effectRef idx="0"/>
              <a:fontRef idx="minor"/>
            </p:style>
          </p:sp>
          <p:grpSp>
            <p:nvGrpSpPr>
              <p:cNvPr id="335" name="Group 9"/>
              <p:cNvGrpSpPr/>
              <p:nvPr/>
            </p:nvGrpSpPr>
            <p:grpSpPr>
              <a:xfrm>
                <a:off x="24840" y="8640"/>
                <a:ext cx="933480" cy="199440"/>
                <a:chOff x="24840" y="8640"/>
                <a:chExt cx="933480" cy="199440"/>
              </a:xfrm>
            </p:grpSpPr>
            <p:sp>
              <p:nvSpPr>
                <p:cNvPr id="336" name="AutoShape 8"/>
                <p:cNvSpPr/>
                <p:nvPr/>
              </p:nvSpPr>
              <p:spPr>
                <a:xfrm>
                  <a:off x="600480" y="8640"/>
                  <a:ext cx="357840" cy="186120"/>
                </a:xfrm>
                <a:prstGeom prst="rect">
                  <a:avLst/>
                </a:prstGeom>
                <a:noFill/>
                <a:ln w="0">
                  <a:noFill/>
                </a:ln>
              </p:spPr>
              <p:style>
                <a:lnRef idx="0"/>
                <a:fillRef idx="0"/>
                <a:effectRef idx="0"/>
                <a:fontRef idx="minor"/>
              </p:style>
            </p:sp>
            <p:sp>
              <p:nvSpPr>
                <p:cNvPr id="337" name="Freeform 10"/>
                <p:cNvSpPr/>
                <p:nvPr/>
              </p:nvSpPr>
              <p:spPr>
                <a:xfrm>
                  <a:off x="24840" y="26640"/>
                  <a:ext cx="355680" cy="1814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38" name="Metin kutusu 8"/>
            <p:cNvSpPr/>
            <p:nvPr/>
          </p:nvSpPr>
          <p:spPr>
            <a:xfrm>
              <a:off x="380880" y="-2736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ea typeface="DejaVu Sans"/>
                </a:rPr>
                <a:t>Karşılaştırma operatörlerini öğreneceksiniz,</a:t>
              </a:r>
              <a:endParaRPr b="0" lang="en-US" sz="1400" spc="-1" strike="noStrike">
                <a:latin typeface="Arial"/>
              </a:endParaRPr>
            </a:p>
          </p:txBody>
        </p:sp>
      </p:grpSp>
      <p:graphicFrame>
        <p:nvGraphicFramePr>
          <p:cNvPr id="339" name="Tablo 2"/>
          <p:cNvGraphicFramePr/>
          <p:nvPr/>
        </p:nvGraphicFramePr>
        <p:xfrm>
          <a:off x="1331640" y="2061000"/>
          <a:ext cx="6624000" cy="2571120"/>
        </p:xfrm>
        <a:graphic>
          <a:graphicData uri="http://schemas.openxmlformats.org/drawingml/2006/table">
            <a:tbl>
              <a:tblPr/>
              <a:tblGrid>
                <a:gridCol w="1571760"/>
                <a:gridCol w="1414440"/>
                <a:gridCol w="2018520"/>
                <a:gridCol w="1619640"/>
              </a:tblGrid>
              <a:tr h="651240">
                <a:tc>
                  <a:txBody>
                    <a:bodyPr lIns="68400" rIns="68400" anchor="t">
                      <a:noAutofit/>
                    </a:bodyPr>
                    <a:p>
                      <a:pPr>
                        <a:lnSpc>
                          <a:spcPct val="150000"/>
                        </a:lnSpc>
                        <a:buNone/>
                        <a:tabLst>
                          <a:tab algn="l" pos="449640"/>
                        </a:tabLst>
                      </a:pPr>
                      <a:r>
                        <a:rPr b="1" lang="tr-TR" sz="1400" spc="-1" strike="noStrike">
                          <a:solidFill>
                            <a:srgbClr val="000000"/>
                          </a:solidFill>
                          <a:latin typeface="Courier New"/>
                          <a:ea typeface="Times New Roman"/>
                        </a:rPr>
                        <a:t>İŞLEM</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nSpc>
                          <a:spcPct val="150000"/>
                        </a:lnSpc>
                        <a:buNone/>
                      </a:pPr>
                      <a:r>
                        <a:rPr b="1" lang="tr-TR" sz="1400" spc="-1" strike="noStrike">
                          <a:solidFill>
                            <a:srgbClr val="000000"/>
                          </a:solidFill>
                          <a:latin typeface="Courier New"/>
                          <a:ea typeface="Times New Roman"/>
                        </a:rPr>
                        <a:t>OPERATÖR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nSpc>
                          <a:spcPct val="150000"/>
                        </a:lnSpc>
                        <a:buNone/>
                      </a:pPr>
                      <a:r>
                        <a:rPr b="1" lang="tr-TR" sz="1400" spc="-1" strike="noStrike">
                          <a:solidFill>
                            <a:srgbClr val="000000"/>
                          </a:solidFill>
                          <a:latin typeface="Courier New"/>
                          <a:ea typeface="Times New Roman"/>
                        </a:rPr>
                        <a:t>KARŞILAŞTIRMA NOTASYONU</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nSpc>
                          <a:spcPct val="150000"/>
                        </a:lnSpc>
                        <a:buNone/>
                      </a:pPr>
                      <a:r>
                        <a:rPr b="1" lang="en-US" sz="1400" spc="-1" strike="noStrike">
                          <a:solidFill>
                            <a:srgbClr val="000000"/>
                          </a:solidFill>
                          <a:latin typeface="Courier New"/>
                          <a:ea typeface="Times New Roman"/>
                        </a:rPr>
                        <a:t>JAVA </a:t>
                      </a:r>
                      <a:r>
                        <a:rPr b="1" lang="tr-TR" sz="1400" spc="-1" strike="noStrike">
                          <a:solidFill>
                            <a:srgbClr val="000000"/>
                          </a:solidFill>
                          <a:latin typeface="Courier New"/>
                          <a:ea typeface="Times New Roman"/>
                        </a:rPr>
                        <a:t>NOTASYONU</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r>
              <a:tr h="320040">
                <a:tc>
                  <a:txBody>
                    <a:bodyPr lIns="68400" rIns="68400" anchor="t">
                      <a:noAutofit/>
                    </a:bodyPr>
                    <a:p>
                      <a:pPr marL="274320" indent="-274320">
                        <a:lnSpc>
                          <a:spcPct val="150000"/>
                        </a:lnSpc>
                        <a:buNone/>
                        <a:tabLst>
                          <a:tab algn="l" pos="0"/>
                        </a:tabLst>
                      </a:pPr>
                      <a:r>
                        <a:rPr b="1" lang="tr-TR" sz="1400" spc="-1" strike="noStrike">
                          <a:solidFill>
                            <a:srgbClr val="000000"/>
                          </a:solidFill>
                          <a:latin typeface="Courier New"/>
                          <a:ea typeface="Times New Roman"/>
                        </a:rPr>
                        <a:t>Küçüktür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nSpc>
                          <a:spcPct val="150000"/>
                        </a:lnSpc>
                        <a:buNone/>
                        <a:tabLst>
                          <a:tab algn="l" pos="449640"/>
                        </a:tabLst>
                      </a:pPr>
                      <a:r>
                        <a:rPr b="0" lang="tr-TR" sz="1200" spc="-1" strike="noStrike">
                          <a:solidFill>
                            <a:srgbClr val="000000"/>
                          </a:solidFill>
                          <a:latin typeface="Courier New"/>
                          <a:ea typeface="Times New Roman"/>
                        </a:rPr>
                        <a:t>&lt; </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 &lt;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 &lt;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68400" rIns="68400" anchor="t">
                      <a:noAutofit/>
                    </a:bodyPr>
                    <a:p>
                      <a:pPr>
                        <a:lnSpc>
                          <a:spcPct val="150000"/>
                        </a:lnSpc>
                        <a:buNone/>
                      </a:pPr>
                      <a:r>
                        <a:rPr b="1" lang="tr-TR" sz="1400" spc="-1" strike="noStrike">
                          <a:solidFill>
                            <a:srgbClr val="000000"/>
                          </a:solidFill>
                          <a:latin typeface="Courier New"/>
                          <a:ea typeface="Times New Roman"/>
                        </a:rPr>
                        <a:t>Büyüktür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&gt; </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 &gt;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 &gt;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68400" rIns="68400" anchor="t">
                      <a:noAutofit/>
                    </a:bodyPr>
                    <a:p>
                      <a:pPr>
                        <a:lnSpc>
                          <a:spcPct val="150000"/>
                        </a:lnSpc>
                        <a:buNone/>
                      </a:pPr>
                      <a:r>
                        <a:rPr b="1" lang="tr-TR" sz="1400" spc="-1" strike="noStrike">
                          <a:solidFill>
                            <a:srgbClr val="000000"/>
                          </a:solidFill>
                          <a:latin typeface="Courier New"/>
                          <a:ea typeface="Times New Roman"/>
                        </a:rPr>
                        <a:t>Küçük eşit</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&lt;=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 &lt;=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68400" rIns="68400" anchor="t">
                      <a:noAutofit/>
                    </a:bodyPr>
                    <a:p>
                      <a:pPr>
                        <a:lnSpc>
                          <a:spcPct val="150000"/>
                        </a:lnSpc>
                        <a:buNone/>
                      </a:pPr>
                      <a:r>
                        <a:rPr b="1" lang="tr-TR" sz="1400" spc="-1" strike="noStrike">
                          <a:solidFill>
                            <a:srgbClr val="000000"/>
                          </a:solidFill>
                          <a:latin typeface="Courier New"/>
                          <a:ea typeface="Times New Roman"/>
                        </a:rPr>
                        <a:t>Büyük eşit</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&gt;=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 &gt;=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68400" rIns="68400" anchor="t">
                      <a:noAutofit/>
                    </a:bodyPr>
                    <a:p>
                      <a:pPr>
                        <a:lnSpc>
                          <a:spcPct val="150000"/>
                        </a:lnSpc>
                        <a:buNone/>
                      </a:pPr>
                      <a:r>
                        <a:rPr b="1" lang="tr-TR" sz="1400" spc="-1" strike="noStrike">
                          <a:solidFill>
                            <a:srgbClr val="000000"/>
                          </a:solidFill>
                          <a:latin typeface="Courier New"/>
                          <a:ea typeface="Times New Roman"/>
                        </a:rPr>
                        <a:t>Eşit mi?</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68400" rIns="68400" anchor="t">
                      <a:noAutofit/>
                    </a:bodyPr>
                    <a:p>
                      <a:pPr>
                        <a:lnSpc>
                          <a:spcPct val="150000"/>
                        </a:lnSpc>
                        <a:buNone/>
                      </a:pPr>
                      <a:r>
                        <a:rPr b="1" lang="tr-TR" sz="1400" spc="-1" strike="noStrike">
                          <a:solidFill>
                            <a:srgbClr val="000000"/>
                          </a:solidFill>
                          <a:latin typeface="Courier New"/>
                          <a:ea typeface="Times New Roman"/>
                        </a:rPr>
                        <a:t>Eşit değil</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bl>
          </a:graphicData>
        </a:graphic>
      </p:graphicFrame>
      <p:sp>
        <p:nvSpPr>
          <p:cNvPr id="340" name="Dikdörtgen 4"/>
          <p:cNvSpPr/>
          <p:nvPr/>
        </p:nvSpPr>
        <p:spPr>
          <a:xfrm>
            <a:off x="380880" y="4725000"/>
            <a:ext cx="8222760" cy="151668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0" lang="tr-TR" sz="1800" spc="-1" strike="noStrike">
                <a:solidFill>
                  <a:srgbClr val="000000"/>
                </a:solidFill>
                <a:latin typeface="Times New Roman"/>
                <a:ea typeface="Times New Roman"/>
              </a:rPr>
              <a:t>Ayrıca Java’da iki sayıyı doğrudan karşılaştırmak için Math sınıfının </a:t>
            </a:r>
            <a:r>
              <a:rPr b="1" lang="tr-TR" sz="1800" spc="-1" strike="noStrike">
                <a:solidFill>
                  <a:srgbClr val="000000"/>
                </a:solidFill>
                <a:latin typeface="Times New Roman"/>
                <a:ea typeface="Times New Roman"/>
              </a:rPr>
              <a:t>max</a:t>
            </a:r>
            <a:r>
              <a:rPr b="0" lang="tr-TR" sz="1800" spc="-1" strike="noStrike">
                <a:solidFill>
                  <a:srgbClr val="000000"/>
                </a:solidFill>
                <a:latin typeface="Times New Roman"/>
                <a:ea typeface="Times New Roman"/>
              </a:rPr>
              <a:t> ve </a:t>
            </a:r>
            <a:r>
              <a:rPr b="1" lang="tr-TR" sz="1800" spc="-1" strike="noStrike">
                <a:solidFill>
                  <a:srgbClr val="000000"/>
                </a:solidFill>
                <a:latin typeface="Times New Roman"/>
                <a:ea typeface="Times New Roman"/>
              </a:rPr>
              <a:t>min</a:t>
            </a:r>
            <a:r>
              <a:rPr b="0" lang="tr-TR" sz="1800" spc="-1" strike="noStrike">
                <a:solidFill>
                  <a:srgbClr val="000000"/>
                </a:solidFill>
                <a:latin typeface="Times New Roman"/>
                <a:ea typeface="Times New Roman"/>
              </a:rPr>
              <a:t> fonksiyonlarını kullanabilirsiniz. </a:t>
            </a:r>
            <a:endParaRPr b="0" lang="en-US" sz="1800" spc="-1" strike="noStrike">
              <a:latin typeface="Arial"/>
            </a:endParaRPr>
          </a:p>
          <a:p>
            <a:pPr marL="343080" indent="-343080">
              <a:lnSpc>
                <a:spcPct val="100000"/>
              </a:lnSpc>
              <a:spcBef>
                <a:spcPts val="1400"/>
              </a:spcBef>
              <a:buClr>
                <a:srgbClr val="3333ff"/>
              </a:buClr>
              <a:buFont typeface="Wingdings" charset="2"/>
              <a:buChar char=""/>
              <a:tabLst>
                <a:tab algn="l" pos="678240"/>
              </a:tabLst>
            </a:pPr>
            <a:r>
              <a:rPr b="1" lang="tr-TR" sz="1400" spc="-1" strike="noStrike">
                <a:solidFill>
                  <a:srgbClr val="3333ff"/>
                </a:solidFill>
                <a:latin typeface="Courier New"/>
                <a:ea typeface="Times New Roman"/>
              </a:rPr>
              <a:t>Math.max</a:t>
            </a:r>
            <a:r>
              <a:rPr b="0" lang="tr-TR" sz="1400" spc="-1" strike="noStrike">
                <a:solidFill>
                  <a:srgbClr val="000000"/>
                </a:solidFill>
                <a:latin typeface="Courier New"/>
                <a:ea typeface="Times New Roman"/>
              </a:rPr>
              <a:t>(78, 45)   </a:t>
            </a:r>
            <a:r>
              <a:rPr b="0" lang="tr-TR" sz="1400" spc="-1" strike="noStrike">
                <a:solidFill>
                  <a:srgbClr val="006600"/>
                </a:solidFill>
                <a:latin typeface="Courier New"/>
                <a:ea typeface="Times New Roman"/>
              </a:rPr>
              <a:t>// 78 sonucunu üretir</a:t>
            </a:r>
            <a:r>
              <a:rPr b="0" lang="tr-TR" sz="1400" spc="-1" strike="noStrike">
                <a:solidFill>
                  <a:srgbClr val="000000"/>
                </a:solidFill>
                <a:latin typeface="Symbol"/>
                <a:ea typeface="Times New Roman"/>
              </a:rPr>
              <a:t> </a:t>
            </a:r>
            <a:endParaRPr b="0" lang="en-US" sz="1400" spc="-1" strike="noStrike">
              <a:latin typeface="Arial"/>
            </a:endParaRPr>
          </a:p>
          <a:p>
            <a:pPr marL="343080" indent="-343080">
              <a:lnSpc>
                <a:spcPct val="100000"/>
              </a:lnSpc>
              <a:spcAft>
                <a:spcPts val="1400"/>
              </a:spcAft>
              <a:buClr>
                <a:srgbClr val="3333ff"/>
              </a:buClr>
              <a:buFont typeface="Wingdings" charset="2"/>
              <a:buChar char=""/>
              <a:tabLst>
                <a:tab algn="l" pos="678240"/>
              </a:tabLst>
            </a:pPr>
            <a:r>
              <a:rPr b="1" lang="tr-TR" sz="1400" spc="-1" strike="noStrike">
                <a:solidFill>
                  <a:srgbClr val="3333ff"/>
                </a:solidFill>
                <a:latin typeface="Courier New"/>
                <a:ea typeface="Times New Roman"/>
              </a:rPr>
              <a:t>Math.min</a:t>
            </a:r>
            <a:r>
              <a:rPr b="0" lang="tr-TR" sz="1400" spc="-1" strike="noStrike">
                <a:solidFill>
                  <a:srgbClr val="000000"/>
                </a:solidFill>
                <a:latin typeface="Courier New"/>
                <a:ea typeface="Times New Roman"/>
              </a:rPr>
              <a:t>(78, 45)   </a:t>
            </a:r>
            <a:r>
              <a:rPr b="0" lang="tr-TR" sz="1400" spc="-1" strike="noStrike">
                <a:solidFill>
                  <a:srgbClr val="006600"/>
                </a:solidFill>
                <a:latin typeface="Courier New"/>
                <a:ea typeface="Times New Roman"/>
              </a:rPr>
              <a:t>// 45 sonucunu üretir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Dikdörtgen 3"/>
          <p:cNvSpPr/>
          <p:nvPr/>
        </p:nvSpPr>
        <p:spPr>
          <a:xfrm>
            <a:off x="113760" y="764640"/>
            <a:ext cx="6113520" cy="22842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800" spc="-1" strike="noStrike">
                <a:solidFill>
                  <a:srgbClr val="000000"/>
                </a:solidFill>
                <a:latin typeface="Trebuchet MS"/>
                <a:ea typeface="DejaVu Sans"/>
              </a:rPr>
              <a:t>Mantıksal operatörler, birden fazla verinin birbiri ile kıyaslanması durumunda kullanılırlar. Kıyaslamanın sonucuna bağlı olarak da hangi iş(lem)lerin yapılacağına karar verilir. Mantıksal operatörlerin sonucu, </a:t>
            </a:r>
            <a:r>
              <a:rPr b="1" lang="tr-TR" sz="1800" spc="-1" strike="noStrike">
                <a:solidFill>
                  <a:srgbClr val="000000"/>
                </a:solidFill>
                <a:latin typeface="Trebuchet MS"/>
                <a:ea typeface="DejaVu Sans"/>
              </a:rPr>
              <a:t>boolean tipi </a:t>
            </a:r>
            <a:r>
              <a:rPr b="0" lang="tr-TR" sz="1800" spc="-1" strike="noStrike">
                <a:solidFill>
                  <a:srgbClr val="000000"/>
                </a:solidFill>
                <a:latin typeface="Trebuchet MS"/>
                <a:ea typeface="DejaVu Sans"/>
              </a:rPr>
              <a:t>değişkenlerde tutulur ve sonuç olarak sadece birbirinin tersi olan iki değerden biri (</a:t>
            </a:r>
            <a:r>
              <a:rPr b="1" lang="tr-TR" sz="1800" spc="-1" strike="noStrike">
                <a:solidFill>
                  <a:srgbClr val="000000"/>
                </a:solidFill>
                <a:latin typeface="Trebuchet MS"/>
                <a:ea typeface="DejaVu Sans"/>
              </a:rPr>
              <a:t>true-false, yes-no, evet-hayır, doğru-yanlış, ‘1’-‘0’ </a:t>
            </a:r>
            <a:r>
              <a:rPr b="0" lang="tr-TR" sz="1800" spc="-1" strike="noStrike">
                <a:solidFill>
                  <a:srgbClr val="000000"/>
                </a:solidFill>
                <a:latin typeface="Trebuchet MS"/>
                <a:ea typeface="DejaVu Sans"/>
              </a:rPr>
              <a:t>gibi) üretilir. </a:t>
            </a:r>
            <a:endParaRPr b="0" lang="en-US" sz="1800" spc="-1" strike="noStrike">
              <a:latin typeface="Arial"/>
            </a:endParaRPr>
          </a:p>
        </p:txBody>
      </p:sp>
      <p:grpSp>
        <p:nvGrpSpPr>
          <p:cNvPr id="342" name="Grup 5"/>
          <p:cNvGrpSpPr/>
          <p:nvPr/>
        </p:nvGrpSpPr>
        <p:grpSpPr>
          <a:xfrm>
            <a:off x="0" y="-27360"/>
            <a:ext cx="9143280" cy="719640"/>
            <a:chOff x="0" y="-27360"/>
            <a:chExt cx="9143280" cy="719640"/>
          </a:xfrm>
        </p:grpSpPr>
        <p:sp>
          <p:nvSpPr>
            <p:cNvPr id="343" name="Başlık 1"/>
            <p:cNvSpPr/>
            <p:nvPr/>
          </p:nvSpPr>
          <p:spPr>
            <a:xfrm>
              <a:off x="0" y="237960"/>
              <a:ext cx="9143280" cy="45432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74000"/>
            </a:bodyPr>
            <a:p>
              <a:pPr algn="ctr">
                <a:lnSpc>
                  <a:spcPct val="100000"/>
                </a:lnSpc>
                <a:buNone/>
              </a:pPr>
              <a:r>
                <a:rPr b="1" lang="tr-TR" sz="3200" spc="46" strike="noStrike">
                  <a:solidFill>
                    <a:srgbClr val="fbfcfd">
                      <a:alpha val="95000"/>
                    </a:srgbClr>
                  </a:solidFill>
                  <a:latin typeface="Trebuchet MS"/>
                  <a:ea typeface="DejaVu Sans"/>
                </a:rPr>
                <a:t>Java da Mantıksal operatörler</a:t>
              </a:r>
              <a:endParaRPr b="0" lang="en-US" sz="3200" spc="-1" strike="noStrike">
                <a:latin typeface="Arial"/>
              </a:endParaRPr>
            </a:p>
          </p:txBody>
        </p:sp>
        <p:grpSp>
          <p:nvGrpSpPr>
            <p:cNvPr id="344" name="Grup 7"/>
            <p:cNvGrpSpPr/>
            <p:nvPr/>
          </p:nvGrpSpPr>
          <p:grpSpPr>
            <a:xfrm>
              <a:off x="0" y="-360"/>
              <a:ext cx="9143280" cy="235440"/>
              <a:chOff x="0" y="-360"/>
              <a:chExt cx="9143280" cy="235440"/>
            </a:xfrm>
          </p:grpSpPr>
          <p:sp>
            <p:nvSpPr>
              <p:cNvPr id="345" name="Dikdörtgen 9"/>
              <p:cNvSpPr/>
              <p:nvPr/>
            </p:nvSpPr>
            <p:spPr>
              <a:xfrm>
                <a:off x="0" y="-360"/>
                <a:ext cx="9143280" cy="235440"/>
              </a:xfrm>
              <a:prstGeom prst="rect">
                <a:avLst/>
              </a:prstGeom>
              <a:solidFill>
                <a:srgbClr val="92d050"/>
              </a:solidFill>
              <a:ln w="25400">
                <a:noFill/>
              </a:ln>
            </p:spPr>
            <p:style>
              <a:lnRef idx="0"/>
              <a:fillRef idx="0"/>
              <a:effectRef idx="0"/>
              <a:fontRef idx="minor"/>
            </p:style>
          </p:sp>
          <p:grpSp>
            <p:nvGrpSpPr>
              <p:cNvPr id="346" name="Group 9"/>
              <p:cNvGrpSpPr/>
              <p:nvPr/>
            </p:nvGrpSpPr>
            <p:grpSpPr>
              <a:xfrm>
                <a:off x="24840" y="8640"/>
                <a:ext cx="933480" cy="199440"/>
                <a:chOff x="24840" y="8640"/>
                <a:chExt cx="933480" cy="199440"/>
              </a:xfrm>
            </p:grpSpPr>
            <p:sp>
              <p:nvSpPr>
                <p:cNvPr id="347" name="AutoShape 8"/>
                <p:cNvSpPr/>
                <p:nvPr/>
              </p:nvSpPr>
              <p:spPr>
                <a:xfrm>
                  <a:off x="600480" y="8640"/>
                  <a:ext cx="357840" cy="186120"/>
                </a:xfrm>
                <a:prstGeom prst="rect">
                  <a:avLst/>
                </a:prstGeom>
                <a:noFill/>
                <a:ln w="0">
                  <a:noFill/>
                </a:ln>
              </p:spPr>
              <p:style>
                <a:lnRef idx="0"/>
                <a:fillRef idx="0"/>
                <a:effectRef idx="0"/>
                <a:fontRef idx="minor"/>
              </p:style>
            </p:sp>
            <p:sp>
              <p:nvSpPr>
                <p:cNvPr id="348" name="Freeform 10"/>
                <p:cNvSpPr/>
                <p:nvPr/>
              </p:nvSpPr>
              <p:spPr>
                <a:xfrm>
                  <a:off x="24840" y="26640"/>
                  <a:ext cx="355680" cy="1814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49" name="Metin kutusu 8"/>
            <p:cNvSpPr/>
            <p:nvPr/>
          </p:nvSpPr>
          <p:spPr>
            <a:xfrm>
              <a:off x="380880" y="-2736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ea typeface="DejaVu Sans"/>
                </a:rPr>
                <a:t>Mantıksal operatörleri öğreneceksiniz,</a:t>
              </a:r>
              <a:endParaRPr b="0" lang="en-US" sz="1400" spc="-1" strike="noStrike">
                <a:latin typeface="Arial"/>
              </a:endParaRPr>
            </a:p>
          </p:txBody>
        </p:sp>
      </p:grpSp>
      <p:pic>
        <p:nvPicPr>
          <p:cNvPr id="350" name="Picture 2" descr=""/>
          <p:cNvPicPr/>
          <p:nvPr/>
        </p:nvPicPr>
        <p:blipFill>
          <a:blip r:embed="rId1"/>
          <a:stretch/>
        </p:blipFill>
        <p:spPr>
          <a:xfrm>
            <a:off x="6372360" y="728640"/>
            <a:ext cx="2015640" cy="2142000"/>
          </a:xfrm>
          <a:prstGeom prst="rect">
            <a:avLst/>
          </a:prstGeom>
          <a:ln w="0">
            <a:noFill/>
          </a:ln>
        </p:spPr>
      </p:pic>
      <p:graphicFrame>
        <p:nvGraphicFramePr>
          <p:cNvPr id="351" name="Tablo 1"/>
          <p:cNvGraphicFramePr/>
          <p:nvPr/>
        </p:nvGraphicFramePr>
        <p:xfrm>
          <a:off x="1043640" y="3141000"/>
          <a:ext cx="5923080" cy="2159640"/>
        </p:xfrm>
        <a:graphic>
          <a:graphicData uri="http://schemas.openxmlformats.org/drawingml/2006/table">
            <a:tbl>
              <a:tblPr/>
              <a:tblGrid>
                <a:gridCol w="1685160"/>
                <a:gridCol w="1077120"/>
                <a:gridCol w="1634760"/>
                <a:gridCol w="1526400"/>
              </a:tblGrid>
              <a:tr h="818640">
                <a:tc>
                  <a:txBody>
                    <a:bodyPr lIns="68400" rIns="68400" anchor="t">
                      <a:noAutofit/>
                    </a:bodyPr>
                    <a:p>
                      <a:pPr algn="ctr">
                        <a:lnSpc>
                          <a:spcPct val="150000"/>
                        </a:lnSpc>
                        <a:buNone/>
                        <a:tabLst>
                          <a:tab algn="l" pos="449640"/>
                        </a:tabLst>
                      </a:pPr>
                      <a:r>
                        <a:rPr b="1" lang="tr-TR" sz="1400" spc="-1" strike="noStrike">
                          <a:solidFill>
                            <a:srgbClr val="000000"/>
                          </a:solidFill>
                          <a:latin typeface="Courier New"/>
                          <a:ea typeface="Times New Roman"/>
                        </a:rPr>
                        <a:t>İŞLEM</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gn="ctr">
                        <a:lnSpc>
                          <a:spcPct val="150000"/>
                        </a:lnSpc>
                        <a:buNone/>
                      </a:pPr>
                      <a:r>
                        <a:rPr b="1" lang="tr-TR" sz="1400" spc="-1" strike="noStrike">
                          <a:solidFill>
                            <a:srgbClr val="000000"/>
                          </a:solidFill>
                          <a:latin typeface="Courier New"/>
                          <a:ea typeface="Times New Roman"/>
                        </a:rPr>
                        <a:t>OPERATÖR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gn="ctr">
                        <a:lnSpc>
                          <a:spcPct val="150000"/>
                        </a:lnSpc>
                        <a:buNone/>
                      </a:pPr>
                      <a:r>
                        <a:rPr b="1" lang="tr-TR" sz="1400" spc="-1" strike="noStrike">
                          <a:solidFill>
                            <a:srgbClr val="000000"/>
                          </a:solidFill>
                          <a:latin typeface="Courier New"/>
                          <a:ea typeface="Times New Roman"/>
                        </a:rPr>
                        <a:t>KARŞILAŞTIRMA NOTASYONU</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gn="ctr">
                        <a:lnSpc>
                          <a:spcPct val="150000"/>
                        </a:lnSpc>
                        <a:buNone/>
                      </a:pPr>
                      <a:r>
                        <a:rPr b="1" lang="tr-TR" sz="1400" spc="-1" strike="noStrike">
                          <a:solidFill>
                            <a:srgbClr val="000000"/>
                          </a:solidFill>
                          <a:latin typeface="Courier New"/>
                          <a:ea typeface="Times New Roman"/>
                        </a:rPr>
                        <a:t>JAVA NOTASYONU</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r>
              <a:tr h="335160">
                <a:tc>
                  <a:txBody>
                    <a:bodyPr lIns="68400" rIns="68400" anchor="t">
                      <a:noAutofit/>
                    </a:bodyPr>
                    <a:p>
                      <a:pPr algn="just">
                        <a:lnSpc>
                          <a:spcPct val="150000"/>
                        </a:lnSpc>
                        <a:buNone/>
                      </a:pPr>
                      <a:r>
                        <a:rPr b="1" lang="tr-TR" sz="1200" spc="-1" strike="noStrike">
                          <a:solidFill>
                            <a:srgbClr val="000000"/>
                          </a:solidFill>
                          <a:latin typeface="Courier New"/>
                          <a:ea typeface="Times New Roman"/>
                        </a:rPr>
                        <a:t>Mantıksal VE</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&amp;&amp;</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VE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&amp;&amp;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335160">
                <a:tc>
                  <a:txBody>
                    <a:bodyPr lIns="68400" rIns="68400" anchor="t">
                      <a:noAutofit/>
                    </a:bodyPr>
                    <a:p>
                      <a:pPr algn="just">
                        <a:lnSpc>
                          <a:spcPct val="150000"/>
                        </a:lnSpc>
                        <a:buNone/>
                      </a:pPr>
                      <a:r>
                        <a:rPr b="1" lang="tr-TR" sz="1200" spc="-1" strike="noStrike">
                          <a:solidFill>
                            <a:srgbClr val="000000"/>
                          </a:solidFill>
                          <a:latin typeface="Courier New"/>
                          <a:ea typeface="Times New Roman"/>
                        </a:rPr>
                        <a:t>Mantıksal VEYA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VEYA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335160">
                <a:tc>
                  <a:txBody>
                    <a:bodyPr lIns="68400" rIns="68400" anchor="t">
                      <a:noAutofit/>
                    </a:bodyPr>
                    <a:p>
                      <a:pPr algn="just">
                        <a:lnSpc>
                          <a:spcPct val="150000"/>
                        </a:lnSpc>
                        <a:buNone/>
                      </a:pPr>
                      <a:r>
                        <a:rPr b="1" lang="tr-TR" sz="1200" spc="-1" strike="noStrike">
                          <a:solidFill>
                            <a:srgbClr val="000000"/>
                          </a:solidFill>
                          <a:latin typeface="Courier New"/>
                          <a:ea typeface="Times New Roman"/>
                        </a:rPr>
                        <a:t>Değil</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DEĞİL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335880">
                <a:tc>
                  <a:txBody>
                    <a:bodyPr lIns="68400" rIns="68400" anchor="t">
                      <a:noAutofit/>
                    </a:bodyPr>
                    <a:p>
                      <a:pPr algn="just">
                        <a:lnSpc>
                          <a:spcPct val="150000"/>
                        </a:lnSpc>
                        <a:buNone/>
                      </a:pPr>
                      <a:r>
                        <a:rPr b="1" lang="tr-TR" sz="1200" spc="-1" strike="noStrike">
                          <a:solidFill>
                            <a:srgbClr val="000000"/>
                          </a:solidFill>
                          <a:latin typeface="Courier New"/>
                          <a:ea typeface="Times New Roman"/>
                        </a:rPr>
                        <a:t>Özel VEYA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ÖZELVEYA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52" name="Grup 11"/>
          <p:cNvGrpSpPr/>
          <p:nvPr/>
        </p:nvGrpSpPr>
        <p:grpSpPr>
          <a:xfrm>
            <a:off x="0" y="-2880"/>
            <a:ext cx="9143280" cy="695160"/>
            <a:chOff x="0" y="-2880"/>
            <a:chExt cx="9143280" cy="695160"/>
          </a:xfrm>
        </p:grpSpPr>
        <p:sp>
          <p:nvSpPr>
            <p:cNvPr id="353" name="Başlık 1"/>
            <p:cNvSpPr/>
            <p:nvPr/>
          </p:nvSpPr>
          <p:spPr>
            <a:xfrm>
              <a:off x="0" y="237960"/>
              <a:ext cx="9143280" cy="45432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74000"/>
            </a:bodyPr>
            <a:p>
              <a:pPr algn="ctr">
                <a:lnSpc>
                  <a:spcPct val="100000"/>
                </a:lnSpc>
                <a:buNone/>
              </a:pPr>
              <a:r>
                <a:rPr b="1" lang="tr-TR" sz="3200" spc="46" strike="noStrike">
                  <a:solidFill>
                    <a:srgbClr val="fbfcfd">
                      <a:alpha val="95000"/>
                    </a:srgbClr>
                  </a:solidFill>
                  <a:latin typeface="Trebuchet MS"/>
                  <a:ea typeface="DejaVu Sans"/>
                </a:rPr>
                <a:t>Bit İşlem Operatörleri</a:t>
              </a:r>
              <a:endParaRPr b="0" lang="en-US" sz="3200" spc="-1" strike="noStrike">
                <a:latin typeface="Arial"/>
              </a:endParaRPr>
            </a:p>
          </p:txBody>
        </p:sp>
        <p:grpSp>
          <p:nvGrpSpPr>
            <p:cNvPr id="354" name="Grup 13"/>
            <p:cNvGrpSpPr/>
            <p:nvPr/>
          </p:nvGrpSpPr>
          <p:grpSpPr>
            <a:xfrm>
              <a:off x="0" y="-360"/>
              <a:ext cx="9143280" cy="235440"/>
              <a:chOff x="0" y="-360"/>
              <a:chExt cx="9143280" cy="235440"/>
            </a:xfrm>
          </p:grpSpPr>
          <p:sp>
            <p:nvSpPr>
              <p:cNvPr id="355" name="Dikdörtgen 15"/>
              <p:cNvSpPr/>
              <p:nvPr/>
            </p:nvSpPr>
            <p:spPr>
              <a:xfrm>
                <a:off x="0" y="-360"/>
                <a:ext cx="9143280" cy="235440"/>
              </a:xfrm>
              <a:prstGeom prst="rect">
                <a:avLst/>
              </a:prstGeom>
              <a:solidFill>
                <a:srgbClr val="92d050"/>
              </a:solidFill>
              <a:ln w="25400">
                <a:noFill/>
              </a:ln>
            </p:spPr>
            <p:style>
              <a:lnRef idx="0"/>
              <a:fillRef idx="0"/>
              <a:effectRef idx="0"/>
              <a:fontRef idx="minor"/>
            </p:style>
          </p:sp>
          <p:grpSp>
            <p:nvGrpSpPr>
              <p:cNvPr id="356" name="Group 9"/>
              <p:cNvGrpSpPr/>
              <p:nvPr/>
            </p:nvGrpSpPr>
            <p:grpSpPr>
              <a:xfrm>
                <a:off x="24840" y="8640"/>
                <a:ext cx="933480" cy="199440"/>
                <a:chOff x="24840" y="8640"/>
                <a:chExt cx="933480" cy="199440"/>
              </a:xfrm>
            </p:grpSpPr>
            <p:sp>
              <p:nvSpPr>
                <p:cNvPr id="357" name="AutoShape 8"/>
                <p:cNvSpPr/>
                <p:nvPr/>
              </p:nvSpPr>
              <p:spPr>
                <a:xfrm>
                  <a:off x="600480" y="8640"/>
                  <a:ext cx="357840" cy="186120"/>
                </a:xfrm>
                <a:prstGeom prst="rect">
                  <a:avLst/>
                </a:prstGeom>
                <a:noFill/>
                <a:ln w="0">
                  <a:noFill/>
                </a:ln>
              </p:spPr>
              <p:style>
                <a:lnRef idx="0"/>
                <a:fillRef idx="0"/>
                <a:effectRef idx="0"/>
                <a:fontRef idx="minor"/>
              </p:style>
            </p:sp>
            <p:sp>
              <p:nvSpPr>
                <p:cNvPr id="358" name="Freeform 10"/>
                <p:cNvSpPr/>
                <p:nvPr/>
              </p:nvSpPr>
              <p:spPr>
                <a:xfrm>
                  <a:off x="24840" y="26640"/>
                  <a:ext cx="355680" cy="1814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59" name="Metin kutusu 14"/>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ea typeface="DejaVu Sans"/>
                </a:rPr>
                <a:t>Bit İşlem Operatörlerini öğreneceksiniz</a:t>
              </a:r>
              <a:endParaRPr b="0" lang="en-US" sz="1400" spc="-1" strike="noStrike">
                <a:latin typeface="Arial"/>
              </a:endParaRPr>
            </a:p>
          </p:txBody>
        </p:sp>
      </p:grpSp>
      <p:sp>
        <p:nvSpPr>
          <p:cNvPr id="360" name="Dikdörtgen 2"/>
          <p:cNvSpPr/>
          <p:nvPr/>
        </p:nvSpPr>
        <p:spPr>
          <a:xfrm>
            <a:off x="107640" y="699120"/>
            <a:ext cx="8856360" cy="16142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2000" spc="-1" strike="noStrike">
                <a:solidFill>
                  <a:srgbClr val="000000"/>
                </a:solidFill>
                <a:latin typeface="Trebuchet MS"/>
                <a:ea typeface="DejaVu Sans"/>
              </a:rPr>
              <a:t>Bit işlem operatörleri, verilen sayının (değerin) bit karşılığını alıp, bu bitler üzerinde tek tek mantıksal işlem gerçekleştirirler. Bit işlemleri ile ilgili değişkenlerin tamsayı veri tipinde (</a:t>
            </a:r>
            <a:r>
              <a:rPr b="1" lang="tr-TR" sz="2000" spc="-1" strike="noStrike">
                <a:solidFill>
                  <a:srgbClr val="000000"/>
                </a:solidFill>
                <a:latin typeface="Trebuchet MS"/>
                <a:ea typeface="DejaVu Sans"/>
              </a:rPr>
              <a:t>long</a:t>
            </a:r>
            <a:r>
              <a:rPr b="0" lang="tr-TR" sz="2000" spc="-1" strike="noStrike">
                <a:solidFill>
                  <a:srgbClr val="000000"/>
                </a:solidFill>
                <a:latin typeface="Trebuchet MS"/>
                <a:ea typeface="DejaVu Sans"/>
              </a:rPr>
              <a:t>, </a:t>
            </a:r>
            <a:r>
              <a:rPr b="1" lang="tr-TR" sz="2000" spc="-1" strike="noStrike">
                <a:solidFill>
                  <a:srgbClr val="000000"/>
                </a:solidFill>
                <a:latin typeface="Trebuchet MS"/>
                <a:ea typeface="DejaVu Sans"/>
              </a:rPr>
              <a:t>int</a:t>
            </a:r>
            <a:r>
              <a:rPr b="0" lang="tr-TR" sz="2000" spc="-1" strike="noStrike">
                <a:solidFill>
                  <a:srgbClr val="000000"/>
                </a:solidFill>
                <a:latin typeface="Trebuchet MS"/>
                <a:ea typeface="DejaVu Sans"/>
              </a:rPr>
              <a:t>, </a:t>
            </a:r>
            <a:r>
              <a:rPr b="1" lang="tr-TR" sz="2000" spc="-1" strike="noStrike">
                <a:solidFill>
                  <a:srgbClr val="000000"/>
                </a:solidFill>
                <a:latin typeface="Trebuchet MS"/>
                <a:ea typeface="DejaVu Sans"/>
              </a:rPr>
              <a:t>short</a:t>
            </a:r>
            <a:r>
              <a:rPr b="0" lang="tr-TR" sz="2000" spc="-1" strike="noStrike">
                <a:solidFill>
                  <a:srgbClr val="000000"/>
                </a:solidFill>
                <a:latin typeface="Trebuchet MS"/>
                <a:ea typeface="DejaVu Sans"/>
              </a:rPr>
              <a:t> ve </a:t>
            </a:r>
            <a:r>
              <a:rPr b="1" lang="tr-TR" sz="2000" spc="-1" strike="noStrike">
                <a:solidFill>
                  <a:srgbClr val="000000"/>
                </a:solidFill>
                <a:latin typeface="Trebuchet MS"/>
                <a:ea typeface="DejaVu Sans"/>
              </a:rPr>
              <a:t>byte) </a:t>
            </a:r>
            <a:r>
              <a:rPr b="0" lang="tr-TR" sz="2000" spc="-1" strike="noStrike">
                <a:solidFill>
                  <a:srgbClr val="000000"/>
                </a:solidFill>
                <a:latin typeface="Trebuchet MS"/>
                <a:ea typeface="DejaVu Sans"/>
              </a:rPr>
              <a:t>olmasına dikkat edilmelidir, diğer veri tipleri (</a:t>
            </a:r>
            <a:r>
              <a:rPr b="1" lang="tr-TR" sz="2000" spc="-1" strike="noStrike">
                <a:solidFill>
                  <a:srgbClr val="000000"/>
                </a:solidFill>
                <a:latin typeface="Trebuchet MS"/>
                <a:ea typeface="DejaVu Sans"/>
              </a:rPr>
              <a:t>boolean, float, double gibi</a:t>
            </a:r>
            <a:r>
              <a:rPr b="0" lang="tr-TR" sz="2000" spc="-1" strike="noStrike">
                <a:solidFill>
                  <a:srgbClr val="000000"/>
                </a:solidFill>
                <a:latin typeface="Trebuchet MS"/>
                <a:ea typeface="DejaVu Sans"/>
              </a:rPr>
              <a:t> ) kullanılmaz. </a:t>
            </a:r>
            <a:endParaRPr b="0" lang="en-US" sz="2000" spc="-1" strike="noStrike">
              <a:latin typeface="Arial"/>
            </a:endParaRPr>
          </a:p>
        </p:txBody>
      </p:sp>
      <p:sp>
        <p:nvSpPr>
          <p:cNvPr id="361" name="Dikdörtgen 8"/>
          <p:cNvSpPr/>
          <p:nvPr/>
        </p:nvSpPr>
        <p:spPr>
          <a:xfrm>
            <a:off x="203040" y="2330280"/>
            <a:ext cx="8760960" cy="912600"/>
          </a:xfrm>
          <a:prstGeom prst="rect">
            <a:avLst/>
          </a:prstGeom>
          <a:solidFill>
            <a:schemeClr val="accent5">
              <a:lumMod val="20000"/>
              <a:lumOff val="80000"/>
            </a:schemeClr>
          </a:solidFill>
          <a:ln w="0">
            <a:noFill/>
          </a:ln>
        </p:spPr>
        <p:style>
          <a:lnRef idx="0"/>
          <a:fillRef idx="0"/>
          <a:effectRef idx="0"/>
          <a:fontRef idx="minor"/>
        </p:style>
        <p:txBody>
          <a:bodyPr lIns="90000" rIns="90000" tIns="45000" bIns="45000" anchor="t">
            <a:spAutoFit/>
          </a:bodyPr>
          <a:p>
            <a:pPr algn="just">
              <a:lnSpc>
                <a:spcPct val="100000"/>
              </a:lnSpc>
              <a:buNone/>
            </a:pPr>
            <a:r>
              <a:rPr b="1" lang="tr-TR" sz="1800" spc="-1" strike="noStrike">
                <a:solidFill>
                  <a:srgbClr val="000000"/>
                </a:solidFill>
                <a:latin typeface="Trebuchet MS"/>
                <a:ea typeface="DejaVu Sans"/>
              </a:rPr>
              <a:t>Uyarı:</a:t>
            </a:r>
            <a:r>
              <a:rPr b="0" lang="tr-TR" sz="1800" spc="-1" strike="noStrike">
                <a:solidFill>
                  <a:srgbClr val="000000"/>
                </a:solidFill>
                <a:latin typeface="Trebuchet MS"/>
                <a:ea typeface="DejaVu Sans"/>
              </a:rPr>
              <a:t> bit düzeyinde bir sayının bir basamak (bit) </a:t>
            </a:r>
            <a:r>
              <a:rPr b="1" lang="tr-TR" sz="1800" spc="-1" strike="noStrike">
                <a:solidFill>
                  <a:srgbClr val="000000"/>
                </a:solidFill>
                <a:latin typeface="Trebuchet MS"/>
                <a:ea typeface="DejaVu Sans"/>
              </a:rPr>
              <a:t>sola (&lt;&lt;)</a:t>
            </a:r>
            <a:r>
              <a:rPr b="0" lang="tr-TR" sz="1800" spc="-1" strike="noStrike">
                <a:solidFill>
                  <a:srgbClr val="000000"/>
                </a:solidFill>
                <a:latin typeface="Trebuchet MS"/>
                <a:ea typeface="DejaVu Sans"/>
              </a:rPr>
              <a:t> kaydırılması o sayının 2 ile çarpılması, bir bit </a:t>
            </a:r>
            <a:r>
              <a:rPr b="1" lang="tr-TR" sz="1800" spc="-1" strike="noStrike">
                <a:solidFill>
                  <a:srgbClr val="000000"/>
                </a:solidFill>
                <a:latin typeface="Trebuchet MS"/>
                <a:ea typeface="DejaVu Sans"/>
              </a:rPr>
              <a:t>sağa (&gt;&gt;)</a:t>
            </a:r>
            <a:r>
              <a:rPr b="0" lang="tr-TR" sz="1800" spc="-1" strike="noStrike">
                <a:solidFill>
                  <a:srgbClr val="000000"/>
                </a:solidFill>
                <a:latin typeface="Trebuchet MS"/>
                <a:ea typeface="DejaVu Sans"/>
              </a:rPr>
              <a:t> kaydırılması ise o sayının 2’ye bölünmesi anlamına gelir.</a:t>
            </a:r>
            <a:r>
              <a:rPr b="1" lang="tr-TR" sz="1800" spc="-1" strike="noStrike">
                <a:solidFill>
                  <a:srgbClr val="000000"/>
                </a:solidFill>
                <a:latin typeface="Trebuchet MS"/>
                <a:ea typeface="DejaVu Sans"/>
              </a:rPr>
              <a:t> </a:t>
            </a:r>
            <a:endParaRPr b="0" lang="en-US" sz="1800" spc="-1" strike="noStrike">
              <a:latin typeface="Arial"/>
            </a:endParaRPr>
          </a:p>
        </p:txBody>
      </p:sp>
      <p:graphicFrame>
        <p:nvGraphicFramePr>
          <p:cNvPr id="362" name="Tablo 9"/>
          <p:cNvGraphicFramePr/>
          <p:nvPr/>
        </p:nvGraphicFramePr>
        <p:xfrm>
          <a:off x="600480" y="3357000"/>
          <a:ext cx="7382160" cy="2830680"/>
        </p:xfrm>
        <a:graphic>
          <a:graphicData uri="http://schemas.openxmlformats.org/drawingml/2006/table">
            <a:tbl>
              <a:tblPr/>
              <a:tblGrid>
                <a:gridCol w="1811160"/>
                <a:gridCol w="930960"/>
                <a:gridCol w="1568880"/>
                <a:gridCol w="1301040"/>
                <a:gridCol w="1095120"/>
                <a:gridCol w="675360"/>
              </a:tblGrid>
              <a:tr h="639720">
                <a:tc>
                  <a:txBody>
                    <a:bodyPr lIns="68400" rIns="68400" anchor="t">
                      <a:noAutofit/>
                    </a:bodyPr>
                    <a:p>
                      <a:pPr>
                        <a:lnSpc>
                          <a:spcPct val="150000"/>
                        </a:lnSpc>
                        <a:buNone/>
                        <a:tabLst>
                          <a:tab algn="l" pos="449640"/>
                        </a:tabLst>
                      </a:pPr>
                      <a:r>
                        <a:rPr b="1" lang="tr-TR" sz="1400" spc="-1" strike="noStrike">
                          <a:solidFill>
                            <a:srgbClr val="000000"/>
                          </a:solidFill>
                          <a:latin typeface="Times New Roman"/>
                          <a:ea typeface="Times New Roman"/>
                        </a:rPr>
                        <a:t>İşlem</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nSpc>
                          <a:spcPct val="150000"/>
                        </a:lnSpc>
                        <a:buNone/>
                      </a:pPr>
                      <a:r>
                        <a:rPr b="1" lang="tr-TR" sz="1400" spc="-1" strike="noStrike">
                          <a:solidFill>
                            <a:srgbClr val="000000"/>
                          </a:solidFill>
                          <a:latin typeface="Times New Roman"/>
                          <a:ea typeface="Times New Roman"/>
                        </a:rPr>
                        <a:t>Operatör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nSpc>
                          <a:spcPct val="150000"/>
                        </a:lnSpc>
                        <a:buNone/>
                      </a:pPr>
                      <a:r>
                        <a:rPr b="1" lang="tr-TR" sz="1400" spc="-1" strike="noStrike">
                          <a:solidFill>
                            <a:srgbClr val="000000"/>
                          </a:solidFill>
                          <a:latin typeface="Times New Roman"/>
                          <a:ea typeface="Times New Roman"/>
                        </a:rPr>
                        <a:t>Karşılaştırma Notasyonu</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nSpc>
                          <a:spcPct val="150000"/>
                        </a:lnSpc>
                        <a:buNone/>
                      </a:pPr>
                      <a:r>
                        <a:rPr b="1" lang="tr-TR" sz="1400" spc="-1" strike="noStrike">
                          <a:solidFill>
                            <a:srgbClr val="000000"/>
                          </a:solidFill>
                          <a:latin typeface="Times New Roman"/>
                          <a:ea typeface="Times New Roman"/>
                        </a:rPr>
                        <a:t>Java Notasyonu</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nSpc>
                          <a:spcPct val="150000"/>
                        </a:lnSpc>
                        <a:buNone/>
                      </a:pPr>
                      <a:r>
                        <a:rPr b="1" lang="tr-TR" sz="1400" spc="-1" strike="noStrike">
                          <a:solidFill>
                            <a:srgbClr val="000000"/>
                          </a:solidFill>
                          <a:latin typeface="Times New Roman"/>
                          <a:ea typeface="Times New Roman"/>
                        </a:rPr>
                        <a:t>Örnek</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nSpc>
                          <a:spcPct val="150000"/>
                        </a:lnSpc>
                        <a:buNone/>
                      </a:pPr>
                      <a:r>
                        <a:rPr b="1" lang="tr-TR" sz="1400" spc="-1" strike="noStrike">
                          <a:solidFill>
                            <a:srgbClr val="000000"/>
                          </a:solidFill>
                          <a:latin typeface="Times New Roman"/>
                          <a:ea typeface="Times New Roman"/>
                        </a:rPr>
                        <a:t>Sonuç</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r>
              <a:tr h="273960">
                <a:tc>
                  <a:txBody>
                    <a:bodyPr lIns="68400" rIns="68400" anchor="t">
                      <a:noAutofit/>
                    </a:bodyPr>
                    <a:p>
                      <a:pPr algn="just">
                        <a:lnSpc>
                          <a:spcPct val="150000"/>
                        </a:lnSpc>
                        <a:buNone/>
                      </a:pPr>
                      <a:r>
                        <a:rPr b="0" lang="tr-TR" sz="1200" spc="-1" strike="noStrike">
                          <a:solidFill>
                            <a:srgbClr val="000000"/>
                          </a:solidFill>
                          <a:latin typeface="Times New Roman"/>
                          <a:ea typeface="Times New Roman"/>
                        </a:rPr>
                        <a:t>Bit düzeyinde VE</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gn="ctr">
                        <a:lnSpc>
                          <a:spcPct val="150000"/>
                        </a:lnSpc>
                        <a:buNone/>
                      </a:pPr>
                      <a:r>
                        <a:rPr b="1" lang="tr-TR" sz="1100" spc="-1" strike="noStrike">
                          <a:solidFill>
                            <a:srgbClr val="000000"/>
                          </a:solidFill>
                          <a:latin typeface="Times New Roman"/>
                          <a:ea typeface="Times New Roman"/>
                        </a:rPr>
                        <a:t>&amp;</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Times New Roman"/>
                          <a:ea typeface="Times New Roman"/>
                        </a:rPr>
                        <a:t>A VE 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Times New Roman"/>
                          <a:ea typeface="Times New Roman"/>
                        </a:rPr>
                        <a:t>A &amp; 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ctr">
                      <a:noAutofit/>
                    </a:bodyPr>
                    <a:p>
                      <a:pPr>
                        <a:lnSpc>
                          <a:spcPct val="115000"/>
                        </a:lnSpc>
                        <a:buNone/>
                      </a:pPr>
                      <a:r>
                        <a:rPr b="0" lang="tr-TR" sz="1100" spc="-1" strike="noStrike">
                          <a:solidFill>
                            <a:srgbClr val="000000"/>
                          </a:solidFill>
                          <a:latin typeface="Times New Roman"/>
                          <a:ea typeface="Times New Roman"/>
                        </a:rPr>
                        <a:t>3 &amp; 5</a:t>
                      </a:r>
                      <a:r>
                        <a:rPr b="0" lang="tr-TR" sz="900" spc="-1" strike="noStrike">
                          <a:solidFill>
                            <a:srgbClr val="000000"/>
                          </a:solidFill>
                          <a:latin typeface="Times New Roman"/>
                          <a:ea typeface="Times New Roman"/>
                        </a:rPr>
                        <a:t>;// 011ve101</a:t>
                      </a:r>
                      <a:endParaRPr b="0" lang="en-US" sz="9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15000"/>
                        </a:lnSpc>
                        <a:buNone/>
                      </a:pPr>
                      <a:r>
                        <a:rPr b="0" lang="tr-TR" sz="1100" spc="-1" strike="noStrike">
                          <a:solidFill>
                            <a:srgbClr val="000000"/>
                          </a:solidFill>
                          <a:latin typeface="Times New Roman"/>
                          <a:ea typeface="Times New Roman"/>
                        </a:rPr>
                        <a:t>1</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anchor="t">
                      <a:noAutofit/>
                    </a:bodyPr>
                    <a:p>
                      <a:pPr algn="just">
                        <a:lnSpc>
                          <a:spcPct val="150000"/>
                        </a:lnSpc>
                        <a:buNone/>
                      </a:pPr>
                      <a:r>
                        <a:rPr b="0" lang="tr-TR" sz="1200" spc="-1" strike="noStrike">
                          <a:solidFill>
                            <a:srgbClr val="000000"/>
                          </a:solidFill>
                          <a:latin typeface="Times New Roman"/>
                          <a:ea typeface="Times New Roman"/>
                        </a:rPr>
                        <a:t>Bit düzeyinde VEYA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gn="ctr">
                        <a:lnSpc>
                          <a:spcPct val="150000"/>
                        </a:lnSpc>
                        <a:buNone/>
                      </a:pPr>
                      <a:r>
                        <a:rPr b="1" lang="tr-TR" sz="1100" spc="-1" strike="noStrike">
                          <a:solidFill>
                            <a:srgbClr val="000000"/>
                          </a:solidFill>
                          <a:latin typeface="Times New Roman"/>
                          <a:ea typeface="Times New Roman"/>
                        </a:rPr>
                        <a:t>|</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Times New Roman"/>
                          <a:ea typeface="Times New Roman"/>
                        </a:rPr>
                        <a:t>A VEYA 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Times New Roman"/>
                          <a:ea typeface="Times New Roman"/>
                        </a:rPr>
                        <a:t>A | 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ctr">
                      <a:noAutofit/>
                    </a:bodyPr>
                    <a:p>
                      <a:pPr>
                        <a:lnSpc>
                          <a:spcPct val="115000"/>
                        </a:lnSpc>
                        <a:buNone/>
                      </a:pPr>
                      <a:r>
                        <a:rPr b="0" lang="tr-TR" sz="1100" spc="-1" strike="noStrike">
                          <a:solidFill>
                            <a:srgbClr val="000000"/>
                          </a:solidFill>
                          <a:latin typeface="Times New Roman"/>
                          <a:ea typeface="Times New Roman"/>
                        </a:rPr>
                        <a:t>3 | 5 </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ctr">
                      <a:noAutofit/>
                    </a:bodyPr>
                    <a:p>
                      <a:pPr>
                        <a:lnSpc>
                          <a:spcPct val="115000"/>
                        </a:lnSpc>
                        <a:buNone/>
                      </a:pPr>
                      <a:r>
                        <a:rPr b="0" lang="tr-TR" sz="1100" spc="-1" strike="noStrike">
                          <a:solidFill>
                            <a:srgbClr val="000000"/>
                          </a:solidFill>
                          <a:latin typeface="Times New Roman"/>
                          <a:ea typeface="Times New Roman"/>
                        </a:rPr>
                        <a:t>7</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anchor="t">
                      <a:noAutofit/>
                    </a:bodyPr>
                    <a:p>
                      <a:pPr algn="just">
                        <a:lnSpc>
                          <a:spcPct val="150000"/>
                        </a:lnSpc>
                        <a:buNone/>
                      </a:pPr>
                      <a:r>
                        <a:rPr b="0" lang="tr-TR" sz="1200" spc="-1" strike="noStrike">
                          <a:solidFill>
                            <a:srgbClr val="000000"/>
                          </a:solidFill>
                          <a:latin typeface="Times New Roman"/>
                          <a:ea typeface="Times New Roman"/>
                        </a:rPr>
                        <a:t>Bit düzeyinde Özel VEYA </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gn="ctr">
                        <a:lnSpc>
                          <a:spcPct val="150000"/>
                        </a:lnSpc>
                        <a:buNone/>
                      </a:pPr>
                      <a:r>
                        <a:rPr b="1" lang="tr-TR" sz="1100" spc="-1" strike="noStrike">
                          <a:solidFill>
                            <a:srgbClr val="000000"/>
                          </a:solidFill>
                          <a:latin typeface="Times New Roman"/>
                          <a:ea typeface="Times New Roman"/>
                        </a:rPr>
                        <a:t>^</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Times New Roman"/>
                          <a:ea typeface="Times New Roman"/>
                        </a:rPr>
                        <a:t>A Özel VEYA 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Times New Roman"/>
                          <a:ea typeface="Times New Roman"/>
                        </a:rPr>
                        <a:t>A ^ 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ctr">
                      <a:noAutofit/>
                    </a:bodyPr>
                    <a:p>
                      <a:pPr>
                        <a:lnSpc>
                          <a:spcPct val="115000"/>
                        </a:lnSpc>
                        <a:buNone/>
                      </a:pPr>
                      <a:r>
                        <a:rPr b="0" lang="tr-TR" sz="1100" spc="-1" strike="noStrike">
                          <a:solidFill>
                            <a:srgbClr val="000000"/>
                          </a:solidFill>
                          <a:latin typeface="Times New Roman"/>
                          <a:ea typeface="Times New Roman"/>
                        </a:rPr>
                        <a:t>3 ^ 5 </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ctr">
                      <a:noAutofit/>
                    </a:bodyPr>
                    <a:p>
                      <a:pPr>
                        <a:lnSpc>
                          <a:spcPct val="115000"/>
                        </a:lnSpc>
                        <a:buNone/>
                      </a:pPr>
                      <a:r>
                        <a:rPr b="0" lang="tr-TR" sz="1100" spc="-1" strike="noStrike">
                          <a:solidFill>
                            <a:srgbClr val="000000"/>
                          </a:solidFill>
                          <a:latin typeface="Times New Roman"/>
                          <a:ea typeface="Times New Roman"/>
                        </a:rPr>
                        <a:t>6</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anchor="t">
                      <a:noAutofit/>
                    </a:bodyPr>
                    <a:p>
                      <a:pPr algn="just">
                        <a:lnSpc>
                          <a:spcPct val="150000"/>
                        </a:lnSpc>
                        <a:buNone/>
                      </a:pPr>
                      <a:r>
                        <a:rPr b="0" lang="tr-TR" sz="1200" spc="-1" strike="noStrike">
                          <a:solidFill>
                            <a:srgbClr val="000000"/>
                          </a:solidFill>
                          <a:latin typeface="Times New Roman"/>
                          <a:ea typeface="Times New Roman"/>
                        </a:rPr>
                        <a:t>Değil veya 1’e tümleyen</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gn="ctr">
                        <a:lnSpc>
                          <a:spcPct val="150000"/>
                        </a:lnSpc>
                        <a:buNone/>
                      </a:pPr>
                      <a:r>
                        <a:rPr b="1" lang="tr-TR" sz="1100" spc="-1" strike="noStrike">
                          <a:solidFill>
                            <a:srgbClr val="000000"/>
                          </a:solidFill>
                          <a:latin typeface="Times New Roman"/>
                          <a:ea typeface="Times New Roman"/>
                        </a:rPr>
                        <a:t>~</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Times New Roman"/>
                          <a:ea typeface="Times New Roman"/>
                        </a:rPr>
                        <a:t>Değil A</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Times New Roman"/>
                          <a:ea typeface="Times New Roman"/>
                        </a:rPr>
                        <a:t>~ A</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ctr">
                      <a:noAutofit/>
                    </a:bodyPr>
                    <a:p>
                      <a:pPr>
                        <a:lnSpc>
                          <a:spcPct val="115000"/>
                        </a:lnSpc>
                        <a:buNone/>
                      </a:pPr>
                      <a:r>
                        <a:rPr b="0" lang="tr-TR" sz="1100" spc="-1" strike="noStrike">
                          <a:solidFill>
                            <a:srgbClr val="000000"/>
                          </a:solidFill>
                          <a:latin typeface="Times New Roman"/>
                          <a:ea typeface="Times New Roman"/>
                        </a:rPr>
                        <a:t>~3 </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ctr">
                      <a:noAutofit/>
                    </a:bodyPr>
                    <a:p>
                      <a:pPr>
                        <a:lnSpc>
                          <a:spcPct val="115000"/>
                        </a:lnSpc>
                        <a:buNone/>
                      </a:pPr>
                      <a:r>
                        <a:rPr b="0" lang="tr-TR" sz="1100" spc="-1" strike="noStrike">
                          <a:solidFill>
                            <a:srgbClr val="000000"/>
                          </a:solidFill>
                          <a:latin typeface="Times New Roman"/>
                          <a:ea typeface="Times New Roman"/>
                        </a:rPr>
                        <a:t>-4</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anchor="t">
                      <a:noAutofit/>
                    </a:bodyPr>
                    <a:p>
                      <a:pPr algn="just">
                        <a:lnSpc>
                          <a:spcPct val="150000"/>
                        </a:lnSpc>
                        <a:buNone/>
                      </a:pPr>
                      <a:r>
                        <a:rPr b="0" lang="tr-TR" sz="1200" spc="-1" strike="noStrike">
                          <a:solidFill>
                            <a:srgbClr val="000000"/>
                          </a:solidFill>
                          <a:latin typeface="Times New Roman"/>
                          <a:ea typeface="Times New Roman"/>
                        </a:rPr>
                        <a:t>Sola kaydır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gn="ctr">
                        <a:lnSpc>
                          <a:spcPct val="150000"/>
                        </a:lnSpc>
                        <a:buNone/>
                      </a:pPr>
                      <a:r>
                        <a:rPr b="1" lang="tr-TR" sz="1100" spc="-1" strike="noStrike">
                          <a:solidFill>
                            <a:srgbClr val="000000"/>
                          </a:solidFill>
                          <a:latin typeface="Times New Roman"/>
                          <a:ea typeface="Times New Roman"/>
                        </a:rPr>
                        <a:t>&lt;&lt; </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Times New Roman"/>
                          <a:ea typeface="Times New Roman"/>
                        </a:rPr>
                        <a:t>A &lt;&lt; basamak</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Times New Roman"/>
                          <a:ea typeface="Times New Roman"/>
                        </a:rPr>
                        <a:t>A &lt;&lt; değer</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ctr">
                      <a:noAutofit/>
                    </a:bodyPr>
                    <a:p>
                      <a:pPr>
                        <a:lnSpc>
                          <a:spcPct val="115000"/>
                        </a:lnSpc>
                        <a:buNone/>
                      </a:pPr>
                      <a:r>
                        <a:rPr b="0" lang="tr-TR" sz="1100" spc="-1" strike="noStrike">
                          <a:solidFill>
                            <a:srgbClr val="000000"/>
                          </a:solidFill>
                          <a:latin typeface="Times New Roman"/>
                          <a:ea typeface="Times New Roman"/>
                        </a:rPr>
                        <a:t>3 &lt;&lt; 2</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ctr">
                      <a:noAutofit/>
                    </a:bodyPr>
                    <a:p>
                      <a:pPr>
                        <a:lnSpc>
                          <a:spcPct val="115000"/>
                        </a:lnSpc>
                        <a:buNone/>
                      </a:pPr>
                      <a:r>
                        <a:rPr b="0" lang="tr-TR" sz="1100" spc="-1" strike="noStrike">
                          <a:solidFill>
                            <a:srgbClr val="000000"/>
                          </a:solidFill>
                          <a:latin typeface="Times New Roman"/>
                          <a:ea typeface="Times New Roman"/>
                        </a:rPr>
                        <a:t>12</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anchor="t">
                      <a:noAutofit/>
                    </a:bodyPr>
                    <a:p>
                      <a:pPr algn="just">
                        <a:lnSpc>
                          <a:spcPct val="150000"/>
                        </a:lnSpc>
                        <a:buNone/>
                      </a:pPr>
                      <a:r>
                        <a:rPr b="0" lang="tr-TR" sz="1200" spc="-1" strike="noStrike">
                          <a:solidFill>
                            <a:srgbClr val="000000"/>
                          </a:solidFill>
                          <a:latin typeface="Times New Roman"/>
                          <a:ea typeface="Times New Roman"/>
                        </a:rPr>
                        <a:t>Sağa kaydır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gn="ctr">
                        <a:lnSpc>
                          <a:spcPct val="150000"/>
                        </a:lnSpc>
                        <a:buNone/>
                      </a:pPr>
                      <a:r>
                        <a:rPr b="1" lang="tr-TR" sz="1100" spc="-1" strike="noStrike">
                          <a:solidFill>
                            <a:srgbClr val="000000"/>
                          </a:solidFill>
                          <a:latin typeface="Times New Roman"/>
                          <a:ea typeface="Times New Roman"/>
                        </a:rPr>
                        <a:t>&gt;&gt; </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Times New Roman"/>
                          <a:ea typeface="Times New Roman"/>
                        </a:rPr>
                        <a:t>A &gt;&gt; basamak</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Times New Roman"/>
                          <a:ea typeface="Times New Roman"/>
                        </a:rPr>
                        <a:t>A &gt;&gt; değer</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ctr">
                      <a:noAutofit/>
                    </a:bodyPr>
                    <a:p>
                      <a:pPr>
                        <a:lnSpc>
                          <a:spcPct val="115000"/>
                        </a:lnSpc>
                        <a:buNone/>
                      </a:pPr>
                      <a:r>
                        <a:rPr b="0" lang="tr-TR" sz="1100" spc="-1" strike="noStrike">
                          <a:solidFill>
                            <a:srgbClr val="000000"/>
                          </a:solidFill>
                          <a:latin typeface="Times New Roman"/>
                          <a:ea typeface="Times New Roman"/>
                        </a:rPr>
                        <a:t>9 &gt;&gt; 2</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ctr">
                      <a:noAutofit/>
                    </a:bodyPr>
                    <a:p>
                      <a:pPr>
                        <a:lnSpc>
                          <a:spcPct val="115000"/>
                        </a:lnSpc>
                        <a:buNone/>
                      </a:pPr>
                      <a:r>
                        <a:rPr b="0" lang="tr-TR" sz="1100" spc="-1" strike="noStrike">
                          <a:solidFill>
                            <a:srgbClr val="000000"/>
                          </a:solidFill>
                          <a:latin typeface="Times New Roman"/>
                          <a:ea typeface="Times New Roman"/>
                        </a:rPr>
                        <a:t>2</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547560">
                <a:tc>
                  <a:txBody>
                    <a:bodyPr lIns="68400" rIns="68400" anchor="t">
                      <a:noAutofit/>
                    </a:bodyPr>
                    <a:p>
                      <a:pPr algn="just">
                        <a:lnSpc>
                          <a:spcPct val="150000"/>
                        </a:lnSpc>
                        <a:buNone/>
                      </a:pPr>
                      <a:r>
                        <a:rPr b="0" lang="tr-TR" sz="1200" spc="-1" strike="noStrike">
                          <a:solidFill>
                            <a:srgbClr val="000000"/>
                          </a:solidFill>
                          <a:latin typeface="Times New Roman"/>
                          <a:ea typeface="Times New Roman"/>
                        </a:rPr>
                        <a:t>Sağa kaydır</a:t>
                      </a:r>
                      <a:endParaRPr b="0" lang="en-US" sz="1200" spc="-1" strike="noStrike">
                        <a:latin typeface="Arial"/>
                      </a:endParaRPr>
                    </a:p>
                    <a:p>
                      <a:pPr algn="just">
                        <a:lnSpc>
                          <a:spcPct val="150000"/>
                        </a:lnSpc>
                        <a:buNone/>
                      </a:pPr>
                      <a:r>
                        <a:rPr b="0" lang="tr-TR" sz="1200" spc="-1" strike="noStrike">
                          <a:solidFill>
                            <a:srgbClr val="000000"/>
                          </a:solidFill>
                          <a:latin typeface="Times New Roman"/>
                          <a:ea typeface="Times New Roman"/>
                        </a:rPr>
                        <a:t>(işaretsiz sayılar için)</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gn="ctr">
                        <a:lnSpc>
                          <a:spcPct val="150000"/>
                        </a:lnSpc>
                        <a:buNone/>
                      </a:pPr>
                      <a:r>
                        <a:rPr b="1" lang="tr-TR" sz="1100" spc="-1" strike="noStrike">
                          <a:solidFill>
                            <a:srgbClr val="000000"/>
                          </a:solidFill>
                          <a:latin typeface="Times New Roman"/>
                          <a:ea typeface="Times New Roman"/>
                        </a:rPr>
                        <a:t>&gt;&gt;&gt; </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Times New Roman"/>
                          <a:ea typeface="Times New Roman"/>
                        </a:rPr>
                        <a:t>A &gt;&gt;&gt; basamak</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Times New Roman"/>
                          <a:ea typeface="Times New Roman"/>
                        </a:rPr>
                        <a:t>A &gt;&gt;&gt; değer</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ctr">
                      <a:noAutofit/>
                    </a:bodyPr>
                    <a:p>
                      <a:pPr>
                        <a:lnSpc>
                          <a:spcPct val="115000"/>
                        </a:lnSpc>
                        <a:buNone/>
                      </a:pPr>
                      <a:r>
                        <a:rPr b="0" lang="tr-TR" sz="1100" spc="-1" strike="noStrike">
                          <a:solidFill>
                            <a:srgbClr val="000000"/>
                          </a:solidFill>
                          <a:latin typeface="Times New Roman"/>
                          <a:ea typeface="Times New Roman"/>
                        </a:rPr>
                        <a:t>-4 &gt;&gt;&gt; 28 </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ctr">
                      <a:noAutofit/>
                    </a:bodyPr>
                    <a:p>
                      <a:pPr>
                        <a:lnSpc>
                          <a:spcPct val="115000"/>
                        </a:lnSpc>
                        <a:buNone/>
                      </a:pPr>
                      <a:r>
                        <a:rPr b="0" lang="tr-TR" sz="1100" spc="-1" strike="noStrike">
                          <a:solidFill>
                            <a:srgbClr val="000000"/>
                          </a:solidFill>
                          <a:latin typeface="Times New Roman"/>
                          <a:ea typeface="Times New Roman"/>
                        </a:rPr>
                        <a:t>15</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Akış Çizelgesi: Belge 28"/>
          <p:cNvSpPr/>
          <p:nvPr/>
        </p:nvSpPr>
        <p:spPr>
          <a:xfrm>
            <a:off x="5364000" y="4177440"/>
            <a:ext cx="3671640" cy="1054440"/>
          </a:xfrm>
          <a:prstGeom prst="flowChartDocument">
            <a:avLst/>
          </a:prstGeom>
          <a:solidFill>
            <a:srgbClr val="4e67c8"/>
          </a:solidFill>
          <a:ln>
            <a:solidFill>
              <a:srgbClr val="1e2e68"/>
            </a:solidFill>
            <a:round/>
          </a:ln>
        </p:spPr>
        <p:style>
          <a:lnRef idx="2">
            <a:schemeClr val="accent1">
              <a:shade val="50000"/>
            </a:schemeClr>
          </a:lnRef>
          <a:fillRef idx="1">
            <a:schemeClr val="accent1"/>
          </a:fillRef>
          <a:effectRef idx="0">
            <a:schemeClr val="accent1"/>
          </a:effectRef>
          <a:fontRef idx="minor"/>
        </p:style>
      </p:sp>
      <p:grpSp>
        <p:nvGrpSpPr>
          <p:cNvPr id="364" name="Grup 11"/>
          <p:cNvGrpSpPr/>
          <p:nvPr/>
        </p:nvGrpSpPr>
        <p:grpSpPr>
          <a:xfrm>
            <a:off x="0" y="-6120"/>
            <a:ext cx="9143280" cy="695160"/>
            <a:chOff x="0" y="-6120"/>
            <a:chExt cx="9143280" cy="695160"/>
          </a:xfrm>
        </p:grpSpPr>
        <p:sp>
          <p:nvSpPr>
            <p:cNvPr id="365" name="Başlık 1"/>
            <p:cNvSpPr/>
            <p:nvPr/>
          </p:nvSpPr>
          <p:spPr>
            <a:xfrm>
              <a:off x="0" y="234720"/>
              <a:ext cx="9143280" cy="45432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74000"/>
            </a:bodyPr>
            <a:p>
              <a:pPr algn="ctr">
                <a:lnSpc>
                  <a:spcPct val="100000"/>
                </a:lnSpc>
                <a:buNone/>
              </a:pPr>
              <a:r>
                <a:rPr b="1" lang="tr-TR" sz="3200" spc="46" strike="noStrike">
                  <a:solidFill>
                    <a:srgbClr val="fbfcfd">
                      <a:alpha val="95000"/>
                    </a:srgbClr>
                  </a:solidFill>
                  <a:latin typeface="Trebuchet MS"/>
                  <a:ea typeface="DejaVu Sans"/>
                </a:rPr>
                <a:t>Bit İşlem Operatörleri</a:t>
              </a:r>
              <a:endParaRPr b="0" lang="en-US" sz="3200" spc="-1" strike="noStrike">
                <a:latin typeface="Arial"/>
              </a:endParaRPr>
            </a:p>
          </p:txBody>
        </p:sp>
        <p:grpSp>
          <p:nvGrpSpPr>
            <p:cNvPr id="366" name="Grup 13"/>
            <p:cNvGrpSpPr/>
            <p:nvPr/>
          </p:nvGrpSpPr>
          <p:grpSpPr>
            <a:xfrm>
              <a:off x="0" y="-3600"/>
              <a:ext cx="9143280" cy="235440"/>
              <a:chOff x="0" y="-3600"/>
              <a:chExt cx="9143280" cy="235440"/>
            </a:xfrm>
          </p:grpSpPr>
          <p:sp>
            <p:nvSpPr>
              <p:cNvPr id="367" name="Dikdörtgen 15"/>
              <p:cNvSpPr/>
              <p:nvPr/>
            </p:nvSpPr>
            <p:spPr>
              <a:xfrm>
                <a:off x="0" y="-3600"/>
                <a:ext cx="9143280" cy="235440"/>
              </a:xfrm>
              <a:prstGeom prst="rect">
                <a:avLst/>
              </a:prstGeom>
              <a:solidFill>
                <a:srgbClr val="92d050"/>
              </a:solidFill>
              <a:ln w="25400">
                <a:noFill/>
              </a:ln>
            </p:spPr>
            <p:style>
              <a:lnRef idx="0"/>
              <a:fillRef idx="0"/>
              <a:effectRef idx="0"/>
              <a:fontRef idx="minor"/>
            </p:style>
          </p:sp>
          <p:grpSp>
            <p:nvGrpSpPr>
              <p:cNvPr id="368" name="Group 9"/>
              <p:cNvGrpSpPr/>
              <p:nvPr/>
            </p:nvGrpSpPr>
            <p:grpSpPr>
              <a:xfrm>
                <a:off x="24840" y="5400"/>
                <a:ext cx="933480" cy="199440"/>
                <a:chOff x="24840" y="5400"/>
                <a:chExt cx="933480" cy="199440"/>
              </a:xfrm>
            </p:grpSpPr>
            <p:sp>
              <p:nvSpPr>
                <p:cNvPr id="369" name="AutoShape 8"/>
                <p:cNvSpPr/>
                <p:nvPr/>
              </p:nvSpPr>
              <p:spPr>
                <a:xfrm>
                  <a:off x="600480" y="5400"/>
                  <a:ext cx="357840" cy="186120"/>
                </a:xfrm>
                <a:prstGeom prst="rect">
                  <a:avLst/>
                </a:prstGeom>
                <a:noFill/>
                <a:ln w="0">
                  <a:noFill/>
                </a:ln>
              </p:spPr>
              <p:style>
                <a:lnRef idx="0"/>
                <a:fillRef idx="0"/>
                <a:effectRef idx="0"/>
                <a:fontRef idx="minor"/>
              </p:style>
            </p:sp>
            <p:sp>
              <p:nvSpPr>
                <p:cNvPr id="370" name="Freeform 10"/>
                <p:cNvSpPr/>
                <p:nvPr/>
              </p:nvSpPr>
              <p:spPr>
                <a:xfrm>
                  <a:off x="24840" y="23400"/>
                  <a:ext cx="355680" cy="1814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71" name="Metin kutusu 14"/>
            <p:cNvSpPr/>
            <p:nvPr/>
          </p:nvSpPr>
          <p:spPr>
            <a:xfrm>
              <a:off x="380880" y="-612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ea typeface="DejaVu Sans"/>
                </a:rPr>
                <a:t>Bit İşlem Operatörlerini öğreneceksiniz</a:t>
              </a:r>
              <a:endParaRPr b="0" lang="en-US" sz="1400" spc="-1" strike="noStrike">
                <a:latin typeface="Arial"/>
              </a:endParaRPr>
            </a:p>
          </p:txBody>
        </p:sp>
      </p:grpSp>
      <p:sp>
        <p:nvSpPr>
          <p:cNvPr id="372" name="Dikdörtgen 8"/>
          <p:cNvSpPr/>
          <p:nvPr/>
        </p:nvSpPr>
        <p:spPr>
          <a:xfrm>
            <a:off x="205560" y="2685960"/>
            <a:ext cx="8551080" cy="638280"/>
          </a:xfrm>
          <a:prstGeom prst="rect">
            <a:avLst/>
          </a:prstGeom>
          <a:solidFill>
            <a:schemeClr val="accent5">
              <a:lumMod val="20000"/>
              <a:lumOff val="80000"/>
            </a:schemeClr>
          </a:solidFill>
          <a:ln w="0">
            <a:noFill/>
          </a:ln>
        </p:spPr>
        <p:style>
          <a:lnRef idx="0"/>
          <a:fillRef idx="0"/>
          <a:effectRef idx="0"/>
          <a:fontRef idx="minor"/>
        </p:style>
        <p:txBody>
          <a:bodyPr lIns="90000" rIns="90000" tIns="45000" bIns="45000" anchor="t">
            <a:spAutoFit/>
          </a:bodyPr>
          <a:p>
            <a:pPr algn="just">
              <a:lnSpc>
                <a:spcPct val="100000"/>
              </a:lnSpc>
              <a:buNone/>
            </a:pPr>
            <a:r>
              <a:rPr b="0" lang="tr-TR" sz="1800" spc="-1" strike="noStrike">
                <a:solidFill>
                  <a:srgbClr val="000000"/>
                </a:solidFill>
                <a:latin typeface="Times New Roman"/>
                <a:ea typeface="DejaVu Sans"/>
              </a:rPr>
              <a:t>Bit işlem operatörlerinin atama operatörleri ile birleşiminden oluşan </a:t>
            </a:r>
            <a:r>
              <a:rPr b="1" lang="tr-TR" sz="1800" spc="-1" strike="noStrike">
                <a:solidFill>
                  <a:srgbClr val="ff0000"/>
                </a:solidFill>
                <a:latin typeface="Times New Roman"/>
                <a:ea typeface="DejaVu Sans"/>
              </a:rPr>
              <a:t>‘&gt;&gt;= ,    &lt;&lt;=,     &gt;&gt;&gt;=, &amp;=     ^=     |= </a:t>
            </a:r>
            <a:r>
              <a:rPr b="0" lang="tr-TR" sz="1800" spc="-1" strike="noStrike">
                <a:solidFill>
                  <a:srgbClr val="000000"/>
                </a:solidFill>
                <a:latin typeface="Times New Roman"/>
                <a:ea typeface="DejaVu Sans"/>
              </a:rPr>
              <a:t>’ operatörlerini de kullanabilirsiniz.</a:t>
            </a:r>
            <a:endParaRPr b="0" lang="en-US" sz="1800" spc="-1" strike="noStrike">
              <a:latin typeface="Arial"/>
            </a:endParaRPr>
          </a:p>
        </p:txBody>
      </p:sp>
      <p:sp>
        <p:nvSpPr>
          <p:cNvPr id="373" name="Dikdörtgen 1"/>
          <p:cNvSpPr/>
          <p:nvPr/>
        </p:nvSpPr>
        <p:spPr>
          <a:xfrm>
            <a:off x="76680" y="689400"/>
            <a:ext cx="8680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800" spc="-1" strike="noStrike">
                <a:solidFill>
                  <a:srgbClr val="000000"/>
                </a:solidFill>
                <a:latin typeface="Trebuchet MS"/>
                <a:ea typeface="DejaVu Sans"/>
              </a:rPr>
              <a:t>Bit işlem operatörlerinin mantıksal işlevini bir tablo halinde örneklersek;</a:t>
            </a:r>
            <a:endParaRPr b="0" lang="en-US" sz="1800" spc="-1" strike="noStrike">
              <a:latin typeface="Arial"/>
            </a:endParaRPr>
          </a:p>
        </p:txBody>
      </p:sp>
      <p:sp>
        <p:nvSpPr>
          <p:cNvPr id="374" name="Dikdörtgen 3"/>
          <p:cNvSpPr/>
          <p:nvPr/>
        </p:nvSpPr>
        <p:spPr>
          <a:xfrm>
            <a:off x="991080" y="1115280"/>
            <a:ext cx="6696000" cy="1461240"/>
          </a:xfrm>
          <a:prstGeom prst="rect">
            <a:avLst/>
          </a:prstGeom>
          <a:noFill/>
          <a:ln w="0">
            <a:noFill/>
          </a:ln>
        </p:spPr>
        <p:style>
          <a:lnRef idx="0"/>
          <a:fillRef idx="0"/>
          <a:effectRef idx="0"/>
          <a:fontRef idx="minor"/>
        </p:style>
        <p:txBody>
          <a:bodyPr lIns="90000" rIns="90000" tIns="45000" bIns="45000" anchor="t">
            <a:spAutoFit/>
          </a:bodyPr>
          <a:p>
            <a:pPr marL="44964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1" lang="tr-TR" sz="1800" spc="-1" strike="noStrike">
                <a:solidFill>
                  <a:srgbClr val="000000"/>
                </a:solidFill>
                <a:latin typeface="Courier New"/>
                <a:ea typeface="Times New Roman"/>
              </a:rPr>
              <a:t>A       B       A|B     A&amp;B     </a:t>
            </a:r>
            <a:r>
              <a:rPr b="1" lang="tr-TR" sz="1800" spc="-1" strike="noStrike">
                <a:solidFill>
                  <a:srgbClr val="ff0000"/>
                </a:solidFill>
                <a:latin typeface="Courier New"/>
                <a:ea typeface="Times New Roman"/>
              </a:rPr>
              <a:t>A^B</a:t>
            </a:r>
            <a:r>
              <a:rPr b="1" lang="tr-TR" sz="1800" spc="-1" strike="noStrike">
                <a:solidFill>
                  <a:srgbClr val="000000"/>
                </a:solidFill>
                <a:latin typeface="Courier New"/>
                <a:ea typeface="Times New Roman"/>
              </a:rPr>
              <a:t>     ~A</a:t>
            </a:r>
            <a:endParaRPr b="0" lang="en-US" sz="1800" spc="-1" strike="noStrike">
              <a:latin typeface="Arial"/>
            </a:endParaRPr>
          </a:p>
          <a:p>
            <a:pPr marL="44964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tr-TR" sz="1800" spc="-1" strike="noStrike">
                <a:solidFill>
                  <a:srgbClr val="000000"/>
                </a:solidFill>
                <a:latin typeface="Courier New"/>
                <a:ea typeface="Times New Roman"/>
              </a:rPr>
              <a:t>0       0        0       0       0       1</a:t>
            </a:r>
            <a:endParaRPr b="0" lang="en-US" sz="1800" spc="-1" strike="noStrike">
              <a:latin typeface="Arial"/>
            </a:endParaRPr>
          </a:p>
          <a:p>
            <a:pPr marL="44964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tr-TR" sz="1800" spc="-1" strike="noStrike">
                <a:solidFill>
                  <a:srgbClr val="ff0000"/>
                </a:solidFill>
                <a:latin typeface="Courier New"/>
                <a:ea typeface="Times New Roman"/>
              </a:rPr>
              <a:t>1       0</a:t>
            </a:r>
            <a:r>
              <a:rPr b="0" lang="tr-TR" sz="1800" spc="-1" strike="noStrike">
                <a:solidFill>
                  <a:srgbClr val="000000"/>
                </a:solidFill>
                <a:latin typeface="Courier New"/>
                <a:ea typeface="Times New Roman"/>
              </a:rPr>
              <a:t>        1       0      </a:t>
            </a:r>
            <a:r>
              <a:rPr b="0" lang="tr-TR" sz="1800" spc="-1" strike="noStrike">
                <a:solidFill>
                  <a:srgbClr val="ff0000"/>
                </a:solidFill>
                <a:latin typeface="Courier New"/>
                <a:ea typeface="Times New Roman"/>
              </a:rPr>
              <a:t> 1</a:t>
            </a:r>
            <a:r>
              <a:rPr b="0" lang="tr-TR" sz="1800" spc="-1" strike="noStrike">
                <a:solidFill>
                  <a:srgbClr val="000000"/>
                </a:solidFill>
                <a:latin typeface="Courier New"/>
                <a:ea typeface="Times New Roman"/>
              </a:rPr>
              <a:t>       0</a:t>
            </a:r>
            <a:endParaRPr b="0" lang="en-US" sz="1800" spc="-1" strike="noStrike">
              <a:latin typeface="Arial"/>
            </a:endParaRPr>
          </a:p>
          <a:p>
            <a:pPr marL="44964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tr-TR" sz="1800" spc="-1" strike="noStrike">
                <a:solidFill>
                  <a:srgbClr val="ff0000"/>
                </a:solidFill>
                <a:latin typeface="Courier New"/>
                <a:ea typeface="Times New Roman"/>
              </a:rPr>
              <a:t>0       1</a:t>
            </a:r>
            <a:r>
              <a:rPr b="0" lang="tr-TR" sz="1800" spc="-1" strike="noStrike">
                <a:solidFill>
                  <a:srgbClr val="000000"/>
                </a:solidFill>
                <a:latin typeface="Courier New"/>
                <a:ea typeface="Times New Roman"/>
              </a:rPr>
              <a:t>        1       0       </a:t>
            </a:r>
            <a:r>
              <a:rPr b="0" lang="tr-TR" sz="1800" spc="-1" strike="noStrike">
                <a:solidFill>
                  <a:srgbClr val="ff0000"/>
                </a:solidFill>
                <a:latin typeface="Courier New"/>
                <a:ea typeface="Times New Roman"/>
              </a:rPr>
              <a:t>1</a:t>
            </a:r>
            <a:r>
              <a:rPr b="0" lang="tr-TR" sz="1800" spc="-1" strike="noStrike">
                <a:solidFill>
                  <a:srgbClr val="000000"/>
                </a:solidFill>
                <a:latin typeface="Courier New"/>
                <a:ea typeface="Times New Roman"/>
              </a:rPr>
              <a:t>       1</a:t>
            </a:r>
            <a:endParaRPr b="0" lang="en-US" sz="1800" spc="-1" strike="noStrike">
              <a:latin typeface="Arial"/>
            </a:endParaRPr>
          </a:p>
          <a:p>
            <a:pPr marL="44964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tr-TR" sz="1800" spc="-1" strike="noStrike">
                <a:solidFill>
                  <a:srgbClr val="000000"/>
                </a:solidFill>
                <a:latin typeface="Courier New"/>
                <a:ea typeface="Times New Roman"/>
              </a:rPr>
              <a:t>1       1        1       1       0       0</a:t>
            </a:r>
            <a:endParaRPr b="0" lang="en-US" sz="1800" spc="-1" strike="noStrike">
              <a:latin typeface="Arial"/>
            </a:endParaRPr>
          </a:p>
        </p:txBody>
      </p:sp>
      <p:sp>
        <p:nvSpPr>
          <p:cNvPr id="375" name="Rectangle 3"/>
          <p:cNvSpPr/>
          <p:nvPr/>
        </p:nvSpPr>
        <p:spPr>
          <a:xfrm>
            <a:off x="203040" y="3430080"/>
            <a:ext cx="8543880" cy="576000"/>
          </a:xfrm>
          <a:prstGeom prst="rect">
            <a:avLst/>
          </a:prstGeom>
          <a:solidFill>
            <a:schemeClr val="accent3">
              <a:lumMod val="40000"/>
              <a:lumOff val="60000"/>
            </a:schemeClr>
          </a:solidFill>
          <a:ln w="9525">
            <a:solidFill>
              <a:srgbClr val="d85c00"/>
            </a:solidFill>
            <a:prstDash val="dashDot"/>
            <a:miter/>
          </a:ln>
        </p:spPr>
        <p:style>
          <a:lnRef idx="0"/>
          <a:fillRef idx="0"/>
          <a:effectRef idx="0"/>
          <a:fontRef idx="minor"/>
        </p:style>
        <p:txBody>
          <a:bodyPr numCol="1" spcCol="0" lIns="90000" rIns="90000" tIns="45000" bIns="45000" anchor="ctr">
            <a:spAutoFit/>
          </a:bodyPr>
          <a:p>
            <a:pPr algn="just">
              <a:lnSpc>
                <a:spcPct val="100000"/>
              </a:lnSpc>
              <a:buNone/>
              <a:tabLst>
                <a:tab algn="l" pos="0"/>
              </a:tabLst>
            </a:pPr>
            <a:r>
              <a:rPr b="1" lang="tr-TR" sz="1600" spc="-1" strike="noStrike">
                <a:solidFill>
                  <a:srgbClr val="000000"/>
                </a:solidFill>
                <a:latin typeface="Times New Roman"/>
                <a:ea typeface="Times New Roman"/>
              </a:rPr>
              <a:t>Not:</a:t>
            </a:r>
            <a:r>
              <a:rPr b="0" lang="tr-TR" sz="1600" spc="-1" strike="noStrike">
                <a:solidFill>
                  <a:srgbClr val="000000"/>
                </a:solidFill>
                <a:latin typeface="Times New Roman"/>
                <a:ea typeface="Times New Roman"/>
              </a:rPr>
              <a:t> Herhangi bir tamsayıyı ikili sayı formatında 32 bit halinde String ifade şeklinde ekranda görmek için “</a:t>
            </a:r>
            <a:r>
              <a:rPr b="1" lang="tr-TR" sz="1600" spc="-1" strike="noStrike">
                <a:solidFill>
                  <a:srgbClr val="000000"/>
                </a:solidFill>
                <a:latin typeface="Times New Roman"/>
                <a:ea typeface="Times New Roman"/>
              </a:rPr>
              <a:t>Integer.toBinaryString(sayi)</a:t>
            </a:r>
            <a:r>
              <a:rPr b="0" lang="tr-TR" sz="1600" spc="-1" strike="noStrike">
                <a:solidFill>
                  <a:srgbClr val="000000"/>
                </a:solidFill>
                <a:latin typeface="Times New Roman"/>
                <a:ea typeface="Times New Roman"/>
              </a:rPr>
              <a:t>” komutunu kullanmamız gerekir. </a:t>
            </a:r>
            <a:endParaRPr b="0" lang="en-US" sz="1600" spc="-1" strike="noStrike">
              <a:latin typeface="Arial"/>
            </a:endParaRPr>
          </a:p>
        </p:txBody>
      </p:sp>
      <p:sp>
        <p:nvSpPr>
          <p:cNvPr id="376" name="Dikdörtgen 7"/>
          <p:cNvSpPr/>
          <p:nvPr/>
        </p:nvSpPr>
        <p:spPr>
          <a:xfrm>
            <a:off x="196920" y="4294080"/>
            <a:ext cx="7254720" cy="2342880"/>
          </a:xfrm>
          <a:prstGeom prst="rect">
            <a:avLst/>
          </a:prstGeom>
          <a:noFill/>
          <a:ln w="0">
            <a:noFill/>
          </a:ln>
        </p:spPr>
        <p:style>
          <a:lnRef idx="0"/>
          <a:fillRef idx="0"/>
          <a:effectRef idx="0"/>
          <a:fontRef idx="minor"/>
        </p:style>
        <p:txBody>
          <a:bodyPr lIns="90000" rIns="90000" tIns="45000" bIns="45000" anchor="t">
            <a:spAutoFit/>
          </a:bodyPr>
          <a:p>
            <a:pPr marL="449640" algn="just">
              <a:lnSpc>
                <a:spcPct val="100000"/>
              </a:lnSpc>
              <a:spcAft>
                <a:spcPts val="601"/>
              </a:spcAft>
              <a:buNone/>
            </a:pPr>
            <a:r>
              <a:rPr b="1" lang="tr-TR" sz="1200" spc="-1" strike="noStrike">
                <a:solidFill>
                  <a:srgbClr val="000000"/>
                </a:solidFill>
                <a:latin typeface="Courier New"/>
                <a:ea typeface="Times New Roman"/>
              </a:rPr>
              <a:t>public class test2 {</a:t>
            </a:r>
            <a:endParaRPr b="0" lang="en-US" sz="1200" spc="-1" strike="noStrike">
              <a:latin typeface="Arial"/>
            </a:endParaRPr>
          </a:p>
          <a:p>
            <a:pPr marL="449640" algn="just">
              <a:lnSpc>
                <a:spcPct val="100000"/>
              </a:lnSpc>
              <a:spcAft>
                <a:spcPts val="601"/>
              </a:spcAft>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public static void main(String[] args) {</a:t>
            </a:r>
            <a:endParaRPr b="0" lang="en-US" sz="1200" spc="-1" strike="noStrike">
              <a:latin typeface="Arial"/>
            </a:endParaRPr>
          </a:p>
          <a:p>
            <a:pPr marL="449640" algn="just">
              <a:lnSpc>
                <a:spcPct val="100000"/>
              </a:lnSpc>
              <a:spcAft>
                <a:spcPts val="601"/>
              </a:spcAft>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int x = 2; //10 (ikili)</a:t>
            </a:r>
            <a:endParaRPr b="0" lang="en-US" sz="1200" spc="-1" strike="noStrike">
              <a:latin typeface="Arial"/>
            </a:endParaRPr>
          </a:p>
          <a:p>
            <a:pPr marL="449640" algn="just">
              <a:lnSpc>
                <a:spcPct val="100000"/>
              </a:lnSpc>
              <a:spcAft>
                <a:spcPts val="601"/>
              </a:spcAft>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int y = 3; //11 (ikili)</a:t>
            </a:r>
            <a:endParaRPr b="0" lang="en-US" sz="1200" spc="-1" strike="noStrike">
              <a:latin typeface="Arial"/>
            </a:endParaRPr>
          </a:p>
          <a:p>
            <a:pPr marL="449640" algn="just">
              <a:lnSpc>
                <a:spcPct val="100000"/>
              </a:lnSpc>
              <a:spcAft>
                <a:spcPts val="601"/>
              </a:spcAft>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System.out.println("10 &amp; 11 = "+ Integer.toBinaryString (x&amp;y));</a:t>
            </a:r>
            <a:endParaRPr b="0" lang="en-US" sz="1200" spc="-1" strike="noStrike">
              <a:latin typeface="Arial"/>
            </a:endParaRPr>
          </a:p>
          <a:p>
            <a:pPr marL="449640" algn="just">
              <a:lnSpc>
                <a:spcPct val="100000"/>
              </a:lnSpc>
              <a:spcAft>
                <a:spcPts val="601"/>
              </a:spcAft>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System.out.println("10 | 11 = "+ Integer.toBinaryString (x|y));</a:t>
            </a:r>
            <a:endParaRPr b="0" lang="en-US" sz="1200" spc="-1" strike="noStrike">
              <a:latin typeface="Arial"/>
            </a:endParaRPr>
          </a:p>
          <a:p>
            <a:pPr marL="449640" algn="just">
              <a:lnSpc>
                <a:spcPct val="100000"/>
              </a:lnSpc>
              <a:spcAft>
                <a:spcPts val="601"/>
              </a:spcAft>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System.out.println("10 ^ 11 = "+ Integer.toBinaryString (x^y));</a:t>
            </a:r>
            <a:endParaRPr b="0" lang="en-US" sz="1200" spc="-1" strike="noStrike">
              <a:latin typeface="Arial"/>
            </a:endParaRPr>
          </a:p>
          <a:p>
            <a:pPr marL="449640" algn="just">
              <a:lnSpc>
                <a:spcPct val="100000"/>
              </a:lnSpc>
              <a:spcAft>
                <a:spcPts val="601"/>
              </a:spcAft>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System.out.println(" ~10 = "+ Integer.toBinaryString (~x));</a:t>
            </a:r>
            <a:endParaRPr b="0" lang="en-US" sz="1200" spc="-1" strike="noStrike">
              <a:latin typeface="Arial"/>
            </a:endParaRPr>
          </a:p>
          <a:p>
            <a:pPr marL="449640" algn="just">
              <a:lnSpc>
                <a:spcPct val="100000"/>
              </a:lnSpc>
              <a:spcAft>
                <a:spcPts val="601"/>
              </a:spcAft>
              <a:buNone/>
            </a:pPr>
            <a:r>
              <a:rPr b="0" lang="tr-TR" sz="1200" spc="-1" strike="noStrike">
                <a:solidFill>
                  <a:srgbClr val="000000"/>
                </a:solidFill>
                <a:latin typeface="Courier New"/>
                <a:ea typeface="Times New Roman"/>
              </a:rPr>
              <a:t> </a:t>
            </a:r>
            <a:r>
              <a:rPr b="1" lang="tr-TR" sz="1200" spc="-1" strike="noStrike">
                <a:solidFill>
                  <a:srgbClr val="000000"/>
                </a:solidFill>
                <a:latin typeface="Courier New"/>
                <a:ea typeface="Times New Roman"/>
              </a:rPr>
              <a:t>}   }</a:t>
            </a:r>
            <a:endParaRPr b="0" lang="en-US" sz="1200" spc="-1" strike="noStrike">
              <a:latin typeface="Arial"/>
            </a:endParaRPr>
          </a:p>
        </p:txBody>
      </p:sp>
      <p:sp>
        <p:nvSpPr>
          <p:cNvPr id="377" name="Dikdörtgen 10"/>
          <p:cNvSpPr/>
          <p:nvPr/>
        </p:nvSpPr>
        <p:spPr>
          <a:xfrm>
            <a:off x="138600" y="4004640"/>
            <a:ext cx="1012680" cy="333000"/>
          </a:xfrm>
          <a:prstGeom prst="rect">
            <a:avLst/>
          </a:prstGeom>
          <a:noFill/>
          <a:ln w="0">
            <a:noFill/>
          </a:ln>
        </p:spPr>
        <p:style>
          <a:lnRef idx="0"/>
          <a:fillRef idx="0"/>
          <a:effectRef idx="0"/>
          <a:fontRef idx="minor"/>
        </p:style>
        <p:txBody>
          <a:bodyPr wrap="none" lIns="90000" rIns="90000" tIns="45000" bIns="45000" anchor="t">
            <a:spAutoFit/>
          </a:bodyPr>
          <a:p>
            <a:pPr algn="just">
              <a:lnSpc>
                <a:spcPct val="100000"/>
              </a:lnSpc>
              <a:buNone/>
            </a:pPr>
            <a:r>
              <a:rPr b="1" lang="tr-TR" sz="1600" spc="-1" strike="noStrike">
                <a:solidFill>
                  <a:srgbClr val="ff0000"/>
                </a:solidFill>
                <a:latin typeface="Times New Roman"/>
                <a:ea typeface="Times New Roman"/>
              </a:rPr>
              <a:t>Örnek 4: </a:t>
            </a:r>
            <a:endParaRPr b="0" lang="en-US" sz="1600" spc="-1" strike="noStrike">
              <a:latin typeface="Arial"/>
            </a:endParaRPr>
          </a:p>
        </p:txBody>
      </p:sp>
      <p:pic>
        <p:nvPicPr>
          <p:cNvPr id="378" name="Resim 27" descr="resim2_11"/>
          <p:cNvPicPr/>
          <p:nvPr/>
        </p:nvPicPr>
        <p:blipFill>
          <a:blip r:embed="rId1"/>
          <a:stretch/>
        </p:blipFill>
        <p:spPr>
          <a:xfrm>
            <a:off x="5580720" y="4433760"/>
            <a:ext cx="3166200" cy="542160"/>
          </a:xfrm>
          <a:prstGeom prst="rect">
            <a:avLst/>
          </a:prstGeom>
          <a:ln w="0">
            <a:noFill/>
          </a:ln>
        </p:spPr>
      </p:pic>
      <p:sp>
        <p:nvSpPr>
          <p:cNvPr id="379" name="Metin kutusu 29"/>
          <p:cNvSpPr/>
          <p:nvPr/>
        </p:nvSpPr>
        <p:spPr>
          <a:xfrm>
            <a:off x="5364000" y="4077000"/>
            <a:ext cx="179964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600" spc="-1" strike="noStrike">
                <a:solidFill>
                  <a:srgbClr val="ff0000"/>
                </a:solidFill>
                <a:latin typeface="Trebuchet MS"/>
                <a:ea typeface="DejaVu Sans"/>
              </a:rPr>
              <a:t>Ekran Çıktısı</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Num" idx="20"/>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8572AA33-1DD9-4A79-8687-AEBADDA29B14}"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381" name="Başlık 1"/>
          <p:cNvSpPr/>
          <p:nvPr/>
        </p:nvSpPr>
        <p:spPr>
          <a:xfrm>
            <a:off x="233640" y="116640"/>
            <a:ext cx="8481240" cy="532800"/>
          </a:xfrm>
          <a:prstGeom prst="rect">
            <a:avLst/>
          </a:prstGeom>
          <a:solidFill>
            <a:srgbClr val="ff8021"/>
          </a:solidFill>
          <a:ln>
            <a:solidFill>
              <a:srgbClr val="ffffff"/>
            </a:solidFill>
            <a:round/>
          </a:ln>
          <a:effectLst>
            <a:outerShdw blurRad="63360" dir="5400000" dist="50760" rotWithShape="0" sx="98000" sy="98000">
              <a:srgbClr val="000000">
                <a:alpha val="20000"/>
              </a:srgbClr>
            </a:outerShdw>
          </a:effectLst>
        </p:spPr>
        <p:style>
          <a:lnRef idx="3">
            <a:schemeClr val="lt1"/>
          </a:lnRef>
          <a:fillRef idx="1">
            <a:schemeClr val="accent5"/>
          </a:fillRef>
          <a:effectRef idx="1">
            <a:schemeClr val="accent5"/>
          </a:effectRef>
          <a:fontRef idx="minor"/>
        </p:style>
        <p:txBody>
          <a:bodyPr lIns="90000" rIns="90000" tIns="45000" bIns="45000" anchor="ctr">
            <a:normAutofit fontScale="90000"/>
          </a:bodyPr>
          <a:p>
            <a:pPr algn="ctr">
              <a:lnSpc>
                <a:spcPct val="100000"/>
              </a:lnSpc>
              <a:buNone/>
              <a:tabLst>
                <a:tab algn="l" pos="0"/>
              </a:tabLst>
            </a:pPr>
            <a:r>
              <a:rPr b="1" lang="tr-TR" sz="3200" spc="46" strike="noStrike">
                <a:solidFill>
                  <a:srgbClr val="fbfcfd">
                    <a:alpha val="95000"/>
                  </a:srgbClr>
                </a:solidFill>
                <a:latin typeface="Trebuchet MS"/>
                <a:ea typeface="DejaVu Sans"/>
              </a:rPr>
              <a:t>Sıra Sizde</a:t>
            </a:r>
            <a:endParaRPr b="0" lang="en-US" sz="3200" spc="-1" strike="noStrike">
              <a:latin typeface="Arial"/>
            </a:endParaRPr>
          </a:p>
        </p:txBody>
      </p:sp>
      <p:sp>
        <p:nvSpPr>
          <p:cNvPr id="382" name="Metin kutusu 3"/>
          <p:cNvSpPr/>
          <p:nvPr/>
        </p:nvSpPr>
        <p:spPr>
          <a:xfrm>
            <a:off x="278280" y="917280"/>
            <a:ext cx="81352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800" spc="-1" strike="noStrike">
                <a:solidFill>
                  <a:srgbClr val="ff0000"/>
                </a:solidFill>
                <a:latin typeface="Trebuchet MS"/>
                <a:ea typeface="DejaVu Sans"/>
              </a:rPr>
              <a:t>Örnek 5: </a:t>
            </a:r>
            <a:r>
              <a:rPr b="0" lang="tr-TR" sz="1800" spc="-1" strike="noStrike">
                <a:solidFill>
                  <a:srgbClr val="000000"/>
                </a:solidFill>
                <a:latin typeface="Trebuchet MS"/>
                <a:ea typeface="DejaVu Sans"/>
              </a:rPr>
              <a:t>Aşağıdaki programın ekran çıktısı ne olur?</a:t>
            </a:r>
            <a:endParaRPr b="0" lang="en-US" sz="1800" spc="-1" strike="noStrike">
              <a:latin typeface="Arial"/>
            </a:endParaRPr>
          </a:p>
        </p:txBody>
      </p:sp>
      <p:sp>
        <p:nvSpPr>
          <p:cNvPr id="383" name="Metin kutusu 4"/>
          <p:cNvSpPr/>
          <p:nvPr/>
        </p:nvSpPr>
        <p:spPr>
          <a:xfrm>
            <a:off x="4227480" y="4941000"/>
            <a:ext cx="4405680" cy="363960"/>
          </a:xfrm>
          <a:prstGeom prst="rect">
            <a:avLst/>
          </a:prstGeom>
          <a:noFill/>
          <a:ln w="0">
            <a:noFill/>
          </a:ln>
        </p:spPr>
        <p:style>
          <a:lnRef idx="0"/>
          <a:fillRef idx="0"/>
          <a:effectRef idx="0"/>
          <a:fontRef idx="minor"/>
        </p:style>
        <p:txBody>
          <a:bodyPr wrap="none" lIns="90000" rIns="90000" tIns="45000" bIns="45000" anchor="t">
            <a:spAutoFit/>
          </a:bodyPr>
          <a:p>
            <a:pPr algn="r">
              <a:lnSpc>
                <a:spcPct val="100000"/>
              </a:lnSpc>
              <a:buNone/>
            </a:pPr>
            <a:r>
              <a:rPr b="1" lang="tr-TR" sz="1400" spc="-1" strike="noStrike">
                <a:solidFill>
                  <a:srgbClr val="000000"/>
                </a:solidFill>
                <a:latin typeface="Trebuchet MS"/>
                <a:ea typeface="DejaVu Sans"/>
              </a:rPr>
              <a:t>Not: </a:t>
            </a:r>
            <a:r>
              <a:rPr b="0" lang="tr-TR" sz="1400" spc="-1" strike="noStrike">
                <a:solidFill>
                  <a:srgbClr val="000000"/>
                </a:solidFill>
                <a:latin typeface="Trebuchet MS"/>
                <a:ea typeface="DejaVu Sans"/>
              </a:rPr>
              <a:t>Doğru / Yanlış olarak cevaplayacaksınız</a:t>
            </a:r>
            <a:r>
              <a:rPr b="0" lang="tr-TR" sz="1800" spc="-1" strike="noStrike">
                <a:solidFill>
                  <a:srgbClr val="000000"/>
                </a:solidFill>
                <a:latin typeface="Trebuchet MS"/>
                <a:ea typeface="DejaVu Sans"/>
              </a:rPr>
              <a:t>…</a:t>
            </a:r>
            <a:endParaRPr b="0" lang="en-US" sz="1800" spc="-1" strike="noStrike">
              <a:latin typeface="Arial"/>
            </a:endParaRPr>
          </a:p>
        </p:txBody>
      </p:sp>
      <p:sp>
        <p:nvSpPr>
          <p:cNvPr id="384" name="Dikdörtgen 5"/>
          <p:cNvSpPr/>
          <p:nvPr/>
        </p:nvSpPr>
        <p:spPr>
          <a:xfrm>
            <a:off x="395640" y="1484640"/>
            <a:ext cx="798948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800" spc="-1" strike="noStrike">
                <a:solidFill>
                  <a:srgbClr val="7f0055"/>
                </a:solidFill>
                <a:latin typeface="Courier New"/>
                <a:ea typeface="Calibri"/>
              </a:rPr>
              <a:t>public</a:t>
            </a:r>
            <a:r>
              <a:rPr b="0" lang="tr-TR" sz="1800" spc="-1" strike="noStrike">
                <a:solidFill>
                  <a:srgbClr val="000000"/>
                </a:solidFill>
                <a:latin typeface="Courier New"/>
                <a:ea typeface="Calibri"/>
              </a:rPr>
              <a:t> </a:t>
            </a:r>
            <a:r>
              <a:rPr b="1" lang="tr-TR" sz="1800" spc="-1" strike="noStrike">
                <a:solidFill>
                  <a:srgbClr val="7f0055"/>
                </a:solidFill>
                <a:latin typeface="Courier New"/>
                <a:ea typeface="Calibri"/>
              </a:rPr>
              <a:t>class</a:t>
            </a:r>
            <a:r>
              <a:rPr b="0" lang="tr-TR" sz="1800" spc="-1" strike="noStrike">
                <a:solidFill>
                  <a:srgbClr val="000000"/>
                </a:solidFill>
                <a:latin typeface="Courier New"/>
                <a:ea typeface="Calibri"/>
              </a:rPr>
              <a:t> Ornek{</a:t>
            </a:r>
            <a:endParaRPr b="0" lang="en-US" sz="1800" spc="-1" strike="noStrike">
              <a:latin typeface="Arial"/>
            </a:endParaRPr>
          </a:p>
          <a:p>
            <a:pPr>
              <a:lnSpc>
                <a:spcPct val="100000"/>
              </a:lnSpc>
              <a:buNone/>
            </a:pPr>
            <a:r>
              <a:rPr b="0" lang="tr-TR" sz="1800" spc="-1" strike="noStrike">
                <a:solidFill>
                  <a:srgbClr val="000000"/>
                </a:solidFill>
                <a:latin typeface="Courier New"/>
                <a:ea typeface="Calibri"/>
              </a:rPr>
              <a:t>    </a:t>
            </a:r>
            <a:r>
              <a:rPr b="1" lang="tr-TR" sz="1800" spc="-1" strike="noStrike">
                <a:solidFill>
                  <a:srgbClr val="7f0055"/>
                </a:solidFill>
                <a:latin typeface="Courier New"/>
                <a:ea typeface="Calibri"/>
              </a:rPr>
              <a:t>public</a:t>
            </a:r>
            <a:r>
              <a:rPr b="0" lang="tr-TR" sz="1800" spc="-1" strike="noStrike">
                <a:solidFill>
                  <a:srgbClr val="000000"/>
                </a:solidFill>
                <a:latin typeface="Courier New"/>
                <a:ea typeface="Calibri"/>
              </a:rPr>
              <a:t> </a:t>
            </a:r>
            <a:r>
              <a:rPr b="1" lang="tr-TR" sz="1800" spc="-1" strike="noStrike">
                <a:solidFill>
                  <a:srgbClr val="7f0055"/>
                </a:solidFill>
                <a:latin typeface="Courier New"/>
                <a:ea typeface="Calibri"/>
              </a:rPr>
              <a:t>static</a:t>
            </a:r>
            <a:r>
              <a:rPr b="0" lang="tr-TR" sz="1800" spc="-1" strike="noStrike">
                <a:solidFill>
                  <a:srgbClr val="000000"/>
                </a:solidFill>
                <a:latin typeface="Courier New"/>
                <a:ea typeface="Calibri"/>
              </a:rPr>
              <a:t> </a:t>
            </a:r>
            <a:r>
              <a:rPr b="1" lang="tr-TR" sz="1800" spc="-1" strike="noStrike">
                <a:solidFill>
                  <a:srgbClr val="7f0055"/>
                </a:solidFill>
                <a:latin typeface="Courier New"/>
                <a:ea typeface="Calibri"/>
              </a:rPr>
              <a:t>void</a:t>
            </a:r>
            <a:r>
              <a:rPr b="0" lang="tr-TR" sz="1800" spc="-1" strike="noStrike">
                <a:solidFill>
                  <a:srgbClr val="000000"/>
                </a:solidFill>
                <a:latin typeface="Courier New"/>
                <a:ea typeface="Calibri"/>
              </a:rPr>
              <a:t> main(String[] args) {</a:t>
            </a:r>
            <a:endParaRPr b="0" lang="en-US" sz="1800" spc="-1" strike="noStrike">
              <a:latin typeface="Arial"/>
            </a:endParaRPr>
          </a:p>
          <a:p>
            <a:pPr>
              <a:lnSpc>
                <a:spcPct val="100000"/>
              </a:lnSpc>
              <a:buNone/>
            </a:pPr>
            <a:r>
              <a:rPr b="0" lang="tr-TR" sz="1800" spc="-1" strike="noStrike">
                <a:solidFill>
                  <a:srgbClr val="000000"/>
                </a:solidFill>
                <a:latin typeface="Courier New"/>
                <a:ea typeface="Calibri"/>
              </a:rPr>
              <a:t>    </a:t>
            </a:r>
            <a:r>
              <a:rPr b="1" lang="tr-TR" sz="1800" spc="-1" strike="noStrike">
                <a:solidFill>
                  <a:srgbClr val="7f0055"/>
                </a:solidFill>
                <a:latin typeface="Courier New"/>
                <a:ea typeface="Calibri"/>
              </a:rPr>
              <a:t>int</a:t>
            </a:r>
            <a:r>
              <a:rPr b="0" lang="tr-TR" sz="1800" spc="-1" strike="noStrike">
                <a:solidFill>
                  <a:srgbClr val="000000"/>
                </a:solidFill>
                <a:latin typeface="Courier New"/>
                <a:ea typeface="Calibri"/>
              </a:rPr>
              <a:t> a = 8;</a:t>
            </a:r>
            <a:endParaRPr b="0" lang="en-US" sz="1800" spc="-1" strike="noStrike">
              <a:latin typeface="Arial"/>
            </a:endParaRPr>
          </a:p>
          <a:p>
            <a:pPr>
              <a:lnSpc>
                <a:spcPct val="100000"/>
              </a:lnSpc>
              <a:buNone/>
            </a:pPr>
            <a:r>
              <a:rPr b="0" lang="tr-TR" sz="1800" spc="-1" strike="noStrike">
                <a:solidFill>
                  <a:srgbClr val="000000"/>
                </a:solidFill>
                <a:latin typeface="Courier New"/>
                <a:ea typeface="Calibri"/>
              </a:rPr>
              <a:t>    </a:t>
            </a:r>
            <a:r>
              <a:rPr b="0" lang="tr-TR" sz="1800" spc="-1" strike="noStrike">
                <a:solidFill>
                  <a:srgbClr val="000000"/>
                </a:solidFill>
                <a:latin typeface="Courier New"/>
                <a:ea typeface="Calibri"/>
              </a:rPr>
              <a:t>System.</a:t>
            </a:r>
            <a:r>
              <a:rPr b="0" i="1" lang="tr-TR" sz="1800" spc="-1" strike="noStrike">
                <a:solidFill>
                  <a:srgbClr val="0000c0"/>
                </a:solidFill>
                <a:latin typeface="Courier New"/>
                <a:ea typeface="Calibri"/>
              </a:rPr>
              <a:t>out</a:t>
            </a:r>
            <a:r>
              <a:rPr b="0" lang="tr-TR" sz="1800" spc="-1" strike="noStrike">
                <a:solidFill>
                  <a:srgbClr val="000000"/>
                </a:solidFill>
                <a:latin typeface="Courier New"/>
                <a:ea typeface="Calibri"/>
              </a:rPr>
              <a:t>.println(</a:t>
            </a:r>
            <a:r>
              <a:rPr b="0" lang="tr-TR" sz="1800" spc="-1" strike="noStrike">
                <a:solidFill>
                  <a:srgbClr val="2a00ff"/>
                </a:solidFill>
                <a:latin typeface="Courier New"/>
                <a:ea typeface="Calibri"/>
              </a:rPr>
              <a:t>" (a &gt;&gt; 1)= "</a:t>
            </a:r>
            <a:r>
              <a:rPr b="0" lang="tr-TR" sz="1800" spc="-1" strike="noStrike">
                <a:solidFill>
                  <a:srgbClr val="000000"/>
                </a:solidFill>
                <a:latin typeface="Courier New"/>
                <a:ea typeface="Calibri"/>
              </a:rPr>
              <a:t> + (a &gt;&gt; 1) );</a:t>
            </a:r>
            <a:endParaRPr b="0" lang="en-US" sz="1800" spc="-1" strike="noStrike">
              <a:latin typeface="Arial"/>
            </a:endParaRPr>
          </a:p>
          <a:p>
            <a:pPr>
              <a:lnSpc>
                <a:spcPct val="100000"/>
              </a:lnSpc>
              <a:buNone/>
            </a:pPr>
            <a:r>
              <a:rPr b="0" lang="tr-TR" sz="1800" spc="-1" strike="noStrike">
                <a:solidFill>
                  <a:srgbClr val="000000"/>
                </a:solidFill>
                <a:latin typeface="Courier New"/>
                <a:ea typeface="Calibri"/>
              </a:rPr>
              <a:t>    </a:t>
            </a:r>
            <a:r>
              <a:rPr b="0" lang="tr-TR" sz="1800" spc="-1" strike="noStrike">
                <a:solidFill>
                  <a:srgbClr val="000000"/>
                </a:solidFill>
                <a:latin typeface="Courier New"/>
                <a:ea typeface="Calibri"/>
              </a:rPr>
              <a:t>System.</a:t>
            </a:r>
            <a:r>
              <a:rPr b="0" i="1" lang="tr-TR" sz="1800" spc="-1" strike="noStrike">
                <a:solidFill>
                  <a:srgbClr val="0000c0"/>
                </a:solidFill>
                <a:latin typeface="Courier New"/>
                <a:ea typeface="Calibri"/>
              </a:rPr>
              <a:t>out</a:t>
            </a:r>
            <a:r>
              <a:rPr b="0" lang="tr-TR" sz="1800" spc="-1" strike="noStrike">
                <a:solidFill>
                  <a:srgbClr val="000000"/>
                </a:solidFill>
                <a:latin typeface="Courier New"/>
                <a:ea typeface="Calibri"/>
              </a:rPr>
              <a:t>.println(</a:t>
            </a:r>
            <a:r>
              <a:rPr b="0" lang="tr-TR" sz="1800" spc="-1" strike="noStrike">
                <a:solidFill>
                  <a:srgbClr val="2a00ff"/>
                </a:solidFill>
                <a:latin typeface="Courier New"/>
                <a:ea typeface="Calibri"/>
              </a:rPr>
              <a:t>" (a &lt;&lt; 2) = "</a:t>
            </a:r>
            <a:r>
              <a:rPr b="0" lang="tr-TR" sz="1800" spc="-1" strike="noStrike">
                <a:solidFill>
                  <a:srgbClr val="000000"/>
                </a:solidFill>
                <a:latin typeface="Courier New"/>
                <a:ea typeface="Calibri"/>
              </a:rPr>
              <a:t> + (a &lt;&lt; 2) );</a:t>
            </a:r>
            <a:endParaRPr b="0" lang="en-US" sz="1800" spc="-1" strike="noStrike">
              <a:latin typeface="Arial"/>
            </a:endParaRPr>
          </a:p>
          <a:p>
            <a:pPr>
              <a:lnSpc>
                <a:spcPct val="100000"/>
              </a:lnSpc>
              <a:buNone/>
            </a:pPr>
            <a:r>
              <a:rPr b="0" lang="tr-TR" sz="1800" spc="-1" strike="noStrike">
                <a:solidFill>
                  <a:srgbClr val="000000"/>
                </a:solidFill>
                <a:latin typeface="Courier New"/>
                <a:ea typeface="Calibri"/>
              </a:rPr>
              <a:t>    </a:t>
            </a:r>
            <a:r>
              <a:rPr b="0" lang="tr-TR" sz="1800" spc="-1" strike="noStrike">
                <a:solidFill>
                  <a:srgbClr val="000000"/>
                </a:solidFill>
                <a:latin typeface="Courier New"/>
                <a:ea typeface="Calibri"/>
              </a:rPr>
              <a:t>System.</a:t>
            </a:r>
            <a:r>
              <a:rPr b="0" i="1" lang="tr-TR" sz="1800" spc="-1" strike="noStrike">
                <a:solidFill>
                  <a:srgbClr val="0000c0"/>
                </a:solidFill>
                <a:latin typeface="Courier New"/>
                <a:ea typeface="Calibri"/>
              </a:rPr>
              <a:t>out</a:t>
            </a:r>
            <a:r>
              <a:rPr b="0" lang="tr-TR" sz="1800" spc="-1" strike="noStrike">
                <a:solidFill>
                  <a:srgbClr val="000000"/>
                </a:solidFill>
                <a:latin typeface="Courier New"/>
                <a:ea typeface="Calibri"/>
              </a:rPr>
              <a:t>.println(</a:t>
            </a:r>
            <a:r>
              <a:rPr b="0" lang="tr-TR" sz="1800" spc="-1" strike="noStrike">
                <a:solidFill>
                  <a:srgbClr val="2a00ff"/>
                </a:solidFill>
                <a:latin typeface="Courier New"/>
                <a:ea typeface="Calibri"/>
              </a:rPr>
              <a:t>" (a &gt;&gt;&gt; 2) = "</a:t>
            </a:r>
            <a:r>
              <a:rPr b="0" lang="tr-TR" sz="1800" spc="-1" strike="noStrike">
                <a:solidFill>
                  <a:srgbClr val="000000"/>
                </a:solidFill>
                <a:latin typeface="Courier New"/>
                <a:ea typeface="Calibri"/>
              </a:rPr>
              <a:t> + (a &gt;&gt;&gt; 2) );</a:t>
            </a:r>
            <a:endParaRPr b="0" lang="en-US" sz="1800" spc="-1" strike="noStrike">
              <a:latin typeface="Arial"/>
            </a:endParaRPr>
          </a:p>
          <a:p>
            <a:pPr>
              <a:lnSpc>
                <a:spcPct val="100000"/>
              </a:lnSpc>
              <a:buNone/>
            </a:pPr>
            <a:r>
              <a:rPr b="0" lang="tr-TR" sz="1800" spc="-1" strike="noStrike">
                <a:solidFill>
                  <a:srgbClr val="000000"/>
                </a:solidFill>
                <a:latin typeface="Courier New"/>
                <a:ea typeface="Calibri"/>
              </a:rPr>
              <a:t>    </a:t>
            </a:r>
            <a:r>
              <a:rPr b="0" lang="tr-TR" sz="1800" spc="-1" strike="noStrike">
                <a:solidFill>
                  <a:srgbClr val="000000"/>
                </a:solidFill>
                <a:latin typeface="Courier New"/>
                <a:ea typeface="Calibri"/>
              </a:rPr>
              <a:t>}</a:t>
            </a:r>
            <a:endParaRPr b="0" lang="en-US" sz="1800" spc="-1" strike="noStrike">
              <a:latin typeface="Arial"/>
            </a:endParaRPr>
          </a:p>
          <a:p>
            <a:pPr algn="just">
              <a:lnSpc>
                <a:spcPct val="100000"/>
              </a:lnSpc>
              <a:spcAft>
                <a:spcPts val="601"/>
              </a:spcAft>
              <a:buNone/>
            </a:pPr>
            <a:r>
              <a:rPr b="0" lang="tr-TR" sz="1800" spc="-1" strike="noStrike">
                <a:solidFill>
                  <a:srgbClr val="000000"/>
                </a:solidFill>
                <a:latin typeface="Courier New"/>
                <a:ea typeface="Calibri"/>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391680" y="118080"/>
            <a:ext cx="8208360" cy="357840"/>
          </a:xfrm>
          <a:prstGeom prst="rect">
            <a:avLst/>
          </a:prstGeom>
          <a:noFill/>
          <a:ln w="0">
            <a:noFill/>
          </a:ln>
        </p:spPr>
        <p:txBody>
          <a:bodyPr lIns="0" rIns="0" tIns="0" bIns="0" anchor="t">
            <a:noAutofit/>
          </a:bodyPr>
          <a:p>
            <a:pPr marL="320040" indent="-320040">
              <a:lnSpc>
                <a:spcPct val="100000"/>
              </a:lnSpc>
              <a:buClr>
                <a:srgbClr val="c3260c"/>
              </a:buClr>
              <a:buSzPct val="128000"/>
              <a:buFont typeface="Georgia"/>
              <a:buChar char="*"/>
            </a:pPr>
            <a:r>
              <a:rPr b="1" lang="tr-TR" sz="1800" spc="-1" strike="noStrike">
                <a:latin typeface="Trebuchet MS"/>
              </a:rPr>
              <a:t>Programın ekran çıktısı aşağıdaki gibidir;</a:t>
            </a:r>
            <a:endParaRPr b="0" lang="en-US" sz="1800" spc="-1" strike="noStrike">
              <a:latin typeface="Arial"/>
            </a:endParaRPr>
          </a:p>
        </p:txBody>
      </p:sp>
      <p:sp>
        <p:nvSpPr>
          <p:cNvPr id="386" name="PlaceHolder 2"/>
          <p:cNvSpPr>
            <a:spLocks noGrp="1"/>
          </p:cNvSpPr>
          <p:nvPr>
            <p:ph type="sldNum" idx="21"/>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E7ED633D-0668-45D8-B892-40D86366F9AA}"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387" name="mmprod_feedback_7000"/>
          <p:cNvSpPr/>
          <p:nvPr/>
        </p:nvSpPr>
        <p:spPr>
          <a:xfrm>
            <a:off x="1463040" y="263700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500" spc="-1" strike="noStrike">
                <a:solidFill>
                  <a:srgbClr val="2b333c"/>
                </a:solidFill>
                <a:latin typeface="Times New Roman"/>
                <a:ea typeface="DejaVu Sans"/>
              </a:rPr>
              <a:t>Doğru - Devam için tıklayınız</a:t>
            </a:r>
            <a:endParaRPr b="0" lang="en-US" sz="1500" spc="-1" strike="noStrike">
              <a:latin typeface="Arial"/>
            </a:endParaRPr>
          </a:p>
        </p:txBody>
      </p:sp>
      <p:sp>
        <p:nvSpPr>
          <p:cNvPr id="388" name="mmprod_feedback_7002"/>
          <p:cNvSpPr/>
          <p:nvPr/>
        </p:nvSpPr>
        <p:spPr>
          <a:xfrm>
            <a:off x="4496040" y="2637000"/>
            <a:ext cx="3544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just">
              <a:lnSpc>
                <a:spcPct val="100000"/>
              </a:lnSpc>
              <a:buNone/>
            </a:pPr>
            <a:r>
              <a:rPr b="0" lang="en-US" sz="1500" spc="-1" strike="noStrike">
                <a:solidFill>
                  <a:srgbClr val="2b333c"/>
                </a:solidFill>
                <a:latin typeface="Times New Roman"/>
                <a:ea typeface="DejaVu Sans"/>
              </a:rPr>
              <a:t>Yanlış – </a:t>
            </a:r>
            <a:r>
              <a:rPr b="0" i="1" lang="tr-TR" sz="1200" spc="-1" strike="noStrike">
                <a:solidFill>
                  <a:srgbClr val="2b333c"/>
                </a:solidFill>
                <a:latin typeface="Times New Roman"/>
                <a:ea typeface="DejaVu Sans"/>
              </a:rPr>
              <a:t>Bir önceki slayta tekrar çalışınız</a:t>
            </a:r>
            <a:endParaRPr b="0" lang="en-US" sz="1200" spc="-1" strike="noStrike">
              <a:latin typeface="Arial"/>
            </a:endParaRPr>
          </a:p>
        </p:txBody>
      </p:sp>
      <p:sp>
        <p:nvSpPr>
          <p:cNvPr id="389" name="mmprod_feedback_7009"/>
          <p:cNvSpPr/>
          <p:nvPr/>
        </p:nvSpPr>
        <p:spPr>
          <a:xfrm>
            <a:off x="2743200" y="35989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500" spc="-1" strike="noStrike">
                <a:solidFill>
                  <a:srgbClr val="2b333c"/>
                </a:solidFill>
                <a:latin typeface="Times New Roman"/>
                <a:ea typeface="DejaVu Sans"/>
              </a:rPr>
              <a:t>You answered this correctly!</a:t>
            </a:r>
            <a:endParaRPr b="0" lang="en-US" sz="1500" spc="-1" strike="noStrike">
              <a:latin typeface="Arial"/>
            </a:endParaRPr>
          </a:p>
        </p:txBody>
      </p:sp>
      <p:sp>
        <p:nvSpPr>
          <p:cNvPr id="390" name="mmprod_feedback_7006"/>
          <p:cNvSpPr/>
          <p:nvPr/>
        </p:nvSpPr>
        <p:spPr>
          <a:xfrm>
            <a:off x="2743200" y="333828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imes New Roman"/>
                <a:ea typeface="DejaVu Sans"/>
              </a:rPr>
              <a:t>Cevabınız</a:t>
            </a:r>
            <a:r>
              <a:rPr b="0" lang="en-US" sz="1500" spc="-1" strike="noStrike">
                <a:solidFill>
                  <a:srgbClr val="2b333c"/>
                </a:solidFill>
                <a:latin typeface="Times New Roman"/>
                <a:ea typeface="DejaVu Sans"/>
              </a:rPr>
              <a:t>:</a:t>
            </a:r>
            <a:endParaRPr b="0" lang="en-US" sz="1500" spc="-1" strike="noStrike">
              <a:latin typeface="Arial"/>
            </a:endParaRPr>
          </a:p>
        </p:txBody>
      </p:sp>
      <p:sp>
        <p:nvSpPr>
          <p:cNvPr id="391" name="mmprod_feedback_7010"/>
          <p:cNvSpPr/>
          <p:nvPr/>
        </p:nvSpPr>
        <p:spPr>
          <a:xfrm>
            <a:off x="2743200" y="385956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imes New Roman"/>
                <a:ea typeface="DejaVu Sans"/>
              </a:rPr>
              <a:t>Doğrusu</a:t>
            </a:r>
            <a:r>
              <a:rPr b="0" lang="en-US" sz="1500" spc="-1" strike="noStrike">
                <a:solidFill>
                  <a:srgbClr val="2b333c"/>
                </a:solidFill>
                <a:latin typeface="Times New Roman"/>
                <a:ea typeface="DejaVu Sans"/>
              </a:rPr>
              <a:t>:</a:t>
            </a:r>
            <a:endParaRPr b="0" lang="en-US" sz="1500" spc="-1" strike="noStrike">
              <a:latin typeface="Arial"/>
            </a:endParaRPr>
          </a:p>
        </p:txBody>
      </p:sp>
      <p:sp>
        <p:nvSpPr>
          <p:cNvPr id="392" name="mmprod_feedback_7007"/>
          <p:cNvSpPr/>
          <p:nvPr/>
        </p:nvSpPr>
        <p:spPr>
          <a:xfrm>
            <a:off x="2747160" y="458100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500" spc="-1" strike="noStrike">
                <a:solidFill>
                  <a:srgbClr val="2b333c"/>
                </a:solidFill>
                <a:latin typeface="Times New Roman"/>
                <a:ea typeface="DejaVu Sans"/>
              </a:rPr>
              <a:t>Devam etmeden önce soruyu cevaplayınız</a:t>
            </a:r>
            <a:endParaRPr b="0" lang="en-US" sz="1500" spc="-1" strike="noStrike">
              <a:latin typeface="Arial"/>
            </a:endParaRPr>
          </a:p>
        </p:txBody>
      </p:sp>
      <p:grpSp>
        <p:nvGrpSpPr>
          <p:cNvPr id="393" name="mmprod_Button104"/>
          <p:cNvGrpSpPr/>
          <p:nvPr/>
        </p:nvGrpSpPr>
        <p:grpSpPr>
          <a:xfrm>
            <a:off x="5712480" y="3894120"/>
            <a:ext cx="870480" cy="312120"/>
            <a:chOff x="5712480" y="3894120"/>
            <a:chExt cx="870480" cy="312120"/>
          </a:xfrm>
        </p:grpSpPr>
        <p:sp>
          <p:nvSpPr>
            <p:cNvPr id="394" name="mmprod_ButtonShape104"/>
            <p:cNvSpPr/>
            <p:nvPr/>
          </p:nvSpPr>
          <p:spPr>
            <a:xfrm>
              <a:off x="5712480" y="389412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395" name="mmprod_ButtonText105"/>
            <p:cNvSpPr/>
            <p:nvPr/>
          </p:nvSpPr>
          <p:spPr>
            <a:xfrm>
              <a:off x="5738040" y="391968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ea typeface="DejaVu Sans"/>
                </a:rPr>
                <a:t>Tamam</a:t>
              </a:r>
              <a:endParaRPr b="0" lang="en-US" sz="1400" spc="-1" strike="noStrike">
                <a:latin typeface="Arial"/>
              </a:endParaRPr>
            </a:p>
          </p:txBody>
        </p:sp>
      </p:grpSp>
      <p:grpSp>
        <p:nvGrpSpPr>
          <p:cNvPr id="396" name="mmprod_Button106"/>
          <p:cNvGrpSpPr/>
          <p:nvPr/>
        </p:nvGrpSpPr>
        <p:grpSpPr>
          <a:xfrm>
            <a:off x="6672600" y="3894120"/>
            <a:ext cx="870480" cy="312120"/>
            <a:chOff x="6672600" y="3894120"/>
            <a:chExt cx="870480" cy="312120"/>
          </a:xfrm>
        </p:grpSpPr>
        <p:sp>
          <p:nvSpPr>
            <p:cNvPr id="397" name="mmprod_ButtonShape106"/>
            <p:cNvSpPr/>
            <p:nvPr/>
          </p:nvSpPr>
          <p:spPr>
            <a:xfrm>
              <a:off x="6672600" y="389412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398" name="mmprod_ButtonText107"/>
            <p:cNvSpPr/>
            <p:nvPr/>
          </p:nvSpPr>
          <p:spPr>
            <a:xfrm>
              <a:off x="6698160" y="391968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ea typeface="DejaVu Sans"/>
                </a:rPr>
                <a:t>Sil</a:t>
              </a:r>
              <a:endParaRPr b="0" lang="en-US" sz="1400" spc="-1" strike="noStrike">
                <a:latin typeface="Arial"/>
              </a:endParaRPr>
            </a:p>
          </p:txBody>
        </p:sp>
      </p:grpSp>
      <p:sp>
        <p:nvSpPr>
          <p:cNvPr id="399" name="mmprod_feedback_7011"/>
          <p:cNvSpPr/>
          <p:nvPr/>
        </p:nvSpPr>
        <p:spPr>
          <a:xfrm>
            <a:off x="2743200" y="35989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500" spc="-1" strike="noStrike">
                <a:solidFill>
                  <a:srgbClr val="2b333c"/>
                </a:solidFill>
                <a:latin typeface="Times New Roman"/>
                <a:ea typeface="DejaVu Sans"/>
              </a:rPr>
              <a:t>You did not answer this question completely</a:t>
            </a:r>
            <a:endParaRPr b="0" lang="en-US" sz="1500" spc="-1" strike="noStrike">
              <a:latin typeface="Arial"/>
            </a:endParaRPr>
          </a:p>
        </p:txBody>
      </p:sp>
      <p:pic>
        <p:nvPicPr>
          <p:cNvPr id="400" name="Resim 28" descr="resim2_14"/>
          <p:cNvPicPr/>
          <p:nvPr/>
        </p:nvPicPr>
        <p:blipFill>
          <a:blip r:embed="rId1"/>
          <a:stretch/>
        </p:blipFill>
        <p:spPr>
          <a:xfrm>
            <a:off x="3348000" y="548640"/>
            <a:ext cx="1954800" cy="1007280"/>
          </a:xfrm>
          <a:prstGeom prst="rect">
            <a:avLst/>
          </a:prstGeom>
          <a:ln w="0">
            <a:noFill/>
          </a:ln>
        </p:spPr>
      </p:pic>
      <p:grpSp>
        <p:nvGrpSpPr>
          <p:cNvPr id="401" name="mmprod_answer10123"/>
          <p:cNvGrpSpPr/>
          <p:nvPr/>
        </p:nvGrpSpPr>
        <p:grpSpPr>
          <a:xfrm>
            <a:off x="1221840" y="1676520"/>
            <a:ext cx="4489920" cy="308520"/>
            <a:chOff x="1221840" y="1676520"/>
            <a:chExt cx="4489920" cy="308520"/>
          </a:xfrm>
        </p:grpSpPr>
        <p:sp>
          <p:nvSpPr>
            <p:cNvPr id="402" name="mmprod_s2_1041"/>
            <p:cNvSpPr/>
            <p:nvPr/>
          </p:nvSpPr>
          <p:spPr>
            <a:xfrm>
              <a:off x="1551960" y="1676520"/>
              <a:ext cx="35496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A) </a:t>
              </a:r>
              <a:endParaRPr b="0" lang="en-US" sz="1800" spc="-1" strike="noStrike">
                <a:latin typeface="Arial"/>
              </a:endParaRPr>
            </a:p>
          </p:txBody>
        </p:sp>
        <p:sp>
          <p:nvSpPr>
            <p:cNvPr id="403" name="mmprod_s1_1021"/>
            <p:cNvSpPr/>
            <p:nvPr/>
          </p:nvSpPr>
          <p:spPr>
            <a:xfrm>
              <a:off x="1907640" y="171144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Doğru</a:t>
              </a:r>
              <a:endParaRPr b="0" lang="en-US" sz="1800" spc="-1" strike="noStrike">
                <a:latin typeface="Arial"/>
              </a:endParaRPr>
            </a:p>
          </p:txBody>
        </p:sp>
        <p:pic>
          <p:nvPicPr>
            <p:cNvPr id="404" name="mmprod_answer_input10123" descr=""/>
            <p:cNvPicPr/>
            <p:nvPr/>
          </p:nvPicPr>
          <p:blipFill>
            <a:blip r:embed="rId2"/>
            <a:stretch/>
          </p:blipFill>
          <p:spPr>
            <a:xfrm>
              <a:off x="1221840" y="1711440"/>
              <a:ext cx="204840" cy="203760"/>
            </a:xfrm>
            <a:prstGeom prst="rect">
              <a:avLst/>
            </a:prstGeom>
            <a:ln w="0">
              <a:noFill/>
            </a:ln>
          </p:spPr>
        </p:pic>
      </p:grpSp>
      <p:grpSp>
        <p:nvGrpSpPr>
          <p:cNvPr id="405" name="mmprod_answer10125"/>
          <p:cNvGrpSpPr/>
          <p:nvPr/>
        </p:nvGrpSpPr>
        <p:grpSpPr>
          <a:xfrm>
            <a:off x="1221840" y="2160000"/>
            <a:ext cx="4489920" cy="273600"/>
            <a:chOff x="1221840" y="2160000"/>
            <a:chExt cx="4489920" cy="273600"/>
          </a:xfrm>
        </p:grpSpPr>
        <p:sp>
          <p:nvSpPr>
            <p:cNvPr id="406" name="mmprod_s2_1042"/>
            <p:cNvSpPr/>
            <p:nvPr/>
          </p:nvSpPr>
          <p:spPr>
            <a:xfrm>
              <a:off x="1551960" y="2160000"/>
              <a:ext cx="34236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B) </a:t>
              </a:r>
              <a:endParaRPr b="0" lang="en-US" sz="1800" spc="-1" strike="noStrike">
                <a:latin typeface="Arial"/>
              </a:endParaRPr>
            </a:p>
          </p:txBody>
        </p:sp>
        <p:sp>
          <p:nvSpPr>
            <p:cNvPr id="407" name="mmprod_s1_1022"/>
            <p:cNvSpPr/>
            <p:nvPr/>
          </p:nvSpPr>
          <p:spPr>
            <a:xfrm>
              <a:off x="1894680" y="2160000"/>
              <a:ext cx="381708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Yanlış</a:t>
              </a:r>
              <a:endParaRPr b="0" lang="en-US" sz="1800" spc="-1" strike="noStrike">
                <a:latin typeface="Arial"/>
              </a:endParaRPr>
            </a:p>
          </p:txBody>
        </p:sp>
        <p:pic>
          <p:nvPicPr>
            <p:cNvPr id="408" name="mmprod_answer_input10125" descr=""/>
            <p:cNvPicPr/>
            <p:nvPr/>
          </p:nvPicPr>
          <p:blipFill>
            <a:blip r:embed="rId3"/>
            <a:stretch/>
          </p:blipFill>
          <p:spPr>
            <a:xfrm>
              <a:off x="1221840" y="2194920"/>
              <a:ext cx="204840" cy="203760"/>
            </a:xfrm>
            <a:prstGeom prst="rect">
              <a:avLst/>
            </a:prstGeom>
            <a:ln w="0">
              <a:noFill/>
            </a:ln>
          </p:spPr>
        </p:pic>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499"/>
                                          </p:stCondLst>
                                        </p:cTn>
                                        <p:tgtEl>
                                          <p:spTgt spid="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499"/>
                                          </p:stCondLst>
                                        </p:cTn>
                                        <p:tgtEl>
                                          <p:spTgt spid="3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499"/>
                                          </p:stCondLst>
                                        </p:cTn>
                                        <p:tgtEl>
                                          <p:spTgt spid="3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499"/>
                                          </p:stCondLst>
                                        </p:cTn>
                                        <p:tgtEl>
                                          <p:spTgt spid="3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499"/>
                                          </p:stCondLst>
                                        </p:cTn>
                                        <p:tgtEl>
                                          <p:spTgt spid="3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499"/>
                                          </p:stCondLst>
                                        </p:cTn>
                                        <p:tgtEl>
                                          <p:spTgt spid="39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499"/>
                                          </p:stCondLst>
                                        </p:cTn>
                                        <p:tgtEl>
                                          <p:spTgt spid="3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09" name="Grup 11"/>
          <p:cNvGrpSpPr/>
          <p:nvPr/>
        </p:nvGrpSpPr>
        <p:grpSpPr>
          <a:xfrm>
            <a:off x="0" y="-2880"/>
            <a:ext cx="9143280" cy="695160"/>
            <a:chOff x="0" y="-2880"/>
            <a:chExt cx="9143280" cy="695160"/>
          </a:xfrm>
        </p:grpSpPr>
        <p:sp>
          <p:nvSpPr>
            <p:cNvPr id="410" name="Başlık 1"/>
            <p:cNvSpPr/>
            <p:nvPr/>
          </p:nvSpPr>
          <p:spPr>
            <a:xfrm>
              <a:off x="0" y="237960"/>
              <a:ext cx="9143280" cy="45432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73000"/>
            </a:bodyPr>
            <a:p>
              <a:pPr algn="ctr">
                <a:lnSpc>
                  <a:spcPct val="100000"/>
                </a:lnSpc>
                <a:buNone/>
              </a:pPr>
              <a:r>
                <a:rPr b="1" lang="tr-TR" sz="3200" spc="46" strike="noStrike">
                  <a:solidFill>
                    <a:srgbClr val="fbfcfd">
                      <a:alpha val="95000"/>
                    </a:srgbClr>
                  </a:solidFill>
                  <a:latin typeface="Trebuchet MS"/>
                  <a:ea typeface="DejaVu Sans"/>
                </a:rPr>
                <a:t>Matematiksel Operatörlerin Öncelik Sıralaması </a:t>
              </a:r>
              <a:endParaRPr b="0" lang="en-US" sz="3200" spc="-1" strike="noStrike">
                <a:latin typeface="Arial"/>
              </a:endParaRPr>
            </a:p>
          </p:txBody>
        </p:sp>
        <p:grpSp>
          <p:nvGrpSpPr>
            <p:cNvPr id="411" name="Grup 13"/>
            <p:cNvGrpSpPr/>
            <p:nvPr/>
          </p:nvGrpSpPr>
          <p:grpSpPr>
            <a:xfrm>
              <a:off x="0" y="-360"/>
              <a:ext cx="9143280" cy="235440"/>
              <a:chOff x="0" y="-360"/>
              <a:chExt cx="9143280" cy="235440"/>
            </a:xfrm>
          </p:grpSpPr>
          <p:sp>
            <p:nvSpPr>
              <p:cNvPr id="412" name="Dikdörtgen 15"/>
              <p:cNvSpPr/>
              <p:nvPr/>
            </p:nvSpPr>
            <p:spPr>
              <a:xfrm>
                <a:off x="0" y="-360"/>
                <a:ext cx="9143280" cy="235440"/>
              </a:xfrm>
              <a:prstGeom prst="rect">
                <a:avLst/>
              </a:prstGeom>
              <a:solidFill>
                <a:srgbClr val="92d050"/>
              </a:solidFill>
              <a:ln w="25400">
                <a:noFill/>
              </a:ln>
            </p:spPr>
            <p:style>
              <a:lnRef idx="0"/>
              <a:fillRef idx="0"/>
              <a:effectRef idx="0"/>
              <a:fontRef idx="minor"/>
            </p:style>
          </p:sp>
          <p:grpSp>
            <p:nvGrpSpPr>
              <p:cNvPr id="413" name="Group 9"/>
              <p:cNvGrpSpPr/>
              <p:nvPr/>
            </p:nvGrpSpPr>
            <p:grpSpPr>
              <a:xfrm>
                <a:off x="24840" y="8640"/>
                <a:ext cx="933480" cy="199440"/>
                <a:chOff x="24840" y="8640"/>
                <a:chExt cx="933480" cy="199440"/>
              </a:xfrm>
            </p:grpSpPr>
            <p:sp>
              <p:nvSpPr>
                <p:cNvPr id="414" name="AutoShape 8"/>
                <p:cNvSpPr/>
                <p:nvPr/>
              </p:nvSpPr>
              <p:spPr>
                <a:xfrm>
                  <a:off x="600480" y="8640"/>
                  <a:ext cx="357840" cy="186120"/>
                </a:xfrm>
                <a:prstGeom prst="rect">
                  <a:avLst/>
                </a:prstGeom>
                <a:noFill/>
                <a:ln w="0">
                  <a:noFill/>
                </a:ln>
              </p:spPr>
              <p:style>
                <a:lnRef idx="0"/>
                <a:fillRef idx="0"/>
                <a:effectRef idx="0"/>
                <a:fontRef idx="minor"/>
              </p:style>
            </p:sp>
            <p:sp>
              <p:nvSpPr>
                <p:cNvPr id="415" name="Freeform 10"/>
                <p:cNvSpPr/>
                <p:nvPr/>
              </p:nvSpPr>
              <p:spPr>
                <a:xfrm>
                  <a:off x="24840" y="26640"/>
                  <a:ext cx="355680" cy="1814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416" name="Metin kutusu 14"/>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ea typeface="DejaVu Sans"/>
                </a:rPr>
                <a:t>Matematiksel Operatörlerin öncelik sırasını öğreneceksiniz</a:t>
              </a:r>
              <a:endParaRPr b="0" lang="en-US" sz="1400" spc="-1" strike="noStrike">
                <a:latin typeface="Arial"/>
              </a:endParaRPr>
            </a:p>
          </p:txBody>
        </p:sp>
      </p:grpSp>
      <p:sp>
        <p:nvSpPr>
          <p:cNvPr id="417" name="Dikdörtgen 2"/>
          <p:cNvSpPr/>
          <p:nvPr/>
        </p:nvSpPr>
        <p:spPr>
          <a:xfrm>
            <a:off x="93240" y="692640"/>
            <a:ext cx="8856360" cy="1004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2000" spc="-1" strike="noStrike">
                <a:solidFill>
                  <a:srgbClr val="000000"/>
                </a:solidFill>
                <a:latin typeface="Trebuchet MS"/>
                <a:ea typeface="DejaVu Sans"/>
              </a:rPr>
              <a:t>Matematiksel operatörlerin öncelik sırası aşağıdaki tabloda verilmiştir. Aynı önceliğe sahip işlemlerde soldaki daha önce işlem görür. </a:t>
            </a:r>
            <a:endParaRPr b="0" lang="en-US" sz="2000" spc="-1" strike="noStrike">
              <a:latin typeface="Arial"/>
            </a:endParaRPr>
          </a:p>
        </p:txBody>
      </p:sp>
      <p:graphicFrame>
        <p:nvGraphicFramePr>
          <p:cNvPr id="418" name="Tablo 1"/>
          <p:cNvGraphicFramePr/>
          <p:nvPr/>
        </p:nvGraphicFramePr>
        <p:xfrm>
          <a:off x="779400" y="1566000"/>
          <a:ext cx="7320240" cy="5002200"/>
        </p:xfrm>
        <a:graphic>
          <a:graphicData uri="http://schemas.openxmlformats.org/drawingml/2006/table">
            <a:tbl>
              <a:tblPr/>
              <a:tblGrid>
                <a:gridCol w="1631880"/>
                <a:gridCol w="2401920"/>
                <a:gridCol w="3286800"/>
              </a:tblGrid>
              <a:tr h="522000">
                <a:tc>
                  <a:txBody>
                    <a:bodyPr lIns="59040" rIns="59040" anchor="t">
                      <a:noAutofit/>
                    </a:bodyPr>
                    <a:p>
                      <a:pPr algn="just">
                        <a:lnSpc>
                          <a:spcPct val="150000"/>
                        </a:lnSpc>
                        <a:buNone/>
                      </a:pPr>
                      <a:r>
                        <a:rPr b="1" lang="tr-TR" sz="1400" spc="-1" strike="noStrike">
                          <a:solidFill>
                            <a:srgbClr val="000000"/>
                          </a:solidFill>
                          <a:latin typeface="Courier New"/>
                          <a:ea typeface="Times New Roman"/>
                        </a:rPr>
                        <a:t>Öncelik Sırası</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59040" rIns="59040" anchor="t">
                      <a:noAutofit/>
                    </a:bodyPr>
                    <a:p>
                      <a:pPr algn="just">
                        <a:lnSpc>
                          <a:spcPct val="150000"/>
                        </a:lnSpc>
                        <a:buNone/>
                      </a:pPr>
                      <a:r>
                        <a:rPr b="1" lang="tr-TR" sz="1400" spc="-1" strike="noStrike">
                          <a:solidFill>
                            <a:srgbClr val="000000"/>
                          </a:solidFill>
                          <a:latin typeface="Courier New"/>
                          <a:ea typeface="Times New Roman"/>
                        </a:rPr>
                        <a:t>İşlemler</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59040" rIns="59040" anchor="t">
                      <a:noAutofit/>
                    </a:bodyPr>
                    <a:p>
                      <a:pPr algn="just">
                        <a:lnSpc>
                          <a:spcPct val="150000"/>
                        </a:lnSpc>
                        <a:buNone/>
                      </a:pPr>
                      <a:r>
                        <a:rPr b="1" lang="tr-TR" sz="1400" spc="-1" strike="noStrike">
                          <a:solidFill>
                            <a:srgbClr val="000000"/>
                          </a:solidFill>
                          <a:latin typeface="Courier New"/>
                          <a:ea typeface="Times New Roman"/>
                        </a:rPr>
                        <a:t>İşlem Simgesi</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r>
              <a:tr h="320040">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1</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anchor="t">
                      <a:noAutofit/>
                    </a:bodyPr>
                    <a:p>
                      <a:pPr algn="just">
                        <a:lnSpc>
                          <a:spcPct val="150000"/>
                        </a:lnSpc>
                        <a:buNone/>
                      </a:pPr>
                      <a:r>
                        <a:rPr b="0" lang="tr-TR" sz="1400" spc="-1" strike="noStrike">
                          <a:solidFill>
                            <a:srgbClr val="000000"/>
                          </a:solidFill>
                          <a:latin typeface="Times New Roman"/>
                          <a:ea typeface="Times New Roman"/>
                        </a:rPr>
                        <a:t>Sayıları negatifleştirme</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2</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anchor="t">
                      <a:noAutofit/>
                    </a:bodyPr>
                    <a:p>
                      <a:pPr algn="just">
                        <a:lnSpc>
                          <a:spcPct val="150000"/>
                        </a:lnSpc>
                        <a:buNone/>
                      </a:pPr>
                      <a:r>
                        <a:rPr b="0" lang="tr-TR" sz="1400" spc="-1" strike="noStrike">
                          <a:solidFill>
                            <a:srgbClr val="000000"/>
                          </a:solidFill>
                          <a:latin typeface="Times New Roman"/>
                          <a:ea typeface="Times New Roman"/>
                        </a:rPr>
                        <a:t>Parantez içi</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 …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3</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anchor="t">
                      <a:noAutofit/>
                    </a:bodyPr>
                    <a:p>
                      <a:pPr algn="just">
                        <a:lnSpc>
                          <a:spcPct val="150000"/>
                        </a:lnSpc>
                        <a:buNone/>
                      </a:pPr>
                      <a:r>
                        <a:rPr b="0" lang="tr-TR" sz="1400" spc="-1" strike="noStrike">
                          <a:solidFill>
                            <a:srgbClr val="000000"/>
                          </a:solidFill>
                          <a:latin typeface="Times New Roman"/>
                          <a:ea typeface="Times New Roman"/>
                        </a:rPr>
                        <a:t>Matematiksel fonksiyonlar</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Sin, </a:t>
                      </a:r>
                      <a:r>
                        <a:rPr b="0" lang="en-US" sz="1400" spc="-1" strike="noStrike">
                          <a:solidFill>
                            <a:srgbClr val="000000"/>
                          </a:solidFill>
                          <a:latin typeface="Times New Roman"/>
                          <a:ea typeface="Times New Roman"/>
                        </a:rPr>
                        <a:t>Cos</a:t>
                      </a:r>
                      <a:r>
                        <a:rPr b="0" lang="tr-TR" sz="1400" spc="-1" strike="noStrike">
                          <a:solidFill>
                            <a:srgbClr val="000000"/>
                          </a:solidFill>
                          <a:latin typeface="Times New Roman"/>
                          <a:ea typeface="Times New Roman"/>
                        </a:rPr>
                        <a:t>, v.b.</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4</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anchor="t">
                      <a:noAutofit/>
                    </a:bodyPr>
                    <a:p>
                      <a:pPr algn="just">
                        <a:lnSpc>
                          <a:spcPct val="150000"/>
                        </a:lnSpc>
                        <a:buNone/>
                      </a:pPr>
                      <a:r>
                        <a:rPr b="0" lang="tr-TR" sz="1400" spc="-1" strike="noStrike">
                          <a:solidFill>
                            <a:srgbClr val="000000"/>
                          </a:solidFill>
                          <a:latin typeface="Times New Roman"/>
                          <a:ea typeface="Times New Roman"/>
                        </a:rPr>
                        <a:t>Son artırma/azaltma</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&lt;ifade&gt;++, &lt;ifade&gt;--</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5</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anchor="t">
                      <a:noAutofit/>
                    </a:bodyPr>
                    <a:p>
                      <a:pPr algn="just">
                        <a:lnSpc>
                          <a:spcPct val="150000"/>
                        </a:lnSpc>
                        <a:buNone/>
                      </a:pPr>
                      <a:r>
                        <a:rPr b="0" lang="tr-TR" sz="1400" spc="-1" strike="noStrike">
                          <a:solidFill>
                            <a:srgbClr val="000000"/>
                          </a:solidFill>
                          <a:latin typeface="Times New Roman"/>
                          <a:ea typeface="Times New Roman"/>
                        </a:rPr>
                        <a:t>Ön Artırma/Azaltma</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++&lt;ifade&gt;, -- &lt;ifade&gt;, !&lt;ifade&gt;</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6</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anchor="t">
                      <a:noAutofit/>
                    </a:bodyPr>
                    <a:p>
                      <a:pPr algn="just">
                        <a:lnSpc>
                          <a:spcPct val="150000"/>
                        </a:lnSpc>
                        <a:buNone/>
                      </a:pPr>
                      <a:r>
                        <a:rPr b="0" lang="tr-TR" sz="1400" spc="-1" strike="noStrike">
                          <a:solidFill>
                            <a:srgbClr val="000000"/>
                          </a:solidFill>
                          <a:latin typeface="Times New Roman"/>
                          <a:ea typeface="Times New Roman"/>
                        </a:rPr>
                        <a:t>Çarpma, Bölme veya Kalan</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 /,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7</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anchor="t">
                      <a:noAutofit/>
                    </a:bodyPr>
                    <a:p>
                      <a:pPr algn="just">
                        <a:lnSpc>
                          <a:spcPct val="150000"/>
                        </a:lnSpc>
                        <a:buNone/>
                      </a:pPr>
                      <a:r>
                        <a:rPr b="0" lang="tr-TR" sz="1400" spc="-1" strike="noStrike">
                          <a:solidFill>
                            <a:srgbClr val="000000"/>
                          </a:solidFill>
                          <a:latin typeface="Times New Roman"/>
                          <a:ea typeface="Times New Roman"/>
                        </a:rPr>
                        <a:t>Toplama veya Çıkarma</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 veya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8</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anchor="t">
                      <a:noAutofit/>
                    </a:bodyPr>
                    <a:p>
                      <a:pPr algn="just">
                        <a:lnSpc>
                          <a:spcPct val="150000"/>
                        </a:lnSpc>
                        <a:buNone/>
                      </a:pPr>
                      <a:r>
                        <a:rPr b="0" lang="tr-TR" sz="1400" spc="-1" strike="noStrike">
                          <a:solidFill>
                            <a:srgbClr val="000000"/>
                          </a:solidFill>
                          <a:latin typeface="Times New Roman"/>
                          <a:ea typeface="Times New Roman"/>
                        </a:rPr>
                        <a:t>Kaydırma</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&lt;&lt; veya &gt;&gt;, &gt;&gt;&gt;</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9</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anchor="t">
                      <a:noAutofit/>
                    </a:bodyPr>
                    <a:p>
                      <a:pPr algn="just">
                        <a:lnSpc>
                          <a:spcPct val="150000"/>
                        </a:lnSpc>
                        <a:buNone/>
                      </a:pPr>
                      <a:r>
                        <a:rPr b="0" lang="tr-TR" sz="1400" spc="-1" strike="noStrike">
                          <a:solidFill>
                            <a:srgbClr val="000000"/>
                          </a:solidFill>
                          <a:latin typeface="Times New Roman"/>
                          <a:ea typeface="Times New Roman"/>
                        </a:rPr>
                        <a:t>Karşılaştırma</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&lt;,&lt;=,&gt;,&gt;=, ==,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10</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anchor="t">
                      <a:noAutofit/>
                    </a:bodyPr>
                    <a:p>
                      <a:pPr algn="just">
                        <a:lnSpc>
                          <a:spcPct val="150000"/>
                        </a:lnSpc>
                        <a:buNone/>
                      </a:pPr>
                      <a:r>
                        <a:rPr b="0" lang="tr-TR" sz="1400" spc="-1" strike="noStrike">
                          <a:solidFill>
                            <a:srgbClr val="000000"/>
                          </a:solidFill>
                          <a:latin typeface="Times New Roman"/>
                          <a:ea typeface="Times New Roman"/>
                        </a:rPr>
                        <a:t>Bit düzeyinde AND, XOR, OR</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&amp;, ^, |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11</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anchor="t">
                      <a:noAutofit/>
                    </a:bodyPr>
                    <a:p>
                      <a:pPr algn="just">
                        <a:lnSpc>
                          <a:spcPct val="150000"/>
                        </a:lnSpc>
                        <a:buNone/>
                      </a:pPr>
                      <a:r>
                        <a:rPr b="0" lang="tr-TR" sz="1400" spc="-1" strike="noStrike">
                          <a:solidFill>
                            <a:srgbClr val="000000"/>
                          </a:solidFill>
                          <a:latin typeface="Times New Roman"/>
                          <a:ea typeface="Times New Roman"/>
                        </a:rPr>
                        <a:t>Mantıksal AND, OR</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&amp;&amp;,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12</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anchor="t">
                      <a:noAutofit/>
                    </a:bodyPr>
                    <a:p>
                      <a:pPr algn="just">
                        <a:lnSpc>
                          <a:spcPct val="150000"/>
                        </a:lnSpc>
                        <a:buNone/>
                      </a:pPr>
                      <a:r>
                        <a:rPr b="0" lang="tr-TR" sz="1400" spc="-1" strike="noStrike">
                          <a:solidFill>
                            <a:srgbClr val="000000"/>
                          </a:solidFill>
                          <a:latin typeface="Times New Roman"/>
                          <a:ea typeface="Times New Roman"/>
                        </a:rPr>
                        <a:t>Atama</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13</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anchor="t">
                      <a:noAutofit/>
                    </a:bodyPr>
                    <a:p>
                      <a:pPr algn="just">
                        <a:lnSpc>
                          <a:spcPct val="150000"/>
                        </a:lnSpc>
                        <a:buNone/>
                      </a:pPr>
                      <a:r>
                        <a:rPr b="0" lang="tr-TR" sz="1400" spc="-1" strike="noStrike">
                          <a:solidFill>
                            <a:srgbClr val="000000"/>
                          </a:solidFill>
                          <a:latin typeface="Times New Roman"/>
                          <a:ea typeface="Times New Roman"/>
                        </a:rPr>
                        <a:t>Bitsel Atama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&gt;&gt;= ,    &lt;&lt;=,     &gt;&gt;&gt;=</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14</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anchor="t">
                      <a:noAutofit/>
                    </a:bodyPr>
                    <a:p>
                      <a:pPr algn="just">
                        <a:lnSpc>
                          <a:spcPct val="150000"/>
                        </a:lnSpc>
                        <a:buNone/>
                      </a:pPr>
                      <a:r>
                        <a:rPr b="0" lang="tr-TR" sz="1400" spc="-1" strike="noStrike">
                          <a:solidFill>
                            <a:srgbClr val="000000"/>
                          </a:solidFill>
                          <a:latin typeface="Times New Roman"/>
                          <a:ea typeface="Times New Roman"/>
                        </a:rPr>
                        <a:t>Boolean atama</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anchor="t">
                      <a:noAutofit/>
                    </a:bodyPr>
                    <a:p>
                      <a:pPr algn="ctr">
                        <a:lnSpc>
                          <a:spcPct val="150000"/>
                        </a:lnSpc>
                        <a:buNone/>
                      </a:pPr>
                      <a:r>
                        <a:rPr b="0" lang="tr-TR" sz="1400" spc="-1" strike="noStrike">
                          <a:solidFill>
                            <a:srgbClr val="000000"/>
                          </a:solidFill>
                          <a:latin typeface="Times New Roman"/>
                          <a:ea typeface="Times New Roman"/>
                        </a:rPr>
                        <a:t>&amp;=, ^=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19" name="Grup 11"/>
          <p:cNvGrpSpPr/>
          <p:nvPr/>
        </p:nvGrpSpPr>
        <p:grpSpPr>
          <a:xfrm>
            <a:off x="0" y="-2880"/>
            <a:ext cx="9143280" cy="695160"/>
            <a:chOff x="0" y="-2880"/>
            <a:chExt cx="9143280" cy="695160"/>
          </a:xfrm>
        </p:grpSpPr>
        <p:sp>
          <p:nvSpPr>
            <p:cNvPr id="420" name="Başlık 1"/>
            <p:cNvSpPr/>
            <p:nvPr/>
          </p:nvSpPr>
          <p:spPr>
            <a:xfrm>
              <a:off x="0" y="237960"/>
              <a:ext cx="9143280" cy="45432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73000"/>
            </a:bodyPr>
            <a:p>
              <a:pPr algn="ctr">
                <a:lnSpc>
                  <a:spcPct val="100000"/>
                </a:lnSpc>
                <a:buNone/>
              </a:pPr>
              <a:r>
                <a:rPr b="1" lang="tr-TR" sz="3200" spc="46" strike="noStrike">
                  <a:solidFill>
                    <a:srgbClr val="fbfcfd">
                      <a:alpha val="95000"/>
                    </a:srgbClr>
                  </a:solidFill>
                  <a:latin typeface="Trebuchet MS"/>
                  <a:ea typeface="DejaVu Sans"/>
                </a:rPr>
                <a:t>Matematiksel Operatörlerin Öncelik Sıralaması </a:t>
              </a:r>
              <a:endParaRPr b="0" lang="en-US" sz="3200" spc="-1" strike="noStrike">
                <a:latin typeface="Arial"/>
              </a:endParaRPr>
            </a:p>
          </p:txBody>
        </p:sp>
        <p:grpSp>
          <p:nvGrpSpPr>
            <p:cNvPr id="421" name="Grup 13"/>
            <p:cNvGrpSpPr/>
            <p:nvPr/>
          </p:nvGrpSpPr>
          <p:grpSpPr>
            <a:xfrm>
              <a:off x="0" y="-360"/>
              <a:ext cx="9143280" cy="235440"/>
              <a:chOff x="0" y="-360"/>
              <a:chExt cx="9143280" cy="235440"/>
            </a:xfrm>
          </p:grpSpPr>
          <p:sp>
            <p:nvSpPr>
              <p:cNvPr id="422" name="Dikdörtgen 15"/>
              <p:cNvSpPr/>
              <p:nvPr/>
            </p:nvSpPr>
            <p:spPr>
              <a:xfrm>
                <a:off x="0" y="-360"/>
                <a:ext cx="9143280" cy="235440"/>
              </a:xfrm>
              <a:prstGeom prst="rect">
                <a:avLst/>
              </a:prstGeom>
              <a:solidFill>
                <a:srgbClr val="92d050"/>
              </a:solidFill>
              <a:ln w="25400">
                <a:noFill/>
              </a:ln>
            </p:spPr>
            <p:style>
              <a:lnRef idx="0"/>
              <a:fillRef idx="0"/>
              <a:effectRef idx="0"/>
              <a:fontRef idx="minor"/>
            </p:style>
          </p:sp>
          <p:grpSp>
            <p:nvGrpSpPr>
              <p:cNvPr id="423" name="Group 9"/>
              <p:cNvGrpSpPr/>
              <p:nvPr/>
            </p:nvGrpSpPr>
            <p:grpSpPr>
              <a:xfrm>
                <a:off x="24840" y="8640"/>
                <a:ext cx="933480" cy="199440"/>
                <a:chOff x="24840" y="8640"/>
                <a:chExt cx="933480" cy="199440"/>
              </a:xfrm>
            </p:grpSpPr>
            <p:sp>
              <p:nvSpPr>
                <p:cNvPr id="424" name="AutoShape 8"/>
                <p:cNvSpPr/>
                <p:nvPr/>
              </p:nvSpPr>
              <p:spPr>
                <a:xfrm>
                  <a:off x="600480" y="8640"/>
                  <a:ext cx="357840" cy="186120"/>
                </a:xfrm>
                <a:prstGeom prst="rect">
                  <a:avLst/>
                </a:prstGeom>
                <a:noFill/>
                <a:ln w="0">
                  <a:noFill/>
                </a:ln>
              </p:spPr>
              <p:style>
                <a:lnRef idx="0"/>
                <a:fillRef idx="0"/>
                <a:effectRef idx="0"/>
                <a:fontRef idx="minor"/>
              </p:style>
            </p:sp>
            <p:sp>
              <p:nvSpPr>
                <p:cNvPr id="425" name="Freeform 10"/>
                <p:cNvSpPr/>
                <p:nvPr/>
              </p:nvSpPr>
              <p:spPr>
                <a:xfrm>
                  <a:off x="24840" y="26640"/>
                  <a:ext cx="355680" cy="1814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426" name="Metin kutusu 14"/>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ea typeface="DejaVu Sans"/>
                </a:rPr>
                <a:t>Matematiksel Operatörlerin öncelik sırasını öğreneceksiniz</a:t>
              </a:r>
              <a:endParaRPr b="0" lang="en-US" sz="1400" spc="-1" strike="noStrike">
                <a:latin typeface="Arial"/>
              </a:endParaRPr>
            </a:p>
          </p:txBody>
        </p:sp>
      </p:grpSp>
      <p:sp>
        <p:nvSpPr>
          <p:cNvPr id="427" name="Dikdörtgen 2"/>
          <p:cNvSpPr/>
          <p:nvPr/>
        </p:nvSpPr>
        <p:spPr>
          <a:xfrm>
            <a:off x="93240" y="692640"/>
            <a:ext cx="8856360" cy="13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2000" spc="-1" strike="noStrike">
                <a:solidFill>
                  <a:srgbClr val="ff0000"/>
                </a:solidFill>
                <a:latin typeface="Trebuchet MS"/>
                <a:ea typeface="DejaVu Sans"/>
              </a:rPr>
              <a:t>Örnek 6:</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r>
              <a:rPr b="0" lang="tr-TR" sz="2000" spc="-1" strike="noStrike">
                <a:solidFill>
                  <a:srgbClr val="000000"/>
                </a:solidFill>
                <a:latin typeface="Trebuchet MS"/>
                <a:ea typeface="DejaVu Sans"/>
              </a:rPr>
              <a:t>Şeklindeki matematiksel ifadenin bilgisayar ortamındaki kodlanması ve işlem sonucu aşağıdaki şekilde olur.  </a:t>
            </a:r>
            <a:endParaRPr b="0" lang="en-US" sz="2000" spc="-1" strike="noStrike">
              <a:latin typeface="Arial"/>
            </a:endParaRPr>
          </a:p>
        </p:txBody>
      </p:sp>
      <p:pic>
        <p:nvPicPr>
          <p:cNvPr id="428" name="Resim 19" descr="resim2_16"/>
          <p:cNvPicPr/>
          <p:nvPr/>
        </p:nvPicPr>
        <p:blipFill>
          <a:blip r:embed="rId1"/>
          <a:stretch/>
        </p:blipFill>
        <p:spPr>
          <a:xfrm>
            <a:off x="1331640" y="764640"/>
            <a:ext cx="1367280" cy="575280"/>
          </a:xfrm>
          <a:prstGeom prst="rect">
            <a:avLst/>
          </a:prstGeom>
          <a:ln w="0">
            <a:noFill/>
          </a:ln>
        </p:spPr>
      </p:pic>
      <p:pic>
        <p:nvPicPr>
          <p:cNvPr id="429" name="Picture 2" descr=""/>
          <p:cNvPicPr/>
          <p:nvPr/>
        </p:nvPicPr>
        <p:blipFill>
          <a:blip r:embed="rId2"/>
          <a:stretch/>
        </p:blipFill>
        <p:spPr>
          <a:xfrm>
            <a:off x="1475640" y="2205000"/>
            <a:ext cx="5238720" cy="3434040"/>
          </a:xfrm>
          <a:prstGeom prst="rect">
            <a:avLst/>
          </a:prstGeom>
          <a:ln w="0">
            <a:noFill/>
          </a:ln>
        </p:spPr>
      </p:pic>
      <p:sp>
        <p:nvSpPr>
          <p:cNvPr id="430" name="Dikdörtgen 3"/>
          <p:cNvSpPr/>
          <p:nvPr/>
        </p:nvSpPr>
        <p:spPr>
          <a:xfrm>
            <a:off x="119520" y="5949360"/>
            <a:ext cx="861696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tr-TR" sz="1600" spc="-1" strike="noStrike">
                <a:solidFill>
                  <a:srgbClr val="000000"/>
                </a:solidFill>
                <a:latin typeface="Trebuchet MS"/>
                <a:ea typeface="DejaVu Sans"/>
              </a:rPr>
              <a:t>NOT:  Aynı öncelikteki işlemlerin uygulanmasının soldan sağa doğru yapıldığına dikkat ediniz.</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Dikdörtgen 4"/>
          <p:cNvSpPr/>
          <p:nvPr/>
        </p:nvSpPr>
        <p:spPr>
          <a:xfrm>
            <a:off x="495360" y="1124640"/>
            <a:ext cx="8180640" cy="3815640"/>
          </a:xfrm>
          <a:prstGeom prst="rect">
            <a:avLst/>
          </a:prstGeom>
          <a:solidFill>
            <a:srgbClr val="ffffff"/>
          </a:solidFill>
          <a:ln>
            <a:solidFill>
              <a:srgbClr val="a6a6a6"/>
            </a:solidFill>
            <a:round/>
          </a:ln>
        </p:spPr>
        <p:style>
          <a:lnRef idx="2">
            <a:schemeClr val="accent1"/>
          </a:lnRef>
          <a:fillRef idx="1">
            <a:schemeClr val="lt1"/>
          </a:fillRef>
          <a:effectRef idx="0">
            <a:schemeClr val="accent1"/>
          </a:effectRef>
          <a:fontRef idx="minor"/>
        </p:style>
      </p:sp>
      <p:sp>
        <p:nvSpPr>
          <p:cNvPr id="432" name="PlaceHolder 1"/>
          <p:cNvSpPr>
            <a:spLocks noGrp="1"/>
          </p:cNvSpPr>
          <p:nvPr>
            <p:ph type="title"/>
          </p:nvPr>
        </p:nvSpPr>
        <p:spPr>
          <a:xfrm>
            <a:off x="457200" y="457200"/>
            <a:ext cx="8228880" cy="532800"/>
          </a:xfrm>
          <a:prstGeom prst="rect">
            <a:avLst/>
          </a:prstGeom>
          <a:solidFill>
            <a:srgbClr val="191d34"/>
          </a:solidFill>
          <a:ln w="0">
            <a:noFill/>
          </a:ln>
        </p:spPr>
        <p:txBody>
          <a:bodyPr lIns="90000" rIns="90000" tIns="45000" bIns="45000" anchor="t">
            <a:normAutofit fontScale="90000"/>
          </a:bodyPr>
          <a:p>
            <a:pPr>
              <a:lnSpc>
                <a:spcPct val="100000"/>
              </a:lnSpc>
              <a:buNone/>
              <a:tabLst>
                <a:tab algn="l" pos="0"/>
              </a:tabLst>
            </a:pPr>
            <a:r>
              <a:rPr b="1" lang="tr-TR" sz="3200" spc="46" strike="noStrike">
                <a:solidFill>
                  <a:srgbClr val="fbfcfd">
                    <a:alpha val="95000"/>
                  </a:srgbClr>
                </a:solidFill>
                <a:latin typeface="Trebuchet MS"/>
              </a:rPr>
              <a:t>Konunun Özeti</a:t>
            </a:r>
            <a:endParaRPr b="0" lang="en-US" sz="3200" spc="-1" strike="noStrike">
              <a:latin typeface="Arial"/>
            </a:endParaRPr>
          </a:p>
        </p:txBody>
      </p:sp>
      <p:sp>
        <p:nvSpPr>
          <p:cNvPr id="433" name="Metin kutusu 6"/>
          <p:cNvSpPr/>
          <p:nvPr/>
        </p:nvSpPr>
        <p:spPr>
          <a:xfrm>
            <a:off x="467640" y="1268640"/>
            <a:ext cx="8208360" cy="144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800" spc="-1" strike="noStrike">
                <a:solidFill>
                  <a:srgbClr val="000000"/>
                </a:solidFill>
                <a:latin typeface="Times New Roman"/>
                <a:ea typeface="DejaVu Sans"/>
              </a:rPr>
              <a:t>Operatörler:</a:t>
            </a:r>
            <a:endParaRPr b="0" lang="en-US" sz="1800" spc="-1" strike="noStrike">
              <a:latin typeface="Arial"/>
            </a:endParaRPr>
          </a:p>
          <a:p>
            <a:pPr algn="just">
              <a:lnSpc>
                <a:spcPct val="100000"/>
              </a:lnSpc>
              <a:buNone/>
            </a:pPr>
            <a:r>
              <a:rPr b="0" lang="tr-TR" sz="1200" spc="-1" strike="noStrike">
                <a:solidFill>
                  <a:srgbClr val="000000"/>
                </a:solidFill>
                <a:latin typeface="Trebuchet MS"/>
                <a:ea typeface="DejaVu Sans"/>
              </a:rPr>
              <a:t>İşlem yapmamızı sağlayan işaretlere </a:t>
            </a:r>
            <a:r>
              <a:rPr b="1" lang="tr-TR" sz="1200" spc="-1" strike="noStrike">
                <a:solidFill>
                  <a:srgbClr val="000000"/>
                </a:solidFill>
                <a:latin typeface="Trebuchet MS"/>
                <a:ea typeface="DejaVu Sans"/>
              </a:rPr>
              <a:t>operatör (işleç)</a:t>
            </a:r>
            <a:r>
              <a:rPr b="0" lang="tr-TR" sz="1200" spc="-1" strike="noStrike">
                <a:solidFill>
                  <a:srgbClr val="000000"/>
                </a:solidFill>
                <a:latin typeface="Trebuchet MS"/>
                <a:ea typeface="DejaVu Sans"/>
              </a:rPr>
              <a:t> adı verilir. Genellikle, </a:t>
            </a:r>
            <a:r>
              <a:rPr b="1" lang="tr-TR" sz="1200" spc="-1" strike="noStrike">
                <a:solidFill>
                  <a:srgbClr val="000000"/>
                </a:solidFill>
                <a:latin typeface="Trebuchet MS"/>
                <a:ea typeface="DejaVu Sans"/>
              </a:rPr>
              <a:t>aritmetiksel </a:t>
            </a:r>
            <a:r>
              <a:rPr b="0" lang="tr-TR" sz="1200" spc="-1" strike="noStrike">
                <a:solidFill>
                  <a:srgbClr val="000000"/>
                </a:solidFill>
                <a:latin typeface="Trebuchet MS"/>
                <a:ea typeface="DejaVu Sans"/>
              </a:rPr>
              <a:t>{ +, -, *, /, gibi }, </a:t>
            </a:r>
            <a:r>
              <a:rPr b="1" lang="tr-TR" sz="1200" spc="-1" strike="noStrike">
                <a:solidFill>
                  <a:srgbClr val="000000"/>
                </a:solidFill>
                <a:latin typeface="Trebuchet MS"/>
                <a:ea typeface="DejaVu Sans"/>
              </a:rPr>
              <a:t>mantıksal</a:t>
            </a:r>
            <a:r>
              <a:rPr b="0" lang="tr-TR" sz="1200" spc="-1" strike="noStrike">
                <a:solidFill>
                  <a:srgbClr val="000000"/>
                </a:solidFill>
                <a:latin typeface="Trebuchet MS"/>
                <a:ea typeface="DejaVu Sans"/>
              </a:rPr>
              <a:t> { ve, veya, değil, gibi} ve </a:t>
            </a:r>
            <a:r>
              <a:rPr b="1" lang="tr-TR" sz="1200" spc="-1" strike="noStrike">
                <a:solidFill>
                  <a:srgbClr val="000000"/>
                </a:solidFill>
                <a:latin typeface="Trebuchet MS"/>
                <a:ea typeface="DejaVu Sans"/>
              </a:rPr>
              <a:t>karşılaştırma </a:t>
            </a:r>
            <a:r>
              <a:rPr b="0" lang="tr-TR" sz="1200" spc="-1" strike="noStrike">
                <a:solidFill>
                  <a:srgbClr val="000000"/>
                </a:solidFill>
                <a:latin typeface="Trebuchet MS"/>
                <a:ea typeface="DejaVu Sans"/>
              </a:rPr>
              <a:t>{ &lt; , &gt; , =, gibi }operatörleri isimleri altında sınıflandırılırlar ve her programlama dilinde farklı şekillerde gösterilebilirler. </a:t>
            </a:r>
            <a:endParaRPr b="0" lang="en-US" sz="1200" spc="-1" strike="noStrike">
              <a:latin typeface="Arial"/>
            </a:endParaRPr>
          </a:p>
          <a:p>
            <a:pPr algn="just">
              <a:lnSpc>
                <a:spcPct val="100000"/>
              </a:lnSpc>
              <a:buNone/>
            </a:pPr>
            <a:r>
              <a:rPr b="0" lang="tr-TR" sz="1200" spc="-1" strike="noStrike">
                <a:solidFill>
                  <a:srgbClr val="000000"/>
                </a:solidFill>
                <a:latin typeface="Trebuchet MS"/>
                <a:ea typeface="DejaVu Sans"/>
              </a:rPr>
              <a:t>Ayrıca bu genel sınıflandırmaya ek olarak artırma ve azaltma operatörleri, aritmetiksel atama operatörleri ve bitsel operatörler başlıkları altında Java dilinde kullanılan diğer operatörleri de inceledik.</a:t>
            </a:r>
            <a:endParaRPr b="0" lang="en-US" sz="1200" spc="-1" strike="noStrike">
              <a:latin typeface="Arial"/>
            </a:endParaRPr>
          </a:p>
          <a:p>
            <a:pPr>
              <a:lnSpc>
                <a:spcPct val="100000"/>
              </a:lnSpc>
              <a:buNone/>
            </a:pPr>
            <a:endParaRPr b="0" lang="en-US" sz="1100" spc="-1" strike="noStrike">
              <a:latin typeface="Arial"/>
            </a:endParaRPr>
          </a:p>
        </p:txBody>
      </p:sp>
      <p:pic>
        <p:nvPicPr>
          <p:cNvPr id="434" name="Picture 11" descr="C:\Users\zparlak\AppData\Local\Microsoft\Windows\Temporary Internet Files\Content.IE5\HLOP0HWJ\MC900198125[1].wmf"/>
          <p:cNvPicPr/>
          <p:nvPr/>
        </p:nvPicPr>
        <p:blipFill>
          <a:blip r:embed="rId1"/>
          <a:stretch/>
        </p:blipFill>
        <p:spPr>
          <a:xfrm>
            <a:off x="6948360" y="4431240"/>
            <a:ext cx="2052000" cy="2327760"/>
          </a:xfrm>
          <a:prstGeom prst="rect">
            <a:avLst/>
          </a:prstGeom>
          <a:ln w="0">
            <a:noFill/>
          </a:ln>
        </p:spPr>
      </p:pic>
      <p:pic>
        <p:nvPicPr>
          <p:cNvPr id="435" name="Resim 7" descr="resim2_19"/>
          <p:cNvPicPr/>
          <p:nvPr/>
        </p:nvPicPr>
        <p:blipFill>
          <a:blip r:embed="rId2"/>
          <a:stretch/>
        </p:blipFill>
        <p:spPr>
          <a:xfrm>
            <a:off x="1835640" y="2853000"/>
            <a:ext cx="4628520" cy="14374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Dikdörtgen 13"/>
          <p:cNvSpPr/>
          <p:nvPr/>
        </p:nvSpPr>
        <p:spPr>
          <a:xfrm>
            <a:off x="428760" y="2357280"/>
            <a:ext cx="7671240" cy="2799000"/>
          </a:xfrm>
          <a:prstGeom prst="rect">
            <a:avLst/>
          </a:prstGeom>
          <a:solidFill>
            <a:srgbClr val="ffffff"/>
          </a:solidFill>
          <a:ln>
            <a:solidFill>
              <a:srgbClr val="c00000"/>
            </a:solidFill>
            <a:round/>
          </a:ln>
        </p:spPr>
        <p:style>
          <a:lnRef idx="2">
            <a:schemeClr val="accent1"/>
          </a:lnRef>
          <a:fillRef idx="1">
            <a:schemeClr val="lt1"/>
          </a:fillRef>
          <a:effectRef idx="0">
            <a:schemeClr val="accent1"/>
          </a:effectRef>
          <a:fontRef idx="minor"/>
        </p:style>
      </p:sp>
      <p:sp>
        <p:nvSpPr>
          <p:cNvPr id="244" name="PlaceHolder 1"/>
          <p:cNvSpPr>
            <a:spLocks noGrp="1"/>
          </p:cNvSpPr>
          <p:nvPr>
            <p:ph type="title"/>
          </p:nvPr>
        </p:nvSpPr>
        <p:spPr>
          <a:xfrm>
            <a:off x="457200" y="457200"/>
            <a:ext cx="8228880" cy="532800"/>
          </a:xfrm>
          <a:prstGeom prst="rect">
            <a:avLst/>
          </a:prstGeom>
          <a:solidFill>
            <a:srgbClr val="191d34"/>
          </a:solidFill>
          <a:ln w="0">
            <a:noFill/>
          </a:ln>
        </p:spPr>
        <p:txBody>
          <a:bodyPr lIns="90000" rIns="90000" tIns="45000" bIns="45000" anchor="t">
            <a:normAutofit fontScale="90000"/>
          </a:bodyPr>
          <a:p>
            <a:pPr>
              <a:lnSpc>
                <a:spcPct val="100000"/>
              </a:lnSpc>
              <a:buNone/>
              <a:tabLst>
                <a:tab algn="l" pos="0"/>
              </a:tabLst>
            </a:pPr>
            <a:r>
              <a:rPr b="1" lang="tr-TR" sz="3200" spc="46" strike="noStrike">
                <a:solidFill>
                  <a:srgbClr val="fbfcfd">
                    <a:alpha val="95000"/>
                  </a:srgbClr>
                </a:solidFill>
                <a:latin typeface="Trebuchet MS"/>
              </a:rPr>
              <a:t>Öğrenme Hedefleri</a:t>
            </a:r>
            <a:endParaRPr b="0" lang="en-US" sz="3200" spc="-1" strike="noStrike">
              <a:latin typeface="Arial"/>
            </a:endParaRPr>
          </a:p>
        </p:txBody>
      </p:sp>
      <p:sp>
        <p:nvSpPr>
          <p:cNvPr id="245" name="Metin kutusu 5"/>
          <p:cNvSpPr/>
          <p:nvPr/>
        </p:nvSpPr>
        <p:spPr>
          <a:xfrm>
            <a:off x="720000" y="2408400"/>
            <a:ext cx="7235640" cy="2279880"/>
          </a:xfrm>
          <a:prstGeom prst="rect">
            <a:avLst/>
          </a:prstGeom>
          <a:noFill/>
          <a:ln w="0">
            <a:noFill/>
          </a:ln>
        </p:spPr>
        <p:style>
          <a:lnRef idx="0"/>
          <a:fillRef idx="0"/>
          <a:effectRef idx="0"/>
          <a:fontRef idx="minor"/>
        </p:style>
        <p:txBody>
          <a:bodyPr lIns="90000" rIns="90000" tIns="45000" bIns="45000" anchor="t">
            <a:spAutoFit/>
          </a:bodyPr>
          <a:p>
            <a:pPr marL="45720">
              <a:lnSpc>
                <a:spcPct val="200000"/>
              </a:lnSpc>
              <a:buNone/>
              <a:tabLst>
                <a:tab algn="l" pos="182520"/>
              </a:tabLst>
            </a:pPr>
            <a:r>
              <a:rPr b="0" lang="tr-TR" sz="1200" spc="-1" strike="noStrike">
                <a:solidFill>
                  <a:srgbClr val="000000"/>
                </a:solidFill>
                <a:latin typeface="Trebuchet MS"/>
                <a:ea typeface="DejaVu Sans"/>
              </a:rPr>
              <a:t>Java dilindeki aritmetiksel operatörleri öğreneceksiniz,</a:t>
            </a:r>
            <a:endParaRPr b="0" lang="en-US" sz="1200" spc="-1" strike="noStrike">
              <a:latin typeface="Arial"/>
            </a:endParaRPr>
          </a:p>
          <a:p>
            <a:pPr marL="45720">
              <a:lnSpc>
                <a:spcPct val="200000"/>
              </a:lnSpc>
              <a:buNone/>
              <a:tabLst>
                <a:tab algn="l" pos="182520"/>
              </a:tabLst>
            </a:pPr>
            <a:r>
              <a:rPr b="0" lang="tr-TR" sz="1200" spc="-1" strike="noStrike">
                <a:solidFill>
                  <a:srgbClr val="000000"/>
                </a:solidFill>
                <a:latin typeface="Trebuchet MS"/>
                <a:ea typeface="DejaVu Sans"/>
              </a:rPr>
              <a:t>Mantıksal operatörleri öğreneceksiniz,</a:t>
            </a:r>
            <a:endParaRPr b="0" lang="en-US" sz="1200" spc="-1" strike="noStrike">
              <a:latin typeface="Arial"/>
            </a:endParaRPr>
          </a:p>
          <a:p>
            <a:pPr marL="45720">
              <a:lnSpc>
                <a:spcPct val="200000"/>
              </a:lnSpc>
              <a:buNone/>
              <a:tabLst>
                <a:tab algn="l" pos="182520"/>
              </a:tabLst>
            </a:pPr>
            <a:r>
              <a:rPr b="0" lang="tr-TR" sz="1200" spc="-1" strike="noStrike">
                <a:solidFill>
                  <a:srgbClr val="000000"/>
                </a:solidFill>
                <a:latin typeface="Trebuchet MS"/>
                <a:ea typeface="DejaVu Sans"/>
              </a:rPr>
              <a:t>Artırma ve Azaltma operatörlerini öğreneceksiniz,</a:t>
            </a:r>
            <a:endParaRPr b="0" lang="en-US" sz="1200" spc="-1" strike="noStrike">
              <a:latin typeface="Arial"/>
            </a:endParaRPr>
          </a:p>
          <a:p>
            <a:pPr marL="45720">
              <a:lnSpc>
                <a:spcPct val="200000"/>
              </a:lnSpc>
              <a:buNone/>
              <a:tabLst>
                <a:tab algn="l" pos="182520"/>
              </a:tabLst>
            </a:pPr>
            <a:r>
              <a:rPr b="0" lang="tr-TR" sz="1200" spc="-1" strike="noStrike">
                <a:solidFill>
                  <a:srgbClr val="000000"/>
                </a:solidFill>
                <a:latin typeface="Trebuchet MS"/>
                <a:ea typeface="DejaVu Sans"/>
              </a:rPr>
              <a:t>Karşılaştırma operatörlerini öğreneceksiniz,</a:t>
            </a:r>
            <a:endParaRPr b="0" lang="en-US" sz="1200" spc="-1" strike="noStrike">
              <a:latin typeface="Arial"/>
            </a:endParaRPr>
          </a:p>
          <a:p>
            <a:pPr marL="45720">
              <a:lnSpc>
                <a:spcPct val="200000"/>
              </a:lnSpc>
              <a:buNone/>
              <a:tabLst>
                <a:tab algn="l" pos="182520"/>
              </a:tabLst>
            </a:pPr>
            <a:r>
              <a:rPr b="0" lang="tr-TR" sz="1200" spc="-1" strike="noStrike">
                <a:solidFill>
                  <a:srgbClr val="000000"/>
                </a:solidFill>
                <a:latin typeface="Trebuchet MS"/>
                <a:ea typeface="DejaVu Sans"/>
              </a:rPr>
              <a:t>Bit işlem operatörlerini öğreneceksiniz,</a:t>
            </a:r>
            <a:endParaRPr b="0" lang="en-US" sz="1200" spc="-1" strike="noStrike">
              <a:latin typeface="Arial"/>
            </a:endParaRPr>
          </a:p>
          <a:p>
            <a:pPr marL="45720">
              <a:lnSpc>
                <a:spcPct val="200000"/>
              </a:lnSpc>
              <a:buNone/>
              <a:tabLst>
                <a:tab algn="l" pos="182520"/>
              </a:tabLst>
            </a:pPr>
            <a:r>
              <a:rPr b="0" lang="tr-TR" sz="1200" spc="-1" strike="noStrike">
                <a:solidFill>
                  <a:srgbClr val="000000"/>
                </a:solidFill>
                <a:latin typeface="Trebuchet MS"/>
                <a:ea typeface="DejaVu Sans"/>
              </a:rPr>
              <a:t>Matematiksel Operatörlerin öncelik sırasını öğreneceksiniz.</a:t>
            </a:r>
            <a:endParaRPr b="0" lang="en-US" sz="1200" spc="-1" strike="noStrike">
              <a:latin typeface="Arial"/>
            </a:endParaRPr>
          </a:p>
        </p:txBody>
      </p:sp>
      <p:sp>
        <p:nvSpPr>
          <p:cNvPr id="246" name="Metin kutusu 6"/>
          <p:cNvSpPr/>
          <p:nvPr/>
        </p:nvSpPr>
        <p:spPr>
          <a:xfrm>
            <a:off x="380880" y="1920240"/>
            <a:ext cx="2666160" cy="381240"/>
          </a:xfrm>
          <a:prstGeom prst="rect">
            <a:avLst/>
          </a:prstGeom>
          <a:noFill/>
          <a:ln w="0">
            <a:noFill/>
          </a:ln>
        </p:spPr>
        <p:style>
          <a:lnRef idx="0"/>
          <a:fillRef idx="0"/>
          <a:effectRef idx="0"/>
          <a:fontRef idx="minor"/>
        </p:style>
        <p:txBody>
          <a:bodyPr lIns="90000" rIns="90000" tIns="45000" bIns="45000" anchor="t">
            <a:spAutoFit/>
          </a:bodyPr>
          <a:p>
            <a:pPr marL="45720">
              <a:lnSpc>
                <a:spcPct val="80000"/>
              </a:lnSpc>
              <a:spcBef>
                <a:spcPts val="241"/>
              </a:spcBef>
              <a:spcAft>
                <a:spcPts val="300"/>
              </a:spcAft>
              <a:buNone/>
              <a:tabLst>
                <a:tab algn="l" pos="182520"/>
              </a:tabLst>
            </a:pPr>
            <a:r>
              <a:rPr b="1" lang="tr-TR" sz="1200" spc="-1" strike="noStrike">
                <a:solidFill>
                  <a:srgbClr val="404040"/>
                </a:solidFill>
                <a:latin typeface="Calibri"/>
                <a:ea typeface="DejaVu Sans"/>
              </a:rPr>
              <a:t>Bu konuyu çalıştıktan sonra:</a:t>
            </a:r>
            <a:endParaRPr b="0" lang="en-US" sz="1200" spc="-1" strike="noStrike">
              <a:latin typeface="Arial"/>
            </a:endParaRPr>
          </a:p>
        </p:txBody>
      </p:sp>
      <p:sp>
        <p:nvSpPr>
          <p:cNvPr id="247" name="PlaceHolder 2"/>
          <p:cNvSpPr>
            <a:spLocks noGrp="1"/>
          </p:cNvSpPr>
          <p:nvPr>
            <p:ph type="sldNum" idx="19"/>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710EF166-DD2A-4D9B-A637-E60348979ED5}"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248" name="Freeform 10"/>
          <p:cNvSpPr/>
          <p:nvPr/>
        </p:nvSpPr>
        <p:spPr>
          <a:xfrm>
            <a:off x="469080" y="2599560"/>
            <a:ext cx="282600" cy="1688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49" name="Freeform 10"/>
          <p:cNvSpPr/>
          <p:nvPr/>
        </p:nvSpPr>
        <p:spPr>
          <a:xfrm>
            <a:off x="478800" y="2954520"/>
            <a:ext cx="282600" cy="1688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0" name="Freeform 10"/>
          <p:cNvSpPr/>
          <p:nvPr/>
        </p:nvSpPr>
        <p:spPr>
          <a:xfrm>
            <a:off x="469080" y="3377880"/>
            <a:ext cx="282600" cy="1688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1" name="Freeform 10"/>
          <p:cNvSpPr/>
          <p:nvPr/>
        </p:nvSpPr>
        <p:spPr>
          <a:xfrm>
            <a:off x="469080" y="3710160"/>
            <a:ext cx="282600" cy="1688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2" name="Freeform 10"/>
          <p:cNvSpPr/>
          <p:nvPr/>
        </p:nvSpPr>
        <p:spPr>
          <a:xfrm>
            <a:off x="478800" y="4051440"/>
            <a:ext cx="282600" cy="1688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3" name="Freeform 10"/>
          <p:cNvSpPr/>
          <p:nvPr/>
        </p:nvSpPr>
        <p:spPr>
          <a:xfrm>
            <a:off x="510480" y="4437000"/>
            <a:ext cx="282600" cy="1688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p:nvPr>
        </p:nvSpPr>
        <p:spPr>
          <a:xfrm>
            <a:off x="1143000" y="732240"/>
            <a:ext cx="6400080" cy="3474000"/>
          </a:xfrm>
          <a:prstGeom prst="rect">
            <a:avLst/>
          </a:prstGeom>
          <a:noFill/>
          <a:ln w="0">
            <a:noFill/>
          </a:ln>
        </p:spPr>
        <p:txBody>
          <a:bodyPr lIns="0" rIns="0" tIns="0" bIns="0" anchor="t">
            <a:noAutofit/>
          </a:bodyPr>
          <a:p>
            <a:pPr marL="228600" indent="-182880">
              <a:lnSpc>
                <a:spcPct val="100000"/>
              </a:lnSpc>
              <a:spcBef>
                <a:spcPts val="439"/>
              </a:spcBef>
              <a:spcAft>
                <a:spcPts val="300"/>
              </a:spcAft>
              <a:buClr>
                <a:srgbClr val="c3260c"/>
              </a:buClr>
              <a:buSzPct val="130000"/>
              <a:buFont typeface="Georgia"/>
              <a:buChar char="*"/>
            </a:pPr>
            <a:r>
              <a:rPr b="0" lang="tr-TR" sz="2200" spc="-1" strike="noStrike">
                <a:solidFill>
                  <a:srgbClr val="404040"/>
                </a:solidFill>
                <a:latin typeface="Trebuchet MS"/>
              </a:rPr>
              <a:t>Burada çoktan seçmeli 5 adet soru sizleri beklemektedir. Başarılar…</a:t>
            </a:r>
            <a:endParaRPr b="0" lang="en-US" sz="2200" spc="-1" strike="noStrike">
              <a:latin typeface="Arial"/>
            </a:endParaRPr>
          </a:p>
        </p:txBody>
      </p:sp>
      <p:sp>
        <p:nvSpPr>
          <p:cNvPr id="437" name="Başlık 1"/>
          <p:cNvSpPr/>
          <p:nvPr/>
        </p:nvSpPr>
        <p:spPr>
          <a:xfrm>
            <a:off x="0" y="0"/>
            <a:ext cx="9143280" cy="56124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rmAutofit/>
          </a:bodyPr>
          <a:p>
            <a:pPr marL="457200" algn="ctr">
              <a:lnSpc>
                <a:spcPct val="100000"/>
              </a:lnSpc>
              <a:buNone/>
            </a:pPr>
            <a:r>
              <a:rPr b="1" lang="tr-TR" sz="2400" spc="-1" strike="noStrike">
                <a:solidFill>
                  <a:srgbClr val="ffffff"/>
                </a:solidFill>
                <a:latin typeface="Times New Roman"/>
                <a:ea typeface="DejaVu Sans"/>
              </a:rPr>
              <a:t>DEĞERLENDİRME SINAVI</a:t>
            </a:r>
            <a:endParaRPr b="0" lang="en-US" sz="2400" spc="-1" strike="noStrike">
              <a:latin typeface="Arial"/>
            </a:endParaRPr>
          </a:p>
        </p:txBody>
      </p:sp>
      <p:sp>
        <p:nvSpPr>
          <p:cNvPr id="438" name="mmprod_instruction_notes_101"/>
          <p:cNvSpPr/>
          <p:nvPr/>
        </p:nvSpPr>
        <p:spPr>
          <a:xfrm>
            <a:off x="1143000" y="4270320"/>
            <a:ext cx="6812640" cy="381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400" spc="-1" strike="noStrike">
                <a:solidFill>
                  <a:srgbClr val="000000"/>
                </a:solidFill>
                <a:latin typeface="Trebuchet MS"/>
                <a:ea typeface="DejaVu Sans"/>
              </a:rPr>
              <a:t>Değerlendirme sorularını çözmek için toolbarda ki </a:t>
            </a:r>
            <a:r>
              <a:rPr b="1" lang="en-US" sz="1400" spc="-1" strike="noStrike">
                <a:solidFill>
                  <a:srgbClr val="ff0000"/>
                </a:solidFill>
                <a:latin typeface="Trebuchet MS"/>
                <a:ea typeface="DejaVu Sans"/>
              </a:rPr>
              <a:t>Play</a:t>
            </a:r>
            <a:r>
              <a:rPr b="0" lang="en-US" sz="1400" spc="-1" strike="noStrike">
                <a:solidFill>
                  <a:srgbClr val="000000"/>
                </a:solidFill>
                <a:latin typeface="Trebuchet MS"/>
                <a:ea typeface="DejaVu Sans"/>
              </a:rPr>
              <a:t> </a:t>
            </a:r>
            <a:r>
              <a:rPr b="0" lang="tr-TR" sz="1400" spc="-1" strike="noStrike">
                <a:solidFill>
                  <a:srgbClr val="000000"/>
                </a:solidFill>
                <a:latin typeface="Trebuchet MS"/>
                <a:ea typeface="DejaVu Sans"/>
              </a:rPr>
              <a:t>simgesine basınız</a:t>
            </a:r>
            <a:endParaRPr b="0" lang="en-US" sz="1400" spc="-1" strike="noStrike">
              <a:latin typeface="Arial"/>
            </a:endParaRPr>
          </a:p>
        </p:txBody>
      </p:sp>
      <p:pic>
        <p:nvPicPr>
          <p:cNvPr id="439" name="Picture 2" descr=""/>
          <p:cNvPicPr/>
          <p:nvPr/>
        </p:nvPicPr>
        <p:blipFill>
          <a:blip r:embed="rId1"/>
          <a:stretch/>
        </p:blipFill>
        <p:spPr>
          <a:xfrm>
            <a:off x="4428000" y="4580280"/>
            <a:ext cx="1580400" cy="4564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Başlık 1"/>
          <p:cNvSpPr/>
          <p:nvPr/>
        </p:nvSpPr>
        <p:spPr>
          <a:xfrm>
            <a:off x="0" y="0"/>
            <a:ext cx="9143280" cy="6199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gn="just">
              <a:lnSpc>
                <a:spcPct val="100000"/>
              </a:lnSpc>
              <a:buNone/>
            </a:pPr>
            <a:r>
              <a:rPr b="0" lang="tr-TR" sz="2000" spc="-1" strike="noStrike">
                <a:solidFill>
                  <a:srgbClr val="ffffff"/>
                </a:solidFill>
                <a:latin typeface="Times New Roman"/>
                <a:ea typeface="DejaVu Sans"/>
              </a:rPr>
              <a:t>S1. </a:t>
            </a:r>
            <a:r>
              <a:rPr b="0" lang="tr-TR" sz="2000" spc="-1" strike="noStrike">
                <a:solidFill>
                  <a:srgbClr val="ffffff"/>
                </a:solidFill>
                <a:latin typeface="Trebuchet MS"/>
                <a:ea typeface="DejaVu Sans"/>
              </a:rPr>
              <a:t>Aşağıdaki matematiksel ifadenin Java dilinde kodlanması nasıl olur?</a:t>
            </a:r>
            <a:endParaRPr b="0" lang="en-US" sz="2000" spc="-1" strike="noStrike">
              <a:latin typeface="Arial"/>
            </a:endParaRPr>
          </a:p>
        </p:txBody>
      </p:sp>
      <p:sp>
        <p:nvSpPr>
          <p:cNvPr id="441" name="mmprod_feedback_7000"/>
          <p:cNvSpPr/>
          <p:nvPr/>
        </p:nvSpPr>
        <p:spPr>
          <a:xfrm>
            <a:off x="1580760" y="359424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Doğru - Devam için tıklayınız</a:t>
            </a:r>
            <a:endParaRPr b="0" lang="en-US" sz="1800" spc="-1" strike="noStrike">
              <a:latin typeface="Arial"/>
            </a:endParaRPr>
          </a:p>
        </p:txBody>
      </p:sp>
      <p:sp>
        <p:nvSpPr>
          <p:cNvPr id="442" name="mmprod_feedback_7002"/>
          <p:cNvSpPr/>
          <p:nvPr/>
        </p:nvSpPr>
        <p:spPr>
          <a:xfrm>
            <a:off x="4781160" y="359424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Yanlış - Devam için tıklayınız</a:t>
            </a:r>
            <a:endParaRPr b="0" lang="en-US" sz="1800" spc="-1" strike="noStrike">
              <a:latin typeface="Arial"/>
            </a:endParaRPr>
          </a:p>
        </p:txBody>
      </p:sp>
      <p:sp>
        <p:nvSpPr>
          <p:cNvPr id="443" name="mmprod_feedback_7009"/>
          <p:cNvSpPr/>
          <p:nvPr/>
        </p:nvSpPr>
        <p:spPr>
          <a:xfrm>
            <a:off x="2860920" y="420228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Doğru</a:t>
            </a:r>
            <a:endParaRPr b="0" lang="en-US" sz="1800" spc="-1" strike="noStrike">
              <a:latin typeface="Arial"/>
            </a:endParaRPr>
          </a:p>
        </p:txBody>
      </p:sp>
      <p:sp>
        <p:nvSpPr>
          <p:cNvPr id="444" name="mmprod_feedback_7006"/>
          <p:cNvSpPr/>
          <p:nvPr/>
        </p:nvSpPr>
        <p:spPr>
          <a:xfrm>
            <a:off x="2860920" y="394164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ea typeface="DejaVu Sans"/>
              </a:rPr>
              <a:t>Cevabınız:</a:t>
            </a:r>
            <a:endParaRPr b="0" lang="en-US" sz="1800" spc="-1" strike="noStrike">
              <a:latin typeface="Arial"/>
            </a:endParaRPr>
          </a:p>
        </p:txBody>
      </p:sp>
      <p:sp>
        <p:nvSpPr>
          <p:cNvPr id="445" name="mmprod_feedback_7010"/>
          <p:cNvSpPr/>
          <p:nvPr/>
        </p:nvSpPr>
        <p:spPr>
          <a:xfrm>
            <a:off x="2860920" y="446292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ea typeface="DejaVu Sans"/>
              </a:rPr>
              <a:t>Doğrusu:</a:t>
            </a:r>
            <a:endParaRPr b="0" lang="en-US" sz="1800" spc="-1" strike="noStrike">
              <a:latin typeface="Arial"/>
            </a:endParaRPr>
          </a:p>
        </p:txBody>
      </p:sp>
      <p:sp>
        <p:nvSpPr>
          <p:cNvPr id="446" name="mmprod_feedback_7011"/>
          <p:cNvSpPr/>
          <p:nvPr/>
        </p:nvSpPr>
        <p:spPr>
          <a:xfrm>
            <a:off x="2860920" y="420228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Soruyu cevaplamadan ilerleyemezsiniz!</a:t>
            </a:r>
            <a:endParaRPr b="0" lang="en-US" sz="1800" spc="-1" strike="noStrike">
              <a:latin typeface="Arial"/>
            </a:endParaRPr>
          </a:p>
        </p:txBody>
      </p:sp>
      <p:sp>
        <p:nvSpPr>
          <p:cNvPr id="447" name="mmprod_feedback_7007"/>
          <p:cNvSpPr/>
          <p:nvPr/>
        </p:nvSpPr>
        <p:spPr>
          <a:xfrm>
            <a:off x="2989080" y="445860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Devam etmeden önce soruyu cevaplayıınız</a:t>
            </a:r>
            <a:endParaRPr b="0" lang="en-US" sz="1800" spc="-1" strike="noStrike">
              <a:latin typeface="Arial"/>
            </a:endParaRPr>
          </a:p>
        </p:txBody>
      </p:sp>
      <p:grpSp>
        <p:nvGrpSpPr>
          <p:cNvPr id="448" name="mmprod_Button104"/>
          <p:cNvGrpSpPr/>
          <p:nvPr/>
        </p:nvGrpSpPr>
        <p:grpSpPr>
          <a:xfrm>
            <a:off x="5830200" y="4497840"/>
            <a:ext cx="870480" cy="312120"/>
            <a:chOff x="5830200" y="4497840"/>
            <a:chExt cx="870480" cy="312120"/>
          </a:xfrm>
        </p:grpSpPr>
        <p:sp>
          <p:nvSpPr>
            <p:cNvPr id="449" name="mmprod_ButtonShape104"/>
            <p:cNvSpPr/>
            <p:nvPr/>
          </p:nvSpPr>
          <p:spPr>
            <a:xfrm>
              <a:off x="5830200" y="449784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450" name="mmprod_ButtonText105"/>
            <p:cNvSpPr/>
            <p:nvPr/>
          </p:nvSpPr>
          <p:spPr>
            <a:xfrm>
              <a:off x="5855760" y="452304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ea typeface="DejaVu Sans"/>
                </a:rPr>
                <a:t>Tamam</a:t>
              </a:r>
              <a:endParaRPr b="0" lang="en-US" sz="1400" spc="-1" strike="noStrike">
                <a:latin typeface="Arial"/>
              </a:endParaRPr>
            </a:p>
          </p:txBody>
        </p:sp>
      </p:grpSp>
      <p:grpSp>
        <p:nvGrpSpPr>
          <p:cNvPr id="451" name="mmprod_Button106"/>
          <p:cNvGrpSpPr/>
          <p:nvPr/>
        </p:nvGrpSpPr>
        <p:grpSpPr>
          <a:xfrm>
            <a:off x="6790320" y="4497840"/>
            <a:ext cx="870480" cy="312120"/>
            <a:chOff x="6790320" y="4497840"/>
            <a:chExt cx="870480" cy="312120"/>
          </a:xfrm>
        </p:grpSpPr>
        <p:sp>
          <p:nvSpPr>
            <p:cNvPr id="452" name="mmprod_ButtonShape106"/>
            <p:cNvSpPr/>
            <p:nvPr/>
          </p:nvSpPr>
          <p:spPr>
            <a:xfrm>
              <a:off x="6790320" y="449784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453" name="mmprod_ButtonText107"/>
            <p:cNvSpPr/>
            <p:nvPr/>
          </p:nvSpPr>
          <p:spPr>
            <a:xfrm>
              <a:off x="6815880" y="452304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ea typeface="DejaVu Sans"/>
                </a:rPr>
                <a:t>Sil</a:t>
              </a:r>
              <a:endParaRPr b="0" lang="en-US" sz="1400" spc="-1" strike="noStrike">
                <a:latin typeface="Arial"/>
              </a:endParaRPr>
            </a:p>
          </p:txBody>
        </p:sp>
      </p:grpSp>
      <p:pic>
        <p:nvPicPr>
          <p:cNvPr id="454" name="Resim 60" descr=""/>
          <p:cNvPicPr/>
          <p:nvPr/>
        </p:nvPicPr>
        <p:blipFill>
          <a:blip r:embed="rId1"/>
          <a:stretch/>
        </p:blipFill>
        <p:spPr>
          <a:xfrm>
            <a:off x="605160" y="692640"/>
            <a:ext cx="974880" cy="386640"/>
          </a:xfrm>
          <a:prstGeom prst="rect">
            <a:avLst/>
          </a:prstGeom>
          <a:ln w="0">
            <a:noFill/>
          </a:ln>
        </p:spPr>
      </p:pic>
      <p:grpSp>
        <p:nvGrpSpPr>
          <p:cNvPr id="455" name="mmprod_answer10026"/>
          <p:cNvGrpSpPr/>
          <p:nvPr/>
        </p:nvGrpSpPr>
        <p:grpSpPr>
          <a:xfrm>
            <a:off x="1282680" y="1556640"/>
            <a:ext cx="4489920" cy="273600"/>
            <a:chOff x="1282680" y="1556640"/>
            <a:chExt cx="4489920" cy="273600"/>
          </a:xfrm>
        </p:grpSpPr>
        <p:sp>
          <p:nvSpPr>
            <p:cNvPr id="456" name="mmprod_s2_1041"/>
            <p:cNvSpPr/>
            <p:nvPr/>
          </p:nvSpPr>
          <p:spPr>
            <a:xfrm>
              <a:off x="1612800" y="1556640"/>
              <a:ext cx="35496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A) </a:t>
              </a:r>
              <a:endParaRPr b="0" lang="en-US" sz="1800" spc="-1" strike="noStrike">
                <a:latin typeface="Arial"/>
              </a:endParaRPr>
            </a:p>
          </p:txBody>
        </p:sp>
        <p:sp>
          <p:nvSpPr>
            <p:cNvPr id="457" name="mmprod_s1_1021"/>
            <p:cNvSpPr/>
            <p:nvPr/>
          </p:nvSpPr>
          <p:spPr>
            <a:xfrm>
              <a:off x="1973160" y="1556640"/>
              <a:ext cx="379944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a&lt;=b &amp;&amp; b &gt;=2</a:t>
              </a:r>
              <a:endParaRPr b="0" lang="en-US" sz="1800" spc="-1" strike="noStrike">
                <a:latin typeface="Arial"/>
              </a:endParaRPr>
            </a:p>
          </p:txBody>
        </p:sp>
        <p:pic>
          <p:nvPicPr>
            <p:cNvPr id="458" name="mmprod_answer_input10026" descr=""/>
            <p:cNvPicPr/>
            <p:nvPr/>
          </p:nvPicPr>
          <p:blipFill>
            <a:blip r:embed="rId2"/>
            <a:stretch/>
          </p:blipFill>
          <p:spPr>
            <a:xfrm>
              <a:off x="1282680" y="1591560"/>
              <a:ext cx="204840" cy="203760"/>
            </a:xfrm>
            <a:prstGeom prst="rect">
              <a:avLst/>
            </a:prstGeom>
            <a:ln w="0">
              <a:noFill/>
            </a:ln>
          </p:spPr>
        </p:pic>
      </p:grpSp>
      <p:grpSp>
        <p:nvGrpSpPr>
          <p:cNvPr id="459" name="mmprod_answer10028"/>
          <p:cNvGrpSpPr/>
          <p:nvPr/>
        </p:nvGrpSpPr>
        <p:grpSpPr>
          <a:xfrm>
            <a:off x="1282680" y="2003760"/>
            <a:ext cx="4490280" cy="273600"/>
            <a:chOff x="1282680" y="2003760"/>
            <a:chExt cx="4490280" cy="273600"/>
          </a:xfrm>
        </p:grpSpPr>
        <p:sp>
          <p:nvSpPr>
            <p:cNvPr id="460" name="mmprod_s2_1042"/>
            <p:cNvSpPr/>
            <p:nvPr/>
          </p:nvSpPr>
          <p:spPr>
            <a:xfrm>
              <a:off x="1612800" y="2003760"/>
              <a:ext cx="34848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B) </a:t>
              </a:r>
              <a:endParaRPr b="0" lang="en-US" sz="1800" spc="-1" strike="noStrike">
                <a:latin typeface="Arial"/>
              </a:endParaRPr>
            </a:p>
          </p:txBody>
        </p:sp>
        <p:sp>
          <p:nvSpPr>
            <p:cNvPr id="461" name="mmprod_s1_1022"/>
            <p:cNvSpPr/>
            <p:nvPr/>
          </p:nvSpPr>
          <p:spPr>
            <a:xfrm>
              <a:off x="1955880" y="2003760"/>
              <a:ext cx="381708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(a&lt;=b) &amp;&amp; (b&lt;=2)</a:t>
              </a:r>
              <a:endParaRPr b="0" lang="en-US" sz="1800" spc="-1" strike="noStrike">
                <a:latin typeface="Arial"/>
              </a:endParaRPr>
            </a:p>
          </p:txBody>
        </p:sp>
        <p:pic>
          <p:nvPicPr>
            <p:cNvPr id="462" name="mmprod_answer_input10028" descr=""/>
            <p:cNvPicPr/>
            <p:nvPr/>
          </p:nvPicPr>
          <p:blipFill>
            <a:blip r:embed="rId3"/>
            <a:stretch/>
          </p:blipFill>
          <p:spPr>
            <a:xfrm>
              <a:off x="1282680" y="2038680"/>
              <a:ext cx="204840" cy="203760"/>
            </a:xfrm>
            <a:prstGeom prst="rect">
              <a:avLst/>
            </a:prstGeom>
            <a:ln w="0">
              <a:noFill/>
            </a:ln>
          </p:spPr>
        </p:pic>
      </p:grpSp>
      <p:grpSp>
        <p:nvGrpSpPr>
          <p:cNvPr id="463" name="mmprod_answer10030"/>
          <p:cNvGrpSpPr/>
          <p:nvPr/>
        </p:nvGrpSpPr>
        <p:grpSpPr>
          <a:xfrm>
            <a:off x="1282680" y="2450880"/>
            <a:ext cx="4489920" cy="273600"/>
            <a:chOff x="1282680" y="2450880"/>
            <a:chExt cx="4489920" cy="273600"/>
          </a:xfrm>
        </p:grpSpPr>
        <p:sp>
          <p:nvSpPr>
            <p:cNvPr id="464" name="mmprod_s2_1043"/>
            <p:cNvSpPr/>
            <p:nvPr/>
          </p:nvSpPr>
          <p:spPr>
            <a:xfrm>
              <a:off x="1612800" y="2450880"/>
              <a:ext cx="35640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C) </a:t>
              </a:r>
              <a:endParaRPr b="0" lang="en-US" sz="1800" spc="-1" strike="noStrike">
                <a:latin typeface="Arial"/>
              </a:endParaRPr>
            </a:p>
          </p:txBody>
        </p:sp>
        <p:sp>
          <p:nvSpPr>
            <p:cNvPr id="465" name="mmprod_s1_1023"/>
            <p:cNvSpPr/>
            <p:nvPr/>
          </p:nvSpPr>
          <p:spPr>
            <a:xfrm>
              <a:off x="1968480" y="245088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1800" spc="-1" strike="noStrike">
                  <a:solidFill>
                    <a:srgbClr val="000000"/>
                  </a:solidFill>
                  <a:latin typeface="Times New Roman"/>
                  <a:ea typeface="DejaVu Sans"/>
                </a:rPr>
                <a:t>(b&gt;=a) AND (a&lt;=2)</a:t>
              </a:r>
              <a:endParaRPr b="0" lang="en-US" sz="1800" spc="-1" strike="noStrike">
                <a:latin typeface="Arial"/>
              </a:endParaRPr>
            </a:p>
          </p:txBody>
        </p:sp>
        <p:pic>
          <p:nvPicPr>
            <p:cNvPr id="466" name="mmprod_answer_input10030" descr=""/>
            <p:cNvPicPr/>
            <p:nvPr/>
          </p:nvPicPr>
          <p:blipFill>
            <a:blip r:embed="rId4"/>
            <a:stretch/>
          </p:blipFill>
          <p:spPr>
            <a:xfrm>
              <a:off x="1282680" y="2485800"/>
              <a:ext cx="204840" cy="203760"/>
            </a:xfrm>
            <a:prstGeom prst="rect">
              <a:avLst/>
            </a:prstGeom>
            <a:ln w="0">
              <a:noFill/>
            </a:ln>
          </p:spPr>
        </p:pic>
      </p:grpSp>
      <p:grpSp>
        <p:nvGrpSpPr>
          <p:cNvPr id="467" name="mmprod_answer10032"/>
          <p:cNvGrpSpPr/>
          <p:nvPr/>
        </p:nvGrpSpPr>
        <p:grpSpPr>
          <a:xfrm>
            <a:off x="1282680" y="2898000"/>
            <a:ext cx="4489920" cy="273600"/>
            <a:chOff x="1282680" y="2898000"/>
            <a:chExt cx="4489920" cy="273600"/>
          </a:xfrm>
        </p:grpSpPr>
        <p:sp>
          <p:nvSpPr>
            <p:cNvPr id="468" name="mmprod_s2_1044"/>
            <p:cNvSpPr/>
            <p:nvPr/>
          </p:nvSpPr>
          <p:spPr>
            <a:xfrm>
              <a:off x="1612800" y="2898000"/>
              <a:ext cx="35964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D) </a:t>
              </a:r>
              <a:endParaRPr b="0" lang="en-US" sz="1800" spc="-1" strike="noStrike">
                <a:latin typeface="Arial"/>
              </a:endParaRPr>
            </a:p>
          </p:txBody>
        </p:sp>
        <p:sp>
          <p:nvSpPr>
            <p:cNvPr id="469" name="mmprod_s1_1024"/>
            <p:cNvSpPr/>
            <p:nvPr/>
          </p:nvSpPr>
          <p:spPr>
            <a:xfrm>
              <a:off x="1968480" y="289800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(a&lt;=b) || (b&lt;=2)</a:t>
              </a:r>
              <a:endParaRPr b="0" lang="en-US" sz="1800" spc="-1" strike="noStrike">
                <a:latin typeface="Arial"/>
              </a:endParaRPr>
            </a:p>
          </p:txBody>
        </p:sp>
        <p:pic>
          <p:nvPicPr>
            <p:cNvPr id="470" name="mmprod_answer_input10032" descr=""/>
            <p:cNvPicPr/>
            <p:nvPr/>
          </p:nvPicPr>
          <p:blipFill>
            <a:blip r:embed="rId5"/>
            <a:stretch/>
          </p:blipFill>
          <p:spPr>
            <a:xfrm>
              <a:off x="1282680" y="2932920"/>
              <a:ext cx="204840" cy="203760"/>
            </a:xfrm>
            <a:prstGeom prst="rect">
              <a:avLst/>
            </a:prstGeom>
            <a:ln w="0">
              <a:noFill/>
            </a:ln>
          </p:spPr>
        </p:pic>
      </p:gr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499"/>
                                          </p:stCondLst>
                                        </p:cTn>
                                        <p:tgtEl>
                                          <p:spTgt spid="4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499"/>
                                          </p:stCondLst>
                                        </p:cTn>
                                        <p:tgtEl>
                                          <p:spTgt spid="4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499"/>
                                          </p:stCondLst>
                                        </p:cTn>
                                        <p:tgtEl>
                                          <p:spTgt spid="4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499"/>
                                          </p:stCondLst>
                                        </p:cTn>
                                        <p:tgtEl>
                                          <p:spTgt spid="4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499"/>
                                          </p:stCondLst>
                                        </p:cTn>
                                        <p:tgtEl>
                                          <p:spTgt spid="44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499"/>
                                          </p:stCondLst>
                                        </p:cTn>
                                        <p:tgtEl>
                                          <p:spTgt spid="44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499"/>
                                          </p:stCondLst>
                                        </p:cTn>
                                        <p:tgtEl>
                                          <p:spTgt spid="4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Başlık 1"/>
          <p:cNvSpPr/>
          <p:nvPr/>
        </p:nvSpPr>
        <p:spPr>
          <a:xfrm>
            <a:off x="-36360" y="-27360"/>
            <a:ext cx="9179640" cy="6199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gn="just">
              <a:lnSpc>
                <a:spcPct val="100000"/>
              </a:lnSpc>
              <a:buNone/>
            </a:pPr>
            <a:r>
              <a:rPr b="0" lang="tr-TR" sz="2000" spc="-1" strike="noStrike">
                <a:solidFill>
                  <a:srgbClr val="ffffff"/>
                </a:solidFill>
                <a:latin typeface="Times New Roman"/>
                <a:ea typeface="DejaVu Sans"/>
              </a:rPr>
              <a:t>S2. Aşağıdaki programın ekran çıktısı ne olur?</a:t>
            </a:r>
            <a:endParaRPr b="0" lang="en-US" sz="2000" spc="-1" strike="noStrike">
              <a:latin typeface="Arial"/>
            </a:endParaRPr>
          </a:p>
        </p:txBody>
      </p:sp>
      <p:sp>
        <p:nvSpPr>
          <p:cNvPr id="472" name="mmprod_feedback_7000"/>
          <p:cNvSpPr/>
          <p:nvPr/>
        </p:nvSpPr>
        <p:spPr>
          <a:xfrm>
            <a:off x="1580760" y="359424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Doğru - Devam için tıklayınız</a:t>
            </a:r>
            <a:endParaRPr b="0" lang="en-US" sz="1800" spc="-1" strike="noStrike">
              <a:latin typeface="Arial"/>
            </a:endParaRPr>
          </a:p>
        </p:txBody>
      </p:sp>
      <p:sp>
        <p:nvSpPr>
          <p:cNvPr id="473" name="mmprod_feedback_7002"/>
          <p:cNvSpPr/>
          <p:nvPr/>
        </p:nvSpPr>
        <p:spPr>
          <a:xfrm>
            <a:off x="4781160" y="359424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Yanlış - Devam için tıklayınız</a:t>
            </a:r>
            <a:endParaRPr b="0" lang="en-US" sz="1800" spc="-1" strike="noStrike">
              <a:latin typeface="Arial"/>
            </a:endParaRPr>
          </a:p>
        </p:txBody>
      </p:sp>
      <p:sp>
        <p:nvSpPr>
          <p:cNvPr id="474" name="mmprod_feedback_7009"/>
          <p:cNvSpPr/>
          <p:nvPr/>
        </p:nvSpPr>
        <p:spPr>
          <a:xfrm>
            <a:off x="2860920" y="420228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Doğru</a:t>
            </a:r>
            <a:endParaRPr b="0" lang="en-US" sz="1800" spc="-1" strike="noStrike">
              <a:latin typeface="Arial"/>
            </a:endParaRPr>
          </a:p>
        </p:txBody>
      </p:sp>
      <p:sp>
        <p:nvSpPr>
          <p:cNvPr id="475" name="mmprod_feedback_7006"/>
          <p:cNvSpPr/>
          <p:nvPr/>
        </p:nvSpPr>
        <p:spPr>
          <a:xfrm>
            <a:off x="2860920" y="394164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ea typeface="DejaVu Sans"/>
              </a:rPr>
              <a:t>Cevabınız:</a:t>
            </a:r>
            <a:endParaRPr b="0" lang="en-US" sz="1800" spc="-1" strike="noStrike">
              <a:latin typeface="Arial"/>
            </a:endParaRPr>
          </a:p>
        </p:txBody>
      </p:sp>
      <p:sp>
        <p:nvSpPr>
          <p:cNvPr id="476" name="mmprod_feedback_7010"/>
          <p:cNvSpPr/>
          <p:nvPr/>
        </p:nvSpPr>
        <p:spPr>
          <a:xfrm>
            <a:off x="2860920" y="446292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ea typeface="DejaVu Sans"/>
              </a:rPr>
              <a:t>Doğrusu:</a:t>
            </a:r>
            <a:endParaRPr b="0" lang="en-US" sz="1800" spc="-1" strike="noStrike">
              <a:latin typeface="Arial"/>
            </a:endParaRPr>
          </a:p>
        </p:txBody>
      </p:sp>
      <p:sp>
        <p:nvSpPr>
          <p:cNvPr id="477" name="mmprod_feedback_7011"/>
          <p:cNvSpPr/>
          <p:nvPr/>
        </p:nvSpPr>
        <p:spPr>
          <a:xfrm>
            <a:off x="2860920" y="420228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Soruyu cevaplamadan ilerleyemezsiniz!</a:t>
            </a:r>
            <a:endParaRPr b="0" lang="en-US" sz="1800" spc="-1" strike="noStrike">
              <a:latin typeface="Arial"/>
            </a:endParaRPr>
          </a:p>
        </p:txBody>
      </p:sp>
      <p:sp>
        <p:nvSpPr>
          <p:cNvPr id="478" name="mmprod_feedback_7007"/>
          <p:cNvSpPr/>
          <p:nvPr/>
        </p:nvSpPr>
        <p:spPr>
          <a:xfrm>
            <a:off x="2989080" y="445860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Devam etmeden önce soruyu cevaplayınız</a:t>
            </a:r>
            <a:endParaRPr b="0" lang="en-US" sz="1800" spc="-1" strike="noStrike">
              <a:latin typeface="Arial"/>
            </a:endParaRPr>
          </a:p>
        </p:txBody>
      </p:sp>
      <p:grpSp>
        <p:nvGrpSpPr>
          <p:cNvPr id="479" name="mmprod_Button104"/>
          <p:cNvGrpSpPr/>
          <p:nvPr/>
        </p:nvGrpSpPr>
        <p:grpSpPr>
          <a:xfrm>
            <a:off x="5830200" y="4497840"/>
            <a:ext cx="870480" cy="312120"/>
            <a:chOff x="5830200" y="4497840"/>
            <a:chExt cx="870480" cy="312120"/>
          </a:xfrm>
        </p:grpSpPr>
        <p:sp>
          <p:nvSpPr>
            <p:cNvPr id="480" name="mmprod_ButtonShape104"/>
            <p:cNvSpPr/>
            <p:nvPr/>
          </p:nvSpPr>
          <p:spPr>
            <a:xfrm>
              <a:off x="5830200" y="449784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481" name="mmprod_ButtonText105"/>
            <p:cNvSpPr/>
            <p:nvPr/>
          </p:nvSpPr>
          <p:spPr>
            <a:xfrm>
              <a:off x="5855760" y="452304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ea typeface="DejaVu Sans"/>
                </a:rPr>
                <a:t>Tamam</a:t>
              </a:r>
              <a:endParaRPr b="0" lang="en-US" sz="1400" spc="-1" strike="noStrike">
                <a:latin typeface="Arial"/>
              </a:endParaRPr>
            </a:p>
          </p:txBody>
        </p:sp>
      </p:grpSp>
      <p:grpSp>
        <p:nvGrpSpPr>
          <p:cNvPr id="482" name="mmprod_Button106"/>
          <p:cNvGrpSpPr/>
          <p:nvPr/>
        </p:nvGrpSpPr>
        <p:grpSpPr>
          <a:xfrm>
            <a:off x="6790320" y="4497840"/>
            <a:ext cx="870480" cy="312120"/>
            <a:chOff x="6790320" y="4497840"/>
            <a:chExt cx="870480" cy="312120"/>
          </a:xfrm>
        </p:grpSpPr>
        <p:sp>
          <p:nvSpPr>
            <p:cNvPr id="483" name="mmprod_ButtonShape106"/>
            <p:cNvSpPr/>
            <p:nvPr/>
          </p:nvSpPr>
          <p:spPr>
            <a:xfrm>
              <a:off x="6790320" y="449784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484" name="mmprod_ButtonText107"/>
            <p:cNvSpPr/>
            <p:nvPr/>
          </p:nvSpPr>
          <p:spPr>
            <a:xfrm>
              <a:off x="6815880" y="452304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ea typeface="DejaVu Sans"/>
                </a:rPr>
                <a:t>Sil</a:t>
              </a:r>
              <a:endParaRPr b="0" lang="en-US" sz="1400" spc="-1" strike="noStrike">
                <a:latin typeface="Arial"/>
              </a:endParaRPr>
            </a:p>
          </p:txBody>
        </p:sp>
      </p:grpSp>
      <p:sp>
        <p:nvSpPr>
          <p:cNvPr id="485" name="Dikdörtgen 1"/>
          <p:cNvSpPr/>
          <p:nvPr/>
        </p:nvSpPr>
        <p:spPr>
          <a:xfrm>
            <a:off x="395640" y="692640"/>
            <a:ext cx="4571280" cy="515880"/>
          </a:xfrm>
          <a:prstGeom prst="rect">
            <a:avLst/>
          </a:prstGeom>
          <a:noFill/>
          <a:ln w="0">
            <a:solidFill>
              <a:srgbClr val="f14124"/>
            </a:solidFill>
          </a:ln>
        </p:spPr>
        <p:style>
          <a:lnRef idx="0"/>
          <a:fillRef idx="0"/>
          <a:effectRef idx="0"/>
          <a:fontRef idx="minor"/>
        </p:style>
        <p:txBody>
          <a:bodyPr lIns="90000" rIns="90000" tIns="45000" bIns="45000" anchor="t">
            <a:spAutoFit/>
          </a:bodyPr>
          <a:p>
            <a:pPr marL="899280">
              <a:lnSpc>
                <a:spcPct val="100000"/>
              </a:lnSpc>
              <a:buNone/>
            </a:pPr>
            <a:r>
              <a:rPr b="1" lang="tr-TR" sz="1400" spc="-1" strike="noStrike">
                <a:solidFill>
                  <a:srgbClr val="7f0055"/>
                </a:solidFill>
                <a:latin typeface="Times New Roman"/>
                <a:ea typeface="Calibri"/>
              </a:rPr>
              <a:t>int</a:t>
            </a:r>
            <a:r>
              <a:rPr b="0" lang="tr-TR" sz="1400" spc="-1" strike="noStrike">
                <a:solidFill>
                  <a:srgbClr val="000000"/>
                </a:solidFill>
                <a:latin typeface="Times New Roman"/>
                <a:ea typeface="Calibri"/>
              </a:rPr>
              <a:t> a = 4;</a:t>
            </a:r>
            <a:endParaRPr b="0" lang="en-US" sz="1400" spc="-1" strike="noStrike">
              <a:latin typeface="Arial"/>
            </a:endParaRPr>
          </a:p>
          <a:p>
            <a:pPr marL="899280">
              <a:lnSpc>
                <a:spcPct val="100000"/>
              </a:lnSpc>
              <a:buNone/>
            </a:pPr>
            <a:r>
              <a:rPr b="0" lang="tr-TR" sz="1400" spc="-1" strike="noStrike">
                <a:solidFill>
                  <a:srgbClr val="000000"/>
                </a:solidFill>
                <a:latin typeface="Times New Roman"/>
                <a:ea typeface="Calibri"/>
              </a:rPr>
              <a:t>System.</a:t>
            </a:r>
            <a:r>
              <a:rPr b="0" i="1" lang="tr-TR" sz="1400" spc="-1" strike="noStrike">
                <a:solidFill>
                  <a:srgbClr val="0000c0"/>
                </a:solidFill>
                <a:latin typeface="Times New Roman"/>
                <a:ea typeface="Calibri"/>
              </a:rPr>
              <a:t>out</a:t>
            </a:r>
            <a:r>
              <a:rPr b="0" lang="tr-TR" sz="1400" spc="-1" strike="noStrike">
                <a:solidFill>
                  <a:srgbClr val="000000"/>
                </a:solidFill>
                <a:latin typeface="Times New Roman"/>
                <a:ea typeface="Calibri"/>
              </a:rPr>
              <a:t>.println((a &gt;&gt; 1)+(a &lt;&lt; 2) );</a:t>
            </a:r>
            <a:endParaRPr b="0" lang="en-US" sz="1400" spc="-1" strike="noStrike">
              <a:latin typeface="Arial"/>
            </a:endParaRPr>
          </a:p>
        </p:txBody>
      </p:sp>
      <p:grpSp>
        <p:nvGrpSpPr>
          <p:cNvPr id="486" name="mmprod_answer10038"/>
          <p:cNvGrpSpPr/>
          <p:nvPr/>
        </p:nvGrpSpPr>
        <p:grpSpPr>
          <a:xfrm>
            <a:off x="1280160" y="1669680"/>
            <a:ext cx="4489920" cy="273600"/>
            <a:chOff x="1280160" y="1669680"/>
            <a:chExt cx="4489920" cy="273600"/>
          </a:xfrm>
        </p:grpSpPr>
        <p:sp>
          <p:nvSpPr>
            <p:cNvPr id="487" name="mmprod_s2_1041"/>
            <p:cNvSpPr/>
            <p:nvPr/>
          </p:nvSpPr>
          <p:spPr>
            <a:xfrm>
              <a:off x="1610280" y="1669680"/>
              <a:ext cx="35496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A) </a:t>
              </a:r>
              <a:endParaRPr b="0" lang="en-US" sz="1800" spc="-1" strike="noStrike">
                <a:latin typeface="Arial"/>
              </a:endParaRPr>
            </a:p>
          </p:txBody>
        </p:sp>
        <p:sp>
          <p:nvSpPr>
            <p:cNvPr id="488" name="mmprod_s1_1021"/>
            <p:cNvSpPr/>
            <p:nvPr/>
          </p:nvSpPr>
          <p:spPr>
            <a:xfrm>
              <a:off x="1965960" y="166968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4</a:t>
              </a:r>
              <a:endParaRPr b="0" lang="en-US" sz="1800" spc="-1" strike="noStrike">
                <a:latin typeface="Arial"/>
              </a:endParaRPr>
            </a:p>
          </p:txBody>
        </p:sp>
        <p:pic>
          <p:nvPicPr>
            <p:cNvPr id="489" name="mmprod_answer_input10038" descr=""/>
            <p:cNvPicPr/>
            <p:nvPr/>
          </p:nvPicPr>
          <p:blipFill>
            <a:blip r:embed="rId1"/>
            <a:stretch/>
          </p:blipFill>
          <p:spPr>
            <a:xfrm>
              <a:off x="1280160" y="1704600"/>
              <a:ext cx="204840" cy="203760"/>
            </a:xfrm>
            <a:prstGeom prst="rect">
              <a:avLst/>
            </a:prstGeom>
            <a:ln w="0">
              <a:noFill/>
            </a:ln>
          </p:spPr>
        </p:pic>
      </p:grpSp>
      <p:grpSp>
        <p:nvGrpSpPr>
          <p:cNvPr id="490" name="mmprod_answer10040"/>
          <p:cNvGrpSpPr/>
          <p:nvPr/>
        </p:nvGrpSpPr>
        <p:grpSpPr>
          <a:xfrm>
            <a:off x="1280160" y="2116440"/>
            <a:ext cx="4490280" cy="273600"/>
            <a:chOff x="1280160" y="2116440"/>
            <a:chExt cx="4490280" cy="273600"/>
          </a:xfrm>
        </p:grpSpPr>
        <p:sp>
          <p:nvSpPr>
            <p:cNvPr id="491" name="mmprod_s2_1042"/>
            <p:cNvSpPr/>
            <p:nvPr/>
          </p:nvSpPr>
          <p:spPr>
            <a:xfrm>
              <a:off x="1610280" y="2116440"/>
              <a:ext cx="34848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B) </a:t>
              </a:r>
              <a:endParaRPr b="0" lang="en-US" sz="1800" spc="-1" strike="noStrike">
                <a:latin typeface="Arial"/>
              </a:endParaRPr>
            </a:p>
          </p:txBody>
        </p:sp>
        <p:sp>
          <p:nvSpPr>
            <p:cNvPr id="492" name="mmprod_s1_1022"/>
            <p:cNvSpPr/>
            <p:nvPr/>
          </p:nvSpPr>
          <p:spPr>
            <a:xfrm>
              <a:off x="1953360" y="2116440"/>
              <a:ext cx="381708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2</a:t>
              </a:r>
              <a:endParaRPr b="0" lang="en-US" sz="1800" spc="-1" strike="noStrike">
                <a:latin typeface="Arial"/>
              </a:endParaRPr>
            </a:p>
          </p:txBody>
        </p:sp>
        <p:pic>
          <p:nvPicPr>
            <p:cNvPr id="493" name="mmprod_answer_input10040" descr=""/>
            <p:cNvPicPr/>
            <p:nvPr/>
          </p:nvPicPr>
          <p:blipFill>
            <a:blip r:embed="rId2"/>
            <a:stretch/>
          </p:blipFill>
          <p:spPr>
            <a:xfrm>
              <a:off x="1280160" y="2151360"/>
              <a:ext cx="204840" cy="203760"/>
            </a:xfrm>
            <a:prstGeom prst="rect">
              <a:avLst/>
            </a:prstGeom>
            <a:ln w="0">
              <a:noFill/>
            </a:ln>
          </p:spPr>
        </p:pic>
      </p:grpSp>
      <p:grpSp>
        <p:nvGrpSpPr>
          <p:cNvPr id="494" name="mmprod_answer10042"/>
          <p:cNvGrpSpPr/>
          <p:nvPr/>
        </p:nvGrpSpPr>
        <p:grpSpPr>
          <a:xfrm>
            <a:off x="1280160" y="2563560"/>
            <a:ext cx="4489920" cy="273600"/>
            <a:chOff x="1280160" y="2563560"/>
            <a:chExt cx="4489920" cy="273600"/>
          </a:xfrm>
        </p:grpSpPr>
        <p:sp>
          <p:nvSpPr>
            <p:cNvPr id="495" name="mmprod_s2_1043"/>
            <p:cNvSpPr/>
            <p:nvPr/>
          </p:nvSpPr>
          <p:spPr>
            <a:xfrm>
              <a:off x="1610280" y="2563560"/>
              <a:ext cx="35640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C) </a:t>
              </a:r>
              <a:endParaRPr b="0" lang="en-US" sz="1800" spc="-1" strike="noStrike">
                <a:latin typeface="Arial"/>
              </a:endParaRPr>
            </a:p>
          </p:txBody>
        </p:sp>
        <p:sp>
          <p:nvSpPr>
            <p:cNvPr id="496" name="mmprod_s1_1023"/>
            <p:cNvSpPr/>
            <p:nvPr/>
          </p:nvSpPr>
          <p:spPr>
            <a:xfrm>
              <a:off x="1965960" y="256356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18</a:t>
              </a:r>
              <a:endParaRPr b="0" lang="en-US" sz="1800" spc="-1" strike="noStrike">
                <a:latin typeface="Arial"/>
              </a:endParaRPr>
            </a:p>
          </p:txBody>
        </p:sp>
        <p:pic>
          <p:nvPicPr>
            <p:cNvPr id="497" name="mmprod_answer_input10042" descr=""/>
            <p:cNvPicPr/>
            <p:nvPr/>
          </p:nvPicPr>
          <p:blipFill>
            <a:blip r:embed="rId3"/>
            <a:stretch/>
          </p:blipFill>
          <p:spPr>
            <a:xfrm>
              <a:off x="1280160" y="2598480"/>
              <a:ext cx="204840" cy="203760"/>
            </a:xfrm>
            <a:prstGeom prst="rect">
              <a:avLst/>
            </a:prstGeom>
            <a:ln w="0">
              <a:noFill/>
            </a:ln>
          </p:spPr>
        </p:pic>
      </p:grpSp>
      <p:grpSp>
        <p:nvGrpSpPr>
          <p:cNvPr id="498" name="mmprod_answer10044"/>
          <p:cNvGrpSpPr/>
          <p:nvPr/>
        </p:nvGrpSpPr>
        <p:grpSpPr>
          <a:xfrm>
            <a:off x="1280160" y="3010680"/>
            <a:ext cx="4489920" cy="273600"/>
            <a:chOff x="1280160" y="3010680"/>
            <a:chExt cx="4489920" cy="273600"/>
          </a:xfrm>
        </p:grpSpPr>
        <p:sp>
          <p:nvSpPr>
            <p:cNvPr id="499" name="mmprod_s2_1044"/>
            <p:cNvSpPr/>
            <p:nvPr/>
          </p:nvSpPr>
          <p:spPr>
            <a:xfrm>
              <a:off x="1610280" y="3010680"/>
              <a:ext cx="35964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D) </a:t>
              </a:r>
              <a:endParaRPr b="0" lang="en-US" sz="1800" spc="-1" strike="noStrike">
                <a:latin typeface="Arial"/>
              </a:endParaRPr>
            </a:p>
          </p:txBody>
        </p:sp>
        <p:sp>
          <p:nvSpPr>
            <p:cNvPr id="500" name="mmprod_s1_1024"/>
            <p:cNvSpPr/>
            <p:nvPr/>
          </p:nvSpPr>
          <p:spPr>
            <a:xfrm>
              <a:off x="1965960" y="301068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8</a:t>
              </a:r>
              <a:endParaRPr b="0" lang="en-US" sz="1800" spc="-1" strike="noStrike">
                <a:latin typeface="Arial"/>
              </a:endParaRPr>
            </a:p>
          </p:txBody>
        </p:sp>
        <p:pic>
          <p:nvPicPr>
            <p:cNvPr id="501" name="mmprod_answer_input10044" descr=""/>
            <p:cNvPicPr/>
            <p:nvPr/>
          </p:nvPicPr>
          <p:blipFill>
            <a:blip r:embed="rId4"/>
            <a:stretch/>
          </p:blipFill>
          <p:spPr>
            <a:xfrm>
              <a:off x="1280160" y="3045600"/>
              <a:ext cx="204840" cy="203760"/>
            </a:xfrm>
            <a:prstGeom prst="rect">
              <a:avLst/>
            </a:prstGeom>
            <a:ln w="0">
              <a:noFill/>
            </a:ln>
          </p:spPr>
        </p:pic>
      </p:gr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499"/>
                                          </p:stCondLst>
                                        </p:cTn>
                                        <p:tgtEl>
                                          <p:spTgt spid="47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499"/>
                                          </p:stCondLst>
                                        </p:cTn>
                                        <p:tgtEl>
                                          <p:spTgt spid="47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499"/>
                                          </p:stCondLst>
                                        </p:cTn>
                                        <p:tgtEl>
                                          <p:spTgt spid="47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499"/>
                                          </p:stCondLst>
                                        </p:cTn>
                                        <p:tgtEl>
                                          <p:spTgt spid="4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499"/>
                                          </p:stCondLst>
                                        </p:cTn>
                                        <p:tgtEl>
                                          <p:spTgt spid="4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499"/>
                                          </p:stCondLst>
                                        </p:cTn>
                                        <p:tgtEl>
                                          <p:spTgt spid="47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499"/>
                                          </p:stCondLst>
                                        </p:cTn>
                                        <p:tgtEl>
                                          <p:spTgt spid="4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Başlık 1"/>
          <p:cNvSpPr/>
          <p:nvPr/>
        </p:nvSpPr>
        <p:spPr>
          <a:xfrm>
            <a:off x="0" y="11520"/>
            <a:ext cx="9143280" cy="6199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gn="just">
              <a:lnSpc>
                <a:spcPct val="150000"/>
              </a:lnSpc>
              <a:spcAft>
                <a:spcPts val="1001"/>
              </a:spcAft>
              <a:buNone/>
            </a:pPr>
            <a:r>
              <a:rPr b="0" lang="tr-TR" sz="2000" spc="-1" strike="noStrike">
                <a:solidFill>
                  <a:srgbClr val="ffffff"/>
                </a:solidFill>
                <a:latin typeface="Times New Roman"/>
                <a:ea typeface="DejaVu Sans"/>
              </a:rPr>
              <a:t>S3. </a:t>
            </a:r>
            <a:r>
              <a:rPr b="1" lang="tr-TR" sz="1800" spc="-1" strike="noStrike">
                <a:solidFill>
                  <a:srgbClr val="ffffff"/>
                </a:solidFill>
                <a:latin typeface="Times New Roman"/>
                <a:ea typeface="Times New Roman"/>
              </a:rPr>
              <a:t>y=4x</a:t>
            </a:r>
            <a:r>
              <a:rPr b="1" lang="tr-TR" sz="1800" spc="-1" strike="noStrike" baseline="30000">
                <a:solidFill>
                  <a:srgbClr val="ffffff"/>
                </a:solidFill>
                <a:latin typeface="Times New Roman"/>
                <a:ea typeface="Times New Roman"/>
              </a:rPr>
              <a:t>2</a:t>
            </a:r>
            <a:r>
              <a:rPr b="1" lang="tr-TR" sz="1800" spc="-1" strike="noStrike">
                <a:solidFill>
                  <a:srgbClr val="ffffff"/>
                </a:solidFill>
                <a:latin typeface="Times New Roman"/>
                <a:ea typeface="Times New Roman"/>
              </a:rPr>
              <a:t>+2x+5 </a:t>
            </a:r>
            <a:r>
              <a:rPr b="0" lang="tr-TR" sz="1800" spc="-1" strike="noStrike">
                <a:solidFill>
                  <a:srgbClr val="ffffff"/>
                </a:solidFill>
                <a:latin typeface="Times New Roman"/>
                <a:ea typeface="Times New Roman"/>
              </a:rPr>
              <a:t>şeklindeki matematiksel ifadenin Java dilinde kodlanması hangisidir?</a:t>
            </a:r>
            <a:endParaRPr b="0" lang="en-US" sz="1800" spc="-1" strike="noStrike">
              <a:latin typeface="Arial"/>
            </a:endParaRPr>
          </a:p>
        </p:txBody>
      </p:sp>
      <p:sp>
        <p:nvSpPr>
          <p:cNvPr id="503" name="mmprod_feedback_7000"/>
          <p:cNvSpPr/>
          <p:nvPr/>
        </p:nvSpPr>
        <p:spPr>
          <a:xfrm>
            <a:off x="1407240" y="399420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Doğru - Devam için tıklayınız</a:t>
            </a:r>
            <a:endParaRPr b="0" lang="en-US" sz="1800" spc="-1" strike="noStrike">
              <a:latin typeface="Arial"/>
            </a:endParaRPr>
          </a:p>
        </p:txBody>
      </p:sp>
      <p:sp>
        <p:nvSpPr>
          <p:cNvPr id="504" name="mmprod_feedback_7002"/>
          <p:cNvSpPr/>
          <p:nvPr/>
        </p:nvSpPr>
        <p:spPr>
          <a:xfrm>
            <a:off x="4607640" y="399420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Yanlış - Devam için tıklayınız</a:t>
            </a:r>
            <a:endParaRPr b="0" lang="en-US" sz="1800" spc="-1" strike="noStrike">
              <a:latin typeface="Arial"/>
            </a:endParaRPr>
          </a:p>
        </p:txBody>
      </p:sp>
      <p:sp>
        <p:nvSpPr>
          <p:cNvPr id="505" name="mmprod_feedback_7009"/>
          <p:cNvSpPr/>
          <p:nvPr/>
        </p:nvSpPr>
        <p:spPr>
          <a:xfrm>
            <a:off x="2687400" y="460260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Doğru</a:t>
            </a:r>
            <a:endParaRPr b="0" lang="en-US" sz="1800" spc="-1" strike="noStrike">
              <a:latin typeface="Arial"/>
            </a:endParaRPr>
          </a:p>
        </p:txBody>
      </p:sp>
      <p:sp>
        <p:nvSpPr>
          <p:cNvPr id="506" name="mmprod_feedback_7006"/>
          <p:cNvSpPr/>
          <p:nvPr/>
        </p:nvSpPr>
        <p:spPr>
          <a:xfrm>
            <a:off x="2687400" y="434196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ea typeface="DejaVu Sans"/>
              </a:rPr>
              <a:t>Cevabınız:</a:t>
            </a:r>
            <a:endParaRPr b="0" lang="en-US" sz="1800" spc="-1" strike="noStrike">
              <a:latin typeface="Arial"/>
            </a:endParaRPr>
          </a:p>
        </p:txBody>
      </p:sp>
      <p:sp>
        <p:nvSpPr>
          <p:cNvPr id="507" name="mmprod_feedback_7010"/>
          <p:cNvSpPr/>
          <p:nvPr/>
        </p:nvSpPr>
        <p:spPr>
          <a:xfrm>
            <a:off x="2687400" y="486288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ea typeface="DejaVu Sans"/>
              </a:rPr>
              <a:t>Doğrusu:</a:t>
            </a:r>
            <a:endParaRPr b="0" lang="en-US" sz="1800" spc="-1" strike="noStrike">
              <a:latin typeface="Arial"/>
            </a:endParaRPr>
          </a:p>
        </p:txBody>
      </p:sp>
      <p:sp>
        <p:nvSpPr>
          <p:cNvPr id="508" name="mmprod_feedback_7011"/>
          <p:cNvSpPr/>
          <p:nvPr/>
        </p:nvSpPr>
        <p:spPr>
          <a:xfrm>
            <a:off x="2687400" y="460260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Soruyu cevaplamadan ilerleyemezsiniz!</a:t>
            </a:r>
            <a:endParaRPr b="0" lang="en-US" sz="1800" spc="-1" strike="noStrike">
              <a:latin typeface="Arial"/>
            </a:endParaRPr>
          </a:p>
        </p:txBody>
      </p:sp>
      <p:sp>
        <p:nvSpPr>
          <p:cNvPr id="509" name="mmprod_feedback_7007"/>
          <p:cNvSpPr/>
          <p:nvPr/>
        </p:nvSpPr>
        <p:spPr>
          <a:xfrm>
            <a:off x="2815200" y="485856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Devam etmeden önce soruyu cevaplayınız</a:t>
            </a:r>
            <a:endParaRPr b="0" lang="en-US" sz="1800" spc="-1" strike="noStrike">
              <a:latin typeface="Arial"/>
            </a:endParaRPr>
          </a:p>
        </p:txBody>
      </p:sp>
      <p:grpSp>
        <p:nvGrpSpPr>
          <p:cNvPr id="510" name="mmprod_Button104"/>
          <p:cNvGrpSpPr/>
          <p:nvPr/>
        </p:nvGrpSpPr>
        <p:grpSpPr>
          <a:xfrm>
            <a:off x="5656680" y="4897800"/>
            <a:ext cx="870480" cy="312120"/>
            <a:chOff x="5656680" y="4897800"/>
            <a:chExt cx="870480" cy="312120"/>
          </a:xfrm>
        </p:grpSpPr>
        <p:sp>
          <p:nvSpPr>
            <p:cNvPr id="511" name="mmprod_ButtonShape104"/>
            <p:cNvSpPr/>
            <p:nvPr/>
          </p:nvSpPr>
          <p:spPr>
            <a:xfrm>
              <a:off x="5656680" y="489780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12" name="mmprod_ButtonText105"/>
            <p:cNvSpPr/>
            <p:nvPr/>
          </p:nvSpPr>
          <p:spPr>
            <a:xfrm>
              <a:off x="5681880" y="492336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ea typeface="DejaVu Sans"/>
                </a:rPr>
                <a:t>Tamam</a:t>
              </a:r>
              <a:endParaRPr b="0" lang="en-US" sz="1400" spc="-1" strike="noStrike">
                <a:latin typeface="Arial"/>
              </a:endParaRPr>
            </a:p>
          </p:txBody>
        </p:sp>
      </p:grpSp>
      <p:grpSp>
        <p:nvGrpSpPr>
          <p:cNvPr id="513" name="mmprod_Button106"/>
          <p:cNvGrpSpPr/>
          <p:nvPr/>
        </p:nvGrpSpPr>
        <p:grpSpPr>
          <a:xfrm>
            <a:off x="6616800" y="4897800"/>
            <a:ext cx="870480" cy="312120"/>
            <a:chOff x="6616800" y="4897800"/>
            <a:chExt cx="870480" cy="312120"/>
          </a:xfrm>
        </p:grpSpPr>
        <p:sp>
          <p:nvSpPr>
            <p:cNvPr id="514" name="mmprod_ButtonShape106"/>
            <p:cNvSpPr/>
            <p:nvPr/>
          </p:nvSpPr>
          <p:spPr>
            <a:xfrm>
              <a:off x="6616800" y="489780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15" name="mmprod_ButtonText107"/>
            <p:cNvSpPr/>
            <p:nvPr/>
          </p:nvSpPr>
          <p:spPr>
            <a:xfrm>
              <a:off x="6642000" y="492336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ea typeface="DejaVu Sans"/>
                </a:rPr>
                <a:t>Sil</a:t>
              </a:r>
              <a:endParaRPr b="0" lang="en-US" sz="1400" spc="-1" strike="noStrike">
                <a:latin typeface="Arial"/>
              </a:endParaRPr>
            </a:p>
          </p:txBody>
        </p:sp>
      </p:grpSp>
      <p:grpSp>
        <p:nvGrpSpPr>
          <p:cNvPr id="516" name="mmprod_answer10050"/>
          <p:cNvGrpSpPr/>
          <p:nvPr/>
        </p:nvGrpSpPr>
        <p:grpSpPr>
          <a:xfrm>
            <a:off x="1280520" y="1776960"/>
            <a:ext cx="4489920" cy="273600"/>
            <a:chOff x="1280520" y="1776960"/>
            <a:chExt cx="4489920" cy="273600"/>
          </a:xfrm>
        </p:grpSpPr>
        <p:sp>
          <p:nvSpPr>
            <p:cNvPr id="517" name="mmprod_s2_1041"/>
            <p:cNvSpPr/>
            <p:nvPr/>
          </p:nvSpPr>
          <p:spPr>
            <a:xfrm>
              <a:off x="1610640" y="1776960"/>
              <a:ext cx="35496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A) </a:t>
              </a:r>
              <a:endParaRPr b="0" lang="en-US" sz="1800" spc="-1" strike="noStrike">
                <a:latin typeface="Arial"/>
              </a:endParaRPr>
            </a:p>
          </p:txBody>
        </p:sp>
        <p:sp>
          <p:nvSpPr>
            <p:cNvPr id="518" name="mmprod_s1_1021"/>
            <p:cNvSpPr/>
            <p:nvPr/>
          </p:nvSpPr>
          <p:spPr>
            <a:xfrm>
              <a:off x="1966320" y="177696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y=4x*x+2x+5</a:t>
              </a:r>
              <a:endParaRPr b="0" lang="en-US" sz="1800" spc="-1" strike="noStrike">
                <a:latin typeface="Arial"/>
              </a:endParaRPr>
            </a:p>
          </p:txBody>
        </p:sp>
        <p:pic>
          <p:nvPicPr>
            <p:cNvPr id="519" name="mmprod_answer_input10050" descr=""/>
            <p:cNvPicPr/>
            <p:nvPr/>
          </p:nvPicPr>
          <p:blipFill>
            <a:blip r:embed="rId1"/>
            <a:stretch/>
          </p:blipFill>
          <p:spPr>
            <a:xfrm>
              <a:off x="1280520" y="1811880"/>
              <a:ext cx="204840" cy="203760"/>
            </a:xfrm>
            <a:prstGeom prst="rect">
              <a:avLst/>
            </a:prstGeom>
            <a:ln w="0">
              <a:noFill/>
            </a:ln>
          </p:spPr>
        </p:pic>
      </p:grpSp>
      <p:grpSp>
        <p:nvGrpSpPr>
          <p:cNvPr id="520" name="mmprod_answer10052"/>
          <p:cNvGrpSpPr/>
          <p:nvPr/>
        </p:nvGrpSpPr>
        <p:grpSpPr>
          <a:xfrm>
            <a:off x="1280520" y="2203200"/>
            <a:ext cx="4490280" cy="273600"/>
            <a:chOff x="1280520" y="2203200"/>
            <a:chExt cx="4490280" cy="273600"/>
          </a:xfrm>
        </p:grpSpPr>
        <p:sp>
          <p:nvSpPr>
            <p:cNvPr id="521" name="mmprod_s2_1042"/>
            <p:cNvSpPr/>
            <p:nvPr/>
          </p:nvSpPr>
          <p:spPr>
            <a:xfrm>
              <a:off x="1610640" y="2203200"/>
              <a:ext cx="34848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B) </a:t>
              </a:r>
              <a:endParaRPr b="0" lang="en-US" sz="1800" spc="-1" strike="noStrike">
                <a:latin typeface="Arial"/>
              </a:endParaRPr>
            </a:p>
          </p:txBody>
        </p:sp>
        <p:sp>
          <p:nvSpPr>
            <p:cNvPr id="522" name="mmprod_s1_1022"/>
            <p:cNvSpPr/>
            <p:nvPr/>
          </p:nvSpPr>
          <p:spPr>
            <a:xfrm>
              <a:off x="1953720" y="2203200"/>
              <a:ext cx="381708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y=4x^2+2x+5</a:t>
              </a:r>
              <a:endParaRPr b="0" lang="en-US" sz="1800" spc="-1" strike="noStrike">
                <a:latin typeface="Arial"/>
              </a:endParaRPr>
            </a:p>
          </p:txBody>
        </p:sp>
        <p:pic>
          <p:nvPicPr>
            <p:cNvPr id="523" name="mmprod_answer_input10052" descr=""/>
            <p:cNvPicPr/>
            <p:nvPr/>
          </p:nvPicPr>
          <p:blipFill>
            <a:blip r:embed="rId2"/>
            <a:stretch/>
          </p:blipFill>
          <p:spPr>
            <a:xfrm>
              <a:off x="1280520" y="2238120"/>
              <a:ext cx="204840" cy="203760"/>
            </a:xfrm>
            <a:prstGeom prst="rect">
              <a:avLst/>
            </a:prstGeom>
            <a:ln w="0">
              <a:noFill/>
            </a:ln>
          </p:spPr>
        </p:pic>
      </p:grpSp>
      <p:grpSp>
        <p:nvGrpSpPr>
          <p:cNvPr id="524" name="mmprod_answer10054"/>
          <p:cNvGrpSpPr/>
          <p:nvPr/>
        </p:nvGrpSpPr>
        <p:grpSpPr>
          <a:xfrm>
            <a:off x="1280520" y="2670840"/>
            <a:ext cx="4489920" cy="273600"/>
            <a:chOff x="1280520" y="2670840"/>
            <a:chExt cx="4489920" cy="273600"/>
          </a:xfrm>
        </p:grpSpPr>
        <p:sp>
          <p:nvSpPr>
            <p:cNvPr id="525" name="mmprod_s2_1043"/>
            <p:cNvSpPr/>
            <p:nvPr/>
          </p:nvSpPr>
          <p:spPr>
            <a:xfrm>
              <a:off x="1610640" y="2670840"/>
              <a:ext cx="35640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C) </a:t>
              </a:r>
              <a:endParaRPr b="0" lang="en-US" sz="1800" spc="-1" strike="noStrike">
                <a:latin typeface="Arial"/>
              </a:endParaRPr>
            </a:p>
          </p:txBody>
        </p:sp>
        <p:sp>
          <p:nvSpPr>
            <p:cNvPr id="526" name="mmprod_s1_1023"/>
            <p:cNvSpPr/>
            <p:nvPr/>
          </p:nvSpPr>
          <p:spPr>
            <a:xfrm>
              <a:off x="1966320" y="267084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y= 5</a:t>
              </a:r>
              <a:endParaRPr b="0" lang="en-US" sz="1800" spc="-1" strike="noStrike">
                <a:latin typeface="Arial"/>
              </a:endParaRPr>
            </a:p>
          </p:txBody>
        </p:sp>
        <p:pic>
          <p:nvPicPr>
            <p:cNvPr id="527" name="mmprod_answer_input10054" descr=""/>
            <p:cNvPicPr/>
            <p:nvPr/>
          </p:nvPicPr>
          <p:blipFill>
            <a:blip r:embed="rId3"/>
            <a:stretch/>
          </p:blipFill>
          <p:spPr>
            <a:xfrm>
              <a:off x="1280520" y="2705760"/>
              <a:ext cx="204840" cy="203760"/>
            </a:xfrm>
            <a:prstGeom prst="rect">
              <a:avLst/>
            </a:prstGeom>
            <a:ln w="0">
              <a:noFill/>
            </a:ln>
          </p:spPr>
        </p:pic>
      </p:grpSp>
      <p:grpSp>
        <p:nvGrpSpPr>
          <p:cNvPr id="528" name="mmprod_answer10056"/>
          <p:cNvGrpSpPr/>
          <p:nvPr/>
        </p:nvGrpSpPr>
        <p:grpSpPr>
          <a:xfrm>
            <a:off x="1280520" y="3117960"/>
            <a:ext cx="4489920" cy="273600"/>
            <a:chOff x="1280520" y="3117960"/>
            <a:chExt cx="4489920" cy="273600"/>
          </a:xfrm>
        </p:grpSpPr>
        <p:sp>
          <p:nvSpPr>
            <p:cNvPr id="529" name="mmprod_s2_1044"/>
            <p:cNvSpPr/>
            <p:nvPr/>
          </p:nvSpPr>
          <p:spPr>
            <a:xfrm>
              <a:off x="1610640" y="3117960"/>
              <a:ext cx="35964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D) </a:t>
              </a:r>
              <a:endParaRPr b="0" lang="en-US" sz="1800" spc="-1" strike="noStrike">
                <a:latin typeface="Arial"/>
              </a:endParaRPr>
            </a:p>
          </p:txBody>
        </p:sp>
        <p:sp>
          <p:nvSpPr>
            <p:cNvPr id="530" name="mmprod_s1_1024"/>
            <p:cNvSpPr/>
            <p:nvPr/>
          </p:nvSpPr>
          <p:spPr>
            <a:xfrm>
              <a:off x="1966320" y="311796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y=4*x*x+2*x+5</a:t>
              </a:r>
              <a:endParaRPr b="0" lang="en-US" sz="1800" spc="-1" strike="noStrike">
                <a:latin typeface="Arial"/>
              </a:endParaRPr>
            </a:p>
          </p:txBody>
        </p:sp>
        <p:pic>
          <p:nvPicPr>
            <p:cNvPr id="531" name="mmprod_answer_input10056" descr=""/>
            <p:cNvPicPr/>
            <p:nvPr/>
          </p:nvPicPr>
          <p:blipFill>
            <a:blip r:embed="rId4"/>
            <a:stretch/>
          </p:blipFill>
          <p:spPr>
            <a:xfrm>
              <a:off x="1280520" y="3152880"/>
              <a:ext cx="204840" cy="203760"/>
            </a:xfrm>
            <a:prstGeom prst="rect">
              <a:avLst/>
            </a:prstGeom>
            <a:ln w="0">
              <a:noFill/>
            </a:ln>
          </p:spPr>
        </p:pic>
      </p:grpSp>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499"/>
                                          </p:stCondLst>
                                        </p:cTn>
                                        <p:tgtEl>
                                          <p:spTgt spid="50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499"/>
                                          </p:stCondLst>
                                        </p:cTn>
                                        <p:tgtEl>
                                          <p:spTgt spid="50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499"/>
                                          </p:stCondLst>
                                        </p:cTn>
                                        <p:tgtEl>
                                          <p:spTgt spid="50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499"/>
                                          </p:stCondLst>
                                        </p:cTn>
                                        <p:tgtEl>
                                          <p:spTgt spid="50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499"/>
                                          </p:stCondLst>
                                        </p:cTn>
                                        <p:tgtEl>
                                          <p:spTgt spid="50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499"/>
                                          </p:stCondLst>
                                        </p:cTn>
                                        <p:tgtEl>
                                          <p:spTgt spid="50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499"/>
                                          </p:stCondLst>
                                        </p:cTn>
                                        <p:tgtEl>
                                          <p:spTgt spid="5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title"/>
          </p:nvPr>
        </p:nvSpPr>
        <p:spPr>
          <a:xfrm>
            <a:off x="249120" y="790920"/>
            <a:ext cx="3253320" cy="823680"/>
          </a:xfrm>
          <a:prstGeom prst="rect">
            <a:avLst/>
          </a:prstGeom>
          <a:noFill/>
          <a:ln w="0">
            <a:solidFill>
              <a:srgbClr val="f14124"/>
            </a:solidFill>
          </a:ln>
        </p:spPr>
        <p:txBody>
          <a:bodyPr lIns="0" rIns="0" tIns="0" bIns="0" anchor="t">
            <a:noAutofit/>
          </a:bodyPr>
          <a:p>
            <a:pPr marL="129600">
              <a:lnSpc>
                <a:spcPct val="100000"/>
              </a:lnSpc>
              <a:buNone/>
              <a:tabLst>
                <a:tab algn="l" pos="0"/>
              </a:tabLst>
            </a:pPr>
            <a:r>
              <a:rPr b="0" lang="tr-TR" sz="1400" spc="-1" strike="noStrike">
                <a:solidFill>
                  <a:srgbClr val="000000"/>
                </a:solidFill>
                <a:latin typeface="Times New Roman"/>
                <a:ea typeface="Calibri"/>
              </a:rPr>
              <a:t>int x = 4;</a:t>
            </a:r>
            <a:br>
              <a:rPr sz="1400"/>
            </a:br>
            <a:r>
              <a:rPr b="0" lang="tr-TR" sz="1400" spc="-1" strike="noStrike">
                <a:solidFill>
                  <a:srgbClr val="000000"/>
                </a:solidFill>
                <a:latin typeface="Times New Roman"/>
                <a:ea typeface="Calibri"/>
              </a:rPr>
              <a:t>System.out.println (++x-x++-x--+x++);</a:t>
            </a:r>
            <a:endParaRPr b="0" lang="en-US" sz="1400" spc="-1" strike="noStrike">
              <a:latin typeface="Arial"/>
            </a:endParaRPr>
          </a:p>
        </p:txBody>
      </p:sp>
      <p:sp>
        <p:nvSpPr>
          <p:cNvPr id="533" name="Başlık 1"/>
          <p:cNvSpPr/>
          <p:nvPr/>
        </p:nvSpPr>
        <p:spPr>
          <a:xfrm>
            <a:off x="0" y="0"/>
            <a:ext cx="9179640" cy="6199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gn="just">
              <a:lnSpc>
                <a:spcPct val="100000"/>
              </a:lnSpc>
              <a:buNone/>
            </a:pPr>
            <a:r>
              <a:rPr b="0" lang="tr-TR" sz="2000" spc="-1" strike="noStrike">
                <a:solidFill>
                  <a:srgbClr val="ffffff"/>
                </a:solidFill>
                <a:latin typeface="Times New Roman"/>
                <a:ea typeface="DejaVu Sans"/>
              </a:rPr>
              <a:t>S4. Aşağıdaki programın ekran çıktısı ne olur?</a:t>
            </a:r>
            <a:endParaRPr b="0" lang="en-US" sz="2000" spc="-1" strike="noStrike">
              <a:latin typeface="Arial"/>
            </a:endParaRPr>
          </a:p>
        </p:txBody>
      </p:sp>
      <p:sp>
        <p:nvSpPr>
          <p:cNvPr id="534" name="mmprod_feedback_7000"/>
          <p:cNvSpPr/>
          <p:nvPr/>
        </p:nvSpPr>
        <p:spPr>
          <a:xfrm>
            <a:off x="1851120" y="422100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Doğru - Devam için tıklayınız</a:t>
            </a:r>
            <a:endParaRPr b="0" lang="en-US" sz="1800" spc="-1" strike="noStrike">
              <a:latin typeface="Arial"/>
            </a:endParaRPr>
          </a:p>
        </p:txBody>
      </p:sp>
      <p:sp>
        <p:nvSpPr>
          <p:cNvPr id="535" name="mmprod_feedback_7002"/>
          <p:cNvSpPr/>
          <p:nvPr/>
        </p:nvSpPr>
        <p:spPr>
          <a:xfrm>
            <a:off x="4996440" y="422784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Yanlış - Devam için tıklayınız</a:t>
            </a:r>
            <a:endParaRPr b="0" lang="en-US" sz="1800" spc="-1" strike="noStrike">
              <a:latin typeface="Arial"/>
            </a:endParaRPr>
          </a:p>
        </p:txBody>
      </p:sp>
      <p:sp>
        <p:nvSpPr>
          <p:cNvPr id="536" name="mmprod_feedback_7009"/>
          <p:cNvSpPr/>
          <p:nvPr/>
        </p:nvSpPr>
        <p:spPr>
          <a:xfrm>
            <a:off x="4996440" y="47563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Doğru</a:t>
            </a:r>
            <a:endParaRPr b="0" lang="en-US" sz="1800" spc="-1" strike="noStrike">
              <a:latin typeface="Arial"/>
            </a:endParaRPr>
          </a:p>
        </p:txBody>
      </p:sp>
      <p:sp>
        <p:nvSpPr>
          <p:cNvPr id="537" name="mmprod_feedback_7006"/>
          <p:cNvSpPr/>
          <p:nvPr/>
        </p:nvSpPr>
        <p:spPr>
          <a:xfrm>
            <a:off x="1815120" y="494532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ea typeface="DejaVu Sans"/>
              </a:rPr>
              <a:t>Cevabınız:</a:t>
            </a:r>
            <a:endParaRPr b="0" lang="en-US" sz="1800" spc="-1" strike="noStrike">
              <a:latin typeface="Arial"/>
            </a:endParaRPr>
          </a:p>
        </p:txBody>
      </p:sp>
      <p:sp>
        <p:nvSpPr>
          <p:cNvPr id="538" name="mmprod_feedback_7010"/>
          <p:cNvSpPr/>
          <p:nvPr/>
        </p:nvSpPr>
        <p:spPr>
          <a:xfrm>
            <a:off x="1815120" y="546660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ea typeface="DejaVu Sans"/>
              </a:rPr>
              <a:t>Doğrusu:</a:t>
            </a:r>
            <a:endParaRPr b="0" lang="en-US" sz="1800" spc="-1" strike="noStrike">
              <a:latin typeface="Arial"/>
            </a:endParaRPr>
          </a:p>
        </p:txBody>
      </p:sp>
      <p:sp>
        <p:nvSpPr>
          <p:cNvPr id="539" name="mmprod_feedback_7011"/>
          <p:cNvSpPr/>
          <p:nvPr/>
        </p:nvSpPr>
        <p:spPr>
          <a:xfrm>
            <a:off x="4996440" y="384768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Soruyu cevaplamadan ilerleyemezsiniz!</a:t>
            </a:r>
            <a:endParaRPr b="0" lang="en-US" sz="1800" spc="-1" strike="noStrike">
              <a:latin typeface="Arial"/>
            </a:endParaRPr>
          </a:p>
        </p:txBody>
      </p:sp>
      <p:sp>
        <p:nvSpPr>
          <p:cNvPr id="540" name="mmprod_feedback_7007"/>
          <p:cNvSpPr/>
          <p:nvPr/>
        </p:nvSpPr>
        <p:spPr>
          <a:xfrm>
            <a:off x="1851120" y="386100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Devam etmeden önce soruyu cevaplayıınız</a:t>
            </a:r>
            <a:endParaRPr b="0" lang="en-US" sz="1800" spc="-1" strike="noStrike">
              <a:latin typeface="Arial"/>
            </a:endParaRPr>
          </a:p>
        </p:txBody>
      </p:sp>
      <p:grpSp>
        <p:nvGrpSpPr>
          <p:cNvPr id="541" name="mmprod_Button104"/>
          <p:cNvGrpSpPr/>
          <p:nvPr/>
        </p:nvGrpSpPr>
        <p:grpSpPr>
          <a:xfrm>
            <a:off x="1826280" y="3501000"/>
            <a:ext cx="870480" cy="312120"/>
            <a:chOff x="1826280" y="3501000"/>
            <a:chExt cx="870480" cy="312120"/>
          </a:xfrm>
        </p:grpSpPr>
        <p:sp>
          <p:nvSpPr>
            <p:cNvPr id="542" name="mmprod_ButtonShape104"/>
            <p:cNvSpPr/>
            <p:nvPr/>
          </p:nvSpPr>
          <p:spPr>
            <a:xfrm>
              <a:off x="1826280" y="350100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43" name="mmprod_ButtonText105"/>
            <p:cNvSpPr/>
            <p:nvPr/>
          </p:nvSpPr>
          <p:spPr>
            <a:xfrm>
              <a:off x="1851480" y="352656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ea typeface="DejaVu Sans"/>
                </a:rPr>
                <a:t>Tamam</a:t>
              </a:r>
              <a:endParaRPr b="0" lang="en-US" sz="1400" spc="-1" strike="noStrike">
                <a:latin typeface="Arial"/>
              </a:endParaRPr>
            </a:p>
          </p:txBody>
        </p:sp>
      </p:grpSp>
      <p:grpSp>
        <p:nvGrpSpPr>
          <p:cNvPr id="544" name="mmprod_Button106"/>
          <p:cNvGrpSpPr/>
          <p:nvPr/>
        </p:nvGrpSpPr>
        <p:grpSpPr>
          <a:xfrm>
            <a:off x="3067560" y="3475440"/>
            <a:ext cx="870480" cy="312120"/>
            <a:chOff x="3067560" y="3475440"/>
            <a:chExt cx="870480" cy="312120"/>
          </a:xfrm>
        </p:grpSpPr>
        <p:sp>
          <p:nvSpPr>
            <p:cNvPr id="545" name="mmprod_ButtonShape106"/>
            <p:cNvSpPr/>
            <p:nvPr/>
          </p:nvSpPr>
          <p:spPr>
            <a:xfrm>
              <a:off x="3067560" y="347544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46" name="mmprod_ButtonText107"/>
            <p:cNvSpPr/>
            <p:nvPr/>
          </p:nvSpPr>
          <p:spPr>
            <a:xfrm>
              <a:off x="3092760" y="350100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ea typeface="DejaVu Sans"/>
                </a:rPr>
                <a:t>Sil</a:t>
              </a:r>
              <a:endParaRPr b="0" lang="en-US" sz="1400" spc="-1" strike="noStrike">
                <a:latin typeface="Arial"/>
              </a:endParaRPr>
            </a:p>
          </p:txBody>
        </p:sp>
      </p:grpSp>
      <p:grpSp>
        <p:nvGrpSpPr>
          <p:cNvPr id="547" name="mmprod_answer10062"/>
          <p:cNvGrpSpPr/>
          <p:nvPr/>
        </p:nvGrpSpPr>
        <p:grpSpPr>
          <a:xfrm>
            <a:off x="4352040" y="1082880"/>
            <a:ext cx="4489920" cy="273600"/>
            <a:chOff x="4352040" y="1082880"/>
            <a:chExt cx="4489920" cy="273600"/>
          </a:xfrm>
        </p:grpSpPr>
        <p:sp>
          <p:nvSpPr>
            <p:cNvPr id="548" name="mmprod_s2_1041"/>
            <p:cNvSpPr/>
            <p:nvPr/>
          </p:nvSpPr>
          <p:spPr>
            <a:xfrm>
              <a:off x="4682160" y="1082880"/>
              <a:ext cx="35496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A) </a:t>
              </a:r>
              <a:endParaRPr b="0" lang="en-US" sz="1800" spc="-1" strike="noStrike">
                <a:latin typeface="Arial"/>
              </a:endParaRPr>
            </a:p>
          </p:txBody>
        </p:sp>
        <p:sp>
          <p:nvSpPr>
            <p:cNvPr id="549" name="mmprod_s1_1021"/>
            <p:cNvSpPr/>
            <p:nvPr/>
          </p:nvSpPr>
          <p:spPr>
            <a:xfrm>
              <a:off x="5037840" y="108288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1</a:t>
              </a:r>
              <a:endParaRPr b="0" lang="en-US" sz="1800" spc="-1" strike="noStrike">
                <a:latin typeface="Arial"/>
              </a:endParaRPr>
            </a:p>
          </p:txBody>
        </p:sp>
        <p:pic>
          <p:nvPicPr>
            <p:cNvPr id="550" name="mmprod_answer_input10062" descr=""/>
            <p:cNvPicPr/>
            <p:nvPr/>
          </p:nvPicPr>
          <p:blipFill>
            <a:blip r:embed="rId1"/>
            <a:stretch/>
          </p:blipFill>
          <p:spPr>
            <a:xfrm>
              <a:off x="4352040" y="1117800"/>
              <a:ext cx="204840" cy="203760"/>
            </a:xfrm>
            <a:prstGeom prst="rect">
              <a:avLst/>
            </a:prstGeom>
            <a:ln w="0">
              <a:noFill/>
            </a:ln>
          </p:spPr>
        </p:pic>
      </p:grpSp>
      <p:grpSp>
        <p:nvGrpSpPr>
          <p:cNvPr id="551" name="mmprod_answer10064"/>
          <p:cNvGrpSpPr/>
          <p:nvPr/>
        </p:nvGrpSpPr>
        <p:grpSpPr>
          <a:xfrm>
            <a:off x="4353480" y="1580400"/>
            <a:ext cx="4490280" cy="273600"/>
            <a:chOff x="4353480" y="1580400"/>
            <a:chExt cx="4490280" cy="273600"/>
          </a:xfrm>
        </p:grpSpPr>
        <p:sp>
          <p:nvSpPr>
            <p:cNvPr id="552" name="mmprod_s2_1042"/>
            <p:cNvSpPr/>
            <p:nvPr/>
          </p:nvSpPr>
          <p:spPr>
            <a:xfrm>
              <a:off x="4683600" y="1580400"/>
              <a:ext cx="34848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B) </a:t>
              </a:r>
              <a:endParaRPr b="0" lang="en-US" sz="1800" spc="-1" strike="noStrike">
                <a:latin typeface="Arial"/>
              </a:endParaRPr>
            </a:p>
          </p:txBody>
        </p:sp>
        <p:sp>
          <p:nvSpPr>
            <p:cNvPr id="553" name="mmprod_s1_1022"/>
            <p:cNvSpPr/>
            <p:nvPr/>
          </p:nvSpPr>
          <p:spPr>
            <a:xfrm>
              <a:off x="5026680" y="1580400"/>
              <a:ext cx="381708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0</a:t>
              </a:r>
              <a:endParaRPr b="0" lang="en-US" sz="1800" spc="-1" strike="noStrike">
                <a:latin typeface="Arial"/>
              </a:endParaRPr>
            </a:p>
          </p:txBody>
        </p:sp>
        <p:pic>
          <p:nvPicPr>
            <p:cNvPr id="554" name="mmprod_answer_input10064" descr=""/>
            <p:cNvPicPr/>
            <p:nvPr/>
          </p:nvPicPr>
          <p:blipFill>
            <a:blip r:embed="rId2"/>
            <a:stretch/>
          </p:blipFill>
          <p:spPr>
            <a:xfrm>
              <a:off x="4353480" y="1615320"/>
              <a:ext cx="204840" cy="203760"/>
            </a:xfrm>
            <a:prstGeom prst="rect">
              <a:avLst/>
            </a:prstGeom>
            <a:ln w="0">
              <a:noFill/>
            </a:ln>
          </p:spPr>
        </p:pic>
      </p:grpSp>
      <p:grpSp>
        <p:nvGrpSpPr>
          <p:cNvPr id="555" name="mmprod_answer10066"/>
          <p:cNvGrpSpPr/>
          <p:nvPr/>
        </p:nvGrpSpPr>
        <p:grpSpPr>
          <a:xfrm>
            <a:off x="4353480" y="2093400"/>
            <a:ext cx="4489920" cy="273600"/>
            <a:chOff x="4353480" y="2093400"/>
            <a:chExt cx="4489920" cy="273600"/>
          </a:xfrm>
        </p:grpSpPr>
        <p:sp>
          <p:nvSpPr>
            <p:cNvPr id="556" name="mmprod_s2_1043"/>
            <p:cNvSpPr/>
            <p:nvPr/>
          </p:nvSpPr>
          <p:spPr>
            <a:xfrm>
              <a:off x="4683600" y="2093400"/>
              <a:ext cx="35640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C) </a:t>
              </a:r>
              <a:endParaRPr b="0" lang="en-US" sz="1800" spc="-1" strike="noStrike">
                <a:latin typeface="Arial"/>
              </a:endParaRPr>
            </a:p>
          </p:txBody>
        </p:sp>
        <p:sp>
          <p:nvSpPr>
            <p:cNvPr id="557" name="mmprod_s1_1023"/>
            <p:cNvSpPr/>
            <p:nvPr/>
          </p:nvSpPr>
          <p:spPr>
            <a:xfrm>
              <a:off x="5039280" y="209340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-1</a:t>
              </a:r>
              <a:endParaRPr b="0" lang="en-US" sz="1800" spc="-1" strike="noStrike">
                <a:latin typeface="Arial"/>
              </a:endParaRPr>
            </a:p>
          </p:txBody>
        </p:sp>
        <p:pic>
          <p:nvPicPr>
            <p:cNvPr id="558" name="mmprod_answer_input10066" descr=""/>
            <p:cNvPicPr/>
            <p:nvPr/>
          </p:nvPicPr>
          <p:blipFill>
            <a:blip r:embed="rId3"/>
            <a:stretch/>
          </p:blipFill>
          <p:spPr>
            <a:xfrm>
              <a:off x="4353480" y="2128320"/>
              <a:ext cx="204840" cy="203760"/>
            </a:xfrm>
            <a:prstGeom prst="rect">
              <a:avLst/>
            </a:prstGeom>
            <a:ln w="0">
              <a:noFill/>
            </a:ln>
          </p:spPr>
        </p:pic>
      </p:grpSp>
      <p:grpSp>
        <p:nvGrpSpPr>
          <p:cNvPr id="559" name="mmprod_answer10068"/>
          <p:cNvGrpSpPr/>
          <p:nvPr/>
        </p:nvGrpSpPr>
        <p:grpSpPr>
          <a:xfrm>
            <a:off x="4352040" y="2565000"/>
            <a:ext cx="4489920" cy="273600"/>
            <a:chOff x="4352040" y="2565000"/>
            <a:chExt cx="4489920" cy="273600"/>
          </a:xfrm>
        </p:grpSpPr>
        <p:sp>
          <p:nvSpPr>
            <p:cNvPr id="560" name="mmprod_s2_1044"/>
            <p:cNvSpPr/>
            <p:nvPr/>
          </p:nvSpPr>
          <p:spPr>
            <a:xfrm>
              <a:off x="4682160" y="2565000"/>
              <a:ext cx="35964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D) </a:t>
              </a:r>
              <a:endParaRPr b="0" lang="en-US" sz="1800" spc="-1" strike="noStrike">
                <a:latin typeface="Arial"/>
              </a:endParaRPr>
            </a:p>
          </p:txBody>
        </p:sp>
        <p:sp>
          <p:nvSpPr>
            <p:cNvPr id="561" name="mmprod_s1_1024"/>
            <p:cNvSpPr/>
            <p:nvPr/>
          </p:nvSpPr>
          <p:spPr>
            <a:xfrm>
              <a:off x="5037840" y="256500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2</a:t>
              </a:r>
              <a:endParaRPr b="0" lang="en-US" sz="1800" spc="-1" strike="noStrike">
                <a:latin typeface="Arial"/>
              </a:endParaRPr>
            </a:p>
          </p:txBody>
        </p:sp>
        <p:pic>
          <p:nvPicPr>
            <p:cNvPr id="562" name="mmprod_answer_input10068" descr=""/>
            <p:cNvPicPr/>
            <p:nvPr/>
          </p:nvPicPr>
          <p:blipFill>
            <a:blip r:embed="rId4"/>
            <a:stretch/>
          </p:blipFill>
          <p:spPr>
            <a:xfrm>
              <a:off x="4352040" y="2599920"/>
              <a:ext cx="204840" cy="203760"/>
            </a:xfrm>
            <a:prstGeom prst="rect">
              <a:avLst/>
            </a:prstGeom>
            <a:ln w="0">
              <a:noFill/>
            </a:ln>
          </p:spPr>
        </p:pic>
      </p:grpSp>
    </p:spTree>
  </p:cSld>
  <mc:AlternateContent>
    <mc:Choice Requires="p14">
      <p:transition spd="slow" p14:dur="2000"/>
    </mc:Choice>
    <mc:Fallback>
      <p:transition spd="slow"/>
    </mc:Fallback>
  </mc:AlternateContent>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499"/>
                                          </p:stCondLst>
                                        </p:cTn>
                                        <p:tgtEl>
                                          <p:spTgt spid="53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499"/>
                                          </p:stCondLst>
                                        </p:cTn>
                                        <p:tgtEl>
                                          <p:spTgt spid="535"/>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499"/>
                                          </p:stCondLst>
                                        </p:cTn>
                                        <p:tgtEl>
                                          <p:spTgt spid="53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499"/>
                                          </p:stCondLst>
                                        </p:cTn>
                                        <p:tgtEl>
                                          <p:spTgt spid="53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499"/>
                                          </p:stCondLst>
                                        </p:cTn>
                                        <p:tgtEl>
                                          <p:spTgt spid="53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499"/>
                                          </p:stCondLst>
                                        </p:cTn>
                                        <p:tgtEl>
                                          <p:spTgt spid="53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499"/>
                                          </p:stCondLst>
                                        </p:cTn>
                                        <p:tgtEl>
                                          <p:spTgt spid="5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Başlık 1"/>
          <p:cNvSpPr/>
          <p:nvPr/>
        </p:nvSpPr>
        <p:spPr>
          <a:xfrm>
            <a:off x="0" y="0"/>
            <a:ext cx="9143280" cy="6199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gn="just">
              <a:lnSpc>
                <a:spcPct val="100000"/>
              </a:lnSpc>
              <a:buNone/>
            </a:pPr>
            <a:r>
              <a:rPr b="0" lang="tr-TR" sz="2000" spc="-1" strike="noStrike">
                <a:solidFill>
                  <a:srgbClr val="ffffff"/>
                </a:solidFill>
                <a:latin typeface="Times New Roman"/>
                <a:ea typeface="DejaVu Sans"/>
              </a:rPr>
              <a:t>S5. </a:t>
            </a:r>
            <a:r>
              <a:rPr b="0" lang="tr-TR" sz="2000" spc="-1" strike="noStrike">
                <a:solidFill>
                  <a:srgbClr val="ffffff"/>
                </a:solidFill>
                <a:latin typeface="Trebuchet MS"/>
                <a:ea typeface="DejaVu Sans"/>
              </a:rPr>
              <a:t>Aşağıdaki programın eşdeğeri olan kod satırı hangisidir?</a:t>
            </a:r>
            <a:endParaRPr b="0" lang="en-US" sz="2000" spc="-1" strike="noStrike">
              <a:latin typeface="Arial"/>
            </a:endParaRPr>
          </a:p>
        </p:txBody>
      </p:sp>
      <p:sp>
        <p:nvSpPr>
          <p:cNvPr id="564" name="mmprod_feedback_7000"/>
          <p:cNvSpPr/>
          <p:nvPr/>
        </p:nvSpPr>
        <p:spPr>
          <a:xfrm>
            <a:off x="1385640" y="40507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Doğru - Devam için tıklayınız</a:t>
            </a:r>
            <a:endParaRPr b="0" lang="en-US" sz="1800" spc="-1" strike="noStrike">
              <a:latin typeface="Arial"/>
            </a:endParaRPr>
          </a:p>
        </p:txBody>
      </p:sp>
      <p:sp>
        <p:nvSpPr>
          <p:cNvPr id="565" name="mmprod_feedback_7002"/>
          <p:cNvSpPr/>
          <p:nvPr/>
        </p:nvSpPr>
        <p:spPr>
          <a:xfrm>
            <a:off x="4586040" y="40507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Yanlış - Devam için tıklayınız</a:t>
            </a:r>
            <a:endParaRPr b="0" lang="en-US" sz="1800" spc="-1" strike="noStrike">
              <a:latin typeface="Arial"/>
            </a:endParaRPr>
          </a:p>
        </p:txBody>
      </p:sp>
      <p:sp>
        <p:nvSpPr>
          <p:cNvPr id="566" name="mmprod_feedback_7009"/>
          <p:cNvSpPr/>
          <p:nvPr/>
        </p:nvSpPr>
        <p:spPr>
          <a:xfrm>
            <a:off x="2665800" y="465876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Doğru</a:t>
            </a:r>
            <a:endParaRPr b="0" lang="en-US" sz="1800" spc="-1" strike="noStrike">
              <a:latin typeface="Arial"/>
            </a:endParaRPr>
          </a:p>
        </p:txBody>
      </p:sp>
      <p:sp>
        <p:nvSpPr>
          <p:cNvPr id="567" name="mmprod_feedback_7006"/>
          <p:cNvSpPr/>
          <p:nvPr/>
        </p:nvSpPr>
        <p:spPr>
          <a:xfrm>
            <a:off x="2665800" y="439812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ea typeface="DejaVu Sans"/>
              </a:rPr>
              <a:t>Cevabınız:</a:t>
            </a:r>
            <a:endParaRPr b="0" lang="en-US" sz="1800" spc="-1" strike="noStrike">
              <a:latin typeface="Arial"/>
            </a:endParaRPr>
          </a:p>
        </p:txBody>
      </p:sp>
      <p:sp>
        <p:nvSpPr>
          <p:cNvPr id="568" name="mmprod_feedback_7010"/>
          <p:cNvSpPr/>
          <p:nvPr/>
        </p:nvSpPr>
        <p:spPr>
          <a:xfrm>
            <a:off x="2665800" y="491940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ea typeface="DejaVu Sans"/>
              </a:rPr>
              <a:t>Doğrusu:</a:t>
            </a:r>
            <a:endParaRPr b="0" lang="en-US" sz="1800" spc="-1" strike="noStrike">
              <a:latin typeface="Arial"/>
            </a:endParaRPr>
          </a:p>
        </p:txBody>
      </p:sp>
      <p:sp>
        <p:nvSpPr>
          <p:cNvPr id="569" name="mmprod_feedback_7011"/>
          <p:cNvSpPr/>
          <p:nvPr/>
        </p:nvSpPr>
        <p:spPr>
          <a:xfrm>
            <a:off x="2665800" y="465876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Soruyu cevaplamadan ilerleyemezsiniz!</a:t>
            </a:r>
            <a:endParaRPr b="0" lang="en-US" sz="1800" spc="-1" strike="noStrike">
              <a:latin typeface="Arial"/>
            </a:endParaRPr>
          </a:p>
        </p:txBody>
      </p:sp>
      <p:sp>
        <p:nvSpPr>
          <p:cNvPr id="570" name="mmprod_feedback_7007"/>
          <p:cNvSpPr/>
          <p:nvPr/>
        </p:nvSpPr>
        <p:spPr>
          <a:xfrm>
            <a:off x="2793600" y="49147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ea typeface="DejaVu Sans"/>
              </a:rPr>
              <a:t>Devam etmeden önce soruyu cevaplayıınız</a:t>
            </a:r>
            <a:endParaRPr b="0" lang="en-US" sz="1800" spc="-1" strike="noStrike">
              <a:latin typeface="Arial"/>
            </a:endParaRPr>
          </a:p>
        </p:txBody>
      </p:sp>
      <p:grpSp>
        <p:nvGrpSpPr>
          <p:cNvPr id="571" name="mmprod_Button104"/>
          <p:cNvGrpSpPr/>
          <p:nvPr/>
        </p:nvGrpSpPr>
        <p:grpSpPr>
          <a:xfrm>
            <a:off x="5635080" y="4953960"/>
            <a:ext cx="870480" cy="312120"/>
            <a:chOff x="5635080" y="4953960"/>
            <a:chExt cx="870480" cy="312120"/>
          </a:xfrm>
        </p:grpSpPr>
        <p:sp>
          <p:nvSpPr>
            <p:cNvPr id="572" name="mmprod_ButtonShape104"/>
            <p:cNvSpPr/>
            <p:nvPr/>
          </p:nvSpPr>
          <p:spPr>
            <a:xfrm>
              <a:off x="5635080" y="495396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73" name="mmprod_ButtonText105"/>
            <p:cNvSpPr/>
            <p:nvPr/>
          </p:nvSpPr>
          <p:spPr>
            <a:xfrm>
              <a:off x="5660280" y="497952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ea typeface="DejaVu Sans"/>
                </a:rPr>
                <a:t>Tamam</a:t>
              </a:r>
              <a:endParaRPr b="0" lang="en-US" sz="1400" spc="-1" strike="noStrike">
                <a:latin typeface="Arial"/>
              </a:endParaRPr>
            </a:p>
          </p:txBody>
        </p:sp>
      </p:grpSp>
      <p:grpSp>
        <p:nvGrpSpPr>
          <p:cNvPr id="574" name="mmprod_Button106"/>
          <p:cNvGrpSpPr/>
          <p:nvPr/>
        </p:nvGrpSpPr>
        <p:grpSpPr>
          <a:xfrm>
            <a:off x="6595200" y="4953960"/>
            <a:ext cx="870480" cy="312120"/>
            <a:chOff x="6595200" y="4953960"/>
            <a:chExt cx="870480" cy="312120"/>
          </a:xfrm>
        </p:grpSpPr>
        <p:sp>
          <p:nvSpPr>
            <p:cNvPr id="575" name="mmprod_ButtonShape106"/>
            <p:cNvSpPr/>
            <p:nvPr/>
          </p:nvSpPr>
          <p:spPr>
            <a:xfrm>
              <a:off x="6595200" y="495396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76" name="mmprod_ButtonText107"/>
            <p:cNvSpPr/>
            <p:nvPr/>
          </p:nvSpPr>
          <p:spPr>
            <a:xfrm>
              <a:off x="6620400" y="497952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ea typeface="DejaVu Sans"/>
                </a:rPr>
                <a:t>Sil</a:t>
              </a:r>
              <a:endParaRPr b="0" lang="en-US" sz="1400" spc="-1" strike="noStrike">
                <a:latin typeface="Arial"/>
              </a:endParaRPr>
            </a:p>
          </p:txBody>
        </p:sp>
      </p:grpSp>
      <p:sp>
        <p:nvSpPr>
          <p:cNvPr id="577" name="Dikdörtgen 47"/>
          <p:cNvSpPr/>
          <p:nvPr/>
        </p:nvSpPr>
        <p:spPr>
          <a:xfrm>
            <a:off x="251640" y="764640"/>
            <a:ext cx="4571280" cy="638280"/>
          </a:xfrm>
          <a:prstGeom prst="rect">
            <a:avLst/>
          </a:prstGeom>
          <a:noFill/>
          <a:ln w="0">
            <a:solidFill>
              <a:srgbClr val="f14124"/>
            </a:solidFill>
          </a:ln>
        </p:spPr>
        <p:style>
          <a:lnRef idx="0"/>
          <a:fillRef idx="0"/>
          <a:effectRef idx="0"/>
          <a:fontRef idx="minor"/>
        </p:style>
        <p:txBody>
          <a:bodyPr lIns="90000" rIns="90000" tIns="45000" bIns="45000" anchor="t">
            <a:spAutoFit/>
          </a:bodyPr>
          <a:p>
            <a:pPr marL="899280">
              <a:lnSpc>
                <a:spcPct val="100000"/>
              </a:lnSpc>
              <a:buNone/>
            </a:pPr>
            <a:r>
              <a:rPr b="0" lang="tr-TR" sz="1800" spc="-1" strike="noStrike">
                <a:solidFill>
                  <a:srgbClr val="000000"/>
                </a:solidFill>
                <a:latin typeface="Courier New"/>
                <a:ea typeface="Times New Roman"/>
              </a:rPr>
              <a:t>Toplam = Toplam + i;</a:t>
            </a:r>
            <a:endParaRPr b="0" lang="en-US" sz="1800" spc="-1" strike="noStrike">
              <a:latin typeface="Arial"/>
            </a:endParaRPr>
          </a:p>
          <a:p>
            <a:pPr marL="899280">
              <a:lnSpc>
                <a:spcPct val="100000"/>
              </a:lnSpc>
              <a:buNone/>
            </a:pPr>
            <a:r>
              <a:rPr b="0" lang="tr-TR" sz="1800" spc="-1" strike="noStrike">
                <a:solidFill>
                  <a:srgbClr val="000000"/>
                </a:solidFill>
                <a:latin typeface="Courier New"/>
                <a:ea typeface="Times New Roman"/>
              </a:rPr>
              <a:t>i = i + 1;</a:t>
            </a:r>
            <a:endParaRPr b="0" lang="en-US" sz="1800" spc="-1" strike="noStrike">
              <a:latin typeface="Arial"/>
            </a:endParaRPr>
          </a:p>
        </p:txBody>
      </p:sp>
      <p:grpSp>
        <p:nvGrpSpPr>
          <p:cNvPr id="578" name="mmprod_answer10014"/>
          <p:cNvGrpSpPr/>
          <p:nvPr/>
        </p:nvGrpSpPr>
        <p:grpSpPr>
          <a:xfrm>
            <a:off x="1385640" y="1669680"/>
            <a:ext cx="4489920" cy="273600"/>
            <a:chOff x="1385640" y="1669680"/>
            <a:chExt cx="4489920" cy="273600"/>
          </a:xfrm>
        </p:grpSpPr>
        <p:sp>
          <p:nvSpPr>
            <p:cNvPr id="579" name="mmprod_s2_1041"/>
            <p:cNvSpPr/>
            <p:nvPr/>
          </p:nvSpPr>
          <p:spPr>
            <a:xfrm>
              <a:off x="1715760" y="1669680"/>
              <a:ext cx="35496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A) </a:t>
              </a:r>
              <a:endParaRPr b="0" lang="en-US" sz="1800" spc="-1" strike="noStrike">
                <a:latin typeface="Arial"/>
              </a:endParaRPr>
            </a:p>
          </p:txBody>
        </p:sp>
        <p:sp>
          <p:nvSpPr>
            <p:cNvPr id="580" name="mmprod_s1_1021"/>
            <p:cNvSpPr/>
            <p:nvPr/>
          </p:nvSpPr>
          <p:spPr>
            <a:xfrm>
              <a:off x="2071440" y="166968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Toplam += i++;</a:t>
              </a:r>
              <a:endParaRPr b="0" lang="en-US" sz="1800" spc="-1" strike="noStrike">
                <a:latin typeface="Arial"/>
              </a:endParaRPr>
            </a:p>
          </p:txBody>
        </p:sp>
        <p:pic>
          <p:nvPicPr>
            <p:cNvPr id="581" name="mmprod_answer_input10014" descr=""/>
            <p:cNvPicPr/>
            <p:nvPr/>
          </p:nvPicPr>
          <p:blipFill>
            <a:blip r:embed="rId1"/>
            <a:stretch/>
          </p:blipFill>
          <p:spPr>
            <a:xfrm>
              <a:off x="1385640" y="1704600"/>
              <a:ext cx="204840" cy="203760"/>
            </a:xfrm>
            <a:prstGeom prst="rect">
              <a:avLst/>
            </a:prstGeom>
            <a:ln w="0">
              <a:noFill/>
            </a:ln>
          </p:spPr>
        </p:pic>
      </p:grpSp>
      <p:grpSp>
        <p:nvGrpSpPr>
          <p:cNvPr id="582" name="mmprod_answer10016"/>
          <p:cNvGrpSpPr/>
          <p:nvPr/>
        </p:nvGrpSpPr>
        <p:grpSpPr>
          <a:xfrm>
            <a:off x="1385640" y="2116440"/>
            <a:ext cx="4489920" cy="273600"/>
            <a:chOff x="1385640" y="2116440"/>
            <a:chExt cx="4489920" cy="273600"/>
          </a:xfrm>
        </p:grpSpPr>
        <p:sp>
          <p:nvSpPr>
            <p:cNvPr id="583" name="mmprod_s2_1042"/>
            <p:cNvSpPr/>
            <p:nvPr/>
          </p:nvSpPr>
          <p:spPr>
            <a:xfrm>
              <a:off x="1715760" y="2116440"/>
              <a:ext cx="34848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B) </a:t>
              </a:r>
              <a:endParaRPr b="0" lang="en-US" sz="1800" spc="-1" strike="noStrike">
                <a:latin typeface="Arial"/>
              </a:endParaRPr>
            </a:p>
          </p:txBody>
        </p:sp>
        <p:sp>
          <p:nvSpPr>
            <p:cNvPr id="584" name="mmprod_s1_1022"/>
            <p:cNvSpPr/>
            <p:nvPr/>
          </p:nvSpPr>
          <p:spPr>
            <a:xfrm>
              <a:off x="2058480" y="2116440"/>
              <a:ext cx="381708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Toplam++;</a:t>
              </a:r>
              <a:endParaRPr b="0" lang="en-US" sz="1800" spc="-1" strike="noStrike">
                <a:latin typeface="Arial"/>
              </a:endParaRPr>
            </a:p>
          </p:txBody>
        </p:sp>
        <p:pic>
          <p:nvPicPr>
            <p:cNvPr id="585" name="mmprod_answer_input10016" descr=""/>
            <p:cNvPicPr/>
            <p:nvPr/>
          </p:nvPicPr>
          <p:blipFill>
            <a:blip r:embed="rId2"/>
            <a:stretch/>
          </p:blipFill>
          <p:spPr>
            <a:xfrm>
              <a:off x="1385640" y="2151360"/>
              <a:ext cx="204840" cy="203760"/>
            </a:xfrm>
            <a:prstGeom prst="rect">
              <a:avLst/>
            </a:prstGeom>
            <a:ln w="0">
              <a:noFill/>
            </a:ln>
          </p:spPr>
        </p:pic>
      </p:grpSp>
      <p:grpSp>
        <p:nvGrpSpPr>
          <p:cNvPr id="586" name="mmprod_answer10018"/>
          <p:cNvGrpSpPr/>
          <p:nvPr/>
        </p:nvGrpSpPr>
        <p:grpSpPr>
          <a:xfrm>
            <a:off x="1385640" y="2563560"/>
            <a:ext cx="4489920" cy="273600"/>
            <a:chOff x="1385640" y="2563560"/>
            <a:chExt cx="4489920" cy="273600"/>
          </a:xfrm>
        </p:grpSpPr>
        <p:sp>
          <p:nvSpPr>
            <p:cNvPr id="587" name="mmprod_s2_1043"/>
            <p:cNvSpPr/>
            <p:nvPr/>
          </p:nvSpPr>
          <p:spPr>
            <a:xfrm>
              <a:off x="1715760" y="2563560"/>
              <a:ext cx="35640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C) </a:t>
              </a:r>
              <a:endParaRPr b="0" lang="en-US" sz="1800" spc="-1" strike="noStrike">
                <a:latin typeface="Arial"/>
              </a:endParaRPr>
            </a:p>
          </p:txBody>
        </p:sp>
        <p:sp>
          <p:nvSpPr>
            <p:cNvPr id="588" name="mmprod_s1_1023"/>
            <p:cNvSpPr/>
            <p:nvPr/>
          </p:nvSpPr>
          <p:spPr>
            <a:xfrm>
              <a:off x="2071440" y="256356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Toplam=+i;</a:t>
              </a:r>
              <a:endParaRPr b="0" lang="en-US" sz="1800" spc="-1" strike="noStrike">
                <a:latin typeface="Arial"/>
              </a:endParaRPr>
            </a:p>
          </p:txBody>
        </p:sp>
        <p:pic>
          <p:nvPicPr>
            <p:cNvPr id="589" name="mmprod_answer_input10018" descr=""/>
            <p:cNvPicPr/>
            <p:nvPr/>
          </p:nvPicPr>
          <p:blipFill>
            <a:blip r:embed="rId3"/>
            <a:stretch/>
          </p:blipFill>
          <p:spPr>
            <a:xfrm>
              <a:off x="1385640" y="2598480"/>
              <a:ext cx="204840" cy="203760"/>
            </a:xfrm>
            <a:prstGeom prst="rect">
              <a:avLst/>
            </a:prstGeom>
            <a:ln w="0">
              <a:noFill/>
            </a:ln>
          </p:spPr>
        </p:pic>
      </p:grpSp>
      <p:grpSp>
        <p:nvGrpSpPr>
          <p:cNvPr id="590" name="mmprod_answer10020"/>
          <p:cNvGrpSpPr/>
          <p:nvPr/>
        </p:nvGrpSpPr>
        <p:grpSpPr>
          <a:xfrm>
            <a:off x="1385640" y="3010680"/>
            <a:ext cx="4489920" cy="273600"/>
            <a:chOff x="1385640" y="3010680"/>
            <a:chExt cx="4489920" cy="273600"/>
          </a:xfrm>
        </p:grpSpPr>
        <p:sp>
          <p:nvSpPr>
            <p:cNvPr id="591" name="mmprod_s2_1044"/>
            <p:cNvSpPr/>
            <p:nvPr/>
          </p:nvSpPr>
          <p:spPr>
            <a:xfrm>
              <a:off x="1715760" y="3010680"/>
              <a:ext cx="35964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ea typeface="DejaVu Sans"/>
                </a:rPr>
                <a:t>D) </a:t>
              </a:r>
              <a:endParaRPr b="0" lang="en-US" sz="1800" spc="-1" strike="noStrike">
                <a:latin typeface="Arial"/>
              </a:endParaRPr>
            </a:p>
          </p:txBody>
        </p:sp>
        <p:sp>
          <p:nvSpPr>
            <p:cNvPr id="592" name="mmprod_s1_1024"/>
            <p:cNvSpPr/>
            <p:nvPr/>
          </p:nvSpPr>
          <p:spPr>
            <a:xfrm>
              <a:off x="2071440" y="301068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ea typeface="DejaVu Sans"/>
                </a:rPr>
                <a:t>++Toplam;</a:t>
              </a:r>
              <a:endParaRPr b="0" lang="en-US" sz="1800" spc="-1" strike="noStrike">
                <a:latin typeface="Arial"/>
              </a:endParaRPr>
            </a:p>
          </p:txBody>
        </p:sp>
        <p:pic>
          <p:nvPicPr>
            <p:cNvPr id="593" name="mmprod_answer_input10020" descr=""/>
            <p:cNvPicPr/>
            <p:nvPr/>
          </p:nvPicPr>
          <p:blipFill>
            <a:blip r:embed="rId4"/>
            <a:stretch/>
          </p:blipFill>
          <p:spPr>
            <a:xfrm>
              <a:off x="1385640" y="3045600"/>
              <a:ext cx="204840" cy="203760"/>
            </a:xfrm>
            <a:prstGeom prst="rect">
              <a:avLst/>
            </a:prstGeom>
            <a:ln w="0">
              <a:noFill/>
            </a:ln>
          </p:spPr>
        </p:pic>
      </p:gr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499"/>
                                          </p:stCondLst>
                                        </p:cTn>
                                        <p:tgtEl>
                                          <p:spTgt spid="564"/>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499"/>
                                          </p:stCondLst>
                                        </p:cTn>
                                        <p:tgtEl>
                                          <p:spTgt spid="56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499"/>
                                          </p:stCondLst>
                                        </p:cTn>
                                        <p:tgtEl>
                                          <p:spTgt spid="56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499"/>
                                          </p:stCondLst>
                                        </p:cTn>
                                        <p:tgtEl>
                                          <p:spTgt spid="567"/>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499"/>
                                          </p:stCondLst>
                                        </p:cTn>
                                        <p:tgtEl>
                                          <p:spTgt spid="56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499"/>
                                          </p:stCondLst>
                                        </p:cTn>
                                        <p:tgtEl>
                                          <p:spTgt spid="56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499"/>
                                          </p:stCondLst>
                                        </p:cTn>
                                        <p:tgtEl>
                                          <p:spTgt spid="5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PlaceHolder 1"/>
          <p:cNvSpPr>
            <a:spLocks noGrp="1"/>
          </p:cNvSpPr>
          <p:nvPr>
            <p:ph type="sldNum" idx="22"/>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9ABD7DD9-AD3D-4B7C-A8D6-7102BB0CF636}" type="slidenum">
              <a:rPr b="1" lang="tr-TR" sz="1200" spc="-1" strike="noStrike">
                <a:solidFill>
                  <a:srgbClr val="808080"/>
                </a:solidFill>
                <a:latin typeface="Trebuchet MS"/>
              </a:rPr>
              <a:t>&lt;number&gt;</a:t>
            </a:fld>
            <a:endParaRPr b="0" lang="en-US" sz="1200" spc="-1" strike="noStrike">
              <a:latin typeface="Times New Roman"/>
            </a:endParaRPr>
          </a:p>
        </p:txBody>
      </p:sp>
      <p:graphicFrame>
        <p:nvGraphicFramePr>
          <p:cNvPr id="595" name="mmprod_scoring_101"/>
          <p:cNvGraphicFramePr/>
          <p:nvPr/>
        </p:nvGraphicFramePr>
        <p:xfrm>
          <a:off x="1143000" y="732240"/>
          <a:ext cx="6400440" cy="2071440"/>
        </p:xfrm>
        <a:graphic>
          <a:graphicData uri="http://schemas.openxmlformats.org/drawingml/2006/table">
            <a:tbl>
              <a:tblPr/>
              <a:tblGrid>
                <a:gridCol w="1920240"/>
                <a:gridCol w="4480560"/>
              </a:tblGrid>
              <a:tr h="686520">
                <a:tc>
                  <a:txBody>
                    <a:bodyPr anchor="t">
                      <a:noAutofit/>
                    </a:bodyPr>
                    <a:p>
                      <a:pPr algn="r">
                        <a:lnSpc>
                          <a:spcPct val="100000"/>
                        </a:lnSpc>
                        <a:buNone/>
                      </a:pPr>
                      <a:r>
                        <a:rPr b="1" lang="tr-TR" sz="1900" spc="-1" strike="noStrike">
                          <a:solidFill>
                            <a:srgbClr val="ffffff"/>
                          </a:solidFill>
                          <a:latin typeface="Trebuchet MS"/>
                        </a:rPr>
                        <a:t>Puanınız</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nchor="t">
                      <a:noAutofit/>
                    </a:bodyPr>
                    <a:p>
                      <a:pPr>
                        <a:lnSpc>
                          <a:spcPct val="100000"/>
                        </a:lnSpc>
                        <a:buNone/>
                      </a:pPr>
                      <a:r>
                        <a:rPr b="0" lang="tr-TR" sz="1900" spc="-1" strike="noStrike">
                          <a:solidFill>
                            <a:srgbClr val="ffffff"/>
                          </a:solidFill>
                          <a:latin typeface="Trebuchet MS"/>
                        </a:rPr>
                        <a:t>{score}</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r>
              <a:tr h="686520">
                <a:tc>
                  <a:txBody>
                    <a:bodyPr anchor="t">
                      <a:noAutofit/>
                    </a:bodyPr>
                    <a:p>
                      <a:pPr algn="r">
                        <a:lnSpc>
                          <a:spcPct val="100000"/>
                        </a:lnSpc>
                        <a:buNone/>
                      </a:pPr>
                      <a:r>
                        <a:rPr b="1" lang="tr-TR" sz="1900" spc="-1" strike="noStrike">
                          <a:solidFill>
                            <a:srgbClr val="000000"/>
                          </a:solidFill>
                          <a:latin typeface="Trebuchet MS"/>
                        </a:rPr>
                        <a:t>En yüksek puan</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anchor="t">
                      <a:noAutofit/>
                    </a:bodyPr>
                    <a:p>
                      <a:pPr>
                        <a:lnSpc>
                          <a:spcPct val="100000"/>
                        </a:lnSpc>
                        <a:buNone/>
                      </a:pPr>
                      <a:r>
                        <a:rPr b="0" lang="tr-TR" sz="1900" spc="-1" strike="noStrike">
                          <a:solidFill>
                            <a:srgbClr val="000000"/>
                          </a:solidFill>
                          <a:latin typeface="Trebuchet MS"/>
                        </a:rPr>
                        <a:t>{max-score}</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r>
              <a:tr h="698760">
                <a:tc>
                  <a:txBody>
                    <a:bodyPr anchor="t">
                      <a:noAutofit/>
                    </a:bodyPr>
                    <a:p>
                      <a:pPr algn="r">
                        <a:lnSpc>
                          <a:spcPct val="100000"/>
                        </a:lnSpc>
                        <a:buNone/>
                      </a:pPr>
                      <a:r>
                        <a:rPr b="1" lang="tr-TR" sz="1900" spc="-1" strike="noStrike">
                          <a:solidFill>
                            <a:srgbClr val="000000"/>
                          </a:solidFill>
                          <a:latin typeface="Trebuchet MS"/>
                        </a:rPr>
                        <a:t>Sınava giriş sayınız</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nchor="t">
                      <a:noAutofit/>
                    </a:bodyPr>
                    <a:p>
                      <a:pPr>
                        <a:lnSpc>
                          <a:spcPct val="100000"/>
                        </a:lnSpc>
                        <a:buNone/>
                      </a:pPr>
                      <a:r>
                        <a:rPr b="0" lang="tr-TR" sz="1900" spc="-1" strike="noStrike">
                          <a:solidFill>
                            <a:srgbClr val="000000"/>
                          </a:solidFill>
                          <a:latin typeface="Trebuchet MS"/>
                        </a:rPr>
                        <a:t>{total-attempts}</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r>
            </a:tbl>
          </a:graphicData>
        </a:graphic>
      </p:graphicFrame>
      <p:sp>
        <p:nvSpPr>
          <p:cNvPr id="596" name="mmprod_feedback_7006"/>
          <p:cNvSpPr/>
          <p:nvPr/>
        </p:nvSpPr>
        <p:spPr>
          <a:xfrm>
            <a:off x="2103120" y="3141000"/>
            <a:ext cx="3839760" cy="78120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800" spc="-1" strike="noStrike">
                <a:solidFill>
                  <a:srgbClr val="2b333c"/>
                </a:solidFill>
                <a:latin typeface="Times New Roman"/>
                <a:ea typeface="DejaVu Sans"/>
              </a:rPr>
              <a:t>Soruları tekrar gözden geçirebilir veya ilgili ders sunusunu tekrar izleyebilirsiniz </a:t>
            </a:r>
            <a:endParaRPr b="0" lang="en-US" sz="1800" spc="-1" strike="noStrike">
              <a:latin typeface="Arial"/>
            </a:endParaRPr>
          </a:p>
        </p:txBody>
      </p:sp>
      <p:grpSp>
        <p:nvGrpSpPr>
          <p:cNvPr id="597" name="mmprod_Button9007"/>
          <p:cNvGrpSpPr/>
          <p:nvPr/>
        </p:nvGrpSpPr>
        <p:grpSpPr>
          <a:xfrm>
            <a:off x="6610680" y="4149000"/>
            <a:ext cx="1200960" cy="456120"/>
            <a:chOff x="6610680" y="4149000"/>
            <a:chExt cx="1200960" cy="456120"/>
          </a:xfrm>
        </p:grpSpPr>
        <p:sp>
          <p:nvSpPr>
            <p:cNvPr id="598" name="mmprod_ButtonShape9007"/>
            <p:cNvSpPr/>
            <p:nvPr/>
          </p:nvSpPr>
          <p:spPr>
            <a:xfrm>
              <a:off x="6610680" y="4149000"/>
              <a:ext cx="1200960" cy="456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99" name="mmprod_ButtonText9008"/>
            <p:cNvSpPr/>
            <p:nvPr/>
          </p:nvSpPr>
          <p:spPr>
            <a:xfrm>
              <a:off x="6642360" y="4186080"/>
              <a:ext cx="1137240" cy="3819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ea typeface="DejaVu Sans"/>
                </a:rPr>
                <a:t>Tekrar gözden geçir</a:t>
              </a:r>
              <a:endParaRPr b="0" lang="en-US" sz="1400" spc="-1" strike="noStrike">
                <a:latin typeface="Arial"/>
              </a:endParaRPr>
            </a:p>
          </p:txBody>
        </p:sp>
      </p:grpSp>
      <p:grpSp>
        <p:nvGrpSpPr>
          <p:cNvPr id="600" name="mmprod_Button9009"/>
          <p:cNvGrpSpPr/>
          <p:nvPr/>
        </p:nvGrpSpPr>
        <p:grpSpPr>
          <a:xfrm>
            <a:off x="5534640" y="4149000"/>
            <a:ext cx="1075320" cy="456120"/>
            <a:chOff x="5534640" y="4149000"/>
            <a:chExt cx="1075320" cy="456120"/>
          </a:xfrm>
        </p:grpSpPr>
        <p:sp>
          <p:nvSpPr>
            <p:cNvPr id="601" name="mmprod_ButtonShape9009"/>
            <p:cNvSpPr/>
            <p:nvPr/>
          </p:nvSpPr>
          <p:spPr>
            <a:xfrm>
              <a:off x="5534640" y="4149000"/>
              <a:ext cx="1075320" cy="456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602" name="mmprod_ButtonText9010"/>
            <p:cNvSpPr/>
            <p:nvPr/>
          </p:nvSpPr>
          <p:spPr>
            <a:xfrm>
              <a:off x="5563080" y="4186080"/>
              <a:ext cx="1018440" cy="3819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ea typeface="DejaVu Sans"/>
                </a:rPr>
                <a:t>Bitti</a:t>
              </a:r>
              <a:endParaRPr b="0" lang="en-US" sz="1400" spc="-1" strike="noStrike">
                <a:latin typeface="Arial"/>
              </a:endParaRPr>
            </a:p>
          </p:txBody>
        </p:sp>
      </p:grpSp>
      <p:sp>
        <p:nvSpPr>
          <p:cNvPr id="603" name="PlaceHolder 2"/>
          <p:cNvSpPr>
            <a:spLocks noGrp="1"/>
          </p:cNvSpPr>
          <p:nvPr>
            <p:ph type="title"/>
          </p:nvPr>
        </p:nvSpPr>
        <p:spPr>
          <a:xfrm>
            <a:off x="395640" y="44640"/>
            <a:ext cx="8228880" cy="532800"/>
          </a:xfrm>
          <a:prstGeom prst="rect">
            <a:avLst/>
          </a:prstGeom>
          <a:solidFill>
            <a:srgbClr val="191d34"/>
          </a:solidFill>
          <a:ln w="0">
            <a:noFill/>
          </a:ln>
        </p:spPr>
        <p:txBody>
          <a:bodyPr lIns="0" rIns="0" tIns="0" bIns="0" anchor="t">
            <a:normAutofit/>
          </a:bodyPr>
          <a:p>
            <a:pPr>
              <a:lnSpc>
                <a:spcPct val="100000"/>
              </a:lnSpc>
              <a:buNone/>
              <a:tabLst>
                <a:tab algn="l" pos="0"/>
              </a:tabLst>
            </a:pPr>
            <a:r>
              <a:rPr b="1" lang="tr-TR" sz="3200" spc="46" strike="noStrike">
                <a:solidFill>
                  <a:srgbClr val="fbfcfd">
                    <a:alpha val="95000"/>
                  </a:srgbClr>
                </a:solidFill>
                <a:latin typeface="Trebuchet MS"/>
              </a:rPr>
              <a:t>Değerlendirme Soruları</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81" dur="indefinite" restart="never" nodeType="tmRoot">
          <p:childTnLst>
            <p:seq>
              <p:cTn id="182" dur="indefinite" nodeType="mainSeq">
                <p:childTnLst>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499"/>
                                          </p:stCondLst>
                                        </p:cTn>
                                        <p:tgtEl>
                                          <p:spTgt spid="5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Dikdörtgen 13"/>
          <p:cNvSpPr/>
          <p:nvPr/>
        </p:nvSpPr>
        <p:spPr>
          <a:xfrm>
            <a:off x="479160" y="5229360"/>
            <a:ext cx="4740120" cy="1065960"/>
          </a:xfrm>
          <a:prstGeom prst="rect">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marL="228600" indent="-182880">
              <a:lnSpc>
                <a:spcPct val="80000"/>
              </a:lnSpc>
              <a:spcBef>
                <a:spcPts val="360"/>
              </a:spcBef>
              <a:spcAft>
                <a:spcPts val="300"/>
              </a:spcAft>
              <a:buClr>
                <a:srgbClr val="c3260c"/>
              </a:buClr>
              <a:buSzPct val="130000"/>
              <a:buFont typeface="Wingdings" charset="2"/>
              <a:buChar char=""/>
              <a:tabLst>
                <a:tab algn="l" pos="182520"/>
              </a:tabLst>
            </a:pPr>
            <a:r>
              <a:rPr b="0" lang="tr-TR" sz="1800" spc="-1" strike="noStrike">
                <a:solidFill>
                  <a:srgbClr val="404040"/>
                </a:solidFill>
                <a:latin typeface="Calibri"/>
                <a:ea typeface="DejaVu Sans"/>
              </a:rPr>
              <a:t>Konunun Özeti</a:t>
            </a:r>
            <a:endParaRPr b="0" lang="en-US" sz="1800" spc="-1" strike="noStrike">
              <a:latin typeface="Arial"/>
            </a:endParaRPr>
          </a:p>
          <a:p>
            <a:pPr marL="228600" indent="-182880">
              <a:lnSpc>
                <a:spcPct val="80000"/>
              </a:lnSpc>
              <a:spcBef>
                <a:spcPts val="360"/>
              </a:spcBef>
              <a:spcAft>
                <a:spcPts val="300"/>
              </a:spcAft>
              <a:buClr>
                <a:srgbClr val="c3260c"/>
              </a:buClr>
              <a:buSzPct val="130000"/>
              <a:buFont typeface="Wingdings" charset="2"/>
              <a:buChar char=""/>
              <a:tabLst>
                <a:tab algn="l" pos="182520"/>
              </a:tabLst>
            </a:pPr>
            <a:r>
              <a:rPr b="0" lang="tr-TR" sz="1800" spc="-1" strike="noStrike">
                <a:solidFill>
                  <a:srgbClr val="404040"/>
                </a:solidFill>
                <a:latin typeface="Calibri"/>
                <a:ea typeface="DejaVu Sans"/>
              </a:rPr>
              <a:t>Değerlendirme Soruları</a:t>
            </a:r>
            <a:endParaRPr b="0" lang="en-US" sz="1800" spc="-1" strike="noStrike">
              <a:latin typeface="Arial"/>
            </a:endParaRPr>
          </a:p>
          <a:p>
            <a:pPr algn="ctr">
              <a:lnSpc>
                <a:spcPct val="100000"/>
              </a:lnSpc>
              <a:buNone/>
              <a:tabLst>
                <a:tab algn="l" pos="182520"/>
              </a:tabLst>
            </a:pPr>
            <a:endParaRPr b="0" lang="en-US" sz="1800" spc="-1" strike="noStrike">
              <a:latin typeface="Arial"/>
            </a:endParaRPr>
          </a:p>
        </p:txBody>
      </p:sp>
      <p:sp>
        <p:nvSpPr>
          <p:cNvPr id="255" name="Dikdörtgen 12"/>
          <p:cNvSpPr/>
          <p:nvPr/>
        </p:nvSpPr>
        <p:spPr>
          <a:xfrm>
            <a:off x="479160" y="1556640"/>
            <a:ext cx="4740120" cy="3239640"/>
          </a:xfrm>
          <a:prstGeom prst="rect">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lvl="1" marL="228600" indent="-228600">
              <a:lnSpc>
                <a:spcPct val="100000"/>
              </a:lnSpc>
              <a:buClr>
                <a:srgbClr val="000000"/>
              </a:buClr>
              <a:buFont typeface="Arial"/>
              <a:buAutoNum type="arabicPeriod"/>
            </a:pPr>
            <a:r>
              <a:rPr b="1" lang="tr-TR" sz="2000" spc="-1" strike="noStrike">
                <a:solidFill>
                  <a:srgbClr val="000000"/>
                </a:solidFill>
                <a:latin typeface="Times New Roman"/>
                <a:ea typeface="DejaVu Sans"/>
              </a:rPr>
              <a:t>Operatörler</a:t>
            </a:r>
            <a:endParaRPr b="0" lang="en-US" sz="2000" spc="-1" strike="noStrike">
              <a:latin typeface="Arial"/>
            </a:endParaRPr>
          </a:p>
          <a:p>
            <a:pPr marL="343080" indent="-343080">
              <a:lnSpc>
                <a:spcPct val="100000"/>
              </a:lnSpc>
              <a:buClr>
                <a:srgbClr val="000000"/>
              </a:buClr>
              <a:buFont typeface="Trebuchet MS"/>
              <a:buAutoNum type="arabicPeriod"/>
            </a:pPr>
            <a:r>
              <a:rPr b="0" lang="tr-TR" sz="1800" spc="-1" strike="noStrike">
                <a:solidFill>
                  <a:srgbClr val="000000"/>
                </a:solidFill>
                <a:latin typeface="Trebuchet MS"/>
                <a:ea typeface="DejaVu Sans"/>
              </a:rPr>
              <a:t>Aritmetiksel Operatörler</a:t>
            </a:r>
            <a:endParaRPr b="0" lang="en-US" sz="1800" spc="-1" strike="noStrike">
              <a:latin typeface="Arial"/>
            </a:endParaRPr>
          </a:p>
          <a:p>
            <a:pPr marL="343080" indent="-343080">
              <a:lnSpc>
                <a:spcPct val="100000"/>
              </a:lnSpc>
              <a:buClr>
                <a:srgbClr val="000000"/>
              </a:buClr>
              <a:buFont typeface="Trebuchet MS"/>
              <a:buAutoNum type="arabicPeriod"/>
            </a:pPr>
            <a:r>
              <a:rPr b="0" lang="tr-TR" sz="1800" spc="-1" strike="noStrike">
                <a:solidFill>
                  <a:srgbClr val="000000"/>
                </a:solidFill>
                <a:latin typeface="Trebuchet MS"/>
                <a:ea typeface="DejaVu Sans"/>
              </a:rPr>
              <a:t>Artırma Ve Azaltma Operatörleri</a:t>
            </a:r>
            <a:endParaRPr b="0" lang="en-US" sz="1800" spc="-1" strike="noStrike">
              <a:latin typeface="Arial"/>
            </a:endParaRPr>
          </a:p>
          <a:p>
            <a:pPr marL="343080" indent="-343080">
              <a:lnSpc>
                <a:spcPct val="100000"/>
              </a:lnSpc>
              <a:buClr>
                <a:srgbClr val="000000"/>
              </a:buClr>
              <a:buFont typeface="Trebuchet MS"/>
              <a:buAutoNum type="arabicPeriod"/>
            </a:pPr>
            <a:r>
              <a:rPr b="0" lang="tr-TR" sz="1800" spc="-1" strike="noStrike">
                <a:solidFill>
                  <a:srgbClr val="000000"/>
                </a:solidFill>
                <a:latin typeface="Trebuchet MS"/>
                <a:ea typeface="DejaVu Sans"/>
              </a:rPr>
              <a:t>Aritmetiksel Atama Operatörleri</a:t>
            </a:r>
            <a:endParaRPr b="0" lang="en-US" sz="1800" spc="-1" strike="noStrike">
              <a:latin typeface="Arial"/>
            </a:endParaRPr>
          </a:p>
          <a:p>
            <a:pPr marL="343080" indent="-343080">
              <a:lnSpc>
                <a:spcPct val="100000"/>
              </a:lnSpc>
              <a:buClr>
                <a:srgbClr val="000000"/>
              </a:buClr>
              <a:buFont typeface="Trebuchet MS"/>
              <a:buAutoNum type="arabicPeriod"/>
            </a:pPr>
            <a:r>
              <a:rPr b="0" lang="tr-TR" sz="1800" spc="-1" strike="noStrike">
                <a:solidFill>
                  <a:srgbClr val="000000"/>
                </a:solidFill>
                <a:latin typeface="Trebuchet MS"/>
                <a:ea typeface="DejaVu Sans"/>
              </a:rPr>
              <a:t>Karşılaştırma Operatörleri</a:t>
            </a:r>
            <a:endParaRPr b="0" lang="en-US" sz="1800" spc="-1" strike="noStrike">
              <a:latin typeface="Arial"/>
            </a:endParaRPr>
          </a:p>
          <a:p>
            <a:pPr marL="343080" indent="-343080">
              <a:lnSpc>
                <a:spcPct val="100000"/>
              </a:lnSpc>
              <a:buClr>
                <a:srgbClr val="000000"/>
              </a:buClr>
              <a:buFont typeface="Trebuchet MS"/>
              <a:buAutoNum type="arabicPeriod"/>
            </a:pPr>
            <a:r>
              <a:rPr b="0" lang="tr-TR" sz="1800" spc="-1" strike="noStrike">
                <a:solidFill>
                  <a:srgbClr val="000000"/>
                </a:solidFill>
                <a:latin typeface="Trebuchet MS"/>
                <a:ea typeface="DejaVu Sans"/>
              </a:rPr>
              <a:t>Mantıksal Operatörler</a:t>
            </a:r>
            <a:endParaRPr b="0" lang="en-US" sz="1800" spc="-1" strike="noStrike">
              <a:latin typeface="Arial"/>
            </a:endParaRPr>
          </a:p>
          <a:p>
            <a:pPr marL="343080" indent="-343080">
              <a:lnSpc>
                <a:spcPct val="100000"/>
              </a:lnSpc>
              <a:buClr>
                <a:srgbClr val="000000"/>
              </a:buClr>
              <a:buFont typeface="Trebuchet MS"/>
              <a:buAutoNum type="arabicPeriod"/>
            </a:pPr>
            <a:r>
              <a:rPr b="0" lang="tr-TR" sz="1800" spc="-1" strike="noStrike">
                <a:solidFill>
                  <a:srgbClr val="000000"/>
                </a:solidFill>
                <a:latin typeface="Trebuchet MS"/>
                <a:ea typeface="DejaVu Sans"/>
              </a:rPr>
              <a:t>Bit İşlem Operatörleri</a:t>
            </a:r>
            <a:endParaRPr b="0" lang="en-US" sz="1800" spc="-1" strike="noStrike">
              <a:latin typeface="Arial"/>
            </a:endParaRPr>
          </a:p>
          <a:p>
            <a:pPr marL="343080" indent="-343080">
              <a:lnSpc>
                <a:spcPct val="100000"/>
              </a:lnSpc>
              <a:buClr>
                <a:srgbClr val="000000"/>
              </a:buClr>
              <a:buFont typeface="Trebuchet MS"/>
              <a:buAutoNum type="arabicPeriod"/>
            </a:pPr>
            <a:r>
              <a:rPr b="0" lang="tr-TR" sz="1800" spc="-1" strike="noStrike">
                <a:solidFill>
                  <a:srgbClr val="000000"/>
                </a:solidFill>
                <a:latin typeface="Trebuchet MS"/>
                <a:ea typeface="DejaVu Sans"/>
              </a:rPr>
              <a:t>Matematiksel Operatörler Ve Öncelik Sıraları</a:t>
            </a:r>
            <a:endParaRPr b="0" lang="en-US" sz="1800" spc="-1" strike="noStrike">
              <a:latin typeface="Arial"/>
            </a:endParaRPr>
          </a:p>
        </p:txBody>
      </p:sp>
      <p:sp>
        <p:nvSpPr>
          <p:cNvPr id="256" name="Dikdörtgen 4"/>
          <p:cNvSpPr/>
          <p:nvPr/>
        </p:nvSpPr>
        <p:spPr>
          <a:xfrm>
            <a:off x="453240" y="1124640"/>
            <a:ext cx="4766040" cy="380160"/>
          </a:xfrm>
          <a:prstGeom prst="rect">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marL="216000" indent="-216000" algn="just">
              <a:lnSpc>
                <a:spcPct val="100000"/>
              </a:lnSpc>
              <a:buClr>
                <a:srgbClr val="000000"/>
              </a:buClr>
              <a:buFont typeface="Arial"/>
              <a:buChar char="•"/>
            </a:pPr>
            <a:r>
              <a:rPr b="0" lang="tr-TR" sz="1800" spc="-1" strike="noStrike">
                <a:solidFill>
                  <a:srgbClr val="000000"/>
                </a:solidFill>
                <a:latin typeface="Trebuchet MS"/>
                <a:ea typeface="DejaVu Sans"/>
              </a:rPr>
              <a:t> </a:t>
            </a:r>
            <a:r>
              <a:rPr b="0" lang="tr-TR" sz="1800" spc="-1" strike="noStrike">
                <a:solidFill>
                  <a:srgbClr val="000000"/>
                </a:solidFill>
                <a:latin typeface="Trebuchet MS"/>
                <a:ea typeface="DejaVu Sans"/>
              </a:rPr>
              <a:t>Öğrenme Hedefleri</a:t>
            </a:r>
            <a:endParaRPr b="0" lang="en-US" sz="1800" spc="-1" strike="noStrike">
              <a:latin typeface="Arial"/>
            </a:endParaRPr>
          </a:p>
        </p:txBody>
      </p:sp>
      <p:sp>
        <p:nvSpPr>
          <p:cNvPr id="257" name="PlaceHolder 1"/>
          <p:cNvSpPr>
            <a:spLocks noGrp="1"/>
          </p:cNvSpPr>
          <p:nvPr>
            <p:ph type="title"/>
          </p:nvPr>
        </p:nvSpPr>
        <p:spPr>
          <a:xfrm>
            <a:off x="457200" y="457200"/>
            <a:ext cx="8228880" cy="532800"/>
          </a:xfrm>
          <a:prstGeom prst="rect">
            <a:avLst/>
          </a:prstGeom>
          <a:solidFill>
            <a:srgbClr val="191d34"/>
          </a:solidFill>
          <a:ln w="0">
            <a:noFill/>
          </a:ln>
        </p:spPr>
        <p:txBody>
          <a:bodyPr lIns="90000" rIns="90000" tIns="45000" bIns="45000" anchor="t">
            <a:normAutofit fontScale="90000"/>
          </a:bodyPr>
          <a:p>
            <a:pPr>
              <a:lnSpc>
                <a:spcPct val="100000"/>
              </a:lnSpc>
              <a:buNone/>
              <a:tabLst>
                <a:tab algn="l" pos="0"/>
              </a:tabLst>
            </a:pPr>
            <a:r>
              <a:rPr b="1" lang="tr-TR" sz="3200" spc="46" strike="noStrike">
                <a:solidFill>
                  <a:srgbClr val="fbfcfd">
                    <a:alpha val="95000"/>
                  </a:srgbClr>
                </a:solidFill>
                <a:latin typeface="Trebuchet MS"/>
              </a:rPr>
              <a:t>İçindekiler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ubTitle"/>
          </p:nvPr>
        </p:nvSpPr>
        <p:spPr>
          <a:xfrm>
            <a:off x="467640" y="1268640"/>
            <a:ext cx="8352360" cy="3815640"/>
          </a:xfrm>
          <a:prstGeom prst="rect">
            <a:avLst/>
          </a:prstGeom>
          <a:noFill/>
          <a:ln w="0">
            <a:noFill/>
          </a:ln>
        </p:spPr>
        <p:txBody>
          <a:bodyPr lIns="0" rIns="0" tIns="0" bIns="0" anchor="t">
            <a:noAutofit/>
          </a:bodyPr>
          <a:p>
            <a:pPr algn="just">
              <a:lnSpc>
                <a:spcPct val="100000"/>
              </a:lnSpc>
              <a:spcBef>
                <a:spcPts val="479"/>
              </a:spcBef>
              <a:spcAft>
                <a:spcPts val="300"/>
              </a:spcAft>
              <a:buNone/>
              <a:tabLst>
                <a:tab algn="l" pos="0"/>
              </a:tabLst>
            </a:pPr>
            <a:r>
              <a:rPr b="1" lang="tr-TR" sz="2400" spc="-1" strike="noStrike">
                <a:solidFill>
                  <a:srgbClr val="c00000"/>
                </a:solidFill>
                <a:latin typeface="Trebuchet MS"/>
              </a:rPr>
              <a:t>Giriş</a:t>
            </a:r>
            <a:endParaRPr b="0" lang="en-US" sz="2400" spc="-1" strike="noStrike">
              <a:latin typeface="Arial"/>
            </a:endParaRPr>
          </a:p>
          <a:p>
            <a:pPr marL="343080" indent="-343080" algn="just">
              <a:lnSpc>
                <a:spcPct val="100000"/>
              </a:lnSpc>
              <a:spcBef>
                <a:spcPts val="400"/>
              </a:spcBef>
              <a:spcAft>
                <a:spcPts val="300"/>
              </a:spcAft>
              <a:buClr>
                <a:srgbClr val="c3260c"/>
              </a:buClr>
              <a:buSzPct val="130000"/>
              <a:buFont typeface="Arial"/>
              <a:buChar char="•"/>
              <a:tabLst>
                <a:tab algn="l" pos="0"/>
              </a:tabLst>
            </a:pPr>
            <a:r>
              <a:rPr b="0" lang="tr-TR" sz="2000" spc="-1" strike="noStrike">
                <a:solidFill>
                  <a:srgbClr val="212745"/>
                </a:solidFill>
                <a:latin typeface="Trebuchet MS"/>
              </a:rPr>
              <a:t>İşlem yapmamızı sağlayan işaretlere </a:t>
            </a:r>
            <a:r>
              <a:rPr b="1" lang="tr-TR" sz="2000" spc="-1" strike="noStrike">
                <a:solidFill>
                  <a:srgbClr val="212745"/>
                </a:solidFill>
                <a:latin typeface="Trebuchet MS"/>
              </a:rPr>
              <a:t>operatör (işleç)</a:t>
            </a:r>
            <a:r>
              <a:rPr b="0" lang="tr-TR" sz="2000" spc="-1" strike="noStrike">
                <a:solidFill>
                  <a:srgbClr val="212745"/>
                </a:solidFill>
                <a:latin typeface="Trebuchet MS"/>
              </a:rPr>
              <a:t> adı verilir. Genellikle, </a:t>
            </a:r>
            <a:r>
              <a:rPr b="1" lang="tr-TR" sz="2000" spc="-1" strike="noStrike">
                <a:solidFill>
                  <a:srgbClr val="212745"/>
                </a:solidFill>
                <a:latin typeface="Trebuchet MS"/>
              </a:rPr>
              <a:t>aritmetiksel </a:t>
            </a:r>
            <a:r>
              <a:rPr b="0" lang="tr-TR" sz="2000" spc="-1" strike="noStrike">
                <a:solidFill>
                  <a:srgbClr val="212745"/>
                </a:solidFill>
                <a:latin typeface="Trebuchet MS"/>
              </a:rPr>
              <a:t>{ +, -, *, /, gibi }, </a:t>
            </a:r>
            <a:r>
              <a:rPr b="1" lang="tr-TR" sz="2000" spc="-1" strike="noStrike">
                <a:solidFill>
                  <a:srgbClr val="212745"/>
                </a:solidFill>
                <a:latin typeface="Trebuchet MS"/>
              </a:rPr>
              <a:t>mantıksal</a:t>
            </a:r>
            <a:r>
              <a:rPr b="0" lang="tr-TR" sz="2000" spc="-1" strike="noStrike">
                <a:solidFill>
                  <a:srgbClr val="212745"/>
                </a:solidFill>
                <a:latin typeface="Trebuchet MS"/>
              </a:rPr>
              <a:t> { ve, veya, değil, gibi} ve </a:t>
            </a:r>
            <a:r>
              <a:rPr b="1" lang="tr-TR" sz="2000" spc="-1" strike="noStrike">
                <a:solidFill>
                  <a:srgbClr val="212745"/>
                </a:solidFill>
                <a:latin typeface="Trebuchet MS"/>
              </a:rPr>
              <a:t>karşılaştırma </a:t>
            </a:r>
            <a:r>
              <a:rPr b="0" lang="tr-TR" sz="2000" spc="-1" strike="noStrike">
                <a:solidFill>
                  <a:srgbClr val="212745"/>
                </a:solidFill>
                <a:latin typeface="Trebuchet MS"/>
              </a:rPr>
              <a:t>{ &lt; , &gt; , =, gibi }operatörleri isimleri altında sınıflandırılırlar ve her programlama dilinde farklı şekillerde gösterilebilirler. </a:t>
            </a:r>
            <a:endParaRPr b="0" lang="en-US" sz="2000" spc="-1" strike="noStrike">
              <a:latin typeface="Arial"/>
            </a:endParaRPr>
          </a:p>
          <a:p>
            <a:pPr marL="343080" indent="-343080" algn="just">
              <a:lnSpc>
                <a:spcPct val="100000"/>
              </a:lnSpc>
              <a:spcBef>
                <a:spcPts val="400"/>
              </a:spcBef>
              <a:spcAft>
                <a:spcPts val="300"/>
              </a:spcAft>
              <a:buClr>
                <a:srgbClr val="c3260c"/>
              </a:buClr>
              <a:buSzPct val="130000"/>
              <a:buFont typeface="Arial"/>
              <a:buChar char="•"/>
              <a:tabLst>
                <a:tab algn="l" pos="0"/>
              </a:tabLst>
            </a:pPr>
            <a:r>
              <a:rPr b="0" lang="tr-TR" sz="2000" spc="-1" strike="noStrike">
                <a:solidFill>
                  <a:srgbClr val="212745"/>
                </a:solidFill>
                <a:latin typeface="Trebuchet MS"/>
              </a:rPr>
              <a:t>Ayrıca bu genel sınıflandırmaya ek olarak artırma ve azaltma operatörleri, aritmetiksel atama operatörleri ve bitsel operatörler başlıkları altında Java dilinde kullanılan diğer operatörleri de açıklayacağız.</a:t>
            </a:r>
            <a:endParaRPr b="0" lang="en-US" sz="2000" spc="-1" strike="noStrike">
              <a:latin typeface="Arial"/>
            </a:endParaRPr>
          </a:p>
          <a:p>
            <a:pPr algn="just">
              <a:lnSpc>
                <a:spcPct val="100000"/>
              </a:lnSpc>
              <a:spcBef>
                <a:spcPts val="360"/>
              </a:spcBef>
              <a:spcAft>
                <a:spcPts val="300"/>
              </a:spcAft>
              <a:buNone/>
              <a:tabLst>
                <a:tab algn="l" pos="0"/>
              </a:tabLst>
            </a:pPr>
            <a:endParaRPr b="0" lang="en-US" sz="1800" spc="-1" strike="noStrike">
              <a:latin typeface="Arial"/>
            </a:endParaRPr>
          </a:p>
          <a:p>
            <a:pPr algn="just">
              <a:lnSpc>
                <a:spcPct val="100000"/>
              </a:lnSpc>
              <a:spcBef>
                <a:spcPts val="400"/>
              </a:spcBef>
              <a:spcAft>
                <a:spcPts val="300"/>
              </a:spcAft>
              <a:buNone/>
              <a:tabLst>
                <a:tab algn="l" pos="0"/>
              </a:tabLst>
            </a:pPr>
            <a:endParaRPr b="0" lang="en-US" sz="2000" spc="-1" strike="noStrike">
              <a:latin typeface="Arial"/>
            </a:endParaRPr>
          </a:p>
        </p:txBody>
      </p:sp>
      <p:grpSp>
        <p:nvGrpSpPr>
          <p:cNvPr id="259" name="Grup 4"/>
          <p:cNvGrpSpPr/>
          <p:nvPr/>
        </p:nvGrpSpPr>
        <p:grpSpPr>
          <a:xfrm>
            <a:off x="0" y="-2880"/>
            <a:ext cx="9143280" cy="695160"/>
            <a:chOff x="0" y="-2880"/>
            <a:chExt cx="9143280" cy="695160"/>
          </a:xfrm>
        </p:grpSpPr>
        <p:sp>
          <p:nvSpPr>
            <p:cNvPr id="260" name="Başlık 1"/>
            <p:cNvSpPr/>
            <p:nvPr/>
          </p:nvSpPr>
          <p:spPr>
            <a:xfrm>
              <a:off x="0" y="237960"/>
              <a:ext cx="9143280" cy="45432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74000"/>
            </a:bodyPr>
            <a:p>
              <a:pPr algn="ctr">
                <a:lnSpc>
                  <a:spcPct val="100000"/>
                </a:lnSpc>
                <a:buNone/>
              </a:pPr>
              <a:r>
                <a:rPr b="1" lang="tr-TR" sz="3200" spc="46" strike="noStrike">
                  <a:solidFill>
                    <a:srgbClr val="fbfcfd">
                      <a:alpha val="95000"/>
                    </a:srgbClr>
                  </a:solidFill>
                  <a:latin typeface="Trebuchet MS"/>
                  <a:ea typeface="DejaVu Sans"/>
                </a:rPr>
                <a:t>OPERATÖRLER</a:t>
              </a:r>
              <a:endParaRPr b="0" lang="en-US" sz="3200" spc="-1" strike="noStrike">
                <a:latin typeface="Arial"/>
              </a:endParaRPr>
            </a:p>
          </p:txBody>
        </p:sp>
        <p:grpSp>
          <p:nvGrpSpPr>
            <p:cNvPr id="261" name="Grup 6"/>
            <p:cNvGrpSpPr/>
            <p:nvPr/>
          </p:nvGrpSpPr>
          <p:grpSpPr>
            <a:xfrm>
              <a:off x="0" y="-360"/>
              <a:ext cx="9143280" cy="235440"/>
              <a:chOff x="0" y="-360"/>
              <a:chExt cx="9143280" cy="235440"/>
            </a:xfrm>
          </p:grpSpPr>
          <p:sp>
            <p:nvSpPr>
              <p:cNvPr id="262" name="Dikdörtgen 8"/>
              <p:cNvSpPr/>
              <p:nvPr/>
            </p:nvSpPr>
            <p:spPr>
              <a:xfrm>
                <a:off x="0" y="-360"/>
                <a:ext cx="9143280" cy="235440"/>
              </a:xfrm>
              <a:prstGeom prst="rect">
                <a:avLst/>
              </a:prstGeom>
              <a:solidFill>
                <a:srgbClr val="92d050"/>
              </a:solidFill>
              <a:ln w="25400">
                <a:noFill/>
              </a:ln>
            </p:spPr>
            <p:style>
              <a:lnRef idx="0"/>
              <a:fillRef idx="0"/>
              <a:effectRef idx="0"/>
              <a:fontRef idx="minor"/>
            </p:style>
          </p:sp>
          <p:grpSp>
            <p:nvGrpSpPr>
              <p:cNvPr id="263" name="Group 9"/>
              <p:cNvGrpSpPr/>
              <p:nvPr/>
            </p:nvGrpSpPr>
            <p:grpSpPr>
              <a:xfrm>
                <a:off x="24840" y="8640"/>
                <a:ext cx="933480" cy="199440"/>
                <a:chOff x="24840" y="8640"/>
                <a:chExt cx="933480" cy="199440"/>
              </a:xfrm>
            </p:grpSpPr>
            <p:sp>
              <p:nvSpPr>
                <p:cNvPr id="264" name="AutoShape 8"/>
                <p:cNvSpPr/>
                <p:nvPr/>
              </p:nvSpPr>
              <p:spPr>
                <a:xfrm>
                  <a:off x="600480" y="8640"/>
                  <a:ext cx="357840" cy="186120"/>
                </a:xfrm>
                <a:prstGeom prst="rect">
                  <a:avLst/>
                </a:prstGeom>
                <a:noFill/>
                <a:ln w="0">
                  <a:noFill/>
                </a:ln>
              </p:spPr>
              <p:style>
                <a:lnRef idx="0"/>
                <a:fillRef idx="0"/>
                <a:effectRef idx="0"/>
                <a:fontRef idx="minor"/>
              </p:style>
            </p:sp>
            <p:sp>
              <p:nvSpPr>
                <p:cNvPr id="265" name="Freeform 10"/>
                <p:cNvSpPr/>
                <p:nvPr/>
              </p:nvSpPr>
              <p:spPr>
                <a:xfrm>
                  <a:off x="24840" y="26640"/>
                  <a:ext cx="355680" cy="1814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266" name="Metin kutusu 7"/>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ea typeface="DejaVu Sans"/>
                </a:rPr>
                <a:t>Java dilindeki aritmetiksel operatörleri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Dikdörtgen 3"/>
          <p:cNvSpPr/>
          <p:nvPr/>
        </p:nvSpPr>
        <p:spPr>
          <a:xfrm>
            <a:off x="24840" y="908640"/>
            <a:ext cx="9011160" cy="8197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600" spc="-1" strike="noStrike">
                <a:solidFill>
                  <a:srgbClr val="000000"/>
                </a:solidFill>
                <a:latin typeface="Trebuchet MS"/>
                <a:ea typeface="DejaVu Sans"/>
              </a:rPr>
              <a:t>Aritmetiksel işlemlerde kullanılan ( dört işlem gibi ) operatörlerdir. Matematiksel işlemlerde kullanılan ilgili operatörler ve bilgisayar ortamlarındaki gösterimleri aşağıdaki tabloda verilmiştir.</a:t>
            </a:r>
            <a:endParaRPr b="0" lang="en-US" sz="1600" spc="-1" strike="noStrike">
              <a:latin typeface="Arial"/>
            </a:endParaRPr>
          </a:p>
        </p:txBody>
      </p:sp>
      <p:grpSp>
        <p:nvGrpSpPr>
          <p:cNvPr id="268" name="Grup 6"/>
          <p:cNvGrpSpPr/>
          <p:nvPr/>
        </p:nvGrpSpPr>
        <p:grpSpPr>
          <a:xfrm>
            <a:off x="0" y="-2880"/>
            <a:ext cx="9143280" cy="815040"/>
            <a:chOff x="0" y="-2880"/>
            <a:chExt cx="9143280" cy="815040"/>
          </a:xfrm>
        </p:grpSpPr>
        <p:sp>
          <p:nvSpPr>
            <p:cNvPr id="269" name="Başlık 1"/>
            <p:cNvSpPr/>
            <p:nvPr/>
          </p:nvSpPr>
          <p:spPr>
            <a:xfrm>
              <a:off x="0" y="27936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a:bodyPr>
            <a:p>
              <a:pPr algn="ctr">
                <a:lnSpc>
                  <a:spcPct val="100000"/>
                </a:lnSpc>
                <a:buNone/>
              </a:pPr>
              <a:r>
                <a:rPr b="1" lang="tr-TR" sz="2800" spc="46" strike="noStrike">
                  <a:solidFill>
                    <a:srgbClr val="ffffff">
                      <a:alpha val="95000"/>
                    </a:srgbClr>
                  </a:solidFill>
                  <a:latin typeface="Trebuchet MS"/>
                  <a:ea typeface="DejaVu Sans"/>
                </a:rPr>
                <a:t>ARİTMETİKSEL OPERATÖRLER</a:t>
              </a:r>
              <a:endParaRPr b="0" lang="en-US" sz="2800" spc="-1" strike="noStrike">
                <a:latin typeface="Arial"/>
              </a:endParaRPr>
            </a:p>
          </p:txBody>
        </p:sp>
        <p:grpSp>
          <p:nvGrpSpPr>
            <p:cNvPr id="270" name="Grup 9"/>
            <p:cNvGrpSpPr/>
            <p:nvPr/>
          </p:nvGrpSpPr>
          <p:grpSpPr>
            <a:xfrm>
              <a:off x="0" y="0"/>
              <a:ext cx="9143280" cy="276120"/>
              <a:chOff x="0" y="0"/>
              <a:chExt cx="9143280" cy="276120"/>
            </a:xfrm>
          </p:grpSpPr>
          <p:sp>
            <p:nvSpPr>
              <p:cNvPr id="271" name="Dikdörtgen 14"/>
              <p:cNvSpPr/>
              <p:nvPr/>
            </p:nvSpPr>
            <p:spPr>
              <a:xfrm>
                <a:off x="0" y="0"/>
                <a:ext cx="9143280" cy="276120"/>
              </a:xfrm>
              <a:prstGeom prst="rect">
                <a:avLst/>
              </a:prstGeom>
              <a:solidFill>
                <a:srgbClr val="92d050"/>
              </a:solidFill>
              <a:ln w="25400">
                <a:noFill/>
              </a:ln>
            </p:spPr>
            <p:style>
              <a:lnRef idx="0"/>
              <a:fillRef idx="0"/>
              <a:effectRef idx="0"/>
              <a:fontRef idx="minor"/>
            </p:style>
          </p:sp>
          <p:grpSp>
            <p:nvGrpSpPr>
              <p:cNvPr id="272" name="Group 9"/>
              <p:cNvGrpSpPr/>
              <p:nvPr/>
            </p:nvGrpSpPr>
            <p:grpSpPr>
              <a:xfrm>
                <a:off x="24840" y="10800"/>
                <a:ext cx="933480" cy="234000"/>
                <a:chOff x="24840" y="10800"/>
                <a:chExt cx="933480" cy="234000"/>
              </a:xfrm>
            </p:grpSpPr>
            <p:sp>
              <p:nvSpPr>
                <p:cNvPr id="273" name="AutoShape 8"/>
                <p:cNvSpPr/>
                <p:nvPr/>
              </p:nvSpPr>
              <p:spPr>
                <a:xfrm>
                  <a:off x="600480" y="10800"/>
                  <a:ext cx="357840" cy="218160"/>
                </a:xfrm>
                <a:prstGeom prst="rect">
                  <a:avLst/>
                </a:prstGeom>
                <a:noFill/>
                <a:ln w="0">
                  <a:noFill/>
                </a:ln>
              </p:spPr>
              <p:style>
                <a:lnRef idx="0"/>
                <a:fillRef idx="0"/>
                <a:effectRef idx="0"/>
                <a:fontRef idx="minor"/>
              </p:style>
            </p:sp>
            <p:sp>
              <p:nvSpPr>
                <p:cNvPr id="274" name="Freeform 10"/>
                <p:cNvSpPr/>
                <p:nvPr/>
              </p:nvSpPr>
              <p:spPr>
                <a:xfrm>
                  <a:off x="24840" y="3204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275" name="Metin kutusu 13"/>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ea typeface="DejaVu Sans"/>
                </a:rPr>
                <a:t>Java dilindeki aritmetiksel operatörleri öğreneceksiniz,</a:t>
              </a:r>
              <a:endParaRPr b="0" lang="en-US" sz="1400" spc="-1" strike="noStrike">
                <a:latin typeface="Arial"/>
              </a:endParaRPr>
            </a:p>
          </p:txBody>
        </p:sp>
      </p:grpSp>
      <p:graphicFrame>
        <p:nvGraphicFramePr>
          <p:cNvPr id="276" name="Tablo 2"/>
          <p:cNvGraphicFramePr/>
          <p:nvPr/>
        </p:nvGraphicFramePr>
        <p:xfrm>
          <a:off x="1403640" y="1739880"/>
          <a:ext cx="5832000" cy="4746960"/>
        </p:xfrm>
        <a:graphic>
          <a:graphicData uri="http://schemas.openxmlformats.org/drawingml/2006/table">
            <a:tbl>
              <a:tblPr/>
              <a:tblGrid>
                <a:gridCol w="1499040"/>
                <a:gridCol w="1177200"/>
                <a:gridCol w="1465920"/>
                <a:gridCol w="1690200"/>
              </a:tblGrid>
              <a:tr h="639720">
                <a:tc>
                  <a:txBody>
                    <a:bodyPr lIns="68400" rIns="68400" anchor="t">
                      <a:noAutofit/>
                    </a:bodyPr>
                    <a:p>
                      <a:pPr>
                        <a:lnSpc>
                          <a:spcPct val="150000"/>
                        </a:lnSpc>
                        <a:buNone/>
                      </a:pPr>
                      <a:r>
                        <a:rPr b="1" lang="tr-TR" sz="1400" spc="-1" strike="noStrike">
                          <a:solidFill>
                            <a:srgbClr val="000000"/>
                          </a:solidFill>
                          <a:latin typeface="Courier New"/>
                          <a:ea typeface="Times New Roman"/>
                        </a:rPr>
                        <a:t>İŞLEMLER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nSpc>
                          <a:spcPct val="150000"/>
                        </a:lnSpc>
                        <a:buNone/>
                      </a:pPr>
                      <a:r>
                        <a:rPr b="1" lang="tr-TR" sz="1400" spc="-1" strike="noStrike">
                          <a:solidFill>
                            <a:srgbClr val="000000"/>
                          </a:solidFill>
                          <a:latin typeface="Courier New"/>
                          <a:ea typeface="Times New Roman"/>
                        </a:rPr>
                        <a:t>Aritmetik Operatör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nSpc>
                          <a:spcPct val="150000"/>
                        </a:lnSpc>
                        <a:buNone/>
                      </a:pPr>
                      <a:r>
                        <a:rPr b="1" lang="tr-TR" sz="1400" spc="-1" strike="noStrike">
                          <a:solidFill>
                            <a:srgbClr val="000000"/>
                          </a:solidFill>
                          <a:latin typeface="Courier New"/>
                          <a:ea typeface="Times New Roman"/>
                        </a:rPr>
                        <a:t>Matematiksel gösterimi</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nSpc>
                          <a:spcPct val="150000"/>
                        </a:lnSpc>
                        <a:buNone/>
                      </a:pPr>
                      <a:r>
                        <a:rPr b="1" lang="tr-TR" sz="1400" spc="-1" strike="noStrike">
                          <a:solidFill>
                            <a:srgbClr val="000000"/>
                          </a:solidFill>
                          <a:latin typeface="Courier New"/>
                          <a:ea typeface="Times New Roman"/>
                        </a:rPr>
                        <a:t>JAVA dili gösterimi</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r>
              <a:tr h="273960">
                <a:tc>
                  <a:txBody>
                    <a:bodyPr lIns="68400" rIns="68400" anchor="t">
                      <a:noAutofit/>
                    </a:bodyPr>
                    <a:p>
                      <a:pPr marL="274320" indent="-274320">
                        <a:lnSpc>
                          <a:spcPct val="150000"/>
                        </a:lnSpc>
                        <a:buNone/>
                        <a:tabLst>
                          <a:tab algn="l" pos="0"/>
                        </a:tabLst>
                      </a:pPr>
                      <a:r>
                        <a:rPr b="1" lang="tr-TR" sz="1200" spc="-1" strike="noStrike">
                          <a:solidFill>
                            <a:srgbClr val="002060"/>
                          </a:solidFill>
                          <a:latin typeface="Courier New"/>
                          <a:ea typeface="Times New Roman"/>
                        </a:rPr>
                        <a:t>Toplama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X+Y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X + 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anchor="t">
                      <a:noAutofit/>
                    </a:bodyPr>
                    <a:p>
                      <a:pPr>
                        <a:lnSpc>
                          <a:spcPct val="150000"/>
                        </a:lnSpc>
                        <a:buNone/>
                      </a:pPr>
                      <a:r>
                        <a:rPr b="1" lang="tr-TR" sz="1200" spc="-1" strike="noStrike">
                          <a:solidFill>
                            <a:srgbClr val="002060"/>
                          </a:solidFill>
                          <a:latin typeface="Courier New"/>
                          <a:ea typeface="Times New Roman"/>
                        </a:rPr>
                        <a:t>Çıkartma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X-Y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X – 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547560">
                <a:tc>
                  <a:txBody>
                    <a:bodyPr lIns="68400" rIns="68400" anchor="t">
                      <a:noAutofit/>
                    </a:bodyPr>
                    <a:p>
                      <a:pPr>
                        <a:lnSpc>
                          <a:spcPct val="150000"/>
                        </a:lnSpc>
                        <a:buNone/>
                        <a:tabLst>
                          <a:tab algn="l" pos="449640"/>
                        </a:tabLst>
                      </a:pPr>
                      <a:r>
                        <a:rPr b="1" lang="tr-TR" sz="1200" spc="-1" strike="noStrike">
                          <a:solidFill>
                            <a:srgbClr val="002060"/>
                          </a:solidFill>
                          <a:latin typeface="Courier New"/>
                          <a:ea typeface="Times New Roman"/>
                        </a:rPr>
                        <a:t>Çarpma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(XY),(X.Y),(X*Y)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X* 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547560">
                <a:tc>
                  <a:txBody>
                    <a:bodyPr lIns="68400" rIns="68400" anchor="t">
                      <a:noAutofit/>
                    </a:bodyPr>
                    <a:p>
                      <a:pPr>
                        <a:lnSpc>
                          <a:spcPct val="150000"/>
                        </a:lnSpc>
                        <a:buNone/>
                      </a:pPr>
                      <a:r>
                        <a:rPr b="1" lang="tr-TR" sz="1200" spc="-1" strike="noStrike">
                          <a:solidFill>
                            <a:srgbClr val="002060"/>
                          </a:solidFill>
                          <a:latin typeface="Courier New"/>
                          <a:ea typeface="Times New Roman"/>
                        </a:rPr>
                        <a:t>Bölme</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X/Y ve </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X / Y</a:t>
                      </a:r>
                      <a:endParaRPr b="0" lang="en-US" sz="1200" spc="-1" strike="noStrike">
                        <a:latin typeface="Arial"/>
                      </a:endParaRPr>
                    </a:p>
                    <a:p>
                      <a:pPr>
                        <a:lnSpc>
                          <a:spcPct val="150000"/>
                        </a:lnSpc>
                        <a:buNone/>
                      </a:pP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547560">
                <a:tc>
                  <a:txBody>
                    <a:bodyPr lIns="68400" rIns="68400" anchor="t">
                      <a:noAutofit/>
                    </a:bodyPr>
                    <a:p>
                      <a:pPr>
                        <a:lnSpc>
                          <a:spcPct val="150000"/>
                        </a:lnSpc>
                        <a:buNone/>
                      </a:pPr>
                      <a:r>
                        <a:rPr b="1" lang="tr-TR" sz="1200" spc="-1" strike="noStrike">
                          <a:solidFill>
                            <a:srgbClr val="002060"/>
                          </a:solidFill>
                          <a:latin typeface="Courier New"/>
                          <a:ea typeface="Times New Roman"/>
                        </a:rPr>
                        <a:t>Üs alma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Yoktur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3</a:t>
                      </a:r>
                      <a:r>
                        <a:rPr b="0" lang="tr-TR" sz="1200" spc="-1" strike="noStrike" baseline="30000">
                          <a:solidFill>
                            <a:srgbClr val="000000"/>
                          </a:solidFill>
                          <a:latin typeface="Courier New"/>
                          <a:ea typeface="Times New Roman"/>
                        </a:rPr>
                        <a:t>2</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3*3</a:t>
                      </a:r>
                      <a:endParaRPr b="0" lang="en-US" sz="1200" spc="-1" strike="noStrike">
                        <a:latin typeface="Arial"/>
                      </a:endParaRPr>
                    </a:p>
                    <a:p>
                      <a:pPr>
                        <a:lnSpc>
                          <a:spcPct val="150000"/>
                        </a:lnSpc>
                        <a:buNone/>
                      </a:pPr>
                      <a:r>
                        <a:rPr b="0" lang="tr-TR" sz="1200" spc="-1" strike="noStrike">
                          <a:solidFill>
                            <a:srgbClr val="000000"/>
                          </a:solidFill>
                          <a:latin typeface="Courier New"/>
                          <a:ea typeface="Times New Roman"/>
                        </a:rPr>
                        <a:t>Math.pow(3,2);</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anchor="t">
                      <a:noAutofit/>
                    </a:bodyPr>
                    <a:p>
                      <a:pPr>
                        <a:lnSpc>
                          <a:spcPct val="150000"/>
                        </a:lnSpc>
                        <a:buNone/>
                      </a:pPr>
                      <a:r>
                        <a:rPr b="1" lang="tr-TR" sz="1200" spc="-1" strike="noStrike">
                          <a:solidFill>
                            <a:srgbClr val="002060"/>
                          </a:solidFill>
                          <a:latin typeface="Courier New"/>
                          <a:ea typeface="Times New Roman"/>
                        </a:rPr>
                        <a:t>Karekök alma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Yoktur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t>
                      </a:r>
                      <a:r>
                        <a:rPr b="0" lang="tr-TR" sz="1200" spc="-1" strike="noStrike">
                          <a:solidFill>
                            <a:srgbClr val="000000"/>
                          </a:solidFill>
                          <a:latin typeface="Courier New"/>
                          <a:ea typeface="Times New Roman"/>
                        </a:rPr>
                        <a:t>3</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Math.sqrt(3);</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547560">
                <a:tc>
                  <a:txBody>
                    <a:bodyPr lIns="68400" rIns="68400" anchor="t">
                      <a:noAutofit/>
                    </a:bodyPr>
                    <a:p>
                      <a:pPr>
                        <a:lnSpc>
                          <a:spcPct val="150000"/>
                        </a:lnSpc>
                        <a:buNone/>
                      </a:pPr>
                      <a:r>
                        <a:rPr b="1" lang="en-US" sz="1200" spc="-1" strike="noStrike">
                          <a:solidFill>
                            <a:srgbClr val="002060"/>
                          </a:solidFill>
                          <a:latin typeface="Courier New"/>
                          <a:ea typeface="Times New Roman"/>
                        </a:rPr>
                        <a:t>Mod</a:t>
                      </a:r>
                      <a:r>
                        <a:rPr b="1" lang="tr-TR" sz="1200" spc="-1" strike="noStrike">
                          <a:solidFill>
                            <a:srgbClr val="002060"/>
                          </a:solidFill>
                          <a:latin typeface="Courier New"/>
                          <a:ea typeface="Times New Roman"/>
                        </a:rPr>
                        <a:t> Alma (Kalan)</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nSpc>
                          <a:spcPct val="150000"/>
                        </a:lnSpc>
                        <a:buNone/>
                      </a:pPr>
                      <a:r>
                        <a:rPr b="0" lang="en-US"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en-US" sz="1200" spc="-1" strike="noStrike">
                          <a:solidFill>
                            <a:srgbClr val="000000"/>
                          </a:solidFill>
                          <a:latin typeface="Courier New"/>
                          <a:ea typeface="Times New Roman"/>
                        </a:rPr>
                        <a:t>X Mod</a:t>
                      </a:r>
                      <a:r>
                        <a:rPr b="0" lang="tr-TR" sz="1200" spc="-1" strike="noStrike">
                          <a:solidFill>
                            <a:srgbClr val="000000"/>
                          </a:solidFill>
                          <a:latin typeface="Courier New"/>
                          <a:ea typeface="Times New Roman"/>
                        </a:rPr>
                        <a:t> 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en-US" sz="1200" spc="-1" strike="noStrike">
                          <a:solidFill>
                            <a:srgbClr val="000000"/>
                          </a:solidFill>
                          <a:latin typeface="Courier New"/>
                          <a:ea typeface="Times New Roman"/>
                        </a:rPr>
                        <a:t>X %</a:t>
                      </a:r>
                      <a:r>
                        <a:rPr b="0" lang="tr-TR" sz="1200" spc="-1" strike="noStrike">
                          <a:solidFill>
                            <a:srgbClr val="000000"/>
                          </a:solidFill>
                          <a:latin typeface="Courier New"/>
                          <a:ea typeface="Times New Roman"/>
                        </a:rPr>
                        <a:t> 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547560">
                <a:tc>
                  <a:txBody>
                    <a:bodyPr lIns="68400" rIns="68400" anchor="t">
                      <a:noAutofit/>
                    </a:bodyPr>
                    <a:p>
                      <a:pPr>
                        <a:lnSpc>
                          <a:spcPct val="150000"/>
                        </a:lnSpc>
                        <a:buNone/>
                      </a:pPr>
                      <a:r>
                        <a:rPr b="1" lang="en-US" sz="1200" spc="-1" strike="noStrike">
                          <a:solidFill>
                            <a:srgbClr val="002060"/>
                          </a:solidFill>
                          <a:latin typeface="Courier New"/>
                          <a:ea typeface="Times New Roman"/>
                        </a:rPr>
                        <a:t>String</a:t>
                      </a:r>
                      <a:r>
                        <a:rPr b="1" lang="tr-TR" sz="1200" spc="-1" strike="noStrike">
                          <a:solidFill>
                            <a:srgbClr val="002060"/>
                          </a:solidFill>
                          <a:latin typeface="Courier New"/>
                          <a:ea typeface="Times New Roman"/>
                        </a:rPr>
                        <a:t> Birleştirme</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BadeSare</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Times New Roman"/>
                          <a:ea typeface="Times New Roman"/>
                        </a:rPr>
                        <a:t>“</a:t>
                      </a:r>
                      <a:r>
                        <a:rPr b="0" lang="tr-TR" sz="1200" spc="-1" strike="noStrike">
                          <a:solidFill>
                            <a:srgbClr val="000000"/>
                          </a:solidFill>
                          <a:latin typeface="Courier New"/>
                          <a:ea typeface="Times New Roman"/>
                        </a:rPr>
                        <a:t>Bade</a:t>
                      </a:r>
                      <a:r>
                        <a:rPr b="0" lang="tr-TR" sz="1200" spc="-1" strike="noStrike">
                          <a:solidFill>
                            <a:srgbClr val="000000"/>
                          </a:solidFill>
                          <a:latin typeface="Times New Roman"/>
                          <a:ea typeface="Times New Roman"/>
                        </a:rPr>
                        <a:t>”</a:t>
                      </a:r>
                      <a:r>
                        <a:rPr b="0" lang="tr-TR" sz="1200" spc="-1" strike="noStrike">
                          <a:solidFill>
                            <a:srgbClr val="000000"/>
                          </a:solidFill>
                          <a:latin typeface="Courier New"/>
                          <a:ea typeface="Times New Roman"/>
                        </a:rPr>
                        <a:t> + </a:t>
                      </a:r>
                      <a:r>
                        <a:rPr b="0" lang="tr-TR" sz="1200" spc="-1" strike="noStrike">
                          <a:solidFill>
                            <a:srgbClr val="000000"/>
                          </a:solidFill>
                          <a:latin typeface="Times New Roman"/>
                          <a:ea typeface="Times New Roman"/>
                        </a:rPr>
                        <a:t>“Sare”</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anchor="t">
                      <a:noAutofit/>
                    </a:bodyPr>
                    <a:p>
                      <a:pPr>
                        <a:lnSpc>
                          <a:spcPct val="150000"/>
                        </a:lnSpc>
                        <a:buNone/>
                      </a:pPr>
                      <a:r>
                        <a:rPr b="1" lang="tr-TR" sz="1200" spc="-1" strike="noStrike">
                          <a:solidFill>
                            <a:srgbClr val="002060"/>
                          </a:solidFill>
                          <a:latin typeface="Courier New"/>
                          <a:ea typeface="Times New Roman"/>
                        </a:rPr>
                        <a:t>Negatif</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t>
                      </a:r>
                      <a:r>
                        <a:rPr b="0" lang="tr-TR" sz="1200" spc="-1" strike="noStrike">
                          <a:solidFill>
                            <a:srgbClr val="000000"/>
                          </a:solidFill>
                          <a:latin typeface="Courier New"/>
                          <a:ea typeface="Times New Roman"/>
                        </a:rPr>
                        <a:t>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t>
                      </a:r>
                      <a:r>
                        <a:rPr b="0" lang="tr-TR" sz="1200" spc="-1" strike="noStrike">
                          <a:solidFill>
                            <a:srgbClr val="000000"/>
                          </a:solidFill>
                          <a:latin typeface="Courier New"/>
                          <a:ea typeface="Times New Roman"/>
                        </a:rPr>
                        <a:t>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anchor="t">
                      <a:noAutofit/>
                    </a:bodyPr>
                    <a:p>
                      <a:pPr>
                        <a:lnSpc>
                          <a:spcPct val="150000"/>
                        </a:lnSpc>
                        <a:buNone/>
                      </a:pPr>
                      <a:r>
                        <a:rPr b="1" lang="tr-TR" sz="1200" spc="-1" strike="noStrike">
                          <a:solidFill>
                            <a:srgbClr val="002060"/>
                          </a:solidFill>
                          <a:latin typeface="Courier New"/>
                          <a:ea typeface="Times New Roman"/>
                        </a:rPr>
                        <a:t>Değer Aktarma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Y =&gt; X</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nSpc>
                          <a:spcPct val="150000"/>
                        </a:lnSpc>
                        <a:buNone/>
                      </a:pPr>
                      <a:r>
                        <a:rPr b="0" lang="tr-TR" sz="1200" spc="-1" strike="noStrike">
                          <a:solidFill>
                            <a:srgbClr val="000000"/>
                          </a:solidFill>
                          <a:latin typeface="Courier New"/>
                          <a:ea typeface="Times New Roman"/>
                        </a:rPr>
                        <a:t>X=Y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bl>
          </a:graphicData>
        </a:graphic>
      </p:graphicFrame>
      <p:graphicFrame>
        <p:nvGraphicFramePr>
          <p:cNvPr id="277" name="Object 1"/>
          <p:cNvGraphicFramePr/>
          <p:nvPr/>
        </p:nvGraphicFramePr>
        <p:xfrm>
          <a:off x="4838040" y="3429000"/>
          <a:ext cx="237240" cy="380160"/>
        </p:xfrm>
        <a:graphic>
          <a:graphicData uri="http://schemas.openxmlformats.org/presentationml/2006/ole">
            <p:oleObj progId="Equation.3" r:id="rId1" spid="">
              <p:embed/>
              <p:pic>
                <p:nvPicPr>
                  <p:cNvPr id="278" name="Object 1" descr=""/>
                  <p:cNvPicPr/>
                  <p:nvPr/>
                </p:nvPicPr>
                <p:blipFill>
                  <a:blip r:embed="rId2"/>
                  <a:stretch/>
                </p:blipFill>
                <p:spPr>
                  <a:xfrm>
                    <a:off x="4838040" y="3429000"/>
                    <a:ext cx="237240" cy="380160"/>
                  </a:xfrm>
                  <a:prstGeom prst="rect">
                    <a:avLst/>
                  </a:prstGeom>
                  <a:ln w="0">
                    <a:noFill/>
                  </a:ln>
                </p:spPr>
              </p:pic>
            </p:oleObj>
          </a:graphicData>
        </a:graphic>
      </p:graphicFrame>
      <p:pic>
        <p:nvPicPr>
          <p:cNvPr id="279" name="" descr=""/>
          <p:cNvPicPr/>
          <p:nvPr/>
        </p:nvPicPr>
        <p:blipFill>
          <a:blip r:embed="rId3"/>
          <a:stretch/>
        </p:blipFill>
        <p:spPr>
          <a:xfrm>
            <a:off x="4826160" y="3429000"/>
            <a:ext cx="228240" cy="3805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Dikdörtgen 3"/>
          <p:cNvSpPr/>
          <p:nvPr/>
        </p:nvSpPr>
        <p:spPr>
          <a:xfrm>
            <a:off x="203040" y="908640"/>
            <a:ext cx="8760960" cy="249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600" spc="-1" strike="noStrike">
                <a:solidFill>
                  <a:srgbClr val="ff0000"/>
                </a:solidFill>
                <a:latin typeface="Trebuchet MS"/>
                <a:ea typeface="DejaVu Sans"/>
              </a:rPr>
              <a:t>Örnek 1a.</a:t>
            </a:r>
            <a:r>
              <a:rPr b="1" lang="tr-TR" sz="1600" spc="-1" strike="noStrike">
                <a:solidFill>
                  <a:srgbClr val="000000"/>
                </a:solidFill>
                <a:latin typeface="Trebuchet MS"/>
                <a:ea typeface="DejaVu Sans"/>
              </a:rPr>
              <a:t> </a:t>
            </a:r>
            <a:r>
              <a:rPr b="1" lang="tr-TR" sz="1600" spc="-1" strike="noStrike">
                <a:solidFill>
                  <a:srgbClr val="000000"/>
                </a:solidFill>
                <a:latin typeface="Trebuchet MS"/>
                <a:ea typeface="DejaVu Sans"/>
              </a:rPr>
              <a:t>	</a:t>
            </a:r>
            <a:r>
              <a:rPr b="1" lang="tr-TR" sz="1600" spc="-1" strike="noStrike">
                <a:solidFill>
                  <a:srgbClr val="000000"/>
                </a:solidFill>
                <a:latin typeface="Trebuchet MS"/>
                <a:ea typeface="DejaVu Sans"/>
              </a:rPr>
              <a:t>	</a:t>
            </a:r>
            <a:r>
              <a:rPr b="0" lang="tr-TR" sz="1400" spc="-1" strike="noStrike">
                <a:solidFill>
                  <a:srgbClr val="000000"/>
                </a:solidFill>
                <a:latin typeface="Trebuchet MS"/>
                <a:ea typeface="DejaVu Sans"/>
              </a:rPr>
              <a:t>şeklindeki matematiksel ifadenin Java dilinde kodlaması nasıl yapılır?</a:t>
            </a:r>
            <a:endParaRPr b="0" lang="en-US" sz="1400" spc="-1" strike="noStrike">
              <a:latin typeface="Arial"/>
            </a:endParaRPr>
          </a:p>
          <a:p>
            <a:pPr>
              <a:lnSpc>
                <a:spcPct val="100000"/>
              </a:lnSpc>
              <a:buNone/>
            </a:pPr>
            <a:endParaRPr b="0" lang="en-US" sz="1600" spc="-1" strike="noStrike">
              <a:latin typeface="Arial"/>
            </a:endParaRPr>
          </a:p>
          <a:p>
            <a:pPr>
              <a:lnSpc>
                <a:spcPct val="100000"/>
              </a:lnSpc>
              <a:buNone/>
            </a:pPr>
            <a:r>
              <a:rPr b="1" lang="tr-TR" sz="1600" spc="-1" strike="noStrike">
                <a:solidFill>
                  <a:srgbClr val="ff0000"/>
                </a:solidFill>
                <a:latin typeface="Trebuchet MS"/>
                <a:ea typeface="DejaVu Sans"/>
              </a:rPr>
              <a:t>Çözüm:</a:t>
            </a:r>
            <a:r>
              <a:rPr b="1" lang="tr-TR" sz="1600" spc="-1" strike="noStrike">
                <a:solidFill>
                  <a:srgbClr val="ff0000"/>
                </a:solidFill>
                <a:latin typeface="Trebuchet MS"/>
                <a:ea typeface="DejaVu Sans"/>
              </a:rPr>
              <a:t>	</a:t>
            </a:r>
            <a:endParaRPr b="0" lang="en-US" sz="1600" spc="-1" strike="noStrike">
              <a:latin typeface="Arial"/>
            </a:endParaRPr>
          </a:p>
          <a:p>
            <a:pPr>
              <a:lnSpc>
                <a:spcPct val="100000"/>
              </a:lnSpc>
              <a:buNone/>
            </a:pPr>
            <a:r>
              <a:rPr b="1" lang="tr-TR" sz="1600" spc="-1" strike="noStrike">
                <a:solidFill>
                  <a:srgbClr val="000000"/>
                </a:solidFill>
                <a:latin typeface="Trebuchet MS"/>
                <a:ea typeface="DejaVu Sans"/>
              </a:rPr>
              <a:t>Kodlanması:</a:t>
            </a:r>
            <a:r>
              <a:rPr b="0" lang="tr-TR" sz="1600" spc="-1" strike="noStrike">
                <a:solidFill>
                  <a:srgbClr val="000000"/>
                </a:solidFill>
                <a:latin typeface="Trebuchet MS"/>
                <a:ea typeface="DejaVu Sans"/>
              </a:rPr>
              <a:t>	</a:t>
            </a:r>
            <a:r>
              <a:rPr b="1" lang="tr-TR" sz="1600" spc="-1" strike="noStrike">
                <a:solidFill>
                  <a:srgbClr val="000000"/>
                </a:solidFill>
                <a:latin typeface="Trebuchet MS"/>
                <a:ea typeface="DejaVu Sans"/>
              </a:rPr>
              <a:t>z= - (5*Math.pow(a,(3/2)) / 4);</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1" lang="tr-TR" sz="1600" spc="-1" strike="noStrike">
                <a:solidFill>
                  <a:srgbClr val="ff0000"/>
                </a:solidFill>
                <a:latin typeface="Trebuchet MS"/>
                <a:ea typeface="DejaVu Sans"/>
              </a:rPr>
              <a:t>1b. </a:t>
            </a:r>
            <a:r>
              <a:rPr b="1" lang="tr-TR" sz="1600" spc="-1" strike="noStrike">
                <a:solidFill>
                  <a:srgbClr val="ff0000"/>
                </a:solidFill>
                <a:latin typeface="Trebuchet MS"/>
                <a:ea typeface="DejaVu Sans"/>
              </a:rPr>
              <a:t>	</a:t>
            </a:r>
            <a:r>
              <a:rPr b="0" lang="tr-TR" sz="1600" spc="-1" strike="noStrike">
                <a:solidFill>
                  <a:srgbClr val="000000"/>
                </a:solidFill>
                <a:latin typeface="Trebuchet MS"/>
                <a:ea typeface="DejaVu Sans"/>
              </a:rPr>
              <a:t>a=9 için z değerini bulan programı Java dilinde yazınız.</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1" lang="tr-TR" sz="1600" spc="-1" strike="noStrike">
                <a:solidFill>
                  <a:srgbClr val="ff0000"/>
                </a:solidFill>
                <a:latin typeface="Trebuchet MS"/>
                <a:ea typeface="DejaVu Sans"/>
              </a:rPr>
              <a:t>Çözüm</a:t>
            </a:r>
            <a:r>
              <a:rPr b="1" lang="tr-TR" sz="1600" spc="-1" strike="noStrike">
                <a:solidFill>
                  <a:srgbClr val="000000"/>
                </a:solidFill>
                <a:latin typeface="Trebuchet MS"/>
                <a:ea typeface="DejaVu Sans"/>
              </a:rPr>
              <a:t>:</a:t>
            </a:r>
            <a:endParaRPr b="0" lang="en-US" sz="1600" spc="-1" strike="noStrike">
              <a:latin typeface="Arial"/>
            </a:endParaRPr>
          </a:p>
          <a:p>
            <a:pPr>
              <a:lnSpc>
                <a:spcPct val="100000"/>
              </a:lnSpc>
              <a:buNone/>
            </a:pPr>
            <a:endParaRPr b="0" lang="en-US" sz="1600" spc="-1" strike="noStrike">
              <a:latin typeface="Arial"/>
            </a:endParaRPr>
          </a:p>
        </p:txBody>
      </p:sp>
      <p:grpSp>
        <p:nvGrpSpPr>
          <p:cNvPr id="281" name="Grup 6"/>
          <p:cNvGrpSpPr/>
          <p:nvPr/>
        </p:nvGrpSpPr>
        <p:grpSpPr>
          <a:xfrm>
            <a:off x="0" y="-2880"/>
            <a:ext cx="9143280" cy="815040"/>
            <a:chOff x="0" y="-2880"/>
            <a:chExt cx="9143280" cy="815040"/>
          </a:xfrm>
        </p:grpSpPr>
        <p:sp>
          <p:nvSpPr>
            <p:cNvPr id="282" name="Başlık 1"/>
            <p:cNvSpPr/>
            <p:nvPr/>
          </p:nvSpPr>
          <p:spPr>
            <a:xfrm>
              <a:off x="0" y="27936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a:bodyPr>
            <a:p>
              <a:pPr algn="ctr">
                <a:lnSpc>
                  <a:spcPct val="100000"/>
                </a:lnSpc>
                <a:buNone/>
              </a:pPr>
              <a:r>
                <a:rPr b="1" lang="tr-TR" sz="2800" spc="46" strike="noStrike">
                  <a:solidFill>
                    <a:srgbClr val="ffffff">
                      <a:alpha val="95000"/>
                    </a:srgbClr>
                  </a:solidFill>
                  <a:latin typeface="Trebuchet MS"/>
                  <a:ea typeface="DejaVu Sans"/>
                </a:rPr>
                <a:t>ARİTMETİKSEL OPERATÖRLER</a:t>
              </a:r>
              <a:endParaRPr b="0" lang="en-US" sz="2800" spc="-1" strike="noStrike">
                <a:latin typeface="Arial"/>
              </a:endParaRPr>
            </a:p>
          </p:txBody>
        </p:sp>
        <p:grpSp>
          <p:nvGrpSpPr>
            <p:cNvPr id="283" name="Grup 9"/>
            <p:cNvGrpSpPr/>
            <p:nvPr/>
          </p:nvGrpSpPr>
          <p:grpSpPr>
            <a:xfrm>
              <a:off x="0" y="0"/>
              <a:ext cx="9143280" cy="276120"/>
              <a:chOff x="0" y="0"/>
              <a:chExt cx="9143280" cy="276120"/>
            </a:xfrm>
          </p:grpSpPr>
          <p:sp>
            <p:nvSpPr>
              <p:cNvPr id="284" name="Dikdörtgen 14"/>
              <p:cNvSpPr/>
              <p:nvPr/>
            </p:nvSpPr>
            <p:spPr>
              <a:xfrm>
                <a:off x="0" y="0"/>
                <a:ext cx="9143280" cy="276120"/>
              </a:xfrm>
              <a:prstGeom prst="rect">
                <a:avLst/>
              </a:prstGeom>
              <a:solidFill>
                <a:srgbClr val="92d050"/>
              </a:solidFill>
              <a:ln w="25400">
                <a:noFill/>
              </a:ln>
            </p:spPr>
            <p:style>
              <a:lnRef idx="0"/>
              <a:fillRef idx="0"/>
              <a:effectRef idx="0"/>
              <a:fontRef idx="minor"/>
            </p:style>
          </p:sp>
          <p:grpSp>
            <p:nvGrpSpPr>
              <p:cNvPr id="285" name="Group 9"/>
              <p:cNvGrpSpPr/>
              <p:nvPr/>
            </p:nvGrpSpPr>
            <p:grpSpPr>
              <a:xfrm>
                <a:off x="24840" y="10800"/>
                <a:ext cx="933480" cy="234000"/>
                <a:chOff x="24840" y="10800"/>
                <a:chExt cx="933480" cy="234000"/>
              </a:xfrm>
            </p:grpSpPr>
            <p:sp>
              <p:nvSpPr>
                <p:cNvPr id="286" name="AutoShape 8"/>
                <p:cNvSpPr/>
                <p:nvPr/>
              </p:nvSpPr>
              <p:spPr>
                <a:xfrm>
                  <a:off x="600480" y="10800"/>
                  <a:ext cx="357840" cy="218160"/>
                </a:xfrm>
                <a:prstGeom prst="rect">
                  <a:avLst/>
                </a:prstGeom>
                <a:noFill/>
                <a:ln w="0">
                  <a:noFill/>
                </a:ln>
              </p:spPr>
              <p:style>
                <a:lnRef idx="0"/>
                <a:fillRef idx="0"/>
                <a:effectRef idx="0"/>
                <a:fontRef idx="minor"/>
              </p:style>
            </p:sp>
            <p:sp>
              <p:nvSpPr>
                <p:cNvPr id="287" name="Freeform 10"/>
                <p:cNvSpPr/>
                <p:nvPr/>
              </p:nvSpPr>
              <p:spPr>
                <a:xfrm>
                  <a:off x="24840" y="3204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288" name="Metin kutusu 13"/>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ea typeface="DejaVu Sans"/>
                </a:rPr>
                <a:t>Java dilindeki aritmetiksel operatörleri öğreneceksiniz,</a:t>
              </a:r>
              <a:endParaRPr b="0" lang="en-US" sz="1400" spc="-1" strike="noStrike">
                <a:latin typeface="Arial"/>
              </a:endParaRPr>
            </a:p>
          </p:txBody>
        </p:sp>
      </p:grpSp>
      <p:pic>
        <p:nvPicPr>
          <p:cNvPr id="289" name="Resim 12" descr=""/>
          <p:cNvPicPr/>
          <p:nvPr/>
        </p:nvPicPr>
        <p:blipFill>
          <a:blip r:embed="rId1"/>
          <a:stretch/>
        </p:blipFill>
        <p:spPr>
          <a:xfrm>
            <a:off x="1475640" y="908640"/>
            <a:ext cx="863280" cy="462960"/>
          </a:xfrm>
          <a:prstGeom prst="rect">
            <a:avLst/>
          </a:prstGeom>
          <a:ln w="0">
            <a:noFill/>
          </a:ln>
        </p:spPr>
      </p:pic>
      <p:sp>
        <p:nvSpPr>
          <p:cNvPr id="290" name="Dikdörtgen 1"/>
          <p:cNvSpPr/>
          <p:nvPr/>
        </p:nvSpPr>
        <p:spPr>
          <a:xfrm>
            <a:off x="320400" y="3501000"/>
            <a:ext cx="8219520" cy="2647080"/>
          </a:xfrm>
          <a:prstGeom prst="rect">
            <a:avLst/>
          </a:prstGeom>
          <a:noFill/>
          <a:ln w="0">
            <a:noFill/>
          </a:ln>
        </p:spPr>
        <p:style>
          <a:lnRef idx="0"/>
          <a:fillRef idx="0"/>
          <a:effectRef idx="0"/>
          <a:fontRef idx="minor"/>
        </p:style>
        <p:txBody>
          <a:bodyPr lIns="90000" rIns="90000" tIns="45000" bIns="45000" anchor="t">
            <a:spAutoFit/>
          </a:bodyPr>
          <a:p>
            <a:pPr marL="457200">
              <a:lnSpc>
                <a:spcPct val="150000"/>
              </a:lnSpc>
              <a:buNone/>
            </a:pPr>
            <a:r>
              <a:rPr b="1" lang="tr-TR" sz="1400" spc="-1" strike="noStrike">
                <a:solidFill>
                  <a:srgbClr val="000000"/>
                </a:solidFill>
                <a:latin typeface="Times New Roman"/>
                <a:ea typeface="Times New Roman"/>
              </a:rPr>
              <a:t> </a:t>
            </a:r>
            <a:r>
              <a:rPr b="1" lang="tr-TR" sz="1400" spc="-1" strike="noStrike">
                <a:solidFill>
                  <a:srgbClr val="7f0055"/>
                </a:solidFill>
                <a:latin typeface="Courier New"/>
                <a:ea typeface="Calibri"/>
              </a:rPr>
              <a:t>public</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class</a:t>
            </a:r>
            <a:r>
              <a:rPr b="0" lang="tr-TR" sz="1400" spc="-1" strike="noStrike">
                <a:solidFill>
                  <a:srgbClr val="000000"/>
                </a:solidFill>
                <a:latin typeface="Courier New"/>
                <a:ea typeface="Calibri"/>
              </a:rPr>
              <a:t> AritmetikselOperatorler {</a:t>
            </a:r>
            <a:endParaRPr b="0" lang="en-US" sz="1400" spc="-1" strike="noStrike">
              <a:latin typeface="Arial"/>
            </a:endParaRPr>
          </a:p>
          <a:p>
            <a:pPr marL="228600">
              <a:lnSpc>
                <a:spcPct val="150000"/>
              </a:lnSpc>
              <a:buNone/>
            </a:pP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public</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static</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void</a:t>
            </a:r>
            <a:r>
              <a:rPr b="0" lang="tr-TR" sz="1400" spc="-1" strike="noStrike">
                <a:solidFill>
                  <a:srgbClr val="000000"/>
                </a:solidFill>
                <a:latin typeface="Courier New"/>
                <a:ea typeface="Calibri"/>
              </a:rPr>
              <a:t> main(String[] args) {</a:t>
            </a:r>
            <a:endParaRPr b="0" lang="en-US" sz="1400" spc="-1" strike="noStrike">
              <a:latin typeface="Arial"/>
            </a:endParaRPr>
          </a:p>
          <a:p>
            <a:pPr marL="228600">
              <a:lnSpc>
                <a:spcPct val="15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int</a:t>
            </a:r>
            <a:r>
              <a:rPr b="0" lang="tr-TR" sz="1400" spc="-1" strike="noStrike">
                <a:solidFill>
                  <a:srgbClr val="000000"/>
                </a:solidFill>
                <a:latin typeface="Courier New"/>
                <a:ea typeface="Calibri"/>
              </a:rPr>
              <a:t> a = 9;</a:t>
            </a:r>
            <a:endParaRPr b="0" lang="en-US" sz="1400" spc="-1" strike="noStrike">
              <a:latin typeface="Arial"/>
            </a:endParaRPr>
          </a:p>
          <a:p>
            <a:pPr marL="228600">
              <a:lnSpc>
                <a:spcPct val="15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double</a:t>
            </a:r>
            <a:r>
              <a:rPr b="0" lang="tr-TR" sz="1400" spc="-1" strike="noStrike">
                <a:solidFill>
                  <a:srgbClr val="000000"/>
                </a:solidFill>
                <a:latin typeface="Courier New"/>
                <a:ea typeface="Calibri"/>
              </a:rPr>
              <a:t> z = -(5 * Math.</a:t>
            </a:r>
            <a:r>
              <a:rPr b="0" i="1" lang="tr-TR" sz="1400" spc="-1" strike="noStrike">
                <a:solidFill>
                  <a:srgbClr val="000000"/>
                </a:solidFill>
                <a:latin typeface="Courier New"/>
                <a:ea typeface="Calibri"/>
              </a:rPr>
              <a:t>pow</a:t>
            </a:r>
            <a:r>
              <a:rPr b="0" lang="tr-TR" sz="1400" spc="-1" strike="noStrike">
                <a:solidFill>
                  <a:srgbClr val="000000"/>
                </a:solidFill>
                <a:latin typeface="Courier New"/>
                <a:ea typeface="Calibri"/>
              </a:rPr>
              <a:t>(a, (2 / 3)) / 4);</a:t>
            </a:r>
            <a:endParaRPr b="0" lang="en-US" sz="1400" spc="-1" strike="noStrike">
              <a:latin typeface="Arial"/>
            </a:endParaRPr>
          </a:p>
          <a:p>
            <a:pPr marL="228600">
              <a:lnSpc>
                <a:spcPct val="15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System.</a:t>
            </a:r>
            <a:r>
              <a:rPr b="0" i="1" lang="tr-TR" sz="1400" spc="-1" strike="noStrike">
                <a:solidFill>
                  <a:srgbClr val="0000c0"/>
                </a:solidFill>
                <a:latin typeface="Courier New"/>
                <a:ea typeface="Calibri"/>
              </a:rPr>
              <a:t>out</a:t>
            </a:r>
            <a:r>
              <a:rPr b="0" lang="tr-TR" sz="1400" spc="-1" strike="noStrike">
                <a:solidFill>
                  <a:srgbClr val="000000"/>
                </a:solidFill>
                <a:latin typeface="Courier New"/>
                <a:ea typeface="Calibri"/>
              </a:rPr>
              <a:t>.println(</a:t>
            </a:r>
            <a:r>
              <a:rPr b="0" lang="tr-TR" sz="1400" spc="-1" strike="noStrike">
                <a:solidFill>
                  <a:srgbClr val="2a00ff"/>
                </a:solidFill>
                <a:latin typeface="Courier New"/>
                <a:ea typeface="Calibri"/>
              </a:rPr>
              <a:t>"z = "</a:t>
            </a:r>
            <a:r>
              <a:rPr b="0" lang="tr-TR" sz="1400" spc="-1" strike="noStrike">
                <a:solidFill>
                  <a:srgbClr val="000000"/>
                </a:solidFill>
                <a:latin typeface="Courier New"/>
                <a:ea typeface="Calibri"/>
              </a:rPr>
              <a:t> + z);</a:t>
            </a:r>
            <a:endParaRPr b="0" lang="en-US" sz="1400" spc="-1" strike="noStrike">
              <a:latin typeface="Arial"/>
            </a:endParaRPr>
          </a:p>
          <a:p>
            <a:pPr marL="228600">
              <a:lnSpc>
                <a:spcPct val="15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a:t>
            </a:r>
            <a:endParaRPr b="0" lang="en-US" sz="1400" spc="-1" strike="noStrike">
              <a:latin typeface="Arial"/>
            </a:endParaRPr>
          </a:p>
          <a:p>
            <a:pPr marL="228600" algn="just">
              <a:lnSpc>
                <a:spcPct val="150000"/>
              </a:lnSpc>
              <a:buNone/>
            </a:pPr>
            <a:r>
              <a:rPr b="0" lang="tr-TR" sz="1400" spc="-1" strike="noStrike">
                <a:solidFill>
                  <a:srgbClr val="000000"/>
                </a:solidFill>
                <a:latin typeface="Courier New"/>
                <a:ea typeface="Calibri"/>
              </a:rPr>
              <a:t>}</a:t>
            </a:r>
            <a:endParaRPr b="0" lang="en-US" sz="1400" spc="-1" strike="noStrike">
              <a:latin typeface="Arial"/>
            </a:endParaRPr>
          </a:p>
          <a:p>
            <a:pPr marL="228600">
              <a:lnSpc>
                <a:spcPct val="150000"/>
              </a:lnSpc>
              <a:buNone/>
            </a:pPr>
            <a:r>
              <a:rPr b="0" lang="tr-TR" sz="1400" spc="-1" strike="noStrike">
                <a:solidFill>
                  <a:srgbClr val="000000"/>
                </a:solidFill>
                <a:latin typeface="Times New Roman"/>
                <a:ea typeface="Times New Roman"/>
              </a:rPr>
              <a:t>Programı çalıştırdığımızda </a:t>
            </a:r>
            <a:r>
              <a:rPr b="1" lang="tr-TR" sz="1400" spc="-1" strike="noStrike">
                <a:solidFill>
                  <a:srgbClr val="ff0000"/>
                </a:solidFill>
                <a:latin typeface="Times New Roman"/>
                <a:ea typeface="Calibri"/>
              </a:rPr>
              <a:t>z = -1.25</a:t>
            </a:r>
            <a:r>
              <a:rPr b="0" lang="tr-TR" sz="1400" spc="-1" strike="noStrike">
                <a:solidFill>
                  <a:srgbClr val="000000"/>
                </a:solidFill>
                <a:latin typeface="Times New Roman"/>
                <a:ea typeface="Calibri"/>
              </a:rPr>
              <a:t> değerini ekranda görürüz.</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Dikdörtgen 3"/>
          <p:cNvSpPr/>
          <p:nvPr/>
        </p:nvSpPr>
        <p:spPr>
          <a:xfrm>
            <a:off x="24840" y="908640"/>
            <a:ext cx="9011160" cy="10630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600" spc="-1" strike="noStrike">
                <a:solidFill>
                  <a:srgbClr val="000000"/>
                </a:solidFill>
                <a:latin typeface="Trebuchet MS"/>
                <a:ea typeface="DejaVu Sans"/>
              </a:rPr>
              <a:t>Artırma ve azaltma operatörleri sayaç operatörleridir. Otomatik olarak bir artırma ya da bir azaltma işlemi yaparlar. Bu operatörlerin, Ön Artırma (preincrement), Son Artırma (Postincrement), Ön Azaltma (predecrement) ve Son Azaltma (postdecrement) olmak üzere dört farklı şekilde kullanımı vardır.</a:t>
            </a:r>
            <a:endParaRPr b="0" lang="en-US" sz="1600" spc="-1" strike="noStrike">
              <a:latin typeface="Arial"/>
            </a:endParaRPr>
          </a:p>
        </p:txBody>
      </p:sp>
      <p:grpSp>
        <p:nvGrpSpPr>
          <p:cNvPr id="292" name="Grup 6"/>
          <p:cNvGrpSpPr/>
          <p:nvPr/>
        </p:nvGrpSpPr>
        <p:grpSpPr>
          <a:xfrm>
            <a:off x="0" y="-2880"/>
            <a:ext cx="9143280" cy="815040"/>
            <a:chOff x="0" y="-2880"/>
            <a:chExt cx="9143280" cy="815040"/>
          </a:xfrm>
        </p:grpSpPr>
        <p:sp>
          <p:nvSpPr>
            <p:cNvPr id="293" name="Başlık 1"/>
            <p:cNvSpPr/>
            <p:nvPr/>
          </p:nvSpPr>
          <p:spPr>
            <a:xfrm>
              <a:off x="0" y="27936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a:bodyPr>
            <a:p>
              <a:pPr algn="ctr">
                <a:lnSpc>
                  <a:spcPct val="100000"/>
                </a:lnSpc>
                <a:buNone/>
              </a:pPr>
              <a:r>
                <a:rPr b="1" lang="tr-TR" sz="2800" spc="46" strike="noStrike">
                  <a:solidFill>
                    <a:srgbClr val="ffffff">
                      <a:alpha val="95000"/>
                    </a:srgbClr>
                  </a:solidFill>
                  <a:latin typeface="Trebuchet MS"/>
                  <a:ea typeface="DejaVu Sans"/>
                </a:rPr>
                <a:t>ARTIRMA ve AZALTMA OPERATÖRLERİ</a:t>
              </a:r>
              <a:endParaRPr b="0" lang="en-US" sz="2800" spc="-1" strike="noStrike">
                <a:latin typeface="Arial"/>
              </a:endParaRPr>
            </a:p>
          </p:txBody>
        </p:sp>
        <p:grpSp>
          <p:nvGrpSpPr>
            <p:cNvPr id="294" name="Grup 9"/>
            <p:cNvGrpSpPr/>
            <p:nvPr/>
          </p:nvGrpSpPr>
          <p:grpSpPr>
            <a:xfrm>
              <a:off x="0" y="0"/>
              <a:ext cx="9143280" cy="276120"/>
              <a:chOff x="0" y="0"/>
              <a:chExt cx="9143280" cy="276120"/>
            </a:xfrm>
          </p:grpSpPr>
          <p:sp>
            <p:nvSpPr>
              <p:cNvPr id="295" name="Dikdörtgen 14"/>
              <p:cNvSpPr/>
              <p:nvPr/>
            </p:nvSpPr>
            <p:spPr>
              <a:xfrm>
                <a:off x="0" y="0"/>
                <a:ext cx="9143280" cy="276120"/>
              </a:xfrm>
              <a:prstGeom prst="rect">
                <a:avLst/>
              </a:prstGeom>
              <a:solidFill>
                <a:srgbClr val="92d050"/>
              </a:solidFill>
              <a:ln w="25400">
                <a:noFill/>
              </a:ln>
            </p:spPr>
            <p:style>
              <a:lnRef idx="0"/>
              <a:fillRef idx="0"/>
              <a:effectRef idx="0"/>
              <a:fontRef idx="minor"/>
            </p:style>
          </p:sp>
          <p:grpSp>
            <p:nvGrpSpPr>
              <p:cNvPr id="296" name="Group 9"/>
              <p:cNvGrpSpPr/>
              <p:nvPr/>
            </p:nvGrpSpPr>
            <p:grpSpPr>
              <a:xfrm>
                <a:off x="24840" y="10800"/>
                <a:ext cx="933480" cy="234000"/>
                <a:chOff x="24840" y="10800"/>
                <a:chExt cx="933480" cy="234000"/>
              </a:xfrm>
            </p:grpSpPr>
            <p:sp>
              <p:nvSpPr>
                <p:cNvPr id="297" name="AutoShape 8"/>
                <p:cNvSpPr/>
                <p:nvPr/>
              </p:nvSpPr>
              <p:spPr>
                <a:xfrm>
                  <a:off x="600480" y="10800"/>
                  <a:ext cx="357840" cy="218160"/>
                </a:xfrm>
                <a:prstGeom prst="rect">
                  <a:avLst/>
                </a:prstGeom>
                <a:noFill/>
                <a:ln w="0">
                  <a:noFill/>
                </a:ln>
              </p:spPr>
              <p:style>
                <a:lnRef idx="0"/>
                <a:fillRef idx="0"/>
                <a:effectRef idx="0"/>
                <a:fontRef idx="minor"/>
              </p:style>
            </p:sp>
            <p:sp>
              <p:nvSpPr>
                <p:cNvPr id="298" name="Freeform 10"/>
                <p:cNvSpPr/>
                <p:nvPr/>
              </p:nvSpPr>
              <p:spPr>
                <a:xfrm>
                  <a:off x="24840" y="3204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299" name="Metin kutusu 13"/>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ea typeface="DejaVu Sans"/>
                </a:rPr>
                <a:t>Java dilindeki Artırma ve Azaltma operatörlerini öğreneceksiniz,</a:t>
              </a:r>
              <a:endParaRPr b="0" lang="en-US" sz="1400" spc="-1" strike="noStrike">
                <a:latin typeface="Arial"/>
              </a:endParaRPr>
            </a:p>
          </p:txBody>
        </p:sp>
      </p:grpSp>
      <p:graphicFrame>
        <p:nvGraphicFramePr>
          <p:cNvPr id="300" name="Tablo 5"/>
          <p:cNvGraphicFramePr/>
          <p:nvPr/>
        </p:nvGraphicFramePr>
        <p:xfrm>
          <a:off x="857160" y="2133000"/>
          <a:ext cx="7602480" cy="3150000"/>
        </p:xfrm>
        <a:graphic>
          <a:graphicData uri="http://schemas.openxmlformats.org/drawingml/2006/table">
            <a:tbl>
              <a:tblPr/>
              <a:tblGrid>
                <a:gridCol w="1296000"/>
                <a:gridCol w="1179000"/>
                <a:gridCol w="2230560"/>
                <a:gridCol w="2897280"/>
              </a:tblGrid>
              <a:tr h="639720">
                <a:tc>
                  <a:txBody>
                    <a:bodyPr lIns="68400" rIns="68400" anchor="t">
                      <a:noAutofit/>
                    </a:bodyPr>
                    <a:p>
                      <a:pPr>
                        <a:lnSpc>
                          <a:spcPct val="150000"/>
                        </a:lnSpc>
                        <a:buNone/>
                      </a:pPr>
                      <a:r>
                        <a:rPr b="1" lang="tr-TR" sz="1400" spc="-1" strike="noStrike">
                          <a:solidFill>
                            <a:srgbClr val="000000"/>
                          </a:solidFill>
                          <a:latin typeface="Courier New"/>
                          <a:ea typeface="Times New Roman"/>
                        </a:rPr>
                        <a:t>İŞLEMLER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gn="ctr">
                        <a:lnSpc>
                          <a:spcPct val="150000"/>
                        </a:lnSpc>
                        <a:buNone/>
                      </a:pPr>
                      <a:r>
                        <a:rPr b="1" lang="tr-TR" sz="1400" spc="-1" strike="noStrike">
                          <a:solidFill>
                            <a:srgbClr val="000000"/>
                          </a:solidFill>
                          <a:latin typeface="Courier New"/>
                          <a:ea typeface="Times New Roman"/>
                        </a:rPr>
                        <a:t>Aritmetik Operatör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gn="ctr">
                        <a:lnSpc>
                          <a:spcPct val="150000"/>
                        </a:lnSpc>
                        <a:buNone/>
                      </a:pPr>
                      <a:r>
                        <a:rPr b="1" lang="tr-TR" sz="1400" spc="-1" strike="noStrike">
                          <a:solidFill>
                            <a:srgbClr val="000000"/>
                          </a:solidFill>
                          <a:latin typeface="Courier New"/>
                          <a:ea typeface="Times New Roman"/>
                        </a:rPr>
                        <a:t>Kullanılışı</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nSpc>
                          <a:spcPct val="150000"/>
                        </a:lnSpc>
                        <a:buNone/>
                      </a:pPr>
                      <a:r>
                        <a:rPr b="1" lang="tr-TR" sz="1400" spc="-1" strike="noStrike">
                          <a:solidFill>
                            <a:srgbClr val="000000"/>
                          </a:solidFill>
                          <a:latin typeface="Courier New"/>
                          <a:ea typeface="Times New Roman"/>
                        </a:rPr>
                        <a:t>Açıklama</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r>
              <a:tr h="502200">
                <a:tc>
                  <a:txBody>
                    <a:bodyPr lIns="68400" rIns="68400" anchor="t">
                      <a:noAutofit/>
                    </a:bodyPr>
                    <a:p>
                      <a:pPr marL="274320" indent="-274320" algn="just">
                        <a:lnSpc>
                          <a:spcPct val="150000"/>
                        </a:lnSpc>
                        <a:buNone/>
                        <a:tabLst>
                          <a:tab algn="l" pos="0"/>
                        </a:tabLst>
                      </a:pPr>
                      <a:r>
                        <a:rPr b="1" lang="tr-TR" sz="1200" spc="-1" strike="noStrike">
                          <a:solidFill>
                            <a:srgbClr val="000000"/>
                          </a:solidFill>
                          <a:latin typeface="Courier New"/>
                          <a:ea typeface="Times New Roman"/>
                        </a:rPr>
                        <a:t>Ön Artırma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gn="ctr">
                        <a:lnSpc>
                          <a:spcPct val="150000"/>
                        </a:lnSpc>
                        <a:buNone/>
                      </a:pPr>
                      <a:r>
                        <a:rPr b="0" lang="tr-TR" sz="1100" spc="-1" strike="noStrike">
                          <a:solidFill>
                            <a:srgbClr val="000000"/>
                          </a:solidFill>
                          <a:latin typeface="Courier New"/>
                          <a:ea typeface="Times New Roman"/>
                        </a:rPr>
                        <a:t>++</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Courier New"/>
                          <a:ea typeface="Times New Roman"/>
                        </a:rPr>
                        <a:t>++Değişken (A=++B)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just">
                        <a:lnSpc>
                          <a:spcPct val="150000"/>
                        </a:lnSpc>
                        <a:buNone/>
                      </a:pPr>
                      <a:r>
                        <a:rPr b="0" lang="tr-TR" sz="1100" spc="-1" strike="noStrike">
                          <a:solidFill>
                            <a:srgbClr val="000000"/>
                          </a:solidFill>
                          <a:latin typeface="Courier New"/>
                          <a:ea typeface="Times New Roman"/>
                        </a:rPr>
                        <a:t>Önce değişken değerini 1 artır, sonra kullan. (B=B+1; A=B ;) </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753120">
                <a:tc>
                  <a:txBody>
                    <a:bodyPr lIns="68400" rIns="68400" anchor="t">
                      <a:noAutofit/>
                    </a:bodyPr>
                    <a:p>
                      <a:pPr>
                        <a:lnSpc>
                          <a:spcPct val="150000"/>
                        </a:lnSpc>
                        <a:buNone/>
                      </a:pPr>
                      <a:r>
                        <a:rPr b="1" lang="tr-TR" sz="1200" spc="-1" strike="noStrike">
                          <a:solidFill>
                            <a:srgbClr val="000000"/>
                          </a:solidFill>
                          <a:latin typeface="Courier New"/>
                          <a:ea typeface="Times New Roman"/>
                        </a:rPr>
                        <a:t>Son Artırma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gn="ctr">
                        <a:lnSpc>
                          <a:spcPct val="150000"/>
                        </a:lnSpc>
                        <a:buNone/>
                      </a:pPr>
                      <a:r>
                        <a:rPr b="0" lang="tr-TR" sz="1100" spc="-1" strike="noStrike">
                          <a:solidFill>
                            <a:srgbClr val="000000"/>
                          </a:solidFill>
                          <a:latin typeface="Courier New"/>
                          <a:ea typeface="Times New Roman"/>
                        </a:rPr>
                        <a:t>++</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Courier New"/>
                          <a:ea typeface="Times New Roman"/>
                        </a:rPr>
                        <a:t>Değişken++ (A=B++)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just">
                        <a:lnSpc>
                          <a:spcPct val="150000"/>
                        </a:lnSpc>
                        <a:buNone/>
                      </a:pPr>
                      <a:r>
                        <a:rPr b="0" lang="tr-TR" sz="1100" spc="-1" strike="noStrike">
                          <a:solidFill>
                            <a:srgbClr val="000000"/>
                          </a:solidFill>
                          <a:latin typeface="Courier New"/>
                          <a:ea typeface="Times New Roman"/>
                        </a:rPr>
                        <a:t>Önce değişken değerini al, kullan sonra 1 artır.</a:t>
                      </a:r>
                      <a:endParaRPr b="0" lang="en-US" sz="1100" spc="-1" strike="noStrike">
                        <a:latin typeface="Arial"/>
                      </a:endParaRPr>
                    </a:p>
                    <a:p>
                      <a:pPr algn="just">
                        <a:lnSpc>
                          <a:spcPct val="150000"/>
                        </a:lnSpc>
                        <a:buNone/>
                      </a:pPr>
                      <a:r>
                        <a:rPr b="0" lang="tr-TR" sz="1100" spc="-1" strike="noStrike">
                          <a:solidFill>
                            <a:srgbClr val="000000"/>
                          </a:solidFill>
                          <a:latin typeface="Courier New"/>
                          <a:ea typeface="Times New Roman"/>
                        </a:rPr>
                        <a:t>(A=B;B=B+1)</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502200">
                <a:tc>
                  <a:txBody>
                    <a:bodyPr lIns="68400" rIns="68400" anchor="t">
                      <a:noAutofit/>
                    </a:bodyPr>
                    <a:p>
                      <a:pPr>
                        <a:lnSpc>
                          <a:spcPct val="150000"/>
                        </a:lnSpc>
                        <a:buNone/>
                        <a:tabLst>
                          <a:tab algn="l" pos="449640"/>
                        </a:tabLst>
                      </a:pPr>
                      <a:r>
                        <a:rPr b="1" lang="tr-TR" sz="1200" spc="-1" strike="noStrike">
                          <a:solidFill>
                            <a:srgbClr val="000000"/>
                          </a:solidFill>
                          <a:latin typeface="Courier New"/>
                          <a:ea typeface="Times New Roman"/>
                        </a:rPr>
                        <a:t>Ön Çıkarma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gn="ctr">
                        <a:lnSpc>
                          <a:spcPct val="150000"/>
                        </a:lnSpc>
                        <a:buNone/>
                      </a:pPr>
                      <a:r>
                        <a:rPr b="0" lang="tr-TR" sz="1100" spc="-1" strike="noStrike">
                          <a:solidFill>
                            <a:srgbClr val="000000"/>
                          </a:solidFill>
                          <a:latin typeface="Courier New"/>
                          <a:ea typeface="Times New Roman"/>
                        </a:rPr>
                        <a:t>--</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Courier New"/>
                          <a:ea typeface="Times New Roman"/>
                        </a:rPr>
                        <a:t>--Değişken (A=--B)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just">
                        <a:lnSpc>
                          <a:spcPct val="150000"/>
                        </a:lnSpc>
                        <a:buNone/>
                      </a:pPr>
                      <a:r>
                        <a:rPr b="0" lang="tr-TR" sz="1100" spc="-1" strike="noStrike">
                          <a:solidFill>
                            <a:srgbClr val="000000"/>
                          </a:solidFill>
                          <a:latin typeface="Courier New"/>
                          <a:ea typeface="Times New Roman"/>
                        </a:rPr>
                        <a:t>Önce değişken değerini 1 azalt, sonra kullan. (B=B-1;A=B;) </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753120">
                <a:tc>
                  <a:txBody>
                    <a:bodyPr lIns="68400" rIns="68400" anchor="t">
                      <a:noAutofit/>
                    </a:bodyPr>
                    <a:p>
                      <a:pPr>
                        <a:lnSpc>
                          <a:spcPct val="150000"/>
                        </a:lnSpc>
                        <a:buNone/>
                      </a:pPr>
                      <a:r>
                        <a:rPr b="1" lang="tr-TR" sz="1200" spc="-1" strike="noStrike">
                          <a:solidFill>
                            <a:srgbClr val="000000"/>
                          </a:solidFill>
                          <a:latin typeface="Courier New"/>
                          <a:ea typeface="Times New Roman"/>
                        </a:rPr>
                        <a:t>Son Çıkarma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anchor="t">
                      <a:noAutofit/>
                    </a:bodyPr>
                    <a:p>
                      <a:pPr algn="ctr">
                        <a:lnSpc>
                          <a:spcPct val="150000"/>
                        </a:lnSpc>
                        <a:buNone/>
                      </a:pPr>
                      <a:r>
                        <a:rPr b="0" lang="tr-TR" sz="1100" spc="-1" strike="noStrike">
                          <a:solidFill>
                            <a:srgbClr val="000000"/>
                          </a:solidFill>
                          <a:latin typeface="Courier New"/>
                          <a:ea typeface="Times New Roman"/>
                        </a:rPr>
                        <a:t>--</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100" spc="-1" strike="noStrike">
                          <a:solidFill>
                            <a:srgbClr val="000000"/>
                          </a:solidFill>
                          <a:latin typeface="Courier New"/>
                          <a:ea typeface="Times New Roman"/>
                        </a:rPr>
                        <a:t>Değişken-- (A=B--)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just">
                        <a:lnSpc>
                          <a:spcPct val="150000"/>
                        </a:lnSpc>
                        <a:buNone/>
                      </a:pPr>
                      <a:r>
                        <a:rPr b="0" lang="tr-TR" sz="1100" spc="-1" strike="noStrike">
                          <a:solidFill>
                            <a:srgbClr val="000000"/>
                          </a:solidFill>
                          <a:latin typeface="Courier New"/>
                          <a:ea typeface="Times New Roman"/>
                        </a:rPr>
                        <a:t>Önce değişken değerini al, kullan sonra 1 azalt.</a:t>
                      </a:r>
                      <a:endParaRPr b="0" lang="en-US" sz="1100" spc="-1" strike="noStrike">
                        <a:latin typeface="Arial"/>
                      </a:endParaRPr>
                    </a:p>
                    <a:p>
                      <a:pPr algn="just">
                        <a:lnSpc>
                          <a:spcPct val="150000"/>
                        </a:lnSpc>
                        <a:buNone/>
                      </a:pPr>
                      <a:r>
                        <a:rPr b="0" lang="tr-TR" sz="1100" spc="-1" strike="noStrike">
                          <a:solidFill>
                            <a:srgbClr val="000000"/>
                          </a:solidFill>
                          <a:latin typeface="Courier New"/>
                          <a:ea typeface="Times New Roman"/>
                        </a:rPr>
                        <a:t>(A=B; B=B-1)</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1" name="Grup 7"/>
          <p:cNvGrpSpPr/>
          <p:nvPr/>
        </p:nvGrpSpPr>
        <p:grpSpPr>
          <a:xfrm>
            <a:off x="25560" y="-4320"/>
            <a:ext cx="9143280" cy="815040"/>
            <a:chOff x="25560" y="-4320"/>
            <a:chExt cx="9143280" cy="815040"/>
          </a:xfrm>
        </p:grpSpPr>
        <p:sp>
          <p:nvSpPr>
            <p:cNvPr id="302" name="Başlık 1"/>
            <p:cNvSpPr/>
            <p:nvPr/>
          </p:nvSpPr>
          <p:spPr>
            <a:xfrm>
              <a:off x="25560" y="27792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a:bodyPr>
            <a:p>
              <a:pPr algn="ctr">
                <a:lnSpc>
                  <a:spcPct val="100000"/>
                </a:lnSpc>
                <a:buNone/>
              </a:pPr>
              <a:r>
                <a:rPr b="1" lang="tr-TR" sz="2800" spc="46" strike="noStrike">
                  <a:solidFill>
                    <a:srgbClr val="ffffff">
                      <a:alpha val="95000"/>
                    </a:srgbClr>
                  </a:solidFill>
                  <a:latin typeface="Trebuchet MS"/>
                  <a:ea typeface="DejaVu Sans"/>
                </a:rPr>
                <a:t>ARTIRMA ve AZALTMA OPERATÖRLERİ</a:t>
              </a:r>
              <a:endParaRPr b="0" lang="en-US" sz="2800" spc="-1" strike="noStrike">
                <a:latin typeface="Arial"/>
              </a:endParaRPr>
            </a:p>
          </p:txBody>
        </p:sp>
        <p:grpSp>
          <p:nvGrpSpPr>
            <p:cNvPr id="303" name="Grup 10"/>
            <p:cNvGrpSpPr/>
            <p:nvPr/>
          </p:nvGrpSpPr>
          <p:grpSpPr>
            <a:xfrm>
              <a:off x="25560" y="-1440"/>
              <a:ext cx="9143280" cy="276120"/>
              <a:chOff x="25560" y="-1440"/>
              <a:chExt cx="9143280" cy="276120"/>
            </a:xfrm>
          </p:grpSpPr>
          <p:sp>
            <p:nvSpPr>
              <p:cNvPr id="304" name="Dikdörtgen 12"/>
              <p:cNvSpPr/>
              <p:nvPr/>
            </p:nvSpPr>
            <p:spPr>
              <a:xfrm>
                <a:off x="25560" y="-1440"/>
                <a:ext cx="9143280" cy="276120"/>
              </a:xfrm>
              <a:prstGeom prst="rect">
                <a:avLst/>
              </a:prstGeom>
              <a:solidFill>
                <a:srgbClr val="92d050"/>
              </a:solidFill>
              <a:ln w="25400">
                <a:noFill/>
              </a:ln>
            </p:spPr>
            <p:style>
              <a:lnRef idx="0"/>
              <a:fillRef idx="0"/>
              <a:effectRef idx="0"/>
              <a:fontRef idx="minor"/>
            </p:style>
          </p:sp>
          <p:grpSp>
            <p:nvGrpSpPr>
              <p:cNvPr id="305" name="Group 9"/>
              <p:cNvGrpSpPr/>
              <p:nvPr/>
            </p:nvGrpSpPr>
            <p:grpSpPr>
              <a:xfrm>
                <a:off x="50400" y="9360"/>
                <a:ext cx="933480" cy="234000"/>
                <a:chOff x="50400" y="9360"/>
                <a:chExt cx="933480" cy="234000"/>
              </a:xfrm>
            </p:grpSpPr>
            <p:sp>
              <p:nvSpPr>
                <p:cNvPr id="306" name="AutoShape 8"/>
                <p:cNvSpPr/>
                <p:nvPr/>
              </p:nvSpPr>
              <p:spPr>
                <a:xfrm>
                  <a:off x="626040" y="9360"/>
                  <a:ext cx="357840" cy="218160"/>
                </a:xfrm>
                <a:prstGeom prst="rect">
                  <a:avLst/>
                </a:prstGeom>
                <a:noFill/>
                <a:ln w="0">
                  <a:noFill/>
                </a:ln>
              </p:spPr>
              <p:style>
                <a:lnRef idx="0"/>
                <a:fillRef idx="0"/>
                <a:effectRef idx="0"/>
                <a:fontRef idx="minor"/>
              </p:style>
            </p:sp>
            <p:sp>
              <p:nvSpPr>
                <p:cNvPr id="307" name="Freeform 10"/>
                <p:cNvSpPr/>
                <p:nvPr/>
              </p:nvSpPr>
              <p:spPr>
                <a:xfrm>
                  <a:off x="50400" y="3060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08" name="Metin kutusu 11"/>
            <p:cNvSpPr/>
            <p:nvPr/>
          </p:nvSpPr>
          <p:spPr>
            <a:xfrm>
              <a:off x="406800" y="-432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ea typeface="DejaVu Sans"/>
                </a:rPr>
                <a:t>Java dilindeki Artırma ve Azaltma operatörlerini öğreneceksiniz,</a:t>
              </a:r>
              <a:endParaRPr b="0" lang="en-US" sz="1400" spc="-1" strike="noStrike">
                <a:latin typeface="Arial"/>
              </a:endParaRPr>
            </a:p>
          </p:txBody>
        </p:sp>
      </p:grpSp>
      <p:sp>
        <p:nvSpPr>
          <p:cNvPr id="309" name="Dikdörtgen 1"/>
          <p:cNvSpPr/>
          <p:nvPr/>
        </p:nvSpPr>
        <p:spPr>
          <a:xfrm>
            <a:off x="228600" y="908640"/>
            <a:ext cx="8735040" cy="91260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tr-TR" sz="1800" spc="-1" strike="noStrike">
                <a:solidFill>
                  <a:srgbClr val="f14124"/>
                </a:solidFill>
                <a:latin typeface="Times New Roman"/>
                <a:ea typeface="Times New Roman"/>
              </a:rPr>
              <a:t>Örnek 2</a:t>
            </a:r>
            <a:r>
              <a:rPr b="1" lang="tr-TR" sz="1800" spc="-1" strike="noStrike">
                <a:solidFill>
                  <a:srgbClr val="000000"/>
                </a:solidFill>
                <a:latin typeface="Times New Roman"/>
                <a:ea typeface="Times New Roman"/>
              </a:rPr>
              <a:t>.</a:t>
            </a:r>
            <a:r>
              <a:rPr b="0" lang="tr-TR" sz="1800" spc="-1" strike="noStrike">
                <a:solidFill>
                  <a:srgbClr val="000000"/>
                </a:solidFill>
                <a:latin typeface="Times New Roman"/>
                <a:ea typeface="Times New Roman"/>
              </a:rPr>
              <a:t> </a:t>
            </a:r>
            <a:r>
              <a:rPr b="1" lang="tr-TR" sz="1800" spc="-1" strike="noStrike">
                <a:solidFill>
                  <a:srgbClr val="000000"/>
                </a:solidFill>
                <a:latin typeface="Times New Roman"/>
                <a:ea typeface="Times New Roman"/>
              </a:rPr>
              <a:t>Aşağıdaki ‘ArtirmaAzaltma’  isimli programın ekran çıktısını inceleyiniz</a:t>
            </a:r>
            <a:r>
              <a:rPr b="0" lang="tr-TR" sz="1800" spc="-1" strike="noStrike">
                <a:solidFill>
                  <a:srgbClr val="000000"/>
                </a:solidFill>
                <a:latin typeface="Times New Roman"/>
                <a:ea typeface="Times New Roman"/>
              </a:rPr>
              <a:t>. </a:t>
            </a:r>
            <a:endParaRPr b="0" lang="en-US" sz="1800" spc="-1" strike="noStrike">
              <a:latin typeface="Arial"/>
            </a:endParaRPr>
          </a:p>
          <a:p>
            <a:pPr>
              <a:lnSpc>
                <a:spcPct val="150000"/>
              </a:lnSpc>
              <a:buNone/>
            </a:pPr>
            <a:r>
              <a:rPr b="1" lang="tr-TR" sz="1800" spc="-1" strike="noStrike">
                <a:solidFill>
                  <a:srgbClr val="f14124"/>
                </a:solidFill>
                <a:latin typeface="Times New Roman"/>
                <a:ea typeface="Times New Roman"/>
              </a:rPr>
              <a:t>Çözüm: </a:t>
            </a:r>
            <a:r>
              <a:rPr b="0" lang="tr-TR" sz="1800" spc="-1" strike="noStrike">
                <a:solidFill>
                  <a:srgbClr val="000000"/>
                </a:solidFill>
                <a:latin typeface="Times New Roman"/>
                <a:ea typeface="Times New Roman"/>
              </a:rPr>
              <a:t>Ekran çıktılarının açıklama satırları ‘</a:t>
            </a:r>
            <a:r>
              <a:rPr b="1" lang="tr-TR" sz="1800" spc="-1" strike="noStrike">
                <a:solidFill>
                  <a:srgbClr val="00b050"/>
                </a:solidFill>
                <a:latin typeface="Times New Roman"/>
                <a:ea typeface="Times New Roman"/>
              </a:rPr>
              <a:t>//</a:t>
            </a:r>
            <a:r>
              <a:rPr b="0" lang="tr-TR" sz="1800" spc="-1" strike="noStrike">
                <a:solidFill>
                  <a:srgbClr val="000000"/>
                </a:solidFill>
                <a:latin typeface="Times New Roman"/>
                <a:ea typeface="Times New Roman"/>
              </a:rPr>
              <a:t>’ ile verildiğine dikkat ediniz. </a:t>
            </a:r>
            <a:endParaRPr b="0" lang="en-US" sz="1800" spc="-1" strike="noStrike">
              <a:latin typeface="Arial"/>
            </a:endParaRPr>
          </a:p>
        </p:txBody>
      </p:sp>
      <p:pic>
        <p:nvPicPr>
          <p:cNvPr id="310" name="Picture 3" descr=""/>
          <p:cNvPicPr/>
          <p:nvPr/>
        </p:nvPicPr>
        <p:blipFill>
          <a:blip r:embed="rId1"/>
          <a:stretch/>
        </p:blipFill>
        <p:spPr>
          <a:xfrm>
            <a:off x="1043640" y="1989000"/>
            <a:ext cx="7499880" cy="2519640"/>
          </a:xfrm>
          <a:prstGeom prst="rect">
            <a:avLst/>
          </a:prstGeom>
          <a:ln w="0">
            <a:noFill/>
          </a:ln>
        </p:spPr>
      </p:pic>
      <p:pic>
        <p:nvPicPr>
          <p:cNvPr id="311" name="Picture 4" descr=""/>
          <p:cNvPicPr/>
          <p:nvPr/>
        </p:nvPicPr>
        <p:blipFill>
          <a:blip r:embed="rId2"/>
          <a:stretch/>
        </p:blipFill>
        <p:spPr>
          <a:xfrm>
            <a:off x="2411640" y="5157360"/>
            <a:ext cx="1590120" cy="1447200"/>
          </a:xfrm>
          <a:prstGeom prst="rect">
            <a:avLst/>
          </a:prstGeom>
          <a:ln w="0">
            <a:noFill/>
          </a:ln>
        </p:spPr>
      </p:pic>
      <p:sp>
        <p:nvSpPr>
          <p:cNvPr id="312" name="Metin kutusu 2"/>
          <p:cNvSpPr/>
          <p:nvPr/>
        </p:nvSpPr>
        <p:spPr>
          <a:xfrm>
            <a:off x="131040" y="4716000"/>
            <a:ext cx="3220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tr-TR" sz="1800" spc="-1" strike="noStrike">
                <a:solidFill>
                  <a:srgbClr val="000000"/>
                </a:solidFill>
                <a:latin typeface="Trebuchet MS"/>
                <a:ea typeface="DejaVu Sans"/>
              </a:rPr>
              <a:t>Programın Ekran Çıktısı</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Dikdörtgen 3"/>
          <p:cNvSpPr/>
          <p:nvPr/>
        </p:nvSpPr>
        <p:spPr>
          <a:xfrm>
            <a:off x="24840" y="701640"/>
            <a:ext cx="9011160" cy="24037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800" spc="-1" strike="noStrike">
                <a:solidFill>
                  <a:srgbClr val="000000"/>
                </a:solidFill>
                <a:latin typeface="Trebuchet MS"/>
                <a:ea typeface="DejaVu Sans"/>
              </a:rPr>
              <a:t>Aritmetiksel atama operatörleri, standart aritmetiksel operatörler ile atama operatörünün birleşmesi ile üretilen operatörlerdir ve gösterimi, aritmetiksel operatör ve ‘=’ parametresinin yan yana birleştirilmesi şeklindedir.  { Örneğin; </a:t>
            </a:r>
            <a:r>
              <a:rPr b="1" lang="tr-TR" sz="1800" spc="-1" strike="noStrike">
                <a:solidFill>
                  <a:srgbClr val="000000"/>
                </a:solidFill>
                <a:latin typeface="Trebuchet MS"/>
                <a:ea typeface="DejaVu Sans"/>
              </a:rPr>
              <a:t>+=, -=, *=, /= </a:t>
            </a:r>
            <a:r>
              <a:rPr b="0" lang="tr-TR" sz="1800" spc="-1" strike="noStrike">
                <a:solidFill>
                  <a:srgbClr val="000000"/>
                </a:solidFill>
                <a:latin typeface="Trebuchet MS"/>
                <a:ea typeface="DejaVu Sans"/>
              </a:rPr>
              <a:t>gibi }</a:t>
            </a:r>
            <a:endParaRPr b="0" lang="en-US" sz="1800" spc="-1" strike="noStrike">
              <a:latin typeface="Arial"/>
            </a:endParaRPr>
          </a:p>
          <a:p>
            <a:pPr algn="just">
              <a:lnSpc>
                <a:spcPct val="100000"/>
              </a:lnSpc>
              <a:buNone/>
            </a:pPr>
            <a:r>
              <a:rPr b="0" lang="tr-TR" sz="1600" spc="-1" strike="noStrike">
                <a:solidFill>
                  <a:srgbClr val="000000"/>
                </a:solidFill>
                <a:latin typeface="Trebuchet MS"/>
                <a:ea typeface="DejaVu Sans"/>
              </a:rPr>
              <a:t>Mesela,  ‘</a:t>
            </a:r>
            <a:r>
              <a:rPr b="1" lang="tr-TR" sz="1600" spc="-1" strike="noStrike">
                <a:solidFill>
                  <a:srgbClr val="000000"/>
                </a:solidFill>
                <a:latin typeface="Trebuchet MS"/>
                <a:ea typeface="DejaVu Sans"/>
              </a:rPr>
              <a:t>+=’ </a:t>
            </a:r>
            <a:r>
              <a:rPr b="0" lang="tr-TR" sz="1600" spc="-1" strike="noStrike">
                <a:solidFill>
                  <a:srgbClr val="000000"/>
                </a:solidFill>
                <a:latin typeface="Trebuchet MS"/>
                <a:ea typeface="DejaVu Sans"/>
              </a:rPr>
              <a:t> operatörü, program içerisinde aşağıdaki gibi kullanılabilir;</a:t>
            </a:r>
            <a:endParaRPr b="0" lang="en-US" sz="1600" spc="-1" strike="noStrike">
              <a:latin typeface="Arial"/>
            </a:endParaRPr>
          </a:p>
          <a:p>
            <a:pPr marL="457200" algn="just">
              <a:lnSpc>
                <a:spcPct val="100000"/>
              </a:lnSpc>
              <a:buNone/>
            </a:pPr>
            <a:r>
              <a:rPr b="0" lang="tr-TR" sz="1600" spc="-1" strike="noStrike">
                <a:solidFill>
                  <a:srgbClr val="000000"/>
                </a:solidFill>
                <a:latin typeface="Trebuchet MS"/>
                <a:ea typeface="DejaVu Sans"/>
              </a:rPr>
              <a:t>Toplam +=5;  //bu şekildeki tanımlama, </a:t>
            </a:r>
            <a:endParaRPr b="0" lang="en-US" sz="1600" spc="-1" strike="noStrike">
              <a:latin typeface="Arial"/>
            </a:endParaRPr>
          </a:p>
          <a:p>
            <a:pPr marL="457200" algn="just">
              <a:lnSpc>
                <a:spcPct val="100000"/>
              </a:lnSpc>
              <a:buNone/>
            </a:pPr>
            <a:r>
              <a:rPr b="0" lang="tr-TR" sz="1600" spc="-1" strike="noStrike">
                <a:solidFill>
                  <a:srgbClr val="000000"/>
                </a:solidFill>
                <a:latin typeface="Trebuchet MS"/>
                <a:ea typeface="DejaVu Sans"/>
              </a:rPr>
              <a:t>Toplam=Toplam + 5; // işlemi ile eşdeğerdir.</a:t>
            </a:r>
            <a:endParaRPr b="0" lang="en-US" sz="1600" spc="-1" strike="noStrike">
              <a:latin typeface="Arial"/>
            </a:endParaRPr>
          </a:p>
          <a:p>
            <a:pPr marL="457200" algn="just">
              <a:lnSpc>
                <a:spcPct val="100000"/>
              </a:lnSpc>
              <a:buNone/>
            </a:pPr>
            <a:r>
              <a:rPr b="0" lang="tr-TR" sz="1600" spc="-1" strike="noStrike">
                <a:solidFill>
                  <a:srgbClr val="000000"/>
                </a:solidFill>
                <a:latin typeface="Trebuchet MS"/>
                <a:ea typeface="DejaVu Sans"/>
              </a:rPr>
              <a:t>Bu örnekte += operatörünün yaptığı işlevi, </a:t>
            </a:r>
            <a:r>
              <a:rPr b="1" lang="tr-TR" sz="1600" spc="-1" strike="noStrike">
                <a:solidFill>
                  <a:srgbClr val="000000"/>
                </a:solidFill>
                <a:latin typeface="Trebuchet MS"/>
                <a:ea typeface="DejaVu Sans"/>
              </a:rPr>
              <a:t>“değişkene eşitliğin sağındaki değeri ekle ve sonucu yine değişkene aktar”</a:t>
            </a:r>
            <a:r>
              <a:rPr b="0" lang="tr-TR" sz="1600" spc="-1" strike="noStrike">
                <a:solidFill>
                  <a:srgbClr val="000000"/>
                </a:solidFill>
                <a:latin typeface="Trebuchet MS"/>
                <a:ea typeface="DejaVu Sans"/>
              </a:rPr>
              <a:t> şeklinde açıklayabiliriz. </a:t>
            </a:r>
            <a:endParaRPr b="0" lang="en-US" sz="1600" spc="-1" strike="noStrike">
              <a:latin typeface="Arial"/>
            </a:endParaRPr>
          </a:p>
        </p:txBody>
      </p:sp>
      <p:grpSp>
        <p:nvGrpSpPr>
          <p:cNvPr id="314" name="Grup 8"/>
          <p:cNvGrpSpPr/>
          <p:nvPr/>
        </p:nvGrpSpPr>
        <p:grpSpPr>
          <a:xfrm>
            <a:off x="0" y="-6120"/>
            <a:ext cx="9143280" cy="698400"/>
            <a:chOff x="0" y="-6120"/>
            <a:chExt cx="9143280" cy="698400"/>
          </a:xfrm>
        </p:grpSpPr>
        <p:sp>
          <p:nvSpPr>
            <p:cNvPr id="315" name="Başlık 1"/>
            <p:cNvSpPr/>
            <p:nvPr/>
          </p:nvSpPr>
          <p:spPr>
            <a:xfrm>
              <a:off x="0" y="237960"/>
              <a:ext cx="9143280" cy="45432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74000"/>
            </a:bodyPr>
            <a:p>
              <a:pPr algn="ctr">
                <a:lnSpc>
                  <a:spcPct val="100000"/>
                </a:lnSpc>
                <a:buNone/>
              </a:pPr>
              <a:r>
                <a:rPr b="1" lang="tr-TR" sz="3200" spc="46" strike="noStrike">
                  <a:solidFill>
                    <a:srgbClr val="fbfcfd">
                      <a:alpha val="95000"/>
                    </a:srgbClr>
                  </a:solidFill>
                  <a:latin typeface="Trebuchet MS"/>
                  <a:ea typeface="DejaVu Sans"/>
                </a:rPr>
                <a:t>Aritmetiksel Atama Operatörleri</a:t>
              </a:r>
              <a:endParaRPr b="0" lang="en-US" sz="3200" spc="-1" strike="noStrike">
                <a:latin typeface="Arial"/>
              </a:endParaRPr>
            </a:p>
          </p:txBody>
        </p:sp>
        <p:grpSp>
          <p:nvGrpSpPr>
            <p:cNvPr id="316" name="Grup 10"/>
            <p:cNvGrpSpPr/>
            <p:nvPr/>
          </p:nvGrpSpPr>
          <p:grpSpPr>
            <a:xfrm>
              <a:off x="0" y="-360"/>
              <a:ext cx="9143280" cy="235440"/>
              <a:chOff x="0" y="-360"/>
              <a:chExt cx="9143280" cy="235440"/>
            </a:xfrm>
          </p:grpSpPr>
          <p:sp>
            <p:nvSpPr>
              <p:cNvPr id="317" name="Dikdörtgen 12"/>
              <p:cNvSpPr/>
              <p:nvPr/>
            </p:nvSpPr>
            <p:spPr>
              <a:xfrm>
                <a:off x="0" y="-360"/>
                <a:ext cx="9143280" cy="235440"/>
              </a:xfrm>
              <a:prstGeom prst="rect">
                <a:avLst/>
              </a:prstGeom>
              <a:solidFill>
                <a:srgbClr val="92d050"/>
              </a:solidFill>
              <a:ln w="25400">
                <a:noFill/>
              </a:ln>
            </p:spPr>
            <p:style>
              <a:lnRef idx="0"/>
              <a:fillRef idx="0"/>
              <a:effectRef idx="0"/>
              <a:fontRef idx="minor"/>
            </p:style>
          </p:sp>
          <p:grpSp>
            <p:nvGrpSpPr>
              <p:cNvPr id="318" name="Group 9"/>
              <p:cNvGrpSpPr/>
              <p:nvPr/>
            </p:nvGrpSpPr>
            <p:grpSpPr>
              <a:xfrm>
                <a:off x="24840" y="8640"/>
                <a:ext cx="933480" cy="199440"/>
                <a:chOff x="24840" y="8640"/>
                <a:chExt cx="933480" cy="199440"/>
              </a:xfrm>
            </p:grpSpPr>
            <p:sp>
              <p:nvSpPr>
                <p:cNvPr id="319" name="AutoShape 8"/>
                <p:cNvSpPr/>
                <p:nvPr/>
              </p:nvSpPr>
              <p:spPr>
                <a:xfrm>
                  <a:off x="600480" y="8640"/>
                  <a:ext cx="357840" cy="186120"/>
                </a:xfrm>
                <a:prstGeom prst="rect">
                  <a:avLst/>
                </a:prstGeom>
                <a:noFill/>
                <a:ln w="0">
                  <a:noFill/>
                </a:ln>
              </p:spPr>
              <p:style>
                <a:lnRef idx="0"/>
                <a:fillRef idx="0"/>
                <a:effectRef idx="0"/>
                <a:fontRef idx="minor"/>
              </p:style>
            </p:sp>
            <p:sp>
              <p:nvSpPr>
                <p:cNvPr id="320" name="Freeform 10"/>
                <p:cNvSpPr/>
                <p:nvPr/>
              </p:nvSpPr>
              <p:spPr>
                <a:xfrm>
                  <a:off x="24840" y="26640"/>
                  <a:ext cx="355680" cy="1814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21" name="Metin kutusu 11"/>
            <p:cNvSpPr/>
            <p:nvPr/>
          </p:nvSpPr>
          <p:spPr>
            <a:xfrm>
              <a:off x="323640" y="-612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ea typeface="DejaVu Sans"/>
                </a:rPr>
                <a:t>Java dilindeki aritmetiksel atama operatörlerini öğreneceksiniz,</a:t>
              </a:r>
              <a:endParaRPr b="0" lang="en-US" sz="1400" spc="-1" strike="noStrike">
                <a:latin typeface="Arial"/>
              </a:endParaRPr>
            </a:p>
          </p:txBody>
        </p:sp>
      </p:grpSp>
      <p:graphicFrame>
        <p:nvGraphicFramePr>
          <p:cNvPr id="322" name="Tablo 4"/>
          <p:cNvGraphicFramePr/>
          <p:nvPr/>
        </p:nvGraphicFramePr>
        <p:xfrm>
          <a:off x="958680" y="3285000"/>
          <a:ext cx="6552000" cy="2653560"/>
        </p:xfrm>
        <a:graphic>
          <a:graphicData uri="http://schemas.openxmlformats.org/drawingml/2006/table">
            <a:tbl>
              <a:tblPr/>
              <a:tblGrid>
                <a:gridCol w="1951920"/>
                <a:gridCol w="1264320"/>
                <a:gridCol w="1823760"/>
                <a:gridCol w="1512360"/>
              </a:tblGrid>
              <a:tr h="462240">
                <a:tc>
                  <a:txBody>
                    <a:bodyPr lIns="68400" rIns="68400" anchor="t">
                      <a:noAutofit/>
                    </a:bodyPr>
                    <a:p>
                      <a:pPr algn="ctr">
                        <a:lnSpc>
                          <a:spcPct val="150000"/>
                        </a:lnSpc>
                        <a:buNone/>
                        <a:tabLst>
                          <a:tab algn="l" pos="449640"/>
                        </a:tabLst>
                      </a:pPr>
                      <a:r>
                        <a:rPr b="1" lang="tr-TR" sz="1400" spc="-1" strike="noStrike">
                          <a:solidFill>
                            <a:srgbClr val="000000"/>
                          </a:solidFill>
                          <a:latin typeface="Courier New"/>
                          <a:ea typeface="Times New Roman"/>
                        </a:rPr>
                        <a:t>İşlem</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gn="ctr">
                        <a:lnSpc>
                          <a:spcPct val="150000"/>
                        </a:lnSpc>
                        <a:buNone/>
                      </a:pPr>
                      <a:r>
                        <a:rPr b="1" lang="tr-TR" sz="1400" spc="-1" strike="noStrike">
                          <a:solidFill>
                            <a:srgbClr val="000000"/>
                          </a:solidFill>
                          <a:latin typeface="Courier New"/>
                          <a:ea typeface="Times New Roman"/>
                        </a:rPr>
                        <a:t>Operatör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gn="ctr">
                        <a:lnSpc>
                          <a:spcPct val="150000"/>
                        </a:lnSpc>
                        <a:buNone/>
                      </a:pPr>
                      <a:r>
                        <a:rPr b="1" lang="tr-TR" sz="1400" spc="-1" strike="noStrike">
                          <a:solidFill>
                            <a:srgbClr val="000000"/>
                          </a:solidFill>
                          <a:latin typeface="Courier New"/>
                          <a:ea typeface="Times New Roman"/>
                        </a:rPr>
                        <a:t>Java Gösterimi</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anchor="t">
                      <a:noAutofit/>
                    </a:bodyPr>
                    <a:p>
                      <a:pPr algn="ctr">
                        <a:lnSpc>
                          <a:spcPct val="150000"/>
                        </a:lnSpc>
                        <a:buNone/>
                      </a:pPr>
                      <a:r>
                        <a:rPr b="1" lang="tr-TR" sz="1400" spc="-1" strike="noStrike">
                          <a:solidFill>
                            <a:srgbClr val="000000"/>
                          </a:solidFill>
                          <a:latin typeface="Courier New"/>
                          <a:ea typeface="Times New Roman"/>
                        </a:rPr>
                        <a:t>Eşdeğeri</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r>
              <a:tr h="273960">
                <a:tc>
                  <a:txBody>
                    <a:bodyPr lIns="68400" rIns="68400" anchor="t">
                      <a:noAutofit/>
                    </a:bodyPr>
                    <a:p>
                      <a:pPr marL="274320" indent="-274320">
                        <a:lnSpc>
                          <a:spcPct val="150000"/>
                        </a:lnSpc>
                        <a:buNone/>
                        <a:tabLst>
                          <a:tab algn="l" pos="0"/>
                        </a:tabLst>
                      </a:pPr>
                      <a:r>
                        <a:rPr b="1" lang="tr-TR" sz="1200" spc="-1" strike="noStrike">
                          <a:solidFill>
                            <a:srgbClr val="000000"/>
                          </a:solidFill>
                          <a:latin typeface="Courier New"/>
                          <a:ea typeface="Times New Roman"/>
                        </a:rPr>
                        <a:t>Topla, aktar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ff5ef"/>
                    </a:solidFill>
                  </a:tcPr>
                </a:tc>
                <a:tc>
                  <a:txBody>
                    <a:bodyPr lIns="68400" rIns="68400" anchor="t">
                      <a:noAutofit/>
                    </a:bodyPr>
                    <a:p>
                      <a:pPr algn="ctr">
                        <a:lnSpc>
                          <a:spcPct val="150000"/>
                        </a:lnSpc>
                        <a:buNone/>
                        <a:tabLst>
                          <a:tab algn="l" pos="449640"/>
                        </a:tabLst>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 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anchor="t">
                      <a:noAutofit/>
                    </a:bodyPr>
                    <a:p>
                      <a:pPr>
                        <a:lnSpc>
                          <a:spcPct val="150000"/>
                        </a:lnSpc>
                        <a:buNone/>
                      </a:pPr>
                      <a:r>
                        <a:rPr b="1" lang="tr-TR" sz="1200" spc="-1" strike="noStrike">
                          <a:solidFill>
                            <a:srgbClr val="000000"/>
                          </a:solidFill>
                          <a:latin typeface="Courier New"/>
                          <a:ea typeface="Times New Roman"/>
                        </a:rPr>
                        <a:t>Çıkar, aktar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ff5ef"/>
                    </a:solid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 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anchor="t">
                      <a:noAutofit/>
                    </a:bodyPr>
                    <a:p>
                      <a:pPr>
                        <a:lnSpc>
                          <a:spcPct val="150000"/>
                        </a:lnSpc>
                        <a:buNone/>
                      </a:pPr>
                      <a:r>
                        <a:rPr b="1" lang="tr-TR" sz="1200" spc="-1" strike="noStrike">
                          <a:solidFill>
                            <a:srgbClr val="000000"/>
                          </a:solidFill>
                          <a:latin typeface="Courier New"/>
                          <a:ea typeface="Times New Roman"/>
                        </a:rPr>
                        <a:t>Çarp, aktar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ff5ef"/>
                    </a:solid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 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anchor="t">
                      <a:noAutofit/>
                    </a:bodyPr>
                    <a:p>
                      <a:pPr>
                        <a:lnSpc>
                          <a:spcPct val="150000"/>
                        </a:lnSpc>
                        <a:buNone/>
                      </a:pPr>
                      <a:r>
                        <a:rPr b="1" lang="tr-TR" sz="1200" spc="-1" strike="noStrike">
                          <a:solidFill>
                            <a:srgbClr val="000000"/>
                          </a:solidFill>
                          <a:latin typeface="Courier New"/>
                          <a:ea typeface="Times New Roman"/>
                        </a:rPr>
                        <a:t>Böl, aktar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ff5ef"/>
                    </a:solid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 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anchor="t">
                      <a:noAutofit/>
                    </a:bodyPr>
                    <a:p>
                      <a:pPr>
                        <a:lnSpc>
                          <a:spcPct val="150000"/>
                        </a:lnSpc>
                        <a:buNone/>
                      </a:pPr>
                      <a:r>
                        <a:rPr b="1" lang="tr-TR" sz="1200" spc="-1" strike="noStrike">
                          <a:solidFill>
                            <a:srgbClr val="000000"/>
                          </a:solidFill>
                          <a:latin typeface="Courier New"/>
                          <a:ea typeface="Times New Roman"/>
                        </a:rPr>
                        <a:t>Kalanı al, aktar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ff5ef"/>
                    </a:solid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 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anchor="t">
                      <a:noAutofit/>
                    </a:bodyPr>
                    <a:p>
                      <a:pPr>
                        <a:lnSpc>
                          <a:spcPct val="150000"/>
                        </a:lnSpc>
                        <a:buNone/>
                      </a:pPr>
                      <a:r>
                        <a:rPr b="1" lang="tr-TR" sz="1200" spc="-1" strike="noStrike">
                          <a:solidFill>
                            <a:srgbClr val="000000"/>
                          </a:solidFill>
                          <a:latin typeface="Courier New"/>
                          <a:ea typeface="Times New Roman"/>
                        </a:rPr>
                        <a:t>Sola kaydır, aktar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ff5ef"/>
                    </a:solid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&lt;&lt;=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A&lt;&lt;=B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A=A&lt;&lt;B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anchor="t">
                      <a:noAutofit/>
                    </a:bodyPr>
                    <a:p>
                      <a:pPr>
                        <a:lnSpc>
                          <a:spcPct val="150000"/>
                        </a:lnSpc>
                        <a:buNone/>
                      </a:pPr>
                      <a:r>
                        <a:rPr b="1" lang="tr-TR" sz="1200" spc="-1" strike="noStrike">
                          <a:solidFill>
                            <a:srgbClr val="000000"/>
                          </a:solidFill>
                          <a:latin typeface="Courier New"/>
                          <a:ea typeface="Times New Roman"/>
                        </a:rPr>
                        <a:t>Sağa kaydır, aktar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ff5ef"/>
                    </a:solid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&gt;&gt;=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A&gt;&gt;=B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A=A&gt;&gt;B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anchor="t">
                      <a:noAutofit/>
                    </a:bodyPr>
                    <a:p>
                      <a:pPr>
                        <a:lnSpc>
                          <a:spcPct val="150000"/>
                        </a:lnSpc>
                        <a:buNone/>
                      </a:pPr>
                      <a:r>
                        <a:rPr b="1" lang="tr-TR" sz="1200" spc="-1" strike="noStrike">
                          <a:solidFill>
                            <a:srgbClr val="000000"/>
                          </a:solidFill>
                          <a:latin typeface="Courier New"/>
                          <a:ea typeface="Times New Roman"/>
                        </a:rPr>
                        <a:t>Aktar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ff5ef"/>
                    </a:solid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3373</TotalTime>
  <Application>LibreOffice/7.3.5.2$Linux_X86_64 LibreOffice_project/30$Build-2</Application>
  <AppVersion>15.0000</AppVersion>
  <Words>2088</Words>
  <Paragraphs>523</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2011-07-21T11:46:54Z</dcterms:created>
  <dc:creator>Microsoft</dc:creator>
  <dc:description/>
  <dc:language>en-US</dc:language>
  <cp:lastModifiedBy/>
  <dcterms:modified xsi:type="dcterms:W3CDTF">2022-08-28T12:41:49Z</dcterms:modified>
  <cp:revision>334</cp:revision>
  <dc:subject/>
  <dc:title>NESNE YÖNELIMLI PROGRAMLAMA ve KAVRAMLARI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7</vt:i4>
  </property>
  <property fmtid="{D5CDD505-2E9C-101B-9397-08002B2CF9AE}" pid="3" name="PresentationFormat">
    <vt:lpwstr>Ekran Gösterisi (4:3)</vt:lpwstr>
  </property>
  <property fmtid="{D5CDD505-2E9C-101B-9397-08002B2CF9AE}" pid="4" name="Slides">
    <vt:i4>26</vt:i4>
  </property>
</Properties>
</file>