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27.wmf" ContentType="image/x-wmf"/>
  <Override PartName="/ppt/media/image26.wmf" ContentType="image/x-wmf"/>
  <Override PartName="/ppt/media/image24.wmf" ContentType="image/x-wmf"/>
  <Override PartName="/ppt/media/image23.wmf" ContentType="image/x-wmf"/>
  <Override PartName="/ppt/media/image22.wmf" ContentType="image/x-wmf"/>
  <Override PartName="/ppt/media/image21.wmf" ContentType="image/x-wmf"/>
  <Override PartName="/ppt/media/image19.wmf" ContentType="image/x-wmf"/>
  <Override PartName="/ppt/media/image17.wmf" ContentType="image/x-wmf"/>
  <Override PartName="/ppt/media/image9.png" ContentType="image/png"/>
  <Override PartName="/ppt/media/image8.png" ContentType="image/png"/>
  <Override PartName="/ppt/media/image13.png" ContentType="image/png"/>
  <Override PartName="/ppt/media/image33.wmf" ContentType="image/x-wmf"/>
  <Override PartName="/ppt/media/image16.png" ContentType="image/png"/>
  <Override PartName="/ppt/media/image30.wmf" ContentType="image/x-wmf"/>
  <Override PartName="/ppt/media/image10.png" ContentType="image/png"/>
  <Override PartName="/ppt/media/image31.wmf" ContentType="image/x-wmf"/>
  <Override PartName="/ppt/media/image11.png" ContentType="image/png"/>
  <Override PartName="/ppt/media/image36.wmf" ContentType="image/x-wmf"/>
  <Override PartName="/ppt/media/image6.wmf" ContentType="image/x-wmf"/>
  <Override PartName="/ppt/media/image32.wmf" ContentType="image/x-wmf"/>
  <Override PartName="/ppt/media/image7.wmf" ContentType="image/x-wmf"/>
  <Override PartName="/ppt/media/image12.png" ContentType="image/png"/>
  <Override PartName="/ppt/media/image34.wmf" ContentType="image/x-wmf"/>
  <Override PartName="/ppt/media/image14.png" ContentType="image/png"/>
  <Override PartName="/ppt/media/image35.wmf" ContentType="image/x-wmf"/>
  <Override PartName="/ppt/media/image28.wmf" ContentType="image/x-wmf"/>
  <Override PartName="/ppt/media/image3.jpeg" ContentType="image/jpeg"/>
  <Override PartName="/ppt/media/image5.png" ContentType="image/png"/>
  <Override PartName="/ppt/media/image4.png" ContentType="image/png"/>
  <Override PartName="/ppt/media/image25.wmf" ContentType="image/x-wmf"/>
  <Override PartName="/ppt/media/image29.wmf" ContentType="image/x-wmf"/>
  <Override PartName="/ppt/media/image1.png" ContentType="image/png"/>
  <Override PartName="/ppt/media/image15.wmf" ContentType="image/x-wmf"/>
  <Override PartName="/ppt/media/image2.jpeg" ContentType="image/jpeg"/>
  <Override PartName="/ppt/media/image18.wmf" ContentType="image/x-wmf"/>
  <Override PartName="/ppt/media/image20.wmf" ContentType="image/x-wmf"/>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tr-TR" sz="1800" spc="-1" strike="noStrike">
                <a:solidFill>
                  <a:srgbClr val="000000"/>
                </a:solidFill>
                <a:latin typeface="Trebuchet MS"/>
              </a:rPr>
              <a:t>Click to move the slide</a:t>
            </a:r>
            <a:endParaRPr b="0" lang="tr-TR" sz="1800" spc="-1" strike="noStrike">
              <a:solidFill>
                <a:srgbClr val="000000"/>
              </a:solidFill>
              <a:latin typeface="Trebuchet MS"/>
            </a:endParaRPr>
          </a:p>
        </p:txBody>
      </p:sp>
      <p:sp>
        <p:nvSpPr>
          <p:cNvPr id="23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3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32"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33"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34"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68188AA6-C1EF-4EB2-BBF1-F31DEF21DA4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sldImg"/>
          </p:nvPr>
        </p:nvSpPr>
        <p:spPr>
          <a:xfrm>
            <a:off x="1143000" y="685800"/>
            <a:ext cx="4571640" cy="3428640"/>
          </a:xfrm>
          <a:prstGeom prst="rect">
            <a:avLst/>
          </a:prstGeom>
          <a:ln w="0">
            <a:noFill/>
          </a:ln>
        </p:spPr>
      </p:sp>
      <p:sp>
        <p:nvSpPr>
          <p:cNvPr id="636" name="PlaceHolder 2"/>
          <p:cNvSpPr>
            <a:spLocks noGrp="1"/>
          </p:cNvSpPr>
          <p:nvPr>
            <p:ph type="body"/>
          </p:nvPr>
        </p:nvSpPr>
        <p:spPr>
          <a:xfrm>
            <a:off x="685800" y="4343400"/>
            <a:ext cx="5486040" cy="4114440"/>
          </a:xfrm>
          <a:prstGeom prst="rect">
            <a:avLst/>
          </a:prstGeom>
          <a:noFill/>
          <a:ln w="0">
            <a:noFill/>
          </a:ln>
        </p:spPr>
        <p:txBody>
          <a:bodyPr anchor="t">
            <a:normAutofit/>
          </a:bodyPr>
          <a:p>
            <a:endParaRPr b="0" lang="en-US" sz="2000" spc="-1" strike="noStrike">
              <a:latin typeface="Arial"/>
            </a:endParaRPr>
          </a:p>
        </p:txBody>
      </p:sp>
      <p:sp>
        <p:nvSpPr>
          <p:cNvPr id="637" name="PlaceHolder 3"/>
          <p:cNvSpPr>
            <a:spLocks noGrp="1"/>
          </p:cNvSpPr>
          <p:nvPr>
            <p:ph type="sldNum" idx="28"/>
          </p:nvPr>
        </p:nvSpPr>
        <p:spPr>
          <a:xfrm>
            <a:off x="3884760" y="8685360"/>
            <a:ext cx="2971440" cy="456840"/>
          </a:xfrm>
          <a:prstGeom prst="rect">
            <a:avLst/>
          </a:prstGeom>
          <a:noFill/>
          <a:ln w="0">
            <a:noFill/>
          </a:ln>
        </p:spPr>
        <p:txBody>
          <a:bodyPr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6D960B91-8514-4B37-957A-C96E96545E85}"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80CB486-197A-48CC-8234-2DDD6093FF86}"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3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8F5F181-FD06-4270-A378-53EC6225652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3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4DF0DAD-4F8C-4921-B043-0F48226225C7}"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4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9AB3ACF-FA28-4507-A61E-0ED761D4294D}"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8A2D6736-FD7F-4D8A-BA78-4C2D73E39E26}"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5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A891B94-61A9-42CD-A607-67C3FAC33D8D}"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6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DB6319E-E84A-4392-8107-8B488A56B49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6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5BE97DB-B6A0-4114-911C-ACCD939D45AE}"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C3023CA-B311-40C1-A356-DEE0E5F6200D}"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793160" y="4372200"/>
            <a:ext cx="65120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F445256-FF7F-4AA7-A36B-F8C4EE408983}"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5D5008E-0B59-4472-878D-0B60E7DC5B8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30BC171-95BD-4323-8D92-3E819FC4ADB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7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C4C66BC-3F7B-4553-BF88-12192910268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7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E7BD003-1C50-4A9B-99CE-01237F6E855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8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8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F4FADE6-4C04-4171-B00E-A66CF07F177C}"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8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8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8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8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74DA33A-60B5-4E01-8D3B-076561ACFCAC}"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8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8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204ABB1-60A5-4664-B8D6-323A1FF2EE90}"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249B66FD-2E90-42D6-AE32-0F86D1EE5EB2}"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0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58DBF17-11F5-47D2-9C16-16D9FB077457}"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0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C149F66A-C3B0-46CA-B583-92EFC8FCE270}"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0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0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DF61D98B-B0D6-4A0C-8071-4FA0930C7C1F}"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249C56D7-3A8C-46C9-BA96-3DD0B9768E97}"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ED31ADD-52FD-41DD-95E8-0E7C8E71075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1793160" y="4372200"/>
            <a:ext cx="65120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1549F716-BC00-4516-A59D-049FEED22DFC}"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1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1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1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6A5C61C-2514-4CC7-8EFB-B209AB354B51}"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1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1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1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52A57185-C091-46F8-8838-6845B454E8DD}"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2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2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F43037B-AB3B-4468-A00D-3E563805ADF8}"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2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2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C8BD9ED5-D11C-47E9-98BF-4ECE88E6975B}"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2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D5CD36E1-EDB2-45B8-BF3C-12D73E395410}"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3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3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8F067287-0C9B-4C1D-B375-C469415653EE}"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2864C8C2-3C6A-41AF-9BF6-94B82A99C4FD}"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4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76D18AB-9EB0-4879-AB37-F8667AA1A5B9}"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5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275D9921-CF6D-4E66-B8E7-A3FB3CD03D93}"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96C68D3-1822-4690-9A2B-89383246807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5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5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52A49038-889A-4648-ABCB-A2F4A8BD1141}"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01EC8E31-8AD2-4CA9-AF39-54CA8DD1B0A8}"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1793160" y="4372200"/>
            <a:ext cx="65120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9E35AB02-D308-435B-813E-00A4818736C8}"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5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6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D1F24E3-7ADB-4FFB-BB14-8586BA97DF48}"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6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6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6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E91E31DE-A8D9-4ACB-A3B6-60921867AC1F}"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6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6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6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BA67F8B9-F9BA-4E11-A919-C3940072F05B}"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7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7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22E4F4E2-7E14-489B-ACDB-B722EB3D0245}"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7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7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7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7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0BDD8402-A8B9-4829-B6D6-5EBCD8F5422B}"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7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7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8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8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8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8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35B2FFB4-C5CB-4CF9-8BB0-96DD04159723}"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7A93AA37-6E1D-4DE9-8BC1-F5C76D8B63AA}"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03ACCA8-4E88-4ADC-8CCF-0BD9D7EA20C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9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6D119D4E-3E3A-4555-AA08-D8241D564A65}"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9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E25594ED-CC26-4DBC-868A-DD6AB6B25A7C}"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19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19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6D4EF4A7-F88D-4F42-93FA-97C19A661345}"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A29267A1-C01D-42C4-BFDC-A2736EEBCCD2}"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1793160" y="4372200"/>
            <a:ext cx="65120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5F7433BB-5D10-4EFE-940B-2F3425F075CE}"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0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0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1D62C4F9-7510-4F9E-BE28-2F2745C2BF89}"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0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0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0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6EBC7C75-2768-43AB-BF51-1687C94FEECA}"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1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1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1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BC8B59EB-4EF5-4EE9-A89B-CB84257D3443}"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1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1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5068E9BA-1885-43CE-BEAF-7A98CED245D5}"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1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8A2D63AD-E100-484E-8EB3-8F8120515287}" type="slidenum">
              <a:t>&lt;#&gt;</a:t>
            </a:fld>
          </a:p>
        </p:txBody>
      </p:sp>
      <p:sp>
        <p:nvSpPr>
          <p:cNvPr id="9" name="PlaceHolder 8"/>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1793160" y="4372200"/>
            <a:ext cx="65120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9A0A575-6C76-49AD-A081-42F4B8CB9DA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2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2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B4D12087-A990-4FD6-BD44-2C984089E86A}" type="slidenum">
              <a:t>&lt;#&gt;</a:t>
            </a:fld>
          </a:p>
        </p:txBody>
      </p:sp>
      <p:sp>
        <p:nvSpPr>
          <p:cNvPr id="11" name="PlaceHolder 10"/>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2491C7C-49AA-4B17-BDA5-248C531639A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2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2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8A4134A-6C6E-4B68-973C-E86AE4AFC63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793160" y="4372200"/>
            <a:ext cx="6512040" cy="1142640"/>
          </a:xfrm>
          <a:prstGeom prst="rect">
            <a:avLst/>
          </a:prstGeom>
          <a:noFill/>
          <a:ln w="0">
            <a:noFill/>
          </a:ln>
        </p:spPr>
        <p:txBody>
          <a:bodyPr lIns="0" rIns="0" tIns="0" bIns="0" anchor="ctr">
            <a:noAutofit/>
          </a:bodyPr>
          <a:p>
            <a:endParaRPr b="0" lang="tr-TR" sz="1800" spc="-1" strike="noStrike">
              <a:solidFill>
                <a:srgbClr val="000000"/>
              </a:solidFill>
              <a:latin typeface="Trebuchet MS"/>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3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tr-TR" sz="22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DACB641-7D16-4433-B0BE-D28A3C25B972}"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0" name="Rectangle 6" hidden="1"/>
          <p:cNvSpPr/>
          <p:nvPr/>
        </p:nvSpPr>
        <p:spPr>
          <a:xfrm>
            <a:off x="0" y="5105520"/>
            <a:ext cx="9143640" cy="17521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 name="Rectangle 7" hidden="1"/>
          <p:cNvSpPr/>
          <p:nvPr/>
        </p:nvSpPr>
        <p:spPr>
          <a:xfrm>
            <a:off x="0" y="0"/>
            <a:ext cx="9143640" cy="510516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2" name="Rectangle 8" hidden="1"/>
          <p:cNvSpPr/>
          <p:nvPr/>
        </p:nvSpPr>
        <p:spPr>
          <a:xfrm>
            <a:off x="0" y="3768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 name="Oval 9" hidden="1"/>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4" name="Rectangle 10"/>
          <p:cNvSpPr/>
          <p:nvPr/>
        </p:nvSpPr>
        <p:spPr>
          <a:xfrm>
            <a:off x="0" y="3866760"/>
            <a:ext cx="9143640" cy="299088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 name="Rectangle 11"/>
          <p:cNvSpPr/>
          <p:nvPr/>
        </p:nvSpPr>
        <p:spPr>
          <a:xfrm>
            <a:off x="0" y="0"/>
            <a:ext cx="9143640" cy="386640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6" name="Rectangle 12"/>
          <p:cNvSpPr/>
          <p:nvPr/>
        </p:nvSpPr>
        <p:spPr>
          <a:xfrm>
            <a:off x="0" y="2652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7" name="Oval 13"/>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8" name="PlaceHolder 1"/>
          <p:cNvSpPr>
            <a:spLocks noGrp="1"/>
          </p:cNvSpPr>
          <p:nvPr>
            <p:ph type="dt" idx="1"/>
          </p:nvPr>
        </p:nvSpPr>
        <p:spPr>
          <a:xfrm>
            <a:off x="6172200" y="6172200"/>
            <a:ext cx="2514240" cy="364680"/>
          </a:xfrm>
          <a:prstGeom prst="rect">
            <a:avLst/>
          </a:prstGeom>
          <a:noFill/>
          <a:ln w="0">
            <a:noFill/>
          </a:ln>
        </p:spPr>
        <p:txBody>
          <a:bodyPr anchor="ctr">
            <a:noAutofit/>
          </a:bodyPr>
          <a:lstStyle>
            <a:lvl1pPr algn="r">
              <a:lnSpc>
                <a:spcPct val="100000"/>
              </a:lnSpc>
              <a:buNone/>
              <a:defRPr b="1" lang="tr-TR" sz="1100" spc="-1" strike="noStrike">
                <a:solidFill>
                  <a:srgbClr val="808080"/>
                </a:solidFill>
                <a:latin typeface="Trebuchet MS"/>
              </a:defRPr>
            </a:lvl1pPr>
          </a:lstStyle>
          <a:p>
            <a:pPr algn="r">
              <a:lnSpc>
                <a:spcPct val="100000"/>
              </a:lnSpc>
              <a:buNone/>
            </a:pPr>
            <a:r>
              <a:rPr b="1" lang="tr-TR" sz="1100" spc="-1" strike="noStrike">
                <a:solidFill>
                  <a:srgbClr val="808080"/>
                </a:solidFill>
                <a:latin typeface="Trebuchet MS"/>
              </a:rPr>
              <a:t>&lt;date/time&gt;</a:t>
            </a:r>
            <a:endParaRPr b="0" lang="en-US" sz="1100" spc="-1" strike="noStrike">
              <a:latin typeface="Times New Roman"/>
            </a:endParaRPr>
          </a:p>
        </p:txBody>
      </p:sp>
      <p:sp>
        <p:nvSpPr>
          <p:cNvPr id="9" name="PlaceHolder 2"/>
          <p:cNvSpPr>
            <a:spLocks noGrp="1"/>
          </p:cNvSpPr>
          <p:nvPr>
            <p:ph type="ftr" idx="2"/>
          </p:nvPr>
        </p:nvSpPr>
        <p:spPr>
          <a:xfrm>
            <a:off x="457200" y="6172200"/>
            <a:ext cx="33523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0" name="PlaceHolder 3"/>
          <p:cNvSpPr>
            <a:spLocks noGrp="1"/>
          </p:cNvSpPr>
          <p:nvPr>
            <p:ph type="sldNum" idx="3"/>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44787688-7145-47FC-89CD-8B45927EDEC1}"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1" name="PlaceHolder 4"/>
          <p:cNvSpPr>
            <a:spLocks noGrp="1"/>
          </p:cNvSpPr>
          <p:nvPr>
            <p:ph type="title"/>
          </p:nvPr>
        </p:nvSpPr>
        <p:spPr>
          <a:xfrm>
            <a:off x="817560" y="3132360"/>
            <a:ext cx="7175160" cy="1792800"/>
          </a:xfrm>
          <a:prstGeom prst="rect">
            <a:avLst/>
          </a:prstGeom>
          <a:noFill/>
          <a:ln w="0">
            <a:noFill/>
          </a:ln>
        </p:spPr>
        <p:txBody>
          <a:bodyPr anchor="t">
            <a:noAutofit/>
          </a:bodyPr>
          <a:p>
            <a:pPr marL="640080" indent="-457200">
              <a:lnSpc>
                <a:spcPct val="100000"/>
              </a:lnSpc>
              <a:buClr>
                <a:srgbClr val="c3260c"/>
              </a:buClr>
              <a:buSzPct val="128000"/>
              <a:buFont typeface="Georgia"/>
              <a:buChar char="*"/>
            </a:pPr>
            <a:r>
              <a:rPr b="1" lang="tr-TR" sz="5400" spc="-1" strike="noStrike">
                <a:latin typeface="Trebuchet MS"/>
              </a:rPr>
              <a:t>A</a:t>
            </a:r>
            <a:r>
              <a:rPr b="1" lang="tr-TR" sz="5400" spc="-1" strike="noStrike">
                <a:latin typeface="Trebuchet MS"/>
              </a:rPr>
              <a:t>s</a:t>
            </a:r>
            <a:r>
              <a:rPr b="1" lang="tr-TR" sz="5400" spc="-1" strike="noStrike">
                <a:latin typeface="Trebuchet MS"/>
              </a:rPr>
              <a:t>ı</a:t>
            </a:r>
            <a:r>
              <a:rPr b="1" lang="tr-TR" sz="5400" spc="-1" strike="noStrike">
                <a:latin typeface="Trebuchet MS"/>
              </a:rPr>
              <a:t>l</a:t>
            </a:r>
            <a:r>
              <a:rPr b="1" lang="tr-TR" sz="5400" spc="-1" strike="noStrike">
                <a:latin typeface="Trebuchet MS"/>
              </a:rPr>
              <a:t> </a:t>
            </a:r>
            <a:r>
              <a:rPr b="1" lang="tr-TR" sz="5400" spc="-1" strike="noStrike">
                <a:latin typeface="Trebuchet MS"/>
              </a:rPr>
              <a:t>b</a:t>
            </a:r>
            <a:r>
              <a:rPr b="1" lang="tr-TR" sz="5400" spc="-1" strike="noStrike">
                <a:latin typeface="Trebuchet MS"/>
              </a:rPr>
              <a:t>a</a:t>
            </a:r>
            <a:r>
              <a:rPr b="1" lang="tr-TR" sz="5400" spc="-1" strike="noStrike">
                <a:latin typeface="Trebuchet MS"/>
              </a:rPr>
              <a:t>ş</a:t>
            </a:r>
            <a:r>
              <a:rPr b="1" lang="tr-TR" sz="5400" spc="-1" strike="noStrike">
                <a:latin typeface="Trebuchet MS"/>
              </a:rPr>
              <a:t>l</a:t>
            </a:r>
            <a:r>
              <a:rPr b="1" lang="tr-TR" sz="5400" spc="-1" strike="noStrike">
                <a:latin typeface="Trebuchet MS"/>
              </a:rPr>
              <a:t>ı</a:t>
            </a:r>
            <a:r>
              <a:rPr b="1" lang="tr-TR" sz="5400" spc="-1" strike="noStrike">
                <a:latin typeface="Trebuchet MS"/>
              </a:rPr>
              <a:t>k</a:t>
            </a:r>
            <a:r>
              <a:rPr b="1" lang="tr-TR" sz="5400" spc="-1" strike="noStrike">
                <a:latin typeface="Trebuchet MS"/>
              </a:rPr>
              <a:t> </a:t>
            </a:r>
            <a:r>
              <a:rPr b="1" lang="tr-TR" sz="5400" spc="-1" strike="noStrike">
                <a:latin typeface="Trebuchet MS"/>
              </a:rPr>
              <a:t>s</a:t>
            </a:r>
            <a:r>
              <a:rPr b="1" lang="tr-TR" sz="5400" spc="-1" strike="noStrike">
                <a:latin typeface="Trebuchet MS"/>
              </a:rPr>
              <a:t>t</a:t>
            </a:r>
            <a:r>
              <a:rPr b="1" lang="tr-TR" sz="5400" spc="-1" strike="noStrike">
                <a:latin typeface="Trebuchet MS"/>
              </a:rPr>
              <a:t>i</a:t>
            </a:r>
            <a:r>
              <a:rPr b="1" lang="tr-TR" sz="5400" spc="-1" strike="noStrike">
                <a:latin typeface="Trebuchet MS"/>
              </a:rPr>
              <a:t>l</a:t>
            </a:r>
            <a:r>
              <a:rPr b="1" lang="tr-TR" sz="5400" spc="-1" strike="noStrike">
                <a:latin typeface="Trebuchet MS"/>
              </a:rPr>
              <a:t>i</a:t>
            </a:r>
            <a:r>
              <a:rPr b="1" lang="tr-TR" sz="5400" spc="-1" strike="noStrike">
                <a:latin typeface="Trebuchet MS"/>
              </a:rPr>
              <a:t> </a:t>
            </a:r>
            <a:r>
              <a:rPr b="1" lang="tr-TR" sz="5400" spc="-1" strike="noStrike">
                <a:latin typeface="Trebuchet MS"/>
              </a:rPr>
              <a:t>i</a:t>
            </a:r>
            <a:r>
              <a:rPr b="1" lang="tr-TR" sz="5400" spc="-1" strike="noStrike">
                <a:latin typeface="Trebuchet MS"/>
              </a:rPr>
              <a:t>ç</a:t>
            </a:r>
            <a:r>
              <a:rPr b="1" lang="tr-TR" sz="5400" spc="-1" strike="noStrike">
                <a:latin typeface="Trebuchet MS"/>
              </a:rPr>
              <a:t>i</a:t>
            </a:r>
            <a:r>
              <a:rPr b="1" lang="tr-TR" sz="5400" spc="-1" strike="noStrike">
                <a:latin typeface="Trebuchet MS"/>
              </a:rPr>
              <a:t>n</a:t>
            </a:r>
            <a:r>
              <a:rPr b="1" lang="tr-TR" sz="5400" spc="-1" strike="noStrike">
                <a:latin typeface="Trebuchet MS"/>
              </a:rPr>
              <a:t> </a:t>
            </a:r>
            <a:r>
              <a:rPr b="1" lang="tr-TR" sz="5400" spc="-1" strike="noStrike">
                <a:latin typeface="Trebuchet MS"/>
              </a:rPr>
              <a:t>t</a:t>
            </a:r>
            <a:r>
              <a:rPr b="1" lang="tr-TR" sz="5400" spc="-1" strike="noStrike">
                <a:latin typeface="Trebuchet MS"/>
              </a:rPr>
              <a:t>ı</a:t>
            </a:r>
            <a:r>
              <a:rPr b="1" lang="tr-TR" sz="5400" spc="-1" strike="noStrike">
                <a:latin typeface="Trebuchet MS"/>
              </a:rPr>
              <a:t>k</a:t>
            </a:r>
            <a:r>
              <a:rPr b="1" lang="tr-TR" sz="5400" spc="-1" strike="noStrike">
                <a:latin typeface="Trebuchet MS"/>
              </a:rPr>
              <a:t>l</a:t>
            </a:r>
            <a:r>
              <a:rPr b="1" lang="tr-TR" sz="5400" spc="-1" strike="noStrike">
                <a:latin typeface="Trebuchet MS"/>
              </a:rPr>
              <a:t>a</a:t>
            </a:r>
            <a:r>
              <a:rPr b="1" lang="tr-TR" sz="5400" spc="-1" strike="noStrike">
                <a:latin typeface="Trebuchet MS"/>
              </a:rPr>
              <a:t>t</a:t>
            </a:r>
            <a:r>
              <a:rPr b="1" lang="tr-TR" sz="5400" spc="-1" strike="noStrike">
                <a:latin typeface="Trebuchet MS"/>
              </a:rPr>
              <a:t>ı</a:t>
            </a:r>
            <a:r>
              <a:rPr b="1" lang="tr-TR" sz="5400" spc="-1" strike="noStrike">
                <a:latin typeface="Trebuchet MS"/>
              </a:rPr>
              <a:t>n</a:t>
            </a:r>
            <a:endParaRPr b="0" lang="tr-TR" sz="5400" spc="-1" strike="noStrike">
              <a:solidFill>
                <a:srgbClr val="000000"/>
              </a:solidFill>
              <a:latin typeface="Trebuchet MS"/>
            </a:endParaRPr>
          </a:p>
        </p:txBody>
      </p:sp>
      <p:sp>
        <p:nvSpPr>
          <p:cNvPr id="1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2200" spc="-1" strike="noStrike">
                <a:solidFill>
                  <a:srgbClr val="404040"/>
                </a:solidFill>
                <a:latin typeface="Trebuchet MS"/>
              </a:rPr>
              <a:t>Click to edit the outline text format</a:t>
            </a:r>
            <a:endParaRPr b="0" lang="tr-TR" sz="22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tr-TR" sz="1800" spc="-1" strike="noStrike">
                <a:solidFill>
                  <a:srgbClr val="404040"/>
                </a:solidFill>
                <a:latin typeface="Trebuchet MS"/>
              </a:rPr>
              <a:t>Second Outline Level</a:t>
            </a:r>
            <a:endParaRPr b="0" lang="tr-TR" sz="18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tr-TR" sz="1600" spc="-1" strike="noStrike">
                <a:solidFill>
                  <a:srgbClr val="404040"/>
                </a:solidFill>
                <a:latin typeface="Trebuchet MS"/>
              </a:rPr>
              <a:t>Third Outline Level</a:t>
            </a:r>
            <a:endParaRPr b="0" lang="tr-TR" sz="16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tr-TR" sz="1400" spc="-1" strike="noStrike">
                <a:solidFill>
                  <a:srgbClr val="404040"/>
                </a:solidFill>
                <a:latin typeface="Trebuchet MS"/>
              </a:rPr>
              <a:t>Fourth Outline Level</a:t>
            </a:r>
            <a:endParaRPr b="0" lang="tr-TR" sz="14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tr-TR" sz="2000" spc="-1" strike="noStrike">
                <a:solidFill>
                  <a:srgbClr val="404040"/>
                </a:solidFill>
                <a:latin typeface="Trebuchet MS"/>
              </a:rPr>
              <a:t>Fifth Outline Level</a:t>
            </a:r>
            <a:endParaRPr b="0" lang="tr-TR"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tr-TR" sz="2000" spc="-1" strike="noStrike">
                <a:solidFill>
                  <a:srgbClr val="404040"/>
                </a:solidFill>
                <a:latin typeface="Trebuchet MS"/>
              </a:rPr>
              <a:t>Sixth Outline Level</a:t>
            </a:r>
            <a:endParaRPr b="0" lang="tr-TR"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tr-TR" sz="2000" spc="-1" strike="noStrike">
                <a:solidFill>
                  <a:srgbClr val="404040"/>
                </a:solidFill>
                <a:latin typeface="Trebuchet MS"/>
              </a:rPr>
              <a:t>Seventh Outline Level</a:t>
            </a:r>
            <a:endParaRPr b="0" lang="tr-TR"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49" name="Rectangle 6"/>
          <p:cNvSpPr/>
          <p:nvPr/>
        </p:nvSpPr>
        <p:spPr>
          <a:xfrm>
            <a:off x="0" y="5105520"/>
            <a:ext cx="9143640" cy="17521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0" name="Rectangle 7"/>
          <p:cNvSpPr/>
          <p:nvPr/>
        </p:nvSpPr>
        <p:spPr>
          <a:xfrm>
            <a:off x="0" y="0"/>
            <a:ext cx="9143640" cy="510516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1" name="Rectangle 8"/>
          <p:cNvSpPr/>
          <p:nvPr/>
        </p:nvSpPr>
        <p:spPr>
          <a:xfrm>
            <a:off x="0" y="3768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52" name="Oval 9"/>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3" name="PlaceHolder 1"/>
          <p:cNvSpPr>
            <a:spLocks noGrp="1"/>
          </p:cNvSpPr>
          <p:nvPr>
            <p:ph type="dt" idx="4"/>
          </p:nvPr>
        </p:nvSpPr>
        <p:spPr>
          <a:xfrm>
            <a:off x="6172200" y="6172200"/>
            <a:ext cx="2514240" cy="364680"/>
          </a:xfrm>
          <a:prstGeom prst="rect">
            <a:avLst/>
          </a:prstGeom>
          <a:noFill/>
          <a:ln w="0">
            <a:noFill/>
          </a:ln>
        </p:spPr>
        <p:txBody>
          <a:bodyPr anchor="ctr">
            <a:noAutofit/>
          </a:bodyPr>
          <a:lstStyle>
            <a:lvl1pPr algn="r">
              <a:lnSpc>
                <a:spcPct val="100000"/>
              </a:lnSpc>
              <a:buNone/>
              <a:defRPr b="1" lang="tr-TR" sz="1100" spc="-1" strike="noStrike">
                <a:solidFill>
                  <a:srgbClr val="808080"/>
                </a:solidFill>
                <a:latin typeface="Trebuchet MS"/>
              </a:defRPr>
            </a:lvl1pPr>
          </a:lstStyle>
          <a:p>
            <a:pPr algn="r">
              <a:lnSpc>
                <a:spcPct val="100000"/>
              </a:lnSpc>
              <a:buNone/>
            </a:pPr>
            <a:r>
              <a:rPr b="1" lang="tr-TR" sz="1100" spc="-1" strike="noStrike">
                <a:solidFill>
                  <a:srgbClr val="808080"/>
                </a:solidFill>
                <a:latin typeface="Trebuchet MS"/>
              </a:rPr>
              <a:t>&lt;date/time&gt;</a:t>
            </a:r>
            <a:endParaRPr b="0" lang="en-US" sz="1100" spc="-1" strike="noStrike">
              <a:latin typeface="Times New Roman"/>
            </a:endParaRPr>
          </a:p>
        </p:txBody>
      </p:sp>
      <p:sp>
        <p:nvSpPr>
          <p:cNvPr id="54" name="PlaceHolder 2"/>
          <p:cNvSpPr>
            <a:spLocks noGrp="1"/>
          </p:cNvSpPr>
          <p:nvPr>
            <p:ph type="ftr" idx="5"/>
          </p:nvPr>
        </p:nvSpPr>
        <p:spPr>
          <a:xfrm>
            <a:off x="457200" y="6172200"/>
            <a:ext cx="33523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5" name="PlaceHolder 3"/>
          <p:cNvSpPr>
            <a:spLocks noGrp="1"/>
          </p:cNvSpPr>
          <p:nvPr>
            <p:ph type="sldNum" idx="6"/>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BB149197-C894-4328-A0A8-7BACE7BB8038}"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56" name="PlaceHolder 4"/>
          <p:cNvSpPr>
            <a:spLocks noGrp="1"/>
          </p:cNvSpPr>
          <p:nvPr>
            <p:ph type="title"/>
          </p:nvPr>
        </p:nvSpPr>
        <p:spPr>
          <a:xfrm>
            <a:off x="1793160" y="4372200"/>
            <a:ext cx="6512040" cy="1142640"/>
          </a:xfrm>
          <a:prstGeom prst="rect">
            <a:avLst/>
          </a:prstGeom>
          <a:noFill/>
          <a:ln w="0">
            <a:noFill/>
          </a:ln>
        </p:spPr>
        <p:txBody>
          <a:bodyPr anchor="t">
            <a:noAutofit/>
          </a:bodyPr>
          <a:p>
            <a:pPr marL="320040" indent="-320040" algn="r">
              <a:lnSpc>
                <a:spcPct val="100000"/>
              </a:lnSpc>
              <a:buClr>
                <a:srgbClr val="c3260c"/>
              </a:buClr>
              <a:buSzPct val="128000"/>
              <a:buFont typeface="Georgia"/>
              <a:buChar char="*"/>
            </a:pPr>
            <a:r>
              <a:rPr b="1" lang="tr-TR" sz="4600" spc="-1" strike="noStrike">
                <a:latin typeface="Trebuchet MS"/>
              </a:rPr>
              <a:t>Asıl başlık stili için </a:t>
            </a:r>
            <a:r>
              <a:rPr b="1" lang="tr-TR" sz="4600" spc="-1" strike="noStrike">
                <a:latin typeface="Trebuchet MS"/>
              </a:rPr>
              <a:t>tıklatın</a:t>
            </a:r>
            <a:endParaRPr b="0" lang="tr-TR" sz="4600" spc="-1" strike="noStrike">
              <a:solidFill>
                <a:srgbClr val="000000"/>
              </a:solidFill>
              <a:latin typeface="Trebuchet MS"/>
            </a:endParaRPr>
          </a:p>
        </p:txBody>
      </p:sp>
      <p:sp>
        <p:nvSpPr>
          <p:cNvPr id="57" name="PlaceHolder 5"/>
          <p:cNvSpPr>
            <a:spLocks noGrp="1"/>
          </p:cNvSpPr>
          <p:nvPr>
            <p:ph type="body"/>
          </p:nvPr>
        </p:nvSpPr>
        <p:spPr>
          <a:xfrm>
            <a:off x="1143000" y="731520"/>
            <a:ext cx="6400440" cy="3474360"/>
          </a:xfrm>
          <a:prstGeom prst="rect">
            <a:avLst/>
          </a:prstGeom>
          <a:noFill/>
          <a:ln w="0">
            <a:noFill/>
          </a:ln>
        </p:spPr>
        <p:txBody>
          <a:bodyPr anchor="t">
            <a:noAutofit/>
          </a:bodyPr>
          <a:p>
            <a:pPr marL="228600" indent="-182880">
              <a:lnSpc>
                <a:spcPct val="100000"/>
              </a:lnSpc>
              <a:spcBef>
                <a:spcPts val="439"/>
              </a:spcBef>
              <a:spcAft>
                <a:spcPts val="300"/>
              </a:spcAft>
              <a:buClr>
                <a:srgbClr val="c3260c"/>
              </a:buClr>
              <a:buSzPct val="130000"/>
              <a:buFont typeface="Georgia"/>
              <a:buChar char="*"/>
            </a:pPr>
            <a:r>
              <a:rPr b="0" lang="tr-TR" sz="2200" spc="-1" strike="noStrike">
                <a:solidFill>
                  <a:srgbClr val="404040"/>
                </a:solidFill>
                <a:latin typeface="Trebuchet MS"/>
              </a:rPr>
              <a:t>Asıl metin stillerini düzenlemek için tıklatın</a:t>
            </a:r>
            <a:endParaRPr b="0" lang="tr-TR" sz="2200" spc="-1" strike="noStrike">
              <a:solidFill>
                <a:srgbClr val="404040"/>
              </a:solidFill>
              <a:latin typeface="Trebuchet MS"/>
            </a:endParaRPr>
          </a:p>
          <a:p>
            <a:pPr lvl="1" marL="548640" indent="-182880">
              <a:lnSpc>
                <a:spcPct val="100000"/>
              </a:lnSpc>
              <a:spcBef>
                <a:spcPts val="400"/>
              </a:spcBef>
              <a:spcAft>
                <a:spcPts val="300"/>
              </a:spcAft>
              <a:buClr>
                <a:srgbClr val="c3260c"/>
              </a:buClr>
              <a:buSzPct val="130000"/>
              <a:buFont typeface="Georgia"/>
              <a:buChar char="*"/>
            </a:pPr>
            <a:r>
              <a:rPr b="0" lang="tr-TR" sz="2000" spc="-1" strike="noStrike">
                <a:solidFill>
                  <a:srgbClr val="404040"/>
                </a:solidFill>
                <a:latin typeface="Trebuchet MS"/>
              </a:rPr>
              <a:t>İkinci düzey</a:t>
            </a:r>
            <a:endParaRPr b="0" lang="tr-TR" sz="2000" spc="-1" strike="noStrike">
              <a:solidFill>
                <a:srgbClr val="404040"/>
              </a:solidFill>
              <a:latin typeface="Trebuchet MS"/>
            </a:endParaRPr>
          </a:p>
          <a:p>
            <a:pPr lvl="2" marL="822960" indent="-182880">
              <a:lnSpc>
                <a:spcPct val="100000"/>
              </a:lnSpc>
              <a:spcBef>
                <a:spcPts val="360"/>
              </a:spcBef>
              <a:spcAft>
                <a:spcPts val="300"/>
              </a:spcAft>
              <a:buClr>
                <a:srgbClr val="c3260c"/>
              </a:buClr>
              <a:buSzPct val="130000"/>
              <a:buFont typeface="Georgia"/>
              <a:buChar char="*"/>
            </a:pPr>
            <a:r>
              <a:rPr b="0" lang="tr-TR" sz="1800" spc="-1" strike="noStrike">
                <a:solidFill>
                  <a:srgbClr val="404040"/>
                </a:solidFill>
                <a:latin typeface="Trebuchet MS"/>
              </a:rPr>
              <a:t>Üçüncü düzey</a:t>
            </a:r>
            <a:endParaRPr b="0" lang="tr-TR" sz="1800" spc="-1" strike="noStrike">
              <a:solidFill>
                <a:srgbClr val="404040"/>
              </a:solidFill>
              <a:latin typeface="Trebuchet MS"/>
            </a:endParaRPr>
          </a:p>
          <a:p>
            <a:pPr lvl="3" marL="1097280" indent="-182880">
              <a:lnSpc>
                <a:spcPct val="100000"/>
              </a:lnSpc>
              <a:spcBef>
                <a:spcPts val="320"/>
              </a:spcBef>
              <a:spcAft>
                <a:spcPts val="300"/>
              </a:spcAft>
              <a:buClr>
                <a:srgbClr val="c3260c"/>
              </a:buClr>
              <a:buSzPct val="130000"/>
              <a:buFont typeface="Georgia"/>
              <a:buChar char="*"/>
            </a:pPr>
            <a:r>
              <a:rPr b="0" lang="tr-TR" sz="1600" spc="-1" strike="noStrike">
                <a:solidFill>
                  <a:srgbClr val="404040"/>
                </a:solidFill>
                <a:latin typeface="Trebuchet MS"/>
              </a:rPr>
              <a:t>Dördüncü düzey</a:t>
            </a:r>
            <a:endParaRPr b="0" lang="tr-TR" sz="1600" spc="-1" strike="noStrike">
              <a:solidFill>
                <a:srgbClr val="404040"/>
              </a:solidFill>
              <a:latin typeface="Trebuchet MS"/>
            </a:endParaRPr>
          </a:p>
          <a:p>
            <a:pPr lvl="4" marL="1389960" indent="-182880">
              <a:lnSpc>
                <a:spcPct val="100000"/>
              </a:lnSpc>
              <a:spcBef>
                <a:spcPts val="281"/>
              </a:spcBef>
              <a:spcAft>
                <a:spcPts val="300"/>
              </a:spcAft>
              <a:buClr>
                <a:srgbClr val="c3260c"/>
              </a:buClr>
              <a:buSzPct val="130000"/>
              <a:buFont typeface="Georgia"/>
              <a:buChar char="*"/>
            </a:pPr>
            <a:r>
              <a:rPr b="0" lang="tr-TR" sz="1400" spc="-1" strike="noStrike">
                <a:solidFill>
                  <a:srgbClr val="404040"/>
                </a:solidFill>
                <a:latin typeface="Trebuchet MS"/>
              </a:rPr>
              <a:t>Beşinci düzey</a:t>
            </a:r>
            <a:endParaRPr b="0" lang="tr-TR" sz="14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94" name="Rectangle 6"/>
          <p:cNvSpPr/>
          <p:nvPr/>
        </p:nvSpPr>
        <p:spPr>
          <a:xfrm>
            <a:off x="0" y="5105520"/>
            <a:ext cx="9143640" cy="17521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95" name="Rectangle 7"/>
          <p:cNvSpPr/>
          <p:nvPr/>
        </p:nvSpPr>
        <p:spPr>
          <a:xfrm>
            <a:off x="0" y="0"/>
            <a:ext cx="9143640" cy="510516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96" name="Rectangle 8"/>
          <p:cNvSpPr/>
          <p:nvPr/>
        </p:nvSpPr>
        <p:spPr>
          <a:xfrm>
            <a:off x="0" y="3768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7" name="Oval 9"/>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98" name="PlaceHolder 1"/>
          <p:cNvSpPr>
            <a:spLocks noGrp="1"/>
          </p:cNvSpPr>
          <p:nvPr>
            <p:ph type="dt" idx="7"/>
          </p:nvPr>
        </p:nvSpPr>
        <p:spPr>
          <a:xfrm>
            <a:off x="6172200" y="6172200"/>
            <a:ext cx="2514240" cy="364680"/>
          </a:xfrm>
          <a:prstGeom prst="rect">
            <a:avLst/>
          </a:prstGeom>
          <a:noFill/>
          <a:ln w="0">
            <a:noFill/>
          </a:ln>
        </p:spPr>
        <p:txBody>
          <a:bodyPr anchor="ctr">
            <a:noAutofit/>
          </a:bodyPr>
          <a:lstStyle>
            <a:lvl1pPr algn="r">
              <a:lnSpc>
                <a:spcPct val="100000"/>
              </a:lnSpc>
              <a:buNone/>
              <a:defRPr b="1" lang="tr-TR" sz="1100" spc="-1" strike="noStrike">
                <a:solidFill>
                  <a:srgbClr val="808080"/>
                </a:solidFill>
                <a:latin typeface="Trebuchet MS"/>
              </a:defRPr>
            </a:lvl1pPr>
          </a:lstStyle>
          <a:p>
            <a:pPr algn="r">
              <a:lnSpc>
                <a:spcPct val="100000"/>
              </a:lnSpc>
              <a:buNone/>
            </a:pPr>
            <a:r>
              <a:rPr b="1" lang="tr-TR" sz="1100" spc="-1" strike="noStrike">
                <a:solidFill>
                  <a:srgbClr val="808080"/>
                </a:solidFill>
                <a:latin typeface="Trebuchet MS"/>
              </a:rPr>
              <a:t>&lt;date/time&gt;</a:t>
            </a:r>
            <a:endParaRPr b="0" lang="en-US" sz="1100" spc="-1" strike="noStrike">
              <a:latin typeface="Times New Roman"/>
            </a:endParaRPr>
          </a:p>
        </p:txBody>
      </p:sp>
      <p:sp>
        <p:nvSpPr>
          <p:cNvPr id="99" name="PlaceHolder 2"/>
          <p:cNvSpPr>
            <a:spLocks noGrp="1"/>
          </p:cNvSpPr>
          <p:nvPr>
            <p:ph type="ftr" idx="8"/>
          </p:nvPr>
        </p:nvSpPr>
        <p:spPr>
          <a:xfrm>
            <a:off x="457200" y="6172200"/>
            <a:ext cx="33523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00" name="PlaceHolder 3"/>
          <p:cNvSpPr>
            <a:spLocks noGrp="1"/>
          </p:cNvSpPr>
          <p:nvPr>
            <p:ph type="sldNum" idx="9"/>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96ED5915-0FD1-48C9-8763-4B5B79C89235}"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01"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tr-TR" sz="1800" spc="-1" strike="noStrike">
                <a:solidFill>
                  <a:srgbClr val="000000"/>
                </a:solidFill>
                <a:latin typeface="Trebuchet MS"/>
              </a:rPr>
              <a:t>Click to edit the title text format</a:t>
            </a:r>
            <a:endParaRPr b="0" lang="tr-TR" sz="1800" spc="-1" strike="noStrike">
              <a:solidFill>
                <a:srgbClr val="000000"/>
              </a:solidFill>
              <a:latin typeface="Trebuchet MS"/>
            </a:endParaRPr>
          </a:p>
        </p:txBody>
      </p:sp>
      <p:sp>
        <p:nvSpPr>
          <p:cNvPr id="10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2200" spc="-1" strike="noStrike">
                <a:solidFill>
                  <a:srgbClr val="404040"/>
                </a:solidFill>
                <a:latin typeface="Trebuchet MS"/>
              </a:rPr>
              <a:t>Click to edit the outline text format</a:t>
            </a:r>
            <a:endParaRPr b="0" lang="tr-TR" sz="22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tr-TR" sz="1800" spc="-1" strike="noStrike">
                <a:solidFill>
                  <a:srgbClr val="404040"/>
                </a:solidFill>
                <a:latin typeface="Trebuchet MS"/>
              </a:rPr>
              <a:t>Second Outline Level</a:t>
            </a:r>
            <a:endParaRPr b="0" lang="tr-TR" sz="18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tr-TR" sz="1600" spc="-1" strike="noStrike">
                <a:solidFill>
                  <a:srgbClr val="404040"/>
                </a:solidFill>
                <a:latin typeface="Trebuchet MS"/>
              </a:rPr>
              <a:t>Third Outline Level</a:t>
            </a:r>
            <a:endParaRPr b="0" lang="tr-TR" sz="16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tr-TR" sz="1400" spc="-1" strike="noStrike">
                <a:solidFill>
                  <a:srgbClr val="404040"/>
                </a:solidFill>
                <a:latin typeface="Trebuchet MS"/>
              </a:rPr>
              <a:t>Fourth Outline Level</a:t>
            </a:r>
            <a:endParaRPr b="0" lang="tr-TR" sz="14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tr-TR" sz="2000" spc="-1" strike="noStrike">
                <a:solidFill>
                  <a:srgbClr val="404040"/>
                </a:solidFill>
                <a:latin typeface="Trebuchet MS"/>
              </a:rPr>
              <a:t>Fifth Outline Level</a:t>
            </a:r>
            <a:endParaRPr b="0" lang="tr-TR"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tr-TR" sz="2000" spc="-1" strike="noStrike">
                <a:solidFill>
                  <a:srgbClr val="404040"/>
                </a:solidFill>
                <a:latin typeface="Trebuchet MS"/>
              </a:rPr>
              <a:t>Sixth Outline Level</a:t>
            </a:r>
            <a:endParaRPr b="0" lang="tr-TR"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tr-TR" sz="2000" spc="-1" strike="noStrike">
                <a:solidFill>
                  <a:srgbClr val="404040"/>
                </a:solidFill>
                <a:latin typeface="Trebuchet MS"/>
              </a:rPr>
              <a:t>Seventh Outline Level</a:t>
            </a:r>
            <a:endParaRPr b="0" lang="tr-TR"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139" name="Rectangle 6"/>
          <p:cNvSpPr/>
          <p:nvPr/>
        </p:nvSpPr>
        <p:spPr>
          <a:xfrm>
            <a:off x="0" y="5105520"/>
            <a:ext cx="9143640" cy="17521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40" name="Rectangle 7"/>
          <p:cNvSpPr/>
          <p:nvPr/>
        </p:nvSpPr>
        <p:spPr>
          <a:xfrm>
            <a:off x="0" y="0"/>
            <a:ext cx="9143640" cy="510516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41" name="Rectangle 8"/>
          <p:cNvSpPr/>
          <p:nvPr/>
        </p:nvSpPr>
        <p:spPr>
          <a:xfrm>
            <a:off x="0" y="3768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42" name="Oval 9"/>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43" name="PlaceHolder 1"/>
          <p:cNvSpPr>
            <a:spLocks noGrp="1"/>
          </p:cNvSpPr>
          <p:nvPr>
            <p:ph type="title"/>
          </p:nvPr>
        </p:nvSpPr>
        <p:spPr>
          <a:xfrm>
            <a:off x="1793160" y="4372200"/>
            <a:ext cx="6512040" cy="1142640"/>
          </a:xfrm>
          <a:prstGeom prst="rect">
            <a:avLst/>
          </a:prstGeom>
          <a:noFill/>
          <a:ln w="0">
            <a:noFill/>
          </a:ln>
        </p:spPr>
        <p:txBody>
          <a:bodyPr anchor="t">
            <a:noAutofit/>
          </a:bodyPr>
          <a:p>
            <a:pPr marL="320040" indent="-320040" algn="r">
              <a:lnSpc>
                <a:spcPct val="100000"/>
              </a:lnSpc>
              <a:buClr>
                <a:srgbClr val="c3260c"/>
              </a:buClr>
              <a:buSzPct val="128000"/>
              <a:buFont typeface="Georgia"/>
              <a:buChar char="*"/>
            </a:pPr>
            <a:r>
              <a:rPr b="1" lang="tr-TR" sz="4600" spc="-1" strike="noStrike">
                <a:latin typeface="Trebuchet MS"/>
              </a:rPr>
              <a:t>Asıl başlık </a:t>
            </a:r>
            <a:r>
              <a:rPr b="1" lang="tr-TR" sz="4600" spc="-1" strike="noStrike">
                <a:latin typeface="Trebuchet MS"/>
              </a:rPr>
              <a:t>stili için </a:t>
            </a:r>
            <a:r>
              <a:rPr b="1" lang="tr-TR" sz="4600" spc="-1" strike="noStrike">
                <a:latin typeface="Trebuchet MS"/>
              </a:rPr>
              <a:t>tıklatın</a:t>
            </a:r>
            <a:endParaRPr b="0" lang="tr-TR" sz="4600" spc="-1" strike="noStrike">
              <a:solidFill>
                <a:srgbClr val="000000"/>
              </a:solidFill>
              <a:latin typeface="Trebuchet MS"/>
            </a:endParaRPr>
          </a:p>
        </p:txBody>
      </p:sp>
      <p:sp>
        <p:nvSpPr>
          <p:cNvPr id="144" name="PlaceHolder 2"/>
          <p:cNvSpPr>
            <a:spLocks noGrp="1"/>
          </p:cNvSpPr>
          <p:nvPr>
            <p:ph type="dt" idx="10"/>
          </p:nvPr>
        </p:nvSpPr>
        <p:spPr>
          <a:xfrm>
            <a:off x="6172200" y="6172200"/>
            <a:ext cx="2514240" cy="364680"/>
          </a:xfrm>
          <a:prstGeom prst="rect">
            <a:avLst/>
          </a:prstGeom>
          <a:noFill/>
          <a:ln w="0">
            <a:noFill/>
          </a:ln>
        </p:spPr>
        <p:txBody>
          <a:bodyPr anchor="ctr">
            <a:noAutofit/>
          </a:bodyPr>
          <a:lstStyle>
            <a:lvl1pPr algn="r">
              <a:lnSpc>
                <a:spcPct val="100000"/>
              </a:lnSpc>
              <a:buNone/>
              <a:defRPr b="1" lang="tr-TR" sz="1100" spc="-1" strike="noStrike">
                <a:solidFill>
                  <a:srgbClr val="808080"/>
                </a:solidFill>
                <a:latin typeface="Trebuchet MS"/>
              </a:defRPr>
            </a:lvl1pPr>
          </a:lstStyle>
          <a:p>
            <a:pPr algn="r">
              <a:lnSpc>
                <a:spcPct val="100000"/>
              </a:lnSpc>
              <a:buNone/>
            </a:pPr>
            <a:r>
              <a:rPr b="1" lang="tr-TR" sz="1100" spc="-1" strike="noStrike">
                <a:solidFill>
                  <a:srgbClr val="808080"/>
                </a:solidFill>
                <a:latin typeface="Trebuchet MS"/>
              </a:rPr>
              <a:t>&lt;date/time&gt;</a:t>
            </a:r>
            <a:endParaRPr b="0" lang="en-US" sz="1100" spc="-1" strike="noStrike">
              <a:latin typeface="Times New Roman"/>
            </a:endParaRPr>
          </a:p>
        </p:txBody>
      </p:sp>
      <p:sp>
        <p:nvSpPr>
          <p:cNvPr id="145" name="PlaceHolder 3"/>
          <p:cNvSpPr>
            <a:spLocks noGrp="1"/>
          </p:cNvSpPr>
          <p:nvPr>
            <p:ph type="ftr" idx="11"/>
          </p:nvPr>
        </p:nvSpPr>
        <p:spPr>
          <a:xfrm>
            <a:off x="457200" y="6172200"/>
            <a:ext cx="33523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46" name="PlaceHolder 4"/>
          <p:cNvSpPr>
            <a:spLocks noGrp="1"/>
          </p:cNvSpPr>
          <p:nvPr>
            <p:ph type="sldNum" idx="12"/>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4F0C27DE-9037-434C-94DB-E1F9398D1DB4}"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4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2200" spc="-1" strike="noStrike">
                <a:solidFill>
                  <a:srgbClr val="404040"/>
                </a:solidFill>
                <a:latin typeface="Trebuchet MS"/>
              </a:rPr>
              <a:t>Click to edit the outline text format</a:t>
            </a:r>
            <a:endParaRPr b="0" lang="tr-TR" sz="22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tr-TR" sz="1800" spc="-1" strike="noStrike">
                <a:solidFill>
                  <a:srgbClr val="404040"/>
                </a:solidFill>
                <a:latin typeface="Trebuchet MS"/>
              </a:rPr>
              <a:t>Second Outline Level</a:t>
            </a:r>
            <a:endParaRPr b="0" lang="tr-TR" sz="18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tr-TR" sz="1600" spc="-1" strike="noStrike">
                <a:solidFill>
                  <a:srgbClr val="404040"/>
                </a:solidFill>
                <a:latin typeface="Trebuchet MS"/>
              </a:rPr>
              <a:t>Third Outline Level</a:t>
            </a:r>
            <a:endParaRPr b="0" lang="tr-TR" sz="16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tr-TR" sz="1400" spc="-1" strike="noStrike">
                <a:solidFill>
                  <a:srgbClr val="404040"/>
                </a:solidFill>
                <a:latin typeface="Trebuchet MS"/>
              </a:rPr>
              <a:t>Fourth Outline Level</a:t>
            </a:r>
            <a:endParaRPr b="0" lang="tr-TR" sz="14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tr-TR" sz="2000" spc="-1" strike="noStrike">
                <a:solidFill>
                  <a:srgbClr val="404040"/>
                </a:solidFill>
                <a:latin typeface="Trebuchet MS"/>
              </a:rPr>
              <a:t>Fifth Outline Level</a:t>
            </a:r>
            <a:endParaRPr b="0" lang="tr-TR"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tr-TR" sz="2000" spc="-1" strike="noStrike">
                <a:solidFill>
                  <a:srgbClr val="404040"/>
                </a:solidFill>
                <a:latin typeface="Trebuchet MS"/>
              </a:rPr>
              <a:t>Sixth Outline Level</a:t>
            </a:r>
            <a:endParaRPr b="0" lang="tr-TR"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tr-TR" sz="2000" spc="-1" strike="noStrike">
                <a:solidFill>
                  <a:srgbClr val="404040"/>
                </a:solidFill>
                <a:latin typeface="Trebuchet MS"/>
              </a:rPr>
              <a:t>Seventh Outline Level</a:t>
            </a:r>
            <a:endParaRPr b="0" lang="tr-TR"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184" name="Rectangle 6"/>
          <p:cNvSpPr/>
          <p:nvPr/>
        </p:nvSpPr>
        <p:spPr>
          <a:xfrm>
            <a:off x="0" y="5105520"/>
            <a:ext cx="9143640" cy="17521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85" name="Rectangle 7"/>
          <p:cNvSpPr/>
          <p:nvPr/>
        </p:nvSpPr>
        <p:spPr>
          <a:xfrm>
            <a:off x="0" y="0"/>
            <a:ext cx="9143640" cy="510516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86" name="Rectangle 8"/>
          <p:cNvSpPr/>
          <p:nvPr/>
        </p:nvSpPr>
        <p:spPr>
          <a:xfrm>
            <a:off x="0" y="3768480"/>
            <a:ext cx="9143640" cy="228564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87" name="Oval 9"/>
          <p:cNvSpPr/>
          <p:nvPr/>
        </p:nvSpPr>
        <p:spPr>
          <a:xfrm>
            <a:off x="0" y="1600200"/>
            <a:ext cx="9143640" cy="510516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88" name="PlaceHolder 1"/>
          <p:cNvSpPr>
            <a:spLocks noGrp="1"/>
          </p:cNvSpPr>
          <p:nvPr>
            <p:ph type="title"/>
          </p:nvPr>
        </p:nvSpPr>
        <p:spPr>
          <a:xfrm>
            <a:off x="1793160" y="4372200"/>
            <a:ext cx="6512040" cy="1142640"/>
          </a:xfrm>
          <a:prstGeom prst="rect">
            <a:avLst/>
          </a:prstGeom>
          <a:noFill/>
          <a:ln w="0">
            <a:noFill/>
          </a:ln>
        </p:spPr>
        <p:txBody>
          <a:bodyPr anchor="t">
            <a:noAutofit/>
          </a:bodyPr>
          <a:p>
            <a:pPr marL="320040" indent="-320040" algn="r">
              <a:lnSpc>
                <a:spcPct val="100000"/>
              </a:lnSpc>
              <a:buClr>
                <a:srgbClr val="c3260c"/>
              </a:buClr>
              <a:buSzPct val="128000"/>
              <a:buFont typeface="Georgia"/>
              <a:buChar char="*"/>
            </a:pPr>
            <a:r>
              <a:rPr b="1" lang="tr-TR" sz="4600" spc="-1" strike="noStrike">
                <a:latin typeface="Trebuchet MS"/>
              </a:rPr>
              <a:t>Asıl başlık stili için tıklatın</a:t>
            </a:r>
            <a:endParaRPr b="0" lang="tr-TR" sz="4600" spc="-1" strike="noStrike">
              <a:solidFill>
                <a:srgbClr val="000000"/>
              </a:solidFill>
              <a:latin typeface="Trebuchet MS"/>
            </a:endParaRPr>
          </a:p>
        </p:txBody>
      </p:sp>
      <p:sp>
        <p:nvSpPr>
          <p:cNvPr id="189" name="PlaceHolder 2"/>
          <p:cNvSpPr>
            <a:spLocks noGrp="1"/>
          </p:cNvSpPr>
          <p:nvPr>
            <p:ph type="body"/>
          </p:nvPr>
        </p:nvSpPr>
        <p:spPr>
          <a:xfrm>
            <a:off x="1143000" y="732240"/>
            <a:ext cx="6400440" cy="3474360"/>
          </a:xfrm>
          <a:prstGeom prst="rect">
            <a:avLst/>
          </a:prstGeom>
          <a:noFill/>
          <a:ln w="0">
            <a:noFill/>
          </a:ln>
        </p:spPr>
        <p:txBody>
          <a:bodyPr anchor="t">
            <a:noAutofit/>
          </a:bodyPr>
          <a:p>
            <a:pPr marL="228600" indent="-182880">
              <a:lnSpc>
                <a:spcPct val="100000"/>
              </a:lnSpc>
              <a:spcBef>
                <a:spcPts val="439"/>
              </a:spcBef>
              <a:spcAft>
                <a:spcPts val="300"/>
              </a:spcAft>
              <a:buClr>
                <a:srgbClr val="c3260c"/>
              </a:buClr>
              <a:buSzPct val="130000"/>
              <a:buFont typeface="Georgia"/>
              <a:buChar char="*"/>
            </a:pPr>
            <a:r>
              <a:rPr b="0" lang="tr-TR" sz="2200" spc="-1" strike="noStrike">
                <a:solidFill>
                  <a:srgbClr val="404040"/>
                </a:solidFill>
                <a:latin typeface="Trebuchet MS"/>
              </a:rPr>
              <a:t>Asıl metin stillerini düzenlemek için tıklatın</a:t>
            </a:r>
            <a:endParaRPr b="0" lang="tr-TR" sz="2200" spc="-1" strike="noStrike">
              <a:solidFill>
                <a:srgbClr val="404040"/>
              </a:solidFill>
              <a:latin typeface="Trebuchet MS"/>
            </a:endParaRPr>
          </a:p>
          <a:p>
            <a:pPr lvl="1" marL="548640" indent="-182880">
              <a:lnSpc>
                <a:spcPct val="100000"/>
              </a:lnSpc>
              <a:spcBef>
                <a:spcPts val="400"/>
              </a:spcBef>
              <a:spcAft>
                <a:spcPts val="300"/>
              </a:spcAft>
              <a:buClr>
                <a:srgbClr val="c3260c"/>
              </a:buClr>
              <a:buSzPct val="130000"/>
              <a:buFont typeface="Georgia"/>
              <a:buChar char="*"/>
            </a:pPr>
            <a:r>
              <a:rPr b="0" lang="tr-TR" sz="2000" spc="-1" strike="noStrike">
                <a:solidFill>
                  <a:srgbClr val="404040"/>
                </a:solidFill>
                <a:latin typeface="Trebuchet MS"/>
              </a:rPr>
              <a:t>İkinci düzey</a:t>
            </a:r>
            <a:endParaRPr b="0" lang="tr-TR" sz="2000" spc="-1" strike="noStrike">
              <a:solidFill>
                <a:srgbClr val="404040"/>
              </a:solidFill>
              <a:latin typeface="Trebuchet MS"/>
            </a:endParaRPr>
          </a:p>
          <a:p>
            <a:pPr lvl="2" marL="822960" indent="-182880">
              <a:lnSpc>
                <a:spcPct val="100000"/>
              </a:lnSpc>
              <a:spcBef>
                <a:spcPts val="360"/>
              </a:spcBef>
              <a:spcAft>
                <a:spcPts val="300"/>
              </a:spcAft>
              <a:buClr>
                <a:srgbClr val="c3260c"/>
              </a:buClr>
              <a:buSzPct val="130000"/>
              <a:buFont typeface="Georgia"/>
              <a:buChar char="*"/>
            </a:pPr>
            <a:r>
              <a:rPr b="0" lang="tr-TR" sz="1800" spc="-1" strike="noStrike">
                <a:solidFill>
                  <a:srgbClr val="404040"/>
                </a:solidFill>
                <a:latin typeface="Trebuchet MS"/>
              </a:rPr>
              <a:t>Üçüncü düzey</a:t>
            </a:r>
            <a:endParaRPr b="0" lang="tr-TR" sz="1800" spc="-1" strike="noStrike">
              <a:solidFill>
                <a:srgbClr val="404040"/>
              </a:solidFill>
              <a:latin typeface="Trebuchet MS"/>
            </a:endParaRPr>
          </a:p>
          <a:p>
            <a:pPr lvl="3" marL="1097280" indent="-182880">
              <a:lnSpc>
                <a:spcPct val="100000"/>
              </a:lnSpc>
              <a:spcBef>
                <a:spcPts val="320"/>
              </a:spcBef>
              <a:spcAft>
                <a:spcPts val="300"/>
              </a:spcAft>
              <a:buClr>
                <a:srgbClr val="c3260c"/>
              </a:buClr>
              <a:buSzPct val="130000"/>
              <a:buFont typeface="Georgia"/>
              <a:buChar char="*"/>
            </a:pPr>
            <a:r>
              <a:rPr b="0" lang="tr-TR" sz="1600" spc="-1" strike="noStrike">
                <a:solidFill>
                  <a:srgbClr val="404040"/>
                </a:solidFill>
                <a:latin typeface="Trebuchet MS"/>
              </a:rPr>
              <a:t>Dördüncü düzey</a:t>
            </a:r>
            <a:endParaRPr b="0" lang="tr-TR" sz="1600" spc="-1" strike="noStrike">
              <a:solidFill>
                <a:srgbClr val="404040"/>
              </a:solidFill>
              <a:latin typeface="Trebuchet MS"/>
            </a:endParaRPr>
          </a:p>
          <a:p>
            <a:pPr lvl="4" marL="1389960" indent="-182880">
              <a:lnSpc>
                <a:spcPct val="100000"/>
              </a:lnSpc>
              <a:spcBef>
                <a:spcPts val="281"/>
              </a:spcBef>
              <a:spcAft>
                <a:spcPts val="300"/>
              </a:spcAft>
              <a:buClr>
                <a:srgbClr val="c3260c"/>
              </a:buClr>
              <a:buSzPct val="130000"/>
              <a:buFont typeface="Georgia"/>
              <a:buChar char="*"/>
            </a:pPr>
            <a:r>
              <a:rPr b="0" lang="tr-TR" sz="1400" spc="-1" strike="noStrike">
                <a:solidFill>
                  <a:srgbClr val="404040"/>
                </a:solidFill>
                <a:latin typeface="Trebuchet MS"/>
              </a:rPr>
              <a:t>Beşinci düzey</a:t>
            </a:r>
            <a:endParaRPr b="0" lang="tr-TR" sz="1400" spc="-1" strike="noStrike">
              <a:solidFill>
                <a:srgbClr val="404040"/>
              </a:solidFill>
              <a:latin typeface="Trebuchet MS"/>
            </a:endParaRPr>
          </a:p>
        </p:txBody>
      </p:sp>
      <p:sp>
        <p:nvSpPr>
          <p:cNvPr id="190" name="PlaceHolder 3"/>
          <p:cNvSpPr>
            <a:spLocks noGrp="1"/>
          </p:cNvSpPr>
          <p:nvPr>
            <p:ph type="dt" idx="13"/>
          </p:nvPr>
        </p:nvSpPr>
        <p:spPr>
          <a:xfrm>
            <a:off x="6172200" y="6172200"/>
            <a:ext cx="2514240" cy="364680"/>
          </a:xfrm>
          <a:prstGeom prst="rect">
            <a:avLst/>
          </a:prstGeom>
          <a:noFill/>
          <a:ln w="0">
            <a:noFill/>
          </a:ln>
        </p:spPr>
        <p:txBody>
          <a:bodyPr anchor="ctr">
            <a:noAutofit/>
          </a:bodyPr>
          <a:lstStyle>
            <a:lvl1pPr algn="r">
              <a:lnSpc>
                <a:spcPct val="100000"/>
              </a:lnSpc>
              <a:buNone/>
              <a:defRPr b="1" lang="tr-TR" sz="1100" spc="-1" strike="noStrike">
                <a:solidFill>
                  <a:srgbClr val="808080"/>
                </a:solidFill>
                <a:latin typeface="Trebuchet MS"/>
              </a:defRPr>
            </a:lvl1pPr>
          </a:lstStyle>
          <a:p>
            <a:pPr algn="r">
              <a:lnSpc>
                <a:spcPct val="100000"/>
              </a:lnSpc>
              <a:buNone/>
            </a:pPr>
            <a:r>
              <a:rPr b="1" lang="tr-TR" sz="1100" spc="-1" strike="noStrike">
                <a:solidFill>
                  <a:srgbClr val="808080"/>
                </a:solidFill>
                <a:latin typeface="Trebuchet MS"/>
              </a:rPr>
              <a:t>&lt;date/time&gt;</a:t>
            </a:r>
            <a:endParaRPr b="0" lang="en-US" sz="1100" spc="-1" strike="noStrike">
              <a:latin typeface="Times New Roman"/>
            </a:endParaRPr>
          </a:p>
        </p:txBody>
      </p:sp>
      <p:sp>
        <p:nvSpPr>
          <p:cNvPr id="191" name="PlaceHolder 4"/>
          <p:cNvSpPr>
            <a:spLocks noGrp="1"/>
          </p:cNvSpPr>
          <p:nvPr>
            <p:ph type="ftr" idx="14"/>
          </p:nvPr>
        </p:nvSpPr>
        <p:spPr>
          <a:xfrm>
            <a:off x="457200" y="6172200"/>
            <a:ext cx="33523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92" name="PlaceHolder 5"/>
          <p:cNvSpPr>
            <a:spLocks noGrp="1"/>
          </p:cNvSpPr>
          <p:nvPr>
            <p:ph type="sldNum" idx="15"/>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F871F1E4-4977-486A-961A-507EF4348CDC}" type="slidenum">
              <a:rPr b="1" lang="tr-TR" sz="1200" spc="-1" strike="noStrike">
                <a:solidFill>
                  <a:srgbClr val="808080"/>
                </a:solidFill>
                <a:latin typeface="Trebuchet MS"/>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 Id="rId3" Type="http://schemas.openxmlformats.org/officeDocument/2006/relationships/slideLayout" Target="../slideLayouts/slideLayout4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hyperlink" Target="http://www.godoro.com/Divisions/Ehil/Mahzen/Java/TheJavaDictionary/txt/html/definition_Private.html" TargetMode="External"/><Relationship Id="rId2" Type="http://schemas.openxmlformats.org/officeDocument/2006/relationships/hyperlink" Target="http://www.godoro.com/Divisions/Ehil/Mahzen/Java/TheJavaDictionary/txt/html/definition_Protected.html" TargetMode="External"/><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hyperlink" Target="https://github.com/bcobanoglu/Java/blob/master/Ornek12_6_soyut_class.java" TargetMode="External"/><Relationship Id="rId3"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1.xml"/>
</Relationships>
</file>

<file path=ppt/slides/_rels/slide32.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 Id="rId3" Type="http://schemas.openxmlformats.org/officeDocument/2006/relationships/image" Target="../media/image19.wmf"/><Relationship Id="rId4" Type="http://schemas.openxmlformats.org/officeDocument/2006/relationships/image" Target="../media/image20.wmf"/><Relationship Id="rId5" Type="http://schemas.openxmlformats.org/officeDocument/2006/relationships/slideLayout" Target="../slideLayouts/slideLayout41.xml"/>
</Relationships>
</file>

<file path=ppt/slides/_rels/slide33.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wmf"/><Relationship Id="rId3" Type="http://schemas.openxmlformats.org/officeDocument/2006/relationships/image" Target="../media/image23.wmf"/><Relationship Id="rId4" Type="http://schemas.openxmlformats.org/officeDocument/2006/relationships/image" Target="../media/image24.wmf"/><Relationship Id="rId5" Type="http://schemas.openxmlformats.org/officeDocument/2006/relationships/slideLayout" Target="../slideLayouts/slideLayout41.xml"/>
</Relationships>
</file>

<file path=ppt/slides/_rels/slide34.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image" Target="../media/image26.wmf"/><Relationship Id="rId3" Type="http://schemas.openxmlformats.org/officeDocument/2006/relationships/image" Target="../media/image27.wmf"/><Relationship Id="rId4" Type="http://schemas.openxmlformats.org/officeDocument/2006/relationships/image" Target="../media/image28.wmf"/><Relationship Id="rId5" Type="http://schemas.openxmlformats.org/officeDocument/2006/relationships/slideLayout" Target="../slideLayouts/slideLayout41.xml"/>
</Relationships>
</file>

<file path=ppt/slides/_rels/slide35.xml.rels><?xml version="1.0" encoding="UTF-8"?>
<Relationships xmlns="http://schemas.openxmlformats.org/package/2006/relationships"><Relationship Id="rId1" Type="http://schemas.openxmlformats.org/officeDocument/2006/relationships/image" Target="../media/image29.wmf"/><Relationship Id="rId2" Type="http://schemas.openxmlformats.org/officeDocument/2006/relationships/image" Target="../media/image30.wmf"/><Relationship Id="rId3" Type="http://schemas.openxmlformats.org/officeDocument/2006/relationships/image" Target="../media/image31.wmf"/><Relationship Id="rId4" Type="http://schemas.openxmlformats.org/officeDocument/2006/relationships/image" Target="../media/image32.wmf"/><Relationship Id="rId5" Type="http://schemas.openxmlformats.org/officeDocument/2006/relationships/slideLayout" Target="../slideLayouts/slideLayout41.xml"/>
</Relationships>
</file>

<file path=ppt/slides/_rels/slide36.xml.rels><?xml version="1.0" encoding="UTF-8"?>
<Relationships xmlns="http://schemas.openxmlformats.org/package/2006/relationships"><Relationship Id="rId1" Type="http://schemas.openxmlformats.org/officeDocument/2006/relationships/image" Target="../media/image33.wmf"/><Relationship Id="rId2" Type="http://schemas.openxmlformats.org/officeDocument/2006/relationships/image" Target="../media/image34.wmf"/><Relationship Id="rId3" Type="http://schemas.openxmlformats.org/officeDocument/2006/relationships/image" Target="../media/image35.wmf"/><Relationship Id="rId4" Type="http://schemas.openxmlformats.org/officeDocument/2006/relationships/image" Target="../media/image36.wmf"/><Relationship Id="rId5" Type="http://schemas.openxmlformats.org/officeDocument/2006/relationships/slideLayout" Target="../slideLayouts/slideLayout4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Dikdörtgen 6"/>
          <p:cNvSpPr/>
          <p:nvPr/>
        </p:nvSpPr>
        <p:spPr>
          <a:xfrm>
            <a:off x="0" y="2590920"/>
            <a:ext cx="7314840" cy="1294920"/>
          </a:xfrm>
          <a:prstGeom prst="rect">
            <a:avLst/>
          </a:prstGeom>
          <a:solidFill>
            <a:schemeClr val="tx2">
              <a:lumMod val="75000"/>
            </a:schemeClr>
          </a:solidFill>
          <a:ln w="28575">
            <a:solidFill>
              <a:srgbClr val="ffffff"/>
            </a:solidFill>
            <a:round/>
          </a:ln>
        </p:spPr>
        <p:style>
          <a:lnRef idx="2">
            <a:schemeClr val="accent1">
              <a:shade val="50000"/>
            </a:schemeClr>
          </a:lnRef>
          <a:fillRef idx="1">
            <a:schemeClr val="accent1"/>
          </a:fillRef>
          <a:effectRef idx="0">
            <a:schemeClr val="accent1"/>
          </a:effectRef>
          <a:fontRef idx="minor"/>
        </p:style>
      </p:sp>
      <p:sp>
        <p:nvSpPr>
          <p:cNvPr id="236" name="PlaceHolder 1"/>
          <p:cNvSpPr>
            <a:spLocks noGrp="1"/>
          </p:cNvSpPr>
          <p:nvPr>
            <p:ph type="subTitle"/>
          </p:nvPr>
        </p:nvSpPr>
        <p:spPr>
          <a:xfrm>
            <a:off x="0" y="3962520"/>
            <a:ext cx="3974040" cy="609120"/>
          </a:xfrm>
          <a:prstGeom prst="rect">
            <a:avLst/>
          </a:prstGeom>
          <a:noFill/>
          <a:ln w="0">
            <a:noFill/>
          </a:ln>
        </p:spPr>
        <p:txBody>
          <a:bodyPr anchor="t">
            <a:normAutofit/>
          </a:bodyPr>
          <a:p>
            <a:pPr>
              <a:lnSpc>
                <a:spcPct val="100000"/>
              </a:lnSpc>
              <a:buNone/>
              <a:tabLst>
                <a:tab algn="l" pos="0"/>
              </a:tabLst>
            </a:pPr>
            <a:r>
              <a:rPr b="0" lang="tr-TR" sz="1800" spc="-1" strike="noStrike">
                <a:solidFill>
                  <a:srgbClr val="aadaf0"/>
                </a:solidFill>
                <a:latin typeface="Trebuchet MS"/>
              </a:rPr>
              <a:t>JAVA PROGRAMLAMA</a:t>
            </a:r>
            <a:endParaRPr b="0" lang="en-US" sz="1800" spc="-1" strike="noStrike">
              <a:latin typeface="Arial"/>
            </a:endParaRPr>
          </a:p>
        </p:txBody>
      </p:sp>
      <p:sp>
        <p:nvSpPr>
          <p:cNvPr id="237" name="PlaceHolder 2"/>
          <p:cNvSpPr>
            <a:spLocks noGrp="1"/>
          </p:cNvSpPr>
          <p:nvPr>
            <p:ph type="title"/>
          </p:nvPr>
        </p:nvSpPr>
        <p:spPr>
          <a:xfrm>
            <a:off x="0" y="2743200"/>
            <a:ext cx="7092000" cy="650880"/>
          </a:xfrm>
          <a:prstGeom prst="rect">
            <a:avLst/>
          </a:prstGeom>
          <a:noFill/>
          <a:ln w="0">
            <a:noFill/>
          </a:ln>
        </p:spPr>
        <p:txBody>
          <a:bodyPr anchor="t">
            <a:noAutofit/>
          </a:bodyPr>
          <a:p>
            <a:pPr>
              <a:lnSpc>
                <a:spcPct val="100000"/>
              </a:lnSpc>
              <a:buNone/>
              <a:tabLst>
                <a:tab algn="l" pos="0"/>
              </a:tabLst>
            </a:pPr>
            <a:r>
              <a:rPr b="1" lang="tr-TR" sz="3200" spc="-1" strike="noStrike">
                <a:solidFill>
                  <a:srgbClr val="ffffff"/>
                </a:solidFill>
                <a:latin typeface="Times New Roman"/>
              </a:rPr>
              <a:t>NESNE YÖNELİMLİ PROGRAMLAMA KAVRAMLARI</a:t>
            </a:r>
            <a:endParaRPr b="0" lang="tr-TR" sz="3200" spc="-1" strike="noStrike">
              <a:solidFill>
                <a:srgbClr val="000000"/>
              </a:solidFill>
              <a:latin typeface="Trebuchet MS"/>
            </a:endParaRPr>
          </a:p>
        </p:txBody>
      </p:sp>
      <p:sp>
        <p:nvSpPr>
          <p:cNvPr id="238" name="Dikdörtgen 7"/>
          <p:cNvSpPr/>
          <p:nvPr/>
        </p:nvSpPr>
        <p:spPr>
          <a:xfrm>
            <a:off x="0" y="3809880"/>
            <a:ext cx="7314840" cy="761760"/>
          </a:xfrm>
          <a:prstGeom prst="rect">
            <a:avLst/>
          </a:prstGeom>
          <a:solidFill>
            <a:schemeClr val="bg2"/>
          </a:solidFill>
          <a:ln w="28575">
            <a:solidFill>
              <a:srgbClr val="ffff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buNone/>
            </a:pPr>
            <a:r>
              <a:rPr b="1" lang="tr-TR" sz="1800" spc="-1" strike="noStrike">
                <a:solidFill>
                  <a:srgbClr val="ff0000"/>
                </a:solidFill>
                <a:latin typeface="Trebuchet MS"/>
              </a:rPr>
              <a:t>JAVA PROGRAMLAMA</a:t>
            </a:r>
            <a:endParaRPr b="0" lang="en-US" sz="1800" spc="-1" strike="noStrike">
              <a:latin typeface="Arial"/>
            </a:endParaRPr>
          </a:p>
          <a:p>
            <a:pPr algn="just">
              <a:lnSpc>
                <a:spcPct val="100000"/>
              </a:lnSpc>
              <a:buNone/>
            </a:pPr>
            <a:r>
              <a:rPr b="0" i="1" lang="tr-TR" sz="1800" spc="-1" strike="noStrike">
                <a:solidFill>
                  <a:srgbClr val="ffffff"/>
                </a:solidFill>
                <a:latin typeface="Trebuchet MS"/>
              </a:rPr>
              <a:t>Dr. Bülent ÇOBANOĞLU</a:t>
            </a:r>
            <a:endParaRPr b="0" lang="en-US" sz="1800" spc="-1" strike="noStrike">
              <a:latin typeface="Arial"/>
            </a:endParaRPr>
          </a:p>
        </p:txBody>
      </p:sp>
      <p:sp>
        <p:nvSpPr>
          <p:cNvPr id="239" name="Dikdörtgen 8"/>
          <p:cNvSpPr/>
          <p:nvPr/>
        </p:nvSpPr>
        <p:spPr>
          <a:xfrm>
            <a:off x="7696080" y="2895480"/>
            <a:ext cx="1447560" cy="1599840"/>
          </a:xfrm>
          <a:prstGeom prst="rect">
            <a:avLst/>
          </a:prstGeom>
          <a:solidFill>
            <a:schemeClr val="accent5">
              <a:lumMod val="75000"/>
            </a:schemeClr>
          </a:solidFill>
          <a:ln w="28575">
            <a:solidFill>
              <a:srgbClr val="ffffff"/>
            </a:solidFill>
            <a:round/>
          </a:ln>
        </p:spPr>
        <p:style>
          <a:lnRef idx="2">
            <a:schemeClr val="accent1">
              <a:shade val="50000"/>
            </a:schemeClr>
          </a:lnRef>
          <a:fillRef idx="1">
            <a:schemeClr val="accent1"/>
          </a:fillRef>
          <a:effectRef idx="0">
            <a:schemeClr val="accent1"/>
          </a:effectRef>
          <a:fontRef idx="minor"/>
        </p:style>
      </p:sp>
      <p:sp>
        <p:nvSpPr>
          <p:cNvPr id="240" name="Metin kutusu 9"/>
          <p:cNvSpPr/>
          <p:nvPr/>
        </p:nvSpPr>
        <p:spPr>
          <a:xfrm>
            <a:off x="6329160" y="6580440"/>
            <a:ext cx="179640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tr-TR" sz="1100" spc="-1" strike="noStrike">
                <a:solidFill>
                  <a:srgbClr val="000000"/>
                </a:solidFill>
                <a:latin typeface="Calibri"/>
              </a:rPr>
              <a:t>Çobanoğlu Üniversitesi</a:t>
            </a:r>
            <a:endParaRPr b="0" lang="en-US" sz="1100" spc="-1" strike="noStrike">
              <a:latin typeface="Arial"/>
            </a:endParaRPr>
          </a:p>
        </p:txBody>
      </p:sp>
      <p:sp>
        <p:nvSpPr>
          <p:cNvPr id="241" name="Metin kutusu 16"/>
          <p:cNvSpPr/>
          <p:nvPr/>
        </p:nvSpPr>
        <p:spPr>
          <a:xfrm>
            <a:off x="8575560" y="3484800"/>
            <a:ext cx="3805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d85c00"/>
                </a:solidFill>
                <a:latin typeface="Trebuchet MS"/>
              </a:rPr>
              <a:t>B</a:t>
            </a:r>
            <a:endParaRPr b="0" lang="en-US" sz="1400" spc="-1" strike="noStrike">
              <a:latin typeface="Arial"/>
            </a:endParaRPr>
          </a:p>
        </p:txBody>
      </p:sp>
      <p:pic>
        <p:nvPicPr>
          <p:cNvPr id="242" name="Picture 2" descr=""/>
          <p:cNvPicPr/>
          <p:nvPr/>
        </p:nvPicPr>
        <p:blipFill>
          <a:blip r:embed="rId1"/>
          <a:stretch/>
        </p:blipFill>
        <p:spPr>
          <a:xfrm>
            <a:off x="7342920" y="2590920"/>
            <a:ext cx="1800720" cy="1980720"/>
          </a:xfrm>
          <a:prstGeom prst="rect">
            <a:avLst/>
          </a:prstGeom>
          <a:ln w="9525">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Num" idx="21"/>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509144E4-740E-4BC4-807D-BF2572CB7989}" type="slidenum">
              <a:rPr b="1" lang="tr-TR" sz="1200" spc="-1" strike="noStrike">
                <a:solidFill>
                  <a:srgbClr val="808080"/>
                </a:solidFill>
                <a:latin typeface="Trebuchet MS"/>
              </a:rPr>
              <a:t>&lt;number&gt;</a:t>
            </a:fld>
            <a:endParaRPr b="0" lang="en-US" sz="1200" spc="-1" strike="noStrike">
              <a:latin typeface="Times New Roman"/>
            </a:endParaRPr>
          </a:p>
        </p:txBody>
      </p:sp>
      <p:grpSp>
        <p:nvGrpSpPr>
          <p:cNvPr id="334" name="Grup 3"/>
          <p:cNvGrpSpPr/>
          <p:nvPr/>
        </p:nvGrpSpPr>
        <p:grpSpPr>
          <a:xfrm>
            <a:off x="0" y="-2880"/>
            <a:ext cx="9143640" cy="695520"/>
            <a:chOff x="0" y="-2880"/>
            <a:chExt cx="9143640" cy="695520"/>
          </a:xfrm>
        </p:grpSpPr>
        <p:sp>
          <p:nvSpPr>
            <p:cNvPr id="335"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3000"/>
            </a:bodyPr>
            <a:p>
              <a:pPr algn="ctr">
                <a:lnSpc>
                  <a:spcPct val="100000"/>
                </a:lnSpc>
                <a:buNone/>
              </a:pPr>
              <a:r>
                <a:rPr b="1" lang="tr-TR" sz="3200" spc="49" strike="noStrike">
                  <a:solidFill>
                    <a:srgbClr val="fbfcfd">
                      <a:alpha val="95000"/>
                    </a:srgbClr>
                  </a:solidFill>
                  <a:latin typeface="Trebuchet MS"/>
                </a:rPr>
                <a:t>Sınıf ve Nesne kavramları ile ilgili örnek</a:t>
              </a:r>
              <a:endParaRPr b="0" lang="en-US" sz="3200" spc="-1" strike="noStrike">
                <a:latin typeface="Arial"/>
              </a:endParaRPr>
            </a:p>
          </p:txBody>
        </p:sp>
        <p:grpSp>
          <p:nvGrpSpPr>
            <p:cNvPr id="336" name="Grup 5"/>
            <p:cNvGrpSpPr/>
            <p:nvPr/>
          </p:nvGrpSpPr>
          <p:grpSpPr>
            <a:xfrm>
              <a:off x="0" y="-360"/>
              <a:ext cx="9143640" cy="235800"/>
              <a:chOff x="0" y="-360"/>
              <a:chExt cx="9143640" cy="235800"/>
            </a:xfrm>
          </p:grpSpPr>
          <p:sp>
            <p:nvSpPr>
              <p:cNvPr id="337" name="Dikdörtgen 7"/>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338" name="Group 9"/>
              <p:cNvGrpSpPr/>
              <p:nvPr/>
            </p:nvGrpSpPr>
            <p:grpSpPr>
              <a:xfrm>
                <a:off x="24840" y="8640"/>
                <a:ext cx="933840" cy="199800"/>
                <a:chOff x="24840" y="8640"/>
                <a:chExt cx="933840" cy="199800"/>
              </a:xfrm>
            </p:grpSpPr>
            <p:sp>
              <p:nvSpPr>
                <p:cNvPr id="339" name="AutoShape 8"/>
                <p:cNvSpPr/>
                <p:nvPr/>
              </p:nvSpPr>
              <p:spPr>
                <a:xfrm>
                  <a:off x="600480" y="8640"/>
                  <a:ext cx="358200" cy="186480"/>
                </a:xfrm>
                <a:prstGeom prst="rect">
                  <a:avLst/>
                </a:prstGeom>
                <a:noFill/>
                <a:ln w="0">
                  <a:noFill/>
                </a:ln>
              </p:spPr>
              <p:style>
                <a:lnRef idx="0"/>
                <a:fillRef idx="0"/>
                <a:effectRef idx="0"/>
                <a:fontRef idx="minor"/>
              </p:style>
            </p:sp>
            <p:sp>
              <p:nvSpPr>
                <p:cNvPr id="340"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41" name="Metin kutusu 6"/>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rPr>
                <a:t>Nesne ile sınıf arasındaki fark öğrenecek ve tanımlamalarını yapabileceksiniz</a:t>
              </a:r>
              <a:endParaRPr b="0" lang="en-US" sz="1400" spc="-1" strike="noStrike">
                <a:latin typeface="Arial"/>
              </a:endParaRPr>
            </a:p>
          </p:txBody>
        </p:sp>
      </p:grpSp>
      <p:pic>
        <p:nvPicPr>
          <p:cNvPr id="342" name="ShockwaveFlash1" descr=""/>
          <p:cNvPicPr/>
          <p:nvPr/>
        </p:nvPicPr>
        <p:blipFill>
          <a:blip r:embed="rId1"/>
          <a:stretch/>
        </p:blipFill>
        <p:spPr>
          <a:xfrm>
            <a:off x="360" y="765000"/>
            <a:ext cx="9144000" cy="6093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Dikdörtgen 3"/>
          <p:cNvSpPr/>
          <p:nvPr/>
        </p:nvSpPr>
        <p:spPr>
          <a:xfrm>
            <a:off x="395640" y="620640"/>
            <a:ext cx="8208720" cy="32533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600" spc="-1" strike="noStrike">
                <a:solidFill>
                  <a:srgbClr val="000000"/>
                </a:solidFill>
                <a:latin typeface="Times New Roman"/>
              </a:rPr>
              <a:t>Bir sınıf veya nesne üyelerine erişim için dört etiket kullanılır. Bunlar;</a:t>
            </a:r>
            <a:endParaRPr b="0" lang="en-US" sz="1600" spc="-1" strike="noStrike">
              <a:latin typeface="Arial"/>
            </a:endParaRPr>
          </a:p>
          <a:p>
            <a:pPr algn="just">
              <a:lnSpc>
                <a:spcPct val="100000"/>
              </a:lnSpc>
              <a:buNone/>
            </a:pPr>
            <a:r>
              <a:rPr b="0" lang="tr-TR" sz="1600" spc="-1" strike="noStrike">
                <a:solidFill>
                  <a:srgbClr val="000000"/>
                </a:solidFill>
                <a:latin typeface="Times New Roman"/>
              </a:rPr>
              <a:t> </a:t>
            </a:r>
            <a:endParaRPr b="0" lang="en-US" sz="1600" spc="-1" strike="noStrike">
              <a:latin typeface="Arial"/>
            </a:endParaRPr>
          </a:p>
          <a:p>
            <a:pPr marL="285840" indent="-285840" algn="just">
              <a:lnSpc>
                <a:spcPct val="100000"/>
              </a:lnSpc>
              <a:buClr>
                <a:srgbClr val="000000"/>
              </a:buClr>
              <a:buFont typeface="Arial"/>
              <a:buChar char="•"/>
            </a:pPr>
            <a:r>
              <a:rPr b="1" lang="tr-TR" sz="1600" spc="-1" strike="noStrike">
                <a:solidFill>
                  <a:srgbClr val="000000"/>
                </a:solidFill>
                <a:latin typeface="Times New Roman"/>
              </a:rPr>
              <a:t>public (Açık) : </a:t>
            </a:r>
            <a:r>
              <a:rPr b="0" lang="tr-TR" sz="1600" spc="-1" strike="noStrike">
                <a:solidFill>
                  <a:srgbClr val="000000"/>
                </a:solidFill>
                <a:latin typeface="Times New Roman"/>
              </a:rPr>
              <a:t>Public üyelere programdaki herhangi bir fonksiyon tarafından erişilebilir. Dolayısıyla public üye veya alanlara farklı paket ve sınıflardan erişilebilir. Public üyelere her yerden erişilebilir. Ancak farklı paketten erişilme durumunda program başında </a:t>
            </a:r>
            <a:r>
              <a:rPr b="1" i="1" lang="tr-TR" sz="1600" spc="-1" strike="noStrike">
                <a:solidFill>
                  <a:srgbClr val="000000"/>
                </a:solidFill>
                <a:latin typeface="Times New Roman"/>
              </a:rPr>
              <a:t>import</a:t>
            </a:r>
            <a:r>
              <a:rPr b="1" lang="tr-TR" sz="1600" spc="-1" strike="noStrike">
                <a:solidFill>
                  <a:srgbClr val="000000"/>
                </a:solidFill>
                <a:latin typeface="Times New Roman"/>
              </a:rPr>
              <a:t> </a:t>
            </a:r>
            <a:r>
              <a:rPr b="0" lang="tr-TR" sz="1600" spc="-1" strike="noStrike">
                <a:solidFill>
                  <a:srgbClr val="000000"/>
                </a:solidFill>
                <a:latin typeface="Times New Roman"/>
              </a:rPr>
              <a:t>edilmeleri gerekir.</a:t>
            </a:r>
            <a:endParaRPr b="0" lang="en-US" sz="1600" spc="-1" strike="noStrike">
              <a:latin typeface="Arial"/>
            </a:endParaRPr>
          </a:p>
          <a:p>
            <a:pPr marL="285840" indent="-285840" algn="just">
              <a:lnSpc>
                <a:spcPct val="100000"/>
              </a:lnSpc>
              <a:buClr>
                <a:srgbClr val="000000"/>
              </a:buClr>
              <a:buFont typeface="Arial"/>
              <a:buChar char="•"/>
            </a:pPr>
            <a:r>
              <a:rPr b="1" lang="tr-TR" sz="1600" spc="-1" strike="noStrike">
                <a:solidFill>
                  <a:srgbClr val="000000"/>
                </a:solidFill>
                <a:latin typeface="Times New Roman"/>
              </a:rPr>
              <a:t>private (Özel):  </a:t>
            </a:r>
            <a:r>
              <a:rPr b="0" lang="tr-TR" sz="1600" spc="-1" strike="noStrike">
                <a:solidFill>
                  <a:srgbClr val="000000"/>
                </a:solidFill>
                <a:latin typeface="Times New Roman"/>
              </a:rPr>
              <a:t>Bir sınıfın içinde tanımlanan private üyeye sadece o sınıfın içinden erişilebilir. Dolayısıyla private üye veya alanlara, aynı veya farklı paketten, farklı sınıflardan erişilemez.</a:t>
            </a:r>
            <a:endParaRPr b="0" lang="en-US" sz="1600" spc="-1" strike="noStrike">
              <a:latin typeface="Arial"/>
            </a:endParaRPr>
          </a:p>
          <a:p>
            <a:pPr marL="285840" indent="-285840" algn="just">
              <a:lnSpc>
                <a:spcPct val="100000"/>
              </a:lnSpc>
              <a:buClr>
                <a:srgbClr val="000000"/>
              </a:buClr>
              <a:buFont typeface="Arial"/>
              <a:buChar char="•"/>
            </a:pPr>
            <a:r>
              <a:rPr b="1" lang="tr-TR" sz="1600" spc="-1" strike="noStrike">
                <a:solidFill>
                  <a:srgbClr val="000000"/>
                </a:solidFill>
                <a:latin typeface="Times New Roman"/>
              </a:rPr>
              <a:t>protected (Korumalı): </a:t>
            </a:r>
            <a:r>
              <a:rPr b="0" lang="tr-TR" sz="1600" spc="-1" strike="noStrike">
                <a:solidFill>
                  <a:srgbClr val="000000"/>
                </a:solidFill>
                <a:latin typeface="Times New Roman"/>
              </a:rPr>
              <a:t>Protected tanımlanmış bir üyeye aynı paket ve sınıf içerisinden erişilebilir fakat paket dışarısından yalnız kalıtım ile oluşturulmuş alt sınıflar erişebilir.</a:t>
            </a:r>
            <a:endParaRPr b="0" lang="en-US" sz="1600" spc="-1" strike="noStrike">
              <a:latin typeface="Arial"/>
            </a:endParaRPr>
          </a:p>
          <a:p>
            <a:pPr marL="285840" indent="-285840" algn="just">
              <a:lnSpc>
                <a:spcPct val="100000"/>
              </a:lnSpc>
              <a:buClr>
                <a:srgbClr val="000000"/>
              </a:buClr>
              <a:buFont typeface="Arial"/>
              <a:buChar char="•"/>
            </a:pPr>
            <a:r>
              <a:rPr b="1" lang="tr-TR" sz="1600" spc="-1" strike="noStrike">
                <a:solidFill>
                  <a:srgbClr val="000000"/>
                </a:solidFill>
                <a:latin typeface="Times New Roman"/>
              </a:rPr>
              <a:t>default : </a:t>
            </a:r>
            <a:r>
              <a:rPr b="0" lang="tr-TR" sz="1600" spc="-1" strike="noStrike">
                <a:solidFill>
                  <a:srgbClr val="000000"/>
                </a:solidFill>
                <a:latin typeface="Times New Roman"/>
              </a:rPr>
              <a:t>Bu üç belirteçten(public, private, protected) hiçbiri kullanılmamışsa </a:t>
            </a:r>
            <a:r>
              <a:rPr b="1" lang="tr-TR" sz="1600" spc="-1" strike="noStrike">
                <a:solidFill>
                  <a:srgbClr val="000000"/>
                </a:solidFill>
                <a:latin typeface="Times New Roman"/>
              </a:rPr>
              <a:t>default</a:t>
            </a:r>
            <a:r>
              <a:rPr b="0" lang="tr-TR" sz="1600" spc="-1" strike="noStrike">
                <a:solidFill>
                  <a:srgbClr val="000000"/>
                </a:solidFill>
                <a:latin typeface="Times New Roman"/>
              </a:rPr>
              <a:t> olarak tanımlanmış demektir. </a:t>
            </a:r>
            <a:r>
              <a:rPr b="1" lang="tr-TR" sz="1600" spc="-1" strike="noStrike">
                <a:solidFill>
                  <a:srgbClr val="000000"/>
                </a:solidFill>
                <a:latin typeface="Times New Roman"/>
              </a:rPr>
              <a:t>Default</a:t>
            </a:r>
            <a:r>
              <a:rPr b="0" lang="tr-TR" sz="1600" spc="-1" strike="noStrike">
                <a:solidFill>
                  <a:srgbClr val="000000"/>
                </a:solidFill>
                <a:latin typeface="Times New Roman"/>
              </a:rPr>
              <a:t> üyelere sadece tanımlandığı paket içerisinden erişilebilir. </a:t>
            </a:r>
            <a:endParaRPr b="0" lang="en-US" sz="1600" spc="-1" strike="noStrike">
              <a:latin typeface="Arial"/>
            </a:endParaRPr>
          </a:p>
          <a:p>
            <a:pPr algn="just">
              <a:lnSpc>
                <a:spcPct val="100000"/>
              </a:lnSpc>
              <a:buNone/>
            </a:pPr>
            <a:r>
              <a:rPr b="0" lang="tr-TR" sz="1600" spc="-1" strike="noStrike" u="sng">
                <a:solidFill>
                  <a:srgbClr val="ff0000"/>
                </a:solidFill>
                <a:uFillTx/>
                <a:latin typeface="Times New Roman"/>
              </a:rPr>
              <a:t>Yaptığımız açıklamaların özeti aşağıdaki tabloda verilmiştir.</a:t>
            </a:r>
            <a:r>
              <a:rPr b="0" lang="tr-TR" sz="1600" spc="-1" strike="noStrike">
                <a:solidFill>
                  <a:srgbClr val="ff0000"/>
                </a:solidFill>
                <a:latin typeface="Times New Roman"/>
              </a:rPr>
              <a:t> </a:t>
            </a:r>
            <a:endParaRPr b="0" lang="en-US" sz="1600" spc="-1" strike="noStrike">
              <a:latin typeface="Arial"/>
            </a:endParaRPr>
          </a:p>
        </p:txBody>
      </p:sp>
      <p:pic>
        <p:nvPicPr>
          <p:cNvPr id="344" name="Picture 2" descr=""/>
          <p:cNvPicPr/>
          <p:nvPr/>
        </p:nvPicPr>
        <p:blipFill>
          <a:blip r:embed="rId1"/>
          <a:stretch/>
        </p:blipFill>
        <p:spPr>
          <a:xfrm>
            <a:off x="1368000" y="4153680"/>
            <a:ext cx="6574320" cy="2703960"/>
          </a:xfrm>
          <a:prstGeom prst="rect">
            <a:avLst/>
          </a:prstGeom>
          <a:ln w="0">
            <a:noFill/>
          </a:ln>
        </p:spPr>
      </p:pic>
      <p:sp>
        <p:nvSpPr>
          <p:cNvPr id="345" name="Başlık 1"/>
          <p:cNvSpPr/>
          <p:nvPr/>
        </p:nvSpPr>
        <p:spPr>
          <a:xfrm>
            <a:off x="266400" y="84240"/>
            <a:ext cx="8334360" cy="533160"/>
          </a:xfrm>
          <a:prstGeom prst="rect">
            <a:avLst/>
          </a:prstGeom>
          <a:solidFill>
            <a:srgbClr val="191d34"/>
          </a:solidFill>
          <a:ln w="0">
            <a:noFill/>
          </a:ln>
        </p:spPr>
        <p:style>
          <a:lnRef idx="0"/>
          <a:fillRef idx="0"/>
          <a:effectRef idx="0"/>
          <a:fontRef idx="minor"/>
        </p:style>
        <p:txBody>
          <a:bodyPr anchor="ctr">
            <a:normAutofit fontScale="89000"/>
          </a:bodyPr>
          <a:p>
            <a:pPr algn="ctr">
              <a:lnSpc>
                <a:spcPct val="100000"/>
              </a:lnSpc>
              <a:buNone/>
              <a:tabLst>
                <a:tab algn="l" pos="0"/>
              </a:tabLst>
            </a:pPr>
            <a:r>
              <a:rPr b="1" lang="tr-TR" sz="3200" spc="49" strike="noStrike">
                <a:solidFill>
                  <a:srgbClr val="fbfcfd">
                    <a:alpha val="95000"/>
                  </a:srgbClr>
                </a:solidFill>
                <a:latin typeface="Trebuchet MS"/>
              </a:rPr>
              <a:t>Nesne Üyelerine Erişim Belirteçleri</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Num" idx="22"/>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D1BC55B8-9B9A-427C-A264-A4EC54ED5E88}"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347" name="Başlık 1"/>
          <p:cNvSpPr/>
          <p:nvPr/>
        </p:nvSpPr>
        <p:spPr>
          <a:xfrm>
            <a:off x="266400" y="17640"/>
            <a:ext cx="8481600" cy="533160"/>
          </a:xfrm>
          <a:prstGeom prst="rect">
            <a:avLst/>
          </a:prstGeom>
          <a:solidFill>
            <a:srgbClr val="ff8021"/>
          </a:solidFill>
          <a:ln>
            <a:solidFill>
              <a:srgbClr val="ffffff"/>
            </a:solidFill>
            <a:round/>
          </a:ln>
          <a:effectLst>
            <a:outerShdw blurRad="63360" dir="5400000" dist="50760" rotWithShape="0" sx="98000" sy="98000">
              <a:srgbClr val="000000">
                <a:alpha val="20000"/>
              </a:srgbClr>
            </a:outerShdw>
          </a:effectLst>
        </p:spPr>
        <p:style>
          <a:lnRef idx="3">
            <a:schemeClr val="lt1"/>
          </a:lnRef>
          <a:fillRef idx="1">
            <a:schemeClr val="accent5"/>
          </a:fillRef>
          <a:effectRef idx="1">
            <a:schemeClr val="accent5"/>
          </a:effectRef>
          <a:fontRef idx="minor"/>
        </p:style>
        <p:txBody>
          <a:bodyPr anchor="ctr">
            <a:normAutofit fontScale="90000"/>
          </a:bodyPr>
          <a:p>
            <a:pPr algn="ctr">
              <a:lnSpc>
                <a:spcPct val="100000"/>
              </a:lnSpc>
              <a:buNone/>
              <a:tabLst>
                <a:tab algn="l" pos="0"/>
              </a:tabLst>
            </a:pPr>
            <a:r>
              <a:rPr b="1" lang="tr-TR" sz="3200" spc="49" strike="noStrike">
                <a:solidFill>
                  <a:srgbClr val="fbfcfd">
                    <a:alpha val="95000"/>
                  </a:srgbClr>
                </a:solidFill>
                <a:latin typeface="Trebuchet MS"/>
              </a:rPr>
              <a:t>Sıra Sizde</a:t>
            </a:r>
            <a:endParaRPr b="0" lang="en-US" sz="3200" spc="-1" strike="noStrike">
              <a:latin typeface="Arial"/>
            </a:endParaRPr>
          </a:p>
        </p:txBody>
      </p:sp>
      <p:sp>
        <p:nvSpPr>
          <p:cNvPr id="348" name="Metin kutusu 3"/>
          <p:cNvSpPr/>
          <p:nvPr/>
        </p:nvSpPr>
        <p:spPr>
          <a:xfrm>
            <a:off x="395640" y="1268640"/>
            <a:ext cx="8135640" cy="11869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800" spc="-1" strike="noStrike">
                <a:solidFill>
                  <a:srgbClr val="000000"/>
                </a:solidFill>
                <a:latin typeface="Trebuchet MS"/>
              </a:rPr>
              <a:t>Başında </a:t>
            </a:r>
            <a:r>
              <a:rPr b="0" lang="tr-TR" sz="1800" spc="-1" strike="noStrike">
                <a:solidFill>
                  <a:srgbClr val="ff0000"/>
                </a:solidFill>
                <a:latin typeface="Trebuchet MS"/>
              </a:rPr>
              <a:t>public, private </a:t>
            </a:r>
            <a:r>
              <a:rPr b="0" lang="tr-TR" sz="1800" spc="-1" strike="noStrike">
                <a:solidFill>
                  <a:srgbClr val="000000"/>
                </a:solidFill>
                <a:latin typeface="Trebuchet MS"/>
              </a:rPr>
              <a:t>veya</a:t>
            </a:r>
            <a:r>
              <a:rPr b="0" lang="tr-TR" sz="1800" spc="-1" strike="noStrike">
                <a:solidFill>
                  <a:srgbClr val="ff0000"/>
                </a:solidFill>
                <a:latin typeface="Trebuchet MS"/>
              </a:rPr>
              <a:t> protected </a:t>
            </a:r>
            <a:r>
              <a:rPr b="0" lang="tr-TR" sz="1800" spc="-1" strike="noStrike">
                <a:solidFill>
                  <a:srgbClr val="000000"/>
                </a:solidFill>
                <a:latin typeface="Trebuchet MS"/>
              </a:rPr>
              <a:t>yazmayan elemanlar </a:t>
            </a:r>
            <a:r>
              <a:rPr b="0" lang="tr-TR" sz="1800" spc="-1" strike="noStrike">
                <a:solidFill>
                  <a:srgbClr val="ff0000"/>
                </a:solidFill>
                <a:latin typeface="Trebuchet MS"/>
              </a:rPr>
              <a:t>default</a:t>
            </a:r>
            <a:r>
              <a:rPr b="0" lang="tr-TR" sz="1800" spc="-1" strike="noStrike">
                <a:solidFill>
                  <a:srgbClr val="000000"/>
                </a:solidFill>
                <a:latin typeface="Trebuchet MS"/>
              </a:rPr>
              <a:t> olarak tanımlanır</a:t>
            </a:r>
            <a:r>
              <a:rPr b="0" lang="tr-TR" sz="1800" spc="-1" strike="noStrike">
                <a:solidFill>
                  <a:srgbClr val="ff0000"/>
                </a:solidFill>
                <a:latin typeface="Trebuchet MS"/>
              </a:rPr>
              <a:t> </a:t>
            </a:r>
            <a:r>
              <a:rPr b="0" lang="tr-TR" sz="1800" spc="-1" strike="noStrike">
                <a:solidFill>
                  <a:srgbClr val="000000"/>
                </a:solidFill>
                <a:latin typeface="Trebuchet MS"/>
              </a:rPr>
              <a:t>ve aynı</a:t>
            </a:r>
            <a:r>
              <a:rPr b="0" lang="tr-TR" sz="1800" spc="-1" strike="noStrike">
                <a:solidFill>
                  <a:srgbClr val="ff0000"/>
                </a:solidFill>
                <a:latin typeface="Trebuchet MS"/>
              </a:rPr>
              <a:t> private</a:t>
            </a:r>
            <a:r>
              <a:rPr b="0" lang="tr-TR" sz="1800" spc="-1" strike="noStrike">
                <a:solidFill>
                  <a:srgbClr val="000000"/>
                </a:solidFill>
                <a:latin typeface="Trebuchet MS"/>
              </a:rPr>
              <a:t> tanımlanmış gibi farklı paketlerden erişime kapalıdır.</a:t>
            </a:r>
            <a:endParaRPr b="0" lang="en-US" sz="1800" spc="-1" strike="noStrike">
              <a:latin typeface="Arial"/>
            </a:endParaRPr>
          </a:p>
          <a:p>
            <a:pPr>
              <a:lnSpc>
                <a:spcPct val="100000"/>
              </a:lnSpc>
              <a:buNone/>
            </a:pPr>
            <a:endParaRPr b="0" lang="en-US" sz="1800" spc="-1" strike="noStrike">
              <a:latin typeface="Arial"/>
            </a:endParaRPr>
          </a:p>
        </p:txBody>
      </p:sp>
      <p:sp>
        <p:nvSpPr>
          <p:cNvPr id="349" name="Metin kutusu 4"/>
          <p:cNvSpPr/>
          <p:nvPr/>
        </p:nvSpPr>
        <p:spPr>
          <a:xfrm>
            <a:off x="4227480" y="4941000"/>
            <a:ext cx="4405680" cy="363960"/>
          </a:xfrm>
          <a:prstGeom prst="rect">
            <a:avLst/>
          </a:prstGeom>
          <a:noFill/>
          <a:ln w="0">
            <a:noFill/>
          </a:ln>
        </p:spPr>
        <p:style>
          <a:lnRef idx="0"/>
          <a:fillRef idx="0"/>
          <a:effectRef idx="0"/>
          <a:fontRef idx="minor"/>
        </p:style>
        <p:txBody>
          <a:bodyPr wrap="none" lIns="90000" rIns="90000" tIns="45000" bIns="45000" anchor="t">
            <a:spAutoFit/>
          </a:bodyPr>
          <a:p>
            <a:pPr algn="r">
              <a:lnSpc>
                <a:spcPct val="100000"/>
              </a:lnSpc>
              <a:buNone/>
            </a:pPr>
            <a:r>
              <a:rPr b="1" lang="tr-TR" sz="1400" spc="-1" strike="noStrike">
                <a:solidFill>
                  <a:srgbClr val="000000"/>
                </a:solidFill>
                <a:latin typeface="Trebuchet MS"/>
              </a:rPr>
              <a:t>Not: </a:t>
            </a:r>
            <a:r>
              <a:rPr b="0" lang="tr-TR" sz="1400" spc="-1" strike="noStrike">
                <a:solidFill>
                  <a:srgbClr val="000000"/>
                </a:solidFill>
                <a:latin typeface="Trebuchet MS"/>
              </a:rPr>
              <a:t>Doğru / Yanlış olarak cevaplayacaksınız</a:t>
            </a:r>
            <a:r>
              <a:rPr b="0" lang="tr-TR" sz="1800" spc="-1" strike="noStrike">
                <a:solidFill>
                  <a:srgbClr val="000000"/>
                </a:solidFill>
                <a:latin typeface="Trebuchet M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539640" y="260640"/>
            <a:ext cx="8064360" cy="841320"/>
          </a:xfrm>
          <a:prstGeom prst="rect">
            <a:avLst/>
          </a:prstGeom>
          <a:noFill/>
          <a:ln w="0">
            <a:noFill/>
          </a:ln>
        </p:spPr>
        <p:txBody>
          <a:bodyPr lIns="0" rIns="0" tIns="0" bIns="0" anchor="t">
            <a:noAutofit/>
          </a:bodyPr>
          <a:p>
            <a:pPr>
              <a:lnSpc>
                <a:spcPct val="100000"/>
              </a:lnSpc>
              <a:buNone/>
              <a:tabLst>
                <a:tab algn="l" pos="0"/>
              </a:tabLst>
            </a:pPr>
            <a:r>
              <a:rPr b="1" lang="tr-TR" sz="1800" spc="-1" strike="noStrike">
                <a:latin typeface="Trebuchet MS"/>
              </a:rPr>
              <a:t>Başında </a:t>
            </a:r>
            <a:r>
              <a:rPr b="1" lang="tr-TR" sz="1800" spc="-1" strike="noStrike">
                <a:solidFill>
                  <a:srgbClr val="ff0000"/>
                </a:solidFill>
                <a:latin typeface="Trebuchet MS"/>
              </a:rPr>
              <a:t>public, private </a:t>
            </a:r>
            <a:r>
              <a:rPr b="1" lang="tr-TR" sz="1800" spc="-1" strike="noStrike">
                <a:latin typeface="Trebuchet MS"/>
              </a:rPr>
              <a:t>veya</a:t>
            </a:r>
            <a:r>
              <a:rPr b="1" lang="tr-TR" sz="1800" spc="-1" strike="noStrike">
                <a:solidFill>
                  <a:srgbClr val="ff0000"/>
                </a:solidFill>
                <a:latin typeface="Trebuchet MS"/>
              </a:rPr>
              <a:t> protected </a:t>
            </a:r>
            <a:r>
              <a:rPr b="1" lang="tr-TR" sz="1800" spc="-1" strike="noStrike">
                <a:latin typeface="Trebuchet MS"/>
              </a:rPr>
              <a:t>yazmayan elemanlar </a:t>
            </a:r>
            <a:r>
              <a:rPr b="1" lang="tr-TR" sz="1800" spc="-1" strike="noStrike">
                <a:solidFill>
                  <a:srgbClr val="ff0000"/>
                </a:solidFill>
                <a:latin typeface="Trebuchet MS"/>
              </a:rPr>
              <a:t>default</a:t>
            </a:r>
            <a:r>
              <a:rPr b="1" lang="tr-TR" sz="1800" spc="-1" strike="noStrike">
                <a:latin typeface="Trebuchet MS"/>
              </a:rPr>
              <a:t> olarak tanımlanır</a:t>
            </a:r>
            <a:r>
              <a:rPr b="1" lang="tr-TR" sz="1800" spc="-1" strike="noStrike">
                <a:solidFill>
                  <a:srgbClr val="ff0000"/>
                </a:solidFill>
                <a:latin typeface="Trebuchet MS"/>
              </a:rPr>
              <a:t> </a:t>
            </a:r>
            <a:r>
              <a:rPr b="1" lang="tr-TR" sz="1800" spc="-1" strike="noStrike">
                <a:latin typeface="Trebuchet MS"/>
              </a:rPr>
              <a:t>ve aynı</a:t>
            </a:r>
            <a:r>
              <a:rPr b="1" lang="tr-TR" sz="1800" spc="-1" strike="noStrike">
                <a:solidFill>
                  <a:srgbClr val="ff0000"/>
                </a:solidFill>
                <a:latin typeface="Trebuchet MS"/>
              </a:rPr>
              <a:t> private</a:t>
            </a:r>
            <a:r>
              <a:rPr b="1" lang="tr-TR" sz="1800" spc="-1" strike="noStrike">
                <a:latin typeface="Trebuchet MS"/>
              </a:rPr>
              <a:t> tanımlanmış gibi farklı paketlerden erişime kapalıdır.</a:t>
            </a:r>
            <a:endParaRPr b="0" lang="tr-TR" sz="1800" spc="-1" strike="noStrike">
              <a:solidFill>
                <a:srgbClr val="000000"/>
              </a:solidFill>
              <a:latin typeface="Trebuchet MS"/>
            </a:endParaRPr>
          </a:p>
        </p:txBody>
      </p:sp>
      <p:sp>
        <p:nvSpPr>
          <p:cNvPr id="351" name="PlaceHolder 2"/>
          <p:cNvSpPr>
            <a:spLocks noGrp="1"/>
          </p:cNvSpPr>
          <p:nvPr>
            <p:ph type="sldNum" idx="23"/>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907B37A8-3591-4195-8C90-2BF9B32F130B}" type="slidenum">
              <a:rPr b="1" lang="tr-TR" sz="1200" spc="-1" strike="noStrike">
                <a:solidFill>
                  <a:srgbClr val="808080"/>
                </a:solidFill>
                <a:latin typeface="Trebuchet MS"/>
              </a:rPr>
              <a:t>&lt;number&gt;</a:t>
            </a:fld>
            <a:endParaRPr b="0" lang="en-US" sz="1200" spc="-1" strike="noStrike">
              <a:latin typeface="Times New Roman"/>
            </a:endParaRPr>
          </a:p>
        </p:txBody>
      </p:sp>
      <p:grpSp>
        <p:nvGrpSpPr>
          <p:cNvPr id="352" name="mmprod_answer10123"/>
          <p:cNvGrpSpPr/>
          <p:nvPr/>
        </p:nvGrpSpPr>
        <p:grpSpPr>
          <a:xfrm>
            <a:off x="1221840" y="1628640"/>
            <a:ext cx="4490280" cy="273960"/>
            <a:chOff x="1221840" y="1628640"/>
            <a:chExt cx="4490280" cy="273960"/>
          </a:xfrm>
        </p:grpSpPr>
        <p:sp>
          <p:nvSpPr>
            <p:cNvPr id="353" name="mmprod_s2_10123"/>
            <p:cNvSpPr/>
            <p:nvPr/>
          </p:nvSpPr>
          <p:spPr>
            <a:xfrm>
              <a:off x="1551960" y="162864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354" name="mmprod_s1_10123"/>
            <p:cNvSpPr/>
            <p:nvPr/>
          </p:nvSpPr>
          <p:spPr>
            <a:xfrm>
              <a:off x="1907640" y="162864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Doğru</a:t>
              </a:r>
              <a:endParaRPr b="0" lang="en-US" sz="1800" spc="-1" strike="noStrike">
                <a:latin typeface="Arial"/>
              </a:endParaRPr>
            </a:p>
          </p:txBody>
        </p:sp>
        <p:pic>
          <p:nvPicPr>
            <p:cNvPr id="355" name="mmprod_answer_input10123" descr=""/>
            <p:cNvPicPr/>
            <p:nvPr/>
          </p:nvPicPr>
          <p:blipFill>
            <a:blip r:embed="rId1"/>
            <a:stretch/>
          </p:blipFill>
          <p:spPr>
            <a:xfrm>
              <a:off x="1221840" y="1663560"/>
              <a:ext cx="205200" cy="204120"/>
            </a:xfrm>
            <a:prstGeom prst="rect">
              <a:avLst/>
            </a:prstGeom>
            <a:ln w="0">
              <a:noFill/>
            </a:ln>
          </p:spPr>
        </p:pic>
      </p:grpSp>
      <p:grpSp>
        <p:nvGrpSpPr>
          <p:cNvPr id="356" name="mmprod_answer10125"/>
          <p:cNvGrpSpPr/>
          <p:nvPr/>
        </p:nvGrpSpPr>
        <p:grpSpPr>
          <a:xfrm>
            <a:off x="1221840" y="2075760"/>
            <a:ext cx="4490280" cy="273960"/>
            <a:chOff x="1221840" y="2075760"/>
            <a:chExt cx="4490280" cy="273960"/>
          </a:xfrm>
        </p:grpSpPr>
        <p:sp>
          <p:nvSpPr>
            <p:cNvPr id="357" name="mmprod_s2_10125"/>
            <p:cNvSpPr/>
            <p:nvPr/>
          </p:nvSpPr>
          <p:spPr>
            <a:xfrm>
              <a:off x="1551960" y="2075760"/>
              <a:ext cx="3427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358" name="mmprod_s1_10125"/>
            <p:cNvSpPr/>
            <p:nvPr/>
          </p:nvSpPr>
          <p:spPr>
            <a:xfrm>
              <a:off x="1894680" y="207576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Yanlış</a:t>
              </a:r>
              <a:endParaRPr b="0" lang="en-US" sz="1800" spc="-1" strike="noStrike">
                <a:latin typeface="Arial"/>
              </a:endParaRPr>
            </a:p>
          </p:txBody>
        </p:sp>
        <p:pic>
          <p:nvPicPr>
            <p:cNvPr id="359" name="mmprod_answer_input10125" descr=""/>
            <p:cNvPicPr/>
            <p:nvPr/>
          </p:nvPicPr>
          <p:blipFill>
            <a:blip r:embed="rId2"/>
            <a:stretch/>
          </p:blipFill>
          <p:spPr>
            <a:xfrm>
              <a:off x="1221840" y="2110680"/>
              <a:ext cx="205200" cy="204120"/>
            </a:xfrm>
            <a:prstGeom prst="rect">
              <a:avLst/>
            </a:prstGeom>
            <a:ln w="0">
              <a:noFill/>
            </a:ln>
          </p:spPr>
        </p:pic>
      </p:grpSp>
      <p:sp>
        <p:nvSpPr>
          <p:cNvPr id="360" name="mmprod_feedback_7000"/>
          <p:cNvSpPr/>
          <p:nvPr/>
        </p:nvSpPr>
        <p:spPr>
          <a:xfrm>
            <a:off x="1463040" y="26370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500" spc="-1" strike="noStrike">
                <a:solidFill>
                  <a:srgbClr val="2b333c"/>
                </a:solidFill>
                <a:latin typeface="Times New Roman"/>
              </a:rPr>
              <a:t>Doğru - Devam için tıklayınız</a:t>
            </a:r>
            <a:endParaRPr b="0" lang="en-US" sz="1500" spc="-1" strike="noStrike">
              <a:latin typeface="Arial"/>
            </a:endParaRPr>
          </a:p>
        </p:txBody>
      </p:sp>
      <p:sp>
        <p:nvSpPr>
          <p:cNvPr id="361" name="mmprod_feedback_7002"/>
          <p:cNvSpPr/>
          <p:nvPr/>
        </p:nvSpPr>
        <p:spPr>
          <a:xfrm>
            <a:off x="4496040" y="2637000"/>
            <a:ext cx="3545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just">
              <a:lnSpc>
                <a:spcPct val="100000"/>
              </a:lnSpc>
              <a:buNone/>
            </a:pPr>
            <a:r>
              <a:rPr b="0" lang="en-US" sz="1500" spc="-1" strike="noStrike">
                <a:solidFill>
                  <a:srgbClr val="2b333c"/>
                </a:solidFill>
                <a:latin typeface="Times New Roman"/>
              </a:rPr>
              <a:t>Yanlış – </a:t>
            </a:r>
            <a:r>
              <a:rPr b="0" i="1" lang="tr-TR" sz="1200" spc="-1" strike="noStrike">
                <a:solidFill>
                  <a:srgbClr val="2b333c"/>
                </a:solidFill>
                <a:latin typeface="Times New Roman"/>
              </a:rPr>
              <a:t>Nesne üyelerine erişim belirteçlerini tekrar okuyunuz. default ile private aynı işleve sahip değil mi?</a:t>
            </a:r>
            <a:endParaRPr b="0" lang="en-US" sz="1200" spc="-1" strike="noStrike">
              <a:latin typeface="Arial"/>
            </a:endParaRPr>
          </a:p>
        </p:txBody>
      </p:sp>
      <p:sp>
        <p:nvSpPr>
          <p:cNvPr id="362" name="mmprod_feedback_7009"/>
          <p:cNvSpPr/>
          <p:nvPr/>
        </p:nvSpPr>
        <p:spPr>
          <a:xfrm>
            <a:off x="2743200" y="35989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500" spc="-1" strike="noStrike">
                <a:solidFill>
                  <a:srgbClr val="2b333c"/>
                </a:solidFill>
                <a:latin typeface="Times New Roman"/>
              </a:rPr>
              <a:t>You answered this correctly!</a:t>
            </a:r>
            <a:endParaRPr b="0" lang="en-US" sz="1500" spc="-1" strike="noStrike">
              <a:latin typeface="Arial"/>
            </a:endParaRPr>
          </a:p>
        </p:txBody>
      </p:sp>
      <p:sp>
        <p:nvSpPr>
          <p:cNvPr id="363" name="mmprod_feedback_7006"/>
          <p:cNvSpPr/>
          <p:nvPr/>
        </p:nvSpPr>
        <p:spPr>
          <a:xfrm>
            <a:off x="2743200" y="333828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imes New Roman"/>
              </a:rPr>
              <a:t>Cevabınız</a:t>
            </a:r>
            <a:r>
              <a:rPr b="0" lang="en-US" sz="1500" spc="-1" strike="noStrike">
                <a:solidFill>
                  <a:srgbClr val="2b333c"/>
                </a:solidFill>
                <a:latin typeface="Times New Roman"/>
              </a:rPr>
              <a:t>:</a:t>
            </a:r>
            <a:endParaRPr b="0" lang="en-US" sz="1500" spc="-1" strike="noStrike">
              <a:latin typeface="Arial"/>
            </a:endParaRPr>
          </a:p>
        </p:txBody>
      </p:sp>
      <p:sp>
        <p:nvSpPr>
          <p:cNvPr id="364" name="mmprod_feedback_7010"/>
          <p:cNvSpPr/>
          <p:nvPr/>
        </p:nvSpPr>
        <p:spPr>
          <a:xfrm>
            <a:off x="2743200" y="385956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imes New Roman"/>
              </a:rPr>
              <a:t>Doğrusu</a:t>
            </a:r>
            <a:r>
              <a:rPr b="0" lang="en-US" sz="1500" spc="-1" strike="noStrike">
                <a:solidFill>
                  <a:srgbClr val="2b333c"/>
                </a:solidFill>
                <a:latin typeface="Times New Roman"/>
              </a:rPr>
              <a:t>:</a:t>
            </a:r>
            <a:endParaRPr b="0" lang="en-US" sz="1500" spc="-1" strike="noStrike">
              <a:latin typeface="Arial"/>
            </a:endParaRPr>
          </a:p>
        </p:txBody>
      </p:sp>
      <p:sp>
        <p:nvSpPr>
          <p:cNvPr id="365" name="mmprod_feedback_7007"/>
          <p:cNvSpPr/>
          <p:nvPr/>
        </p:nvSpPr>
        <p:spPr>
          <a:xfrm>
            <a:off x="2747160" y="45810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500" spc="-1" strike="noStrike">
                <a:solidFill>
                  <a:srgbClr val="2b333c"/>
                </a:solidFill>
                <a:latin typeface="Times New Roman"/>
              </a:rPr>
              <a:t>Devam etmeden önce soruyu cevaplayınız</a:t>
            </a:r>
            <a:endParaRPr b="0" lang="en-US" sz="1500" spc="-1" strike="noStrike">
              <a:latin typeface="Arial"/>
            </a:endParaRPr>
          </a:p>
        </p:txBody>
      </p:sp>
      <p:grpSp>
        <p:nvGrpSpPr>
          <p:cNvPr id="366" name="mmprod_Button104"/>
          <p:cNvGrpSpPr/>
          <p:nvPr/>
        </p:nvGrpSpPr>
        <p:grpSpPr>
          <a:xfrm>
            <a:off x="5712480" y="3894120"/>
            <a:ext cx="870840" cy="312480"/>
            <a:chOff x="5712480" y="3894120"/>
            <a:chExt cx="870840" cy="312480"/>
          </a:xfrm>
        </p:grpSpPr>
        <p:sp>
          <p:nvSpPr>
            <p:cNvPr id="367" name="mmprod_ButtonShape104"/>
            <p:cNvSpPr/>
            <p:nvPr/>
          </p:nvSpPr>
          <p:spPr>
            <a:xfrm>
              <a:off x="5712480" y="389412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368" name="mmprod_ButtonText105"/>
            <p:cNvSpPr/>
            <p:nvPr/>
          </p:nvSpPr>
          <p:spPr>
            <a:xfrm>
              <a:off x="5738040" y="391968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369" name="mmprod_Button106"/>
          <p:cNvGrpSpPr/>
          <p:nvPr/>
        </p:nvGrpSpPr>
        <p:grpSpPr>
          <a:xfrm>
            <a:off x="6672600" y="3894120"/>
            <a:ext cx="870840" cy="312480"/>
            <a:chOff x="6672600" y="3894120"/>
            <a:chExt cx="870840" cy="312480"/>
          </a:xfrm>
        </p:grpSpPr>
        <p:sp>
          <p:nvSpPr>
            <p:cNvPr id="370" name="mmprod_ButtonShape106"/>
            <p:cNvSpPr/>
            <p:nvPr/>
          </p:nvSpPr>
          <p:spPr>
            <a:xfrm>
              <a:off x="6672600" y="389412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371" name="mmprod_ButtonText107"/>
            <p:cNvSpPr/>
            <p:nvPr/>
          </p:nvSpPr>
          <p:spPr>
            <a:xfrm>
              <a:off x="6698160" y="391968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499"/>
                                          </p:stCondLst>
                                        </p:cTn>
                                        <p:tgtEl>
                                          <p:spTgt spid="3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499"/>
                                          </p:stCondLst>
                                        </p:cTn>
                                        <p:tgtEl>
                                          <p:spTgt spid="3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499"/>
                                          </p:stCondLst>
                                        </p:cTn>
                                        <p:tgtEl>
                                          <p:spTgt spid="3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499"/>
                                          </p:stCondLst>
                                        </p:cTn>
                                        <p:tgtEl>
                                          <p:spTgt spid="3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499"/>
                                          </p:stCondLst>
                                        </p:cTn>
                                        <p:tgtEl>
                                          <p:spTgt spid="3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499"/>
                                          </p:stCondLst>
                                        </p:cTn>
                                        <p:tgtEl>
                                          <p:spTgt spid="3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Yuvarlatılmış Dikdörtgen 27"/>
          <p:cNvSpPr/>
          <p:nvPr/>
        </p:nvSpPr>
        <p:spPr>
          <a:xfrm>
            <a:off x="164160" y="5661360"/>
            <a:ext cx="8928720" cy="1167120"/>
          </a:xfrm>
          <a:prstGeom prst="roundRect">
            <a:avLst>
              <a:gd name="adj" fmla="val 16667"/>
            </a:avLst>
          </a:prstGeom>
          <a:solidFill>
            <a:schemeClr val="accent3">
              <a:lumMod val="40000"/>
              <a:lumOff val="60000"/>
            </a:schemeClr>
          </a:solidFill>
          <a:ln>
            <a:solidFill>
              <a:srgbClr val="1e2e68"/>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buNone/>
            </a:pPr>
            <a:r>
              <a:rPr b="0" lang="tr-TR" sz="1400" spc="-1" strike="noStrike">
                <a:solidFill>
                  <a:srgbClr val="ffffff"/>
                </a:solidFill>
                <a:latin typeface="Times New Roman"/>
              </a:rPr>
              <a:t> </a:t>
            </a:r>
            <a:r>
              <a:rPr b="0" lang="tr-TR" sz="1400" spc="-1" strike="noStrike">
                <a:solidFill>
                  <a:srgbClr val="ff0000"/>
                </a:solidFill>
                <a:latin typeface="Times New Roman"/>
              </a:rPr>
              <a:t>Not1:</a:t>
            </a:r>
            <a:r>
              <a:rPr b="0" lang="tr-TR" sz="1400" spc="-1" strike="noStrike">
                <a:solidFill>
                  <a:srgbClr val="ffffff"/>
                </a:solidFill>
                <a:latin typeface="Times New Roman"/>
              </a:rPr>
              <a:t> </a:t>
            </a:r>
            <a:r>
              <a:rPr b="1" lang="tr-TR" sz="1400" spc="-1" strike="noStrike">
                <a:solidFill>
                  <a:srgbClr val="000000"/>
                </a:solidFill>
                <a:latin typeface="Times New Roman"/>
              </a:rPr>
              <a:t>Bir sınıftaki değişkenler o sınıfın niteliklerini, metotlar ise o sınıfın davranışlarını belirler</a:t>
            </a:r>
            <a:r>
              <a:rPr b="0" lang="tr-TR" sz="1400" spc="-1" strike="noStrike">
                <a:solidFill>
                  <a:srgbClr val="000000"/>
                </a:solidFill>
                <a:latin typeface="Times New Roman"/>
              </a:rPr>
              <a:t>. Bu sebeple, bazı kaynaklarda değişken yerine </a:t>
            </a:r>
            <a:r>
              <a:rPr b="1" lang="tr-TR" sz="1400" spc="-1" strike="noStrike">
                <a:solidFill>
                  <a:srgbClr val="000000"/>
                </a:solidFill>
                <a:latin typeface="Times New Roman"/>
              </a:rPr>
              <a:t>niteleyici (attribute),</a:t>
            </a:r>
            <a:r>
              <a:rPr b="0" lang="tr-TR" sz="1400" spc="-1" strike="noStrike">
                <a:solidFill>
                  <a:srgbClr val="000000"/>
                </a:solidFill>
                <a:latin typeface="Times New Roman"/>
              </a:rPr>
              <a:t> fonksiyon ve procedure yerine de </a:t>
            </a:r>
            <a:r>
              <a:rPr b="1" lang="tr-TR" sz="1400" spc="-1" strike="noStrike">
                <a:solidFill>
                  <a:srgbClr val="000000"/>
                </a:solidFill>
                <a:latin typeface="Times New Roman"/>
              </a:rPr>
              <a:t>metot </a:t>
            </a:r>
            <a:r>
              <a:rPr b="0" lang="tr-TR" sz="1400" spc="-1" strike="noStrike">
                <a:solidFill>
                  <a:srgbClr val="000000"/>
                </a:solidFill>
                <a:latin typeface="Times New Roman"/>
              </a:rPr>
              <a:t>terimi kullanılır. </a:t>
            </a:r>
            <a:endParaRPr b="0" lang="en-US" sz="1400" spc="-1" strike="noStrike">
              <a:latin typeface="Arial"/>
            </a:endParaRPr>
          </a:p>
          <a:p>
            <a:pPr algn="just">
              <a:lnSpc>
                <a:spcPct val="100000"/>
              </a:lnSpc>
              <a:buNone/>
            </a:pPr>
            <a:r>
              <a:rPr b="0" lang="tr-TR" sz="1400" spc="-1" strike="noStrike">
                <a:solidFill>
                  <a:srgbClr val="000000"/>
                </a:solidFill>
                <a:latin typeface="Times New Roman"/>
              </a:rPr>
              <a:t> </a:t>
            </a:r>
            <a:endParaRPr b="0" lang="en-US" sz="1400" spc="-1" strike="noStrike">
              <a:latin typeface="Arial"/>
            </a:endParaRPr>
          </a:p>
          <a:p>
            <a:pPr algn="just">
              <a:lnSpc>
                <a:spcPct val="100000"/>
              </a:lnSpc>
              <a:buNone/>
            </a:pPr>
            <a:r>
              <a:rPr b="0" lang="tr-TR" sz="1400" spc="-1" strike="noStrike">
                <a:solidFill>
                  <a:srgbClr val="000000"/>
                </a:solidFill>
                <a:latin typeface="Times New Roman"/>
              </a:rPr>
              <a:t>Not2: Java da her masaüstü uygulamanın en az bir </a:t>
            </a:r>
            <a:r>
              <a:rPr b="1" lang="tr-TR" sz="1400" spc="-1" strike="noStrike">
                <a:solidFill>
                  <a:srgbClr val="000000"/>
                </a:solidFill>
                <a:latin typeface="Times New Roman"/>
              </a:rPr>
              <a:t>main metodu </a:t>
            </a:r>
            <a:r>
              <a:rPr b="0" lang="tr-TR" sz="1400" spc="-1" strike="noStrike">
                <a:solidFill>
                  <a:srgbClr val="000000"/>
                </a:solidFill>
                <a:latin typeface="Times New Roman"/>
              </a:rPr>
              <a:t> ‘ </a:t>
            </a:r>
            <a:r>
              <a:rPr b="0" lang="tr-TR" sz="1200" spc="-1" strike="noStrike">
                <a:solidFill>
                  <a:srgbClr val="0070c0"/>
                </a:solidFill>
                <a:latin typeface="Times New Roman"/>
              </a:rPr>
              <a:t>public static void main(String[] args) { } gibi’ </a:t>
            </a:r>
            <a:r>
              <a:rPr b="0" lang="tr-TR" sz="1200" spc="-1" strike="noStrike">
                <a:solidFill>
                  <a:srgbClr val="000000"/>
                </a:solidFill>
                <a:latin typeface="Times New Roman"/>
              </a:rPr>
              <a:t>olmalıdır. </a:t>
            </a:r>
            <a:endParaRPr b="0" lang="en-US" sz="1200" spc="-1" strike="noStrike">
              <a:latin typeface="Arial"/>
            </a:endParaRPr>
          </a:p>
          <a:p>
            <a:pPr>
              <a:lnSpc>
                <a:spcPct val="100000"/>
              </a:lnSpc>
              <a:buNone/>
            </a:pPr>
            <a:endParaRPr b="0" lang="en-US" sz="1400" spc="-1" strike="noStrike">
              <a:latin typeface="Arial"/>
            </a:endParaRPr>
          </a:p>
        </p:txBody>
      </p:sp>
      <p:sp>
        <p:nvSpPr>
          <p:cNvPr id="373" name="Yatay Kaydırma 2"/>
          <p:cNvSpPr/>
          <p:nvPr/>
        </p:nvSpPr>
        <p:spPr>
          <a:xfrm>
            <a:off x="1115640" y="3573000"/>
            <a:ext cx="7272360" cy="2088000"/>
          </a:xfrm>
          <a:prstGeom prst="horizontalScroll">
            <a:avLst>
              <a:gd name="adj" fmla="val 12500"/>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marL="914400">
              <a:lnSpc>
                <a:spcPct val="100000"/>
              </a:lnSpc>
              <a:buNone/>
            </a:pPr>
            <a:r>
              <a:rPr b="0" lang="tr-TR" sz="1200" spc="-1" strike="noStrike">
                <a:solidFill>
                  <a:srgbClr val="000000"/>
                </a:solidFill>
                <a:latin typeface="Courier New"/>
              </a:rPr>
              <a:t>[Erişim_belirteci] geriye_donus_tipi </a:t>
            </a:r>
            <a:r>
              <a:rPr b="1" lang="tr-TR" sz="1200" spc="-1" strike="noStrike">
                <a:solidFill>
                  <a:srgbClr val="000000"/>
                </a:solidFill>
                <a:latin typeface="Courier New"/>
              </a:rPr>
              <a:t>metot_ismi</a:t>
            </a:r>
            <a:r>
              <a:rPr b="0" lang="tr-TR" sz="1200" spc="-1" strike="noStrike">
                <a:solidFill>
                  <a:srgbClr val="000000"/>
                </a:solidFill>
                <a:latin typeface="Courier New"/>
              </a:rPr>
              <a:t> (parametreler) </a:t>
            </a:r>
            <a:endParaRPr b="0" lang="en-US" sz="1200" spc="-1" strike="noStrike">
              <a:latin typeface="Arial"/>
            </a:endParaRPr>
          </a:p>
          <a:p>
            <a:pPr marL="914400">
              <a:lnSpc>
                <a:spcPct val="100000"/>
              </a:lnSpc>
              <a:buNone/>
            </a:pPr>
            <a:r>
              <a:rPr b="1" lang="tr-TR" sz="1200" spc="-1" strike="noStrike">
                <a:solidFill>
                  <a:srgbClr val="000000"/>
                </a:solidFill>
                <a:latin typeface="Courier New"/>
              </a:rPr>
              <a:t>{</a:t>
            </a:r>
            <a:endParaRPr b="0" lang="en-US" sz="1200" spc="-1" strike="noStrike">
              <a:latin typeface="Arial"/>
            </a:endParaRPr>
          </a:p>
          <a:p>
            <a:pPr marL="914400">
              <a:lnSpc>
                <a:spcPct val="100000"/>
              </a:lnSpc>
              <a:buNone/>
            </a:pPr>
            <a:r>
              <a:rPr b="0" lang="tr-TR" sz="1200" spc="-1" strike="noStrike">
                <a:solidFill>
                  <a:srgbClr val="000000"/>
                </a:solidFill>
                <a:latin typeface="Courier New"/>
              </a:rPr>
              <a:t>…</a:t>
            </a:r>
            <a:r>
              <a:rPr b="0" lang="tr-TR" sz="1200" spc="-1" strike="noStrike">
                <a:solidFill>
                  <a:srgbClr val="000000"/>
                </a:solidFill>
                <a:latin typeface="Courier New"/>
              </a:rPr>
              <a:t>.</a:t>
            </a:r>
            <a:endParaRPr b="0" lang="en-US" sz="1200" spc="-1" strike="noStrike">
              <a:latin typeface="Arial"/>
            </a:endParaRPr>
          </a:p>
          <a:p>
            <a:pPr marL="914400">
              <a:lnSpc>
                <a:spcPct val="100000"/>
              </a:lnSpc>
              <a:buNone/>
            </a:pPr>
            <a:r>
              <a:rPr b="0" lang="tr-TR" sz="1200" spc="-1" strike="noStrike">
                <a:solidFill>
                  <a:srgbClr val="000000"/>
                </a:solidFill>
                <a:latin typeface="Courier New"/>
              </a:rPr>
              <a:t>//komutlar</a:t>
            </a:r>
            <a:endParaRPr b="0" lang="en-US" sz="1200" spc="-1" strike="noStrike">
              <a:latin typeface="Arial"/>
            </a:endParaRPr>
          </a:p>
          <a:p>
            <a:pPr marL="914400">
              <a:lnSpc>
                <a:spcPct val="100000"/>
              </a:lnSpc>
              <a:buNone/>
            </a:pPr>
            <a:r>
              <a:rPr b="0" lang="tr-TR" sz="1200" spc="-1" strike="noStrike">
                <a:solidFill>
                  <a:srgbClr val="000000"/>
                </a:solidFill>
                <a:latin typeface="Courier New"/>
              </a:rPr>
              <a:t>…</a:t>
            </a:r>
            <a:r>
              <a:rPr b="0" lang="tr-TR" sz="1200" spc="-1" strike="noStrike">
                <a:solidFill>
                  <a:srgbClr val="000000"/>
                </a:solidFill>
                <a:latin typeface="Courier New"/>
              </a:rPr>
              <a:t>.</a:t>
            </a:r>
            <a:endParaRPr b="0" lang="en-US" sz="1200" spc="-1" strike="noStrike">
              <a:latin typeface="Arial"/>
            </a:endParaRPr>
          </a:p>
          <a:p>
            <a:pPr marL="914400">
              <a:lnSpc>
                <a:spcPct val="100000"/>
              </a:lnSpc>
              <a:buNone/>
            </a:pPr>
            <a:r>
              <a:rPr b="1" lang="tr-TR" sz="1400" spc="-1" strike="noStrike">
                <a:solidFill>
                  <a:srgbClr val="000000"/>
                </a:solidFill>
                <a:latin typeface="Courier New"/>
              </a:rPr>
              <a:t>}</a:t>
            </a:r>
            <a:endParaRPr b="0" lang="en-US" sz="1400" spc="-1" strike="noStrike">
              <a:latin typeface="Arial"/>
            </a:endParaRPr>
          </a:p>
          <a:p>
            <a:pPr>
              <a:lnSpc>
                <a:spcPct val="100000"/>
              </a:lnSpc>
              <a:buNone/>
            </a:pPr>
            <a:endParaRPr b="0" lang="en-US" sz="1200" spc="-1" strike="noStrike">
              <a:latin typeface="Arial"/>
            </a:endParaRPr>
          </a:p>
        </p:txBody>
      </p:sp>
      <p:sp>
        <p:nvSpPr>
          <p:cNvPr id="374" name="Dikdörtgen 3"/>
          <p:cNvSpPr/>
          <p:nvPr/>
        </p:nvSpPr>
        <p:spPr>
          <a:xfrm>
            <a:off x="235080" y="559080"/>
            <a:ext cx="8656920" cy="51699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600" spc="-1" strike="noStrike">
                <a:solidFill>
                  <a:srgbClr val="000000"/>
                </a:solidFill>
                <a:latin typeface="Times New Roman"/>
              </a:rPr>
              <a:t>Bir nesnenin yeteneklerine(kabiliyetlerine) </a:t>
            </a:r>
            <a:r>
              <a:rPr b="1" lang="tr-TR" sz="1600" spc="-1" strike="noStrike">
                <a:solidFill>
                  <a:srgbClr val="000000"/>
                </a:solidFill>
                <a:latin typeface="Times New Roman"/>
              </a:rPr>
              <a:t>yöntem veya metot</a:t>
            </a:r>
            <a:r>
              <a:rPr b="0" lang="tr-TR" sz="1600" spc="-1" strike="noStrike">
                <a:solidFill>
                  <a:srgbClr val="000000"/>
                </a:solidFill>
                <a:latin typeface="Times New Roman"/>
              </a:rPr>
              <a:t> adı verilir. Her bir yöntem, nesnenin yapabileceği bir davranışı simgeler. Bir nesne bir metot çağırdığında o metodun nesne üzerinde bir iş yapması beklenir; </a:t>
            </a:r>
            <a:r>
              <a:rPr b="0" i="1" lang="tr-TR" sz="1600" spc="-1" strike="noStrike">
                <a:solidFill>
                  <a:srgbClr val="000000"/>
                </a:solidFill>
                <a:latin typeface="Times New Roman"/>
              </a:rPr>
              <a:t>değer atama, bir değer döndürme, dosyaya yazma vb</a:t>
            </a:r>
            <a:r>
              <a:rPr b="0" lang="tr-TR" sz="1600" spc="-1" strike="noStrike">
                <a:solidFill>
                  <a:srgbClr val="000000"/>
                </a:solidFill>
                <a:latin typeface="Times New Roman"/>
              </a:rPr>
              <a:t>.</a:t>
            </a:r>
            <a:endParaRPr b="0" lang="en-US" sz="1600" spc="-1" strike="noStrike">
              <a:latin typeface="Arial"/>
            </a:endParaRPr>
          </a:p>
          <a:p>
            <a:pPr algn="just">
              <a:lnSpc>
                <a:spcPct val="100000"/>
              </a:lnSpc>
              <a:buNone/>
            </a:pPr>
            <a:r>
              <a:rPr b="0" lang="tr-TR" sz="1600" spc="-1" strike="noStrike">
                <a:solidFill>
                  <a:srgbClr val="000000"/>
                </a:solidFill>
                <a:latin typeface="Times New Roman"/>
              </a:rPr>
              <a:t>Örneğin 'Kamyon', 'Araba' sınıfına ait bir nesne olarak, o sınıfta tanımlı davranışları sergiler, yani çalışır, durur. Diğer bir ifade ile 'çalışmak' 'Kamyon‘ un bir yöntemidir. </a:t>
            </a:r>
            <a:endParaRPr b="0" lang="en-US" sz="1600" spc="-1" strike="noStrike">
              <a:latin typeface="Arial"/>
            </a:endParaRPr>
          </a:p>
          <a:p>
            <a:pPr>
              <a:lnSpc>
                <a:spcPct val="100000"/>
              </a:lnSpc>
              <a:buNone/>
            </a:pPr>
            <a:r>
              <a:rPr b="0" lang="tr-TR" sz="1600" spc="-1" strike="noStrike">
                <a:solidFill>
                  <a:srgbClr val="000000"/>
                </a:solidFill>
                <a:latin typeface="Times New Roman"/>
              </a:rPr>
              <a:t>Daha önce tanımlanmış bir metodu kullanmak veya çağırmak için nesne adından sonra ‘.’ karakteri aşağıdaki gibi kullanılır;</a:t>
            </a:r>
            <a:endParaRPr b="0" lang="en-US" sz="1600" spc="-1" strike="noStrike">
              <a:latin typeface="Arial"/>
            </a:endParaRPr>
          </a:p>
          <a:p>
            <a:pPr marL="914400" algn="just">
              <a:lnSpc>
                <a:spcPct val="100000"/>
              </a:lnSpc>
              <a:buNone/>
            </a:pPr>
            <a:r>
              <a:rPr b="0" i="1" lang="tr-TR" sz="1400" spc="-1" strike="noStrike">
                <a:solidFill>
                  <a:srgbClr val="000000"/>
                </a:solidFill>
                <a:latin typeface="Courier New"/>
              </a:rPr>
              <a:t>Nesne.metotadi;</a:t>
            </a:r>
            <a:r>
              <a:rPr b="0" lang="tr-TR" sz="1400" spc="-1" strike="noStrike" u="sng">
                <a:solidFill>
                  <a:srgbClr val="000000"/>
                </a:solidFill>
                <a:uFill>
                  <a:solidFill>
                    <a:srgbClr val="4e67c8"/>
                  </a:solidFill>
                </a:uFill>
                <a:latin typeface="Courier New"/>
              </a:rPr>
              <a:t> // örnek: kamyon.calis();</a:t>
            </a:r>
            <a:endParaRPr b="0" lang="en-US" sz="1400" spc="-1" strike="noStrike">
              <a:latin typeface="Arial"/>
            </a:endParaRPr>
          </a:p>
          <a:p>
            <a:pPr algn="just">
              <a:lnSpc>
                <a:spcPct val="100000"/>
              </a:lnSpc>
              <a:buNone/>
            </a:pPr>
            <a:endParaRPr b="0" lang="en-US" sz="1600" spc="-1" strike="noStrike">
              <a:latin typeface="Arial"/>
            </a:endParaRPr>
          </a:p>
          <a:p>
            <a:pPr algn="just">
              <a:lnSpc>
                <a:spcPct val="100000"/>
              </a:lnSpc>
              <a:buNone/>
            </a:pPr>
            <a:r>
              <a:rPr b="0" lang="tr-TR" sz="1600" spc="-1" strike="noStrike">
                <a:solidFill>
                  <a:srgbClr val="000000"/>
                </a:solidFill>
                <a:latin typeface="Times New Roman"/>
              </a:rPr>
              <a:t>Java dilinde fonksiyon veya altprogramlar,  metotlardan(yöntemlerden) oluşur. </a:t>
            </a:r>
            <a:r>
              <a:rPr b="1" lang="tr-TR" sz="1600" spc="-1" strike="noStrike">
                <a:solidFill>
                  <a:srgbClr val="000000"/>
                </a:solidFill>
                <a:latin typeface="Times New Roman"/>
              </a:rPr>
              <a:t>Fonksiyonlarda</a:t>
            </a:r>
            <a:r>
              <a:rPr b="0" lang="tr-TR" sz="1600" spc="-1" strike="noStrike">
                <a:solidFill>
                  <a:srgbClr val="000000"/>
                </a:solidFill>
                <a:latin typeface="Times New Roman"/>
              </a:rPr>
              <a:t> geriye dönüş değerinin tipi belirtilirken </a:t>
            </a:r>
            <a:r>
              <a:rPr b="1" lang="tr-TR" sz="1600" spc="-1" strike="noStrike">
                <a:solidFill>
                  <a:srgbClr val="000000"/>
                </a:solidFill>
                <a:latin typeface="Times New Roman"/>
              </a:rPr>
              <a:t>altprogramlarda </a:t>
            </a:r>
            <a:r>
              <a:rPr b="0" lang="tr-TR" sz="1600" spc="-1" strike="noStrike">
                <a:solidFill>
                  <a:srgbClr val="000000"/>
                </a:solidFill>
                <a:latin typeface="Times New Roman"/>
              </a:rPr>
              <a:t>geriye dönüş değerinin olmadığını belirtmek için metot adından önce </a:t>
            </a:r>
            <a:r>
              <a:rPr b="1" lang="tr-TR" sz="1600" spc="-1" strike="noStrike">
                <a:solidFill>
                  <a:srgbClr val="000000"/>
                </a:solidFill>
                <a:latin typeface="Times New Roman"/>
              </a:rPr>
              <a:t>void deyimi</a:t>
            </a:r>
            <a:r>
              <a:rPr b="0" lang="tr-TR" sz="1600" spc="-1" strike="noStrike">
                <a:solidFill>
                  <a:srgbClr val="000000"/>
                </a:solidFill>
                <a:latin typeface="Times New Roman"/>
              </a:rPr>
              <a:t> kullanılır. Metot tanımı parametreli /parametresiz ve geriye dönüş değerli / geriye dönüş değersiz şekilde yapılabilir:</a:t>
            </a: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endParaRPr b="0" lang="en-US" sz="1600" spc="-1" strike="noStrike">
              <a:latin typeface="Arial"/>
            </a:endParaRPr>
          </a:p>
        </p:txBody>
      </p:sp>
      <p:sp>
        <p:nvSpPr>
          <p:cNvPr id="375" name="Başlık 1"/>
          <p:cNvSpPr/>
          <p:nvPr/>
        </p:nvSpPr>
        <p:spPr>
          <a:xfrm>
            <a:off x="266400" y="17640"/>
            <a:ext cx="8481600" cy="533160"/>
          </a:xfrm>
          <a:prstGeom prst="rect">
            <a:avLst/>
          </a:prstGeom>
          <a:solidFill>
            <a:srgbClr val="191d34"/>
          </a:solidFill>
          <a:ln w="0">
            <a:noFill/>
          </a:ln>
        </p:spPr>
        <p:style>
          <a:lnRef idx="0"/>
          <a:fillRef idx="0"/>
          <a:effectRef idx="0"/>
          <a:fontRef idx="minor"/>
        </p:style>
        <p:txBody>
          <a:bodyPr anchor="ctr">
            <a:normAutofit fontScale="90000"/>
          </a:bodyPr>
          <a:p>
            <a:pPr algn="ctr">
              <a:lnSpc>
                <a:spcPct val="100000"/>
              </a:lnSpc>
              <a:buNone/>
              <a:tabLst>
                <a:tab algn="l" pos="0"/>
              </a:tabLst>
            </a:pPr>
            <a:r>
              <a:rPr b="1" lang="tr-TR" sz="3200" spc="49" strike="noStrike">
                <a:solidFill>
                  <a:srgbClr val="fbfcfd">
                    <a:alpha val="95000"/>
                  </a:srgbClr>
                </a:solidFill>
                <a:latin typeface="Trebuchet MS"/>
              </a:rPr>
              <a:t>Metotlar (Methods)</a:t>
            </a:r>
            <a:endParaRPr b="0" lang="en-US" sz="3200" spc="-1" strike="noStrike">
              <a:latin typeface="Arial"/>
            </a:endParaRPr>
          </a:p>
        </p:txBody>
      </p:sp>
      <p:grpSp>
        <p:nvGrpSpPr>
          <p:cNvPr id="376" name="Group 17"/>
          <p:cNvGrpSpPr/>
          <p:nvPr/>
        </p:nvGrpSpPr>
        <p:grpSpPr>
          <a:xfrm>
            <a:off x="184680" y="6335640"/>
            <a:ext cx="56160" cy="273960"/>
            <a:chOff x="184680" y="6335640"/>
            <a:chExt cx="56160" cy="273960"/>
          </a:xfrm>
        </p:grpSpPr>
        <p:sp>
          <p:nvSpPr>
            <p:cNvPr id="377" name="Freeform 21"/>
            <p:cNvSpPr/>
            <p:nvPr/>
          </p:nvSpPr>
          <p:spPr>
            <a:xfrm>
              <a:off x="184680" y="6335640"/>
              <a:ext cx="54720" cy="191880"/>
            </a:xfrm>
            <a:custGeom>
              <a:avLst/>
              <a:gdLst/>
              <a:ahLst/>
              <a:rect l="l" t="t" r="r" b="b"/>
              <a:pathLst>
                <a:path w="458" h="1602">
                  <a:moveTo>
                    <a:pt x="268" y="1602"/>
                  </a:moveTo>
                  <a:lnTo>
                    <a:pt x="192" y="1602"/>
                  </a:lnTo>
                  <a:lnTo>
                    <a:pt x="186" y="1580"/>
                  </a:lnTo>
                  <a:lnTo>
                    <a:pt x="184" y="1559"/>
                  </a:lnTo>
                  <a:lnTo>
                    <a:pt x="180" y="1536"/>
                  </a:lnTo>
                  <a:lnTo>
                    <a:pt x="179" y="1515"/>
                  </a:lnTo>
                  <a:lnTo>
                    <a:pt x="173" y="1492"/>
                  </a:lnTo>
                  <a:lnTo>
                    <a:pt x="171" y="1471"/>
                  </a:lnTo>
                  <a:lnTo>
                    <a:pt x="167" y="1448"/>
                  </a:lnTo>
                  <a:lnTo>
                    <a:pt x="165" y="1427"/>
                  </a:lnTo>
                  <a:lnTo>
                    <a:pt x="161" y="1405"/>
                  </a:lnTo>
                  <a:lnTo>
                    <a:pt x="160" y="1384"/>
                  </a:lnTo>
                  <a:lnTo>
                    <a:pt x="156" y="1361"/>
                  </a:lnTo>
                  <a:lnTo>
                    <a:pt x="154" y="1340"/>
                  </a:lnTo>
                  <a:lnTo>
                    <a:pt x="150" y="1317"/>
                  </a:lnTo>
                  <a:lnTo>
                    <a:pt x="148" y="1296"/>
                  </a:lnTo>
                  <a:lnTo>
                    <a:pt x="144" y="1273"/>
                  </a:lnTo>
                  <a:lnTo>
                    <a:pt x="142" y="1254"/>
                  </a:lnTo>
                  <a:lnTo>
                    <a:pt x="137" y="1232"/>
                  </a:lnTo>
                  <a:lnTo>
                    <a:pt x="135" y="1211"/>
                  </a:lnTo>
                  <a:lnTo>
                    <a:pt x="131" y="1188"/>
                  </a:lnTo>
                  <a:lnTo>
                    <a:pt x="129" y="1167"/>
                  </a:lnTo>
                  <a:lnTo>
                    <a:pt x="125" y="1144"/>
                  </a:lnTo>
                  <a:lnTo>
                    <a:pt x="123" y="1123"/>
                  </a:lnTo>
                  <a:lnTo>
                    <a:pt x="122" y="1101"/>
                  </a:lnTo>
                  <a:lnTo>
                    <a:pt x="120" y="1082"/>
                  </a:lnTo>
                  <a:lnTo>
                    <a:pt x="114" y="1059"/>
                  </a:lnTo>
                  <a:lnTo>
                    <a:pt x="112" y="1038"/>
                  </a:lnTo>
                  <a:lnTo>
                    <a:pt x="108" y="1015"/>
                  </a:lnTo>
                  <a:lnTo>
                    <a:pt x="106" y="994"/>
                  </a:lnTo>
                  <a:lnTo>
                    <a:pt x="103" y="971"/>
                  </a:lnTo>
                  <a:lnTo>
                    <a:pt x="101" y="950"/>
                  </a:lnTo>
                  <a:lnTo>
                    <a:pt x="97" y="928"/>
                  </a:lnTo>
                  <a:lnTo>
                    <a:pt x="95" y="909"/>
                  </a:lnTo>
                  <a:lnTo>
                    <a:pt x="89" y="886"/>
                  </a:lnTo>
                  <a:lnTo>
                    <a:pt x="87" y="865"/>
                  </a:lnTo>
                  <a:lnTo>
                    <a:pt x="84" y="842"/>
                  </a:lnTo>
                  <a:lnTo>
                    <a:pt x="82" y="821"/>
                  </a:lnTo>
                  <a:lnTo>
                    <a:pt x="78" y="798"/>
                  </a:lnTo>
                  <a:lnTo>
                    <a:pt x="78" y="777"/>
                  </a:lnTo>
                  <a:lnTo>
                    <a:pt x="74" y="755"/>
                  </a:lnTo>
                  <a:lnTo>
                    <a:pt x="72" y="734"/>
                  </a:lnTo>
                  <a:lnTo>
                    <a:pt x="66" y="711"/>
                  </a:lnTo>
                  <a:lnTo>
                    <a:pt x="65" y="690"/>
                  </a:lnTo>
                  <a:lnTo>
                    <a:pt x="61" y="667"/>
                  </a:lnTo>
                  <a:lnTo>
                    <a:pt x="59" y="646"/>
                  </a:lnTo>
                  <a:lnTo>
                    <a:pt x="55" y="623"/>
                  </a:lnTo>
                  <a:lnTo>
                    <a:pt x="53" y="603"/>
                  </a:lnTo>
                  <a:lnTo>
                    <a:pt x="49" y="580"/>
                  </a:lnTo>
                  <a:lnTo>
                    <a:pt x="47" y="561"/>
                  </a:lnTo>
                  <a:lnTo>
                    <a:pt x="44" y="538"/>
                  </a:lnTo>
                  <a:lnTo>
                    <a:pt x="40" y="517"/>
                  </a:lnTo>
                  <a:lnTo>
                    <a:pt x="36" y="494"/>
                  </a:lnTo>
                  <a:lnTo>
                    <a:pt x="36" y="473"/>
                  </a:lnTo>
                  <a:lnTo>
                    <a:pt x="32" y="450"/>
                  </a:lnTo>
                  <a:lnTo>
                    <a:pt x="30" y="430"/>
                  </a:lnTo>
                  <a:lnTo>
                    <a:pt x="27" y="407"/>
                  </a:lnTo>
                  <a:lnTo>
                    <a:pt x="25" y="388"/>
                  </a:lnTo>
                  <a:lnTo>
                    <a:pt x="21" y="365"/>
                  </a:lnTo>
                  <a:lnTo>
                    <a:pt x="19" y="344"/>
                  </a:lnTo>
                  <a:lnTo>
                    <a:pt x="15" y="321"/>
                  </a:lnTo>
                  <a:lnTo>
                    <a:pt x="13" y="302"/>
                  </a:lnTo>
                  <a:lnTo>
                    <a:pt x="9" y="279"/>
                  </a:lnTo>
                  <a:lnTo>
                    <a:pt x="8" y="258"/>
                  </a:lnTo>
                  <a:lnTo>
                    <a:pt x="4" y="236"/>
                  </a:lnTo>
                  <a:lnTo>
                    <a:pt x="2" y="217"/>
                  </a:lnTo>
                  <a:lnTo>
                    <a:pt x="0" y="205"/>
                  </a:lnTo>
                  <a:lnTo>
                    <a:pt x="0" y="194"/>
                  </a:lnTo>
                  <a:lnTo>
                    <a:pt x="0" y="182"/>
                  </a:lnTo>
                  <a:lnTo>
                    <a:pt x="2" y="175"/>
                  </a:lnTo>
                  <a:lnTo>
                    <a:pt x="6" y="154"/>
                  </a:lnTo>
                  <a:lnTo>
                    <a:pt x="13" y="135"/>
                  </a:lnTo>
                  <a:lnTo>
                    <a:pt x="15" y="125"/>
                  </a:lnTo>
                  <a:lnTo>
                    <a:pt x="19" y="116"/>
                  </a:lnTo>
                  <a:lnTo>
                    <a:pt x="25" y="106"/>
                  </a:lnTo>
                  <a:lnTo>
                    <a:pt x="30" y="97"/>
                  </a:lnTo>
                  <a:lnTo>
                    <a:pt x="40" y="82"/>
                  </a:lnTo>
                  <a:lnTo>
                    <a:pt x="57" y="67"/>
                  </a:lnTo>
                  <a:lnTo>
                    <a:pt x="63" y="57"/>
                  </a:lnTo>
                  <a:lnTo>
                    <a:pt x="70" y="49"/>
                  </a:lnTo>
                  <a:lnTo>
                    <a:pt x="78" y="44"/>
                  </a:lnTo>
                  <a:lnTo>
                    <a:pt x="87" y="38"/>
                  </a:lnTo>
                  <a:lnTo>
                    <a:pt x="95" y="32"/>
                  </a:lnTo>
                  <a:lnTo>
                    <a:pt x="106" y="27"/>
                  </a:lnTo>
                  <a:lnTo>
                    <a:pt x="118" y="21"/>
                  </a:lnTo>
                  <a:lnTo>
                    <a:pt x="127" y="17"/>
                  </a:lnTo>
                  <a:lnTo>
                    <a:pt x="139" y="11"/>
                  </a:lnTo>
                  <a:lnTo>
                    <a:pt x="150" y="8"/>
                  </a:lnTo>
                  <a:lnTo>
                    <a:pt x="161" y="4"/>
                  </a:lnTo>
                  <a:lnTo>
                    <a:pt x="175" y="2"/>
                  </a:lnTo>
                  <a:lnTo>
                    <a:pt x="186" y="0"/>
                  </a:lnTo>
                  <a:lnTo>
                    <a:pt x="201" y="0"/>
                  </a:lnTo>
                  <a:lnTo>
                    <a:pt x="215" y="0"/>
                  </a:lnTo>
                  <a:lnTo>
                    <a:pt x="232" y="0"/>
                  </a:lnTo>
                  <a:lnTo>
                    <a:pt x="247" y="0"/>
                  </a:lnTo>
                  <a:lnTo>
                    <a:pt x="260" y="0"/>
                  </a:lnTo>
                  <a:lnTo>
                    <a:pt x="275" y="2"/>
                  </a:lnTo>
                  <a:lnTo>
                    <a:pt x="289" y="2"/>
                  </a:lnTo>
                  <a:lnTo>
                    <a:pt x="302" y="4"/>
                  </a:lnTo>
                  <a:lnTo>
                    <a:pt x="315" y="8"/>
                  </a:lnTo>
                  <a:lnTo>
                    <a:pt x="327" y="13"/>
                  </a:lnTo>
                  <a:lnTo>
                    <a:pt x="338" y="19"/>
                  </a:lnTo>
                  <a:lnTo>
                    <a:pt x="348" y="25"/>
                  </a:lnTo>
                  <a:lnTo>
                    <a:pt x="359" y="30"/>
                  </a:lnTo>
                  <a:lnTo>
                    <a:pt x="369" y="36"/>
                  </a:lnTo>
                  <a:lnTo>
                    <a:pt x="376" y="44"/>
                  </a:lnTo>
                  <a:lnTo>
                    <a:pt x="384" y="48"/>
                  </a:lnTo>
                  <a:lnTo>
                    <a:pt x="391" y="57"/>
                  </a:lnTo>
                  <a:lnTo>
                    <a:pt x="399" y="65"/>
                  </a:lnTo>
                  <a:lnTo>
                    <a:pt x="408" y="76"/>
                  </a:lnTo>
                  <a:lnTo>
                    <a:pt x="416" y="91"/>
                  </a:lnTo>
                  <a:lnTo>
                    <a:pt x="428" y="110"/>
                  </a:lnTo>
                  <a:lnTo>
                    <a:pt x="431" y="120"/>
                  </a:lnTo>
                  <a:lnTo>
                    <a:pt x="437" y="129"/>
                  </a:lnTo>
                  <a:lnTo>
                    <a:pt x="441" y="139"/>
                  </a:lnTo>
                  <a:lnTo>
                    <a:pt x="445" y="150"/>
                  </a:lnTo>
                  <a:lnTo>
                    <a:pt x="447" y="160"/>
                  </a:lnTo>
                  <a:lnTo>
                    <a:pt x="448" y="171"/>
                  </a:lnTo>
                  <a:lnTo>
                    <a:pt x="450" y="181"/>
                  </a:lnTo>
                  <a:lnTo>
                    <a:pt x="454" y="192"/>
                  </a:lnTo>
                  <a:lnTo>
                    <a:pt x="454" y="201"/>
                  </a:lnTo>
                  <a:lnTo>
                    <a:pt x="456" y="213"/>
                  </a:lnTo>
                  <a:lnTo>
                    <a:pt x="456" y="222"/>
                  </a:lnTo>
                  <a:lnTo>
                    <a:pt x="458" y="234"/>
                  </a:lnTo>
                  <a:lnTo>
                    <a:pt x="452" y="255"/>
                  </a:lnTo>
                  <a:lnTo>
                    <a:pt x="450" y="276"/>
                  </a:lnTo>
                  <a:lnTo>
                    <a:pt x="447" y="297"/>
                  </a:lnTo>
                  <a:lnTo>
                    <a:pt x="445" y="317"/>
                  </a:lnTo>
                  <a:lnTo>
                    <a:pt x="439" y="338"/>
                  </a:lnTo>
                  <a:lnTo>
                    <a:pt x="437" y="359"/>
                  </a:lnTo>
                  <a:lnTo>
                    <a:pt x="433" y="382"/>
                  </a:lnTo>
                  <a:lnTo>
                    <a:pt x="431" y="403"/>
                  </a:lnTo>
                  <a:lnTo>
                    <a:pt x="428" y="424"/>
                  </a:lnTo>
                  <a:lnTo>
                    <a:pt x="426" y="445"/>
                  </a:lnTo>
                  <a:lnTo>
                    <a:pt x="422" y="468"/>
                  </a:lnTo>
                  <a:lnTo>
                    <a:pt x="420" y="488"/>
                  </a:lnTo>
                  <a:lnTo>
                    <a:pt x="416" y="509"/>
                  </a:lnTo>
                  <a:lnTo>
                    <a:pt x="414" y="530"/>
                  </a:lnTo>
                  <a:lnTo>
                    <a:pt x="412" y="553"/>
                  </a:lnTo>
                  <a:lnTo>
                    <a:pt x="410" y="574"/>
                  </a:lnTo>
                  <a:lnTo>
                    <a:pt x="405" y="595"/>
                  </a:lnTo>
                  <a:lnTo>
                    <a:pt x="403" y="616"/>
                  </a:lnTo>
                  <a:lnTo>
                    <a:pt x="399" y="637"/>
                  </a:lnTo>
                  <a:lnTo>
                    <a:pt x="397" y="658"/>
                  </a:lnTo>
                  <a:lnTo>
                    <a:pt x="391" y="680"/>
                  </a:lnTo>
                  <a:lnTo>
                    <a:pt x="389" y="701"/>
                  </a:lnTo>
                  <a:lnTo>
                    <a:pt x="386" y="724"/>
                  </a:lnTo>
                  <a:lnTo>
                    <a:pt x="384" y="745"/>
                  </a:lnTo>
                  <a:lnTo>
                    <a:pt x="380" y="766"/>
                  </a:lnTo>
                  <a:lnTo>
                    <a:pt x="378" y="787"/>
                  </a:lnTo>
                  <a:lnTo>
                    <a:pt x="374" y="808"/>
                  </a:lnTo>
                  <a:lnTo>
                    <a:pt x="374" y="829"/>
                  </a:lnTo>
                  <a:lnTo>
                    <a:pt x="370" y="852"/>
                  </a:lnTo>
                  <a:lnTo>
                    <a:pt x="369" y="872"/>
                  </a:lnTo>
                  <a:lnTo>
                    <a:pt x="365" y="895"/>
                  </a:lnTo>
                  <a:lnTo>
                    <a:pt x="363" y="916"/>
                  </a:lnTo>
                  <a:lnTo>
                    <a:pt x="357" y="937"/>
                  </a:lnTo>
                  <a:lnTo>
                    <a:pt x="355" y="960"/>
                  </a:lnTo>
                  <a:lnTo>
                    <a:pt x="351" y="979"/>
                  </a:lnTo>
                  <a:lnTo>
                    <a:pt x="350" y="1002"/>
                  </a:lnTo>
                  <a:lnTo>
                    <a:pt x="344" y="1021"/>
                  </a:lnTo>
                  <a:lnTo>
                    <a:pt x="342" y="1044"/>
                  </a:lnTo>
                  <a:lnTo>
                    <a:pt x="338" y="1064"/>
                  </a:lnTo>
                  <a:lnTo>
                    <a:pt x="336" y="1087"/>
                  </a:lnTo>
                  <a:lnTo>
                    <a:pt x="332" y="1106"/>
                  </a:lnTo>
                  <a:lnTo>
                    <a:pt x="331" y="1129"/>
                  </a:lnTo>
                  <a:lnTo>
                    <a:pt x="329" y="1150"/>
                  </a:lnTo>
                  <a:lnTo>
                    <a:pt x="327" y="1173"/>
                  </a:lnTo>
                  <a:lnTo>
                    <a:pt x="323" y="1194"/>
                  </a:lnTo>
                  <a:lnTo>
                    <a:pt x="321" y="1216"/>
                  </a:lnTo>
                  <a:lnTo>
                    <a:pt x="317" y="1237"/>
                  </a:lnTo>
                  <a:lnTo>
                    <a:pt x="315" y="1260"/>
                  </a:lnTo>
                  <a:lnTo>
                    <a:pt x="310" y="1279"/>
                  </a:lnTo>
                  <a:lnTo>
                    <a:pt x="308" y="1302"/>
                  </a:lnTo>
                  <a:lnTo>
                    <a:pt x="304" y="1321"/>
                  </a:lnTo>
                  <a:lnTo>
                    <a:pt x="302" y="1344"/>
                  </a:lnTo>
                  <a:lnTo>
                    <a:pt x="296" y="1363"/>
                  </a:lnTo>
                  <a:lnTo>
                    <a:pt x="294" y="1386"/>
                  </a:lnTo>
                  <a:lnTo>
                    <a:pt x="291" y="1407"/>
                  </a:lnTo>
                  <a:lnTo>
                    <a:pt x="289" y="1429"/>
                  </a:lnTo>
                  <a:lnTo>
                    <a:pt x="287" y="1448"/>
                  </a:lnTo>
                  <a:lnTo>
                    <a:pt x="285" y="1471"/>
                  </a:lnTo>
                  <a:lnTo>
                    <a:pt x="281" y="1492"/>
                  </a:lnTo>
                  <a:lnTo>
                    <a:pt x="279" y="1515"/>
                  </a:lnTo>
                  <a:lnTo>
                    <a:pt x="275" y="1536"/>
                  </a:lnTo>
                  <a:lnTo>
                    <a:pt x="274" y="1559"/>
                  </a:lnTo>
                  <a:lnTo>
                    <a:pt x="270" y="1580"/>
                  </a:lnTo>
                  <a:lnTo>
                    <a:pt x="268" y="1602"/>
                  </a:lnTo>
                  <a:lnTo>
                    <a:pt x="268" y="1602"/>
                  </a:lnTo>
                  <a:close/>
                </a:path>
              </a:pathLst>
            </a:custGeom>
            <a:solidFill>
              <a:srgbClr val="c00000"/>
            </a:solidFill>
            <a:ln w="0">
              <a:noFill/>
            </a:ln>
          </p:spPr>
          <p:style>
            <a:lnRef idx="0"/>
            <a:fillRef idx="0"/>
            <a:effectRef idx="0"/>
            <a:fontRef idx="minor"/>
          </p:style>
        </p:sp>
        <p:sp>
          <p:nvSpPr>
            <p:cNvPr id="378" name="Freeform 22"/>
            <p:cNvSpPr/>
            <p:nvPr/>
          </p:nvSpPr>
          <p:spPr>
            <a:xfrm>
              <a:off x="187560" y="6554160"/>
              <a:ext cx="53280" cy="55440"/>
            </a:xfrm>
            <a:custGeom>
              <a:avLst/>
              <a:gdLst/>
              <a:ahLst/>
              <a:rect l="l" t="t" r="r" b="b"/>
              <a:pathLst>
                <a:path w="446" h="466">
                  <a:moveTo>
                    <a:pt x="222" y="2"/>
                  </a:moveTo>
                  <a:lnTo>
                    <a:pt x="231" y="0"/>
                  </a:lnTo>
                  <a:lnTo>
                    <a:pt x="243" y="0"/>
                  </a:lnTo>
                  <a:lnTo>
                    <a:pt x="254" y="2"/>
                  </a:lnTo>
                  <a:lnTo>
                    <a:pt x="264" y="4"/>
                  </a:lnTo>
                  <a:lnTo>
                    <a:pt x="273" y="4"/>
                  </a:lnTo>
                  <a:lnTo>
                    <a:pt x="285" y="8"/>
                  </a:lnTo>
                  <a:lnTo>
                    <a:pt x="296" y="10"/>
                  </a:lnTo>
                  <a:lnTo>
                    <a:pt x="306" y="15"/>
                  </a:lnTo>
                  <a:lnTo>
                    <a:pt x="315" y="19"/>
                  </a:lnTo>
                  <a:lnTo>
                    <a:pt x="325" y="25"/>
                  </a:lnTo>
                  <a:lnTo>
                    <a:pt x="334" y="30"/>
                  </a:lnTo>
                  <a:lnTo>
                    <a:pt x="344" y="38"/>
                  </a:lnTo>
                  <a:lnTo>
                    <a:pt x="349" y="44"/>
                  </a:lnTo>
                  <a:lnTo>
                    <a:pt x="359" y="49"/>
                  </a:lnTo>
                  <a:lnTo>
                    <a:pt x="368" y="57"/>
                  </a:lnTo>
                  <a:lnTo>
                    <a:pt x="378" y="65"/>
                  </a:lnTo>
                  <a:lnTo>
                    <a:pt x="383" y="70"/>
                  </a:lnTo>
                  <a:lnTo>
                    <a:pt x="389" y="80"/>
                  </a:lnTo>
                  <a:lnTo>
                    <a:pt x="397" y="87"/>
                  </a:lnTo>
                  <a:lnTo>
                    <a:pt x="404" y="97"/>
                  </a:lnTo>
                  <a:lnTo>
                    <a:pt x="410" y="106"/>
                  </a:lnTo>
                  <a:lnTo>
                    <a:pt x="416" y="116"/>
                  </a:lnTo>
                  <a:lnTo>
                    <a:pt x="422" y="127"/>
                  </a:lnTo>
                  <a:lnTo>
                    <a:pt x="427" y="139"/>
                  </a:lnTo>
                  <a:lnTo>
                    <a:pt x="431" y="148"/>
                  </a:lnTo>
                  <a:lnTo>
                    <a:pt x="433" y="160"/>
                  </a:lnTo>
                  <a:lnTo>
                    <a:pt x="437" y="171"/>
                  </a:lnTo>
                  <a:lnTo>
                    <a:pt x="441" y="182"/>
                  </a:lnTo>
                  <a:lnTo>
                    <a:pt x="442" y="192"/>
                  </a:lnTo>
                  <a:lnTo>
                    <a:pt x="444" y="205"/>
                  </a:lnTo>
                  <a:lnTo>
                    <a:pt x="444" y="219"/>
                  </a:lnTo>
                  <a:lnTo>
                    <a:pt x="446" y="232"/>
                  </a:lnTo>
                  <a:lnTo>
                    <a:pt x="444" y="243"/>
                  </a:lnTo>
                  <a:lnTo>
                    <a:pt x="444" y="255"/>
                  </a:lnTo>
                  <a:lnTo>
                    <a:pt x="442" y="266"/>
                  </a:lnTo>
                  <a:lnTo>
                    <a:pt x="441" y="276"/>
                  </a:lnTo>
                  <a:lnTo>
                    <a:pt x="437" y="287"/>
                  </a:lnTo>
                  <a:lnTo>
                    <a:pt x="433" y="298"/>
                  </a:lnTo>
                  <a:lnTo>
                    <a:pt x="431" y="310"/>
                  </a:lnTo>
                  <a:lnTo>
                    <a:pt x="429" y="319"/>
                  </a:lnTo>
                  <a:lnTo>
                    <a:pt x="423" y="329"/>
                  </a:lnTo>
                  <a:lnTo>
                    <a:pt x="418" y="338"/>
                  </a:lnTo>
                  <a:lnTo>
                    <a:pt x="412" y="348"/>
                  </a:lnTo>
                  <a:lnTo>
                    <a:pt x="406" y="359"/>
                  </a:lnTo>
                  <a:lnTo>
                    <a:pt x="399" y="367"/>
                  </a:lnTo>
                  <a:lnTo>
                    <a:pt x="393" y="376"/>
                  </a:lnTo>
                  <a:lnTo>
                    <a:pt x="387" y="386"/>
                  </a:lnTo>
                  <a:lnTo>
                    <a:pt x="382" y="395"/>
                  </a:lnTo>
                  <a:lnTo>
                    <a:pt x="372" y="403"/>
                  </a:lnTo>
                  <a:lnTo>
                    <a:pt x="363" y="409"/>
                  </a:lnTo>
                  <a:lnTo>
                    <a:pt x="353" y="414"/>
                  </a:lnTo>
                  <a:lnTo>
                    <a:pt x="347" y="422"/>
                  </a:lnTo>
                  <a:lnTo>
                    <a:pt x="336" y="428"/>
                  </a:lnTo>
                  <a:lnTo>
                    <a:pt x="326" y="433"/>
                  </a:lnTo>
                  <a:lnTo>
                    <a:pt x="317" y="439"/>
                  </a:lnTo>
                  <a:lnTo>
                    <a:pt x="307" y="447"/>
                  </a:lnTo>
                  <a:lnTo>
                    <a:pt x="298" y="449"/>
                  </a:lnTo>
                  <a:lnTo>
                    <a:pt x="287" y="452"/>
                  </a:lnTo>
                  <a:lnTo>
                    <a:pt x="275" y="456"/>
                  </a:lnTo>
                  <a:lnTo>
                    <a:pt x="264" y="460"/>
                  </a:lnTo>
                  <a:lnTo>
                    <a:pt x="254" y="462"/>
                  </a:lnTo>
                  <a:lnTo>
                    <a:pt x="243" y="464"/>
                  </a:lnTo>
                  <a:lnTo>
                    <a:pt x="231" y="464"/>
                  </a:lnTo>
                  <a:lnTo>
                    <a:pt x="222" y="466"/>
                  </a:lnTo>
                  <a:lnTo>
                    <a:pt x="211" y="464"/>
                  </a:lnTo>
                  <a:lnTo>
                    <a:pt x="197" y="464"/>
                  </a:lnTo>
                  <a:lnTo>
                    <a:pt x="186" y="462"/>
                  </a:lnTo>
                  <a:lnTo>
                    <a:pt x="176" y="460"/>
                  </a:lnTo>
                  <a:lnTo>
                    <a:pt x="165" y="456"/>
                  </a:lnTo>
                  <a:lnTo>
                    <a:pt x="154" y="452"/>
                  </a:lnTo>
                  <a:lnTo>
                    <a:pt x="142" y="449"/>
                  </a:lnTo>
                  <a:lnTo>
                    <a:pt x="135" y="447"/>
                  </a:lnTo>
                  <a:lnTo>
                    <a:pt x="123" y="439"/>
                  </a:lnTo>
                  <a:lnTo>
                    <a:pt x="112" y="433"/>
                  </a:lnTo>
                  <a:lnTo>
                    <a:pt x="102" y="428"/>
                  </a:lnTo>
                  <a:lnTo>
                    <a:pt x="97" y="422"/>
                  </a:lnTo>
                  <a:lnTo>
                    <a:pt x="85" y="414"/>
                  </a:lnTo>
                  <a:lnTo>
                    <a:pt x="78" y="409"/>
                  </a:lnTo>
                  <a:lnTo>
                    <a:pt x="68" y="403"/>
                  </a:lnTo>
                  <a:lnTo>
                    <a:pt x="62" y="395"/>
                  </a:lnTo>
                  <a:lnTo>
                    <a:pt x="53" y="386"/>
                  </a:lnTo>
                  <a:lnTo>
                    <a:pt x="47" y="376"/>
                  </a:lnTo>
                  <a:lnTo>
                    <a:pt x="41" y="367"/>
                  </a:lnTo>
                  <a:lnTo>
                    <a:pt x="36" y="359"/>
                  </a:lnTo>
                  <a:lnTo>
                    <a:pt x="28" y="348"/>
                  </a:lnTo>
                  <a:lnTo>
                    <a:pt x="22" y="338"/>
                  </a:lnTo>
                  <a:lnTo>
                    <a:pt x="19" y="329"/>
                  </a:lnTo>
                  <a:lnTo>
                    <a:pt x="15" y="319"/>
                  </a:lnTo>
                  <a:lnTo>
                    <a:pt x="11" y="310"/>
                  </a:lnTo>
                  <a:lnTo>
                    <a:pt x="7" y="298"/>
                  </a:lnTo>
                  <a:lnTo>
                    <a:pt x="3" y="287"/>
                  </a:lnTo>
                  <a:lnTo>
                    <a:pt x="3" y="276"/>
                  </a:lnTo>
                  <a:lnTo>
                    <a:pt x="0" y="266"/>
                  </a:lnTo>
                  <a:lnTo>
                    <a:pt x="0" y="255"/>
                  </a:lnTo>
                  <a:lnTo>
                    <a:pt x="0" y="243"/>
                  </a:lnTo>
                  <a:lnTo>
                    <a:pt x="0" y="232"/>
                  </a:lnTo>
                  <a:lnTo>
                    <a:pt x="0" y="219"/>
                  </a:lnTo>
                  <a:lnTo>
                    <a:pt x="0" y="205"/>
                  </a:lnTo>
                  <a:lnTo>
                    <a:pt x="0" y="192"/>
                  </a:lnTo>
                  <a:lnTo>
                    <a:pt x="3" y="182"/>
                  </a:lnTo>
                  <a:lnTo>
                    <a:pt x="3" y="171"/>
                  </a:lnTo>
                  <a:lnTo>
                    <a:pt x="7" y="160"/>
                  </a:lnTo>
                  <a:lnTo>
                    <a:pt x="11" y="148"/>
                  </a:lnTo>
                  <a:lnTo>
                    <a:pt x="15" y="139"/>
                  </a:lnTo>
                  <a:lnTo>
                    <a:pt x="19" y="127"/>
                  </a:lnTo>
                  <a:lnTo>
                    <a:pt x="24" y="116"/>
                  </a:lnTo>
                  <a:lnTo>
                    <a:pt x="30" y="106"/>
                  </a:lnTo>
                  <a:lnTo>
                    <a:pt x="38" y="97"/>
                  </a:lnTo>
                  <a:lnTo>
                    <a:pt x="43" y="87"/>
                  </a:lnTo>
                  <a:lnTo>
                    <a:pt x="49" y="80"/>
                  </a:lnTo>
                  <a:lnTo>
                    <a:pt x="55" y="70"/>
                  </a:lnTo>
                  <a:lnTo>
                    <a:pt x="64" y="65"/>
                  </a:lnTo>
                  <a:lnTo>
                    <a:pt x="70" y="57"/>
                  </a:lnTo>
                  <a:lnTo>
                    <a:pt x="79" y="49"/>
                  </a:lnTo>
                  <a:lnTo>
                    <a:pt x="87" y="44"/>
                  </a:lnTo>
                  <a:lnTo>
                    <a:pt x="97" y="38"/>
                  </a:lnTo>
                  <a:lnTo>
                    <a:pt x="104" y="30"/>
                  </a:lnTo>
                  <a:lnTo>
                    <a:pt x="114" y="25"/>
                  </a:lnTo>
                  <a:lnTo>
                    <a:pt x="125" y="19"/>
                  </a:lnTo>
                  <a:lnTo>
                    <a:pt x="136" y="15"/>
                  </a:lnTo>
                  <a:lnTo>
                    <a:pt x="144" y="10"/>
                  </a:lnTo>
                  <a:lnTo>
                    <a:pt x="154" y="8"/>
                  </a:lnTo>
                  <a:lnTo>
                    <a:pt x="165" y="4"/>
                  </a:lnTo>
                  <a:lnTo>
                    <a:pt x="176" y="4"/>
                  </a:lnTo>
                  <a:lnTo>
                    <a:pt x="186" y="2"/>
                  </a:lnTo>
                  <a:lnTo>
                    <a:pt x="199" y="0"/>
                  </a:lnTo>
                  <a:lnTo>
                    <a:pt x="211" y="0"/>
                  </a:lnTo>
                  <a:lnTo>
                    <a:pt x="222" y="2"/>
                  </a:lnTo>
                  <a:lnTo>
                    <a:pt x="222" y="2"/>
                  </a:lnTo>
                  <a:close/>
                </a:path>
              </a:pathLst>
            </a:custGeom>
            <a:solidFill>
              <a:srgbClr val="c00000"/>
            </a:solidFill>
            <a:ln w="0">
              <a:noFill/>
            </a:ln>
          </p:spPr>
          <p:style>
            <a:lnRef idx="0"/>
            <a:fillRef idx="0"/>
            <a:effectRef idx="0"/>
            <a:fontRef idx="minor"/>
          </p:style>
        </p:sp>
      </p:grpSp>
      <p:grpSp>
        <p:nvGrpSpPr>
          <p:cNvPr id="379" name="Group 17"/>
          <p:cNvGrpSpPr/>
          <p:nvPr/>
        </p:nvGrpSpPr>
        <p:grpSpPr>
          <a:xfrm>
            <a:off x="205200" y="5730120"/>
            <a:ext cx="56160" cy="273960"/>
            <a:chOff x="205200" y="5730120"/>
            <a:chExt cx="56160" cy="273960"/>
          </a:xfrm>
        </p:grpSpPr>
        <p:sp>
          <p:nvSpPr>
            <p:cNvPr id="380" name="Freeform 21"/>
            <p:cNvSpPr/>
            <p:nvPr/>
          </p:nvSpPr>
          <p:spPr>
            <a:xfrm>
              <a:off x="205200" y="5730120"/>
              <a:ext cx="54720" cy="191880"/>
            </a:xfrm>
            <a:custGeom>
              <a:avLst/>
              <a:gdLst/>
              <a:ahLst/>
              <a:rect l="l" t="t" r="r" b="b"/>
              <a:pathLst>
                <a:path w="458" h="1602">
                  <a:moveTo>
                    <a:pt x="268" y="1602"/>
                  </a:moveTo>
                  <a:lnTo>
                    <a:pt x="192" y="1602"/>
                  </a:lnTo>
                  <a:lnTo>
                    <a:pt x="186" y="1580"/>
                  </a:lnTo>
                  <a:lnTo>
                    <a:pt x="184" y="1559"/>
                  </a:lnTo>
                  <a:lnTo>
                    <a:pt x="180" y="1536"/>
                  </a:lnTo>
                  <a:lnTo>
                    <a:pt x="179" y="1515"/>
                  </a:lnTo>
                  <a:lnTo>
                    <a:pt x="173" y="1492"/>
                  </a:lnTo>
                  <a:lnTo>
                    <a:pt x="171" y="1471"/>
                  </a:lnTo>
                  <a:lnTo>
                    <a:pt x="167" y="1448"/>
                  </a:lnTo>
                  <a:lnTo>
                    <a:pt x="165" y="1427"/>
                  </a:lnTo>
                  <a:lnTo>
                    <a:pt x="161" y="1405"/>
                  </a:lnTo>
                  <a:lnTo>
                    <a:pt x="160" y="1384"/>
                  </a:lnTo>
                  <a:lnTo>
                    <a:pt x="156" y="1361"/>
                  </a:lnTo>
                  <a:lnTo>
                    <a:pt x="154" y="1340"/>
                  </a:lnTo>
                  <a:lnTo>
                    <a:pt x="150" y="1317"/>
                  </a:lnTo>
                  <a:lnTo>
                    <a:pt x="148" y="1296"/>
                  </a:lnTo>
                  <a:lnTo>
                    <a:pt x="144" y="1273"/>
                  </a:lnTo>
                  <a:lnTo>
                    <a:pt x="142" y="1254"/>
                  </a:lnTo>
                  <a:lnTo>
                    <a:pt x="137" y="1232"/>
                  </a:lnTo>
                  <a:lnTo>
                    <a:pt x="135" y="1211"/>
                  </a:lnTo>
                  <a:lnTo>
                    <a:pt x="131" y="1188"/>
                  </a:lnTo>
                  <a:lnTo>
                    <a:pt x="129" y="1167"/>
                  </a:lnTo>
                  <a:lnTo>
                    <a:pt x="125" y="1144"/>
                  </a:lnTo>
                  <a:lnTo>
                    <a:pt x="123" y="1123"/>
                  </a:lnTo>
                  <a:lnTo>
                    <a:pt x="122" y="1101"/>
                  </a:lnTo>
                  <a:lnTo>
                    <a:pt x="120" y="1082"/>
                  </a:lnTo>
                  <a:lnTo>
                    <a:pt x="114" y="1059"/>
                  </a:lnTo>
                  <a:lnTo>
                    <a:pt x="112" y="1038"/>
                  </a:lnTo>
                  <a:lnTo>
                    <a:pt x="108" y="1015"/>
                  </a:lnTo>
                  <a:lnTo>
                    <a:pt x="106" y="994"/>
                  </a:lnTo>
                  <a:lnTo>
                    <a:pt x="103" y="971"/>
                  </a:lnTo>
                  <a:lnTo>
                    <a:pt x="101" y="950"/>
                  </a:lnTo>
                  <a:lnTo>
                    <a:pt x="97" y="928"/>
                  </a:lnTo>
                  <a:lnTo>
                    <a:pt x="95" y="909"/>
                  </a:lnTo>
                  <a:lnTo>
                    <a:pt x="89" y="886"/>
                  </a:lnTo>
                  <a:lnTo>
                    <a:pt x="87" y="865"/>
                  </a:lnTo>
                  <a:lnTo>
                    <a:pt x="84" y="842"/>
                  </a:lnTo>
                  <a:lnTo>
                    <a:pt x="82" y="821"/>
                  </a:lnTo>
                  <a:lnTo>
                    <a:pt x="78" y="798"/>
                  </a:lnTo>
                  <a:lnTo>
                    <a:pt x="78" y="777"/>
                  </a:lnTo>
                  <a:lnTo>
                    <a:pt x="74" y="755"/>
                  </a:lnTo>
                  <a:lnTo>
                    <a:pt x="72" y="734"/>
                  </a:lnTo>
                  <a:lnTo>
                    <a:pt x="66" y="711"/>
                  </a:lnTo>
                  <a:lnTo>
                    <a:pt x="65" y="690"/>
                  </a:lnTo>
                  <a:lnTo>
                    <a:pt x="61" y="667"/>
                  </a:lnTo>
                  <a:lnTo>
                    <a:pt x="59" y="646"/>
                  </a:lnTo>
                  <a:lnTo>
                    <a:pt x="55" y="623"/>
                  </a:lnTo>
                  <a:lnTo>
                    <a:pt x="53" y="603"/>
                  </a:lnTo>
                  <a:lnTo>
                    <a:pt x="49" y="580"/>
                  </a:lnTo>
                  <a:lnTo>
                    <a:pt x="47" y="561"/>
                  </a:lnTo>
                  <a:lnTo>
                    <a:pt x="44" y="538"/>
                  </a:lnTo>
                  <a:lnTo>
                    <a:pt x="40" y="517"/>
                  </a:lnTo>
                  <a:lnTo>
                    <a:pt x="36" y="494"/>
                  </a:lnTo>
                  <a:lnTo>
                    <a:pt x="36" y="473"/>
                  </a:lnTo>
                  <a:lnTo>
                    <a:pt x="32" y="450"/>
                  </a:lnTo>
                  <a:lnTo>
                    <a:pt x="30" y="430"/>
                  </a:lnTo>
                  <a:lnTo>
                    <a:pt x="27" y="407"/>
                  </a:lnTo>
                  <a:lnTo>
                    <a:pt x="25" y="388"/>
                  </a:lnTo>
                  <a:lnTo>
                    <a:pt x="21" y="365"/>
                  </a:lnTo>
                  <a:lnTo>
                    <a:pt x="19" y="344"/>
                  </a:lnTo>
                  <a:lnTo>
                    <a:pt x="15" y="321"/>
                  </a:lnTo>
                  <a:lnTo>
                    <a:pt x="13" y="302"/>
                  </a:lnTo>
                  <a:lnTo>
                    <a:pt x="9" y="279"/>
                  </a:lnTo>
                  <a:lnTo>
                    <a:pt x="8" y="258"/>
                  </a:lnTo>
                  <a:lnTo>
                    <a:pt x="4" y="236"/>
                  </a:lnTo>
                  <a:lnTo>
                    <a:pt x="2" y="217"/>
                  </a:lnTo>
                  <a:lnTo>
                    <a:pt x="0" y="205"/>
                  </a:lnTo>
                  <a:lnTo>
                    <a:pt x="0" y="194"/>
                  </a:lnTo>
                  <a:lnTo>
                    <a:pt x="0" y="182"/>
                  </a:lnTo>
                  <a:lnTo>
                    <a:pt x="2" y="175"/>
                  </a:lnTo>
                  <a:lnTo>
                    <a:pt x="6" y="154"/>
                  </a:lnTo>
                  <a:lnTo>
                    <a:pt x="13" y="135"/>
                  </a:lnTo>
                  <a:lnTo>
                    <a:pt x="15" y="125"/>
                  </a:lnTo>
                  <a:lnTo>
                    <a:pt x="19" y="116"/>
                  </a:lnTo>
                  <a:lnTo>
                    <a:pt x="25" y="106"/>
                  </a:lnTo>
                  <a:lnTo>
                    <a:pt x="30" y="97"/>
                  </a:lnTo>
                  <a:lnTo>
                    <a:pt x="40" y="82"/>
                  </a:lnTo>
                  <a:lnTo>
                    <a:pt x="57" y="67"/>
                  </a:lnTo>
                  <a:lnTo>
                    <a:pt x="63" y="57"/>
                  </a:lnTo>
                  <a:lnTo>
                    <a:pt x="70" y="49"/>
                  </a:lnTo>
                  <a:lnTo>
                    <a:pt x="78" y="44"/>
                  </a:lnTo>
                  <a:lnTo>
                    <a:pt x="87" y="38"/>
                  </a:lnTo>
                  <a:lnTo>
                    <a:pt x="95" y="32"/>
                  </a:lnTo>
                  <a:lnTo>
                    <a:pt x="106" y="27"/>
                  </a:lnTo>
                  <a:lnTo>
                    <a:pt x="118" y="21"/>
                  </a:lnTo>
                  <a:lnTo>
                    <a:pt x="127" y="17"/>
                  </a:lnTo>
                  <a:lnTo>
                    <a:pt x="139" y="11"/>
                  </a:lnTo>
                  <a:lnTo>
                    <a:pt x="150" y="8"/>
                  </a:lnTo>
                  <a:lnTo>
                    <a:pt x="161" y="4"/>
                  </a:lnTo>
                  <a:lnTo>
                    <a:pt x="175" y="2"/>
                  </a:lnTo>
                  <a:lnTo>
                    <a:pt x="186" y="0"/>
                  </a:lnTo>
                  <a:lnTo>
                    <a:pt x="201" y="0"/>
                  </a:lnTo>
                  <a:lnTo>
                    <a:pt x="215" y="0"/>
                  </a:lnTo>
                  <a:lnTo>
                    <a:pt x="232" y="0"/>
                  </a:lnTo>
                  <a:lnTo>
                    <a:pt x="247" y="0"/>
                  </a:lnTo>
                  <a:lnTo>
                    <a:pt x="260" y="0"/>
                  </a:lnTo>
                  <a:lnTo>
                    <a:pt x="275" y="2"/>
                  </a:lnTo>
                  <a:lnTo>
                    <a:pt x="289" y="2"/>
                  </a:lnTo>
                  <a:lnTo>
                    <a:pt x="302" y="4"/>
                  </a:lnTo>
                  <a:lnTo>
                    <a:pt x="315" y="8"/>
                  </a:lnTo>
                  <a:lnTo>
                    <a:pt x="327" y="13"/>
                  </a:lnTo>
                  <a:lnTo>
                    <a:pt x="338" y="19"/>
                  </a:lnTo>
                  <a:lnTo>
                    <a:pt x="348" y="25"/>
                  </a:lnTo>
                  <a:lnTo>
                    <a:pt x="359" y="30"/>
                  </a:lnTo>
                  <a:lnTo>
                    <a:pt x="369" y="36"/>
                  </a:lnTo>
                  <a:lnTo>
                    <a:pt x="376" y="44"/>
                  </a:lnTo>
                  <a:lnTo>
                    <a:pt x="384" y="48"/>
                  </a:lnTo>
                  <a:lnTo>
                    <a:pt x="391" y="57"/>
                  </a:lnTo>
                  <a:lnTo>
                    <a:pt x="399" y="65"/>
                  </a:lnTo>
                  <a:lnTo>
                    <a:pt x="408" y="76"/>
                  </a:lnTo>
                  <a:lnTo>
                    <a:pt x="416" y="91"/>
                  </a:lnTo>
                  <a:lnTo>
                    <a:pt x="428" y="110"/>
                  </a:lnTo>
                  <a:lnTo>
                    <a:pt x="431" y="120"/>
                  </a:lnTo>
                  <a:lnTo>
                    <a:pt x="437" y="129"/>
                  </a:lnTo>
                  <a:lnTo>
                    <a:pt x="441" y="139"/>
                  </a:lnTo>
                  <a:lnTo>
                    <a:pt x="445" y="150"/>
                  </a:lnTo>
                  <a:lnTo>
                    <a:pt x="447" y="160"/>
                  </a:lnTo>
                  <a:lnTo>
                    <a:pt x="448" y="171"/>
                  </a:lnTo>
                  <a:lnTo>
                    <a:pt x="450" y="181"/>
                  </a:lnTo>
                  <a:lnTo>
                    <a:pt x="454" y="192"/>
                  </a:lnTo>
                  <a:lnTo>
                    <a:pt x="454" y="201"/>
                  </a:lnTo>
                  <a:lnTo>
                    <a:pt x="456" y="213"/>
                  </a:lnTo>
                  <a:lnTo>
                    <a:pt x="456" y="222"/>
                  </a:lnTo>
                  <a:lnTo>
                    <a:pt x="458" y="234"/>
                  </a:lnTo>
                  <a:lnTo>
                    <a:pt x="452" y="255"/>
                  </a:lnTo>
                  <a:lnTo>
                    <a:pt x="450" y="276"/>
                  </a:lnTo>
                  <a:lnTo>
                    <a:pt x="447" y="297"/>
                  </a:lnTo>
                  <a:lnTo>
                    <a:pt x="445" y="317"/>
                  </a:lnTo>
                  <a:lnTo>
                    <a:pt x="439" y="338"/>
                  </a:lnTo>
                  <a:lnTo>
                    <a:pt x="437" y="359"/>
                  </a:lnTo>
                  <a:lnTo>
                    <a:pt x="433" y="382"/>
                  </a:lnTo>
                  <a:lnTo>
                    <a:pt x="431" y="403"/>
                  </a:lnTo>
                  <a:lnTo>
                    <a:pt x="428" y="424"/>
                  </a:lnTo>
                  <a:lnTo>
                    <a:pt x="426" y="445"/>
                  </a:lnTo>
                  <a:lnTo>
                    <a:pt x="422" y="468"/>
                  </a:lnTo>
                  <a:lnTo>
                    <a:pt x="420" y="488"/>
                  </a:lnTo>
                  <a:lnTo>
                    <a:pt x="416" y="509"/>
                  </a:lnTo>
                  <a:lnTo>
                    <a:pt x="414" y="530"/>
                  </a:lnTo>
                  <a:lnTo>
                    <a:pt x="412" y="553"/>
                  </a:lnTo>
                  <a:lnTo>
                    <a:pt x="410" y="574"/>
                  </a:lnTo>
                  <a:lnTo>
                    <a:pt x="405" y="595"/>
                  </a:lnTo>
                  <a:lnTo>
                    <a:pt x="403" y="616"/>
                  </a:lnTo>
                  <a:lnTo>
                    <a:pt x="399" y="637"/>
                  </a:lnTo>
                  <a:lnTo>
                    <a:pt x="397" y="658"/>
                  </a:lnTo>
                  <a:lnTo>
                    <a:pt x="391" y="680"/>
                  </a:lnTo>
                  <a:lnTo>
                    <a:pt x="389" y="701"/>
                  </a:lnTo>
                  <a:lnTo>
                    <a:pt x="386" y="724"/>
                  </a:lnTo>
                  <a:lnTo>
                    <a:pt x="384" y="745"/>
                  </a:lnTo>
                  <a:lnTo>
                    <a:pt x="380" y="766"/>
                  </a:lnTo>
                  <a:lnTo>
                    <a:pt x="378" y="787"/>
                  </a:lnTo>
                  <a:lnTo>
                    <a:pt x="374" y="808"/>
                  </a:lnTo>
                  <a:lnTo>
                    <a:pt x="374" y="829"/>
                  </a:lnTo>
                  <a:lnTo>
                    <a:pt x="370" y="852"/>
                  </a:lnTo>
                  <a:lnTo>
                    <a:pt x="369" y="872"/>
                  </a:lnTo>
                  <a:lnTo>
                    <a:pt x="365" y="895"/>
                  </a:lnTo>
                  <a:lnTo>
                    <a:pt x="363" y="916"/>
                  </a:lnTo>
                  <a:lnTo>
                    <a:pt x="357" y="937"/>
                  </a:lnTo>
                  <a:lnTo>
                    <a:pt x="355" y="960"/>
                  </a:lnTo>
                  <a:lnTo>
                    <a:pt x="351" y="979"/>
                  </a:lnTo>
                  <a:lnTo>
                    <a:pt x="350" y="1002"/>
                  </a:lnTo>
                  <a:lnTo>
                    <a:pt x="344" y="1021"/>
                  </a:lnTo>
                  <a:lnTo>
                    <a:pt x="342" y="1044"/>
                  </a:lnTo>
                  <a:lnTo>
                    <a:pt x="338" y="1064"/>
                  </a:lnTo>
                  <a:lnTo>
                    <a:pt x="336" y="1087"/>
                  </a:lnTo>
                  <a:lnTo>
                    <a:pt x="332" y="1106"/>
                  </a:lnTo>
                  <a:lnTo>
                    <a:pt x="331" y="1129"/>
                  </a:lnTo>
                  <a:lnTo>
                    <a:pt x="329" y="1150"/>
                  </a:lnTo>
                  <a:lnTo>
                    <a:pt x="327" y="1173"/>
                  </a:lnTo>
                  <a:lnTo>
                    <a:pt x="323" y="1194"/>
                  </a:lnTo>
                  <a:lnTo>
                    <a:pt x="321" y="1216"/>
                  </a:lnTo>
                  <a:lnTo>
                    <a:pt x="317" y="1237"/>
                  </a:lnTo>
                  <a:lnTo>
                    <a:pt x="315" y="1260"/>
                  </a:lnTo>
                  <a:lnTo>
                    <a:pt x="310" y="1279"/>
                  </a:lnTo>
                  <a:lnTo>
                    <a:pt x="308" y="1302"/>
                  </a:lnTo>
                  <a:lnTo>
                    <a:pt x="304" y="1321"/>
                  </a:lnTo>
                  <a:lnTo>
                    <a:pt x="302" y="1344"/>
                  </a:lnTo>
                  <a:lnTo>
                    <a:pt x="296" y="1363"/>
                  </a:lnTo>
                  <a:lnTo>
                    <a:pt x="294" y="1386"/>
                  </a:lnTo>
                  <a:lnTo>
                    <a:pt x="291" y="1407"/>
                  </a:lnTo>
                  <a:lnTo>
                    <a:pt x="289" y="1429"/>
                  </a:lnTo>
                  <a:lnTo>
                    <a:pt x="287" y="1448"/>
                  </a:lnTo>
                  <a:lnTo>
                    <a:pt x="285" y="1471"/>
                  </a:lnTo>
                  <a:lnTo>
                    <a:pt x="281" y="1492"/>
                  </a:lnTo>
                  <a:lnTo>
                    <a:pt x="279" y="1515"/>
                  </a:lnTo>
                  <a:lnTo>
                    <a:pt x="275" y="1536"/>
                  </a:lnTo>
                  <a:lnTo>
                    <a:pt x="274" y="1559"/>
                  </a:lnTo>
                  <a:lnTo>
                    <a:pt x="270" y="1580"/>
                  </a:lnTo>
                  <a:lnTo>
                    <a:pt x="268" y="1602"/>
                  </a:lnTo>
                  <a:lnTo>
                    <a:pt x="268" y="1602"/>
                  </a:lnTo>
                  <a:close/>
                </a:path>
              </a:pathLst>
            </a:custGeom>
            <a:solidFill>
              <a:srgbClr val="c00000"/>
            </a:solidFill>
            <a:ln w="0">
              <a:noFill/>
            </a:ln>
          </p:spPr>
          <p:style>
            <a:lnRef idx="0"/>
            <a:fillRef idx="0"/>
            <a:effectRef idx="0"/>
            <a:fontRef idx="minor"/>
          </p:style>
        </p:sp>
        <p:sp>
          <p:nvSpPr>
            <p:cNvPr id="381" name="Freeform 22"/>
            <p:cNvSpPr/>
            <p:nvPr/>
          </p:nvSpPr>
          <p:spPr>
            <a:xfrm>
              <a:off x="208080" y="5948640"/>
              <a:ext cx="53280" cy="55440"/>
            </a:xfrm>
            <a:custGeom>
              <a:avLst/>
              <a:gdLst/>
              <a:ahLst/>
              <a:rect l="l" t="t" r="r" b="b"/>
              <a:pathLst>
                <a:path w="446" h="466">
                  <a:moveTo>
                    <a:pt x="222" y="2"/>
                  </a:moveTo>
                  <a:lnTo>
                    <a:pt x="231" y="0"/>
                  </a:lnTo>
                  <a:lnTo>
                    <a:pt x="243" y="0"/>
                  </a:lnTo>
                  <a:lnTo>
                    <a:pt x="254" y="2"/>
                  </a:lnTo>
                  <a:lnTo>
                    <a:pt x="264" y="4"/>
                  </a:lnTo>
                  <a:lnTo>
                    <a:pt x="273" y="4"/>
                  </a:lnTo>
                  <a:lnTo>
                    <a:pt x="285" y="8"/>
                  </a:lnTo>
                  <a:lnTo>
                    <a:pt x="296" y="10"/>
                  </a:lnTo>
                  <a:lnTo>
                    <a:pt x="306" y="15"/>
                  </a:lnTo>
                  <a:lnTo>
                    <a:pt x="315" y="19"/>
                  </a:lnTo>
                  <a:lnTo>
                    <a:pt x="325" y="25"/>
                  </a:lnTo>
                  <a:lnTo>
                    <a:pt x="334" y="30"/>
                  </a:lnTo>
                  <a:lnTo>
                    <a:pt x="344" y="38"/>
                  </a:lnTo>
                  <a:lnTo>
                    <a:pt x="349" y="44"/>
                  </a:lnTo>
                  <a:lnTo>
                    <a:pt x="359" y="49"/>
                  </a:lnTo>
                  <a:lnTo>
                    <a:pt x="368" y="57"/>
                  </a:lnTo>
                  <a:lnTo>
                    <a:pt x="378" y="65"/>
                  </a:lnTo>
                  <a:lnTo>
                    <a:pt x="383" y="70"/>
                  </a:lnTo>
                  <a:lnTo>
                    <a:pt x="389" y="80"/>
                  </a:lnTo>
                  <a:lnTo>
                    <a:pt x="397" y="87"/>
                  </a:lnTo>
                  <a:lnTo>
                    <a:pt x="404" y="97"/>
                  </a:lnTo>
                  <a:lnTo>
                    <a:pt x="410" y="106"/>
                  </a:lnTo>
                  <a:lnTo>
                    <a:pt x="416" y="116"/>
                  </a:lnTo>
                  <a:lnTo>
                    <a:pt x="422" y="127"/>
                  </a:lnTo>
                  <a:lnTo>
                    <a:pt x="427" y="139"/>
                  </a:lnTo>
                  <a:lnTo>
                    <a:pt x="431" y="148"/>
                  </a:lnTo>
                  <a:lnTo>
                    <a:pt x="433" y="160"/>
                  </a:lnTo>
                  <a:lnTo>
                    <a:pt x="437" y="171"/>
                  </a:lnTo>
                  <a:lnTo>
                    <a:pt x="441" y="182"/>
                  </a:lnTo>
                  <a:lnTo>
                    <a:pt x="442" y="192"/>
                  </a:lnTo>
                  <a:lnTo>
                    <a:pt x="444" y="205"/>
                  </a:lnTo>
                  <a:lnTo>
                    <a:pt x="444" y="219"/>
                  </a:lnTo>
                  <a:lnTo>
                    <a:pt x="446" y="232"/>
                  </a:lnTo>
                  <a:lnTo>
                    <a:pt x="444" y="243"/>
                  </a:lnTo>
                  <a:lnTo>
                    <a:pt x="444" y="255"/>
                  </a:lnTo>
                  <a:lnTo>
                    <a:pt x="442" y="266"/>
                  </a:lnTo>
                  <a:lnTo>
                    <a:pt x="441" y="276"/>
                  </a:lnTo>
                  <a:lnTo>
                    <a:pt x="437" y="287"/>
                  </a:lnTo>
                  <a:lnTo>
                    <a:pt x="433" y="298"/>
                  </a:lnTo>
                  <a:lnTo>
                    <a:pt x="431" y="310"/>
                  </a:lnTo>
                  <a:lnTo>
                    <a:pt x="429" y="319"/>
                  </a:lnTo>
                  <a:lnTo>
                    <a:pt x="423" y="329"/>
                  </a:lnTo>
                  <a:lnTo>
                    <a:pt x="418" y="338"/>
                  </a:lnTo>
                  <a:lnTo>
                    <a:pt x="412" y="348"/>
                  </a:lnTo>
                  <a:lnTo>
                    <a:pt x="406" y="359"/>
                  </a:lnTo>
                  <a:lnTo>
                    <a:pt x="399" y="367"/>
                  </a:lnTo>
                  <a:lnTo>
                    <a:pt x="393" y="376"/>
                  </a:lnTo>
                  <a:lnTo>
                    <a:pt x="387" y="386"/>
                  </a:lnTo>
                  <a:lnTo>
                    <a:pt x="382" y="395"/>
                  </a:lnTo>
                  <a:lnTo>
                    <a:pt x="372" y="403"/>
                  </a:lnTo>
                  <a:lnTo>
                    <a:pt x="363" y="409"/>
                  </a:lnTo>
                  <a:lnTo>
                    <a:pt x="353" y="414"/>
                  </a:lnTo>
                  <a:lnTo>
                    <a:pt x="347" y="422"/>
                  </a:lnTo>
                  <a:lnTo>
                    <a:pt x="336" y="428"/>
                  </a:lnTo>
                  <a:lnTo>
                    <a:pt x="326" y="433"/>
                  </a:lnTo>
                  <a:lnTo>
                    <a:pt x="317" y="439"/>
                  </a:lnTo>
                  <a:lnTo>
                    <a:pt x="307" y="447"/>
                  </a:lnTo>
                  <a:lnTo>
                    <a:pt x="298" y="449"/>
                  </a:lnTo>
                  <a:lnTo>
                    <a:pt x="287" y="452"/>
                  </a:lnTo>
                  <a:lnTo>
                    <a:pt x="275" y="456"/>
                  </a:lnTo>
                  <a:lnTo>
                    <a:pt x="264" y="460"/>
                  </a:lnTo>
                  <a:lnTo>
                    <a:pt x="254" y="462"/>
                  </a:lnTo>
                  <a:lnTo>
                    <a:pt x="243" y="464"/>
                  </a:lnTo>
                  <a:lnTo>
                    <a:pt x="231" y="464"/>
                  </a:lnTo>
                  <a:lnTo>
                    <a:pt x="222" y="466"/>
                  </a:lnTo>
                  <a:lnTo>
                    <a:pt x="211" y="464"/>
                  </a:lnTo>
                  <a:lnTo>
                    <a:pt x="197" y="464"/>
                  </a:lnTo>
                  <a:lnTo>
                    <a:pt x="186" y="462"/>
                  </a:lnTo>
                  <a:lnTo>
                    <a:pt x="176" y="460"/>
                  </a:lnTo>
                  <a:lnTo>
                    <a:pt x="165" y="456"/>
                  </a:lnTo>
                  <a:lnTo>
                    <a:pt x="154" y="452"/>
                  </a:lnTo>
                  <a:lnTo>
                    <a:pt x="142" y="449"/>
                  </a:lnTo>
                  <a:lnTo>
                    <a:pt x="135" y="447"/>
                  </a:lnTo>
                  <a:lnTo>
                    <a:pt x="123" y="439"/>
                  </a:lnTo>
                  <a:lnTo>
                    <a:pt x="112" y="433"/>
                  </a:lnTo>
                  <a:lnTo>
                    <a:pt x="102" y="428"/>
                  </a:lnTo>
                  <a:lnTo>
                    <a:pt x="97" y="422"/>
                  </a:lnTo>
                  <a:lnTo>
                    <a:pt x="85" y="414"/>
                  </a:lnTo>
                  <a:lnTo>
                    <a:pt x="78" y="409"/>
                  </a:lnTo>
                  <a:lnTo>
                    <a:pt x="68" y="403"/>
                  </a:lnTo>
                  <a:lnTo>
                    <a:pt x="62" y="395"/>
                  </a:lnTo>
                  <a:lnTo>
                    <a:pt x="53" y="386"/>
                  </a:lnTo>
                  <a:lnTo>
                    <a:pt x="47" y="376"/>
                  </a:lnTo>
                  <a:lnTo>
                    <a:pt x="41" y="367"/>
                  </a:lnTo>
                  <a:lnTo>
                    <a:pt x="36" y="359"/>
                  </a:lnTo>
                  <a:lnTo>
                    <a:pt x="28" y="348"/>
                  </a:lnTo>
                  <a:lnTo>
                    <a:pt x="22" y="338"/>
                  </a:lnTo>
                  <a:lnTo>
                    <a:pt x="19" y="329"/>
                  </a:lnTo>
                  <a:lnTo>
                    <a:pt x="15" y="319"/>
                  </a:lnTo>
                  <a:lnTo>
                    <a:pt x="11" y="310"/>
                  </a:lnTo>
                  <a:lnTo>
                    <a:pt x="7" y="298"/>
                  </a:lnTo>
                  <a:lnTo>
                    <a:pt x="3" y="287"/>
                  </a:lnTo>
                  <a:lnTo>
                    <a:pt x="3" y="276"/>
                  </a:lnTo>
                  <a:lnTo>
                    <a:pt x="0" y="266"/>
                  </a:lnTo>
                  <a:lnTo>
                    <a:pt x="0" y="255"/>
                  </a:lnTo>
                  <a:lnTo>
                    <a:pt x="0" y="243"/>
                  </a:lnTo>
                  <a:lnTo>
                    <a:pt x="0" y="232"/>
                  </a:lnTo>
                  <a:lnTo>
                    <a:pt x="0" y="219"/>
                  </a:lnTo>
                  <a:lnTo>
                    <a:pt x="0" y="205"/>
                  </a:lnTo>
                  <a:lnTo>
                    <a:pt x="0" y="192"/>
                  </a:lnTo>
                  <a:lnTo>
                    <a:pt x="3" y="182"/>
                  </a:lnTo>
                  <a:lnTo>
                    <a:pt x="3" y="171"/>
                  </a:lnTo>
                  <a:lnTo>
                    <a:pt x="7" y="160"/>
                  </a:lnTo>
                  <a:lnTo>
                    <a:pt x="11" y="148"/>
                  </a:lnTo>
                  <a:lnTo>
                    <a:pt x="15" y="139"/>
                  </a:lnTo>
                  <a:lnTo>
                    <a:pt x="19" y="127"/>
                  </a:lnTo>
                  <a:lnTo>
                    <a:pt x="24" y="116"/>
                  </a:lnTo>
                  <a:lnTo>
                    <a:pt x="30" y="106"/>
                  </a:lnTo>
                  <a:lnTo>
                    <a:pt x="38" y="97"/>
                  </a:lnTo>
                  <a:lnTo>
                    <a:pt x="43" y="87"/>
                  </a:lnTo>
                  <a:lnTo>
                    <a:pt x="49" y="80"/>
                  </a:lnTo>
                  <a:lnTo>
                    <a:pt x="55" y="70"/>
                  </a:lnTo>
                  <a:lnTo>
                    <a:pt x="64" y="65"/>
                  </a:lnTo>
                  <a:lnTo>
                    <a:pt x="70" y="57"/>
                  </a:lnTo>
                  <a:lnTo>
                    <a:pt x="79" y="49"/>
                  </a:lnTo>
                  <a:lnTo>
                    <a:pt x="87" y="44"/>
                  </a:lnTo>
                  <a:lnTo>
                    <a:pt x="97" y="38"/>
                  </a:lnTo>
                  <a:lnTo>
                    <a:pt x="104" y="30"/>
                  </a:lnTo>
                  <a:lnTo>
                    <a:pt x="114" y="25"/>
                  </a:lnTo>
                  <a:lnTo>
                    <a:pt x="125" y="19"/>
                  </a:lnTo>
                  <a:lnTo>
                    <a:pt x="136" y="15"/>
                  </a:lnTo>
                  <a:lnTo>
                    <a:pt x="144" y="10"/>
                  </a:lnTo>
                  <a:lnTo>
                    <a:pt x="154" y="8"/>
                  </a:lnTo>
                  <a:lnTo>
                    <a:pt x="165" y="4"/>
                  </a:lnTo>
                  <a:lnTo>
                    <a:pt x="176" y="4"/>
                  </a:lnTo>
                  <a:lnTo>
                    <a:pt x="186" y="2"/>
                  </a:lnTo>
                  <a:lnTo>
                    <a:pt x="199" y="0"/>
                  </a:lnTo>
                  <a:lnTo>
                    <a:pt x="211" y="0"/>
                  </a:lnTo>
                  <a:lnTo>
                    <a:pt x="222" y="2"/>
                  </a:lnTo>
                  <a:lnTo>
                    <a:pt x="222" y="2"/>
                  </a:lnTo>
                  <a:close/>
                </a:path>
              </a:pathLst>
            </a:custGeom>
            <a:solidFill>
              <a:srgbClr val="c00000"/>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Yatay Kaydırma 8"/>
          <p:cNvSpPr/>
          <p:nvPr/>
        </p:nvSpPr>
        <p:spPr>
          <a:xfrm>
            <a:off x="366840" y="3076560"/>
            <a:ext cx="6437160" cy="3592440"/>
          </a:xfrm>
          <a:prstGeom prst="horizontalScroll">
            <a:avLst>
              <a:gd name="adj" fmla="val 12500"/>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sp>
      <p:sp>
        <p:nvSpPr>
          <p:cNvPr id="383" name="Yatay Kaydırma 7"/>
          <p:cNvSpPr/>
          <p:nvPr/>
        </p:nvSpPr>
        <p:spPr>
          <a:xfrm>
            <a:off x="467640" y="435600"/>
            <a:ext cx="6336360" cy="2798640"/>
          </a:xfrm>
          <a:prstGeom prst="horizontalScroll">
            <a:avLst>
              <a:gd name="adj" fmla="val 12500"/>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sp>
      <p:sp>
        <p:nvSpPr>
          <p:cNvPr id="384" name="Dikdörtgen 3"/>
          <p:cNvSpPr/>
          <p:nvPr/>
        </p:nvSpPr>
        <p:spPr>
          <a:xfrm>
            <a:off x="277200" y="442080"/>
            <a:ext cx="4571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800" spc="-1" strike="noStrike">
                <a:solidFill>
                  <a:srgbClr val="ff0000"/>
                </a:solidFill>
                <a:latin typeface="Times New Roman"/>
              </a:rPr>
              <a:t>1. Parametre siz Metot Tanımı</a:t>
            </a:r>
            <a:endParaRPr b="0" lang="en-US" sz="1800" spc="-1" strike="noStrike">
              <a:latin typeface="Arial"/>
            </a:endParaRPr>
          </a:p>
        </p:txBody>
      </p:sp>
      <p:sp>
        <p:nvSpPr>
          <p:cNvPr id="385" name="Metin kutusu 4"/>
          <p:cNvSpPr/>
          <p:nvPr/>
        </p:nvSpPr>
        <p:spPr>
          <a:xfrm>
            <a:off x="971640" y="777600"/>
            <a:ext cx="5832360" cy="2174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100" spc="-1" strike="noStrike">
                <a:solidFill>
                  <a:srgbClr val="000000"/>
                </a:solidFill>
                <a:latin typeface="Courier New"/>
              </a:rPr>
              <a:t>public class </a:t>
            </a:r>
            <a:r>
              <a:rPr b="0" lang="tr-TR" sz="1100" spc="-1" strike="noStrike">
                <a:solidFill>
                  <a:srgbClr val="000000"/>
                </a:solidFill>
                <a:latin typeface="Courier New"/>
              </a:rPr>
              <a:t>ParametresizMetot </a:t>
            </a:r>
            <a:r>
              <a:rPr b="1" lang="tr-TR" sz="1100" spc="-1" strike="noStrike">
                <a:solidFill>
                  <a:srgbClr val="c00000"/>
                </a:solidFill>
                <a:latin typeface="Courier New"/>
              </a:rPr>
              <a:t>{// Sınıf ismi</a:t>
            </a:r>
            <a:br>
              <a:rPr sz="1100"/>
            </a:br>
            <a:r>
              <a:rPr b="1" lang="tr-TR" sz="1200" spc="-1" strike="noStrike">
                <a:solidFill>
                  <a:srgbClr val="002060"/>
                </a:solidFill>
                <a:latin typeface="Courier New"/>
              </a:rPr>
              <a:t>static void imza()//Parametresiz metot</a:t>
            </a:r>
            <a:endParaRPr b="0" lang="en-US" sz="1200" spc="-1" strike="noStrike">
              <a:latin typeface="Arial"/>
            </a:endParaRPr>
          </a:p>
          <a:p>
            <a:pPr>
              <a:lnSpc>
                <a:spcPct val="100000"/>
              </a:lnSpc>
              <a:buNone/>
            </a:pPr>
            <a:r>
              <a:rPr b="1" lang="tr-TR" sz="1200" spc="-1" strike="noStrike">
                <a:solidFill>
                  <a:srgbClr val="002060"/>
                </a:solidFill>
                <a:latin typeface="Courier New"/>
              </a:rPr>
              <a:t>{ </a:t>
            </a:r>
            <a:br>
              <a:rPr sz="1200"/>
            </a:br>
            <a:r>
              <a:rPr b="1" lang="tr-TR" sz="1200" spc="-1" strike="noStrike">
                <a:solidFill>
                  <a:srgbClr val="002060"/>
                </a:solidFill>
                <a:latin typeface="Courier New"/>
              </a:rPr>
              <a:t>System.out.println("Bulent &amp; Ahmet");</a:t>
            </a:r>
            <a:br>
              <a:rPr sz="1200"/>
            </a:br>
            <a:r>
              <a:rPr b="1" lang="tr-TR" sz="1200" spc="-1" strike="noStrike">
                <a:solidFill>
                  <a:srgbClr val="002060"/>
                </a:solidFill>
                <a:latin typeface="Courier New"/>
              </a:rPr>
              <a:t>System.out.println("Sakarya Universitesi");</a:t>
            </a:r>
            <a:br>
              <a:rPr sz="1200"/>
            </a:br>
            <a:r>
              <a:rPr b="1" lang="tr-TR" sz="1200" spc="-1" strike="noStrike">
                <a:solidFill>
                  <a:srgbClr val="002060"/>
                </a:solidFill>
                <a:latin typeface="Courier New"/>
              </a:rPr>
              <a:t>}</a:t>
            </a:r>
            <a:br>
              <a:rPr sz="1200"/>
            </a:br>
            <a:r>
              <a:rPr b="1" lang="tr-TR" sz="1100" spc="-1" strike="noStrike">
                <a:solidFill>
                  <a:srgbClr val="000000"/>
                </a:solidFill>
                <a:latin typeface="Courier New"/>
              </a:rPr>
              <a:t>public static void main ( String[] args ) </a:t>
            </a:r>
            <a:r>
              <a:rPr b="0" lang="tr-TR" sz="1100" spc="-1" strike="noStrike">
                <a:solidFill>
                  <a:srgbClr val="568d11"/>
                </a:solidFill>
                <a:latin typeface="Courier New"/>
              </a:rPr>
              <a:t>// main isimli ana metot</a:t>
            </a:r>
            <a:br>
              <a:rPr sz="1100"/>
            </a:br>
            <a:r>
              <a:rPr b="0" lang="tr-TR" sz="1100" spc="-1" strike="noStrike">
                <a:solidFill>
                  <a:srgbClr val="000000"/>
                </a:solidFill>
                <a:latin typeface="Courier New"/>
              </a:rPr>
              <a:t>{</a:t>
            </a:r>
            <a:br>
              <a:rPr sz="1100"/>
            </a:br>
            <a:r>
              <a:rPr b="0" lang="tr-TR" sz="1100" spc="-1" strike="noStrike">
                <a:solidFill>
                  <a:srgbClr val="000000"/>
                </a:solidFill>
                <a:latin typeface="Courier New"/>
              </a:rPr>
              <a:t>System.out.println("Adres");</a:t>
            </a:r>
            <a:br>
              <a:rPr sz="1100"/>
            </a:br>
            <a:r>
              <a:rPr b="1" lang="tr-TR" sz="1100" spc="-1" strike="noStrike">
                <a:solidFill>
                  <a:srgbClr val="000000"/>
                </a:solidFill>
                <a:latin typeface="Courier New"/>
              </a:rPr>
              <a:t>imza();</a:t>
            </a:r>
            <a:r>
              <a:rPr b="0" i="1" lang="tr-TR" sz="1100" spc="-1" strike="noStrike">
                <a:solidFill>
                  <a:srgbClr val="568d11"/>
                </a:solidFill>
                <a:latin typeface="Courier New"/>
              </a:rPr>
              <a:t>//metot çağrımı</a:t>
            </a:r>
            <a:br>
              <a:rPr sz="1100"/>
            </a:br>
            <a:r>
              <a:rPr b="0" lang="tr-TR" sz="1100" spc="-1" strike="noStrike">
                <a:solidFill>
                  <a:srgbClr val="000000"/>
                </a:solidFill>
                <a:latin typeface="Courier New"/>
              </a:rPr>
              <a:t>}</a:t>
            </a:r>
            <a:br>
              <a:rPr sz="1100"/>
            </a:br>
            <a:r>
              <a:rPr b="1" lang="tr-TR" sz="1100" spc="-1" strike="noStrike">
                <a:solidFill>
                  <a:srgbClr val="c00000"/>
                </a:solidFill>
                <a:latin typeface="Courier New"/>
              </a:rPr>
              <a:t>} //Sınıf sonu ayracı</a:t>
            </a:r>
            <a:endParaRPr b="0" lang="en-US" sz="1100" spc="-1" strike="noStrike">
              <a:latin typeface="Arial"/>
            </a:endParaRPr>
          </a:p>
        </p:txBody>
      </p:sp>
      <p:sp>
        <p:nvSpPr>
          <p:cNvPr id="386" name="Metin kutusu 5"/>
          <p:cNvSpPr/>
          <p:nvPr/>
        </p:nvSpPr>
        <p:spPr>
          <a:xfrm>
            <a:off x="356040" y="3222000"/>
            <a:ext cx="2965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tr-TR" sz="1800" spc="-1" strike="noStrike">
                <a:solidFill>
                  <a:srgbClr val="ff0000"/>
                </a:solidFill>
                <a:latin typeface="Times New Roman"/>
              </a:rPr>
              <a:t>2. Parametreli Metot Tanımı</a:t>
            </a:r>
            <a:endParaRPr b="0" lang="en-US" sz="1800" spc="-1" strike="noStrike">
              <a:latin typeface="Arial"/>
            </a:endParaRPr>
          </a:p>
        </p:txBody>
      </p:sp>
      <p:sp>
        <p:nvSpPr>
          <p:cNvPr id="387" name="Dikdörtgen 6"/>
          <p:cNvSpPr/>
          <p:nvPr/>
        </p:nvSpPr>
        <p:spPr>
          <a:xfrm>
            <a:off x="1115640" y="3603960"/>
            <a:ext cx="5688360" cy="2827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200" spc="-1" strike="noStrike">
                <a:solidFill>
                  <a:srgbClr val="000000"/>
                </a:solidFill>
                <a:latin typeface="Courier New"/>
              </a:rPr>
              <a:t>public class ParametreliMetot </a:t>
            </a:r>
            <a:r>
              <a:rPr b="1" lang="tr-TR" sz="1200" spc="-1" strike="noStrike">
                <a:solidFill>
                  <a:srgbClr val="c00000"/>
                </a:solidFill>
                <a:latin typeface="Courier New"/>
              </a:rPr>
              <a:t>{// Sınıf ismi</a:t>
            </a:r>
            <a:endParaRPr b="0" lang="en-US" sz="1200" spc="-1" strike="noStrike">
              <a:latin typeface="Arial"/>
            </a:endParaRPr>
          </a:p>
          <a:p>
            <a:pPr>
              <a:lnSpc>
                <a:spcPct val="100000"/>
              </a:lnSpc>
              <a:buNone/>
            </a:pPr>
            <a:br>
              <a:rPr sz="1200"/>
            </a:br>
            <a:r>
              <a:rPr b="1" lang="tr-TR" sz="1200" spc="-1" strike="noStrike">
                <a:solidFill>
                  <a:srgbClr val="002060"/>
                </a:solidFill>
                <a:latin typeface="Courier New"/>
              </a:rPr>
              <a:t>public static int ortala(int a, int b){ </a:t>
            </a:r>
            <a:r>
              <a:rPr b="1" lang="tr-TR" sz="1200" spc="-1" strike="noStrike">
                <a:solidFill>
                  <a:srgbClr val="568d11"/>
                </a:solidFill>
                <a:latin typeface="Courier New"/>
              </a:rPr>
              <a:t>//Parametreli metot</a:t>
            </a:r>
            <a:br>
              <a:rPr sz="1200"/>
            </a:br>
            <a:r>
              <a:rPr b="1" lang="tr-TR" sz="1200" spc="-1" strike="noStrike">
                <a:solidFill>
                  <a:srgbClr val="002060"/>
                </a:solidFill>
                <a:latin typeface="Courier New"/>
              </a:rPr>
              <a:t> int t=0;</a:t>
            </a:r>
            <a:br>
              <a:rPr sz="1200"/>
            </a:br>
            <a:r>
              <a:rPr b="1" lang="tr-TR" sz="1200" spc="-1" strike="noStrike">
                <a:solidFill>
                  <a:srgbClr val="002060"/>
                </a:solidFill>
                <a:latin typeface="Courier New"/>
              </a:rPr>
              <a:t> t=(a+b)/2;</a:t>
            </a:r>
            <a:br>
              <a:rPr sz="1200"/>
            </a:br>
            <a:r>
              <a:rPr b="1" lang="tr-TR" sz="1200" spc="-1" strike="noStrike">
                <a:solidFill>
                  <a:srgbClr val="002060"/>
                </a:solidFill>
                <a:latin typeface="Courier New"/>
              </a:rPr>
              <a:t> System.out.println(t);</a:t>
            </a:r>
            <a:br>
              <a:rPr sz="1200"/>
            </a:br>
            <a:r>
              <a:rPr b="1" lang="tr-TR" sz="1200" spc="-1" strike="noStrike">
                <a:solidFill>
                  <a:srgbClr val="002060"/>
                </a:solidFill>
                <a:latin typeface="Courier New"/>
              </a:rPr>
              <a:t> return t;</a:t>
            </a:r>
            <a:br>
              <a:rPr sz="1200"/>
            </a:br>
            <a:r>
              <a:rPr b="1" lang="tr-TR" sz="1200" spc="-1" strike="noStrike">
                <a:solidFill>
                  <a:srgbClr val="002060"/>
                </a:solidFill>
                <a:latin typeface="Courier New"/>
              </a:rPr>
              <a:t>}</a:t>
            </a:r>
            <a:r>
              <a:rPr b="0" lang="tr-TR" sz="1200" spc="-1" strike="noStrike">
                <a:solidFill>
                  <a:srgbClr val="568d11"/>
                </a:solidFill>
                <a:latin typeface="Courier New"/>
              </a:rPr>
              <a:t> // main isimli ana metot</a:t>
            </a:r>
            <a:br>
              <a:rPr sz="1200"/>
            </a:br>
            <a:r>
              <a:rPr b="1" lang="tr-TR" sz="1200" spc="-1" strike="noStrike">
                <a:solidFill>
                  <a:srgbClr val="000000"/>
                </a:solidFill>
                <a:latin typeface="Courier New"/>
              </a:rPr>
              <a:t>public static void main ( String[] args )</a:t>
            </a:r>
            <a:br>
              <a:rPr sz="1200"/>
            </a:br>
            <a:r>
              <a:rPr b="0" lang="tr-TR" sz="1200" spc="-1" strike="noStrike">
                <a:solidFill>
                  <a:srgbClr val="000000"/>
                </a:solidFill>
                <a:latin typeface="Courier New"/>
              </a:rPr>
              <a:t>{</a:t>
            </a:r>
            <a:br>
              <a:rPr sz="1200"/>
            </a:br>
            <a:r>
              <a:rPr b="0" lang="tr-TR" sz="1200" spc="-1" strike="noStrike">
                <a:solidFill>
                  <a:srgbClr val="000000"/>
                </a:solidFill>
                <a:latin typeface="Courier New"/>
              </a:rPr>
              <a:t>System.out.print("4 ile 6 ortalaması..:");</a:t>
            </a:r>
            <a:br>
              <a:rPr sz="1200"/>
            </a:br>
            <a:r>
              <a:rPr b="1" lang="tr-TR" sz="1200" spc="-1" strike="noStrike">
                <a:solidFill>
                  <a:srgbClr val="000000"/>
                </a:solidFill>
                <a:latin typeface="Courier New"/>
              </a:rPr>
              <a:t>ortala(4,6);</a:t>
            </a:r>
            <a:r>
              <a:rPr b="0" lang="tr-TR" sz="1200" spc="-1" strike="noStrike">
                <a:solidFill>
                  <a:srgbClr val="568d11"/>
                </a:solidFill>
                <a:latin typeface="Courier New"/>
              </a:rPr>
              <a:t>//metot çağrımı</a:t>
            </a:r>
            <a:br>
              <a:rPr sz="1200"/>
            </a:br>
            <a:r>
              <a:rPr b="0" lang="tr-TR" sz="1200" spc="-1" strike="noStrike">
                <a:solidFill>
                  <a:srgbClr val="000000"/>
                </a:solidFill>
                <a:latin typeface="Courier New"/>
              </a:rPr>
              <a:t>}</a:t>
            </a:r>
            <a:br>
              <a:rPr sz="1200"/>
            </a:br>
            <a:r>
              <a:rPr b="1" lang="tr-TR" sz="1200" spc="-1" strike="noStrike">
                <a:solidFill>
                  <a:srgbClr val="c00000"/>
                </a:solidFill>
                <a:latin typeface="Courier New"/>
              </a:rPr>
              <a:t>} //Sınıf sonu ayracı</a:t>
            </a:r>
            <a:br>
              <a:rPr sz="1200"/>
            </a:br>
            <a:endParaRPr b="0" lang="en-US" sz="1200" spc="-1" strike="noStrike">
              <a:latin typeface="Arial"/>
            </a:endParaRPr>
          </a:p>
        </p:txBody>
      </p:sp>
      <p:sp>
        <p:nvSpPr>
          <p:cNvPr id="388" name="Başlık 1"/>
          <p:cNvSpPr/>
          <p:nvPr/>
        </p:nvSpPr>
        <p:spPr>
          <a:xfrm>
            <a:off x="266400" y="17640"/>
            <a:ext cx="8481600" cy="533160"/>
          </a:xfrm>
          <a:prstGeom prst="rect">
            <a:avLst/>
          </a:prstGeom>
          <a:solidFill>
            <a:srgbClr val="191d34"/>
          </a:solidFill>
          <a:ln w="0">
            <a:noFill/>
          </a:ln>
        </p:spPr>
        <p:style>
          <a:lnRef idx="0"/>
          <a:fillRef idx="0"/>
          <a:effectRef idx="0"/>
          <a:fontRef idx="minor"/>
        </p:style>
        <p:txBody>
          <a:bodyPr anchor="ctr">
            <a:normAutofit fontScale="90000"/>
          </a:bodyPr>
          <a:p>
            <a:pPr algn="ctr">
              <a:lnSpc>
                <a:spcPct val="100000"/>
              </a:lnSpc>
              <a:buNone/>
              <a:tabLst>
                <a:tab algn="l" pos="0"/>
              </a:tabLst>
            </a:pPr>
            <a:r>
              <a:rPr b="1" lang="tr-TR" sz="3200" spc="49" strike="noStrike">
                <a:solidFill>
                  <a:srgbClr val="fbfcfd">
                    <a:alpha val="95000"/>
                  </a:srgbClr>
                </a:solidFill>
                <a:latin typeface="Trebuchet MS"/>
              </a:rPr>
              <a:t>Örnek Metot Tanımlamaları</a:t>
            </a:r>
            <a:endParaRPr b="0" lang="en-US" sz="3200" spc="-1" strike="noStrike">
              <a:latin typeface="Arial"/>
            </a:endParaRPr>
          </a:p>
        </p:txBody>
      </p:sp>
      <p:sp>
        <p:nvSpPr>
          <p:cNvPr id="389" name="Satır Belirtme Çizgisi 1 (Kenarlık ve Diğer Çubuk) 10"/>
          <p:cNvSpPr/>
          <p:nvPr/>
        </p:nvSpPr>
        <p:spPr>
          <a:xfrm>
            <a:off x="6948360" y="777600"/>
            <a:ext cx="2160000" cy="2867400"/>
          </a:xfrm>
          <a:prstGeom prst="accentBorderCallout1">
            <a:avLst>
              <a:gd name="adj1" fmla="val 19048"/>
              <a:gd name="adj2" fmla="val -5168"/>
              <a:gd name="adj3" fmla="val 12964"/>
              <a:gd name="adj4" fmla="val -211999"/>
            </a:avLst>
          </a:prstGeom>
          <a:solidFill>
            <a:schemeClr val="accent3">
              <a:lumMod val="60000"/>
              <a:lumOff val="40000"/>
            </a:schemeClr>
          </a:solid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0" lang="tr-TR" sz="1400" spc="-1" strike="noStrike">
                <a:solidFill>
                  <a:srgbClr val="000000"/>
                </a:solidFill>
                <a:latin typeface="Times New Roman"/>
              </a:rPr>
              <a:t>Bu örneklerimizde dikkat ederseniz gerek parametresiz metot gerekse parametreli metot tanımlamalarında , statik metot tanımlamaları yapılmış, Eğer metot isminden önce static anahtar kelimesi kullanılıyorsa bu metot </a:t>
            </a:r>
            <a:r>
              <a:rPr b="1" lang="tr-TR" sz="1400" spc="-1" strike="noStrike">
                <a:solidFill>
                  <a:srgbClr val="000000"/>
                </a:solidFill>
                <a:latin typeface="Times New Roman"/>
              </a:rPr>
              <a:t>statik metot </a:t>
            </a:r>
            <a:r>
              <a:rPr b="0" lang="tr-TR" sz="1400" spc="-1" strike="noStrike">
                <a:solidFill>
                  <a:srgbClr val="000000"/>
                </a:solidFill>
                <a:latin typeface="Times New Roman"/>
              </a:rPr>
              <a:t>olarak isimlendirilir.</a:t>
            </a:r>
            <a:endParaRPr b="0" lang="en-US" sz="1400" spc="-1" strike="noStrike">
              <a:latin typeface="Arial"/>
            </a:endParaRPr>
          </a:p>
        </p:txBody>
      </p:sp>
      <p:sp>
        <p:nvSpPr>
          <p:cNvPr id="390" name="Satır Belirtme Çizgisi 1 (Kenarlık ve Diğer Çubuk) 11"/>
          <p:cNvSpPr/>
          <p:nvPr/>
        </p:nvSpPr>
        <p:spPr>
          <a:xfrm>
            <a:off x="6948360" y="3826440"/>
            <a:ext cx="2195280" cy="2867400"/>
          </a:xfrm>
          <a:prstGeom prst="accentBorderCallout1">
            <a:avLst>
              <a:gd name="adj1" fmla="val 18750"/>
              <a:gd name="adj2" fmla="val -5959"/>
              <a:gd name="adj3" fmla="val 12964"/>
              <a:gd name="adj4" fmla="val -211999"/>
            </a:avLst>
          </a:prstGeom>
          <a:solidFill>
            <a:schemeClr val="accent3">
              <a:lumMod val="60000"/>
              <a:lumOff val="40000"/>
            </a:schemeClr>
          </a:solid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0" lang="tr-TR" sz="1200" spc="-1" strike="noStrike">
                <a:solidFill>
                  <a:srgbClr val="000000"/>
                </a:solidFill>
                <a:latin typeface="Times New Roman"/>
              </a:rPr>
              <a:t>Statik metotları, tanımlandığı sınıfın yeni bir nesnesini oluşturmadan (</a:t>
            </a:r>
            <a:r>
              <a:rPr b="1" lang="tr-TR" sz="1200" spc="-1" strike="noStrike">
                <a:solidFill>
                  <a:srgbClr val="000000"/>
                </a:solidFill>
                <a:latin typeface="Times New Roman"/>
              </a:rPr>
              <a:t>new komutunu kullanmadan</a:t>
            </a:r>
            <a:r>
              <a:rPr b="0" lang="tr-TR" sz="1200" spc="-1" strike="noStrike">
                <a:solidFill>
                  <a:srgbClr val="000000"/>
                </a:solidFill>
                <a:latin typeface="Times New Roman"/>
              </a:rPr>
              <a:t>) direkt olarak sınıf adını referans göstererek çağırabiliriz.</a:t>
            </a:r>
            <a:endParaRPr b="0" lang="en-US" sz="1200" spc="-1" strike="noStrike">
              <a:latin typeface="Arial"/>
            </a:endParaRPr>
          </a:p>
          <a:p>
            <a:pPr>
              <a:lnSpc>
                <a:spcPct val="100000"/>
              </a:lnSpc>
              <a:buNone/>
            </a:pPr>
            <a:r>
              <a:rPr b="0" lang="tr-TR" sz="1200" spc="-1" strike="noStrike">
                <a:solidFill>
                  <a:srgbClr val="000000"/>
                </a:solidFill>
                <a:latin typeface="Times New Roman"/>
              </a:rPr>
              <a:t>{</a:t>
            </a:r>
            <a:r>
              <a:rPr b="1" i="1" lang="tr-TR" sz="1200" spc="-1" strike="noStrike">
                <a:solidFill>
                  <a:srgbClr val="002060"/>
                </a:solidFill>
                <a:latin typeface="Times New Roman"/>
              </a:rPr>
              <a:t>ParametreliMetot.ortala(4,6)</a:t>
            </a:r>
            <a:r>
              <a:rPr b="0" i="1" lang="tr-TR" sz="1200" spc="-1" strike="noStrike">
                <a:solidFill>
                  <a:srgbClr val="002060"/>
                </a:solidFill>
                <a:latin typeface="Times New Roman"/>
              </a:rPr>
              <a:t> ; </a:t>
            </a:r>
            <a:endParaRPr b="0" lang="en-US" sz="1200" spc="-1" strike="noStrike">
              <a:latin typeface="Arial"/>
            </a:endParaRPr>
          </a:p>
          <a:p>
            <a:pPr>
              <a:lnSpc>
                <a:spcPct val="100000"/>
              </a:lnSpc>
              <a:buNone/>
            </a:pPr>
            <a:r>
              <a:rPr b="0" i="1" lang="tr-TR" sz="1200" spc="-1" strike="noStrike">
                <a:solidFill>
                  <a:srgbClr val="002060"/>
                </a:solidFill>
                <a:latin typeface="Times New Roman"/>
              </a:rPr>
              <a:t>Veya </a:t>
            </a:r>
            <a:r>
              <a:rPr b="1" i="1" lang="tr-TR" sz="1200" spc="-1" strike="noStrike">
                <a:solidFill>
                  <a:srgbClr val="002060"/>
                </a:solidFill>
                <a:latin typeface="Times New Roman"/>
              </a:rPr>
              <a:t>ortala(4,6);</a:t>
            </a:r>
            <a:endParaRPr b="0" lang="en-US" sz="1200" spc="-1" strike="noStrike">
              <a:latin typeface="Arial"/>
            </a:endParaRPr>
          </a:p>
          <a:p>
            <a:pPr>
              <a:lnSpc>
                <a:spcPct val="100000"/>
              </a:lnSpc>
              <a:buNone/>
            </a:pPr>
            <a:r>
              <a:rPr b="0" lang="tr-TR" sz="1200" spc="-1" strike="noStrike">
                <a:solidFill>
                  <a:srgbClr val="000000"/>
                </a:solidFill>
                <a:latin typeface="Times New Roman"/>
              </a:rPr>
              <a:t>gibi}</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Num" idx="24"/>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0136E55F-DE3C-4B10-86A0-5801684EDD5B}"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392" name="Başlık 1"/>
          <p:cNvSpPr/>
          <p:nvPr/>
        </p:nvSpPr>
        <p:spPr>
          <a:xfrm>
            <a:off x="266400" y="17640"/>
            <a:ext cx="8553240" cy="533160"/>
          </a:xfrm>
          <a:prstGeom prst="rect">
            <a:avLst/>
          </a:prstGeom>
          <a:solidFill>
            <a:srgbClr val="191d34"/>
          </a:solidFill>
          <a:ln w="0">
            <a:noFill/>
          </a:ln>
        </p:spPr>
        <p:style>
          <a:lnRef idx="0"/>
          <a:fillRef idx="0"/>
          <a:effectRef idx="0"/>
          <a:fontRef idx="minor"/>
        </p:style>
        <p:txBody>
          <a:bodyPr anchor="ctr">
            <a:normAutofit fontScale="54000"/>
          </a:bodyPr>
          <a:p>
            <a:pPr algn="ctr">
              <a:lnSpc>
                <a:spcPct val="100000"/>
              </a:lnSpc>
              <a:buNone/>
              <a:tabLst>
                <a:tab algn="l" pos="0"/>
              </a:tabLst>
            </a:pPr>
            <a:r>
              <a:rPr b="1" lang="tr-TR" sz="3200" spc="49" strike="noStrike">
                <a:solidFill>
                  <a:srgbClr val="fbfcfd">
                    <a:alpha val="95000"/>
                  </a:srgbClr>
                </a:solidFill>
                <a:latin typeface="Trebuchet MS"/>
              </a:rPr>
              <a:t>Parametreli-Parametresiz metot tanımlamaları için örnek video </a:t>
            </a:r>
            <a:endParaRPr b="0" lang="en-US" sz="3200" spc="-1" strike="noStrike">
              <a:latin typeface="Arial"/>
            </a:endParaRPr>
          </a:p>
        </p:txBody>
      </p:sp>
      <p:pic>
        <p:nvPicPr>
          <p:cNvPr id="393" name="ShockwaveFlash1" descr=""/>
          <p:cNvPicPr/>
          <p:nvPr/>
        </p:nvPicPr>
        <p:blipFill>
          <a:blip r:embed="rId1"/>
          <a:stretch/>
        </p:blipFill>
        <p:spPr>
          <a:xfrm>
            <a:off x="250920" y="549360"/>
            <a:ext cx="8569440" cy="61657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Dikdörtgen 2"/>
          <p:cNvSpPr/>
          <p:nvPr/>
        </p:nvSpPr>
        <p:spPr>
          <a:xfrm>
            <a:off x="266400" y="527760"/>
            <a:ext cx="84816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800" spc="-1" strike="noStrike">
                <a:solidFill>
                  <a:srgbClr val="000000"/>
                </a:solidFill>
                <a:latin typeface="Times New Roman"/>
              </a:rPr>
              <a:t>Nesneye yönelik programlamanın 3 temel özelliği vardır. Bunlar;</a:t>
            </a:r>
            <a:endParaRPr b="0" lang="en-US" sz="1800" spc="-1" strike="noStrike">
              <a:latin typeface="Arial"/>
            </a:endParaRPr>
          </a:p>
          <a:p>
            <a:pPr marL="285840" indent="-285840">
              <a:lnSpc>
                <a:spcPct val="100000"/>
              </a:lnSpc>
              <a:buClr>
                <a:srgbClr val="000000"/>
              </a:buClr>
              <a:buFont typeface="Arial"/>
              <a:buChar char="•"/>
            </a:pPr>
            <a:r>
              <a:rPr b="1" lang="tr-TR" sz="1800" spc="-1" strike="noStrike">
                <a:solidFill>
                  <a:srgbClr val="000000"/>
                </a:solidFill>
                <a:latin typeface="Times New Roman"/>
              </a:rPr>
              <a:t>Veri saklama /Paketleme (Encapsulation) </a:t>
            </a:r>
            <a:endParaRPr b="0" lang="en-US" sz="1800" spc="-1" strike="noStrike">
              <a:latin typeface="Arial"/>
            </a:endParaRPr>
          </a:p>
          <a:p>
            <a:pPr marL="285840" indent="-285840">
              <a:lnSpc>
                <a:spcPct val="100000"/>
              </a:lnSpc>
              <a:buClr>
                <a:srgbClr val="000000"/>
              </a:buClr>
              <a:buFont typeface="Arial"/>
              <a:buChar char="•"/>
            </a:pPr>
            <a:r>
              <a:rPr b="1" lang="tr-TR" sz="1800" spc="-1" strike="noStrike">
                <a:solidFill>
                  <a:srgbClr val="000000"/>
                </a:solidFill>
                <a:latin typeface="Times New Roman"/>
              </a:rPr>
              <a:t>Kalıtım (Inheritance) </a:t>
            </a:r>
            <a:endParaRPr b="0" lang="en-US" sz="1800" spc="-1" strike="noStrike">
              <a:latin typeface="Arial"/>
            </a:endParaRPr>
          </a:p>
          <a:p>
            <a:pPr marL="285840" indent="-285840">
              <a:lnSpc>
                <a:spcPct val="100000"/>
              </a:lnSpc>
              <a:buClr>
                <a:srgbClr val="000000"/>
              </a:buClr>
              <a:buFont typeface="Arial"/>
              <a:buChar char="•"/>
            </a:pPr>
            <a:r>
              <a:rPr b="1" lang="tr-TR" sz="1800" spc="-1" strike="noStrike">
                <a:solidFill>
                  <a:srgbClr val="000000"/>
                </a:solidFill>
                <a:latin typeface="Times New Roman"/>
              </a:rPr>
              <a:t>Çok biçimlilik (Polymorphism) </a:t>
            </a:r>
            <a:endParaRPr b="0" lang="en-US" sz="1800" spc="-1" strike="noStrike">
              <a:latin typeface="Arial"/>
            </a:endParaRPr>
          </a:p>
        </p:txBody>
      </p:sp>
      <p:sp>
        <p:nvSpPr>
          <p:cNvPr id="395" name="Başlık 1"/>
          <p:cNvSpPr/>
          <p:nvPr/>
        </p:nvSpPr>
        <p:spPr>
          <a:xfrm>
            <a:off x="266400" y="17640"/>
            <a:ext cx="8481600" cy="533160"/>
          </a:xfrm>
          <a:prstGeom prst="rect">
            <a:avLst/>
          </a:prstGeom>
          <a:solidFill>
            <a:srgbClr val="191d34"/>
          </a:solidFill>
          <a:ln w="0">
            <a:noFill/>
          </a:ln>
        </p:spPr>
        <p:style>
          <a:lnRef idx="0"/>
          <a:fillRef idx="0"/>
          <a:effectRef idx="0"/>
          <a:fontRef idx="minor"/>
        </p:style>
        <p:txBody>
          <a:bodyPr anchor="ctr">
            <a:normAutofit fontScale="67000"/>
          </a:bodyPr>
          <a:p>
            <a:pPr algn="ctr">
              <a:lnSpc>
                <a:spcPct val="100000"/>
              </a:lnSpc>
              <a:buNone/>
              <a:tabLst>
                <a:tab algn="l" pos="0"/>
              </a:tabLst>
            </a:pPr>
            <a:r>
              <a:rPr b="1" lang="tr-TR" sz="3200" spc="49" strike="noStrike">
                <a:solidFill>
                  <a:srgbClr val="fbfcfd">
                    <a:alpha val="95000"/>
                  </a:srgbClr>
                </a:solidFill>
                <a:latin typeface="Trebuchet MS"/>
              </a:rPr>
              <a:t>Nesne yönelimli programlamanın temel özellikleri</a:t>
            </a:r>
            <a:endParaRPr b="0" lang="en-US" sz="3200" spc="-1" strike="noStrike">
              <a:latin typeface="Arial"/>
            </a:endParaRPr>
          </a:p>
        </p:txBody>
      </p:sp>
      <p:sp>
        <p:nvSpPr>
          <p:cNvPr id="396" name="Dikdörtgen 4"/>
          <p:cNvSpPr/>
          <p:nvPr/>
        </p:nvSpPr>
        <p:spPr>
          <a:xfrm>
            <a:off x="266400" y="1699560"/>
            <a:ext cx="8697600" cy="4843800"/>
          </a:xfrm>
          <a:prstGeom prst="rect">
            <a:avLst/>
          </a:prstGeom>
          <a:solidFill>
            <a:srgbClr val="ffffff"/>
          </a:solidFill>
          <a:ln>
            <a:solidFill>
              <a:srgbClr val="319479"/>
            </a:solidFill>
            <a:round/>
          </a:ln>
        </p:spPr>
        <p:style>
          <a:lnRef idx="2">
            <a:schemeClr val="accent4"/>
          </a:lnRef>
          <a:fillRef idx="1">
            <a:schemeClr val="lt1"/>
          </a:fillRef>
          <a:effectRef idx="0">
            <a:schemeClr val="accent4"/>
          </a:effectRef>
          <a:fontRef idx="minor"/>
        </p:style>
        <p:txBody>
          <a:bodyPr lIns="90000" rIns="90000" tIns="45000" bIns="45000" anchor="t">
            <a:spAutoFit/>
          </a:bodyPr>
          <a:p>
            <a:pPr algn="just">
              <a:lnSpc>
                <a:spcPct val="100000"/>
              </a:lnSpc>
              <a:buNone/>
            </a:pPr>
            <a:r>
              <a:rPr b="1" lang="tr-TR" sz="1800" spc="-1" strike="noStrike" u="sng">
                <a:solidFill>
                  <a:srgbClr val="f14124"/>
                </a:solidFill>
                <a:uFillTx/>
                <a:latin typeface="Times New Roman"/>
              </a:rPr>
              <a:t>Veri saklama (Encapsulation)</a:t>
            </a:r>
            <a:r>
              <a:rPr b="1" lang="tr-TR" sz="1800" spc="-1" strike="noStrike" u="sng">
                <a:solidFill>
                  <a:srgbClr val="f14124"/>
                </a:solidFill>
                <a:uFillTx/>
                <a:latin typeface="Times New Roman"/>
              </a:rPr>
              <a:t>	</a:t>
            </a:r>
            <a:r>
              <a:rPr b="1" lang="tr-TR" sz="1800" spc="-1" strike="noStrike" u="sng">
                <a:solidFill>
                  <a:srgbClr val="f14124"/>
                </a:solidFill>
                <a:uFillTx/>
                <a:latin typeface="Times New Roman"/>
              </a:rPr>
              <a:t>: </a:t>
            </a:r>
            <a:r>
              <a:rPr b="0" lang="tr-TR" sz="1800" spc="-1" strike="noStrike">
                <a:solidFill>
                  <a:srgbClr val="000000"/>
                </a:solidFill>
                <a:latin typeface="Times New Roman"/>
              </a:rPr>
              <a:t>Farklı kaynaklarda paketleme veya kapsülleme olarak da isimlendirilen </a:t>
            </a:r>
            <a:r>
              <a:rPr b="1" lang="tr-TR" sz="1800" spc="-1" strike="noStrike">
                <a:solidFill>
                  <a:srgbClr val="000000"/>
                </a:solidFill>
                <a:latin typeface="Times New Roman"/>
              </a:rPr>
              <a:t>veri saklama (encapsulation),</a:t>
            </a:r>
            <a:r>
              <a:rPr b="0" lang="tr-TR" sz="1800" spc="-1" strike="noStrike">
                <a:solidFill>
                  <a:srgbClr val="000000"/>
                </a:solidFill>
                <a:latin typeface="Times New Roman"/>
              </a:rPr>
              <a:t> bir sınıfın içeriğinin, veri alanlarının saklanması işlemidir. Saklanan veri alanlarına </a:t>
            </a:r>
            <a:r>
              <a:rPr b="1" lang="tr-TR" sz="1800" spc="-1" strike="noStrike">
                <a:solidFill>
                  <a:srgbClr val="000000"/>
                </a:solidFill>
                <a:latin typeface="Times New Roman"/>
              </a:rPr>
              <a:t>get() ve set() </a:t>
            </a:r>
            <a:r>
              <a:rPr b="0" lang="tr-TR" sz="1800" spc="-1" strike="noStrike">
                <a:solidFill>
                  <a:srgbClr val="000000"/>
                </a:solidFill>
                <a:latin typeface="Times New Roman"/>
              </a:rPr>
              <a:t>metotları {getter ve setter metotları} ile erişebiliriz.</a:t>
            </a:r>
            <a:endParaRPr b="0" lang="en-US" sz="1800" spc="-1" strike="noStrike">
              <a:latin typeface="Arial"/>
            </a:endParaRPr>
          </a:p>
          <a:p>
            <a:pPr algn="just">
              <a:lnSpc>
                <a:spcPct val="100000"/>
              </a:lnSpc>
              <a:buNone/>
            </a:pPr>
            <a:r>
              <a:rPr b="1" lang="tr-TR" sz="1800" spc="-1" strike="noStrike">
                <a:solidFill>
                  <a:srgbClr val="000000"/>
                </a:solidFill>
                <a:latin typeface="Times New Roman"/>
              </a:rPr>
              <a:t>Veri saklama ile </a:t>
            </a:r>
            <a:r>
              <a:rPr b="0" lang="tr-TR" sz="1800" spc="-1" strike="noStrike">
                <a:solidFill>
                  <a:srgbClr val="000000"/>
                </a:solidFill>
                <a:latin typeface="Times New Roman"/>
              </a:rPr>
              <a:t>bir sınıf, kendi iç bütünlüğünü gizleyebilir ve koruyabilir. Bir sınıfın dışarıdan sadece gereken özellik ve metotlarıyla görülmesi ayrıca basitlik de sağlamaktadır. Veri saklama/ paketleme ile uygulamamızın bazı alanlarına dışarıdan erişimi kısıtlayabilir ve böylece kod güvenliğini ve programın hatasız çalışmasını sağlayabiliriz. Dış dünyaya açık olan sınıf üyelerinin imzası değiştirilmedikçe (yani metot ve özellikleri aynı kaldığı sürece), o sınıfın nesnelerini kullananlara sorun yaratmadan, sınıf içerisinde değişikliklere gidilebilir.</a:t>
            </a:r>
            <a:endParaRPr b="0" lang="en-US" sz="1800" spc="-1" strike="noStrike">
              <a:latin typeface="Arial"/>
            </a:endParaRPr>
          </a:p>
          <a:p>
            <a:pPr algn="just">
              <a:lnSpc>
                <a:spcPct val="100000"/>
              </a:lnSpc>
              <a:buNone/>
            </a:pPr>
            <a:r>
              <a:rPr b="0" lang="tr-TR" sz="1800" spc="-1" strike="noStrike">
                <a:solidFill>
                  <a:srgbClr val="000000"/>
                </a:solidFill>
                <a:latin typeface="Times New Roman"/>
              </a:rPr>
              <a:t>Örneğin; “kara kutu” olarak adlandırdığımız televizyonu programlarsak; Televizyon nesnesinin dışındaki kontrol düğmeleri ile { çalıştırma, kapama } işlemler yerine getirilir. Çalışırken bazı kontrol düğmeleri ile sesini açıp, kapatma veya kanal değiştirme işlemlerini yaparız. Televizyonu kullanan kişi bu kontrol düğmeleri ile işlemlerini yaparken </a:t>
            </a:r>
            <a:r>
              <a:rPr b="1" lang="tr-TR" sz="1800" spc="-1" strike="noStrike">
                <a:solidFill>
                  <a:srgbClr val="000000"/>
                </a:solidFill>
                <a:latin typeface="Times New Roman"/>
              </a:rPr>
              <a:t>bu işlerin nasıl gerçekleştiği ile yani kutunun içeriği ile ilgilenmez.</a:t>
            </a:r>
            <a:r>
              <a:rPr b="0" lang="tr-TR" sz="1800" spc="-1" strike="noStrike">
                <a:solidFill>
                  <a:srgbClr val="000000"/>
                </a:solidFill>
                <a:latin typeface="Times New Roman"/>
              </a:rPr>
              <a:t> </a:t>
            </a:r>
            <a:endParaRPr b="0" lang="en-US" sz="1800" spc="-1" strike="noStrike">
              <a:latin typeface="Arial"/>
            </a:endParaRPr>
          </a:p>
          <a:p>
            <a:pPr algn="just">
              <a:lnSpc>
                <a:spcPct val="100000"/>
              </a:lnSpc>
              <a:buNone/>
            </a:pPr>
            <a:r>
              <a:rPr b="0" lang="tr-TR" sz="1400" spc="-1" strike="noStrike">
                <a:solidFill>
                  <a:srgbClr val="000000"/>
                </a:solidFill>
                <a:latin typeface="Times New Roman"/>
              </a:rPr>
              <a:t>İşte nesneye  dayalı  programlamanın  önemli  özelliklerinden bir tanesi olan </a:t>
            </a:r>
            <a:r>
              <a:rPr b="1" lang="tr-TR" sz="1400" spc="-1" strike="noStrike">
                <a:solidFill>
                  <a:srgbClr val="000000"/>
                </a:solidFill>
                <a:latin typeface="Times New Roman"/>
              </a:rPr>
              <a:t>encapsulation</a:t>
            </a:r>
            <a:r>
              <a:rPr b="0" lang="tr-TR" sz="1400" spc="-1" strike="noStrike">
                <a:solidFill>
                  <a:srgbClr val="000000"/>
                </a:solidFill>
                <a:latin typeface="Times New Roman"/>
              </a:rPr>
              <a:t> ile  sınıf değişkenlerine erişim kısıtlanarak programcının sınıfını  koruması  sağlanır. </a:t>
            </a:r>
            <a:r>
              <a:rPr b="1" lang="tr-TR" sz="1400" spc="-1" strike="noStrike">
                <a:solidFill>
                  <a:srgbClr val="000000"/>
                </a:solidFill>
                <a:latin typeface="Times New Roman"/>
              </a:rPr>
              <a:t>Veri saklama, </a:t>
            </a:r>
            <a:r>
              <a:rPr b="1" lang="tr-TR" sz="1400" spc="-1" strike="noStrike" u="sng">
                <a:solidFill>
                  <a:srgbClr val="56c7aa"/>
                </a:solidFill>
                <a:uFillTx/>
                <a:latin typeface="Times New Roman"/>
                <a:hlinkClick r:id="rId1"/>
              </a:rPr>
              <a:t>private</a:t>
            </a:r>
            <a:r>
              <a:rPr b="1" lang="tr-TR" sz="1400" spc="-1" strike="noStrike">
                <a:solidFill>
                  <a:srgbClr val="000000"/>
                </a:solidFill>
                <a:latin typeface="Times New Roman"/>
              </a:rPr>
              <a:t> (sınıfa özel) ve </a:t>
            </a:r>
            <a:r>
              <a:rPr b="1" lang="tr-TR" sz="1400" spc="-1" strike="noStrike" u="sng">
                <a:solidFill>
                  <a:srgbClr val="56c7aa"/>
                </a:solidFill>
                <a:uFillTx/>
                <a:latin typeface="Times New Roman"/>
                <a:hlinkClick r:id="rId2"/>
              </a:rPr>
              <a:t>protected</a:t>
            </a:r>
            <a:r>
              <a:rPr b="1" lang="tr-TR" sz="1400" spc="-1" strike="noStrike">
                <a:solidFill>
                  <a:srgbClr val="000000"/>
                </a:solidFill>
                <a:latin typeface="Times New Roman"/>
              </a:rPr>
              <a:t> (extend edenlere ve aynı pakettekilere açık) sözcükleri ile sağlanır.</a:t>
            </a:r>
            <a:r>
              <a:rPr b="0" lang="tr-TR" sz="1400" spc="-1" strike="noStrike">
                <a:solidFill>
                  <a:srgbClr val="000000"/>
                </a:solidFill>
                <a:latin typeface="Times New Roman"/>
              </a:rPr>
              <a:t>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Başlık 1"/>
          <p:cNvSpPr/>
          <p:nvPr/>
        </p:nvSpPr>
        <p:spPr>
          <a:xfrm>
            <a:off x="266400" y="17640"/>
            <a:ext cx="8481600" cy="533160"/>
          </a:xfrm>
          <a:prstGeom prst="rect">
            <a:avLst/>
          </a:prstGeom>
          <a:solidFill>
            <a:srgbClr val="191d34"/>
          </a:solidFill>
          <a:ln w="0">
            <a:noFill/>
          </a:ln>
        </p:spPr>
        <p:style>
          <a:lnRef idx="0"/>
          <a:fillRef idx="0"/>
          <a:effectRef idx="0"/>
          <a:fontRef idx="minor"/>
        </p:style>
        <p:txBody>
          <a:bodyPr anchor="ctr">
            <a:normAutofit/>
          </a:bodyPr>
          <a:p>
            <a:pPr>
              <a:lnSpc>
                <a:spcPct val="100000"/>
              </a:lnSpc>
              <a:buNone/>
            </a:pPr>
            <a:r>
              <a:rPr b="1" lang="tr-TR" sz="2400" spc="-1" strike="noStrike">
                <a:solidFill>
                  <a:srgbClr val="ffffff"/>
                </a:solidFill>
                <a:latin typeface="Trebuchet MS"/>
              </a:rPr>
              <a:t>Getter ve Setter Metotlar</a:t>
            </a:r>
            <a:endParaRPr b="0" lang="en-US" sz="2400" spc="-1" strike="noStrike">
              <a:latin typeface="Arial"/>
            </a:endParaRPr>
          </a:p>
        </p:txBody>
      </p:sp>
      <p:sp>
        <p:nvSpPr>
          <p:cNvPr id="398" name="Dikdörtgen 4"/>
          <p:cNvSpPr/>
          <p:nvPr/>
        </p:nvSpPr>
        <p:spPr>
          <a:xfrm>
            <a:off x="266400" y="557640"/>
            <a:ext cx="8481600" cy="17046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800" spc="-1" strike="noStrike">
                <a:solidFill>
                  <a:srgbClr val="000000"/>
                </a:solidFill>
                <a:latin typeface="Times New Roman"/>
              </a:rPr>
              <a:t>Java da Encapsulation / Veri saklama işlemini getter ve setter metotlar tanımlayarak gerçekleştirebiliriz. </a:t>
            </a:r>
            <a:endParaRPr b="0" lang="en-US" sz="1800" spc="-1" strike="noStrike">
              <a:latin typeface="Arial"/>
            </a:endParaRPr>
          </a:p>
          <a:p>
            <a:pPr algn="just">
              <a:lnSpc>
                <a:spcPct val="100000"/>
              </a:lnSpc>
              <a:buNone/>
            </a:pPr>
            <a:r>
              <a:rPr b="0" lang="tr-TR" sz="1800" spc="-1" strike="noStrike">
                <a:solidFill>
                  <a:srgbClr val="000000"/>
                </a:solidFill>
                <a:latin typeface="Times New Roman"/>
              </a:rPr>
              <a:t>Eclipse java editörü ile getter ve setter metotlar tanımlamak için “</a:t>
            </a:r>
            <a:r>
              <a:rPr b="1" lang="tr-TR" sz="1800" spc="-1" strike="noStrike">
                <a:solidFill>
                  <a:srgbClr val="000000"/>
                </a:solidFill>
                <a:latin typeface="Times New Roman"/>
              </a:rPr>
              <a:t>Source</a:t>
            </a:r>
            <a:r>
              <a:rPr b="0" lang="tr-TR" sz="1800" spc="-1" strike="noStrike">
                <a:solidFill>
                  <a:srgbClr val="000000"/>
                </a:solidFill>
                <a:latin typeface="Times New Roman"/>
              </a:rPr>
              <a:t>” menüsünden “</a:t>
            </a:r>
            <a:r>
              <a:rPr b="1" lang="tr-TR" sz="1800" spc="-1" strike="noStrike">
                <a:solidFill>
                  <a:srgbClr val="000000"/>
                </a:solidFill>
                <a:latin typeface="Times New Roman"/>
              </a:rPr>
              <a:t>Generate Getter and Setter</a:t>
            </a:r>
            <a:r>
              <a:rPr b="0" lang="tr-TR" sz="1800" spc="-1" strike="noStrike">
                <a:solidFill>
                  <a:srgbClr val="000000"/>
                </a:solidFill>
                <a:latin typeface="Times New Roman"/>
              </a:rPr>
              <a:t>”seçilir ve gelen menüden değişkenler seçilerek “OK” butonuna basılır.</a:t>
            </a:r>
            <a:endParaRPr b="0" lang="en-US" sz="1800" spc="-1" strike="noStrike">
              <a:latin typeface="Arial"/>
            </a:endParaRPr>
          </a:p>
          <a:p>
            <a:pPr algn="just">
              <a:lnSpc>
                <a:spcPct val="100000"/>
              </a:lnSpc>
              <a:buNone/>
            </a:pPr>
            <a:r>
              <a:rPr b="1" lang="tr-TR" sz="1600" spc="-1" strike="noStrike">
                <a:solidFill>
                  <a:srgbClr val="000000"/>
                </a:solidFill>
                <a:latin typeface="Times New Roman"/>
              </a:rPr>
              <a:t>Örnek:</a:t>
            </a:r>
            <a:r>
              <a:rPr b="0" lang="tr-TR" sz="1600" spc="-1" strike="noStrike">
                <a:solidFill>
                  <a:srgbClr val="000000"/>
                </a:solidFill>
                <a:latin typeface="Times New Roman"/>
              </a:rPr>
              <a:t>  Paketleme kavramını, getter ve setter metotlar tanımlayarak TV örneği ile açıklayalım.</a:t>
            </a:r>
            <a:endParaRPr b="0" lang="en-US" sz="1600" spc="-1" strike="noStrike">
              <a:latin typeface="Arial"/>
            </a:endParaRPr>
          </a:p>
        </p:txBody>
      </p:sp>
      <p:sp>
        <p:nvSpPr>
          <p:cNvPr id="399" name="Dikdörtgen 5"/>
          <p:cNvSpPr/>
          <p:nvPr/>
        </p:nvSpPr>
        <p:spPr>
          <a:xfrm>
            <a:off x="340920" y="2281320"/>
            <a:ext cx="8712720" cy="4358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100" spc="-1" strike="noStrike">
                <a:solidFill>
                  <a:srgbClr val="7f0055"/>
                </a:solidFill>
                <a:latin typeface="Courier New"/>
                <a:ea typeface="Times New Roman"/>
              </a:rPr>
              <a:t>class</a:t>
            </a:r>
            <a:r>
              <a:rPr b="0" lang="tr-TR" sz="1100" spc="-1" strike="noStrike">
                <a:solidFill>
                  <a:srgbClr val="000000"/>
                </a:solidFill>
                <a:latin typeface="Courier New"/>
                <a:ea typeface="Times New Roman"/>
              </a:rPr>
              <a:t> TV {</a:t>
            </a:r>
            <a:endParaRPr b="0" lang="en-US" sz="1100" spc="-1" strike="noStrike">
              <a:latin typeface="Arial"/>
            </a:endParaRPr>
          </a:p>
          <a:p>
            <a:pPr>
              <a:lnSpc>
                <a:spcPct val="100000"/>
              </a:lnSpc>
              <a:buNone/>
            </a:pPr>
            <a:r>
              <a:rPr b="0" lang="tr-TR" sz="1100" spc="-1" strike="noStrike">
                <a:solidFill>
                  <a:srgbClr val="3f7f5f"/>
                </a:solidFill>
                <a:latin typeface="Courier New"/>
                <a:ea typeface="Times New Roman"/>
              </a:rPr>
              <a:t>// TV </a:t>
            </a:r>
            <a:r>
              <a:rPr b="0" lang="tr-TR" sz="1100" spc="-1" strike="noStrike" u="sng">
                <a:solidFill>
                  <a:srgbClr val="3f7f5f"/>
                </a:solidFill>
                <a:uFillTx/>
                <a:latin typeface="Courier New"/>
                <a:ea typeface="Times New Roman"/>
              </a:rPr>
              <a:t>sınıfı</a:t>
            </a:r>
            <a:r>
              <a:rPr b="0" lang="tr-TR" sz="1100" spc="-1" strike="noStrike">
                <a:solidFill>
                  <a:srgbClr val="3f7f5f"/>
                </a:solidFill>
                <a:latin typeface="Courier New"/>
                <a:ea typeface="Times New Roman"/>
              </a:rPr>
              <a:t> </a:t>
            </a:r>
            <a:r>
              <a:rPr b="0" lang="tr-TR" sz="1100" spc="-1" strike="noStrike" u="sng">
                <a:solidFill>
                  <a:srgbClr val="3f7f5f"/>
                </a:solidFill>
                <a:uFillTx/>
                <a:latin typeface="Courier New"/>
                <a:ea typeface="Times New Roman"/>
              </a:rPr>
              <a:t>için</a:t>
            </a:r>
            <a:r>
              <a:rPr b="0" lang="tr-TR" sz="1100" spc="-1" strike="noStrike">
                <a:solidFill>
                  <a:srgbClr val="3f7f5f"/>
                </a:solidFill>
                <a:latin typeface="Courier New"/>
                <a:ea typeface="Times New Roman"/>
              </a:rPr>
              <a:t> </a:t>
            </a:r>
            <a:r>
              <a:rPr b="0" lang="tr-TR" sz="1100" spc="-1" strike="noStrike" u="sng">
                <a:solidFill>
                  <a:srgbClr val="3f7f5f"/>
                </a:solidFill>
                <a:uFillTx/>
                <a:latin typeface="Courier New"/>
                <a:ea typeface="Times New Roman"/>
              </a:rPr>
              <a:t>alanlar</a:t>
            </a:r>
            <a:r>
              <a:rPr b="0" lang="tr-TR" sz="1100" spc="-1" strike="noStrike">
                <a:solidFill>
                  <a:srgbClr val="3f7f5f"/>
                </a:solidFill>
                <a:latin typeface="Courier New"/>
                <a:ea typeface="Times New Roman"/>
              </a:rPr>
              <a:t> (</a:t>
            </a:r>
            <a:r>
              <a:rPr b="0" lang="tr-TR" sz="1100" spc="-1" strike="noStrike" u="sng">
                <a:solidFill>
                  <a:srgbClr val="3f7f5f"/>
                </a:solidFill>
                <a:uFillTx/>
                <a:latin typeface="Courier New"/>
                <a:ea typeface="Times New Roman"/>
              </a:rPr>
              <a:t>değişkenler</a:t>
            </a:r>
            <a:r>
              <a:rPr b="0" lang="tr-TR" sz="1100" spc="-1" strike="noStrike">
                <a:solidFill>
                  <a:srgbClr val="3f7f5f"/>
                </a:solidFill>
                <a:latin typeface="Courier New"/>
                <a:ea typeface="Times New Roman"/>
              </a:rPr>
              <a:t>) </a:t>
            </a:r>
            <a:r>
              <a:rPr b="0" lang="tr-TR" sz="1100" spc="-1" strike="noStrike" u="sng">
                <a:solidFill>
                  <a:srgbClr val="3f7f5f"/>
                </a:solidFill>
                <a:uFillTx/>
                <a:latin typeface="Courier New"/>
                <a:ea typeface="Times New Roman"/>
              </a:rPr>
              <a:t>tanımlıyoruz</a:t>
            </a:r>
            <a:r>
              <a:rPr b="0" lang="tr-TR" sz="1100" spc="-1" strike="noStrike">
                <a:solidFill>
                  <a:srgbClr val="3f7f5f"/>
                </a:solidFill>
                <a:latin typeface="Courier New"/>
                <a:ea typeface="Times New Roman"/>
              </a:rPr>
              <a:t>.</a:t>
            </a:r>
            <a:endParaRPr b="0" lang="en-US" sz="1100" spc="-1" strike="noStrike">
              <a:latin typeface="Arial"/>
            </a:endParaRPr>
          </a:p>
          <a:p>
            <a:pPr>
              <a:lnSpc>
                <a:spcPct val="100000"/>
              </a:lnSpc>
              <a:buNone/>
            </a:pPr>
            <a:r>
              <a:rPr b="1" lang="tr-TR" sz="1100" spc="-1" strike="noStrike">
                <a:solidFill>
                  <a:srgbClr val="7f0055"/>
                </a:solidFill>
                <a:latin typeface="Courier New"/>
                <a:ea typeface="Times New Roman"/>
              </a:rPr>
              <a:t>	</a:t>
            </a:r>
            <a:r>
              <a:rPr b="1" lang="tr-TR" sz="1100" spc="-1" strike="noStrike">
                <a:solidFill>
                  <a:srgbClr val="7f0055"/>
                </a:solidFill>
                <a:latin typeface="Courier New"/>
                <a:ea typeface="Times New Roman"/>
              </a:rPr>
              <a:t>private</a:t>
            </a: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int</a:t>
            </a:r>
            <a:r>
              <a:rPr b="0" lang="tr-TR" sz="1100" spc="-1" strike="noStrike">
                <a:solidFill>
                  <a:srgbClr val="000000"/>
                </a:solidFill>
                <a:latin typeface="Courier New"/>
                <a:ea typeface="Times New Roman"/>
              </a:rPr>
              <a:t> </a:t>
            </a:r>
            <a:r>
              <a:rPr b="0" lang="tr-TR" sz="1100" spc="-1" strike="noStrike">
                <a:solidFill>
                  <a:srgbClr val="0000c0"/>
                </a:solidFill>
                <a:latin typeface="Courier New"/>
                <a:ea typeface="Times New Roman"/>
              </a:rPr>
              <a:t>dalgaboyu</a:t>
            </a:r>
            <a:r>
              <a:rPr b="0" lang="tr-TR" sz="1100" spc="-1" strike="noStrike">
                <a:solidFill>
                  <a:srgbClr val="000000"/>
                </a:solidFill>
                <a:latin typeface="Courier New"/>
                <a:ea typeface="Times New Roman"/>
              </a:rPr>
              <a:t>;</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private</a:t>
            </a: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int</a:t>
            </a:r>
            <a:r>
              <a:rPr b="0" lang="tr-TR" sz="1100" spc="-1" strike="noStrike">
                <a:solidFill>
                  <a:srgbClr val="000000"/>
                </a:solidFill>
                <a:latin typeface="Courier New"/>
                <a:ea typeface="Times New Roman"/>
              </a:rPr>
              <a:t> </a:t>
            </a:r>
            <a:r>
              <a:rPr b="0" lang="tr-TR" sz="1100" spc="-1" strike="noStrike">
                <a:solidFill>
                  <a:srgbClr val="0000c0"/>
                </a:solidFill>
                <a:latin typeface="Courier New"/>
                <a:ea typeface="Times New Roman"/>
              </a:rPr>
              <a:t>guc</a:t>
            </a:r>
            <a:r>
              <a:rPr b="0" lang="tr-TR" sz="1100" spc="-1" strike="noStrike">
                <a:solidFill>
                  <a:srgbClr val="000000"/>
                </a:solidFill>
                <a:latin typeface="Courier New"/>
                <a:ea typeface="Times New Roman"/>
              </a:rPr>
              <a:t>;</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public</a:t>
            </a: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double</a:t>
            </a:r>
            <a:r>
              <a:rPr b="0" lang="tr-TR" sz="1100" spc="-1" strike="noStrike">
                <a:solidFill>
                  <a:srgbClr val="000000"/>
                </a:solidFill>
                <a:latin typeface="Courier New"/>
                <a:ea typeface="Times New Roman"/>
              </a:rPr>
              <a:t> </a:t>
            </a:r>
            <a:r>
              <a:rPr b="0" lang="tr-TR" sz="1100" spc="-1" strike="noStrike">
                <a:solidFill>
                  <a:srgbClr val="0000c0"/>
                </a:solidFill>
                <a:latin typeface="Courier New"/>
                <a:ea typeface="Times New Roman"/>
              </a:rPr>
              <a:t>volum</a:t>
            </a:r>
            <a:r>
              <a:rPr b="0" lang="tr-TR" sz="1100" spc="-1" strike="noStrike">
                <a:solidFill>
                  <a:srgbClr val="000000"/>
                </a:solidFill>
                <a:latin typeface="Courier New"/>
                <a:ea typeface="Times New Roman"/>
              </a:rPr>
              <a:t>;</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r>
              <a:rPr b="0" lang="tr-TR" sz="1100" spc="-1" strike="noStrike">
                <a:solidFill>
                  <a:srgbClr val="3f7f5f"/>
                </a:solidFill>
                <a:latin typeface="Courier New"/>
                <a:ea typeface="Times New Roman"/>
              </a:rPr>
              <a:t>// Getter </a:t>
            </a:r>
            <a:r>
              <a:rPr b="0" lang="tr-TR" sz="1100" spc="-1" strike="noStrike" u="sng">
                <a:solidFill>
                  <a:srgbClr val="3f7f5f"/>
                </a:solidFill>
                <a:uFillTx/>
                <a:latin typeface="Courier New"/>
                <a:ea typeface="Times New Roman"/>
              </a:rPr>
              <a:t>ve</a:t>
            </a:r>
            <a:r>
              <a:rPr b="0" lang="tr-TR" sz="1100" spc="-1" strike="noStrike">
                <a:solidFill>
                  <a:srgbClr val="3f7f5f"/>
                </a:solidFill>
                <a:latin typeface="Courier New"/>
                <a:ea typeface="Times New Roman"/>
              </a:rPr>
              <a:t> Setter </a:t>
            </a:r>
            <a:r>
              <a:rPr b="0" lang="tr-TR" sz="1100" spc="-1" strike="noStrike" u="sng">
                <a:solidFill>
                  <a:srgbClr val="3f7f5f"/>
                </a:solidFill>
                <a:uFillTx/>
                <a:latin typeface="Courier New"/>
                <a:ea typeface="Times New Roman"/>
              </a:rPr>
              <a:t>metotlar</a:t>
            </a:r>
            <a:r>
              <a:rPr b="0" lang="tr-TR" sz="1100" spc="-1" strike="noStrike">
                <a:solidFill>
                  <a:srgbClr val="3f7f5f"/>
                </a:solidFill>
                <a:latin typeface="Courier New"/>
                <a:ea typeface="Times New Roman"/>
              </a:rPr>
              <a:t> </a:t>
            </a:r>
            <a:r>
              <a:rPr b="0" lang="tr-TR" sz="1100" spc="-1" strike="noStrike" u="sng">
                <a:solidFill>
                  <a:srgbClr val="3f7f5f"/>
                </a:solidFill>
                <a:uFillTx/>
                <a:latin typeface="Courier New"/>
                <a:ea typeface="Times New Roman"/>
              </a:rPr>
              <a:t>tanımlandı</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public</a:t>
            </a: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int</a:t>
            </a:r>
            <a:r>
              <a:rPr b="0" lang="tr-TR" sz="1100" spc="-1" strike="noStrike">
                <a:solidFill>
                  <a:srgbClr val="000000"/>
                </a:solidFill>
                <a:latin typeface="Courier New"/>
                <a:ea typeface="Times New Roman"/>
              </a:rPr>
              <a:t> getDalgaboyu() {</a:t>
            </a: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return</a:t>
            </a:r>
            <a:r>
              <a:rPr b="0" lang="tr-TR" sz="1100" spc="-1" strike="noStrike">
                <a:solidFill>
                  <a:srgbClr val="000000"/>
                </a:solidFill>
                <a:latin typeface="Courier New"/>
                <a:ea typeface="Times New Roman"/>
              </a:rPr>
              <a:t> </a:t>
            </a:r>
            <a:r>
              <a:rPr b="0" lang="tr-TR" sz="1100" spc="-1" strike="noStrike">
                <a:solidFill>
                  <a:srgbClr val="0000c0"/>
                </a:solidFill>
                <a:latin typeface="Courier New"/>
                <a:ea typeface="Times New Roman"/>
              </a:rPr>
              <a:t>dalgaboyu</a:t>
            </a:r>
            <a:r>
              <a:rPr b="0" lang="tr-TR" sz="1100" spc="-1" strike="noStrike">
                <a:solidFill>
                  <a:srgbClr val="000000"/>
                </a:solidFill>
                <a:latin typeface="Courier New"/>
                <a:ea typeface="Times New Roman"/>
              </a:rPr>
              <a:t>;</a:t>
            </a: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public</a:t>
            </a: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int</a:t>
            </a:r>
            <a:r>
              <a:rPr b="0" lang="tr-TR" sz="1100" spc="-1" strike="noStrike">
                <a:solidFill>
                  <a:srgbClr val="000000"/>
                </a:solidFill>
                <a:latin typeface="Courier New"/>
                <a:ea typeface="Times New Roman"/>
              </a:rPr>
              <a:t> getGuc() {</a:t>
            </a: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return</a:t>
            </a:r>
            <a:r>
              <a:rPr b="0" lang="tr-TR" sz="1100" spc="-1" strike="noStrike">
                <a:solidFill>
                  <a:srgbClr val="000000"/>
                </a:solidFill>
                <a:latin typeface="Courier New"/>
                <a:ea typeface="Times New Roman"/>
              </a:rPr>
              <a:t> </a:t>
            </a:r>
            <a:r>
              <a:rPr b="0" lang="tr-TR" sz="1100" spc="-1" strike="noStrike">
                <a:solidFill>
                  <a:srgbClr val="0000c0"/>
                </a:solidFill>
                <a:latin typeface="Courier New"/>
                <a:ea typeface="Times New Roman"/>
              </a:rPr>
              <a:t>guc</a:t>
            </a:r>
            <a:r>
              <a:rPr b="0" lang="tr-TR" sz="1100" spc="-1" strike="noStrike">
                <a:solidFill>
                  <a:srgbClr val="000000"/>
                </a:solidFill>
                <a:latin typeface="Courier New"/>
                <a:ea typeface="Times New Roman"/>
              </a:rPr>
              <a:t>;</a:t>
            </a: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public</a:t>
            </a: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void</a:t>
            </a:r>
            <a:r>
              <a:rPr b="0" lang="tr-TR" sz="1100" spc="-1" strike="noStrike">
                <a:solidFill>
                  <a:srgbClr val="000000"/>
                </a:solidFill>
                <a:latin typeface="Courier New"/>
                <a:ea typeface="Times New Roman"/>
              </a:rPr>
              <a:t> setDalgaboyu(</a:t>
            </a:r>
            <a:r>
              <a:rPr b="1" lang="tr-TR" sz="1100" spc="-1" strike="noStrike">
                <a:solidFill>
                  <a:srgbClr val="7f0055"/>
                </a:solidFill>
                <a:latin typeface="Courier New"/>
                <a:ea typeface="Times New Roman"/>
              </a:rPr>
              <a:t>int</a:t>
            </a:r>
            <a:r>
              <a:rPr b="0" lang="tr-TR" sz="1100" spc="-1" strike="noStrike">
                <a:solidFill>
                  <a:srgbClr val="000000"/>
                </a:solidFill>
                <a:latin typeface="Courier New"/>
                <a:ea typeface="Times New Roman"/>
              </a:rPr>
              <a:t> dalgaboyu) </a:t>
            </a: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this</a:t>
            </a:r>
            <a:r>
              <a:rPr b="0" lang="tr-TR" sz="1100" spc="-1" strike="noStrike">
                <a:solidFill>
                  <a:srgbClr val="000000"/>
                </a:solidFill>
                <a:latin typeface="Courier New"/>
                <a:ea typeface="Times New Roman"/>
              </a:rPr>
              <a:t>.</a:t>
            </a:r>
            <a:r>
              <a:rPr b="0" lang="tr-TR" sz="1100" spc="-1" strike="noStrike">
                <a:solidFill>
                  <a:srgbClr val="0000c0"/>
                </a:solidFill>
                <a:latin typeface="Courier New"/>
                <a:ea typeface="Times New Roman"/>
              </a:rPr>
              <a:t>dalgaboyu</a:t>
            </a:r>
            <a:r>
              <a:rPr b="0" lang="tr-TR" sz="1100" spc="-1" strike="noStrike">
                <a:solidFill>
                  <a:srgbClr val="000000"/>
                </a:solidFill>
                <a:latin typeface="Courier New"/>
                <a:ea typeface="Times New Roman"/>
              </a:rPr>
              <a:t> = dalgaboyu;</a:t>
            </a: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public</a:t>
            </a: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void</a:t>
            </a:r>
            <a:r>
              <a:rPr b="0" lang="tr-TR" sz="1100" spc="-1" strike="noStrike">
                <a:solidFill>
                  <a:srgbClr val="000000"/>
                </a:solidFill>
                <a:latin typeface="Courier New"/>
                <a:ea typeface="Times New Roman"/>
              </a:rPr>
              <a:t> setGuc(</a:t>
            </a:r>
            <a:r>
              <a:rPr b="1" lang="tr-TR" sz="1100" spc="-1" strike="noStrike">
                <a:solidFill>
                  <a:srgbClr val="7f0055"/>
                </a:solidFill>
                <a:latin typeface="Courier New"/>
                <a:ea typeface="Times New Roman"/>
              </a:rPr>
              <a:t>int</a:t>
            </a:r>
            <a:r>
              <a:rPr b="0" lang="tr-TR" sz="1100" spc="-1" strike="noStrike">
                <a:solidFill>
                  <a:srgbClr val="000000"/>
                </a:solidFill>
                <a:latin typeface="Courier New"/>
                <a:ea typeface="Times New Roman"/>
              </a:rPr>
              <a:t> guc) </a:t>
            </a: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this</a:t>
            </a:r>
            <a:r>
              <a:rPr b="0" lang="tr-TR" sz="1100" spc="-1" strike="noStrike">
                <a:solidFill>
                  <a:srgbClr val="000000"/>
                </a:solidFill>
                <a:latin typeface="Courier New"/>
                <a:ea typeface="Times New Roman"/>
              </a:rPr>
              <a:t>.</a:t>
            </a:r>
            <a:r>
              <a:rPr b="0" lang="tr-TR" sz="1100" spc="-1" strike="noStrike">
                <a:solidFill>
                  <a:srgbClr val="0000c0"/>
                </a:solidFill>
                <a:latin typeface="Courier New"/>
                <a:ea typeface="Times New Roman"/>
              </a:rPr>
              <a:t>guc</a:t>
            </a:r>
            <a:r>
              <a:rPr b="0" lang="tr-TR" sz="1100" spc="-1" strike="noStrike">
                <a:solidFill>
                  <a:srgbClr val="000000"/>
                </a:solidFill>
                <a:latin typeface="Courier New"/>
                <a:ea typeface="Times New Roman"/>
              </a:rPr>
              <a:t> = guc;</a:t>
            </a: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a:t>
            </a:r>
            <a:endParaRPr b="0" lang="en-US" sz="1100" spc="-1" strike="noStrike">
              <a:latin typeface="Arial"/>
            </a:endParaRPr>
          </a:p>
          <a:p>
            <a:pPr>
              <a:lnSpc>
                <a:spcPct val="100000"/>
              </a:lnSpc>
              <a:buNone/>
            </a:pPr>
            <a:r>
              <a:rPr b="0" lang="tr-TR" sz="1100" spc="-1" strike="noStrike">
                <a:solidFill>
                  <a:srgbClr val="3f7f5f"/>
                </a:solidFill>
                <a:latin typeface="Courier New"/>
                <a:ea typeface="Times New Roman"/>
              </a:rPr>
              <a:t>	</a:t>
            </a:r>
            <a:r>
              <a:rPr b="0" lang="tr-TR" sz="1100" spc="-1" strike="noStrike">
                <a:solidFill>
                  <a:srgbClr val="3f7f5f"/>
                </a:solidFill>
                <a:latin typeface="Courier New"/>
                <a:ea typeface="Times New Roman"/>
              </a:rPr>
              <a:t>// Ana program</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	</a:t>
            </a:r>
            <a:r>
              <a:rPr b="0" lang="tr-TR" sz="1100" spc="-1" strike="noStrike">
                <a:solidFill>
                  <a:srgbClr val="7f0055"/>
                </a:solidFill>
                <a:latin typeface="Courier New"/>
                <a:ea typeface="Times New Roman"/>
              </a:rPr>
              <a:t>public</a:t>
            </a:r>
            <a:r>
              <a:rPr b="0" lang="tr-TR" sz="1100" spc="-1" strike="noStrike">
                <a:solidFill>
                  <a:srgbClr val="000000"/>
                </a:solidFill>
                <a:latin typeface="Courier New"/>
                <a:ea typeface="Times New Roman"/>
              </a:rPr>
              <a:t> </a:t>
            </a:r>
            <a:r>
              <a:rPr b="0" lang="tr-TR" sz="1100" spc="-1" strike="noStrike">
                <a:solidFill>
                  <a:srgbClr val="7f0055"/>
                </a:solidFill>
                <a:latin typeface="Courier New"/>
                <a:ea typeface="Times New Roman"/>
              </a:rPr>
              <a:t>static</a:t>
            </a:r>
            <a:r>
              <a:rPr b="0" lang="tr-TR" sz="1100" spc="-1" strike="noStrike">
                <a:solidFill>
                  <a:srgbClr val="000000"/>
                </a:solidFill>
                <a:latin typeface="Courier New"/>
                <a:ea typeface="Times New Roman"/>
              </a:rPr>
              <a:t> </a:t>
            </a:r>
            <a:r>
              <a:rPr b="0" lang="tr-TR" sz="1100" spc="-1" strike="noStrike">
                <a:solidFill>
                  <a:srgbClr val="7f0055"/>
                </a:solidFill>
                <a:latin typeface="Courier New"/>
                <a:ea typeface="Times New Roman"/>
              </a:rPr>
              <a:t>void</a:t>
            </a:r>
            <a:r>
              <a:rPr b="0" lang="tr-TR" sz="1100" spc="-1" strike="noStrike">
                <a:solidFill>
                  <a:srgbClr val="000000"/>
                </a:solidFill>
                <a:latin typeface="Courier New"/>
                <a:ea typeface="Times New Roman"/>
              </a:rPr>
              <a:t> main(String args[]) {</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TV SAU = </a:t>
            </a:r>
            <a:r>
              <a:rPr b="1" lang="tr-TR" sz="1100" spc="-1" strike="noStrike">
                <a:solidFill>
                  <a:srgbClr val="7f0055"/>
                </a:solidFill>
                <a:latin typeface="Courier New"/>
                <a:ea typeface="Times New Roman"/>
              </a:rPr>
              <a:t>new</a:t>
            </a:r>
            <a:r>
              <a:rPr b="0" lang="tr-TR" sz="1100" spc="-1" strike="noStrike">
                <a:solidFill>
                  <a:srgbClr val="000000"/>
                </a:solidFill>
                <a:latin typeface="Courier New"/>
                <a:ea typeface="Times New Roman"/>
              </a:rPr>
              <a:t> TV();</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SAU.setDalgaboyu(100);</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SAU.setGuc(20);</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	</a:t>
            </a:r>
            <a:r>
              <a:rPr b="1" lang="tr-TR" sz="1100" spc="-1" strike="noStrike">
                <a:solidFill>
                  <a:srgbClr val="7f0055"/>
                </a:solidFill>
                <a:latin typeface="Courier New"/>
                <a:ea typeface="Times New Roman"/>
              </a:rPr>
              <a:t>double</a:t>
            </a:r>
            <a:r>
              <a:rPr b="0" lang="tr-TR" sz="1100" spc="-1" strike="noStrike">
                <a:solidFill>
                  <a:srgbClr val="000000"/>
                </a:solidFill>
                <a:latin typeface="Courier New"/>
                <a:ea typeface="Times New Roman"/>
              </a:rPr>
              <a:t> volum = SAU.getDalgaboyu() * SAU.getGuc();</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System.</a:t>
            </a:r>
            <a:r>
              <a:rPr b="0" i="1" lang="tr-TR" sz="1100" spc="-1" strike="noStrike">
                <a:solidFill>
                  <a:srgbClr val="0000c0"/>
                </a:solidFill>
                <a:latin typeface="Courier New"/>
                <a:ea typeface="Times New Roman"/>
              </a:rPr>
              <a:t>out</a:t>
            </a:r>
            <a:r>
              <a:rPr b="0" lang="tr-TR" sz="1100" spc="-1" strike="noStrike">
                <a:solidFill>
                  <a:srgbClr val="000000"/>
                </a:solidFill>
                <a:latin typeface="Courier New"/>
                <a:ea typeface="Times New Roman"/>
              </a:rPr>
              <a:t>.println(</a:t>
            </a:r>
            <a:r>
              <a:rPr b="0" lang="tr-TR" sz="1100" spc="-1" strike="noStrike">
                <a:solidFill>
                  <a:srgbClr val="2a00ff"/>
                </a:solidFill>
                <a:latin typeface="Courier New"/>
                <a:ea typeface="Times New Roman"/>
              </a:rPr>
              <a:t>"Ses Ayarı.. : "</a:t>
            </a:r>
            <a:r>
              <a:rPr b="0" lang="tr-TR" sz="1100" spc="-1" strike="noStrike">
                <a:solidFill>
                  <a:srgbClr val="000000"/>
                </a:solidFill>
                <a:latin typeface="Courier New"/>
                <a:ea typeface="Times New Roman"/>
              </a:rPr>
              <a:t> + volum);</a:t>
            </a:r>
            <a:endParaRPr b="0" lang="en-US" sz="1100" spc="-1" strike="noStrike">
              <a:latin typeface="Arial"/>
            </a:endParaRPr>
          </a:p>
          <a:p>
            <a:pPr>
              <a:lnSpc>
                <a:spcPct val="100000"/>
              </a:lnSpc>
              <a:buNone/>
            </a:pPr>
            <a:r>
              <a:rPr b="0" lang="tr-TR" sz="1100" spc="-1" strike="noStrike">
                <a:solidFill>
                  <a:srgbClr val="000000"/>
                </a:solidFill>
                <a:latin typeface="Courier New"/>
                <a:ea typeface="Times New Roman"/>
              </a:rPr>
              <a:t>	</a:t>
            </a:r>
            <a:r>
              <a:rPr b="0" lang="tr-TR" sz="1100" spc="-1" strike="noStrike">
                <a:solidFill>
                  <a:srgbClr val="000000"/>
                </a:solidFill>
                <a:latin typeface="Courier New"/>
                <a:ea typeface="Times New Roman"/>
              </a:rPr>
              <a:t>}</a:t>
            </a:r>
            <a:endParaRPr b="0" lang="en-US" sz="1100" spc="-1" strike="noStrike">
              <a:latin typeface="Arial"/>
            </a:endParaRPr>
          </a:p>
          <a:p>
            <a:pPr algn="just">
              <a:lnSpc>
                <a:spcPct val="150000"/>
              </a:lnSpc>
              <a:buNone/>
            </a:pPr>
            <a:r>
              <a:rPr b="0" lang="tr-TR" sz="1100" spc="-1" strike="noStrike">
                <a:solidFill>
                  <a:srgbClr val="000000"/>
                </a:solidFill>
                <a:latin typeface="Courier New"/>
                <a:ea typeface="Times New Roman"/>
              </a:rPr>
              <a:t>}</a:t>
            </a:r>
            <a:endParaRPr b="0" lang="en-US" sz="1100" spc="-1" strike="noStrike">
              <a:latin typeface="Arial"/>
            </a:endParaRPr>
          </a:p>
        </p:txBody>
      </p:sp>
      <p:sp>
        <p:nvSpPr>
          <p:cNvPr id="400" name="Metin kutusu 6"/>
          <p:cNvSpPr/>
          <p:nvPr/>
        </p:nvSpPr>
        <p:spPr>
          <a:xfrm>
            <a:off x="6372360" y="2781000"/>
            <a:ext cx="2520000" cy="21891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tr-TR" sz="1200" spc="-1" strike="noStrike">
                <a:solidFill>
                  <a:srgbClr val="000000"/>
                </a:solidFill>
                <a:latin typeface="Times New Roman"/>
              </a:rPr>
              <a:t>Program Açıklaması :</a:t>
            </a:r>
            <a:endParaRPr b="0" lang="en-US" sz="1200" spc="-1" strike="noStrike">
              <a:latin typeface="Arial"/>
            </a:endParaRPr>
          </a:p>
          <a:p>
            <a:pPr algn="just">
              <a:lnSpc>
                <a:spcPct val="100000"/>
              </a:lnSpc>
              <a:buNone/>
            </a:pPr>
            <a:r>
              <a:rPr b="1" lang="tr-TR" sz="1200" spc="-1" strike="noStrike">
                <a:solidFill>
                  <a:srgbClr val="000000"/>
                </a:solidFill>
                <a:latin typeface="Times New Roman"/>
              </a:rPr>
              <a:t>private</a:t>
            </a:r>
            <a:r>
              <a:rPr b="0" lang="tr-TR" sz="1200" spc="-1" strike="noStrike">
                <a:solidFill>
                  <a:srgbClr val="000000"/>
                </a:solidFill>
                <a:latin typeface="Times New Roman"/>
              </a:rPr>
              <a:t> sözcüğü ile ses özellikleri (dalgaboyu ve guc) paketlendi. Setter metotlar ile bu değişkenlere değer aktarıldı,  getter metotları ile de bu değerler volüm değişkenine aktarılarak ekranda gösterildi. </a:t>
            </a:r>
            <a:endParaRPr b="0" lang="en-US" sz="1200" spc="-1" strike="noStrike">
              <a:latin typeface="Arial"/>
            </a:endParaRPr>
          </a:p>
          <a:p>
            <a:pPr algn="just">
              <a:lnSpc>
                <a:spcPct val="100000"/>
              </a:lnSpc>
              <a:buNone/>
            </a:pPr>
            <a:r>
              <a:rPr b="0" lang="tr-TR" sz="1200" spc="-1" strike="noStrike">
                <a:solidFill>
                  <a:srgbClr val="000000"/>
                </a:solidFill>
                <a:latin typeface="Times New Roman"/>
              </a:rPr>
              <a:t> </a:t>
            </a:r>
            <a:endParaRPr b="0" lang="en-US" sz="1200" spc="-1" strike="noStrike">
              <a:latin typeface="Arial"/>
            </a:endParaRPr>
          </a:p>
          <a:p>
            <a:pPr algn="just">
              <a:lnSpc>
                <a:spcPct val="100000"/>
              </a:lnSpc>
              <a:buNone/>
            </a:pPr>
            <a:r>
              <a:rPr b="1" lang="tr-TR" sz="1200" spc="-1" strike="noStrike">
                <a:solidFill>
                  <a:srgbClr val="000000"/>
                </a:solidFill>
                <a:latin typeface="Times New Roman"/>
              </a:rPr>
              <a:t>Programın ekran çıktısı aşağıdaki gibidir;</a:t>
            </a:r>
            <a:endParaRPr b="0" lang="en-US" sz="1200" spc="-1" strike="noStrike">
              <a:latin typeface="Arial"/>
            </a:endParaRPr>
          </a:p>
          <a:p>
            <a:pPr>
              <a:lnSpc>
                <a:spcPct val="100000"/>
              </a:lnSpc>
              <a:buNone/>
            </a:pPr>
            <a:endParaRPr b="0" lang="en-US" sz="1800" spc="-1" strike="noStrike">
              <a:latin typeface="Arial"/>
            </a:endParaRPr>
          </a:p>
        </p:txBody>
      </p:sp>
      <p:pic>
        <p:nvPicPr>
          <p:cNvPr id="401" name="Resim 1" descr=""/>
          <p:cNvPicPr/>
          <p:nvPr/>
        </p:nvPicPr>
        <p:blipFill>
          <a:blip r:embed="rId1"/>
          <a:stretch/>
        </p:blipFill>
        <p:spPr>
          <a:xfrm>
            <a:off x="6372360" y="4797000"/>
            <a:ext cx="2592000" cy="6476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Num" idx="25"/>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E4EFCB9D-AB14-450B-9905-D27D5AEEE361}"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403" name="Başlık 1"/>
          <p:cNvSpPr/>
          <p:nvPr/>
        </p:nvSpPr>
        <p:spPr>
          <a:xfrm>
            <a:off x="107640" y="17640"/>
            <a:ext cx="8640720" cy="533160"/>
          </a:xfrm>
          <a:prstGeom prst="rect">
            <a:avLst/>
          </a:prstGeom>
          <a:solidFill>
            <a:srgbClr val="191d34"/>
          </a:solidFill>
          <a:ln w="0">
            <a:noFill/>
          </a:ln>
        </p:spPr>
        <p:style>
          <a:lnRef idx="0"/>
          <a:fillRef idx="0"/>
          <a:effectRef idx="0"/>
          <a:fontRef idx="minor"/>
        </p:style>
        <p:txBody>
          <a:bodyPr anchor="ctr">
            <a:normAutofit/>
          </a:bodyPr>
          <a:p>
            <a:pPr>
              <a:lnSpc>
                <a:spcPct val="100000"/>
              </a:lnSpc>
              <a:buNone/>
            </a:pPr>
            <a:r>
              <a:rPr b="1" lang="tr-TR" sz="2400" spc="-1" strike="noStrike">
                <a:solidFill>
                  <a:srgbClr val="ffffff"/>
                </a:solidFill>
                <a:latin typeface="Trebuchet MS"/>
              </a:rPr>
              <a:t>Getter ve Setter Metotlar: TV Örneği</a:t>
            </a:r>
            <a:endParaRPr b="0" lang="en-US" sz="2400" spc="-1" strike="noStrike">
              <a:latin typeface="Arial"/>
            </a:endParaRPr>
          </a:p>
        </p:txBody>
      </p:sp>
      <p:pic>
        <p:nvPicPr>
          <p:cNvPr id="404" name="ShockwaveFlash1" descr=""/>
          <p:cNvPicPr/>
          <p:nvPr/>
        </p:nvPicPr>
        <p:blipFill>
          <a:blip r:embed="rId1"/>
          <a:stretch/>
        </p:blipFill>
        <p:spPr>
          <a:xfrm>
            <a:off x="108000" y="549360"/>
            <a:ext cx="8642520" cy="6192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Dikdörtgen 13"/>
          <p:cNvSpPr/>
          <p:nvPr/>
        </p:nvSpPr>
        <p:spPr>
          <a:xfrm>
            <a:off x="428760" y="2357280"/>
            <a:ext cx="6879240" cy="3231360"/>
          </a:xfrm>
          <a:prstGeom prst="rect">
            <a:avLst/>
          </a:prstGeom>
          <a:solidFill>
            <a:srgbClr val="ffffff"/>
          </a:solidFill>
          <a:ln>
            <a:solidFill>
              <a:srgbClr val="c00000"/>
            </a:solidFill>
            <a:round/>
          </a:ln>
        </p:spPr>
        <p:style>
          <a:lnRef idx="2">
            <a:schemeClr val="accent1"/>
          </a:lnRef>
          <a:fillRef idx="1">
            <a:schemeClr val="lt1"/>
          </a:fillRef>
          <a:effectRef idx="0">
            <a:schemeClr val="accent1"/>
          </a:effectRef>
          <a:fontRef idx="minor"/>
        </p:style>
      </p:sp>
      <p:sp>
        <p:nvSpPr>
          <p:cNvPr id="244" name="PlaceHolder 1"/>
          <p:cNvSpPr>
            <a:spLocks noGrp="1"/>
          </p:cNvSpPr>
          <p:nvPr>
            <p:ph type="title"/>
          </p:nvPr>
        </p:nvSpPr>
        <p:spPr>
          <a:xfrm>
            <a:off x="457200" y="457200"/>
            <a:ext cx="8229240" cy="533160"/>
          </a:xfrm>
          <a:prstGeom prst="rect">
            <a:avLst/>
          </a:prstGeom>
          <a:solidFill>
            <a:srgbClr val="191d34"/>
          </a:solidFill>
          <a:ln w="0">
            <a:noFill/>
          </a:ln>
        </p:spPr>
        <p:txBody>
          <a:bodyPr anchor="t">
            <a:normAutofit fontScale="90000"/>
          </a:bodyPr>
          <a:p>
            <a:pPr>
              <a:lnSpc>
                <a:spcPct val="100000"/>
              </a:lnSpc>
              <a:buNone/>
              <a:tabLst>
                <a:tab algn="l" pos="0"/>
              </a:tabLst>
            </a:pPr>
            <a:r>
              <a:rPr b="1" lang="tr-TR" sz="3200" spc="49" strike="noStrike">
                <a:solidFill>
                  <a:srgbClr val="fbfcfd">
                    <a:alpha val="95000"/>
                  </a:srgbClr>
                </a:solidFill>
                <a:latin typeface="Trebuchet MS"/>
              </a:rPr>
              <a:t>Öğrenme Hedefleri</a:t>
            </a:r>
            <a:endParaRPr b="0" lang="tr-TR" sz="3200" spc="-1" strike="noStrike">
              <a:solidFill>
                <a:srgbClr val="000000"/>
              </a:solidFill>
              <a:latin typeface="Trebuchet MS"/>
            </a:endParaRPr>
          </a:p>
        </p:txBody>
      </p:sp>
      <p:sp>
        <p:nvSpPr>
          <p:cNvPr id="245" name="Metin kutusu 5"/>
          <p:cNvSpPr/>
          <p:nvPr/>
        </p:nvSpPr>
        <p:spPr>
          <a:xfrm>
            <a:off x="685800" y="2353320"/>
            <a:ext cx="6622200" cy="2950560"/>
          </a:xfrm>
          <a:prstGeom prst="rect">
            <a:avLst/>
          </a:prstGeom>
          <a:noFill/>
          <a:ln w="0">
            <a:noFill/>
          </a:ln>
        </p:spPr>
        <p:style>
          <a:lnRef idx="0"/>
          <a:fillRef idx="0"/>
          <a:effectRef idx="0"/>
          <a:fontRef idx="minor"/>
        </p:style>
        <p:txBody>
          <a:bodyPr lIns="90000" rIns="90000" tIns="45000" bIns="45000" anchor="t">
            <a:spAutoFit/>
          </a:bodyPr>
          <a:p>
            <a:pPr marL="45720">
              <a:lnSpc>
                <a:spcPct val="200000"/>
              </a:lnSpc>
              <a:buNone/>
              <a:tabLst>
                <a:tab algn="l" pos="182520"/>
              </a:tabLst>
            </a:pPr>
            <a:r>
              <a:rPr b="0" lang="tr-TR" sz="1200" spc="-1" strike="noStrike">
                <a:solidFill>
                  <a:srgbClr val="000000"/>
                </a:solidFill>
                <a:latin typeface="Times New Roman"/>
              </a:rPr>
              <a:t>Nesne yönelimli programlamanın temel kavramlarını (Nesne, Sınıf, Metot gibi) öğreneceksiniz,</a:t>
            </a:r>
            <a:endParaRPr b="0" lang="en-US" sz="1200" spc="-1" strike="noStrike">
              <a:latin typeface="Arial"/>
            </a:endParaRPr>
          </a:p>
          <a:p>
            <a:pPr marL="45720">
              <a:lnSpc>
                <a:spcPct val="200000"/>
              </a:lnSpc>
              <a:spcBef>
                <a:spcPts val="241"/>
              </a:spcBef>
              <a:spcAft>
                <a:spcPts val="300"/>
              </a:spcAft>
              <a:buNone/>
              <a:tabLst>
                <a:tab algn="l" pos="182520"/>
              </a:tabLst>
            </a:pPr>
            <a:r>
              <a:rPr b="0" lang="tr-TR" sz="1200" spc="-1" strike="noStrike">
                <a:solidFill>
                  <a:srgbClr val="000000"/>
                </a:solidFill>
                <a:latin typeface="Times New Roman"/>
              </a:rPr>
              <a:t>Nesne ile sınıf arasındaki farkı öğrenecek ve tanımlamalarını yapacaksınız,</a:t>
            </a:r>
            <a:endParaRPr b="0" lang="en-US" sz="1200" spc="-1" strike="noStrike">
              <a:latin typeface="Arial"/>
            </a:endParaRPr>
          </a:p>
          <a:p>
            <a:pPr marL="45720">
              <a:lnSpc>
                <a:spcPct val="200000"/>
              </a:lnSpc>
              <a:spcBef>
                <a:spcPts val="241"/>
              </a:spcBef>
              <a:spcAft>
                <a:spcPts val="300"/>
              </a:spcAft>
              <a:buNone/>
              <a:tabLst>
                <a:tab algn="l" pos="182520"/>
              </a:tabLst>
            </a:pPr>
            <a:r>
              <a:rPr b="0" lang="tr-TR" sz="1200" spc="-1" strike="noStrike">
                <a:solidFill>
                  <a:srgbClr val="000000"/>
                </a:solidFill>
                <a:latin typeface="Times New Roman"/>
              </a:rPr>
              <a:t>Java da metot ve  paket tanımlamaları nasıl yapılır?, öğreneceksiniz,</a:t>
            </a:r>
            <a:endParaRPr b="0" lang="en-US" sz="1200" spc="-1" strike="noStrike">
              <a:latin typeface="Arial"/>
            </a:endParaRPr>
          </a:p>
          <a:p>
            <a:pPr>
              <a:lnSpc>
                <a:spcPct val="100000"/>
              </a:lnSpc>
              <a:buNone/>
              <a:tabLst>
                <a:tab algn="l" pos="182520"/>
              </a:tabLst>
            </a:pPr>
            <a:r>
              <a:rPr b="0" lang="tr-TR" sz="1200" spc="-1" strike="noStrike">
                <a:solidFill>
                  <a:srgbClr val="000000"/>
                </a:solidFill>
                <a:latin typeface="Times New Roman"/>
              </a:rPr>
              <a:t> </a:t>
            </a:r>
            <a:r>
              <a:rPr b="0" lang="tr-TR" sz="1200" spc="-1" strike="noStrike">
                <a:solidFill>
                  <a:srgbClr val="000000"/>
                </a:solidFill>
                <a:latin typeface="Times New Roman"/>
              </a:rPr>
              <a:t>Nesne yönelimli programları temel özelliklerini {Kalıtım (Inheritance) , Veri saklama (Encapsulation) ,Çok biçimlilik (Polymorphism) }öğreneceksiniz,</a:t>
            </a:r>
            <a:endParaRPr b="0" lang="en-US" sz="1200" spc="-1" strike="noStrike">
              <a:latin typeface="Arial"/>
            </a:endParaRPr>
          </a:p>
          <a:p>
            <a:pPr marL="45720">
              <a:lnSpc>
                <a:spcPct val="200000"/>
              </a:lnSpc>
              <a:spcBef>
                <a:spcPts val="241"/>
              </a:spcBef>
              <a:spcAft>
                <a:spcPts val="300"/>
              </a:spcAft>
              <a:buNone/>
              <a:tabLst>
                <a:tab algn="l" pos="182520"/>
              </a:tabLst>
            </a:pPr>
            <a:r>
              <a:rPr b="0" lang="tr-TR" sz="1200" spc="-1" strike="noStrike">
                <a:solidFill>
                  <a:srgbClr val="000000"/>
                </a:solidFill>
                <a:latin typeface="Times New Roman"/>
              </a:rPr>
              <a:t>Getter ve Settter metodları ile örnek program yazımını gerçekleştireceksiniz,</a:t>
            </a:r>
            <a:endParaRPr b="0" lang="en-US" sz="1200" spc="-1" strike="noStrike">
              <a:latin typeface="Arial"/>
            </a:endParaRPr>
          </a:p>
          <a:p>
            <a:pPr marL="45720">
              <a:lnSpc>
                <a:spcPct val="200000"/>
              </a:lnSpc>
              <a:spcBef>
                <a:spcPts val="241"/>
              </a:spcBef>
              <a:spcAft>
                <a:spcPts val="300"/>
              </a:spcAft>
              <a:buNone/>
              <a:tabLst>
                <a:tab algn="l" pos="182520"/>
              </a:tabLst>
            </a:pPr>
            <a:r>
              <a:rPr b="0" lang="tr-TR" sz="1200" spc="-1" strike="noStrike">
                <a:solidFill>
                  <a:srgbClr val="000000"/>
                </a:solidFill>
                <a:latin typeface="Times New Roman"/>
              </a:rPr>
              <a:t>Yapılandırıcı ( Constructors) kavramını, tanımlamasını öğreneceksiniz,</a:t>
            </a:r>
            <a:endParaRPr b="0" lang="en-US" sz="1200" spc="-1" strike="noStrike">
              <a:latin typeface="Arial"/>
            </a:endParaRPr>
          </a:p>
          <a:p>
            <a:pPr marL="45720">
              <a:lnSpc>
                <a:spcPct val="200000"/>
              </a:lnSpc>
              <a:spcBef>
                <a:spcPts val="241"/>
              </a:spcBef>
              <a:spcAft>
                <a:spcPts val="300"/>
              </a:spcAft>
              <a:buNone/>
              <a:tabLst>
                <a:tab algn="l" pos="182520"/>
              </a:tabLst>
            </a:pPr>
            <a:r>
              <a:rPr b="0" lang="tr-TR" sz="1200" spc="-1" strike="noStrike">
                <a:solidFill>
                  <a:srgbClr val="000000"/>
                </a:solidFill>
                <a:latin typeface="Times New Roman"/>
              </a:rPr>
              <a:t>this, super() deyimlerinin hangi amaçlara, nerelerde kullanıldığını öğreneceksiniz.</a:t>
            </a:r>
            <a:endParaRPr b="0" lang="en-US" sz="1200" spc="-1" strike="noStrike">
              <a:latin typeface="Arial"/>
            </a:endParaRPr>
          </a:p>
        </p:txBody>
      </p:sp>
      <p:sp>
        <p:nvSpPr>
          <p:cNvPr id="246" name="Metin kutusu 6"/>
          <p:cNvSpPr/>
          <p:nvPr/>
        </p:nvSpPr>
        <p:spPr>
          <a:xfrm>
            <a:off x="380880" y="1920240"/>
            <a:ext cx="2666520" cy="381240"/>
          </a:xfrm>
          <a:prstGeom prst="rect">
            <a:avLst/>
          </a:prstGeom>
          <a:noFill/>
          <a:ln w="0">
            <a:noFill/>
          </a:ln>
        </p:spPr>
        <p:style>
          <a:lnRef idx="0"/>
          <a:fillRef idx="0"/>
          <a:effectRef idx="0"/>
          <a:fontRef idx="minor"/>
        </p:style>
        <p:txBody>
          <a:bodyPr lIns="90000" rIns="90000" tIns="45000" bIns="45000" anchor="t">
            <a:spAutoFit/>
          </a:bodyPr>
          <a:p>
            <a:pPr marL="45720">
              <a:lnSpc>
                <a:spcPct val="80000"/>
              </a:lnSpc>
              <a:spcBef>
                <a:spcPts val="241"/>
              </a:spcBef>
              <a:spcAft>
                <a:spcPts val="300"/>
              </a:spcAft>
              <a:buNone/>
              <a:tabLst>
                <a:tab algn="l" pos="182520"/>
              </a:tabLst>
            </a:pPr>
            <a:r>
              <a:rPr b="1" lang="tr-TR" sz="1200" spc="-1" strike="noStrike">
                <a:solidFill>
                  <a:srgbClr val="404040"/>
                </a:solidFill>
                <a:latin typeface="Calibri"/>
              </a:rPr>
              <a:t>Bu konuyu çalıştıktan sonra:</a:t>
            </a:r>
            <a:endParaRPr b="0" lang="en-US" sz="1200" spc="-1" strike="noStrike">
              <a:latin typeface="Arial"/>
            </a:endParaRPr>
          </a:p>
        </p:txBody>
      </p:sp>
      <p:sp>
        <p:nvSpPr>
          <p:cNvPr id="247" name="PlaceHolder 2"/>
          <p:cNvSpPr>
            <a:spLocks noGrp="1"/>
          </p:cNvSpPr>
          <p:nvPr>
            <p:ph type="sldNum" idx="19"/>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2223A687-7D81-41B8-BE24-3AB22EA27E80}"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248" name="Freeform 10"/>
          <p:cNvSpPr/>
          <p:nvPr/>
        </p:nvSpPr>
        <p:spPr>
          <a:xfrm>
            <a:off x="478800" y="251460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49" name="Freeform 10"/>
          <p:cNvSpPr/>
          <p:nvPr/>
        </p:nvSpPr>
        <p:spPr>
          <a:xfrm>
            <a:off x="478800" y="295452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0" name="Freeform 10"/>
          <p:cNvSpPr/>
          <p:nvPr/>
        </p:nvSpPr>
        <p:spPr>
          <a:xfrm>
            <a:off x="469080" y="337788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1" name="Freeform 10"/>
          <p:cNvSpPr/>
          <p:nvPr/>
        </p:nvSpPr>
        <p:spPr>
          <a:xfrm>
            <a:off x="469080" y="371016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2" name="Freeform 10"/>
          <p:cNvSpPr/>
          <p:nvPr/>
        </p:nvSpPr>
        <p:spPr>
          <a:xfrm>
            <a:off x="478800" y="416628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3" name="Freeform 10"/>
          <p:cNvSpPr/>
          <p:nvPr/>
        </p:nvSpPr>
        <p:spPr>
          <a:xfrm>
            <a:off x="459000" y="460692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54" name="Freeform 10"/>
          <p:cNvSpPr/>
          <p:nvPr/>
        </p:nvSpPr>
        <p:spPr>
          <a:xfrm>
            <a:off x="455400" y="5087160"/>
            <a:ext cx="282960" cy="1692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Başlık 1"/>
          <p:cNvSpPr/>
          <p:nvPr/>
        </p:nvSpPr>
        <p:spPr>
          <a:xfrm>
            <a:off x="266400" y="17640"/>
            <a:ext cx="8769600" cy="439560"/>
          </a:xfrm>
          <a:prstGeom prst="rect">
            <a:avLst/>
          </a:prstGeom>
          <a:solidFill>
            <a:srgbClr val="191d34"/>
          </a:solidFill>
          <a:ln w="0">
            <a:noFill/>
          </a:ln>
        </p:spPr>
        <p:style>
          <a:lnRef idx="0"/>
          <a:fillRef idx="0"/>
          <a:effectRef idx="0"/>
          <a:fontRef idx="minor"/>
        </p:style>
        <p:txBody>
          <a:bodyPr anchor="ctr">
            <a:normAutofit fontScale="95000"/>
          </a:bodyPr>
          <a:p>
            <a:pPr>
              <a:lnSpc>
                <a:spcPct val="100000"/>
              </a:lnSpc>
              <a:buNone/>
            </a:pPr>
            <a:r>
              <a:rPr b="1" lang="tr-TR" sz="2400" spc="-1" strike="noStrike">
                <a:solidFill>
                  <a:srgbClr val="f14124"/>
                </a:solidFill>
                <a:latin typeface="Trebuchet MS"/>
              </a:rPr>
              <a:t>Kalıtım (Inheritance)</a:t>
            </a:r>
            <a:endParaRPr b="0" lang="en-US" sz="2400" spc="-1" strike="noStrike">
              <a:latin typeface="Arial"/>
            </a:endParaRPr>
          </a:p>
        </p:txBody>
      </p:sp>
      <p:sp>
        <p:nvSpPr>
          <p:cNvPr id="406" name="Dikdörtgen 4"/>
          <p:cNvSpPr/>
          <p:nvPr/>
        </p:nvSpPr>
        <p:spPr>
          <a:xfrm>
            <a:off x="266400" y="457560"/>
            <a:ext cx="8769600" cy="6054840"/>
          </a:xfrm>
          <a:prstGeom prst="rect">
            <a:avLst/>
          </a:prstGeom>
          <a:solidFill>
            <a:srgbClr val="ffffff"/>
          </a:solidFill>
          <a:ln>
            <a:solidFill>
              <a:srgbClr val="71b41d"/>
            </a:solidFill>
            <a:round/>
          </a:ln>
        </p:spPr>
        <p:style>
          <a:lnRef idx="2">
            <a:schemeClr val="accent3"/>
          </a:lnRef>
          <a:fillRef idx="1">
            <a:schemeClr val="lt1"/>
          </a:fillRef>
          <a:effectRef idx="0">
            <a:schemeClr val="accent3"/>
          </a:effectRef>
          <a:fontRef idx="minor"/>
        </p:style>
        <p:txBody>
          <a:bodyPr lIns="90000" rIns="90000" tIns="45000" bIns="45000" anchor="t">
            <a:spAutoFit/>
          </a:bodyPr>
          <a:p>
            <a:pPr algn="just">
              <a:lnSpc>
                <a:spcPct val="100000"/>
              </a:lnSpc>
              <a:buNone/>
            </a:pPr>
            <a:r>
              <a:rPr b="0" lang="tr-TR" sz="1600" spc="-1" strike="noStrike">
                <a:solidFill>
                  <a:srgbClr val="000000"/>
                </a:solidFill>
                <a:latin typeface="Times New Roman"/>
              </a:rPr>
              <a:t>Nesne Yönelimli Programlamanın, programcılara sunduğu eşsiz yaklaşımlardan biri de kalıtımdır (miras alma).  Bir  sınıfın başka  bir  sınıfın  özellik  ve metotlarına sahip  olmasına  </a:t>
            </a:r>
            <a:r>
              <a:rPr b="1" lang="tr-TR" sz="1600" spc="-1" strike="noStrike">
                <a:solidFill>
                  <a:srgbClr val="000000"/>
                </a:solidFill>
                <a:latin typeface="Times New Roman"/>
              </a:rPr>
              <a:t>kalıtım</a:t>
            </a:r>
            <a:r>
              <a:rPr b="0" lang="tr-TR" sz="1600" spc="-1" strike="noStrike">
                <a:solidFill>
                  <a:srgbClr val="000000"/>
                </a:solidFill>
                <a:latin typeface="Times New Roman"/>
              </a:rPr>
              <a:t>  denir. </a:t>
            </a:r>
            <a:r>
              <a:rPr b="0" lang="tr-TR" sz="1600" spc="-1" strike="noStrike">
                <a:solidFill>
                  <a:srgbClr val="000000"/>
                </a:solidFill>
                <a:latin typeface="Times New Roman"/>
              </a:rPr>
              <a:t>Kalıtım, belli bir sınıf veya sınıflardan türeme yolu ile yeni alt-sınıflar oluşturulmasına imkân verir</a:t>
            </a: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r>
              <a:rPr b="0" lang="tr-TR" sz="1600" spc="-1" strike="noStrike">
                <a:solidFill>
                  <a:srgbClr val="000000"/>
                </a:solidFill>
                <a:latin typeface="Times New Roman"/>
              </a:rPr>
              <a:t>Eğer bir sınıf, bir </a:t>
            </a:r>
            <a:r>
              <a:rPr b="1" lang="tr-TR" sz="1600" spc="-1" strike="noStrike">
                <a:solidFill>
                  <a:srgbClr val="000000"/>
                </a:solidFill>
                <a:latin typeface="Times New Roman"/>
              </a:rPr>
              <a:t>üst</a:t>
            </a:r>
            <a:r>
              <a:rPr b="0" lang="tr-TR" sz="1600" spc="-1" strike="noStrike">
                <a:solidFill>
                  <a:srgbClr val="000000"/>
                </a:solidFill>
                <a:latin typeface="Times New Roman"/>
              </a:rPr>
              <a:t> (</a:t>
            </a:r>
            <a:r>
              <a:rPr b="1" lang="tr-TR" sz="1600" spc="-1" strike="noStrike">
                <a:solidFill>
                  <a:srgbClr val="000000"/>
                </a:solidFill>
                <a:latin typeface="Times New Roman"/>
              </a:rPr>
              <a:t>ebeveyn</a:t>
            </a:r>
            <a:r>
              <a:rPr b="0" lang="tr-TR" sz="1600" spc="-1" strike="noStrike">
                <a:solidFill>
                  <a:srgbClr val="000000"/>
                </a:solidFill>
                <a:latin typeface="Times New Roman"/>
              </a:rPr>
              <a:t>) sınıftan türetilirse yeni sınıf (</a:t>
            </a:r>
            <a:r>
              <a:rPr b="1" lang="tr-TR" sz="1600" spc="-1" strike="noStrike">
                <a:solidFill>
                  <a:srgbClr val="000000"/>
                </a:solidFill>
                <a:latin typeface="Times New Roman"/>
              </a:rPr>
              <a:t>alt </a:t>
            </a:r>
            <a:r>
              <a:rPr b="0" lang="tr-TR" sz="1600" spc="-1" strike="noStrike">
                <a:solidFill>
                  <a:srgbClr val="000000"/>
                </a:solidFill>
                <a:latin typeface="Times New Roman"/>
              </a:rPr>
              <a:t>veya </a:t>
            </a:r>
            <a:r>
              <a:rPr b="1" lang="tr-TR" sz="1600" spc="-1" strike="noStrike">
                <a:solidFill>
                  <a:srgbClr val="000000"/>
                </a:solidFill>
                <a:latin typeface="Times New Roman"/>
              </a:rPr>
              <a:t>çocuk sınıf</a:t>
            </a:r>
            <a:r>
              <a:rPr b="0" lang="tr-TR" sz="1600" spc="-1" strike="noStrike">
                <a:solidFill>
                  <a:srgbClr val="000000"/>
                </a:solidFill>
                <a:latin typeface="Times New Roman"/>
              </a:rPr>
              <a:t> olarak adlandırılabilir) bu üst sınıfın bütün özelliklerine ve metotlarına sahiptir. Kalıtım ile </a:t>
            </a:r>
            <a:r>
              <a:rPr b="1" lang="tr-TR" sz="1600" spc="-1" strike="noStrike">
                <a:solidFill>
                  <a:srgbClr val="000000"/>
                </a:solidFill>
                <a:latin typeface="Times New Roman"/>
              </a:rPr>
              <a:t>özellikleri miras alan sınıf, atasının özelliklerini taşır</a:t>
            </a:r>
            <a:r>
              <a:rPr b="0" lang="tr-TR" sz="1600" spc="-1" strike="noStrike">
                <a:solidFill>
                  <a:srgbClr val="000000"/>
                </a:solidFill>
                <a:latin typeface="Times New Roman"/>
              </a:rPr>
              <a:t>. Bu durumda miras alınan sınıfa üst sınıf (</a:t>
            </a:r>
            <a:r>
              <a:rPr b="0" i="1" lang="tr-TR" sz="1600" spc="-1" strike="noStrike">
                <a:solidFill>
                  <a:srgbClr val="000099"/>
                </a:solidFill>
                <a:latin typeface="Times New Roman"/>
              </a:rPr>
              <a:t>super-class)</a:t>
            </a:r>
            <a:r>
              <a:rPr b="0" lang="tr-TR" sz="1600" spc="-1" strike="noStrike">
                <a:solidFill>
                  <a:srgbClr val="000000"/>
                </a:solidFill>
                <a:latin typeface="Times New Roman"/>
              </a:rPr>
              <a:t>, miras alan sınıfa ise alt sınıf  (</a:t>
            </a:r>
            <a:r>
              <a:rPr b="0" i="1" lang="tr-TR" sz="1600" spc="-1" strike="noStrike">
                <a:solidFill>
                  <a:srgbClr val="000099"/>
                </a:solidFill>
                <a:latin typeface="Times New Roman"/>
              </a:rPr>
              <a:t>sub-class)</a:t>
            </a:r>
            <a:r>
              <a:rPr b="0" lang="tr-TR" sz="1600" spc="-1" strike="noStrike">
                <a:solidFill>
                  <a:srgbClr val="000000"/>
                </a:solidFill>
                <a:latin typeface="Times New Roman"/>
              </a:rPr>
              <a:t> adı verilir. Her bir altsınıf ilerde bir üst sınıf olma adayıdır.</a:t>
            </a:r>
            <a:r>
              <a:rPr b="0" lang="tr-TR" sz="1600" spc="-1" strike="noStrike">
                <a:solidFill>
                  <a:srgbClr val="000000"/>
                </a:solidFill>
                <a:latin typeface="Times New Roman"/>
              </a:rPr>
              <a:t> </a:t>
            </a:r>
            <a:r>
              <a:rPr b="0" lang="tr-TR" sz="1600" spc="-1" strike="noStrike">
                <a:solidFill>
                  <a:srgbClr val="000000"/>
                </a:solidFill>
                <a:latin typeface="Times New Roman"/>
              </a:rPr>
              <a:t>Her alt-sınıf kendi üst-sınıfının özelliklerini ve işlevlerini taşır. Bir alt-sınıf, üst-sınıfından taşıdığı özelliklere ve işlevlere ek olarak; kendine ait özellikleri ve işlevleri içerebilir (tanımlayabilir). </a:t>
            </a:r>
            <a:r>
              <a:rPr b="0" lang="tr-TR" sz="1600" spc="-1" strike="noStrike">
                <a:solidFill>
                  <a:srgbClr val="000000"/>
                </a:solidFill>
                <a:latin typeface="Times New Roman"/>
              </a:rPr>
              <a:t>Bir alt-sınıf aynı zamanda, üst-sınıfından taşıdığı işlevleri değiştirebilir (üzerine yazma – “</a:t>
            </a:r>
            <a:r>
              <a:rPr b="0" lang="tr-TR" sz="1600" spc="-1" strike="noStrike">
                <a:solidFill>
                  <a:srgbClr val="0000ff"/>
                </a:solidFill>
                <a:latin typeface="Times New Roman"/>
              </a:rPr>
              <a:t>method overriding</a:t>
            </a:r>
            <a:r>
              <a:rPr b="0" lang="tr-TR" sz="1600" spc="-1" strike="noStrike">
                <a:solidFill>
                  <a:srgbClr val="000000"/>
                </a:solidFill>
                <a:latin typeface="Times New Roman"/>
              </a:rPr>
              <a:t>”). Eğer  bir alt sınıfta üst sınıfa ait metotlar, aynı isim, parametre ve dönüş tipi ile tanımlanırsa o metodu üzerine yazmış oluruz.</a:t>
            </a:r>
            <a:endParaRPr b="0" lang="en-US" sz="1600" spc="-1" strike="noStrike">
              <a:latin typeface="Arial"/>
            </a:endParaRPr>
          </a:p>
          <a:p>
            <a:pPr>
              <a:lnSpc>
                <a:spcPct val="100000"/>
              </a:lnSpc>
              <a:buNone/>
            </a:pPr>
            <a:r>
              <a:rPr b="0" lang="tr-TR" sz="1800" spc="-1" strike="noStrike">
                <a:solidFill>
                  <a:srgbClr val="f14124"/>
                </a:solidFill>
                <a:latin typeface="Times New Roman"/>
              </a:rPr>
              <a:t>Java’da kalıtım (miras alma) ilişkisini kurarken </a:t>
            </a:r>
            <a:r>
              <a:rPr b="1" i="1" lang="tr-TR" sz="1800" spc="-1" strike="noStrike">
                <a:solidFill>
                  <a:srgbClr val="002060"/>
                </a:solidFill>
                <a:latin typeface="Times New Roman"/>
              </a:rPr>
              <a:t>extends</a:t>
            </a:r>
            <a:r>
              <a:rPr b="0" lang="tr-TR" sz="1800" spc="-1" strike="noStrike">
                <a:solidFill>
                  <a:srgbClr val="f14124"/>
                </a:solidFill>
                <a:latin typeface="Times New Roman"/>
              </a:rPr>
              <a:t> ifadesi kullanılır. </a:t>
            </a:r>
            <a:r>
              <a:rPr b="0" lang="tr-TR" sz="1800" spc="-1" strike="noStrike">
                <a:solidFill>
                  <a:srgbClr val="000000"/>
                </a:solidFill>
                <a:latin typeface="Times New Roman"/>
              </a:rPr>
              <a:t>Kullanım şekli;</a:t>
            </a:r>
            <a:endParaRPr b="0" lang="en-US" sz="1800" spc="-1" strike="noStrike">
              <a:latin typeface="Arial"/>
            </a:endParaRPr>
          </a:p>
          <a:p>
            <a:pPr>
              <a:lnSpc>
                <a:spcPct val="100000"/>
              </a:lnSpc>
              <a:buNone/>
            </a:pPr>
            <a:r>
              <a:rPr b="0" lang="tr-TR" sz="1800" spc="-1" strike="noStrike">
                <a:solidFill>
                  <a:srgbClr val="000000"/>
                </a:solidFill>
                <a:latin typeface="Times New Roman"/>
              </a:rPr>
              <a:t> </a:t>
            </a:r>
            <a:r>
              <a:rPr b="0" lang="tr-TR" sz="1800" spc="-1" strike="noStrike">
                <a:solidFill>
                  <a:srgbClr val="000000"/>
                </a:solidFill>
                <a:latin typeface="Times New Roman"/>
              </a:rPr>
              <a:t>	</a:t>
            </a:r>
            <a:r>
              <a:rPr b="0" lang="tr-TR" sz="1400" spc="-1" strike="noStrike">
                <a:solidFill>
                  <a:srgbClr val="000000"/>
                </a:solidFill>
                <a:latin typeface="Courier New"/>
              </a:rPr>
              <a:t>class AltSinif </a:t>
            </a:r>
            <a:r>
              <a:rPr b="1" lang="tr-TR" sz="1400" spc="-1" strike="noStrike">
                <a:solidFill>
                  <a:srgbClr val="000000"/>
                </a:solidFill>
                <a:latin typeface="Courier New"/>
              </a:rPr>
              <a:t>extends</a:t>
            </a:r>
            <a:r>
              <a:rPr b="0" lang="tr-TR" sz="1400" spc="-1" strike="noStrike">
                <a:solidFill>
                  <a:srgbClr val="000000"/>
                </a:solidFill>
                <a:latin typeface="Courier New"/>
              </a:rPr>
              <a:t> ÜstSinif </a:t>
            </a:r>
            <a:endParaRPr b="0" lang="en-US" sz="1400" spc="-1" strike="noStrike">
              <a:latin typeface="Arial"/>
            </a:endParaRPr>
          </a:p>
          <a:p>
            <a:pPr marL="457200">
              <a:lnSpc>
                <a:spcPct val="100000"/>
              </a:lnSpc>
              <a:buNone/>
            </a:pPr>
            <a:r>
              <a:rPr b="0" lang="tr-TR" sz="1400" spc="-1" strike="noStrike">
                <a:solidFill>
                  <a:srgbClr val="000000"/>
                </a:solidFill>
                <a:latin typeface="Courier New"/>
              </a:rPr>
              <a:t>	</a:t>
            </a:r>
            <a:r>
              <a:rPr b="0" lang="tr-TR" sz="1400" spc="-1" strike="noStrike">
                <a:solidFill>
                  <a:srgbClr val="000000"/>
                </a:solidFill>
                <a:latin typeface="Courier New"/>
              </a:rPr>
              <a:t>{ </a:t>
            </a:r>
            <a:endParaRPr b="0" lang="en-US" sz="1400" spc="-1" strike="noStrike">
              <a:latin typeface="Arial"/>
            </a:endParaRPr>
          </a:p>
          <a:p>
            <a:pPr marL="457200">
              <a:lnSpc>
                <a:spcPct val="100000"/>
              </a:lnSpc>
              <a:buNone/>
            </a:pPr>
            <a:r>
              <a:rPr b="0" lang="tr-TR" sz="1400" spc="-1" strike="noStrike">
                <a:solidFill>
                  <a:srgbClr val="000000"/>
                </a:solidFill>
                <a:latin typeface="Courier New"/>
              </a:rPr>
              <a:t>	</a:t>
            </a:r>
            <a:r>
              <a:rPr b="0" lang="tr-TR" sz="1400" spc="-1" strike="noStrike">
                <a:solidFill>
                  <a:srgbClr val="000000"/>
                </a:solidFill>
                <a:latin typeface="Courier New"/>
              </a:rPr>
              <a:t>	</a:t>
            </a:r>
            <a:r>
              <a:rPr b="0" lang="tr-TR" sz="1400" spc="-1" strike="noStrike">
                <a:solidFill>
                  <a:srgbClr val="000000"/>
                </a:solidFill>
                <a:latin typeface="Courier New"/>
              </a:rPr>
              <a:t>// ... </a:t>
            </a:r>
            <a:endParaRPr b="0" lang="en-US" sz="1400" spc="-1" strike="noStrike">
              <a:latin typeface="Arial"/>
            </a:endParaRPr>
          </a:p>
          <a:p>
            <a:pPr marL="457200">
              <a:lnSpc>
                <a:spcPct val="100000"/>
              </a:lnSpc>
              <a:buNone/>
            </a:pPr>
            <a:r>
              <a:rPr b="0" lang="tr-TR" sz="1400" spc="-1" strike="noStrike">
                <a:solidFill>
                  <a:srgbClr val="000000"/>
                </a:solidFill>
                <a:latin typeface="Courier New"/>
              </a:rPr>
              <a:t>	</a:t>
            </a:r>
            <a:r>
              <a:rPr b="0" lang="tr-TR" sz="1400" spc="-1" strike="noStrike">
                <a:solidFill>
                  <a:srgbClr val="000000"/>
                </a:solidFill>
                <a:latin typeface="Courier New"/>
              </a:rPr>
              <a:t>} </a:t>
            </a:r>
            <a:endParaRPr b="0" lang="en-US" sz="1400" spc="-1" strike="noStrike">
              <a:latin typeface="Arial"/>
            </a:endParaRPr>
          </a:p>
          <a:p>
            <a:pPr algn="just">
              <a:lnSpc>
                <a:spcPct val="100000"/>
              </a:lnSpc>
              <a:buNone/>
            </a:pPr>
            <a:endParaRPr b="0" lang="en-US" sz="1800" spc="-1" strike="noStrike">
              <a:latin typeface="Arial"/>
            </a:endParaRPr>
          </a:p>
          <a:p>
            <a:pPr algn="just">
              <a:lnSpc>
                <a:spcPct val="100000"/>
              </a:lnSpc>
              <a:buNone/>
            </a:pPr>
            <a:r>
              <a:rPr b="1" lang="tr-TR" sz="1600" spc="-1" strike="noStrike">
                <a:solidFill>
                  <a:srgbClr val="000000"/>
                </a:solidFill>
                <a:latin typeface="Times New Roman"/>
              </a:rPr>
              <a:t>Not: </a:t>
            </a:r>
            <a:r>
              <a:rPr b="0" lang="tr-TR" sz="1600" spc="-1" strike="noStrike">
                <a:solidFill>
                  <a:srgbClr val="000000"/>
                </a:solidFill>
                <a:latin typeface="Times New Roman"/>
              </a:rPr>
              <a:t>Bazen bir sınıfın kalıtımla türetilmesini önlemek istemeyebilirsiniz. Bunu yapmak için sınıf tanımlamasının başına </a:t>
            </a:r>
            <a:r>
              <a:rPr b="1" lang="tr-TR" sz="1600" spc="-1" strike="noStrike">
                <a:solidFill>
                  <a:srgbClr val="000000"/>
                </a:solidFill>
                <a:latin typeface="Times New Roman"/>
              </a:rPr>
              <a:t>final sözcüğü</a:t>
            </a:r>
            <a:r>
              <a:rPr b="0" lang="tr-TR" sz="1600" spc="-1" strike="noStrike">
                <a:solidFill>
                  <a:srgbClr val="000000"/>
                </a:solidFill>
                <a:latin typeface="Times New Roman"/>
              </a:rPr>
              <a:t> eklenir. </a:t>
            </a:r>
            <a:endParaRPr b="0" lang="en-US" sz="1600" spc="-1" strike="noStrike">
              <a:latin typeface="Arial"/>
            </a:endParaRPr>
          </a:p>
          <a:p>
            <a:pPr algn="just">
              <a:lnSpc>
                <a:spcPct val="100000"/>
              </a:lnSpc>
              <a:buNone/>
            </a:pPr>
            <a:r>
              <a:rPr b="1" lang="tr-TR" sz="1600" spc="-1" strike="noStrike">
                <a:solidFill>
                  <a:srgbClr val="000000"/>
                </a:solidFill>
                <a:latin typeface="Times New Roman"/>
              </a:rPr>
              <a:t>Kullanım şekli;</a:t>
            </a:r>
            <a:endParaRPr b="0" lang="en-US" sz="1600" spc="-1" strike="noStrike">
              <a:latin typeface="Arial"/>
            </a:endParaRPr>
          </a:p>
          <a:p>
            <a:pPr>
              <a:lnSpc>
                <a:spcPct val="100000"/>
              </a:lnSpc>
              <a:buNone/>
            </a:pPr>
            <a:r>
              <a:rPr b="1" lang="tr-TR" sz="1400" spc="-1" strike="noStrike">
                <a:solidFill>
                  <a:srgbClr val="000000"/>
                </a:solidFill>
                <a:latin typeface="Courier New"/>
              </a:rPr>
              <a:t>	</a:t>
            </a:r>
            <a:r>
              <a:rPr b="1" lang="tr-TR" sz="1400" spc="-1" strike="noStrike">
                <a:solidFill>
                  <a:srgbClr val="000000"/>
                </a:solidFill>
                <a:latin typeface="Courier New"/>
              </a:rPr>
              <a:t>	</a:t>
            </a:r>
            <a:r>
              <a:rPr b="1" lang="tr-TR" sz="1400" spc="-1" strike="noStrike">
                <a:solidFill>
                  <a:srgbClr val="000000"/>
                </a:solidFill>
                <a:latin typeface="Courier New"/>
              </a:rPr>
              <a:t>final</a:t>
            </a:r>
            <a:r>
              <a:rPr b="0" lang="tr-TR" sz="1400" spc="-1" strike="noStrike">
                <a:solidFill>
                  <a:srgbClr val="000000"/>
                </a:solidFill>
                <a:latin typeface="Courier New"/>
              </a:rPr>
              <a:t> class A { </a:t>
            </a:r>
            <a:endParaRPr b="0" lang="en-US" sz="1400" spc="-1" strike="noStrike">
              <a:latin typeface="Arial"/>
            </a:endParaRPr>
          </a:p>
          <a:p>
            <a:pPr>
              <a:lnSpc>
                <a:spcPct val="100000"/>
              </a:lnSpc>
              <a:buNone/>
            </a:pPr>
            <a:r>
              <a:rPr b="0" lang="tr-TR" sz="1400" spc="-1" strike="noStrike">
                <a:solidFill>
                  <a:srgbClr val="000000"/>
                </a:solidFill>
                <a:latin typeface="Courier New"/>
              </a:rPr>
              <a:t>  </a:t>
            </a:r>
            <a:r>
              <a:rPr b="0" lang="tr-TR" sz="1400" spc="-1" strike="noStrike">
                <a:solidFill>
                  <a:srgbClr val="000000"/>
                </a:solidFill>
                <a:latin typeface="Courier New"/>
              </a:rPr>
              <a:t>	</a:t>
            </a:r>
            <a:r>
              <a:rPr b="0" lang="tr-TR" sz="1400" spc="-1" strike="noStrike">
                <a:solidFill>
                  <a:srgbClr val="000000"/>
                </a:solidFill>
                <a:latin typeface="Courier New"/>
              </a:rPr>
              <a:t>	</a:t>
            </a:r>
            <a:r>
              <a:rPr b="0" lang="tr-TR" sz="1400" spc="-1" strike="noStrike">
                <a:solidFill>
                  <a:srgbClr val="000000"/>
                </a:solidFill>
                <a:latin typeface="Courier New"/>
              </a:rPr>
              <a:t>	</a:t>
            </a:r>
            <a:r>
              <a:rPr b="0" lang="tr-TR" sz="1400" spc="-1" strike="noStrike">
                <a:solidFill>
                  <a:srgbClr val="000000"/>
                </a:solidFill>
                <a:latin typeface="Courier New"/>
              </a:rPr>
              <a:t>// ... </a:t>
            </a:r>
            <a:endParaRPr b="0" lang="en-US" sz="1400" spc="-1" strike="noStrike">
              <a:latin typeface="Arial"/>
            </a:endParaRPr>
          </a:p>
          <a:p>
            <a:pPr>
              <a:lnSpc>
                <a:spcPct val="100000"/>
              </a:lnSpc>
              <a:buNone/>
            </a:pPr>
            <a:r>
              <a:rPr b="0" lang="tr-TR" sz="1400" spc="-1" strike="noStrike">
                <a:solidFill>
                  <a:srgbClr val="000000"/>
                </a:solidFill>
                <a:latin typeface="Courier New"/>
              </a:rPr>
              <a:t>	</a:t>
            </a:r>
            <a:r>
              <a:rPr b="0" lang="tr-TR" sz="1400" spc="-1" strike="noStrike">
                <a:solidFill>
                  <a:srgbClr val="000000"/>
                </a:solidFill>
                <a:latin typeface="Courier New"/>
              </a:rPr>
              <a:t>	</a:t>
            </a:r>
            <a:r>
              <a:rPr b="0" lang="tr-TR" sz="1400" spc="-1" strike="noStrike">
                <a:solidFill>
                  <a:srgbClr val="000000"/>
                </a:solidFill>
                <a:latin typeface="Courier New"/>
              </a:rPr>
              <a:t>} </a:t>
            </a:r>
            <a:endParaRPr b="0" lang="en-US" sz="1400" spc="-1" strike="noStrike">
              <a:latin typeface="Arial"/>
            </a:endParaRPr>
          </a:p>
          <a:p>
            <a:pPr>
              <a:lnSpc>
                <a:spcPct val="100000"/>
              </a:lnSpc>
              <a:buNone/>
            </a:pPr>
            <a:r>
              <a:rPr b="1" lang="tr-TR" sz="1400" spc="-1" strike="noStrike">
                <a:solidFill>
                  <a:srgbClr val="000000"/>
                </a:solidFill>
                <a:latin typeface="Courier New"/>
              </a:rPr>
              <a:t>Artık A sınıfından extends deyimi ile alt sınıflar türetilemez.</a:t>
            </a:r>
            <a:endParaRPr b="0" lang="en-US" sz="1400" spc="-1" strike="noStrike">
              <a:latin typeface="Arial"/>
            </a:endParaRPr>
          </a:p>
        </p:txBody>
      </p:sp>
      <p:sp>
        <p:nvSpPr>
          <p:cNvPr id="407" name="Düz Bağlayıcı 6"/>
          <p:cNvSpPr/>
          <p:nvPr/>
        </p:nvSpPr>
        <p:spPr>
          <a:xfrm>
            <a:off x="827280" y="3786120"/>
            <a:ext cx="4464720" cy="360"/>
          </a:xfrm>
          <a:prstGeom prst="line">
            <a:avLst/>
          </a:prstGeom>
          <a:ln>
            <a:solidFill>
              <a:srgbClr val="4e67c8"/>
            </a:solidFill>
            <a:round/>
          </a:ln>
        </p:spPr>
        <p:style>
          <a:lnRef idx="1">
            <a:schemeClr val="accent1"/>
          </a:lnRef>
          <a:fillRef idx="0">
            <a:schemeClr val="accent1"/>
          </a:fillRef>
          <a:effectRef idx="0">
            <a:schemeClr val="accent1"/>
          </a:effectRef>
          <a:fontRef idx="minor"/>
        </p:style>
      </p:sp>
      <p:sp>
        <p:nvSpPr>
          <p:cNvPr id="408" name="Düz Bağlayıcı 7"/>
          <p:cNvSpPr/>
          <p:nvPr/>
        </p:nvSpPr>
        <p:spPr>
          <a:xfrm>
            <a:off x="827280" y="4725000"/>
            <a:ext cx="4464720" cy="360"/>
          </a:xfrm>
          <a:prstGeom prst="line">
            <a:avLst/>
          </a:prstGeom>
          <a:ln>
            <a:solidFill>
              <a:srgbClr val="4e67c8"/>
            </a:solidFill>
            <a:round/>
          </a:ln>
        </p:spPr>
        <p:style>
          <a:lnRef idx="1">
            <a:schemeClr val="accent1"/>
          </a:lnRef>
          <a:fillRef idx="0">
            <a:schemeClr val="accent1"/>
          </a:fillRef>
          <a:effectRef idx="0">
            <a:schemeClr val="accent1"/>
          </a:effectRef>
          <a:fontRef idx="minor"/>
        </p:style>
      </p:sp>
      <p:grpSp>
        <p:nvGrpSpPr>
          <p:cNvPr id="409" name="Group 17"/>
          <p:cNvGrpSpPr/>
          <p:nvPr/>
        </p:nvGrpSpPr>
        <p:grpSpPr>
          <a:xfrm>
            <a:off x="262440" y="4938480"/>
            <a:ext cx="56160" cy="273960"/>
            <a:chOff x="262440" y="4938480"/>
            <a:chExt cx="56160" cy="273960"/>
          </a:xfrm>
        </p:grpSpPr>
        <p:sp>
          <p:nvSpPr>
            <p:cNvPr id="410" name="Freeform 21"/>
            <p:cNvSpPr/>
            <p:nvPr/>
          </p:nvSpPr>
          <p:spPr>
            <a:xfrm>
              <a:off x="262440" y="4938480"/>
              <a:ext cx="54720" cy="191880"/>
            </a:xfrm>
            <a:custGeom>
              <a:avLst/>
              <a:gdLst/>
              <a:ahLst/>
              <a:rect l="l" t="t" r="r" b="b"/>
              <a:pathLst>
                <a:path w="458" h="1602">
                  <a:moveTo>
                    <a:pt x="268" y="1602"/>
                  </a:moveTo>
                  <a:lnTo>
                    <a:pt x="192" y="1602"/>
                  </a:lnTo>
                  <a:lnTo>
                    <a:pt x="186" y="1580"/>
                  </a:lnTo>
                  <a:lnTo>
                    <a:pt x="184" y="1559"/>
                  </a:lnTo>
                  <a:lnTo>
                    <a:pt x="180" y="1536"/>
                  </a:lnTo>
                  <a:lnTo>
                    <a:pt x="179" y="1515"/>
                  </a:lnTo>
                  <a:lnTo>
                    <a:pt x="173" y="1492"/>
                  </a:lnTo>
                  <a:lnTo>
                    <a:pt x="171" y="1471"/>
                  </a:lnTo>
                  <a:lnTo>
                    <a:pt x="167" y="1448"/>
                  </a:lnTo>
                  <a:lnTo>
                    <a:pt x="165" y="1427"/>
                  </a:lnTo>
                  <a:lnTo>
                    <a:pt x="161" y="1405"/>
                  </a:lnTo>
                  <a:lnTo>
                    <a:pt x="160" y="1384"/>
                  </a:lnTo>
                  <a:lnTo>
                    <a:pt x="156" y="1361"/>
                  </a:lnTo>
                  <a:lnTo>
                    <a:pt x="154" y="1340"/>
                  </a:lnTo>
                  <a:lnTo>
                    <a:pt x="150" y="1317"/>
                  </a:lnTo>
                  <a:lnTo>
                    <a:pt x="148" y="1296"/>
                  </a:lnTo>
                  <a:lnTo>
                    <a:pt x="144" y="1273"/>
                  </a:lnTo>
                  <a:lnTo>
                    <a:pt x="142" y="1254"/>
                  </a:lnTo>
                  <a:lnTo>
                    <a:pt x="137" y="1232"/>
                  </a:lnTo>
                  <a:lnTo>
                    <a:pt x="135" y="1211"/>
                  </a:lnTo>
                  <a:lnTo>
                    <a:pt x="131" y="1188"/>
                  </a:lnTo>
                  <a:lnTo>
                    <a:pt x="129" y="1167"/>
                  </a:lnTo>
                  <a:lnTo>
                    <a:pt x="125" y="1144"/>
                  </a:lnTo>
                  <a:lnTo>
                    <a:pt x="123" y="1123"/>
                  </a:lnTo>
                  <a:lnTo>
                    <a:pt x="122" y="1101"/>
                  </a:lnTo>
                  <a:lnTo>
                    <a:pt x="120" y="1082"/>
                  </a:lnTo>
                  <a:lnTo>
                    <a:pt x="114" y="1059"/>
                  </a:lnTo>
                  <a:lnTo>
                    <a:pt x="112" y="1038"/>
                  </a:lnTo>
                  <a:lnTo>
                    <a:pt x="108" y="1015"/>
                  </a:lnTo>
                  <a:lnTo>
                    <a:pt x="106" y="994"/>
                  </a:lnTo>
                  <a:lnTo>
                    <a:pt x="103" y="971"/>
                  </a:lnTo>
                  <a:lnTo>
                    <a:pt x="101" y="950"/>
                  </a:lnTo>
                  <a:lnTo>
                    <a:pt x="97" y="928"/>
                  </a:lnTo>
                  <a:lnTo>
                    <a:pt x="95" y="909"/>
                  </a:lnTo>
                  <a:lnTo>
                    <a:pt x="89" y="886"/>
                  </a:lnTo>
                  <a:lnTo>
                    <a:pt x="87" y="865"/>
                  </a:lnTo>
                  <a:lnTo>
                    <a:pt x="84" y="842"/>
                  </a:lnTo>
                  <a:lnTo>
                    <a:pt x="82" y="821"/>
                  </a:lnTo>
                  <a:lnTo>
                    <a:pt x="78" y="798"/>
                  </a:lnTo>
                  <a:lnTo>
                    <a:pt x="78" y="777"/>
                  </a:lnTo>
                  <a:lnTo>
                    <a:pt x="74" y="755"/>
                  </a:lnTo>
                  <a:lnTo>
                    <a:pt x="72" y="734"/>
                  </a:lnTo>
                  <a:lnTo>
                    <a:pt x="66" y="711"/>
                  </a:lnTo>
                  <a:lnTo>
                    <a:pt x="65" y="690"/>
                  </a:lnTo>
                  <a:lnTo>
                    <a:pt x="61" y="667"/>
                  </a:lnTo>
                  <a:lnTo>
                    <a:pt x="59" y="646"/>
                  </a:lnTo>
                  <a:lnTo>
                    <a:pt x="55" y="623"/>
                  </a:lnTo>
                  <a:lnTo>
                    <a:pt x="53" y="603"/>
                  </a:lnTo>
                  <a:lnTo>
                    <a:pt x="49" y="580"/>
                  </a:lnTo>
                  <a:lnTo>
                    <a:pt x="47" y="561"/>
                  </a:lnTo>
                  <a:lnTo>
                    <a:pt x="44" y="538"/>
                  </a:lnTo>
                  <a:lnTo>
                    <a:pt x="40" y="517"/>
                  </a:lnTo>
                  <a:lnTo>
                    <a:pt x="36" y="494"/>
                  </a:lnTo>
                  <a:lnTo>
                    <a:pt x="36" y="473"/>
                  </a:lnTo>
                  <a:lnTo>
                    <a:pt x="32" y="450"/>
                  </a:lnTo>
                  <a:lnTo>
                    <a:pt x="30" y="430"/>
                  </a:lnTo>
                  <a:lnTo>
                    <a:pt x="27" y="407"/>
                  </a:lnTo>
                  <a:lnTo>
                    <a:pt x="25" y="388"/>
                  </a:lnTo>
                  <a:lnTo>
                    <a:pt x="21" y="365"/>
                  </a:lnTo>
                  <a:lnTo>
                    <a:pt x="19" y="344"/>
                  </a:lnTo>
                  <a:lnTo>
                    <a:pt x="15" y="321"/>
                  </a:lnTo>
                  <a:lnTo>
                    <a:pt x="13" y="302"/>
                  </a:lnTo>
                  <a:lnTo>
                    <a:pt x="9" y="279"/>
                  </a:lnTo>
                  <a:lnTo>
                    <a:pt x="8" y="258"/>
                  </a:lnTo>
                  <a:lnTo>
                    <a:pt x="4" y="236"/>
                  </a:lnTo>
                  <a:lnTo>
                    <a:pt x="2" y="217"/>
                  </a:lnTo>
                  <a:lnTo>
                    <a:pt x="0" y="205"/>
                  </a:lnTo>
                  <a:lnTo>
                    <a:pt x="0" y="194"/>
                  </a:lnTo>
                  <a:lnTo>
                    <a:pt x="0" y="182"/>
                  </a:lnTo>
                  <a:lnTo>
                    <a:pt x="2" y="175"/>
                  </a:lnTo>
                  <a:lnTo>
                    <a:pt x="6" y="154"/>
                  </a:lnTo>
                  <a:lnTo>
                    <a:pt x="13" y="135"/>
                  </a:lnTo>
                  <a:lnTo>
                    <a:pt x="15" y="125"/>
                  </a:lnTo>
                  <a:lnTo>
                    <a:pt x="19" y="116"/>
                  </a:lnTo>
                  <a:lnTo>
                    <a:pt x="25" y="106"/>
                  </a:lnTo>
                  <a:lnTo>
                    <a:pt x="30" y="97"/>
                  </a:lnTo>
                  <a:lnTo>
                    <a:pt x="40" y="82"/>
                  </a:lnTo>
                  <a:lnTo>
                    <a:pt x="57" y="67"/>
                  </a:lnTo>
                  <a:lnTo>
                    <a:pt x="63" y="57"/>
                  </a:lnTo>
                  <a:lnTo>
                    <a:pt x="70" y="49"/>
                  </a:lnTo>
                  <a:lnTo>
                    <a:pt x="78" y="44"/>
                  </a:lnTo>
                  <a:lnTo>
                    <a:pt x="87" y="38"/>
                  </a:lnTo>
                  <a:lnTo>
                    <a:pt x="95" y="32"/>
                  </a:lnTo>
                  <a:lnTo>
                    <a:pt x="106" y="27"/>
                  </a:lnTo>
                  <a:lnTo>
                    <a:pt x="118" y="21"/>
                  </a:lnTo>
                  <a:lnTo>
                    <a:pt x="127" y="17"/>
                  </a:lnTo>
                  <a:lnTo>
                    <a:pt x="139" y="11"/>
                  </a:lnTo>
                  <a:lnTo>
                    <a:pt x="150" y="8"/>
                  </a:lnTo>
                  <a:lnTo>
                    <a:pt x="161" y="4"/>
                  </a:lnTo>
                  <a:lnTo>
                    <a:pt x="175" y="2"/>
                  </a:lnTo>
                  <a:lnTo>
                    <a:pt x="186" y="0"/>
                  </a:lnTo>
                  <a:lnTo>
                    <a:pt x="201" y="0"/>
                  </a:lnTo>
                  <a:lnTo>
                    <a:pt x="215" y="0"/>
                  </a:lnTo>
                  <a:lnTo>
                    <a:pt x="232" y="0"/>
                  </a:lnTo>
                  <a:lnTo>
                    <a:pt x="247" y="0"/>
                  </a:lnTo>
                  <a:lnTo>
                    <a:pt x="260" y="0"/>
                  </a:lnTo>
                  <a:lnTo>
                    <a:pt x="275" y="2"/>
                  </a:lnTo>
                  <a:lnTo>
                    <a:pt x="289" y="2"/>
                  </a:lnTo>
                  <a:lnTo>
                    <a:pt x="302" y="4"/>
                  </a:lnTo>
                  <a:lnTo>
                    <a:pt x="315" y="8"/>
                  </a:lnTo>
                  <a:lnTo>
                    <a:pt x="327" y="13"/>
                  </a:lnTo>
                  <a:lnTo>
                    <a:pt x="338" y="19"/>
                  </a:lnTo>
                  <a:lnTo>
                    <a:pt x="348" y="25"/>
                  </a:lnTo>
                  <a:lnTo>
                    <a:pt x="359" y="30"/>
                  </a:lnTo>
                  <a:lnTo>
                    <a:pt x="369" y="36"/>
                  </a:lnTo>
                  <a:lnTo>
                    <a:pt x="376" y="44"/>
                  </a:lnTo>
                  <a:lnTo>
                    <a:pt x="384" y="48"/>
                  </a:lnTo>
                  <a:lnTo>
                    <a:pt x="391" y="57"/>
                  </a:lnTo>
                  <a:lnTo>
                    <a:pt x="399" y="65"/>
                  </a:lnTo>
                  <a:lnTo>
                    <a:pt x="408" y="76"/>
                  </a:lnTo>
                  <a:lnTo>
                    <a:pt x="416" y="91"/>
                  </a:lnTo>
                  <a:lnTo>
                    <a:pt x="428" y="110"/>
                  </a:lnTo>
                  <a:lnTo>
                    <a:pt x="431" y="120"/>
                  </a:lnTo>
                  <a:lnTo>
                    <a:pt x="437" y="129"/>
                  </a:lnTo>
                  <a:lnTo>
                    <a:pt x="441" y="139"/>
                  </a:lnTo>
                  <a:lnTo>
                    <a:pt x="445" y="150"/>
                  </a:lnTo>
                  <a:lnTo>
                    <a:pt x="447" y="160"/>
                  </a:lnTo>
                  <a:lnTo>
                    <a:pt x="448" y="171"/>
                  </a:lnTo>
                  <a:lnTo>
                    <a:pt x="450" y="181"/>
                  </a:lnTo>
                  <a:lnTo>
                    <a:pt x="454" y="192"/>
                  </a:lnTo>
                  <a:lnTo>
                    <a:pt x="454" y="201"/>
                  </a:lnTo>
                  <a:lnTo>
                    <a:pt x="456" y="213"/>
                  </a:lnTo>
                  <a:lnTo>
                    <a:pt x="456" y="222"/>
                  </a:lnTo>
                  <a:lnTo>
                    <a:pt x="458" y="234"/>
                  </a:lnTo>
                  <a:lnTo>
                    <a:pt x="452" y="255"/>
                  </a:lnTo>
                  <a:lnTo>
                    <a:pt x="450" y="276"/>
                  </a:lnTo>
                  <a:lnTo>
                    <a:pt x="447" y="297"/>
                  </a:lnTo>
                  <a:lnTo>
                    <a:pt x="445" y="317"/>
                  </a:lnTo>
                  <a:lnTo>
                    <a:pt x="439" y="338"/>
                  </a:lnTo>
                  <a:lnTo>
                    <a:pt x="437" y="359"/>
                  </a:lnTo>
                  <a:lnTo>
                    <a:pt x="433" y="382"/>
                  </a:lnTo>
                  <a:lnTo>
                    <a:pt x="431" y="403"/>
                  </a:lnTo>
                  <a:lnTo>
                    <a:pt x="428" y="424"/>
                  </a:lnTo>
                  <a:lnTo>
                    <a:pt x="426" y="445"/>
                  </a:lnTo>
                  <a:lnTo>
                    <a:pt x="422" y="468"/>
                  </a:lnTo>
                  <a:lnTo>
                    <a:pt x="420" y="488"/>
                  </a:lnTo>
                  <a:lnTo>
                    <a:pt x="416" y="509"/>
                  </a:lnTo>
                  <a:lnTo>
                    <a:pt x="414" y="530"/>
                  </a:lnTo>
                  <a:lnTo>
                    <a:pt x="412" y="553"/>
                  </a:lnTo>
                  <a:lnTo>
                    <a:pt x="410" y="574"/>
                  </a:lnTo>
                  <a:lnTo>
                    <a:pt x="405" y="595"/>
                  </a:lnTo>
                  <a:lnTo>
                    <a:pt x="403" y="616"/>
                  </a:lnTo>
                  <a:lnTo>
                    <a:pt x="399" y="637"/>
                  </a:lnTo>
                  <a:lnTo>
                    <a:pt x="397" y="658"/>
                  </a:lnTo>
                  <a:lnTo>
                    <a:pt x="391" y="680"/>
                  </a:lnTo>
                  <a:lnTo>
                    <a:pt x="389" y="701"/>
                  </a:lnTo>
                  <a:lnTo>
                    <a:pt x="386" y="724"/>
                  </a:lnTo>
                  <a:lnTo>
                    <a:pt x="384" y="745"/>
                  </a:lnTo>
                  <a:lnTo>
                    <a:pt x="380" y="766"/>
                  </a:lnTo>
                  <a:lnTo>
                    <a:pt x="378" y="787"/>
                  </a:lnTo>
                  <a:lnTo>
                    <a:pt x="374" y="808"/>
                  </a:lnTo>
                  <a:lnTo>
                    <a:pt x="374" y="829"/>
                  </a:lnTo>
                  <a:lnTo>
                    <a:pt x="370" y="852"/>
                  </a:lnTo>
                  <a:lnTo>
                    <a:pt x="369" y="872"/>
                  </a:lnTo>
                  <a:lnTo>
                    <a:pt x="365" y="895"/>
                  </a:lnTo>
                  <a:lnTo>
                    <a:pt x="363" y="916"/>
                  </a:lnTo>
                  <a:lnTo>
                    <a:pt x="357" y="937"/>
                  </a:lnTo>
                  <a:lnTo>
                    <a:pt x="355" y="960"/>
                  </a:lnTo>
                  <a:lnTo>
                    <a:pt x="351" y="979"/>
                  </a:lnTo>
                  <a:lnTo>
                    <a:pt x="350" y="1002"/>
                  </a:lnTo>
                  <a:lnTo>
                    <a:pt x="344" y="1021"/>
                  </a:lnTo>
                  <a:lnTo>
                    <a:pt x="342" y="1044"/>
                  </a:lnTo>
                  <a:lnTo>
                    <a:pt x="338" y="1064"/>
                  </a:lnTo>
                  <a:lnTo>
                    <a:pt x="336" y="1087"/>
                  </a:lnTo>
                  <a:lnTo>
                    <a:pt x="332" y="1106"/>
                  </a:lnTo>
                  <a:lnTo>
                    <a:pt x="331" y="1129"/>
                  </a:lnTo>
                  <a:lnTo>
                    <a:pt x="329" y="1150"/>
                  </a:lnTo>
                  <a:lnTo>
                    <a:pt x="327" y="1173"/>
                  </a:lnTo>
                  <a:lnTo>
                    <a:pt x="323" y="1194"/>
                  </a:lnTo>
                  <a:lnTo>
                    <a:pt x="321" y="1216"/>
                  </a:lnTo>
                  <a:lnTo>
                    <a:pt x="317" y="1237"/>
                  </a:lnTo>
                  <a:lnTo>
                    <a:pt x="315" y="1260"/>
                  </a:lnTo>
                  <a:lnTo>
                    <a:pt x="310" y="1279"/>
                  </a:lnTo>
                  <a:lnTo>
                    <a:pt x="308" y="1302"/>
                  </a:lnTo>
                  <a:lnTo>
                    <a:pt x="304" y="1321"/>
                  </a:lnTo>
                  <a:lnTo>
                    <a:pt x="302" y="1344"/>
                  </a:lnTo>
                  <a:lnTo>
                    <a:pt x="296" y="1363"/>
                  </a:lnTo>
                  <a:lnTo>
                    <a:pt x="294" y="1386"/>
                  </a:lnTo>
                  <a:lnTo>
                    <a:pt x="291" y="1407"/>
                  </a:lnTo>
                  <a:lnTo>
                    <a:pt x="289" y="1429"/>
                  </a:lnTo>
                  <a:lnTo>
                    <a:pt x="287" y="1448"/>
                  </a:lnTo>
                  <a:lnTo>
                    <a:pt x="285" y="1471"/>
                  </a:lnTo>
                  <a:lnTo>
                    <a:pt x="281" y="1492"/>
                  </a:lnTo>
                  <a:lnTo>
                    <a:pt x="279" y="1515"/>
                  </a:lnTo>
                  <a:lnTo>
                    <a:pt x="275" y="1536"/>
                  </a:lnTo>
                  <a:lnTo>
                    <a:pt x="274" y="1559"/>
                  </a:lnTo>
                  <a:lnTo>
                    <a:pt x="270" y="1580"/>
                  </a:lnTo>
                  <a:lnTo>
                    <a:pt x="268" y="1602"/>
                  </a:lnTo>
                  <a:lnTo>
                    <a:pt x="268" y="1602"/>
                  </a:lnTo>
                  <a:close/>
                </a:path>
              </a:pathLst>
            </a:custGeom>
            <a:solidFill>
              <a:srgbClr val="c00000"/>
            </a:solidFill>
            <a:ln w="0">
              <a:noFill/>
            </a:ln>
          </p:spPr>
          <p:style>
            <a:lnRef idx="0"/>
            <a:fillRef idx="0"/>
            <a:effectRef idx="0"/>
            <a:fontRef idx="minor"/>
          </p:style>
        </p:sp>
        <p:sp>
          <p:nvSpPr>
            <p:cNvPr id="411" name="Freeform 22"/>
            <p:cNvSpPr/>
            <p:nvPr/>
          </p:nvSpPr>
          <p:spPr>
            <a:xfrm>
              <a:off x="265320" y="5157000"/>
              <a:ext cx="53280" cy="55440"/>
            </a:xfrm>
            <a:custGeom>
              <a:avLst/>
              <a:gdLst/>
              <a:ahLst/>
              <a:rect l="l" t="t" r="r" b="b"/>
              <a:pathLst>
                <a:path w="446" h="466">
                  <a:moveTo>
                    <a:pt x="222" y="2"/>
                  </a:moveTo>
                  <a:lnTo>
                    <a:pt x="231" y="0"/>
                  </a:lnTo>
                  <a:lnTo>
                    <a:pt x="243" y="0"/>
                  </a:lnTo>
                  <a:lnTo>
                    <a:pt x="254" y="2"/>
                  </a:lnTo>
                  <a:lnTo>
                    <a:pt x="264" y="4"/>
                  </a:lnTo>
                  <a:lnTo>
                    <a:pt x="273" y="4"/>
                  </a:lnTo>
                  <a:lnTo>
                    <a:pt x="285" y="8"/>
                  </a:lnTo>
                  <a:lnTo>
                    <a:pt x="296" y="10"/>
                  </a:lnTo>
                  <a:lnTo>
                    <a:pt x="306" y="15"/>
                  </a:lnTo>
                  <a:lnTo>
                    <a:pt x="315" y="19"/>
                  </a:lnTo>
                  <a:lnTo>
                    <a:pt x="325" y="25"/>
                  </a:lnTo>
                  <a:lnTo>
                    <a:pt x="334" y="30"/>
                  </a:lnTo>
                  <a:lnTo>
                    <a:pt x="344" y="38"/>
                  </a:lnTo>
                  <a:lnTo>
                    <a:pt x="349" y="44"/>
                  </a:lnTo>
                  <a:lnTo>
                    <a:pt x="359" y="49"/>
                  </a:lnTo>
                  <a:lnTo>
                    <a:pt x="368" y="57"/>
                  </a:lnTo>
                  <a:lnTo>
                    <a:pt x="378" y="65"/>
                  </a:lnTo>
                  <a:lnTo>
                    <a:pt x="383" y="70"/>
                  </a:lnTo>
                  <a:lnTo>
                    <a:pt x="389" y="80"/>
                  </a:lnTo>
                  <a:lnTo>
                    <a:pt x="397" y="87"/>
                  </a:lnTo>
                  <a:lnTo>
                    <a:pt x="404" y="97"/>
                  </a:lnTo>
                  <a:lnTo>
                    <a:pt x="410" y="106"/>
                  </a:lnTo>
                  <a:lnTo>
                    <a:pt x="416" y="116"/>
                  </a:lnTo>
                  <a:lnTo>
                    <a:pt x="422" y="127"/>
                  </a:lnTo>
                  <a:lnTo>
                    <a:pt x="427" y="139"/>
                  </a:lnTo>
                  <a:lnTo>
                    <a:pt x="431" y="148"/>
                  </a:lnTo>
                  <a:lnTo>
                    <a:pt x="433" y="160"/>
                  </a:lnTo>
                  <a:lnTo>
                    <a:pt x="437" y="171"/>
                  </a:lnTo>
                  <a:lnTo>
                    <a:pt x="441" y="182"/>
                  </a:lnTo>
                  <a:lnTo>
                    <a:pt x="442" y="192"/>
                  </a:lnTo>
                  <a:lnTo>
                    <a:pt x="444" y="205"/>
                  </a:lnTo>
                  <a:lnTo>
                    <a:pt x="444" y="219"/>
                  </a:lnTo>
                  <a:lnTo>
                    <a:pt x="446" y="232"/>
                  </a:lnTo>
                  <a:lnTo>
                    <a:pt x="444" y="243"/>
                  </a:lnTo>
                  <a:lnTo>
                    <a:pt x="444" y="255"/>
                  </a:lnTo>
                  <a:lnTo>
                    <a:pt x="442" y="266"/>
                  </a:lnTo>
                  <a:lnTo>
                    <a:pt x="441" y="276"/>
                  </a:lnTo>
                  <a:lnTo>
                    <a:pt x="437" y="287"/>
                  </a:lnTo>
                  <a:lnTo>
                    <a:pt x="433" y="298"/>
                  </a:lnTo>
                  <a:lnTo>
                    <a:pt x="431" y="310"/>
                  </a:lnTo>
                  <a:lnTo>
                    <a:pt x="429" y="319"/>
                  </a:lnTo>
                  <a:lnTo>
                    <a:pt x="423" y="329"/>
                  </a:lnTo>
                  <a:lnTo>
                    <a:pt x="418" y="338"/>
                  </a:lnTo>
                  <a:lnTo>
                    <a:pt x="412" y="348"/>
                  </a:lnTo>
                  <a:lnTo>
                    <a:pt x="406" y="359"/>
                  </a:lnTo>
                  <a:lnTo>
                    <a:pt x="399" y="367"/>
                  </a:lnTo>
                  <a:lnTo>
                    <a:pt x="393" y="376"/>
                  </a:lnTo>
                  <a:lnTo>
                    <a:pt x="387" y="386"/>
                  </a:lnTo>
                  <a:lnTo>
                    <a:pt x="382" y="395"/>
                  </a:lnTo>
                  <a:lnTo>
                    <a:pt x="372" y="403"/>
                  </a:lnTo>
                  <a:lnTo>
                    <a:pt x="363" y="409"/>
                  </a:lnTo>
                  <a:lnTo>
                    <a:pt x="353" y="414"/>
                  </a:lnTo>
                  <a:lnTo>
                    <a:pt x="347" y="422"/>
                  </a:lnTo>
                  <a:lnTo>
                    <a:pt x="336" y="428"/>
                  </a:lnTo>
                  <a:lnTo>
                    <a:pt x="326" y="433"/>
                  </a:lnTo>
                  <a:lnTo>
                    <a:pt x="317" y="439"/>
                  </a:lnTo>
                  <a:lnTo>
                    <a:pt x="307" y="447"/>
                  </a:lnTo>
                  <a:lnTo>
                    <a:pt x="298" y="449"/>
                  </a:lnTo>
                  <a:lnTo>
                    <a:pt x="287" y="452"/>
                  </a:lnTo>
                  <a:lnTo>
                    <a:pt x="275" y="456"/>
                  </a:lnTo>
                  <a:lnTo>
                    <a:pt x="264" y="460"/>
                  </a:lnTo>
                  <a:lnTo>
                    <a:pt x="254" y="462"/>
                  </a:lnTo>
                  <a:lnTo>
                    <a:pt x="243" y="464"/>
                  </a:lnTo>
                  <a:lnTo>
                    <a:pt x="231" y="464"/>
                  </a:lnTo>
                  <a:lnTo>
                    <a:pt x="222" y="466"/>
                  </a:lnTo>
                  <a:lnTo>
                    <a:pt x="211" y="464"/>
                  </a:lnTo>
                  <a:lnTo>
                    <a:pt x="197" y="464"/>
                  </a:lnTo>
                  <a:lnTo>
                    <a:pt x="186" y="462"/>
                  </a:lnTo>
                  <a:lnTo>
                    <a:pt x="176" y="460"/>
                  </a:lnTo>
                  <a:lnTo>
                    <a:pt x="165" y="456"/>
                  </a:lnTo>
                  <a:lnTo>
                    <a:pt x="154" y="452"/>
                  </a:lnTo>
                  <a:lnTo>
                    <a:pt x="142" y="449"/>
                  </a:lnTo>
                  <a:lnTo>
                    <a:pt x="135" y="447"/>
                  </a:lnTo>
                  <a:lnTo>
                    <a:pt x="123" y="439"/>
                  </a:lnTo>
                  <a:lnTo>
                    <a:pt x="112" y="433"/>
                  </a:lnTo>
                  <a:lnTo>
                    <a:pt x="102" y="428"/>
                  </a:lnTo>
                  <a:lnTo>
                    <a:pt x="97" y="422"/>
                  </a:lnTo>
                  <a:lnTo>
                    <a:pt x="85" y="414"/>
                  </a:lnTo>
                  <a:lnTo>
                    <a:pt x="78" y="409"/>
                  </a:lnTo>
                  <a:lnTo>
                    <a:pt x="68" y="403"/>
                  </a:lnTo>
                  <a:lnTo>
                    <a:pt x="62" y="395"/>
                  </a:lnTo>
                  <a:lnTo>
                    <a:pt x="53" y="386"/>
                  </a:lnTo>
                  <a:lnTo>
                    <a:pt x="47" y="376"/>
                  </a:lnTo>
                  <a:lnTo>
                    <a:pt x="41" y="367"/>
                  </a:lnTo>
                  <a:lnTo>
                    <a:pt x="36" y="359"/>
                  </a:lnTo>
                  <a:lnTo>
                    <a:pt x="28" y="348"/>
                  </a:lnTo>
                  <a:lnTo>
                    <a:pt x="22" y="338"/>
                  </a:lnTo>
                  <a:lnTo>
                    <a:pt x="19" y="329"/>
                  </a:lnTo>
                  <a:lnTo>
                    <a:pt x="15" y="319"/>
                  </a:lnTo>
                  <a:lnTo>
                    <a:pt x="11" y="310"/>
                  </a:lnTo>
                  <a:lnTo>
                    <a:pt x="7" y="298"/>
                  </a:lnTo>
                  <a:lnTo>
                    <a:pt x="3" y="287"/>
                  </a:lnTo>
                  <a:lnTo>
                    <a:pt x="3" y="276"/>
                  </a:lnTo>
                  <a:lnTo>
                    <a:pt x="0" y="266"/>
                  </a:lnTo>
                  <a:lnTo>
                    <a:pt x="0" y="255"/>
                  </a:lnTo>
                  <a:lnTo>
                    <a:pt x="0" y="243"/>
                  </a:lnTo>
                  <a:lnTo>
                    <a:pt x="0" y="232"/>
                  </a:lnTo>
                  <a:lnTo>
                    <a:pt x="0" y="219"/>
                  </a:lnTo>
                  <a:lnTo>
                    <a:pt x="0" y="205"/>
                  </a:lnTo>
                  <a:lnTo>
                    <a:pt x="0" y="192"/>
                  </a:lnTo>
                  <a:lnTo>
                    <a:pt x="3" y="182"/>
                  </a:lnTo>
                  <a:lnTo>
                    <a:pt x="3" y="171"/>
                  </a:lnTo>
                  <a:lnTo>
                    <a:pt x="7" y="160"/>
                  </a:lnTo>
                  <a:lnTo>
                    <a:pt x="11" y="148"/>
                  </a:lnTo>
                  <a:lnTo>
                    <a:pt x="15" y="139"/>
                  </a:lnTo>
                  <a:lnTo>
                    <a:pt x="19" y="127"/>
                  </a:lnTo>
                  <a:lnTo>
                    <a:pt x="24" y="116"/>
                  </a:lnTo>
                  <a:lnTo>
                    <a:pt x="30" y="106"/>
                  </a:lnTo>
                  <a:lnTo>
                    <a:pt x="38" y="97"/>
                  </a:lnTo>
                  <a:lnTo>
                    <a:pt x="43" y="87"/>
                  </a:lnTo>
                  <a:lnTo>
                    <a:pt x="49" y="80"/>
                  </a:lnTo>
                  <a:lnTo>
                    <a:pt x="55" y="70"/>
                  </a:lnTo>
                  <a:lnTo>
                    <a:pt x="64" y="65"/>
                  </a:lnTo>
                  <a:lnTo>
                    <a:pt x="70" y="57"/>
                  </a:lnTo>
                  <a:lnTo>
                    <a:pt x="79" y="49"/>
                  </a:lnTo>
                  <a:lnTo>
                    <a:pt x="87" y="44"/>
                  </a:lnTo>
                  <a:lnTo>
                    <a:pt x="97" y="38"/>
                  </a:lnTo>
                  <a:lnTo>
                    <a:pt x="104" y="30"/>
                  </a:lnTo>
                  <a:lnTo>
                    <a:pt x="114" y="25"/>
                  </a:lnTo>
                  <a:lnTo>
                    <a:pt x="125" y="19"/>
                  </a:lnTo>
                  <a:lnTo>
                    <a:pt x="136" y="15"/>
                  </a:lnTo>
                  <a:lnTo>
                    <a:pt x="144" y="10"/>
                  </a:lnTo>
                  <a:lnTo>
                    <a:pt x="154" y="8"/>
                  </a:lnTo>
                  <a:lnTo>
                    <a:pt x="165" y="4"/>
                  </a:lnTo>
                  <a:lnTo>
                    <a:pt x="176" y="4"/>
                  </a:lnTo>
                  <a:lnTo>
                    <a:pt x="186" y="2"/>
                  </a:lnTo>
                  <a:lnTo>
                    <a:pt x="199" y="0"/>
                  </a:lnTo>
                  <a:lnTo>
                    <a:pt x="211" y="0"/>
                  </a:lnTo>
                  <a:lnTo>
                    <a:pt x="222" y="2"/>
                  </a:lnTo>
                  <a:lnTo>
                    <a:pt x="222" y="2"/>
                  </a:lnTo>
                  <a:close/>
                </a:path>
              </a:pathLst>
            </a:custGeom>
            <a:solidFill>
              <a:srgbClr val="c00000"/>
            </a:solidFill>
            <a:ln w="0">
              <a:noFill/>
            </a:ln>
          </p:spPr>
          <p:style>
            <a:lnRef idx="0"/>
            <a:fillRef idx="0"/>
            <a:effectRef idx="0"/>
            <a:fontRef idx="minor"/>
          </p:style>
        </p:sp>
      </p:grpSp>
      <p:grpSp>
        <p:nvGrpSpPr>
          <p:cNvPr id="412" name="Group 17"/>
          <p:cNvGrpSpPr/>
          <p:nvPr/>
        </p:nvGrpSpPr>
        <p:grpSpPr>
          <a:xfrm>
            <a:off x="266400" y="6309360"/>
            <a:ext cx="56160" cy="273960"/>
            <a:chOff x="266400" y="6309360"/>
            <a:chExt cx="56160" cy="273960"/>
          </a:xfrm>
        </p:grpSpPr>
        <p:sp>
          <p:nvSpPr>
            <p:cNvPr id="413" name="Freeform 21"/>
            <p:cNvSpPr/>
            <p:nvPr/>
          </p:nvSpPr>
          <p:spPr>
            <a:xfrm>
              <a:off x="266400" y="6309360"/>
              <a:ext cx="54720" cy="191880"/>
            </a:xfrm>
            <a:custGeom>
              <a:avLst/>
              <a:gdLst/>
              <a:ahLst/>
              <a:rect l="l" t="t" r="r" b="b"/>
              <a:pathLst>
                <a:path w="458" h="1602">
                  <a:moveTo>
                    <a:pt x="268" y="1602"/>
                  </a:moveTo>
                  <a:lnTo>
                    <a:pt x="192" y="1602"/>
                  </a:lnTo>
                  <a:lnTo>
                    <a:pt x="186" y="1580"/>
                  </a:lnTo>
                  <a:lnTo>
                    <a:pt x="184" y="1559"/>
                  </a:lnTo>
                  <a:lnTo>
                    <a:pt x="180" y="1536"/>
                  </a:lnTo>
                  <a:lnTo>
                    <a:pt x="179" y="1515"/>
                  </a:lnTo>
                  <a:lnTo>
                    <a:pt x="173" y="1492"/>
                  </a:lnTo>
                  <a:lnTo>
                    <a:pt x="171" y="1471"/>
                  </a:lnTo>
                  <a:lnTo>
                    <a:pt x="167" y="1448"/>
                  </a:lnTo>
                  <a:lnTo>
                    <a:pt x="165" y="1427"/>
                  </a:lnTo>
                  <a:lnTo>
                    <a:pt x="161" y="1405"/>
                  </a:lnTo>
                  <a:lnTo>
                    <a:pt x="160" y="1384"/>
                  </a:lnTo>
                  <a:lnTo>
                    <a:pt x="156" y="1361"/>
                  </a:lnTo>
                  <a:lnTo>
                    <a:pt x="154" y="1340"/>
                  </a:lnTo>
                  <a:lnTo>
                    <a:pt x="150" y="1317"/>
                  </a:lnTo>
                  <a:lnTo>
                    <a:pt x="148" y="1296"/>
                  </a:lnTo>
                  <a:lnTo>
                    <a:pt x="144" y="1273"/>
                  </a:lnTo>
                  <a:lnTo>
                    <a:pt x="142" y="1254"/>
                  </a:lnTo>
                  <a:lnTo>
                    <a:pt x="137" y="1232"/>
                  </a:lnTo>
                  <a:lnTo>
                    <a:pt x="135" y="1211"/>
                  </a:lnTo>
                  <a:lnTo>
                    <a:pt x="131" y="1188"/>
                  </a:lnTo>
                  <a:lnTo>
                    <a:pt x="129" y="1167"/>
                  </a:lnTo>
                  <a:lnTo>
                    <a:pt x="125" y="1144"/>
                  </a:lnTo>
                  <a:lnTo>
                    <a:pt x="123" y="1123"/>
                  </a:lnTo>
                  <a:lnTo>
                    <a:pt x="122" y="1101"/>
                  </a:lnTo>
                  <a:lnTo>
                    <a:pt x="120" y="1082"/>
                  </a:lnTo>
                  <a:lnTo>
                    <a:pt x="114" y="1059"/>
                  </a:lnTo>
                  <a:lnTo>
                    <a:pt x="112" y="1038"/>
                  </a:lnTo>
                  <a:lnTo>
                    <a:pt x="108" y="1015"/>
                  </a:lnTo>
                  <a:lnTo>
                    <a:pt x="106" y="994"/>
                  </a:lnTo>
                  <a:lnTo>
                    <a:pt x="103" y="971"/>
                  </a:lnTo>
                  <a:lnTo>
                    <a:pt x="101" y="950"/>
                  </a:lnTo>
                  <a:lnTo>
                    <a:pt x="97" y="928"/>
                  </a:lnTo>
                  <a:lnTo>
                    <a:pt x="95" y="909"/>
                  </a:lnTo>
                  <a:lnTo>
                    <a:pt x="89" y="886"/>
                  </a:lnTo>
                  <a:lnTo>
                    <a:pt x="87" y="865"/>
                  </a:lnTo>
                  <a:lnTo>
                    <a:pt x="84" y="842"/>
                  </a:lnTo>
                  <a:lnTo>
                    <a:pt x="82" y="821"/>
                  </a:lnTo>
                  <a:lnTo>
                    <a:pt x="78" y="798"/>
                  </a:lnTo>
                  <a:lnTo>
                    <a:pt x="78" y="777"/>
                  </a:lnTo>
                  <a:lnTo>
                    <a:pt x="74" y="755"/>
                  </a:lnTo>
                  <a:lnTo>
                    <a:pt x="72" y="734"/>
                  </a:lnTo>
                  <a:lnTo>
                    <a:pt x="66" y="711"/>
                  </a:lnTo>
                  <a:lnTo>
                    <a:pt x="65" y="690"/>
                  </a:lnTo>
                  <a:lnTo>
                    <a:pt x="61" y="667"/>
                  </a:lnTo>
                  <a:lnTo>
                    <a:pt x="59" y="646"/>
                  </a:lnTo>
                  <a:lnTo>
                    <a:pt x="55" y="623"/>
                  </a:lnTo>
                  <a:lnTo>
                    <a:pt x="53" y="603"/>
                  </a:lnTo>
                  <a:lnTo>
                    <a:pt x="49" y="580"/>
                  </a:lnTo>
                  <a:lnTo>
                    <a:pt x="47" y="561"/>
                  </a:lnTo>
                  <a:lnTo>
                    <a:pt x="44" y="538"/>
                  </a:lnTo>
                  <a:lnTo>
                    <a:pt x="40" y="517"/>
                  </a:lnTo>
                  <a:lnTo>
                    <a:pt x="36" y="494"/>
                  </a:lnTo>
                  <a:lnTo>
                    <a:pt x="36" y="473"/>
                  </a:lnTo>
                  <a:lnTo>
                    <a:pt x="32" y="450"/>
                  </a:lnTo>
                  <a:lnTo>
                    <a:pt x="30" y="430"/>
                  </a:lnTo>
                  <a:lnTo>
                    <a:pt x="27" y="407"/>
                  </a:lnTo>
                  <a:lnTo>
                    <a:pt x="25" y="388"/>
                  </a:lnTo>
                  <a:lnTo>
                    <a:pt x="21" y="365"/>
                  </a:lnTo>
                  <a:lnTo>
                    <a:pt x="19" y="344"/>
                  </a:lnTo>
                  <a:lnTo>
                    <a:pt x="15" y="321"/>
                  </a:lnTo>
                  <a:lnTo>
                    <a:pt x="13" y="302"/>
                  </a:lnTo>
                  <a:lnTo>
                    <a:pt x="9" y="279"/>
                  </a:lnTo>
                  <a:lnTo>
                    <a:pt x="8" y="258"/>
                  </a:lnTo>
                  <a:lnTo>
                    <a:pt x="4" y="236"/>
                  </a:lnTo>
                  <a:lnTo>
                    <a:pt x="2" y="217"/>
                  </a:lnTo>
                  <a:lnTo>
                    <a:pt x="0" y="205"/>
                  </a:lnTo>
                  <a:lnTo>
                    <a:pt x="0" y="194"/>
                  </a:lnTo>
                  <a:lnTo>
                    <a:pt x="0" y="182"/>
                  </a:lnTo>
                  <a:lnTo>
                    <a:pt x="2" y="175"/>
                  </a:lnTo>
                  <a:lnTo>
                    <a:pt x="6" y="154"/>
                  </a:lnTo>
                  <a:lnTo>
                    <a:pt x="13" y="135"/>
                  </a:lnTo>
                  <a:lnTo>
                    <a:pt x="15" y="125"/>
                  </a:lnTo>
                  <a:lnTo>
                    <a:pt x="19" y="116"/>
                  </a:lnTo>
                  <a:lnTo>
                    <a:pt x="25" y="106"/>
                  </a:lnTo>
                  <a:lnTo>
                    <a:pt x="30" y="97"/>
                  </a:lnTo>
                  <a:lnTo>
                    <a:pt x="40" y="82"/>
                  </a:lnTo>
                  <a:lnTo>
                    <a:pt x="57" y="67"/>
                  </a:lnTo>
                  <a:lnTo>
                    <a:pt x="63" y="57"/>
                  </a:lnTo>
                  <a:lnTo>
                    <a:pt x="70" y="49"/>
                  </a:lnTo>
                  <a:lnTo>
                    <a:pt x="78" y="44"/>
                  </a:lnTo>
                  <a:lnTo>
                    <a:pt x="87" y="38"/>
                  </a:lnTo>
                  <a:lnTo>
                    <a:pt x="95" y="32"/>
                  </a:lnTo>
                  <a:lnTo>
                    <a:pt x="106" y="27"/>
                  </a:lnTo>
                  <a:lnTo>
                    <a:pt x="118" y="21"/>
                  </a:lnTo>
                  <a:lnTo>
                    <a:pt x="127" y="17"/>
                  </a:lnTo>
                  <a:lnTo>
                    <a:pt x="139" y="11"/>
                  </a:lnTo>
                  <a:lnTo>
                    <a:pt x="150" y="8"/>
                  </a:lnTo>
                  <a:lnTo>
                    <a:pt x="161" y="4"/>
                  </a:lnTo>
                  <a:lnTo>
                    <a:pt x="175" y="2"/>
                  </a:lnTo>
                  <a:lnTo>
                    <a:pt x="186" y="0"/>
                  </a:lnTo>
                  <a:lnTo>
                    <a:pt x="201" y="0"/>
                  </a:lnTo>
                  <a:lnTo>
                    <a:pt x="215" y="0"/>
                  </a:lnTo>
                  <a:lnTo>
                    <a:pt x="232" y="0"/>
                  </a:lnTo>
                  <a:lnTo>
                    <a:pt x="247" y="0"/>
                  </a:lnTo>
                  <a:lnTo>
                    <a:pt x="260" y="0"/>
                  </a:lnTo>
                  <a:lnTo>
                    <a:pt x="275" y="2"/>
                  </a:lnTo>
                  <a:lnTo>
                    <a:pt x="289" y="2"/>
                  </a:lnTo>
                  <a:lnTo>
                    <a:pt x="302" y="4"/>
                  </a:lnTo>
                  <a:lnTo>
                    <a:pt x="315" y="8"/>
                  </a:lnTo>
                  <a:lnTo>
                    <a:pt x="327" y="13"/>
                  </a:lnTo>
                  <a:lnTo>
                    <a:pt x="338" y="19"/>
                  </a:lnTo>
                  <a:lnTo>
                    <a:pt x="348" y="25"/>
                  </a:lnTo>
                  <a:lnTo>
                    <a:pt x="359" y="30"/>
                  </a:lnTo>
                  <a:lnTo>
                    <a:pt x="369" y="36"/>
                  </a:lnTo>
                  <a:lnTo>
                    <a:pt x="376" y="44"/>
                  </a:lnTo>
                  <a:lnTo>
                    <a:pt x="384" y="48"/>
                  </a:lnTo>
                  <a:lnTo>
                    <a:pt x="391" y="57"/>
                  </a:lnTo>
                  <a:lnTo>
                    <a:pt x="399" y="65"/>
                  </a:lnTo>
                  <a:lnTo>
                    <a:pt x="408" y="76"/>
                  </a:lnTo>
                  <a:lnTo>
                    <a:pt x="416" y="91"/>
                  </a:lnTo>
                  <a:lnTo>
                    <a:pt x="428" y="110"/>
                  </a:lnTo>
                  <a:lnTo>
                    <a:pt x="431" y="120"/>
                  </a:lnTo>
                  <a:lnTo>
                    <a:pt x="437" y="129"/>
                  </a:lnTo>
                  <a:lnTo>
                    <a:pt x="441" y="139"/>
                  </a:lnTo>
                  <a:lnTo>
                    <a:pt x="445" y="150"/>
                  </a:lnTo>
                  <a:lnTo>
                    <a:pt x="447" y="160"/>
                  </a:lnTo>
                  <a:lnTo>
                    <a:pt x="448" y="171"/>
                  </a:lnTo>
                  <a:lnTo>
                    <a:pt x="450" y="181"/>
                  </a:lnTo>
                  <a:lnTo>
                    <a:pt x="454" y="192"/>
                  </a:lnTo>
                  <a:lnTo>
                    <a:pt x="454" y="201"/>
                  </a:lnTo>
                  <a:lnTo>
                    <a:pt x="456" y="213"/>
                  </a:lnTo>
                  <a:lnTo>
                    <a:pt x="456" y="222"/>
                  </a:lnTo>
                  <a:lnTo>
                    <a:pt x="458" y="234"/>
                  </a:lnTo>
                  <a:lnTo>
                    <a:pt x="452" y="255"/>
                  </a:lnTo>
                  <a:lnTo>
                    <a:pt x="450" y="276"/>
                  </a:lnTo>
                  <a:lnTo>
                    <a:pt x="447" y="297"/>
                  </a:lnTo>
                  <a:lnTo>
                    <a:pt x="445" y="317"/>
                  </a:lnTo>
                  <a:lnTo>
                    <a:pt x="439" y="338"/>
                  </a:lnTo>
                  <a:lnTo>
                    <a:pt x="437" y="359"/>
                  </a:lnTo>
                  <a:lnTo>
                    <a:pt x="433" y="382"/>
                  </a:lnTo>
                  <a:lnTo>
                    <a:pt x="431" y="403"/>
                  </a:lnTo>
                  <a:lnTo>
                    <a:pt x="428" y="424"/>
                  </a:lnTo>
                  <a:lnTo>
                    <a:pt x="426" y="445"/>
                  </a:lnTo>
                  <a:lnTo>
                    <a:pt x="422" y="468"/>
                  </a:lnTo>
                  <a:lnTo>
                    <a:pt x="420" y="488"/>
                  </a:lnTo>
                  <a:lnTo>
                    <a:pt x="416" y="509"/>
                  </a:lnTo>
                  <a:lnTo>
                    <a:pt x="414" y="530"/>
                  </a:lnTo>
                  <a:lnTo>
                    <a:pt x="412" y="553"/>
                  </a:lnTo>
                  <a:lnTo>
                    <a:pt x="410" y="574"/>
                  </a:lnTo>
                  <a:lnTo>
                    <a:pt x="405" y="595"/>
                  </a:lnTo>
                  <a:lnTo>
                    <a:pt x="403" y="616"/>
                  </a:lnTo>
                  <a:lnTo>
                    <a:pt x="399" y="637"/>
                  </a:lnTo>
                  <a:lnTo>
                    <a:pt x="397" y="658"/>
                  </a:lnTo>
                  <a:lnTo>
                    <a:pt x="391" y="680"/>
                  </a:lnTo>
                  <a:lnTo>
                    <a:pt x="389" y="701"/>
                  </a:lnTo>
                  <a:lnTo>
                    <a:pt x="386" y="724"/>
                  </a:lnTo>
                  <a:lnTo>
                    <a:pt x="384" y="745"/>
                  </a:lnTo>
                  <a:lnTo>
                    <a:pt x="380" y="766"/>
                  </a:lnTo>
                  <a:lnTo>
                    <a:pt x="378" y="787"/>
                  </a:lnTo>
                  <a:lnTo>
                    <a:pt x="374" y="808"/>
                  </a:lnTo>
                  <a:lnTo>
                    <a:pt x="374" y="829"/>
                  </a:lnTo>
                  <a:lnTo>
                    <a:pt x="370" y="852"/>
                  </a:lnTo>
                  <a:lnTo>
                    <a:pt x="369" y="872"/>
                  </a:lnTo>
                  <a:lnTo>
                    <a:pt x="365" y="895"/>
                  </a:lnTo>
                  <a:lnTo>
                    <a:pt x="363" y="916"/>
                  </a:lnTo>
                  <a:lnTo>
                    <a:pt x="357" y="937"/>
                  </a:lnTo>
                  <a:lnTo>
                    <a:pt x="355" y="960"/>
                  </a:lnTo>
                  <a:lnTo>
                    <a:pt x="351" y="979"/>
                  </a:lnTo>
                  <a:lnTo>
                    <a:pt x="350" y="1002"/>
                  </a:lnTo>
                  <a:lnTo>
                    <a:pt x="344" y="1021"/>
                  </a:lnTo>
                  <a:lnTo>
                    <a:pt x="342" y="1044"/>
                  </a:lnTo>
                  <a:lnTo>
                    <a:pt x="338" y="1064"/>
                  </a:lnTo>
                  <a:lnTo>
                    <a:pt x="336" y="1087"/>
                  </a:lnTo>
                  <a:lnTo>
                    <a:pt x="332" y="1106"/>
                  </a:lnTo>
                  <a:lnTo>
                    <a:pt x="331" y="1129"/>
                  </a:lnTo>
                  <a:lnTo>
                    <a:pt x="329" y="1150"/>
                  </a:lnTo>
                  <a:lnTo>
                    <a:pt x="327" y="1173"/>
                  </a:lnTo>
                  <a:lnTo>
                    <a:pt x="323" y="1194"/>
                  </a:lnTo>
                  <a:lnTo>
                    <a:pt x="321" y="1216"/>
                  </a:lnTo>
                  <a:lnTo>
                    <a:pt x="317" y="1237"/>
                  </a:lnTo>
                  <a:lnTo>
                    <a:pt x="315" y="1260"/>
                  </a:lnTo>
                  <a:lnTo>
                    <a:pt x="310" y="1279"/>
                  </a:lnTo>
                  <a:lnTo>
                    <a:pt x="308" y="1302"/>
                  </a:lnTo>
                  <a:lnTo>
                    <a:pt x="304" y="1321"/>
                  </a:lnTo>
                  <a:lnTo>
                    <a:pt x="302" y="1344"/>
                  </a:lnTo>
                  <a:lnTo>
                    <a:pt x="296" y="1363"/>
                  </a:lnTo>
                  <a:lnTo>
                    <a:pt x="294" y="1386"/>
                  </a:lnTo>
                  <a:lnTo>
                    <a:pt x="291" y="1407"/>
                  </a:lnTo>
                  <a:lnTo>
                    <a:pt x="289" y="1429"/>
                  </a:lnTo>
                  <a:lnTo>
                    <a:pt x="287" y="1448"/>
                  </a:lnTo>
                  <a:lnTo>
                    <a:pt x="285" y="1471"/>
                  </a:lnTo>
                  <a:lnTo>
                    <a:pt x="281" y="1492"/>
                  </a:lnTo>
                  <a:lnTo>
                    <a:pt x="279" y="1515"/>
                  </a:lnTo>
                  <a:lnTo>
                    <a:pt x="275" y="1536"/>
                  </a:lnTo>
                  <a:lnTo>
                    <a:pt x="274" y="1559"/>
                  </a:lnTo>
                  <a:lnTo>
                    <a:pt x="270" y="1580"/>
                  </a:lnTo>
                  <a:lnTo>
                    <a:pt x="268" y="1602"/>
                  </a:lnTo>
                  <a:lnTo>
                    <a:pt x="268" y="1602"/>
                  </a:lnTo>
                  <a:close/>
                </a:path>
              </a:pathLst>
            </a:custGeom>
            <a:solidFill>
              <a:srgbClr val="c00000"/>
            </a:solidFill>
            <a:ln w="0">
              <a:noFill/>
            </a:ln>
          </p:spPr>
          <p:style>
            <a:lnRef idx="0"/>
            <a:fillRef idx="0"/>
            <a:effectRef idx="0"/>
            <a:fontRef idx="minor"/>
          </p:style>
        </p:sp>
        <p:sp>
          <p:nvSpPr>
            <p:cNvPr id="414" name="Freeform 22"/>
            <p:cNvSpPr/>
            <p:nvPr/>
          </p:nvSpPr>
          <p:spPr>
            <a:xfrm>
              <a:off x="269280" y="6527880"/>
              <a:ext cx="53280" cy="55440"/>
            </a:xfrm>
            <a:custGeom>
              <a:avLst/>
              <a:gdLst/>
              <a:ahLst/>
              <a:rect l="l" t="t" r="r" b="b"/>
              <a:pathLst>
                <a:path w="446" h="466">
                  <a:moveTo>
                    <a:pt x="222" y="2"/>
                  </a:moveTo>
                  <a:lnTo>
                    <a:pt x="231" y="0"/>
                  </a:lnTo>
                  <a:lnTo>
                    <a:pt x="243" y="0"/>
                  </a:lnTo>
                  <a:lnTo>
                    <a:pt x="254" y="2"/>
                  </a:lnTo>
                  <a:lnTo>
                    <a:pt x="264" y="4"/>
                  </a:lnTo>
                  <a:lnTo>
                    <a:pt x="273" y="4"/>
                  </a:lnTo>
                  <a:lnTo>
                    <a:pt x="285" y="8"/>
                  </a:lnTo>
                  <a:lnTo>
                    <a:pt x="296" y="10"/>
                  </a:lnTo>
                  <a:lnTo>
                    <a:pt x="306" y="15"/>
                  </a:lnTo>
                  <a:lnTo>
                    <a:pt x="315" y="19"/>
                  </a:lnTo>
                  <a:lnTo>
                    <a:pt x="325" y="25"/>
                  </a:lnTo>
                  <a:lnTo>
                    <a:pt x="334" y="30"/>
                  </a:lnTo>
                  <a:lnTo>
                    <a:pt x="344" y="38"/>
                  </a:lnTo>
                  <a:lnTo>
                    <a:pt x="349" y="44"/>
                  </a:lnTo>
                  <a:lnTo>
                    <a:pt x="359" y="49"/>
                  </a:lnTo>
                  <a:lnTo>
                    <a:pt x="368" y="57"/>
                  </a:lnTo>
                  <a:lnTo>
                    <a:pt x="378" y="65"/>
                  </a:lnTo>
                  <a:lnTo>
                    <a:pt x="383" y="70"/>
                  </a:lnTo>
                  <a:lnTo>
                    <a:pt x="389" y="80"/>
                  </a:lnTo>
                  <a:lnTo>
                    <a:pt x="397" y="87"/>
                  </a:lnTo>
                  <a:lnTo>
                    <a:pt x="404" y="97"/>
                  </a:lnTo>
                  <a:lnTo>
                    <a:pt x="410" y="106"/>
                  </a:lnTo>
                  <a:lnTo>
                    <a:pt x="416" y="116"/>
                  </a:lnTo>
                  <a:lnTo>
                    <a:pt x="422" y="127"/>
                  </a:lnTo>
                  <a:lnTo>
                    <a:pt x="427" y="139"/>
                  </a:lnTo>
                  <a:lnTo>
                    <a:pt x="431" y="148"/>
                  </a:lnTo>
                  <a:lnTo>
                    <a:pt x="433" y="160"/>
                  </a:lnTo>
                  <a:lnTo>
                    <a:pt x="437" y="171"/>
                  </a:lnTo>
                  <a:lnTo>
                    <a:pt x="441" y="182"/>
                  </a:lnTo>
                  <a:lnTo>
                    <a:pt x="442" y="192"/>
                  </a:lnTo>
                  <a:lnTo>
                    <a:pt x="444" y="205"/>
                  </a:lnTo>
                  <a:lnTo>
                    <a:pt x="444" y="219"/>
                  </a:lnTo>
                  <a:lnTo>
                    <a:pt x="446" y="232"/>
                  </a:lnTo>
                  <a:lnTo>
                    <a:pt x="444" y="243"/>
                  </a:lnTo>
                  <a:lnTo>
                    <a:pt x="444" y="255"/>
                  </a:lnTo>
                  <a:lnTo>
                    <a:pt x="442" y="266"/>
                  </a:lnTo>
                  <a:lnTo>
                    <a:pt x="441" y="276"/>
                  </a:lnTo>
                  <a:lnTo>
                    <a:pt x="437" y="287"/>
                  </a:lnTo>
                  <a:lnTo>
                    <a:pt x="433" y="298"/>
                  </a:lnTo>
                  <a:lnTo>
                    <a:pt x="431" y="310"/>
                  </a:lnTo>
                  <a:lnTo>
                    <a:pt x="429" y="319"/>
                  </a:lnTo>
                  <a:lnTo>
                    <a:pt x="423" y="329"/>
                  </a:lnTo>
                  <a:lnTo>
                    <a:pt x="418" y="338"/>
                  </a:lnTo>
                  <a:lnTo>
                    <a:pt x="412" y="348"/>
                  </a:lnTo>
                  <a:lnTo>
                    <a:pt x="406" y="359"/>
                  </a:lnTo>
                  <a:lnTo>
                    <a:pt x="399" y="367"/>
                  </a:lnTo>
                  <a:lnTo>
                    <a:pt x="393" y="376"/>
                  </a:lnTo>
                  <a:lnTo>
                    <a:pt x="387" y="386"/>
                  </a:lnTo>
                  <a:lnTo>
                    <a:pt x="382" y="395"/>
                  </a:lnTo>
                  <a:lnTo>
                    <a:pt x="372" y="403"/>
                  </a:lnTo>
                  <a:lnTo>
                    <a:pt x="363" y="409"/>
                  </a:lnTo>
                  <a:lnTo>
                    <a:pt x="353" y="414"/>
                  </a:lnTo>
                  <a:lnTo>
                    <a:pt x="347" y="422"/>
                  </a:lnTo>
                  <a:lnTo>
                    <a:pt x="336" y="428"/>
                  </a:lnTo>
                  <a:lnTo>
                    <a:pt x="326" y="433"/>
                  </a:lnTo>
                  <a:lnTo>
                    <a:pt x="317" y="439"/>
                  </a:lnTo>
                  <a:lnTo>
                    <a:pt x="307" y="447"/>
                  </a:lnTo>
                  <a:lnTo>
                    <a:pt x="298" y="449"/>
                  </a:lnTo>
                  <a:lnTo>
                    <a:pt x="287" y="452"/>
                  </a:lnTo>
                  <a:lnTo>
                    <a:pt x="275" y="456"/>
                  </a:lnTo>
                  <a:lnTo>
                    <a:pt x="264" y="460"/>
                  </a:lnTo>
                  <a:lnTo>
                    <a:pt x="254" y="462"/>
                  </a:lnTo>
                  <a:lnTo>
                    <a:pt x="243" y="464"/>
                  </a:lnTo>
                  <a:lnTo>
                    <a:pt x="231" y="464"/>
                  </a:lnTo>
                  <a:lnTo>
                    <a:pt x="222" y="466"/>
                  </a:lnTo>
                  <a:lnTo>
                    <a:pt x="211" y="464"/>
                  </a:lnTo>
                  <a:lnTo>
                    <a:pt x="197" y="464"/>
                  </a:lnTo>
                  <a:lnTo>
                    <a:pt x="186" y="462"/>
                  </a:lnTo>
                  <a:lnTo>
                    <a:pt x="176" y="460"/>
                  </a:lnTo>
                  <a:lnTo>
                    <a:pt x="165" y="456"/>
                  </a:lnTo>
                  <a:lnTo>
                    <a:pt x="154" y="452"/>
                  </a:lnTo>
                  <a:lnTo>
                    <a:pt x="142" y="449"/>
                  </a:lnTo>
                  <a:lnTo>
                    <a:pt x="135" y="447"/>
                  </a:lnTo>
                  <a:lnTo>
                    <a:pt x="123" y="439"/>
                  </a:lnTo>
                  <a:lnTo>
                    <a:pt x="112" y="433"/>
                  </a:lnTo>
                  <a:lnTo>
                    <a:pt x="102" y="428"/>
                  </a:lnTo>
                  <a:lnTo>
                    <a:pt x="97" y="422"/>
                  </a:lnTo>
                  <a:lnTo>
                    <a:pt x="85" y="414"/>
                  </a:lnTo>
                  <a:lnTo>
                    <a:pt x="78" y="409"/>
                  </a:lnTo>
                  <a:lnTo>
                    <a:pt x="68" y="403"/>
                  </a:lnTo>
                  <a:lnTo>
                    <a:pt x="62" y="395"/>
                  </a:lnTo>
                  <a:lnTo>
                    <a:pt x="53" y="386"/>
                  </a:lnTo>
                  <a:lnTo>
                    <a:pt x="47" y="376"/>
                  </a:lnTo>
                  <a:lnTo>
                    <a:pt x="41" y="367"/>
                  </a:lnTo>
                  <a:lnTo>
                    <a:pt x="36" y="359"/>
                  </a:lnTo>
                  <a:lnTo>
                    <a:pt x="28" y="348"/>
                  </a:lnTo>
                  <a:lnTo>
                    <a:pt x="22" y="338"/>
                  </a:lnTo>
                  <a:lnTo>
                    <a:pt x="19" y="329"/>
                  </a:lnTo>
                  <a:lnTo>
                    <a:pt x="15" y="319"/>
                  </a:lnTo>
                  <a:lnTo>
                    <a:pt x="11" y="310"/>
                  </a:lnTo>
                  <a:lnTo>
                    <a:pt x="7" y="298"/>
                  </a:lnTo>
                  <a:lnTo>
                    <a:pt x="3" y="287"/>
                  </a:lnTo>
                  <a:lnTo>
                    <a:pt x="3" y="276"/>
                  </a:lnTo>
                  <a:lnTo>
                    <a:pt x="0" y="266"/>
                  </a:lnTo>
                  <a:lnTo>
                    <a:pt x="0" y="255"/>
                  </a:lnTo>
                  <a:lnTo>
                    <a:pt x="0" y="243"/>
                  </a:lnTo>
                  <a:lnTo>
                    <a:pt x="0" y="232"/>
                  </a:lnTo>
                  <a:lnTo>
                    <a:pt x="0" y="219"/>
                  </a:lnTo>
                  <a:lnTo>
                    <a:pt x="0" y="205"/>
                  </a:lnTo>
                  <a:lnTo>
                    <a:pt x="0" y="192"/>
                  </a:lnTo>
                  <a:lnTo>
                    <a:pt x="3" y="182"/>
                  </a:lnTo>
                  <a:lnTo>
                    <a:pt x="3" y="171"/>
                  </a:lnTo>
                  <a:lnTo>
                    <a:pt x="7" y="160"/>
                  </a:lnTo>
                  <a:lnTo>
                    <a:pt x="11" y="148"/>
                  </a:lnTo>
                  <a:lnTo>
                    <a:pt x="15" y="139"/>
                  </a:lnTo>
                  <a:lnTo>
                    <a:pt x="19" y="127"/>
                  </a:lnTo>
                  <a:lnTo>
                    <a:pt x="24" y="116"/>
                  </a:lnTo>
                  <a:lnTo>
                    <a:pt x="30" y="106"/>
                  </a:lnTo>
                  <a:lnTo>
                    <a:pt x="38" y="97"/>
                  </a:lnTo>
                  <a:lnTo>
                    <a:pt x="43" y="87"/>
                  </a:lnTo>
                  <a:lnTo>
                    <a:pt x="49" y="80"/>
                  </a:lnTo>
                  <a:lnTo>
                    <a:pt x="55" y="70"/>
                  </a:lnTo>
                  <a:lnTo>
                    <a:pt x="64" y="65"/>
                  </a:lnTo>
                  <a:lnTo>
                    <a:pt x="70" y="57"/>
                  </a:lnTo>
                  <a:lnTo>
                    <a:pt x="79" y="49"/>
                  </a:lnTo>
                  <a:lnTo>
                    <a:pt x="87" y="44"/>
                  </a:lnTo>
                  <a:lnTo>
                    <a:pt x="97" y="38"/>
                  </a:lnTo>
                  <a:lnTo>
                    <a:pt x="104" y="30"/>
                  </a:lnTo>
                  <a:lnTo>
                    <a:pt x="114" y="25"/>
                  </a:lnTo>
                  <a:lnTo>
                    <a:pt x="125" y="19"/>
                  </a:lnTo>
                  <a:lnTo>
                    <a:pt x="136" y="15"/>
                  </a:lnTo>
                  <a:lnTo>
                    <a:pt x="144" y="10"/>
                  </a:lnTo>
                  <a:lnTo>
                    <a:pt x="154" y="8"/>
                  </a:lnTo>
                  <a:lnTo>
                    <a:pt x="165" y="4"/>
                  </a:lnTo>
                  <a:lnTo>
                    <a:pt x="176" y="4"/>
                  </a:lnTo>
                  <a:lnTo>
                    <a:pt x="186" y="2"/>
                  </a:lnTo>
                  <a:lnTo>
                    <a:pt x="199" y="0"/>
                  </a:lnTo>
                  <a:lnTo>
                    <a:pt x="211" y="0"/>
                  </a:lnTo>
                  <a:lnTo>
                    <a:pt x="222" y="2"/>
                  </a:lnTo>
                  <a:lnTo>
                    <a:pt x="222" y="2"/>
                  </a:lnTo>
                  <a:close/>
                </a:path>
              </a:pathLst>
            </a:custGeom>
            <a:solidFill>
              <a:srgbClr val="c00000"/>
            </a:solidFill>
            <a:ln w="0">
              <a:noFill/>
            </a:ln>
          </p:spPr>
          <p:style>
            <a:lnRef idx="0"/>
            <a:fillRef idx="0"/>
            <a:effectRef idx="0"/>
            <a:fontRef idx="minor"/>
          </p:style>
        </p:sp>
      </p:grpSp>
      <p:sp>
        <p:nvSpPr>
          <p:cNvPr id="415" name="Düz Bağlayıcı 19"/>
          <p:cNvSpPr/>
          <p:nvPr/>
        </p:nvSpPr>
        <p:spPr>
          <a:xfrm>
            <a:off x="2123640" y="5589000"/>
            <a:ext cx="2016000" cy="360"/>
          </a:xfrm>
          <a:prstGeom prst="line">
            <a:avLst/>
          </a:prstGeom>
          <a:ln>
            <a:solidFill>
              <a:srgbClr val="4e67c8"/>
            </a:solidFill>
            <a:round/>
          </a:ln>
        </p:spPr>
        <p:style>
          <a:lnRef idx="1">
            <a:schemeClr val="accent1"/>
          </a:lnRef>
          <a:fillRef idx="0">
            <a:schemeClr val="accent1"/>
          </a:fillRef>
          <a:effectRef idx="0">
            <a:schemeClr val="accent1"/>
          </a:effectRef>
          <a:fontRef idx="minor"/>
        </p:style>
      </p:sp>
      <p:sp>
        <p:nvSpPr>
          <p:cNvPr id="416" name="Düz Bağlayıcı 20"/>
          <p:cNvSpPr/>
          <p:nvPr/>
        </p:nvSpPr>
        <p:spPr>
          <a:xfrm>
            <a:off x="2123640" y="6237000"/>
            <a:ext cx="2016000" cy="360"/>
          </a:xfrm>
          <a:prstGeom prst="line">
            <a:avLst/>
          </a:prstGeom>
          <a:ln>
            <a:solidFill>
              <a:srgbClr val="4e67c8"/>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mph" presetID="26">
                                  <p:stCondLst>
                                    <p:cond delay="0"/>
                                  </p:stCondLst>
                                  <p:childTnLst>
                                    <p:animEffect filter="fade" transition="out">
                                      <p:cBhvr additive="repl">
                                        <p:cTn id="32" dur="500"/>
                                        <p:tgtEl>
                                          <p:spTgt spid="406">
                                            <p:txEl>
                                              <p:pRg st="14" end="14"/>
                                            </p:txEl>
                                          </p:spTgt>
                                        </p:tgtEl>
                                      </p:cBhvr>
                                    </p:animEffect>
                                    <p:animScale>
                                      <p:cBhvr>
                                        <p:cTn id="33" dur="250" autoRev="1" fill="hold"/>
                                        <p:tgtEl>
                                          <p:spTgt spid="406">
                                            <p:txEl>
                                              <p:pRg st="14" end="14"/>
                                            </p:txEl>
                                          </p:spTgt>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Başlık 1"/>
          <p:cNvSpPr/>
          <p:nvPr/>
        </p:nvSpPr>
        <p:spPr>
          <a:xfrm>
            <a:off x="107640" y="17640"/>
            <a:ext cx="8856720" cy="533160"/>
          </a:xfrm>
          <a:prstGeom prst="rect">
            <a:avLst/>
          </a:prstGeom>
          <a:solidFill>
            <a:srgbClr val="191d34"/>
          </a:solidFill>
          <a:ln w="0">
            <a:noFill/>
          </a:ln>
        </p:spPr>
        <p:style>
          <a:lnRef idx="0"/>
          <a:fillRef idx="0"/>
          <a:effectRef idx="0"/>
          <a:fontRef idx="minor"/>
        </p:style>
        <p:txBody>
          <a:bodyPr anchor="ctr">
            <a:normAutofit/>
          </a:bodyPr>
          <a:p>
            <a:pPr>
              <a:lnSpc>
                <a:spcPct val="100000"/>
              </a:lnSpc>
              <a:buNone/>
            </a:pPr>
            <a:r>
              <a:rPr b="1" lang="tr-TR" sz="2400" spc="-1" strike="noStrike">
                <a:solidFill>
                  <a:srgbClr val="ff0000"/>
                </a:solidFill>
                <a:latin typeface="Trebuchet MS"/>
              </a:rPr>
              <a:t>Çok biçimlilik (Polymorphism)</a:t>
            </a:r>
            <a:endParaRPr b="0" lang="en-US" sz="2400" spc="-1" strike="noStrike">
              <a:latin typeface="Arial"/>
            </a:endParaRPr>
          </a:p>
        </p:txBody>
      </p:sp>
      <p:sp>
        <p:nvSpPr>
          <p:cNvPr id="418" name="Dikdörtgen 3"/>
          <p:cNvSpPr/>
          <p:nvPr/>
        </p:nvSpPr>
        <p:spPr>
          <a:xfrm>
            <a:off x="107640" y="537480"/>
            <a:ext cx="8856720" cy="6261840"/>
          </a:xfrm>
          <a:prstGeom prst="rect">
            <a:avLst/>
          </a:prstGeom>
          <a:solidFill>
            <a:srgbClr val="ffffff"/>
          </a:solidFill>
          <a:ln>
            <a:solidFill>
              <a:srgbClr val="71b41d"/>
            </a:solidFill>
            <a:round/>
          </a:ln>
        </p:spPr>
        <p:style>
          <a:lnRef idx="2">
            <a:schemeClr val="accent3"/>
          </a:lnRef>
          <a:fillRef idx="1">
            <a:schemeClr val="lt1"/>
          </a:fillRef>
          <a:effectRef idx="0">
            <a:schemeClr val="accent3"/>
          </a:effectRef>
          <a:fontRef idx="minor"/>
        </p:style>
        <p:txBody>
          <a:bodyPr lIns="90000" rIns="90000" tIns="45000" bIns="45000" anchor="t">
            <a:spAutoFit/>
          </a:bodyPr>
          <a:p>
            <a:pPr algn="just">
              <a:lnSpc>
                <a:spcPct val="150000"/>
              </a:lnSpc>
              <a:buNone/>
            </a:pPr>
            <a:r>
              <a:rPr b="0" lang="tr-TR" sz="1800" spc="-1" strike="noStrike">
                <a:solidFill>
                  <a:srgbClr val="000000"/>
                </a:solidFill>
                <a:latin typeface="Times New Roman"/>
              </a:rPr>
              <a:t>Yunanca</a:t>
            </a:r>
            <a:r>
              <a:rPr b="1" lang="tr-TR" sz="1800" spc="-1" strike="noStrike">
                <a:solidFill>
                  <a:srgbClr val="000000"/>
                </a:solidFill>
                <a:latin typeface="Times New Roman"/>
              </a:rPr>
              <a:t> “</a:t>
            </a:r>
            <a:r>
              <a:rPr b="1" lang="tr-TR" sz="1800" spc="-1" strike="noStrike">
                <a:solidFill>
                  <a:srgbClr val="000000"/>
                </a:solidFill>
                <a:latin typeface="Times New Roman"/>
              </a:rPr>
              <a:t>Poly-Çok ve Morphos-Şekil</a:t>
            </a:r>
            <a:r>
              <a:rPr b="0" lang="tr-TR" sz="1800" spc="-1" strike="noStrike">
                <a:solidFill>
                  <a:srgbClr val="000000"/>
                </a:solidFill>
                <a:latin typeface="Times New Roman"/>
              </a:rPr>
              <a:t>” kelimelerinin birleşiminden oluşan </a:t>
            </a:r>
            <a:r>
              <a:rPr b="1" lang="tr-TR" sz="1800" spc="-1" strike="noStrike">
                <a:solidFill>
                  <a:srgbClr val="000000"/>
                </a:solidFill>
                <a:latin typeface="Times New Roman"/>
              </a:rPr>
              <a:t>Polymorphism-Polimorfizm kelimesi,</a:t>
            </a:r>
            <a:r>
              <a:rPr b="0" lang="tr-TR" sz="1800" spc="-1" strike="noStrike">
                <a:solidFill>
                  <a:srgbClr val="000000"/>
                </a:solidFill>
                <a:latin typeface="Times New Roman"/>
              </a:rPr>
              <a:t> çok biçimlilik veya çok şekillilik anlamlarına gelmektedir.</a:t>
            </a:r>
            <a:endParaRPr b="0" lang="en-US" sz="1800" spc="-1" strike="noStrike">
              <a:latin typeface="Arial"/>
            </a:endParaRPr>
          </a:p>
          <a:p>
            <a:pPr algn="just">
              <a:lnSpc>
                <a:spcPct val="150000"/>
              </a:lnSpc>
              <a:buNone/>
            </a:pPr>
            <a:r>
              <a:rPr b="0" lang="tr-TR" sz="1800" spc="-1" strike="noStrike">
                <a:solidFill>
                  <a:srgbClr val="000000"/>
                </a:solidFill>
                <a:latin typeface="Times New Roman"/>
              </a:rPr>
              <a:t>Çok biçimlilik, bir nesnenin davranış şekillerini duruma göre değiştirebilme yeteneği, başka bir tanıma göre ise, nesnelerin içeride farklı çalışmalarına rağmen dışarıdan aynı biçimde görünmelerine verilen addır. Kısaca </a:t>
            </a:r>
            <a:r>
              <a:rPr b="1" lang="tr-TR" sz="1800" spc="-1" strike="noStrike">
                <a:solidFill>
                  <a:srgbClr val="000000"/>
                </a:solidFill>
                <a:latin typeface="Times New Roman"/>
              </a:rPr>
              <a:t>Çok biçimlilik </a:t>
            </a:r>
            <a:r>
              <a:rPr b="0" lang="tr-TR" sz="1800" spc="-1" strike="noStrike">
                <a:solidFill>
                  <a:srgbClr val="000000"/>
                </a:solidFill>
                <a:latin typeface="Times New Roman"/>
              </a:rPr>
              <a:t>kavramı</a:t>
            </a:r>
            <a:r>
              <a:rPr b="1" lang="tr-TR" sz="1800" spc="-1" strike="noStrike">
                <a:solidFill>
                  <a:srgbClr val="000000"/>
                </a:solidFill>
                <a:latin typeface="Times New Roman"/>
              </a:rPr>
              <a:t>,</a:t>
            </a:r>
            <a:r>
              <a:rPr b="0" lang="tr-TR" sz="1800" spc="-1" strike="noStrike">
                <a:solidFill>
                  <a:srgbClr val="000000"/>
                </a:solidFill>
                <a:latin typeface="Times New Roman"/>
              </a:rPr>
              <a:t> “</a:t>
            </a:r>
            <a:r>
              <a:rPr b="0" i="1" lang="tr-TR" sz="1800" spc="-1" strike="noStrike">
                <a:solidFill>
                  <a:srgbClr val="000000"/>
                </a:solidFill>
                <a:latin typeface="Times New Roman"/>
              </a:rPr>
              <a:t>tek arabirim- çok metot”</a:t>
            </a:r>
            <a:r>
              <a:rPr b="0" lang="tr-TR" sz="1800" spc="-1" strike="noStrike">
                <a:solidFill>
                  <a:srgbClr val="000000"/>
                </a:solidFill>
                <a:latin typeface="Times New Roman"/>
              </a:rPr>
              <a:t> ile özetlenebilir.</a:t>
            </a:r>
            <a:endParaRPr b="0" lang="en-US" sz="1800" spc="-1" strike="noStrike">
              <a:latin typeface="Arial"/>
            </a:endParaRPr>
          </a:p>
          <a:p>
            <a:pPr algn="just">
              <a:lnSpc>
                <a:spcPct val="150000"/>
              </a:lnSpc>
              <a:buNone/>
            </a:pPr>
            <a:r>
              <a:rPr b="0" lang="tr-TR" sz="1800" spc="-1" strike="noStrike">
                <a:solidFill>
                  <a:srgbClr val="000000"/>
                </a:solidFill>
                <a:latin typeface="Times New Roman"/>
              </a:rPr>
              <a:t>Örneğin, 'Hayvan' sınıfı 'konuşma()' yöntemine sahip olsun. 'Köpek' ve 'Kedi' onun altsınıfları olmalarına rağmen, köpeğin konuşma yöntemi havlamak biçiminde, kedininki ise miyavlamak biçiminde gerçekleşebilir.</a:t>
            </a:r>
            <a:endParaRPr b="0" lang="en-US" sz="1800" spc="-1" strike="noStrike">
              <a:latin typeface="Arial"/>
            </a:endParaRPr>
          </a:p>
          <a:p>
            <a:pPr algn="just">
              <a:lnSpc>
                <a:spcPct val="150000"/>
              </a:lnSpc>
              <a:buNone/>
            </a:pPr>
            <a:r>
              <a:rPr b="0" lang="tr-TR" sz="1800" spc="-1" strike="noStrike">
                <a:solidFill>
                  <a:srgbClr val="000000"/>
                </a:solidFill>
                <a:latin typeface="Times New Roman"/>
              </a:rPr>
              <a:t>Çok biçimliliğin sağlanabilmesi için, üst sınıftaki işlem soyut tanımlanmalıdır. Böylece alt sınıfta yeniden tanımlanan işlem, çok biçimlilik özelliği kazanır. Bu sayede ‘konuşmak()’ metodu çağrıldığında, ‘Hayvan’ tipindeki bir işaretçi o anda hangi nesneyi gösteriyorsa, onun ait olduğu sınıftaki işlem (konuşma işlevi) çalışır. </a:t>
            </a:r>
            <a:endParaRPr b="0" lang="en-US" sz="1800" spc="-1" strike="noStrike">
              <a:latin typeface="Arial"/>
            </a:endParaRPr>
          </a:p>
          <a:p>
            <a:pPr algn="just">
              <a:lnSpc>
                <a:spcPct val="150000"/>
              </a:lnSpc>
              <a:buNone/>
            </a:pPr>
            <a:r>
              <a:rPr b="1" lang="tr-TR" sz="1800" spc="-1" strike="noStrike">
                <a:solidFill>
                  <a:srgbClr val="000000"/>
                </a:solidFill>
                <a:latin typeface="Times New Roman"/>
              </a:rPr>
              <a:t>Çok biçimlilik, </a:t>
            </a:r>
            <a:r>
              <a:rPr b="0" lang="tr-TR" sz="1800" spc="-1" strike="noStrike">
                <a:solidFill>
                  <a:srgbClr val="000000"/>
                </a:solidFill>
                <a:latin typeface="Times New Roman"/>
              </a:rPr>
              <a:t>programlara daha basit bir görünüm (birçok davranış biçimi için tek bir ara yüz) sağlar,  bu da programların test ve hata kontrolünü kolaylaştırır.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Başlık 1"/>
          <p:cNvSpPr/>
          <p:nvPr/>
        </p:nvSpPr>
        <p:spPr>
          <a:xfrm>
            <a:off x="107640" y="17640"/>
            <a:ext cx="8856720" cy="533160"/>
          </a:xfrm>
          <a:prstGeom prst="rect">
            <a:avLst/>
          </a:prstGeom>
          <a:solidFill>
            <a:srgbClr val="191d34"/>
          </a:solidFill>
          <a:ln w="0">
            <a:noFill/>
          </a:ln>
        </p:spPr>
        <p:style>
          <a:lnRef idx="0"/>
          <a:fillRef idx="0"/>
          <a:effectRef idx="0"/>
          <a:fontRef idx="minor"/>
        </p:style>
        <p:txBody>
          <a:bodyPr anchor="ctr">
            <a:normAutofit/>
          </a:bodyPr>
          <a:p>
            <a:pPr>
              <a:lnSpc>
                <a:spcPct val="100000"/>
              </a:lnSpc>
              <a:buNone/>
            </a:pPr>
            <a:r>
              <a:rPr b="1" lang="tr-TR" sz="2000" spc="-1" strike="noStrike">
                <a:solidFill>
                  <a:srgbClr val="ffffff"/>
                </a:solidFill>
                <a:latin typeface="Times New Roman"/>
              </a:rPr>
              <a:t>Kalıtım ve Çok biçimlilik için örnek bir program</a:t>
            </a:r>
            <a:endParaRPr b="0" lang="en-US" sz="2000" spc="-1" strike="noStrike">
              <a:latin typeface="Arial"/>
            </a:endParaRPr>
          </a:p>
        </p:txBody>
      </p:sp>
      <p:sp>
        <p:nvSpPr>
          <p:cNvPr id="420" name="Dikdörtgen 3"/>
          <p:cNvSpPr/>
          <p:nvPr/>
        </p:nvSpPr>
        <p:spPr>
          <a:xfrm>
            <a:off x="107640" y="487080"/>
            <a:ext cx="8892000" cy="6112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200" spc="-1" strike="noStrike">
                <a:solidFill>
                  <a:srgbClr val="7f0055"/>
                </a:solidFill>
                <a:latin typeface="Courier New"/>
                <a:ea typeface="Times New Roman"/>
              </a:rPr>
              <a:t>class</a:t>
            </a:r>
            <a:r>
              <a:rPr b="0" lang="tr-TR" sz="1200" spc="-1" strike="noStrike">
                <a:solidFill>
                  <a:srgbClr val="000000"/>
                </a:solidFill>
                <a:latin typeface="Courier New"/>
                <a:ea typeface="Times New Roman"/>
              </a:rPr>
              <a:t> Hayvan { </a:t>
            </a:r>
            <a:r>
              <a:rPr b="0" lang="tr-TR" sz="1200" spc="-1" strike="noStrike">
                <a:solidFill>
                  <a:srgbClr val="3f7f5f"/>
                </a:solidFill>
                <a:latin typeface="Courier New"/>
                <a:ea typeface="Times New Roman"/>
              </a:rPr>
              <a:t>//</a:t>
            </a:r>
            <a:r>
              <a:rPr b="0" lang="tr-TR" sz="1200" spc="-1" strike="noStrike" u="sng">
                <a:solidFill>
                  <a:srgbClr val="3f7f5f"/>
                </a:solidFill>
                <a:uFillTx/>
                <a:latin typeface="Courier New"/>
                <a:ea typeface="Times New Roman"/>
              </a:rPr>
              <a:t>Hayvan</a:t>
            </a:r>
            <a:r>
              <a:rPr b="0" lang="tr-TR" sz="1200" spc="-1" strike="noStrike">
                <a:solidFill>
                  <a:srgbClr val="3f7f5f"/>
                </a:solidFill>
                <a:latin typeface="Courier New"/>
                <a:ea typeface="Times New Roman"/>
              </a:rPr>
              <a:t> </a:t>
            </a:r>
            <a:r>
              <a:rPr b="0" lang="tr-TR" sz="1200" spc="-1" strike="noStrike" u="sng">
                <a:solidFill>
                  <a:srgbClr val="3f7f5f"/>
                </a:solidFill>
                <a:uFillTx/>
                <a:latin typeface="Courier New"/>
                <a:ea typeface="Times New Roman"/>
              </a:rPr>
              <a:t>üst</a:t>
            </a:r>
            <a:r>
              <a:rPr b="0" lang="tr-TR" sz="1200" spc="-1" strike="noStrike">
                <a:solidFill>
                  <a:srgbClr val="3f7f5f"/>
                </a:solidFill>
                <a:latin typeface="Courier New"/>
                <a:ea typeface="Times New Roman"/>
              </a:rPr>
              <a:t> </a:t>
            </a:r>
            <a:r>
              <a:rPr b="0" lang="tr-TR" sz="1200" spc="-1" strike="noStrike" u="sng">
                <a:solidFill>
                  <a:srgbClr val="3f7f5f"/>
                </a:solidFill>
                <a:uFillTx/>
                <a:latin typeface="Courier New"/>
                <a:ea typeface="Times New Roman"/>
              </a:rPr>
              <a:t>sınıfı</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1" lang="tr-TR" sz="1200" spc="-1" strike="noStrike">
                <a:solidFill>
                  <a:srgbClr val="7f0055"/>
                </a:solidFill>
                <a:latin typeface="Courier New"/>
                <a:ea typeface="Times New Roman"/>
              </a:rPr>
              <a:t>public</a:t>
            </a:r>
            <a:r>
              <a:rPr b="0" lang="tr-TR" sz="1200" spc="-1" strike="noStrike">
                <a:solidFill>
                  <a:srgbClr val="000000"/>
                </a:solidFill>
                <a:latin typeface="Courier New"/>
                <a:ea typeface="Times New Roman"/>
              </a:rPr>
              <a:t> </a:t>
            </a:r>
            <a:r>
              <a:rPr b="1" lang="tr-TR" sz="1200" spc="-1" strike="noStrike">
                <a:solidFill>
                  <a:srgbClr val="7f0055"/>
                </a:solidFill>
                <a:latin typeface="Courier New"/>
                <a:ea typeface="Times New Roman"/>
              </a:rPr>
              <a:t>void</a:t>
            </a:r>
            <a:r>
              <a:rPr b="0" lang="tr-TR" sz="1200" spc="-1" strike="noStrike">
                <a:solidFill>
                  <a:srgbClr val="000000"/>
                </a:solidFill>
                <a:latin typeface="Courier New"/>
                <a:ea typeface="Times New Roman"/>
              </a:rPr>
              <a:t> Konus() {</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System.</a:t>
            </a:r>
            <a:r>
              <a:rPr b="0" i="1" lang="tr-TR" sz="1200" spc="-1" strike="noStrike">
                <a:solidFill>
                  <a:srgbClr val="0000c0"/>
                </a:solidFill>
                <a:latin typeface="Courier New"/>
                <a:ea typeface="Times New Roman"/>
              </a:rPr>
              <a:t>out</a:t>
            </a:r>
            <a:r>
              <a:rPr b="0" lang="tr-TR" sz="1200" spc="-1" strike="noStrike">
                <a:solidFill>
                  <a:srgbClr val="000000"/>
                </a:solidFill>
                <a:latin typeface="Courier New"/>
                <a:ea typeface="Times New Roman"/>
              </a:rPr>
              <a:t>.println(</a:t>
            </a:r>
            <a:r>
              <a:rPr b="0" lang="tr-TR" sz="1200" spc="-1" strike="noStrike">
                <a:solidFill>
                  <a:srgbClr val="2a00ff"/>
                </a:solidFill>
                <a:latin typeface="Courier New"/>
                <a:ea typeface="Times New Roman"/>
              </a:rPr>
              <a:t>"Ben bir hayvanım."</a:t>
            </a:r>
            <a:r>
              <a:rPr b="0" lang="tr-TR" sz="1200" spc="-1" strike="noStrike">
                <a:solidFill>
                  <a:srgbClr val="000000"/>
                </a:solidFill>
                <a:latin typeface="Courier New"/>
                <a:ea typeface="Times New Roman"/>
              </a:rPr>
              <a:t>);</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a:t>
            </a:r>
            <a:endParaRPr b="0" lang="en-US" sz="1200" spc="-1" strike="noStrike">
              <a:latin typeface="Arial"/>
            </a:endParaRPr>
          </a:p>
          <a:p>
            <a:pPr>
              <a:lnSpc>
                <a:spcPct val="100000"/>
              </a:lnSpc>
              <a:buNone/>
            </a:pPr>
            <a:r>
              <a:rPr b="1" lang="tr-TR" sz="1200" spc="-1" strike="noStrike">
                <a:solidFill>
                  <a:srgbClr val="7f0055"/>
                </a:solidFill>
                <a:latin typeface="Courier New"/>
                <a:ea typeface="Times New Roman"/>
              </a:rPr>
              <a:t>class</a:t>
            </a:r>
            <a:r>
              <a:rPr b="0" lang="tr-TR" sz="1200" spc="-1" strike="noStrike">
                <a:solidFill>
                  <a:srgbClr val="000000"/>
                </a:solidFill>
                <a:latin typeface="Courier New"/>
                <a:ea typeface="Times New Roman"/>
              </a:rPr>
              <a:t> Inek </a:t>
            </a:r>
            <a:r>
              <a:rPr b="1" lang="tr-TR" sz="1200" spc="-1" strike="noStrike">
                <a:solidFill>
                  <a:srgbClr val="7f0055"/>
                </a:solidFill>
                <a:latin typeface="Courier New"/>
                <a:ea typeface="Times New Roman"/>
              </a:rPr>
              <a:t>extends</a:t>
            </a:r>
            <a:r>
              <a:rPr b="0" lang="tr-TR" sz="1200" spc="-1" strike="noStrike">
                <a:solidFill>
                  <a:srgbClr val="000000"/>
                </a:solidFill>
                <a:latin typeface="Courier New"/>
                <a:ea typeface="Times New Roman"/>
              </a:rPr>
              <a:t> Hayvan { </a:t>
            </a:r>
            <a:r>
              <a:rPr b="0" lang="tr-TR" sz="1200" spc="-1" strike="noStrike">
                <a:solidFill>
                  <a:srgbClr val="3f7f5f"/>
                </a:solidFill>
                <a:latin typeface="Courier New"/>
                <a:ea typeface="Times New Roman"/>
              </a:rPr>
              <a:t>//</a:t>
            </a:r>
            <a:r>
              <a:rPr b="0" lang="tr-TR" sz="1200" spc="-1" strike="noStrike" u="sng">
                <a:solidFill>
                  <a:srgbClr val="3f7f5f"/>
                </a:solidFill>
                <a:uFillTx/>
                <a:latin typeface="Courier New"/>
                <a:ea typeface="Times New Roman"/>
              </a:rPr>
              <a:t>Inek</a:t>
            </a:r>
            <a:r>
              <a:rPr b="0" lang="tr-TR" sz="1200" spc="-1" strike="noStrike">
                <a:solidFill>
                  <a:srgbClr val="3f7f5f"/>
                </a:solidFill>
                <a:latin typeface="Courier New"/>
                <a:ea typeface="Times New Roman"/>
              </a:rPr>
              <a:t> </a:t>
            </a:r>
            <a:r>
              <a:rPr b="0" lang="tr-TR" sz="1200" spc="-1" strike="noStrike" u="sng">
                <a:solidFill>
                  <a:srgbClr val="3f7f5f"/>
                </a:solidFill>
                <a:uFillTx/>
                <a:latin typeface="Courier New"/>
                <a:ea typeface="Times New Roman"/>
              </a:rPr>
              <a:t>sınıfı</a:t>
            </a:r>
            <a:r>
              <a:rPr b="0" lang="tr-TR" sz="1200" spc="-1" strike="noStrike">
                <a:solidFill>
                  <a:srgbClr val="3f7f5f"/>
                </a:solidFill>
                <a:latin typeface="Courier New"/>
                <a:ea typeface="Times New Roman"/>
              </a:rPr>
              <a:t> </a:t>
            </a:r>
            <a:r>
              <a:rPr b="0" lang="tr-TR" sz="1200" spc="-1" strike="noStrike" u="sng">
                <a:solidFill>
                  <a:srgbClr val="3f7f5f"/>
                </a:solidFill>
                <a:uFillTx/>
                <a:latin typeface="Courier New"/>
                <a:ea typeface="Times New Roman"/>
              </a:rPr>
              <a:t>Hayvan</a:t>
            </a:r>
            <a:r>
              <a:rPr b="0" lang="tr-TR" sz="1200" spc="-1" strike="noStrike">
                <a:solidFill>
                  <a:srgbClr val="3f7f5f"/>
                </a:solidFill>
                <a:latin typeface="Courier New"/>
                <a:ea typeface="Times New Roman"/>
              </a:rPr>
              <a:t> </a:t>
            </a:r>
            <a:r>
              <a:rPr b="0" lang="tr-TR" sz="1200" spc="-1" strike="noStrike" u="sng">
                <a:solidFill>
                  <a:srgbClr val="3f7f5f"/>
                </a:solidFill>
                <a:uFillTx/>
                <a:latin typeface="Courier New"/>
                <a:ea typeface="Times New Roman"/>
              </a:rPr>
              <a:t>sınıfından</a:t>
            </a:r>
            <a:r>
              <a:rPr b="0" lang="tr-TR" sz="1200" spc="-1" strike="noStrike">
                <a:solidFill>
                  <a:srgbClr val="3f7f5f"/>
                </a:solidFill>
                <a:latin typeface="Courier New"/>
                <a:ea typeface="Times New Roman"/>
              </a:rPr>
              <a:t> </a:t>
            </a:r>
            <a:r>
              <a:rPr b="0" lang="tr-TR" sz="1200" spc="-1" strike="noStrike" u="sng">
                <a:solidFill>
                  <a:srgbClr val="3f7f5f"/>
                </a:solidFill>
                <a:uFillTx/>
                <a:latin typeface="Courier New"/>
                <a:ea typeface="Times New Roman"/>
              </a:rPr>
              <a:t>türetildi</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1" lang="tr-TR" sz="1200" spc="-1" strike="noStrike">
                <a:solidFill>
                  <a:srgbClr val="7f0055"/>
                </a:solidFill>
                <a:latin typeface="Courier New"/>
                <a:ea typeface="Times New Roman"/>
              </a:rPr>
              <a:t>public</a:t>
            </a:r>
            <a:r>
              <a:rPr b="0" lang="tr-TR" sz="1200" spc="-1" strike="noStrike">
                <a:solidFill>
                  <a:srgbClr val="000000"/>
                </a:solidFill>
                <a:latin typeface="Courier New"/>
                <a:ea typeface="Times New Roman"/>
              </a:rPr>
              <a:t> </a:t>
            </a:r>
            <a:r>
              <a:rPr b="1" lang="tr-TR" sz="1200" spc="-1" strike="noStrike">
                <a:solidFill>
                  <a:srgbClr val="7f0055"/>
                </a:solidFill>
                <a:latin typeface="Courier New"/>
                <a:ea typeface="Times New Roman"/>
              </a:rPr>
              <a:t>void</a:t>
            </a:r>
            <a:r>
              <a:rPr b="0" lang="tr-TR" sz="1200" spc="-1" strike="noStrike">
                <a:solidFill>
                  <a:srgbClr val="000000"/>
                </a:solidFill>
                <a:latin typeface="Courier New"/>
                <a:ea typeface="Times New Roman"/>
              </a:rPr>
              <a:t> Konus() {</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System.</a:t>
            </a:r>
            <a:r>
              <a:rPr b="0" i="1" lang="tr-TR" sz="1200" spc="-1" strike="noStrike">
                <a:solidFill>
                  <a:srgbClr val="0000c0"/>
                </a:solidFill>
                <a:latin typeface="Courier New"/>
                <a:ea typeface="Times New Roman"/>
              </a:rPr>
              <a:t>out</a:t>
            </a:r>
            <a:r>
              <a:rPr b="0" lang="tr-TR" sz="1200" spc="-1" strike="noStrike">
                <a:solidFill>
                  <a:srgbClr val="000000"/>
                </a:solidFill>
                <a:latin typeface="Courier New"/>
                <a:ea typeface="Times New Roman"/>
              </a:rPr>
              <a:t>.println(</a:t>
            </a:r>
            <a:r>
              <a:rPr b="0" lang="tr-TR" sz="1200" spc="-1" strike="noStrike">
                <a:solidFill>
                  <a:srgbClr val="2a00ff"/>
                </a:solidFill>
                <a:latin typeface="Courier New"/>
                <a:ea typeface="Times New Roman"/>
              </a:rPr>
              <a:t>"Möö"</a:t>
            </a:r>
            <a:r>
              <a:rPr b="0" lang="tr-TR" sz="1200" spc="-1" strike="noStrike">
                <a:solidFill>
                  <a:srgbClr val="000000"/>
                </a:solidFill>
                <a:latin typeface="Courier New"/>
                <a:ea typeface="Times New Roman"/>
              </a:rPr>
              <a:t>);</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a:t>
            </a:r>
            <a:endParaRPr b="0" lang="en-US" sz="1200" spc="-1" strike="noStrike">
              <a:latin typeface="Arial"/>
            </a:endParaRPr>
          </a:p>
          <a:p>
            <a:pPr>
              <a:lnSpc>
                <a:spcPct val="100000"/>
              </a:lnSpc>
              <a:buNone/>
            </a:pPr>
            <a:r>
              <a:rPr b="1" lang="tr-TR" sz="1200" spc="-1" strike="noStrike">
                <a:solidFill>
                  <a:srgbClr val="7f0055"/>
                </a:solidFill>
                <a:latin typeface="Courier New"/>
                <a:ea typeface="Times New Roman"/>
              </a:rPr>
              <a:t>class</a:t>
            </a:r>
            <a:r>
              <a:rPr b="0" lang="tr-TR" sz="1200" spc="-1" strike="noStrike">
                <a:solidFill>
                  <a:srgbClr val="000000"/>
                </a:solidFill>
                <a:latin typeface="Courier New"/>
                <a:ea typeface="Times New Roman"/>
              </a:rPr>
              <a:t> Kedi </a:t>
            </a:r>
            <a:r>
              <a:rPr b="1" lang="tr-TR" sz="1200" spc="-1" strike="noStrike">
                <a:solidFill>
                  <a:srgbClr val="7f0055"/>
                </a:solidFill>
                <a:latin typeface="Courier New"/>
                <a:ea typeface="Times New Roman"/>
              </a:rPr>
              <a:t>extends</a:t>
            </a:r>
            <a:r>
              <a:rPr b="0" lang="tr-TR" sz="1200" spc="-1" strike="noStrike">
                <a:solidFill>
                  <a:srgbClr val="000000"/>
                </a:solidFill>
                <a:latin typeface="Courier New"/>
                <a:ea typeface="Times New Roman"/>
              </a:rPr>
              <a:t> Hayvan { </a:t>
            </a:r>
            <a:r>
              <a:rPr b="0" lang="tr-TR" sz="1200" spc="-1" strike="noStrike">
                <a:solidFill>
                  <a:srgbClr val="3f7f5f"/>
                </a:solidFill>
                <a:latin typeface="Courier New"/>
                <a:ea typeface="Times New Roman"/>
              </a:rPr>
              <a:t>//</a:t>
            </a:r>
            <a:r>
              <a:rPr b="0" lang="tr-TR" sz="1200" spc="-1" strike="noStrike" u="sng">
                <a:solidFill>
                  <a:srgbClr val="3f7f5f"/>
                </a:solidFill>
                <a:uFillTx/>
                <a:latin typeface="Courier New"/>
                <a:ea typeface="Times New Roman"/>
              </a:rPr>
              <a:t>Kedi</a:t>
            </a:r>
            <a:r>
              <a:rPr b="0" lang="tr-TR" sz="1200" spc="-1" strike="noStrike">
                <a:solidFill>
                  <a:srgbClr val="3f7f5f"/>
                </a:solidFill>
                <a:latin typeface="Courier New"/>
                <a:ea typeface="Times New Roman"/>
              </a:rPr>
              <a:t> </a:t>
            </a:r>
            <a:r>
              <a:rPr b="0" lang="tr-TR" sz="1200" spc="-1" strike="noStrike" u="sng">
                <a:solidFill>
                  <a:srgbClr val="3f7f5f"/>
                </a:solidFill>
                <a:uFillTx/>
                <a:latin typeface="Courier New"/>
                <a:ea typeface="Times New Roman"/>
              </a:rPr>
              <a:t>sınıfı</a:t>
            </a:r>
            <a:r>
              <a:rPr b="0" lang="tr-TR" sz="1200" spc="-1" strike="noStrike">
                <a:solidFill>
                  <a:srgbClr val="3f7f5f"/>
                </a:solidFill>
                <a:latin typeface="Courier New"/>
                <a:ea typeface="Times New Roman"/>
              </a:rPr>
              <a:t> </a:t>
            </a:r>
            <a:r>
              <a:rPr b="0" lang="tr-TR" sz="1200" spc="-1" strike="noStrike" u="sng">
                <a:solidFill>
                  <a:srgbClr val="3f7f5f"/>
                </a:solidFill>
                <a:uFillTx/>
                <a:latin typeface="Courier New"/>
                <a:ea typeface="Times New Roman"/>
              </a:rPr>
              <a:t>Hayvan</a:t>
            </a:r>
            <a:r>
              <a:rPr b="0" lang="tr-TR" sz="1200" spc="-1" strike="noStrike">
                <a:solidFill>
                  <a:srgbClr val="3f7f5f"/>
                </a:solidFill>
                <a:latin typeface="Courier New"/>
                <a:ea typeface="Times New Roman"/>
              </a:rPr>
              <a:t> </a:t>
            </a:r>
            <a:r>
              <a:rPr b="0" lang="tr-TR" sz="1200" spc="-1" strike="noStrike" u="sng">
                <a:solidFill>
                  <a:srgbClr val="3f7f5f"/>
                </a:solidFill>
                <a:uFillTx/>
                <a:latin typeface="Courier New"/>
                <a:ea typeface="Times New Roman"/>
              </a:rPr>
              <a:t>sınıfından</a:t>
            </a:r>
            <a:r>
              <a:rPr b="0" lang="tr-TR" sz="1200" spc="-1" strike="noStrike">
                <a:solidFill>
                  <a:srgbClr val="3f7f5f"/>
                </a:solidFill>
                <a:latin typeface="Courier New"/>
                <a:ea typeface="Times New Roman"/>
              </a:rPr>
              <a:t> </a:t>
            </a:r>
            <a:r>
              <a:rPr b="0" lang="tr-TR" sz="1200" spc="-1" strike="noStrike" u="sng">
                <a:solidFill>
                  <a:srgbClr val="3f7f5f"/>
                </a:solidFill>
                <a:uFillTx/>
                <a:latin typeface="Courier New"/>
                <a:ea typeface="Times New Roman"/>
              </a:rPr>
              <a:t>türetildi</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1" lang="tr-TR" sz="1200" spc="-1" strike="noStrike">
                <a:solidFill>
                  <a:srgbClr val="7f0055"/>
                </a:solidFill>
                <a:latin typeface="Courier New"/>
                <a:ea typeface="Times New Roman"/>
              </a:rPr>
              <a:t>public</a:t>
            </a:r>
            <a:r>
              <a:rPr b="0" lang="tr-TR" sz="1200" spc="-1" strike="noStrike">
                <a:solidFill>
                  <a:srgbClr val="000000"/>
                </a:solidFill>
                <a:latin typeface="Courier New"/>
                <a:ea typeface="Times New Roman"/>
              </a:rPr>
              <a:t> </a:t>
            </a:r>
            <a:r>
              <a:rPr b="1" lang="tr-TR" sz="1200" spc="-1" strike="noStrike">
                <a:solidFill>
                  <a:srgbClr val="7f0055"/>
                </a:solidFill>
                <a:latin typeface="Courier New"/>
                <a:ea typeface="Times New Roman"/>
              </a:rPr>
              <a:t>void</a:t>
            </a:r>
            <a:r>
              <a:rPr b="0" lang="tr-TR" sz="1200" spc="-1" strike="noStrike">
                <a:solidFill>
                  <a:srgbClr val="000000"/>
                </a:solidFill>
                <a:latin typeface="Courier New"/>
                <a:ea typeface="Times New Roman"/>
              </a:rPr>
              <a:t> Konus() {</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System.</a:t>
            </a:r>
            <a:r>
              <a:rPr b="0" i="1" lang="tr-TR" sz="1200" spc="-1" strike="noStrike">
                <a:solidFill>
                  <a:srgbClr val="0000c0"/>
                </a:solidFill>
                <a:latin typeface="Courier New"/>
                <a:ea typeface="Times New Roman"/>
              </a:rPr>
              <a:t>out</a:t>
            </a:r>
            <a:r>
              <a:rPr b="0" lang="tr-TR" sz="1200" spc="-1" strike="noStrike">
                <a:solidFill>
                  <a:srgbClr val="000000"/>
                </a:solidFill>
                <a:latin typeface="Courier New"/>
                <a:ea typeface="Times New Roman"/>
              </a:rPr>
              <a:t>.println(</a:t>
            </a:r>
            <a:r>
              <a:rPr b="0" lang="tr-TR" sz="1200" spc="-1" strike="noStrike">
                <a:solidFill>
                  <a:srgbClr val="2a00ff"/>
                </a:solidFill>
                <a:latin typeface="Courier New"/>
                <a:ea typeface="Times New Roman"/>
              </a:rPr>
              <a:t>"Miyav"</a:t>
            </a:r>
            <a:r>
              <a:rPr b="0" lang="tr-TR" sz="1200" spc="-1" strike="noStrike">
                <a:solidFill>
                  <a:srgbClr val="000000"/>
                </a:solidFill>
                <a:latin typeface="Courier New"/>
                <a:ea typeface="Times New Roman"/>
              </a:rPr>
              <a:t>);</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a:t>
            </a:r>
            <a:endParaRPr b="0" lang="en-US" sz="1200" spc="-1" strike="noStrike">
              <a:latin typeface="Arial"/>
            </a:endParaRPr>
          </a:p>
          <a:p>
            <a:pPr>
              <a:lnSpc>
                <a:spcPct val="100000"/>
              </a:lnSpc>
              <a:buNone/>
            </a:pPr>
            <a:r>
              <a:rPr b="1" lang="tr-TR" sz="1200" spc="-1" strike="noStrike">
                <a:solidFill>
                  <a:srgbClr val="7f0055"/>
                </a:solidFill>
                <a:latin typeface="Courier New"/>
                <a:ea typeface="Times New Roman"/>
              </a:rPr>
              <a:t>class</a:t>
            </a:r>
            <a:r>
              <a:rPr b="0" lang="tr-TR" sz="1200" spc="-1" strike="noStrike">
                <a:solidFill>
                  <a:srgbClr val="000000"/>
                </a:solidFill>
                <a:latin typeface="Courier New"/>
                <a:ea typeface="Times New Roman"/>
              </a:rPr>
              <a:t> Kopek </a:t>
            </a:r>
            <a:r>
              <a:rPr b="1" lang="tr-TR" sz="1200" spc="-1" strike="noStrike">
                <a:solidFill>
                  <a:srgbClr val="7f0055"/>
                </a:solidFill>
                <a:latin typeface="Courier New"/>
                <a:ea typeface="Times New Roman"/>
              </a:rPr>
              <a:t>extends</a:t>
            </a:r>
            <a:r>
              <a:rPr b="0" lang="tr-TR" sz="1200" spc="-1" strike="noStrike">
                <a:solidFill>
                  <a:srgbClr val="000000"/>
                </a:solidFill>
                <a:latin typeface="Courier New"/>
                <a:ea typeface="Times New Roman"/>
              </a:rPr>
              <a:t> Hayvan {</a:t>
            </a:r>
            <a:r>
              <a:rPr b="0" lang="tr-TR" sz="1200" spc="-1" strike="noStrike">
                <a:solidFill>
                  <a:srgbClr val="3f7f5f"/>
                </a:solidFill>
                <a:latin typeface="Courier New"/>
                <a:ea typeface="Times New Roman"/>
              </a:rPr>
              <a:t>//</a:t>
            </a:r>
            <a:r>
              <a:rPr b="0" lang="tr-TR" sz="1200" spc="-1" strike="noStrike" u="sng">
                <a:solidFill>
                  <a:srgbClr val="3f7f5f"/>
                </a:solidFill>
                <a:uFillTx/>
                <a:latin typeface="Courier New"/>
                <a:ea typeface="Times New Roman"/>
              </a:rPr>
              <a:t>Kopek</a:t>
            </a:r>
            <a:r>
              <a:rPr b="0" lang="tr-TR" sz="1200" spc="-1" strike="noStrike">
                <a:solidFill>
                  <a:srgbClr val="3f7f5f"/>
                </a:solidFill>
                <a:latin typeface="Courier New"/>
                <a:ea typeface="Times New Roman"/>
              </a:rPr>
              <a:t> </a:t>
            </a:r>
            <a:r>
              <a:rPr b="0" lang="tr-TR" sz="1200" spc="-1" strike="noStrike" u="sng">
                <a:solidFill>
                  <a:srgbClr val="3f7f5f"/>
                </a:solidFill>
                <a:uFillTx/>
                <a:latin typeface="Courier New"/>
                <a:ea typeface="Times New Roman"/>
              </a:rPr>
              <a:t>sınıfı</a:t>
            </a:r>
            <a:r>
              <a:rPr b="0" lang="tr-TR" sz="1200" spc="-1" strike="noStrike">
                <a:solidFill>
                  <a:srgbClr val="3f7f5f"/>
                </a:solidFill>
                <a:latin typeface="Courier New"/>
                <a:ea typeface="Times New Roman"/>
              </a:rPr>
              <a:t> </a:t>
            </a:r>
            <a:r>
              <a:rPr b="0" lang="tr-TR" sz="1200" spc="-1" strike="noStrike" u="sng">
                <a:solidFill>
                  <a:srgbClr val="3f7f5f"/>
                </a:solidFill>
                <a:uFillTx/>
                <a:latin typeface="Courier New"/>
                <a:ea typeface="Times New Roman"/>
              </a:rPr>
              <a:t>Hayvan</a:t>
            </a:r>
            <a:r>
              <a:rPr b="0" lang="tr-TR" sz="1200" spc="-1" strike="noStrike">
                <a:solidFill>
                  <a:srgbClr val="3f7f5f"/>
                </a:solidFill>
                <a:latin typeface="Courier New"/>
                <a:ea typeface="Times New Roman"/>
              </a:rPr>
              <a:t> </a:t>
            </a:r>
            <a:r>
              <a:rPr b="0" lang="tr-TR" sz="1200" spc="-1" strike="noStrike" u="sng">
                <a:solidFill>
                  <a:srgbClr val="3f7f5f"/>
                </a:solidFill>
                <a:uFillTx/>
                <a:latin typeface="Courier New"/>
                <a:ea typeface="Times New Roman"/>
              </a:rPr>
              <a:t>sınıfından</a:t>
            </a:r>
            <a:r>
              <a:rPr b="0" lang="tr-TR" sz="1200" spc="-1" strike="noStrike">
                <a:solidFill>
                  <a:srgbClr val="3f7f5f"/>
                </a:solidFill>
                <a:latin typeface="Courier New"/>
                <a:ea typeface="Times New Roman"/>
              </a:rPr>
              <a:t> </a:t>
            </a:r>
            <a:r>
              <a:rPr b="0" lang="tr-TR" sz="1200" spc="-1" strike="noStrike" u="sng">
                <a:solidFill>
                  <a:srgbClr val="3f7f5f"/>
                </a:solidFill>
                <a:uFillTx/>
                <a:latin typeface="Courier New"/>
                <a:ea typeface="Times New Roman"/>
              </a:rPr>
              <a:t>türetildi</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1" lang="tr-TR" sz="1200" spc="-1" strike="noStrike">
                <a:solidFill>
                  <a:srgbClr val="7f0055"/>
                </a:solidFill>
                <a:latin typeface="Courier New"/>
                <a:ea typeface="Times New Roman"/>
              </a:rPr>
              <a:t>public</a:t>
            </a:r>
            <a:r>
              <a:rPr b="0" lang="tr-TR" sz="1200" spc="-1" strike="noStrike">
                <a:solidFill>
                  <a:srgbClr val="000000"/>
                </a:solidFill>
                <a:latin typeface="Courier New"/>
                <a:ea typeface="Times New Roman"/>
              </a:rPr>
              <a:t> </a:t>
            </a:r>
            <a:r>
              <a:rPr b="1" lang="tr-TR" sz="1200" spc="-1" strike="noStrike">
                <a:solidFill>
                  <a:srgbClr val="7f0055"/>
                </a:solidFill>
                <a:latin typeface="Courier New"/>
                <a:ea typeface="Times New Roman"/>
              </a:rPr>
              <a:t>void</a:t>
            </a:r>
            <a:r>
              <a:rPr b="0" lang="tr-TR" sz="1200" spc="-1" strike="noStrike">
                <a:solidFill>
                  <a:srgbClr val="000000"/>
                </a:solidFill>
                <a:latin typeface="Courier New"/>
                <a:ea typeface="Times New Roman"/>
              </a:rPr>
              <a:t> Konus() {</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System.</a:t>
            </a:r>
            <a:r>
              <a:rPr b="0" i="1" lang="tr-TR" sz="1200" spc="-1" strike="noStrike">
                <a:solidFill>
                  <a:srgbClr val="0000c0"/>
                </a:solidFill>
                <a:latin typeface="Courier New"/>
                <a:ea typeface="Times New Roman"/>
              </a:rPr>
              <a:t>out</a:t>
            </a:r>
            <a:r>
              <a:rPr b="0" lang="tr-TR" sz="1200" spc="-1" strike="noStrike">
                <a:solidFill>
                  <a:srgbClr val="000000"/>
                </a:solidFill>
                <a:latin typeface="Courier New"/>
                <a:ea typeface="Times New Roman"/>
              </a:rPr>
              <a:t>.println(</a:t>
            </a:r>
            <a:r>
              <a:rPr b="0" lang="tr-TR" sz="1200" spc="-1" strike="noStrike">
                <a:solidFill>
                  <a:srgbClr val="2a00ff"/>
                </a:solidFill>
                <a:latin typeface="Courier New"/>
                <a:ea typeface="Times New Roman"/>
              </a:rPr>
              <a:t>"Hav Hav"</a:t>
            </a:r>
            <a:r>
              <a:rPr b="0" lang="tr-TR" sz="1200" spc="-1" strike="noStrike">
                <a:solidFill>
                  <a:srgbClr val="000000"/>
                </a:solidFill>
                <a:latin typeface="Courier New"/>
                <a:ea typeface="Times New Roman"/>
              </a:rPr>
              <a:t>);</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a:t>
            </a:r>
            <a:endParaRPr b="0" lang="en-US" sz="1200" spc="-1" strike="noStrike">
              <a:latin typeface="Arial"/>
            </a:endParaRPr>
          </a:p>
          <a:p>
            <a:pPr>
              <a:lnSpc>
                <a:spcPct val="100000"/>
              </a:lnSpc>
              <a:buNone/>
            </a:pPr>
            <a:r>
              <a:rPr b="0" lang="tr-TR" sz="1200" spc="-1" strike="noStrike">
                <a:solidFill>
                  <a:srgbClr val="3f7f5f"/>
                </a:solidFill>
                <a:latin typeface="Courier New"/>
                <a:ea typeface="Times New Roman"/>
              </a:rPr>
              <a:t>// </a:t>
            </a:r>
            <a:r>
              <a:rPr b="0" lang="tr-TR" sz="1200" spc="-1" strike="noStrike" u="sng">
                <a:solidFill>
                  <a:srgbClr val="3f7f5f"/>
                </a:solidFill>
                <a:uFillTx/>
                <a:latin typeface="Courier New"/>
                <a:ea typeface="Times New Roman"/>
              </a:rPr>
              <a:t>Ana</a:t>
            </a:r>
            <a:r>
              <a:rPr b="0" lang="tr-TR" sz="1200" spc="-1" strike="noStrike">
                <a:solidFill>
                  <a:srgbClr val="3f7f5f"/>
                </a:solidFill>
                <a:latin typeface="Courier New"/>
                <a:ea typeface="Times New Roman"/>
              </a:rPr>
              <a:t> Program</a:t>
            </a:r>
            <a:endParaRPr b="0" lang="en-US" sz="1200" spc="-1" strike="noStrike">
              <a:latin typeface="Arial"/>
            </a:endParaRPr>
          </a:p>
          <a:p>
            <a:pPr>
              <a:lnSpc>
                <a:spcPct val="100000"/>
              </a:lnSpc>
              <a:buNone/>
            </a:pPr>
            <a:r>
              <a:rPr b="1" lang="tr-TR" sz="1200" spc="-1" strike="noStrike">
                <a:solidFill>
                  <a:srgbClr val="7f0055"/>
                </a:solidFill>
                <a:latin typeface="Courier New"/>
                <a:ea typeface="Times New Roman"/>
              </a:rPr>
              <a:t>class</a:t>
            </a:r>
            <a:r>
              <a:rPr b="0" lang="tr-TR" sz="1200" spc="-1" strike="noStrike">
                <a:solidFill>
                  <a:srgbClr val="000000"/>
                </a:solidFill>
                <a:latin typeface="Courier New"/>
                <a:ea typeface="Times New Roman"/>
              </a:rPr>
              <a:t> Alem {</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1" lang="tr-TR" sz="1200" spc="-1" strike="noStrike">
                <a:solidFill>
                  <a:srgbClr val="7f0055"/>
                </a:solidFill>
                <a:latin typeface="Courier New"/>
                <a:ea typeface="Times New Roman"/>
              </a:rPr>
              <a:t>public</a:t>
            </a:r>
            <a:r>
              <a:rPr b="0" lang="tr-TR" sz="1200" spc="-1" strike="noStrike">
                <a:solidFill>
                  <a:srgbClr val="000000"/>
                </a:solidFill>
                <a:latin typeface="Courier New"/>
                <a:ea typeface="Times New Roman"/>
              </a:rPr>
              <a:t> </a:t>
            </a:r>
            <a:r>
              <a:rPr b="1" lang="tr-TR" sz="1200" spc="-1" strike="noStrike">
                <a:solidFill>
                  <a:srgbClr val="7f0055"/>
                </a:solidFill>
                <a:latin typeface="Courier New"/>
                <a:ea typeface="Times New Roman"/>
              </a:rPr>
              <a:t>static</a:t>
            </a:r>
            <a:r>
              <a:rPr b="0" lang="tr-TR" sz="1200" spc="-1" strike="noStrike">
                <a:solidFill>
                  <a:srgbClr val="000000"/>
                </a:solidFill>
                <a:latin typeface="Courier New"/>
                <a:ea typeface="Times New Roman"/>
              </a:rPr>
              <a:t> </a:t>
            </a:r>
            <a:r>
              <a:rPr b="1" lang="tr-TR" sz="1200" spc="-1" strike="noStrike">
                <a:solidFill>
                  <a:srgbClr val="7f0055"/>
                </a:solidFill>
                <a:latin typeface="Courier New"/>
                <a:ea typeface="Times New Roman"/>
              </a:rPr>
              <a:t>void</a:t>
            </a:r>
            <a:r>
              <a:rPr b="0" lang="tr-TR" sz="1200" spc="-1" strike="noStrike">
                <a:solidFill>
                  <a:srgbClr val="000000"/>
                </a:solidFill>
                <a:latin typeface="Courier New"/>
                <a:ea typeface="Times New Roman"/>
              </a:rPr>
              <a:t> main(String[] args) {</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	</a:t>
            </a:r>
            <a:r>
              <a:rPr b="1" lang="tr-TR" sz="1200" spc="-1" strike="noStrike">
                <a:solidFill>
                  <a:srgbClr val="000000"/>
                </a:solidFill>
                <a:latin typeface="Courier New"/>
                <a:ea typeface="Times New Roman"/>
              </a:rPr>
              <a:t>Hayvan[] a = </a:t>
            </a:r>
            <a:r>
              <a:rPr b="1" lang="tr-TR" sz="1200" spc="-1" strike="noStrike">
                <a:solidFill>
                  <a:srgbClr val="7f0055"/>
                </a:solidFill>
                <a:latin typeface="Courier New"/>
                <a:ea typeface="Times New Roman"/>
              </a:rPr>
              <a:t>new</a:t>
            </a:r>
            <a:r>
              <a:rPr b="1" lang="tr-TR" sz="1200" spc="-1" strike="noStrike">
                <a:solidFill>
                  <a:srgbClr val="000000"/>
                </a:solidFill>
                <a:latin typeface="Courier New"/>
                <a:ea typeface="Times New Roman"/>
              </a:rPr>
              <a:t> Hayvan[3];</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a[0] = </a:t>
            </a:r>
            <a:r>
              <a:rPr b="1" lang="tr-TR" sz="1200" spc="-1" strike="noStrike">
                <a:solidFill>
                  <a:srgbClr val="7f0055"/>
                </a:solidFill>
                <a:latin typeface="Courier New"/>
                <a:ea typeface="Times New Roman"/>
              </a:rPr>
              <a:t>new</a:t>
            </a:r>
            <a:r>
              <a:rPr b="0" lang="tr-TR" sz="1200" spc="-1" strike="noStrike">
                <a:solidFill>
                  <a:srgbClr val="000000"/>
                </a:solidFill>
                <a:latin typeface="Courier New"/>
                <a:ea typeface="Times New Roman"/>
              </a:rPr>
              <a:t> Kedi();</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a[1] = </a:t>
            </a:r>
            <a:r>
              <a:rPr b="1" lang="tr-TR" sz="1200" spc="-1" strike="noStrike">
                <a:solidFill>
                  <a:srgbClr val="7f0055"/>
                </a:solidFill>
                <a:latin typeface="Courier New"/>
                <a:ea typeface="Times New Roman"/>
              </a:rPr>
              <a:t>new</a:t>
            </a:r>
            <a:r>
              <a:rPr b="0" lang="tr-TR" sz="1200" spc="-1" strike="noStrike">
                <a:solidFill>
                  <a:srgbClr val="000000"/>
                </a:solidFill>
                <a:latin typeface="Courier New"/>
                <a:ea typeface="Times New Roman"/>
              </a:rPr>
              <a:t> Kopek();</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a[2] = </a:t>
            </a:r>
            <a:r>
              <a:rPr b="1" lang="tr-TR" sz="1200" spc="-1" strike="noStrike">
                <a:solidFill>
                  <a:srgbClr val="7f0055"/>
                </a:solidFill>
                <a:latin typeface="Courier New"/>
                <a:ea typeface="Times New Roman"/>
              </a:rPr>
              <a:t>new</a:t>
            </a:r>
            <a:r>
              <a:rPr b="0" lang="tr-TR" sz="1200" spc="-1" strike="noStrike">
                <a:solidFill>
                  <a:srgbClr val="000000"/>
                </a:solidFill>
                <a:latin typeface="Courier New"/>
                <a:ea typeface="Times New Roman"/>
              </a:rPr>
              <a:t> Inek();</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	</a:t>
            </a:r>
            <a:r>
              <a:rPr b="1" lang="tr-TR" sz="1200" spc="-1" strike="noStrike">
                <a:solidFill>
                  <a:srgbClr val="000000"/>
                </a:solidFill>
                <a:latin typeface="Trebuchet MS"/>
                <a:ea typeface="Times New Roman"/>
              </a:rPr>
              <a:t>for(int sira=0; sira&lt;3; sira++)</a:t>
            </a:r>
            <a:endParaRPr b="0" lang="en-US" sz="1200" spc="-1" strike="noStrike">
              <a:latin typeface="Arial"/>
            </a:endParaRPr>
          </a:p>
          <a:p>
            <a:pPr>
              <a:lnSpc>
                <a:spcPct val="100000"/>
              </a:lnSpc>
              <a:buNone/>
            </a:pPr>
            <a:r>
              <a:rPr b="0" lang="tr-TR" sz="1200" spc="-1" strike="noStrike">
                <a:solidFill>
                  <a:srgbClr val="000000"/>
                </a:solidFill>
                <a:latin typeface="Trebuchet MS"/>
                <a:ea typeface="Times New Roman"/>
              </a:rPr>
              <a:t>	</a:t>
            </a:r>
            <a:r>
              <a:rPr b="0" lang="tr-TR" sz="1200" spc="-1" strike="noStrike">
                <a:solidFill>
                  <a:srgbClr val="000000"/>
                </a:solidFill>
                <a:latin typeface="Trebuchet MS"/>
                <a:ea typeface="Times New Roman"/>
              </a:rPr>
              <a:t>	</a:t>
            </a:r>
            <a:r>
              <a:rPr b="0" lang="tr-TR" sz="1200" spc="-1" strike="noStrike">
                <a:solidFill>
                  <a:srgbClr val="000000"/>
                </a:solidFill>
                <a:latin typeface="Trebuchet MS"/>
                <a:ea typeface="Times New Roman"/>
              </a:rPr>
              <a:t>{</a:t>
            </a:r>
            <a:endParaRPr b="0" lang="en-US" sz="1200" spc="-1" strike="noStrike">
              <a:latin typeface="Arial"/>
            </a:endParaRPr>
          </a:p>
          <a:p>
            <a:pPr>
              <a:lnSpc>
                <a:spcPct val="100000"/>
              </a:lnSpc>
              <a:buNone/>
            </a:pPr>
            <a:r>
              <a:rPr b="0" lang="tr-TR" sz="1200" spc="-1" strike="noStrike">
                <a:solidFill>
                  <a:srgbClr val="000000"/>
                </a:solidFill>
                <a:latin typeface="Trebuchet MS"/>
                <a:ea typeface="Times New Roman"/>
              </a:rPr>
              <a:t>	</a:t>
            </a:r>
            <a:r>
              <a:rPr b="0" lang="tr-TR" sz="1200" spc="-1" strike="noStrike">
                <a:solidFill>
                  <a:srgbClr val="000000"/>
                </a:solidFill>
                <a:latin typeface="Trebuchet MS"/>
                <a:ea typeface="Times New Roman"/>
              </a:rPr>
              <a:t>	</a:t>
            </a:r>
            <a:r>
              <a:rPr b="0" lang="tr-TR" sz="1200" spc="-1" strike="noStrike">
                <a:solidFill>
                  <a:srgbClr val="000000"/>
                </a:solidFill>
                <a:latin typeface="Trebuchet MS"/>
                <a:ea typeface="Times New Roman"/>
              </a:rPr>
              <a:t>	</a:t>
            </a:r>
            <a:r>
              <a:rPr b="0" lang="tr-TR" sz="1200" spc="-1" strike="noStrike">
                <a:solidFill>
                  <a:srgbClr val="000000"/>
                </a:solidFill>
                <a:latin typeface="Trebuchet MS"/>
                <a:ea typeface="Times New Roman"/>
              </a:rPr>
              <a:t>a[sira].Konus();</a:t>
            </a:r>
            <a:endParaRPr b="0" lang="en-US" sz="1200" spc="-1" strike="noStrike">
              <a:latin typeface="Arial"/>
            </a:endParaRPr>
          </a:p>
          <a:p>
            <a:pPr>
              <a:lnSpc>
                <a:spcPct val="100000"/>
              </a:lnSpc>
              <a:buNone/>
            </a:pPr>
            <a:r>
              <a:rPr b="0" lang="tr-TR" sz="1200" spc="-1" strike="noStrike">
                <a:solidFill>
                  <a:srgbClr val="000000"/>
                </a:solidFill>
                <a:latin typeface="Trebuchet MS"/>
                <a:ea typeface="Times New Roman"/>
              </a:rPr>
              <a:t>	</a:t>
            </a:r>
            <a:r>
              <a:rPr b="0" lang="tr-TR" sz="1200" spc="-1" strike="noStrike">
                <a:solidFill>
                  <a:srgbClr val="000000"/>
                </a:solidFill>
                <a:latin typeface="Trebuchet MS"/>
                <a:ea typeface="Times New Roman"/>
              </a:rPr>
              <a:t>	</a:t>
            </a:r>
            <a:r>
              <a:rPr b="0" lang="tr-TR" sz="1200" spc="-1" strike="noStrike">
                <a:solidFill>
                  <a:srgbClr val="000000"/>
                </a:solidFill>
                <a:latin typeface="Trebuchet MS"/>
                <a:ea typeface="Times New Roman"/>
              </a:rPr>
              <a:t>}</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	</a:t>
            </a:r>
            <a:r>
              <a:rPr b="0" lang="tr-TR" sz="1200" spc="-1" strike="noStrike">
                <a:solidFill>
                  <a:srgbClr val="000000"/>
                </a:solidFill>
                <a:latin typeface="Courier New"/>
                <a:ea typeface="Times New Roman"/>
              </a:rPr>
              <a:t>}</a:t>
            </a:r>
            <a:endParaRPr b="0" lang="en-US" sz="1200" spc="-1" strike="noStrike">
              <a:latin typeface="Arial"/>
            </a:endParaRPr>
          </a:p>
          <a:p>
            <a:pPr>
              <a:lnSpc>
                <a:spcPct val="100000"/>
              </a:lnSpc>
              <a:buNone/>
            </a:pPr>
            <a:r>
              <a:rPr b="0" lang="tr-TR" sz="1200" spc="-1" strike="noStrike">
                <a:solidFill>
                  <a:srgbClr val="000000"/>
                </a:solidFill>
                <a:latin typeface="Courier New"/>
                <a:ea typeface="Times New Roman"/>
              </a:rPr>
              <a:t>}</a:t>
            </a:r>
            <a:endParaRPr b="0" lang="en-US" sz="1200" spc="-1" strike="noStrike">
              <a:latin typeface="Arial"/>
            </a:endParaRPr>
          </a:p>
        </p:txBody>
      </p:sp>
      <p:sp>
        <p:nvSpPr>
          <p:cNvPr id="421" name="Köşeleri Yuvarlanmış Dikdörtgen Belirtme Çizgisi 5"/>
          <p:cNvSpPr/>
          <p:nvPr/>
        </p:nvSpPr>
        <p:spPr>
          <a:xfrm>
            <a:off x="6743160" y="729720"/>
            <a:ext cx="2304000" cy="2376000"/>
          </a:xfrm>
          <a:prstGeom prst="wedgeRoundRectCallout">
            <a:avLst>
              <a:gd name="adj1" fmla="val -86455"/>
              <a:gd name="adj2" fmla="val -52582"/>
              <a:gd name="adj3" fmla="val 16667"/>
            </a:avLst>
          </a:prstGeom>
          <a:solidFill>
            <a:srgbClr val="4e67c8"/>
          </a:solidFill>
          <a:ln>
            <a:solidFill>
              <a:srgbClr val="1e2e68"/>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buNone/>
            </a:pPr>
            <a:r>
              <a:rPr b="1" lang="tr-TR" sz="1200" spc="-1" strike="noStrike">
                <a:solidFill>
                  <a:srgbClr val="ffffff"/>
                </a:solidFill>
                <a:latin typeface="Times New Roman"/>
              </a:rPr>
              <a:t>Hayvan</a:t>
            </a:r>
            <a:r>
              <a:rPr b="0" lang="tr-TR" sz="1200" spc="-1" strike="noStrike">
                <a:solidFill>
                  <a:srgbClr val="ffffff"/>
                </a:solidFill>
                <a:latin typeface="Times New Roman"/>
              </a:rPr>
              <a:t> adlı bir üst sınıf tanımladık ve bu sınıftan Inek, Kedi ve Kopek adlı üç alt sınıf türettik. Bu alt sınıfların hepsi konuşabilmek için </a:t>
            </a:r>
            <a:r>
              <a:rPr b="1" lang="tr-TR" sz="1200" spc="-1" strike="noStrike">
                <a:solidFill>
                  <a:srgbClr val="ff0000"/>
                </a:solidFill>
                <a:latin typeface="Times New Roman"/>
              </a:rPr>
              <a:t>Konus()</a:t>
            </a:r>
            <a:r>
              <a:rPr b="0" lang="tr-TR" sz="1200" spc="-1" strike="noStrike">
                <a:solidFill>
                  <a:srgbClr val="ffffff"/>
                </a:solidFill>
                <a:latin typeface="Times New Roman"/>
              </a:rPr>
              <a:t> adlı bir metoda sahiptirler. Fakat her bir alt sınıf için bu metot aynı isimli (Konus) olmasına rağmen çağrıldığında, o anda hangi alt sınıfa ait nesneyi gösteriyorsa o şekilde konuşacaktır. </a:t>
            </a:r>
            <a:endParaRPr b="0" lang="en-US" sz="1200" spc="-1" strike="noStrike">
              <a:latin typeface="Arial"/>
            </a:endParaRPr>
          </a:p>
          <a:p>
            <a:pPr>
              <a:lnSpc>
                <a:spcPct val="100000"/>
              </a:lnSpc>
              <a:buNone/>
            </a:pPr>
            <a:endParaRPr b="0" lang="en-US" sz="1100" spc="-1" strike="noStrike">
              <a:latin typeface="Arial"/>
            </a:endParaRPr>
          </a:p>
        </p:txBody>
      </p:sp>
      <p:sp>
        <p:nvSpPr>
          <p:cNvPr id="422" name="Akış Çizelgesi: Belge 6"/>
          <p:cNvSpPr/>
          <p:nvPr/>
        </p:nvSpPr>
        <p:spPr>
          <a:xfrm>
            <a:off x="6012000" y="4212720"/>
            <a:ext cx="2102400" cy="575640"/>
          </a:xfrm>
          <a:prstGeom prst="flowChartDocument">
            <a:avLst/>
          </a:prstGeom>
          <a:solidFill>
            <a:srgbClr val="4e67c8"/>
          </a:solidFill>
          <a:ln>
            <a:solidFill>
              <a:srgbClr val="1e2e68"/>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tr-TR" sz="1400" spc="-1" strike="noStrike">
                <a:solidFill>
                  <a:srgbClr val="ffffff"/>
                </a:solidFill>
                <a:latin typeface="Times New Roman"/>
              </a:rPr>
              <a:t>Programın ekran çıktısı:</a:t>
            </a:r>
            <a:endParaRPr b="0" lang="en-US" sz="1400" spc="-1" strike="noStrike">
              <a:latin typeface="Arial"/>
            </a:endParaRPr>
          </a:p>
        </p:txBody>
      </p:sp>
      <p:pic>
        <p:nvPicPr>
          <p:cNvPr id="423" name="Picture 3" descr=""/>
          <p:cNvPicPr/>
          <p:nvPr/>
        </p:nvPicPr>
        <p:blipFill>
          <a:blip r:embed="rId1"/>
          <a:stretch/>
        </p:blipFill>
        <p:spPr>
          <a:xfrm>
            <a:off x="6473520" y="4683960"/>
            <a:ext cx="1641240" cy="11995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Başlık 1"/>
          <p:cNvSpPr/>
          <p:nvPr/>
        </p:nvSpPr>
        <p:spPr>
          <a:xfrm>
            <a:off x="107640" y="17640"/>
            <a:ext cx="8856720" cy="533160"/>
          </a:xfrm>
          <a:prstGeom prst="rect">
            <a:avLst/>
          </a:prstGeom>
          <a:solidFill>
            <a:srgbClr val="191d34"/>
          </a:solidFill>
          <a:ln w="0">
            <a:noFill/>
          </a:ln>
        </p:spPr>
        <p:style>
          <a:lnRef idx="0"/>
          <a:fillRef idx="0"/>
          <a:effectRef idx="0"/>
          <a:fontRef idx="minor"/>
        </p:style>
        <p:txBody>
          <a:bodyPr anchor="ctr">
            <a:normAutofit/>
          </a:bodyPr>
          <a:p>
            <a:pPr>
              <a:lnSpc>
                <a:spcPct val="100000"/>
              </a:lnSpc>
              <a:buNone/>
            </a:pPr>
            <a:r>
              <a:rPr b="1" lang="tr-TR" sz="2000" spc="-1" strike="noStrike">
                <a:solidFill>
                  <a:srgbClr val="ffffff"/>
                </a:solidFill>
                <a:latin typeface="Trebuchet MS"/>
              </a:rPr>
              <a:t>“</a:t>
            </a:r>
            <a:r>
              <a:rPr b="1" lang="tr-TR" sz="2000" spc="-1" strike="noStrike">
                <a:solidFill>
                  <a:srgbClr val="ffffff"/>
                </a:solidFill>
                <a:latin typeface="Trebuchet MS"/>
              </a:rPr>
              <a:t>instance of”  deyimi</a:t>
            </a:r>
            <a:endParaRPr b="0" lang="en-US" sz="2000" spc="-1" strike="noStrike">
              <a:latin typeface="Arial"/>
            </a:endParaRPr>
          </a:p>
        </p:txBody>
      </p:sp>
      <p:sp>
        <p:nvSpPr>
          <p:cNvPr id="425" name="Dikdörtgen 3"/>
          <p:cNvSpPr/>
          <p:nvPr/>
        </p:nvSpPr>
        <p:spPr>
          <a:xfrm>
            <a:off x="107640" y="541440"/>
            <a:ext cx="8856720" cy="154980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0" lang="tr-TR" sz="1600" spc="-1" strike="noStrike">
                <a:solidFill>
                  <a:srgbClr val="000000"/>
                </a:solidFill>
                <a:latin typeface="Times New Roman"/>
              </a:rPr>
              <a:t>Bu komut, herhangi bir nesnenin belirtilen sınıfa ait olup olmadığını kontrol / test eder. Örnek vermek gerekirse biraz önceki uygulamada hayvanlara ait a dizisinde </a:t>
            </a:r>
            <a:r>
              <a:rPr b="0" i="1" lang="tr-TR" sz="1600" spc="-1" strike="noStrike">
                <a:solidFill>
                  <a:srgbClr val="000000"/>
                </a:solidFill>
                <a:latin typeface="Times New Roman"/>
              </a:rPr>
              <a:t>“Bu hayvan köpek sınıfına mı ait?”  sorgusunu aşağıdaki kod satırı ile yapabiliriz.</a:t>
            </a:r>
            <a:endParaRPr b="0" lang="en-US" sz="1600" spc="-1" strike="noStrike">
              <a:latin typeface="Arial"/>
            </a:endParaRPr>
          </a:p>
          <a:p>
            <a:pPr algn="just">
              <a:lnSpc>
                <a:spcPct val="150000"/>
              </a:lnSpc>
              <a:buNone/>
            </a:pPr>
            <a:r>
              <a:rPr b="0" i="1" lang="tr-TR" sz="1600" spc="-1" strike="noStrike">
                <a:solidFill>
                  <a:srgbClr val="000000"/>
                </a:solidFill>
                <a:latin typeface="Times New Roman"/>
              </a:rPr>
              <a:t> </a:t>
            </a:r>
            <a:r>
              <a:rPr b="0" i="1" lang="tr-TR" sz="1600" spc="-1" strike="noStrike">
                <a:solidFill>
                  <a:srgbClr val="000000"/>
                </a:solidFill>
                <a:latin typeface="Times New Roman"/>
              </a:rPr>
              <a:t>	</a:t>
            </a:r>
            <a:r>
              <a:rPr b="0" i="1" lang="tr-TR" sz="1600" spc="-1" strike="noStrike">
                <a:solidFill>
                  <a:srgbClr val="000000"/>
                </a:solidFill>
                <a:latin typeface="Times New Roman"/>
              </a:rPr>
              <a:t>	</a:t>
            </a:r>
            <a:r>
              <a:rPr b="1" lang="tr-TR" sz="1600" spc="-1" strike="noStrike">
                <a:solidFill>
                  <a:srgbClr val="7f0055"/>
                </a:solidFill>
                <a:latin typeface="Times New Roman"/>
                <a:ea typeface="Times New Roman"/>
              </a:rPr>
              <a:t>if</a:t>
            </a:r>
            <a:r>
              <a:rPr b="0" lang="tr-TR" sz="1600" spc="-1" strike="noStrike">
                <a:solidFill>
                  <a:srgbClr val="000000"/>
                </a:solidFill>
                <a:latin typeface="Times New Roman"/>
                <a:ea typeface="Times New Roman"/>
              </a:rPr>
              <a:t> (a[sira] </a:t>
            </a:r>
            <a:r>
              <a:rPr b="1" lang="tr-TR" sz="1600" spc="-1" strike="noStrike">
                <a:solidFill>
                  <a:srgbClr val="7f0055"/>
                </a:solidFill>
                <a:latin typeface="Times New Roman"/>
                <a:ea typeface="Times New Roman"/>
              </a:rPr>
              <a:t>instanceof</a:t>
            </a:r>
            <a:r>
              <a:rPr b="0" lang="tr-TR" sz="1600" spc="-1" strike="noStrike">
                <a:solidFill>
                  <a:srgbClr val="000000"/>
                </a:solidFill>
                <a:latin typeface="Times New Roman"/>
                <a:ea typeface="Times New Roman"/>
              </a:rPr>
              <a:t> Kopek) </a:t>
            </a:r>
            <a:endParaRPr b="0" lang="en-US" sz="1600" spc="-1" strike="noStrike">
              <a:latin typeface="Arial"/>
            </a:endParaRPr>
          </a:p>
        </p:txBody>
      </p:sp>
      <p:sp>
        <p:nvSpPr>
          <p:cNvPr id="426" name="Dikdörtgen 4"/>
          <p:cNvSpPr/>
          <p:nvPr/>
        </p:nvSpPr>
        <p:spPr>
          <a:xfrm>
            <a:off x="251640" y="2039400"/>
            <a:ext cx="8568720" cy="427572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tr-TR" sz="1400" spc="-1" strike="noStrike">
                <a:solidFill>
                  <a:srgbClr val="000000"/>
                </a:solidFill>
                <a:latin typeface="Times New Roman"/>
              </a:rPr>
              <a:t>Örnek. </a:t>
            </a:r>
            <a:r>
              <a:rPr b="0" lang="tr-TR" sz="1400" spc="-1" strike="noStrike">
                <a:solidFill>
                  <a:srgbClr val="000000"/>
                </a:solidFill>
                <a:latin typeface="Times New Roman"/>
              </a:rPr>
              <a:t> Bir önceki slayttaki örneğimizdeki programın Ana Program kısmını aşağıdaki şekilde değiştirirsek</a:t>
            </a:r>
            <a:r>
              <a:rPr b="0" lang="tr-TR" sz="1400" spc="-1" strike="noStrike">
                <a:solidFill>
                  <a:srgbClr val="000000"/>
                </a:solidFill>
                <a:latin typeface="Trebuchet MS"/>
              </a:rPr>
              <a:t>;</a:t>
            </a:r>
            <a:endParaRPr b="0" lang="en-US" sz="1400" spc="-1" strike="noStrike">
              <a:latin typeface="Arial"/>
            </a:endParaRPr>
          </a:p>
          <a:p>
            <a:pPr>
              <a:lnSpc>
                <a:spcPct val="150000"/>
              </a:lnSpc>
              <a:buNone/>
            </a:pPr>
            <a:r>
              <a:rPr b="0" lang="tr-TR" sz="1400" spc="-1" strike="noStrike">
                <a:solidFill>
                  <a:srgbClr val="000000"/>
                </a:solidFill>
                <a:latin typeface="Trebuchet MS"/>
              </a:rPr>
              <a:t> </a:t>
            </a:r>
            <a:r>
              <a:rPr b="1" lang="tr-TR" sz="1400" spc="-1" strike="noStrike">
                <a:solidFill>
                  <a:srgbClr val="7f0055"/>
                </a:solidFill>
                <a:latin typeface="Courier New"/>
                <a:ea typeface="Times New Roman"/>
              </a:rPr>
              <a:t>class</a:t>
            </a:r>
            <a:r>
              <a:rPr b="0" lang="tr-TR" sz="1400" spc="-1" strike="noStrike">
                <a:solidFill>
                  <a:srgbClr val="000000"/>
                </a:solidFill>
                <a:latin typeface="Courier New"/>
                <a:ea typeface="Times New Roman"/>
              </a:rPr>
              <a:t> Alem  </a:t>
            </a:r>
            <a:r>
              <a:rPr b="0" lang="tr-TR" sz="1400" spc="-1" strike="noStrike">
                <a:solidFill>
                  <a:srgbClr val="000000"/>
                </a:solidFill>
                <a:latin typeface="Trebuchet MS"/>
                <a:ea typeface="Times New Roman"/>
              </a:rPr>
              <a:t>{</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1" lang="tr-TR" sz="1400" spc="-1" strike="noStrike">
                <a:solidFill>
                  <a:srgbClr val="7f0055"/>
                </a:solidFill>
                <a:latin typeface="Courier New"/>
                <a:ea typeface="Times New Roman"/>
              </a:rPr>
              <a:t>public</a:t>
            </a:r>
            <a:r>
              <a:rPr b="0" lang="tr-TR" sz="1400" spc="-1" strike="noStrike">
                <a:solidFill>
                  <a:srgbClr val="000000"/>
                </a:solidFill>
                <a:latin typeface="Courier New"/>
                <a:ea typeface="Times New Roman"/>
              </a:rPr>
              <a:t> </a:t>
            </a:r>
            <a:r>
              <a:rPr b="1" lang="tr-TR" sz="1400" spc="-1" strike="noStrike">
                <a:solidFill>
                  <a:srgbClr val="7f0055"/>
                </a:solidFill>
                <a:latin typeface="Courier New"/>
                <a:ea typeface="Times New Roman"/>
              </a:rPr>
              <a:t>static</a:t>
            </a:r>
            <a:r>
              <a:rPr b="0" lang="tr-TR" sz="1400" spc="-1" strike="noStrike">
                <a:solidFill>
                  <a:srgbClr val="000000"/>
                </a:solidFill>
                <a:latin typeface="Courier New"/>
                <a:ea typeface="Times New Roman"/>
              </a:rPr>
              <a:t> </a:t>
            </a:r>
            <a:r>
              <a:rPr b="1" lang="tr-TR" sz="1400" spc="-1" strike="noStrike">
                <a:solidFill>
                  <a:srgbClr val="7f0055"/>
                </a:solidFill>
                <a:latin typeface="Courier New"/>
                <a:ea typeface="Times New Roman"/>
              </a:rPr>
              <a:t>void</a:t>
            </a:r>
            <a:r>
              <a:rPr b="0" lang="tr-TR" sz="1400" spc="-1" strike="noStrike">
                <a:solidFill>
                  <a:srgbClr val="000000"/>
                </a:solidFill>
                <a:latin typeface="Courier New"/>
                <a:ea typeface="Times New Roman"/>
              </a:rPr>
              <a:t> main (String[ ] args) </a:t>
            </a:r>
            <a:r>
              <a:rPr b="0" lang="tr-TR" sz="1400" spc="-1" strike="noStrike">
                <a:solidFill>
                  <a:srgbClr val="000000"/>
                </a:solidFill>
                <a:latin typeface="Trebuchet MS"/>
                <a:ea typeface="Times New Roman"/>
              </a:rPr>
              <a:t>{</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Hayvan[ ] a = </a:t>
            </a:r>
            <a:r>
              <a:rPr b="1" lang="tr-TR" sz="1400" spc="-1" strike="noStrike">
                <a:solidFill>
                  <a:srgbClr val="7f0055"/>
                </a:solidFill>
                <a:latin typeface="Courier New"/>
                <a:ea typeface="Times New Roman"/>
              </a:rPr>
              <a:t>new</a:t>
            </a:r>
            <a:r>
              <a:rPr b="0" lang="tr-TR" sz="1400" spc="-1" strike="noStrike">
                <a:solidFill>
                  <a:srgbClr val="000000"/>
                </a:solidFill>
                <a:latin typeface="Courier New"/>
                <a:ea typeface="Times New Roman"/>
              </a:rPr>
              <a:t> Hayvan[3];</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1" lang="tr-TR" sz="1400" spc="-1" strike="noStrike">
                <a:solidFill>
                  <a:srgbClr val="7f0055"/>
                </a:solidFill>
                <a:latin typeface="Courier New"/>
                <a:ea typeface="Times New Roman"/>
              </a:rPr>
              <a:t>int</a:t>
            </a:r>
            <a:r>
              <a:rPr b="0" lang="tr-TR" sz="1400" spc="-1" strike="noStrike">
                <a:solidFill>
                  <a:srgbClr val="000000"/>
                </a:solidFill>
                <a:latin typeface="Courier New"/>
                <a:ea typeface="Times New Roman"/>
              </a:rPr>
              <a:t> sira;</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a[0] = </a:t>
            </a:r>
            <a:r>
              <a:rPr b="1" lang="tr-TR" sz="1400" spc="-1" strike="noStrike">
                <a:solidFill>
                  <a:srgbClr val="7f0055"/>
                </a:solidFill>
                <a:latin typeface="Courier New"/>
                <a:ea typeface="Times New Roman"/>
              </a:rPr>
              <a:t>new</a:t>
            </a:r>
            <a:r>
              <a:rPr b="0" lang="tr-TR" sz="1400" spc="-1" strike="noStrike">
                <a:solidFill>
                  <a:srgbClr val="000000"/>
                </a:solidFill>
                <a:latin typeface="Courier New"/>
                <a:ea typeface="Times New Roman"/>
              </a:rPr>
              <a:t> Kedi();</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a[1] = </a:t>
            </a:r>
            <a:r>
              <a:rPr b="1" lang="tr-TR" sz="1400" spc="-1" strike="noStrike">
                <a:solidFill>
                  <a:srgbClr val="7f0055"/>
                </a:solidFill>
                <a:latin typeface="Courier New"/>
                <a:ea typeface="Times New Roman"/>
              </a:rPr>
              <a:t>new</a:t>
            </a:r>
            <a:r>
              <a:rPr b="0" lang="tr-TR" sz="1400" spc="-1" strike="noStrike">
                <a:solidFill>
                  <a:srgbClr val="000000"/>
                </a:solidFill>
                <a:latin typeface="Courier New"/>
                <a:ea typeface="Times New Roman"/>
              </a:rPr>
              <a:t> Kopek();</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a[2] = </a:t>
            </a:r>
            <a:r>
              <a:rPr b="1" lang="tr-TR" sz="1400" spc="-1" strike="noStrike">
                <a:solidFill>
                  <a:srgbClr val="7f0055"/>
                </a:solidFill>
                <a:latin typeface="Courier New"/>
                <a:ea typeface="Times New Roman"/>
              </a:rPr>
              <a:t>new</a:t>
            </a:r>
            <a:r>
              <a:rPr b="0" lang="tr-TR" sz="1400" spc="-1" strike="noStrike">
                <a:solidFill>
                  <a:srgbClr val="000000"/>
                </a:solidFill>
                <a:latin typeface="Courier New"/>
                <a:ea typeface="Times New Roman"/>
              </a:rPr>
              <a:t> Inek();</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1" lang="tr-TR" sz="1400" spc="-1" strike="noStrike">
                <a:solidFill>
                  <a:srgbClr val="7f0055"/>
                </a:solidFill>
                <a:latin typeface="Courier New"/>
                <a:ea typeface="Times New Roman"/>
              </a:rPr>
              <a:t>for</a:t>
            </a:r>
            <a:r>
              <a:rPr b="0" lang="tr-TR" sz="1400" spc="-1" strike="noStrike">
                <a:solidFill>
                  <a:srgbClr val="000000"/>
                </a:solidFill>
                <a:latin typeface="Courier New"/>
                <a:ea typeface="Times New Roman"/>
              </a:rPr>
              <a:t> (sira=0; indis &lt; 3;  sira++) {</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a[sira].Konus();</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1" lang="tr-TR" sz="1400" spc="-1" strike="noStrike">
                <a:solidFill>
                  <a:srgbClr val="7f0055"/>
                </a:solidFill>
                <a:latin typeface="Courier New"/>
                <a:ea typeface="Times New Roman"/>
              </a:rPr>
              <a:t>if</a:t>
            </a:r>
            <a:r>
              <a:rPr b="0" lang="tr-TR" sz="1400" spc="-1" strike="noStrike">
                <a:solidFill>
                  <a:srgbClr val="000000"/>
                </a:solidFill>
                <a:latin typeface="Courier New"/>
                <a:ea typeface="Times New Roman"/>
              </a:rPr>
              <a:t> (a[sira] </a:t>
            </a:r>
            <a:r>
              <a:rPr b="1" lang="tr-TR" sz="1400" spc="-1" strike="noStrike">
                <a:solidFill>
                  <a:srgbClr val="7f0055"/>
                </a:solidFill>
                <a:latin typeface="Courier New"/>
                <a:ea typeface="Times New Roman"/>
              </a:rPr>
              <a:t>instanceof</a:t>
            </a:r>
            <a:r>
              <a:rPr b="0" lang="tr-TR" sz="1400" spc="-1" strike="noStrike">
                <a:solidFill>
                  <a:srgbClr val="000000"/>
                </a:solidFill>
                <a:latin typeface="Courier New"/>
                <a:ea typeface="Times New Roman"/>
              </a:rPr>
              <a:t> Kopek)</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System.</a:t>
            </a:r>
            <a:r>
              <a:rPr b="0" i="1" lang="tr-TR" sz="1400" spc="-1" strike="noStrike">
                <a:solidFill>
                  <a:srgbClr val="0000c0"/>
                </a:solidFill>
                <a:latin typeface="Courier New"/>
                <a:ea typeface="Times New Roman"/>
              </a:rPr>
              <a:t>out</a:t>
            </a:r>
            <a:r>
              <a:rPr b="0" lang="tr-TR" sz="1400" spc="-1" strike="noStrike">
                <a:solidFill>
                  <a:srgbClr val="000000"/>
                </a:solidFill>
                <a:latin typeface="Courier New"/>
                <a:ea typeface="Times New Roman"/>
              </a:rPr>
              <a:t>.println(</a:t>
            </a:r>
            <a:r>
              <a:rPr b="0" lang="tr-TR" sz="1400" spc="-1" strike="noStrike">
                <a:solidFill>
                  <a:srgbClr val="2a00ff"/>
                </a:solidFill>
                <a:latin typeface="Courier New"/>
                <a:ea typeface="Times New Roman"/>
              </a:rPr>
              <a:t>"... köpektir"</a:t>
            </a:r>
            <a:r>
              <a:rPr b="0" lang="tr-TR" sz="1400" spc="-1" strike="noStrike">
                <a:solidFill>
                  <a:srgbClr val="000000"/>
                </a:solidFill>
                <a:latin typeface="Courier New"/>
                <a:ea typeface="Times New Roman"/>
              </a:rPr>
              <a:t>);  </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endParaRPr b="0" lang="en-US" sz="1400" spc="-1" strike="noStrike">
              <a:latin typeface="Arial"/>
            </a:endParaRPr>
          </a:p>
          <a:p>
            <a:pPr>
              <a:lnSpc>
                <a:spcPct val="100000"/>
              </a:lnSpc>
              <a:buNone/>
            </a:pPr>
            <a:r>
              <a:rPr b="0" lang="tr-TR" sz="1600" spc="-1" strike="noStrike">
                <a:solidFill>
                  <a:srgbClr val="000000"/>
                </a:solidFill>
                <a:latin typeface="Trebuchet MS"/>
                <a:ea typeface="Times New Roman"/>
              </a:rPr>
              <a:t>} }</a:t>
            </a:r>
            <a:endParaRPr b="0" lang="en-US" sz="1600" spc="-1" strike="noStrike">
              <a:latin typeface="Arial"/>
            </a:endParaRPr>
          </a:p>
          <a:p>
            <a:pPr algn="just">
              <a:lnSpc>
                <a:spcPct val="150000"/>
              </a:lnSpc>
              <a:buNone/>
            </a:pPr>
            <a:endParaRPr b="0" lang="en-US" sz="1400" spc="-1" strike="noStrike">
              <a:latin typeface="Arial"/>
            </a:endParaRPr>
          </a:p>
          <a:p>
            <a:pPr algn="just">
              <a:lnSpc>
                <a:spcPct val="150000"/>
              </a:lnSpc>
              <a:buNone/>
            </a:pPr>
            <a:r>
              <a:rPr b="0" lang="tr-TR" sz="1400" spc="-1" strike="noStrike">
                <a:solidFill>
                  <a:srgbClr val="002060"/>
                </a:solidFill>
                <a:latin typeface="Times New Roman"/>
                <a:ea typeface="Times New Roman"/>
              </a:rPr>
              <a:t>Dizideki bütün hayvanlar { Konus() metotuna sahip olanlar } ses çıkarabilir ama programımız Kopek sınıfına ait hayvan sesinin altına ("köpektir") mesajını yazacaktır. </a:t>
            </a:r>
            <a:endParaRPr b="0" lang="en-US" sz="1400" spc="-1" strike="noStrike">
              <a:latin typeface="Arial"/>
            </a:endParaRPr>
          </a:p>
        </p:txBody>
      </p:sp>
      <p:sp>
        <p:nvSpPr>
          <p:cNvPr id="427" name="Düz Bağlayıcı 6"/>
          <p:cNvSpPr/>
          <p:nvPr/>
        </p:nvSpPr>
        <p:spPr>
          <a:xfrm>
            <a:off x="323280" y="2464560"/>
            <a:ext cx="6336720" cy="360"/>
          </a:xfrm>
          <a:prstGeom prst="line">
            <a:avLst/>
          </a:prstGeom>
          <a:ln>
            <a:solidFill>
              <a:srgbClr val="4e67c8"/>
            </a:solidFill>
            <a:round/>
          </a:ln>
        </p:spPr>
        <p:style>
          <a:lnRef idx="1">
            <a:schemeClr val="accent1"/>
          </a:lnRef>
          <a:fillRef idx="0">
            <a:schemeClr val="accent1"/>
          </a:fillRef>
          <a:effectRef idx="0">
            <a:schemeClr val="accent1"/>
          </a:effectRef>
          <a:fontRef idx="minor"/>
        </p:style>
      </p:sp>
      <p:sp>
        <p:nvSpPr>
          <p:cNvPr id="428" name="Düz Bağlayıcı 7"/>
          <p:cNvSpPr/>
          <p:nvPr/>
        </p:nvSpPr>
        <p:spPr>
          <a:xfrm>
            <a:off x="251280" y="5445000"/>
            <a:ext cx="6336720" cy="360"/>
          </a:xfrm>
          <a:prstGeom prst="line">
            <a:avLst/>
          </a:prstGeom>
          <a:ln>
            <a:solidFill>
              <a:srgbClr val="4e67c8"/>
            </a:solidFill>
            <a:round/>
          </a:ln>
        </p:spPr>
        <p:style>
          <a:lnRef idx="1">
            <a:schemeClr val="accent1"/>
          </a:lnRef>
          <a:fillRef idx="0">
            <a:schemeClr val="accent1"/>
          </a:fillRef>
          <a:effectRef idx="0">
            <a:schemeClr val="accent1"/>
          </a:effectRef>
          <a:fontRef idx="minor"/>
        </p:style>
      </p:sp>
      <p:grpSp>
        <p:nvGrpSpPr>
          <p:cNvPr id="429" name="Group 17"/>
          <p:cNvGrpSpPr/>
          <p:nvPr/>
        </p:nvGrpSpPr>
        <p:grpSpPr>
          <a:xfrm>
            <a:off x="100800" y="5724000"/>
            <a:ext cx="111960" cy="542160"/>
            <a:chOff x="100800" y="5724000"/>
            <a:chExt cx="111960" cy="542160"/>
          </a:xfrm>
        </p:grpSpPr>
        <p:sp>
          <p:nvSpPr>
            <p:cNvPr id="430" name="Freeform 21"/>
            <p:cNvSpPr/>
            <p:nvPr/>
          </p:nvSpPr>
          <p:spPr>
            <a:xfrm>
              <a:off x="100800" y="5724000"/>
              <a:ext cx="108360" cy="380520"/>
            </a:xfrm>
            <a:custGeom>
              <a:avLst/>
              <a:gdLst/>
              <a:ahLst/>
              <a:rect l="l" t="t" r="r" b="b"/>
              <a:pathLst>
                <a:path w="458" h="1602">
                  <a:moveTo>
                    <a:pt x="268" y="1602"/>
                  </a:moveTo>
                  <a:lnTo>
                    <a:pt x="192" y="1602"/>
                  </a:lnTo>
                  <a:lnTo>
                    <a:pt x="186" y="1580"/>
                  </a:lnTo>
                  <a:lnTo>
                    <a:pt x="184" y="1559"/>
                  </a:lnTo>
                  <a:lnTo>
                    <a:pt x="180" y="1536"/>
                  </a:lnTo>
                  <a:lnTo>
                    <a:pt x="179" y="1515"/>
                  </a:lnTo>
                  <a:lnTo>
                    <a:pt x="173" y="1492"/>
                  </a:lnTo>
                  <a:lnTo>
                    <a:pt x="171" y="1471"/>
                  </a:lnTo>
                  <a:lnTo>
                    <a:pt x="167" y="1448"/>
                  </a:lnTo>
                  <a:lnTo>
                    <a:pt x="165" y="1427"/>
                  </a:lnTo>
                  <a:lnTo>
                    <a:pt x="161" y="1405"/>
                  </a:lnTo>
                  <a:lnTo>
                    <a:pt x="160" y="1384"/>
                  </a:lnTo>
                  <a:lnTo>
                    <a:pt x="156" y="1361"/>
                  </a:lnTo>
                  <a:lnTo>
                    <a:pt x="154" y="1340"/>
                  </a:lnTo>
                  <a:lnTo>
                    <a:pt x="150" y="1317"/>
                  </a:lnTo>
                  <a:lnTo>
                    <a:pt x="148" y="1296"/>
                  </a:lnTo>
                  <a:lnTo>
                    <a:pt x="144" y="1273"/>
                  </a:lnTo>
                  <a:lnTo>
                    <a:pt x="142" y="1254"/>
                  </a:lnTo>
                  <a:lnTo>
                    <a:pt x="137" y="1232"/>
                  </a:lnTo>
                  <a:lnTo>
                    <a:pt x="135" y="1211"/>
                  </a:lnTo>
                  <a:lnTo>
                    <a:pt x="131" y="1188"/>
                  </a:lnTo>
                  <a:lnTo>
                    <a:pt x="129" y="1167"/>
                  </a:lnTo>
                  <a:lnTo>
                    <a:pt x="125" y="1144"/>
                  </a:lnTo>
                  <a:lnTo>
                    <a:pt x="123" y="1123"/>
                  </a:lnTo>
                  <a:lnTo>
                    <a:pt x="122" y="1101"/>
                  </a:lnTo>
                  <a:lnTo>
                    <a:pt x="120" y="1082"/>
                  </a:lnTo>
                  <a:lnTo>
                    <a:pt x="114" y="1059"/>
                  </a:lnTo>
                  <a:lnTo>
                    <a:pt x="112" y="1038"/>
                  </a:lnTo>
                  <a:lnTo>
                    <a:pt x="108" y="1015"/>
                  </a:lnTo>
                  <a:lnTo>
                    <a:pt x="106" y="994"/>
                  </a:lnTo>
                  <a:lnTo>
                    <a:pt x="103" y="971"/>
                  </a:lnTo>
                  <a:lnTo>
                    <a:pt x="101" y="950"/>
                  </a:lnTo>
                  <a:lnTo>
                    <a:pt x="97" y="928"/>
                  </a:lnTo>
                  <a:lnTo>
                    <a:pt x="95" y="909"/>
                  </a:lnTo>
                  <a:lnTo>
                    <a:pt x="89" y="886"/>
                  </a:lnTo>
                  <a:lnTo>
                    <a:pt x="87" y="865"/>
                  </a:lnTo>
                  <a:lnTo>
                    <a:pt x="84" y="842"/>
                  </a:lnTo>
                  <a:lnTo>
                    <a:pt x="82" y="821"/>
                  </a:lnTo>
                  <a:lnTo>
                    <a:pt x="78" y="798"/>
                  </a:lnTo>
                  <a:lnTo>
                    <a:pt x="78" y="777"/>
                  </a:lnTo>
                  <a:lnTo>
                    <a:pt x="74" y="755"/>
                  </a:lnTo>
                  <a:lnTo>
                    <a:pt x="72" y="734"/>
                  </a:lnTo>
                  <a:lnTo>
                    <a:pt x="66" y="711"/>
                  </a:lnTo>
                  <a:lnTo>
                    <a:pt x="65" y="690"/>
                  </a:lnTo>
                  <a:lnTo>
                    <a:pt x="61" y="667"/>
                  </a:lnTo>
                  <a:lnTo>
                    <a:pt x="59" y="646"/>
                  </a:lnTo>
                  <a:lnTo>
                    <a:pt x="55" y="623"/>
                  </a:lnTo>
                  <a:lnTo>
                    <a:pt x="53" y="603"/>
                  </a:lnTo>
                  <a:lnTo>
                    <a:pt x="49" y="580"/>
                  </a:lnTo>
                  <a:lnTo>
                    <a:pt x="47" y="561"/>
                  </a:lnTo>
                  <a:lnTo>
                    <a:pt x="44" y="538"/>
                  </a:lnTo>
                  <a:lnTo>
                    <a:pt x="40" y="517"/>
                  </a:lnTo>
                  <a:lnTo>
                    <a:pt x="36" y="494"/>
                  </a:lnTo>
                  <a:lnTo>
                    <a:pt x="36" y="473"/>
                  </a:lnTo>
                  <a:lnTo>
                    <a:pt x="32" y="450"/>
                  </a:lnTo>
                  <a:lnTo>
                    <a:pt x="30" y="430"/>
                  </a:lnTo>
                  <a:lnTo>
                    <a:pt x="27" y="407"/>
                  </a:lnTo>
                  <a:lnTo>
                    <a:pt x="25" y="388"/>
                  </a:lnTo>
                  <a:lnTo>
                    <a:pt x="21" y="365"/>
                  </a:lnTo>
                  <a:lnTo>
                    <a:pt x="19" y="344"/>
                  </a:lnTo>
                  <a:lnTo>
                    <a:pt x="15" y="321"/>
                  </a:lnTo>
                  <a:lnTo>
                    <a:pt x="13" y="302"/>
                  </a:lnTo>
                  <a:lnTo>
                    <a:pt x="9" y="279"/>
                  </a:lnTo>
                  <a:lnTo>
                    <a:pt x="8" y="258"/>
                  </a:lnTo>
                  <a:lnTo>
                    <a:pt x="4" y="236"/>
                  </a:lnTo>
                  <a:lnTo>
                    <a:pt x="2" y="217"/>
                  </a:lnTo>
                  <a:lnTo>
                    <a:pt x="0" y="205"/>
                  </a:lnTo>
                  <a:lnTo>
                    <a:pt x="0" y="194"/>
                  </a:lnTo>
                  <a:lnTo>
                    <a:pt x="0" y="182"/>
                  </a:lnTo>
                  <a:lnTo>
                    <a:pt x="2" y="175"/>
                  </a:lnTo>
                  <a:lnTo>
                    <a:pt x="6" y="154"/>
                  </a:lnTo>
                  <a:lnTo>
                    <a:pt x="13" y="135"/>
                  </a:lnTo>
                  <a:lnTo>
                    <a:pt x="15" y="125"/>
                  </a:lnTo>
                  <a:lnTo>
                    <a:pt x="19" y="116"/>
                  </a:lnTo>
                  <a:lnTo>
                    <a:pt x="25" y="106"/>
                  </a:lnTo>
                  <a:lnTo>
                    <a:pt x="30" y="97"/>
                  </a:lnTo>
                  <a:lnTo>
                    <a:pt x="40" y="82"/>
                  </a:lnTo>
                  <a:lnTo>
                    <a:pt x="57" y="67"/>
                  </a:lnTo>
                  <a:lnTo>
                    <a:pt x="63" y="57"/>
                  </a:lnTo>
                  <a:lnTo>
                    <a:pt x="70" y="49"/>
                  </a:lnTo>
                  <a:lnTo>
                    <a:pt x="78" y="44"/>
                  </a:lnTo>
                  <a:lnTo>
                    <a:pt x="87" y="38"/>
                  </a:lnTo>
                  <a:lnTo>
                    <a:pt x="95" y="32"/>
                  </a:lnTo>
                  <a:lnTo>
                    <a:pt x="106" y="27"/>
                  </a:lnTo>
                  <a:lnTo>
                    <a:pt x="118" y="21"/>
                  </a:lnTo>
                  <a:lnTo>
                    <a:pt x="127" y="17"/>
                  </a:lnTo>
                  <a:lnTo>
                    <a:pt x="139" y="11"/>
                  </a:lnTo>
                  <a:lnTo>
                    <a:pt x="150" y="8"/>
                  </a:lnTo>
                  <a:lnTo>
                    <a:pt x="161" y="4"/>
                  </a:lnTo>
                  <a:lnTo>
                    <a:pt x="175" y="2"/>
                  </a:lnTo>
                  <a:lnTo>
                    <a:pt x="186" y="0"/>
                  </a:lnTo>
                  <a:lnTo>
                    <a:pt x="201" y="0"/>
                  </a:lnTo>
                  <a:lnTo>
                    <a:pt x="215" y="0"/>
                  </a:lnTo>
                  <a:lnTo>
                    <a:pt x="232" y="0"/>
                  </a:lnTo>
                  <a:lnTo>
                    <a:pt x="247" y="0"/>
                  </a:lnTo>
                  <a:lnTo>
                    <a:pt x="260" y="0"/>
                  </a:lnTo>
                  <a:lnTo>
                    <a:pt x="275" y="2"/>
                  </a:lnTo>
                  <a:lnTo>
                    <a:pt x="289" y="2"/>
                  </a:lnTo>
                  <a:lnTo>
                    <a:pt x="302" y="4"/>
                  </a:lnTo>
                  <a:lnTo>
                    <a:pt x="315" y="8"/>
                  </a:lnTo>
                  <a:lnTo>
                    <a:pt x="327" y="13"/>
                  </a:lnTo>
                  <a:lnTo>
                    <a:pt x="338" y="19"/>
                  </a:lnTo>
                  <a:lnTo>
                    <a:pt x="348" y="25"/>
                  </a:lnTo>
                  <a:lnTo>
                    <a:pt x="359" y="30"/>
                  </a:lnTo>
                  <a:lnTo>
                    <a:pt x="369" y="36"/>
                  </a:lnTo>
                  <a:lnTo>
                    <a:pt x="376" y="44"/>
                  </a:lnTo>
                  <a:lnTo>
                    <a:pt x="384" y="48"/>
                  </a:lnTo>
                  <a:lnTo>
                    <a:pt x="391" y="57"/>
                  </a:lnTo>
                  <a:lnTo>
                    <a:pt x="399" y="65"/>
                  </a:lnTo>
                  <a:lnTo>
                    <a:pt x="408" y="76"/>
                  </a:lnTo>
                  <a:lnTo>
                    <a:pt x="416" y="91"/>
                  </a:lnTo>
                  <a:lnTo>
                    <a:pt x="428" y="110"/>
                  </a:lnTo>
                  <a:lnTo>
                    <a:pt x="431" y="120"/>
                  </a:lnTo>
                  <a:lnTo>
                    <a:pt x="437" y="129"/>
                  </a:lnTo>
                  <a:lnTo>
                    <a:pt x="441" y="139"/>
                  </a:lnTo>
                  <a:lnTo>
                    <a:pt x="445" y="150"/>
                  </a:lnTo>
                  <a:lnTo>
                    <a:pt x="447" y="160"/>
                  </a:lnTo>
                  <a:lnTo>
                    <a:pt x="448" y="171"/>
                  </a:lnTo>
                  <a:lnTo>
                    <a:pt x="450" y="181"/>
                  </a:lnTo>
                  <a:lnTo>
                    <a:pt x="454" y="192"/>
                  </a:lnTo>
                  <a:lnTo>
                    <a:pt x="454" y="201"/>
                  </a:lnTo>
                  <a:lnTo>
                    <a:pt x="456" y="213"/>
                  </a:lnTo>
                  <a:lnTo>
                    <a:pt x="456" y="222"/>
                  </a:lnTo>
                  <a:lnTo>
                    <a:pt x="458" y="234"/>
                  </a:lnTo>
                  <a:lnTo>
                    <a:pt x="452" y="255"/>
                  </a:lnTo>
                  <a:lnTo>
                    <a:pt x="450" y="276"/>
                  </a:lnTo>
                  <a:lnTo>
                    <a:pt x="447" y="297"/>
                  </a:lnTo>
                  <a:lnTo>
                    <a:pt x="445" y="317"/>
                  </a:lnTo>
                  <a:lnTo>
                    <a:pt x="439" y="338"/>
                  </a:lnTo>
                  <a:lnTo>
                    <a:pt x="437" y="359"/>
                  </a:lnTo>
                  <a:lnTo>
                    <a:pt x="433" y="382"/>
                  </a:lnTo>
                  <a:lnTo>
                    <a:pt x="431" y="403"/>
                  </a:lnTo>
                  <a:lnTo>
                    <a:pt x="428" y="424"/>
                  </a:lnTo>
                  <a:lnTo>
                    <a:pt x="426" y="445"/>
                  </a:lnTo>
                  <a:lnTo>
                    <a:pt x="422" y="468"/>
                  </a:lnTo>
                  <a:lnTo>
                    <a:pt x="420" y="488"/>
                  </a:lnTo>
                  <a:lnTo>
                    <a:pt x="416" y="509"/>
                  </a:lnTo>
                  <a:lnTo>
                    <a:pt x="414" y="530"/>
                  </a:lnTo>
                  <a:lnTo>
                    <a:pt x="412" y="553"/>
                  </a:lnTo>
                  <a:lnTo>
                    <a:pt x="410" y="574"/>
                  </a:lnTo>
                  <a:lnTo>
                    <a:pt x="405" y="595"/>
                  </a:lnTo>
                  <a:lnTo>
                    <a:pt x="403" y="616"/>
                  </a:lnTo>
                  <a:lnTo>
                    <a:pt x="399" y="637"/>
                  </a:lnTo>
                  <a:lnTo>
                    <a:pt x="397" y="658"/>
                  </a:lnTo>
                  <a:lnTo>
                    <a:pt x="391" y="680"/>
                  </a:lnTo>
                  <a:lnTo>
                    <a:pt x="389" y="701"/>
                  </a:lnTo>
                  <a:lnTo>
                    <a:pt x="386" y="724"/>
                  </a:lnTo>
                  <a:lnTo>
                    <a:pt x="384" y="745"/>
                  </a:lnTo>
                  <a:lnTo>
                    <a:pt x="380" y="766"/>
                  </a:lnTo>
                  <a:lnTo>
                    <a:pt x="378" y="787"/>
                  </a:lnTo>
                  <a:lnTo>
                    <a:pt x="374" y="808"/>
                  </a:lnTo>
                  <a:lnTo>
                    <a:pt x="374" y="829"/>
                  </a:lnTo>
                  <a:lnTo>
                    <a:pt x="370" y="852"/>
                  </a:lnTo>
                  <a:lnTo>
                    <a:pt x="369" y="872"/>
                  </a:lnTo>
                  <a:lnTo>
                    <a:pt x="365" y="895"/>
                  </a:lnTo>
                  <a:lnTo>
                    <a:pt x="363" y="916"/>
                  </a:lnTo>
                  <a:lnTo>
                    <a:pt x="357" y="937"/>
                  </a:lnTo>
                  <a:lnTo>
                    <a:pt x="355" y="960"/>
                  </a:lnTo>
                  <a:lnTo>
                    <a:pt x="351" y="979"/>
                  </a:lnTo>
                  <a:lnTo>
                    <a:pt x="350" y="1002"/>
                  </a:lnTo>
                  <a:lnTo>
                    <a:pt x="344" y="1021"/>
                  </a:lnTo>
                  <a:lnTo>
                    <a:pt x="342" y="1044"/>
                  </a:lnTo>
                  <a:lnTo>
                    <a:pt x="338" y="1064"/>
                  </a:lnTo>
                  <a:lnTo>
                    <a:pt x="336" y="1087"/>
                  </a:lnTo>
                  <a:lnTo>
                    <a:pt x="332" y="1106"/>
                  </a:lnTo>
                  <a:lnTo>
                    <a:pt x="331" y="1129"/>
                  </a:lnTo>
                  <a:lnTo>
                    <a:pt x="329" y="1150"/>
                  </a:lnTo>
                  <a:lnTo>
                    <a:pt x="327" y="1173"/>
                  </a:lnTo>
                  <a:lnTo>
                    <a:pt x="323" y="1194"/>
                  </a:lnTo>
                  <a:lnTo>
                    <a:pt x="321" y="1216"/>
                  </a:lnTo>
                  <a:lnTo>
                    <a:pt x="317" y="1237"/>
                  </a:lnTo>
                  <a:lnTo>
                    <a:pt x="315" y="1260"/>
                  </a:lnTo>
                  <a:lnTo>
                    <a:pt x="310" y="1279"/>
                  </a:lnTo>
                  <a:lnTo>
                    <a:pt x="308" y="1302"/>
                  </a:lnTo>
                  <a:lnTo>
                    <a:pt x="304" y="1321"/>
                  </a:lnTo>
                  <a:lnTo>
                    <a:pt x="302" y="1344"/>
                  </a:lnTo>
                  <a:lnTo>
                    <a:pt x="296" y="1363"/>
                  </a:lnTo>
                  <a:lnTo>
                    <a:pt x="294" y="1386"/>
                  </a:lnTo>
                  <a:lnTo>
                    <a:pt x="291" y="1407"/>
                  </a:lnTo>
                  <a:lnTo>
                    <a:pt x="289" y="1429"/>
                  </a:lnTo>
                  <a:lnTo>
                    <a:pt x="287" y="1448"/>
                  </a:lnTo>
                  <a:lnTo>
                    <a:pt x="285" y="1471"/>
                  </a:lnTo>
                  <a:lnTo>
                    <a:pt x="281" y="1492"/>
                  </a:lnTo>
                  <a:lnTo>
                    <a:pt x="279" y="1515"/>
                  </a:lnTo>
                  <a:lnTo>
                    <a:pt x="275" y="1536"/>
                  </a:lnTo>
                  <a:lnTo>
                    <a:pt x="274" y="1559"/>
                  </a:lnTo>
                  <a:lnTo>
                    <a:pt x="270" y="1580"/>
                  </a:lnTo>
                  <a:lnTo>
                    <a:pt x="268" y="1602"/>
                  </a:lnTo>
                  <a:lnTo>
                    <a:pt x="268" y="1602"/>
                  </a:lnTo>
                  <a:close/>
                </a:path>
              </a:pathLst>
            </a:custGeom>
            <a:solidFill>
              <a:srgbClr val="c00000"/>
            </a:solidFill>
            <a:ln w="0">
              <a:noFill/>
            </a:ln>
          </p:spPr>
          <p:style>
            <a:lnRef idx="0"/>
            <a:fillRef idx="0"/>
            <a:effectRef idx="0"/>
            <a:fontRef idx="minor"/>
          </p:style>
        </p:sp>
        <p:sp>
          <p:nvSpPr>
            <p:cNvPr id="431" name="Freeform 22"/>
            <p:cNvSpPr/>
            <p:nvPr/>
          </p:nvSpPr>
          <p:spPr>
            <a:xfrm>
              <a:off x="106560" y="6156360"/>
              <a:ext cx="106200" cy="109800"/>
            </a:xfrm>
            <a:custGeom>
              <a:avLst/>
              <a:gdLst/>
              <a:ahLst/>
              <a:rect l="l" t="t" r="r" b="b"/>
              <a:pathLst>
                <a:path w="446" h="466">
                  <a:moveTo>
                    <a:pt x="222" y="2"/>
                  </a:moveTo>
                  <a:lnTo>
                    <a:pt x="231" y="0"/>
                  </a:lnTo>
                  <a:lnTo>
                    <a:pt x="243" y="0"/>
                  </a:lnTo>
                  <a:lnTo>
                    <a:pt x="254" y="2"/>
                  </a:lnTo>
                  <a:lnTo>
                    <a:pt x="264" y="4"/>
                  </a:lnTo>
                  <a:lnTo>
                    <a:pt x="273" y="4"/>
                  </a:lnTo>
                  <a:lnTo>
                    <a:pt x="285" y="8"/>
                  </a:lnTo>
                  <a:lnTo>
                    <a:pt x="296" y="10"/>
                  </a:lnTo>
                  <a:lnTo>
                    <a:pt x="306" y="15"/>
                  </a:lnTo>
                  <a:lnTo>
                    <a:pt x="315" y="19"/>
                  </a:lnTo>
                  <a:lnTo>
                    <a:pt x="325" y="25"/>
                  </a:lnTo>
                  <a:lnTo>
                    <a:pt x="334" y="30"/>
                  </a:lnTo>
                  <a:lnTo>
                    <a:pt x="344" y="38"/>
                  </a:lnTo>
                  <a:lnTo>
                    <a:pt x="349" y="44"/>
                  </a:lnTo>
                  <a:lnTo>
                    <a:pt x="359" y="49"/>
                  </a:lnTo>
                  <a:lnTo>
                    <a:pt x="368" y="57"/>
                  </a:lnTo>
                  <a:lnTo>
                    <a:pt x="378" y="65"/>
                  </a:lnTo>
                  <a:lnTo>
                    <a:pt x="383" y="70"/>
                  </a:lnTo>
                  <a:lnTo>
                    <a:pt x="389" y="80"/>
                  </a:lnTo>
                  <a:lnTo>
                    <a:pt x="397" y="87"/>
                  </a:lnTo>
                  <a:lnTo>
                    <a:pt x="404" y="97"/>
                  </a:lnTo>
                  <a:lnTo>
                    <a:pt x="410" y="106"/>
                  </a:lnTo>
                  <a:lnTo>
                    <a:pt x="416" y="116"/>
                  </a:lnTo>
                  <a:lnTo>
                    <a:pt x="422" y="127"/>
                  </a:lnTo>
                  <a:lnTo>
                    <a:pt x="427" y="139"/>
                  </a:lnTo>
                  <a:lnTo>
                    <a:pt x="431" y="148"/>
                  </a:lnTo>
                  <a:lnTo>
                    <a:pt x="433" y="160"/>
                  </a:lnTo>
                  <a:lnTo>
                    <a:pt x="437" y="171"/>
                  </a:lnTo>
                  <a:lnTo>
                    <a:pt x="441" y="182"/>
                  </a:lnTo>
                  <a:lnTo>
                    <a:pt x="442" y="192"/>
                  </a:lnTo>
                  <a:lnTo>
                    <a:pt x="444" y="205"/>
                  </a:lnTo>
                  <a:lnTo>
                    <a:pt x="444" y="219"/>
                  </a:lnTo>
                  <a:lnTo>
                    <a:pt x="446" y="232"/>
                  </a:lnTo>
                  <a:lnTo>
                    <a:pt x="444" y="243"/>
                  </a:lnTo>
                  <a:lnTo>
                    <a:pt x="444" y="255"/>
                  </a:lnTo>
                  <a:lnTo>
                    <a:pt x="442" y="266"/>
                  </a:lnTo>
                  <a:lnTo>
                    <a:pt x="441" y="276"/>
                  </a:lnTo>
                  <a:lnTo>
                    <a:pt x="437" y="287"/>
                  </a:lnTo>
                  <a:lnTo>
                    <a:pt x="433" y="298"/>
                  </a:lnTo>
                  <a:lnTo>
                    <a:pt x="431" y="310"/>
                  </a:lnTo>
                  <a:lnTo>
                    <a:pt x="429" y="319"/>
                  </a:lnTo>
                  <a:lnTo>
                    <a:pt x="423" y="329"/>
                  </a:lnTo>
                  <a:lnTo>
                    <a:pt x="418" y="338"/>
                  </a:lnTo>
                  <a:lnTo>
                    <a:pt x="412" y="348"/>
                  </a:lnTo>
                  <a:lnTo>
                    <a:pt x="406" y="359"/>
                  </a:lnTo>
                  <a:lnTo>
                    <a:pt x="399" y="367"/>
                  </a:lnTo>
                  <a:lnTo>
                    <a:pt x="393" y="376"/>
                  </a:lnTo>
                  <a:lnTo>
                    <a:pt x="387" y="386"/>
                  </a:lnTo>
                  <a:lnTo>
                    <a:pt x="382" y="395"/>
                  </a:lnTo>
                  <a:lnTo>
                    <a:pt x="372" y="403"/>
                  </a:lnTo>
                  <a:lnTo>
                    <a:pt x="363" y="409"/>
                  </a:lnTo>
                  <a:lnTo>
                    <a:pt x="353" y="414"/>
                  </a:lnTo>
                  <a:lnTo>
                    <a:pt x="347" y="422"/>
                  </a:lnTo>
                  <a:lnTo>
                    <a:pt x="336" y="428"/>
                  </a:lnTo>
                  <a:lnTo>
                    <a:pt x="326" y="433"/>
                  </a:lnTo>
                  <a:lnTo>
                    <a:pt x="317" y="439"/>
                  </a:lnTo>
                  <a:lnTo>
                    <a:pt x="307" y="447"/>
                  </a:lnTo>
                  <a:lnTo>
                    <a:pt x="298" y="449"/>
                  </a:lnTo>
                  <a:lnTo>
                    <a:pt x="287" y="452"/>
                  </a:lnTo>
                  <a:lnTo>
                    <a:pt x="275" y="456"/>
                  </a:lnTo>
                  <a:lnTo>
                    <a:pt x="264" y="460"/>
                  </a:lnTo>
                  <a:lnTo>
                    <a:pt x="254" y="462"/>
                  </a:lnTo>
                  <a:lnTo>
                    <a:pt x="243" y="464"/>
                  </a:lnTo>
                  <a:lnTo>
                    <a:pt x="231" y="464"/>
                  </a:lnTo>
                  <a:lnTo>
                    <a:pt x="222" y="466"/>
                  </a:lnTo>
                  <a:lnTo>
                    <a:pt x="211" y="464"/>
                  </a:lnTo>
                  <a:lnTo>
                    <a:pt x="197" y="464"/>
                  </a:lnTo>
                  <a:lnTo>
                    <a:pt x="186" y="462"/>
                  </a:lnTo>
                  <a:lnTo>
                    <a:pt x="176" y="460"/>
                  </a:lnTo>
                  <a:lnTo>
                    <a:pt x="165" y="456"/>
                  </a:lnTo>
                  <a:lnTo>
                    <a:pt x="154" y="452"/>
                  </a:lnTo>
                  <a:lnTo>
                    <a:pt x="142" y="449"/>
                  </a:lnTo>
                  <a:lnTo>
                    <a:pt x="135" y="447"/>
                  </a:lnTo>
                  <a:lnTo>
                    <a:pt x="123" y="439"/>
                  </a:lnTo>
                  <a:lnTo>
                    <a:pt x="112" y="433"/>
                  </a:lnTo>
                  <a:lnTo>
                    <a:pt x="102" y="428"/>
                  </a:lnTo>
                  <a:lnTo>
                    <a:pt x="97" y="422"/>
                  </a:lnTo>
                  <a:lnTo>
                    <a:pt x="85" y="414"/>
                  </a:lnTo>
                  <a:lnTo>
                    <a:pt x="78" y="409"/>
                  </a:lnTo>
                  <a:lnTo>
                    <a:pt x="68" y="403"/>
                  </a:lnTo>
                  <a:lnTo>
                    <a:pt x="62" y="395"/>
                  </a:lnTo>
                  <a:lnTo>
                    <a:pt x="53" y="386"/>
                  </a:lnTo>
                  <a:lnTo>
                    <a:pt x="47" y="376"/>
                  </a:lnTo>
                  <a:lnTo>
                    <a:pt x="41" y="367"/>
                  </a:lnTo>
                  <a:lnTo>
                    <a:pt x="36" y="359"/>
                  </a:lnTo>
                  <a:lnTo>
                    <a:pt x="28" y="348"/>
                  </a:lnTo>
                  <a:lnTo>
                    <a:pt x="22" y="338"/>
                  </a:lnTo>
                  <a:lnTo>
                    <a:pt x="19" y="329"/>
                  </a:lnTo>
                  <a:lnTo>
                    <a:pt x="15" y="319"/>
                  </a:lnTo>
                  <a:lnTo>
                    <a:pt x="11" y="310"/>
                  </a:lnTo>
                  <a:lnTo>
                    <a:pt x="7" y="298"/>
                  </a:lnTo>
                  <a:lnTo>
                    <a:pt x="3" y="287"/>
                  </a:lnTo>
                  <a:lnTo>
                    <a:pt x="3" y="276"/>
                  </a:lnTo>
                  <a:lnTo>
                    <a:pt x="0" y="266"/>
                  </a:lnTo>
                  <a:lnTo>
                    <a:pt x="0" y="255"/>
                  </a:lnTo>
                  <a:lnTo>
                    <a:pt x="0" y="243"/>
                  </a:lnTo>
                  <a:lnTo>
                    <a:pt x="0" y="232"/>
                  </a:lnTo>
                  <a:lnTo>
                    <a:pt x="0" y="219"/>
                  </a:lnTo>
                  <a:lnTo>
                    <a:pt x="0" y="205"/>
                  </a:lnTo>
                  <a:lnTo>
                    <a:pt x="0" y="192"/>
                  </a:lnTo>
                  <a:lnTo>
                    <a:pt x="3" y="182"/>
                  </a:lnTo>
                  <a:lnTo>
                    <a:pt x="3" y="171"/>
                  </a:lnTo>
                  <a:lnTo>
                    <a:pt x="7" y="160"/>
                  </a:lnTo>
                  <a:lnTo>
                    <a:pt x="11" y="148"/>
                  </a:lnTo>
                  <a:lnTo>
                    <a:pt x="15" y="139"/>
                  </a:lnTo>
                  <a:lnTo>
                    <a:pt x="19" y="127"/>
                  </a:lnTo>
                  <a:lnTo>
                    <a:pt x="24" y="116"/>
                  </a:lnTo>
                  <a:lnTo>
                    <a:pt x="30" y="106"/>
                  </a:lnTo>
                  <a:lnTo>
                    <a:pt x="38" y="97"/>
                  </a:lnTo>
                  <a:lnTo>
                    <a:pt x="43" y="87"/>
                  </a:lnTo>
                  <a:lnTo>
                    <a:pt x="49" y="80"/>
                  </a:lnTo>
                  <a:lnTo>
                    <a:pt x="55" y="70"/>
                  </a:lnTo>
                  <a:lnTo>
                    <a:pt x="64" y="65"/>
                  </a:lnTo>
                  <a:lnTo>
                    <a:pt x="70" y="57"/>
                  </a:lnTo>
                  <a:lnTo>
                    <a:pt x="79" y="49"/>
                  </a:lnTo>
                  <a:lnTo>
                    <a:pt x="87" y="44"/>
                  </a:lnTo>
                  <a:lnTo>
                    <a:pt x="97" y="38"/>
                  </a:lnTo>
                  <a:lnTo>
                    <a:pt x="104" y="30"/>
                  </a:lnTo>
                  <a:lnTo>
                    <a:pt x="114" y="25"/>
                  </a:lnTo>
                  <a:lnTo>
                    <a:pt x="125" y="19"/>
                  </a:lnTo>
                  <a:lnTo>
                    <a:pt x="136" y="15"/>
                  </a:lnTo>
                  <a:lnTo>
                    <a:pt x="144" y="10"/>
                  </a:lnTo>
                  <a:lnTo>
                    <a:pt x="154" y="8"/>
                  </a:lnTo>
                  <a:lnTo>
                    <a:pt x="165" y="4"/>
                  </a:lnTo>
                  <a:lnTo>
                    <a:pt x="176" y="4"/>
                  </a:lnTo>
                  <a:lnTo>
                    <a:pt x="186" y="2"/>
                  </a:lnTo>
                  <a:lnTo>
                    <a:pt x="199" y="0"/>
                  </a:lnTo>
                  <a:lnTo>
                    <a:pt x="211" y="0"/>
                  </a:lnTo>
                  <a:lnTo>
                    <a:pt x="222" y="2"/>
                  </a:lnTo>
                  <a:lnTo>
                    <a:pt x="222" y="2"/>
                  </a:lnTo>
                  <a:close/>
                </a:path>
              </a:pathLst>
            </a:custGeom>
            <a:solidFill>
              <a:srgbClr val="c00000"/>
            </a:solidFill>
            <a:ln w="0">
              <a:noFill/>
            </a:ln>
          </p:spPr>
          <p:style>
            <a:lnRef idx="0"/>
            <a:fillRef idx="0"/>
            <a:effectRef idx="0"/>
            <a:fontRef idx="minor"/>
          </p:style>
        </p:sp>
      </p:grpSp>
      <p:pic>
        <p:nvPicPr>
          <p:cNvPr id="432" name="Resim 1" descr=""/>
          <p:cNvPicPr/>
          <p:nvPr/>
        </p:nvPicPr>
        <p:blipFill>
          <a:blip r:embed="rId1"/>
          <a:stretch/>
        </p:blipFill>
        <p:spPr>
          <a:xfrm>
            <a:off x="4416840" y="5972400"/>
            <a:ext cx="1439640" cy="804240"/>
          </a:xfrm>
          <a:prstGeom prst="rect">
            <a:avLst/>
          </a:prstGeom>
          <a:ln w="0">
            <a:noFill/>
          </a:ln>
        </p:spPr>
      </p:pic>
      <p:sp>
        <p:nvSpPr>
          <p:cNvPr id="433" name="Dikdörtgen Belirtme Çizgisi 11"/>
          <p:cNvSpPr/>
          <p:nvPr/>
        </p:nvSpPr>
        <p:spPr>
          <a:xfrm>
            <a:off x="6084000" y="6009840"/>
            <a:ext cx="2436120" cy="443160"/>
          </a:xfrm>
          <a:prstGeom prst="wedgeRectCallout">
            <a:avLst>
              <a:gd name="adj1" fmla="val -92708"/>
              <a:gd name="adj2" fmla="val 54936"/>
            </a:avLst>
          </a:prstGeom>
          <a:solidFill>
            <a:srgbClr val="4e67c8"/>
          </a:solidFill>
          <a:ln>
            <a:solidFill>
              <a:srgbClr val="1e2e68"/>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tr-TR" sz="1400" spc="-1" strike="noStrike">
                <a:solidFill>
                  <a:srgbClr val="ff0000"/>
                </a:solidFill>
                <a:latin typeface="Times New Roman"/>
              </a:rPr>
              <a:t>Programın ekran çıktısı:</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Num" idx="26"/>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78BA8B3F-1EF8-41D2-B213-F9216A846F73}"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435" name="Başlık 1"/>
          <p:cNvSpPr/>
          <p:nvPr/>
        </p:nvSpPr>
        <p:spPr>
          <a:xfrm>
            <a:off x="107640" y="17640"/>
            <a:ext cx="8856720" cy="533160"/>
          </a:xfrm>
          <a:prstGeom prst="rect">
            <a:avLst/>
          </a:prstGeom>
          <a:solidFill>
            <a:srgbClr val="191d34"/>
          </a:solidFill>
          <a:ln w="0">
            <a:noFill/>
          </a:ln>
        </p:spPr>
        <p:style>
          <a:lnRef idx="0"/>
          <a:fillRef idx="0"/>
          <a:effectRef idx="0"/>
          <a:fontRef idx="minor"/>
        </p:style>
        <p:txBody>
          <a:bodyPr anchor="ctr">
            <a:normAutofit/>
          </a:bodyPr>
          <a:p>
            <a:pPr>
              <a:lnSpc>
                <a:spcPct val="100000"/>
              </a:lnSpc>
              <a:buNone/>
            </a:pPr>
            <a:r>
              <a:rPr b="1" lang="tr-TR" sz="2000" spc="-1" strike="noStrike">
                <a:solidFill>
                  <a:srgbClr val="ffffff"/>
                </a:solidFill>
                <a:latin typeface="Times New Roman"/>
              </a:rPr>
              <a:t>Kalıtım ve Çok biçimlilik için örnek bir program: Hayvanlar Alemi</a:t>
            </a:r>
            <a:endParaRPr b="0" lang="en-US" sz="2000" spc="-1" strike="noStrike">
              <a:latin typeface="Arial"/>
            </a:endParaRPr>
          </a:p>
        </p:txBody>
      </p:sp>
      <p:pic>
        <p:nvPicPr>
          <p:cNvPr id="436" name="ShockwaveFlash1" descr=""/>
          <p:cNvPicPr/>
          <p:nvPr/>
        </p:nvPicPr>
        <p:blipFill>
          <a:blip r:embed="rId1"/>
          <a:stretch/>
        </p:blipFill>
        <p:spPr>
          <a:xfrm>
            <a:off x="360" y="476280"/>
            <a:ext cx="8964720" cy="63817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Yuvarlatılmış Dikdörtgen 8"/>
          <p:cNvSpPr/>
          <p:nvPr/>
        </p:nvSpPr>
        <p:spPr>
          <a:xfrm>
            <a:off x="274320" y="4799880"/>
            <a:ext cx="8689680" cy="572760"/>
          </a:xfrm>
          <a:prstGeom prst="roundRect">
            <a:avLst>
              <a:gd name="adj" fmla="val 16667"/>
            </a:avLst>
          </a:prstGeom>
          <a:solidFill>
            <a:srgbClr val="4e67c8"/>
          </a:solidFill>
          <a:ln>
            <a:solidFill>
              <a:srgbClr val="1e2e68"/>
            </a:solidFill>
            <a:round/>
          </a:ln>
        </p:spPr>
        <p:style>
          <a:lnRef idx="2">
            <a:schemeClr val="accent1">
              <a:shade val="50000"/>
            </a:schemeClr>
          </a:lnRef>
          <a:fillRef idx="1">
            <a:schemeClr val="accent1"/>
          </a:fillRef>
          <a:effectRef idx="0">
            <a:schemeClr val="accent1"/>
          </a:effectRef>
          <a:fontRef idx="minor"/>
        </p:style>
      </p:sp>
      <p:sp>
        <p:nvSpPr>
          <p:cNvPr id="438" name="Başlık 1"/>
          <p:cNvSpPr/>
          <p:nvPr/>
        </p:nvSpPr>
        <p:spPr>
          <a:xfrm>
            <a:off x="107640" y="17640"/>
            <a:ext cx="8856720" cy="533160"/>
          </a:xfrm>
          <a:prstGeom prst="rect">
            <a:avLst/>
          </a:prstGeom>
          <a:solidFill>
            <a:srgbClr val="191d34"/>
          </a:solidFill>
          <a:ln w="0">
            <a:noFill/>
          </a:ln>
        </p:spPr>
        <p:style>
          <a:lnRef idx="0"/>
          <a:fillRef idx="0"/>
          <a:effectRef idx="0"/>
          <a:fontRef idx="minor"/>
        </p:style>
        <p:txBody>
          <a:bodyPr anchor="ctr">
            <a:normAutofit/>
          </a:bodyPr>
          <a:p>
            <a:pPr>
              <a:lnSpc>
                <a:spcPct val="100000"/>
              </a:lnSpc>
              <a:buNone/>
            </a:pPr>
            <a:r>
              <a:rPr b="1" lang="tr-TR" sz="2000" spc="-1" strike="noStrike">
                <a:solidFill>
                  <a:srgbClr val="ffffff"/>
                </a:solidFill>
                <a:latin typeface="Trebuchet MS"/>
              </a:rPr>
              <a:t>Yapılandırıcılar( Constructors)- Kurucu Metotlar</a:t>
            </a:r>
            <a:endParaRPr b="0" lang="en-US" sz="2000" spc="-1" strike="noStrike">
              <a:latin typeface="Arial"/>
            </a:endParaRPr>
          </a:p>
        </p:txBody>
      </p:sp>
      <p:sp>
        <p:nvSpPr>
          <p:cNvPr id="439" name="Rectangle 2"/>
          <p:cNvSpPr/>
          <p:nvPr/>
        </p:nvSpPr>
        <p:spPr>
          <a:xfrm>
            <a:off x="121680" y="587160"/>
            <a:ext cx="8856720" cy="6129000"/>
          </a:xfrm>
          <a:prstGeom prst="rect">
            <a:avLst/>
          </a:prstGeom>
          <a:noFill/>
          <a:ln w="0">
            <a:noFill/>
          </a:ln>
        </p:spPr>
        <p:style>
          <a:lnRef idx="0"/>
          <a:fillRef idx="0"/>
          <a:effectRef idx="0"/>
          <a:fontRef idx="minor"/>
        </p:style>
        <p:txBody>
          <a:bodyPr numCol="1" spcCol="0" bIns="0" anchor="ctr">
            <a:spAutoFit/>
          </a:bodyPr>
          <a:p>
            <a:pPr algn="just">
              <a:lnSpc>
                <a:spcPct val="100000"/>
              </a:lnSpc>
              <a:buNone/>
              <a:tabLst>
                <a:tab algn="l" pos="0"/>
              </a:tabLst>
            </a:pPr>
            <a:r>
              <a:rPr b="0" lang="tr-TR" sz="1600" spc="-1" strike="noStrike">
                <a:solidFill>
                  <a:srgbClr val="000000"/>
                </a:solidFill>
                <a:latin typeface="Times New Roman"/>
              </a:rPr>
              <a:t>Hatırlarsanız nesnelerin sınıflardan </a:t>
            </a:r>
            <a:r>
              <a:rPr b="1" lang="tr-TR" sz="1600" spc="-1" strike="noStrike">
                <a:solidFill>
                  <a:srgbClr val="000000"/>
                </a:solidFill>
                <a:latin typeface="Times New Roman"/>
              </a:rPr>
              <a:t>new</a:t>
            </a:r>
            <a:r>
              <a:rPr b="0" lang="tr-TR" sz="1600" spc="-1" strike="noStrike">
                <a:solidFill>
                  <a:srgbClr val="000000"/>
                </a:solidFill>
                <a:latin typeface="Times New Roman"/>
              </a:rPr>
              <a:t> komutu ile oluşturulduğunu söylemiştik Programınızda yeni bir nesne oluştururken, bu nesnenin bazı özelliklerini oluşma anında belirlemek isteyebilirsiniz. Burada yapılandırıcılar (constructors) devreye girer.</a:t>
            </a:r>
            <a:endParaRPr b="0" lang="en-US" sz="1600" spc="-1" strike="noStrike">
              <a:latin typeface="Arial"/>
            </a:endParaRPr>
          </a:p>
          <a:p>
            <a:pPr algn="just">
              <a:lnSpc>
                <a:spcPct val="100000"/>
              </a:lnSpc>
              <a:buNone/>
              <a:tabLst>
                <a:tab algn="l" pos="0"/>
              </a:tabLst>
            </a:pPr>
            <a:r>
              <a:rPr b="0" lang="tr-TR" sz="1600" spc="-1" strike="noStrike">
                <a:solidFill>
                  <a:srgbClr val="000000"/>
                </a:solidFill>
                <a:latin typeface="Times New Roman"/>
              </a:rPr>
              <a:t>	</a:t>
            </a:r>
            <a:r>
              <a:rPr b="0" lang="tr-TR" sz="1600" spc="-1" strike="noStrike">
                <a:solidFill>
                  <a:srgbClr val="000000"/>
                </a:solidFill>
                <a:latin typeface="Times New Roman"/>
              </a:rPr>
              <a:t>Sınıfların oluşturulmasını sağlayan ana metotlar bulunur. Bunlar, sınıf örneklendirilip nesne yapıldığında, nasıl davranılacağını tanımlar. Bu metotlara </a:t>
            </a:r>
            <a:r>
              <a:rPr b="1" lang="tr-TR" sz="1600" spc="-1" strike="noStrike">
                <a:solidFill>
                  <a:srgbClr val="000000"/>
                </a:solidFill>
                <a:latin typeface="Times New Roman"/>
              </a:rPr>
              <a:t>yapılandırıcı veya kurucu metot</a:t>
            </a:r>
            <a:r>
              <a:rPr b="0" lang="tr-TR" sz="1600" spc="-1" strike="noStrike">
                <a:solidFill>
                  <a:srgbClr val="000000"/>
                </a:solidFill>
                <a:latin typeface="Times New Roman"/>
              </a:rPr>
              <a:t> adı verilir. Her sınıf mutlaka en az bir yapılandırıcıya sahiptir. Eğer uygulamamızda herhangi bir </a:t>
            </a:r>
            <a:r>
              <a:rPr b="1" lang="tr-TR" sz="1600" spc="-1" strike="noStrike">
                <a:solidFill>
                  <a:srgbClr val="000000"/>
                </a:solidFill>
                <a:latin typeface="Times New Roman"/>
              </a:rPr>
              <a:t>yapılandırıcı tanımlamaz isek, Java bu işlemi kendisi otomatik gerçekleştiri</a:t>
            </a:r>
            <a:r>
              <a:rPr b="0" lang="tr-TR" sz="1600" spc="-1" strike="noStrike">
                <a:solidFill>
                  <a:srgbClr val="000000"/>
                </a:solidFill>
                <a:latin typeface="Times New Roman"/>
              </a:rPr>
              <a:t>r (ve varsayılan (default)- parametresiz yapıcıyı kullanır). </a:t>
            </a:r>
            <a:endParaRPr b="0" lang="en-US" sz="1600" spc="-1" strike="noStrike">
              <a:latin typeface="Arial"/>
            </a:endParaRPr>
          </a:p>
          <a:p>
            <a:pPr algn="just">
              <a:lnSpc>
                <a:spcPct val="100000"/>
              </a:lnSpc>
              <a:buNone/>
              <a:tabLst>
                <a:tab algn="l" pos="0"/>
              </a:tabLst>
            </a:pPr>
            <a:r>
              <a:rPr b="0" lang="tr-TR" sz="1600" spc="-1" strike="noStrike">
                <a:solidFill>
                  <a:srgbClr val="000000"/>
                </a:solidFill>
                <a:latin typeface="Times New Roman"/>
              </a:rPr>
              <a:t>Örneğin; </a:t>
            </a:r>
            <a:r>
              <a:rPr b="1" lang="tr-TR" sz="1600" spc="-1" strike="noStrike">
                <a:solidFill>
                  <a:srgbClr val="000000"/>
                </a:solidFill>
                <a:latin typeface="Times New Roman"/>
                <a:ea typeface="Times New Roman"/>
              </a:rPr>
              <a:t>Sınıfım x = new Sınıfım(); </a:t>
            </a:r>
            <a:r>
              <a:rPr b="0" i="1" lang="tr-TR" sz="1400" spc="-1" strike="noStrike">
                <a:solidFill>
                  <a:srgbClr val="00b050"/>
                </a:solidFill>
                <a:latin typeface="Times New Roman"/>
                <a:ea typeface="Times New Roman"/>
              </a:rPr>
              <a:t>// Şeklindeki bir sınıf tanımlamasında varsayılan yapılandırıcı çağrıldı</a:t>
            </a:r>
            <a:r>
              <a:rPr b="1" lang="tr-TR" sz="1400" spc="-1" strike="noStrike">
                <a:solidFill>
                  <a:srgbClr val="000000"/>
                </a:solidFill>
                <a:latin typeface="Times New Roman"/>
                <a:ea typeface="Times New Roman"/>
              </a:rPr>
              <a:t>.</a:t>
            </a:r>
            <a:r>
              <a:rPr b="0" lang="tr-TR" sz="1400" spc="-1" strike="noStrike">
                <a:solidFill>
                  <a:srgbClr val="000000"/>
                </a:solidFill>
                <a:latin typeface="Times New Roman"/>
                <a:ea typeface="Times New Roman"/>
              </a:rPr>
              <a:t> </a:t>
            </a:r>
            <a:endParaRPr b="0" lang="en-US" sz="1400" spc="-1" strike="noStrike">
              <a:latin typeface="Arial"/>
            </a:endParaRPr>
          </a:p>
          <a:p>
            <a:pPr algn="just">
              <a:lnSpc>
                <a:spcPct val="100000"/>
              </a:lnSpc>
              <a:buNone/>
              <a:tabLst>
                <a:tab algn="l" pos="0"/>
              </a:tabLst>
            </a:pPr>
            <a:r>
              <a:rPr b="0" lang="tr-TR" sz="1600" spc="-1" strike="noStrike">
                <a:solidFill>
                  <a:srgbClr val="000000"/>
                </a:solidFill>
                <a:latin typeface="Times New Roman"/>
                <a:ea typeface="Times New Roman"/>
              </a:rPr>
              <a:t>	</a:t>
            </a:r>
            <a:r>
              <a:rPr b="0" lang="tr-TR" sz="1600" spc="-1" strike="noStrike">
                <a:solidFill>
                  <a:srgbClr val="000000"/>
                </a:solidFill>
                <a:latin typeface="Times New Roman"/>
                <a:ea typeface="Times New Roman"/>
              </a:rPr>
              <a:t>Bir sınıf bizim tarafımızdan tanımlandığında Java o sınıfın kurucu metodunu otomatik olarak oluşturur. Bu metoda </a:t>
            </a:r>
            <a:r>
              <a:rPr b="1" lang="tr-TR" sz="1600" spc="-1" strike="noStrike">
                <a:solidFill>
                  <a:srgbClr val="000000"/>
                </a:solidFill>
                <a:latin typeface="Times New Roman"/>
                <a:ea typeface="Times New Roman"/>
              </a:rPr>
              <a:t>yapılandırıcı</a:t>
            </a:r>
            <a:r>
              <a:rPr b="0" lang="tr-TR" sz="1600" spc="-1" strike="noStrike">
                <a:solidFill>
                  <a:srgbClr val="000000"/>
                </a:solidFill>
                <a:latin typeface="Times New Roman"/>
                <a:ea typeface="Times New Roman"/>
              </a:rPr>
              <a:t> diyoruz. Yapılandırıcının görevi sınıfa ait öğeler oluşturmaktır ki bu öğelere nesne diyoruz. Yani yapılandırıcının bir tek görevi vardır; o da sınıftan nesneler oluşturmak.</a:t>
            </a:r>
            <a:endParaRPr b="0" lang="en-US" sz="1600" spc="-1" strike="noStrike">
              <a:latin typeface="Arial"/>
            </a:endParaRPr>
          </a:p>
          <a:p>
            <a:pPr algn="just">
              <a:lnSpc>
                <a:spcPct val="100000"/>
              </a:lnSpc>
              <a:buNone/>
              <a:tabLst>
                <a:tab algn="l" pos="0"/>
              </a:tabLst>
            </a:pPr>
            <a:r>
              <a:rPr b="0" lang="tr-TR" sz="1600" spc="-1" strike="noStrike">
                <a:solidFill>
                  <a:srgbClr val="000000"/>
                </a:solidFill>
                <a:latin typeface="Times New Roman"/>
                <a:ea typeface="Times New Roman"/>
              </a:rPr>
              <a:t>	</a:t>
            </a:r>
            <a:r>
              <a:rPr b="0" lang="tr-TR" sz="1600" spc="-1" strike="noStrike">
                <a:solidFill>
                  <a:srgbClr val="000000"/>
                </a:solidFill>
                <a:latin typeface="Times New Roman"/>
                <a:ea typeface="Times New Roman"/>
              </a:rPr>
              <a:t>Başka bir ifade ile bir sınıf içerisinde tanımlanan değişkenler ve metotlar ancak bir nesne içinde yaşayabilirler, işte bu nesnenin oluşturulması ve başlatılması yapılandırıcılar ile gerçekleşir. Değer atanmışsa atanan değerleri, atanmamışsa değişken tiplerine göre nesne değişkenlerine başlangıç değerini atamak, yani nesneleri bir yerlerden başlatmak yapılandırıcının görevidir.</a:t>
            </a:r>
            <a:endParaRPr b="0" lang="en-US" sz="1600" spc="-1" strike="noStrike">
              <a:latin typeface="Arial"/>
            </a:endParaRPr>
          </a:p>
          <a:p>
            <a:pPr algn="just">
              <a:lnSpc>
                <a:spcPct val="100000"/>
              </a:lnSpc>
              <a:buNone/>
              <a:tabLst>
                <a:tab algn="l" pos="0"/>
              </a:tabLst>
            </a:pPr>
            <a:endParaRPr b="0" lang="en-US" sz="1600" spc="-1" strike="noStrike">
              <a:latin typeface="Arial"/>
            </a:endParaRPr>
          </a:p>
          <a:p>
            <a:pPr algn="just">
              <a:lnSpc>
                <a:spcPct val="100000"/>
              </a:lnSpc>
              <a:buNone/>
              <a:tabLst>
                <a:tab algn="l" pos="0"/>
              </a:tabLst>
            </a:pPr>
            <a:r>
              <a:rPr b="0" lang="tr-TR" sz="1600" spc="-1" strike="noStrike">
                <a:solidFill>
                  <a:srgbClr val="000000"/>
                </a:solidFill>
                <a:latin typeface="Times New Roman"/>
                <a:ea typeface="Times New Roman"/>
              </a:rPr>
              <a:t>  </a:t>
            </a:r>
            <a:r>
              <a:rPr b="1" lang="tr-TR" sz="1600" spc="-1" strike="noStrike">
                <a:solidFill>
                  <a:srgbClr val="ff0000"/>
                </a:solidFill>
                <a:latin typeface="Times New Roman"/>
                <a:ea typeface="Times New Roman"/>
              </a:rPr>
              <a:t>Uyarı: </a:t>
            </a:r>
            <a:r>
              <a:rPr b="0" lang="tr-TR" sz="1600" spc="-1" strike="noStrike">
                <a:solidFill>
                  <a:srgbClr val="ffffff"/>
                </a:solidFill>
                <a:latin typeface="Times New Roman"/>
                <a:ea typeface="Times New Roman"/>
              </a:rPr>
              <a:t>Yapılandırıcı metotları diğer metotlardan ayırmak için metot ismine bakmanız yeterlidir. Eğer        metot ismi ile sınıf ismi aynı ise bu metot </a:t>
            </a:r>
            <a:r>
              <a:rPr b="1" lang="tr-TR" sz="1600" spc="-1" strike="noStrike">
                <a:solidFill>
                  <a:srgbClr val="ffff00"/>
                </a:solidFill>
                <a:latin typeface="Times New Roman"/>
                <a:ea typeface="Times New Roman"/>
              </a:rPr>
              <a:t>yapılandırıcı yani kurucu metottur </a:t>
            </a:r>
            <a:r>
              <a:rPr b="0" lang="tr-TR" sz="1600" spc="-1" strike="noStrike">
                <a:solidFill>
                  <a:srgbClr val="ffffff"/>
                </a:solidFill>
                <a:latin typeface="Times New Roman"/>
                <a:ea typeface="Times New Roman"/>
              </a:rPr>
              <a:t>diyebiliriz.</a:t>
            </a:r>
            <a:endParaRPr b="0" lang="en-US" sz="1600" spc="-1" strike="noStrike">
              <a:latin typeface="Arial"/>
            </a:endParaRPr>
          </a:p>
          <a:p>
            <a:pPr algn="just">
              <a:lnSpc>
                <a:spcPct val="100000"/>
              </a:lnSpc>
              <a:buNone/>
              <a:tabLst>
                <a:tab algn="l" pos="0"/>
              </a:tabLst>
            </a:pPr>
            <a:endParaRPr b="0" lang="en-US" sz="1600" spc="-1" strike="noStrike">
              <a:latin typeface="Arial"/>
            </a:endParaRPr>
          </a:p>
          <a:p>
            <a:pPr>
              <a:lnSpc>
                <a:spcPct val="100000"/>
              </a:lnSpc>
              <a:buNone/>
              <a:tabLst>
                <a:tab algn="l" pos="0"/>
              </a:tabLst>
            </a:pPr>
            <a:r>
              <a:rPr b="1" lang="tr-TR" sz="1600" spc="-1" strike="noStrike">
                <a:solidFill>
                  <a:srgbClr val="000000"/>
                </a:solidFill>
                <a:latin typeface="Times New Roman"/>
                <a:ea typeface="Times New Roman"/>
              </a:rPr>
              <a:t>Yapılandırıcıların (Constructors) özellikleri:</a:t>
            </a:r>
            <a:endParaRPr b="0" lang="en-US" sz="1600" spc="-1" strike="noStrike">
              <a:latin typeface="Arial"/>
            </a:endParaRPr>
          </a:p>
          <a:p>
            <a:pPr lvl="1" marL="743040" indent="-285840">
              <a:lnSpc>
                <a:spcPct val="100000"/>
              </a:lnSpc>
              <a:buClr>
                <a:srgbClr val="ff0000"/>
              </a:buClr>
              <a:buFont typeface="Arial"/>
              <a:buChar char="•"/>
              <a:tabLst>
                <a:tab algn="l" pos="0"/>
              </a:tabLst>
            </a:pPr>
            <a:r>
              <a:rPr b="0" lang="tr-TR" sz="1600" spc="-1" strike="noStrike">
                <a:solidFill>
                  <a:srgbClr val="ff0000"/>
                </a:solidFill>
                <a:latin typeface="Times New Roman"/>
                <a:ea typeface="Times New Roman"/>
              </a:rPr>
              <a:t>Bir sınıf yapıcısının adı, sınıfın adı ile aynıdır.</a:t>
            </a:r>
            <a:endParaRPr b="0" lang="en-US" sz="1600" spc="-1" strike="noStrike">
              <a:latin typeface="Arial"/>
            </a:endParaRPr>
          </a:p>
          <a:p>
            <a:pPr lvl="1" marL="743040" indent="-285840">
              <a:lnSpc>
                <a:spcPct val="100000"/>
              </a:lnSpc>
              <a:buClr>
                <a:srgbClr val="ff0000"/>
              </a:buClr>
              <a:buFont typeface="Arial"/>
              <a:buChar char="•"/>
              <a:tabLst>
                <a:tab algn="l" pos="0"/>
              </a:tabLst>
            </a:pPr>
            <a:r>
              <a:rPr b="0" lang="tr-TR" sz="1600" spc="-1" strike="noStrike">
                <a:solidFill>
                  <a:srgbClr val="ff0000"/>
                </a:solidFill>
                <a:latin typeface="Times New Roman"/>
                <a:ea typeface="Times New Roman"/>
              </a:rPr>
              <a:t>Bir yapılandırıcı her zaman </a:t>
            </a:r>
            <a:r>
              <a:rPr b="1" i="1" lang="tr-TR" sz="1600" spc="-1" strike="noStrike">
                <a:solidFill>
                  <a:srgbClr val="ff0000"/>
                </a:solidFill>
                <a:latin typeface="Times New Roman"/>
                <a:ea typeface="Times New Roman"/>
              </a:rPr>
              <a:t>new</a:t>
            </a:r>
            <a:r>
              <a:rPr b="0" i="1" lang="tr-TR" sz="1600" spc="-1" strike="noStrike">
                <a:solidFill>
                  <a:srgbClr val="ff0000"/>
                </a:solidFill>
                <a:latin typeface="Times New Roman"/>
                <a:ea typeface="Times New Roman"/>
              </a:rPr>
              <a:t> </a:t>
            </a:r>
            <a:r>
              <a:rPr b="0" lang="tr-TR" sz="1600" spc="-1" strike="noStrike">
                <a:solidFill>
                  <a:srgbClr val="ff0000"/>
                </a:solidFill>
                <a:latin typeface="Times New Roman"/>
                <a:ea typeface="Times New Roman"/>
              </a:rPr>
              <a:t>kelimesi ile çağrılır.</a:t>
            </a:r>
            <a:endParaRPr b="0" lang="en-US" sz="1600" spc="-1" strike="noStrike">
              <a:latin typeface="Arial"/>
            </a:endParaRPr>
          </a:p>
          <a:p>
            <a:pPr lvl="1" marL="743040" indent="-285840">
              <a:lnSpc>
                <a:spcPct val="100000"/>
              </a:lnSpc>
              <a:buClr>
                <a:srgbClr val="ff0000"/>
              </a:buClr>
              <a:buFont typeface="Arial"/>
              <a:buChar char="•"/>
              <a:tabLst>
                <a:tab algn="l" pos="0"/>
              </a:tabLst>
            </a:pPr>
            <a:r>
              <a:rPr b="0" lang="tr-TR" sz="1600" spc="-1" strike="noStrike">
                <a:solidFill>
                  <a:srgbClr val="ff0000"/>
                </a:solidFill>
                <a:latin typeface="Times New Roman"/>
                <a:ea typeface="Times New Roman"/>
              </a:rPr>
              <a:t>Bir yapılandırıcı geriye değer döndürmez.</a:t>
            </a:r>
            <a:endParaRPr b="0" lang="en-US" sz="1600" spc="-1" strike="noStrike">
              <a:latin typeface="Arial"/>
            </a:endParaRPr>
          </a:p>
          <a:p>
            <a:pPr lvl="1" marL="743040" indent="-285840">
              <a:lnSpc>
                <a:spcPct val="100000"/>
              </a:lnSpc>
              <a:buClr>
                <a:srgbClr val="ff0000"/>
              </a:buClr>
              <a:buFont typeface="Arial"/>
              <a:buChar char="•"/>
              <a:tabLst>
                <a:tab algn="l" pos="0"/>
              </a:tabLst>
            </a:pPr>
            <a:r>
              <a:rPr b="0" lang="tr-TR" sz="1600" spc="-1" strike="noStrike">
                <a:solidFill>
                  <a:srgbClr val="ff0000"/>
                </a:solidFill>
                <a:latin typeface="Times New Roman"/>
                <a:ea typeface="Times New Roman"/>
              </a:rPr>
              <a:t>Yapılandırıcılar parametreli veya parametre siz kullanılabilir</a:t>
            </a:r>
            <a:endParaRPr b="0" lang="en-US" sz="1600" spc="-1" strike="noStrike">
              <a:latin typeface="Arial"/>
            </a:endParaRPr>
          </a:p>
        </p:txBody>
      </p:sp>
      <p:grpSp>
        <p:nvGrpSpPr>
          <p:cNvPr id="440" name="Group 17"/>
          <p:cNvGrpSpPr/>
          <p:nvPr/>
        </p:nvGrpSpPr>
        <p:grpSpPr>
          <a:xfrm>
            <a:off x="173520" y="4799880"/>
            <a:ext cx="100440" cy="487440"/>
            <a:chOff x="173520" y="4799880"/>
            <a:chExt cx="100440" cy="487440"/>
          </a:xfrm>
        </p:grpSpPr>
        <p:sp>
          <p:nvSpPr>
            <p:cNvPr id="441" name="Freeform 21"/>
            <p:cNvSpPr/>
            <p:nvPr/>
          </p:nvSpPr>
          <p:spPr>
            <a:xfrm>
              <a:off x="173520" y="4799880"/>
              <a:ext cx="97560" cy="341640"/>
            </a:xfrm>
            <a:custGeom>
              <a:avLst/>
              <a:gdLst/>
              <a:ahLst/>
              <a:rect l="l" t="t" r="r" b="b"/>
              <a:pathLst>
                <a:path w="458" h="1602">
                  <a:moveTo>
                    <a:pt x="268" y="1602"/>
                  </a:moveTo>
                  <a:lnTo>
                    <a:pt x="192" y="1602"/>
                  </a:lnTo>
                  <a:lnTo>
                    <a:pt x="186" y="1580"/>
                  </a:lnTo>
                  <a:lnTo>
                    <a:pt x="184" y="1559"/>
                  </a:lnTo>
                  <a:lnTo>
                    <a:pt x="180" y="1536"/>
                  </a:lnTo>
                  <a:lnTo>
                    <a:pt x="179" y="1515"/>
                  </a:lnTo>
                  <a:lnTo>
                    <a:pt x="173" y="1492"/>
                  </a:lnTo>
                  <a:lnTo>
                    <a:pt x="171" y="1471"/>
                  </a:lnTo>
                  <a:lnTo>
                    <a:pt x="167" y="1448"/>
                  </a:lnTo>
                  <a:lnTo>
                    <a:pt x="165" y="1427"/>
                  </a:lnTo>
                  <a:lnTo>
                    <a:pt x="161" y="1405"/>
                  </a:lnTo>
                  <a:lnTo>
                    <a:pt x="160" y="1384"/>
                  </a:lnTo>
                  <a:lnTo>
                    <a:pt x="156" y="1361"/>
                  </a:lnTo>
                  <a:lnTo>
                    <a:pt x="154" y="1340"/>
                  </a:lnTo>
                  <a:lnTo>
                    <a:pt x="150" y="1317"/>
                  </a:lnTo>
                  <a:lnTo>
                    <a:pt x="148" y="1296"/>
                  </a:lnTo>
                  <a:lnTo>
                    <a:pt x="144" y="1273"/>
                  </a:lnTo>
                  <a:lnTo>
                    <a:pt x="142" y="1254"/>
                  </a:lnTo>
                  <a:lnTo>
                    <a:pt x="137" y="1232"/>
                  </a:lnTo>
                  <a:lnTo>
                    <a:pt x="135" y="1211"/>
                  </a:lnTo>
                  <a:lnTo>
                    <a:pt x="131" y="1188"/>
                  </a:lnTo>
                  <a:lnTo>
                    <a:pt x="129" y="1167"/>
                  </a:lnTo>
                  <a:lnTo>
                    <a:pt x="125" y="1144"/>
                  </a:lnTo>
                  <a:lnTo>
                    <a:pt x="123" y="1123"/>
                  </a:lnTo>
                  <a:lnTo>
                    <a:pt x="122" y="1101"/>
                  </a:lnTo>
                  <a:lnTo>
                    <a:pt x="120" y="1082"/>
                  </a:lnTo>
                  <a:lnTo>
                    <a:pt x="114" y="1059"/>
                  </a:lnTo>
                  <a:lnTo>
                    <a:pt x="112" y="1038"/>
                  </a:lnTo>
                  <a:lnTo>
                    <a:pt x="108" y="1015"/>
                  </a:lnTo>
                  <a:lnTo>
                    <a:pt x="106" y="994"/>
                  </a:lnTo>
                  <a:lnTo>
                    <a:pt x="103" y="971"/>
                  </a:lnTo>
                  <a:lnTo>
                    <a:pt x="101" y="950"/>
                  </a:lnTo>
                  <a:lnTo>
                    <a:pt x="97" y="928"/>
                  </a:lnTo>
                  <a:lnTo>
                    <a:pt x="95" y="909"/>
                  </a:lnTo>
                  <a:lnTo>
                    <a:pt x="89" y="886"/>
                  </a:lnTo>
                  <a:lnTo>
                    <a:pt x="87" y="865"/>
                  </a:lnTo>
                  <a:lnTo>
                    <a:pt x="84" y="842"/>
                  </a:lnTo>
                  <a:lnTo>
                    <a:pt x="82" y="821"/>
                  </a:lnTo>
                  <a:lnTo>
                    <a:pt x="78" y="798"/>
                  </a:lnTo>
                  <a:lnTo>
                    <a:pt x="78" y="777"/>
                  </a:lnTo>
                  <a:lnTo>
                    <a:pt x="74" y="755"/>
                  </a:lnTo>
                  <a:lnTo>
                    <a:pt x="72" y="734"/>
                  </a:lnTo>
                  <a:lnTo>
                    <a:pt x="66" y="711"/>
                  </a:lnTo>
                  <a:lnTo>
                    <a:pt x="65" y="690"/>
                  </a:lnTo>
                  <a:lnTo>
                    <a:pt x="61" y="667"/>
                  </a:lnTo>
                  <a:lnTo>
                    <a:pt x="59" y="646"/>
                  </a:lnTo>
                  <a:lnTo>
                    <a:pt x="55" y="623"/>
                  </a:lnTo>
                  <a:lnTo>
                    <a:pt x="53" y="603"/>
                  </a:lnTo>
                  <a:lnTo>
                    <a:pt x="49" y="580"/>
                  </a:lnTo>
                  <a:lnTo>
                    <a:pt x="47" y="561"/>
                  </a:lnTo>
                  <a:lnTo>
                    <a:pt x="44" y="538"/>
                  </a:lnTo>
                  <a:lnTo>
                    <a:pt x="40" y="517"/>
                  </a:lnTo>
                  <a:lnTo>
                    <a:pt x="36" y="494"/>
                  </a:lnTo>
                  <a:lnTo>
                    <a:pt x="36" y="473"/>
                  </a:lnTo>
                  <a:lnTo>
                    <a:pt x="32" y="450"/>
                  </a:lnTo>
                  <a:lnTo>
                    <a:pt x="30" y="430"/>
                  </a:lnTo>
                  <a:lnTo>
                    <a:pt x="27" y="407"/>
                  </a:lnTo>
                  <a:lnTo>
                    <a:pt x="25" y="388"/>
                  </a:lnTo>
                  <a:lnTo>
                    <a:pt x="21" y="365"/>
                  </a:lnTo>
                  <a:lnTo>
                    <a:pt x="19" y="344"/>
                  </a:lnTo>
                  <a:lnTo>
                    <a:pt x="15" y="321"/>
                  </a:lnTo>
                  <a:lnTo>
                    <a:pt x="13" y="302"/>
                  </a:lnTo>
                  <a:lnTo>
                    <a:pt x="9" y="279"/>
                  </a:lnTo>
                  <a:lnTo>
                    <a:pt x="8" y="258"/>
                  </a:lnTo>
                  <a:lnTo>
                    <a:pt x="4" y="236"/>
                  </a:lnTo>
                  <a:lnTo>
                    <a:pt x="2" y="217"/>
                  </a:lnTo>
                  <a:lnTo>
                    <a:pt x="0" y="205"/>
                  </a:lnTo>
                  <a:lnTo>
                    <a:pt x="0" y="194"/>
                  </a:lnTo>
                  <a:lnTo>
                    <a:pt x="0" y="182"/>
                  </a:lnTo>
                  <a:lnTo>
                    <a:pt x="2" y="175"/>
                  </a:lnTo>
                  <a:lnTo>
                    <a:pt x="6" y="154"/>
                  </a:lnTo>
                  <a:lnTo>
                    <a:pt x="13" y="135"/>
                  </a:lnTo>
                  <a:lnTo>
                    <a:pt x="15" y="125"/>
                  </a:lnTo>
                  <a:lnTo>
                    <a:pt x="19" y="116"/>
                  </a:lnTo>
                  <a:lnTo>
                    <a:pt x="25" y="106"/>
                  </a:lnTo>
                  <a:lnTo>
                    <a:pt x="30" y="97"/>
                  </a:lnTo>
                  <a:lnTo>
                    <a:pt x="40" y="82"/>
                  </a:lnTo>
                  <a:lnTo>
                    <a:pt x="57" y="67"/>
                  </a:lnTo>
                  <a:lnTo>
                    <a:pt x="63" y="57"/>
                  </a:lnTo>
                  <a:lnTo>
                    <a:pt x="70" y="49"/>
                  </a:lnTo>
                  <a:lnTo>
                    <a:pt x="78" y="44"/>
                  </a:lnTo>
                  <a:lnTo>
                    <a:pt x="87" y="38"/>
                  </a:lnTo>
                  <a:lnTo>
                    <a:pt x="95" y="32"/>
                  </a:lnTo>
                  <a:lnTo>
                    <a:pt x="106" y="27"/>
                  </a:lnTo>
                  <a:lnTo>
                    <a:pt x="118" y="21"/>
                  </a:lnTo>
                  <a:lnTo>
                    <a:pt x="127" y="17"/>
                  </a:lnTo>
                  <a:lnTo>
                    <a:pt x="139" y="11"/>
                  </a:lnTo>
                  <a:lnTo>
                    <a:pt x="150" y="8"/>
                  </a:lnTo>
                  <a:lnTo>
                    <a:pt x="161" y="4"/>
                  </a:lnTo>
                  <a:lnTo>
                    <a:pt x="175" y="2"/>
                  </a:lnTo>
                  <a:lnTo>
                    <a:pt x="186" y="0"/>
                  </a:lnTo>
                  <a:lnTo>
                    <a:pt x="201" y="0"/>
                  </a:lnTo>
                  <a:lnTo>
                    <a:pt x="215" y="0"/>
                  </a:lnTo>
                  <a:lnTo>
                    <a:pt x="232" y="0"/>
                  </a:lnTo>
                  <a:lnTo>
                    <a:pt x="247" y="0"/>
                  </a:lnTo>
                  <a:lnTo>
                    <a:pt x="260" y="0"/>
                  </a:lnTo>
                  <a:lnTo>
                    <a:pt x="275" y="2"/>
                  </a:lnTo>
                  <a:lnTo>
                    <a:pt x="289" y="2"/>
                  </a:lnTo>
                  <a:lnTo>
                    <a:pt x="302" y="4"/>
                  </a:lnTo>
                  <a:lnTo>
                    <a:pt x="315" y="8"/>
                  </a:lnTo>
                  <a:lnTo>
                    <a:pt x="327" y="13"/>
                  </a:lnTo>
                  <a:lnTo>
                    <a:pt x="338" y="19"/>
                  </a:lnTo>
                  <a:lnTo>
                    <a:pt x="348" y="25"/>
                  </a:lnTo>
                  <a:lnTo>
                    <a:pt x="359" y="30"/>
                  </a:lnTo>
                  <a:lnTo>
                    <a:pt x="369" y="36"/>
                  </a:lnTo>
                  <a:lnTo>
                    <a:pt x="376" y="44"/>
                  </a:lnTo>
                  <a:lnTo>
                    <a:pt x="384" y="48"/>
                  </a:lnTo>
                  <a:lnTo>
                    <a:pt x="391" y="57"/>
                  </a:lnTo>
                  <a:lnTo>
                    <a:pt x="399" y="65"/>
                  </a:lnTo>
                  <a:lnTo>
                    <a:pt x="408" y="76"/>
                  </a:lnTo>
                  <a:lnTo>
                    <a:pt x="416" y="91"/>
                  </a:lnTo>
                  <a:lnTo>
                    <a:pt x="428" y="110"/>
                  </a:lnTo>
                  <a:lnTo>
                    <a:pt x="431" y="120"/>
                  </a:lnTo>
                  <a:lnTo>
                    <a:pt x="437" y="129"/>
                  </a:lnTo>
                  <a:lnTo>
                    <a:pt x="441" y="139"/>
                  </a:lnTo>
                  <a:lnTo>
                    <a:pt x="445" y="150"/>
                  </a:lnTo>
                  <a:lnTo>
                    <a:pt x="447" y="160"/>
                  </a:lnTo>
                  <a:lnTo>
                    <a:pt x="448" y="171"/>
                  </a:lnTo>
                  <a:lnTo>
                    <a:pt x="450" y="181"/>
                  </a:lnTo>
                  <a:lnTo>
                    <a:pt x="454" y="192"/>
                  </a:lnTo>
                  <a:lnTo>
                    <a:pt x="454" y="201"/>
                  </a:lnTo>
                  <a:lnTo>
                    <a:pt x="456" y="213"/>
                  </a:lnTo>
                  <a:lnTo>
                    <a:pt x="456" y="222"/>
                  </a:lnTo>
                  <a:lnTo>
                    <a:pt x="458" y="234"/>
                  </a:lnTo>
                  <a:lnTo>
                    <a:pt x="452" y="255"/>
                  </a:lnTo>
                  <a:lnTo>
                    <a:pt x="450" y="276"/>
                  </a:lnTo>
                  <a:lnTo>
                    <a:pt x="447" y="297"/>
                  </a:lnTo>
                  <a:lnTo>
                    <a:pt x="445" y="317"/>
                  </a:lnTo>
                  <a:lnTo>
                    <a:pt x="439" y="338"/>
                  </a:lnTo>
                  <a:lnTo>
                    <a:pt x="437" y="359"/>
                  </a:lnTo>
                  <a:lnTo>
                    <a:pt x="433" y="382"/>
                  </a:lnTo>
                  <a:lnTo>
                    <a:pt x="431" y="403"/>
                  </a:lnTo>
                  <a:lnTo>
                    <a:pt x="428" y="424"/>
                  </a:lnTo>
                  <a:lnTo>
                    <a:pt x="426" y="445"/>
                  </a:lnTo>
                  <a:lnTo>
                    <a:pt x="422" y="468"/>
                  </a:lnTo>
                  <a:lnTo>
                    <a:pt x="420" y="488"/>
                  </a:lnTo>
                  <a:lnTo>
                    <a:pt x="416" y="509"/>
                  </a:lnTo>
                  <a:lnTo>
                    <a:pt x="414" y="530"/>
                  </a:lnTo>
                  <a:lnTo>
                    <a:pt x="412" y="553"/>
                  </a:lnTo>
                  <a:lnTo>
                    <a:pt x="410" y="574"/>
                  </a:lnTo>
                  <a:lnTo>
                    <a:pt x="405" y="595"/>
                  </a:lnTo>
                  <a:lnTo>
                    <a:pt x="403" y="616"/>
                  </a:lnTo>
                  <a:lnTo>
                    <a:pt x="399" y="637"/>
                  </a:lnTo>
                  <a:lnTo>
                    <a:pt x="397" y="658"/>
                  </a:lnTo>
                  <a:lnTo>
                    <a:pt x="391" y="680"/>
                  </a:lnTo>
                  <a:lnTo>
                    <a:pt x="389" y="701"/>
                  </a:lnTo>
                  <a:lnTo>
                    <a:pt x="386" y="724"/>
                  </a:lnTo>
                  <a:lnTo>
                    <a:pt x="384" y="745"/>
                  </a:lnTo>
                  <a:lnTo>
                    <a:pt x="380" y="766"/>
                  </a:lnTo>
                  <a:lnTo>
                    <a:pt x="378" y="787"/>
                  </a:lnTo>
                  <a:lnTo>
                    <a:pt x="374" y="808"/>
                  </a:lnTo>
                  <a:lnTo>
                    <a:pt x="374" y="829"/>
                  </a:lnTo>
                  <a:lnTo>
                    <a:pt x="370" y="852"/>
                  </a:lnTo>
                  <a:lnTo>
                    <a:pt x="369" y="872"/>
                  </a:lnTo>
                  <a:lnTo>
                    <a:pt x="365" y="895"/>
                  </a:lnTo>
                  <a:lnTo>
                    <a:pt x="363" y="916"/>
                  </a:lnTo>
                  <a:lnTo>
                    <a:pt x="357" y="937"/>
                  </a:lnTo>
                  <a:lnTo>
                    <a:pt x="355" y="960"/>
                  </a:lnTo>
                  <a:lnTo>
                    <a:pt x="351" y="979"/>
                  </a:lnTo>
                  <a:lnTo>
                    <a:pt x="350" y="1002"/>
                  </a:lnTo>
                  <a:lnTo>
                    <a:pt x="344" y="1021"/>
                  </a:lnTo>
                  <a:lnTo>
                    <a:pt x="342" y="1044"/>
                  </a:lnTo>
                  <a:lnTo>
                    <a:pt x="338" y="1064"/>
                  </a:lnTo>
                  <a:lnTo>
                    <a:pt x="336" y="1087"/>
                  </a:lnTo>
                  <a:lnTo>
                    <a:pt x="332" y="1106"/>
                  </a:lnTo>
                  <a:lnTo>
                    <a:pt x="331" y="1129"/>
                  </a:lnTo>
                  <a:lnTo>
                    <a:pt x="329" y="1150"/>
                  </a:lnTo>
                  <a:lnTo>
                    <a:pt x="327" y="1173"/>
                  </a:lnTo>
                  <a:lnTo>
                    <a:pt x="323" y="1194"/>
                  </a:lnTo>
                  <a:lnTo>
                    <a:pt x="321" y="1216"/>
                  </a:lnTo>
                  <a:lnTo>
                    <a:pt x="317" y="1237"/>
                  </a:lnTo>
                  <a:lnTo>
                    <a:pt x="315" y="1260"/>
                  </a:lnTo>
                  <a:lnTo>
                    <a:pt x="310" y="1279"/>
                  </a:lnTo>
                  <a:lnTo>
                    <a:pt x="308" y="1302"/>
                  </a:lnTo>
                  <a:lnTo>
                    <a:pt x="304" y="1321"/>
                  </a:lnTo>
                  <a:lnTo>
                    <a:pt x="302" y="1344"/>
                  </a:lnTo>
                  <a:lnTo>
                    <a:pt x="296" y="1363"/>
                  </a:lnTo>
                  <a:lnTo>
                    <a:pt x="294" y="1386"/>
                  </a:lnTo>
                  <a:lnTo>
                    <a:pt x="291" y="1407"/>
                  </a:lnTo>
                  <a:lnTo>
                    <a:pt x="289" y="1429"/>
                  </a:lnTo>
                  <a:lnTo>
                    <a:pt x="287" y="1448"/>
                  </a:lnTo>
                  <a:lnTo>
                    <a:pt x="285" y="1471"/>
                  </a:lnTo>
                  <a:lnTo>
                    <a:pt x="281" y="1492"/>
                  </a:lnTo>
                  <a:lnTo>
                    <a:pt x="279" y="1515"/>
                  </a:lnTo>
                  <a:lnTo>
                    <a:pt x="275" y="1536"/>
                  </a:lnTo>
                  <a:lnTo>
                    <a:pt x="274" y="1559"/>
                  </a:lnTo>
                  <a:lnTo>
                    <a:pt x="270" y="1580"/>
                  </a:lnTo>
                  <a:lnTo>
                    <a:pt x="268" y="1602"/>
                  </a:lnTo>
                  <a:lnTo>
                    <a:pt x="268" y="1602"/>
                  </a:lnTo>
                  <a:close/>
                </a:path>
              </a:pathLst>
            </a:custGeom>
            <a:solidFill>
              <a:srgbClr val="c00000"/>
            </a:solidFill>
            <a:ln w="0">
              <a:noFill/>
            </a:ln>
          </p:spPr>
          <p:style>
            <a:lnRef idx="0"/>
            <a:fillRef idx="0"/>
            <a:effectRef idx="0"/>
            <a:fontRef idx="minor"/>
          </p:style>
        </p:sp>
        <p:sp>
          <p:nvSpPr>
            <p:cNvPr id="442" name="Freeform 22"/>
            <p:cNvSpPr/>
            <p:nvPr/>
          </p:nvSpPr>
          <p:spPr>
            <a:xfrm>
              <a:off x="178560" y="5188680"/>
              <a:ext cx="95400" cy="98640"/>
            </a:xfrm>
            <a:custGeom>
              <a:avLst/>
              <a:gdLst/>
              <a:ahLst/>
              <a:rect l="l" t="t" r="r" b="b"/>
              <a:pathLst>
                <a:path w="446" h="466">
                  <a:moveTo>
                    <a:pt x="222" y="2"/>
                  </a:moveTo>
                  <a:lnTo>
                    <a:pt x="231" y="0"/>
                  </a:lnTo>
                  <a:lnTo>
                    <a:pt x="243" y="0"/>
                  </a:lnTo>
                  <a:lnTo>
                    <a:pt x="254" y="2"/>
                  </a:lnTo>
                  <a:lnTo>
                    <a:pt x="264" y="4"/>
                  </a:lnTo>
                  <a:lnTo>
                    <a:pt x="273" y="4"/>
                  </a:lnTo>
                  <a:lnTo>
                    <a:pt x="285" y="8"/>
                  </a:lnTo>
                  <a:lnTo>
                    <a:pt x="296" y="10"/>
                  </a:lnTo>
                  <a:lnTo>
                    <a:pt x="306" y="15"/>
                  </a:lnTo>
                  <a:lnTo>
                    <a:pt x="315" y="19"/>
                  </a:lnTo>
                  <a:lnTo>
                    <a:pt x="325" y="25"/>
                  </a:lnTo>
                  <a:lnTo>
                    <a:pt x="334" y="30"/>
                  </a:lnTo>
                  <a:lnTo>
                    <a:pt x="344" y="38"/>
                  </a:lnTo>
                  <a:lnTo>
                    <a:pt x="349" y="44"/>
                  </a:lnTo>
                  <a:lnTo>
                    <a:pt x="359" y="49"/>
                  </a:lnTo>
                  <a:lnTo>
                    <a:pt x="368" y="57"/>
                  </a:lnTo>
                  <a:lnTo>
                    <a:pt x="378" y="65"/>
                  </a:lnTo>
                  <a:lnTo>
                    <a:pt x="383" y="70"/>
                  </a:lnTo>
                  <a:lnTo>
                    <a:pt x="389" y="80"/>
                  </a:lnTo>
                  <a:lnTo>
                    <a:pt x="397" y="87"/>
                  </a:lnTo>
                  <a:lnTo>
                    <a:pt x="404" y="97"/>
                  </a:lnTo>
                  <a:lnTo>
                    <a:pt x="410" y="106"/>
                  </a:lnTo>
                  <a:lnTo>
                    <a:pt x="416" y="116"/>
                  </a:lnTo>
                  <a:lnTo>
                    <a:pt x="422" y="127"/>
                  </a:lnTo>
                  <a:lnTo>
                    <a:pt x="427" y="139"/>
                  </a:lnTo>
                  <a:lnTo>
                    <a:pt x="431" y="148"/>
                  </a:lnTo>
                  <a:lnTo>
                    <a:pt x="433" y="160"/>
                  </a:lnTo>
                  <a:lnTo>
                    <a:pt x="437" y="171"/>
                  </a:lnTo>
                  <a:lnTo>
                    <a:pt x="441" y="182"/>
                  </a:lnTo>
                  <a:lnTo>
                    <a:pt x="442" y="192"/>
                  </a:lnTo>
                  <a:lnTo>
                    <a:pt x="444" y="205"/>
                  </a:lnTo>
                  <a:lnTo>
                    <a:pt x="444" y="219"/>
                  </a:lnTo>
                  <a:lnTo>
                    <a:pt x="446" y="232"/>
                  </a:lnTo>
                  <a:lnTo>
                    <a:pt x="444" y="243"/>
                  </a:lnTo>
                  <a:lnTo>
                    <a:pt x="444" y="255"/>
                  </a:lnTo>
                  <a:lnTo>
                    <a:pt x="442" y="266"/>
                  </a:lnTo>
                  <a:lnTo>
                    <a:pt x="441" y="276"/>
                  </a:lnTo>
                  <a:lnTo>
                    <a:pt x="437" y="287"/>
                  </a:lnTo>
                  <a:lnTo>
                    <a:pt x="433" y="298"/>
                  </a:lnTo>
                  <a:lnTo>
                    <a:pt x="431" y="310"/>
                  </a:lnTo>
                  <a:lnTo>
                    <a:pt x="429" y="319"/>
                  </a:lnTo>
                  <a:lnTo>
                    <a:pt x="423" y="329"/>
                  </a:lnTo>
                  <a:lnTo>
                    <a:pt x="418" y="338"/>
                  </a:lnTo>
                  <a:lnTo>
                    <a:pt x="412" y="348"/>
                  </a:lnTo>
                  <a:lnTo>
                    <a:pt x="406" y="359"/>
                  </a:lnTo>
                  <a:lnTo>
                    <a:pt x="399" y="367"/>
                  </a:lnTo>
                  <a:lnTo>
                    <a:pt x="393" y="376"/>
                  </a:lnTo>
                  <a:lnTo>
                    <a:pt x="387" y="386"/>
                  </a:lnTo>
                  <a:lnTo>
                    <a:pt x="382" y="395"/>
                  </a:lnTo>
                  <a:lnTo>
                    <a:pt x="372" y="403"/>
                  </a:lnTo>
                  <a:lnTo>
                    <a:pt x="363" y="409"/>
                  </a:lnTo>
                  <a:lnTo>
                    <a:pt x="353" y="414"/>
                  </a:lnTo>
                  <a:lnTo>
                    <a:pt x="347" y="422"/>
                  </a:lnTo>
                  <a:lnTo>
                    <a:pt x="336" y="428"/>
                  </a:lnTo>
                  <a:lnTo>
                    <a:pt x="326" y="433"/>
                  </a:lnTo>
                  <a:lnTo>
                    <a:pt x="317" y="439"/>
                  </a:lnTo>
                  <a:lnTo>
                    <a:pt x="307" y="447"/>
                  </a:lnTo>
                  <a:lnTo>
                    <a:pt x="298" y="449"/>
                  </a:lnTo>
                  <a:lnTo>
                    <a:pt x="287" y="452"/>
                  </a:lnTo>
                  <a:lnTo>
                    <a:pt x="275" y="456"/>
                  </a:lnTo>
                  <a:lnTo>
                    <a:pt x="264" y="460"/>
                  </a:lnTo>
                  <a:lnTo>
                    <a:pt x="254" y="462"/>
                  </a:lnTo>
                  <a:lnTo>
                    <a:pt x="243" y="464"/>
                  </a:lnTo>
                  <a:lnTo>
                    <a:pt x="231" y="464"/>
                  </a:lnTo>
                  <a:lnTo>
                    <a:pt x="222" y="466"/>
                  </a:lnTo>
                  <a:lnTo>
                    <a:pt x="211" y="464"/>
                  </a:lnTo>
                  <a:lnTo>
                    <a:pt x="197" y="464"/>
                  </a:lnTo>
                  <a:lnTo>
                    <a:pt x="186" y="462"/>
                  </a:lnTo>
                  <a:lnTo>
                    <a:pt x="176" y="460"/>
                  </a:lnTo>
                  <a:lnTo>
                    <a:pt x="165" y="456"/>
                  </a:lnTo>
                  <a:lnTo>
                    <a:pt x="154" y="452"/>
                  </a:lnTo>
                  <a:lnTo>
                    <a:pt x="142" y="449"/>
                  </a:lnTo>
                  <a:lnTo>
                    <a:pt x="135" y="447"/>
                  </a:lnTo>
                  <a:lnTo>
                    <a:pt x="123" y="439"/>
                  </a:lnTo>
                  <a:lnTo>
                    <a:pt x="112" y="433"/>
                  </a:lnTo>
                  <a:lnTo>
                    <a:pt x="102" y="428"/>
                  </a:lnTo>
                  <a:lnTo>
                    <a:pt x="97" y="422"/>
                  </a:lnTo>
                  <a:lnTo>
                    <a:pt x="85" y="414"/>
                  </a:lnTo>
                  <a:lnTo>
                    <a:pt x="78" y="409"/>
                  </a:lnTo>
                  <a:lnTo>
                    <a:pt x="68" y="403"/>
                  </a:lnTo>
                  <a:lnTo>
                    <a:pt x="62" y="395"/>
                  </a:lnTo>
                  <a:lnTo>
                    <a:pt x="53" y="386"/>
                  </a:lnTo>
                  <a:lnTo>
                    <a:pt x="47" y="376"/>
                  </a:lnTo>
                  <a:lnTo>
                    <a:pt x="41" y="367"/>
                  </a:lnTo>
                  <a:lnTo>
                    <a:pt x="36" y="359"/>
                  </a:lnTo>
                  <a:lnTo>
                    <a:pt x="28" y="348"/>
                  </a:lnTo>
                  <a:lnTo>
                    <a:pt x="22" y="338"/>
                  </a:lnTo>
                  <a:lnTo>
                    <a:pt x="19" y="329"/>
                  </a:lnTo>
                  <a:lnTo>
                    <a:pt x="15" y="319"/>
                  </a:lnTo>
                  <a:lnTo>
                    <a:pt x="11" y="310"/>
                  </a:lnTo>
                  <a:lnTo>
                    <a:pt x="7" y="298"/>
                  </a:lnTo>
                  <a:lnTo>
                    <a:pt x="3" y="287"/>
                  </a:lnTo>
                  <a:lnTo>
                    <a:pt x="3" y="276"/>
                  </a:lnTo>
                  <a:lnTo>
                    <a:pt x="0" y="266"/>
                  </a:lnTo>
                  <a:lnTo>
                    <a:pt x="0" y="255"/>
                  </a:lnTo>
                  <a:lnTo>
                    <a:pt x="0" y="243"/>
                  </a:lnTo>
                  <a:lnTo>
                    <a:pt x="0" y="232"/>
                  </a:lnTo>
                  <a:lnTo>
                    <a:pt x="0" y="219"/>
                  </a:lnTo>
                  <a:lnTo>
                    <a:pt x="0" y="205"/>
                  </a:lnTo>
                  <a:lnTo>
                    <a:pt x="0" y="192"/>
                  </a:lnTo>
                  <a:lnTo>
                    <a:pt x="3" y="182"/>
                  </a:lnTo>
                  <a:lnTo>
                    <a:pt x="3" y="171"/>
                  </a:lnTo>
                  <a:lnTo>
                    <a:pt x="7" y="160"/>
                  </a:lnTo>
                  <a:lnTo>
                    <a:pt x="11" y="148"/>
                  </a:lnTo>
                  <a:lnTo>
                    <a:pt x="15" y="139"/>
                  </a:lnTo>
                  <a:lnTo>
                    <a:pt x="19" y="127"/>
                  </a:lnTo>
                  <a:lnTo>
                    <a:pt x="24" y="116"/>
                  </a:lnTo>
                  <a:lnTo>
                    <a:pt x="30" y="106"/>
                  </a:lnTo>
                  <a:lnTo>
                    <a:pt x="38" y="97"/>
                  </a:lnTo>
                  <a:lnTo>
                    <a:pt x="43" y="87"/>
                  </a:lnTo>
                  <a:lnTo>
                    <a:pt x="49" y="80"/>
                  </a:lnTo>
                  <a:lnTo>
                    <a:pt x="55" y="70"/>
                  </a:lnTo>
                  <a:lnTo>
                    <a:pt x="64" y="65"/>
                  </a:lnTo>
                  <a:lnTo>
                    <a:pt x="70" y="57"/>
                  </a:lnTo>
                  <a:lnTo>
                    <a:pt x="79" y="49"/>
                  </a:lnTo>
                  <a:lnTo>
                    <a:pt x="87" y="44"/>
                  </a:lnTo>
                  <a:lnTo>
                    <a:pt x="97" y="38"/>
                  </a:lnTo>
                  <a:lnTo>
                    <a:pt x="104" y="30"/>
                  </a:lnTo>
                  <a:lnTo>
                    <a:pt x="114" y="25"/>
                  </a:lnTo>
                  <a:lnTo>
                    <a:pt x="125" y="19"/>
                  </a:lnTo>
                  <a:lnTo>
                    <a:pt x="136" y="15"/>
                  </a:lnTo>
                  <a:lnTo>
                    <a:pt x="144" y="10"/>
                  </a:lnTo>
                  <a:lnTo>
                    <a:pt x="154" y="8"/>
                  </a:lnTo>
                  <a:lnTo>
                    <a:pt x="165" y="4"/>
                  </a:lnTo>
                  <a:lnTo>
                    <a:pt x="176" y="4"/>
                  </a:lnTo>
                  <a:lnTo>
                    <a:pt x="186" y="2"/>
                  </a:lnTo>
                  <a:lnTo>
                    <a:pt x="199" y="0"/>
                  </a:lnTo>
                  <a:lnTo>
                    <a:pt x="211" y="0"/>
                  </a:lnTo>
                  <a:lnTo>
                    <a:pt x="222" y="2"/>
                  </a:lnTo>
                  <a:lnTo>
                    <a:pt x="222" y="2"/>
                  </a:lnTo>
                  <a:close/>
                </a:path>
              </a:pathLst>
            </a:custGeom>
            <a:solidFill>
              <a:srgbClr val="c00000"/>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Başlık 1"/>
          <p:cNvSpPr/>
          <p:nvPr/>
        </p:nvSpPr>
        <p:spPr>
          <a:xfrm>
            <a:off x="107640" y="17640"/>
            <a:ext cx="8856720" cy="533160"/>
          </a:xfrm>
          <a:prstGeom prst="rect">
            <a:avLst/>
          </a:prstGeom>
          <a:solidFill>
            <a:srgbClr val="191d34"/>
          </a:solidFill>
          <a:ln w="0">
            <a:noFill/>
          </a:ln>
        </p:spPr>
        <p:style>
          <a:lnRef idx="0"/>
          <a:fillRef idx="0"/>
          <a:effectRef idx="0"/>
          <a:fontRef idx="minor"/>
        </p:style>
        <p:txBody>
          <a:bodyPr anchor="ctr">
            <a:normAutofit/>
          </a:bodyPr>
          <a:p>
            <a:pPr>
              <a:lnSpc>
                <a:spcPct val="100000"/>
              </a:lnSpc>
              <a:buNone/>
            </a:pPr>
            <a:r>
              <a:rPr b="1" lang="tr-TR" sz="2000" spc="-1" strike="noStrike">
                <a:solidFill>
                  <a:srgbClr val="ffffff"/>
                </a:solidFill>
                <a:latin typeface="Trebuchet MS"/>
              </a:rPr>
              <a:t>Yapılandırıcılar( Constructors)- Kurucu Metotlar</a:t>
            </a:r>
            <a:endParaRPr b="0" lang="en-US" sz="2000" spc="-1" strike="noStrike">
              <a:latin typeface="Arial"/>
            </a:endParaRPr>
          </a:p>
        </p:txBody>
      </p:sp>
      <p:sp>
        <p:nvSpPr>
          <p:cNvPr id="444" name="Dikdörtgen 3"/>
          <p:cNvSpPr/>
          <p:nvPr/>
        </p:nvSpPr>
        <p:spPr>
          <a:xfrm>
            <a:off x="107640" y="547920"/>
            <a:ext cx="8136720" cy="269244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tr-TR" sz="1600" spc="-1" strike="noStrike">
                <a:solidFill>
                  <a:srgbClr val="000000"/>
                </a:solidFill>
                <a:latin typeface="Times New Roman"/>
              </a:rPr>
              <a:t>Varsayılan olarak oluşturulan parametresiz kurucu /yapılandırıcı metot örneği;</a:t>
            </a:r>
            <a:endParaRPr b="0" lang="en-US" sz="1600" spc="-1" strike="noStrike">
              <a:latin typeface="Arial"/>
            </a:endParaRPr>
          </a:p>
          <a:p>
            <a:pPr marL="449640">
              <a:lnSpc>
                <a:spcPct val="150000"/>
              </a:lnSpc>
              <a:buNone/>
            </a:pPr>
            <a:r>
              <a:rPr b="0" lang="tr-TR" sz="1400" spc="-1" strike="noStrike">
                <a:solidFill>
                  <a:srgbClr val="000000"/>
                </a:solidFill>
                <a:latin typeface="Courier New"/>
              </a:rPr>
              <a:t>class Sınıfım {</a:t>
            </a:r>
            <a:endParaRPr b="0" lang="en-US" sz="1400" spc="-1" strike="noStrike">
              <a:latin typeface="Arial"/>
            </a:endParaRPr>
          </a:p>
          <a:p>
            <a:pPr marL="449640">
              <a:lnSpc>
                <a:spcPct val="150000"/>
              </a:lnSpc>
              <a:buNone/>
            </a:pPr>
            <a:r>
              <a:rPr b="0" lang="tr-TR" sz="1400" spc="-1" strike="noStrike">
                <a:solidFill>
                  <a:srgbClr val="000000"/>
                </a:solidFill>
                <a:latin typeface="Courier New"/>
              </a:rPr>
              <a:t>int x;</a:t>
            </a:r>
            <a:endParaRPr b="0" lang="en-US" sz="1400" spc="-1" strike="noStrike">
              <a:latin typeface="Arial"/>
            </a:endParaRPr>
          </a:p>
          <a:p>
            <a:pPr marL="449640">
              <a:lnSpc>
                <a:spcPct val="150000"/>
              </a:lnSpc>
              <a:buNone/>
            </a:pPr>
            <a:r>
              <a:rPr b="0" lang="tr-TR" sz="1400" spc="-1" strike="noStrike">
                <a:solidFill>
                  <a:srgbClr val="000000"/>
                </a:solidFill>
                <a:latin typeface="Courier New"/>
              </a:rPr>
              <a:t>	</a:t>
            </a:r>
            <a:r>
              <a:rPr b="0" lang="tr-TR" sz="1400" spc="-1" strike="noStrike">
                <a:solidFill>
                  <a:srgbClr val="000000"/>
                </a:solidFill>
                <a:latin typeface="Courier New"/>
              </a:rPr>
              <a:t>Sınıfım() </a:t>
            </a:r>
            <a:r>
              <a:rPr b="0" i="1" lang="tr-TR" sz="1400" spc="-1" strike="noStrike">
                <a:solidFill>
                  <a:srgbClr val="568d11"/>
                </a:solidFill>
                <a:latin typeface="Courier New"/>
              </a:rPr>
              <a:t>//Parametresiz kurucu metot</a:t>
            </a:r>
            <a:endParaRPr b="0" lang="en-US" sz="1400" spc="-1" strike="noStrike">
              <a:latin typeface="Arial"/>
            </a:endParaRPr>
          </a:p>
          <a:p>
            <a:pPr marL="449640">
              <a:lnSpc>
                <a:spcPct val="150000"/>
              </a:lnSpc>
              <a:buNone/>
            </a:pPr>
            <a:r>
              <a:rPr b="0" lang="tr-TR" sz="1400" spc="-1" strike="noStrike">
                <a:solidFill>
                  <a:srgbClr val="000000"/>
                </a:solidFill>
                <a:latin typeface="Courier New"/>
              </a:rPr>
              <a:t>	</a:t>
            </a:r>
            <a:r>
              <a:rPr b="0" lang="tr-TR" sz="1400" spc="-1" strike="noStrike">
                <a:solidFill>
                  <a:srgbClr val="000000"/>
                </a:solidFill>
                <a:latin typeface="Courier New"/>
              </a:rPr>
              <a:t>{ </a:t>
            </a:r>
            <a:endParaRPr b="0" lang="en-US" sz="1400" spc="-1" strike="noStrike">
              <a:latin typeface="Arial"/>
            </a:endParaRPr>
          </a:p>
          <a:p>
            <a:pPr marL="449640">
              <a:lnSpc>
                <a:spcPct val="150000"/>
              </a:lnSpc>
              <a:buNone/>
            </a:pPr>
            <a:r>
              <a:rPr b="0" lang="tr-TR" sz="1400" spc="-1" strike="noStrike">
                <a:solidFill>
                  <a:srgbClr val="000000"/>
                </a:solidFill>
                <a:latin typeface="Courier New"/>
              </a:rPr>
              <a:t>	</a:t>
            </a:r>
            <a:r>
              <a:rPr b="0" lang="tr-TR" sz="1400" spc="-1" strike="noStrike">
                <a:solidFill>
                  <a:srgbClr val="000000"/>
                </a:solidFill>
                <a:latin typeface="Courier New"/>
              </a:rPr>
              <a:t>	</a:t>
            </a:r>
            <a:r>
              <a:rPr b="0" lang="tr-TR" sz="1400" spc="-1" strike="noStrike">
                <a:solidFill>
                  <a:srgbClr val="000000"/>
                </a:solidFill>
                <a:latin typeface="Courier New"/>
              </a:rPr>
              <a:t>x = 10;</a:t>
            </a:r>
            <a:endParaRPr b="0" lang="en-US" sz="1400" spc="-1" strike="noStrike">
              <a:latin typeface="Arial"/>
            </a:endParaRPr>
          </a:p>
          <a:p>
            <a:pPr marL="449640">
              <a:lnSpc>
                <a:spcPct val="150000"/>
              </a:lnSpc>
              <a:buNone/>
            </a:pPr>
            <a:r>
              <a:rPr b="0" lang="tr-TR" sz="1400" spc="-1" strike="noStrike">
                <a:solidFill>
                  <a:srgbClr val="000000"/>
                </a:solidFill>
                <a:latin typeface="Courier New"/>
              </a:rPr>
              <a:t>	</a:t>
            </a:r>
            <a:r>
              <a:rPr b="0" lang="tr-TR" sz="1400" spc="-1" strike="noStrike">
                <a:solidFill>
                  <a:srgbClr val="000000"/>
                </a:solidFill>
                <a:latin typeface="Courier New"/>
              </a:rPr>
              <a:t>}</a:t>
            </a:r>
            <a:endParaRPr b="0" lang="en-US" sz="1400" spc="-1" strike="noStrike">
              <a:latin typeface="Arial"/>
            </a:endParaRPr>
          </a:p>
          <a:p>
            <a:pPr marL="449640">
              <a:lnSpc>
                <a:spcPct val="150000"/>
              </a:lnSpc>
              <a:buNone/>
            </a:pPr>
            <a:r>
              <a:rPr b="0" lang="tr-TR" sz="1400" spc="-1" strike="noStrike">
                <a:solidFill>
                  <a:srgbClr val="000000"/>
                </a:solidFill>
                <a:latin typeface="Courier New"/>
              </a:rPr>
              <a:t>}</a:t>
            </a:r>
            <a:endParaRPr b="0" lang="en-US" sz="1400" spc="-1" strike="noStrike">
              <a:latin typeface="Arial"/>
            </a:endParaRPr>
          </a:p>
        </p:txBody>
      </p:sp>
      <p:sp>
        <p:nvSpPr>
          <p:cNvPr id="445" name="Dikdörtgen 4"/>
          <p:cNvSpPr/>
          <p:nvPr/>
        </p:nvSpPr>
        <p:spPr>
          <a:xfrm>
            <a:off x="215640" y="3129840"/>
            <a:ext cx="8640720" cy="365148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tr-TR" sz="1600" spc="-1" strike="noStrike">
                <a:solidFill>
                  <a:srgbClr val="000000"/>
                </a:solidFill>
                <a:latin typeface="Times New Roman"/>
              </a:rPr>
              <a:t>Parametreli yapılandırıcı örneği;</a:t>
            </a:r>
            <a:endParaRPr b="0" lang="en-US" sz="1600" spc="-1" strike="noStrike">
              <a:latin typeface="Arial"/>
            </a:endParaRPr>
          </a:p>
          <a:p>
            <a:pPr algn="just">
              <a:lnSpc>
                <a:spcPct val="150000"/>
              </a:lnSpc>
              <a:buNone/>
            </a:pPr>
            <a:r>
              <a:rPr b="0" lang="tr-TR" sz="1400" spc="-1" strike="noStrike">
                <a:solidFill>
                  <a:srgbClr val="000000"/>
                </a:solidFill>
                <a:latin typeface="Courier New"/>
              </a:rPr>
              <a:t> </a:t>
            </a:r>
            <a:r>
              <a:rPr b="1" lang="tr-TR" sz="1400" spc="-1" strike="noStrike">
                <a:solidFill>
                  <a:srgbClr val="7f0055"/>
                </a:solidFill>
                <a:latin typeface="Courier New"/>
                <a:ea typeface="Times New Roman"/>
              </a:rPr>
              <a:t>class</a:t>
            </a:r>
            <a:r>
              <a:rPr b="0" lang="tr-TR" sz="1400" spc="-1" strike="noStrike">
                <a:solidFill>
                  <a:srgbClr val="000000"/>
                </a:solidFill>
                <a:latin typeface="Courier New"/>
                <a:ea typeface="Times New Roman"/>
              </a:rPr>
              <a:t> Sınıfım {</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1" lang="tr-TR" sz="1400" spc="-1" strike="noStrike">
                <a:solidFill>
                  <a:srgbClr val="7f0055"/>
                </a:solidFill>
                <a:latin typeface="Courier New"/>
                <a:ea typeface="Times New Roman"/>
              </a:rPr>
              <a:t>int</a:t>
            </a:r>
            <a:r>
              <a:rPr b="0" lang="tr-TR" sz="1400" spc="-1" strike="noStrike">
                <a:solidFill>
                  <a:srgbClr val="000000"/>
                </a:solidFill>
                <a:latin typeface="Courier New"/>
                <a:ea typeface="Times New Roman"/>
              </a:rPr>
              <a:t> </a:t>
            </a:r>
            <a:r>
              <a:rPr b="0" lang="tr-TR" sz="1400" spc="-1" strike="noStrike">
                <a:solidFill>
                  <a:srgbClr val="0000c0"/>
                </a:solidFill>
                <a:latin typeface="Courier New"/>
                <a:ea typeface="Times New Roman"/>
              </a:rPr>
              <a:t>x</a:t>
            </a:r>
            <a:r>
              <a:rPr b="0" lang="tr-TR" sz="1400" spc="-1" strike="noStrike">
                <a:solidFill>
                  <a:srgbClr val="000000"/>
                </a:solidFill>
                <a:latin typeface="Courier New"/>
                <a:ea typeface="Times New Roman"/>
              </a:rPr>
              <a:t>;</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Sınıfım(</a:t>
            </a:r>
            <a:r>
              <a:rPr b="1" lang="tr-TR" sz="1400" spc="-1" strike="noStrike">
                <a:solidFill>
                  <a:srgbClr val="7f0055"/>
                </a:solidFill>
                <a:latin typeface="Courier New"/>
                <a:ea typeface="Times New Roman"/>
              </a:rPr>
              <a:t>int</a:t>
            </a:r>
            <a:r>
              <a:rPr b="0" lang="tr-TR" sz="1400" spc="-1" strike="noStrike">
                <a:solidFill>
                  <a:srgbClr val="000000"/>
                </a:solidFill>
                <a:latin typeface="Courier New"/>
                <a:ea typeface="Times New Roman"/>
              </a:rPr>
              <a:t> i) </a:t>
            </a:r>
            <a:r>
              <a:rPr b="0" i="1" lang="tr-TR" sz="1400" spc="-1" strike="noStrike">
                <a:solidFill>
                  <a:srgbClr val="568d11"/>
                </a:solidFill>
                <a:latin typeface="Courier New"/>
                <a:ea typeface="Times New Roman"/>
              </a:rPr>
              <a:t>// Parametreli kurucu metot</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0" lang="tr-TR" sz="1400" spc="-1" strike="noStrike">
                <a:solidFill>
                  <a:srgbClr val="0000c0"/>
                </a:solidFill>
                <a:latin typeface="Courier New"/>
                <a:ea typeface="Times New Roman"/>
              </a:rPr>
              <a:t>x</a:t>
            </a:r>
            <a:r>
              <a:rPr b="0" lang="tr-TR" sz="1400" spc="-1" strike="noStrike">
                <a:solidFill>
                  <a:srgbClr val="000000"/>
                </a:solidFill>
                <a:latin typeface="Courier New"/>
                <a:ea typeface="Times New Roman"/>
              </a:rPr>
              <a:t> = i;</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a:t>
            </a:r>
            <a:endParaRPr b="0" lang="en-US" sz="1400" spc="-1" strike="noStrike">
              <a:latin typeface="Arial"/>
            </a:endParaRPr>
          </a:p>
          <a:p>
            <a:pPr>
              <a:lnSpc>
                <a:spcPct val="100000"/>
              </a:lnSpc>
              <a:buNone/>
            </a:pPr>
            <a:r>
              <a:rPr b="1" lang="tr-TR" sz="1400" spc="-1" strike="noStrike">
                <a:solidFill>
                  <a:srgbClr val="7f0055"/>
                </a:solidFill>
                <a:latin typeface="Courier New"/>
                <a:ea typeface="Times New Roman"/>
              </a:rPr>
              <a:t>class</a:t>
            </a:r>
            <a:r>
              <a:rPr b="0" lang="tr-TR" sz="1400" spc="-1" strike="noStrike">
                <a:solidFill>
                  <a:srgbClr val="000000"/>
                </a:solidFill>
                <a:latin typeface="Courier New"/>
                <a:ea typeface="Times New Roman"/>
              </a:rPr>
              <a:t> SuperTest {</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1" lang="tr-TR" sz="1400" spc="-1" strike="noStrike">
                <a:solidFill>
                  <a:srgbClr val="7f0055"/>
                </a:solidFill>
                <a:latin typeface="Courier New"/>
                <a:ea typeface="Times New Roman"/>
              </a:rPr>
              <a:t>public</a:t>
            </a:r>
            <a:r>
              <a:rPr b="0" lang="tr-TR" sz="1400" spc="-1" strike="noStrike">
                <a:solidFill>
                  <a:srgbClr val="000000"/>
                </a:solidFill>
                <a:latin typeface="Courier New"/>
                <a:ea typeface="Times New Roman"/>
              </a:rPr>
              <a:t> </a:t>
            </a:r>
            <a:r>
              <a:rPr b="1" lang="tr-TR" sz="1400" spc="-1" strike="noStrike">
                <a:solidFill>
                  <a:srgbClr val="7f0055"/>
                </a:solidFill>
                <a:latin typeface="Courier New"/>
                <a:ea typeface="Times New Roman"/>
              </a:rPr>
              <a:t>static</a:t>
            </a:r>
            <a:r>
              <a:rPr b="0" lang="tr-TR" sz="1400" spc="-1" strike="noStrike">
                <a:solidFill>
                  <a:srgbClr val="000000"/>
                </a:solidFill>
                <a:latin typeface="Courier New"/>
                <a:ea typeface="Times New Roman"/>
              </a:rPr>
              <a:t> </a:t>
            </a:r>
            <a:r>
              <a:rPr b="1" lang="tr-TR" sz="1400" spc="-1" strike="noStrike">
                <a:solidFill>
                  <a:srgbClr val="7f0055"/>
                </a:solidFill>
                <a:latin typeface="Courier New"/>
                <a:ea typeface="Times New Roman"/>
              </a:rPr>
              <a:t>void</a:t>
            </a:r>
            <a:r>
              <a:rPr b="0" lang="tr-TR" sz="1400" spc="-1" strike="noStrike">
                <a:solidFill>
                  <a:srgbClr val="000000"/>
                </a:solidFill>
                <a:latin typeface="Courier New"/>
                <a:ea typeface="Times New Roman"/>
              </a:rPr>
              <a:t> main(String args[]) {</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Sınıfım t1 = </a:t>
            </a:r>
            <a:r>
              <a:rPr b="1" lang="tr-TR" sz="1400" spc="-1" strike="noStrike">
                <a:solidFill>
                  <a:srgbClr val="7f0055"/>
                </a:solidFill>
                <a:latin typeface="Courier New"/>
                <a:ea typeface="Times New Roman"/>
              </a:rPr>
              <a:t>new</a:t>
            </a:r>
            <a:r>
              <a:rPr b="0" lang="tr-TR" sz="1400" spc="-1" strike="noStrike">
                <a:solidFill>
                  <a:srgbClr val="000000"/>
                </a:solidFill>
                <a:latin typeface="Courier New"/>
                <a:ea typeface="Times New Roman"/>
              </a:rPr>
              <a:t> Sınıfım(20);</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Sınıfım t2 = </a:t>
            </a:r>
            <a:r>
              <a:rPr b="1" lang="tr-TR" sz="1400" spc="-1" strike="noStrike">
                <a:solidFill>
                  <a:srgbClr val="7f0055"/>
                </a:solidFill>
                <a:latin typeface="Courier New"/>
                <a:ea typeface="Times New Roman"/>
              </a:rPr>
              <a:t>new</a:t>
            </a:r>
            <a:r>
              <a:rPr b="0" lang="tr-TR" sz="1400" spc="-1" strike="noStrike">
                <a:solidFill>
                  <a:srgbClr val="000000"/>
                </a:solidFill>
                <a:latin typeface="Courier New"/>
                <a:ea typeface="Times New Roman"/>
              </a:rPr>
              <a:t> Sınıfım(23);</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System.</a:t>
            </a:r>
            <a:r>
              <a:rPr b="0" i="1" lang="tr-TR" sz="1400" spc="-1" strike="noStrike">
                <a:solidFill>
                  <a:srgbClr val="0000c0"/>
                </a:solidFill>
                <a:latin typeface="Courier New"/>
                <a:ea typeface="Times New Roman"/>
              </a:rPr>
              <a:t>out</a:t>
            </a:r>
            <a:r>
              <a:rPr b="0" lang="tr-TR" sz="1400" spc="-1" strike="noStrike">
                <a:solidFill>
                  <a:srgbClr val="000000"/>
                </a:solidFill>
                <a:latin typeface="Courier New"/>
                <a:ea typeface="Times New Roman"/>
              </a:rPr>
              <a:t>.println(t1.</a:t>
            </a:r>
            <a:r>
              <a:rPr b="0" lang="tr-TR" sz="1400" spc="-1" strike="noStrike">
                <a:solidFill>
                  <a:srgbClr val="0000c0"/>
                </a:solidFill>
                <a:latin typeface="Courier New"/>
                <a:ea typeface="Times New Roman"/>
              </a:rPr>
              <a:t>x</a:t>
            </a:r>
            <a:r>
              <a:rPr b="0" lang="tr-TR" sz="1400" spc="-1" strike="noStrike">
                <a:solidFill>
                  <a:srgbClr val="000000"/>
                </a:solidFill>
                <a:latin typeface="Courier New"/>
                <a:ea typeface="Times New Roman"/>
              </a:rPr>
              <a:t> + </a:t>
            </a:r>
            <a:r>
              <a:rPr b="0" lang="tr-TR" sz="1400" spc="-1" strike="noStrike">
                <a:solidFill>
                  <a:srgbClr val="2a00ff"/>
                </a:solidFill>
                <a:latin typeface="Courier New"/>
                <a:ea typeface="Times New Roman"/>
              </a:rPr>
              <a:t>" "</a:t>
            </a:r>
            <a:r>
              <a:rPr b="0" lang="tr-TR" sz="1400" spc="-1" strike="noStrike">
                <a:solidFill>
                  <a:srgbClr val="000000"/>
                </a:solidFill>
                <a:latin typeface="Courier New"/>
                <a:ea typeface="Times New Roman"/>
              </a:rPr>
              <a:t> + t2.</a:t>
            </a:r>
            <a:r>
              <a:rPr b="0" lang="tr-TR" sz="1400" spc="-1" strike="noStrike">
                <a:solidFill>
                  <a:srgbClr val="0000c0"/>
                </a:solidFill>
                <a:latin typeface="Courier New"/>
                <a:ea typeface="Times New Roman"/>
              </a:rPr>
              <a:t>x</a:t>
            </a:r>
            <a:r>
              <a:rPr b="0" lang="tr-TR" sz="1400" spc="-1" strike="noStrike">
                <a:solidFill>
                  <a:srgbClr val="000000"/>
                </a:solidFill>
                <a:latin typeface="Courier New"/>
                <a:ea typeface="Times New Roman"/>
              </a:rPr>
              <a:t>);</a:t>
            </a:r>
            <a:endParaRPr b="0" lang="en-US" sz="1400" spc="-1" strike="noStrike">
              <a:latin typeface="Arial"/>
            </a:endParaRPr>
          </a:p>
          <a:p>
            <a:pPr>
              <a:lnSpc>
                <a:spcPct val="100000"/>
              </a:lnSpc>
              <a:buNone/>
            </a:pPr>
            <a:r>
              <a:rPr b="0" lang="tr-TR" sz="1400" spc="-1" strike="noStrike">
                <a:solidFill>
                  <a:srgbClr val="000000"/>
                </a:solidFill>
                <a:latin typeface="Courier New"/>
                <a:ea typeface="Times New Roman"/>
              </a:rPr>
              <a:t>	</a:t>
            </a:r>
            <a:r>
              <a:rPr b="0" lang="tr-TR" sz="1400" spc="-1" strike="noStrike">
                <a:solidFill>
                  <a:srgbClr val="000000"/>
                </a:solidFill>
                <a:latin typeface="Courier New"/>
                <a:ea typeface="Times New Roman"/>
              </a:rPr>
              <a:t>}</a:t>
            </a:r>
            <a:endParaRPr b="0" lang="en-US" sz="1400" spc="-1" strike="noStrike">
              <a:latin typeface="Arial"/>
            </a:endParaRPr>
          </a:p>
          <a:p>
            <a:pPr>
              <a:lnSpc>
                <a:spcPct val="150000"/>
              </a:lnSpc>
              <a:buNone/>
            </a:pPr>
            <a:r>
              <a:rPr b="0" lang="tr-TR" sz="1400" spc="-1" strike="noStrike">
                <a:solidFill>
                  <a:srgbClr val="000000"/>
                </a:solidFill>
                <a:latin typeface="Courier New"/>
                <a:ea typeface="Times New Roman"/>
              </a:rPr>
              <a:t>} </a:t>
            </a:r>
            <a:endParaRPr b="0" lang="en-US" sz="1400" spc="-1" strike="noStrike">
              <a:latin typeface="Arial"/>
            </a:endParaRPr>
          </a:p>
        </p:txBody>
      </p:sp>
      <p:sp>
        <p:nvSpPr>
          <p:cNvPr id="446" name="Düz Bağlayıcı 6"/>
          <p:cNvSpPr/>
          <p:nvPr/>
        </p:nvSpPr>
        <p:spPr>
          <a:xfrm>
            <a:off x="539280" y="980640"/>
            <a:ext cx="4824720" cy="360"/>
          </a:xfrm>
          <a:prstGeom prst="line">
            <a:avLst/>
          </a:prstGeom>
          <a:ln>
            <a:solidFill>
              <a:srgbClr val="4e67c8"/>
            </a:solidFill>
            <a:round/>
          </a:ln>
        </p:spPr>
        <p:style>
          <a:lnRef idx="1">
            <a:schemeClr val="accent1"/>
          </a:lnRef>
          <a:fillRef idx="0">
            <a:schemeClr val="accent1"/>
          </a:fillRef>
          <a:effectRef idx="0">
            <a:schemeClr val="accent1"/>
          </a:effectRef>
          <a:fontRef idx="minor"/>
        </p:style>
      </p:sp>
      <p:sp>
        <p:nvSpPr>
          <p:cNvPr id="447" name="Düz Bağlayıcı 7"/>
          <p:cNvSpPr/>
          <p:nvPr/>
        </p:nvSpPr>
        <p:spPr>
          <a:xfrm>
            <a:off x="539280" y="3140640"/>
            <a:ext cx="4824720" cy="360"/>
          </a:xfrm>
          <a:prstGeom prst="line">
            <a:avLst/>
          </a:prstGeom>
          <a:ln>
            <a:solidFill>
              <a:srgbClr val="4e67c8"/>
            </a:solidFill>
            <a:round/>
          </a:ln>
        </p:spPr>
        <p:style>
          <a:lnRef idx="1">
            <a:schemeClr val="accent1"/>
          </a:lnRef>
          <a:fillRef idx="0">
            <a:schemeClr val="accent1"/>
          </a:fillRef>
          <a:effectRef idx="0">
            <a:schemeClr val="accent1"/>
          </a:effectRef>
          <a:fontRef idx="minor"/>
        </p:style>
      </p:sp>
      <p:sp>
        <p:nvSpPr>
          <p:cNvPr id="448" name="Düz Bağlayıcı 8"/>
          <p:cNvSpPr/>
          <p:nvPr/>
        </p:nvSpPr>
        <p:spPr>
          <a:xfrm>
            <a:off x="395280" y="3501000"/>
            <a:ext cx="5904720" cy="360"/>
          </a:xfrm>
          <a:prstGeom prst="line">
            <a:avLst/>
          </a:prstGeom>
          <a:ln>
            <a:solidFill>
              <a:srgbClr val="4e67c8"/>
            </a:solidFill>
            <a:round/>
          </a:ln>
        </p:spPr>
        <p:style>
          <a:lnRef idx="1">
            <a:schemeClr val="accent1"/>
          </a:lnRef>
          <a:fillRef idx="0">
            <a:schemeClr val="accent1"/>
          </a:fillRef>
          <a:effectRef idx="0">
            <a:schemeClr val="accent1"/>
          </a:effectRef>
          <a:fontRef idx="minor"/>
        </p:style>
      </p:sp>
      <p:sp>
        <p:nvSpPr>
          <p:cNvPr id="449" name="Düz Bağlayıcı 10"/>
          <p:cNvSpPr/>
          <p:nvPr/>
        </p:nvSpPr>
        <p:spPr>
          <a:xfrm>
            <a:off x="251280" y="6741360"/>
            <a:ext cx="5904720" cy="360"/>
          </a:xfrm>
          <a:prstGeom prst="line">
            <a:avLst/>
          </a:prstGeom>
          <a:ln>
            <a:solidFill>
              <a:srgbClr val="4e67c8"/>
            </a:solidFill>
            <a:round/>
          </a:ln>
        </p:spPr>
        <p:style>
          <a:lnRef idx="1">
            <a:schemeClr val="accent1"/>
          </a:lnRef>
          <a:fillRef idx="0">
            <a:schemeClr val="accent1"/>
          </a:fillRef>
          <a:effectRef idx="0">
            <a:schemeClr val="accent1"/>
          </a:effectRef>
          <a:fontRef idx="minor"/>
        </p:style>
      </p:sp>
      <p:sp>
        <p:nvSpPr>
          <p:cNvPr id="450" name="Köşeleri Yuvarlanmış Dikdörtgen Belirtme Çizgisi 11"/>
          <p:cNvSpPr/>
          <p:nvPr/>
        </p:nvSpPr>
        <p:spPr>
          <a:xfrm>
            <a:off x="5148000" y="1854720"/>
            <a:ext cx="2880000" cy="1573920"/>
          </a:xfrm>
          <a:prstGeom prst="wedgeRoundRectCallout">
            <a:avLst>
              <a:gd name="adj1" fmla="val -168116"/>
              <a:gd name="adj2" fmla="val -44598"/>
              <a:gd name="adj3" fmla="val 16667"/>
            </a:avLst>
          </a:prstGeom>
          <a:solidFill>
            <a:schemeClr val="accent3">
              <a:lumMod val="60000"/>
              <a:lumOff val="40000"/>
            </a:schemeClr>
          </a:solidFill>
          <a:ln>
            <a:solidFill>
              <a:srgbClr val="1e2e68"/>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buNone/>
            </a:pPr>
            <a:r>
              <a:rPr b="0" lang="tr-TR" sz="1400" spc="-1" strike="noStrike">
                <a:solidFill>
                  <a:srgbClr val="002060"/>
                </a:solidFill>
                <a:latin typeface="Times New Roman"/>
              </a:rPr>
              <a:t>Gerek parametreli gerekse parametresiz kurucu metot tanımlamamalarımda metot ismi ile sınıf isminin aynı olduğuna dikkat ediniz.</a:t>
            </a:r>
            <a:endParaRPr b="0" lang="en-US" sz="1400" spc="-1" strike="noStrike">
              <a:latin typeface="Arial"/>
            </a:endParaRPr>
          </a:p>
        </p:txBody>
      </p:sp>
      <p:sp>
        <p:nvSpPr>
          <p:cNvPr id="451" name="Akış Çizelgesi: Belge 12"/>
          <p:cNvSpPr/>
          <p:nvPr/>
        </p:nvSpPr>
        <p:spPr>
          <a:xfrm>
            <a:off x="6300360" y="4725000"/>
            <a:ext cx="2304000" cy="1609200"/>
          </a:xfrm>
          <a:prstGeom prst="flowChartDocument">
            <a:avLst/>
          </a:prstGeom>
          <a:solidFill>
            <a:srgbClr val="4e67c8"/>
          </a:solidFill>
          <a:ln>
            <a:solidFill>
              <a:srgbClr val="1e2e68"/>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0" lang="tr-TR" sz="1600" spc="-1" strike="noStrike">
                <a:solidFill>
                  <a:srgbClr val="ffffff"/>
                </a:solidFill>
                <a:latin typeface="Times New Roman"/>
              </a:rPr>
              <a:t>Programın ekran çıktısı:</a:t>
            </a:r>
            <a:endParaRPr b="0" lang="en-US" sz="1600" spc="-1" strike="noStrike">
              <a:latin typeface="Arial"/>
            </a:endParaRPr>
          </a:p>
          <a:p>
            <a:pPr marL="343080" indent="-343080">
              <a:lnSpc>
                <a:spcPct val="100000"/>
              </a:lnSpc>
              <a:buClr>
                <a:srgbClr val="ffffff"/>
              </a:buClr>
              <a:buFont typeface="StarSymbol"/>
              <a:buAutoNum type="arabicPlain" startAt="20"/>
            </a:pPr>
            <a:r>
              <a:rPr b="0" lang="tr-TR" sz="1600" spc="-1" strike="noStrike">
                <a:solidFill>
                  <a:srgbClr val="ffffff"/>
                </a:solidFill>
                <a:latin typeface="Times New Roman"/>
              </a:rPr>
              <a:t>23</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tr-TR" sz="1600" spc="-1" strike="noStrike">
                <a:solidFill>
                  <a:srgbClr val="ffffff"/>
                </a:solidFill>
                <a:latin typeface="Times New Roman"/>
              </a:rPr>
              <a:t>şeklindedir</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Başlık 1"/>
          <p:cNvSpPr/>
          <p:nvPr/>
        </p:nvSpPr>
        <p:spPr>
          <a:xfrm>
            <a:off x="107640" y="17640"/>
            <a:ext cx="8856720" cy="533160"/>
          </a:xfrm>
          <a:prstGeom prst="rect">
            <a:avLst/>
          </a:prstGeom>
          <a:solidFill>
            <a:srgbClr val="191d34"/>
          </a:solidFill>
          <a:ln w="0">
            <a:noFill/>
          </a:ln>
        </p:spPr>
        <p:style>
          <a:lnRef idx="0"/>
          <a:fillRef idx="0"/>
          <a:effectRef idx="0"/>
          <a:fontRef idx="minor"/>
        </p:style>
        <p:txBody>
          <a:bodyPr anchor="ctr">
            <a:normAutofit/>
          </a:bodyPr>
          <a:p>
            <a:pPr>
              <a:lnSpc>
                <a:spcPct val="100000"/>
              </a:lnSpc>
              <a:buNone/>
            </a:pPr>
            <a:r>
              <a:rPr b="1" lang="tr-TR" sz="2000" spc="-1" strike="noStrike">
                <a:solidFill>
                  <a:srgbClr val="ffffff"/>
                </a:solidFill>
                <a:latin typeface="Trebuchet MS"/>
              </a:rPr>
              <a:t>This deyimi</a:t>
            </a:r>
            <a:endParaRPr b="0" lang="en-US" sz="2000" spc="-1" strike="noStrike">
              <a:latin typeface="Arial"/>
            </a:endParaRPr>
          </a:p>
        </p:txBody>
      </p:sp>
      <p:sp>
        <p:nvSpPr>
          <p:cNvPr id="453" name="Dikdörtgen 3"/>
          <p:cNvSpPr/>
          <p:nvPr/>
        </p:nvSpPr>
        <p:spPr>
          <a:xfrm>
            <a:off x="117000" y="572400"/>
            <a:ext cx="8424720" cy="25232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600" spc="-1" strike="noStrike">
                <a:solidFill>
                  <a:srgbClr val="000000"/>
                </a:solidFill>
                <a:latin typeface="Times New Roman"/>
              </a:rPr>
              <a:t>This deyimi, nesnelerin kendilerini referans etmesinde kullanılır, böylece nesnelere bağlı veri alanlarına erişilir. Sınıf tanımlaması yapıldığında Java otomatik olarak this deyimini arka planda oluşturur. </a:t>
            </a:r>
            <a:r>
              <a:rPr b="0" lang="tr-TR" sz="1600" spc="-1" strike="noStrike">
                <a:solidFill>
                  <a:srgbClr val="002060"/>
                </a:solidFill>
                <a:latin typeface="Times New Roman"/>
              </a:rPr>
              <a:t>this deyiminin farklı kullanım alanı ve amaçlarından bazıları şunlardır.</a:t>
            </a:r>
            <a:endParaRPr b="0" lang="en-US" sz="1600" spc="-1" strike="noStrike">
              <a:latin typeface="Arial"/>
            </a:endParaRPr>
          </a:p>
          <a:p>
            <a:pPr algn="just">
              <a:lnSpc>
                <a:spcPct val="100000"/>
              </a:lnSpc>
              <a:buNone/>
            </a:pPr>
            <a:endParaRPr b="0" lang="en-US" sz="1600" spc="-1" strike="noStrike">
              <a:latin typeface="Arial"/>
            </a:endParaRPr>
          </a:p>
          <a:p>
            <a:pPr marL="285840" indent="-285840" algn="just">
              <a:lnSpc>
                <a:spcPct val="100000"/>
              </a:lnSpc>
              <a:buClr>
                <a:srgbClr val="002060"/>
              </a:buClr>
              <a:buFont typeface="Arial"/>
              <a:buChar char="•"/>
            </a:pPr>
            <a:r>
              <a:rPr b="1" lang="tr-TR" sz="1600" spc="-1" strike="noStrike">
                <a:solidFill>
                  <a:srgbClr val="002060"/>
                </a:solidFill>
                <a:latin typeface="Times New Roman"/>
              </a:rPr>
              <a:t>Nesnenin kendisini referans etmesini sağlar. Bu referans sayesinde nesnelere ait global değişkenlere erişebiliriz. </a:t>
            </a:r>
            <a:endParaRPr b="0" lang="en-US" sz="1600" spc="-1" strike="noStrike">
              <a:latin typeface="Arial"/>
            </a:endParaRPr>
          </a:p>
          <a:p>
            <a:pPr marL="285840" indent="-285840" algn="just">
              <a:lnSpc>
                <a:spcPct val="100000"/>
              </a:lnSpc>
              <a:buClr>
                <a:srgbClr val="002060"/>
              </a:buClr>
              <a:buFont typeface="Arial"/>
              <a:buChar char="•"/>
            </a:pPr>
            <a:r>
              <a:rPr b="1" lang="tr-TR" sz="1600" spc="-1" strike="noStrike">
                <a:solidFill>
                  <a:srgbClr val="002060"/>
                </a:solidFill>
                <a:latin typeface="Times New Roman"/>
              </a:rPr>
              <a:t>Bir yöntem içerisinde isim çakışması olması durumunda this deyimi ile nesnenin kendisine ait olan değişkenleri belirtebilirsiniz.</a:t>
            </a: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r>
              <a:rPr b="0" lang="tr-TR" sz="1600" spc="-1" strike="noStrike">
                <a:solidFill>
                  <a:srgbClr val="000000"/>
                </a:solidFill>
                <a:latin typeface="Times New Roman"/>
              </a:rPr>
              <a:t>Örnek vermek gerekirse aşağıdaki iki tanımlamada aynı şeyi ifade eder.</a:t>
            </a:r>
            <a:endParaRPr b="0" lang="en-US" sz="1600" spc="-1" strike="noStrike">
              <a:latin typeface="Arial"/>
            </a:endParaRPr>
          </a:p>
        </p:txBody>
      </p:sp>
      <p:graphicFrame>
        <p:nvGraphicFramePr>
          <p:cNvPr id="454" name="Tablo 4"/>
          <p:cNvGraphicFramePr/>
          <p:nvPr/>
        </p:nvGraphicFramePr>
        <p:xfrm>
          <a:off x="1115640" y="3213000"/>
          <a:ext cx="6624360" cy="370440"/>
        </p:xfrm>
        <a:graphic>
          <a:graphicData uri="http://schemas.openxmlformats.org/drawingml/2006/table">
            <a:tbl>
              <a:tblPr/>
              <a:tblGrid>
                <a:gridCol w="2975760"/>
                <a:gridCol w="3648600"/>
              </a:tblGrid>
              <a:tr h="370800">
                <a:tc>
                  <a:txBody>
                    <a:bodyPr anchor="t">
                      <a:noAutofit/>
                    </a:bodyPr>
                    <a:p>
                      <a:pPr marL="914400">
                        <a:lnSpc>
                          <a:spcPct val="100000"/>
                        </a:lnSpc>
                        <a:buNone/>
                      </a:pPr>
                      <a:r>
                        <a:rPr b="1" lang="tr-TR" sz="1400" spc="-1" strike="noStrike">
                          <a:solidFill>
                            <a:srgbClr val="ffffff"/>
                          </a:solidFill>
                          <a:latin typeface="Times New Roman"/>
                        </a:rPr>
                        <a:t>Sınıfım( String st )</a:t>
                      </a:r>
                      <a:endParaRPr b="0" lang="en-US" sz="1400" spc="-1" strike="noStrike">
                        <a:latin typeface="Arial"/>
                      </a:endParaRPr>
                    </a:p>
                    <a:p>
                      <a:pPr marL="914400">
                        <a:lnSpc>
                          <a:spcPct val="100000"/>
                        </a:lnSpc>
                        <a:buNone/>
                      </a:pPr>
                      <a:r>
                        <a:rPr b="1" lang="tr-TR" sz="1400" spc="-1" strike="noStrike">
                          <a:solidFill>
                            <a:srgbClr val="ffffff"/>
                          </a:solidFill>
                          <a:latin typeface="Times New Roman"/>
                        </a:rPr>
                        <a:t>  </a:t>
                      </a:r>
                      <a:r>
                        <a:rPr b="1" lang="tr-TR" sz="1400" spc="-1" strike="noStrike">
                          <a:solidFill>
                            <a:srgbClr val="ffffff"/>
                          </a:solidFill>
                          <a:latin typeface="Times New Roman"/>
                        </a:rPr>
                        <a:t>{</a:t>
                      </a:r>
                      <a:endParaRPr b="0" lang="en-US" sz="1400" spc="-1" strike="noStrike">
                        <a:latin typeface="Arial"/>
                      </a:endParaRPr>
                    </a:p>
                    <a:p>
                      <a:pPr marL="914400">
                        <a:lnSpc>
                          <a:spcPct val="100000"/>
                        </a:lnSpc>
                        <a:buNone/>
                      </a:pPr>
                      <a:r>
                        <a:rPr b="1" lang="tr-TR" sz="1400" spc="-1" strike="noStrike">
                          <a:solidFill>
                            <a:srgbClr val="ffffff"/>
                          </a:solidFill>
                          <a:latin typeface="Times New Roman"/>
                        </a:rPr>
                        <a:t>   </a:t>
                      </a:r>
                      <a:r>
                        <a:rPr b="1" lang="tr-TR" sz="1400" spc="-1" strike="noStrike">
                          <a:solidFill>
                            <a:srgbClr val="ffffff"/>
                          </a:solidFill>
                          <a:latin typeface="Times New Roman"/>
                        </a:rPr>
                        <a:t>gezegen = st;</a:t>
                      </a:r>
                      <a:endParaRPr b="0" lang="en-US" sz="1400" spc="-1" strike="noStrike">
                        <a:latin typeface="Arial"/>
                      </a:endParaRPr>
                    </a:p>
                    <a:p>
                      <a:pPr marL="914400">
                        <a:lnSpc>
                          <a:spcPct val="100000"/>
                        </a:lnSpc>
                        <a:buNone/>
                      </a:pPr>
                      <a:r>
                        <a:rPr b="1" lang="tr-TR" sz="1400" spc="-1" strike="noStrike">
                          <a:solidFill>
                            <a:srgbClr val="ffffff"/>
                          </a:solidFill>
                          <a:latin typeface="Times New Roman"/>
                        </a:rPr>
                        <a:t>  </a:t>
                      </a:r>
                      <a:r>
                        <a:rPr b="1" lang="tr-TR" sz="1400" spc="-1" strike="noStrike">
                          <a:solidFill>
                            <a:srgbClr val="ffffff"/>
                          </a:solidFill>
                          <a:latin typeface="Times New Roman"/>
                        </a:rPr>
                        <a:t>}</a:t>
                      </a:r>
                      <a:endParaRPr b="0" lang="en-US" sz="1400" spc="-1" strike="noStrike">
                        <a:latin typeface="Arial"/>
                      </a:endParaRPr>
                    </a:p>
                    <a:p>
                      <a:pPr>
                        <a:lnSpc>
                          <a:spcPct val="100000"/>
                        </a:lnSpc>
                        <a:buNone/>
                      </a:pP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nchor="t">
                      <a:noAutofit/>
                    </a:bodyPr>
                    <a:p>
                      <a:pPr marL="914400">
                        <a:lnSpc>
                          <a:spcPct val="100000"/>
                        </a:lnSpc>
                        <a:buNone/>
                      </a:pPr>
                      <a:r>
                        <a:rPr b="1" lang="tr-TR" sz="1400" spc="-1" strike="noStrike">
                          <a:solidFill>
                            <a:srgbClr val="ffffff"/>
                          </a:solidFill>
                          <a:latin typeface="Times New Roman"/>
                        </a:rPr>
                        <a:t>Sınıfım( String gezegen )</a:t>
                      </a:r>
                      <a:endParaRPr b="0" lang="en-US" sz="1400" spc="-1" strike="noStrike">
                        <a:latin typeface="Arial"/>
                      </a:endParaRPr>
                    </a:p>
                    <a:p>
                      <a:pPr marL="914400">
                        <a:lnSpc>
                          <a:spcPct val="100000"/>
                        </a:lnSpc>
                        <a:buNone/>
                      </a:pPr>
                      <a:r>
                        <a:rPr b="1" lang="tr-TR" sz="1400" spc="-1" strike="noStrike">
                          <a:solidFill>
                            <a:srgbClr val="ffffff"/>
                          </a:solidFill>
                          <a:latin typeface="Times New Roman"/>
                        </a:rPr>
                        <a:t>  </a:t>
                      </a:r>
                      <a:r>
                        <a:rPr b="1" lang="tr-TR" sz="1400" spc="-1" strike="noStrike">
                          <a:solidFill>
                            <a:srgbClr val="ffffff"/>
                          </a:solidFill>
                          <a:latin typeface="Times New Roman"/>
                        </a:rPr>
                        <a:t>{</a:t>
                      </a:r>
                      <a:endParaRPr b="0" lang="en-US" sz="1400" spc="-1" strike="noStrike">
                        <a:latin typeface="Arial"/>
                      </a:endParaRPr>
                    </a:p>
                    <a:p>
                      <a:pPr marL="914400">
                        <a:lnSpc>
                          <a:spcPct val="100000"/>
                        </a:lnSpc>
                        <a:buNone/>
                      </a:pPr>
                      <a:r>
                        <a:rPr b="1" lang="tr-TR" sz="1400" spc="-1" strike="noStrike">
                          <a:solidFill>
                            <a:srgbClr val="ffffff"/>
                          </a:solidFill>
                          <a:latin typeface="Times New Roman"/>
                        </a:rPr>
                        <a:t>   </a:t>
                      </a:r>
                      <a:r>
                        <a:rPr b="1" lang="tr-TR" sz="1400" spc="-1" strike="noStrike">
                          <a:solidFill>
                            <a:srgbClr val="ffffff"/>
                          </a:solidFill>
                          <a:latin typeface="Times New Roman"/>
                        </a:rPr>
                        <a:t>this.gezegen = gezegen;</a:t>
                      </a:r>
                      <a:endParaRPr b="0" lang="en-US" sz="1400" spc="-1" strike="noStrike">
                        <a:latin typeface="Arial"/>
                      </a:endParaRPr>
                    </a:p>
                    <a:p>
                      <a:pPr marL="914400">
                        <a:lnSpc>
                          <a:spcPct val="100000"/>
                        </a:lnSpc>
                        <a:buNone/>
                      </a:pPr>
                      <a:r>
                        <a:rPr b="1" lang="tr-TR" sz="1400" spc="-1" strike="noStrike">
                          <a:solidFill>
                            <a:srgbClr val="ffffff"/>
                          </a:solidFill>
                          <a:latin typeface="Times New Roman"/>
                        </a:rPr>
                        <a:t>  </a:t>
                      </a:r>
                      <a:r>
                        <a:rPr b="1" lang="tr-TR" sz="1400" spc="-1" strike="noStrike">
                          <a:solidFill>
                            <a:srgbClr val="ffffff"/>
                          </a:solidFill>
                          <a:latin typeface="Times New Roman"/>
                        </a:rPr>
                        <a:t>}</a:t>
                      </a:r>
                      <a:endParaRPr b="0" lang="en-US" sz="1400" spc="-1" strike="noStrike">
                        <a:latin typeface="Arial"/>
                      </a:endParaRPr>
                    </a:p>
                    <a:p>
                      <a:pPr>
                        <a:lnSpc>
                          <a:spcPct val="100000"/>
                        </a:lnSpc>
                        <a:buNone/>
                      </a:pP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r>
            </a:tbl>
          </a:graphicData>
        </a:graphic>
      </p:graphicFrame>
      <p:sp>
        <p:nvSpPr>
          <p:cNvPr id="455" name="Köşeleri Yuvarlanmış Dikdörtgen Belirtme Çizgisi 5"/>
          <p:cNvSpPr/>
          <p:nvPr/>
        </p:nvSpPr>
        <p:spPr>
          <a:xfrm>
            <a:off x="4887720" y="4653000"/>
            <a:ext cx="2664000" cy="773640"/>
          </a:xfrm>
          <a:prstGeom prst="wedgeRoundRectCallout">
            <a:avLst>
              <a:gd name="adj1" fmla="val -26656"/>
              <a:gd name="adj2" fmla="val -138594"/>
              <a:gd name="adj3" fmla="val 16667"/>
            </a:avLst>
          </a:prstGeom>
          <a:solidFill>
            <a:schemeClr val="accent3">
              <a:lumMod val="60000"/>
              <a:lumOff val="40000"/>
            </a:schemeClr>
          </a:solidFill>
          <a:ln>
            <a:solidFill>
              <a:srgbClr val="1e2e68"/>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buNone/>
            </a:pPr>
            <a:r>
              <a:rPr b="0" lang="tr-TR" sz="1400" spc="-1" strike="noStrike">
                <a:solidFill>
                  <a:srgbClr val="21306a"/>
                </a:solidFill>
                <a:latin typeface="Times New Roman"/>
              </a:rPr>
              <a:t>‘</a:t>
            </a:r>
            <a:r>
              <a:rPr b="0" lang="tr-TR" sz="1400" spc="-1" strike="noStrike">
                <a:solidFill>
                  <a:srgbClr val="21306a"/>
                </a:solidFill>
                <a:latin typeface="Times New Roman"/>
              </a:rPr>
              <a:t>this.gezegen’ veri alanını gösterirken ‘gezegen’ ise bir değişken dir.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Başlık 1"/>
          <p:cNvSpPr/>
          <p:nvPr/>
        </p:nvSpPr>
        <p:spPr>
          <a:xfrm>
            <a:off x="107640" y="17640"/>
            <a:ext cx="8856720" cy="533160"/>
          </a:xfrm>
          <a:prstGeom prst="rect">
            <a:avLst/>
          </a:prstGeom>
          <a:solidFill>
            <a:srgbClr val="191d34"/>
          </a:solidFill>
          <a:ln w="0">
            <a:noFill/>
          </a:ln>
        </p:spPr>
        <p:style>
          <a:lnRef idx="0"/>
          <a:fillRef idx="0"/>
          <a:effectRef idx="0"/>
          <a:fontRef idx="minor"/>
        </p:style>
        <p:txBody>
          <a:bodyPr anchor="ctr">
            <a:normAutofit/>
          </a:bodyPr>
          <a:p>
            <a:pPr>
              <a:lnSpc>
                <a:spcPct val="100000"/>
              </a:lnSpc>
              <a:buNone/>
            </a:pPr>
            <a:r>
              <a:rPr b="1" lang="tr-TR" sz="2000" spc="-1" strike="noStrike">
                <a:solidFill>
                  <a:srgbClr val="ffffff"/>
                </a:solidFill>
                <a:latin typeface="Trebuchet MS"/>
              </a:rPr>
              <a:t>super() deyimi</a:t>
            </a:r>
            <a:endParaRPr b="0" lang="en-US" sz="2000" spc="-1" strike="noStrike">
              <a:latin typeface="Arial"/>
            </a:endParaRPr>
          </a:p>
        </p:txBody>
      </p:sp>
      <p:sp>
        <p:nvSpPr>
          <p:cNvPr id="457" name="Dikdörtgen 3"/>
          <p:cNvSpPr/>
          <p:nvPr/>
        </p:nvSpPr>
        <p:spPr>
          <a:xfrm>
            <a:off x="107640" y="551160"/>
            <a:ext cx="8856720" cy="37760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800" spc="-1" strike="noStrike">
                <a:solidFill>
                  <a:srgbClr val="000000"/>
                </a:solidFill>
                <a:latin typeface="Times New Roman"/>
              </a:rPr>
              <a:t>Bir alt sınıf içerisinden üst sınıfta tanımlı olan yapılandırıcı metodun çağrılması </a:t>
            </a:r>
            <a:r>
              <a:rPr b="1" lang="tr-TR" sz="1800" spc="-1" strike="noStrike">
                <a:solidFill>
                  <a:srgbClr val="000000"/>
                </a:solidFill>
                <a:latin typeface="Times New Roman"/>
              </a:rPr>
              <a:t>super</a:t>
            </a:r>
            <a:r>
              <a:rPr b="0" lang="tr-TR" sz="1800" spc="-1" strike="noStrike">
                <a:solidFill>
                  <a:srgbClr val="000000"/>
                </a:solidFill>
                <a:latin typeface="Times New Roman"/>
              </a:rPr>
              <a:t>() deyimi ile gerçekleşir. </a:t>
            </a:r>
            <a:r>
              <a:rPr b="1" lang="tr-TR" sz="1800" spc="-1" strike="noStrike">
                <a:solidFill>
                  <a:srgbClr val="000000"/>
                </a:solidFill>
                <a:latin typeface="Times New Roman"/>
              </a:rPr>
              <a:t>Hatırlarsanız this deyimi kendi bulunduğu sınıfı referans gösterirken, super() deyimi bir üst sınıfa çağrıda bulunuyor</a:t>
            </a:r>
            <a:r>
              <a:rPr b="0" lang="tr-TR" sz="1800" spc="-1" strike="noStrike">
                <a:solidFill>
                  <a:srgbClr val="000000"/>
                </a:solidFill>
                <a:latin typeface="Times New Roman"/>
              </a:rPr>
              <a:t>. super() deyiminin farklı kullanım alanı ve amaçlarından bazıları şunlardır.</a:t>
            </a:r>
            <a:endParaRPr b="0" lang="en-US" sz="1800" spc="-1" strike="noStrike">
              <a:latin typeface="Arial"/>
            </a:endParaRPr>
          </a:p>
          <a:p>
            <a:pPr>
              <a:lnSpc>
                <a:spcPct val="100000"/>
              </a:lnSpc>
              <a:buNone/>
            </a:pPr>
            <a:r>
              <a:rPr b="0" lang="tr-TR" sz="1800" spc="-1" strike="noStrike">
                <a:solidFill>
                  <a:srgbClr val="000000"/>
                </a:solidFill>
                <a:latin typeface="Times New Roman"/>
              </a:rPr>
              <a:t> </a:t>
            </a:r>
            <a:endParaRPr b="0" lang="en-US" sz="1800" spc="-1" strike="noStrike">
              <a:latin typeface="Arial"/>
            </a:endParaRPr>
          </a:p>
          <a:p>
            <a:pPr marL="285840" indent="-285840">
              <a:lnSpc>
                <a:spcPct val="100000"/>
              </a:lnSpc>
              <a:buClr>
                <a:srgbClr val="002060"/>
              </a:buClr>
              <a:buFont typeface="Arial"/>
              <a:buChar char="•"/>
            </a:pPr>
            <a:r>
              <a:rPr b="1" lang="tr-TR" sz="1600" spc="-1" strike="noStrike">
                <a:solidFill>
                  <a:srgbClr val="002060"/>
                </a:solidFill>
                <a:latin typeface="Times New Roman"/>
              </a:rPr>
              <a:t>Alt sınıftan oluşturulan her nesnede bulunan üst sınıfa ait (iç) nesneye erişmek için kullanır. Kullanım şekli ; </a:t>
            </a:r>
            <a:r>
              <a:rPr b="1" i="1" lang="tr-TR" sz="1600" spc="-1" strike="noStrike">
                <a:solidFill>
                  <a:srgbClr val="ff0000"/>
                </a:solidFill>
                <a:latin typeface="Times New Roman"/>
              </a:rPr>
              <a:t>super.uye;</a:t>
            </a:r>
            <a:endParaRPr b="0" lang="en-US" sz="1600" spc="-1" strike="noStrike">
              <a:latin typeface="Arial"/>
            </a:endParaRPr>
          </a:p>
          <a:p>
            <a:pPr marL="285840" indent="-285840">
              <a:lnSpc>
                <a:spcPct val="100000"/>
              </a:lnSpc>
              <a:buClr>
                <a:srgbClr val="002060"/>
              </a:buClr>
              <a:buFont typeface="Arial"/>
              <a:buChar char="•"/>
            </a:pPr>
            <a:r>
              <a:rPr b="1" lang="tr-TR" sz="1600" spc="-1" strike="noStrike">
                <a:solidFill>
                  <a:srgbClr val="002060"/>
                </a:solidFill>
                <a:latin typeface="Times New Roman"/>
              </a:rPr>
              <a:t> </a:t>
            </a:r>
            <a:r>
              <a:rPr b="1" lang="tr-TR" sz="1600" spc="-1" strike="noStrike">
                <a:solidFill>
                  <a:srgbClr val="002060"/>
                </a:solidFill>
                <a:latin typeface="Times New Roman"/>
              </a:rPr>
              <a:t>Üst sınıf yapıcısını çağırmak için kullanılır. Kullanım şekli; </a:t>
            </a:r>
            <a:r>
              <a:rPr b="1" i="1" lang="tr-TR" sz="1600" spc="-1" strike="noStrike">
                <a:solidFill>
                  <a:srgbClr val="ff0000"/>
                </a:solidFill>
                <a:latin typeface="Times New Roman"/>
              </a:rPr>
              <a:t>super(parametre);</a:t>
            </a:r>
            <a:endParaRPr b="0" lang="en-US" sz="1600" spc="-1" strike="noStrike">
              <a:latin typeface="Arial"/>
            </a:endParaRPr>
          </a:p>
          <a:p>
            <a:pPr>
              <a:lnSpc>
                <a:spcPct val="100000"/>
              </a:lnSpc>
              <a:buNone/>
            </a:pPr>
            <a:endParaRPr b="0" lang="en-US" sz="1400" spc="-1" strike="noStrike">
              <a:latin typeface="Arial"/>
            </a:endParaRPr>
          </a:p>
          <a:p>
            <a:pPr algn="just">
              <a:lnSpc>
                <a:spcPct val="100000"/>
              </a:lnSpc>
              <a:buNone/>
            </a:pPr>
            <a:r>
              <a:rPr b="0" lang="tr-TR" sz="1800" spc="-1" strike="noStrike">
                <a:solidFill>
                  <a:srgbClr val="000000"/>
                </a:solidFill>
                <a:latin typeface="Times New Roman"/>
              </a:rPr>
              <a:t>Herhangi bir üst( süper) sınıftan başlayıp birden fazla alt sınıftan oluşan bir kalıtım ağacı düşünelim. Bu kalıtım ağacının en tepesinden aşağıya doğru inildikçe birden fazla süper sınıf ve alt sınıf olacaktır. Yukarıdan aşağıya tüm default yapılandırıcılar birbiri ile ilişkili olarak arka planda java tarafından otomatik oluşturulur. Bu yapılandırıcıları kullanmak için super() deyimi kullanılır.</a:t>
            </a:r>
            <a:endParaRPr b="0" lang="en-US" sz="1800" spc="-1" strike="noStrike">
              <a:latin typeface="Arial"/>
            </a:endParaRPr>
          </a:p>
        </p:txBody>
      </p:sp>
      <p:sp>
        <p:nvSpPr>
          <p:cNvPr id="458" name="Dikdörtgen 4"/>
          <p:cNvSpPr/>
          <p:nvPr/>
        </p:nvSpPr>
        <p:spPr>
          <a:xfrm>
            <a:off x="395640" y="4513320"/>
            <a:ext cx="8136720" cy="2009880"/>
          </a:xfrm>
          <a:prstGeom prst="rect">
            <a:avLst/>
          </a:prstGeom>
          <a:solidFill>
            <a:srgbClr val="ffffff"/>
          </a:solidFill>
          <a:ln>
            <a:solidFill>
              <a:srgbClr val="71b41d"/>
            </a:solidFill>
            <a:round/>
          </a:ln>
        </p:spPr>
        <p:style>
          <a:lnRef idx="2">
            <a:schemeClr val="accent3"/>
          </a:lnRef>
          <a:fillRef idx="1">
            <a:schemeClr val="lt1"/>
          </a:fillRef>
          <a:effectRef idx="0">
            <a:schemeClr val="accent3"/>
          </a:effectRef>
          <a:fontRef idx="minor"/>
        </p:style>
        <p:txBody>
          <a:bodyPr lIns="90000" rIns="90000" tIns="45000" bIns="45000" anchor="t">
            <a:spAutoFit/>
          </a:bodyPr>
          <a:p>
            <a:pPr>
              <a:lnSpc>
                <a:spcPct val="100000"/>
              </a:lnSpc>
              <a:buNone/>
            </a:pPr>
            <a:r>
              <a:rPr b="1" lang="tr-TR" sz="1800" spc="-1" strike="noStrike">
                <a:solidFill>
                  <a:srgbClr val="000000"/>
                </a:solidFill>
                <a:latin typeface="Times New Roman"/>
              </a:rPr>
              <a:t>Super ve this deyimlerinin kullanımı ile ilgili tanımlamaları özetlemek gerekirse;</a:t>
            </a:r>
            <a:endParaRPr b="0" lang="en-US" sz="1800" spc="-1" strike="noStrike">
              <a:latin typeface="Arial"/>
            </a:endParaRPr>
          </a:p>
          <a:p>
            <a:pPr>
              <a:lnSpc>
                <a:spcPct val="100000"/>
              </a:lnSpc>
              <a:buNone/>
            </a:pPr>
            <a:r>
              <a:rPr b="1" i="1" lang="tr-TR" sz="1800" spc="-1" strike="noStrike">
                <a:solidFill>
                  <a:srgbClr val="000000"/>
                </a:solidFill>
                <a:latin typeface="Times New Roman"/>
              </a:rPr>
              <a:t>super(xxx)    </a:t>
            </a:r>
            <a:r>
              <a:rPr b="0" i="1" lang="tr-TR" sz="1800" spc="-1" strike="noStrike">
                <a:solidFill>
                  <a:srgbClr val="000000"/>
                </a:solidFill>
                <a:latin typeface="Times New Roman"/>
              </a:rPr>
              <a:t>// süper sınıfının yapılandırıcısını çağırır</a:t>
            </a:r>
            <a:endParaRPr b="0" lang="en-US" sz="1800" spc="-1" strike="noStrike">
              <a:latin typeface="Arial"/>
            </a:endParaRPr>
          </a:p>
          <a:p>
            <a:pPr>
              <a:lnSpc>
                <a:spcPct val="100000"/>
              </a:lnSpc>
              <a:buNone/>
            </a:pPr>
            <a:r>
              <a:rPr b="1" i="1" lang="tr-TR" sz="1800" spc="-1" strike="noStrike">
                <a:solidFill>
                  <a:srgbClr val="000000"/>
                </a:solidFill>
                <a:latin typeface="Times New Roman"/>
              </a:rPr>
              <a:t>super.xxx     </a:t>
            </a:r>
            <a:r>
              <a:rPr b="0" i="1" lang="tr-TR" sz="1800" spc="-1" strike="noStrike">
                <a:solidFill>
                  <a:srgbClr val="000000"/>
                </a:solidFill>
                <a:latin typeface="Times New Roman"/>
              </a:rPr>
              <a:t>// süper sınıfının değişkenine erişilir</a:t>
            </a:r>
            <a:endParaRPr b="0" lang="en-US" sz="1800" spc="-1" strike="noStrike">
              <a:latin typeface="Arial"/>
            </a:endParaRPr>
          </a:p>
          <a:p>
            <a:pPr>
              <a:lnSpc>
                <a:spcPct val="100000"/>
              </a:lnSpc>
              <a:buNone/>
            </a:pPr>
            <a:r>
              <a:rPr b="1" i="1" lang="tr-TR" sz="1800" spc="-1" strike="noStrike">
                <a:solidFill>
                  <a:srgbClr val="000000"/>
                </a:solidFill>
                <a:latin typeface="Times New Roman"/>
              </a:rPr>
              <a:t>super.xxx( )  </a:t>
            </a:r>
            <a:r>
              <a:rPr b="0" i="1" lang="tr-TR" sz="1800" spc="-1" strike="noStrike">
                <a:solidFill>
                  <a:srgbClr val="000000"/>
                </a:solidFill>
                <a:latin typeface="Times New Roman"/>
              </a:rPr>
              <a:t>// süper sınıfının  metodu çağırılır</a:t>
            </a:r>
            <a:endParaRPr b="0" lang="en-US" sz="1800" spc="-1" strike="noStrike">
              <a:latin typeface="Arial"/>
            </a:endParaRPr>
          </a:p>
          <a:p>
            <a:pPr>
              <a:lnSpc>
                <a:spcPct val="100000"/>
              </a:lnSpc>
              <a:buNone/>
            </a:pPr>
            <a:r>
              <a:rPr b="1" i="1" lang="tr-TR" sz="1800" spc="-1" strike="noStrike">
                <a:solidFill>
                  <a:srgbClr val="000000"/>
                </a:solidFill>
                <a:latin typeface="Times New Roman"/>
              </a:rPr>
              <a:t>this(xxx)     </a:t>
            </a:r>
            <a:r>
              <a:rPr b="0" i="1" lang="tr-TR" sz="1800" spc="-1" strike="noStrike">
                <a:solidFill>
                  <a:srgbClr val="000000"/>
                </a:solidFill>
                <a:latin typeface="Times New Roman"/>
              </a:rPr>
              <a:t>// aktif haldeki sınıfın yapılandırıcısı çağırılır</a:t>
            </a:r>
            <a:endParaRPr b="0" lang="en-US" sz="1800" spc="-1" strike="noStrike">
              <a:latin typeface="Arial"/>
            </a:endParaRPr>
          </a:p>
          <a:p>
            <a:pPr>
              <a:lnSpc>
                <a:spcPct val="100000"/>
              </a:lnSpc>
              <a:buNone/>
            </a:pPr>
            <a:r>
              <a:rPr b="1" i="1" lang="tr-TR" sz="1800" spc="-1" strike="noStrike">
                <a:solidFill>
                  <a:srgbClr val="000000"/>
                </a:solidFill>
                <a:latin typeface="Times New Roman"/>
              </a:rPr>
              <a:t>this.xxx      // </a:t>
            </a:r>
            <a:r>
              <a:rPr b="0" i="1" lang="tr-TR" sz="1800" spc="-1" strike="noStrike">
                <a:solidFill>
                  <a:srgbClr val="000000"/>
                </a:solidFill>
                <a:latin typeface="Times New Roman"/>
              </a:rPr>
              <a:t>aktif haldeki sınıfın değişkenine erişilir</a:t>
            </a:r>
            <a:endParaRPr b="0" lang="en-US" sz="1800" spc="-1" strike="noStrike">
              <a:latin typeface="Arial"/>
            </a:endParaRPr>
          </a:p>
          <a:p>
            <a:pPr>
              <a:lnSpc>
                <a:spcPct val="100000"/>
              </a:lnSpc>
              <a:buNone/>
            </a:pPr>
            <a:r>
              <a:rPr b="1" i="1" lang="tr-TR" sz="1800" spc="-1" strike="noStrike">
                <a:solidFill>
                  <a:srgbClr val="000000"/>
                </a:solidFill>
                <a:latin typeface="Times New Roman"/>
              </a:rPr>
              <a:t>this.xxx( )   </a:t>
            </a:r>
            <a:r>
              <a:rPr b="0" i="1" lang="tr-TR" sz="1800" spc="-1" strike="noStrike">
                <a:solidFill>
                  <a:srgbClr val="000000"/>
                </a:solidFill>
                <a:latin typeface="Times New Roman"/>
              </a:rPr>
              <a:t>// aktif haldeki sınıfın metodu çağırılır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Başlık 2"/>
          <p:cNvSpPr/>
          <p:nvPr/>
        </p:nvSpPr>
        <p:spPr>
          <a:xfrm>
            <a:off x="107640" y="17640"/>
            <a:ext cx="8856720" cy="533160"/>
          </a:xfrm>
          <a:prstGeom prst="rect">
            <a:avLst/>
          </a:prstGeom>
          <a:solidFill>
            <a:srgbClr val="191d34"/>
          </a:solidFill>
          <a:ln w="0">
            <a:noFill/>
          </a:ln>
        </p:spPr>
        <p:style>
          <a:lnRef idx="0"/>
          <a:fillRef idx="0"/>
          <a:effectRef idx="0"/>
          <a:fontRef idx="minor"/>
        </p:style>
        <p:txBody>
          <a:bodyPr anchor="ctr">
            <a:normAutofit/>
          </a:bodyPr>
          <a:p>
            <a:pPr>
              <a:lnSpc>
                <a:spcPct val="100000"/>
              </a:lnSpc>
              <a:buNone/>
            </a:pPr>
            <a:r>
              <a:rPr b="1" lang="tr-TR" sz="2800" spc="-1" strike="noStrike">
                <a:solidFill>
                  <a:srgbClr val="ffffff"/>
                </a:solidFill>
                <a:latin typeface="Trebuchet MS"/>
                <a:ea typeface="Noto Sans CJK SC"/>
              </a:rPr>
              <a:t>Java’da soyut sınıf nasıl tanımlanır?</a:t>
            </a:r>
            <a:endParaRPr b="1" lang="en-US" sz="2800" spc="-1" strike="noStrike">
              <a:solidFill>
                <a:srgbClr val="000000"/>
              </a:solidFill>
              <a:latin typeface="Arial"/>
            </a:endParaRPr>
          </a:p>
        </p:txBody>
      </p:sp>
      <p:sp>
        <p:nvSpPr>
          <p:cNvPr id="460" name="Dikdörtgen 9"/>
          <p:cNvSpPr/>
          <p:nvPr/>
        </p:nvSpPr>
        <p:spPr>
          <a:xfrm>
            <a:off x="107640" y="551160"/>
            <a:ext cx="8856720" cy="146196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tr-TR" sz="1800" spc="-1" strike="noStrike">
                <a:solidFill>
                  <a:srgbClr val="000000"/>
                </a:solidFill>
                <a:latin typeface="Times New Roman"/>
              </a:rPr>
              <a:t>Java’da </a:t>
            </a:r>
            <a:r>
              <a:rPr b="0" lang="tr-TR" sz="1800" spc="-1" strike="noStrike">
                <a:solidFill>
                  <a:srgbClr val="000000"/>
                </a:solidFill>
                <a:latin typeface="Times New Roman"/>
              </a:rPr>
              <a:t>sınıf ve fonksiyon isminden önce</a:t>
            </a:r>
            <a:r>
              <a:rPr b="1" lang="tr-TR" sz="1800" spc="-1" strike="noStrike">
                <a:solidFill>
                  <a:srgbClr val="000000"/>
                </a:solidFill>
                <a:latin typeface="Times New Roman"/>
              </a:rPr>
              <a:t> </a:t>
            </a:r>
            <a:r>
              <a:rPr b="1" lang="tr-TR" sz="1800" spc="-1" strike="noStrike">
                <a:solidFill>
                  <a:srgbClr val="000000"/>
                </a:solidFill>
                <a:latin typeface="Consolas"/>
              </a:rPr>
              <a:t>abstract</a:t>
            </a:r>
            <a:r>
              <a:rPr b="1" lang="tr-TR" sz="1800" spc="-1" strike="noStrike">
                <a:solidFill>
                  <a:srgbClr val="000000"/>
                </a:solidFill>
                <a:latin typeface="Times New Roman"/>
              </a:rPr>
              <a:t> </a:t>
            </a:r>
            <a:r>
              <a:rPr b="0" lang="tr-TR" sz="1800" spc="-1" strike="noStrike">
                <a:solidFill>
                  <a:srgbClr val="000000"/>
                </a:solidFill>
                <a:latin typeface="Times New Roman"/>
              </a:rPr>
              <a:t>ifadesi getirilir ve </a:t>
            </a:r>
            <a:r>
              <a:rPr b="1" lang="tr-TR" sz="1800" spc="-1" strike="noStrike">
                <a:solidFill>
                  <a:srgbClr val="000000"/>
                </a:solidFill>
                <a:latin typeface="Times New Roman"/>
              </a:rPr>
              <a:t>abstract </a:t>
            </a:r>
            <a:r>
              <a:rPr b="0" lang="tr-TR" sz="1800" spc="-1" strike="noStrike">
                <a:solidFill>
                  <a:srgbClr val="000000"/>
                </a:solidFill>
                <a:latin typeface="Times New Roman"/>
              </a:rPr>
              <a:t>metotların</a:t>
            </a:r>
            <a:r>
              <a:rPr b="1" lang="tr-TR" sz="1800" spc="-1" strike="noStrike">
                <a:solidFill>
                  <a:srgbClr val="000000"/>
                </a:solidFill>
                <a:latin typeface="Times New Roman"/>
              </a:rPr>
              <a:t> gövdesi yoktur.</a:t>
            </a:r>
            <a:endParaRPr b="0" lang="en-US" sz="1800" spc="-1" strike="noStrike">
              <a:solidFill>
                <a:srgbClr val="000000"/>
              </a:solidFill>
              <a:latin typeface="Arial"/>
            </a:endParaRPr>
          </a:p>
          <a:p>
            <a:pPr>
              <a:lnSpc>
                <a:spcPct val="100000"/>
              </a:lnSpc>
              <a:buNone/>
            </a:pPr>
            <a:endParaRPr b="0" lang="en-US" sz="1800" spc="-1" strike="noStrike">
              <a:solidFill>
                <a:srgbClr val="000000"/>
              </a:solidFill>
              <a:latin typeface="Arial"/>
            </a:endParaRPr>
          </a:p>
          <a:p>
            <a:endParaRPr b="0" lang="en-US" sz="1800" spc="-1" strike="noStrike">
              <a:latin typeface="Arial"/>
            </a:endParaRPr>
          </a:p>
        </p:txBody>
      </p:sp>
      <p:pic>
        <p:nvPicPr>
          <p:cNvPr id="461" name="" descr=""/>
          <p:cNvPicPr/>
          <p:nvPr/>
        </p:nvPicPr>
        <p:blipFill>
          <a:blip r:embed="rId1"/>
          <a:stretch/>
        </p:blipFill>
        <p:spPr>
          <a:xfrm>
            <a:off x="85680" y="2311920"/>
            <a:ext cx="8143920" cy="813240"/>
          </a:xfrm>
          <a:prstGeom prst="rect">
            <a:avLst/>
          </a:prstGeom>
          <a:ln w="0">
            <a:noFill/>
          </a:ln>
        </p:spPr>
      </p:pic>
      <p:sp>
        <p:nvSpPr>
          <p:cNvPr id="462" name=""/>
          <p:cNvSpPr txBox="1"/>
          <p:nvPr/>
        </p:nvSpPr>
        <p:spPr>
          <a:xfrm>
            <a:off x="212400" y="4343400"/>
            <a:ext cx="8017200" cy="346320"/>
          </a:xfrm>
          <a:prstGeom prst="rect">
            <a:avLst/>
          </a:prstGeom>
          <a:noFill/>
          <a:ln w="0">
            <a:noFill/>
          </a:ln>
        </p:spPr>
        <p:txBody>
          <a:bodyPr lIns="90000" rIns="90000" tIns="45000" bIns="45000" anchor="t">
            <a:noAutofit/>
          </a:bodyPr>
          <a:p>
            <a:r>
              <a:rPr b="0" lang="en-US" sz="1800" spc="-1" strike="noStrike">
                <a:latin typeface="Arial"/>
                <a:hlinkClick r:id="rId2"/>
              </a:rPr>
              <a:t>https://github.com/bcobanoglu/Java/blob/master/Ornek12_6_soyut_class.java</a:t>
            </a:r>
            <a:endParaRPr b="0" lang="en-US" sz="1800" spc="-1" strike="noStrike">
              <a:latin typeface="Arial"/>
            </a:endParaRPr>
          </a:p>
        </p:txBody>
      </p:sp>
      <p:sp>
        <p:nvSpPr>
          <p:cNvPr id="463" name=""/>
          <p:cNvSpPr txBox="1"/>
          <p:nvPr/>
        </p:nvSpPr>
        <p:spPr>
          <a:xfrm>
            <a:off x="228600" y="3886200"/>
            <a:ext cx="3551760" cy="346320"/>
          </a:xfrm>
          <a:prstGeom prst="rect">
            <a:avLst/>
          </a:prstGeom>
          <a:noFill/>
          <a:ln w="0">
            <a:noFill/>
          </a:ln>
        </p:spPr>
        <p:txBody>
          <a:bodyPr lIns="90000" rIns="90000" tIns="45000" bIns="45000" anchor="t">
            <a:noAutofit/>
          </a:bodyPr>
          <a:p>
            <a:r>
              <a:rPr b="0" lang="en-US" sz="1800" spc="-1" strike="noStrike">
                <a:latin typeface="Arial"/>
              </a:rPr>
              <a:t>Örnek program için bakabilirsiniz;</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Dikdörtgen 13"/>
          <p:cNvSpPr/>
          <p:nvPr/>
        </p:nvSpPr>
        <p:spPr>
          <a:xfrm>
            <a:off x="457200" y="5229360"/>
            <a:ext cx="4571640" cy="1066320"/>
          </a:xfrm>
          <a:prstGeom prst="rect">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marL="228600" indent="-182880">
              <a:lnSpc>
                <a:spcPct val="80000"/>
              </a:lnSpc>
              <a:spcBef>
                <a:spcPts val="360"/>
              </a:spcBef>
              <a:spcAft>
                <a:spcPts val="300"/>
              </a:spcAft>
              <a:buClr>
                <a:srgbClr val="c3260c"/>
              </a:buClr>
              <a:buSzPct val="130000"/>
              <a:buFont typeface="Wingdings" charset="2"/>
              <a:buChar char=""/>
              <a:tabLst>
                <a:tab algn="l" pos="182520"/>
              </a:tabLst>
            </a:pPr>
            <a:r>
              <a:rPr b="0" lang="tr-TR" sz="1800" spc="-1" strike="noStrike">
                <a:solidFill>
                  <a:srgbClr val="404040"/>
                </a:solidFill>
                <a:latin typeface="Calibri"/>
              </a:rPr>
              <a:t>Konunun Özeti</a:t>
            </a:r>
            <a:endParaRPr b="0" lang="en-US" sz="1800" spc="-1" strike="noStrike">
              <a:latin typeface="Arial"/>
            </a:endParaRPr>
          </a:p>
          <a:p>
            <a:pPr marL="228600" indent="-182880">
              <a:lnSpc>
                <a:spcPct val="80000"/>
              </a:lnSpc>
              <a:spcBef>
                <a:spcPts val="360"/>
              </a:spcBef>
              <a:spcAft>
                <a:spcPts val="300"/>
              </a:spcAft>
              <a:buClr>
                <a:srgbClr val="c3260c"/>
              </a:buClr>
              <a:buSzPct val="130000"/>
              <a:buFont typeface="Wingdings" charset="2"/>
              <a:buChar char=""/>
              <a:tabLst>
                <a:tab algn="l" pos="182520"/>
              </a:tabLst>
            </a:pPr>
            <a:r>
              <a:rPr b="0" lang="tr-TR" sz="1800" spc="-1" strike="noStrike">
                <a:solidFill>
                  <a:srgbClr val="404040"/>
                </a:solidFill>
                <a:latin typeface="Calibri"/>
              </a:rPr>
              <a:t>Değerlendirme Soruları</a:t>
            </a:r>
            <a:endParaRPr b="0" lang="en-US" sz="1800" spc="-1" strike="noStrike">
              <a:latin typeface="Arial"/>
            </a:endParaRPr>
          </a:p>
          <a:p>
            <a:pPr algn="ctr">
              <a:lnSpc>
                <a:spcPct val="100000"/>
              </a:lnSpc>
              <a:buNone/>
              <a:tabLst>
                <a:tab algn="l" pos="182520"/>
              </a:tabLst>
            </a:pPr>
            <a:endParaRPr b="0" lang="en-US" sz="1800" spc="-1" strike="noStrike">
              <a:latin typeface="Arial"/>
            </a:endParaRPr>
          </a:p>
        </p:txBody>
      </p:sp>
      <p:sp>
        <p:nvSpPr>
          <p:cNvPr id="256" name="Dikdörtgen 12"/>
          <p:cNvSpPr/>
          <p:nvPr/>
        </p:nvSpPr>
        <p:spPr>
          <a:xfrm>
            <a:off x="457200" y="1628640"/>
            <a:ext cx="4571640" cy="3456000"/>
          </a:xfrm>
          <a:prstGeom prst="rect">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a:lnSpc>
                <a:spcPct val="100000"/>
              </a:lnSpc>
              <a:buNone/>
            </a:pPr>
            <a:r>
              <a:rPr b="1" lang="tr-TR" sz="1200" spc="-1" strike="noStrike">
                <a:solidFill>
                  <a:srgbClr val="000000"/>
                </a:solidFill>
                <a:latin typeface="Calibri"/>
              </a:rPr>
              <a:t>1</a:t>
            </a:r>
            <a:r>
              <a:rPr b="1" lang="tr-TR" sz="1300" spc="-1" strike="noStrike">
                <a:solidFill>
                  <a:srgbClr val="000000"/>
                </a:solidFill>
                <a:latin typeface="Arial"/>
              </a:rPr>
              <a:t>. NESNE YÖNELİMLİ PROGRAMLAMA KAVRAMLARI</a:t>
            </a:r>
            <a:endParaRPr b="0" lang="en-US" sz="1300" spc="-1" strike="noStrike">
              <a:latin typeface="Arial"/>
            </a:endParaRPr>
          </a:p>
          <a:p>
            <a:pPr marL="399960">
              <a:lnSpc>
                <a:spcPct val="100000"/>
              </a:lnSpc>
              <a:buNone/>
            </a:pPr>
            <a:r>
              <a:rPr b="1" lang="tr-TR" sz="1400" spc="-1" strike="noStrike">
                <a:solidFill>
                  <a:srgbClr val="000000"/>
                </a:solidFill>
                <a:latin typeface="Times New Roman"/>
              </a:rPr>
              <a:t>1.1</a:t>
            </a:r>
            <a:r>
              <a:rPr b="0" lang="tr-TR" sz="1400" spc="-1" strike="noStrike">
                <a:solidFill>
                  <a:srgbClr val="000000"/>
                </a:solidFill>
                <a:latin typeface="Times New Roman"/>
              </a:rPr>
              <a:t>. Giriş</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1.2</a:t>
            </a:r>
            <a:r>
              <a:rPr b="0" lang="tr-TR" sz="1400" spc="-1" strike="noStrike">
                <a:solidFill>
                  <a:srgbClr val="000000"/>
                </a:solidFill>
                <a:latin typeface="Times New Roman"/>
              </a:rPr>
              <a:t>. Sınıf (class)</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1.3</a:t>
            </a:r>
            <a:r>
              <a:rPr b="0" lang="tr-TR" sz="1400" spc="-1" strike="noStrike">
                <a:solidFill>
                  <a:srgbClr val="000000"/>
                </a:solidFill>
                <a:latin typeface="Times New Roman"/>
              </a:rPr>
              <a:t>. Nesne(Object)</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1.4.</a:t>
            </a:r>
            <a:r>
              <a:rPr b="0" lang="tr-TR" sz="1400" spc="-1" strike="noStrike">
                <a:solidFill>
                  <a:srgbClr val="000000"/>
                </a:solidFill>
                <a:latin typeface="Times New Roman"/>
              </a:rPr>
              <a:t> Nesne üyelerine erişim belirteçleri</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1.5. </a:t>
            </a:r>
            <a:r>
              <a:rPr b="0" lang="tr-TR" sz="1400" spc="-1" strike="noStrike">
                <a:solidFill>
                  <a:srgbClr val="000000"/>
                </a:solidFill>
                <a:latin typeface="Times New Roman"/>
              </a:rPr>
              <a:t>Metotlar(Methods) ve örnek metot tanımlamaları</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1.6.</a:t>
            </a:r>
            <a:r>
              <a:rPr b="0" lang="tr-TR" sz="1400" spc="-1" strike="noStrike">
                <a:solidFill>
                  <a:srgbClr val="000000"/>
                </a:solidFill>
                <a:latin typeface="Times New Roman"/>
              </a:rPr>
              <a:t> Paket(package) tanımlama ve import deyimi</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1.7</a:t>
            </a:r>
            <a:r>
              <a:rPr b="0" lang="tr-TR" sz="1400" spc="-1" strike="noStrike">
                <a:solidFill>
                  <a:srgbClr val="000000"/>
                </a:solidFill>
                <a:latin typeface="Times New Roman"/>
              </a:rPr>
              <a:t>. Veri Saklama (Encapsulation)</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1.8</a:t>
            </a:r>
            <a:r>
              <a:rPr b="0" lang="tr-TR" sz="1400" spc="-1" strike="noStrike">
                <a:solidFill>
                  <a:srgbClr val="000000"/>
                </a:solidFill>
                <a:latin typeface="Times New Roman"/>
              </a:rPr>
              <a:t>. Getter ve Setter Metotları</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1.9.</a:t>
            </a:r>
            <a:r>
              <a:rPr b="0" lang="tr-TR" sz="1400" spc="-1" strike="noStrike">
                <a:solidFill>
                  <a:srgbClr val="000000"/>
                </a:solidFill>
                <a:latin typeface="Times New Roman"/>
              </a:rPr>
              <a:t> Kalıtım (Inheritance)</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1.10.</a:t>
            </a:r>
            <a:r>
              <a:rPr b="0" lang="tr-TR" sz="1400" spc="-1" strike="noStrike">
                <a:solidFill>
                  <a:srgbClr val="000000"/>
                </a:solidFill>
                <a:latin typeface="Times New Roman"/>
              </a:rPr>
              <a:t> Çok biçimlilik (Polymorhism)</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1.11.</a:t>
            </a:r>
            <a:r>
              <a:rPr b="0" lang="tr-TR" sz="1400" spc="-1" strike="noStrike">
                <a:solidFill>
                  <a:srgbClr val="000000"/>
                </a:solidFill>
                <a:latin typeface="Times New Roman"/>
              </a:rPr>
              <a:t> instance of deyimi</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1.12</a:t>
            </a:r>
            <a:r>
              <a:rPr b="0" lang="tr-TR" sz="1400" spc="-1" strike="noStrike">
                <a:solidFill>
                  <a:srgbClr val="000000"/>
                </a:solidFill>
                <a:latin typeface="Times New Roman"/>
              </a:rPr>
              <a:t>. Yapılandırıcılar( Kurucu Metotlar)</a:t>
            </a:r>
            <a:endParaRPr b="0" lang="en-US" sz="1400" spc="-1" strike="noStrike">
              <a:latin typeface="Arial"/>
            </a:endParaRPr>
          </a:p>
          <a:p>
            <a:pPr marL="399960">
              <a:lnSpc>
                <a:spcPct val="100000"/>
              </a:lnSpc>
              <a:buNone/>
            </a:pPr>
            <a:r>
              <a:rPr b="1" lang="tr-TR" sz="1400" spc="-1" strike="noStrike">
                <a:solidFill>
                  <a:srgbClr val="000000"/>
                </a:solidFill>
                <a:latin typeface="Times New Roman"/>
              </a:rPr>
              <a:t>1.13.</a:t>
            </a:r>
            <a:r>
              <a:rPr b="0" lang="tr-TR" sz="1400" spc="-1" strike="noStrike">
                <a:solidFill>
                  <a:srgbClr val="000000"/>
                </a:solidFill>
                <a:latin typeface="Times New Roman"/>
              </a:rPr>
              <a:t> this ve super() deyimleri</a:t>
            </a:r>
            <a:endParaRPr b="0" lang="en-US" sz="1400" spc="-1" strike="noStrike">
              <a:latin typeface="Arial"/>
            </a:endParaRPr>
          </a:p>
        </p:txBody>
      </p:sp>
      <p:sp>
        <p:nvSpPr>
          <p:cNvPr id="257" name="Dikdörtgen 4"/>
          <p:cNvSpPr/>
          <p:nvPr/>
        </p:nvSpPr>
        <p:spPr>
          <a:xfrm>
            <a:off x="453240" y="1124640"/>
            <a:ext cx="4571640" cy="380520"/>
          </a:xfrm>
          <a:prstGeom prst="rect">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indent="-216000" algn="just">
              <a:lnSpc>
                <a:spcPct val="100000"/>
              </a:lnSpc>
              <a:buClr>
                <a:srgbClr val="000000"/>
              </a:buClr>
              <a:buFont typeface="Arial"/>
              <a:buChar char="•"/>
            </a:pPr>
            <a:r>
              <a:rPr b="0" lang="tr-TR" sz="1800" spc="-1" strike="noStrike">
                <a:solidFill>
                  <a:srgbClr val="000000"/>
                </a:solidFill>
                <a:latin typeface="Trebuchet MS"/>
              </a:rPr>
              <a:t> </a:t>
            </a:r>
            <a:r>
              <a:rPr b="0" lang="tr-TR" sz="1800" spc="-1" strike="noStrike">
                <a:solidFill>
                  <a:srgbClr val="000000"/>
                </a:solidFill>
                <a:latin typeface="Trebuchet MS"/>
              </a:rPr>
              <a:t>Öğrenme Hedefleri</a:t>
            </a:r>
            <a:endParaRPr b="0" lang="en-US" sz="1800" spc="-1" strike="noStrike">
              <a:latin typeface="Arial"/>
            </a:endParaRPr>
          </a:p>
        </p:txBody>
      </p:sp>
      <p:sp>
        <p:nvSpPr>
          <p:cNvPr id="258" name="PlaceHolder 1"/>
          <p:cNvSpPr>
            <a:spLocks noGrp="1"/>
          </p:cNvSpPr>
          <p:nvPr>
            <p:ph type="sldNum" idx="20"/>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DCA10AA9-3885-4BA0-BEC2-F901D259E7E2}"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259" name="PlaceHolder 2"/>
          <p:cNvSpPr>
            <a:spLocks noGrp="1"/>
          </p:cNvSpPr>
          <p:nvPr>
            <p:ph type="title"/>
          </p:nvPr>
        </p:nvSpPr>
        <p:spPr>
          <a:xfrm>
            <a:off x="457200" y="457200"/>
            <a:ext cx="8229240" cy="533160"/>
          </a:xfrm>
          <a:prstGeom prst="rect">
            <a:avLst/>
          </a:prstGeom>
          <a:solidFill>
            <a:srgbClr val="191d34"/>
          </a:solidFill>
          <a:ln w="0">
            <a:noFill/>
          </a:ln>
        </p:spPr>
        <p:txBody>
          <a:bodyPr anchor="t">
            <a:normAutofit fontScale="90000"/>
          </a:bodyPr>
          <a:p>
            <a:pPr>
              <a:lnSpc>
                <a:spcPct val="100000"/>
              </a:lnSpc>
              <a:buNone/>
              <a:tabLst>
                <a:tab algn="l" pos="0"/>
              </a:tabLst>
            </a:pPr>
            <a:r>
              <a:rPr b="1" lang="tr-TR" sz="3200" spc="49" strike="noStrike">
                <a:solidFill>
                  <a:srgbClr val="fbfcfd">
                    <a:alpha val="95000"/>
                  </a:srgbClr>
                </a:solidFill>
                <a:latin typeface="Trebuchet MS"/>
              </a:rPr>
              <a:t>İçindekiler</a:t>
            </a:r>
            <a:endParaRPr b="0" lang="tr-TR" sz="32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Dikdörtgen 4"/>
          <p:cNvSpPr/>
          <p:nvPr/>
        </p:nvSpPr>
        <p:spPr>
          <a:xfrm>
            <a:off x="467640" y="1124640"/>
            <a:ext cx="4028040" cy="4644000"/>
          </a:xfrm>
          <a:prstGeom prst="rect">
            <a:avLst/>
          </a:prstGeom>
          <a:solidFill>
            <a:srgbClr val="ffffff"/>
          </a:solidFill>
          <a:ln>
            <a:solidFill>
              <a:srgbClr val="ffffff">
                <a:lumMod val="65000"/>
              </a:srgbClr>
            </a:solidFill>
            <a:round/>
          </a:ln>
        </p:spPr>
        <p:style>
          <a:lnRef idx="2">
            <a:schemeClr val="accent1"/>
          </a:lnRef>
          <a:fillRef idx="1">
            <a:schemeClr val="lt1"/>
          </a:fillRef>
          <a:effectRef idx="0">
            <a:schemeClr val="accent1"/>
          </a:effectRef>
          <a:fontRef idx="minor"/>
        </p:style>
      </p:sp>
      <p:sp>
        <p:nvSpPr>
          <p:cNvPr id="465" name="PlaceHolder 1"/>
          <p:cNvSpPr>
            <a:spLocks noGrp="1"/>
          </p:cNvSpPr>
          <p:nvPr>
            <p:ph type="title"/>
          </p:nvPr>
        </p:nvSpPr>
        <p:spPr>
          <a:xfrm>
            <a:off x="457200" y="457200"/>
            <a:ext cx="8229240" cy="533160"/>
          </a:xfrm>
          <a:prstGeom prst="rect">
            <a:avLst/>
          </a:prstGeom>
          <a:solidFill>
            <a:srgbClr val="191d34"/>
          </a:solidFill>
          <a:ln w="0">
            <a:noFill/>
          </a:ln>
        </p:spPr>
        <p:txBody>
          <a:bodyPr anchor="t">
            <a:normAutofit fontScale="90000"/>
          </a:bodyPr>
          <a:p>
            <a:pPr>
              <a:lnSpc>
                <a:spcPct val="100000"/>
              </a:lnSpc>
              <a:buNone/>
              <a:tabLst>
                <a:tab algn="l" pos="0"/>
              </a:tabLst>
            </a:pPr>
            <a:r>
              <a:rPr b="1" lang="tr-TR" sz="3200" spc="49" strike="noStrike">
                <a:solidFill>
                  <a:srgbClr val="fbfcfd">
                    <a:alpha val="95000"/>
                  </a:srgbClr>
                </a:solidFill>
                <a:latin typeface="Trebuchet MS"/>
              </a:rPr>
              <a:t>Konunun Özeti</a:t>
            </a:r>
            <a:endParaRPr b="0" lang="tr-TR" sz="3200" spc="-1" strike="noStrike">
              <a:solidFill>
                <a:srgbClr val="000000"/>
              </a:solidFill>
              <a:latin typeface="Trebuchet MS"/>
            </a:endParaRPr>
          </a:p>
        </p:txBody>
      </p:sp>
      <p:sp>
        <p:nvSpPr>
          <p:cNvPr id="466" name="Metin kutusu 6"/>
          <p:cNvSpPr/>
          <p:nvPr/>
        </p:nvSpPr>
        <p:spPr>
          <a:xfrm>
            <a:off x="467640" y="1145520"/>
            <a:ext cx="4028040" cy="4457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200" spc="-1" strike="noStrike">
                <a:solidFill>
                  <a:srgbClr val="000000"/>
                </a:solidFill>
                <a:latin typeface="Times New Roman"/>
              </a:rPr>
              <a:t>NESNE YÖNELİMLİ PROGRAMLAMA KAVRAMLARI </a:t>
            </a:r>
            <a:endParaRPr b="0" lang="en-US" sz="1200" spc="-1" strike="noStrike">
              <a:latin typeface="Arial"/>
            </a:endParaRPr>
          </a:p>
          <a:p>
            <a:pPr marL="171360" indent="-171360" algn="just">
              <a:lnSpc>
                <a:spcPct val="100000"/>
              </a:lnSpc>
              <a:buClr>
                <a:srgbClr val="000000"/>
              </a:buClr>
              <a:buFont typeface="Arial"/>
              <a:buChar char="•"/>
            </a:pPr>
            <a:r>
              <a:rPr b="0" lang="tr-TR" sz="1100" spc="-1" strike="noStrike">
                <a:solidFill>
                  <a:srgbClr val="000000"/>
                </a:solidFill>
                <a:latin typeface="Times New Roman"/>
              </a:rPr>
              <a:t>Java dilinde modül veya altprogramlar, </a:t>
            </a:r>
            <a:r>
              <a:rPr b="1" lang="tr-TR" sz="1100" spc="-1" strike="noStrike">
                <a:solidFill>
                  <a:srgbClr val="000000"/>
                </a:solidFill>
                <a:latin typeface="Times New Roman"/>
              </a:rPr>
              <a:t>sınıf (class) ve metotlar (method) </a:t>
            </a:r>
            <a:r>
              <a:rPr b="0" lang="tr-TR" sz="1100" spc="-1" strike="noStrike">
                <a:solidFill>
                  <a:srgbClr val="000000"/>
                </a:solidFill>
                <a:latin typeface="Times New Roman"/>
              </a:rPr>
              <a:t>dan oluşur. </a:t>
            </a:r>
            <a:r>
              <a:rPr b="1" lang="tr-TR" sz="1100" spc="-1" strike="noStrike">
                <a:solidFill>
                  <a:srgbClr val="000000"/>
                </a:solidFill>
                <a:latin typeface="Times New Roman"/>
              </a:rPr>
              <a:t>Nesne yönelimli programlamanın (Object Oriented Programming-OOP) temelini de</a:t>
            </a:r>
            <a:r>
              <a:rPr b="0" lang="tr-TR" sz="1100" spc="-1" strike="noStrike">
                <a:solidFill>
                  <a:srgbClr val="ff0000"/>
                </a:solidFill>
                <a:latin typeface="Times New Roman"/>
              </a:rPr>
              <a:t>, </a:t>
            </a:r>
            <a:r>
              <a:rPr b="1" lang="tr-TR" sz="1100" spc="-1" strike="noStrike">
                <a:solidFill>
                  <a:srgbClr val="ff0000"/>
                </a:solidFill>
                <a:latin typeface="Times New Roman"/>
              </a:rPr>
              <a:t>sınıflar</a:t>
            </a:r>
            <a:r>
              <a:rPr b="0" lang="tr-TR" sz="1100" spc="-1" strike="noStrike">
                <a:solidFill>
                  <a:srgbClr val="ff0000"/>
                </a:solidFill>
                <a:latin typeface="Times New Roman"/>
              </a:rPr>
              <a:t> (class) ve bu sınıfların örneklendirilmiş hali olan </a:t>
            </a:r>
            <a:r>
              <a:rPr b="1" lang="tr-TR" sz="1100" spc="-1" strike="noStrike">
                <a:solidFill>
                  <a:srgbClr val="ff0000"/>
                </a:solidFill>
                <a:latin typeface="Times New Roman"/>
              </a:rPr>
              <a:t>nesneler</a:t>
            </a:r>
            <a:r>
              <a:rPr b="0" lang="tr-TR" sz="1100" spc="-1" strike="noStrike">
                <a:solidFill>
                  <a:srgbClr val="ff0000"/>
                </a:solidFill>
                <a:latin typeface="Times New Roman"/>
              </a:rPr>
              <a:t> (objects) oluşturur</a:t>
            </a:r>
            <a:r>
              <a:rPr b="0" lang="tr-TR" sz="1100" spc="-1" strike="noStrike">
                <a:solidFill>
                  <a:srgbClr val="000000"/>
                </a:solidFill>
                <a:latin typeface="Times New Roman"/>
              </a:rPr>
              <a:t>. </a:t>
            </a:r>
            <a:r>
              <a:rPr b="1" lang="tr-TR" sz="1100" spc="-1" strike="noStrike">
                <a:solidFill>
                  <a:srgbClr val="000000"/>
                </a:solidFill>
                <a:latin typeface="Times New Roman"/>
              </a:rPr>
              <a:t>Sınıf soyut bir kavram iken nesne somut bir kavramdır. Java ile geliştirilmiş bütün uygulamalarda sınıf ve nesneleri kullanma zorunluluğu vardır. Bu özelliği ile Java %100 nesne tabanlı bir programlama dilidir.</a:t>
            </a:r>
            <a:endParaRPr b="0" lang="en-US" sz="1100" spc="-1" strike="noStrike">
              <a:latin typeface="Arial"/>
            </a:endParaRPr>
          </a:p>
          <a:p>
            <a:pPr marL="171360" indent="-171360" algn="just">
              <a:lnSpc>
                <a:spcPct val="100000"/>
              </a:lnSpc>
              <a:buClr>
                <a:srgbClr val="000000"/>
              </a:buClr>
              <a:buFont typeface="Arial"/>
              <a:buChar char="•"/>
            </a:pPr>
            <a:r>
              <a:rPr b="0" lang="tr-TR" sz="1100" spc="-1" strike="noStrike">
                <a:solidFill>
                  <a:srgbClr val="000000"/>
                </a:solidFill>
                <a:latin typeface="Times New Roman"/>
              </a:rPr>
              <a:t>Sınıflar, nesne yönelimli programlamanın modülerliğini sağlayan en önemli öğeler konumundadırlar. Bir sınıf, </a:t>
            </a:r>
            <a:r>
              <a:rPr b="1" lang="tr-TR" sz="1100" spc="-1" strike="noStrike">
                <a:solidFill>
                  <a:srgbClr val="000000"/>
                </a:solidFill>
                <a:latin typeface="Times New Roman"/>
              </a:rPr>
              <a:t>class</a:t>
            </a:r>
            <a:r>
              <a:rPr b="0" lang="tr-TR" sz="1100" spc="-1" strike="noStrike">
                <a:solidFill>
                  <a:srgbClr val="000000"/>
                </a:solidFill>
                <a:latin typeface="Times New Roman"/>
              </a:rPr>
              <a:t> anahtar sözcüğü ile tanımlanır.  </a:t>
            </a:r>
            <a:r>
              <a:rPr b="1" i="1" lang="tr-TR" sz="1100" spc="-1" strike="noStrike">
                <a:solidFill>
                  <a:srgbClr val="000000"/>
                </a:solidFill>
                <a:latin typeface="Times New Roman"/>
              </a:rPr>
              <a:t>Sınıf tanımının başlangıç ve bitişini göstermek için  ‘{  }’ süslü parantezler kullanılır. </a:t>
            </a:r>
            <a:r>
              <a:rPr b="0" lang="tr-TR" sz="1100" spc="-1" strike="noStrike">
                <a:solidFill>
                  <a:srgbClr val="000000"/>
                </a:solidFill>
                <a:latin typeface="Times New Roman"/>
              </a:rPr>
              <a:t>Yazım kuralı olarak da </a:t>
            </a:r>
            <a:r>
              <a:rPr b="1" lang="tr-TR" sz="1100" spc="-1" strike="noStrike">
                <a:solidFill>
                  <a:srgbClr val="ff0000"/>
                </a:solidFill>
                <a:latin typeface="Times New Roman"/>
              </a:rPr>
              <a:t>class</a:t>
            </a:r>
            <a:r>
              <a:rPr b="0" lang="tr-TR" sz="1100" spc="-1" strike="noStrike">
                <a:solidFill>
                  <a:srgbClr val="ff0000"/>
                </a:solidFill>
                <a:latin typeface="Times New Roman"/>
              </a:rPr>
              <a:t> sözcüğünün tamamı küçük harflerden </a:t>
            </a:r>
            <a:r>
              <a:rPr b="0" lang="tr-TR" sz="1100" spc="-1" strike="noStrike">
                <a:solidFill>
                  <a:srgbClr val="000000"/>
                </a:solidFill>
                <a:latin typeface="Times New Roman"/>
              </a:rPr>
              <a:t>oluşmalıdır.</a:t>
            </a:r>
            <a:endParaRPr b="0" lang="en-US" sz="1100" spc="-1" strike="noStrike">
              <a:latin typeface="Arial"/>
            </a:endParaRPr>
          </a:p>
          <a:p>
            <a:pPr marL="171360" indent="-171360" algn="just">
              <a:lnSpc>
                <a:spcPct val="100000"/>
              </a:lnSpc>
              <a:buClr>
                <a:srgbClr val="000000"/>
              </a:buClr>
              <a:buFont typeface="Arial"/>
              <a:buChar char="•"/>
            </a:pPr>
            <a:r>
              <a:rPr b="0" lang="tr-TR" sz="1100" spc="-1" strike="noStrike">
                <a:solidFill>
                  <a:srgbClr val="000000"/>
                </a:solidFill>
                <a:latin typeface="Times New Roman"/>
              </a:rPr>
              <a:t>Bir sınıftan </a:t>
            </a:r>
            <a:r>
              <a:rPr b="1" lang="tr-TR" sz="1100" spc="-1" strike="noStrike">
                <a:solidFill>
                  <a:srgbClr val="000000"/>
                </a:solidFill>
                <a:latin typeface="Times New Roman"/>
              </a:rPr>
              <a:t>new </a:t>
            </a:r>
            <a:r>
              <a:rPr b="0" lang="tr-TR" sz="1100" spc="-1" strike="noStrike">
                <a:solidFill>
                  <a:srgbClr val="000000"/>
                </a:solidFill>
                <a:latin typeface="Times New Roman"/>
              </a:rPr>
              <a:t>komutu ile bellekte bir kopya oluşturulduğunda bu kopyaya </a:t>
            </a:r>
            <a:r>
              <a:rPr b="1" lang="tr-TR" sz="1100" spc="-1" strike="noStrike">
                <a:solidFill>
                  <a:srgbClr val="000000"/>
                </a:solidFill>
                <a:latin typeface="Times New Roman"/>
              </a:rPr>
              <a:t>nesne (object)</a:t>
            </a:r>
            <a:r>
              <a:rPr b="0" lang="tr-TR" sz="1100" spc="-1" strike="noStrike">
                <a:solidFill>
                  <a:srgbClr val="000000"/>
                </a:solidFill>
                <a:latin typeface="Times New Roman"/>
              </a:rPr>
              <a:t> denir. Bir sınıfta aynı anda, birbirinden bağımsız birçok sayıda nesne oluşturulabilir. Nesne tanımlamak için aşağıdaki yapı kullanılır</a:t>
            </a:r>
            <a:r>
              <a:rPr b="0" lang="tr-TR" sz="1100" spc="-1" strike="noStrike">
                <a:solidFill>
                  <a:srgbClr val="002060"/>
                </a:solidFill>
                <a:latin typeface="Times New Roman"/>
              </a:rPr>
              <a:t>; </a:t>
            </a:r>
            <a:r>
              <a:rPr b="0" lang="tr-TR" sz="1100" spc="-1" strike="noStrike">
                <a:solidFill>
                  <a:srgbClr val="ff0000"/>
                </a:solidFill>
                <a:latin typeface="Times New Roman"/>
              </a:rPr>
              <a:t>Sınıf_adı Nesne_adi= new Sınıf_adı();</a:t>
            </a:r>
            <a:endParaRPr b="0" lang="en-US" sz="1100" spc="-1" strike="noStrike">
              <a:latin typeface="Arial"/>
            </a:endParaRPr>
          </a:p>
          <a:p>
            <a:pPr marL="171360" indent="-171360" algn="just">
              <a:lnSpc>
                <a:spcPct val="100000"/>
              </a:lnSpc>
              <a:buClr>
                <a:srgbClr val="000000"/>
              </a:buClr>
              <a:buFont typeface="Arial"/>
              <a:buChar char="•"/>
            </a:pPr>
            <a:r>
              <a:rPr b="0" lang="tr-TR" sz="1100" spc="-1" strike="noStrike">
                <a:solidFill>
                  <a:srgbClr val="000000"/>
                </a:solidFill>
                <a:latin typeface="Times New Roman"/>
              </a:rPr>
              <a:t>Bir sınıf veya nesne üyelerine erişim için dört etiket kullanılır. Bunlar </a:t>
            </a:r>
            <a:r>
              <a:rPr b="1" lang="tr-TR" sz="1100" spc="-1" strike="noStrike">
                <a:solidFill>
                  <a:srgbClr val="ff0000"/>
                </a:solidFill>
                <a:latin typeface="Times New Roman"/>
              </a:rPr>
              <a:t>private</a:t>
            </a:r>
            <a:r>
              <a:rPr b="1" lang="tr-TR" sz="1100" spc="-1" strike="noStrike">
                <a:solidFill>
                  <a:srgbClr val="000000"/>
                </a:solidFill>
                <a:latin typeface="Times New Roman"/>
              </a:rPr>
              <a:t> (sınıfa özel), </a:t>
            </a:r>
            <a:r>
              <a:rPr b="1" lang="tr-TR" sz="1100" spc="-1" strike="noStrike">
                <a:solidFill>
                  <a:srgbClr val="ff0000"/>
                </a:solidFill>
                <a:latin typeface="Times New Roman"/>
              </a:rPr>
              <a:t>public </a:t>
            </a:r>
            <a:r>
              <a:rPr b="1" lang="tr-TR" sz="1100" spc="-1" strike="noStrike">
                <a:solidFill>
                  <a:srgbClr val="000000"/>
                </a:solidFill>
                <a:latin typeface="Times New Roman"/>
              </a:rPr>
              <a:t>(herkese açık) ve </a:t>
            </a:r>
            <a:r>
              <a:rPr b="1" lang="tr-TR" sz="1100" spc="-1" strike="noStrike">
                <a:solidFill>
                  <a:srgbClr val="ff0000"/>
                </a:solidFill>
                <a:latin typeface="Times New Roman"/>
              </a:rPr>
              <a:t>protected</a:t>
            </a:r>
            <a:r>
              <a:rPr b="1" lang="tr-TR" sz="1100" spc="-1" strike="noStrike">
                <a:solidFill>
                  <a:srgbClr val="000000"/>
                </a:solidFill>
                <a:latin typeface="Times New Roman"/>
              </a:rPr>
              <a:t> (extend edenlere ve aynı pakettekilere açık) ve </a:t>
            </a:r>
            <a:r>
              <a:rPr b="1" lang="tr-TR" sz="1100" spc="-1" strike="noStrike">
                <a:solidFill>
                  <a:srgbClr val="ff0000"/>
                </a:solidFill>
                <a:latin typeface="Times New Roman"/>
              </a:rPr>
              <a:t>default </a:t>
            </a:r>
            <a:r>
              <a:rPr b="1" lang="tr-TR" sz="1100" spc="-1" strike="noStrike">
                <a:solidFill>
                  <a:srgbClr val="000000"/>
                </a:solidFill>
                <a:latin typeface="Times New Roman"/>
              </a:rPr>
              <a:t>(sadece tanımlandığı pakettekiler açık</a:t>
            </a:r>
            <a:r>
              <a:rPr b="0" lang="tr-TR" sz="1100" spc="-1" strike="noStrike">
                <a:solidFill>
                  <a:srgbClr val="000000"/>
                </a:solidFill>
                <a:latin typeface="Times New Roman"/>
              </a:rPr>
              <a:t>) </a:t>
            </a:r>
            <a:endParaRPr b="0" lang="en-US" sz="1100" spc="-1" strike="noStrike">
              <a:latin typeface="Arial"/>
            </a:endParaRPr>
          </a:p>
          <a:p>
            <a:pPr indent="-171360" algn="just">
              <a:lnSpc>
                <a:spcPct val="100000"/>
              </a:lnSpc>
              <a:buClr>
                <a:srgbClr val="000000"/>
              </a:buClr>
              <a:buFont typeface="Arial"/>
              <a:buChar char="•"/>
            </a:pPr>
            <a:r>
              <a:rPr b="0" lang="tr-TR" sz="1100" spc="-1" strike="noStrike">
                <a:solidFill>
                  <a:srgbClr val="000000"/>
                </a:solidFill>
                <a:latin typeface="Times New Roman"/>
              </a:rPr>
              <a:t>Bir nesnenin yeteneklerine(kabiliyetlerine) </a:t>
            </a:r>
            <a:r>
              <a:rPr b="1" lang="tr-TR" sz="1100" spc="-1" strike="noStrike">
                <a:solidFill>
                  <a:srgbClr val="000000"/>
                </a:solidFill>
                <a:latin typeface="Times New Roman"/>
              </a:rPr>
              <a:t>yöntem veya metot</a:t>
            </a:r>
            <a:r>
              <a:rPr b="0" lang="tr-TR" sz="1100" spc="-1" strike="noStrike">
                <a:solidFill>
                  <a:srgbClr val="000000"/>
                </a:solidFill>
                <a:latin typeface="Times New Roman"/>
              </a:rPr>
              <a:t> adı verilir.</a:t>
            </a:r>
            <a:endParaRPr b="0" lang="en-US" sz="1100" spc="-1" strike="noStrike">
              <a:latin typeface="Arial"/>
            </a:endParaRPr>
          </a:p>
        </p:txBody>
      </p:sp>
      <p:sp>
        <p:nvSpPr>
          <p:cNvPr id="467" name="Dikdörtgen 14"/>
          <p:cNvSpPr/>
          <p:nvPr/>
        </p:nvSpPr>
        <p:spPr>
          <a:xfrm>
            <a:off x="4648320" y="1124640"/>
            <a:ext cx="4028040" cy="4644000"/>
          </a:xfrm>
          <a:prstGeom prst="rect">
            <a:avLst/>
          </a:prstGeom>
          <a:solidFill>
            <a:srgbClr val="ffffff"/>
          </a:solidFill>
          <a:ln>
            <a:solidFill>
              <a:srgbClr val="ffffff">
                <a:lumMod val="65000"/>
              </a:srgbClr>
            </a:solidFill>
            <a:round/>
          </a:ln>
        </p:spPr>
        <p:style>
          <a:lnRef idx="2">
            <a:schemeClr val="accent1"/>
          </a:lnRef>
          <a:fillRef idx="1">
            <a:schemeClr val="lt1"/>
          </a:fillRef>
          <a:effectRef idx="0">
            <a:schemeClr val="accent1"/>
          </a:effectRef>
          <a:fontRef idx="minor"/>
        </p:style>
      </p:sp>
      <p:sp>
        <p:nvSpPr>
          <p:cNvPr id="468" name="Metin kutusu 11"/>
          <p:cNvSpPr/>
          <p:nvPr/>
        </p:nvSpPr>
        <p:spPr>
          <a:xfrm>
            <a:off x="4648320" y="1145520"/>
            <a:ext cx="3956040" cy="4442040"/>
          </a:xfrm>
          <a:prstGeom prst="rect">
            <a:avLst/>
          </a:prstGeom>
          <a:noFill/>
          <a:ln w="0">
            <a:noFill/>
          </a:ln>
        </p:spPr>
        <p:style>
          <a:lnRef idx="0"/>
          <a:fillRef idx="0"/>
          <a:effectRef idx="0"/>
          <a:fontRef idx="minor"/>
        </p:style>
        <p:txBody>
          <a:bodyPr lIns="90000" rIns="90000" tIns="45000" bIns="45000" anchor="t">
            <a:spAutoFit/>
          </a:bodyPr>
          <a:p>
            <a:pPr lvl="2" marL="171360" indent="-171360" algn="just">
              <a:lnSpc>
                <a:spcPct val="100000"/>
              </a:lnSpc>
              <a:buClr>
                <a:srgbClr val="000000"/>
              </a:buClr>
              <a:buFont typeface="Arial"/>
              <a:buChar char="•"/>
            </a:pPr>
            <a:r>
              <a:rPr b="0" lang="tr-TR" sz="1100" spc="-1" strike="noStrike">
                <a:solidFill>
                  <a:srgbClr val="000000"/>
                </a:solidFill>
                <a:latin typeface="Times New Roman"/>
              </a:rPr>
              <a:t>Her bir yöntem, nesnenin yapabileceği bir davranışı simgeler. Bir nesne bir metot çağırdığında o metodun nesne üzerinde bir iş yapması beklenir; </a:t>
            </a:r>
            <a:r>
              <a:rPr b="0" i="1" lang="tr-TR" sz="1100" spc="-1" strike="noStrike">
                <a:solidFill>
                  <a:srgbClr val="000000"/>
                </a:solidFill>
                <a:latin typeface="Times New Roman"/>
              </a:rPr>
              <a:t>değer atama, bir değer döndürme, dosyaya yazma vb</a:t>
            </a:r>
            <a:r>
              <a:rPr b="0" lang="tr-TR" sz="1100" spc="-1" strike="noStrike">
                <a:solidFill>
                  <a:srgbClr val="000000"/>
                </a:solidFill>
                <a:latin typeface="Times New Roman"/>
              </a:rPr>
              <a:t>. Daha önce tanımlanmış bir metodu kullanmak veya çağırmak için nesne adından sonra ‘.’ nokta karakteri  {</a:t>
            </a:r>
            <a:r>
              <a:rPr b="0" lang="tr-TR" sz="1100" spc="-1" strike="noStrike" u="sng">
                <a:solidFill>
                  <a:srgbClr val="000000"/>
                </a:solidFill>
                <a:uFill>
                  <a:solidFill>
                    <a:srgbClr val="4e67c8"/>
                  </a:solidFill>
                </a:uFill>
                <a:latin typeface="Times New Roman"/>
              </a:rPr>
              <a:t>kamyon.calis(); } </a:t>
            </a:r>
            <a:r>
              <a:rPr b="0" lang="tr-TR" sz="1100" spc="-1" strike="noStrike">
                <a:solidFill>
                  <a:srgbClr val="000000"/>
                </a:solidFill>
                <a:latin typeface="Times New Roman"/>
              </a:rPr>
              <a:t>kullanılır.</a:t>
            </a:r>
            <a:endParaRPr b="0" lang="en-US" sz="1100" spc="-1" strike="noStrike">
              <a:latin typeface="Arial"/>
            </a:endParaRPr>
          </a:p>
          <a:p>
            <a:pPr marL="171360" indent="-171360" algn="just">
              <a:lnSpc>
                <a:spcPct val="100000"/>
              </a:lnSpc>
              <a:buClr>
                <a:srgbClr val="000000"/>
              </a:buClr>
              <a:buFont typeface="Arial"/>
              <a:buChar char="•"/>
            </a:pPr>
            <a:r>
              <a:rPr b="0" lang="tr-TR" sz="1100" spc="-1" strike="noStrike">
                <a:solidFill>
                  <a:srgbClr val="000000"/>
                </a:solidFill>
                <a:latin typeface="Times New Roman"/>
              </a:rPr>
              <a:t>Java da her masaüstü uygulamanın en az bir </a:t>
            </a:r>
            <a:r>
              <a:rPr b="1" lang="tr-TR" sz="1100" spc="-1" strike="noStrike">
                <a:solidFill>
                  <a:srgbClr val="000000"/>
                </a:solidFill>
                <a:latin typeface="Times New Roman"/>
              </a:rPr>
              <a:t>main metodu </a:t>
            </a:r>
            <a:r>
              <a:rPr b="0" lang="tr-TR" sz="1100" spc="-1" strike="noStrike">
                <a:solidFill>
                  <a:srgbClr val="000000"/>
                </a:solidFill>
                <a:latin typeface="Times New Roman"/>
              </a:rPr>
              <a:t> ‘ </a:t>
            </a:r>
            <a:r>
              <a:rPr b="0" lang="tr-TR" sz="1100" spc="-1" strike="noStrike">
                <a:solidFill>
                  <a:srgbClr val="0070c0"/>
                </a:solidFill>
                <a:latin typeface="Times New Roman"/>
              </a:rPr>
              <a:t>public static void main(String[] args) { } gibi’ </a:t>
            </a:r>
            <a:r>
              <a:rPr b="0" lang="tr-TR" sz="1100" spc="-1" strike="noStrike">
                <a:solidFill>
                  <a:srgbClr val="000000"/>
                </a:solidFill>
                <a:latin typeface="Times New Roman"/>
              </a:rPr>
              <a:t>olmalıdır. </a:t>
            </a:r>
            <a:endParaRPr b="0" lang="en-US" sz="1100" spc="-1" strike="noStrike">
              <a:latin typeface="Arial"/>
            </a:endParaRPr>
          </a:p>
          <a:p>
            <a:pPr marL="171360" indent="-171360" algn="just">
              <a:lnSpc>
                <a:spcPct val="100000"/>
              </a:lnSpc>
              <a:buClr>
                <a:srgbClr val="000000"/>
              </a:buClr>
              <a:buFont typeface="Arial"/>
              <a:buChar char="•"/>
            </a:pPr>
            <a:r>
              <a:rPr b="0" lang="tr-TR" sz="1100" spc="-1" strike="noStrike">
                <a:solidFill>
                  <a:srgbClr val="000000"/>
                </a:solidFill>
                <a:latin typeface="Times New Roman"/>
              </a:rPr>
              <a:t>Java da birbiriyle işlev veya kullanım açısından ilişkili sınıf (class) lar ‘</a:t>
            </a:r>
            <a:r>
              <a:rPr b="1" lang="tr-TR" sz="1100" spc="-1" strike="noStrike">
                <a:solidFill>
                  <a:srgbClr val="000000"/>
                </a:solidFill>
                <a:latin typeface="Times New Roman"/>
              </a:rPr>
              <a:t>paket</a:t>
            </a:r>
            <a:r>
              <a:rPr b="0" lang="tr-TR" sz="1100" spc="-1" strike="noStrike">
                <a:solidFill>
                  <a:srgbClr val="000000"/>
                </a:solidFill>
                <a:latin typeface="Times New Roman"/>
              </a:rPr>
              <a:t>' adı verilen bir dizin / klasör altında birleştirilir {</a:t>
            </a:r>
            <a:r>
              <a:rPr b="1" lang="tr-TR" sz="1100" spc="-1" strike="noStrike">
                <a:solidFill>
                  <a:srgbClr val="ff0000"/>
                </a:solidFill>
                <a:latin typeface="Courier New"/>
              </a:rPr>
              <a:t>package</a:t>
            </a:r>
            <a:r>
              <a:rPr b="0" lang="tr-TR" sz="1100" spc="-1" strike="noStrike">
                <a:solidFill>
                  <a:srgbClr val="ff0000"/>
                </a:solidFill>
                <a:latin typeface="Courier New"/>
              </a:rPr>
              <a:t> paketadi; gibi}</a:t>
            </a:r>
            <a:endParaRPr b="0" lang="en-US" sz="1100" spc="-1" strike="noStrike">
              <a:latin typeface="Arial"/>
            </a:endParaRPr>
          </a:p>
          <a:p>
            <a:pPr marL="171360" indent="-171360" algn="just">
              <a:lnSpc>
                <a:spcPct val="100000"/>
              </a:lnSpc>
              <a:buClr>
                <a:srgbClr val="000000"/>
              </a:buClr>
              <a:buFont typeface="Arial"/>
              <a:buChar char="•"/>
            </a:pPr>
            <a:r>
              <a:rPr b="0" lang="tr-TR" sz="1100" spc="-1" strike="noStrike">
                <a:solidFill>
                  <a:srgbClr val="000000"/>
                </a:solidFill>
                <a:latin typeface="Times New Roman"/>
              </a:rPr>
              <a:t>Farklı bir paketdeki bir sınıfı(class) kullanacağımız zaman o sınıfın ait olduğu paket, </a:t>
            </a:r>
            <a:r>
              <a:rPr b="1" lang="tr-TR" sz="1100" spc="-1" strike="noStrike">
                <a:solidFill>
                  <a:srgbClr val="000000"/>
                </a:solidFill>
                <a:latin typeface="Times New Roman"/>
              </a:rPr>
              <a:t>import</a:t>
            </a:r>
            <a:r>
              <a:rPr b="0" lang="tr-TR" sz="1100" spc="-1" strike="noStrike">
                <a:solidFill>
                  <a:srgbClr val="000000"/>
                </a:solidFill>
                <a:latin typeface="Times New Roman"/>
              </a:rPr>
              <a:t> deyimi ile çağrılır</a:t>
            </a:r>
            <a:r>
              <a:rPr b="0" lang="tr-TR" sz="1100" spc="-1" strike="noStrike">
                <a:solidFill>
                  <a:srgbClr val="c00000"/>
                </a:solidFill>
                <a:latin typeface="Times New Roman"/>
              </a:rPr>
              <a:t>. </a:t>
            </a:r>
            <a:r>
              <a:rPr b="1" lang="tr-TR" sz="1100" spc="-1" strike="noStrike">
                <a:solidFill>
                  <a:srgbClr val="000000"/>
                </a:solidFill>
                <a:latin typeface="Times New Roman"/>
              </a:rPr>
              <a:t>Kullanım şekli;  </a:t>
            </a:r>
            <a:r>
              <a:rPr b="0" lang="tr-TR" sz="1100" spc="-1" strike="noStrike">
                <a:solidFill>
                  <a:srgbClr val="ff0000"/>
                </a:solidFill>
                <a:latin typeface="Times New Roman"/>
              </a:rPr>
              <a:t>import paket_adi.sınıf_adi;</a:t>
            </a:r>
            <a:endParaRPr b="0" lang="en-US" sz="1100" spc="-1" strike="noStrike">
              <a:latin typeface="Arial"/>
            </a:endParaRPr>
          </a:p>
          <a:p>
            <a:pPr marL="171360" indent="-171360" algn="just">
              <a:lnSpc>
                <a:spcPct val="100000"/>
              </a:lnSpc>
              <a:buClr>
                <a:srgbClr val="000000"/>
              </a:buClr>
              <a:buFont typeface="Arial"/>
              <a:buChar char="•"/>
            </a:pPr>
            <a:r>
              <a:rPr b="0" lang="tr-TR" sz="1100" spc="-1" strike="noStrike">
                <a:solidFill>
                  <a:srgbClr val="000000"/>
                </a:solidFill>
                <a:latin typeface="Times New Roman"/>
              </a:rPr>
              <a:t>Bir sınıf bizim tarafımızdan tanımlandığında Java o sınıfın kurucu metodunu otomatik olarak oluşturur. Bu metoda </a:t>
            </a:r>
            <a:r>
              <a:rPr b="1" lang="tr-TR" sz="1100" spc="-1" strike="noStrike">
                <a:solidFill>
                  <a:srgbClr val="000000"/>
                </a:solidFill>
                <a:latin typeface="Times New Roman"/>
              </a:rPr>
              <a:t>yapılandırıcı</a:t>
            </a:r>
            <a:r>
              <a:rPr b="0" lang="tr-TR" sz="1100" spc="-1" strike="noStrike">
                <a:solidFill>
                  <a:srgbClr val="000000"/>
                </a:solidFill>
                <a:latin typeface="Times New Roman"/>
              </a:rPr>
              <a:t> diyoruz. Yapılandırıcının bir tek görevi vardır; o da sınıftan nesneler oluşturmak. Eğer        metot ismi ile sınıf ismi aynı ise bu metot </a:t>
            </a:r>
            <a:r>
              <a:rPr b="1" lang="tr-TR" sz="1100" spc="-1" strike="noStrike">
                <a:solidFill>
                  <a:srgbClr val="000000"/>
                </a:solidFill>
                <a:latin typeface="Times New Roman"/>
              </a:rPr>
              <a:t>yapılandırıcı yani kurucu metottur </a:t>
            </a:r>
            <a:r>
              <a:rPr b="0" lang="tr-TR" sz="1100" spc="-1" strike="noStrike">
                <a:solidFill>
                  <a:srgbClr val="000000"/>
                </a:solidFill>
                <a:latin typeface="Times New Roman"/>
              </a:rPr>
              <a:t>diyebiliriz.</a:t>
            </a:r>
            <a:endParaRPr b="0" lang="en-US" sz="1100" spc="-1" strike="noStrike">
              <a:latin typeface="Arial"/>
            </a:endParaRPr>
          </a:p>
          <a:p>
            <a:pPr marL="171360" indent="-171360" algn="just">
              <a:lnSpc>
                <a:spcPct val="100000"/>
              </a:lnSpc>
              <a:buClr>
                <a:srgbClr val="000000"/>
              </a:buClr>
              <a:buFont typeface="Arial"/>
              <a:buChar char="•"/>
            </a:pPr>
            <a:r>
              <a:rPr b="1" lang="tr-TR" sz="1100" spc="-1" strike="noStrike">
                <a:solidFill>
                  <a:srgbClr val="000000"/>
                </a:solidFill>
                <a:latin typeface="Times New Roman"/>
              </a:rPr>
              <a:t>Ayrıca nesne tabanlı programlama </a:t>
            </a:r>
            <a:r>
              <a:rPr b="1" lang="tr-TR" sz="1100" spc="-1" strike="noStrike">
                <a:solidFill>
                  <a:srgbClr val="ff0000"/>
                </a:solidFill>
                <a:latin typeface="Times New Roman"/>
              </a:rPr>
              <a:t>kalıtım, veri saklama, çok biçimlilik</a:t>
            </a:r>
            <a:r>
              <a:rPr b="1" lang="tr-TR" sz="1100" spc="-1" strike="noStrike">
                <a:solidFill>
                  <a:srgbClr val="000000"/>
                </a:solidFill>
                <a:latin typeface="Times New Roman"/>
              </a:rPr>
              <a:t> gibi bir çok özelliğe sahiptir. </a:t>
            </a:r>
            <a:r>
              <a:rPr b="0" lang="tr-TR" sz="1100" spc="-1" strike="noStrike">
                <a:solidFill>
                  <a:srgbClr val="000000"/>
                </a:solidFill>
                <a:latin typeface="Times New Roman"/>
              </a:rPr>
              <a:t>Java da nesne tabanlı programlamanın bu özelliklerini kullanabilmek için gerekli deyimleri</a:t>
            </a:r>
            <a:r>
              <a:rPr b="1" lang="tr-TR" sz="1100" spc="-1" strike="noStrike">
                <a:solidFill>
                  <a:srgbClr val="000000"/>
                </a:solidFill>
                <a:latin typeface="Times New Roman"/>
              </a:rPr>
              <a:t>( extends, instance of, super, this, package, …) örneklerle </a:t>
            </a:r>
            <a:r>
              <a:rPr b="0" lang="tr-TR" sz="1100" spc="-1" strike="noStrike">
                <a:solidFill>
                  <a:srgbClr val="000000"/>
                </a:solidFill>
                <a:latin typeface="Times New Roman"/>
              </a:rPr>
              <a:t>açıkladık.</a:t>
            </a:r>
            <a:endParaRPr b="0" lang="en-US" sz="1100" spc="-1" strike="noStrike">
              <a:latin typeface="Arial"/>
            </a:endParaRPr>
          </a:p>
          <a:p>
            <a:pPr algn="just">
              <a:lnSpc>
                <a:spcPct val="100000"/>
              </a:lnSpc>
              <a:buNone/>
            </a:pPr>
            <a:endParaRPr b="0" lang="en-US" sz="1100" spc="-1" strike="noStrike">
              <a:latin typeface="Arial"/>
            </a:endParaRPr>
          </a:p>
        </p:txBody>
      </p:sp>
      <p:pic>
        <p:nvPicPr>
          <p:cNvPr id="469" name="Picture 11" descr="C:\Users\zparlak\AppData\Local\Microsoft\Windows\Temporary Internet Files\Content.IE5\HLOP0HWJ\MC900198125[1].wmf"/>
          <p:cNvPicPr/>
          <p:nvPr/>
        </p:nvPicPr>
        <p:blipFill>
          <a:blip r:embed="rId1"/>
          <a:stretch/>
        </p:blipFill>
        <p:spPr>
          <a:xfrm>
            <a:off x="7332840" y="5229360"/>
            <a:ext cx="1343160" cy="152352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p:nvPr>
        </p:nvSpPr>
        <p:spPr>
          <a:xfrm>
            <a:off x="1143000" y="732240"/>
            <a:ext cx="6400440" cy="3474360"/>
          </a:xfrm>
          <a:prstGeom prst="rect">
            <a:avLst/>
          </a:prstGeom>
          <a:noFill/>
          <a:ln w="0">
            <a:noFill/>
          </a:ln>
        </p:spPr>
        <p:txBody>
          <a:bodyPr anchor="t">
            <a:noAutofit/>
          </a:bodyPr>
          <a:p>
            <a:pPr marL="228600" indent="-182880">
              <a:lnSpc>
                <a:spcPct val="100000"/>
              </a:lnSpc>
              <a:spcBef>
                <a:spcPts val="439"/>
              </a:spcBef>
              <a:spcAft>
                <a:spcPts val="300"/>
              </a:spcAft>
              <a:buClr>
                <a:srgbClr val="c3260c"/>
              </a:buClr>
              <a:buSzPct val="130000"/>
              <a:buFont typeface="Georgia"/>
              <a:buChar char="*"/>
            </a:pPr>
            <a:r>
              <a:rPr b="0" lang="tr-TR" sz="2200" spc="-1" strike="noStrike">
                <a:solidFill>
                  <a:srgbClr val="404040"/>
                </a:solidFill>
                <a:latin typeface="Trebuchet MS"/>
              </a:rPr>
              <a:t>Burada çoktan seçmeli 5 adet soru sizleri beklemektedir. Başarılar…</a:t>
            </a:r>
            <a:endParaRPr b="0" lang="tr-TR" sz="2200" spc="-1" strike="noStrike">
              <a:solidFill>
                <a:srgbClr val="404040"/>
              </a:solidFill>
              <a:latin typeface="Trebuchet MS"/>
            </a:endParaRPr>
          </a:p>
        </p:txBody>
      </p:sp>
      <p:sp>
        <p:nvSpPr>
          <p:cNvPr id="471" name="Başlık 1"/>
          <p:cNvSpPr/>
          <p:nvPr/>
        </p:nvSpPr>
        <p:spPr>
          <a:xfrm>
            <a:off x="0" y="0"/>
            <a:ext cx="9143640" cy="5616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rmAutofit/>
          </a:bodyPr>
          <a:p>
            <a:pPr marL="457200" algn="ctr">
              <a:lnSpc>
                <a:spcPct val="100000"/>
              </a:lnSpc>
              <a:buNone/>
            </a:pPr>
            <a:r>
              <a:rPr b="1" lang="tr-TR" sz="2400" spc="-1" strike="noStrike">
                <a:solidFill>
                  <a:srgbClr val="ffffff"/>
                </a:solidFill>
                <a:latin typeface="Times New Roman"/>
              </a:rPr>
              <a:t>DEĞERLENDİRME SINAVI</a:t>
            </a:r>
            <a:endParaRPr b="0" lang="en-US" sz="2400" spc="-1" strike="noStrike">
              <a:latin typeface="Arial"/>
            </a:endParaRPr>
          </a:p>
        </p:txBody>
      </p:sp>
      <p:sp>
        <p:nvSpPr>
          <p:cNvPr id="472" name="mmprod_instruction_notes_101"/>
          <p:cNvSpPr/>
          <p:nvPr/>
        </p:nvSpPr>
        <p:spPr>
          <a:xfrm>
            <a:off x="1143000" y="4270320"/>
            <a:ext cx="6813000" cy="38232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400" spc="-1" strike="noStrike">
                <a:solidFill>
                  <a:srgbClr val="000000"/>
                </a:solidFill>
                <a:latin typeface="Trebuchet MS"/>
              </a:rPr>
              <a:t>Değerlendirme sorularını çözmek için toolbarda ki </a:t>
            </a:r>
            <a:r>
              <a:rPr b="1" lang="en-US" sz="1400" spc="-1" strike="noStrike">
                <a:solidFill>
                  <a:srgbClr val="ff0000"/>
                </a:solidFill>
                <a:latin typeface="Trebuchet MS"/>
              </a:rPr>
              <a:t>Play</a:t>
            </a:r>
            <a:r>
              <a:rPr b="0" lang="en-US" sz="1400" spc="-1" strike="noStrike">
                <a:solidFill>
                  <a:srgbClr val="000000"/>
                </a:solidFill>
                <a:latin typeface="Trebuchet MS"/>
              </a:rPr>
              <a:t> </a:t>
            </a:r>
            <a:r>
              <a:rPr b="0" lang="tr-TR" sz="1400" spc="-1" strike="noStrike">
                <a:solidFill>
                  <a:srgbClr val="000000"/>
                </a:solidFill>
                <a:latin typeface="Trebuchet MS"/>
              </a:rPr>
              <a:t>simgesine basınız</a:t>
            </a:r>
            <a:endParaRPr b="0" lang="en-US" sz="1400" spc="-1" strike="noStrike">
              <a:latin typeface="Arial"/>
            </a:endParaRPr>
          </a:p>
        </p:txBody>
      </p:sp>
      <p:pic>
        <p:nvPicPr>
          <p:cNvPr id="473" name="Picture 2" descr=""/>
          <p:cNvPicPr/>
          <p:nvPr/>
        </p:nvPicPr>
        <p:blipFill>
          <a:blip r:embed="rId1"/>
          <a:stretch/>
        </p:blipFill>
        <p:spPr>
          <a:xfrm>
            <a:off x="4428000" y="4580280"/>
            <a:ext cx="1580760" cy="45684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Başlık 1"/>
          <p:cNvSpPr/>
          <p:nvPr/>
        </p:nvSpPr>
        <p:spPr>
          <a:xfrm>
            <a:off x="0" y="0"/>
            <a:ext cx="9143640" cy="620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Autofit/>
          </a:bodyPr>
          <a:p>
            <a:pPr algn="just">
              <a:lnSpc>
                <a:spcPct val="100000"/>
              </a:lnSpc>
              <a:buNone/>
            </a:pPr>
            <a:r>
              <a:rPr b="0" lang="tr-TR" sz="2000" spc="-1" strike="noStrike">
                <a:solidFill>
                  <a:srgbClr val="ffffff"/>
                </a:solidFill>
                <a:latin typeface="Times New Roman"/>
              </a:rPr>
              <a:t>S1. Java da </a:t>
            </a:r>
            <a:r>
              <a:rPr b="0" lang="tr-TR" sz="2000" spc="-1" strike="noStrike">
                <a:solidFill>
                  <a:srgbClr val="ffffff"/>
                </a:solidFill>
                <a:latin typeface="Times New Roman"/>
              </a:rPr>
              <a:t>kalıtım (miras alma) ilişkisini kurarken hangi deyim kullanılır?</a:t>
            </a:r>
            <a:endParaRPr b="0" lang="en-US" sz="2000" spc="-1" strike="noStrike">
              <a:latin typeface="Arial"/>
            </a:endParaRPr>
          </a:p>
        </p:txBody>
      </p:sp>
      <p:sp>
        <p:nvSpPr>
          <p:cNvPr id="475" name="mmprod_feedback_7000"/>
          <p:cNvSpPr/>
          <p:nvPr/>
        </p:nvSpPr>
        <p:spPr>
          <a:xfrm>
            <a:off x="1580760" y="359424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 - Devam için tıklayınız</a:t>
            </a:r>
            <a:endParaRPr b="0" lang="en-US" sz="1800" spc="-1" strike="noStrike">
              <a:latin typeface="Arial"/>
            </a:endParaRPr>
          </a:p>
        </p:txBody>
      </p:sp>
      <p:sp>
        <p:nvSpPr>
          <p:cNvPr id="476" name="mmprod_feedback_7002"/>
          <p:cNvSpPr/>
          <p:nvPr/>
        </p:nvSpPr>
        <p:spPr>
          <a:xfrm>
            <a:off x="4781160" y="359424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Yanlış - Devam için tıklayınız</a:t>
            </a:r>
            <a:endParaRPr b="0" lang="en-US" sz="1800" spc="-1" strike="noStrike">
              <a:latin typeface="Arial"/>
            </a:endParaRPr>
          </a:p>
        </p:txBody>
      </p:sp>
      <p:sp>
        <p:nvSpPr>
          <p:cNvPr id="477" name="mmprod_feedback_7009"/>
          <p:cNvSpPr/>
          <p:nvPr/>
        </p:nvSpPr>
        <p:spPr>
          <a:xfrm>
            <a:off x="2860920" y="420228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a:t>
            </a:r>
            <a:endParaRPr b="0" lang="en-US" sz="1800" spc="-1" strike="noStrike">
              <a:latin typeface="Arial"/>
            </a:endParaRPr>
          </a:p>
        </p:txBody>
      </p:sp>
      <p:sp>
        <p:nvSpPr>
          <p:cNvPr id="478" name="mmprod_feedback_7006"/>
          <p:cNvSpPr/>
          <p:nvPr/>
        </p:nvSpPr>
        <p:spPr>
          <a:xfrm>
            <a:off x="2860920" y="394164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Cevabınız:</a:t>
            </a:r>
            <a:endParaRPr b="0" lang="en-US" sz="1800" spc="-1" strike="noStrike">
              <a:latin typeface="Arial"/>
            </a:endParaRPr>
          </a:p>
        </p:txBody>
      </p:sp>
      <p:sp>
        <p:nvSpPr>
          <p:cNvPr id="479" name="mmprod_feedback_7010"/>
          <p:cNvSpPr/>
          <p:nvPr/>
        </p:nvSpPr>
        <p:spPr>
          <a:xfrm>
            <a:off x="2860920" y="446292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Doğrusu:</a:t>
            </a:r>
            <a:endParaRPr b="0" lang="en-US" sz="1800" spc="-1" strike="noStrike">
              <a:latin typeface="Arial"/>
            </a:endParaRPr>
          </a:p>
        </p:txBody>
      </p:sp>
      <p:sp>
        <p:nvSpPr>
          <p:cNvPr id="480" name="mmprod_feedback_7011"/>
          <p:cNvSpPr/>
          <p:nvPr/>
        </p:nvSpPr>
        <p:spPr>
          <a:xfrm>
            <a:off x="2860920" y="420228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Soruyu cevaplamadan ilerleyemezsiniz!</a:t>
            </a:r>
            <a:endParaRPr b="0" lang="en-US" sz="1800" spc="-1" strike="noStrike">
              <a:latin typeface="Arial"/>
            </a:endParaRPr>
          </a:p>
        </p:txBody>
      </p:sp>
      <p:sp>
        <p:nvSpPr>
          <p:cNvPr id="481" name="mmprod_feedback_7007"/>
          <p:cNvSpPr/>
          <p:nvPr/>
        </p:nvSpPr>
        <p:spPr>
          <a:xfrm>
            <a:off x="2989080" y="44586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Devam etmeden önce soruyu cevaplayıınız</a:t>
            </a:r>
            <a:endParaRPr b="0" lang="en-US" sz="1800" spc="-1" strike="noStrike">
              <a:latin typeface="Arial"/>
            </a:endParaRPr>
          </a:p>
        </p:txBody>
      </p:sp>
      <p:grpSp>
        <p:nvGrpSpPr>
          <p:cNvPr id="482" name="mmprod_Button104"/>
          <p:cNvGrpSpPr/>
          <p:nvPr/>
        </p:nvGrpSpPr>
        <p:grpSpPr>
          <a:xfrm>
            <a:off x="5830200" y="4497840"/>
            <a:ext cx="870840" cy="312480"/>
            <a:chOff x="5830200" y="4497840"/>
            <a:chExt cx="870840" cy="312480"/>
          </a:xfrm>
        </p:grpSpPr>
        <p:sp>
          <p:nvSpPr>
            <p:cNvPr id="483" name="mmprod_ButtonShape104"/>
            <p:cNvSpPr/>
            <p:nvPr/>
          </p:nvSpPr>
          <p:spPr>
            <a:xfrm>
              <a:off x="5830200" y="449784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484" name="mmprod_ButtonText105"/>
            <p:cNvSpPr/>
            <p:nvPr/>
          </p:nvSpPr>
          <p:spPr>
            <a:xfrm>
              <a:off x="5855760" y="452304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485" name="mmprod_Button106"/>
          <p:cNvGrpSpPr/>
          <p:nvPr/>
        </p:nvGrpSpPr>
        <p:grpSpPr>
          <a:xfrm>
            <a:off x="6790320" y="4497840"/>
            <a:ext cx="870840" cy="312480"/>
            <a:chOff x="6790320" y="4497840"/>
            <a:chExt cx="870840" cy="312480"/>
          </a:xfrm>
        </p:grpSpPr>
        <p:sp>
          <p:nvSpPr>
            <p:cNvPr id="486" name="mmprod_ButtonShape106"/>
            <p:cNvSpPr/>
            <p:nvPr/>
          </p:nvSpPr>
          <p:spPr>
            <a:xfrm>
              <a:off x="6790320" y="449784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487" name="mmprod_ButtonText107"/>
            <p:cNvSpPr/>
            <p:nvPr/>
          </p:nvSpPr>
          <p:spPr>
            <a:xfrm>
              <a:off x="6815880" y="452304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grpSp>
        <p:nvGrpSpPr>
          <p:cNvPr id="488" name="mmprod_answer10026"/>
          <p:cNvGrpSpPr/>
          <p:nvPr/>
        </p:nvGrpSpPr>
        <p:grpSpPr>
          <a:xfrm>
            <a:off x="1282680" y="777960"/>
            <a:ext cx="4490280" cy="273960"/>
            <a:chOff x="1282680" y="777960"/>
            <a:chExt cx="4490280" cy="273960"/>
          </a:xfrm>
        </p:grpSpPr>
        <p:sp>
          <p:nvSpPr>
            <p:cNvPr id="489" name="mmprod_s2_1041"/>
            <p:cNvSpPr/>
            <p:nvPr/>
          </p:nvSpPr>
          <p:spPr>
            <a:xfrm>
              <a:off x="1612800" y="77796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490" name="mmprod_s1_1021"/>
            <p:cNvSpPr/>
            <p:nvPr/>
          </p:nvSpPr>
          <p:spPr>
            <a:xfrm>
              <a:off x="1968480" y="7779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super</a:t>
              </a:r>
              <a:endParaRPr b="0" lang="en-US" sz="1800" spc="-1" strike="noStrike">
                <a:latin typeface="Arial"/>
              </a:endParaRPr>
            </a:p>
          </p:txBody>
        </p:sp>
        <p:pic>
          <p:nvPicPr>
            <p:cNvPr id="491" name="mmprod_answer_input10026" descr=""/>
            <p:cNvPicPr/>
            <p:nvPr/>
          </p:nvPicPr>
          <p:blipFill>
            <a:blip r:embed="rId1"/>
            <a:stretch/>
          </p:blipFill>
          <p:spPr>
            <a:xfrm>
              <a:off x="1282680" y="812880"/>
              <a:ext cx="205200" cy="204120"/>
            </a:xfrm>
            <a:prstGeom prst="rect">
              <a:avLst/>
            </a:prstGeom>
            <a:ln w="0">
              <a:noFill/>
            </a:ln>
          </p:spPr>
        </p:pic>
      </p:grpSp>
      <p:grpSp>
        <p:nvGrpSpPr>
          <p:cNvPr id="492" name="mmprod_answer10028"/>
          <p:cNvGrpSpPr/>
          <p:nvPr/>
        </p:nvGrpSpPr>
        <p:grpSpPr>
          <a:xfrm>
            <a:off x="1282680" y="1225080"/>
            <a:ext cx="4490640" cy="273960"/>
            <a:chOff x="1282680" y="1225080"/>
            <a:chExt cx="4490640" cy="273960"/>
          </a:xfrm>
        </p:grpSpPr>
        <p:sp>
          <p:nvSpPr>
            <p:cNvPr id="493" name="mmprod_s2_1042"/>
            <p:cNvSpPr/>
            <p:nvPr/>
          </p:nvSpPr>
          <p:spPr>
            <a:xfrm>
              <a:off x="1612800" y="1225080"/>
              <a:ext cx="34884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494" name="mmprod_s1_1022"/>
            <p:cNvSpPr/>
            <p:nvPr/>
          </p:nvSpPr>
          <p:spPr>
            <a:xfrm>
              <a:off x="1955880" y="122508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extends</a:t>
              </a:r>
              <a:endParaRPr b="0" lang="en-US" sz="1800" spc="-1" strike="noStrike">
                <a:latin typeface="Arial"/>
              </a:endParaRPr>
            </a:p>
          </p:txBody>
        </p:sp>
        <p:pic>
          <p:nvPicPr>
            <p:cNvPr id="495" name="mmprod_answer_input10028" descr=""/>
            <p:cNvPicPr/>
            <p:nvPr/>
          </p:nvPicPr>
          <p:blipFill>
            <a:blip r:embed="rId2"/>
            <a:stretch/>
          </p:blipFill>
          <p:spPr>
            <a:xfrm>
              <a:off x="1282680" y="1260000"/>
              <a:ext cx="205200" cy="204120"/>
            </a:xfrm>
            <a:prstGeom prst="rect">
              <a:avLst/>
            </a:prstGeom>
            <a:ln w="0">
              <a:noFill/>
            </a:ln>
          </p:spPr>
        </p:pic>
      </p:grpSp>
      <p:grpSp>
        <p:nvGrpSpPr>
          <p:cNvPr id="496" name="mmprod_answer10030"/>
          <p:cNvGrpSpPr/>
          <p:nvPr/>
        </p:nvGrpSpPr>
        <p:grpSpPr>
          <a:xfrm>
            <a:off x="1282680" y="1672200"/>
            <a:ext cx="4490280" cy="273960"/>
            <a:chOff x="1282680" y="1672200"/>
            <a:chExt cx="4490280" cy="273960"/>
          </a:xfrm>
        </p:grpSpPr>
        <p:sp>
          <p:nvSpPr>
            <p:cNvPr id="497" name="mmprod_s2_1043"/>
            <p:cNvSpPr/>
            <p:nvPr/>
          </p:nvSpPr>
          <p:spPr>
            <a:xfrm>
              <a:off x="1612800" y="1672200"/>
              <a:ext cx="35676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C) </a:t>
              </a:r>
              <a:endParaRPr b="0" lang="en-US" sz="1800" spc="-1" strike="noStrike">
                <a:latin typeface="Arial"/>
              </a:endParaRPr>
            </a:p>
          </p:txBody>
        </p:sp>
        <p:sp>
          <p:nvSpPr>
            <p:cNvPr id="498" name="mmprod_s1_1023"/>
            <p:cNvSpPr/>
            <p:nvPr/>
          </p:nvSpPr>
          <p:spPr>
            <a:xfrm>
              <a:off x="1968480" y="167220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new</a:t>
              </a:r>
              <a:endParaRPr b="0" lang="en-US" sz="1800" spc="-1" strike="noStrike">
                <a:latin typeface="Arial"/>
              </a:endParaRPr>
            </a:p>
          </p:txBody>
        </p:sp>
        <p:pic>
          <p:nvPicPr>
            <p:cNvPr id="499" name="mmprod_answer_input10030" descr=""/>
            <p:cNvPicPr/>
            <p:nvPr/>
          </p:nvPicPr>
          <p:blipFill>
            <a:blip r:embed="rId3"/>
            <a:stretch/>
          </p:blipFill>
          <p:spPr>
            <a:xfrm>
              <a:off x="1282680" y="1707120"/>
              <a:ext cx="205200" cy="204120"/>
            </a:xfrm>
            <a:prstGeom prst="rect">
              <a:avLst/>
            </a:prstGeom>
            <a:ln w="0">
              <a:noFill/>
            </a:ln>
          </p:spPr>
        </p:pic>
      </p:grpSp>
      <p:grpSp>
        <p:nvGrpSpPr>
          <p:cNvPr id="500" name="mmprod_answer10032"/>
          <p:cNvGrpSpPr/>
          <p:nvPr/>
        </p:nvGrpSpPr>
        <p:grpSpPr>
          <a:xfrm>
            <a:off x="1282680" y="2118960"/>
            <a:ext cx="4490280" cy="273960"/>
            <a:chOff x="1282680" y="2118960"/>
            <a:chExt cx="4490280" cy="273960"/>
          </a:xfrm>
        </p:grpSpPr>
        <p:sp>
          <p:nvSpPr>
            <p:cNvPr id="501" name="mmprod_s2_1044"/>
            <p:cNvSpPr/>
            <p:nvPr/>
          </p:nvSpPr>
          <p:spPr>
            <a:xfrm>
              <a:off x="1612800" y="2118960"/>
              <a:ext cx="36000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D) </a:t>
              </a:r>
              <a:endParaRPr b="0" lang="en-US" sz="1800" spc="-1" strike="noStrike">
                <a:latin typeface="Arial"/>
              </a:endParaRPr>
            </a:p>
          </p:txBody>
        </p:sp>
        <p:sp>
          <p:nvSpPr>
            <p:cNvPr id="502" name="mmprod_s1_1024"/>
            <p:cNvSpPr/>
            <p:nvPr/>
          </p:nvSpPr>
          <p:spPr>
            <a:xfrm>
              <a:off x="1968480" y="21189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instance of</a:t>
              </a:r>
              <a:endParaRPr b="0" lang="en-US" sz="1800" spc="-1" strike="noStrike">
                <a:latin typeface="Arial"/>
              </a:endParaRPr>
            </a:p>
          </p:txBody>
        </p:sp>
        <p:pic>
          <p:nvPicPr>
            <p:cNvPr id="503" name="mmprod_answer_input10032" descr=""/>
            <p:cNvPicPr/>
            <p:nvPr/>
          </p:nvPicPr>
          <p:blipFill>
            <a:blip r:embed="rId4"/>
            <a:stretch/>
          </p:blipFill>
          <p:spPr>
            <a:xfrm>
              <a:off x="1282680" y="2153880"/>
              <a:ext cx="205200" cy="204120"/>
            </a:xfrm>
            <a:prstGeom prst="rect">
              <a:avLst/>
            </a:prstGeom>
            <a:ln w="0">
              <a:noFill/>
            </a:ln>
          </p:spPr>
        </p:pic>
      </p:grpSp>
    </p:spTree>
  </p:cSld>
  <mc:AlternateContent>
    <mc:Choice Requires="p14">
      <p:transition spd="slow" p14:dur="2000"/>
    </mc:Choice>
    <mc:Fallback>
      <p:transition spd="slow"/>
    </mc:Fallback>
  </mc:AlternateContent>
  <p:timing>
    <p:tnLst>
      <p:par>
        <p:cTn id="34" dur="indefinite" restart="never" nodeType="tmRoot">
          <p:childTnLst>
            <p:seq>
              <p:cTn id="35" dur="indefinite" nodeType="mainSeq">
                <p:childTnLst>
                  <p:par>
                    <p:cTn id="36" fill="hold">
                      <p:stCondLst>
                        <p:cond delay="indefinite"/>
                      </p:stCondLst>
                      <p:childTnLst>
                        <p:par>
                          <p:cTn id="37" fill="hold">
                            <p:stCondLst>
                              <p:cond delay="0"/>
                            </p:stCondLst>
                            <p:childTnLst>
                              <p:par>
                                <p:cTn id="38" nodeType="clickEffect" fill="hold" presetClass="entr" presetID="1">
                                  <p:stCondLst>
                                    <p:cond delay="0"/>
                                  </p:stCondLst>
                                  <p:childTnLst>
                                    <p:set>
                                      <p:cBhvr>
                                        <p:cTn id="39" dur="1" fill="hold">
                                          <p:stCondLst>
                                            <p:cond delay="499"/>
                                          </p:stCondLst>
                                        </p:cTn>
                                        <p:tgtEl>
                                          <p:spTgt spid="47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1">
                                  <p:stCondLst>
                                    <p:cond delay="0"/>
                                  </p:stCondLst>
                                  <p:childTnLst>
                                    <p:set>
                                      <p:cBhvr>
                                        <p:cTn id="43" dur="1" fill="hold">
                                          <p:stCondLst>
                                            <p:cond delay="499"/>
                                          </p:stCondLst>
                                        </p:cTn>
                                        <p:tgtEl>
                                          <p:spTgt spid="47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1">
                                  <p:stCondLst>
                                    <p:cond delay="0"/>
                                  </p:stCondLst>
                                  <p:childTnLst>
                                    <p:set>
                                      <p:cBhvr>
                                        <p:cTn id="47" dur="1" fill="hold">
                                          <p:stCondLst>
                                            <p:cond delay="499"/>
                                          </p:stCondLst>
                                        </p:cTn>
                                        <p:tgtEl>
                                          <p:spTgt spid="47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
                                  <p:stCondLst>
                                    <p:cond delay="0"/>
                                  </p:stCondLst>
                                  <p:childTnLst>
                                    <p:set>
                                      <p:cBhvr>
                                        <p:cTn id="51" dur="1" fill="hold">
                                          <p:stCondLst>
                                            <p:cond delay="499"/>
                                          </p:stCondLst>
                                        </p:cTn>
                                        <p:tgtEl>
                                          <p:spTgt spid="47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1">
                                  <p:stCondLst>
                                    <p:cond delay="0"/>
                                  </p:stCondLst>
                                  <p:childTnLst>
                                    <p:set>
                                      <p:cBhvr>
                                        <p:cTn id="55" dur="1" fill="hold">
                                          <p:stCondLst>
                                            <p:cond delay="499"/>
                                          </p:stCondLst>
                                        </p:cTn>
                                        <p:tgtEl>
                                          <p:spTgt spid="47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1">
                                  <p:stCondLst>
                                    <p:cond delay="0"/>
                                  </p:stCondLst>
                                  <p:childTnLst>
                                    <p:set>
                                      <p:cBhvr>
                                        <p:cTn id="59" dur="1" fill="hold">
                                          <p:stCondLst>
                                            <p:cond delay="499"/>
                                          </p:stCondLst>
                                        </p:cTn>
                                        <p:tgtEl>
                                          <p:spTgt spid="48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1">
                                  <p:stCondLst>
                                    <p:cond delay="0"/>
                                  </p:stCondLst>
                                  <p:childTnLst>
                                    <p:set>
                                      <p:cBhvr>
                                        <p:cTn id="63" dur="1" fill="hold">
                                          <p:stCondLst>
                                            <p:cond delay="499"/>
                                          </p:stCondLst>
                                        </p:cTn>
                                        <p:tgtEl>
                                          <p:spTgt spid="4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Başlık 1"/>
          <p:cNvSpPr/>
          <p:nvPr/>
        </p:nvSpPr>
        <p:spPr>
          <a:xfrm>
            <a:off x="-36360" y="-27360"/>
            <a:ext cx="9180000" cy="620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Autofit/>
          </a:bodyPr>
          <a:p>
            <a:pPr algn="just">
              <a:lnSpc>
                <a:spcPct val="100000"/>
              </a:lnSpc>
              <a:buNone/>
            </a:pPr>
            <a:r>
              <a:rPr b="0" lang="tr-TR" sz="2000" spc="-1" strike="noStrike">
                <a:solidFill>
                  <a:srgbClr val="ffffff"/>
                </a:solidFill>
                <a:latin typeface="Times New Roman"/>
              </a:rPr>
              <a:t>S2. </a:t>
            </a:r>
            <a:r>
              <a:rPr b="0" lang="tr-TR" sz="2000" spc="-1" strike="noStrike">
                <a:solidFill>
                  <a:srgbClr val="ffffff"/>
                </a:solidFill>
                <a:latin typeface="Times New Roman"/>
              </a:rPr>
              <a:t>Bir sınıfın, kendisiyle aynı pakette </a:t>
            </a:r>
            <a:r>
              <a:rPr b="0" lang="tr-TR" sz="2000" spc="-1" strike="noStrike">
                <a:solidFill>
                  <a:srgbClr val="ff0000"/>
                </a:solidFill>
                <a:latin typeface="Times New Roman"/>
              </a:rPr>
              <a:t>olmayan</a:t>
            </a:r>
            <a:r>
              <a:rPr b="0" lang="tr-TR" sz="2000" spc="-1" strike="noStrike">
                <a:solidFill>
                  <a:srgbClr val="ffffff"/>
                </a:solidFill>
                <a:latin typeface="Times New Roman"/>
              </a:rPr>
              <a:t> başka bir sınıfı kullanabilmesi için, sınıf(class) tanımından önce hangi deyim kullanılmalıdır?</a:t>
            </a:r>
            <a:endParaRPr b="0" lang="en-US" sz="2000" spc="-1" strike="noStrike">
              <a:latin typeface="Arial"/>
            </a:endParaRPr>
          </a:p>
        </p:txBody>
      </p:sp>
      <p:sp>
        <p:nvSpPr>
          <p:cNvPr id="505" name="mmprod_feedback_7000"/>
          <p:cNvSpPr/>
          <p:nvPr/>
        </p:nvSpPr>
        <p:spPr>
          <a:xfrm>
            <a:off x="1580760" y="359424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 - Devam için tıklayınız</a:t>
            </a:r>
            <a:endParaRPr b="0" lang="en-US" sz="1800" spc="-1" strike="noStrike">
              <a:latin typeface="Arial"/>
            </a:endParaRPr>
          </a:p>
        </p:txBody>
      </p:sp>
      <p:sp>
        <p:nvSpPr>
          <p:cNvPr id="506" name="mmprod_feedback_7002"/>
          <p:cNvSpPr/>
          <p:nvPr/>
        </p:nvSpPr>
        <p:spPr>
          <a:xfrm>
            <a:off x="4781160" y="359424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Yanlış - Devam için tıklayınız</a:t>
            </a:r>
            <a:endParaRPr b="0" lang="en-US" sz="1800" spc="-1" strike="noStrike">
              <a:latin typeface="Arial"/>
            </a:endParaRPr>
          </a:p>
        </p:txBody>
      </p:sp>
      <p:sp>
        <p:nvSpPr>
          <p:cNvPr id="507" name="mmprod_feedback_7009"/>
          <p:cNvSpPr/>
          <p:nvPr/>
        </p:nvSpPr>
        <p:spPr>
          <a:xfrm>
            <a:off x="2860920" y="420228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a:t>
            </a:r>
            <a:endParaRPr b="0" lang="en-US" sz="1800" spc="-1" strike="noStrike">
              <a:latin typeface="Arial"/>
            </a:endParaRPr>
          </a:p>
        </p:txBody>
      </p:sp>
      <p:sp>
        <p:nvSpPr>
          <p:cNvPr id="508" name="mmprod_feedback_7006"/>
          <p:cNvSpPr/>
          <p:nvPr/>
        </p:nvSpPr>
        <p:spPr>
          <a:xfrm>
            <a:off x="2860920" y="394164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Cevabınız:</a:t>
            </a:r>
            <a:endParaRPr b="0" lang="en-US" sz="1800" spc="-1" strike="noStrike">
              <a:latin typeface="Arial"/>
            </a:endParaRPr>
          </a:p>
        </p:txBody>
      </p:sp>
      <p:sp>
        <p:nvSpPr>
          <p:cNvPr id="509" name="mmprod_feedback_7010"/>
          <p:cNvSpPr/>
          <p:nvPr/>
        </p:nvSpPr>
        <p:spPr>
          <a:xfrm>
            <a:off x="2860920" y="446292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Doğrusu:</a:t>
            </a:r>
            <a:endParaRPr b="0" lang="en-US" sz="1800" spc="-1" strike="noStrike">
              <a:latin typeface="Arial"/>
            </a:endParaRPr>
          </a:p>
        </p:txBody>
      </p:sp>
      <p:sp>
        <p:nvSpPr>
          <p:cNvPr id="510" name="mmprod_feedback_7011"/>
          <p:cNvSpPr/>
          <p:nvPr/>
        </p:nvSpPr>
        <p:spPr>
          <a:xfrm>
            <a:off x="2860920" y="420228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Soruyu cevaplamadan ilerleyemezsiniz!</a:t>
            </a:r>
            <a:endParaRPr b="0" lang="en-US" sz="1800" spc="-1" strike="noStrike">
              <a:latin typeface="Arial"/>
            </a:endParaRPr>
          </a:p>
        </p:txBody>
      </p:sp>
      <p:sp>
        <p:nvSpPr>
          <p:cNvPr id="511" name="mmprod_feedback_7007"/>
          <p:cNvSpPr/>
          <p:nvPr/>
        </p:nvSpPr>
        <p:spPr>
          <a:xfrm>
            <a:off x="2989080" y="44586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Devam etmeden önce soruyu cevaplayınız</a:t>
            </a:r>
            <a:endParaRPr b="0" lang="en-US" sz="1800" spc="-1" strike="noStrike">
              <a:latin typeface="Arial"/>
            </a:endParaRPr>
          </a:p>
        </p:txBody>
      </p:sp>
      <p:grpSp>
        <p:nvGrpSpPr>
          <p:cNvPr id="512" name="mmprod_Button104"/>
          <p:cNvGrpSpPr/>
          <p:nvPr/>
        </p:nvGrpSpPr>
        <p:grpSpPr>
          <a:xfrm>
            <a:off x="5830200" y="4497840"/>
            <a:ext cx="870840" cy="312480"/>
            <a:chOff x="5830200" y="4497840"/>
            <a:chExt cx="870840" cy="312480"/>
          </a:xfrm>
        </p:grpSpPr>
        <p:sp>
          <p:nvSpPr>
            <p:cNvPr id="513" name="mmprod_ButtonShape104"/>
            <p:cNvSpPr/>
            <p:nvPr/>
          </p:nvSpPr>
          <p:spPr>
            <a:xfrm>
              <a:off x="5830200" y="449784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14" name="mmprod_ButtonText105"/>
            <p:cNvSpPr/>
            <p:nvPr/>
          </p:nvSpPr>
          <p:spPr>
            <a:xfrm>
              <a:off x="5855760" y="452304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515" name="mmprod_Button106"/>
          <p:cNvGrpSpPr/>
          <p:nvPr/>
        </p:nvGrpSpPr>
        <p:grpSpPr>
          <a:xfrm>
            <a:off x="6790320" y="4497840"/>
            <a:ext cx="870840" cy="312480"/>
            <a:chOff x="6790320" y="4497840"/>
            <a:chExt cx="870840" cy="312480"/>
          </a:xfrm>
        </p:grpSpPr>
        <p:sp>
          <p:nvSpPr>
            <p:cNvPr id="516" name="mmprod_ButtonShape106"/>
            <p:cNvSpPr/>
            <p:nvPr/>
          </p:nvSpPr>
          <p:spPr>
            <a:xfrm>
              <a:off x="6790320" y="449784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17" name="mmprod_ButtonText107"/>
            <p:cNvSpPr/>
            <p:nvPr/>
          </p:nvSpPr>
          <p:spPr>
            <a:xfrm>
              <a:off x="6815880" y="452304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grpSp>
        <p:nvGrpSpPr>
          <p:cNvPr id="518" name="mmprod_answer10038"/>
          <p:cNvGrpSpPr/>
          <p:nvPr/>
        </p:nvGrpSpPr>
        <p:grpSpPr>
          <a:xfrm>
            <a:off x="1280160" y="1374120"/>
            <a:ext cx="4490280" cy="273960"/>
            <a:chOff x="1280160" y="1374120"/>
            <a:chExt cx="4490280" cy="273960"/>
          </a:xfrm>
        </p:grpSpPr>
        <p:sp>
          <p:nvSpPr>
            <p:cNvPr id="519" name="mmprod_s2_1041"/>
            <p:cNvSpPr/>
            <p:nvPr/>
          </p:nvSpPr>
          <p:spPr>
            <a:xfrm>
              <a:off x="1610280" y="137412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520" name="mmprod_s1_1021"/>
            <p:cNvSpPr/>
            <p:nvPr/>
          </p:nvSpPr>
          <p:spPr>
            <a:xfrm>
              <a:off x="1965960" y="137412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extends</a:t>
              </a:r>
              <a:endParaRPr b="0" lang="en-US" sz="1800" spc="-1" strike="noStrike">
                <a:latin typeface="Arial"/>
              </a:endParaRPr>
            </a:p>
          </p:txBody>
        </p:sp>
        <p:pic>
          <p:nvPicPr>
            <p:cNvPr id="521" name="mmprod_answer_input10038" descr=""/>
            <p:cNvPicPr/>
            <p:nvPr/>
          </p:nvPicPr>
          <p:blipFill>
            <a:blip r:embed="rId1"/>
            <a:stretch/>
          </p:blipFill>
          <p:spPr>
            <a:xfrm>
              <a:off x="1280160" y="1409040"/>
              <a:ext cx="205200" cy="204120"/>
            </a:xfrm>
            <a:prstGeom prst="rect">
              <a:avLst/>
            </a:prstGeom>
            <a:ln w="0">
              <a:noFill/>
            </a:ln>
          </p:spPr>
        </p:pic>
      </p:grpSp>
      <p:grpSp>
        <p:nvGrpSpPr>
          <p:cNvPr id="522" name="mmprod_answer10040"/>
          <p:cNvGrpSpPr/>
          <p:nvPr/>
        </p:nvGrpSpPr>
        <p:grpSpPr>
          <a:xfrm>
            <a:off x="1280160" y="1821240"/>
            <a:ext cx="4490640" cy="273960"/>
            <a:chOff x="1280160" y="1821240"/>
            <a:chExt cx="4490640" cy="273960"/>
          </a:xfrm>
        </p:grpSpPr>
        <p:sp>
          <p:nvSpPr>
            <p:cNvPr id="523" name="mmprod_s2_1042"/>
            <p:cNvSpPr/>
            <p:nvPr/>
          </p:nvSpPr>
          <p:spPr>
            <a:xfrm>
              <a:off x="1610280" y="1821240"/>
              <a:ext cx="34884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524" name="mmprod_s1_1022"/>
            <p:cNvSpPr/>
            <p:nvPr/>
          </p:nvSpPr>
          <p:spPr>
            <a:xfrm>
              <a:off x="1953360" y="182124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package</a:t>
              </a:r>
              <a:endParaRPr b="0" lang="en-US" sz="1800" spc="-1" strike="noStrike">
                <a:latin typeface="Arial"/>
              </a:endParaRPr>
            </a:p>
          </p:txBody>
        </p:sp>
        <p:pic>
          <p:nvPicPr>
            <p:cNvPr id="525" name="mmprod_answer_input10040" descr=""/>
            <p:cNvPicPr/>
            <p:nvPr/>
          </p:nvPicPr>
          <p:blipFill>
            <a:blip r:embed="rId2"/>
            <a:stretch/>
          </p:blipFill>
          <p:spPr>
            <a:xfrm>
              <a:off x="1280160" y="1856160"/>
              <a:ext cx="205200" cy="204120"/>
            </a:xfrm>
            <a:prstGeom prst="rect">
              <a:avLst/>
            </a:prstGeom>
            <a:ln w="0">
              <a:noFill/>
            </a:ln>
          </p:spPr>
        </p:pic>
      </p:grpSp>
      <p:grpSp>
        <p:nvGrpSpPr>
          <p:cNvPr id="526" name="mmprod_answer10042"/>
          <p:cNvGrpSpPr/>
          <p:nvPr/>
        </p:nvGrpSpPr>
        <p:grpSpPr>
          <a:xfrm>
            <a:off x="1280160" y="2268360"/>
            <a:ext cx="4490280" cy="273960"/>
            <a:chOff x="1280160" y="2268360"/>
            <a:chExt cx="4490280" cy="273960"/>
          </a:xfrm>
        </p:grpSpPr>
        <p:sp>
          <p:nvSpPr>
            <p:cNvPr id="527" name="mmprod_s2_1043"/>
            <p:cNvSpPr/>
            <p:nvPr/>
          </p:nvSpPr>
          <p:spPr>
            <a:xfrm>
              <a:off x="1610280" y="2268360"/>
              <a:ext cx="35676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C) </a:t>
              </a:r>
              <a:endParaRPr b="0" lang="en-US" sz="1800" spc="-1" strike="noStrike">
                <a:latin typeface="Arial"/>
              </a:endParaRPr>
            </a:p>
          </p:txBody>
        </p:sp>
        <p:sp>
          <p:nvSpPr>
            <p:cNvPr id="528" name="mmprod_s1_1023"/>
            <p:cNvSpPr/>
            <p:nvPr/>
          </p:nvSpPr>
          <p:spPr>
            <a:xfrm>
              <a:off x="1965960" y="22683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import</a:t>
              </a:r>
              <a:endParaRPr b="0" lang="en-US" sz="1800" spc="-1" strike="noStrike">
                <a:latin typeface="Arial"/>
              </a:endParaRPr>
            </a:p>
          </p:txBody>
        </p:sp>
        <p:pic>
          <p:nvPicPr>
            <p:cNvPr id="529" name="mmprod_answer_input10042" descr=""/>
            <p:cNvPicPr/>
            <p:nvPr/>
          </p:nvPicPr>
          <p:blipFill>
            <a:blip r:embed="rId3"/>
            <a:stretch/>
          </p:blipFill>
          <p:spPr>
            <a:xfrm>
              <a:off x="1280160" y="2303280"/>
              <a:ext cx="205200" cy="204120"/>
            </a:xfrm>
            <a:prstGeom prst="rect">
              <a:avLst/>
            </a:prstGeom>
            <a:ln w="0">
              <a:noFill/>
            </a:ln>
          </p:spPr>
        </p:pic>
      </p:grpSp>
      <p:grpSp>
        <p:nvGrpSpPr>
          <p:cNvPr id="530" name="mmprod_answer10044"/>
          <p:cNvGrpSpPr/>
          <p:nvPr/>
        </p:nvGrpSpPr>
        <p:grpSpPr>
          <a:xfrm>
            <a:off x="1280160" y="2715120"/>
            <a:ext cx="4490280" cy="273960"/>
            <a:chOff x="1280160" y="2715120"/>
            <a:chExt cx="4490280" cy="273960"/>
          </a:xfrm>
        </p:grpSpPr>
        <p:sp>
          <p:nvSpPr>
            <p:cNvPr id="531" name="mmprod_s2_1044"/>
            <p:cNvSpPr/>
            <p:nvPr/>
          </p:nvSpPr>
          <p:spPr>
            <a:xfrm>
              <a:off x="1610280" y="2715120"/>
              <a:ext cx="36000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D) </a:t>
              </a:r>
              <a:endParaRPr b="0" lang="en-US" sz="1800" spc="-1" strike="noStrike">
                <a:latin typeface="Arial"/>
              </a:endParaRPr>
            </a:p>
          </p:txBody>
        </p:sp>
        <p:sp>
          <p:nvSpPr>
            <p:cNvPr id="532" name="mmprod_s1_1024"/>
            <p:cNvSpPr/>
            <p:nvPr/>
          </p:nvSpPr>
          <p:spPr>
            <a:xfrm>
              <a:off x="1965960" y="271512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java.util</a:t>
              </a:r>
              <a:endParaRPr b="0" lang="en-US" sz="1800" spc="-1" strike="noStrike">
                <a:latin typeface="Arial"/>
              </a:endParaRPr>
            </a:p>
          </p:txBody>
        </p:sp>
        <p:pic>
          <p:nvPicPr>
            <p:cNvPr id="533" name="mmprod_answer_input10044" descr=""/>
            <p:cNvPicPr/>
            <p:nvPr/>
          </p:nvPicPr>
          <p:blipFill>
            <a:blip r:embed="rId4"/>
            <a:stretch/>
          </p:blipFill>
          <p:spPr>
            <a:xfrm>
              <a:off x="1280160" y="2750040"/>
              <a:ext cx="205200" cy="204120"/>
            </a:xfrm>
            <a:prstGeom prst="rect">
              <a:avLst/>
            </a:prstGeom>
            <a:ln w="0">
              <a:noFill/>
            </a:ln>
          </p:spPr>
        </p:pic>
      </p:gr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fill="hold">
                      <p:stCondLst>
                        <p:cond delay="indefinite"/>
                      </p:stCondLst>
                      <p:childTnLst>
                        <p:par>
                          <p:cTn id="67" fill="hold">
                            <p:stCondLst>
                              <p:cond delay="0"/>
                            </p:stCondLst>
                            <p:childTnLst>
                              <p:par>
                                <p:cTn id="68" nodeType="clickEffect" fill="hold" presetClass="entr" presetID="1">
                                  <p:stCondLst>
                                    <p:cond delay="0"/>
                                  </p:stCondLst>
                                  <p:childTnLst>
                                    <p:set>
                                      <p:cBhvr>
                                        <p:cTn id="69" dur="1" fill="hold">
                                          <p:stCondLst>
                                            <p:cond delay="499"/>
                                          </p:stCondLst>
                                        </p:cTn>
                                        <p:tgtEl>
                                          <p:spTgt spid="50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1">
                                  <p:stCondLst>
                                    <p:cond delay="0"/>
                                  </p:stCondLst>
                                  <p:childTnLst>
                                    <p:set>
                                      <p:cBhvr>
                                        <p:cTn id="73" dur="1" fill="hold">
                                          <p:stCondLst>
                                            <p:cond delay="499"/>
                                          </p:stCondLst>
                                        </p:cTn>
                                        <p:tgtEl>
                                          <p:spTgt spid="50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1">
                                  <p:stCondLst>
                                    <p:cond delay="0"/>
                                  </p:stCondLst>
                                  <p:childTnLst>
                                    <p:set>
                                      <p:cBhvr>
                                        <p:cTn id="77" dur="1" fill="hold">
                                          <p:stCondLst>
                                            <p:cond delay="499"/>
                                          </p:stCondLst>
                                        </p:cTn>
                                        <p:tgtEl>
                                          <p:spTgt spid="50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1">
                                  <p:stCondLst>
                                    <p:cond delay="0"/>
                                  </p:stCondLst>
                                  <p:childTnLst>
                                    <p:set>
                                      <p:cBhvr>
                                        <p:cTn id="81" dur="1" fill="hold">
                                          <p:stCondLst>
                                            <p:cond delay="499"/>
                                          </p:stCondLst>
                                        </p:cTn>
                                        <p:tgtEl>
                                          <p:spTgt spid="50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nodeType="clickEffect" fill="hold" presetClass="entr" presetID="1">
                                  <p:stCondLst>
                                    <p:cond delay="0"/>
                                  </p:stCondLst>
                                  <p:childTnLst>
                                    <p:set>
                                      <p:cBhvr>
                                        <p:cTn id="85" dur="1" fill="hold">
                                          <p:stCondLst>
                                            <p:cond delay="499"/>
                                          </p:stCondLst>
                                        </p:cTn>
                                        <p:tgtEl>
                                          <p:spTgt spid="50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1">
                                  <p:stCondLst>
                                    <p:cond delay="0"/>
                                  </p:stCondLst>
                                  <p:childTnLst>
                                    <p:set>
                                      <p:cBhvr>
                                        <p:cTn id="89" dur="1" fill="hold">
                                          <p:stCondLst>
                                            <p:cond delay="499"/>
                                          </p:stCondLst>
                                        </p:cTn>
                                        <p:tgtEl>
                                          <p:spTgt spid="510"/>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nodeType="clickEffect" fill="hold" presetClass="entr" presetID="1">
                                  <p:stCondLst>
                                    <p:cond delay="0"/>
                                  </p:stCondLst>
                                  <p:childTnLst>
                                    <p:set>
                                      <p:cBhvr>
                                        <p:cTn id="93" dur="1" fill="hold">
                                          <p:stCondLst>
                                            <p:cond delay="499"/>
                                          </p:stCondLst>
                                        </p:cTn>
                                        <p:tgtEl>
                                          <p:spTgt spid="5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Başlık 1"/>
          <p:cNvSpPr/>
          <p:nvPr/>
        </p:nvSpPr>
        <p:spPr>
          <a:xfrm>
            <a:off x="0" y="11520"/>
            <a:ext cx="9143640" cy="620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Autofit/>
          </a:bodyPr>
          <a:p>
            <a:pPr algn="just">
              <a:lnSpc>
                <a:spcPct val="100000"/>
              </a:lnSpc>
              <a:buNone/>
            </a:pPr>
            <a:r>
              <a:rPr b="0" lang="tr-TR" sz="2000" spc="-1" strike="noStrike">
                <a:solidFill>
                  <a:srgbClr val="ffffff"/>
                </a:solidFill>
                <a:latin typeface="Times New Roman"/>
              </a:rPr>
              <a:t>S</a:t>
            </a:r>
            <a:r>
              <a:rPr b="0" lang="tr-TR" sz="2000" spc="-1" strike="noStrike">
                <a:solidFill>
                  <a:srgbClr val="ffffff"/>
                </a:solidFill>
                <a:latin typeface="Times New Roman"/>
              </a:rPr>
              <a:t>3. Bir programlama dilinin nesne yönelimli olabilmesi için hangi özellik veya özelliklere sahip olması gerekir?</a:t>
            </a:r>
            <a:endParaRPr b="0" lang="en-US" sz="2000" spc="-1" strike="noStrike">
              <a:latin typeface="Arial"/>
            </a:endParaRPr>
          </a:p>
        </p:txBody>
      </p:sp>
      <p:sp>
        <p:nvSpPr>
          <p:cNvPr id="535" name="mmprod_feedback_7000"/>
          <p:cNvSpPr/>
          <p:nvPr/>
        </p:nvSpPr>
        <p:spPr>
          <a:xfrm>
            <a:off x="1407240" y="39942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 - Devam için tıklayınız</a:t>
            </a:r>
            <a:endParaRPr b="0" lang="en-US" sz="1800" spc="-1" strike="noStrike">
              <a:latin typeface="Arial"/>
            </a:endParaRPr>
          </a:p>
        </p:txBody>
      </p:sp>
      <p:sp>
        <p:nvSpPr>
          <p:cNvPr id="536" name="mmprod_feedback_7002"/>
          <p:cNvSpPr/>
          <p:nvPr/>
        </p:nvSpPr>
        <p:spPr>
          <a:xfrm>
            <a:off x="4607640" y="39942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Yanlış - Devam için tıklayınız</a:t>
            </a:r>
            <a:endParaRPr b="0" lang="en-US" sz="1800" spc="-1" strike="noStrike">
              <a:latin typeface="Arial"/>
            </a:endParaRPr>
          </a:p>
        </p:txBody>
      </p:sp>
      <p:sp>
        <p:nvSpPr>
          <p:cNvPr id="537" name="mmprod_feedback_7009"/>
          <p:cNvSpPr/>
          <p:nvPr/>
        </p:nvSpPr>
        <p:spPr>
          <a:xfrm>
            <a:off x="2687400" y="46026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a:t>
            </a:r>
            <a:endParaRPr b="0" lang="en-US" sz="1800" spc="-1" strike="noStrike">
              <a:latin typeface="Arial"/>
            </a:endParaRPr>
          </a:p>
        </p:txBody>
      </p:sp>
      <p:sp>
        <p:nvSpPr>
          <p:cNvPr id="538" name="mmprod_feedback_7006"/>
          <p:cNvSpPr/>
          <p:nvPr/>
        </p:nvSpPr>
        <p:spPr>
          <a:xfrm>
            <a:off x="2687400" y="434196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Cevabınız:</a:t>
            </a:r>
            <a:endParaRPr b="0" lang="en-US" sz="1800" spc="-1" strike="noStrike">
              <a:latin typeface="Arial"/>
            </a:endParaRPr>
          </a:p>
        </p:txBody>
      </p:sp>
      <p:sp>
        <p:nvSpPr>
          <p:cNvPr id="539" name="mmprod_feedback_7010"/>
          <p:cNvSpPr/>
          <p:nvPr/>
        </p:nvSpPr>
        <p:spPr>
          <a:xfrm>
            <a:off x="2687400" y="486288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Doğrusu:</a:t>
            </a:r>
            <a:endParaRPr b="0" lang="en-US" sz="1800" spc="-1" strike="noStrike">
              <a:latin typeface="Arial"/>
            </a:endParaRPr>
          </a:p>
        </p:txBody>
      </p:sp>
      <p:sp>
        <p:nvSpPr>
          <p:cNvPr id="540" name="mmprod_feedback_7011"/>
          <p:cNvSpPr/>
          <p:nvPr/>
        </p:nvSpPr>
        <p:spPr>
          <a:xfrm>
            <a:off x="2687400" y="46026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Soruyu cevaplamadan ilerleyemezsiniz!</a:t>
            </a:r>
            <a:endParaRPr b="0" lang="en-US" sz="1800" spc="-1" strike="noStrike">
              <a:latin typeface="Arial"/>
            </a:endParaRPr>
          </a:p>
        </p:txBody>
      </p:sp>
      <p:sp>
        <p:nvSpPr>
          <p:cNvPr id="541" name="mmprod_feedback_7007"/>
          <p:cNvSpPr/>
          <p:nvPr/>
        </p:nvSpPr>
        <p:spPr>
          <a:xfrm>
            <a:off x="2815200" y="485856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Devam etmeden önce soruyu cevaplayınız</a:t>
            </a:r>
            <a:endParaRPr b="0" lang="en-US" sz="1800" spc="-1" strike="noStrike">
              <a:latin typeface="Arial"/>
            </a:endParaRPr>
          </a:p>
        </p:txBody>
      </p:sp>
      <p:grpSp>
        <p:nvGrpSpPr>
          <p:cNvPr id="542" name="mmprod_Button104"/>
          <p:cNvGrpSpPr/>
          <p:nvPr/>
        </p:nvGrpSpPr>
        <p:grpSpPr>
          <a:xfrm>
            <a:off x="5656680" y="4897800"/>
            <a:ext cx="870840" cy="312480"/>
            <a:chOff x="5656680" y="4897800"/>
            <a:chExt cx="870840" cy="312480"/>
          </a:xfrm>
        </p:grpSpPr>
        <p:sp>
          <p:nvSpPr>
            <p:cNvPr id="543" name="mmprod_ButtonShape104"/>
            <p:cNvSpPr/>
            <p:nvPr/>
          </p:nvSpPr>
          <p:spPr>
            <a:xfrm>
              <a:off x="5656680" y="489780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44" name="mmprod_ButtonText105"/>
            <p:cNvSpPr/>
            <p:nvPr/>
          </p:nvSpPr>
          <p:spPr>
            <a:xfrm>
              <a:off x="5681880" y="492336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545" name="mmprod_Button106"/>
          <p:cNvGrpSpPr/>
          <p:nvPr/>
        </p:nvGrpSpPr>
        <p:grpSpPr>
          <a:xfrm>
            <a:off x="6616800" y="4897800"/>
            <a:ext cx="870840" cy="312480"/>
            <a:chOff x="6616800" y="4897800"/>
            <a:chExt cx="870840" cy="312480"/>
          </a:xfrm>
        </p:grpSpPr>
        <p:sp>
          <p:nvSpPr>
            <p:cNvPr id="546" name="mmprod_ButtonShape106"/>
            <p:cNvSpPr/>
            <p:nvPr/>
          </p:nvSpPr>
          <p:spPr>
            <a:xfrm>
              <a:off x="6616800" y="489780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47" name="mmprod_ButtonText107"/>
            <p:cNvSpPr/>
            <p:nvPr/>
          </p:nvSpPr>
          <p:spPr>
            <a:xfrm>
              <a:off x="6642000" y="492336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grpSp>
        <p:nvGrpSpPr>
          <p:cNvPr id="548" name="mmprod_answer10050"/>
          <p:cNvGrpSpPr/>
          <p:nvPr/>
        </p:nvGrpSpPr>
        <p:grpSpPr>
          <a:xfrm>
            <a:off x="1280520" y="1776960"/>
            <a:ext cx="4490280" cy="273960"/>
            <a:chOff x="1280520" y="1776960"/>
            <a:chExt cx="4490280" cy="273960"/>
          </a:xfrm>
        </p:grpSpPr>
        <p:sp>
          <p:nvSpPr>
            <p:cNvPr id="549" name="mmprod_s2_1041"/>
            <p:cNvSpPr/>
            <p:nvPr/>
          </p:nvSpPr>
          <p:spPr>
            <a:xfrm>
              <a:off x="1610640" y="177696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550" name="mmprod_s1_1021"/>
            <p:cNvSpPr/>
            <p:nvPr/>
          </p:nvSpPr>
          <p:spPr>
            <a:xfrm>
              <a:off x="1966320" y="17769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Inheritance</a:t>
              </a:r>
              <a:endParaRPr b="0" lang="en-US" sz="1800" spc="-1" strike="noStrike">
                <a:latin typeface="Arial"/>
              </a:endParaRPr>
            </a:p>
          </p:txBody>
        </p:sp>
        <p:pic>
          <p:nvPicPr>
            <p:cNvPr id="551" name="mmprod_answer_input10050" descr=""/>
            <p:cNvPicPr/>
            <p:nvPr/>
          </p:nvPicPr>
          <p:blipFill>
            <a:blip r:embed="rId1"/>
            <a:stretch/>
          </p:blipFill>
          <p:spPr>
            <a:xfrm>
              <a:off x="1280520" y="1811880"/>
              <a:ext cx="205200" cy="204120"/>
            </a:xfrm>
            <a:prstGeom prst="rect">
              <a:avLst/>
            </a:prstGeom>
            <a:ln w="0">
              <a:noFill/>
            </a:ln>
          </p:spPr>
        </p:pic>
      </p:grpSp>
      <p:grpSp>
        <p:nvGrpSpPr>
          <p:cNvPr id="552" name="mmprod_answer10052"/>
          <p:cNvGrpSpPr/>
          <p:nvPr/>
        </p:nvGrpSpPr>
        <p:grpSpPr>
          <a:xfrm>
            <a:off x="1280520" y="2203200"/>
            <a:ext cx="4490640" cy="273960"/>
            <a:chOff x="1280520" y="2203200"/>
            <a:chExt cx="4490640" cy="273960"/>
          </a:xfrm>
        </p:grpSpPr>
        <p:sp>
          <p:nvSpPr>
            <p:cNvPr id="553" name="mmprod_s2_1042"/>
            <p:cNvSpPr/>
            <p:nvPr/>
          </p:nvSpPr>
          <p:spPr>
            <a:xfrm>
              <a:off x="1610640" y="2203200"/>
              <a:ext cx="34884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554" name="mmprod_s1_1022"/>
            <p:cNvSpPr/>
            <p:nvPr/>
          </p:nvSpPr>
          <p:spPr>
            <a:xfrm>
              <a:off x="1953720" y="220320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Encapsulation</a:t>
              </a:r>
              <a:endParaRPr b="0" lang="en-US" sz="1800" spc="-1" strike="noStrike">
                <a:latin typeface="Arial"/>
              </a:endParaRPr>
            </a:p>
          </p:txBody>
        </p:sp>
        <p:pic>
          <p:nvPicPr>
            <p:cNvPr id="555" name="mmprod_answer_input10052" descr=""/>
            <p:cNvPicPr/>
            <p:nvPr/>
          </p:nvPicPr>
          <p:blipFill>
            <a:blip r:embed="rId2"/>
            <a:stretch/>
          </p:blipFill>
          <p:spPr>
            <a:xfrm>
              <a:off x="1280520" y="2238120"/>
              <a:ext cx="205200" cy="204120"/>
            </a:xfrm>
            <a:prstGeom prst="rect">
              <a:avLst/>
            </a:prstGeom>
            <a:ln w="0">
              <a:noFill/>
            </a:ln>
          </p:spPr>
        </p:pic>
      </p:grpSp>
      <p:grpSp>
        <p:nvGrpSpPr>
          <p:cNvPr id="556" name="mmprod_answer10054"/>
          <p:cNvGrpSpPr/>
          <p:nvPr/>
        </p:nvGrpSpPr>
        <p:grpSpPr>
          <a:xfrm>
            <a:off x="1280520" y="2670840"/>
            <a:ext cx="4490280" cy="273960"/>
            <a:chOff x="1280520" y="2670840"/>
            <a:chExt cx="4490280" cy="273960"/>
          </a:xfrm>
        </p:grpSpPr>
        <p:sp>
          <p:nvSpPr>
            <p:cNvPr id="557" name="mmprod_s2_1043"/>
            <p:cNvSpPr/>
            <p:nvPr/>
          </p:nvSpPr>
          <p:spPr>
            <a:xfrm>
              <a:off x="1610640" y="2670840"/>
              <a:ext cx="35676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C) </a:t>
              </a:r>
              <a:endParaRPr b="0" lang="en-US" sz="1800" spc="-1" strike="noStrike">
                <a:latin typeface="Arial"/>
              </a:endParaRPr>
            </a:p>
          </p:txBody>
        </p:sp>
        <p:sp>
          <p:nvSpPr>
            <p:cNvPr id="558" name="mmprod_s1_1023"/>
            <p:cNvSpPr/>
            <p:nvPr/>
          </p:nvSpPr>
          <p:spPr>
            <a:xfrm>
              <a:off x="1966320" y="267084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Polymorhism</a:t>
              </a:r>
              <a:endParaRPr b="0" lang="en-US" sz="1800" spc="-1" strike="noStrike">
                <a:latin typeface="Arial"/>
              </a:endParaRPr>
            </a:p>
          </p:txBody>
        </p:sp>
        <p:pic>
          <p:nvPicPr>
            <p:cNvPr id="559" name="mmprod_answer_input10054" descr=""/>
            <p:cNvPicPr/>
            <p:nvPr/>
          </p:nvPicPr>
          <p:blipFill>
            <a:blip r:embed="rId3"/>
            <a:stretch/>
          </p:blipFill>
          <p:spPr>
            <a:xfrm>
              <a:off x="1280520" y="2705760"/>
              <a:ext cx="205200" cy="204120"/>
            </a:xfrm>
            <a:prstGeom prst="rect">
              <a:avLst/>
            </a:prstGeom>
            <a:ln w="0">
              <a:noFill/>
            </a:ln>
          </p:spPr>
        </p:pic>
      </p:grpSp>
      <p:grpSp>
        <p:nvGrpSpPr>
          <p:cNvPr id="560" name="mmprod_answer10056"/>
          <p:cNvGrpSpPr/>
          <p:nvPr/>
        </p:nvGrpSpPr>
        <p:grpSpPr>
          <a:xfrm>
            <a:off x="1280520" y="3117960"/>
            <a:ext cx="4490280" cy="273960"/>
            <a:chOff x="1280520" y="3117960"/>
            <a:chExt cx="4490280" cy="273960"/>
          </a:xfrm>
        </p:grpSpPr>
        <p:sp>
          <p:nvSpPr>
            <p:cNvPr id="561" name="mmprod_s2_1044"/>
            <p:cNvSpPr/>
            <p:nvPr/>
          </p:nvSpPr>
          <p:spPr>
            <a:xfrm>
              <a:off x="1610640" y="3117960"/>
              <a:ext cx="36000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D) </a:t>
              </a:r>
              <a:endParaRPr b="0" lang="en-US" sz="1800" spc="-1" strike="noStrike">
                <a:latin typeface="Arial"/>
              </a:endParaRPr>
            </a:p>
          </p:txBody>
        </p:sp>
        <p:sp>
          <p:nvSpPr>
            <p:cNvPr id="562" name="mmprod_s1_1024"/>
            <p:cNvSpPr/>
            <p:nvPr/>
          </p:nvSpPr>
          <p:spPr>
            <a:xfrm>
              <a:off x="1966320" y="31179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Hepsi</a:t>
              </a:r>
              <a:endParaRPr b="0" lang="en-US" sz="1800" spc="-1" strike="noStrike">
                <a:latin typeface="Arial"/>
              </a:endParaRPr>
            </a:p>
          </p:txBody>
        </p:sp>
        <p:pic>
          <p:nvPicPr>
            <p:cNvPr id="563" name="mmprod_answer_input10056" descr=""/>
            <p:cNvPicPr/>
            <p:nvPr/>
          </p:nvPicPr>
          <p:blipFill>
            <a:blip r:embed="rId4"/>
            <a:stretch/>
          </p:blipFill>
          <p:spPr>
            <a:xfrm>
              <a:off x="1280520" y="3152880"/>
              <a:ext cx="205200" cy="204120"/>
            </a:xfrm>
            <a:prstGeom prst="rect">
              <a:avLst/>
            </a:prstGeom>
            <a:ln w="0">
              <a:noFill/>
            </a:ln>
          </p:spPr>
        </p:pic>
      </p:grpSp>
    </p:spTree>
  </p:cSld>
  <mc:AlternateContent>
    <mc:Choice Requires="p14">
      <p:transition spd="slow" p14:dur="2000"/>
    </mc:Choice>
    <mc:Fallback>
      <p:transition spd="slow"/>
    </mc:Fallback>
  </mc:AlternateContent>
  <p:timing>
    <p:tnLst>
      <p:par>
        <p:cTn id="94" dur="indefinite" restart="never" nodeType="tmRoot">
          <p:childTnLst>
            <p:seq>
              <p:cTn id="95" dur="indefinite" nodeType="mainSeq">
                <p:childTnLst>
                  <p:par>
                    <p:cTn id="96" fill="hold">
                      <p:stCondLst>
                        <p:cond delay="indefinite"/>
                      </p:stCondLst>
                      <p:childTnLst>
                        <p:par>
                          <p:cTn id="97" fill="hold">
                            <p:stCondLst>
                              <p:cond delay="0"/>
                            </p:stCondLst>
                            <p:childTnLst>
                              <p:par>
                                <p:cTn id="98" nodeType="clickEffect" fill="hold" presetClass="entr" presetID="1">
                                  <p:stCondLst>
                                    <p:cond delay="0"/>
                                  </p:stCondLst>
                                  <p:childTnLst>
                                    <p:set>
                                      <p:cBhvr>
                                        <p:cTn id="99" dur="1" fill="hold">
                                          <p:stCondLst>
                                            <p:cond delay="499"/>
                                          </p:stCondLst>
                                        </p:cTn>
                                        <p:tgtEl>
                                          <p:spTgt spid="535"/>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1">
                                  <p:stCondLst>
                                    <p:cond delay="0"/>
                                  </p:stCondLst>
                                  <p:childTnLst>
                                    <p:set>
                                      <p:cBhvr>
                                        <p:cTn id="103" dur="1" fill="hold">
                                          <p:stCondLst>
                                            <p:cond delay="499"/>
                                          </p:stCondLst>
                                        </p:cTn>
                                        <p:tgtEl>
                                          <p:spTgt spid="53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1">
                                  <p:stCondLst>
                                    <p:cond delay="0"/>
                                  </p:stCondLst>
                                  <p:childTnLst>
                                    <p:set>
                                      <p:cBhvr>
                                        <p:cTn id="107" dur="1" fill="hold">
                                          <p:stCondLst>
                                            <p:cond delay="499"/>
                                          </p:stCondLst>
                                        </p:cTn>
                                        <p:tgtEl>
                                          <p:spTgt spid="537"/>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1">
                                  <p:stCondLst>
                                    <p:cond delay="0"/>
                                  </p:stCondLst>
                                  <p:childTnLst>
                                    <p:set>
                                      <p:cBhvr>
                                        <p:cTn id="111" dur="1" fill="hold">
                                          <p:stCondLst>
                                            <p:cond delay="499"/>
                                          </p:stCondLst>
                                        </p:cTn>
                                        <p:tgtEl>
                                          <p:spTgt spid="53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nodeType="clickEffect" fill="hold" presetClass="entr" presetID="1">
                                  <p:stCondLst>
                                    <p:cond delay="0"/>
                                  </p:stCondLst>
                                  <p:childTnLst>
                                    <p:set>
                                      <p:cBhvr>
                                        <p:cTn id="115" dur="1" fill="hold">
                                          <p:stCondLst>
                                            <p:cond delay="499"/>
                                          </p:stCondLst>
                                        </p:cTn>
                                        <p:tgtEl>
                                          <p:spTgt spid="539"/>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1">
                                  <p:stCondLst>
                                    <p:cond delay="0"/>
                                  </p:stCondLst>
                                  <p:childTnLst>
                                    <p:set>
                                      <p:cBhvr>
                                        <p:cTn id="119" dur="1" fill="hold">
                                          <p:stCondLst>
                                            <p:cond delay="499"/>
                                          </p:stCondLst>
                                        </p:cTn>
                                        <p:tgtEl>
                                          <p:spTgt spid="540"/>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nodeType="clickEffect" fill="hold" presetClass="entr" presetID="1">
                                  <p:stCondLst>
                                    <p:cond delay="0"/>
                                  </p:stCondLst>
                                  <p:childTnLst>
                                    <p:set>
                                      <p:cBhvr>
                                        <p:cTn id="123" dur="1" fill="hold">
                                          <p:stCondLst>
                                            <p:cond delay="499"/>
                                          </p:stCondLst>
                                        </p:cTn>
                                        <p:tgtEl>
                                          <p:spTgt spid="5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PlaceHolder 1"/>
          <p:cNvSpPr>
            <a:spLocks noGrp="1"/>
          </p:cNvSpPr>
          <p:nvPr>
            <p:ph type="title"/>
          </p:nvPr>
        </p:nvSpPr>
        <p:spPr>
          <a:xfrm>
            <a:off x="197640" y="836640"/>
            <a:ext cx="4055040" cy="2304000"/>
          </a:xfrm>
          <a:prstGeom prst="rect">
            <a:avLst/>
          </a:prstGeom>
          <a:noFill/>
          <a:ln w="0">
            <a:noFill/>
          </a:ln>
        </p:spPr>
        <p:txBody>
          <a:bodyPr lIns="0" rIns="0" tIns="0" bIns="0" anchor="t">
            <a:noAutofit/>
          </a:bodyPr>
          <a:p>
            <a:pPr>
              <a:lnSpc>
                <a:spcPct val="100000"/>
              </a:lnSpc>
              <a:buNone/>
              <a:tabLst>
                <a:tab algn="l" pos="0"/>
              </a:tabLst>
            </a:pPr>
            <a:r>
              <a:rPr b="1" lang="tr-TR" sz="1400" spc="-1" strike="noStrike">
                <a:solidFill>
                  <a:srgbClr val="031828"/>
                </a:solidFill>
                <a:latin typeface="Times New Roman"/>
              </a:rPr>
              <a:t>class Araba {</a:t>
            </a:r>
            <a:br>
              <a:rPr sz="1400"/>
            </a:br>
            <a:r>
              <a:rPr b="1" lang="tr-TR" sz="1400" spc="-1" strike="noStrike">
                <a:solidFill>
                  <a:srgbClr val="031828"/>
                </a:solidFill>
                <a:latin typeface="Times New Roman"/>
              </a:rPr>
              <a:t> Araba() { System.out.print("Hacı Murat "); }</a:t>
            </a:r>
            <a:br>
              <a:rPr sz="1400"/>
            </a:br>
            <a:r>
              <a:rPr b="1" lang="tr-TR" sz="1400" spc="-1" strike="noStrike">
                <a:solidFill>
                  <a:srgbClr val="031828"/>
                </a:solidFill>
                <a:latin typeface="Times New Roman"/>
              </a:rPr>
              <a:t>}</a:t>
            </a:r>
            <a:br>
              <a:rPr sz="1400"/>
            </a:br>
            <a:r>
              <a:rPr b="1" lang="tr-TR" sz="1400" spc="-1" strike="noStrike">
                <a:solidFill>
                  <a:srgbClr val="031828"/>
                </a:solidFill>
                <a:latin typeface="Times New Roman"/>
              </a:rPr>
              <a:t>public class Oto extends Araba {</a:t>
            </a:r>
            <a:br>
              <a:rPr sz="1400"/>
            </a:br>
            <a:r>
              <a:rPr b="1" lang="tr-TR" sz="1400" spc="-1" strike="noStrike">
                <a:solidFill>
                  <a:srgbClr val="031828"/>
                </a:solidFill>
                <a:latin typeface="Times New Roman"/>
              </a:rPr>
              <a:t>    String renk="Kırmızı"; </a:t>
            </a:r>
            <a:br>
              <a:rPr sz="1400"/>
            </a:br>
            <a:r>
              <a:rPr b="1" lang="tr-TR" sz="1400" spc="-1" strike="noStrike">
                <a:solidFill>
                  <a:srgbClr val="031828"/>
                </a:solidFill>
                <a:latin typeface="Times New Roman"/>
              </a:rPr>
              <a:t>    public static void main(String argv[]) {</a:t>
            </a:r>
            <a:br>
              <a:rPr sz="1400"/>
            </a:br>
            <a:r>
              <a:rPr b="1" lang="tr-TR" sz="1400" spc="-1" strike="noStrike">
                <a:solidFill>
                  <a:srgbClr val="031828"/>
                </a:solidFill>
                <a:latin typeface="Times New Roman"/>
              </a:rPr>
              <a:t>      Oto c1 = new Oto();</a:t>
            </a:r>
            <a:br>
              <a:rPr sz="1400"/>
            </a:br>
            <a:r>
              <a:rPr b="1" lang="tr-TR" sz="1400" spc="-1" strike="noStrike">
                <a:solidFill>
                  <a:srgbClr val="031828"/>
                </a:solidFill>
                <a:latin typeface="Times New Roman"/>
              </a:rPr>
              <a:t>      System.out.print(c1.renk + " bir arabadır");</a:t>
            </a:r>
            <a:br>
              <a:rPr sz="1400"/>
            </a:br>
            <a:r>
              <a:rPr b="1" lang="tr-TR" sz="1400" spc="-1" strike="noStrike">
                <a:solidFill>
                  <a:srgbClr val="031828"/>
                </a:solidFill>
                <a:latin typeface="Times New Roman"/>
              </a:rPr>
              <a:t>    }   </a:t>
            </a:r>
            <a:br>
              <a:rPr sz="1400"/>
            </a:br>
            <a:r>
              <a:rPr b="1" lang="tr-TR" sz="1400" spc="-1" strike="noStrike">
                <a:solidFill>
                  <a:srgbClr val="031828"/>
                </a:solidFill>
                <a:latin typeface="Times New Roman"/>
              </a:rPr>
              <a:t>}</a:t>
            </a:r>
            <a:endParaRPr b="0" lang="tr-TR" sz="1400" spc="-1" strike="noStrike">
              <a:solidFill>
                <a:srgbClr val="000000"/>
              </a:solidFill>
              <a:latin typeface="Trebuchet MS"/>
            </a:endParaRPr>
          </a:p>
        </p:txBody>
      </p:sp>
      <p:sp>
        <p:nvSpPr>
          <p:cNvPr id="565" name="Başlık 1"/>
          <p:cNvSpPr/>
          <p:nvPr/>
        </p:nvSpPr>
        <p:spPr>
          <a:xfrm>
            <a:off x="0" y="0"/>
            <a:ext cx="9180000" cy="620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Autofit/>
          </a:bodyPr>
          <a:p>
            <a:pPr algn="just">
              <a:lnSpc>
                <a:spcPct val="100000"/>
              </a:lnSpc>
              <a:buNone/>
            </a:pPr>
            <a:r>
              <a:rPr b="0" lang="tr-TR" sz="2000" spc="-1" strike="noStrike">
                <a:solidFill>
                  <a:srgbClr val="ffffff"/>
                </a:solidFill>
                <a:latin typeface="Times New Roman"/>
              </a:rPr>
              <a:t>S</a:t>
            </a:r>
            <a:r>
              <a:rPr b="0" lang="tr-TR" sz="2000" spc="-1" strike="noStrike">
                <a:solidFill>
                  <a:srgbClr val="ffffff"/>
                </a:solidFill>
                <a:latin typeface="Times New Roman"/>
              </a:rPr>
              <a:t>4. Aşağıdaki programın ekran çıktısı ne olur?</a:t>
            </a:r>
            <a:endParaRPr b="0" lang="en-US" sz="2000" spc="-1" strike="noStrike">
              <a:latin typeface="Arial"/>
            </a:endParaRPr>
          </a:p>
        </p:txBody>
      </p:sp>
      <p:sp>
        <p:nvSpPr>
          <p:cNvPr id="566" name="mmprod_feedback_7000"/>
          <p:cNvSpPr/>
          <p:nvPr/>
        </p:nvSpPr>
        <p:spPr>
          <a:xfrm>
            <a:off x="1851120" y="42210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 - Devam için tıklayınız</a:t>
            </a:r>
            <a:endParaRPr b="0" lang="en-US" sz="1800" spc="-1" strike="noStrike">
              <a:latin typeface="Arial"/>
            </a:endParaRPr>
          </a:p>
        </p:txBody>
      </p:sp>
      <p:sp>
        <p:nvSpPr>
          <p:cNvPr id="567" name="mmprod_feedback_7002"/>
          <p:cNvSpPr/>
          <p:nvPr/>
        </p:nvSpPr>
        <p:spPr>
          <a:xfrm>
            <a:off x="4996440" y="422784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Yanlış - Devam için tıklayınız</a:t>
            </a:r>
            <a:endParaRPr b="0" lang="en-US" sz="1800" spc="-1" strike="noStrike">
              <a:latin typeface="Arial"/>
            </a:endParaRPr>
          </a:p>
        </p:txBody>
      </p:sp>
      <p:sp>
        <p:nvSpPr>
          <p:cNvPr id="568" name="mmprod_feedback_7009"/>
          <p:cNvSpPr/>
          <p:nvPr/>
        </p:nvSpPr>
        <p:spPr>
          <a:xfrm>
            <a:off x="4996440" y="47563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a:t>
            </a:r>
            <a:endParaRPr b="0" lang="en-US" sz="1800" spc="-1" strike="noStrike">
              <a:latin typeface="Arial"/>
            </a:endParaRPr>
          </a:p>
        </p:txBody>
      </p:sp>
      <p:sp>
        <p:nvSpPr>
          <p:cNvPr id="569" name="mmprod_feedback_7006"/>
          <p:cNvSpPr/>
          <p:nvPr/>
        </p:nvSpPr>
        <p:spPr>
          <a:xfrm>
            <a:off x="1815120" y="494532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Cevabınız:</a:t>
            </a:r>
            <a:endParaRPr b="0" lang="en-US" sz="1800" spc="-1" strike="noStrike">
              <a:latin typeface="Arial"/>
            </a:endParaRPr>
          </a:p>
        </p:txBody>
      </p:sp>
      <p:sp>
        <p:nvSpPr>
          <p:cNvPr id="570" name="mmprod_feedback_7010"/>
          <p:cNvSpPr/>
          <p:nvPr/>
        </p:nvSpPr>
        <p:spPr>
          <a:xfrm>
            <a:off x="1815120" y="546660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Doğrusu:</a:t>
            </a:r>
            <a:endParaRPr b="0" lang="en-US" sz="1800" spc="-1" strike="noStrike">
              <a:latin typeface="Arial"/>
            </a:endParaRPr>
          </a:p>
        </p:txBody>
      </p:sp>
      <p:sp>
        <p:nvSpPr>
          <p:cNvPr id="571" name="mmprod_feedback_7011"/>
          <p:cNvSpPr/>
          <p:nvPr/>
        </p:nvSpPr>
        <p:spPr>
          <a:xfrm>
            <a:off x="4996440" y="384768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Soruyu cevaplamadan ilerleyemezsiniz!</a:t>
            </a:r>
            <a:endParaRPr b="0" lang="en-US" sz="1800" spc="-1" strike="noStrike">
              <a:latin typeface="Arial"/>
            </a:endParaRPr>
          </a:p>
        </p:txBody>
      </p:sp>
      <p:sp>
        <p:nvSpPr>
          <p:cNvPr id="572" name="mmprod_feedback_7007"/>
          <p:cNvSpPr/>
          <p:nvPr/>
        </p:nvSpPr>
        <p:spPr>
          <a:xfrm>
            <a:off x="1851120" y="386100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Devam etmeden önce soruyu cevaplayıınız</a:t>
            </a:r>
            <a:endParaRPr b="0" lang="en-US" sz="1800" spc="-1" strike="noStrike">
              <a:latin typeface="Arial"/>
            </a:endParaRPr>
          </a:p>
        </p:txBody>
      </p:sp>
      <p:grpSp>
        <p:nvGrpSpPr>
          <p:cNvPr id="573" name="mmprod_Button104"/>
          <p:cNvGrpSpPr/>
          <p:nvPr/>
        </p:nvGrpSpPr>
        <p:grpSpPr>
          <a:xfrm>
            <a:off x="1826280" y="3501000"/>
            <a:ext cx="870840" cy="312480"/>
            <a:chOff x="1826280" y="3501000"/>
            <a:chExt cx="870840" cy="312480"/>
          </a:xfrm>
        </p:grpSpPr>
        <p:sp>
          <p:nvSpPr>
            <p:cNvPr id="574" name="mmprod_ButtonShape104"/>
            <p:cNvSpPr/>
            <p:nvPr/>
          </p:nvSpPr>
          <p:spPr>
            <a:xfrm>
              <a:off x="1826280" y="350100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75" name="mmprod_ButtonText105"/>
            <p:cNvSpPr/>
            <p:nvPr/>
          </p:nvSpPr>
          <p:spPr>
            <a:xfrm>
              <a:off x="1851480" y="352656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576" name="mmprod_Button106"/>
          <p:cNvGrpSpPr/>
          <p:nvPr/>
        </p:nvGrpSpPr>
        <p:grpSpPr>
          <a:xfrm>
            <a:off x="3067560" y="3475440"/>
            <a:ext cx="870840" cy="312480"/>
            <a:chOff x="3067560" y="3475440"/>
            <a:chExt cx="870840" cy="312480"/>
          </a:xfrm>
        </p:grpSpPr>
        <p:sp>
          <p:nvSpPr>
            <p:cNvPr id="577" name="mmprod_ButtonShape106"/>
            <p:cNvSpPr/>
            <p:nvPr/>
          </p:nvSpPr>
          <p:spPr>
            <a:xfrm>
              <a:off x="3067560" y="347544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578" name="mmprod_ButtonText107"/>
            <p:cNvSpPr/>
            <p:nvPr/>
          </p:nvSpPr>
          <p:spPr>
            <a:xfrm>
              <a:off x="3092760" y="350100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grpSp>
        <p:nvGrpSpPr>
          <p:cNvPr id="579" name="mmprod_answer10062"/>
          <p:cNvGrpSpPr/>
          <p:nvPr/>
        </p:nvGrpSpPr>
        <p:grpSpPr>
          <a:xfrm>
            <a:off x="4352040" y="1082880"/>
            <a:ext cx="4490280" cy="273960"/>
            <a:chOff x="4352040" y="1082880"/>
            <a:chExt cx="4490280" cy="273960"/>
          </a:xfrm>
        </p:grpSpPr>
        <p:sp>
          <p:nvSpPr>
            <p:cNvPr id="580" name="mmprod_s2_1041"/>
            <p:cNvSpPr/>
            <p:nvPr/>
          </p:nvSpPr>
          <p:spPr>
            <a:xfrm>
              <a:off x="4682160" y="108288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581" name="mmprod_s1_1021"/>
            <p:cNvSpPr/>
            <p:nvPr/>
          </p:nvSpPr>
          <p:spPr>
            <a:xfrm>
              <a:off x="5037840" y="108288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Hacı Murat</a:t>
              </a:r>
              <a:endParaRPr b="0" lang="en-US" sz="1800" spc="-1" strike="noStrike">
                <a:latin typeface="Arial"/>
              </a:endParaRPr>
            </a:p>
          </p:txBody>
        </p:sp>
        <p:pic>
          <p:nvPicPr>
            <p:cNvPr id="582" name="mmprod_answer_input10062" descr=""/>
            <p:cNvPicPr/>
            <p:nvPr/>
          </p:nvPicPr>
          <p:blipFill>
            <a:blip r:embed="rId1"/>
            <a:stretch/>
          </p:blipFill>
          <p:spPr>
            <a:xfrm>
              <a:off x="4352040" y="1117800"/>
              <a:ext cx="205200" cy="204120"/>
            </a:xfrm>
            <a:prstGeom prst="rect">
              <a:avLst/>
            </a:prstGeom>
            <a:ln w="0">
              <a:noFill/>
            </a:ln>
          </p:spPr>
        </p:pic>
      </p:grpSp>
      <p:grpSp>
        <p:nvGrpSpPr>
          <p:cNvPr id="583" name="mmprod_answer10064"/>
          <p:cNvGrpSpPr/>
          <p:nvPr/>
        </p:nvGrpSpPr>
        <p:grpSpPr>
          <a:xfrm>
            <a:off x="4353480" y="1580400"/>
            <a:ext cx="4490640" cy="273960"/>
            <a:chOff x="4353480" y="1580400"/>
            <a:chExt cx="4490640" cy="273960"/>
          </a:xfrm>
        </p:grpSpPr>
        <p:sp>
          <p:nvSpPr>
            <p:cNvPr id="584" name="mmprod_s2_1042"/>
            <p:cNvSpPr/>
            <p:nvPr/>
          </p:nvSpPr>
          <p:spPr>
            <a:xfrm>
              <a:off x="4683600" y="1580400"/>
              <a:ext cx="34884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585" name="mmprod_s1_1022"/>
            <p:cNvSpPr/>
            <p:nvPr/>
          </p:nvSpPr>
          <p:spPr>
            <a:xfrm>
              <a:off x="5026680" y="158040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Kırmızı bir arabadır</a:t>
              </a:r>
              <a:endParaRPr b="0" lang="en-US" sz="1800" spc="-1" strike="noStrike">
                <a:latin typeface="Arial"/>
              </a:endParaRPr>
            </a:p>
          </p:txBody>
        </p:sp>
        <p:pic>
          <p:nvPicPr>
            <p:cNvPr id="586" name="mmprod_answer_input10064" descr=""/>
            <p:cNvPicPr/>
            <p:nvPr/>
          </p:nvPicPr>
          <p:blipFill>
            <a:blip r:embed="rId2"/>
            <a:stretch/>
          </p:blipFill>
          <p:spPr>
            <a:xfrm>
              <a:off x="4353480" y="1615320"/>
              <a:ext cx="205200" cy="204120"/>
            </a:xfrm>
            <a:prstGeom prst="rect">
              <a:avLst/>
            </a:prstGeom>
            <a:ln w="0">
              <a:noFill/>
            </a:ln>
          </p:spPr>
        </p:pic>
      </p:grpSp>
      <p:grpSp>
        <p:nvGrpSpPr>
          <p:cNvPr id="587" name="mmprod_answer10066"/>
          <p:cNvGrpSpPr/>
          <p:nvPr/>
        </p:nvGrpSpPr>
        <p:grpSpPr>
          <a:xfrm>
            <a:off x="4353480" y="2093400"/>
            <a:ext cx="4490280" cy="273960"/>
            <a:chOff x="4353480" y="2093400"/>
            <a:chExt cx="4490280" cy="273960"/>
          </a:xfrm>
        </p:grpSpPr>
        <p:sp>
          <p:nvSpPr>
            <p:cNvPr id="588" name="mmprod_s2_1043"/>
            <p:cNvSpPr/>
            <p:nvPr/>
          </p:nvSpPr>
          <p:spPr>
            <a:xfrm>
              <a:off x="4683600" y="2093400"/>
              <a:ext cx="35676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C) </a:t>
              </a:r>
              <a:endParaRPr b="0" lang="en-US" sz="1800" spc="-1" strike="noStrike">
                <a:latin typeface="Arial"/>
              </a:endParaRPr>
            </a:p>
          </p:txBody>
        </p:sp>
        <p:sp>
          <p:nvSpPr>
            <p:cNvPr id="589" name="mmprod_s1_1023"/>
            <p:cNvSpPr/>
            <p:nvPr/>
          </p:nvSpPr>
          <p:spPr>
            <a:xfrm>
              <a:off x="5039280" y="209340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Hacı Murat Kırmızı bir arabadır</a:t>
              </a:r>
              <a:endParaRPr b="0" lang="en-US" sz="1800" spc="-1" strike="noStrike">
                <a:latin typeface="Arial"/>
              </a:endParaRPr>
            </a:p>
          </p:txBody>
        </p:sp>
        <p:pic>
          <p:nvPicPr>
            <p:cNvPr id="590" name="mmprod_answer_input10066" descr=""/>
            <p:cNvPicPr/>
            <p:nvPr/>
          </p:nvPicPr>
          <p:blipFill>
            <a:blip r:embed="rId3"/>
            <a:stretch/>
          </p:blipFill>
          <p:spPr>
            <a:xfrm>
              <a:off x="4353480" y="2128320"/>
              <a:ext cx="205200" cy="204120"/>
            </a:xfrm>
            <a:prstGeom prst="rect">
              <a:avLst/>
            </a:prstGeom>
            <a:ln w="0">
              <a:noFill/>
            </a:ln>
          </p:spPr>
        </p:pic>
      </p:grpSp>
      <p:grpSp>
        <p:nvGrpSpPr>
          <p:cNvPr id="591" name="mmprod_answer10068"/>
          <p:cNvGrpSpPr/>
          <p:nvPr/>
        </p:nvGrpSpPr>
        <p:grpSpPr>
          <a:xfrm>
            <a:off x="4352040" y="2565000"/>
            <a:ext cx="4490280" cy="273960"/>
            <a:chOff x="4352040" y="2565000"/>
            <a:chExt cx="4490280" cy="273960"/>
          </a:xfrm>
        </p:grpSpPr>
        <p:sp>
          <p:nvSpPr>
            <p:cNvPr id="592" name="mmprod_s2_1044"/>
            <p:cNvSpPr/>
            <p:nvPr/>
          </p:nvSpPr>
          <p:spPr>
            <a:xfrm>
              <a:off x="4682160" y="2565000"/>
              <a:ext cx="36000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D) </a:t>
              </a:r>
              <a:endParaRPr b="0" lang="en-US" sz="1800" spc="-1" strike="noStrike">
                <a:latin typeface="Arial"/>
              </a:endParaRPr>
            </a:p>
          </p:txBody>
        </p:sp>
        <p:sp>
          <p:nvSpPr>
            <p:cNvPr id="593" name="mmprod_s1_1024"/>
            <p:cNvSpPr/>
            <p:nvPr/>
          </p:nvSpPr>
          <p:spPr>
            <a:xfrm>
              <a:off x="5037840" y="256500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Hata mesajı verir</a:t>
              </a:r>
              <a:endParaRPr b="0" lang="en-US" sz="1800" spc="-1" strike="noStrike">
                <a:latin typeface="Arial"/>
              </a:endParaRPr>
            </a:p>
          </p:txBody>
        </p:sp>
        <p:pic>
          <p:nvPicPr>
            <p:cNvPr id="594" name="mmprod_answer_input10068" descr=""/>
            <p:cNvPicPr/>
            <p:nvPr/>
          </p:nvPicPr>
          <p:blipFill>
            <a:blip r:embed="rId4"/>
            <a:stretch/>
          </p:blipFill>
          <p:spPr>
            <a:xfrm>
              <a:off x="4352040" y="2599920"/>
              <a:ext cx="205200" cy="204120"/>
            </a:xfrm>
            <a:prstGeom prst="rect">
              <a:avLst/>
            </a:prstGeom>
            <a:ln w="0">
              <a:noFill/>
            </a:ln>
          </p:spPr>
        </p:pic>
      </p:grpSp>
    </p:spTree>
  </p:cSld>
  <mc:AlternateContent>
    <mc:Choice Requires="p14">
      <p:transition spd="slow" p14:dur="2000"/>
    </mc:Choice>
    <mc:Fallback>
      <p:transition spd="slow"/>
    </mc:Fallback>
  </mc:AlternateContent>
  <p:timing>
    <p:tnLst>
      <p:par>
        <p:cTn id="124" dur="indefinite" restart="never" nodeType="tmRoot">
          <p:childTnLst>
            <p:seq>
              <p:cTn id="125" dur="indefinite" nodeType="mainSeq">
                <p:childTnLst>
                  <p:par>
                    <p:cTn id="126" fill="hold">
                      <p:stCondLst>
                        <p:cond delay="indefinite"/>
                      </p:stCondLst>
                      <p:childTnLst>
                        <p:par>
                          <p:cTn id="127" fill="hold">
                            <p:stCondLst>
                              <p:cond delay="0"/>
                            </p:stCondLst>
                            <p:childTnLst>
                              <p:par>
                                <p:cTn id="128" nodeType="clickEffect" fill="hold" presetClass="entr" presetID="1">
                                  <p:stCondLst>
                                    <p:cond delay="0"/>
                                  </p:stCondLst>
                                  <p:childTnLst>
                                    <p:set>
                                      <p:cBhvr>
                                        <p:cTn id="129" dur="1" fill="hold">
                                          <p:stCondLst>
                                            <p:cond delay="499"/>
                                          </p:stCondLst>
                                        </p:cTn>
                                        <p:tgtEl>
                                          <p:spTgt spid="56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nodeType="clickEffect" fill="hold" presetClass="entr" presetID="1">
                                  <p:stCondLst>
                                    <p:cond delay="0"/>
                                  </p:stCondLst>
                                  <p:childTnLst>
                                    <p:set>
                                      <p:cBhvr>
                                        <p:cTn id="133" dur="1" fill="hold">
                                          <p:stCondLst>
                                            <p:cond delay="499"/>
                                          </p:stCondLst>
                                        </p:cTn>
                                        <p:tgtEl>
                                          <p:spTgt spid="567"/>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nodeType="clickEffect" fill="hold" presetClass="entr" presetID="1">
                                  <p:stCondLst>
                                    <p:cond delay="0"/>
                                  </p:stCondLst>
                                  <p:childTnLst>
                                    <p:set>
                                      <p:cBhvr>
                                        <p:cTn id="137" dur="1" fill="hold">
                                          <p:stCondLst>
                                            <p:cond delay="499"/>
                                          </p:stCondLst>
                                        </p:cTn>
                                        <p:tgtEl>
                                          <p:spTgt spid="568"/>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1">
                                  <p:stCondLst>
                                    <p:cond delay="0"/>
                                  </p:stCondLst>
                                  <p:childTnLst>
                                    <p:set>
                                      <p:cBhvr>
                                        <p:cTn id="141" dur="1" fill="hold">
                                          <p:stCondLst>
                                            <p:cond delay="499"/>
                                          </p:stCondLst>
                                        </p:cTn>
                                        <p:tgtEl>
                                          <p:spTgt spid="569"/>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nodeType="clickEffect" fill="hold" presetClass="entr" presetID="1">
                                  <p:stCondLst>
                                    <p:cond delay="0"/>
                                  </p:stCondLst>
                                  <p:childTnLst>
                                    <p:set>
                                      <p:cBhvr>
                                        <p:cTn id="145" dur="1" fill="hold">
                                          <p:stCondLst>
                                            <p:cond delay="499"/>
                                          </p:stCondLst>
                                        </p:cTn>
                                        <p:tgtEl>
                                          <p:spTgt spid="57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1">
                                  <p:stCondLst>
                                    <p:cond delay="0"/>
                                  </p:stCondLst>
                                  <p:childTnLst>
                                    <p:set>
                                      <p:cBhvr>
                                        <p:cTn id="149" dur="1" fill="hold">
                                          <p:stCondLst>
                                            <p:cond delay="499"/>
                                          </p:stCondLst>
                                        </p:cTn>
                                        <p:tgtEl>
                                          <p:spTgt spid="571"/>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nodeType="clickEffect" fill="hold" presetClass="entr" presetID="1">
                                  <p:stCondLst>
                                    <p:cond delay="0"/>
                                  </p:stCondLst>
                                  <p:childTnLst>
                                    <p:set>
                                      <p:cBhvr>
                                        <p:cTn id="153" dur="1" fill="hold">
                                          <p:stCondLst>
                                            <p:cond delay="499"/>
                                          </p:stCondLst>
                                        </p:cTn>
                                        <p:tgtEl>
                                          <p:spTgt spid="5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Başlık 1"/>
          <p:cNvSpPr/>
          <p:nvPr/>
        </p:nvSpPr>
        <p:spPr>
          <a:xfrm>
            <a:off x="0" y="0"/>
            <a:ext cx="9143640" cy="620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anchor="t">
            <a:noAutofit/>
          </a:bodyPr>
          <a:p>
            <a:pPr algn="just">
              <a:lnSpc>
                <a:spcPct val="100000"/>
              </a:lnSpc>
              <a:buNone/>
            </a:pPr>
            <a:r>
              <a:rPr b="0" lang="tr-TR" sz="2000" spc="-1" strike="noStrike">
                <a:solidFill>
                  <a:srgbClr val="ffffff"/>
                </a:solidFill>
                <a:latin typeface="Times New Roman"/>
              </a:rPr>
              <a:t>S5. </a:t>
            </a:r>
            <a:r>
              <a:rPr b="0" lang="tr-TR" sz="2000" spc="-1" strike="noStrike">
                <a:solidFill>
                  <a:srgbClr val="ffffff"/>
                </a:solidFill>
                <a:latin typeface="Times New Roman"/>
              </a:rPr>
              <a:t>Bir sınıftan new komutu ile bellekte bir kopya oluşturulduğunda bu kopyaya ne ad verilir?</a:t>
            </a:r>
            <a:endParaRPr b="0" lang="en-US" sz="2000" spc="-1" strike="noStrike">
              <a:latin typeface="Arial"/>
            </a:endParaRPr>
          </a:p>
        </p:txBody>
      </p:sp>
      <p:sp>
        <p:nvSpPr>
          <p:cNvPr id="596" name="mmprod_feedback_7000"/>
          <p:cNvSpPr/>
          <p:nvPr/>
        </p:nvSpPr>
        <p:spPr>
          <a:xfrm>
            <a:off x="1385640" y="40507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 - Devam için tıklayınız</a:t>
            </a:r>
            <a:endParaRPr b="0" lang="en-US" sz="1800" spc="-1" strike="noStrike">
              <a:latin typeface="Arial"/>
            </a:endParaRPr>
          </a:p>
        </p:txBody>
      </p:sp>
      <p:sp>
        <p:nvSpPr>
          <p:cNvPr id="597" name="mmprod_feedback_7002"/>
          <p:cNvSpPr/>
          <p:nvPr/>
        </p:nvSpPr>
        <p:spPr>
          <a:xfrm>
            <a:off x="4586040" y="40507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Yanlış - Devam için tıklayınız</a:t>
            </a:r>
            <a:endParaRPr b="0" lang="en-US" sz="1800" spc="-1" strike="noStrike">
              <a:latin typeface="Arial"/>
            </a:endParaRPr>
          </a:p>
        </p:txBody>
      </p:sp>
      <p:sp>
        <p:nvSpPr>
          <p:cNvPr id="598" name="mmprod_feedback_7009"/>
          <p:cNvSpPr/>
          <p:nvPr/>
        </p:nvSpPr>
        <p:spPr>
          <a:xfrm>
            <a:off x="2665800" y="465876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Doğru</a:t>
            </a:r>
            <a:endParaRPr b="0" lang="en-US" sz="1800" spc="-1" strike="noStrike">
              <a:latin typeface="Arial"/>
            </a:endParaRPr>
          </a:p>
        </p:txBody>
      </p:sp>
      <p:sp>
        <p:nvSpPr>
          <p:cNvPr id="599" name="mmprod_feedback_7006"/>
          <p:cNvSpPr/>
          <p:nvPr/>
        </p:nvSpPr>
        <p:spPr>
          <a:xfrm>
            <a:off x="2665800" y="439812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Cevabınız:</a:t>
            </a:r>
            <a:endParaRPr b="0" lang="en-US" sz="1800" spc="-1" strike="noStrike">
              <a:latin typeface="Arial"/>
            </a:endParaRPr>
          </a:p>
        </p:txBody>
      </p:sp>
      <p:sp>
        <p:nvSpPr>
          <p:cNvPr id="600" name="mmprod_feedback_7010"/>
          <p:cNvSpPr/>
          <p:nvPr/>
        </p:nvSpPr>
        <p:spPr>
          <a:xfrm>
            <a:off x="2665800" y="4919400"/>
            <a:ext cx="512028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en-US" sz="1800" spc="-1" strike="noStrike">
                <a:solidFill>
                  <a:srgbClr val="2b333c"/>
                </a:solidFill>
                <a:latin typeface="Times New Roman"/>
              </a:rPr>
              <a:t>Doğrusu:</a:t>
            </a:r>
            <a:endParaRPr b="0" lang="en-US" sz="1800" spc="-1" strike="noStrike">
              <a:latin typeface="Arial"/>
            </a:endParaRPr>
          </a:p>
        </p:txBody>
      </p:sp>
      <p:sp>
        <p:nvSpPr>
          <p:cNvPr id="601" name="mmprod_feedback_7011"/>
          <p:cNvSpPr/>
          <p:nvPr/>
        </p:nvSpPr>
        <p:spPr>
          <a:xfrm>
            <a:off x="2665800" y="465876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Soruyu cevaplamadan ilerleyemezsiniz!</a:t>
            </a:r>
            <a:endParaRPr b="0" lang="en-US" sz="1800" spc="-1" strike="noStrike">
              <a:latin typeface="Arial"/>
            </a:endParaRPr>
          </a:p>
        </p:txBody>
      </p:sp>
      <p:sp>
        <p:nvSpPr>
          <p:cNvPr id="602" name="mmprod_feedback_7007"/>
          <p:cNvSpPr/>
          <p:nvPr/>
        </p:nvSpPr>
        <p:spPr>
          <a:xfrm>
            <a:off x="2793600" y="4914720"/>
            <a:ext cx="2559960" cy="52092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en-US" sz="1800" spc="-1" strike="noStrike">
                <a:solidFill>
                  <a:srgbClr val="2b333c"/>
                </a:solidFill>
                <a:latin typeface="Times New Roman"/>
              </a:rPr>
              <a:t>Devam etmeden önce soruyu cevaplayıınız</a:t>
            </a:r>
            <a:endParaRPr b="0" lang="en-US" sz="1800" spc="-1" strike="noStrike">
              <a:latin typeface="Arial"/>
            </a:endParaRPr>
          </a:p>
        </p:txBody>
      </p:sp>
      <p:grpSp>
        <p:nvGrpSpPr>
          <p:cNvPr id="603" name="mmprod_Button104"/>
          <p:cNvGrpSpPr/>
          <p:nvPr/>
        </p:nvGrpSpPr>
        <p:grpSpPr>
          <a:xfrm>
            <a:off x="5635080" y="4953960"/>
            <a:ext cx="870840" cy="312480"/>
            <a:chOff x="5635080" y="4953960"/>
            <a:chExt cx="870840" cy="312480"/>
          </a:xfrm>
        </p:grpSpPr>
        <p:sp>
          <p:nvSpPr>
            <p:cNvPr id="604" name="mmprod_ButtonShape104"/>
            <p:cNvSpPr/>
            <p:nvPr/>
          </p:nvSpPr>
          <p:spPr>
            <a:xfrm>
              <a:off x="5635080" y="495396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605" name="mmprod_ButtonText105"/>
            <p:cNvSpPr/>
            <p:nvPr/>
          </p:nvSpPr>
          <p:spPr>
            <a:xfrm>
              <a:off x="5660280" y="497952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Tamam</a:t>
              </a:r>
              <a:endParaRPr b="0" lang="en-US" sz="1400" spc="-1" strike="noStrike">
                <a:latin typeface="Arial"/>
              </a:endParaRPr>
            </a:p>
          </p:txBody>
        </p:sp>
      </p:grpSp>
      <p:grpSp>
        <p:nvGrpSpPr>
          <p:cNvPr id="606" name="mmprod_Button106"/>
          <p:cNvGrpSpPr/>
          <p:nvPr/>
        </p:nvGrpSpPr>
        <p:grpSpPr>
          <a:xfrm>
            <a:off x="6595200" y="4953960"/>
            <a:ext cx="870840" cy="312480"/>
            <a:chOff x="6595200" y="4953960"/>
            <a:chExt cx="870840" cy="312480"/>
          </a:xfrm>
        </p:grpSpPr>
        <p:sp>
          <p:nvSpPr>
            <p:cNvPr id="607" name="mmprod_ButtonShape106"/>
            <p:cNvSpPr/>
            <p:nvPr/>
          </p:nvSpPr>
          <p:spPr>
            <a:xfrm>
              <a:off x="6595200" y="4953960"/>
              <a:ext cx="870840" cy="312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608" name="mmprod_ButtonText107"/>
            <p:cNvSpPr/>
            <p:nvPr/>
          </p:nvSpPr>
          <p:spPr>
            <a:xfrm>
              <a:off x="6620400" y="4979520"/>
              <a:ext cx="820080" cy="2617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Sil</a:t>
              </a:r>
              <a:endParaRPr b="0" lang="en-US" sz="1400" spc="-1" strike="noStrike">
                <a:latin typeface="Arial"/>
              </a:endParaRPr>
            </a:p>
          </p:txBody>
        </p:sp>
      </p:grpSp>
      <p:grpSp>
        <p:nvGrpSpPr>
          <p:cNvPr id="609" name="mmprod_answer10014"/>
          <p:cNvGrpSpPr/>
          <p:nvPr/>
        </p:nvGrpSpPr>
        <p:grpSpPr>
          <a:xfrm>
            <a:off x="1385640" y="1017360"/>
            <a:ext cx="4490280" cy="273960"/>
            <a:chOff x="1385640" y="1017360"/>
            <a:chExt cx="4490280" cy="273960"/>
          </a:xfrm>
        </p:grpSpPr>
        <p:sp>
          <p:nvSpPr>
            <p:cNvPr id="610" name="mmprod_s2_1041"/>
            <p:cNvSpPr/>
            <p:nvPr/>
          </p:nvSpPr>
          <p:spPr>
            <a:xfrm>
              <a:off x="1715760" y="1017360"/>
              <a:ext cx="35532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A) </a:t>
              </a:r>
              <a:endParaRPr b="0" lang="en-US" sz="1800" spc="-1" strike="noStrike">
                <a:latin typeface="Arial"/>
              </a:endParaRPr>
            </a:p>
          </p:txBody>
        </p:sp>
        <p:sp>
          <p:nvSpPr>
            <p:cNvPr id="611" name="mmprod_s1_1021"/>
            <p:cNvSpPr/>
            <p:nvPr/>
          </p:nvSpPr>
          <p:spPr>
            <a:xfrm>
              <a:off x="2071440" y="10173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Nesne</a:t>
              </a:r>
              <a:endParaRPr b="0" lang="en-US" sz="1800" spc="-1" strike="noStrike">
                <a:latin typeface="Arial"/>
              </a:endParaRPr>
            </a:p>
          </p:txBody>
        </p:sp>
        <p:pic>
          <p:nvPicPr>
            <p:cNvPr id="612" name="mmprod_answer_input10014" descr=""/>
            <p:cNvPicPr/>
            <p:nvPr/>
          </p:nvPicPr>
          <p:blipFill>
            <a:blip r:embed="rId1"/>
            <a:stretch/>
          </p:blipFill>
          <p:spPr>
            <a:xfrm>
              <a:off x="1385640" y="1052280"/>
              <a:ext cx="205200" cy="204120"/>
            </a:xfrm>
            <a:prstGeom prst="rect">
              <a:avLst/>
            </a:prstGeom>
            <a:ln w="0">
              <a:noFill/>
            </a:ln>
          </p:spPr>
        </p:pic>
      </p:grpSp>
      <p:grpSp>
        <p:nvGrpSpPr>
          <p:cNvPr id="613" name="mmprod_answer10016"/>
          <p:cNvGrpSpPr/>
          <p:nvPr/>
        </p:nvGrpSpPr>
        <p:grpSpPr>
          <a:xfrm>
            <a:off x="1385640" y="1464480"/>
            <a:ext cx="4490280" cy="273960"/>
            <a:chOff x="1385640" y="1464480"/>
            <a:chExt cx="4490280" cy="273960"/>
          </a:xfrm>
        </p:grpSpPr>
        <p:sp>
          <p:nvSpPr>
            <p:cNvPr id="614" name="mmprod_s2_1042"/>
            <p:cNvSpPr/>
            <p:nvPr/>
          </p:nvSpPr>
          <p:spPr>
            <a:xfrm>
              <a:off x="1715760" y="1464480"/>
              <a:ext cx="34884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B) </a:t>
              </a:r>
              <a:endParaRPr b="0" lang="en-US" sz="1800" spc="-1" strike="noStrike">
                <a:latin typeface="Arial"/>
              </a:endParaRPr>
            </a:p>
          </p:txBody>
        </p:sp>
        <p:sp>
          <p:nvSpPr>
            <p:cNvPr id="615" name="mmprod_s1_1022"/>
            <p:cNvSpPr/>
            <p:nvPr/>
          </p:nvSpPr>
          <p:spPr>
            <a:xfrm>
              <a:off x="2058480" y="1464480"/>
              <a:ext cx="381744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Sınıf</a:t>
              </a:r>
              <a:endParaRPr b="0" lang="en-US" sz="1800" spc="-1" strike="noStrike">
                <a:latin typeface="Arial"/>
              </a:endParaRPr>
            </a:p>
          </p:txBody>
        </p:sp>
        <p:pic>
          <p:nvPicPr>
            <p:cNvPr id="616" name="mmprod_answer_input10016" descr=""/>
            <p:cNvPicPr/>
            <p:nvPr/>
          </p:nvPicPr>
          <p:blipFill>
            <a:blip r:embed="rId2"/>
            <a:stretch/>
          </p:blipFill>
          <p:spPr>
            <a:xfrm>
              <a:off x="1385640" y="1499400"/>
              <a:ext cx="205200" cy="204120"/>
            </a:xfrm>
            <a:prstGeom prst="rect">
              <a:avLst/>
            </a:prstGeom>
            <a:ln w="0">
              <a:noFill/>
            </a:ln>
          </p:spPr>
        </p:pic>
      </p:grpSp>
      <p:grpSp>
        <p:nvGrpSpPr>
          <p:cNvPr id="617" name="mmprod_answer10018"/>
          <p:cNvGrpSpPr/>
          <p:nvPr/>
        </p:nvGrpSpPr>
        <p:grpSpPr>
          <a:xfrm>
            <a:off x="1385640" y="1911600"/>
            <a:ext cx="4490280" cy="273960"/>
            <a:chOff x="1385640" y="1911600"/>
            <a:chExt cx="4490280" cy="273960"/>
          </a:xfrm>
        </p:grpSpPr>
        <p:sp>
          <p:nvSpPr>
            <p:cNvPr id="618" name="mmprod_s2_1043"/>
            <p:cNvSpPr/>
            <p:nvPr/>
          </p:nvSpPr>
          <p:spPr>
            <a:xfrm>
              <a:off x="1715760" y="1911600"/>
              <a:ext cx="35676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C) </a:t>
              </a:r>
              <a:endParaRPr b="0" lang="en-US" sz="1800" spc="-1" strike="noStrike">
                <a:latin typeface="Arial"/>
              </a:endParaRPr>
            </a:p>
          </p:txBody>
        </p:sp>
        <p:sp>
          <p:nvSpPr>
            <p:cNvPr id="619" name="mmprod_s1_1023"/>
            <p:cNvSpPr/>
            <p:nvPr/>
          </p:nvSpPr>
          <p:spPr>
            <a:xfrm>
              <a:off x="2071440" y="191160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Metot</a:t>
              </a:r>
              <a:endParaRPr b="0" lang="en-US" sz="1800" spc="-1" strike="noStrike">
                <a:latin typeface="Arial"/>
              </a:endParaRPr>
            </a:p>
          </p:txBody>
        </p:sp>
        <p:pic>
          <p:nvPicPr>
            <p:cNvPr id="620" name="mmprod_answer_input10018" descr=""/>
            <p:cNvPicPr/>
            <p:nvPr/>
          </p:nvPicPr>
          <p:blipFill>
            <a:blip r:embed="rId3"/>
            <a:stretch/>
          </p:blipFill>
          <p:spPr>
            <a:xfrm>
              <a:off x="1385640" y="1946520"/>
              <a:ext cx="205200" cy="204120"/>
            </a:xfrm>
            <a:prstGeom prst="rect">
              <a:avLst/>
            </a:prstGeom>
            <a:ln w="0">
              <a:noFill/>
            </a:ln>
          </p:spPr>
        </p:pic>
      </p:grpSp>
      <p:grpSp>
        <p:nvGrpSpPr>
          <p:cNvPr id="621" name="mmprod_answer10020"/>
          <p:cNvGrpSpPr/>
          <p:nvPr/>
        </p:nvGrpSpPr>
        <p:grpSpPr>
          <a:xfrm>
            <a:off x="1385640" y="2358360"/>
            <a:ext cx="4490280" cy="273960"/>
            <a:chOff x="1385640" y="2358360"/>
            <a:chExt cx="4490280" cy="273960"/>
          </a:xfrm>
        </p:grpSpPr>
        <p:sp>
          <p:nvSpPr>
            <p:cNvPr id="622" name="mmprod_s2_1044"/>
            <p:cNvSpPr/>
            <p:nvPr/>
          </p:nvSpPr>
          <p:spPr>
            <a:xfrm>
              <a:off x="1715760" y="2358360"/>
              <a:ext cx="360000" cy="273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imes New Roman"/>
                </a:rPr>
                <a:t>D) </a:t>
              </a:r>
              <a:endParaRPr b="0" lang="en-US" sz="1800" spc="-1" strike="noStrike">
                <a:latin typeface="Arial"/>
              </a:endParaRPr>
            </a:p>
          </p:txBody>
        </p:sp>
        <p:sp>
          <p:nvSpPr>
            <p:cNvPr id="623" name="mmprod_s1_1024"/>
            <p:cNvSpPr/>
            <p:nvPr/>
          </p:nvSpPr>
          <p:spPr>
            <a:xfrm>
              <a:off x="2071440" y="2358360"/>
              <a:ext cx="3804480" cy="273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imes New Roman"/>
                </a:rPr>
                <a:t>Özellik</a:t>
              </a:r>
              <a:endParaRPr b="0" lang="en-US" sz="1800" spc="-1" strike="noStrike">
                <a:latin typeface="Arial"/>
              </a:endParaRPr>
            </a:p>
          </p:txBody>
        </p:sp>
        <p:pic>
          <p:nvPicPr>
            <p:cNvPr id="624" name="mmprod_answer_input10020" descr=""/>
            <p:cNvPicPr/>
            <p:nvPr/>
          </p:nvPicPr>
          <p:blipFill>
            <a:blip r:embed="rId4"/>
            <a:stretch/>
          </p:blipFill>
          <p:spPr>
            <a:xfrm>
              <a:off x="1385640" y="2393280"/>
              <a:ext cx="205200" cy="204120"/>
            </a:xfrm>
            <a:prstGeom prst="rect">
              <a:avLst/>
            </a:prstGeom>
            <a:ln w="0">
              <a:noFill/>
            </a:ln>
          </p:spPr>
        </p:pic>
      </p:grpSp>
    </p:spTree>
  </p:cSld>
  <mc:AlternateContent>
    <mc:Choice Requires="p14">
      <p:transition spd="slow" p14:dur="2000"/>
    </mc:Choice>
    <mc:Fallback>
      <p:transition spd="slow"/>
    </mc:Fallback>
  </mc:AlternateContent>
  <p:timing>
    <p:tnLst>
      <p:par>
        <p:cTn id="154" dur="indefinite" restart="never" nodeType="tmRoot">
          <p:childTnLst>
            <p:seq>
              <p:cTn id="155" dur="indefinite" nodeType="mainSeq">
                <p:childTnLst>
                  <p:par>
                    <p:cTn id="156" fill="hold">
                      <p:stCondLst>
                        <p:cond delay="indefinite"/>
                      </p:stCondLst>
                      <p:childTnLst>
                        <p:par>
                          <p:cTn id="157" fill="hold">
                            <p:stCondLst>
                              <p:cond delay="0"/>
                            </p:stCondLst>
                            <p:childTnLst>
                              <p:par>
                                <p:cTn id="158" nodeType="clickEffect" fill="hold" presetClass="entr" presetID="1">
                                  <p:stCondLst>
                                    <p:cond delay="0"/>
                                  </p:stCondLst>
                                  <p:childTnLst>
                                    <p:set>
                                      <p:cBhvr>
                                        <p:cTn id="159" dur="1" fill="hold">
                                          <p:stCondLst>
                                            <p:cond delay="499"/>
                                          </p:stCondLst>
                                        </p:cTn>
                                        <p:tgtEl>
                                          <p:spTgt spid="596"/>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nodeType="clickEffect" fill="hold" presetClass="entr" presetID="1">
                                  <p:stCondLst>
                                    <p:cond delay="0"/>
                                  </p:stCondLst>
                                  <p:childTnLst>
                                    <p:set>
                                      <p:cBhvr>
                                        <p:cTn id="163" dur="1" fill="hold">
                                          <p:stCondLst>
                                            <p:cond delay="499"/>
                                          </p:stCondLst>
                                        </p:cTn>
                                        <p:tgtEl>
                                          <p:spTgt spid="597"/>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nodeType="clickEffect" fill="hold" presetClass="entr" presetID="1">
                                  <p:stCondLst>
                                    <p:cond delay="0"/>
                                  </p:stCondLst>
                                  <p:childTnLst>
                                    <p:set>
                                      <p:cBhvr>
                                        <p:cTn id="167" dur="1" fill="hold">
                                          <p:stCondLst>
                                            <p:cond delay="499"/>
                                          </p:stCondLst>
                                        </p:cTn>
                                        <p:tgtEl>
                                          <p:spTgt spid="598"/>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nodeType="clickEffect" fill="hold" presetClass="entr" presetID="1">
                                  <p:stCondLst>
                                    <p:cond delay="0"/>
                                  </p:stCondLst>
                                  <p:childTnLst>
                                    <p:set>
                                      <p:cBhvr>
                                        <p:cTn id="171" dur="1" fill="hold">
                                          <p:stCondLst>
                                            <p:cond delay="499"/>
                                          </p:stCondLst>
                                        </p:cTn>
                                        <p:tgtEl>
                                          <p:spTgt spid="599"/>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nodeType="clickEffect" fill="hold" presetClass="entr" presetID="1">
                                  <p:stCondLst>
                                    <p:cond delay="0"/>
                                  </p:stCondLst>
                                  <p:childTnLst>
                                    <p:set>
                                      <p:cBhvr>
                                        <p:cTn id="175" dur="1" fill="hold">
                                          <p:stCondLst>
                                            <p:cond delay="499"/>
                                          </p:stCondLst>
                                        </p:cTn>
                                        <p:tgtEl>
                                          <p:spTgt spid="60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nodeType="clickEffect" fill="hold" presetClass="entr" presetID="1">
                                  <p:stCondLst>
                                    <p:cond delay="0"/>
                                  </p:stCondLst>
                                  <p:childTnLst>
                                    <p:set>
                                      <p:cBhvr>
                                        <p:cTn id="179" dur="1" fill="hold">
                                          <p:stCondLst>
                                            <p:cond delay="499"/>
                                          </p:stCondLst>
                                        </p:cTn>
                                        <p:tgtEl>
                                          <p:spTgt spid="601"/>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nodeType="clickEffect" fill="hold" presetClass="entr" presetID="1">
                                  <p:stCondLst>
                                    <p:cond delay="0"/>
                                  </p:stCondLst>
                                  <p:childTnLst>
                                    <p:set>
                                      <p:cBhvr>
                                        <p:cTn id="183" dur="1" fill="hold">
                                          <p:stCondLst>
                                            <p:cond delay="499"/>
                                          </p:stCondLst>
                                        </p:cTn>
                                        <p:tgtEl>
                                          <p:spTgt spid="6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sldNum" idx="27"/>
          </p:nvPr>
        </p:nvSpPr>
        <p:spPr>
          <a:xfrm>
            <a:off x="3809880" y="6172200"/>
            <a:ext cx="1828440" cy="364680"/>
          </a:xfrm>
          <a:prstGeom prst="rect">
            <a:avLst/>
          </a:prstGeom>
          <a:noFill/>
          <a:ln w="0">
            <a:noFill/>
          </a:ln>
        </p:spPr>
        <p:txBody>
          <a:bodyPr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53E6314B-5EAB-492D-BE48-4011805F4404}" type="slidenum">
              <a:rPr b="1" lang="tr-TR" sz="1200" spc="-1" strike="noStrike">
                <a:solidFill>
                  <a:srgbClr val="808080"/>
                </a:solidFill>
                <a:latin typeface="Trebuchet MS"/>
              </a:rPr>
              <a:t>&lt;number&gt;</a:t>
            </a:fld>
            <a:endParaRPr b="0" lang="en-US" sz="1200" spc="-1" strike="noStrike">
              <a:latin typeface="Times New Roman"/>
            </a:endParaRPr>
          </a:p>
        </p:txBody>
      </p:sp>
      <p:graphicFrame>
        <p:nvGraphicFramePr>
          <p:cNvPr id="626" name="mmprod_scoring_101"/>
          <p:cNvGraphicFramePr/>
          <p:nvPr/>
        </p:nvGraphicFramePr>
        <p:xfrm>
          <a:off x="1143000" y="732240"/>
          <a:ext cx="6400440" cy="2071800"/>
        </p:xfrm>
        <a:graphic>
          <a:graphicData uri="http://schemas.openxmlformats.org/drawingml/2006/table">
            <a:tbl>
              <a:tblPr/>
              <a:tblGrid>
                <a:gridCol w="1920240"/>
                <a:gridCol w="4480560"/>
              </a:tblGrid>
              <a:tr h="686520">
                <a:tc>
                  <a:txBody>
                    <a:bodyPr anchor="t">
                      <a:noAutofit/>
                    </a:bodyPr>
                    <a:p>
                      <a:pPr algn="r">
                        <a:lnSpc>
                          <a:spcPct val="100000"/>
                        </a:lnSpc>
                        <a:buNone/>
                      </a:pPr>
                      <a:r>
                        <a:rPr b="1" lang="tr-TR" sz="1900" spc="-1" strike="noStrike">
                          <a:solidFill>
                            <a:srgbClr val="ffffff"/>
                          </a:solidFill>
                          <a:latin typeface="Trebuchet MS"/>
                        </a:rPr>
                        <a:t>Puanınız</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nchor="t">
                      <a:noAutofit/>
                    </a:bodyPr>
                    <a:p>
                      <a:pPr>
                        <a:lnSpc>
                          <a:spcPct val="100000"/>
                        </a:lnSpc>
                        <a:buNone/>
                      </a:pPr>
                      <a:r>
                        <a:rPr b="0" lang="tr-TR" sz="1900" spc="-1" strike="noStrike">
                          <a:solidFill>
                            <a:srgbClr val="ffffff"/>
                          </a:solidFill>
                          <a:latin typeface="Trebuchet MS"/>
                        </a:rPr>
                        <a:t>{score}</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r>
              <a:tr h="686520">
                <a:tc>
                  <a:txBody>
                    <a:bodyPr anchor="t">
                      <a:noAutofit/>
                    </a:bodyPr>
                    <a:p>
                      <a:pPr algn="r">
                        <a:lnSpc>
                          <a:spcPct val="100000"/>
                        </a:lnSpc>
                        <a:buNone/>
                      </a:pPr>
                      <a:r>
                        <a:rPr b="1" lang="tr-TR" sz="1900" spc="-1" strike="noStrike">
                          <a:solidFill>
                            <a:srgbClr val="000000"/>
                          </a:solidFill>
                          <a:latin typeface="Trebuchet MS"/>
                        </a:rPr>
                        <a:t>En yüksek puan</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anchor="t">
                      <a:noAutofit/>
                    </a:bodyPr>
                    <a:p>
                      <a:pPr>
                        <a:lnSpc>
                          <a:spcPct val="100000"/>
                        </a:lnSpc>
                        <a:buNone/>
                      </a:pPr>
                      <a:r>
                        <a:rPr b="0" lang="tr-TR" sz="1900" spc="-1" strike="noStrike">
                          <a:solidFill>
                            <a:srgbClr val="000000"/>
                          </a:solidFill>
                          <a:latin typeface="Trebuchet MS"/>
                        </a:rPr>
                        <a:t>{max-score}</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r>
              <a:tr h="698760">
                <a:tc>
                  <a:txBody>
                    <a:bodyPr anchor="t">
                      <a:noAutofit/>
                    </a:bodyPr>
                    <a:p>
                      <a:pPr algn="r">
                        <a:lnSpc>
                          <a:spcPct val="100000"/>
                        </a:lnSpc>
                        <a:buNone/>
                      </a:pPr>
                      <a:r>
                        <a:rPr b="1" lang="tr-TR" sz="1900" spc="-1" strike="noStrike">
                          <a:solidFill>
                            <a:srgbClr val="000000"/>
                          </a:solidFill>
                          <a:latin typeface="Trebuchet MS"/>
                        </a:rPr>
                        <a:t>Sınava giriş sayınız</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nchor="t">
                      <a:noAutofit/>
                    </a:bodyPr>
                    <a:p>
                      <a:pPr>
                        <a:lnSpc>
                          <a:spcPct val="100000"/>
                        </a:lnSpc>
                        <a:buNone/>
                      </a:pPr>
                      <a:r>
                        <a:rPr b="0" lang="tr-TR" sz="1900" spc="-1" strike="noStrike">
                          <a:solidFill>
                            <a:srgbClr val="000000"/>
                          </a:solidFill>
                          <a:latin typeface="Trebuchet MS"/>
                        </a:rPr>
                        <a:t>{total-attempts}</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r>
            </a:tbl>
          </a:graphicData>
        </a:graphic>
      </p:graphicFrame>
      <p:sp>
        <p:nvSpPr>
          <p:cNvPr id="627" name="mmprod_feedback_7006"/>
          <p:cNvSpPr/>
          <p:nvPr/>
        </p:nvSpPr>
        <p:spPr>
          <a:xfrm>
            <a:off x="2103120" y="3141000"/>
            <a:ext cx="3840120" cy="781560"/>
          </a:xfrm>
          <a:prstGeom prst="rect">
            <a:avLst/>
          </a:prstGeom>
          <a:solidFill>
            <a:srgbClr val="eeeeee"/>
          </a:solidFill>
          <a:ln w="12700">
            <a:solidFill>
              <a:srgbClr val="969696"/>
            </a:solidFill>
            <a:round/>
          </a:ln>
          <a:effectLst>
            <a:outerShdw blurRad="63360" dir="2700000" dist="71785"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800" spc="-1" strike="noStrike">
                <a:solidFill>
                  <a:srgbClr val="2b333c"/>
                </a:solidFill>
                <a:latin typeface="Times New Roman"/>
              </a:rPr>
              <a:t>Soruları tekrar gözden geçirebilir veya ilgili ders sunusunu tekrar izleyebilirsiniz </a:t>
            </a:r>
            <a:endParaRPr b="0" lang="en-US" sz="1800" spc="-1" strike="noStrike">
              <a:latin typeface="Arial"/>
            </a:endParaRPr>
          </a:p>
        </p:txBody>
      </p:sp>
      <p:grpSp>
        <p:nvGrpSpPr>
          <p:cNvPr id="628" name="mmprod_Button9007"/>
          <p:cNvGrpSpPr/>
          <p:nvPr/>
        </p:nvGrpSpPr>
        <p:grpSpPr>
          <a:xfrm>
            <a:off x="6610680" y="4149000"/>
            <a:ext cx="1201320" cy="456480"/>
            <a:chOff x="6610680" y="4149000"/>
            <a:chExt cx="1201320" cy="456480"/>
          </a:xfrm>
        </p:grpSpPr>
        <p:sp>
          <p:nvSpPr>
            <p:cNvPr id="629" name="mmprod_ButtonShape9007"/>
            <p:cNvSpPr/>
            <p:nvPr/>
          </p:nvSpPr>
          <p:spPr>
            <a:xfrm>
              <a:off x="6610680" y="4149000"/>
              <a:ext cx="1201320" cy="456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630" name="mmprod_ButtonText9008"/>
            <p:cNvSpPr/>
            <p:nvPr/>
          </p:nvSpPr>
          <p:spPr>
            <a:xfrm>
              <a:off x="6642360" y="4186080"/>
              <a:ext cx="1137600" cy="3823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Tekrar gözden geçir</a:t>
              </a:r>
              <a:endParaRPr b="0" lang="en-US" sz="1400" spc="-1" strike="noStrike">
                <a:latin typeface="Arial"/>
              </a:endParaRPr>
            </a:p>
          </p:txBody>
        </p:sp>
      </p:grpSp>
      <p:grpSp>
        <p:nvGrpSpPr>
          <p:cNvPr id="631" name="mmprod_Button9009"/>
          <p:cNvGrpSpPr/>
          <p:nvPr/>
        </p:nvGrpSpPr>
        <p:grpSpPr>
          <a:xfrm>
            <a:off x="5534640" y="4149000"/>
            <a:ext cx="1075680" cy="456480"/>
            <a:chOff x="5534640" y="4149000"/>
            <a:chExt cx="1075680" cy="456480"/>
          </a:xfrm>
        </p:grpSpPr>
        <p:sp>
          <p:nvSpPr>
            <p:cNvPr id="632" name="mmprod_ButtonShape9009"/>
            <p:cNvSpPr/>
            <p:nvPr/>
          </p:nvSpPr>
          <p:spPr>
            <a:xfrm>
              <a:off x="5534640" y="4149000"/>
              <a:ext cx="1075680" cy="45648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633" name="mmprod_ButtonText9010"/>
            <p:cNvSpPr/>
            <p:nvPr/>
          </p:nvSpPr>
          <p:spPr>
            <a:xfrm>
              <a:off x="5563080" y="4186080"/>
              <a:ext cx="1018800" cy="38232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imes New Roman"/>
                </a:rPr>
                <a:t>Bitti</a:t>
              </a:r>
              <a:endParaRPr b="0" lang="en-US" sz="1400" spc="-1" strike="noStrike">
                <a:latin typeface="Arial"/>
              </a:endParaRPr>
            </a:p>
          </p:txBody>
        </p:sp>
      </p:grpSp>
      <p:sp>
        <p:nvSpPr>
          <p:cNvPr id="634" name="PlaceHolder 2"/>
          <p:cNvSpPr>
            <a:spLocks noGrp="1"/>
          </p:cNvSpPr>
          <p:nvPr>
            <p:ph type="title"/>
          </p:nvPr>
        </p:nvSpPr>
        <p:spPr>
          <a:xfrm>
            <a:off x="395640" y="44640"/>
            <a:ext cx="8229240" cy="533160"/>
          </a:xfrm>
          <a:prstGeom prst="rect">
            <a:avLst/>
          </a:prstGeom>
          <a:solidFill>
            <a:srgbClr val="191d34"/>
          </a:solidFill>
          <a:ln w="0">
            <a:noFill/>
          </a:ln>
        </p:spPr>
        <p:txBody>
          <a:bodyPr anchor="t">
            <a:normAutofit fontScale="90000"/>
          </a:bodyPr>
          <a:p>
            <a:pPr>
              <a:lnSpc>
                <a:spcPct val="100000"/>
              </a:lnSpc>
              <a:buNone/>
              <a:tabLst>
                <a:tab algn="l" pos="0"/>
              </a:tabLst>
            </a:pPr>
            <a:r>
              <a:rPr b="1" lang="tr-TR" sz="3200" spc="49" strike="noStrike">
                <a:solidFill>
                  <a:srgbClr val="fbfcfd">
                    <a:alpha val="95000"/>
                  </a:srgbClr>
                </a:solidFill>
                <a:latin typeface="Trebuchet MS"/>
              </a:rPr>
              <a:t>Değerlendirme Soruları</a:t>
            </a:r>
            <a:endParaRPr b="0" lang="tr-TR" sz="32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184" dur="indefinite" restart="never" nodeType="tmRoot">
          <p:childTnLst>
            <p:seq>
              <p:cTn id="185" dur="indefinite" nodeType="mainSeq">
                <p:childTnLst>
                  <p:par>
                    <p:cTn id="186" fill="hold">
                      <p:stCondLst>
                        <p:cond delay="indefinite"/>
                      </p:stCondLst>
                      <p:childTnLst>
                        <p:par>
                          <p:cTn id="187" fill="hold">
                            <p:stCondLst>
                              <p:cond delay="0"/>
                            </p:stCondLst>
                            <p:childTnLst>
                              <p:par>
                                <p:cTn id="188" nodeType="clickEffect" fill="hold" presetClass="entr" presetID="1">
                                  <p:stCondLst>
                                    <p:cond delay="0"/>
                                  </p:stCondLst>
                                  <p:childTnLst>
                                    <p:set>
                                      <p:cBhvr>
                                        <p:cTn id="189" dur="1" fill="hold">
                                          <p:stCondLst>
                                            <p:cond delay="499"/>
                                          </p:stCondLst>
                                        </p:cTn>
                                        <p:tgtEl>
                                          <p:spTgt spid="6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ubTitle"/>
          </p:nvPr>
        </p:nvSpPr>
        <p:spPr>
          <a:xfrm>
            <a:off x="24840" y="692640"/>
            <a:ext cx="9011520" cy="5328360"/>
          </a:xfrm>
          <a:prstGeom prst="rect">
            <a:avLst/>
          </a:prstGeom>
          <a:noFill/>
          <a:ln w="0">
            <a:noFill/>
          </a:ln>
        </p:spPr>
        <p:txBody>
          <a:bodyPr anchor="t">
            <a:noAutofit/>
          </a:bodyPr>
          <a:p>
            <a:pPr marL="343080" indent="-343080" algn="just">
              <a:lnSpc>
                <a:spcPct val="100000"/>
              </a:lnSpc>
              <a:spcBef>
                <a:spcPts val="360"/>
              </a:spcBef>
              <a:spcAft>
                <a:spcPts val="300"/>
              </a:spcAft>
              <a:buClr>
                <a:srgbClr val="c3260c"/>
              </a:buClr>
              <a:buSzPct val="130000"/>
              <a:buFont typeface="Arial"/>
              <a:buChar char="•"/>
            </a:pPr>
            <a:r>
              <a:rPr b="0" lang="tr-TR" sz="1800" spc="-1" strike="noStrike">
                <a:solidFill>
                  <a:srgbClr val="212745"/>
                </a:solidFill>
                <a:latin typeface="Times New Roman"/>
              </a:rPr>
              <a:t>Gerçek dünyadaki problemlerin büyüklüğü ölçüsünde programlarda büyümektedir. Günümüzde yazılımların karmaşıklığının ve boyutlarının sürekli artması, yazılımda modülerliğin (modularity) önemini artırmıştır. </a:t>
            </a:r>
            <a:endParaRPr b="0" lang="en-US" sz="1800" spc="-1" strike="noStrike">
              <a:latin typeface="Arial"/>
            </a:endParaRPr>
          </a:p>
          <a:p>
            <a:pPr marL="343080" indent="-343080" algn="just">
              <a:lnSpc>
                <a:spcPct val="100000"/>
              </a:lnSpc>
              <a:spcBef>
                <a:spcPts val="360"/>
              </a:spcBef>
              <a:spcAft>
                <a:spcPts val="300"/>
              </a:spcAft>
              <a:buClr>
                <a:srgbClr val="c3260c"/>
              </a:buClr>
              <a:buSzPct val="130000"/>
              <a:buFont typeface="Arial"/>
              <a:buChar char="•"/>
            </a:pPr>
            <a:r>
              <a:rPr b="0" lang="tr-TR" sz="1800" spc="-1" strike="noStrike">
                <a:solidFill>
                  <a:srgbClr val="212745"/>
                </a:solidFill>
                <a:latin typeface="Times New Roman"/>
              </a:rPr>
              <a:t>Modülerlik’ ten kastımız büyük çaplı programların küçük parçalara ayrılmasıdır. Büyük programların, alt programlara ayrılması ( küçük program parçacıkları haline getirilmesi), </a:t>
            </a:r>
            <a:r>
              <a:rPr b="1" lang="tr-TR" sz="1800" spc="-1" strike="noStrike">
                <a:solidFill>
                  <a:srgbClr val="212745"/>
                </a:solidFill>
                <a:latin typeface="Times New Roman"/>
              </a:rPr>
              <a:t>programın denetimi başta olmak üzere yazımını, anlaşıla bilirliğini, yeniden kullanılabilirliğini, hata takibini ve program üzerinde olası değişiklikleri </a:t>
            </a:r>
            <a:r>
              <a:rPr b="0" lang="tr-TR" sz="1800" spc="-1" strike="noStrike">
                <a:solidFill>
                  <a:srgbClr val="212745"/>
                </a:solidFill>
                <a:latin typeface="Times New Roman"/>
              </a:rPr>
              <a:t>kolaylaştırır.</a:t>
            </a:r>
            <a:endParaRPr b="0" lang="en-US" sz="1800" spc="-1" strike="noStrike">
              <a:latin typeface="Arial"/>
            </a:endParaRPr>
          </a:p>
          <a:p>
            <a:pPr marL="343080" indent="-343080" algn="just">
              <a:lnSpc>
                <a:spcPct val="100000"/>
              </a:lnSpc>
              <a:spcBef>
                <a:spcPts val="400"/>
              </a:spcBef>
              <a:spcAft>
                <a:spcPts val="300"/>
              </a:spcAft>
              <a:buClr>
                <a:srgbClr val="c3260c"/>
              </a:buClr>
              <a:buSzPct val="130000"/>
              <a:buFont typeface="Arial"/>
              <a:buChar char="•"/>
            </a:pPr>
            <a:r>
              <a:rPr b="0" lang="tr-TR" sz="2000" spc="-1" strike="noStrike">
                <a:solidFill>
                  <a:srgbClr val="212745"/>
                </a:solidFill>
                <a:latin typeface="Times New Roman"/>
              </a:rPr>
              <a:t>Java dilinde modül veya altprogramlar, </a:t>
            </a:r>
            <a:r>
              <a:rPr b="1" lang="tr-TR" sz="2000" spc="-1" strike="noStrike">
                <a:solidFill>
                  <a:srgbClr val="212745"/>
                </a:solidFill>
                <a:latin typeface="Times New Roman"/>
              </a:rPr>
              <a:t>sınıf (class) ve metotlar (method) </a:t>
            </a:r>
            <a:r>
              <a:rPr b="0" lang="tr-TR" sz="2000" spc="-1" strike="noStrike">
                <a:solidFill>
                  <a:srgbClr val="212745"/>
                </a:solidFill>
                <a:latin typeface="Times New Roman"/>
              </a:rPr>
              <a:t>dan oluşur. </a:t>
            </a:r>
            <a:r>
              <a:rPr b="1" lang="tr-TR" sz="2000" spc="-1" strike="noStrike">
                <a:solidFill>
                  <a:srgbClr val="000000"/>
                </a:solidFill>
                <a:latin typeface="Times New Roman"/>
              </a:rPr>
              <a:t>Nesne yönelimli programlamanın (Object Oriented Programming-OOP) temelini de</a:t>
            </a:r>
            <a:r>
              <a:rPr b="0" lang="tr-TR" sz="2000" spc="-1" strike="noStrike">
                <a:solidFill>
                  <a:srgbClr val="ff0000"/>
                </a:solidFill>
                <a:latin typeface="Times New Roman"/>
              </a:rPr>
              <a:t>, </a:t>
            </a:r>
            <a:r>
              <a:rPr b="1" lang="tr-TR" sz="2000" spc="-1" strike="noStrike">
                <a:solidFill>
                  <a:srgbClr val="ff0000"/>
                </a:solidFill>
                <a:latin typeface="Times New Roman"/>
              </a:rPr>
              <a:t>sınıflar</a:t>
            </a:r>
            <a:r>
              <a:rPr b="0" lang="tr-TR" sz="2000" spc="-1" strike="noStrike">
                <a:solidFill>
                  <a:srgbClr val="ff0000"/>
                </a:solidFill>
                <a:latin typeface="Times New Roman"/>
              </a:rPr>
              <a:t> (class) ve bu sınıfların örneklendirilmiş hali olan </a:t>
            </a:r>
            <a:r>
              <a:rPr b="1" lang="tr-TR" sz="2000" spc="-1" strike="noStrike">
                <a:solidFill>
                  <a:srgbClr val="ff0000"/>
                </a:solidFill>
                <a:latin typeface="Times New Roman"/>
              </a:rPr>
              <a:t>nesneler</a:t>
            </a:r>
            <a:r>
              <a:rPr b="0" lang="tr-TR" sz="2000" spc="-1" strike="noStrike">
                <a:solidFill>
                  <a:srgbClr val="ff0000"/>
                </a:solidFill>
                <a:latin typeface="Times New Roman"/>
              </a:rPr>
              <a:t> (objects) oluşturur</a:t>
            </a:r>
            <a:r>
              <a:rPr b="0" lang="tr-TR" sz="2000" spc="-1" strike="noStrike">
                <a:solidFill>
                  <a:srgbClr val="212745"/>
                </a:solidFill>
                <a:latin typeface="Times New Roman"/>
              </a:rPr>
              <a:t>. </a:t>
            </a:r>
            <a:r>
              <a:rPr b="1" lang="tr-TR" sz="2000" spc="-1" strike="noStrike">
                <a:solidFill>
                  <a:srgbClr val="212745"/>
                </a:solidFill>
                <a:latin typeface="Times New Roman"/>
              </a:rPr>
              <a:t>Sınıf soyut bir kavram iken nesne somut bir kavramdır. Java ile geliştirilmiş bütün uygulamalarda sınıf ve nesneleri kullanma zorunluluğu vardır. Bu özelliği ile Java %100 nesne tabanlı bir programlama dilidir.</a:t>
            </a:r>
            <a:endParaRPr b="0" lang="en-US" sz="2000" spc="-1" strike="noStrike">
              <a:latin typeface="Arial"/>
            </a:endParaRPr>
          </a:p>
          <a:p>
            <a:pPr marL="343080" indent="-343080" algn="just">
              <a:lnSpc>
                <a:spcPct val="100000"/>
              </a:lnSpc>
              <a:spcBef>
                <a:spcPts val="360"/>
              </a:spcBef>
              <a:spcAft>
                <a:spcPts val="300"/>
              </a:spcAft>
              <a:buClr>
                <a:srgbClr val="c3260c"/>
              </a:buClr>
              <a:buSzPct val="130000"/>
              <a:buFont typeface="Arial"/>
              <a:buChar char="•"/>
            </a:pPr>
            <a:r>
              <a:rPr b="1" lang="tr-TR" sz="1800" spc="-1" strike="noStrike">
                <a:solidFill>
                  <a:srgbClr val="212745"/>
                </a:solidFill>
                <a:latin typeface="Times New Roman"/>
              </a:rPr>
              <a:t>Nesne tabanlı programlama </a:t>
            </a:r>
            <a:r>
              <a:rPr b="1" lang="tr-TR" sz="1800" spc="-1" strike="noStrike">
                <a:solidFill>
                  <a:srgbClr val="ff0000"/>
                </a:solidFill>
                <a:latin typeface="Times New Roman"/>
              </a:rPr>
              <a:t>kalıtım, veri saklama, çok biçimlilik</a:t>
            </a:r>
            <a:r>
              <a:rPr b="1" lang="tr-TR" sz="1800" spc="-1" strike="noStrike">
                <a:solidFill>
                  <a:srgbClr val="212745"/>
                </a:solidFill>
                <a:latin typeface="Times New Roman"/>
              </a:rPr>
              <a:t> gibi bir çok özelliğe sahiptir. </a:t>
            </a:r>
            <a:r>
              <a:rPr b="0" lang="tr-TR" sz="1800" spc="-1" strike="noStrike">
                <a:solidFill>
                  <a:srgbClr val="212745"/>
                </a:solidFill>
                <a:latin typeface="Times New Roman"/>
              </a:rPr>
              <a:t>Java da nesne tabanlı programlamanın bu özelliklerini kullanabilmek için gerekli deyimleri</a:t>
            </a:r>
            <a:r>
              <a:rPr b="1" lang="tr-TR" sz="1800" spc="-1" strike="noStrike">
                <a:solidFill>
                  <a:srgbClr val="212745"/>
                </a:solidFill>
                <a:latin typeface="Times New Roman"/>
              </a:rPr>
              <a:t>( extends, instance of, super, this, package, …) </a:t>
            </a:r>
            <a:r>
              <a:rPr b="0" lang="tr-TR" sz="1800" spc="-1" strike="noStrike">
                <a:solidFill>
                  <a:srgbClr val="212745"/>
                </a:solidFill>
                <a:latin typeface="Times New Roman"/>
              </a:rPr>
              <a:t>burada açıklayacağız.</a:t>
            </a:r>
            <a:endParaRPr b="0" lang="en-US" sz="1800" spc="-1" strike="noStrike">
              <a:latin typeface="Arial"/>
            </a:endParaRPr>
          </a:p>
          <a:p>
            <a:pPr algn="just">
              <a:lnSpc>
                <a:spcPct val="100000"/>
              </a:lnSpc>
              <a:spcBef>
                <a:spcPts val="400"/>
              </a:spcBef>
              <a:spcAft>
                <a:spcPts val="300"/>
              </a:spcAft>
              <a:buNone/>
            </a:pPr>
            <a:endParaRPr b="0" lang="en-US" sz="2000" spc="-1" strike="noStrike">
              <a:latin typeface="Arial"/>
            </a:endParaRPr>
          </a:p>
        </p:txBody>
      </p:sp>
      <p:grpSp>
        <p:nvGrpSpPr>
          <p:cNvPr id="261" name="Grup 4"/>
          <p:cNvGrpSpPr/>
          <p:nvPr/>
        </p:nvGrpSpPr>
        <p:grpSpPr>
          <a:xfrm>
            <a:off x="0" y="-2880"/>
            <a:ext cx="9143640" cy="695520"/>
            <a:chOff x="0" y="-2880"/>
            <a:chExt cx="9143640" cy="695520"/>
          </a:xfrm>
        </p:grpSpPr>
        <p:sp>
          <p:nvSpPr>
            <p:cNvPr id="262"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Giriş</a:t>
              </a:r>
              <a:endParaRPr b="0" lang="en-US" sz="3200" spc="-1" strike="noStrike">
                <a:latin typeface="Arial"/>
              </a:endParaRPr>
            </a:p>
          </p:txBody>
        </p:sp>
        <p:grpSp>
          <p:nvGrpSpPr>
            <p:cNvPr id="263" name="Grup 6"/>
            <p:cNvGrpSpPr/>
            <p:nvPr/>
          </p:nvGrpSpPr>
          <p:grpSpPr>
            <a:xfrm>
              <a:off x="0" y="-360"/>
              <a:ext cx="9143640" cy="235800"/>
              <a:chOff x="0" y="-360"/>
              <a:chExt cx="9143640" cy="235800"/>
            </a:xfrm>
          </p:grpSpPr>
          <p:sp>
            <p:nvSpPr>
              <p:cNvPr id="264" name="Dikdörtgen 8"/>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265" name="Group 9"/>
              <p:cNvGrpSpPr/>
              <p:nvPr/>
            </p:nvGrpSpPr>
            <p:grpSpPr>
              <a:xfrm>
                <a:off x="24840" y="8640"/>
                <a:ext cx="933840" cy="199800"/>
                <a:chOff x="24840" y="8640"/>
                <a:chExt cx="933840" cy="199800"/>
              </a:xfrm>
            </p:grpSpPr>
            <p:sp>
              <p:nvSpPr>
                <p:cNvPr id="266" name="AutoShape 8"/>
                <p:cNvSpPr/>
                <p:nvPr/>
              </p:nvSpPr>
              <p:spPr>
                <a:xfrm>
                  <a:off x="600480" y="8640"/>
                  <a:ext cx="358200" cy="186480"/>
                </a:xfrm>
                <a:prstGeom prst="rect">
                  <a:avLst/>
                </a:prstGeom>
                <a:noFill/>
                <a:ln w="0">
                  <a:noFill/>
                </a:ln>
              </p:spPr>
              <p:style>
                <a:lnRef idx="0"/>
                <a:fillRef idx="0"/>
                <a:effectRef idx="0"/>
                <a:fontRef idx="minor"/>
              </p:style>
            </p:sp>
            <p:sp>
              <p:nvSpPr>
                <p:cNvPr id="267"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268" name="Metin kutusu 7"/>
            <p:cNvSpPr/>
            <p:nvPr/>
          </p:nvSpPr>
          <p:spPr>
            <a:xfrm>
              <a:off x="380880" y="-2880"/>
              <a:ext cx="76957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rPr>
                <a:t>Nesne yönelimli programlamanın temel kavramlarını (Nesne, Sınıf, Metot gibi)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Dikdörtgen 3"/>
          <p:cNvSpPr/>
          <p:nvPr/>
        </p:nvSpPr>
        <p:spPr>
          <a:xfrm>
            <a:off x="109440" y="812880"/>
            <a:ext cx="8926560" cy="5443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600" spc="-1" strike="noStrike">
                <a:solidFill>
                  <a:srgbClr val="000000"/>
                </a:solidFill>
                <a:latin typeface="Times New Roman"/>
              </a:rPr>
              <a:t>Java dilinde modülerliği sağlayan en önemli kavramlardan biri paket kavramıdır. Birbiriyle işlev veya kullanım açısından ilişkili sınıf (class) lar ‘</a:t>
            </a:r>
            <a:r>
              <a:rPr b="1" lang="tr-TR" sz="1600" spc="-1" strike="noStrike">
                <a:solidFill>
                  <a:srgbClr val="000000"/>
                </a:solidFill>
                <a:latin typeface="Times New Roman"/>
              </a:rPr>
              <a:t>paket</a:t>
            </a:r>
            <a:r>
              <a:rPr b="0" lang="tr-TR" sz="1600" spc="-1" strike="noStrike">
                <a:solidFill>
                  <a:srgbClr val="000000"/>
                </a:solidFill>
                <a:latin typeface="Times New Roman"/>
              </a:rPr>
              <a:t>' adı verilen bir dizin / klasör altında birleştirilir. Bir sınıfın (class) ait olduğu paketi belirtmek için '</a:t>
            </a:r>
            <a:r>
              <a:rPr b="0" lang="tr-TR" sz="1400" spc="-1" strike="noStrike">
                <a:solidFill>
                  <a:srgbClr val="ff0000"/>
                </a:solidFill>
                <a:latin typeface="Courier New"/>
              </a:rPr>
              <a:t>java.paketin_adi.sınıfın_adi</a:t>
            </a:r>
            <a:r>
              <a:rPr b="0" lang="tr-TR" sz="1600" spc="-1" strike="noStrike">
                <a:solidFill>
                  <a:srgbClr val="000000"/>
                </a:solidFill>
                <a:latin typeface="Times New Roman"/>
              </a:rPr>
              <a:t>' anahtar kelimesi kullanılır (java.util.Scanner gibi). </a:t>
            </a:r>
            <a:endParaRPr b="0" lang="en-US" sz="1600" spc="-1" strike="noStrike">
              <a:latin typeface="Arial"/>
            </a:endParaRPr>
          </a:p>
          <a:p>
            <a:pPr>
              <a:lnSpc>
                <a:spcPct val="100000"/>
              </a:lnSpc>
              <a:buNone/>
            </a:pP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r>
              <a:rPr b="0" lang="tr-TR" sz="1600" spc="-1" strike="noStrike">
                <a:solidFill>
                  <a:srgbClr val="000000"/>
                </a:solidFill>
                <a:latin typeface="Times New Roman"/>
              </a:rPr>
              <a:t>Esasen bütün sınıflar bir pakete aittir. Bir program yazıldığında otomatik olarak Java standart kütüphanesi (</a:t>
            </a:r>
            <a:r>
              <a:rPr b="1" lang="tr-TR" sz="1600" spc="-1" strike="noStrike">
                <a:solidFill>
                  <a:srgbClr val="000000"/>
                </a:solidFill>
                <a:latin typeface="Times New Roman"/>
              </a:rPr>
              <a:t>java.lang</a:t>
            </a:r>
            <a:r>
              <a:rPr b="0" lang="tr-TR" sz="1600" spc="-1" strike="noStrike">
                <a:solidFill>
                  <a:srgbClr val="000000"/>
                </a:solidFill>
                <a:latin typeface="Times New Roman"/>
              </a:rPr>
              <a:t> paketi) çağrılır. Java aynı dizin içindeki sınıfları, bir paketin içindeymiş gibi görür. </a:t>
            </a:r>
            <a:r>
              <a:rPr b="0" lang="tr-TR" sz="1600" spc="-1" strike="noStrike">
                <a:solidFill>
                  <a:srgbClr val="c00000"/>
                </a:solidFill>
                <a:latin typeface="Times New Roman"/>
              </a:rPr>
              <a:t>Farklı bir paketdeki bir sınıfı(class) kullanacağımız zaman o sınıfın ait olduğu paket, </a:t>
            </a:r>
            <a:r>
              <a:rPr b="1" lang="tr-TR" sz="1600" spc="-1" strike="noStrike">
                <a:solidFill>
                  <a:srgbClr val="c00000"/>
                </a:solidFill>
                <a:latin typeface="Times New Roman"/>
              </a:rPr>
              <a:t>import</a:t>
            </a:r>
            <a:r>
              <a:rPr b="0" lang="tr-TR" sz="1600" spc="-1" strike="noStrike">
                <a:solidFill>
                  <a:srgbClr val="c00000"/>
                </a:solidFill>
                <a:latin typeface="Times New Roman"/>
              </a:rPr>
              <a:t> deyimi ile çağrılır. </a:t>
            </a:r>
            <a:r>
              <a:rPr b="1" lang="tr-TR" sz="1600" spc="-1" strike="noStrike">
                <a:solidFill>
                  <a:srgbClr val="000000"/>
                </a:solidFill>
                <a:latin typeface="Times New Roman"/>
              </a:rPr>
              <a:t>Kullanım şekli;</a:t>
            </a:r>
            <a:endParaRPr b="0" lang="en-US" sz="1600" spc="-1" strike="noStrike">
              <a:latin typeface="Arial"/>
            </a:endParaRPr>
          </a:p>
          <a:p>
            <a:pPr>
              <a:lnSpc>
                <a:spcPct val="100000"/>
              </a:lnSpc>
              <a:buNone/>
            </a:pPr>
            <a:r>
              <a:rPr b="0" lang="tr-TR" sz="1600" spc="-1" strike="noStrike">
                <a:solidFill>
                  <a:srgbClr val="000000"/>
                </a:solidFill>
                <a:latin typeface="Trebuchet MS"/>
              </a:rPr>
              <a:t>	</a:t>
            </a:r>
            <a:r>
              <a:rPr b="0" lang="tr-TR" sz="1600" spc="-1" strike="noStrike">
                <a:solidFill>
                  <a:srgbClr val="000000"/>
                </a:solidFill>
                <a:latin typeface="Trebuchet MS"/>
              </a:rPr>
              <a:t>	</a:t>
            </a:r>
            <a:r>
              <a:rPr b="1" lang="tr-TR" sz="1600" spc="-1" strike="noStrike">
                <a:solidFill>
                  <a:srgbClr val="212745"/>
                </a:solidFill>
                <a:latin typeface="Courier New"/>
              </a:rPr>
              <a:t>import </a:t>
            </a:r>
            <a:r>
              <a:rPr b="0" lang="tr-TR" sz="1600" spc="-1" strike="noStrike">
                <a:solidFill>
                  <a:srgbClr val="212745"/>
                </a:solidFill>
                <a:latin typeface="Courier New"/>
              </a:rPr>
              <a:t>paket_adi.sınıf_adi;</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1" lang="tr-TR" sz="1600" spc="-1" strike="noStrike">
                <a:solidFill>
                  <a:srgbClr val="000000"/>
                </a:solidFill>
                <a:latin typeface="Times New Roman"/>
              </a:rPr>
              <a:t>Not:Import deyimi ile birlikte * joker karakteri kullanılabilir. </a:t>
            </a:r>
            <a:endParaRPr b="0" lang="en-US" sz="1600" spc="-1" strike="noStrike">
              <a:latin typeface="Arial"/>
            </a:endParaRPr>
          </a:p>
          <a:p>
            <a:pPr>
              <a:lnSpc>
                <a:spcPct val="100000"/>
              </a:lnSpc>
              <a:buNone/>
            </a:pPr>
            <a:endParaRPr b="0" lang="en-US" sz="1600" spc="-1" strike="noStrike">
              <a:latin typeface="Arial"/>
            </a:endParaRPr>
          </a:p>
          <a:p>
            <a:pPr algn="just">
              <a:lnSpc>
                <a:spcPct val="100000"/>
              </a:lnSpc>
              <a:buNone/>
            </a:pPr>
            <a:r>
              <a:rPr b="1" lang="tr-TR" sz="1600" spc="-1" strike="noStrike">
                <a:solidFill>
                  <a:srgbClr val="000000"/>
                </a:solidFill>
                <a:latin typeface="Times New Roman"/>
              </a:rPr>
              <a:t>Örneğin  </a:t>
            </a:r>
            <a:r>
              <a:rPr b="1" lang="tr-TR" sz="1600" spc="-1" strike="noStrike">
                <a:solidFill>
                  <a:srgbClr val="ff0000"/>
                </a:solidFill>
                <a:latin typeface="Times New Roman"/>
              </a:rPr>
              <a:t>import java.util.*;  </a:t>
            </a:r>
            <a:r>
              <a:rPr b="0" lang="tr-TR" sz="1600" spc="-1" strike="noStrike">
                <a:solidFill>
                  <a:srgbClr val="000000"/>
                </a:solidFill>
                <a:latin typeface="Times New Roman"/>
              </a:rPr>
              <a:t>şeklindeki tanımlama, “</a:t>
            </a:r>
            <a:r>
              <a:rPr b="1" lang="tr-TR" sz="1600" spc="-1" strike="noStrike">
                <a:solidFill>
                  <a:srgbClr val="000000"/>
                </a:solidFill>
                <a:latin typeface="Times New Roman"/>
              </a:rPr>
              <a:t>java.util paketindeki tüm sınıfları çağır</a:t>
            </a:r>
            <a:r>
              <a:rPr b="0" lang="tr-TR" sz="1600" spc="-1" strike="noStrike">
                <a:solidFill>
                  <a:srgbClr val="000000"/>
                </a:solidFill>
                <a:latin typeface="Times New Roman"/>
              </a:rPr>
              <a:t>”  anlamındadır. ‘*’ joker karakterini ilgili bir paket için kullanabilirsiniz fakat java.* şeklinde Java’nın altındaki tüm paketlere erişemezsiniz.</a:t>
            </a: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r>
              <a:rPr b="1" lang="tr-TR" sz="1600" spc="-1" strike="noStrike">
                <a:solidFill>
                  <a:srgbClr val="000000"/>
                </a:solidFill>
                <a:latin typeface="Times New Roman"/>
              </a:rPr>
              <a:t>Örnek: </a:t>
            </a:r>
            <a:r>
              <a:rPr b="0" lang="tr-TR" sz="1600" spc="-1" strike="noStrike">
                <a:solidFill>
                  <a:srgbClr val="000000"/>
                </a:solidFill>
                <a:latin typeface="Times New Roman"/>
              </a:rPr>
              <a:t>	</a:t>
            </a:r>
            <a:r>
              <a:rPr b="1" lang="tr-TR" sz="1600" spc="-1" strike="noStrike">
                <a:solidFill>
                  <a:srgbClr val="000000"/>
                </a:solidFill>
                <a:latin typeface="Courier New"/>
              </a:rPr>
              <a:t>import</a:t>
            </a:r>
            <a:r>
              <a:rPr b="0" lang="tr-TR" sz="1600" spc="-1" strike="noStrike">
                <a:solidFill>
                  <a:srgbClr val="000000"/>
                </a:solidFill>
                <a:latin typeface="Courier New"/>
              </a:rPr>
              <a:t> adamyo.javadersi.Merhaba</a:t>
            </a:r>
            <a:endParaRPr b="0" lang="en-US" sz="1600" spc="-1" strike="noStrike">
              <a:latin typeface="Arial"/>
            </a:endParaRPr>
          </a:p>
          <a:p>
            <a:pPr algn="just">
              <a:lnSpc>
                <a:spcPct val="100000"/>
              </a:lnSpc>
              <a:buNone/>
            </a:pPr>
            <a:r>
              <a:rPr b="0" lang="tr-TR" sz="1600" spc="-1" strike="noStrike">
                <a:solidFill>
                  <a:srgbClr val="000000"/>
                </a:solidFill>
                <a:latin typeface="Times New Roman"/>
              </a:rPr>
              <a:t>Şeklindeki kod parçası ‘adamyo&gt;javadersi’ klasörünün altındaki «Merhaba» sınıfını bulunduğu dosyaya ekleyecektir. Böylece kod içerisinde ‘Merhaba’ sınıfını kullanabiliriz.</a:t>
            </a:r>
            <a:endParaRPr b="0" lang="en-US" sz="1600" spc="-1" strike="noStrike">
              <a:latin typeface="Arial"/>
            </a:endParaRPr>
          </a:p>
          <a:p>
            <a:pPr>
              <a:lnSpc>
                <a:spcPct val="100000"/>
              </a:lnSpc>
              <a:buNone/>
            </a:pPr>
            <a:endParaRPr b="0" lang="en-US" sz="1600" spc="-1" strike="noStrike">
              <a:latin typeface="Arial"/>
            </a:endParaRPr>
          </a:p>
        </p:txBody>
      </p:sp>
      <p:grpSp>
        <p:nvGrpSpPr>
          <p:cNvPr id="270" name="Group 17"/>
          <p:cNvGrpSpPr/>
          <p:nvPr/>
        </p:nvGrpSpPr>
        <p:grpSpPr>
          <a:xfrm>
            <a:off x="5635800" y="3781440"/>
            <a:ext cx="54720" cy="265680"/>
            <a:chOff x="5635800" y="3781440"/>
            <a:chExt cx="54720" cy="265680"/>
          </a:xfrm>
        </p:grpSpPr>
        <p:sp>
          <p:nvSpPr>
            <p:cNvPr id="271" name="Freeform 21"/>
            <p:cNvSpPr/>
            <p:nvPr/>
          </p:nvSpPr>
          <p:spPr>
            <a:xfrm>
              <a:off x="5635800" y="3781440"/>
              <a:ext cx="52920" cy="186480"/>
            </a:xfrm>
            <a:custGeom>
              <a:avLst/>
              <a:gdLst/>
              <a:ahLst/>
              <a:rect l="l" t="t" r="r" b="b"/>
              <a:pathLst>
                <a:path w="458" h="1602">
                  <a:moveTo>
                    <a:pt x="268" y="1602"/>
                  </a:moveTo>
                  <a:lnTo>
                    <a:pt x="192" y="1602"/>
                  </a:lnTo>
                  <a:lnTo>
                    <a:pt x="186" y="1580"/>
                  </a:lnTo>
                  <a:lnTo>
                    <a:pt x="184" y="1559"/>
                  </a:lnTo>
                  <a:lnTo>
                    <a:pt x="180" y="1536"/>
                  </a:lnTo>
                  <a:lnTo>
                    <a:pt x="179" y="1515"/>
                  </a:lnTo>
                  <a:lnTo>
                    <a:pt x="173" y="1492"/>
                  </a:lnTo>
                  <a:lnTo>
                    <a:pt x="171" y="1471"/>
                  </a:lnTo>
                  <a:lnTo>
                    <a:pt x="167" y="1448"/>
                  </a:lnTo>
                  <a:lnTo>
                    <a:pt x="165" y="1427"/>
                  </a:lnTo>
                  <a:lnTo>
                    <a:pt x="161" y="1405"/>
                  </a:lnTo>
                  <a:lnTo>
                    <a:pt x="160" y="1384"/>
                  </a:lnTo>
                  <a:lnTo>
                    <a:pt x="156" y="1361"/>
                  </a:lnTo>
                  <a:lnTo>
                    <a:pt x="154" y="1340"/>
                  </a:lnTo>
                  <a:lnTo>
                    <a:pt x="150" y="1317"/>
                  </a:lnTo>
                  <a:lnTo>
                    <a:pt x="148" y="1296"/>
                  </a:lnTo>
                  <a:lnTo>
                    <a:pt x="144" y="1273"/>
                  </a:lnTo>
                  <a:lnTo>
                    <a:pt x="142" y="1254"/>
                  </a:lnTo>
                  <a:lnTo>
                    <a:pt x="137" y="1232"/>
                  </a:lnTo>
                  <a:lnTo>
                    <a:pt x="135" y="1211"/>
                  </a:lnTo>
                  <a:lnTo>
                    <a:pt x="131" y="1188"/>
                  </a:lnTo>
                  <a:lnTo>
                    <a:pt x="129" y="1167"/>
                  </a:lnTo>
                  <a:lnTo>
                    <a:pt x="125" y="1144"/>
                  </a:lnTo>
                  <a:lnTo>
                    <a:pt x="123" y="1123"/>
                  </a:lnTo>
                  <a:lnTo>
                    <a:pt x="122" y="1101"/>
                  </a:lnTo>
                  <a:lnTo>
                    <a:pt x="120" y="1082"/>
                  </a:lnTo>
                  <a:lnTo>
                    <a:pt x="114" y="1059"/>
                  </a:lnTo>
                  <a:lnTo>
                    <a:pt x="112" y="1038"/>
                  </a:lnTo>
                  <a:lnTo>
                    <a:pt x="108" y="1015"/>
                  </a:lnTo>
                  <a:lnTo>
                    <a:pt x="106" y="994"/>
                  </a:lnTo>
                  <a:lnTo>
                    <a:pt x="103" y="971"/>
                  </a:lnTo>
                  <a:lnTo>
                    <a:pt x="101" y="950"/>
                  </a:lnTo>
                  <a:lnTo>
                    <a:pt x="97" y="928"/>
                  </a:lnTo>
                  <a:lnTo>
                    <a:pt x="95" y="909"/>
                  </a:lnTo>
                  <a:lnTo>
                    <a:pt x="89" y="886"/>
                  </a:lnTo>
                  <a:lnTo>
                    <a:pt x="87" y="865"/>
                  </a:lnTo>
                  <a:lnTo>
                    <a:pt x="84" y="842"/>
                  </a:lnTo>
                  <a:lnTo>
                    <a:pt x="82" y="821"/>
                  </a:lnTo>
                  <a:lnTo>
                    <a:pt x="78" y="798"/>
                  </a:lnTo>
                  <a:lnTo>
                    <a:pt x="78" y="777"/>
                  </a:lnTo>
                  <a:lnTo>
                    <a:pt x="74" y="755"/>
                  </a:lnTo>
                  <a:lnTo>
                    <a:pt x="72" y="734"/>
                  </a:lnTo>
                  <a:lnTo>
                    <a:pt x="66" y="711"/>
                  </a:lnTo>
                  <a:lnTo>
                    <a:pt x="65" y="690"/>
                  </a:lnTo>
                  <a:lnTo>
                    <a:pt x="61" y="667"/>
                  </a:lnTo>
                  <a:lnTo>
                    <a:pt x="59" y="646"/>
                  </a:lnTo>
                  <a:lnTo>
                    <a:pt x="55" y="623"/>
                  </a:lnTo>
                  <a:lnTo>
                    <a:pt x="53" y="603"/>
                  </a:lnTo>
                  <a:lnTo>
                    <a:pt x="49" y="580"/>
                  </a:lnTo>
                  <a:lnTo>
                    <a:pt x="47" y="561"/>
                  </a:lnTo>
                  <a:lnTo>
                    <a:pt x="44" y="538"/>
                  </a:lnTo>
                  <a:lnTo>
                    <a:pt x="40" y="517"/>
                  </a:lnTo>
                  <a:lnTo>
                    <a:pt x="36" y="494"/>
                  </a:lnTo>
                  <a:lnTo>
                    <a:pt x="36" y="473"/>
                  </a:lnTo>
                  <a:lnTo>
                    <a:pt x="32" y="450"/>
                  </a:lnTo>
                  <a:lnTo>
                    <a:pt x="30" y="430"/>
                  </a:lnTo>
                  <a:lnTo>
                    <a:pt x="27" y="407"/>
                  </a:lnTo>
                  <a:lnTo>
                    <a:pt x="25" y="388"/>
                  </a:lnTo>
                  <a:lnTo>
                    <a:pt x="21" y="365"/>
                  </a:lnTo>
                  <a:lnTo>
                    <a:pt x="19" y="344"/>
                  </a:lnTo>
                  <a:lnTo>
                    <a:pt x="15" y="321"/>
                  </a:lnTo>
                  <a:lnTo>
                    <a:pt x="13" y="302"/>
                  </a:lnTo>
                  <a:lnTo>
                    <a:pt x="9" y="279"/>
                  </a:lnTo>
                  <a:lnTo>
                    <a:pt x="8" y="258"/>
                  </a:lnTo>
                  <a:lnTo>
                    <a:pt x="4" y="236"/>
                  </a:lnTo>
                  <a:lnTo>
                    <a:pt x="2" y="217"/>
                  </a:lnTo>
                  <a:lnTo>
                    <a:pt x="0" y="205"/>
                  </a:lnTo>
                  <a:lnTo>
                    <a:pt x="0" y="194"/>
                  </a:lnTo>
                  <a:lnTo>
                    <a:pt x="0" y="182"/>
                  </a:lnTo>
                  <a:lnTo>
                    <a:pt x="2" y="175"/>
                  </a:lnTo>
                  <a:lnTo>
                    <a:pt x="6" y="154"/>
                  </a:lnTo>
                  <a:lnTo>
                    <a:pt x="13" y="135"/>
                  </a:lnTo>
                  <a:lnTo>
                    <a:pt x="15" y="125"/>
                  </a:lnTo>
                  <a:lnTo>
                    <a:pt x="19" y="116"/>
                  </a:lnTo>
                  <a:lnTo>
                    <a:pt x="25" y="106"/>
                  </a:lnTo>
                  <a:lnTo>
                    <a:pt x="30" y="97"/>
                  </a:lnTo>
                  <a:lnTo>
                    <a:pt x="40" y="82"/>
                  </a:lnTo>
                  <a:lnTo>
                    <a:pt x="57" y="67"/>
                  </a:lnTo>
                  <a:lnTo>
                    <a:pt x="63" y="57"/>
                  </a:lnTo>
                  <a:lnTo>
                    <a:pt x="70" y="49"/>
                  </a:lnTo>
                  <a:lnTo>
                    <a:pt x="78" y="44"/>
                  </a:lnTo>
                  <a:lnTo>
                    <a:pt x="87" y="38"/>
                  </a:lnTo>
                  <a:lnTo>
                    <a:pt x="95" y="32"/>
                  </a:lnTo>
                  <a:lnTo>
                    <a:pt x="106" y="27"/>
                  </a:lnTo>
                  <a:lnTo>
                    <a:pt x="118" y="21"/>
                  </a:lnTo>
                  <a:lnTo>
                    <a:pt x="127" y="17"/>
                  </a:lnTo>
                  <a:lnTo>
                    <a:pt x="139" y="11"/>
                  </a:lnTo>
                  <a:lnTo>
                    <a:pt x="150" y="8"/>
                  </a:lnTo>
                  <a:lnTo>
                    <a:pt x="161" y="4"/>
                  </a:lnTo>
                  <a:lnTo>
                    <a:pt x="175" y="2"/>
                  </a:lnTo>
                  <a:lnTo>
                    <a:pt x="186" y="0"/>
                  </a:lnTo>
                  <a:lnTo>
                    <a:pt x="201" y="0"/>
                  </a:lnTo>
                  <a:lnTo>
                    <a:pt x="215" y="0"/>
                  </a:lnTo>
                  <a:lnTo>
                    <a:pt x="232" y="0"/>
                  </a:lnTo>
                  <a:lnTo>
                    <a:pt x="247" y="0"/>
                  </a:lnTo>
                  <a:lnTo>
                    <a:pt x="260" y="0"/>
                  </a:lnTo>
                  <a:lnTo>
                    <a:pt x="275" y="2"/>
                  </a:lnTo>
                  <a:lnTo>
                    <a:pt x="289" y="2"/>
                  </a:lnTo>
                  <a:lnTo>
                    <a:pt x="302" y="4"/>
                  </a:lnTo>
                  <a:lnTo>
                    <a:pt x="315" y="8"/>
                  </a:lnTo>
                  <a:lnTo>
                    <a:pt x="327" y="13"/>
                  </a:lnTo>
                  <a:lnTo>
                    <a:pt x="338" y="19"/>
                  </a:lnTo>
                  <a:lnTo>
                    <a:pt x="348" y="25"/>
                  </a:lnTo>
                  <a:lnTo>
                    <a:pt x="359" y="30"/>
                  </a:lnTo>
                  <a:lnTo>
                    <a:pt x="369" y="36"/>
                  </a:lnTo>
                  <a:lnTo>
                    <a:pt x="376" y="44"/>
                  </a:lnTo>
                  <a:lnTo>
                    <a:pt x="384" y="48"/>
                  </a:lnTo>
                  <a:lnTo>
                    <a:pt x="391" y="57"/>
                  </a:lnTo>
                  <a:lnTo>
                    <a:pt x="399" y="65"/>
                  </a:lnTo>
                  <a:lnTo>
                    <a:pt x="408" y="76"/>
                  </a:lnTo>
                  <a:lnTo>
                    <a:pt x="416" y="91"/>
                  </a:lnTo>
                  <a:lnTo>
                    <a:pt x="428" y="110"/>
                  </a:lnTo>
                  <a:lnTo>
                    <a:pt x="431" y="120"/>
                  </a:lnTo>
                  <a:lnTo>
                    <a:pt x="437" y="129"/>
                  </a:lnTo>
                  <a:lnTo>
                    <a:pt x="441" y="139"/>
                  </a:lnTo>
                  <a:lnTo>
                    <a:pt x="445" y="150"/>
                  </a:lnTo>
                  <a:lnTo>
                    <a:pt x="447" y="160"/>
                  </a:lnTo>
                  <a:lnTo>
                    <a:pt x="448" y="171"/>
                  </a:lnTo>
                  <a:lnTo>
                    <a:pt x="450" y="181"/>
                  </a:lnTo>
                  <a:lnTo>
                    <a:pt x="454" y="192"/>
                  </a:lnTo>
                  <a:lnTo>
                    <a:pt x="454" y="201"/>
                  </a:lnTo>
                  <a:lnTo>
                    <a:pt x="456" y="213"/>
                  </a:lnTo>
                  <a:lnTo>
                    <a:pt x="456" y="222"/>
                  </a:lnTo>
                  <a:lnTo>
                    <a:pt x="458" y="234"/>
                  </a:lnTo>
                  <a:lnTo>
                    <a:pt x="452" y="255"/>
                  </a:lnTo>
                  <a:lnTo>
                    <a:pt x="450" y="276"/>
                  </a:lnTo>
                  <a:lnTo>
                    <a:pt x="447" y="297"/>
                  </a:lnTo>
                  <a:lnTo>
                    <a:pt x="445" y="317"/>
                  </a:lnTo>
                  <a:lnTo>
                    <a:pt x="439" y="338"/>
                  </a:lnTo>
                  <a:lnTo>
                    <a:pt x="437" y="359"/>
                  </a:lnTo>
                  <a:lnTo>
                    <a:pt x="433" y="382"/>
                  </a:lnTo>
                  <a:lnTo>
                    <a:pt x="431" y="403"/>
                  </a:lnTo>
                  <a:lnTo>
                    <a:pt x="428" y="424"/>
                  </a:lnTo>
                  <a:lnTo>
                    <a:pt x="426" y="445"/>
                  </a:lnTo>
                  <a:lnTo>
                    <a:pt x="422" y="468"/>
                  </a:lnTo>
                  <a:lnTo>
                    <a:pt x="420" y="488"/>
                  </a:lnTo>
                  <a:lnTo>
                    <a:pt x="416" y="509"/>
                  </a:lnTo>
                  <a:lnTo>
                    <a:pt x="414" y="530"/>
                  </a:lnTo>
                  <a:lnTo>
                    <a:pt x="412" y="553"/>
                  </a:lnTo>
                  <a:lnTo>
                    <a:pt x="410" y="574"/>
                  </a:lnTo>
                  <a:lnTo>
                    <a:pt x="405" y="595"/>
                  </a:lnTo>
                  <a:lnTo>
                    <a:pt x="403" y="616"/>
                  </a:lnTo>
                  <a:lnTo>
                    <a:pt x="399" y="637"/>
                  </a:lnTo>
                  <a:lnTo>
                    <a:pt x="397" y="658"/>
                  </a:lnTo>
                  <a:lnTo>
                    <a:pt x="391" y="680"/>
                  </a:lnTo>
                  <a:lnTo>
                    <a:pt x="389" y="701"/>
                  </a:lnTo>
                  <a:lnTo>
                    <a:pt x="386" y="724"/>
                  </a:lnTo>
                  <a:lnTo>
                    <a:pt x="384" y="745"/>
                  </a:lnTo>
                  <a:lnTo>
                    <a:pt x="380" y="766"/>
                  </a:lnTo>
                  <a:lnTo>
                    <a:pt x="378" y="787"/>
                  </a:lnTo>
                  <a:lnTo>
                    <a:pt x="374" y="808"/>
                  </a:lnTo>
                  <a:lnTo>
                    <a:pt x="374" y="829"/>
                  </a:lnTo>
                  <a:lnTo>
                    <a:pt x="370" y="852"/>
                  </a:lnTo>
                  <a:lnTo>
                    <a:pt x="369" y="872"/>
                  </a:lnTo>
                  <a:lnTo>
                    <a:pt x="365" y="895"/>
                  </a:lnTo>
                  <a:lnTo>
                    <a:pt x="363" y="916"/>
                  </a:lnTo>
                  <a:lnTo>
                    <a:pt x="357" y="937"/>
                  </a:lnTo>
                  <a:lnTo>
                    <a:pt x="355" y="960"/>
                  </a:lnTo>
                  <a:lnTo>
                    <a:pt x="351" y="979"/>
                  </a:lnTo>
                  <a:lnTo>
                    <a:pt x="350" y="1002"/>
                  </a:lnTo>
                  <a:lnTo>
                    <a:pt x="344" y="1021"/>
                  </a:lnTo>
                  <a:lnTo>
                    <a:pt x="342" y="1044"/>
                  </a:lnTo>
                  <a:lnTo>
                    <a:pt x="338" y="1064"/>
                  </a:lnTo>
                  <a:lnTo>
                    <a:pt x="336" y="1087"/>
                  </a:lnTo>
                  <a:lnTo>
                    <a:pt x="332" y="1106"/>
                  </a:lnTo>
                  <a:lnTo>
                    <a:pt x="331" y="1129"/>
                  </a:lnTo>
                  <a:lnTo>
                    <a:pt x="329" y="1150"/>
                  </a:lnTo>
                  <a:lnTo>
                    <a:pt x="327" y="1173"/>
                  </a:lnTo>
                  <a:lnTo>
                    <a:pt x="323" y="1194"/>
                  </a:lnTo>
                  <a:lnTo>
                    <a:pt x="321" y="1216"/>
                  </a:lnTo>
                  <a:lnTo>
                    <a:pt x="317" y="1237"/>
                  </a:lnTo>
                  <a:lnTo>
                    <a:pt x="315" y="1260"/>
                  </a:lnTo>
                  <a:lnTo>
                    <a:pt x="310" y="1279"/>
                  </a:lnTo>
                  <a:lnTo>
                    <a:pt x="308" y="1302"/>
                  </a:lnTo>
                  <a:lnTo>
                    <a:pt x="304" y="1321"/>
                  </a:lnTo>
                  <a:lnTo>
                    <a:pt x="302" y="1344"/>
                  </a:lnTo>
                  <a:lnTo>
                    <a:pt x="296" y="1363"/>
                  </a:lnTo>
                  <a:lnTo>
                    <a:pt x="294" y="1386"/>
                  </a:lnTo>
                  <a:lnTo>
                    <a:pt x="291" y="1407"/>
                  </a:lnTo>
                  <a:lnTo>
                    <a:pt x="289" y="1429"/>
                  </a:lnTo>
                  <a:lnTo>
                    <a:pt x="287" y="1448"/>
                  </a:lnTo>
                  <a:lnTo>
                    <a:pt x="285" y="1471"/>
                  </a:lnTo>
                  <a:lnTo>
                    <a:pt x="281" y="1492"/>
                  </a:lnTo>
                  <a:lnTo>
                    <a:pt x="279" y="1515"/>
                  </a:lnTo>
                  <a:lnTo>
                    <a:pt x="275" y="1536"/>
                  </a:lnTo>
                  <a:lnTo>
                    <a:pt x="274" y="1559"/>
                  </a:lnTo>
                  <a:lnTo>
                    <a:pt x="270" y="1580"/>
                  </a:lnTo>
                  <a:lnTo>
                    <a:pt x="268" y="1602"/>
                  </a:lnTo>
                  <a:lnTo>
                    <a:pt x="268" y="1602"/>
                  </a:lnTo>
                  <a:close/>
                </a:path>
              </a:pathLst>
            </a:custGeom>
            <a:solidFill>
              <a:srgbClr val="c00000"/>
            </a:solidFill>
            <a:ln w="0">
              <a:noFill/>
            </a:ln>
          </p:spPr>
          <p:style>
            <a:lnRef idx="0"/>
            <a:fillRef idx="0"/>
            <a:effectRef idx="0"/>
            <a:fontRef idx="minor"/>
          </p:style>
        </p:sp>
        <p:sp>
          <p:nvSpPr>
            <p:cNvPr id="272" name="Freeform 22"/>
            <p:cNvSpPr/>
            <p:nvPr/>
          </p:nvSpPr>
          <p:spPr>
            <a:xfrm>
              <a:off x="5638680" y="3993480"/>
              <a:ext cx="51840" cy="53640"/>
            </a:xfrm>
            <a:custGeom>
              <a:avLst/>
              <a:gdLst/>
              <a:ahLst/>
              <a:rect l="l" t="t" r="r" b="b"/>
              <a:pathLst>
                <a:path w="446" h="466">
                  <a:moveTo>
                    <a:pt x="222" y="2"/>
                  </a:moveTo>
                  <a:lnTo>
                    <a:pt x="231" y="0"/>
                  </a:lnTo>
                  <a:lnTo>
                    <a:pt x="243" y="0"/>
                  </a:lnTo>
                  <a:lnTo>
                    <a:pt x="254" y="2"/>
                  </a:lnTo>
                  <a:lnTo>
                    <a:pt x="264" y="4"/>
                  </a:lnTo>
                  <a:lnTo>
                    <a:pt x="273" y="4"/>
                  </a:lnTo>
                  <a:lnTo>
                    <a:pt x="285" y="8"/>
                  </a:lnTo>
                  <a:lnTo>
                    <a:pt x="296" y="10"/>
                  </a:lnTo>
                  <a:lnTo>
                    <a:pt x="306" y="15"/>
                  </a:lnTo>
                  <a:lnTo>
                    <a:pt x="315" y="19"/>
                  </a:lnTo>
                  <a:lnTo>
                    <a:pt x="325" y="25"/>
                  </a:lnTo>
                  <a:lnTo>
                    <a:pt x="334" y="30"/>
                  </a:lnTo>
                  <a:lnTo>
                    <a:pt x="344" y="38"/>
                  </a:lnTo>
                  <a:lnTo>
                    <a:pt x="349" y="44"/>
                  </a:lnTo>
                  <a:lnTo>
                    <a:pt x="359" y="49"/>
                  </a:lnTo>
                  <a:lnTo>
                    <a:pt x="368" y="57"/>
                  </a:lnTo>
                  <a:lnTo>
                    <a:pt x="378" y="65"/>
                  </a:lnTo>
                  <a:lnTo>
                    <a:pt x="383" y="70"/>
                  </a:lnTo>
                  <a:lnTo>
                    <a:pt x="389" y="80"/>
                  </a:lnTo>
                  <a:lnTo>
                    <a:pt x="397" y="87"/>
                  </a:lnTo>
                  <a:lnTo>
                    <a:pt x="404" y="97"/>
                  </a:lnTo>
                  <a:lnTo>
                    <a:pt x="410" y="106"/>
                  </a:lnTo>
                  <a:lnTo>
                    <a:pt x="416" y="116"/>
                  </a:lnTo>
                  <a:lnTo>
                    <a:pt x="422" y="127"/>
                  </a:lnTo>
                  <a:lnTo>
                    <a:pt x="427" y="139"/>
                  </a:lnTo>
                  <a:lnTo>
                    <a:pt x="431" y="148"/>
                  </a:lnTo>
                  <a:lnTo>
                    <a:pt x="433" y="160"/>
                  </a:lnTo>
                  <a:lnTo>
                    <a:pt x="437" y="171"/>
                  </a:lnTo>
                  <a:lnTo>
                    <a:pt x="441" y="182"/>
                  </a:lnTo>
                  <a:lnTo>
                    <a:pt x="442" y="192"/>
                  </a:lnTo>
                  <a:lnTo>
                    <a:pt x="444" y="205"/>
                  </a:lnTo>
                  <a:lnTo>
                    <a:pt x="444" y="219"/>
                  </a:lnTo>
                  <a:lnTo>
                    <a:pt x="446" y="232"/>
                  </a:lnTo>
                  <a:lnTo>
                    <a:pt x="444" y="243"/>
                  </a:lnTo>
                  <a:lnTo>
                    <a:pt x="444" y="255"/>
                  </a:lnTo>
                  <a:lnTo>
                    <a:pt x="442" y="266"/>
                  </a:lnTo>
                  <a:lnTo>
                    <a:pt x="441" y="276"/>
                  </a:lnTo>
                  <a:lnTo>
                    <a:pt x="437" y="287"/>
                  </a:lnTo>
                  <a:lnTo>
                    <a:pt x="433" y="298"/>
                  </a:lnTo>
                  <a:lnTo>
                    <a:pt x="431" y="310"/>
                  </a:lnTo>
                  <a:lnTo>
                    <a:pt x="429" y="319"/>
                  </a:lnTo>
                  <a:lnTo>
                    <a:pt x="423" y="329"/>
                  </a:lnTo>
                  <a:lnTo>
                    <a:pt x="418" y="338"/>
                  </a:lnTo>
                  <a:lnTo>
                    <a:pt x="412" y="348"/>
                  </a:lnTo>
                  <a:lnTo>
                    <a:pt x="406" y="359"/>
                  </a:lnTo>
                  <a:lnTo>
                    <a:pt x="399" y="367"/>
                  </a:lnTo>
                  <a:lnTo>
                    <a:pt x="393" y="376"/>
                  </a:lnTo>
                  <a:lnTo>
                    <a:pt x="387" y="386"/>
                  </a:lnTo>
                  <a:lnTo>
                    <a:pt x="382" y="395"/>
                  </a:lnTo>
                  <a:lnTo>
                    <a:pt x="372" y="403"/>
                  </a:lnTo>
                  <a:lnTo>
                    <a:pt x="363" y="409"/>
                  </a:lnTo>
                  <a:lnTo>
                    <a:pt x="353" y="414"/>
                  </a:lnTo>
                  <a:lnTo>
                    <a:pt x="347" y="422"/>
                  </a:lnTo>
                  <a:lnTo>
                    <a:pt x="336" y="428"/>
                  </a:lnTo>
                  <a:lnTo>
                    <a:pt x="326" y="433"/>
                  </a:lnTo>
                  <a:lnTo>
                    <a:pt x="317" y="439"/>
                  </a:lnTo>
                  <a:lnTo>
                    <a:pt x="307" y="447"/>
                  </a:lnTo>
                  <a:lnTo>
                    <a:pt x="298" y="449"/>
                  </a:lnTo>
                  <a:lnTo>
                    <a:pt x="287" y="452"/>
                  </a:lnTo>
                  <a:lnTo>
                    <a:pt x="275" y="456"/>
                  </a:lnTo>
                  <a:lnTo>
                    <a:pt x="264" y="460"/>
                  </a:lnTo>
                  <a:lnTo>
                    <a:pt x="254" y="462"/>
                  </a:lnTo>
                  <a:lnTo>
                    <a:pt x="243" y="464"/>
                  </a:lnTo>
                  <a:lnTo>
                    <a:pt x="231" y="464"/>
                  </a:lnTo>
                  <a:lnTo>
                    <a:pt x="222" y="466"/>
                  </a:lnTo>
                  <a:lnTo>
                    <a:pt x="211" y="464"/>
                  </a:lnTo>
                  <a:lnTo>
                    <a:pt x="197" y="464"/>
                  </a:lnTo>
                  <a:lnTo>
                    <a:pt x="186" y="462"/>
                  </a:lnTo>
                  <a:lnTo>
                    <a:pt x="176" y="460"/>
                  </a:lnTo>
                  <a:lnTo>
                    <a:pt x="165" y="456"/>
                  </a:lnTo>
                  <a:lnTo>
                    <a:pt x="154" y="452"/>
                  </a:lnTo>
                  <a:lnTo>
                    <a:pt x="142" y="449"/>
                  </a:lnTo>
                  <a:lnTo>
                    <a:pt x="135" y="447"/>
                  </a:lnTo>
                  <a:lnTo>
                    <a:pt x="123" y="439"/>
                  </a:lnTo>
                  <a:lnTo>
                    <a:pt x="112" y="433"/>
                  </a:lnTo>
                  <a:lnTo>
                    <a:pt x="102" y="428"/>
                  </a:lnTo>
                  <a:lnTo>
                    <a:pt x="97" y="422"/>
                  </a:lnTo>
                  <a:lnTo>
                    <a:pt x="85" y="414"/>
                  </a:lnTo>
                  <a:lnTo>
                    <a:pt x="78" y="409"/>
                  </a:lnTo>
                  <a:lnTo>
                    <a:pt x="68" y="403"/>
                  </a:lnTo>
                  <a:lnTo>
                    <a:pt x="62" y="395"/>
                  </a:lnTo>
                  <a:lnTo>
                    <a:pt x="53" y="386"/>
                  </a:lnTo>
                  <a:lnTo>
                    <a:pt x="47" y="376"/>
                  </a:lnTo>
                  <a:lnTo>
                    <a:pt x="41" y="367"/>
                  </a:lnTo>
                  <a:lnTo>
                    <a:pt x="36" y="359"/>
                  </a:lnTo>
                  <a:lnTo>
                    <a:pt x="28" y="348"/>
                  </a:lnTo>
                  <a:lnTo>
                    <a:pt x="22" y="338"/>
                  </a:lnTo>
                  <a:lnTo>
                    <a:pt x="19" y="329"/>
                  </a:lnTo>
                  <a:lnTo>
                    <a:pt x="15" y="319"/>
                  </a:lnTo>
                  <a:lnTo>
                    <a:pt x="11" y="310"/>
                  </a:lnTo>
                  <a:lnTo>
                    <a:pt x="7" y="298"/>
                  </a:lnTo>
                  <a:lnTo>
                    <a:pt x="3" y="287"/>
                  </a:lnTo>
                  <a:lnTo>
                    <a:pt x="3" y="276"/>
                  </a:lnTo>
                  <a:lnTo>
                    <a:pt x="0" y="266"/>
                  </a:lnTo>
                  <a:lnTo>
                    <a:pt x="0" y="255"/>
                  </a:lnTo>
                  <a:lnTo>
                    <a:pt x="0" y="243"/>
                  </a:lnTo>
                  <a:lnTo>
                    <a:pt x="0" y="232"/>
                  </a:lnTo>
                  <a:lnTo>
                    <a:pt x="0" y="219"/>
                  </a:lnTo>
                  <a:lnTo>
                    <a:pt x="0" y="205"/>
                  </a:lnTo>
                  <a:lnTo>
                    <a:pt x="0" y="192"/>
                  </a:lnTo>
                  <a:lnTo>
                    <a:pt x="3" y="182"/>
                  </a:lnTo>
                  <a:lnTo>
                    <a:pt x="3" y="171"/>
                  </a:lnTo>
                  <a:lnTo>
                    <a:pt x="7" y="160"/>
                  </a:lnTo>
                  <a:lnTo>
                    <a:pt x="11" y="148"/>
                  </a:lnTo>
                  <a:lnTo>
                    <a:pt x="15" y="139"/>
                  </a:lnTo>
                  <a:lnTo>
                    <a:pt x="19" y="127"/>
                  </a:lnTo>
                  <a:lnTo>
                    <a:pt x="24" y="116"/>
                  </a:lnTo>
                  <a:lnTo>
                    <a:pt x="30" y="106"/>
                  </a:lnTo>
                  <a:lnTo>
                    <a:pt x="38" y="97"/>
                  </a:lnTo>
                  <a:lnTo>
                    <a:pt x="43" y="87"/>
                  </a:lnTo>
                  <a:lnTo>
                    <a:pt x="49" y="80"/>
                  </a:lnTo>
                  <a:lnTo>
                    <a:pt x="55" y="70"/>
                  </a:lnTo>
                  <a:lnTo>
                    <a:pt x="64" y="65"/>
                  </a:lnTo>
                  <a:lnTo>
                    <a:pt x="70" y="57"/>
                  </a:lnTo>
                  <a:lnTo>
                    <a:pt x="79" y="49"/>
                  </a:lnTo>
                  <a:lnTo>
                    <a:pt x="87" y="44"/>
                  </a:lnTo>
                  <a:lnTo>
                    <a:pt x="97" y="38"/>
                  </a:lnTo>
                  <a:lnTo>
                    <a:pt x="104" y="30"/>
                  </a:lnTo>
                  <a:lnTo>
                    <a:pt x="114" y="25"/>
                  </a:lnTo>
                  <a:lnTo>
                    <a:pt x="125" y="19"/>
                  </a:lnTo>
                  <a:lnTo>
                    <a:pt x="136" y="15"/>
                  </a:lnTo>
                  <a:lnTo>
                    <a:pt x="144" y="10"/>
                  </a:lnTo>
                  <a:lnTo>
                    <a:pt x="154" y="8"/>
                  </a:lnTo>
                  <a:lnTo>
                    <a:pt x="165" y="4"/>
                  </a:lnTo>
                  <a:lnTo>
                    <a:pt x="176" y="4"/>
                  </a:lnTo>
                  <a:lnTo>
                    <a:pt x="186" y="2"/>
                  </a:lnTo>
                  <a:lnTo>
                    <a:pt x="199" y="0"/>
                  </a:lnTo>
                  <a:lnTo>
                    <a:pt x="211" y="0"/>
                  </a:lnTo>
                  <a:lnTo>
                    <a:pt x="222" y="2"/>
                  </a:lnTo>
                  <a:lnTo>
                    <a:pt x="222" y="2"/>
                  </a:lnTo>
                  <a:close/>
                </a:path>
              </a:pathLst>
            </a:custGeom>
            <a:solidFill>
              <a:srgbClr val="c00000"/>
            </a:solidFill>
            <a:ln w="0">
              <a:noFill/>
            </a:ln>
          </p:spPr>
          <p:style>
            <a:lnRef idx="0"/>
            <a:fillRef idx="0"/>
            <a:effectRef idx="0"/>
            <a:fontRef idx="minor"/>
          </p:style>
        </p:sp>
      </p:grpSp>
      <p:grpSp>
        <p:nvGrpSpPr>
          <p:cNvPr id="273" name="Grup 6"/>
          <p:cNvGrpSpPr/>
          <p:nvPr/>
        </p:nvGrpSpPr>
        <p:grpSpPr>
          <a:xfrm>
            <a:off x="0" y="-2880"/>
            <a:ext cx="9143640" cy="815400"/>
            <a:chOff x="0" y="-2880"/>
            <a:chExt cx="9143640" cy="815400"/>
          </a:xfrm>
        </p:grpSpPr>
        <p:sp>
          <p:nvSpPr>
            <p:cNvPr id="274" name="Başlık 1"/>
            <p:cNvSpPr/>
            <p:nvPr/>
          </p:nvSpPr>
          <p:spPr>
            <a:xfrm>
              <a:off x="0" y="279360"/>
              <a:ext cx="9143640" cy="533160"/>
            </a:xfrm>
            <a:prstGeom prst="rect">
              <a:avLst/>
            </a:prstGeom>
            <a:solidFill>
              <a:schemeClr val="tx2">
                <a:lumMod val="75000"/>
              </a:schemeClr>
            </a:solidFill>
            <a:ln w="0">
              <a:noFill/>
            </a:ln>
          </p:spPr>
          <p:style>
            <a:lnRef idx="0"/>
            <a:fillRef idx="0"/>
            <a:effectRef idx="0"/>
            <a:fontRef idx="minor"/>
          </p:style>
          <p:txBody>
            <a:bodyPr anchor="ctr">
              <a:normAutofit fontScale="94000"/>
            </a:bodyPr>
            <a:p>
              <a:pPr algn="ctr">
                <a:lnSpc>
                  <a:spcPct val="100000"/>
                </a:lnSpc>
                <a:buNone/>
              </a:pPr>
              <a:r>
                <a:rPr b="1" lang="tr-TR" sz="2800" spc="49" strike="noStrike">
                  <a:solidFill>
                    <a:srgbClr val="ffffff">
                      <a:alpha val="95000"/>
                    </a:srgbClr>
                  </a:solidFill>
                  <a:latin typeface="Trebuchet MS"/>
                </a:rPr>
                <a:t>Paket (package) Tanımlama ve Import Deyimi</a:t>
              </a:r>
              <a:endParaRPr b="0" lang="en-US" sz="2800" spc="-1" strike="noStrike">
                <a:latin typeface="Arial"/>
              </a:endParaRPr>
            </a:p>
          </p:txBody>
        </p:sp>
        <p:grpSp>
          <p:nvGrpSpPr>
            <p:cNvPr id="275" name="Grup 9"/>
            <p:cNvGrpSpPr/>
            <p:nvPr/>
          </p:nvGrpSpPr>
          <p:grpSpPr>
            <a:xfrm>
              <a:off x="0" y="0"/>
              <a:ext cx="9143640" cy="276480"/>
              <a:chOff x="0" y="0"/>
              <a:chExt cx="9143640" cy="276480"/>
            </a:xfrm>
          </p:grpSpPr>
          <p:sp>
            <p:nvSpPr>
              <p:cNvPr id="276" name="Dikdörtgen 14"/>
              <p:cNvSpPr/>
              <p:nvPr/>
            </p:nvSpPr>
            <p:spPr>
              <a:xfrm>
                <a:off x="0" y="0"/>
                <a:ext cx="9143640" cy="276480"/>
              </a:xfrm>
              <a:prstGeom prst="rect">
                <a:avLst/>
              </a:prstGeom>
              <a:solidFill>
                <a:srgbClr val="92d050"/>
              </a:solidFill>
              <a:ln w="25400">
                <a:noFill/>
              </a:ln>
            </p:spPr>
            <p:style>
              <a:lnRef idx="0"/>
              <a:fillRef idx="0"/>
              <a:effectRef idx="0"/>
              <a:fontRef idx="minor"/>
            </p:style>
          </p:sp>
          <p:grpSp>
            <p:nvGrpSpPr>
              <p:cNvPr id="277" name="Group 9"/>
              <p:cNvGrpSpPr/>
              <p:nvPr/>
            </p:nvGrpSpPr>
            <p:grpSpPr>
              <a:xfrm>
                <a:off x="24840" y="10800"/>
                <a:ext cx="933840" cy="234360"/>
                <a:chOff x="24840" y="10800"/>
                <a:chExt cx="933840" cy="234360"/>
              </a:xfrm>
            </p:grpSpPr>
            <p:sp>
              <p:nvSpPr>
                <p:cNvPr id="278" name="AutoShape 8"/>
                <p:cNvSpPr/>
                <p:nvPr/>
              </p:nvSpPr>
              <p:spPr>
                <a:xfrm>
                  <a:off x="600480" y="10800"/>
                  <a:ext cx="358200" cy="218520"/>
                </a:xfrm>
                <a:prstGeom prst="rect">
                  <a:avLst/>
                </a:prstGeom>
                <a:noFill/>
                <a:ln w="0">
                  <a:noFill/>
                </a:ln>
              </p:spPr>
              <p:style>
                <a:lnRef idx="0"/>
                <a:fillRef idx="0"/>
                <a:effectRef idx="0"/>
                <a:fontRef idx="minor"/>
              </p:style>
            </p:sp>
            <p:sp>
              <p:nvSpPr>
                <p:cNvPr id="279" name="Freeform 10"/>
                <p:cNvSpPr/>
                <p:nvPr/>
              </p:nvSpPr>
              <p:spPr>
                <a:xfrm>
                  <a:off x="24840" y="32040"/>
                  <a:ext cx="356040" cy="21312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280" name="Metin kutusu 13"/>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1400" spc="-1" strike="noStrike">
                  <a:solidFill>
                    <a:srgbClr val="ffffff"/>
                  </a:solidFill>
                  <a:latin typeface="Trebuchet MS"/>
                </a:rPr>
                <a:t>Java da paket ve metot tanımlamaları nasıl yapılır,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Dikdörtgen 3"/>
          <p:cNvSpPr/>
          <p:nvPr/>
        </p:nvSpPr>
        <p:spPr>
          <a:xfrm>
            <a:off x="144360" y="808560"/>
            <a:ext cx="8856720" cy="10630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tr-TR" sz="1600" spc="-1" strike="noStrike">
                <a:solidFill>
                  <a:srgbClr val="000000"/>
                </a:solidFill>
                <a:latin typeface="Times New Roman"/>
              </a:rPr>
              <a:t>Kullanıcı tanımlı paketler: </a:t>
            </a:r>
            <a:r>
              <a:rPr b="0" lang="tr-TR" sz="1600" spc="-1" strike="noStrike">
                <a:solidFill>
                  <a:srgbClr val="000000"/>
                </a:solidFill>
                <a:latin typeface="Times New Roman"/>
              </a:rPr>
              <a:t>Bizde istersek kendi paketimizi oluşturabilir, birbiri ile ilişkili java uzantılı dosyalarımızı ortak paket veya klasör altında toplayabiliriz. Yazdığımız program veya programlar bir paket altında toplamak için programın en başında ‘package’ deyimini aşağıdaki gibi kullanmamız gerekir.</a:t>
            </a:r>
            <a:r>
              <a:rPr b="0" lang="tr-TR" sz="1600" spc="-1" strike="noStrike">
                <a:solidFill>
                  <a:srgbClr val="000000"/>
                </a:solidFill>
                <a:latin typeface="Times New Roman"/>
              </a:rPr>
              <a:t>	</a:t>
            </a:r>
            <a:r>
              <a:rPr b="1" lang="tr-TR" sz="1400" spc="-1" strike="noStrike">
                <a:solidFill>
                  <a:srgbClr val="ff0000"/>
                </a:solidFill>
                <a:latin typeface="Courier New"/>
              </a:rPr>
              <a:t>package</a:t>
            </a:r>
            <a:r>
              <a:rPr b="0" lang="tr-TR" sz="1400" spc="-1" strike="noStrike">
                <a:solidFill>
                  <a:srgbClr val="ff0000"/>
                </a:solidFill>
                <a:latin typeface="Courier New"/>
              </a:rPr>
              <a:t> paketadi;</a:t>
            </a:r>
            <a:endParaRPr b="0" lang="en-US" sz="1400" spc="-1" strike="noStrike">
              <a:latin typeface="Arial"/>
            </a:endParaRPr>
          </a:p>
        </p:txBody>
      </p:sp>
      <p:sp>
        <p:nvSpPr>
          <p:cNvPr id="282" name="Dikdörtgen 1"/>
          <p:cNvSpPr/>
          <p:nvPr/>
        </p:nvSpPr>
        <p:spPr>
          <a:xfrm>
            <a:off x="205200" y="1842480"/>
            <a:ext cx="8795520" cy="1461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800" spc="-1" strike="noStrike">
                <a:solidFill>
                  <a:srgbClr val="000000"/>
                </a:solidFill>
                <a:latin typeface="Times New Roman"/>
              </a:rPr>
              <a:t>Paket tanımlamalarını kod satırında değil de sınıf (class) tanımlaması yapılırken de aşağıdaki gibi yapabiliriz. JCreator ve Eclipse editörleri ile paket tanımlamalarını ilk başta sınıfı (class) tanımlaması yapılırken aşağıdaki gibi yapabiliriz.</a:t>
            </a:r>
            <a:endParaRPr b="0" lang="en-US" sz="1800" spc="-1" strike="noStrike">
              <a:latin typeface="Arial"/>
            </a:endParaRPr>
          </a:p>
          <a:p>
            <a:pPr>
              <a:lnSpc>
                <a:spcPct val="100000"/>
              </a:lnSpc>
              <a:buNone/>
            </a:pPr>
            <a:r>
              <a:rPr b="0" lang="tr-TR" sz="1800" spc="-1" strike="noStrike">
                <a:solidFill>
                  <a:srgbClr val="000000"/>
                </a:solidFill>
                <a:latin typeface="Times New Roman"/>
              </a:rPr>
              <a:t>Proje klasörü üzerinde iken “</a:t>
            </a:r>
            <a:r>
              <a:rPr b="1" lang="tr-TR" sz="1800" spc="-1" strike="noStrike">
                <a:solidFill>
                  <a:srgbClr val="c00000"/>
                </a:solidFill>
                <a:latin typeface="Times New Roman"/>
              </a:rPr>
              <a:t>Sağ tuş -- &gt; New -- &gt; Class</a:t>
            </a:r>
            <a:r>
              <a:rPr b="0" lang="tr-TR" sz="1800" spc="-1" strike="noStrike">
                <a:solidFill>
                  <a:srgbClr val="000000"/>
                </a:solidFill>
                <a:latin typeface="Times New Roman"/>
              </a:rPr>
              <a:t>” seçeneklerinden sonra “</a:t>
            </a:r>
            <a:r>
              <a:rPr b="1" lang="tr-TR" sz="1800" spc="-1" strike="noStrike">
                <a:solidFill>
                  <a:srgbClr val="c00000"/>
                </a:solidFill>
                <a:latin typeface="Times New Roman"/>
              </a:rPr>
              <a:t>Package”</a:t>
            </a:r>
            <a:r>
              <a:rPr b="0" lang="tr-TR" sz="1800" spc="-1" strike="noStrike">
                <a:solidFill>
                  <a:srgbClr val="000000"/>
                </a:solidFill>
                <a:latin typeface="Times New Roman"/>
              </a:rPr>
              <a:t> kısmına</a:t>
            </a:r>
            <a:r>
              <a:rPr b="1" lang="tr-TR" sz="1800" spc="-1" strike="noStrike">
                <a:solidFill>
                  <a:srgbClr val="000000"/>
                </a:solidFill>
                <a:latin typeface="Times New Roman"/>
              </a:rPr>
              <a:t> paket adını</a:t>
            </a:r>
            <a:r>
              <a:rPr b="0" lang="tr-TR" sz="1800" spc="-1" strike="noStrike">
                <a:solidFill>
                  <a:srgbClr val="000000"/>
                </a:solidFill>
                <a:latin typeface="Times New Roman"/>
              </a:rPr>
              <a:t>, “</a:t>
            </a:r>
            <a:r>
              <a:rPr b="1" lang="tr-TR" sz="1800" spc="-1" strike="noStrike">
                <a:solidFill>
                  <a:srgbClr val="c00000"/>
                </a:solidFill>
                <a:latin typeface="Times New Roman"/>
              </a:rPr>
              <a:t>Name</a:t>
            </a:r>
            <a:r>
              <a:rPr b="0" lang="tr-TR" sz="1800" spc="-1" strike="noStrike">
                <a:solidFill>
                  <a:srgbClr val="000000"/>
                </a:solidFill>
                <a:latin typeface="Times New Roman"/>
              </a:rPr>
              <a:t>” kısmına </a:t>
            </a:r>
            <a:r>
              <a:rPr b="1" lang="tr-TR" sz="1800" spc="-1" strike="noStrike">
                <a:solidFill>
                  <a:srgbClr val="000000"/>
                </a:solidFill>
                <a:latin typeface="Times New Roman"/>
              </a:rPr>
              <a:t>class (sınıf) adını </a:t>
            </a:r>
            <a:r>
              <a:rPr b="0" lang="tr-TR" sz="1800" spc="-1" strike="noStrike">
                <a:solidFill>
                  <a:srgbClr val="000000"/>
                </a:solidFill>
                <a:latin typeface="Times New Roman"/>
              </a:rPr>
              <a:t>yazabiliriz.</a:t>
            </a:r>
            <a:endParaRPr b="0" lang="en-US" sz="1800" spc="-1" strike="noStrike">
              <a:latin typeface="Arial"/>
            </a:endParaRPr>
          </a:p>
        </p:txBody>
      </p:sp>
      <p:pic>
        <p:nvPicPr>
          <p:cNvPr id="283" name="Picture 2" descr="paket_1"/>
          <p:cNvPicPr/>
          <p:nvPr/>
        </p:nvPicPr>
        <p:blipFill>
          <a:blip r:embed="rId1"/>
          <a:stretch/>
        </p:blipFill>
        <p:spPr>
          <a:xfrm>
            <a:off x="190440" y="3319560"/>
            <a:ext cx="3967200" cy="3428640"/>
          </a:xfrm>
          <a:prstGeom prst="rect">
            <a:avLst/>
          </a:prstGeom>
          <a:ln w="0">
            <a:noFill/>
          </a:ln>
        </p:spPr>
      </p:pic>
      <p:pic>
        <p:nvPicPr>
          <p:cNvPr id="284" name="Picture 3" descr="paket_2"/>
          <p:cNvPicPr/>
          <p:nvPr/>
        </p:nvPicPr>
        <p:blipFill>
          <a:blip r:embed="rId2"/>
          <a:stretch/>
        </p:blipFill>
        <p:spPr>
          <a:xfrm>
            <a:off x="4716720" y="5053320"/>
            <a:ext cx="4142880" cy="1695240"/>
          </a:xfrm>
          <a:prstGeom prst="rect">
            <a:avLst/>
          </a:prstGeom>
          <a:ln w="0">
            <a:noFill/>
          </a:ln>
        </p:spPr>
      </p:pic>
      <p:sp>
        <p:nvSpPr>
          <p:cNvPr id="285" name="Satır Belirtme Çizgisi 1 2"/>
          <p:cNvSpPr/>
          <p:nvPr/>
        </p:nvSpPr>
        <p:spPr>
          <a:xfrm>
            <a:off x="4815000" y="3501000"/>
            <a:ext cx="3946320" cy="1233720"/>
          </a:xfrm>
          <a:prstGeom prst="borderCallout1">
            <a:avLst>
              <a:gd name="adj1" fmla="val 9054"/>
              <a:gd name="adj2" fmla="val 329"/>
              <a:gd name="adj3" fmla="val 82027"/>
              <a:gd name="adj4" fmla="val -53707"/>
            </a:avLst>
          </a:prstGeom>
          <a:solidFill>
            <a:srgbClr val="ffffff"/>
          </a:solidFill>
          <a:ln>
            <a:solidFill>
              <a:srgbClr val="71b41d"/>
            </a:solidFill>
            <a:round/>
          </a:ln>
        </p:spPr>
        <p:style>
          <a:lnRef idx="2">
            <a:schemeClr val="accent3"/>
          </a:lnRef>
          <a:fillRef idx="1">
            <a:schemeClr val="lt1"/>
          </a:fillRef>
          <a:effectRef idx="0">
            <a:schemeClr val="accent3"/>
          </a:effectRef>
          <a:fontRef idx="minor"/>
        </p:style>
        <p:txBody>
          <a:bodyPr lIns="90000" rIns="90000" tIns="45000" bIns="45000" anchor="ctr">
            <a:noAutofit/>
          </a:bodyPr>
          <a:p>
            <a:pPr algn="just">
              <a:lnSpc>
                <a:spcPct val="100000"/>
              </a:lnSpc>
              <a:buNone/>
            </a:pPr>
            <a:r>
              <a:rPr b="0" lang="tr-TR" sz="1400" spc="-1" strike="noStrike">
                <a:solidFill>
                  <a:srgbClr val="000000"/>
                </a:solidFill>
                <a:latin typeface="Times New Roman"/>
              </a:rPr>
              <a:t>Burada paket adı olarak </a:t>
            </a:r>
            <a:r>
              <a:rPr b="1" lang="tr-TR" sz="1400" spc="-1" strike="noStrike">
                <a:solidFill>
                  <a:srgbClr val="000000"/>
                </a:solidFill>
                <a:latin typeface="Times New Roman"/>
              </a:rPr>
              <a:t>«paketim» </a:t>
            </a:r>
            <a:r>
              <a:rPr b="0" lang="tr-TR" sz="1400" spc="-1" strike="noStrike">
                <a:solidFill>
                  <a:srgbClr val="000000"/>
                </a:solidFill>
                <a:latin typeface="Times New Roman"/>
              </a:rPr>
              <a:t>, class adı olarak </a:t>
            </a:r>
            <a:r>
              <a:rPr b="1" lang="tr-TR" sz="1400" spc="-1" strike="noStrike">
                <a:solidFill>
                  <a:srgbClr val="000000"/>
                </a:solidFill>
                <a:latin typeface="Times New Roman"/>
              </a:rPr>
              <a:t>«deneme» </a:t>
            </a:r>
            <a:r>
              <a:rPr b="0" lang="tr-TR" sz="1400" spc="-1" strike="noStrike">
                <a:solidFill>
                  <a:srgbClr val="000000"/>
                </a:solidFill>
                <a:latin typeface="Times New Roman"/>
              </a:rPr>
              <a:t>girildiğine dikkat ediniz.  Paket oluşturduktan sonra kod satırının en başında </a:t>
            </a:r>
            <a:r>
              <a:rPr b="1" lang="tr-TR" sz="1400" spc="-1" strike="noStrike">
                <a:solidFill>
                  <a:srgbClr val="000000"/>
                </a:solidFill>
                <a:latin typeface="Times New Roman"/>
              </a:rPr>
              <a:t>“package  </a:t>
            </a:r>
            <a:r>
              <a:rPr b="0" lang="tr-TR" sz="1400" spc="-1" strike="noStrike">
                <a:solidFill>
                  <a:srgbClr val="000000"/>
                </a:solidFill>
                <a:latin typeface="Times New Roman"/>
              </a:rPr>
              <a:t>paketim</a:t>
            </a:r>
            <a:r>
              <a:rPr b="1" lang="tr-TR" sz="1400" spc="-1" strike="noStrike">
                <a:solidFill>
                  <a:srgbClr val="000000"/>
                </a:solidFill>
                <a:latin typeface="Times New Roman"/>
              </a:rPr>
              <a:t>”</a:t>
            </a:r>
            <a:r>
              <a:rPr b="0" lang="tr-TR" sz="1400" spc="-1" strike="noStrike">
                <a:solidFill>
                  <a:srgbClr val="000000"/>
                </a:solidFill>
                <a:latin typeface="Times New Roman"/>
              </a:rPr>
              <a:t> ifadesinin yer aldığını görürüz.</a:t>
            </a:r>
            <a:endParaRPr b="0" lang="en-US" sz="1400" spc="-1" strike="noStrike">
              <a:latin typeface="Arial"/>
            </a:endParaRPr>
          </a:p>
          <a:p>
            <a:pPr algn="just">
              <a:lnSpc>
                <a:spcPct val="100000"/>
              </a:lnSpc>
              <a:buNone/>
            </a:pPr>
            <a:endParaRPr b="0" lang="en-US" sz="1600" spc="-1" strike="noStrike">
              <a:latin typeface="Arial"/>
            </a:endParaRPr>
          </a:p>
        </p:txBody>
      </p:sp>
      <p:grpSp>
        <p:nvGrpSpPr>
          <p:cNvPr id="286" name="Grup 7"/>
          <p:cNvGrpSpPr/>
          <p:nvPr/>
        </p:nvGrpSpPr>
        <p:grpSpPr>
          <a:xfrm>
            <a:off x="0" y="-2880"/>
            <a:ext cx="9143640" cy="815400"/>
            <a:chOff x="0" y="-2880"/>
            <a:chExt cx="9143640" cy="815400"/>
          </a:xfrm>
        </p:grpSpPr>
        <p:sp>
          <p:nvSpPr>
            <p:cNvPr id="287" name="Başlık 1"/>
            <p:cNvSpPr/>
            <p:nvPr/>
          </p:nvSpPr>
          <p:spPr>
            <a:xfrm>
              <a:off x="0" y="279360"/>
              <a:ext cx="9143640" cy="533160"/>
            </a:xfrm>
            <a:prstGeom prst="rect">
              <a:avLst/>
            </a:prstGeom>
            <a:solidFill>
              <a:schemeClr val="tx2">
                <a:lumMod val="75000"/>
              </a:schemeClr>
            </a:solidFill>
            <a:ln w="0">
              <a:noFill/>
            </a:ln>
          </p:spPr>
          <p:style>
            <a:lnRef idx="0"/>
            <a:fillRef idx="0"/>
            <a:effectRef idx="0"/>
            <a:fontRef idx="minor"/>
          </p:style>
          <p:txBody>
            <a:bodyPr anchor="ctr">
              <a:normAutofit/>
            </a:bodyPr>
            <a:p>
              <a:pPr algn="ctr">
                <a:lnSpc>
                  <a:spcPct val="100000"/>
                </a:lnSpc>
                <a:buNone/>
              </a:pPr>
              <a:r>
                <a:rPr b="1" lang="tr-TR" sz="2800" spc="49" strike="noStrike">
                  <a:solidFill>
                    <a:srgbClr val="ffffff">
                      <a:alpha val="95000"/>
                    </a:srgbClr>
                  </a:solidFill>
                  <a:latin typeface="Trebuchet MS"/>
                </a:rPr>
                <a:t>Dosyalarımız paket altında toplamak</a:t>
              </a:r>
              <a:endParaRPr b="0" lang="en-US" sz="2800" spc="-1" strike="noStrike">
                <a:latin typeface="Arial"/>
              </a:endParaRPr>
            </a:p>
          </p:txBody>
        </p:sp>
        <p:grpSp>
          <p:nvGrpSpPr>
            <p:cNvPr id="288" name="Grup 10"/>
            <p:cNvGrpSpPr/>
            <p:nvPr/>
          </p:nvGrpSpPr>
          <p:grpSpPr>
            <a:xfrm>
              <a:off x="0" y="0"/>
              <a:ext cx="9143640" cy="276480"/>
              <a:chOff x="0" y="0"/>
              <a:chExt cx="9143640" cy="276480"/>
            </a:xfrm>
          </p:grpSpPr>
          <p:sp>
            <p:nvSpPr>
              <p:cNvPr id="289" name="Dikdörtgen 12"/>
              <p:cNvSpPr/>
              <p:nvPr/>
            </p:nvSpPr>
            <p:spPr>
              <a:xfrm>
                <a:off x="0" y="0"/>
                <a:ext cx="9143640" cy="276480"/>
              </a:xfrm>
              <a:prstGeom prst="rect">
                <a:avLst/>
              </a:prstGeom>
              <a:solidFill>
                <a:srgbClr val="92d050"/>
              </a:solidFill>
              <a:ln w="25400">
                <a:noFill/>
              </a:ln>
            </p:spPr>
            <p:style>
              <a:lnRef idx="0"/>
              <a:fillRef idx="0"/>
              <a:effectRef idx="0"/>
              <a:fontRef idx="minor"/>
            </p:style>
          </p:sp>
          <p:grpSp>
            <p:nvGrpSpPr>
              <p:cNvPr id="290" name="Group 9"/>
              <p:cNvGrpSpPr/>
              <p:nvPr/>
            </p:nvGrpSpPr>
            <p:grpSpPr>
              <a:xfrm>
                <a:off x="24840" y="10800"/>
                <a:ext cx="933840" cy="234360"/>
                <a:chOff x="24840" y="10800"/>
                <a:chExt cx="933840" cy="234360"/>
              </a:xfrm>
            </p:grpSpPr>
            <p:sp>
              <p:nvSpPr>
                <p:cNvPr id="291" name="AutoShape 8"/>
                <p:cNvSpPr/>
                <p:nvPr/>
              </p:nvSpPr>
              <p:spPr>
                <a:xfrm>
                  <a:off x="600480" y="10800"/>
                  <a:ext cx="358200" cy="218520"/>
                </a:xfrm>
                <a:prstGeom prst="rect">
                  <a:avLst/>
                </a:prstGeom>
                <a:noFill/>
                <a:ln w="0">
                  <a:noFill/>
                </a:ln>
              </p:spPr>
              <p:style>
                <a:lnRef idx="0"/>
                <a:fillRef idx="0"/>
                <a:effectRef idx="0"/>
                <a:fontRef idx="minor"/>
              </p:style>
            </p:sp>
            <p:sp>
              <p:nvSpPr>
                <p:cNvPr id="292" name="Freeform 10"/>
                <p:cNvSpPr/>
                <p:nvPr/>
              </p:nvSpPr>
              <p:spPr>
                <a:xfrm>
                  <a:off x="24840" y="32040"/>
                  <a:ext cx="356040" cy="21312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293" name="Metin kutusu 11"/>
            <p:cNvSpPr/>
            <p:nvPr/>
          </p:nvSpPr>
          <p:spPr>
            <a:xfrm>
              <a:off x="380880" y="-2880"/>
              <a:ext cx="7695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1400" spc="-1" strike="noStrike">
                  <a:solidFill>
                    <a:srgbClr val="ffffff"/>
                  </a:solidFill>
                  <a:latin typeface="Trebuchet MS"/>
                </a:rPr>
                <a:t>Java da paket ve metot tanımlamaları nasıl yapılır,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Dikdörtgen 3"/>
          <p:cNvSpPr/>
          <p:nvPr/>
        </p:nvSpPr>
        <p:spPr>
          <a:xfrm>
            <a:off x="323640" y="764640"/>
            <a:ext cx="8712720" cy="6210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800" spc="-1" strike="noStrike">
                <a:solidFill>
                  <a:srgbClr val="000000"/>
                </a:solidFill>
                <a:latin typeface="Times New Roman"/>
              </a:rPr>
              <a:t>Sınıf temelde aynı cins nesnelerden oluşan genel yapıya verilen bir  isimdir. Aynı zamanda sınıf, bir 'şeyin' soyut özellik ve davranışlarını tanımlar. </a:t>
            </a:r>
            <a:endParaRPr b="0" lang="en-US" sz="1800" spc="-1" strike="noStrike">
              <a:latin typeface="Arial"/>
            </a:endParaRPr>
          </a:p>
          <a:p>
            <a:pPr algn="just">
              <a:lnSpc>
                <a:spcPct val="100000"/>
              </a:lnSpc>
              <a:buNone/>
            </a:pPr>
            <a:r>
              <a:rPr b="0" lang="tr-TR" sz="1800" spc="-1" strike="noStrike">
                <a:solidFill>
                  <a:srgbClr val="000000"/>
                </a:solidFill>
                <a:latin typeface="Times New Roman"/>
              </a:rPr>
              <a:t>Örneğin 'Araba' sınıfının, tüm arabalarda ortak olarak görülen özellik (kapasite, renk, motor gücü vb), ve davranışları (çalışmak, durmak) içermesi beklenir. Özellikler (Properties) ile davranışları tanımlayan yöntemlere (metotlara) topluca </a:t>
            </a:r>
            <a:r>
              <a:rPr b="0" i="1" lang="tr-TR" sz="1800" spc="-1" strike="noStrike">
                <a:solidFill>
                  <a:srgbClr val="000000"/>
                </a:solidFill>
                <a:latin typeface="Times New Roman"/>
              </a:rPr>
              <a:t>sınıf üyeleri</a:t>
            </a:r>
            <a:r>
              <a:rPr b="0" lang="tr-TR" sz="1800" spc="-1" strike="noStrike">
                <a:solidFill>
                  <a:srgbClr val="000000"/>
                </a:solidFill>
                <a:latin typeface="Times New Roman"/>
              </a:rPr>
              <a:t> (</a:t>
            </a:r>
            <a:r>
              <a:rPr b="1" lang="tr-TR" sz="1800" spc="-1" strike="noStrike">
                <a:solidFill>
                  <a:srgbClr val="000000"/>
                </a:solidFill>
                <a:latin typeface="Times New Roman"/>
              </a:rPr>
              <a:t>class members</a:t>
            </a:r>
            <a:r>
              <a:rPr b="0" lang="tr-TR" sz="1800" spc="-1" strike="noStrike">
                <a:solidFill>
                  <a:srgbClr val="000000"/>
                </a:solidFill>
                <a:latin typeface="Times New Roman"/>
              </a:rPr>
              <a:t>) denir. </a:t>
            </a:r>
            <a:endParaRPr b="0" lang="en-US" sz="1800" spc="-1" strike="noStrike">
              <a:latin typeface="Arial"/>
            </a:endParaRPr>
          </a:p>
          <a:p>
            <a:pPr algn="just">
              <a:lnSpc>
                <a:spcPct val="100000"/>
              </a:lnSpc>
              <a:buNone/>
            </a:pPr>
            <a:r>
              <a:rPr b="0" lang="tr-TR" sz="1800" spc="-1" strike="noStrike">
                <a:solidFill>
                  <a:srgbClr val="000000"/>
                </a:solidFill>
                <a:latin typeface="Times New Roman"/>
              </a:rPr>
              <a:t>Sınıflar, nesne yönelimli programlamanın modülerliğini sağlayan en önemli öğeler konumundadırlar. Bir sınıf, </a:t>
            </a:r>
            <a:r>
              <a:rPr b="1" lang="tr-TR" sz="1800" spc="-1" strike="noStrike">
                <a:solidFill>
                  <a:srgbClr val="000000"/>
                </a:solidFill>
                <a:latin typeface="Times New Roman"/>
              </a:rPr>
              <a:t>class</a:t>
            </a:r>
            <a:r>
              <a:rPr b="0" lang="tr-TR" sz="1800" spc="-1" strike="noStrike">
                <a:solidFill>
                  <a:srgbClr val="000000"/>
                </a:solidFill>
                <a:latin typeface="Times New Roman"/>
              </a:rPr>
              <a:t> anahtar sözcüğü ile tanımlanır. </a:t>
            </a:r>
            <a:r>
              <a:rPr b="0" lang="tr-TR" sz="1800" spc="-1" strike="noStrike">
                <a:solidFill>
                  <a:srgbClr val="000000"/>
                </a:solidFill>
                <a:latin typeface="Trebuchet MS"/>
              </a:rPr>
              <a:t> </a:t>
            </a:r>
            <a:r>
              <a:rPr b="1" i="1" lang="tr-TR" sz="1800" spc="-1" strike="noStrike">
                <a:solidFill>
                  <a:srgbClr val="000000"/>
                </a:solidFill>
                <a:latin typeface="Times New Roman"/>
              </a:rPr>
              <a:t>Sınıf tanımının başlangıç ve bitişini göstermek için  ‘{  }’ süslü parantezler kullanılır. </a:t>
            </a:r>
            <a:r>
              <a:rPr b="0" lang="tr-TR" sz="1800" spc="-1" strike="noStrike">
                <a:solidFill>
                  <a:srgbClr val="000000"/>
                </a:solidFill>
                <a:latin typeface="Times New Roman"/>
              </a:rPr>
              <a:t>Yazım kuralı olarak da </a:t>
            </a:r>
            <a:r>
              <a:rPr b="1" lang="tr-TR" sz="1800" spc="-1" strike="noStrike">
                <a:solidFill>
                  <a:srgbClr val="ff0000"/>
                </a:solidFill>
                <a:latin typeface="Times New Roman"/>
              </a:rPr>
              <a:t>class</a:t>
            </a:r>
            <a:r>
              <a:rPr b="0" lang="tr-TR" sz="1800" spc="-1" strike="noStrike">
                <a:solidFill>
                  <a:srgbClr val="ff0000"/>
                </a:solidFill>
                <a:latin typeface="Times New Roman"/>
              </a:rPr>
              <a:t> sözcüğünün tamamı küçük harflerden </a:t>
            </a:r>
            <a:r>
              <a:rPr b="0" lang="tr-TR" sz="1800" spc="-1" strike="noStrike">
                <a:solidFill>
                  <a:srgbClr val="000000"/>
                </a:solidFill>
                <a:latin typeface="Times New Roman"/>
              </a:rPr>
              <a:t>oluşmalıdır</a:t>
            </a:r>
            <a:r>
              <a:rPr b="0" lang="tr-TR" sz="1800" spc="-1" strike="noStrike">
                <a:solidFill>
                  <a:srgbClr val="000000"/>
                </a:solidFill>
                <a:latin typeface="Trebuchet MS"/>
              </a:rPr>
              <a:t>.</a:t>
            </a:r>
            <a:endParaRPr b="0" lang="en-US" sz="1800" spc="-1" strike="noStrike">
              <a:latin typeface="Arial"/>
            </a:endParaRPr>
          </a:p>
          <a:p>
            <a:pPr algn="just">
              <a:lnSpc>
                <a:spcPct val="100000"/>
              </a:lnSpc>
              <a:buNone/>
            </a:pPr>
            <a:r>
              <a:rPr b="0" lang="tr-TR" sz="1800" spc="-1" strike="noStrike">
                <a:solidFill>
                  <a:srgbClr val="000000"/>
                </a:solidFill>
                <a:latin typeface="Trebuchet MS"/>
              </a:rPr>
              <a:t> </a:t>
            </a:r>
            <a:r>
              <a:rPr b="0" lang="tr-TR" sz="1800" spc="-1" strike="noStrike">
                <a:solidFill>
                  <a:srgbClr val="000000"/>
                </a:solidFill>
                <a:latin typeface="Times New Roman"/>
              </a:rPr>
              <a:t>Sınıf içinde değişkenler ve metotlar yer alır. Sınıf tanımlamak için aşağıdaki yapı kullanılır;</a:t>
            </a:r>
            <a:endParaRPr b="0" lang="en-US" sz="1800" spc="-1" strike="noStrike">
              <a:latin typeface="Arial"/>
            </a:endParaRPr>
          </a:p>
          <a:p>
            <a:pPr marL="1371600">
              <a:lnSpc>
                <a:spcPct val="100000"/>
              </a:lnSpc>
              <a:buNone/>
            </a:pPr>
            <a:r>
              <a:rPr b="1" lang="tr-TR" sz="1200" spc="-1" strike="noStrike">
                <a:solidFill>
                  <a:srgbClr val="000000"/>
                </a:solidFill>
                <a:latin typeface="Courier New"/>
              </a:rPr>
              <a:t>class</a:t>
            </a:r>
            <a:r>
              <a:rPr b="0" lang="tr-TR" sz="1200" spc="-1" strike="noStrike">
                <a:solidFill>
                  <a:srgbClr val="000000"/>
                </a:solidFill>
                <a:latin typeface="Courier New"/>
              </a:rPr>
              <a:t> Sinif_adi </a:t>
            </a:r>
            <a:endParaRPr b="0" lang="en-US" sz="1200" spc="-1" strike="noStrike">
              <a:latin typeface="Arial"/>
            </a:endParaRPr>
          </a:p>
          <a:p>
            <a:pPr marL="1371600">
              <a:lnSpc>
                <a:spcPct val="100000"/>
              </a:lnSpc>
              <a:buNone/>
            </a:pPr>
            <a:r>
              <a:rPr b="0" lang="tr-TR" sz="1200" spc="-1" strike="noStrike">
                <a:solidFill>
                  <a:srgbClr val="000000"/>
                </a:solidFill>
                <a:latin typeface="Courier New"/>
              </a:rPr>
              <a:t>{</a:t>
            </a:r>
            <a:endParaRPr b="0" lang="en-US" sz="1200" spc="-1" strike="noStrike">
              <a:latin typeface="Arial"/>
            </a:endParaRPr>
          </a:p>
          <a:p>
            <a:pPr marL="1371600">
              <a:lnSpc>
                <a:spcPct val="100000"/>
              </a:lnSpc>
              <a:buNone/>
            </a:pPr>
            <a:r>
              <a:rPr b="0" lang="tr-TR" sz="1200" spc="-1" strike="noStrike">
                <a:solidFill>
                  <a:srgbClr val="000000"/>
                </a:solidFill>
                <a:latin typeface="Courier New"/>
              </a:rPr>
              <a:t>Tip </a:t>
            </a:r>
            <a:r>
              <a:rPr b="1" lang="tr-TR" sz="1200" spc="-1" strike="noStrike">
                <a:solidFill>
                  <a:srgbClr val="000000"/>
                </a:solidFill>
                <a:latin typeface="Courier New"/>
              </a:rPr>
              <a:t>değisken_adi1</a:t>
            </a:r>
            <a:r>
              <a:rPr b="0" lang="tr-TR" sz="1200" spc="-1" strike="noStrike">
                <a:solidFill>
                  <a:srgbClr val="000000"/>
                </a:solidFill>
                <a:latin typeface="Courier New"/>
              </a:rPr>
              <a:t>;</a:t>
            </a:r>
            <a:endParaRPr b="0" lang="en-US" sz="1200" spc="-1" strike="noStrike">
              <a:latin typeface="Arial"/>
            </a:endParaRPr>
          </a:p>
          <a:p>
            <a:pPr marL="1371600">
              <a:lnSpc>
                <a:spcPct val="100000"/>
              </a:lnSpc>
              <a:buNone/>
            </a:pPr>
            <a:r>
              <a:rPr b="0" lang="tr-TR" sz="1200" spc="-1" strike="noStrike">
                <a:solidFill>
                  <a:srgbClr val="000000"/>
                </a:solidFill>
                <a:latin typeface="Courier New"/>
              </a:rPr>
              <a:t>Tip </a:t>
            </a:r>
            <a:r>
              <a:rPr b="1" lang="tr-TR" sz="1200" spc="-1" strike="noStrike">
                <a:solidFill>
                  <a:srgbClr val="000000"/>
                </a:solidFill>
                <a:latin typeface="Courier New"/>
              </a:rPr>
              <a:t>değiske_adi2</a:t>
            </a:r>
            <a:r>
              <a:rPr b="0" lang="tr-TR" sz="1200" spc="-1" strike="noStrike">
                <a:solidFill>
                  <a:srgbClr val="000000"/>
                </a:solidFill>
                <a:latin typeface="Courier New"/>
              </a:rPr>
              <a:t>;</a:t>
            </a:r>
            <a:endParaRPr b="0" lang="en-US" sz="1200" spc="-1" strike="noStrike">
              <a:latin typeface="Arial"/>
            </a:endParaRPr>
          </a:p>
          <a:p>
            <a:pPr marL="1371600">
              <a:lnSpc>
                <a:spcPct val="100000"/>
              </a:lnSpc>
              <a:buNone/>
            </a:pPr>
            <a:r>
              <a:rPr b="0" lang="tr-TR" sz="1200" spc="-1" strike="noStrike">
                <a:solidFill>
                  <a:srgbClr val="000000"/>
                </a:solidFill>
                <a:latin typeface="Courier New"/>
              </a:rPr>
              <a:t>…</a:t>
            </a:r>
            <a:r>
              <a:rPr b="0" lang="tr-TR" sz="1200" spc="-1" strike="noStrike">
                <a:solidFill>
                  <a:srgbClr val="000000"/>
                </a:solidFill>
                <a:latin typeface="Courier New"/>
              </a:rPr>
              <a:t>..</a:t>
            </a:r>
            <a:endParaRPr b="0" lang="en-US" sz="1200" spc="-1" strike="noStrike">
              <a:latin typeface="Arial"/>
            </a:endParaRPr>
          </a:p>
          <a:p>
            <a:pPr marL="1371600">
              <a:lnSpc>
                <a:spcPct val="100000"/>
              </a:lnSpc>
              <a:buNone/>
            </a:pPr>
            <a:r>
              <a:rPr b="0" lang="tr-TR" sz="1200" spc="-1" strike="noStrike">
                <a:solidFill>
                  <a:srgbClr val="000000"/>
                </a:solidFill>
                <a:latin typeface="Courier New"/>
              </a:rPr>
              <a:t> </a:t>
            </a:r>
            <a:endParaRPr b="0" lang="en-US" sz="1200" spc="-1" strike="noStrike">
              <a:latin typeface="Arial"/>
            </a:endParaRPr>
          </a:p>
          <a:p>
            <a:pPr marL="1371600">
              <a:lnSpc>
                <a:spcPct val="100000"/>
              </a:lnSpc>
              <a:buNone/>
            </a:pPr>
            <a:r>
              <a:rPr b="0" lang="tr-TR" sz="1200" spc="-1" strike="noStrike">
                <a:solidFill>
                  <a:srgbClr val="000000"/>
                </a:solidFill>
                <a:latin typeface="Courier New"/>
              </a:rPr>
              <a:t>  </a:t>
            </a:r>
            <a:r>
              <a:rPr b="0" lang="tr-TR" sz="1200" spc="-1" strike="noStrike">
                <a:solidFill>
                  <a:srgbClr val="000000"/>
                </a:solidFill>
                <a:latin typeface="Courier New"/>
              </a:rPr>
              <a:t>tip </a:t>
            </a:r>
            <a:r>
              <a:rPr b="1" lang="tr-TR" sz="1200" spc="-1" strike="noStrike">
                <a:solidFill>
                  <a:srgbClr val="000000"/>
                </a:solidFill>
                <a:latin typeface="Courier New"/>
              </a:rPr>
              <a:t>metot_ismi1</a:t>
            </a:r>
            <a:r>
              <a:rPr b="0" lang="tr-TR" sz="1200" spc="-1" strike="noStrike">
                <a:solidFill>
                  <a:srgbClr val="000000"/>
                </a:solidFill>
                <a:latin typeface="Courier New"/>
              </a:rPr>
              <a:t> (parametreler) { </a:t>
            </a:r>
            <a:endParaRPr b="0" lang="en-US" sz="1200" spc="-1" strike="noStrike">
              <a:latin typeface="Arial"/>
            </a:endParaRPr>
          </a:p>
          <a:p>
            <a:pPr marL="1371600">
              <a:lnSpc>
                <a:spcPct val="100000"/>
              </a:lnSpc>
              <a:buNone/>
            </a:pPr>
            <a:r>
              <a:rPr b="0" lang="tr-TR" sz="1200" spc="-1" strike="noStrike">
                <a:solidFill>
                  <a:srgbClr val="000000"/>
                </a:solidFill>
                <a:latin typeface="Courier New"/>
              </a:rPr>
              <a:t>   …</a:t>
            </a:r>
            <a:r>
              <a:rPr b="0" lang="tr-TR" sz="1200" spc="-1" strike="noStrike">
                <a:solidFill>
                  <a:srgbClr val="000000"/>
                </a:solidFill>
                <a:latin typeface="Courier New"/>
              </a:rPr>
              <a:t>..    //metodun gövdesi </a:t>
            </a:r>
            <a:endParaRPr b="0" lang="en-US" sz="1200" spc="-1" strike="noStrike">
              <a:latin typeface="Arial"/>
            </a:endParaRPr>
          </a:p>
          <a:p>
            <a:pPr marL="1371600">
              <a:lnSpc>
                <a:spcPct val="100000"/>
              </a:lnSpc>
              <a:buNone/>
            </a:pPr>
            <a:r>
              <a:rPr b="0" lang="tr-TR" sz="1200" spc="-1" strike="noStrike">
                <a:solidFill>
                  <a:srgbClr val="000000"/>
                </a:solidFill>
                <a:latin typeface="Courier New"/>
              </a:rPr>
              <a:t> </a:t>
            </a:r>
            <a:endParaRPr b="0" lang="en-US" sz="1200" spc="-1" strike="noStrike">
              <a:latin typeface="Arial"/>
            </a:endParaRPr>
          </a:p>
          <a:p>
            <a:pPr marL="1371600">
              <a:lnSpc>
                <a:spcPct val="100000"/>
              </a:lnSpc>
              <a:buNone/>
            </a:pPr>
            <a:r>
              <a:rPr b="0" lang="tr-TR" sz="1200" spc="-1" strike="noStrike">
                <a:solidFill>
                  <a:srgbClr val="000000"/>
                </a:solidFill>
                <a:latin typeface="Courier New"/>
              </a:rPr>
              <a:t>  </a:t>
            </a:r>
            <a:r>
              <a:rPr b="0" lang="tr-TR" sz="1200" spc="-1" strike="noStrike">
                <a:solidFill>
                  <a:srgbClr val="000000"/>
                </a:solidFill>
                <a:latin typeface="Courier New"/>
              </a:rPr>
              <a:t>} </a:t>
            </a:r>
            <a:endParaRPr b="0" lang="en-US" sz="1200" spc="-1" strike="noStrike">
              <a:latin typeface="Arial"/>
            </a:endParaRPr>
          </a:p>
          <a:p>
            <a:pPr marL="1371600">
              <a:lnSpc>
                <a:spcPct val="100000"/>
              </a:lnSpc>
              <a:buNone/>
            </a:pPr>
            <a:r>
              <a:rPr b="0" lang="tr-TR" sz="1200" spc="-1" strike="noStrike">
                <a:solidFill>
                  <a:srgbClr val="000000"/>
                </a:solidFill>
                <a:latin typeface="Courier New"/>
              </a:rPr>
              <a:t>  </a:t>
            </a:r>
            <a:r>
              <a:rPr b="0" lang="tr-TR" sz="1200" spc="-1" strike="noStrike">
                <a:solidFill>
                  <a:srgbClr val="000000"/>
                </a:solidFill>
                <a:latin typeface="Courier New"/>
              </a:rPr>
              <a:t>tip </a:t>
            </a:r>
            <a:r>
              <a:rPr b="1" lang="tr-TR" sz="1200" spc="-1" strike="noStrike">
                <a:solidFill>
                  <a:srgbClr val="000000"/>
                </a:solidFill>
                <a:latin typeface="Courier New"/>
              </a:rPr>
              <a:t>metot_ismi2</a:t>
            </a:r>
            <a:r>
              <a:rPr b="0" lang="tr-TR" sz="1200" spc="-1" strike="noStrike">
                <a:solidFill>
                  <a:srgbClr val="000000"/>
                </a:solidFill>
                <a:latin typeface="Courier New"/>
              </a:rPr>
              <a:t> (parametreler) { </a:t>
            </a:r>
            <a:endParaRPr b="0" lang="en-US" sz="1200" spc="-1" strike="noStrike">
              <a:latin typeface="Arial"/>
            </a:endParaRPr>
          </a:p>
          <a:p>
            <a:pPr marL="1371600">
              <a:lnSpc>
                <a:spcPct val="100000"/>
              </a:lnSpc>
              <a:buNone/>
            </a:pPr>
            <a:r>
              <a:rPr b="0" lang="tr-TR" sz="1200" spc="-1" strike="noStrike">
                <a:solidFill>
                  <a:srgbClr val="000000"/>
                </a:solidFill>
                <a:latin typeface="Courier New"/>
              </a:rPr>
              <a:t>   </a:t>
            </a:r>
            <a:r>
              <a:rPr b="0" lang="tr-TR" sz="1200" spc="-1" strike="noStrike">
                <a:solidFill>
                  <a:srgbClr val="000000"/>
                </a:solidFill>
                <a:latin typeface="Courier New"/>
              </a:rPr>
              <a:t>metodun gövdesi </a:t>
            </a:r>
            <a:endParaRPr b="0" lang="en-US" sz="1200" spc="-1" strike="noStrike">
              <a:latin typeface="Arial"/>
            </a:endParaRPr>
          </a:p>
          <a:p>
            <a:pPr marL="1371600">
              <a:lnSpc>
                <a:spcPct val="100000"/>
              </a:lnSpc>
              <a:buNone/>
            </a:pPr>
            <a:r>
              <a:rPr b="0" lang="tr-TR" sz="1200" spc="-1" strike="noStrike">
                <a:solidFill>
                  <a:srgbClr val="000000"/>
                </a:solidFill>
                <a:latin typeface="Courier New"/>
              </a:rPr>
              <a:t>   …</a:t>
            </a:r>
            <a:r>
              <a:rPr b="0" lang="tr-TR" sz="1200" spc="-1" strike="noStrike">
                <a:solidFill>
                  <a:srgbClr val="000000"/>
                </a:solidFill>
                <a:latin typeface="Courier New"/>
              </a:rPr>
              <a:t>.. </a:t>
            </a:r>
            <a:endParaRPr b="0" lang="en-US" sz="1200" spc="-1" strike="noStrike">
              <a:latin typeface="Arial"/>
            </a:endParaRPr>
          </a:p>
          <a:p>
            <a:pPr marL="1371600">
              <a:lnSpc>
                <a:spcPct val="100000"/>
              </a:lnSpc>
              <a:buNone/>
            </a:pPr>
            <a:r>
              <a:rPr b="0" lang="tr-TR" sz="1200" spc="-1" strike="noStrike">
                <a:solidFill>
                  <a:srgbClr val="000000"/>
                </a:solidFill>
                <a:latin typeface="Courier New"/>
              </a:rPr>
              <a:t>  </a:t>
            </a:r>
            <a:r>
              <a:rPr b="0" lang="tr-TR" sz="1200" spc="-1" strike="noStrike">
                <a:solidFill>
                  <a:srgbClr val="000000"/>
                </a:solidFill>
                <a:latin typeface="Courier New"/>
              </a:rPr>
              <a:t>} </a:t>
            </a:r>
            <a:endParaRPr b="0" lang="en-US" sz="1200" spc="-1" strike="noStrike">
              <a:latin typeface="Arial"/>
            </a:endParaRPr>
          </a:p>
          <a:p>
            <a:pPr marL="1371600">
              <a:lnSpc>
                <a:spcPct val="100000"/>
              </a:lnSpc>
              <a:buNone/>
            </a:pPr>
            <a:r>
              <a:rPr b="0" lang="tr-TR" sz="1200" spc="-1" strike="noStrike">
                <a:solidFill>
                  <a:srgbClr val="000000"/>
                </a:solidFill>
                <a:latin typeface="Courier New"/>
              </a:rPr>
              <a:t>…</a:t>
            </a:r>
            <a:r>
              <a:rPr b="0" lang="tr-TR" sz="1200" spc="-1" strike="noStrike">
                <a:solidFill>
                  <a:srgbClr val="000000"/>
                </a:solidFill>
                <a:latin typeface="Courier New"/>
              </a:rPr>
              <a:t>. </a:t>
            </a:r>
            <a:endParaRPr b="0" lang="en-US" sz="1200" spc="-1" strike="noStrike">
              <a:latin typeface="Arial"/>
            </a:endParaRPr>
          </a:p>
          <a:p>
            <a:pPr marL="1371600">
              <a:lnSpc>
                <a:spcPct val="100000"/>
              </a:lnSpc>
              <a:buNone/>
            </a:pPr>
            <a:r>
              <a:rPr b="0" lang="tr-TR" sz="1200" spc="-1" strike="noStrike">
                <a:solidFill>
                  <a:srgbClr val="000000"/>
                </a:solidFill>
                <a:latin typeface="Courier New"/>
              </a:rPr>
              <a:t> </a:t>
            </a:r>
            <a:endParaRPr b="0" lang="en-US" sz="1200" spc="-1" strike="noStrike">
              <a:latin typeface="Arial"/>
            </a:endParaRPr>
          </a:p>
          <a:p>
            <a:pPr marL="1371600">
              <a:lnSpc>
                <a:spcPct val="100000"/>
              </a:lnSpc>
              <a:buNone/>
            </a:pPr>
            <a:r>
              <a:rPr b="0" lang="tr-TR" sz="1200" spc="-1" strike="noStrike">
                <a:solidFill>
                  <a:srgbClr val="000000"/>
                </a:solidFill>
                <a:latin typeface="Courier New"/>
              </a:rPr>
              <a:t>}</a:t>
            </a:r>
            <a:endParaRPr b="0" lang="en-US" sz="1200" spc="-1" strike="noStrike">
              <a:latin typeface="Arial"/>
            </a:endParaRPr>
          </a:p>
          <a:p>
            <a:pPr algn="just">
              <a:lnSpc>
                <a:spcPct val="100000"/>
              </a:lnSpc>
              <a:buNone/>
            </a:pPr>
            <a:endParaRPr b="0" lang="en-US" sz="1800" spc="-1" strike="noStrike">
              <a:latin typeface="Arial"/>
            </a:endParaRPr>
          </a:p>
        </p:txBody>
      </p:sp>
      <p:sp>
        <p:nvSpPr>
          <p:cNvPr id="295" name="Düz Bağlayıcı 5"/>
          <p:cNvSpPr/>
          <p:nvPr/>
        </p:nvSpPr>
        <p:spPr>
          <a:xfrm>
            <a:off x="1619640" y="3573000"/>
            <a:ext cx="3600360" cy="360"/>
          </a:xfrm>
          <a:prstGeom prst="line">
            <a:avLst/>
          </a:prstGeom>
          <a:ln w="19050">
            <a:solidFill>
              <a:srgbClr val="4e67c8"/>
            </a:solidFill>
            <a:round/>
          </a:ln>
        </p:spPr>
        <p:style>
          <a:lnRef idx="1">
            <a:schemeClr val="accent1"/>
          </a:lnRef>
          <a:fillRef idx="0">
            <a:schemeClr val="accent1"/>
          </a:fillRef>
          <a:effectRef idx="0">
            <a:schemeClr val="accent1"/>
          </a:effectRef>
          <a:fontRef idx="minor"/>
        </p:style>
      </p:sp>
      <p:sp>
        <p:nvSpPr>
          <p:cNvPr id="296" name="Düz Bağlayıcı 6"/>
          <p:cNvSpPr/>
          <p:nvPr/>
        </p:nvSpPr>
        <p:spPr>
          <a:xfrm>
            <a:off x="1619640" y="6669360"/>
            <a:ext cx="3600360" cy="360"/>
          </a:xfrm>
          <a:prstGeom prst="line">
            <a:avLst/>
          </a:prstGeom>
          <a:ln w="19050">
            <a:solidFill>
              <a:srgbClr val="4e67c8"/>
            </a:solidFill>
            <a:round/>
          </a:ln>
        </p:spPr>
        <p:style>
          <a:lnRef idx="1">
            <a:schemeClr val="accent1"/>
          </a:lnRef>
          <a:fillRef idx="0">
            <a:schemeClr val="accent1"/>
          </a:fillRef>
          <a:effectRef idx="0">
            <a:schemeClr val="accent1"/>
          </a:effectRef>
          <a:fontRef idx="minor"/>
        </p:style>
      </p:sp>
      <p:grpSp>
        <p:nvGrpSpPr>
          <p:cNvPr id="297" name="Grup 8"/>
          <p:cNvGrpSpPr/>
          <p:nvPr/>
        </p:nvGrpSpPr>
        <p:grpSpPr>
          <a:xfrm>
            <a:off x="0" y="-2880"/>
            <a:ext cx="9143640" cy="695520"/>
            <a:chOff x="0" y="-2880"/>
            <a:chExt cx="9143640" cy="695520"/>
          </a:xfrm>
        </p:grpSpPr>
        <p:sp>
          <p:nvSpPr>
            <p:cNvPr id="298"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Sınıf(class)</a:t>
              </a:r>
              <a:endParaRPr b="0" lang="en-US" sz="3200" spc="-1" strike="noStrike">
                <a:latin typeface="Arial"/>
              </a:endParaRPr>
            </a:p>
          </p:txBody>
        </p:sp>
        <p:grpSp>
          <p:nvGrpSpPr>
            <p:cNvPr id="299" name="Grup 10"/>
            <p:cNvGrpSpPr/>
            <p:nvPr/>
          </p:nvGrpSpPr>
          <p:grpSpPr>
            <a:xfrm>
              <a:off x="0" y="-360"/>
              <a:ext cx="9143640" cy="235800"/>
              <a:chOff x="0" y="-360"/>
              <a:chExt cx="9143640" cy="235800"/>
            </a:xfrm>
          </p:grpSpPr>
          <p:sp>
            <p:nvSpPr>
              <p:cNvPr id="300" name="Dikdörtgen 12"/>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301" name="Group 9"/>
              <p:cNvGrpSpPr/>
              <p:nvPr/>
            </p:nvGrpSpPr>
            <p:grpSpPr>
              <a:xfrm>
                <a:off x="24840" y="8640"/>
                <a:ext cx="933840" cy="199800"/>
                <a:chOff x="24840" y="8640"/>
                <a:chExt cx="933840" cy="199800"/>
              </a:xfrm>
            </p:grpSpPr>
            <p:sp>
              <p:nvSpPr>
                <p:cNvPr id="302" name="AutoShape 8"/>
                <p:cNvSpPr/>
                <p:nvPr/>
              </p:nvSpPr>
              <p:spPr>
                <a:xfrm>
                  <a:off x="600480" y="8640"/>
                  <a:ext cx="358200" cy="186480"/>
                </a:xfrm>
                <a:prstGeom prst="rect">
                  <a:avLst/>
                </a:prstGeom>
                <a:noFill/>
                <a:ln w="0">
                  <a:noFill/>
                </a:ln>
              </p:spPr>
              <p:style>
                <a:lnRef idx="0"/>
                <a:fillRef idx="0"/>
                <a:effectRef idx="0"/>
                <a:fontRef idx="minor"/>
              </p:style>
            </p:sp>
            <p:sp>
              <p:nvSpPr>
                <p:cNvPr id="303"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04" name="Metin kutusu 11"/>
            <p:cNvSpPr/>
            <p:nvPr/>
          </p:nvSpPr>
          <p:spPr>
            <a:xfrm>
              <a:off x="380880" y="-2880"/>
              <a:ext cx="76957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rPr>
                <a:t>Nesne yönelimli programlamanın temel kavramlarını (Nesne, Sınıf, Metot gibi)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Dikdörtgen 3"/>
          <p:cNvSpPr/>
          <p:nvPr/>
        </p:nvSpPr>
        <p:spPr>
          <a:xfrm>
            <a:off x="179640" y="714240"/>
            <a:ext cx="8892000" cy="3771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600" spc="-1" strike="noStrike">
                <a:solidFill>
                  <a:srgbClr val="000000"/>
                </a:solidFill>
                <a:latin typeface="Times New Roman"/>
              </a:rPr>
              <a:t>Nesne yönelimli programlamada; nesneler bir sınıfı temel alarak oluşturulur. Bir sınıftan bir nesne oluşturma işlemine </a:t>
            </a:r>
            <a:r>
              <a:rPr b="1" lang="tr-TR" sz="1600" spc="-1" strike="noStrike">
                <a:solidFill>
                  <a:srgbClr val="000000"/>
                </a:solidFill>
                <a:latin typeface="Times New Roman"/>
              </a:rPr>
              <a:t>örnekleme</a:t>
            </a:r>
            <a:r>
              <a:rPr b="0" lang="tr-TR" sz="1600" spc="-1" strike="noStrike">
                <a:solidFill>
                  <a:srgbClr val="000000"/>
                </a:solidFill>
                <a:latin typeface="Times New Roman"/>
              </a:rPr>
              <a:t> (instantiating) denir. Sınıflar, temelde yalnızca nesne tanımlamalarıdır. Hafızada yer almaları ancak örneklendirilmeleri ile mümkündür. Bir başka ifade ile sınıflar örneklendirildiklerinde isimleri nesne olur diyebiliriz. </a:t>
            </a:r>
            <a:endParaRPr b="0" lang="en-US" sz="1600" spc="-1" strike="noStrike">
              <a:latin typeface="Arial"/>
            </a:endParaRPr>
          </a:p>
          <a:p>
            <a:pPr algn="just">
              <a:lnSpc>
                <a:spcPct val="100000"/>
              </a:lnSpc>
              <a:buNone/>
            </a:pPr>
            <a:r>
              <a:rPr b="0" lang="tr-TR" sz="1600" spc="-1" strike="noStrike">
                <a:solidFill>
                  <a:srgbClr val="000000"/>
                </a:solidFill>
                <a:latin typeface="Times New Roman"/>
              </a:rPr>
              <a:t> </a:t>
            </a:r>
            <a:endParaRPr b="0" lang="en-US" sz="1600" spc="-1" strike="noStrike">
              <a:latin typeface="Arial"/>
            </a:endParaRPr>
          </a:p>
          <a:p>
            <a:pPr algn="just">
              <a:lnSpc>
                <a:spcPct val="100000"/>
              </a:lnSpc>
              <a:buNone/>
            </a:pPr>
            <a:r>
              <a:rPr b="0" lang="tr-TR" sz="1600" spc="-1" strike="noStrike">
                <a:solidFill>
                  <a:srgbClr val="000000"/>
                </a:solidFill>
                <a:latin typeface="Times New Roman"/>
              </a:rPr>
              <a:t>Nesne yönelimli programlamada her nesne kendi içinde bağımsız bir bütündür. Bir nesnenin diğer nesneler ile ilişkisi mesaj göndermekten ibarettir. Her nesne kendi ile ilgili verileri kendi içinde saklar, sakladığı verilere dışarıdan erişime izin verebilir yada vermeyebilir.</a:t>
            </a: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r>
              <a:rPr b="1" lang="tr-TR" sz="1600" spc="-1" strike="noStrike">
                <a:solidFill>
                  <a:srgbClr val="ff0000"/>
                </a:solidFill>
                <a:latin typeface="Times New Roman"/>
              </a:rPr>
              <a:t>Sınıf, soyut bir kavram iken nesne somut bir kavramdır. </a:t>
            </a:r>
            <a:r>
              <a:rPr b="0" lang="tr-TR" sz="1600" spc="-1" strike="noStrike">
                <a:solidFill>
                  <a:srgbClr val="000000"/>
                </a:solidFill>
                <a:latin typeface="Times New Roman"/>
              </a:rPr>
              <a:t>Aynı sınıfa ait nesneler ortak özelliklere sahiptir.  Örneğin, ‘Araba’ tüm arabaları tanımlayan bir sınıf, yani soyut bir yapı iken 'Kamyon', ‘Tır’, ‘Taksi’ bu sınıfa ait birer bireyi, yani somut birer nesneyi tanımlar. Sınıf üyelerinin ‘renk’ özelliği ve ‘çalışma’ yönteminden oluştuğunu var sayarsak, ‘Kamyon’ da doğal olarak kırmızı renk ve çalışma yeteneğine sahip bir arabadır diyebiliriz. </a:t>
            </a:r>
            <a:endParaRPr b="0" lang="en-US" sz="1600" spc="-1" strike="noStrike">
              <a:latin typeface="Arial"/>
            </a:endParaRPr>
          </a:p>
          <a:p>
            <a:pPr algn="just">
              <a:lnSpc>
                <a:spcPct val="100000"/>
              </a:lnSpc>
              <a:buNone/>
            </a:pPr>
            <a:endParaRPr b="0" lang="en-US" sz="1800" spc="-1" strike="noStrike">
              <a:latin typeface="Arial"/>
            </a:endParaRPr>
          </a:p>
        </p:txBody>
      </p:sp>
      <p:graphicFrame>
        <p:nvGraphicFramePr>
          <p:cNvPr id="306" name="Tablo 2"/>
          <p:cNvGraphicFramePr/>
          <p:nvPr/>
        </p:nvGraphicFramePr>
        <p:xfrm>
          <a:off x="309600" y="4777920"/>
          <a:ext cx="3794040" cy="1151640"/>
        </p:xfrm>
        <a:graphic>
          <a:graphicData uri="http://schemas.openxmlformats.org/drawingml/2006/table">
            <a:tbl>
              <a:tblPr/>
              <a:tblGrid>
                <a:gridCol w="278280"/>
                <a:gridCol w="1198800"/>
                <a:gridCol w="2316960"/>
              </a:tblGrid>
              <a:tr h="642600">
                <a:tc>
                  <a:tcPr anchor="ctr" marL="47520" marR="4752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lIns="47520" rIns="47520" tIns="47520" bIns="47520" anchor="ctr">
                      <a:noAutofit/>
                    </a:bodyPr>
                    <a:p>
                      <a:pPr algn="ctr">
                        <a:lnSpc>
                          <a:spcPct val="150000"/>
                        </a:lnSpc>
                        <a:buNone/>
                      </a:pPr>
                      <a:r>
                        <a:rPr b="1" lang="tr-TR" sz="1200" spc="-1" strike="noStrike">
                          <a:solidFill>
                            <a:srgbClr val="ffffff"/>
                          </a:solidFill>
                          <a:latin typeface="Trebuchet MS"/>
                        </a:rPr>
                        <a:t>Nesne(Somut)</a:t>
                      </a:r>
                      <a:endParaRPr b="0" lang="en-US" sz="12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lIns="47520" rIns="47520" tIns="47520" bIns="47520" anchor="ctr">
                      <a:noAutofit/>
                    </a:bodyPr>
                    <a:p>
                      <a:pPr algn="ctr">
                        <a:lnSpc>
                          <a:spcPct val="150000"/>
                        </a:lnSpc>
                        <a:buNone/>
                      </a:pPr>
                      <a:r>
                        <a:rPr b="1" lang="tr-TR" sz="1200" spc="-1" strike="noStrike">
                          <a:solidFill>
                            <a:srgbClr val="ffffff"/>
                          </a:solidFill>
                          <a:latin typeface="Trebuchet MS"/>
                        </a:rPr>
                        <a:t>Sınıf (Soyut)</a:t>
                      </a:r>
                      <a:endParaRPr b="0" lang="en-US" sz="12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r>
              <a:tr h="551880">
                <a:tc>
                  <a:txBody>
                    <a:bodyPr lIns="47520" rIns="47520" tIns="47520" bIns="47520" anchor="ctr">
                      <a:noAutofit/>
                    </a:bodyPr>
                    <a:p>
                      <a:pPr algn="ctr">
                        <a:lnSpc>
                          <a:spcPct val="150000"/>
                        </a:lnSpc>
                        <a:buNone/>
                      </a:pPr>
                      <a:r>
                        <a:rPr b="1" lang="tr-TR" sz="1000" spc="-1" strike="noStrike">
                          <a:solidFill>
                            <a:srgbClr val="ffffff"/>
                          </a:solidFill>
                          <a:latin typeface="Trebuchet MS"/>
                        </a:rPr>
                        <a:t> </a:t>
                      </a:r>
                      <a:r>
                        <a:rPr b="1" lang="tr-TR" sz="1000" spc="-1" strike="noStrike">
                          <a:solidFill>
                            <a:srgbClr val="ffffff"/>
                          </a:solidFill>
                          <a:latin typeface="Trebuchet MS"/>
                        </a:rPr>
                        <a:t>1 </a:t>
                      </a:r>
                      <a:endParaRPr b="0" lang="en-US" sz="10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4e67c8"/>
                    </a:solidFill>
                  </a:tcPr>
                </a:tc>
                <a:tc>
                  <a:txBody>
                    <a:bodyPr lIns="47520" rIns="47520" tIns="47520" bIns="47520" anchor="ctr">
                      <a:noAutofit/>
                    </a:bodyPr>
                    <a:p>
                      <a:pPr>
                        <a:lnSpc>
                          <a:spcPct val="150000"/>
                        </a:lnSpc>
                        <a:buNone/>
                      </a:pPr>
                      <a:r>
                        <a:rPr b="0" lang="tr-TR" sz="1000" spc="-1" strike="noStrike">
                          <a:solidFill>
                            <a:srgbClr val="000000"/>
                          </a:solidFill>
                          <a:latin typeface="Trebuchet MS"/>
                        </a:rPr>
                        <a:t> </a:t>
                      </a:r>
                      <a:r>
                        <a:rPr b="0" lang="tr-TR" sz="1000" spc="-1" strike="noStrike">
                          <a:solidFill>
                            <a:srgbClr val="000000"/>
                          </a:solidFill>
                          <a:latin typeface="Trebuchet MS"/>
                        </a:rPr>
                        <a:t>Adidas  ayakkabı</a:t>
                      </a:r>
                      <a:endParaRPr b="0" lang="en-US" sz="10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47520" rIns="47520" tIns="47520" bIns="47520" anchor="ctr">
                      <a:noAutofit/>
                    </a:bodyPr>
                    <a:p>
                      <a:pPr>
                        <a:lnSpc>
                          <a:spcPct val="150000"/>
                        </a:lnSpc>
                        <a:buNone/>
                      </a:pPr>
                      <a:r>
                        <a:rPr b="0" lang="tr-TR" sz="1000" spc="-1" strike="noStrike">
                          <a:solidFill>
                            <a:srgbClr val="000000"/>
                          </a:solidFill>
                          <a:latin typeface="Trebuchet MS"/>
                        </a:rPr>
                        <a:t> </a:t>
                      </a:r>
                      <a:r>
                        <a:rPr b="0" lang="tr-TR" sz="1000" spc="-1" strike="noStrike">
                          <a:solidFill>
                            <a:srgbClr val="000000"/>
                          </a:solidFill>
                          <a:latin typeface="Trebuchet MS"/>
                        </a:rPr>
                        <a:t>Mağazadaki ayakkabılar</a:t>
                      </a:r>
                      <a:endParaRPr b="0" lang="en-US" sz="10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r>
              <a:tr h="323640">
                <a:tc>
                  <a:txBody>
                    <a:bodyPr lIns="47520" rIns="47520" tIns="47520" bIns="47520" anchor="ctr">
                      <a:noAutofit/>
                    </a:bodyPr>
                    <a:p>
                      <a:pPr algn="ctr">
                        <a:lnSpc>
                          <a:spcPct val="150000"/>
                        </a:lnSpc>
                        <a:buNone/>
                      </a:pPr>
                      <a:r>
                        <a:rPr b="1" lang="tr-TR" sz="1000" spc="-1" strike="noStrike">
                          <a:solidFill>
                            <a:srgbClr val="ffffff"/>
                          </a:solidFill>
                          <a:latin typeface="Trebuchet MS"/>
                        </a:rPr>
                        <a:t> </a:t>
                      </a:r>
                      <a:r>
                        <a:rPr b="1" lang="tr-TR" sz="1000" spc="-1" strike="noStrike">
                          <a:solidFill>
                            <a:srgbClr val="ffffff"/>
                          </a:solidFill>
                          <a:latin typeface="Trebuchet MS"/>
                        </a:rPr>
                        <a:t>2 </a:t>
                      </a:r>
                      <a:endParaRPr b="0" lang="en-US" sz="10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4e67c8"/>
                    </a:solidFill>
                  </a:tcPr>
                </a:tc>
                <a:tc>
                  <a:txBody>
                    <a:bodyPr lIns="47520" rIns="47520" tIns="47520" bIns="47520" anchor="ctr">
                      <a:noAutofit/>
                    </a:bodyPr>
                    <a:p>
                      <a:pPr>
                        <a:lnSpc>
                          <a:spcPct val="150000"/>
                        </a:lnSpc>
                        <a:buNone/>
                      </a:pPr>
                      <a:r>
                        <a:rPr b="0" lang="tr-TR" sz="1000" spc="-1" strike="noStrike">
                          <a:solidFill>
                            <a:srgbClr val="000000"/>
                          </a:solidFill>
                          <a:latin typeface="Trebuchet MS"/>
                        </a:rPr>
                        <a:t> </a:t>
                      </a:r>
                      <a:r>
                        <a:rPr b="0" lang="tr-TR" sz="1000" spc="-1" strike="noStrike">
                          <a:solidFill>
                            <a:srgbClr val="000000"/>
                          </a:solidFill>
                          <a:latin typeface="Trebuchet MS"/>
                        </a:rPr>
                        <a:t>Bir Masa</a:t>
                      </a:r>
                      <a:endParaRPr b="0" lang="en-US" sz="10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47520" rIns="47520" tIns="47520" bIns="47520" anchor="ctr">
                      <a:noAutofit/>
                    </a:bodyPr>
                    <a:p>
                      <a:pPr>
                        <a:lnSpc>
                          <a:spcPct val="150000"/>
                        </a:lnSpc>
                        <a:buNone/>
                      </a:pPr>
                      <a:r>
                        <a:rPr b="0" lang="tr-TR" sz="1000" spc="-1" strike="noStrike">
                          <a:solidFill>
                            <a:srgbClr val="000000"/>
                          </a:solidFill>
                          <a:latin typeface="Trebuchet MS"/>
                        </a:rPr>
                        <a:t> </a:t>
                      </a:r>
                      <a:r>
                        <a:rPr b="0" lang="tr-TR" sz="1000" spc="-1" strike="noStrike">
                          <a:solidFill>
                            <a:srgbClr val="000000"/>
                          </a:solidFill>
                          <a:latin typeface="Trebuchet MS"/>
                        </a:rPr>
                        <a:t>Okuldaki masalar</a:t>
                      </a:r>
                      <a:endParaRPr b="0" lang="en-US" sz="10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r>
              <a:tr h="323640">
                <a:tc>
                  <a:txBody>
                    <a:bodyPr lIns="47520" rIns="47520" tIns="47520" bIns="47520" anchor="ctr">
                      <a:noAutofit/>
                    </a:bodyPr>
                    <a:p>
                      <a:pPr algn="ctr">
                        <a:lnSpc>
                          <a:spcPct val="150000"/>
                        </a:lnSpc>
                        <a:buNone/>
                      </a:pPr>
                      <a:r>
                        <a:rPr b="1" lang="tr-TR" sz="1000" spc="-1" strike="noStrike">
                          <a:solidFill>
                            <a:srgbClr val="ffffff"/>
                          </a:solidFill>
                          <a:latin typeface="Trebuchet MS"/>
                        </a:rPr>
                        <a:t> </a:t>
                      </a:r>
                      <a:r>
                        <a:rPr b="1" lang="tr-TR" sz="1000" spc="-1" strike="noStrike">
                          <a:solidFill>
                            <a:srgbClr val="ffffff"/>
                          </a:solidFill>
                          <a:latin typeface="Trebuchet MS"/>
                        </a:rPr>
                        <a:t>3 </a:t>
                      </a:r>
                      <a:endParaRPr b="0" lang="en-US" sz="10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4e67c8"/>
                    </a:solidFill>
                  </a:tcPr>
                </a:tc>
                <a:tc>
                  <a:txBody>
                    <a:bodyPr lIns="47520" rIns="47520" tIns="47520" bIns="47520" anchor="ctr">
                      <a:noAutofit/>
                    </a:bodyPr>
                    <a:p>
                      <a:pPr>
                        <a:lnSpc>
                          <a:spcPct val="150000"/>
                        </a:lnSpc>
                        <a:buNone/>
                      </a:pPr>
                      <a:r>
                        <a:rPr b="0" lang="tr-TR" sz="1000" spc="-1" strike="noStrike">
                          <a:solidFill>
                            <a:srgbClr val="000000"/>
                          </a:solidFill>
                          <a:latin typeface="Trebuchet MS"/>
                        </a:rPr>
                        <a:t> </a:t>
                      </a:r>
                      <a:r>
                        <a:rPr b="0" lang="tr-TR" sz="1000" spc="-1" strike="noStrike">
                          <a:solidFill>
                            <a:srgbClr val="000000"/>
                          </a:solidFill>
                          <a:latin typeface="Trebuchet MS"/>
                        </a:rPr>
                        <a:t>Karabaş</a:t>
                      </a:r>
                      <a:endParaRPr b="0" lang="en-US" sz="10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47520" rIns="47520" tIns="47520" bIns="47520" anchor="ctr">
                      <a:noAutofit/>
                    </a:bodyPr>
                    <a:p>
                      <a:pPr>
                        <a:lnSpc>
                          <a:spcPct val="150000"/>
                        </a:lnSpc>
                        <a:buNone/>
                      </a:pPr>
                      <a:r>
                        <a:rPr b="0" lang="tr-TR" sz="1000" spc="-1" strike="noStrike">
                          <a:solidFill>
                            <a:srgbClr val="000000"/>
                          </a:solidFill>
                          <a:latin typeface="Trebuchet MS"/>
                        </a:rPr>
                        <a:t> </a:t>
                      </a:r>
                      <a:r>
                        <a:rPr b="0" lang="tr-TR" sz="1000" spc="-1" strike="noStrike">
                          <a:solidFill>
                            <a:srgbClr val="000000"/>
                          </a:solidFill>
                          <a:latin typeface="Trebuchet MS"/>
                        </a:rPr>
                        <a:t>Köpek</a:t>
                      </a:r>
                      <a:endParaRPr b="0" lang="en-US" sz="10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r>
            </a:tbl>
          </a:graphicData>
        </a:graphic>
      </p:graphicFrame>
      <p:sp>
        <p:nvSpPr>
          <p:cNvPr id="307" name="Dikdörtgen 4"/>
          <p:cNvSpPr/>
          <p:nvPr/>
        </p:nvSpPr>
        <p:spPr>
          <a:xfrm>
            <a:off x="4284000" y="4653000"/>
            <a:ext cx="4571640" cy="2128680"/>
          </a:xfrm>
          <a:prstGeom prst="rect">
            <a:avLst/>
          </a:prstGeom>
          <a:noFill/>
          <a:ln w="25400">
            <a:solidFill>
              <a:srgbClr val="c00000">
                <a:alpha val="66000"/>
              </a:srgbClr>
            </a:solidFill>
            <a:prstDash val="dashDot"/>
            <a:round/>
          </a:ln>
        </p:spPr>
        <p:style>
          <a:lnRef idx="0"/>
          <a:fillRef idx="0"/>
          <a:effectRef idx="0"/>
          <a:fontRef idx="minor"/>
        </p:style>
        <p:txBody>
          <a:bodyPr lIns="90000" rIns="90000" tIns="45000" bIns="45000" anchor="t">
            <a:spAutoFit/>
          </a:bodyPr>
          <a:p>
            <a:pPr algn="just">
              <a:lnSpc>
                <a:spcPct val="100000"/>
              </a:lnSpc>
              <a:buNone/>
            </a:pPr>
            <a:r>
              <a:rPr b="0" lang="tr-TR" sz="1600" spc="-1" strike="noStrike">
                <a:solidFill>
                  <a:srgbClr val="002060"/>
                </a:solidFill>
                <a:latin typeface="Times New Roman"/>
              </a:rPr>
              <a:t>Bir sınıftan </a:t>
            </a:r>
            <a:r>
              <a:rPr b="1" lang="tr-TR" sz="1600" spc="-1" strike="noStrike">
                <a:solidFill>
                  <a:srgbClr val="002060"/>
                </a:solidFill>
                <a:latin typeface="Times New Roman"/>
              </a:rPr>
              <a:t>new </a:t>
            </a:r>
            <a:r>
              <a:rPr b="0" lang="tr-TR" sz="1600" spc="-1" strike="noStrike">
                <a:solidFill>
                  <a:srgbClr val="002060"/>
                </a:solidFill>
                <a:latin typeface="Times New Roman"/>
              </a:rPr>
              <a:t>komutu ile bellekte bir kopya oluşturulduğunda bu kopyaya </a:t>
            </a:r>
            <a:r>
              <a:rPr b="1" lang="tr-TR" sz="1600" spc="-1" strike="noStrike">
                <a:solidFill>
                  <a:srgbClr val="002060"/>
                </a:solidFill>
                <a:latin typeface="Times New Roman"/>
              </a:rPr>
              <a:t>nesne (object)</a:t>
            </a:r>
            <a:r>
              <a:rPr b="0" lang="tr-TR" sz="1600" spc="-1" strike="noStrike">
                <a:solidFill>
                  <a:srgbClr val="002060"/>
                </a:solidFill>
                <a:latin typeface="Times New Roman"/>
              </a:rPr>
              <a:t> denir. Bir sınıfta aynı anda, birbirinden bağımsız birçok sayıda nesne oluşturulabilir.</a:t>
            </a:r>
            <a:endParaRPr b="0" lang="en-US" sz="1600" spc="-1" strike="noStrike">
              <a:latin typeface="Arial"/>
            </a:endParaRPr>
          </a:p>
          <a:p>
            <a:pPr algn="just">
              <a:lnSpc>
                <a:spcPct val="100000"/>
              </a:lnSpc>
              <a:buNone/>
            </a:pPr>
            <a:r>
              <a:rPr b="0" lang="tr-TR" sz="1400" spc="-1" strike="noStrike">
                <a:solidFill>
                  <a:srgbClr val="002060"/>
                </a:solidFill>
                <a:latin typeface="Times New Roman"/>
              </a:rPr>
              <a:t>Nesne tanımlamak için aşağıdaki yapı kullanılır;</a:t>
            </a:r>
            <a:endParaRPr b="0" lang="en-US" sz="1400" spc="-1" strike="noStrike">
              <a:latin typeface="Arial"/>
            </a:endParaRPr>
          </a:p>
          <a:p>
            <a:pPr algn="just">
              <a:lnSpc>
                <a:spcPct val="100000"/>
              </a:lnSpc>
              <a:buNone/>
            </a:pPr>
            <a:r>
              <a:rPr b="0" lang="tr-TR" sz="1400" spc="-1" strike="noStrike">
                <a:solidFill>
                  <a:srgbClr val="c00000"/>
                </a:solidFill>
                <a:latin typeface="Courier New"/>
              </a:rPr>
              <a:t>Sınıf_adı Nesne_adi= new Sınıf_adı();</a:t>
            </a:r>
            <a:endParaRPr b="0" lang="en-US" sz="1400" spc="-1" strike="noStrike">
              <a:latin typeface="Arial"/>
            </a:endParaRPr>
          </a:p>
          <a:p>
            <a:pPr algn="just">
              <a:lnSpc>
                <a:spcPct val="100000"/>
              </a:lnSpc>
              <a:buNone/>
            </a:pPr>
            <a:r>
              <a:rPr b="0" lang="tr-TR" sz="1400" spc="-1" strike="noStrike">
                <a:solidFill>
                  <a:srgbClr val="002060"/>
                </a:solidFill>
                <a:latin typeface="Times New Roman"/>
              </a:rPr>
              <a:t>Örneğin Araba sınıfından kamyon adlı bir nesne tanımlamak için aşağıdaki yapı kullanılır;</a:t>
            </a:r>
            <a:endParaRPr b="0" lang="en-US" sz="1400" spc="-1" strike="noStrike">
              <a:latin typeface="Arial"/>
            </a:endParaRPr>
          </a:p>
          <a:p>
            <a:pPr algn="just">
              <a:lnSpc>
                <a:spcPct val="100000"/>
              </a:lnSpc>
              <a:buNone/>
            </a:pPr>
            <a:r>
              <a:rPr b="0" lang="tr-TR" sz="1400" spc="-1" strike="noStrike">
                <a:solidFill>
                  <a:srgbClr val="c00000"/>
                </a:solidFill>
                <a:latin typeface="Courier New"/>
              </a:rPr>
              <a:t>Araba kamyon = new Araba();</a:t>
            </a:r>
            <a:endParaRPr b="0" lang="en-US" sz="1400" spc="-1" strike="noStrike">
              <a:latin typeface="Arial"/>
            </a:endParaRPr>
          </a:p>
        </p:txBody>
      </p:sp>
      <p:sp>
        <p:nvSpPr>
          <p:cNvPr id="308" name="3 Şimşek İşareti"/>
          <p:cNvSpPr/>
          <p:nvPr/>
        </p:nvSpPr>
        <p:spPr>
          <a:xfrm>
            <a:off x="3603240" y="4500720"/>
            <a:ext cx="761760" cy="304560"/>
          </a:xfrm>
          <a:prstGeom prst="lightningBolt">
            <a:avLst/>
          </a:prstGeom>
          <a:solidFill>
            <a:srgbClr val="4e67c8"/>
          </a:solidFill>
          <a:ln w="15875">
            <a:solidFill>
              <a:srgbClr val="1e2e69"/>
            </a:solidFill>
            <a:round/>
          </a:ln>
        </p:spPr>
        <p:style>
          <a:lnRef idx="0"/>
          <a:fillRef idx="0"/>
          <a:effectRef idx="0"/>
          <a:fontRef idx="minor"/>
        </p:style>
      </p:sp>
      <p:grpSp>
        <p:nvGrpSpPr>
          <p:cNvPr id="309" name="Grup 6"/>
          <p:cNvGrpSpPr/>
          <p:nvPr/>
        </p:nvGrpSpPr>
        <p:grpSpPr>
          <a:xfrm>
            <a:off x="0" y="-2880"/>
            <a:ext cx="9143640" cy="695520"/>
            <a:chOff x="0" y="-2880"/>
            <a:chExt cx="9143640" cy="695520"/>
          </a:xfrm>
        </p:grpSpPr>
        <p:sp>
          <p:nvSpPr>
            <p:cNvPr id="310"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Nesne(object)</a:t>
              </a:r>
              <a:endParaRPr b="0" lang="en-US" sz="3200" spc="-1" strike="noStrike">
                <a:latin typeface="Arial"/>
              </a:endParaRPr>
            </a:p>
          </p:txBody>
        </p:sp>
        <p:grpSp>
          <p:nvGrpSpPr>
            <p:cNvPr id="311" name="Grup 9"/>
            <p:cNvGrpSpPr/>
            <p:nvPr/>
          </p:nvGrpSpPr>
          <p:grpSpPr>
            <a:xfrm>
              <a:off x="0" y="-360"/>
              <a:ext cx="9143640" cy="235800"/>
              <a:chOff x="0" y="-360"/>
              <a:chExt cx="9143640" cy="235800"/>
            </a:xfrm>
          </p:grpSpPr>
          <p:sp>
            <p:nvSpPr>
              <p:cNvPr id="312" name="Dikdörtgen 11"/>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313" name="Group 9"/>
              <p:cNvGrpSpPr/>
              <p:nvPr/>
            </p:nvGrpSpPr>
            <p:grpSpPr>
              <a:xfrm>
                <a:off x="24840" y="8640"/>
                <a:ext cx="933840" cy="199800"/>
                <a:chOff x="24840" y="8640"/>
                <a:chExt cx="933840" cy="199800"/>
              </a:xfrm>
            </p:grpSpPr>
            <p:sp>
              <p:nvSpPr>
                <p:cNvPr id="314" name="AutoShape 8"/>
                <p:cNvSpPr/>
                <p:nvPr/>
              </p:nvSpPr>
              <p:spPr>
                <a:xfrm>
                  <a:off x="600480" y="8640"/>
                  <a:ext cx="358200" cy="186480"/>
                </a:xfrm>
                <a:prstGeom prst="rect">
                  <a:avLst/>
                </a:prstGeom>
                <a:noFill/>
                <a:ln w="0">
                  <a:noFill/>
                </a:ln>
              </p:spPr>
              <p:style>
                <a:lnRef idx="0"/>
                <a:fillRef idx="0"/>
                <a:effectRef idx="0"/>
                <a:fontRef idx="minor"/>
              </p:style>
            </p:sp>
            <p:sp>
              <p:nvSpPr>
                <p:cNvPr id="315"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16" name="Metin kutusu 10"/>
            <p:cNvSpPr/>
            <p:nvPr/>
          </p:nvSpPr>
          <p:spPr>
            <a:xfrm>
              <a:off x="380880" y="-2880"/>
              <a:ext cx="76957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rPr>
                <a:t>Nesne yönelimli programlamanın temel kavramlarını (Nesne, Sınıf, Metot gibi)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Yuvarlatılmış Dikdörtgen 5"/>
          <p:cNvSpPr/>
          <p:nvPr/>
        </p:nvSpPr>
        <p:spPr>
          <a:xfrm>
            <a:off x="242640" y="2415960"/>
            <a:ext cx="8649720" cy="503640"/>
          </a:xfrm>
          <a:prstGeom prst="roundRect">
            <a:avLst>
              <a:gd name="adj" fmla="val 16667"/>
            </a:avLst>
          </a:prstGeom>
          <a:solidFill>
            <a:schemeClr val="accent3">
              <a:lumMod val="40000"/>
              <a:lumOff val="60000"/>
            </a:schemeClr>
          </a:solidFill>
          <a:ln>
            <a:solidFill>
              <a:srgbClr val="1e2e68"/>
            </a:solidFill>
            <a:round/>
          </a:ln>
        </p:spPr>
        <p:style>
          <a:lnRef idx="2">
            <a:schemeClr val="accent1">
              <a:shade val="50000"/>
            </a:schemeClr>
          </a:lnRef>
          <a:fillRef idx="1">
            <a:schemeClr val="accent1"/>
          </a:fillRef>
          <a:effectRef idx="0">
            <a:schemeClr val="accent1"/>
          </a:effectRef>
          <a:fontRef idx="minor"/>
        </p:style>
      </p:sp>
      <p:sp>
        <p:nvSpPr>
          <p:cNvPr id="318" name="Dikdörtgen 3"/>
          <p:cNvSpPr/>
          <p:nvPr/>
        </p:nvSpPr>
        <p:spPr>
          <a:xfrm>
            <a:off x="242640" y="805680"/>
            <a:ext cx="8713800" cy="2645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600" spc="-1" strike="noStrike">
                <a:solidFill>
                  <a:srgbClr val="000000"/>
                </a:solidFill>
                <a:latin typeface="Times New Roman"/>
              </a:rPr>
              <a:t>Bir nesne değişkeninin o an için hiç bir nesneyi işaret etmediğini belirtmek için </a:t>
            </a:r>
            <a:r>
              <a:rPr b="1" i="1" lang="tr-TR" sz="1600" spc="-1" strike="noStrike">
                <a:solidFill>
                  <a:srgbClr val="c00000"/>
                </a:solidFill>
                <a:latin typeface="Times New Roman"/>
              </a:rPr>
              <a:t>null</a:t>
            </a:r>
            <a:r>
              <a:rPr b="0" i="1" lang="tr-TR" sz="1600" spc="-1" strike="noStrike">
                <a:solidFill>
                  <a:srgbClr val="000000"/>
                </a:solidFill>
                <a:latin typeface="Times New Roman"/>
              </a:rPr>
              <a:t> </a:t>
            </a:r>
            <a:r>
              <a:rPr b="0" lang="tr-TR" sz="1600" spc="-1" strike="noStrike">
                <a:solidFill>
                  <a:srgbClr val="000000"/>
                </a:solidFill>
                <a:latin typeface="Times New Roman"/>
              </a:rPr>
              <a:t>değeri kullanılır. </a:t>
            </a:r>
            <a:endParaRPr b="0" lang="en-US" sz="1600" spc="-1" strike="noStrike">
              <a:latin typeface="Arial"/>
            </a:endParaRPr>
          </a:p>
          <a:p>
            <a:pPr>
              <a:lnSpc>
                <a:spcPct val="100000"/>
              </a:lnSpc>
              <a:buNone/>
            </a:pPr>
            <a:r>
              <a:rPr b="0" lang="tr-TR" sz="1600" spc="-1" strike="noStrike">
                <a:solidFill>
                  <a:srgbClr val="000000"/>
                </a:solidFill>
                <a:latin typeface="Times New Roman"/>
              </a:rPr>
              <a:t> </a:t>
            </a:r>
            <a:endParaRPr b="0" lang="en-US" sz="1600" spc="-1" strike="noStrike">
              <a:latin typeface="Arial"/>
            </a:endParaRPr>
          </a:p>
          <a:p>
            <a:pPr marL="457200">
              <a:lnSpc>
                <a:spcPct val="100000"/>
              </a:lnSpc>
              <a:buNone/>
            </a:pPr>
            <a:endParaRPr b="0" lang="en-US" sz="1400" spc="-1" strike="noStrike">
              <a:latin typeface="Arial"/>
            </a:endParaRPr>
          </a:p>
          <a:p>
            <a:pPr marL="457200">
              <a:lnSpc>
                <a:spcPct val="100000"/>
              </a:lnSpc>
              <a:buNone/>
            </a:pPr>
            <a:endParaRPr b="0" lang="en-US" sz="1400" spc="-1" strike="noStrike">
              <a:latin typeface="Arial"/>
            </a:endParaRPr>
          </a:p>
          <a:p>
            <a:pPr marL="457200">
              <a:lnSpc>
                <a:spcPct val="100000"/>
              </a:lnSpc>
              <a:buNone/>
            </a:pPr>
            <a:endParaRPr b="0" lang="en-US" sz="1400" spc="-1" strike="noStrike">
              <a:latin typeface="Arial"/>
            </a:endParaRPr>
          </a:p>
          <a:p>
            <a:pPr marL="457200">
              <a:lnSpc>
                <a:spcPct val="100000"/>
              </a:lnSpc>
              <a:buNone/>
            </a:pPr>
            <a:endParaRPr b="0" lang="en-US" sz="1400" spc="-1" strike="noStrike">
              <a:latin typeface="Arial"/>
            </a:endParaRPr>
          </a:p>
          <a:p>
            <a:pPr>
              <a:lnSpc>
                <a:spcPct val="100000"/>
              </a:lnSpc>
              <a:buNone/>
            </a:pPr>
            <a:r>
              <a:rPr b="0" lang="tr-TR" sz="1600" spc="-1" strike="noStrike">
                <a:solidFill>
                  <a:srgbClr val="000000"/>
                </a:solidFill>
                <a:latin typeface="Times New Roman"/>
              </a:rPr>
              <a:t> </a:t>
            </a:r>
            <a:endParaRPr b="0" lang="en-US" sz="1600" spc="-1" strike="noStrike">
              <a:latin typeface="Arial"/>
            </a:endParaRPr>
          </a:p>
          <a:p>
            <a:pPr>
              <a:lnSpc>
                <a:spcPct val="100000"/>
              </a:lnSpc>
              <a:buNone/>
            </a:pPr>
            <a:r>
              <a:rPr b="0" lang="tr-TR" sz="1600" spc="-1" strike="noStrike">
                <a:solidFill>
                  <a:srgbClr val="000000"/>
                </a:solidFill>
                <a:latin typeface="Times New Roman"/>
              </a:rPr>
              <a:t>Ayrıca eğer nesneler </a:t>
            </a:r>
            <a:r>
              <a:rPr b="1" lang="tr-TR" sz="1600" spc="-1" strike="noStrike">
                <a:solidFill>
                  <a:srgbClr val="000000"/>
                </a:solidFill>
                <a:latin typeface="Times New Roman"/>
              </a:rPr>
              <a:t>new operatörü ile oluşturulmaz ise </a:t>
            </a:r>
            <a:r>
              <a:rPr b="0" lang="tr-TR" sz="1600" spc="-1" strike="noStrike">
                <a:solidFill>
                  <a:srgbClr val="000000"/>
                </a:solidFill>
                <a:latin typeface="Times New Roman"/>
              </a:rPr>
              <a:t>otomatik olarak </a:t>
            </a:r>
            <a:r>
              <a:rPr b="1" lang="tr-TR" sz="1600" spc="-1" strike="noStrike">
                <a:solidFill>
                  <a:srgbClr val="000000"/>
                </a:solidFill>
                <a:latin typeface="Times New Roman"/>
              </a:rPr>
              <a:t>null </a:t>
            </a:r>
            <a:r>
              <a:rPr b="0" lang="tr-TR" sz="1600" spc="-1" strike="noStrike">
                <a:solidFill>
                  <a:srgbClr val="000000"/>
                </a:solidFill>
                <a:latin typeface="Times New Roman"/>
              </a:rPr>
              <a:t>değerini alır. Böyle bir durumda nesne üyelerine erişilmeye çalışıldığında "</a:t>
            </a:r>
            <a:r>
              <a:rPr b="1" lang="tr-TR" sz="1600" spc="-1" strike="noStrike">
                <a:solidFill>
                  <a:srgbClr val="000000"/>
                </a:solidFill>
                <a:latin typeface="Times New Roman"/>
              </a:rPr>
              <a:t>NullPointerException</a:t>
            </a:r>
            <a:r>
              <a:rPr b="0" lang="tr-TR" sz="1600" spc="-1" strike="noStrike">
                <a:solidFill>
                  <a:srgbClr val="000000"/>
                </a:solidFill>
                <a:latin typeface="Times New Roman"/>
              </a:rPr>
              <a:t>” hatası ile karşılaşabiliriz.</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tr-TR" sz="1600" spc="-1" strike="noStrike">
                <a:solidFill>
                  <a:srgbClr val="000000"/>
                </a:solidFill>
                <a:latin typeface="Times New Roman"/>
              </a:rPr>
              <a:t>İsterseniz bir örnek üzerinden sınıf ve nesne kavramını açıklayalım:</a:t>
            </a:r>
            <a:endParaRPr b="0" lang="en-US" sz="1600" spc="-1" strike="noStrike">
              <a:latin typeface="Arial"/>
            </a:endParaRPr>
          </a:p>
        </p:txBody>
      </p:sp>
      <p:sp>
        <p:nvSpPr>
          <p:cNvPr id="319" name="Dikdörtgen 4"/>
          <p:cNvSpPr/>
          <p:nvPr/>
        </p:nvSpPr>
        <p:spPr>
          <a:xfrm>
            <a:off x="385920" y="3717000"/>
            <a:ext cx="8182440" cy="2827440"/>
          </a:xfrm>
          <a:prstGeom prst="rect">
            <a:avLst/>
          </a:prstGeom>
          <a:noFill/>
          <a:ln w="25400">
            <a:solidFill>
              <a:srgbClr val="c00000">
                <a:alpha val="66000"/>
              </a:srgbClr>
            </a:solidFill>
            <a:prstDash val="dashDot"/>
            <a:round/>
          </a:ln>
        </p:spPr>
        <p:style>
          <a:lnRef idx="0"/>
          <a:fillRef idx="0"/>
          <a:effectRef idx="0"/>
          <a:fontRef idx="minor"/>
        </p:style>
        <p:txBody>
          <a:bodyPr lIns="90000" rIns="90000" tIns="45000" bIns="45000" anchor="t">
            <a:spAutoFit/>
          </a:bodyPr>
          <a:p>
            <a:pPr>
              <a:lnSpc>
                <a:spcPct val="100000"/>
              </a:lnSpc>
              <a:buNone/>
            </a:pPr>
            <a:r>
              <a:rPr b="1" lang="tr-TR" sz="1200" spc="-1" strike="noStrike">
                <a:solidFill>
                  <a:srgbClr val="000000"/>
                </a:solidFill>
                <a:latin typeface="Courier New"/>
              </a:rPr>
              <a:t>class</a:t>
            </a:r>
            <a:r>
              <a:rPr b="0" lang="tr-TR" sz="1200" spc="-1" strike="noStrike">
                <a:solidFill>
                  <a:srgbClr val="000000"/>
                </a:solidFill>
                <a:latin typeface="Courier New"/>
              </a:rPr>
              <a:t> Araba </a:t>
            </a:r>
            <a:r>
              <a:rPr b="0" lang="tr-TR" sz="1200" spc="-1" strike="noStrike">
                <a:solidFill>
                  <a:srgbClr val="00b050"/>
                </a:solidFill>
                <a:latin typeface="Courier New"/>
              </a:rPr>
              <a:t>//</a:t>
            </a:r>
            <a:r>
              <a:rPr b="0" lang="tr-TR" sz="1200" spc="-1" strike="noStrike">
                <a:solidFill>
                  <a:srgbClr val="ff0000"/>
                </a:solidFill>
                <a:latin typeface="Courier New"/>
              </a:rPr>
              <a:t>Araba isimli sınıf tanımlandı</a:t>
            </a:r>
            <a:br>
              <a:rPr sz="1200"/>
            </a:br>
            <a:r>
              <a:rPr b="1" lang="tr-TR" sz="1200" spc="-1" strike="noStrike">
                <a:solidFill>
                  <a:srgbClr val="000000"/>
                </a:solidFill>
                <a:latin typeface="Courier New"/>
              </a:rPr>
              <a:t>{</a:t>
            </a:r>
            <a:br>
              <a:rPr sz="1200"/>
            </a:br>
            <a:r>
              <a:rPr b="0" lang="tr-TR" sz="1200" spc="-1" strike="noStrike">
                <a:solidFill>
                  <a:srgbClr val="000000"/>
                </a:solidFill>
                <a:latin typeface="Courier New"/>
              </a:rPr>
              <a:t>   public String marka; </a:t>
            </a:r>
            <a:r>
              <a:rPr b="0" lang="tr-TR" sz="1100" spc="-1" strike="noStrike">
                <a:solidFill>
                  <a:srgbClr val="00b050"/>
                </a:solidFill>
                <a:latin typeface="Courier New"/>
              </a:rPr>
              <a:t>// </a:t>
            </a:r>
            <a:r>
              <a:rPr b="0" lang="tr-TR" sz="1100" spc="-1" strike="noStrike">
                <a:solidFill>
                  <a:srgbClr val="ff0000"/>
                </a:solidFill>
                <a:latin typeface="Courier New"/>
              </a:rPr>
              <a:t>String türde marka isimli niteleyici/değişken</a:t>
            </a:r>
            <a:br>
              <a:rPr sz="1100"/>
            </a:br>
            <a:r>
              <a:rPr b="0" lang="tr-TR" sz="1200" spc="-1" strike="noStrike">
                <a:solidFill>
                  <a:srgbClr val="000000"/>
                </a:solidFill>
                <a:latin typeface="Courier New"/>
              </a:rPr>
              <a:t>   public int silindirHacmi; </a:t>
            </a:r>
            <a:r>
              <a:rPr b="0" lang="tr-TR" sz="1100" spc="-1" strike="noStrike">
                <a:solidFill>
                  <a:srgbClr val="00b050"/>
                </a:solidFill>
                <a:latin typeface="Courier New"/>
              </a:rPr>
              <a:t>//</a:t>
            </a:r>
            <a:r>
              <a:rPr b="0" lang="tr-TR" sz="1100" spc="-1" strike="noStrike">
                <a:solidFill>
                  <a:srgbClr val="ff0000"/>
                </a:solidFill>
                <a:latin typeface="Courier New"/>
              </a:rPr>
              <a:t>integer türde silindirHacmi isimli niteleyici/değişken</a:t>
            </a:r>
            <a:br>
              <a:rPr sz="1200"/>
            </a:br>
            <a:r>
              <a:rPr b="0" lang="tr-TR" sz="1200" spc="-1" strike="noStrike">
                <a:solidFill>
                  <a:srgbClr val="000000"/>
                </a:solidFill>
                <a:latin typeface="Courier New"/>
              </a:rPr>
              <a:t>   </a:t>
            </a:r>
            <a:br>
              <a:rPr sz="1200"/>
            </a:br>
            <a:r>
              <a:rPr b="0" lang="tr-TR" sz="1200" spc="-1" strike="noStrike">
                <a:solidFill>
                  <a:srgbClr val="000000"/>
                </a:solidFill>
                <a:latin typeface="Courier New"/>
              </a:rPr>
              <a:t>   </a:t>
            </a:r>
            <a:r>
              <a:rPr b="1" lang="tr-TR" sz="1200" spc="-1" strike="noStrike">
                <a:solidFill>
                  <a:srgbClr val="000000"/>
                </a:solidFill>
                <a:latin typeface="Courier New"/>
              </a:rPr>
              <a:t>public static void main(String[] args) </a:t>
            </a:r>
            <a:r>
              <a:rPr b="0" lang="tr-TR" sz="1100" spc="-1" strike="noStrike">
                <a:solidFill>
                  <a:srgbClr val="00b050"/>
                </a:solidFill>
                <a:latin typeface="Courier New"/>
              </a:rPr>
              <a:t>// </a:t>
            </a:r>
            <a:r>
              <a:rPr b="0" lang="tr-TR" sz="1100" spc="-1" strike="noStrike">
                <a:solidFill>
                  <a:srgbClr val="ff0000"/>
                </a:solidFill>
                <a:latin typeface="Courier New"/>
              </a:rPr>
              <a:t>main() isimli ana metodumuz</a:t>
            </a:r>
            <a:br>
              <a:rPr sz="1100"/>
            </a:br>
            <a:r>
              <a:rPr b="0" lang="tr-TR" sz="1200" spc="-1" strike="noStrike">
                <a:solidFill>
                  <a:srgbClr val="000000"/>
                </a:solidFill>
                <a:latin typeface="Courier New"/>
              </a:rPr>
              <a:t>    {</a:t>
            </a:r>
            <a:br>
              <a:rPr sz="1200"/>
            </a:br>
            <a:r>
              <a:rPr b="0" lang="tr-TR" sz="1200" spc="-1" strike="noStrike">
                <a:solidFill>
                  <a:srgbClr val="000000"/>
                </a:solidFill>
                <a:latin typeface="Courier New"/>
              </a:rPr>
              <a:t>      </a:t>
            </a:r>
            <a:r>
              <a:rPr b="1" lang="tr-TR" sz="1200" spc="-1" strike="noStrike">
                <a:solidFill>
                  <a:srgbClr val="000000"/>
                </a:solidFill>
                <a:latin typeface="Courier New"/>
              </a:rPr>
              <a:t>Araba  kamyon = new  Araba(); </a:t>
            </a:r>
            <a:r>
              <a:rPr b="0" lang="tr-TR" sz="1200" spc="-1" strike="noStrike">
                <a:solidFill>
                  <a:srgbClr val="000000"/>
                </a:solidFill>
                <a:latin typeface="Courier New"/>
              </a:rPr>
              <a:t>	</a:t>
            </a:r>
            <a:r>
              <a:rPr b="0" lang="tr-TR" sz="1100" spc="-1" strike="noStrike">
                <a:solidFill>
                  <a:srgbClr val="00b050"/>
                </a:solidFill>
                <a:latin typeface="Courier New"/>
              </a:rPr>
              <a:t>//</a:t>
            </a:r>
            <a:r>
              <a:rPr b="0" lang="tr-TR" sz="1100" spc="-1" strike="noStrike">
                <a:solidFill>
                  <a:srgbClr val="ff0000"/>
                </a:solidFill>
                <a:latin typeface="Courier New"/>
              </a:rPr>
              <a:t>kamyon isimli nesne oluşturuldu</a:t>
            </a:r>
            <a:br>
              <a:rPr sz="1100"/>
            </a:br>
            <a:r>
              <a:rPr b="0" lang="tr-TR" sz="1200" spc="-1" strike="noStrike">
                <a:solidFill>
                  <a:srgbClr val="000000"/>
                </a:solidFill>
                <a:latin typeface="Courier New"/>
              </a:rPr>
              <a:t>      kamyon.marka = "Ford" ;</a:t>
            </a:r>
            <a:r>
              <a:rPr b="0" lang="tr-TR" sz="1200" spc="-1" strike="noStrike">
                <a:solidFill>
                  <a:srgbClr val="000000"/>
                </a:solidFill>
                <a:latin typeface="Courier New"/>
              </a:rPr>
              <a:t>	</a:t>
            </a:r>
            <a:r>
              <a:rPr b="0" lang="tr-TR" sz="1200" spc="-1" strike="noStrike">
                <a:solidFill>
                  <a:srgbClr val="000000"/>
                </a:solidFill>
                <a:latin typeface="Courier New"/>
              </a:rPr>
              <a:t>	</a:t>
            </a:r>
            <a:r>
              <a:rPr b="0" lang="tr-TR" sz="1100" spc="-1" strike="noStrike">
                <a:solidFill>
                  <a:srgbClr val="00b050"/>
                </a:solidFill>
                <a:latin typeface="Courier New"/>
              </a:rPr>
              <a:t>//</a:t>
            </a:r>
            <a:r>
              <a:rPr b="0" lang="tr-TR" sz="1100" spc="-1" strike="noStrike">
                <a:solidFill>
                  <a:srgbClr val="ff0000"/>
                </a:solidFill>
                <a:latin typeface="Courier New"/>
              </a:rPr>
              <a:t>kamyonun markası belirlendi</a:t>
            </a:r>
            <a:br>
              <a:rPr sz="1100"/>
            </a:br>
            <a:r>
              <a:rPr b="0" lang="tr-TR" sz="1200" spc="-1" strike="noStrike">
                <a:solidFill>
                  <a:srgbClr val="000000"/>
                </a:solidFill>
                <a:latin typeface="Courier New"/>
              </a:rPr>
              <a:t>      kamyon.silindirHacmi = 2000 ;</a:t>
            </a:r>
            <a:r>
              <a:rPr b="0" lang="tr-TR" sz="1200" spc="-1" strike="noStrike">
                <a:solidFill>
                  <a:srgbClr val="000000"/>
                </a:solidFill>
                <a:latin typeface="Courier New"/>
              </a:rPr>
              <a:t>	</a:t>
            </a:r>
            <a:r>
              <a:rPr b="0" lang="tr-TR" sz="1100" spc="-1" strike="noStrike">
                <a:solidFill>
                  <a:srgbClr val="00b050"/>
                </a:solidFill>
                <a:latin typeface="Courier New"/>
              </a:rPr>
              <a:t>// </a:t>
            </a:r>
            <a:r>
              <a:rPr b="0" lang="tr-TR" sz="1100" spc="-1" strike="noStrike">
                <a:solidFill>
                  <a:srgbClr val="ff0000"/>
                </a:solidFill>
                <a:latin typeface="Courier New"/>
              </a:rPr>
              <a:t>kamyonun silindir hacmi belirlendi</a:t>
            </a:r>
            <a:br>
              <a:rPr sz="1100"/>
            </a:br>
            <a:r>
              <a:rPr b="0" lang="tr-TR" sz="1200" spc="-1" strike="noStrike">
                <a:solidFill>
                  <a:srgbClr val="000000"/>
                </a:solidFill>
                <a:latin typeface="Courier New"/>
              </a:rPr>
              <a:t>      System.out.println("Arabamın adı..:"+ kamyon.marka); </a:t>
            </a:r>
            <a:r>
              <a:rPr b="0" lang="tr-TR" sz="1000" spc="-1" strike="noStrike">
                <a:solidFill>
                  <a:srgbClr val="00b050"/>
                </a:solidFill>
                <a:latin typeface="Courier New"/>
              </a:rPr>
              <a:t>//</a:t>
            </a:r>
            <a:r>
              <a:rPr b="0" lang="tr-TR" sz="1000" spc="-1" strike="noStrike">
                <a:solidFill>
                  <a:srgbClr val="ff0000"/>
                </a:solidFill>
                <a:latin typeface="Courier New"/>
              </a:rPr>
              <a:t>ekrana mesajlar yazdırıldı</a:t>
            </a:r>
            <a:br>
              <a:rPr sz="1200"/>
            </a:br>
            <a:r>
              <a:rPr b="0" lang="tr-TR" sz="1200" spc="-1" strike="noStrike">
                <a:solidFill>
                  <a:srgbClr val="000000"/>
                </a:solidFill>
                <a:latin typeface="Courier New"/>
              </a:rPr>
              <a:t>      System.out.println("Arabamın motoru..:"+ kamyon.silindirHacmi);</a:t>
            </a:r>
            <a:br>
              <a:rPr sz="1200"/>
            </a:br>
            <a:br>
              <a:rPr sz="1200"/>
            </a:br>
            <a:r>
              <a:rPr b="0" lang="tr-TR" sz="1200" spc="-1" strike="noStrike">
                <a:solidFill>
                  <a:srgbClr val="000000"/>
                </a:solidFill>
                <a:latin typeface="Courier New"/>
              </a:rPr>
              <a:t>   }</a:t>
            </a:r>
            <a:br>
              <a:rPr sz="1200"/>
            </a:br>
            <a:r>
              <a:rPr b="1" lang="tr-TR" sz="1200" spc="-1" strike="noStrike">
                <a:solidFill>
                  <a:srgbClr val="000000"/>
                </a:solidFill>
                <a:latin typeface="Courier New"/>
              </a:rPr>
              <a:t>}</a:t>
            </a:r>
            <a:endParaRPr b="0" lang="en-US" sz="1200" spc="-1" strike="noStrike">
              <a:latin typeface="Arial"/>
            </a:endParaRPr>
          </a:p>
        </p:txBody>
      </p:sp>
      <p:grpSp>
        <p:nvGrpSpPr>
          <p:cNvPr id="320" name="Group 17"/>
          <p:cNvGrpSpPr/>
          <p:nvPr/>
        </p:nvGrpSpPr>
        <p:grpSpPr>
          <a:xfrm>
            <a:off x="131040" y="2450160"/>
            <a:ext cx="90000" cy="436680"/>
            <a:chOff x="131040" y="2450160"/>
            <a:chExt cx="90000" cy="436680"/>
          </a:xfrm>
        </p:grpSpPr>
        <p:sp>
          <p:nvSpPr>
            <p:cNvPr id="321" name="Freeform 21"/>
            <p:cNvSpPr/>
            <p:nvPr/>
          </p:nvSpPr>
          <p:spPr>
            <a:xfrm>
              <a:off x="131040" y="2450160"/>
              <a:ext cx="87120" cy="306000"/>
            </a:xfrm>
            <a:custGeom>
              <a:avLst/>
              <a:gdLst/>
              <a:ahLst/>
              <a:rect l="l" t="t" r="r" b="b"/>
              <a:pathLst>
                <a:path w="458" h="1602">
                  <a:moveTo>
                    <a:pt x="268" y="1602"/>
                  </a:moveTo>
                  <a:lnTo>
                    <a:pt x="192" y="1602"/>
                  </a:lnTo>
                  <a:lnTo>
                    <a:pt x="186" y="1580"/>
                  </a:lnTo>
                  <a:lnTo>
                    <a:pt x="184" y="1559"/>
                  </a:lnTo>
                  <a:lnTo>
                    <a:pt x="180" y="1536"/>
                  </a:lnTo>
                  <a:lnTo>
                    <a:pt x="179" y="1515"/>
                  </a:lnTo>
                  <a:lnTo>
                    <a:pt x="173" y="1492"/>
                  </a:lnTo>
                  <a:lnTo>
                    <a:pt x="171" y="1471"/>
                  </a:lnTo>
                  <a:lnTo>
                    <a:pt x="167" y="1448"/>
                  </a:lnTo>
                  <a:lnTo>
                    <a:pt x="165" y="1427"/>
                  </a:lnTo>
                  <a:lnTo>
                    <a:pt x="161" y="1405"/>
                  </a:lnTo>
                  <a:lnTo>
                    <a:pt x="160" y="1384"/>
                  </a:lnTo>
                  <a:lnTo>
                    <a:pt x="156" y="1361"/>
                  </a:lnTo>
                  <a:lnTo>
                    <a:pt x="154" y="1340"/>
                  </a:lnTo>
                  <a:lnTo>
                    <a:pt x="150" y="1317"/>
                  </a:lnTo>
                  <a:lnTo>
                    <a:pt x="148" y="1296"/>
                  </a:lnTo>
                  <a:lnTo>
                    <a:pt x="144" y="1273"/>
                  </a:lnTo>
                  <a:lnTo>
                    <a:pt x="142" y="1254"/>
                  </a:lnTo>
                  <a:lnTo>
                    <a:pt x="137" y="1232"/>
                  </a:lnTo>
                  <a:lnTo>
                    <a:pt x="135" y="1211"/>
                  </a:lnTo>
                  <a:lnTo>
                    <a:pt x="131" y="1188"/>
                  </a:lnTo>
                  <a:lnTo>
                    <a:pt x="129" y="1167"/>
                  </a:lnTo>
                  <a:lnTo>
                    <a:pt x="125" y="1144"/>
                  </a:lnTo>
                  <a:lnTo>
                    <a:pt x="123" y="1123"/>
                  </a:lnTo>
                  <a:lnTo>
                    <a:pt x="122" y="1101"/>
                  </a:lnTo>
                  <a:lnTo>
                    <a:pt x="120" y="1082"/>
                  </a:lnTo>
                  <a:lnTo>
                    <a:pt x="114" y="1059"/>
                  </a:lnTo>
                  <a:lnTo>
                    <a:pt x="112" y="1038"/>
                  </a:lnTo>
                  <a:lnTo>
                    <a:pt x="108" y="1015"/>
                  </a:lnTo>
                  <a:lnTo>
                    <a:pt x="106" y="994"/>
                  </a:lnTo>
                  <a:lnTo>
                    <a:pt x="103" y="971"/>
                  </a:lnTo>
                  <a:lnTo>
                    <a:pt x="101" y="950"/>
                  </a:lnTo>
                  <a:lnTo>
                    <a:pt x="97" y="928"/>
                  </a:lnTo>
                  <a:lnTo>
                    <a:pt x="95" y="909"/>
                  </a:lnTo>
                  <a:lnTo>
                    <a:pt x="89" y="886"/>
                  </a:lnTo>
                  <a:lnTo>
                    <a:pt x="87" y="865"/>
                  </a:lnTo>
                  <a:lnTo>
                    <a:pt x="84" y="842"/>
                  </a:lnTo>
                  <a:lnTo>
                    <a:pt x="82" y="821"/>
                  </a:lnTo>
                  <a:lnTo>
                    <a:pt x="78" y="798"/>
                  </a:lnTo>
                  <a:lnTo>
                    <a:pt x="78" y="777"/>
                  </a:lnTo>
                  <a:lnTo>
                    <a:pt x="74" y="755"/>
                  </a:lnTo>
                  <a:lnTo>
                    <a:pt x="72" y="734"/>
                  </a:lnTo>
                  <a:lnTo>
                    <a:pt x="66" y="711"/>
                  </a:lnTo>
                  <a:lnTo>
                    <a:pt x="65" y="690"/>
                  </a:lnTo>
                  <a:lnTo>
                    <a:pt x="61" y="667"/>
                  </a:lnTo>
                  <a:lnTo>
                    <a:pt x="59" y="646"/>
                  </a:lnTo>
                  <a:lnTo>
                    <a:pt x="55" y="623"/>
                  </a:lnTo>
                  <a:lnTo>
                    <a:pt x="53" y="603"/>
                  </a:lnTo>
                  <a:lnTo>
                    <a:pt x="49" y="580"/>
                  </a:lnTo>
                  <a:lnTo>
                    <a:pt x="47" y="561"/>
                  </a:lnTo>
                  <a:lnTo>
                    <a:pt x="44" y="538"/>
                  </a:lnTo>
                  <a:lnTo>
                    <a:pt x="40" y="517"/>
                  </a:lnTo>
                  <a:lnTo>
                    <a:pt x="36" y="494"/>
                  </a:lnTo>
                  <a:lnTo>
                    <a:pt x="36" y="473"/>
                  </a:lnTo>
                  <a:lnTo>
                    <a:pt x="32" y="450"/>
                  </a:lnTo>
                  <a:lnTo>
                    <a:pt x="30" y="430"/>
                  </a:lnTo>
                  <a:lnTo>
                    <a:pt x="27" y="407"/>
                  </a:lnTo>
                  <a:lnTo>
                    <a:pt x="25" y="388"/>
                  </a:lnTo>
                  <a:lnTo>
                    <a:pt x="21" y="365"/>
                  </a:lnTo>
                  <a:lnTo>
                    <a:pt x="19" y="344"/>
                  </a:lnTo>
                  <a:lnTo>
                    <a:pt x="15" y="321"/>
                  </a:lnTo>
                  <a:lnTo>
                    <a:pt x="13" y="302"/>
                  </a:lnTo>
                  <a:lnTo>
                    <a:pt x="9" y="279"/>
                  </a:lnTo>
                  <a:lnTo>
                    <a:pt x="8" y="258"/>
                  </a:lnTo>
                  <a:lnTo>
                    <a:pt x="4" y="236"/>
                  </a:lnTo>
                  <a:lnTo>
                    <a:pt x="2" y="217"/>
                  </a:lnTo>
                  <a:lnTo>
                    <a:pt x="0" y="205"/>
                  </a:lnTo>
                  <a:lnTo>
                    <a:pt x="0" y="194"/>
                  </a:lnTo>
                  <a:lnTo>
                    <a:pt x="0" y="182"/>
                  </a:lnTo>
                  <a:lnTo>
                    <a:pt x="2" y="175"/>
                  </a:lnTo>
                  <a:lnTo>
                    <a:pt x="6" y="154"/>
                  </a:lnTo>
                  <a:lnTo>
                    <a:pt x="13" y="135"/>
                  </a:lnTo>
                  <a:lnTo>
                    <a:pt x="15" y="125"/>
                  </a:lnTo>
                  <a:lnTo>
                    <a:pt x="19" y="116"/>
                  </a:lnTo>
                  <a:lnTo>
                    <a:pt x="25" y="106"/>
                  </a:lnTo>
                  <a:lnTo>
                    <a:pt x="30" y="97"/>
                  </a:lnTo>
                  <a:lnTo>
                    <a:pt x="40" y="82"/>
                  </a:lnTo>
                  <a:lnTo>
                    <a:pt x="57" y="67"/>
                  </a:lnTo>
                  <a:lnTo>
                    <a:pt x="63" y="57"/>
                  </a:lnTo>
                  <a:lnTo>
                    <a:pt x="70" y="49"/>
                  </a:lnTo>
                  <a:lnTo>
                    <a:pt x="78" y="44"/>
                  </a:lnTo>
                  <a:lnTo>
                    <a:pt x="87" y="38"/>
                  </a:lnTo>
                  <a:lnTo>
                    <a:pt x="95" y="32"/>
                  </a:lnTo>
                  <a:lnTo>
                    <a:pt x="106" y="27"/>
                  </a:lnTo>
                  <a:lnTo>
                    <a:pt x="118" y="21"/>
                  </a:lnTo>
                  <a:lnTo>
                    <a:pt x="127" y="17"/>
                  </a:lnTo>
                  <a:lnTo>
                    <a:pt x="139" y="11"/>
                  </a:lnTo>
                  <a:lnTo>
                    <a:pt x="150" y="8"/>
                  </a:lnTo>
                  <a:lnTo>
                    <a:pt x="161" y="4"/>
                  </a:lnTo>
                  <a:lnTo>
                    <a:pt x="175" y="2"/>
                  </a:lnTo>
                  <a:lnTo>
                    <a:pt x="186" y="0"/>
                  </a:lnTo>
                  <a:lnTo>
                    <a:pt x="201" y="0"/>
                  </a:lnTo>
                  <a:lnTo>
                    <a:pt x="215" y="0"/>
                  </a:lnTo>
                  <a:lnTo>
                    <a:pt x="232" y="0"/>
                  </a:lnTo>
                  <a:lnTo>
                    <a:pt x="247" y="0"/>
                  </a:lnTo>
                  <a:lnTo>
                    <a:pt x="260" y="0"/>
                  </a:lnTo>
                  <a:lnTo>
                    <a:pt x="275" y="2"/>
                  </a:lnTo>
                  <a:lnTo>
                    <a:pt x="289" y="2"/>
                  </a:lnTo>
                  <a:lnTo>
                    <a:pt x="302" y="4"/>
                  </a:lnTo>
                  <a:lnTo>
                    <a:pt x="315" y="8"/>
                  </a:lnTo>
                  <a:lnTo>
                    <a:pt x="327" y="13"/>
                  </a:lnTo>
                  <a:lnTo>
                    <a:pt x="338" y="19"/>
                  </a:lnTo>
                  <a:lnTo>
                    <a:pt x="348" y="25"/>
                  </a:lnTo>
                  <a:lnTo>
                    <a:pt x="359" y="30"/>
                  </a:lnTo>
                  <a:lnTo>
                    <a:pt x="369" y="36"/>
                  </a:lnTo>
                  <a:lnTo>
                    <a:pt x="376" y="44"/>
                  </a:lnTo>
                  <a:lnTo>
                    <a:pt x="384" y="48"/>
                  </a:lnTo>
                  <a:lnTo>
                    <a:pt x="391" y="57"/>
                  </a:lnTo>
                  <a:lnTo>
                    <a:pt x="399" y="65"/>
                  </a:lnTo>
                  <a:lnTo>
                    <a:pt x="408" y="76"/>
                  </a:lnTo>
                  <a:lnTo>
                    <a:pt x="416" y="91"/>
                  </a:lnTo>
                  <a:lnTo>
                    <a:pt x="428" y="110"/>
                  </a:lnTo>
                  <a:lnTo>
                    <a:pt x="431" y="120"/>
                  </a:lnTo>
                  <a:lnTo>
                    <a:pt x="437" y="129"/>
                  </a:lnTo>
                  <a:lnTo>
                    <a:pt x="441" y="139"/>
                  </a:lnTo>
                  <a:lnTo>
                    <a:pt x="445" y="150"/>
                  </a:lnTo>
                  <a:lnTo>
                    <a:pt x="447" y="160"/>
                  </a:lnTo>
                  <a:lnTo>
                    <a:pt x="448" y="171"/>
                  </a:lnTo>
                  <a:lnTo>
                    <a:pt x="450" y="181"/>
                  </a:lnTo>
                  <a:lnTo>
                    <a:pt x="454" y="192"/>
                  </a:lnTo>
                  <a:lnTo>
                    <a:pt x="454" y="201"/>
                  </a:lnTo>
                  <a:lnTo>
                    <a:pt x="456" y="213"/>
                  </a:lnTo>
                  <a:lnTo>
                    <a:pt x="456" y="222"/>
                  </a:lnTo>
                  <a:lnTo>
                    <a:pt x="458" y="234"/>
                  </a:lnTo>
                  <a:lnTo>
                    <a:pt x="452" y="255"/>
                  </a:lnTo>
                  <a:lnTo>
                    <a:pt x="450" y="276"/>
                  </a:lnTo>
                  <a:lnTo>
                    <a:pt x="447" y="297"/>
                  </a:lnTo>
                  <a:lnTo>
                    <a:pt x="445" y="317"/>
                  </a:lnTo>
                  <a:lnTo>
                    <a:pt x="439" y="338"/>
                  </a:lnTo>
                  <a:lnTo>
                    <a:pt x="437" y="359"/>
                  </a:lnTo>
                  <a:lnTo>
                    <a:pt x="433" y="382"/>
                  </a:lnTo>
                  <a:lnTo>
                    <a:pt x="431" y="403"/>
                  </a:lnTo>
                  <a:lnTo>
                    <a:pt x="428" y="424"/>
                  </a:lnTo>
                  <a:lnTo>
                    <a:pt x="426" y="445"/>
                  </a:lnTo>
                  <a:lnTo>
                    <a:pt x="422" y="468"/>
                  </a:lnTo>
                  <a:lnTo>
                    <a:pt x="420" y="488"/>
                  </a:lnTo>
                  <a:lnTo>
                    <a:pt x="416" y="509"/>
                  </a:lnTo>
                  <a:lnTo>
                    <a:pt x="414" y="530"/>
                  </a:lnTo>
                  <a:lnTo>
                    <a:pt x="412" y="553"/>
                  </a:lnTo>
                  <a:lnTo>
                    <a:pt x="410" y="574"/>
                  </a:lnTo>
                  <a:lnTo>
                    <a:pt x="405" y="595"/>
                  </a:lnTo>
                  <a:lnTo>
                    <a:pt x="403" y="616"/>
                  </a:lnTo>
                  <a:lnTo>
                    <a:pt x="399" y="637"/>
                  </a:lnTo>
                  <a:lnTo>
                    <a:pt x="397" y="658"/>
                  </a:lnTo>
                  <a:lnTo>
                    <a:pt x="391" y="680"/>
                  </a:lnTo>
                  <a:lnTo>
                    <a:pt x="389" y="701"/>
                  </a:lnTo>
                  <a:lnTo>
                    <a:pt x="386" y="724"/>
                  </a:lnTo>
                  <a:lnTo>
                    <a:pt x="384" y="745"/>
                  </a:lnTo>
                  <a:lnTo>
                    <a:pt x="380" y="766"/>
                  </a:lnTo>
                  <a:lnTo>
                    <a:pt x="378" y="787"/>
                  </a:lnTo>
                  <a:lnTo>
                    <a:pt x="374" y="808"/>
                  </a:lnTo>
                  <a:lnTo>
                    <a:pt x="374" y="829"/>
                  </a:lnTo>
                  <a:lnTo>
                    <a:pt x="370" y="852"/>
                  </a:lnTo>
                  <a:lnTo>
                    <a:pt x="369" y="872"/>
                  </a:lnTo>
                  <a:lnTo>
                    <a:pt x="365" y="895"/>
                  </a:lnTo>
                  <a:lnTo>
                    <a:pt x="363" y="916"/>
                  </a:lnTo>
                  <a:lnTo>
                    <a:pt x="357" y="937"/>
                  </a:lnTo>
                  <a:lnTo>
                    <a:pt x="355" y="960"/>
                  </a:lnTo>
                  <a:lnTo>
                    <a:pt x="351" y="979"/>
                  </a:lnTo>
                  <a:lnTo>
                    <a:pt x="350" y="1002"/>
                  </a:lnTo>
                  <a:lnTo>
                    <a:pt x="344" y="1021"/>
                  </a:lnTo>
                  <a:lnTo>
                    <a:pt x="342" y="1044"/>
                  </a:lnTo>
                  <a:lnTo>
                    <a:pt x="338" y="1064"/>
                  </a:lnTo>
                  <a:lnTo>
                    <a:pt x="336" y="1087"/>
                  </a:lnTo>
                  <a:lnTo>
                    <a:pt x="332" y="1106"/>
                  </a:lnTo>
                  <a:lnTo>
                    <a:pt x="331" y="1129"/>
                  </a:lnTo>
                  <a:lnTo>
                    <a:pt x="329" y="1150"/>
                  </a:lnTo>
                  <a:lnTo>
                    <a:pt x="327" y="1173"/>
                  </a:lnTo>
                  <a:lnTo>
                    <a:pt x="323" y="1194"/>
                  </a:lnTo>
                  <a:lnTo>
                    <a:pt x="321" y="1216"/>
                  </a:lnTo>
                  <a:lnTo>
                    <a:pt x="317" y="1237"/>
                  </a:lnTo>
                  <a:lnTo>
                    <a:pt x="315" y="1260"/>
                  </a:lnTo>
                  <a:lnTo>
                    <a:pt x="310" y="1279"/>
                  </a:lnTo>
                  <a:lnTo>
                    <a:pt x="308" y="1302"/>
                  </a:lnTo>
                  <a:lnTo>
                    <a:pt x="304" y="1321"/>
                  </a:lnTo>
                  <a:lnTo>
                    <a:pt x="302" y="1344"/>
                  </a:lnTo>
                  <a:lnTo>
                    <a:pt x="296" y="1363"/>
                  </a:lnTo>
                  <a:lnTo>
                    <a:pt x="294" y="1386"/>
                  </a:lnTo>
                  <a:lnTo>
                    <a:pt x="291" y="1407"/>
                  </a:lnTo>
                  <a:lnTo>
                    <a:pt x="289" y="1429"/>
                  </a:lnTo>
                  <a:lnTo>
                    <a:pt x="287" y="1448"/>
                  </a:lnTo>
                  <a:lnTo>
                    <a:pt x="285" y="1471"/>
                  </a:lnTo>
                  <a:lnTo>
                    <a:pt x="281" y="1492"/>
                  </a:lnTo>
                  <a:lnTo>
                    <a:pt x="279" y="1515"/>
                  </a:lnTo>
                  <a:lnTo>
                    <a:pt x="275" y="1536"/>
                  </a:lnTo>
                  <a:lnTo>
                    <a:pt x="274" y="1559"/>
                  </a:lnTo>
                  <a:lnTo>
                    <a:pt x="270" y="1580"/>
                  </a:lnTo>
                  <a:lnTo>
                    <a:pt x="268" y="1602"/>
                  </a:lnTo>
                  <a:lnTo>
                    <a:pt x="268" y="1602"/>
                  </a:lnTo>
                  <a:close/>
                </a:path>
              </a:pathLst>
            </a:custGeom>
            <a:solidFill>
              <a:srgbClr val="c00000"/>
            </a:solidFill>
            <a:ln w="0">
              <a:noFill/>
            </a:ln>
          </p:spPr>
          <p:style>
            <a:lnRef idx="0"/>
            <a:fillRef idx="0"/>
            <a:effectRef idx="0"/>
            <a:fontRef idx="minor"/>
          </p:style>
        </p:sp>
        <p:sp>
          <p:nvSpPr>
            <p:cNvPr id="322" name="Freeform 22"/>
            <p:cNvSpPr/>
            <p:nvPr/>
          </p:nvSpPr>
          <p:spPr>
            <a:xfrm>
              <a:off x="135720" y="2798280"/>
              <a:ext cx="85320" cy="88560"/>
            </a:xfrm>
            <a:custGeom>
              <a:avLst/>
              <a:gdLst/>
              <a:ahLst/>
              <a:rect l="l" t="t" r="r" b="b"/>
              <a:pathLst>
                <a:path w="446" h="466">
                  <a:moveTo>
                    <a:pt x="222" y="2"/>
                  </a:moveTo>
                  <a:lnTo>
                    <a:pt x="231" y="0"/>
                  </a:lnTo>
                  <a:lnTo>
                    <a:pt x="243" y="0"/>
                  </a:lnTo>
                  <a:lnTo>
                    <a:pt x="254" y="2"/>
                  </a:lnTo>
                  <a:lnTo>
                    <a:pt x="264" y="4"/>
                  </a:lnTo>
                  <a:lnTo>
                    <a:pt x="273" y="4"/>
                  </a:lnTo>
                  <a:lnTo>
                    <a:pt x="285" y="8"/>
                  </a:lnTo>
                  <a:lnTo>
                    <a:pt x="296" y="10"/>
                  </a:lnTo>
                  <a:lnTo>
                    <a:pt x="306" y="15"/>
                  </a:lnTo>
                  <a:lnTo>
                    <a:pt x="315" y="19"/>
                  </a:lnTo>
                  <a:lnTo>
                    <a:pt x="325" y="25"/>
                  </a:lnTo>
                  <a:lnTo>
                    <a:pt x="334" y="30"/>
                  </a:lnTo>
                  <a:lnTo>
                    <a:pt x="344" y="38"/>
                  </a:lnTo>
                  <a:lnTo>
                    <a:pt x="349" y="44"/>
                  </a:lnTo>
                  <a:lnTo>
                    <a:pt x="359" y="49"/>
                  </a:lnTo>
                  <a:lnTo>
                    <a:pt x="368" y="57"/>
                  </a:lnTo>
                  <a:lnTo>
                    <a:pt x="378" y="65"/>
                  </a:lnTo>
                  <a:lnTo>
                    <a:pt x="383" y="70"/>
                  </a:lnTo>
                  <a:lnTo>
                    <a:pt x="389" y="80"/>
                  </a:lnTo>
                  <a:lnTo>
                    <a:pt x="397" y="87"/>
                  </a:lnTo>
                  <a:lnTo>
                    <a:pt x="404" y="97"/>
                  </a:lnTo>
                  <a:lnTo>
                    <a:pt x="410" y="106"/>
                  </a:lnTo>
                  <a:lnTo>
                    <a:pt x="416" y="116"/>
                  </a:lnTo>
                  <a:lnTo>
                    <a:pt x="422" y="127"/>
                  </a:lnTo>
                  <a:lnTo>
                    <a:pt x="427" y="139"/>
                  </a:lnTo>
                  <a:lnTo>
                    <a:pt x="431" y="148"/>
                  </a:lnTo>
                  <a:lnTo>
                    <a:pt x="433" y="160"/>
                  </a:lnTo>
                  <a:lnTo>
                    <a:pt x="437" y="171"/>
                  </a:lnTo>
                  <a:lnTo>
                    <a:pt x="441" y="182"/>
                  </a:lnTo>
                  <a:lnTo>
                    <a:pt x="442" y="192"/>
                  </a:lnTo>
                  <a:lnTo>
                    <a:pt x="444" y="205"/>
                  </a:lnTo>
                  <a:lnTo>
                    <a:pt x="444" y="219"/>
                  </a:lnTo>
                  <a:lnTo>
                    <a:pt x="446" y="232"/>
                  </a:lnTo>
                  <a:lnTo>
                    <a:pt x="444" y="243"/>
                  </a:lnTo>
                  <a:lnTo>
                    <a:pt x="444" y="255"/>
                  </a:lnTo>
                  <a:lnTo>
                    <a:pt x="442" y="266"/>
                  </a:lnTo>
                  <a:lnTo>
                    <a:pt x="441" y="276"/>
                  </a:lnTo>
                  <a:lnTo>
                    <a:pt x="437" y="287"/>
                  </a:lnTo>
                  <a:lnTo>
                    <a:pt x="433" y="298"/>
                  </a:lnTo>
                  <a:lnTo>
                    <a:pt x="431" y="310"/>
                  </a:lnTo>
                  <a:lnTo>
                    <a:pt x="429" y="319"/>
                  </a:lnTo>
                  <a:lnTo>
                    <a:pt x="423" y="329"/>
                  </a:lnTo>
                  <a:lnTo>
                    <a:pt x="418" y="338"/>
                  </a:lnTo>
                  <a:lnTo>
                    <a:pt x="412" y="348"/>
                  </a:lnTo>
                  <a:lnTo>
                    <a:pt x="406" y="359"/>
                  </a:lnTo>
                  <a:lnTo>
                    <a:pt x="399" y="367"/>
                  </a:lnTo>
                  <a:lnTo>
                    <a:pt x="393" y="376"/>
                  </a:lnTo>
                  <a:lnTo>
                    <a:pt x="387" y="386"/>
                  </a:lnTo>
                  <a:lnTo>
                    <a:pt x="382" y="395"/>
                  </a:lnTo>
                  <a:lnTo>
                    <a:pt x="372" y="403"/>
                  </a:lnTo>
                  <a:lnTo>
                    <a:pt x="363" y="409"/>
                  </a:lnTo>
                  <a:lnTo>
                    <a:pt x="353" y="414"/>
                  </a:lnTo>
                  <a:lnTo>
                    <a:pt x="347" y="422"/>
                  </a:lnTo>
                  <a:lnTo>
                    <a:pt x="336" y="428"/>
                  </a:lnTo>
                  <a:lnTo>
                    <a:pt x="326" y="433"/>
                  </a:lnTo>
                  <a:lnTo>
                    <a:pt x="317" y="439"/>
                  </a:lnTo>
                  <a:lnTo>
                    <a:pt x="307" y="447"/>
                  </a:lnTo>
                  <a:lnTo>
                    <a:pt x="298" y="449"/>
                  </a:lnTo>
                  <a:lnTo>
                    <a:pt x="287" y="452"/>
                  </a:lnTo>
                  <a:lnTo>
                    <a:pt x="275" y="456"/>
                  </a:lnTo>
                  <a:lnTo>
                    <a:pt x="264" y="460"/>
                  </a:lnTo>
                  <a:lnTo>
                    <a:pt x="254" y="462"/>
                  </a:lnTo>
                  <a:lnTo>
                    <a:pt x="243" y="464"/>
                  </a:lnTo>
                  <a:lnTo>
                    <a:pt x="231" y="464"/>
                  </a:lnTo>
                  <a:lnTo>
                    <a:pt x="222" y="466"/>
                  </a:lnTo>
                  <a:lnTo>
                    <a:pt x="211" y="464"/>
                  </a:lnTo>
                  <a:lnTo>
                    <a:pt x="197" y="464"/>
                  </a:lnTo>
                  <a:lnTo>
                    <a:pt x="186" y="462"/>
                  </a:lnTo>
                  <a:lnTo>
                    <a:pt x="176" y="460"/>
                  </a:lnTo>
                  <a:lnTo>
                    <a:pt x="165" y="456"/>
                  </a:lnTo>
                  <a:lnTo>
                    <a:pt x="154" y="452"/>
                  </a:lnTo>
                  <a:lnTo>
                    <a:pt x="142" y="449"/>
                  </a:lnTo>
                  <a:lnTo>
                    <a:pt x="135" y="447"/>
                  </a:lnTo>
                  <a:lnTo>
                    <a:pt x="123" y="439"/>
                  </a:lnTo>
                  <a:lnTo>
                    <a:pt x="112" y="433"/>
                  </a:lnTo>
                  <a:lnTo>
                    <a:pt x="102" y="428"/>
                  </a:lnTo>
                  <a:lnTo>
                    <a:pt x="97" y="422"/>
                  </a:lnTo>
                  <a:lnTo>
                    <a:pt x="85" y="414"/>
                  </a:lnTo>
                  <a:lnTo>
                    <a:pt x="78" y="409"/>
                  </a:lnTo>
                  <a:lnTo>
                    <a:pt x="68" y="403"/>
                  </a:lnTo>
                  <a:lnTo>
                    <a:pt x="62" y="395"/>
                  </a:lnTo>
                  <a:lnTo>
                    <a:pt x="53" y="386"/>
                  </a:lnTo>
                  <a:lnTo>
                    <a:pt x="47" y="376"/>
                  </a:lnTo>
                  <a:lnTo>
                    <a:pt x="41" y="367"/>
                  </a:lnTo>
                  <a:lnTo>
                    <a:pt x="36" y="359"/>
                  </a:lnTo>
                  <a:lnTo>
                    <a:pt x="28" y="348"/>
                  </a:lnTo>
                  <a:lnTo>
                    <a:pt x="22" y="338"/>
                  </a:lnTo>
                  <a:lnTo>
                    <a:pt x="19" y="329"/>
                  </a:lnTo>
                  <a:lnTo>
                    <a:pt x="15" y="319"/>
                  </a:lnTo>
                  <a:lnTo>
                    <a:pt x="11" y="310"/>
                  </a:lnTo>
                  <a:lnTo>
                    <a:pt x="7" y="298"/>
                  </a:lnTo>
                  <a:lnTo>
                    <a:pt x="3" y="287"/>
                  </a:lnTo>
                  <a:lnTo>
                    <a:pt x="3" y="276"/>
                  </a:lnTo>
                  <a:lnTo>
                    <a:pt x="0" y="266"/>
                  </a:lnTo>
                  <a:lnTo>
                    <a:pt x="0" y="255"/>
                  </a:lnTo>
                  <a:lnTo>
                    <a:pt x="0" y="243"/>
                  </a:lnTo>
                  <a:lnTo>
                    <a:pt x="0" y="232"/>
                  </a:lnTo>
                  <a:lnTo>
                    <a:pt x="0" y="219"/>
                  </a:lnTo>
                  <a:lnTo>
                    <a:pt x="0" y="205"/>
                  </a:lnTo>
                  <a:lnTo>
                    <a:pt x="0" y="192"/>
                  </a:lnTo>
                  <a:lnTo>
                    <a:pt x="3" y="182"/>
                  </a:lnTo>
                  <a:lnTo>
                    <a:pt x="3" y="171"/>
                  </a:lnTo>
                  <a:lnTo>
                    <a:pt x="7" y="160"/>
                  </a:lnTo>
                  <a:lnTo>
                    <a:pt x="11" y="148"/>
                  </a:lnTo>
                  <a:lnTo>
                    <a:pt x="15" y="139"/>
                  </a:lnTo>
                  <a:lnTo>
                    <a:pt x="19" y="127"/>
                  </a:lnTo>
                  <a:lnTo>
                    <a:pt x="24" y="116"/>
                  </a:lnTo>
                  <a:lnTo>
                    <a:pt x="30" y="106"/>
                  </a:lnTo>
                  <a:lnTo>
                    <a:pt x="38" y="97"/>
                  </a:lnTo>
                  <a:lnTo>
                    <a:pt x="43" y="87"/>
                  </a:lnTo>
                  <a:lnTo>
                    <a:pt x="49" y="80"/>
                  </a:lnTo>
                  <a:lnTo>
                    <a:pt x="55" y="70"/>
                  </a:lnTo>
                  <a:lnTo>
                    <a:pt x="64" y="65"/>
                  </a:lnTo>
                  <a:lnTo>
                    <a:pt x="70" y="57"/>
                  </a:lnTo>
                  <a:lnTo>
                    <a:pt x="79" y="49"/>
                  </a:lnTo>
                  <a:lnTo>
                    <a:pt x="87" y="44"/>
                  </a:lnTo>
                  <a:lnTo>
                    <a:pt x="97" y="38"/>
                  </a:lnTo>
                  <a:lnTo>
                    <a:pt x="104" y="30"/>
                  </a:lnTo>
                  <a:lnTo>
                    <a:pt x="114" y="25"/>
                  </a:lnTo>
                  <a:lnTo>
                    <a:pt x="125" y="19"/>
                  </a:lnTo>
                  <a:lnTo>
                    <a:pt x="136" y="15"/>
                  </a:lnTo>
                  <a:lnTo>
                    <a:pt x="144" y="10"/>
                  </a:lnTo>
                  <a:lnTo>
                    <a:pt x="154" y="8"/>
                  </a:lnTo>
                  <a:lnTo>
                    <a:pt x="165" y="4"/>
                  </a:lnTo>
                  <a:lnTo>
                    <a:pt x="176" y="4"/>
                  </a:lnTo>
                  <a:lnTo>
                    <a:pt x="186" y="2"/>
                  </a:lnTo>
                  <a:lnTo>
                    <a:pt x="199" y="0"/>
                  </a:lnTo>
                  <a:lnTo>
                    <a:pt x="211" y="0"/>
                  </a:lnTo>
                  <a:lnTo>
                    <a:pt x="222" y="2"/>
                  </a:lnTo>
                  <a:lnTo>
                    <a:pt x="222" y="2"/>
                  </a:lnTo>
                  <a:close/>
                </a:path>
              </a:pathLst>
            </a:custGeom>
            <a:solidFill>
              <a:srgbClr val="c00000"/>
            </a:solidFill>
            <a:ln w="0">
              <a:noFill/>
            </a:ln>
          </p:spPr>
          <p:style>
            <a:lnRef idx="0"/>
            <a:fillRef idx="0"/>
            <a:effectRef idx="0"/>
            <a:fontRef idx="minor"/>
          </p:style>
        </p:sp>
      </p:grpSp>
      <p:sp>
        <p:nvSpPr>
          <p:cNvPr id="323" name="Yuvarlatılmış Dikdörtgen 1"/>
          <p:cNvSpPr/>
          <p:nvPr/>
        </p:nvSpPr>
        <p:spPr>
          <a:xfrm>
            <a:off x="4932000" y="1172880"/>
            <a:ext cx="3816000" cy="863640"/>
          </a:xfrm>
          <a:prstGeom prst="roundRect">
            <a:avLst>
              <a:gd name="adj" fmla="val 14835"/>
            </a:avLst>
          </a:prstGeom>
          <a:solidFill>
            <a:srgbClr val="4e67c8"/>
          </a:solidFill>
          <a:ln>
            <a:solidFill>
              <a:srgbClr val="1e2e68"/>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buNone/>
            </a:pPr>
            <a:r>
              <a:rPr b="0" lang="tr-TR" sz="1400" spc="-1" strike="noStrike">
                <a:solidFill>
                  <a:srgbClr val="ff0000"/>
                </a:solidFill>
                <a:latin typeface="Times New Roman"/>
              </a:rPr>
              <a:t>Not:</a:t>
            </a:r>
            <a:r>
              <a:rPr b="0" lang="tr-TR" sz="1400" spc="-1" strike="noStrike">
                <a:solidFill>
                  <a:srgbClr val="ffffff"/>
                </a:solidFill>
                <a:latin typeface="Times New Roman"/>
              </a:rPr>
              <a:t> Nesneler new operatörü ile oluşturulduktan sonra , o nesnelere dışardan erişim sağlamak için ‘.’ nokta operatörü kullanılır.</a:t>
            </a:r>
            <a:endParaRPr b="0" lang="en-US" sz="1400" spc="-1" strike="noStrike">
              <a:latin typeface="Arial"/>
            </a:endParaRPr>
          </a:p>
        </p:txBody>
      </p:sp>
      <p:grpSp>
        <p:nvGrpSpPr>
          <p:cNvPr id="324" name="Grup 11"/>
          <p:cNvGrpSpPr/>
          <p:nvPr/>
        </p:nvGrpSpPr>
        <p:grpSpPr>
          <a:xfrm>
            <a:off x="0" y="-2880"/>
            <a:ext cx="9143640" cy="695520"/>
            <a:chOff x="0" y="-2880"/>
            <a:chExt cx="9143640" cy="695520"/>
          </a:xfrm>
        </p:grpSpPr>
        <p:sp>
          <p:nvSpPr>
            <p:cNvPr id="325" name="Başlık 1"/>
            <p:cNvSpPr/>
            <p:nvPr/>
          </p:nvSpPr>
          <p:spPr>
            <a:xfrm>
              <a:off x="0" y="237960"/>
              <a:ext cx="9143640" cy="454680"/>
            </a:xfrm>
            <a:prstGeom prst="rect">
              <a:avLst/>
            </a:prstGeom>
            <a:solidFill>
              <a:schemeClr val="tx2">
                <a:lumMod val="75000"/>
              </a:schemeClr>
            </a:solidFill>
            <a:ln w="0">
              <a:noFill/>
            </a:ln>
          </p:spPr>
          <p:style>
            <a:lnRef idx="0"/>
            <a:fillRef idx="0"/>
            <a:effectRef idx="0"/>
            <a:fontRef idx="minor"/>
          </p:style>
          <p:txBody>
            <a:bodyPr anchor="ctr">
              <a:normAutofit fontScale="74000"/>
            </a:bodyPr>
            <a:p>
              <a:pPr algn="ctr">
                <a:lnSpc>
                  <a:spcPct val="100000"/>
                </a:lnSpc>
                <a:buNone/>
              </a:pPr>
              <a:r>
                <a:rPr b="1" lang="tr-TR" sz="3200" spc="49" strike="noStrike">
                  <a:solidFill>
                    <a:srgbClr val="fbfcfd">
                      <a:alpha val="95000"/>
                    </a:srgbClr>
                  </a:solidFill>
                  <a:latin typeface="Trebuchet MS"/>
                </a:rPr>
                <a:t>Nesne(Object)</a:t>
              </a:r>
              <a:endParaRPr b="0" lang="en-US" sz="3200" spc="-1" strike="noStrike">
                <a:latin typeface="Arial"/>
              </a:endParaRPr>
            </a:p>
          </p:txBody>
        </p:sp>
        <p:grpSp>
          <p:nvGrpSpPr>
            <p:cNvPr id="326" name="Grup 13"/>
            <p:cNvGrpSpPr/>
            <p:nvPr/>
          </p:nvGrpSpPr>
          <p:grpSpPr>
            <a:xfrm>
              <a:off x="0" y="-360"/>
              <a:ext cx="9143640" cy="235800"/>
              <a:chOff x="0" y="-360"/>
              <a:chExt cx="9143640" cy="235800"/>
            </a:xfrm>
          </p:grpSpPr>
          <p:sp>
            <p:nvSpPr>
              <p:cNvPr id="327" name="Dikdörtgen 15"/>
              <p:cNvSpPr/>
              <p:nvPr/>
            </p:nvSpPr>
            <p:spPr>
              <a:xfrm>
                <a:off x="0" y="-360"/>
                <a:ext cx="9143640" cy="235800"/>
              </a:xfrm>
              <a:prstGeom prst="rect">
                <a:avLst/>
              </a:prstGeom>
              <a:solidFill>
                <a:srgbClr val="92d050"/>
              </a:solidFill>
              <a:ln w="25400">
                <a:noFill/>
              </a:ln>
            </p:spPr>
            <p:style>
              <a:lnRef idx="0"/>
              <a:fillRef idx="0"/>
              <a:effectRef idx="0"/>
              <a:fontRef idx="minor"/>
            </p:style>
          </p:sp>
          <p:grpSp>
            <p:nvGrpSpPr>
              <p:cNvPr id="328" name="Group 9"/>
              <p:cNvGrpSpPr/>
              <p:nvPr/>
            </p:nvGrpSpPr>
            <p:grpSpPr>
              <a:xfrm>
                <a:off x="24840" y="8640"/>
                <a:ext cx="933840" cy="199800"/>
                <a:chOff x="24840" y="8640"/>
                <a:chExt cx="933840" cy="199800"/>
              </a:xfrm>
            </p:grpSpPr>
            <p:sp>
              <p:nvSpPr>
                <p:cNvPr id="329" name="AutoShape 8"/>
                <p:cNvSpPr/>
                <p:nvPr/>
              </p:nvSpPr>
              <p:spPr>
                <a:xfrm>
                  <a:off x="600480" y="8640"/>
                  <a:ext cx="358200" cy="186480"/>
                </a:xfrm>
                <a:prstGeom prst="rect">
                  <a:avLst/>
                </a:prstGeom>
                <a:noFill/>
                <a:ln w="0">
                  <a:noFill/>
                </a:ln>
              </p:spPr>
              <p:style>
                <a:lnRef idx="0"/>
                <a:fillRef idx="0"/>
                <a:effectRef idx="0"/>
                <a:fontRef idx="minor"/>
              </p:style>
            </p:sp>
            <p:sp>
              <p:nvSpPr>
                <p:cNvPr id="330" name="Freeform 10"/>
                <p:cNvSpPr/>
                <p:nvPr/>
              </p:nvSpPr>
              <p:spPr>
                <a:xfrm>
                  <a:off x="24840" y="26640"/>
                  <a:ext cx="356040" cy="18180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31" name="Metin kutusu 14"/>
            <p:cNvSpPr/>
            <p:nvPr/>
          </p:nvSpPr>
          <p:spPr>
            <a:xfrm>
              <a:off x="380880" y="-2880"/>
              <a:ext cx="76957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ffffff"/>
                  </a:solidFill>
                  <a:latin typeface="Trebuchet MS"/>
                </a:rPr>
                <a:t>Nesne yönelimli programlamanın temel kavramlarını (Nesne, Sınıf, Metot gibi) öğreneceksiniz</a:t>
              </a:r>
              <a:endParaRPr b="0" lang="en-US" sz="1400" spc="-1" strike="noStrike">
                <a:latin typeface="Arial"/>
              </a:endParaRPr>
            </a:p>
          </p:txBody>
        </p:sp>
      </p:grpSp>
      <p:sp>
        <p:nvSpPr>
          <p:cNvPr id="332" name="Yatay Kaydırma 7"/>
          <p:cNvSpPr/>
          <p:nvPr/>
        </p:nvSpPr>
        <p:spPr>
          <a:xfrm>
            <a:off x="495000" y="1012680"/>
            <a:ext cx="4104000" cy="1151640"/>
          </a:xfrm>
          <a:prstGeom prst="horizontalScroll">
            <a:avLst>
              <a:gd name="adj" fmla="val 12500"/>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marL="457200">
              <a:lnSpc>
                <a:spcPct val="100000"/>
              </a:lnSpc>
              <a:buNone/>
            </a:pPr>
            <a:r>
              <a:rPr b="0" lang="tr-TR" sz="1200" spc="-1" strike="noStrike">
                <a:solidFill>
                  <a:srgbClr val="000000"/>
                </a:solidFill>
                <a:latin typeface="Courier New"/>
              </a:rPr>
              <a:t>kamyon = null;</a:t>
            </a:r>
            <a:endParaRPr b="0" lang="en-US" sz="1200" spc="-1" strike="noStrike">
              <a:latin typeface="Arial"/>
            </a:endParaRPr>
          </a:p>
          <a:p>
            <a:pPr marL="457200">
              <a:lnSpc>
                <a:spcPct val="100000"/>
              </a:lnSpc>
              <a:buNone/>
            </a:pPr>
            <a:r>
              <a:rPr b="0" lang="tr-TR" sz="1200" spc="-1" strike="noStrike">
                <a:solidFill>
                  <a:srgbClr val="000000"/>
                </a:solidFill>
                <a:latin typeface="Courier New"/>
              </a:rPr>
              <a:t>....</a:t>
            </a:r>
            <a:endParaRPr b="0" lang="en-US" sz="1200" spc="-1" strike="noStrike">
              <a:latin typeface="Arial"/>
            </a:endParaRPr>
          </a:p>
          <a:p>
            <a:pPr marL="457200">
              <a:lnSpc>
                <a:spcPct val="100000"/>
              </a:lnSpc>
              <a:buNone/>
            </a:pPr>
            <a:r>
              <a:rPr b="0" lang="tr-TR" sz="1200" spc="-1" strike="noStrike">
                <a:solidFill>
                  <a:srgbClr val="000000"/>
                </a:solidFill>
                <a:latin typeface="Courier New"/>
              </a:rPr>
              <a:t>if (kamyon != null) kamyon.run();</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2001</TotalTime>
  <Application>LibreOffice/7.3.5.2$Linux_X86_64 LibreOffice_project/30$Build-2</Application>
  <AppVersion>15.0000</AppVersion>
  <Words>2901</Words>
  <Paragraphs>506</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2011-07-21T11:46:54Z</dcterms:created>
  <dc:creator>Microsoft</dc:creator>
  <dc:description/>
  <dc:language>en-US</dc:language>
  <cp:lastModifiedBy/>
  <dcterms:modified xsi:type="dcterms:W3CDTF">2022-08-28T12:16:41Z</dcterms:modified>
  <cp:revision>183</cp:revision>
  <dc:subject/>
  <dc:title>NESNE YÖNELIMLI PROGRAMLAMA ve KAVRAMLARI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Ekran Gösterisi (4:3)</vt:lpwstr>
  </property>
  <property fmtid="{D5CDD505-2E9C-101B-9397-08002B2CF9AE}" pid="4" name="Slides">
    <vt:i4>36</vt:i4>
  </property>
</Properties>
</file>