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27.wmf" ContentType="image/x-wmf"/>
  <Override PartName="/ppt/media/image25.wmf" ContentType="image/x-wmf"/>
  <Override PartName="/ppt/media/image23.png" ContentType="image/png"/>
  <Override PartName="/ppt/media/image22.png" ContentType="image/png"/>
  <Override PartName="/ppt/media/image24.jpeg" ContentType="image/jpe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5.png" ContentType="image/png"/>
  <Override PartName="/ppt/media/image14.png" ContentType="image/png"/>
  <Override PartName="/ppt/media/image1.wmf" ContentType="image/x-wmf"/>
  <Override PartName="/ppt/media/image31.wmf" ContentType="image/x-wmf"/>
  <Override PartName="/ppt/media/image2.png" ContentType="image/png"/>
  <Override PartName="/ppt/media/image26.png" ContentType="image/png"/>
  <Override PartName="/ppt/media/image3.png" ContentType="image/png"/>
  <Override PartName="/ppt/media/image16.png" ContentType="image/png"/>
  <Override PartName="/ppt/media/image30.wmf" ContentType="image/x-wmf"/>
  <Override PartName="/ppt/media/image10.png" ContentType="image/png"/>
  <Override PartName="/ppt/media/image28.wmf" ContentType="image/x-wmf"/>
  <Override PartName="/ppt/media/image35.wmf" ContentType="image/x-wmf"/>
  <Override PartName="/ppt/media/image36.wmf" ContentType="image/x-wmf"/>
  <Override PartName="/ppt/media/hdphoto1.wdp" ContentType="image/vnd.ms-photo"/>
  <Override PartName="/ppt/media/image37.wmf" ContentType="image/x-wmf"/>
  <Override PartName="/ppt/media/image38.wmf" ContentType="image/x-wmf"/>
  <Override PartName="/ppt/media/image39.wmf" ContentType="image/x-wmf"/>
  <Override PartName="/ppt/media/image43.wmf" ContentType="image/x-wmf"/>
  <Override PartName="/ppt/media/image32.wmf" ContentType="image/x-wmf"/>
  <Override PartName="/ppt/media/image44.wmf" ContentType="image/x-wmf"/>
  <Override PartName="/ppt/media/image33.wmf" ContentType="image/x-wmf"/>
  <Override PartName="/ppt/media/image13.png" ContentType="image/png"/>
  <Override PartName="/ppt/media/image45.wmf" ContentType="image/x-wmf"/>
  <Override PartName="/ppt/media/image34.wmf" ContentType="image/x-wmf"/>
  <Override PartName="/ppt/media/image46.wmf" ContentType="image/x-wmf"/>
  <Override PartName="/ppt/media/image29.wmf" ContentType="image/x-wmf"/>
  <Override PartName="/ppt/media/image42.wmf" ContentType="image/x-wmf"/>
  <Override PartName="/ppt/media/image9.png" ContentType="image/png"/>
  <Override PartName="/ppt/media/image40.wmf" ContentType="image/x-wmf"/>
  <Override PartName="/ppt/media/image7.png" ContentType="image/png"/>
  <Override PartName="/ppt/media/image6.png" ContentType="image/png"/>
  <Override PartName="/ppt/media/image5.png" ContentType="image/png"/>
  <Override PartName="/ppt/media/image12.jpeg" ContentType="image/jpeg"/>
  <Override PartName="/ppt/media/image4.png" ContentType="image/png"/>
  <Override PartName="/ppt/media/image11.jpeg" ContentType="image/jpeg"/>
  <Override PartName="/ppt/media/image41.wmf" ContentType="image/x-wmf"/>
  <Override PartName="/ppt/media/image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7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7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77" name="PlaceHolder 4"/>
          <p:cNvSpPr>
            <a:spLocks noGrp="1"/>
          </p:cNvSpPr>
          <p:nvPr>
            <p:ph type="dt" idx="19"/>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78" name="PlaceHolder 5"/>
          <p:cNvSpPr>
            <a:spLocks noGrp="1"/>
          </p:cNvSpPr>
          <p:nvPr>
            <p:ph type="ftr" idx="20"/>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79" name="PlaceHolder 6"/>
          <p:cNvSpPr>
            <a:spLocks noGrp="1"/>
          </p:cNvSpPr>
          <p:nvPr>
            <p:ph type="sldNum" idx="21"/>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E3B81A78-027B-4B1F-A4A8-8DCDA984D31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Img"/>
          </p:nvPr>
        </p:nvSpPr>
        <p:spPr>
          <a:xfrm>
            <a:off x="1143000" y="685800"/>
            <a:ext cx="4571280" cy="3428280"/>
          </a:xfrm>
          <a:prstGeom prst="rect">
            <a:avLst/>
          </a:prstGeom>
          <a:ln w="0">
            <a:noFill/>
          </a:ln>
        </p:spPr>
      </p:sp>
      <p:sp>
        <p:nvSpPr>
          <p:cNvPr id="649"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endParaRPr b="0" lang="en-US" sz="2000" spc="-1" strike="noStrike">
              <a:latin typeface="Arial"/>
            </a:endParaRPr>
          </a:p>
        </p:txBody>
      </p:sp>
      <p:sp>
        <p:nvSpPr>
          <p:cNvPr id="650" name="PlaceHolder 3"/>
          <p:cNvSpPr>
            <a:spLocks noGrp="1"/>
          </p:cNvSpPr>
          <p:nvPr>
            <p:ph type="sldNum" idx="29"/>
          </p:nvPr>
        </p:nvSpPr>
        <p:spPr>
          <a:xfrm>
            <a:off x="3884760" y="8685360"/>
            <a:ext cx="2971080" cy="456480"/>
          </a:xfrm>
          <a:prstGeom prst="rect">
            <a:avLst/>
          </a:prstGeom>
          <a:noFill/>
          <a:ln w="0">
            <a:noFill/>
          </a:ln>
        </p:spPr>
        <p:txBody>
          <a:bodyPr lIns="0" rIns="0" tIns="0" bIns="0" anchor="b">
            <a:noAutofit/>
          </a:bodyPr>
          <a:lstStyle>
            <a:lvl1pPr algn="r">
              <a:lnSpc>
                <a:spcPct val="100000"/>
              </a:lnSpc>
              <a:buNone/>
              <a:defRPr b="0" lang="tr-TR" sz="1200" spc="-1" strike="noStrike">
                <a:solidFill>
                  <a:srgbClr val="000000"/>
                </a:solidFill>
                <a:latin typeface="+mn-lt"/>
                <a:ea typeface="+mn-ea"/>
              </a:defRPr>
            </a:lvl1pPr>
          </a:lstStyle>
          <a:p>
            <a:pPr algn="r">
              <a:lnSpc>
                <a:spcPct val="100000"/>
              </a:lnSpc>
              <a:buNone/>
            </a:pPr>
            <a:fld id="{9D0399A5-05D9-4ECA-BCE0-79E8A3DEA4A7}" type="slidenum">
              <a:rPr b="0" lang="tr-T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1224E2A-5B48-42EA-B8C5-2AF7FFCE754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3F3A04-0ECC-452C-BC2D-E56E34CB861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92530C4-3006-4674-AD8A-52E48EE7D48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7D7F372-4C28-4752-BA13-CB6F9525CD4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175261A-20D2-4A37-AACE-805F84ECCC2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0BE5A65-73AD-4A84-84D5-D0F88AA01B4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2461443-77DF-4AF5-BF03-A4D1B5F6BFC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0EA92CC-6462-46CE-B8D8-1704B78D32A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7474A73-9203-4ED9-A0E9-919107A11F5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7DD0DA-EAAD-4073-815D-4FA1CC1DA4A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430E703-B0B6-42D0-B420-0D95F4AC6E8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C14F7B4-C6B0-4B65-B584-60C00460424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50A353F-E3BC-4ED0-8BB2-C40C5D428E9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6B89024-3E51-477A-9E3A-780D73319D3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B2257B8-02CB-4D68-97A4-956DFDC470E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2A26BA8-177B-4A62-910A-B3E288860F4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5D026E3-618D-4750-914B-91B6A9AA442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3A58FF2-698B-4A27-BDDD-8C1CD8F9C63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B8AE56F-AA89-46CC-B1A1-725A1CF1A2F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316BA3F-809F-425A-8346-6EFCF0DC5B3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D174064-3F60-49FD-95F4-E541BA04986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208466-2999-4942-8216-7A7F50C3B53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FC6FF07-16BA-47C8-8D6D-E75135DC7D6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FF33F7F-BF6D-4228-B523-20BA8FF61FC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52115E9-0684-4646-9940-715E15F8258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85BB508-F498-47DF-A220-BF5758069C7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B4BFBC4-7A10-45BE-9C0F-89EC7EB4219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F1080D1-12AA-4D3F-A749-9787AF983ED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F22F6F0-B1AB-4FD3-AA8E-EFCD7BF9490F}"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D4BA737-FF40-4213-AF81-1F2371E466A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CCC7C76-21D5-487E-A739-DB30ACAF37D8}"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3950D02-BDFB-4A90-B447-F1C99063BCC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9841637-30FD-4352-9EBB-12CEC3E55B1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9531CE4-E071-4230-B454-BFE3C8DA4D2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4AFFA7B-E4B0-4CCC-9E90-B3FDAF20DB6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EB07197-B1E4-4ACC-B17A-F374EEBA2869}"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560D30C-3B4A-4962-975C-A856CFD6882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B6477E6-2FC2-41CE-9360-CD294F85A18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0C1901A-CC84-4684-92A9-8153A578A8A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52637C5-21F7-4311-A0F0-72AA38BCBAF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48D5858-6754-43BD-AB6F-E2A425090557}"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1C54270-AEA5-46D6-94D4-88F4CCCDEAE1}"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A18D1EAC-7A0A-4020-902D-C25228A683C5}"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D256A45-D655-403E-8C1D-7B9CC002CDD7}"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4B96098-841A-4782-B6FF-36E2083A616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1DC67EB-0CFC-4F65-A563-39F6F5D94817}"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FB703FED-10FB-4864-9A6D-EA69A87B76D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0277AE6-C248-4C2A-A14E-2D5DA7A58A9F}"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2A4D560-15EA-433B-A7E4-86A43249A23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F01F386E-4AB0-4F18-9225-291219EE50AC}"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C57E342-1832-478B-AB58-74C2B0517A12}"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829960B-F50D-4B05-9166-EFBF0005A06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118B6D6-DAC1-403B-94B6-373402B8189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AC8836C-FF95-4EA2-B325-3307386956F2}"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ADB779AB-E2E4-4320-A066-E2E3B09F5FFD}"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19CFF4-58C6-4101-BB9A-7CEBE864F6D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039BFAE6-1D87-4542-8AED-64D7AA630CBE}"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59A7899-1B5D-4C58-8150-B9A5A6539D3E}"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9059557-21A5-48F4-96BF-8A9C09B4E347}"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351920B-8069-4020-8A3D-37D02ACB4B92}"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16C6621A-84D5-4CB6-B24A-2675354FF48D}"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6219B186-5446-46E1-8452-708916494895}"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1793160" y="4372200"/>
            <a:ext cx="6511680" cy="5296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25CAD6DB-D5A3-4104-A8DF-0618C7CCF841}"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173D297-0268-4465-9F51-950D89CE46D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FCCDEF3-4928-4A3C-8669-13DB4A87488F}"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24D81CDE-3D40-4E6F-8179-2A453CD1DF9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7473FA-2AD7-4EBC-88D3-5209AED5A5E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851479D-EE43-43EB-81A6-8EAE1DA6A855}"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5AA23D8C-37DB-4564-A338-0BD8EA4DEAF1}"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EBE6D2D6-4932-4644-8B04-DDB884D3D1AB}"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0F43803-5FB5-4E1B-ABA8-A69BEA90C42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53D694-1A2D-43C4-AE5C-1BAE381AFFA5}"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0" name="Rectangle 6" hidden="1"/>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 name="Rectangle 7" hidden="1"/>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 name="Rectangle 8" hidden="1"/>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 name="Oval 9" hidden="1"/>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4" name="Rectangle 10"/>
          <p:cNvSpPr/>
          <p:nvPr/>
        </p:nvSpPr>
        <p:spPr>
          <a:xfrm>
            <a:off x="0" y="3866760"/>
            <a:ext cx="9143280" cy="299052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 name="Rectangle 11"/>
          <p:cNvSpPr/>
          <p:nvPr/>
        </p:nvSpPr>
        <p:spPr>
          <a:xfrm>
            <a:off x="0" y="0"/>
            <a:ext cx="9143280" cy="386604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6" name="Rectangle 12"/>
          <p:cNvSpPr/>
          <p:nvPr/>
        </p:nvSpPr>
        <p:spPr>
          <a:xfrm>
            <a:off x="0" y="2652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Oval 13"/>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 name="PlaceHolder 2"/>
          <p:cNvSpPr>
            <a:spLocks noGrp="1"/>
          </p:cNvSpPr>
          <p:nvPr>
            <p:ph type="ftr" idx="1"/>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0" name="PlaceHolder 3"/>
          <p:cNvSpPr>
            <a:spLocks noGrp="1"/>
          </p:cNvSpPr>
          <p:nvPr>
            <p:ph type="sldNum" idx="2"/>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A92CA2F4-9F6D-4784-8C57-C4F0985EAE0C}"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1" name="PlaceHolder 4"/>
          <p:cNvSpPr>
            <a:spLocks noGrp="1"/>
          </p:cNvSpPr>
          <p:nvPr>
            <p:ph type="dt" idx="3"/>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49"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0"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1"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52"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53" name="PlaceHolder 1"/>
          <p:cNvSpPr>
            <a:spLocks noGrp="1"/>
          </p:cNvSpPr>
          <p:nvPr>
            <p:ph type="ftr" idx="4"/>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 name="PlaceHolder 2"/>
          <p:cNvSpPr>
            <a:spLocks noGrp="1"/>
          </p:cNvSpPr>
          <p:nvPr>
            <p:ph type="sldNum" idx="5"/>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42DA00B-2C13-461E-8E0B-FEC6BDDB311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5" name="PlaceHolder 3"/>
          <p:cNvSpPr>
            <a:spLocks noGrp="1"/>
          </p:cNvSpPr>
          <p:nvPr>
            <p:ph type="dt" idx="6"/>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94"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5"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6"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98" name="PlaceHolder 1"/>
          <p:cNvSpPr>
            <a:spLocks noGrp="1"/>
          </p:cNvSpPr>
          <p:nvPr>
            <p:ph type="ftr" idx="7"/>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99" name="PlaceHolder 2"/>
          <p:cNvSpPr>
            <a:spLocks noGrp="1"/>
          </p:cNvSpPr>
          <p:nvPr>
            <p:ph type="sldNum" idx="8"/>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81792372-AAC2-488B-A642-03FE4364EA9C}"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00" name="PlaceHolder 3"/>
          <p:cNvSpPr>
            <a:spLocks noGrp="1"/>
          </p:cNvSpPr>
          <p:nvPr>
            <p:ph type="dt" idx="9"/>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39"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0"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1"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42"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43" name="PlaceHolder 1"/>
          <p:cNvSpPr>
            <a:spLocks noGrp="1"/>
          </p:cNvSpPr>
          <p:nvPr>
            <p:ph type="ftr" idx="10"/>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44" name="PlaceHolder 2"/>
          <p:cNvSpPr>
            <a:spLocks noGrp="1"/>
          </p:cNvSpPr>
          <p:nvPr>
            <p:ph type="sldNum" idx="11"/>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A536D580-08CF-4A61-99CB-1BA58A08B180}"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45" name="PlaceHolder 3"/>
          <p:cNvSpPr>
            <a:spLocks noGrp="1"/>
          </p:cNvSpPr>
          <p:nvPr>
            <p:ph type="dt" idx="12"/>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4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184"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5"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6"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7"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88"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8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90" name="PlaceHolder 3"/>
          <p:cNvSpPr>
            <a:spLocks noGrp="1"/>
          </p:cNvSpPr>
          <p:nvPr>
            <p:ph type="ftr" idx="13"/>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91" name="PlaceHolder 4"/>
          <p:cNvSpPr>
            <a:spLocks noGrp="1"/>
          </p:cNvSpPr>
          <p:nvPr>
            <p:ph type="sldNum" idx="14"/>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8664AA62-5544-4074-ACDE-4C280BFF9C3C}"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192" name="PlaceHolder 5"/>
          <p:cNvSpPr>
            <a:spLocks noGrp="1"/>
          </p:cNvSpPr>
          <p:nvPr>
            <p:ph type="dt" idx="15"/>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cd4ff"/>
            </a:gs>
            <a:gs pos="100000">
              <a:srgbClr val="5bb9ff"/>
            </a:gs>
          </a:gsLst>
          <a:path path="circle">
            <a:fillToRect l="50000" t="25000" r="50000" b="75000"/>
          </a:path>
        </a:gradFill>
      </p:bgPr>
    </p:bg>
    <p:spTree>
      <p:nvGrpSpPr>
        <p:cNvPr id="1" name=""/>
        <p:cNvGrpSpPr/>
        <p:nvPr/>
      </p:nvGrpSpPr>
      <p:grpSpPr>
        <a:xfrm>
          <a:off x="0" y="0"/>
          <a:ext cx="0" cy="0"/>
          <a:chOff x="0" y="0"/>
          <a:chExt cx="0" cy="0"/>
        </a:xfrm>
      </p:grpSpPr>
      <p:sp>
        <p:nvSpPr>
          <p:cNvPr id="229" name="Rectangle 6"/>
          <p:cNvSpPr/>
          <p:nvPr/>
        </p:nvSpPr>
        <p:spPr>
          <a:xfrm>
            <a:off x="0" y="5105520"/>
            <a:ext cx="9143280" cy="1751760"/>
          </a:xfrm>
          <a:prstGeom prst="rect">
            <a:avLst/>
          </a:prstGeom>
          <a:gradFill rotWithShape="0">
            <a:gsLst>
              <a:gs pos="0">
                <a:srgbClr val="ffffff">
                  <a:alpha val="91372"/>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30" name="Rectangle 7"/>
          <p:cNvSpPr/>
          <p:nvPr/>
        </p:nvSpPr>
        <p:spPr>
          <a:xfrm>
            <a:off x="0" y="0"/>
            <a:ext cx="9143280" cy="5104800"/>
          </a:xfrm>
          <a:prstGeom prst="rect">
            <a:avLst/>
          </a:prstGeom>
          <a:gradFill rotWithShape="0">
            <a:gsLst>
              <a:gs pos="0">
                <a:srgbClr val="ffffff">
                  <a:alpha val="89019"/>
                </a:srgbClr>
              </a:gs>
              <a:gs pos="100000">
                <a:srgbClr val="b4dcfa">
                  <a:alpha val="79215"/>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31" name="Rectangle 8"/>
          <p:cNvSpPr/>
          <p:nvPr/>
        </p:nvSpPr>
        <p:spPr>
          <a:xfrm>
            <a:off x="0" y="3768480"/>
            <a:ext cx="9143280" cy="2285280"/>
          </a:xfrm>
          <a:prstGeom prst="rect">
            <a:avLst/>
          </a:prstGeom>
          <a:gradFill rotWithShape="0">
            <a:gsLst>
              <a:gs pos="0">
                <a:srgbClr val="b4dcfa">
                  <a:alpha val="60000"/>
                </a:srgbClr>
              </a:gs>
              <a:gs pos="100000">
                <a:srgbClr val="ffffff">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2" name="Oval 9"/>
          <p:cNvSpPr/>
          <p:nvPr/>
        </p:nvSpPr>
        <p:spPr>
          <a:xfrm>
            <a:off x="0" y="1600200"/>
            <a:ext cx="9143280" cy="5104800"/>
          </a:xfrm>
          <a:prstGeom prst="ellipse">
            <a:avLst/>
          </a:prstGeom>
          <a:gradFill rotWithShape="0">
            <a:gsLst>
              <a:gs pos="0">
                <a:srgbClr val="ffffff"/>
              </a:gs>
              <a:gs pos="100000">
                <a:srgbClr val="ffffff">
                  <a:alpha val="0"/>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233" name="PlaceHolder 1"/>
          <p:cNvSpPr>
            <a:spLocks noGrp="1"/>
          </p:cNvSpPr>
          <p:nvPr>
            <p:ph type="title"/>
          </p:nvPr>
        </p:nvSpPr>
        <p:spPr>
          <a:xfrm>
            <a:off x="1793160" y="4372200"/>
            <a:ext cx="651168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34" name="PlaceHolder 2"/>
          <p:cNvSpPr>
            <a:spLocks noGrp="1"/>
          </p:cNvSpPr>
          <p:nvPr>
            <p:ph type="ftr" idx="16"/>
          </p:nvPr>
        </p:nvSpPr>
        <p:spPr>
          <a:xfrm>
            <a:off x="457200" y="6172200"/>
            <a:ext cx="335196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35" name="PlaceHolder 3"/>
          <p:cNvSpPr>
            <a:spLocks noGrp="1"/>
          </p:cNvSpPr>
          <p:nvPr>
            <p:ph type="sldNum" idx="17"/>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1BB27B3-27E4-4B03-94FB-DC13A6266C69}"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236" name="PlaceHolder 4"/>
          <p:cNvSpPr>
            <a:spLocks noGrp="1"/>
          </p:cNvSpPr>
          <p:nvPr>
            <p:ph type="dt" idx="18"/>
          </p:nvPr>
        </p:nvSpPr>
        <p:spPr>
          <a:xfrm>
            <a:off x="6172200" y="6172200"/>
            <a:ext cx="25138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3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www.bilisimdergi.com/Java-Teknolojisi-ve-Gelistirme-Araclari-15-2.html" TargetMode="External"/><Relationship Id="rId2" Type="http://schemas.openxmlformats.org/officeDocument/2006/relationships/hyperlink" Target="http://www.bilisimdergi.com/Java-Teknolojisi-ve-Gelistirme-Araclari-15-2.html" TargetMode="External"/><Relationship Id="rId3" Type="http://schemas.openxmlformats.org/officeDocument/2006/relationships/hyperlink" Target="http://www.bilisimdergi.com/Java-Teknolojisi-ve-Gelistirme-Araclari-15-2.html" TargetMode="External"/><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www.oracle.com/technetwork/java/javase/downloads/index.html" TargetMode="Externa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www.bilisimdergi.com/Java-Editorleri-16-9.html" TargetMode="External"/><Relationship Id="rId2" Type="http://schemas.openxmlformats.org/officeDocument/2006/relationships/hyperlink" Target="http://www.bilisimdergi.com/Java-Editorleri-16-9.html" TargetMode="External"/><Relationship Id="rId3" Type="http://schemas.openxmlformats.org/officeDocument/2006/relationships/hyperlink" Target="http://www.eclipse.org/downloads" TargetMode="External"/><Relationship Id="rId4" Type="http://schemas.openxmlformats.org/officeDocument/2006/relationships/hyperlink" Target="http://www.jgrasp.org/" TargetMode="External"/><Relationship Id="rId5" Type="http://schemas.openxmlformats.org/officeDocument/2006/relationships/hyperlink" Target="http://www.jgrasp.org/" TargetMode="External"/><Relationship Id="rId6" Type="http://schemas.openxmlformats.org/officeDocument/2006/relationships/hyperlink" Target="http://www.netbeans.info/downloads" TargetMode="External"/><Relationship Id="rId7" Type="http://schemas.openxmlformats.org/officeDocument/2006/relationships/hyperlink" Target="http://www.netbeans.info/downloads" TargetMode="External"/><Relationship Id="rId8" Type="http://schemas.openxmlformats.org/officeDocument/2006/relationships/hyperlink" Target="http://www.jcreator.com/download.htm" TargetMode="External"/><Relationship Id="rId9" Type="http://schemas.openxmlformats.org/officeDocument/2006/relationships/hyperlink" Target="http://www.bluej.org/download/download.html" TargetMode="External"/><Relationship Id="rId10" Type="http://schemas.openxmlformats.org/officeDocument/2006/relationships/hyperlink" Target="http://www.bluej.org/download/download.html" TargetMode="External"/><Relationship Id="rId11" Type="http://schemas.openxmlformats.org/officeDocument/2006/relationships/hyperlink" Target="http://www.bluej.org/download/download.html" TargetMode="External"/><Relationship Id="rId12" Type="http://schemas.openxmlformats.org/officeDocument/2006/relationships/hyperlink" Target="http://cc.codegear.com/free/jbuilder" TargetMode="External"/><Relationship Id="rId13" Type="http://schemas.openxmlformats.org/officeDocument/2006/relationships/hyperlink" Target="http://cc.codegear.com/free/jbuilder" TargetMode="External"/><Relationship Id="rId14" Type="http://schemas.openxmlformats.org/officeDocument/2006/relationships/hyperlink" Target="http://cc.codegear.com/free/jbuilder" TargetMode="External"/><Relationship Id="rId15" Type="http://schemas.openxmlformats.org/officeDocument/2006/relationships/hyperlink" Target="http://cc.codegear.com/free/jbuilder" TargetMode="External"/><Relationship Id="rId16" Type="http://schemas.openxmlformats.org/officeDocument/2006/relationships/hyperlink" Target="http://www.oracle.com/" TargetMode="External"/><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tr.wikipedia.org/wiki/Sun_Microsystems" TargetMode="External"/><Relationship Id="rId2" Type="http://schemas.openxmlformats.org/officeDocument/2006/relationships/hyperlink" Target="http://en.wikipedia.org/wiki/James_Gosling" TargetMode="External"/><Relationship Id="rId3" Type="http://schemas.openxmlformats.org/officeDocument/2006/relationships/hyperlink" Target="http://en.wikipedia.org/wiki/James_Gosling" TargetMode="External"/><Relationship Id="rId4" Type="http://schemas.openxmlformats.org/officeDocument/2006/relationships/hyperlink" Target="http://tr.wikipedia.org/wiki/Programlama_dilleri" TargetMode="External"/><Relationship Id="rId5" Type="http://schemas.openxmlformats.org/officeDocument/2006/relationships/hyperlink" Target="http://www.oracle.com/technetwork/java/javase/downloads/index.html" TargetMode="External"/><Relationship Id="rId6" Type="http://schemas.openxmlformats.org/officeDocument/2006/relationships/hyperlink" Target="http://www.oracle.com/technetwork/java/javase/downloads/index.html" TargetMode="External"/><Relationship Id="rId7" Type="http://schemas.openxmlformats.org/officeDocument/2006/relationships/image" Target="../media/image24.jpeg"/><Relationship Id="rId8" Type="http://schemas.openxmlformats.org/officeDocument/2006/relationships/image" Target="../media/image25.wmf"/><Relationship Id="rId9"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slideLayout" Target="../slideLayouts/slideLayout65.xml"/>
</Relationships>
</file>

<file path=ppt/slides/_rels/slide22.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slideLayout" Target="../slideLayouts/slideLayout65.xml"/>
</Relationships>
</file>

<file path=ppt/slides/_rels/slide23.xml.rels><?xml version="1.0" encoding="UTF-8"?>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 Id="rId3" Type="http://schemas.openxmlformats.org/officeDocument/2006/relationships/image" Target="../media/image37.wmf"/><Relationship Id="rId4" Type="http://schemas.openxmlformats.org/officeDocument/2006/relationships/image" Target="../media/image38.wmf"/><Relationship Id="rId5" Type="http://schemas.openxmlformats.org/officeDocument/2006/relationships/slideLayout" Target="../slideLayouts/slideLayout65.xml"/>
</Relationships>
</file>

<file path=ppt/slides/_rels/slide24.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slideLayout" Target="../slideLayouts/slideLayout65.xml"/>
</Relationships>
</file>

<file path=ppt/slides/_rels/slide25.xml.rels><?xml version="1.0" encoding="UTF-8"?>
<Relationships xmlns="http://schemas.openxmlformats.org/package/2006/relationships"><Relationship Id="rId1" Type="http://schemas.openxmlformats.org/officeDocument/2006/relationships/image" Target="../media/image43.wmf"/><Relationship Id="rId2" Type="http://schemas.openxmlformats.org/officeDocument/2006/relationships/image" Target="../media/image44.wmf"/><Relationship Id="rId3" Type="http://schemas.openxmlformats.org/officeDocument/2006/relationships/image" Target="../media/image45.wmf"/><Relationship Id="rId4" Type="http://schemas.openxmlformats.org/officeDocument/2006/relationships/image" Target="../media/image46.wmf"/><Relationship Id="rId5" Type="http://schemas.openxmlformats.org/officeDocument/2006/relationships/slideLayout" Target="../slideLayouts/slideLayout6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tr.wikipedia.org/wiki/Sun_Microsystems" TargetMode="External"/><Relationship Id="rId2" Type="http://schemas.openxmlformats.org/officeDocument/2006/relationships/hyperlink" Target="http://en.wikipedia.org/wiki/James_Gosling" TargetMode="External"/><Relationship Id="rId3" Type="http://schemas.openxmlformats.org/officeDocument/2006/relationships/hyperlink" Target="http://en.wikipedia.org/wiki/James_Gosling" TargetMode="External"/><Relationship Id="rId4" Type="http://schemas.openxmlformats.org/officeDocument/2006/relationships/hyperlink" Target="http://tr.wikipedia.org/wiki/Programlama_dilleri" TargetMode="External"/><Relationship Id="rId5" Type="http://schemas.openxmlformats.org/officeDocument/2006/relationships/hyperlink" Target="https://www.java.com/releases/fullmatrix/#note1" TargetMode="External"/><Relationship Id="rId6" Type="http://schemas.openxmlformats.org/officeDocument/2006/relationships/hyperlink" Target="http://tr.wikipedia.org/wiki/C_programlama_dili" TargetMode="External"/><Relationship Id="rId7" Type="http://schemas.openxmlformats.org/officeDocument/2006/relationships/hyperlink" Target="http://tr.wikipedia.org/wiki/C++" TargetMode="External"/><Relationship Id="rId8"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hyperlink" Target="http://tr.wikipedia.org/wiki/13_Kas&#305;m" TargetMode="External"/><Relationship Id="rId2" Type="http://schemas.openxmlformats.org/officeDocument/2006/relationships/hyperlink" Target="http://tr.wikipedia.org/wiki/2006" TargetMode="External"/><Relationship Id="rId3" Type="http://schemas.openxmlformats.org/officeDocument/2006/relationships/hyperlink" Target="http://tr.wikipedia.org/wiki/GPL" TargetMode="External"/><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tr.wikipedia.org/wiki/JIT_Derleyicisi" TargetMode="External"/><Relationship Id="rId2" Type="http://schemas.openxmlformats.org/officeDocument/2006/relationships/hyperlink" Target="http://tr.wikipedia.org/wiki/JIT_Derleyicisi" TargetMode="External"/><Relationship Id="rId3" Type="http://schemas.openxmlformats.org/officeDocument/2006/relationships/hyperlink" Target="http://download.oracle.com/javase/tutorial/information/history.html" TargetMode="External"/><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www.oracle.com/technetwork/java/javase/downloads/index.html" TargetMode="External"/><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www.eclipse.org/downloads/" TargetMode="External"/><Relationship Id="rId4" Type="http://schemas.openxmlformats.org/officeDocument/2006/relationships/hyperlink" Target="http://cobanoglu.wikispaces.com/Java_Editor_Kurulumu" TargetMode="Externa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0 Resim" descr="sau_logo.wmf"/>
          <p:cNvPicPr/>
          <p:nvPr/>
        </p:nvPicPr>
        <p:blipFill>
          <a:blip r:embed="rId1"/>
          <a:stretch/>
        </p:blipFill>
        <p:spPr>
          <a:xfrm>
            <a:off x="0" y="4724280"/>
            <a:ext cx="9143280" cy="2133000"/>
          </a:xfrm>
          <a:prstGeom prst="rect">
            <a:avLst/>
          </a:prstGeom>
          <a:ln w="0">
            <a:noFill/>
          </a:ln>
        </p:spPr>
      </p:pic>
      <p:sp>
        <p:nvSpPr>
          <p:cNvPr id="281" name="Dikdörtgen 6"/>
          <p:cNvSpPr/>
          <p:nvPr/>
        </p:nvSpPr>
        <p:spPr>
          <a:xfrm>
            <a:off x="0" y="2590920"/>
            <a:ext cx="7314480" cy="1294560"/>
          </a:xfrm>
          <a:prstGeom prst="rect">
            <a:avLst/>
          </a:prstGeom>
          <a:solidFill>
            <a:schemeClr val="tx2">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82" name="PlaceHolder 1"/>
          <p:cNvSpPr>
            <a:spLocks noGrp="1"/>
          </p:cNvSpPr>
          <p:nvPr>
            <p:ph type="subTitle"/>
          </p:nvPr>
        </p:nvSpPr>
        <p:spPr>
          <a:xfrm>
            <a:off x="0" y="3962520"/>
            <a:ext cx="3973680" cy="608760"/>
          </a:xfrm>
          <a:prstGeom prst="rect">
            <a:avLst/>
          </a:prstGeom>
          <a:noFill/>
          <a:ln w="0">
            <a:noFill/>
          </a:ln>
        </p:spPr>
        <p:txBody>
          <a:bodyPr lIns="0" rIns="0" tIns="0" bIns="0" anchor="t">
            <a:normAutofit/>
          </a:bodyPr>
          <a:p>
            <a:pPr>
              <a:lnSpc>
                <a:spcPct val="100000"/>
              </a:lnSpc>
              <a:buNone/>
              <a:tabLst>
                <a:tab algn="l" pos="0"/>
              </a:tabLst>
            </a:pPr>
            <a:r>
              <a:rPr b="0" lang="tr-TR" sz="1800" spc="-1" strike="noStrike">
                <a:solidFill>
                  <a:srgbClr val="aadaf0"/>
                </a:solidFill>
                <a:latin typeface="Trebuchet MS"/>
              </a:rPr>
              <a:t>JAVA PROGRAMLAMA</a:t>
            </a:r>
            <a:endParaRPr b="0" lang="en-US" sz="1800" spc="-1" strike="noStrike">
              <a:latin typeface="Arial"/>
            </a:endParaRPr>
          </a:p>
        </p:txBody>
      </p:sp>
      <p:sp>
        <p:nvSpPr>
          <p:cNvPr id="283" name="PlaceHolder 2"/>
          <p:cNvSpPr>
            <a:spLocks noGrp="1"/>
          </p:cNvSpPr>
          <p:nvPr>
            <p:ph type="title"/>
          </p:nvPr>
        </p:nvSpPr>
        <p:spPr>
          <a:xfrm>
            <a:off x="0" y="2743200"/>
            <a:ext cx="4454640" cy="650520"/>
          </a:xfrm>
          <a:prstGeom prst="rect">
            <a:avLst/>
          </a:prstGeom>
          <a:noFill/>
          <a:ln w="0">
            <a:noFill/>
          </a:ln>
        </p:spPr>
        <p:txBody>
          <a:bodyPr lIns="0" rIns="0" tIns="0" bIns="0" anchor="t">
            <a:noAutofit/>
          </a:bodyPr>
          <a:p>
            <a:pPr>
              <a:lnSpc>
                <a:spcPct val="100000"/>
              </a:lnSpc>
              <a:buNone/>
              <a:tabLst>
                <a:tab algn="l" pos="0"/>
              </a:tabLst>
            </a:pPr>
            <a:r>
              <a:rPr b="1" lang="tr-TR" sz="5400" spc="-1" strike="noStrike">
                <a:solidFill>
                  <a:srgbClr val="bce2ff"/>
                </a:solidFill>
                <a:latin typeface="Trebuchet MS"/>
              </a:rPr>
              <a:t>JAVAYA GİRİŞ</a:t>
            </a:r>
            <a:endParaRPr b="0" lang="en-US" sz="5400" spc="-1" strike="noStrike">
              <a:latin typeface="Arial"/>
            </a:endParaRPr>
          </a:p>
        </p:txBody>
      </p:sp>
      <p:sp>
        <p:nvSpPr>
          <p:cNvPr id="284" name="Dikdörtgen 7"/>
          <p:cNvSpPr/>
          <p:nvPr/>
        </p:nvSpPr>
        <p:spPr>
          <a:xfrm>
            <a:off x="0" y="3809880"/>
            <a:ext cx="7314480" cy="761400"/>
          </a:xfrm>
          <a:prstGeom prst="rect">
            <a:avLst/>
          </a:prstGeom>
          <a:solidFill>
            <a:schemeClr val="bg2"/>
          </a:solidFill>
          <a:ln w="2857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buNone/>
            </a:pPr>
            <a:r>
              <a:rPr b="1" lang="tr-TR" sz="1800" spc="-1" strike="noStrike">
                <a:solidFill>
                  <a:srgbClr val="ff0000"/>
                </a:solidFill>
                <a:latin typeface="Trebuchet MS"/>
                <a:ea typeface="DejaVu Sans"/>
              </a:rPr>
              <a:t>JAVA PROGRAMLAMA</a:t>
            </a:r>
            <a:endParaRPr b="0" lang="en-US" sz="1800" spc="-1" strike="noStrike">
              <a:latin typeface="Arial"/>
            </a:endParaRPr>
          </a:p>
          <a:p>
            <a:pPr algn="just">
              <a:lnSpc>
                <a:spcPct val="100000"/>
              </a:lnSpc>
              <a:buNone/>
            </a:pPr>
            <a:r>
              <a:rPr b="0" i="1" lang="tr-TR" sz="1800" spc="-1" strike="noStrike">
                <a:solidFill>
                  <a:srgbClr val="ffffff"/>
                </a:solidFill>
                <a:latin typeface="Trebuchet MS"/>
                <a:ea typeface="DejaVu Sans"/>
              </a:rPr>
              <a:t>Dr. Bülent ÇOBANOĞLU</a:t>
            </a:r>
            <a:endParaRPr b="0" lang="en-US" sz="1800" spc="-1" strike="noStrike">
              <a:latin typeface="Arial"/>
            </a:endParaRPr>
          </a:p>
        </p:txBody>
      </p:sp>
      <p:sp>
        <p:nvSpPr>
          <p:cNvPr id="285" name="Dikdörtgen 8"/>
          <p:cNvSpPr/>
          <p:nvPr/>
        </p:nvSpPr>
        <p:spPr>
          <a:xfrm>
            <a:off x="7696080" y="2895480"/>
            <a:ext cx="1447200" cy="1599480"/>
          </a:xfrm>
          <a:prstGeom prst="rect">
            <a:avLst/>
          </a:prstGeom>
          <a:solidFill>
            <a:schemeClr val="accent5">
              <a:lumMod val="75000"/>
            </a:schemeClr>
          </a:solidFill>
          <a:ln w="28575">
            <a:solidFill>
              <a:srgbClr val="ffffff"/>
            </a:solidFill>
            <a:round/>
          </a:ln>
        </p:spPr>
        <p:style>
          <a:lnRef idx="2">
            <a:schemeClr val="accent1">
              <a:shade val="50000"/>
            </a:schemeClr>
          </a:lnRef>
          <a:fillRef idx="1">
            <a:schemeClr val="accent1"/>
          </a:fillRef>
          <a:effectRef idx="0">
            <a:schemeClr val="accent1"/>
          </a:effectRef>
          <a:fontRef idx="minor"/>
        </p:style>
      </p:sp>
      <p:sp>
        <p:nvSpPr>
          <p:cNvPr id="286" name="Metin kutusu 9"/>
          <p:cNvSpPr/>
          <p:nvPr/>
        </p:nvSpPr>
        <p:spPr>
          <a:xfrm>
            <a:off x="4871160" y="6580440"/>
            <a:ext cx="4710600" cy="257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i="1" lang="tr-TR" sz="1100" spc="-1" strike="noStrike">
                <a:solidFill>
                  <a:srgbClr val="000000"/>
                </a:solidFill>
                <a:latin typeface="Calibri"/>
                <a:ea typeface="DejaVu Sans"/>
              </a:rPr>
              <a:t>Sakarya Üniversitesi, Adapazarı Meslek Yüksekokulu | Bilgisayar </a:t>
            </a:r>
            <a:endParaRPr b="0" lang="en-US" sz="1100" spc="-1" strike="noStrike">
              <a:latin typeface="Arial"/>
            </a:endParaRPr>
          </a:p>
        </p:txBody>
      </p:sp>
      <p:sp>
        <p:nvSpPr>
          <p:cNvPr id="287" name="Metin kutusu 16"/>
          <p:cNvSpPr/>
          <p:nvPr/>
        </p:nvSpPr>
        <p:spPr>
          <a:xfrm>
            <a:off x="8575560" y="3484800"/>
            <a:ext cx="3801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400" spc="-1" strike="noStrike">
                <a:solidFill>
                  <a:srgbClr val="d85c00"/>
                </a:solidFill>
                <a:latin typeface="Trebuchet MS"/>
                <a:ea typeface="DejaVu Sans"/>
              </a:rPr>
              <a:t>B</a:t>
            </a:r>
            <a:endParaRPr b="0" lang="en-US" sz="1400" spc="-1" strike="noStrike">
              <a:latin typeface="Arial"/>
            </a:endParaRPr>
          </a:p>
        </p:txBody>
      </p:sp>
      <p:pic>
        <p:nvPicPr>
          <p:cNvPr id="288" name="Picture 2" descr=""/>
          <p:cNvPicPr/>
          <p:nvPr/>
        </p:nvPicPr>
        <p:blipFill>
          <a:blip r:embed="rId2"/>
          <a:stretch/>
        </p:blipFill>
        <p:spPr>
          <a:xfrm>
            <a:off x="7342920" y="2590920"/>
            <a:ext cx="1800360" cy="1980360"/>
          </a:xfrm>
          <a:prstGeom prst="rect">
            <a:avLst/>
          </a:prstGeom>
          <a:ln w="9525">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7" name="Grup 6"/>
          <p:cNvGrpSpPr/>
          <p:nvPr/>
        </p:nvGrpSpPr>
        <p:grpSpPr>
          <a:xfrm>
            <a:off x="0" y="-2880"/>
            <a:ext cx="9143280" cy="815040"/>
            <a:chOff x="0" y="-2880"/>
            <a:chExt cx="9143280" cy="815040"/>
          </a:xfrm>
        </p:grpSpPr>
        <p:sp>
          <p:nvSpPr>
            <p:cNvPr id="368"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1" strike="noStrike">
                  <a:solidFill>
                    <a:srgbClr val="ffffff"/>
                  </a:solidFill>
                  <a:latin typeface="Arial"/>
                  <a:ea typeface="DejaVu Sans"/>
                </a:rPr>
                <a:t>Eclipse Programının Kurulumu ve ilk programımız</a:t>
              </a:r>
              <a:endParaRPr b="0" lang="en-US" sz="2800" spc="-1" strike="noStrike">
                <a:latin typeface="Arial"/>
              </a:endParaRPr>
            </a:p>
          </p:txBody>
        </p:sp>
        <p:grpSp>
          <p:nvGrpSpPr>
            <p:cNvPr id="369" name="Grup 8"/>
            <p:cNvGrpSpPr/>
            <p:nvPr/>
          </p:nvGrpSpPr>
          <p:grpSpPr>
            <a:xfrm>
              <a:off x="0" y="0"/>
              <a:ext cx="9143280" cy="276120"/>
              <a:chOff x="0" y="0"/>
              <a:chExt cx="9143280" cy="276120"/>
            </a:xfrm>
          </p:grpSpPr>
          <p:sp>
            <p:nvSpPr>
              <p:cNvPr id="370" name="Dikdörtgen 10"/>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71" name="Group 9"/>
              <p:cNvGrpSpPr/>
              <p:nvPr/>
            </p:nvGrpSpPr>
            <p:grpSpPr>
              <a:xfrm>
                <a:off x="24840" y="10800"/>
                <a:ext cx="933480" cy="234000"/>
                <a:chOff x="24840" y="10800"/>
                <a:chExt cx="933480" cy="234000"/>
              </a:xfrm>
            </p:grpSpPr>
            <p:sp>
              <p:nvSpPr>
                <p:cNvPr id="372" name="AutoShape 8"/>
                <p:cNvSpPr/>
                <p:nvPr/>
              </p:nvSpPr>
              <p:spPr>
                <a:xfrm>
                  <a:off x="600480" y="10800"/>
                  <a:ext cx="357840" cy="218160"/>
                </a:xfrm>
                <a:prstGeom prst="rect">
                  <a:avLst/>
                </a:prstGeom>
                <a:noFill/>
                <a:ln w="0">
                  <a:noFill/>
                </a:ln>
              </p:spPr>
              <p:style>
                <a:lnRef idx="0"/>
                <a:fillRef idx="0"/>
                <a:effectRef idx="0"/>
                <a:fontRef idx="minor"/>
              </p:style>
            </p:sp>
            <p:sp>
              <p:nvSpPr>
                <p:cNvPr id="373"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74" name="Metin kutusu 9"/>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ile program geliştirme aşamalarını öğreneceksiniz.</a:t>
              </a:r>
              <a:endParaRPr b="0" lang="en-US" sz="1400" spc="-1" strike="noStrike">
                <a:latin typeface="Arial"/>
              </a:endParaRPr>
            </a:p>
          </p:txBody>
        </p:sp>
      </p:grpSp>
      <p:pic>
        <p:nvPicPr>
          <p:cNvPr id="375" name="ShockwaveFlash1" descr=""/>
          <p:cNvPicPr/>
          <p:nvPr/>
        </p:nvPicPr>
        <p:blipFill>
          <a:blip r:embed="rId1"/>
          <a:stretch/>
        </p:blipFill>
        <p:spPr>
          <a:xfrm>
            <a:off x="360" y="836640"/>
            <a:ext cx="9143640" cy="6021000"/>
          </a:xfrm>
          <a:prstGeom prst="rect">
            <a:avLst/>
          </a:prstGeom>
          <a:ln w="0">
            <a:noFill/>
          </a:ln>
        </p:spPr>
      </p:pic>
      <p:sp>
        <p:nvSpPr>
          <p:cNvPr id="2" name="PlaceHolder 1"/>
          <p:cNvSpPr>
            <a:spLocks noGrp="1"/>
          </p:cNvSpPr>
          <p:nvPr>
            <p:ph type="sldNum" idx="5"/>
          </p:nvPr>
        </p:nvSpPr>
        <p:spPr/>
        <p:txBody>
          <a:bodyPr/>
          <a:p>
            <a:fld id="{F14C3171-958D-40F4-977D-0CC78F7EC429}"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p:nvPr>
        </p:nvSpPr>
        <p:spPr>
          <a:xfrm>
            <a:off x="24840" y="826920"/>
            <a:ext cx="9011160" cy="4689720"/>
          </a:xfrm>
          <a:prstGeom prst="rect">
            <a:avLst/>
          </a:prstGeom>
          <a:noFill/>
          <a:ln w="0">
            <a:noFill/>
          </a:ln>
        </p:spPr>
        <p:txBody>
          <a:bodyPr lIns="90000" rIns="90000" tIns="45000" bIns="45000" anchor="t">
            <a:normAutofit fontScale="43000"/>
          </a:bodyPr>
          <a:p>
            <a:pPr marL="228600" indent="-182880" algn="just">
              <a:lnSpc>
                <a:spcPct val="100000"/>
              </a:lnSpc>
              <a:spcBef>
                <a:spcPts val="680"/>
              </a:spcBef>
              <a:spcAft>
                <a:spcPts val="300"/>
              </a:spcAft>
              <a:buClr>
                <a:srgbClr val="c3260c"/>
              </a:buClr>
              <a:buSzPct val="130000"/>
              <a:buFont typeface="Georgia"/>
              <a:buChar char="*"/>
            </a:pPr>
            <a:r>
              <a:rPr b="0" lang="tr-TR" sz="3400" spc="-1" strike="noStrike">
                <a:solidFill>
                  <a:srgbClr val="404040"/>
                </a:solidFill>
                <a:latin typeface="Times New Roman"/>
              </a:rPr>
              <a:t>Java teknolojisi, esnekliği, verimliliği, platformlar arasında taşınabilmesi ve güvenliği sayesinde günümüzde milyarlarca cihaz / aygıtta ( Bilgisayar, Internet, cep telefonu, akıllı kart, kod çözücü, yazıcı, web kameraları, yol bilgisayarları, tıbbi cihazlar v.s. ) kullanılmaktadır. Bugün Java teknolojisini dizüstü bilgisayarlardan veri merkezlerine, oyun konsollarından bilimsel amaçlı süper bilgisayarlara, cep telefonlarından Internet'e kadar her yerde bulabilirsiniz. </a:t>
            </a:r>
            <a:endParaRPr b="0" lang="en-US" sz="3400" spc="-1" strike="noStrike">
              <a:latin typeface="Arial"/>
            </a:endParaRPr>
          </a:p>
          <a:p>
            <a:pPr marL="228600" indent="-182880" algn="just">
              <a:lnSpc>
                <a:spcPct val="100000"/>
              </a:lnSpc>
              <a:spcBef>
                <a:spcPts val="680"/>
              </a:spcBef>
              <a:spcAft>
                <a:spcPts val="300"/>
              </a:spcAft>
              <a:buClr>
                <a:srgbClr val="c3260c"/>
              </a:buClr>
              <a:buSzPct val="130000"/>
              <a:buFont typeface="Wingdings" charset="2"/>
              <a:buChar char=""/>
            </a:pPr>
            <a:r>
              <a:rPr b="1" i="1" lang="tr-TR" sz="3400" spc="-1" strike="noStrike" u="sng">
                <a:solidFill>
                  <a:srgbClr val="56c7aa"/>
                </a:solidFill>
                <a:uFillTx/>
                <a:latin typeface="Times New Roman"/>
                <a:hlinkClick r:id="rId1"/>
              </a:rPr>
              <a:t>Java’ya </a:t>
            </a:r>
            <a:r>
              <a:rPr b="1" i="1" lang="tr-TR" sz="3400" spc="-1" strike="noStrike" u="sng">
                <a:solidFill>
                  <a:srgbClr val="56c7aa"/>
                </a:solidFill>
                <a:uFillTx/>
                <a:latin typeface="Times New Roman"/>
                <a:hlinkClick r:id="rId2"/>
              </a:rPr>
              <a:t>yeni başlayanlar için bazı terim ve kısaltmaların açıklamalarını yapmakta fayda </a:t>
            </a:r>
            <a:r>
              <a:rPr b="1" i="1" lang="tr-TR" sz="3400" spc="-1" strike="noStrike" u="sng">
                <a:solidFill>
                  <a:srgbClr val="56c7aa"/>
                </a:solidFill>
                <a:uFillTx/>
                <a:latin typeface="Times New Roman"/>
                <a:hlinkClick r:id="rId3"/>
              </a:rPr>
              <a:t>var;</a:t>
            </a:r>
            <a:endParaRPr b="0" lang="en-US" sz="3400" spc="-1" strike="noStrike">
              <a:latin typeface="Arial"/>
            </a:endParaRPr>
          </a:p>
          <a:p>
            <a:pPr marL="228600" indent="-182880" algn="just">
              <a:lnSpc>
                <a:spcPct val="100000"/>
              </a:lnSpc>
              <a:spcBef>
                <a:spcPts val="680"/>
              </a:spcBef>
              <a:spcAft>
                <a:spcPts val="300"/>
              </a:spcAft>
              <a:buClr>
                <a:srgbClr val="c3260c"/>
              </a:buClr>
              <a:buSzPct val="130000"/>
              <a:buFont typeface="Georgia"/>
              <a:buChar char="*"/>
            </a:pPr>
            <a:r>
              <a:rPr b="1" lang="tr-TR" sz="3400" spc="-1" strike="noStrike">
                <a:solidFill>
                  <a:srgbClr val="000000"/>
                </a:solidFill>
                <a:latin typeface="Times New Roman"/>
              </a:rPr>
              <a:t>JDK(Java Development Kit – Java Geliştirme Aracı):</a:t>
            </a:r>
            <a:r>
              <a:rPr b="0" lang="tr-TR" sz="3400" spc="-1" strike="noStrike">
                <a:solidFill>
                  <a:srgbClr val="000000"/>
                </a:solidFill>
                <a:latin typeface="Times New Roman"/>
              </a:rPr>
              <a:t> </a:t>
            </a:r>
            <a:r>
              <a:rPr b="0" lang="tr-TR" sz="2900" spc="-1" strike="noStrike">
                <a:solidFill>
                  <a:srgbClr val="404040"/>
                </a:solidFill>
                <a:latin typeface="Times New Roman"/>
              </a:rPr>
              <a:t>Java geliştirme kiti olarak Türkçeye çevirebileceğimiz JDK, içerisinde hem java derleyicisini (javac) hem de java yorumlayıcısını (JVM) barındıran bir pakettir.  </a:t>
            </a:r>
            <a:r>
              <a:rPr b="1" lang="tr-TR" sz="2900" spc="-1" strike="noStrike">
                <a:solidFill>
                  <a:srgbClr val="404040"/>
                </a:solidFill>
                <a:latin typeface="Times New Roman"/>
              </a:rPr>
              <a:t>Bu paket, java editorü hariç Java ile geliştirme yapmak için bütün araçları içerir</a:t>
            </a:r>
            <a:r>
              <a:rPr b="0" lang="tr-TR" sz="2900" spc="-1" strike="noStrike">
                <a:solidFill>
                  <a:srgbClr val="404040"/>
                </a:solidFill>
                <a:latin typeface="Times New Roman"/>
              </a:rPr>
              <a:t>. JDK;  </a:t>
            </a:r>
            <a:endParaRPr b="0" lang="en-US" sz="2900" spc="-1" strike="noStrike">
              <a:latin typeface="Arial"/>
            </a:endParaRPr>
          </a:p>
          <a:p>
            <a:pPr algn="just">
              <a:lnSpc>
                <a:spcPct val="100000"/>
              </a:lnSpc>
              <a:spcBef>
                <a:spcPts val="581"/>
              </a:spcBef>
              <a:spcAft>
                <a:spcPts val="300"/>
              </a:spcAft>
              <a:buNone/>
              <a:tabLst>
                <a:tab algn="l" pos="0"/>
              </a:tabLst>
            </a:pPr>
            <a:r>
              <a:rPr b="1" i="1" lang="tr-TR" sz="2900" spc="-1" strike="noStrike">
                <a:solidFill>
                  <a:srgbClr val="002060"/>
                </a:solidFill>
                <a:latin typeface="Times New Roman"/>
              </a:rPr>
              <a:t>	</a:t>
            </a:r>
            <a:r>
              <a:rPr b="1" i="1" lang="tr-TR" sz="2900" spc="-1" strike="noStrike">
                <a:solidFill>
                  <a:srgbClr val="002060"/>
                </a:solidFill>
                <a:latin typeface="Times New Roman"/>
              </a:rPr>
              <a:t>“</a:t>
            </a:r>
            <a:r>
              <a:rPr b="1" i="1" lang="tr-TR" sz="2900" spc="-1" strike="noStrike">
                <a:solidFill>
                  <a:srgbClr val="002060"/>
                </a:solidFill>
                <a:latin typeface="Times New Roman"/>
              </a:rPr>
              <a:t>Java Derleyicisi (javac) + JVM + Java Sınıf Paketleri ( util, math, lang, awt,swing v.b) + çalışma zamanı kütüphaneleri” </a:t>
            </a:r>
            <a:endParaRPr b="0" lang="en-US" sz="2900" spc="-1" strike="noStrike">
              <a:latin typeface="Arial"/>
            </a:endParaRPr>
          </a:p>
          <a:p>
            <a:pPr algn="just">
              <a:lnSpc>
                <a:spcPct val="100000"/>
              </a:lnSpc>
              <a:spcBef>
                <a:spcPts val="581"/>
              </a:spcBef>
              <a:spcAft>
                <a:spcPts val="300"/>
              </a:spcAft>
              <a:buNone/>
              <a:tabLst>
                <a:tab algn="l" pos="0"/>
              </a:tabLst>
            </a:pPr>
            <a:r>
              <a:rPr b="1" lang="tr-TR" sz="2900" spc="-1" strike="noStrike">
                <a:solidFill>
                  <a:srgbClr val="002060"/>
                </a:solidFill>
                <a:latin typeface="Times New Roman"/>
              </a:rPr>
              <a:t>       </a:t>
            </a:r>
            <a:r>
              <a:rPr b="1" lang="tr-TR" sz="2900" spc="-1" strike="noStrike">
                <a:solidFill>
                  <a:srgbClr val="002060"/>
                </a:solidFill>
                <a:latin typeface="Times New Roman"/>
              </a:rPr>
              <a:t>g</a:t>
            </a:r>
            <a:r>
              <a:rPr b="0" lang="tr-TR" sz="2900" spc="-1" strike="noStrike">
                <a:solidFill>
                  <a:srgbClr val="404040"/>
                </a:solidFill>
                <a:latin typeface="Times New Roman"/>
              </a:rPr>
              <a:t>ibi birçok paket içerir. </a:t>
            </a:r>
            <a:endParaRPr b="0" lang="en-US" sz="2900" spc="-1" strike="noStrike">
              <a:latin typeface="Arial"/>
            </a:endParaRPr>
          </a:p>
          <a:p>
            <a:pPr marL="228600" indent="-182880" algn="just">
              <a:lnSpc>
                <a:spcPct val="100000"/>
              </a:lnSpc>
              <a:spcBef>
                <a:spcPts val="680"/>
              </a:spcBef>
              <a:spcAft>
                <a:spcPts val="300"/>
              </a:spcAft>
              <a:buClr>
                <a:srgbClr val="c3260c"/>
              </a:buClr>
              <a:buSzPct val="130000"/>
              <a:buFont typeface="Georgia"/>
              <a:buChar char="*"/>
              <a:tabLst>
                <a:tab algn="l" pos="0"/>
              </a:tabLst>
            </a:pPr>
            <a:r>
              <a:rPr b="1" lang="tr-TR" sz="3400" spc="-1" strike="noStrike">
                <a:solidFill>
                  <a:srgbClr val="000000"/>
                </a:solidFill>
                <a:latin typeface="Times New Roman"/>
              </a:rPr>
              <a:t>JRE( Java Runtime Engine- Java Çalışma Zamanı Motoru): </a:t>
            </a:r>
            <a:r>
              <a:rPr b="0" lang="tr-TR" sz="2900" spc="-1" strike="noStrike">
                <a:solidFill>
                  <a:srgbClr val="404040"/>
                </a:solidFill>
                <a:latin typeface="Times New Roman"/>
              </a:rPr>
              <a:t>JRE, java uygulamalarını çalıştırabilmek için sistemde yüklü olması gereken temel bir pakettir. Bu paketle birlikte java uygulamalarını çalıştırabilirsiniz. JRE ise; </a:t>
            </a:r>
            <a:endParaRPr b="0" lang="en-US" sz="2900" spc="-1" strike="noStrike">
              <a:latin typeface="Arial"/>
            </a:endParaRPr>
          </a:p>
          <a:p>
            <a:pPr algn="just">
              <a:lnSpc>
                <a:spcPct val="100000"/>
              </a:lnSpc>
              <a:spcBef>
                <a:spcPts val="581"/>
              </a:spcBef>
              <a:spcAft>
                <a:spcPts val="300"/>
              </a:spcAft>
              <a:buNone/>
              <a:tabLst>
                <a:tab algn="l" pos="0"/>
              </a:tabLst>
            </a:pPr>
            <a:r>
              <a:rPr b="1" i="1" lang="tr-TR" sz="2900" spc="-1" strike="noStrike">
                <a:solidFill>
                  <a:srgbClr val="002060"/>
                </a:solidFill>
                <a:latin typeface="Times New Roman"/>
              </a:rPr>
              <a:t>	</a:t>
            </a:r>
            <a:r>
              <a:rPr b="1" i="1" lang="tr-TR" sz="2900" spc="-1" strike="noStrike">
                <a:solidFill>
                  <a:srgbClr val="002060"/>
                </a:solidFill>
                <a:latin typeface="Times New Roman"/>
              </a:rPr>
              <a:t>“</a:t>
            </a:r>
            <a:r>
              <a:rPr b="1" i="1" lang="tr-TR" sz="2900" spc="-1" strike="noStrike">
                <a:solidFill>
                  <a:srgbClr val="002060"/>
                </a:solidFill>
                <a:latin typeface="Times New Roman"/>
              </a:rPr>
              <a:t>JVM + Java Sınıf Paketleri ( util, math, lang, awt, swing v.b) + çalışma zamanı kütüphaneleri”, </a:t>
            </a:r>
            <a:endParaRPr b="0" lang="en-US" sz="2900" spc="-1" strike="noStrike">
              <a:latin typeface="Arial"/>
            </a:endParaRPr>
          </a:p>
          <a:p>
            <a:pPr algn="just">
              <a:lnSpc>
                <a:spcPct val="100000"/>
              </a:lnSpc>
              <a:spcBef>
                <a:spcPts val="581"/>
              </a:spcBef>
              <a:spcAft>
                <a:spcPts val="300"/>
              </a:spcAft>
              <a:buNone/>
              <a:tabLst>
                <a:tab algn="l" pos="0"/>
              </a:tabLst>
            </a:pPr>
            <a:r>
              <a:rPr b="0" lang="tr-TR" sz="2900" spc="-1" strike="noStrike">
                <a:solidFill>
                  <a:srgbClr val="404040"/>
                </a:solidFill>
                <a:latin typeface="Times New Roman"/>
              </a:rPr>
              <a:t>        </a:t>
            </a:r>
            <a:r>
              <a:rPr b="0" lang="tr-TR" sz="2900" spc="-1" strike="noStrike">
                <a:solidFill>
                  <a:srgbClr val="404040"/>
                </a:solidFill>
                <a:latin typeface="Times New Roman"/>
              </a:rPr>
              <a:t>gibi paketleri içerir.</a:t>
            </a:r>
            <a:endParaRPr b="0" lang="en-US" sz="2900" spc="-1" strike="noStrike">
              <a:latin typeface="Arial"/>
            </a:endParaRPr>
          </a:p>
          <a:p>
            <a:pPr marL="228600" indent="-182880" algn="just">
              <a:lnSpc>
                <a:spcPct val="100000"/>
              </a:lnSpc>
              <a:spcBef>
                <a:spcPts val="581"/>
              </a:spcBef>
              <a:spcAft>
                <a:spcPts val="300"/>
              </a:spcAft>
              <a:buClr>
                <a:srgbClr val="c3260c"/>
              </a:buClr>
              <a:buSzPct val="130000"/>
              <a:buFont typeface="Georgia"/>
              <a:buChar char="*"/>
              <a:tabLst>
                <a:tab algn="l" pos="0"/>
              </a:tabLst>
            </a:pPr>
            <a:r>
              <a:rPr b="1" lang="tr-TR" sz="2900" spc="-1" strike="noStrike">
                <a:solidFill>
                  <a:srgbClr val="404040"/>
                </a:solidFill>
                <a:latin typeface="Times New Roman"/>
              </a:rPr>
              <a:t>JRE,</a:t>
            </a:r>
            <a:r>
              <a:rPr b="0" lang="tr-TR" sz="2900" spc="-1" strike="noStrike">
                <a:solidFill>
                  <a:srgbClr val="404040"/>
                </a:solidFill>
                <a:latin typeface="Times New Roman"/>
              </a:rPr>
              <a:t> bilgisayar kullanıcılarına</a:t>
            </a:r>
            <a:r>
              <a:rPr b="1" lang="tr-TR" sz="2900" spc="-1" strike="noStrike">
                <a:solidFill>
                  <a:srgbClr val="404040"/>
                </a:solidFill>
                <a:latin typeface="Times New Roman"/>
              </a:rPr>
              <a:t>, JDK</a:t>
            </a:r>
            <a:r>
              <a:rPr b="0" lang="tr-TR" sz="2900" spc="-1" strike="noStrike">
                <a:solidFill>
                  <a:srgbClr val="404040"/>
                </a:solidFill>
                <a:latin typeface="Times New Roman"/>
              </a:rPr>
              <a:t> ise yazılım geliştiricilerine hitap etmektedir.</a:t>
            </a:r>
            <a:endParaRPr b="0" lang="en-US" sz="2900" spc="-1" strike="noStrike">
              <a:latin typeface="Arial"/>
            </a:endParaRPr>
          </a:p>
          <a:p>
            <a:pPr marL="228600" indent="-182880" algn="just">
              <a:lnSpc>
                <a:spcPct val="100000"/>
              </a:lnSpc>
              <a:spcBef>
                <a:spcPts val="680"/>
              </a:spcBef>
              <a:spcAft>
                <a:spcPts val="300"/>
              </a:spcAft>
              <a:buClr>
                <a:srgbClr val="c3260c"/>
              </a:buClr>
              <a:buSzPct val="130000"/>
              <a:buFont typeface="Georgia"/>
              <a:buChar char="*"/>
              <a:tabLst>
                <a:tab algn="l" pos="0"/>
              </a:tabLst>
            </a:pPr>
            <a:r>
              <a:rPr b="1" lang="tr-TR" sz="3400" spc="-1" strike="noStrike">
                <a:solidFill>
                  <a:srgbClr val="000000"/>
                </a:solidFill>
                <a:latin typeface="Times New Roman"/>
              </a:rPr>
              <a:t>JVM (Java Virtual Machine- Java Sanal Makinesi): </a:t>
            </a:r>
            <a:r>
              <a:rPr b="0" lang="tr-TR" sz="2900" spc="-1" strike="noStrike">
                <a:solidFill>
                  <a:srgbClr val="404040"/>
                </a:solidFill>
                <a:latin typeface="Times New Roman"/>
              </a:rPr>
              <a:t>JVM’nin sanal makine diline </a:t>
            </a:r>
            <a:r>
              <a:rPr b="1" lang="tr-TR" sz="2900" spc="-1" strike="noStrike">
                <a:solidFill>
                  <a:srgbClr val="404040"/>
                </a:solidFill>
                <a:latin typeface="Times New Roman"/>
              </a:rPr>
              <a:t>bytecode</a:t>
            </a:r>
            <a:r>
              <a:rPr b="0" lang="tr-TR" sz="2900" spc="-1" strike="noStrike">
                <a:solidFill>
                  <a:srgbClr val="404040"/>
                </a:solidFill>
                <a:latin typeface="Times New Roman"/>
              </a:rPr>
              <a:t> denmektedir. Bütün bilgisayarlar Java bytecode için yorumlayıcıya (interpreter) ihtiyaç duyarlar. JVM işletim sistemi veya makinenin donanımsal mimarisinden bağımsızdır. Bir java uygulamasının çalışabilmesi için o makinede JVM nin yüklü olması gerekir. Zaten çoğu web tarayıcı programı (Internet Explorer, Netscape, Firefox, gibi) içerisinde JVM barındırır.</a:t>
            </a:r>
            <a:endParaRPr b="0" lang="en-US" sz="2900" spc="-1" strike="noStrike">
              <a:latin typeface="Arial"/>
            </a:endParaRPr>
          </a:p>
        </p:txBody>
      </p:sp>
      <p:grpSp>
        <p:nvGrpSpPr>
          <p:cNvPr id="377" name="Group 17"/>
          <p:cNvGrpSpPr/>
          <p:nvPr/>
        </p:nvGrpSpPr>
        <p:grpSpPr>
          <a:xfrm>
            <a:off x="190440" y="5783040"/>
            <a:ext cx="116640" cy="565560"/>
            <a:chOff x="190440" y="5783040"/>
            <a:chExt cx="116640" cy="565560"/>
          </a:xfrm>
        </p:grpSpPr>
        <p:sp>
          <p:nvSpPr>
            <p:cNvPr id="378" name="Freeform 21"/>
            <p:cNvSpPr/>
            <p:nvPr/>
          </p:nvSpPr>
          <p:spPr>
            <a:xfrm>
              <a:off x="190440" y="5783040"/>
              <a:ext cx="112680" cy="396360"/>
            </a:xfrm>
            <a:custGeom>
              <a:avLst/>
              <a:gdLst/>
              <a:ahLst/>
              <a:rect l="l" t="t" r="r" b="b"/>
              <a:pathLst>
                <a:path w="458" h="1602">
                  <a:moveTo>
                    <a:pt x="268" y="1602"/>
                  </a:moveTo>
                  <a:lnTo>
                    <a:pt x="192" y="1602"/>
                  </a:lnTo>
                  <a:lnTo>
                    <a:pt x="186" y="1580"/>
                  </a:lnTo>
                  <a:lnTo>
                    <a:pt x="184" y="1559"/>
                  </a:lnTo>
                  <a:lnTo>
                    <a:pt x="180" y="1536"/>
                  </a:lnTo>
                  <a:lnTo>
                    <a:pt x="179" y="1515"/>
                  </a:lnTo>
                  <a:lnTo>
                    <a:pt x="173" y="1492"/>
                  </a:lnTo>
                  <a:lnTo>
                    <a:pt x="171" y="1471"/>
                  </a:lnTo>
                  <a:lnTo>
                    <a:pt x="167" y="1448"/>
                  </a:lnTo>
                  <a:lnTo>
                    <a:pt x="165" y="1427"/>
                  </a:lnTo>
                  <a:lnTo>
                    <a:pt x="161" y="1405"/>
                  </a:lnTo>
                  <a:lnTo>
                    <a:pt x="160" y="1384"/>
                  </a:lnTo>
                  <a:lnTo>
                    <a:pt x="156" y="1361"/>
                  </a:lnTo>
                  <a:lnTo>
                    <a:pt x="154" y="1340"/>
                  </a:lnTo>
                  <a:lnTo>
                    <a:pt x="150" y="1317"/>
                  </a:lnTo>
                  <a:lnTo>
                    <a:pt x="148" y="1296"/>
                  </a:lnTo>
                  <a:lnTo>
                    <a:pt x="144" y="1273"/>
                  </a:lnTo>
                  <a:lnTo>
                    <a:pt x="142" y="1254"/>
                  </a:lnTo>
                  <a:lnTo>
                    <a:pt x="137" y="1232"/>
                  </a:lnTo>
                  <a:lnTo>
                    <a:pt x="135" y="1211"/>
                  </a:lnTo>
                  <a:lnTo>
                    <a:pt x="131" y="1188"/>
                  </a:lnTo>
                  <a:lnTo>
                    <a:pt x="129" y="1167"/>
                  </a:lnTo>
                  <a:lnTo>
                    <a:pt x="125" y="1144"/>
                  </a:lnTo>
                  <a:lnTo>
                    <a:pt x="123" y="1123"/>
                  </a:lnTo>
                  <a:lnTo>
                    <a:pt x="122" y="1101"/>
                  </a:lnTo>
                  <a:lnTo>
                    <a:pt x="120" y="1082"/>
                  </a:lnTo>
                  <a:lnTo>
                    <a:pt x="114" y="1059"/>
                  </a:lnTo>
                  <a:lnTo>
                    <a:pt x="112" y="1038"/>
                  </a:lnTo>
                  <a:lnTo>
                    <a:pt x="108" y="1015"/>
                  </a:lnTo>
                  <a:lnTo>
                    <a:pt x="106" y="994"/>
                  </a:lnTo>
                  <a:lnTo>
                    <a:pt x="103" y="971"/>
                  </a:lnTo>
                  <a:lnTo>
                    <a:pt x="101" y="950"/>
                  </a:lnTo>
                  <a:lnTo>
                    <a:pt x="97" y="928"/>
                  </a:lnTo>
                  <a:lnTo>
                    <a:pt x="95" y="909"/>
                  </a:lnTo>
                  <a:lnTo>
                    <a:pt x="89" y="886"/>
                  </a:lnTo>
                  <a:lnTo>
                    <a:pt x="87" y="865"/>
                  </a:lnTo>
                  <a:lnTo>
                    <a:pt x="84" y="842"/>
                  </a:lnTo>
                  <a:lnTo>
                    <a:pt x="82" y="821"/>
                  </a:lnTo>
                  <a:lnTo>
                    <a:pt x="78" y="798"/>
                  </a:lnTo>
                  <a:lnTo>
                    <a:pt x="78" y="777"/>
                  </a:lnTo>
                  <a:lnTo>
                    <a:pt x="74" y="755"/>
                  </a:lnTo>
                  <a:lnTo>
                    <a:pt x="72" y="734"/>
                  </a:lnTo>
                  <a:lnTo>
                    <a:pt x="66" y="711"/>
                  </a:lnTo>
                  <a:lnTo>
                    <a:pt x="65" y="690"/>
                  </a:lnTo>
                  <a:lnTo>
                    <a:pt x="61" y="667"/>
                  </a:lnTo>
                  <a:lnTo>
                    <a:pt x="59" y="646"/>
                  </a:lnTo>
                  <a:lnTo>
                    <a:pt x="55" y="623"/>
                  </a:lnTo>
                  <a:lnTo>
                    <a:pt x="53" y="603"/>
                  </a:lnTo>
                  <a:lnTo>
                    <a:pt x="49" y="580"/>
                  </a:lnTo>
                  <a:lnTo>
                    <a:pt x="47" y="561"/>
                  </a:lnTo>
                  <a:lnTo>
                    <a:pt x="44" y="538"/>
                  </a:lnTo>
                  <a:lnTo>
                    <a:pt x="40" y="517"/>
                  </a:lnTo>
                  <a:lnTo>
                    <a:pt x="36" y="494"/>
                  </a:lnTo>
                  <a:lnTo>
                    <a:pt x="36" y="473"/>
                  </a:lnTo>
                  <a:lnTo>
                    <a:pt x="32" y="450"/>
                  </a:lnTo>
                  <a:lnTo>
                    <a:pt x="30" y="430"/>
                  </a:lnTo>
                  <a:lnTo>
                    <a:pt x="27" y="407"/>
                  </a:lnTo>
                  <a:lnTo>
                    <a:pt x="25" y="388"/>
                  </a:lnTo>
                  <a:lnTo>
                    <a:pt x="21" y="365"/>
                  </a:lnTo>
                  <a:lnTo>
                    <a:pt x="19" y="344"/>
                  </a:lnTo>
                  <a:lnTo>
                    <a:pt x="15" y="321"/>
                  </a:lnTo>
                  <a:lnTo>
                    <a:pt x="13" y="302"/>
                  </a:lnTo>
                  <a:lnTo>
                    <a:pt x="9" y="279"/>
                  </a:lnTo>
                  <a:lnTo>
                    <a:pt x="8" y="258"/>
                  </a:lnTo>
                  <a:lnTo>
                    <a:pt x="4" y="236"/>
                  </a:lnTo>
                  <a:lnTo>
                    <a:pt x="2" y="217"/>
                  </a:lnTo>
                  <a:lnTo>
                    <a:pt x="0" y="205"/>
                  </a:lnTo>
                  <a:lnTo>
                    <a:pt x="0" y="194"/>
                  </a:lnTo>
                  <a:lnTo>
                    <a:pt x="0" y="182"/>
                  </a:lnTo>
                  <a:lnTo>
                    <a:pt x="2" y="175"/>
                  </a:lnTo>
                  <a:lnTo>
                    <a:pt x="6" y="154"/>
                  </a:lnTo>
                  <a:lnTo>
                    <a:pt x="13" y="135"/>
                  </a:lnTo>
                  <a:lnTo>
                    <a:pt x="15" y="125"/>
                  </a:lnTo>
                  <a:lnTo>
                    <a:pt x="19" y="116"/>
                  </a:lnTo>
                  <a:lnTo>
                    <a:pt x="25" y="106"/>
                  </a:lnTo>
                  <a:lnTo>
                    <a:pt x="30" y="97"/>
                  </a:lnTo>
                  <a:lnTo>
                    <a:pt x="40" y="82"/>
                  </a:lnTo>
                  <a:lnTo>
                    <a:pt x="57" y="67"/>
                  </a:lnTo>
                  <a:lnTo>
                    <a:pt x="63" y="57"/>
                  </a:lnTo>
                  <a:lnTo>
                    <a:pt x="70" y="49"/>
                  </a:lnTo>
                  <a:lnTo>
                    <a:pt x="78" y="44"/>
                  </a:lnTo>
                  <a:lnTo>
                    <a:pt x="87" y="38"/>
                  </a:lnTo>
                  <a:lnTo>
                    <a:pt x="95" y="32"/>
                  </a:lnTo>
                  <a:lnTo>
                    <a:pt x="106" y="27"/>
                  </a:lnTo>
                  <a:lnTo>
                    <a:pt x="118" y="21"/>
                  </a:lnTo>
                  <a:lnTo>
                    <a:pt x="127" y="17"/>
                  </a:lnTo>
                  <a:lnTo>
                    <a:pt x="139" y="11"/>
                  </a:lnTo>
                  <a:lnTo>
                    <a:pt x="150" y="8"/>
                  </a:lnTo>
                  <a:lnTo>
                    <a:pt x="161" y="4"/>
                  </a:lnTo>
                  <a:lnTo>
                    <a:pt x="175" y="2"/>
                  </a:lnTo>
                  <a:lnTo>
                    <a:pt x="186" y="0"/>
                  </a:lnTo>
                  <a:lnTo>
                    <a:pt x="201" y="0"/>
                  </a:lnTo>
                  <a:lnTo>
                    <a:pt x="215" y="0"/>
                  </a:lnTo>
                  <a:lnTo>
                    <a:pt x="232" y="0"/>
                  </a:lnTo>
                  <a:lnTo>
                    <a:pt x="247" y="0"/>
                  </a:lnTo>
                  <a:lnTo>
                    <a:pt x="260" y="0"/>
                  </a:lnTo>
                  <a:lnTo>
                    <a:pt x="275" y="2"/>
                  </a:lnTo>
                  <a:lnTo>
                    <a:pt x="289" y="2"/>
                  </a:lnTo>
                  <a:lnTo>
                    <a:pt x="302" y="4"/>
                  </a:lnTo>
                  <a:lnTo>
                    <a:pt x="315" y="8"/>
                  </a:lnTo>
                  <a:lnTo>
                    <a:pt x="327" y="13"/>
                  </a:lnTo>
                  <a:lnTo>
                    <a:pt x="338" y="19"/>
                  </a:lnTo>
                  <a:lnTo>
                    <a:pt x="348" y="25"/>
                  </a:lnTo>
                  <a:lnTo>
                    <a:pt x="359" y="30"/>
                  </a:lnTo>
                  <a:lnTo>
                    <a:pt x="369" y="36"/>
                  </a:lnTo>
                  <a:lnTo>
                    <a:pt x="376" y="44"/>
                  </a:lnTo>
                  <a:lnTo>
                    <a:pt x="384" y="48"/>
                  </a:lnTo>
                  <a:lnTo>
                    <a:pt x="391" y="57"/>
                  </a:lnTo>
                  <a:lnTo>
                    <a:pt x="399" y="65"/>
                  </a:lnTo>
                  <a:lnTo>
                    <a:pt x="408" y="76"/>
                  </a:lnTo>
                  <a:lnTo>
                    <a:pt x="416" y="91"/>
                  </a:lnTo>
                  <a:lnTo>
                    <a:pt x="428" y="110"/>
                  </a:lnTo>
                  <a:lnTo>
                    <a:pt x="431" y="120"/>
                  </a:lnTo>
                  <a:lnTo>
                    <a:pt x="437" y="129"/>
                  </a:lnTo>
                  <a:lnTo>
                    <a:pt x="441" y="139"/>
                  </a:lnTo>
                  <a:lnTo>
                    <a:pt x="445" y="150"/>
                  </a:lnTo>
                  <a:lnTo>
                    <a:pt x="447" y="160"/>
                  </a:lnTo>
                  <a:lnTo>
                    <a:pt x="448" y="171"/>
                  </a:lnTo>
                  <a:lnTo>
                    <a:pt x="450" y="181"/>
                  </a:lnTo>
                  <a:lnTo>
                    <a:pt x="454" y="192"/>
                  </a:lnTo>
                  <a:lnTo>
                    <a:pt x="454" y="201"/>
                  </a:lnTo>
                  <a:lnTo>
                    <a:pt x="456" y="213"/>
                  </a:lnTo>
                  <a:lnTo>
                    <a:pt x="456" y="222"/>
                  </a:lnTo>
                  <a:lnTo>
                    <a:pt x="458" y="234"/>
                  </a:lnTo>
                  <a:lnTo>
                    <a:pt x="452" y="255"/>
                  </a:lnTo>
                  <a:lnTo>
                    <a:pt x="450" y="276"/>
                  </a:lnTo>
                  <a:lnTo>
                    <a:pt x="447" y="297"/>
                  </a:lnTo>
                  <a:lnTo>
                    <a:pt x="445" y="317"/>
                  </a:lnTo>
                  <a:lnTo>
                    <a:pt x="439" y="338"/>
                  </a:lnTo>
                  <a:lnTo>
                    <a:pt x="437" y="359"/>
                  </a:lnTo>
                  <a:lnTo>
                    <a:pt x="433" y="382"/>
                  </a:lnTo>
                  <a:lnTo>
                    <a:pt x="431" y="403"/>
                  </a:lnTo>
                  <a:lnTo>
                    <a:pt x="428" y="424"/>
                  </a:lnTo>
                  <a:lnTo>
                    <a:pt x="426" y="445"/>
                  </a:lnTo>
                  <a:lnTo>
                    <a:pt x="422" y="468"/>
                  </a:lnTo>
                  <a:lnTo>
                    <a:pt x="420" y="488"/>
                  </a:lnTo>
                  <a:lnTo>
                    <a:pt x="416" y="509"/>
                  </a:lnTo>
                  <a:lnTo>
                    <a:pt x="414" y="530"/>
                  </a:lnTo>
                  <a:lnTo>
                    <a:pt x="412" y="553"/>
                  </a:lnTo>
                  <a:lnTo>
                    <a:pt x="410" y="574"/>
                  </a:lnTo>
                  <a:lnTo>
                    <a:pt x="405" y="595"/>
                  </a:lnTo>
                  <a:lnTo>
                    <a:pt x="403" y="616"/>
                  </a:lnTo>
                  <a:lnTo>
                    <a:pt x="399" y="637"/>
                  </a:lnTo>
                  <a:lnTo>
                    <a:pt x="397" y="658"/>
                  </a:lnTo>
                  <a:lnTo>
                    <a:pt x="391" y="680"/>
                  </a:lnTo>
                  <a:lnTo>
                    <a:pt x="389" y="701"/>
                  </a:lnTo>
                  <a:lnTo>
                    <a:pt x="386" y="724"/>
                  </a:lnTo>
                  <a:lnTo>
                    <a:pt x="384" y="745"/>
                  </a:lnTo>
                  <a:lnTo>
                    <a:pt x="380" y="766"/>
                  </a:lnTo>
                  <a:lnTo>
                    <a:pt x="378" y="787"/>
                  </a:lnTo>
                  <a:lnTo>
                    <a:pt x="374" y="808"/>
                  </a:lnTo>
                  <a:lnTo>
                    <a:pt x="374" y="829"/>
                  </a:lnTo>
                  <a:lnTo>
                    <a:pt x="370" y="852"/>
                  </a:lnTo>
                  <a:lnTo>
                    <a:pt x="369" y="872"/>
                  </a:lnTo>
                  <a:lnTo>
                    <a:pt x="365" y="895"/>
                  </a:lnTo>
                  <a:lnTo>
                    <a:pt x="363" y="916"/>
                  </a:lnTo>
                  <a:lnTo>
                    <a:pt x="357" y="937"/>
                  </a:lnTo>
                  <a:lnTo>
                    <a:pt x="355" y="960"/>
                  </a:lnTo>
                  <a:lnTo>
                    <a:pt x="351" y="979"/>
                  </a:lnTo>
                  <a:lnTo>
                    <a:pt x="350" y="1002"/>
                  </a:lnTo>
                  <a:lnTo>
                    <a:pt x="344" y="1021"/>
                  </a:lnTo>
                  <a:lnTo>
                    <a:pt x="342" y="1044"/>
                  </a:lnTo>
                  <a:lnTo>
                    <a:pt x="338" y="1064"/>
                  </a:lnTo>
                  <a:lnTo>
                    <a:pt x="336" y="1087"/>
                  </a:lnTo>
                  <a:lnTo>
                    <a:pt x="332" y="1106"/>
                  </a:lnTo>
                  <a:lnTo>
                    <a:pt x="331" y="1129"/>
                  </a:lnTo>
                  <a:lnTo>
                    <a:pt x="329" y="1150"/>
                  </a:lnTo>
                  <a:lnTo>
                    <a:pt x="327" y="1173"/>
                  </a:lnTo>
                  <a:lnTo>
                    <a:pt x="323" y="1194"/>
                  </a:lnTo>
                  <a:lnTo>
                    <a:pt x="321" y="1216"/>
                  </a:lnTo>
                  <a:lnTo>
                    <a:pt x="317" y="1237"/>
                  </a:lnTo>
                  <a:lnTo>
                    <a:pt x="315" y="1260"/>
                  </a:lnTo>
                  <a:lnTo>
                    <a:pt x="310" y="1279"/>
                  </a:lnTo>
                  <a:lnTo>
                    <a:pt x="308" y="1302"/>
                  </a:lnTo>
                  <a:lnTo>
                    <a:pt x="304" y="1321"/>
                  </a:lnTo>
                  <a:lnTo>
                    <a:pt x="302" y="1344"/>
                  </a:lnTo>
                  <a:lnTo>
                    <a:pt x="296" y="1363"/>
                  </a:lnTo>
                  <a:lnTo>
                    <a:pt x="294" y="1386"/>
                  </a:lnTo>
                  <a:lnTo>
                    <a:pt x="291" y="1407"/>
                  </a:lnTo>
                  <a:lnTo>
                    <a:pt x="289" y="1429"/>
                  </a:lnTo>
                  <a:lnTo>
                    <a:pt x="287" y="1448"/>
                  </a:lnTo>
                  <a:lnTo>
                    <a:pt x="285" y="1471"/>
                  </a:lnTo>
                  <a:lnTo>
                    <a:pt x="281" y="1492"/>
                  </a:lnTo>
                  <a:lnTo>
                    <a:pt x="279" y="1515"/>
                  </a:lnTo>
                  <a:lnTo>
                    <a:pt x="275" y="1536"/>
                  </a:lnTo>
                  <a:lnTo>
                    <a:pt x="274" y="1559"/>
                  </a:lnTo>
                  <a:lnTo>
                    <a:pt x="270" y="1580"/>
                  </a:lnTo>
                  <a:lnTo>
                    <a:pt x="268" y="1602"/>
                  </a:lnTo>
                  <a:lnTo>
                    <a:pt x="268" y="1602"/>
                  </a:lnTo>
                  <a:close/>
                </a:path>
              </a:pathLst>
            </a:custGeom>
            <a:solidFill>
              <a:srgbClr val="c00000"/>
            </a:solidFill>
            <a:ln w="0">
              <a:noFill/>
            </a:ln>
          </p:spPr>
          <p:style>
            <a:lnRef idx="0"/>
            <a:fillRef idx="0"/>
            <a:effectRef idx="0"/>
            <a:fontRef idx="minor"/>
          </p:style>
        </p:sp>
        <p:sp>
          <p:nvSpPr>
            <p:cNvPr id="379" name="Freeform 22"/>
            <p:cNvSpPr/>
            <p:nvPr/>
          </p:nvSpPr>
          <p:spPr>
            <a:xfrm>
              <a:off x="196560" y="6234120"/>
              <a:ext cx="110520" cy="114480"/>
            </a:xfrm>
            <a:custGeom>
              <a:avLst/>
              <a:gdLst/>
              <a:ahLst/>
              <a:rect l="l" t="t" r="r" b="b"/>
              <a:pathLst>
                <a:path w="446" h="466">
                  <a:moveTo>
                    <a:pt x="222" y="2"/>
                  </a:moveTo>
                  <a:lnTo>
                    <a:pt x="231" y="0"/>
                  </a:lnTo>
                  <a:lnTo>
                    <a:pt x="243" y="0"/>
                  </a:lnTo>
                  <a:lnTo>
                    <a:pt x="254" y="2"/>
                  </a:lnTo>
                  <a:lnTo>
                    <a:pt x="264" y="4"/>
                  </a:lnTo>
                  <a:lnTo>
                    <a:pt x="273" y="4"/>
                  </a:lnTo>
                  <a:lnTo>
                    <a:pt x="285" y="8"/>
                  </a:lnTo>
                  <a:lnTo>
                    <a:pt x="296" y="10"/>
                  </a:lnTo>
                  <a:lnTo>
                    <a:pt x="306" y="15"/>
                  </a:lnTo>
                  <a:lnTo>
                    <a:pt x="315" y="19"/>
                  </a:lnTo>
                  <a:lnTo>
                    <a:pt x="325" y="25"/>
                  </a:lnTo>
                  <a:lnTo>
                    <a:pt x="334" y="30"/>
                  </a:lnTo>
                  <a:lnTo>
                    <a:pt x="344" y="38"/>
                  </a:lnTo>
                  <a:lnTo>
                    <a:pt x="349" y="44"/>
                  </a:lnTo>
                  <a:lnTo>
                    <a:pt x="359" y="49"/>
                  </a:lnTo>
                  <a:lnTo>
                    <a:pt x="368" y="57"/>
                  </a:lnTo>
                  <a:lnTo>
                    <a:pt x="378" y="65"/>
                  </a:lnTo>
                  <a:lnTo>
                    <a:pt x="383" y="70"/>
                  </a:lnTo>
                  <a:lnTo>
                    <a:pt x="389" y="80"/>
                  </a:lnTo>
                  <a:lnTo>
                    <a:pt x="397" y="87"/>
                  </a:lnTo>
                  <a:lnTo>
                    <a:pt x="404" y="97"/>
                  </a:lnTo>
                  <a:lnTo>
                    <a:pt x="410" y="106"/>
                  </a:lnTo>
                  <a:lnTo>
                    <a:pt x="416" y="116"/>
                  </a:lnTo>
                  <a:lnTo>
                    <a:pt x="422" y="127"/>
                  </a:lnTo>
                  <a:lnTo>
                    <a:pt x="427" y="139"/>
                  </a:lnTo>
                  <a:lnTo>
                    <a:pt x="431" y="148"/>
                  </a:lnTo>
                  <a:lnTo>
                    <a:pt x="433" y="160"/>
                  </a:lnTo>
                  <a:lnTo>
                    <a:pt x="437" y="171"/>
                  </a:lnTo>
                  <a:lnTo>
                    <a:pt x="441" y="182"/>
                  </a:lnTo>
                  <a:lnTo>
                    <a:pt x="442" y="192"/>
                  </a:lnTo>
                  <a:lnTo>
                    <a:pt x="444" y="205"/>
                  </a:lnTo>
                  <a:lnTo>
                    <a:pt x="444" y="219"/>
                  </a:lnTo>
                  <a:lnTo>
                    <a:pt x="446" y="232"/>
                  </a:lnTo>
                  <a:lnTo>
                    <a:pt x="444" y="243"/>
                  </a:lnTo>
                  <a:lnTo>
                    <a:pt x="444" y="255"/>
                  </a:lnTo>
                  <a:lnTo>
                    <a:pt x="442" y="266"/>
                  </a:lnTo>
                  <a:lnTo>
                    <a:pt x="441" y="276"/>
                  </a:lnTo>
                  <a:lnTo>
                    <a:pt x="437" y="287"/>
                  </a:lnTo>
                  <a:lnTo>
                    <a:pt x="433" y="298"/>
                  </a:lnTo>
                  <a:lnTo>
                    <a:pt x="431" y="310"/>
                  </a:lnTo>
                  <a:lnTo>
                    <a:pt x="429" y="319"/>
                  </a:lnTo>
                  <a:lnTo>
                    <a:pt x="423" y="329"/>
                  </a:lnTo>
                  <a:lnTo>
                    <a:pt x="418" y="338"/>
                  </a:lnTo>
                  <a:lnTo>
                    <a:pt x="412" y="348"/>
                  </a:lnTo>
                  <a:lnTo>
                    <a:pt x="406" y="359"/>
                  </a:lnTo>
                  <a:lnTo>
                    <a:pt x="399" y="367"/>
                  </a:lnTo>
                  <a:lnTo>
                    <a:pt x="393" y="376"/>
                  </a:lnTo>
                  <a:lnTo>
                    <a:pt x="387" y="386"/>
                  </a:lnTo>
                  <a:lnTo>
                    <a:pt x="382" y="395"/>
                  </a:lnTo>
                  <a:lnTo>
                    <a:pt x="372" y="403"/>
                  </a:lnTo>
                  <a:lnTo>
                    <a:pt x="363" y="409"/>
                  </a:lnTo>
                  <a:lnTo>
                    <a:pt x="353" y="414"/>
                  </a:lnTo>
                  <a:lnTo>
                    <a:pt x="347" y="422"/>
                  </a:lnTo>
                  <a:lnTo>
                    <a:pt x="336" y="428"/>
                  </a:lnTo>
                  <a:lnTo>
                    <a:pt x="326" y="433"/>
                  </a:lnTo>
                  <a:lnTo>
                    <a:pt x="317" y="439"/>
                  </a:lnTo>
                  <a:lnTo>
                    <a:pt x="307" y="447"/>
                  </a:lnTo>
                  <a:lnTo>
                    <a:pt x="298" y="449"/>
                  </a:lnTo>
                  <a:lnTo>
                    <a:pt x="287" y="452"/>
                  </a:lnTo>
                  <a:lnTo>
                    <a:pt x="275" y="456"/>
                  </a:lnTo>
                  <a:lnTo>
                    <a:pt x="264" y="460"/>
                  </a:lnTo>
                  <a:lnTo>
                    <a:pt x="254" y="462"/>
                  </a:lnTo>
                  <a:lnTo>
                    <a:pt x="243" y="464"/>
                  </a:lnTo>
                  <a:lnTo>
                    <a:pt x="231" y="464"/>
                  </a:lnTo>
                  <a:lnTo>
                    <a:pt x="222" y="466"/>
                  </a:lnTo>
                  <a:lnTo>
                    <a:pt x="211" y="464"/>
                  </a:lnTo>
                  <a:lnTo>
                    <a:pt x="197" y="464"/>
                  </a:lnTo>
                  <a:lnTo>
                    <a:pt x="186" y="462"/>
                  </a:lnTo>
                  <a:lnTo>
                    <a:pt x="176" y="460"/>
                  </a:lnTo>
                  <a:lnTo>
                    <a:pt x="165" y="456"/>
                  </a:lnTo>
                  <a:lnTo>
                    <a:pt x="154" y="452"/>
                  </a:lnTo>
                  <a:lnTo>
                    <a:pt x="142" y="449"/>
                  </a:lnTo>
                  <a:lnTo>
                    <a:pt x="135" y="447"/>
                  </a:lnTo>
                  <a:lnTo>
                    <a:pt x="123" y="439"/>
                  </a:lnTo>
                  <a:lnTo>
                    <a:pt x="112" y="433"/>
                  </a:lnTo>
                  <a:lnTo>
                    <a:pt x="102" y="428"/>
                  </a:lnTo>
                  <a:lnTo>
                    <a:pt x="97" y="422"/>
                  </a:lnTo>
                  <a:lnTo>
                    <a:pt x="85" y="414"/>
                  </a:lnTo>
                  <a:lnTo>
                    <a:pt x="78" y="409"/>
                  </a:lnTo>
                  <a:lnTo>
                    <a:pt x="68" y="403"/>
                  </a:lnTo>
                  <a:lnTo>
                    <a:pt x="62" y="395"/>
                  </a:lnTo>
                  <a:lnTo>
                    <a:pt x="53" y="386"/>
                  </a:lnTo>
                  <a:lnTo>
                    <a:pt x="47" y="376"/>
                  </a:lnTo>
                  <a:lnTo>
                    <a:pt x="41" y="367"/>
                  </a:lnTo>
                  <a:lnTo>
                    <a:pt x="36" y="359"/>
                  </a:lnTo>
                  <a:lnTo>
                    <a:pt x="28" y="348"/>
                  </a:lnTo>
                  <a:lnTo>
                    <a:pt x="22" y="338"/>
                  </a:lnTo>
                  <a:lnTo>
                    <a:pt x="19" y="329"/>
                  </a:lnTo>
                  <a:lnTo>
                    <a:pt x="15" y="319"/>
                  </a:lnTo>
                  <a:lnTo>
                    <a:pt x="11" y="310"/>
                  </a:lnTo>
                  <a:lnTo>
                    <a:pt x="7" y="298"/>
                  </a:lnTo>
                  <a:lnTo>
                    <a:pt x="3" y="287"/>
                  </a:lnTo>
                  <a:lnTo>
                    <a:pt x="3" y="276"/>
                  </a:lnTo>
                  <a:lnTo>
                    <a:pt x="0" y="266"/>
                  </a:lnTo>
                  <a:lnTo>
                    <a:pt x="0" y="255"/>
                  </a:lnTo>
                  <a:lnTo>
                    <a:pt x="0" y="243"/>
                  </a:lnTo>
                  <a:lnTo>
                    <a:pt x="0" y="232"/>
                  </a:lnTo>
                  <a:lnTo>
                    <a:pt x="0" y="219"/>
                  </a:lnTo>
                  <a:lnTo>
                    <a:pt x="0" y="205"/>
                  </a:lnTo>
                  <a:lnTo>
                    <a:pt x="0" y="192"/>
                  </a:lnTo>
                  <a:lnTo>
                    <a:pt x="3" y="182"/>
                  </a:lnTo>
                  <a:lnTo>
                    <a:pt x="3" y="171"/>
                  </a:lnTo>
                  <a:lnTo>
                    <a:pt x="7" y="160"/>
                  </a:lnTo>
                  <a:lnTo>
                    <a:pt x="11" y="148"/>
                  </a:lnTo>
                  <a:lnTo>
                    <a:pt x="15" y="139"/>
                  </a:lnTo>
                  <a:lnTo>
                    <a:pt x="19" y="127"/>
                  </a:lnTo>
                  <a:lnTo>
                    <a:pt x="24" y="116"/>
                  </a:lnTo>
                  <a:lnTo>
                    <a:pt x="30" y="106"/>
                  </a:lnTo>
                  <a:lnTo>
                    <a:pt x="38" y="97"/>
                  </a:lnTo>
                  <a:lnTo>
                    <a:pt x="43" y="87"/>
                  </a:lnTo>
                  <a:lnTo>
                    <a:pt x="49" y="80"/>
                  </a:lnTo>
                  <a:lnTo>
                    <a:pt x="55" y="70"/>
                  </a:lnTo>
                  <a:lnTo>
                    <a:pt x="64" y="65"/>
                  </a:lnTo>
                  <a:lnTo>
                    <a:pt x="70" y="57"/>
                  </a:lnTo>
                  <a:lnTo>
                    <a:pt x="79" y="49"/>
                  </a:lnTo>
                  <a:lnTo>
                    <a:pt x="87" y="44"/>
                  </a:lnTo>
                  <a:lnTo>
                    <a:pt x="97" y="38"/>
                  </a:lnTo>
                  <a:lnTo>
                    <a:pt x="104" y="30"/>
                  </a:lnTo>
                  <a:lnTo>
                    <a:pt x="114" y="25"/>
                  </a:lnTo>
                  <a:lnTo>
                    <a:pt x="125" y="19"/>
                  </a:lnTo>
                  <a:lnTo>
                    <a:pt x="136" y="15"/>
                  </a:lnTo>
                  <a:lnTo>
                    <a:pt x="144" y="10"/>
                  </a:lnTo>
                  <a:lnTo>
                    <a:pt x="154" y="8"/>
                  </a:lnTo>
                  <a:lnTo>
                    <a:pt x="165" y="4"/>
                  </a:lnTo>
                  <a:lnTo>
                    <a:pt x="176" y="4"/>
                  </a:lnTo>
                  <a:lnTo>
                    <a:pt x="186" y="2"/>
                  </a:lnTo>
                  <a:lnTo>
                    <a:pt x="199" y="0"/>
                  </a:lnTo>
                  <a:lnTo>
                    <a:pt x="211" y="0"/>
                  </a:lnTo>
                  <a:lnTo>
                    <a:pt x="222" y="2"/>
                  </a:lnTo>
                  <a:lnTo>
                    <a:pt x="222" y="2"/>
                  </a:lnTo>
                  <a:close/>
                </a:path>
              </a:pathLst>
            </a:custGeom>
            <a:solidFill>
              <a:srgbClr val="c00000"/>
            </a:solidFill>
            <a:ln w="0">
              <a:noFill/>
            </a:ln>
          </p:spPr>
          <p:style>
            <a:lnRef idx="0"/>
            <a:fillRef idx="0"/>
            <a:effectRef idx="0"/>
            <a:fontRef idx="minor"/>
          </p:style>
        </p:sp>
      </p:grpSp>
      <p:sp>
        <p:nvSpPr>
          <p:cNvPr id="380" name="Dikdörtgen 1"/>
          <p:cNvSpPr/>
          <p:nvPr/>
        </p:nvSpPr>
        <p:spPr>
          <a:xfrm>
            <a:off x="380880" y="5814720"/>
            <a:ext cx="8496360" cy="942120"/>
          </a:xfrm>
          <a:prstGeom prst="rect">
            <a:avLst/>
          </a:prstGeom>
          <a:noFill/>
          <a:ln w="12700">
            <a:solidFill>
              <a:srgbClr val="ffc000"/>
            </a:solidFill>
            <a:round/>
          </a:ln>
        </p:spPr>
        <p:style>
          <a:lnRef idx="0"/>
          <a:fillRef idx="0"/>
          <a:effectRef idx="0"/>
          <a:fontRef idx="minor"/>
        </p:style>
        <p:txBody>
          <a:bodyPr lIns="90000" rIns="90000" tIns="45000" bIns="45000" anchor="t">
            <a:spAutoFit/>
          </a:bodyPr>
          <a:p>
            <a:pPr marL="45720" algn="just">
              <a:lnSpc>
                <a:spcPct val="100000"/>
              </a:lnSpc>
              <a:buNone/>
              <a:tabLst>
                <a:tab algn="l" pos="0"/>
              </a:tabLst>
            </a:pPr>
            <a:r>
              <a:rPr b="1" i="1" lang="tr-TR" sz="1400" spc="-1" strike="noStrike">
                <a:solidFill>
                  <a:srgbClr val="000000"/>
                </a:solidFill>
                <a:latin typeface="Times New Roman"/>
                <a:ea typeface="DejaVu Sans"/>
              </a:rPr>
              <a:t>Java’nın Java SE den başka farklı platformlarda çalışan birçok geliştirme aracı vardır. </a:t>
            </a:r>
            <a:r>
              <a:rPr b="0" i="1" lang="tr-TR" sz="1400" spc="-1" strike="noStrike">
                <a:solidFill>
                  <a:srgbClr val="000000"/>
                </a:solidFill>
                <a:latin typeface="Times New Roman"/>
                <a:ea typeface="DejaVu Sans"/>
              </a:rPr>
              <a:t>Bunlardan bazılarını; Java ME (mobil uygulamalar için) , Java EE (çok katmanlı web uygulamaları için), Java FX (zengin internet uygulamaları için) , Java Card (Akıllı kart uygulamaları için), Java TV (TV üzerinde çalışabilecek uygulamalar için), … gibi  sayabiliriz.</a:t>
            </a:r>
            <a:endParaRPr b="0" lang="en-US" sz="1400" spc="-1" strike="noStrike">
              <a:latin typeface="Arial"/>
            </a:endParaRPr>
          </a:p>
        </p:txBody>
      </p:sp>
      <p:grpSp>
        <p:nvGrpSpPr>
          <p:cNvPr id="381" name="Grup 9"/>
          <p:cNvGrpSpPr/>
          <p:nvPr/>
        </p:nvGrpSpPr>
        <p:grpSpPr>
          <a:xfrm>
            <a:off x="0" y="11160"/>
            <a:ext cx="9143280" cy="815040"/>
            <a:chOff x="0" y="11160"/>
            <a:chExt cx="9143280" cy="815040"/>
          </a:xfrm>
        </p:grpSpPr>
        <p:sp>
          <p:nvSpPr>
            <p:cNvPr id="382" name="Başlık 1"/>
            <p:cNvSpPr/>
            <p:nvPr/>
          </p:nvSpPr>
          <p:spPr>
            <a:xfrm>
              <a:off x="0" y="29340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marL="320040" indent="-320040" algn="just">
                <a:lnSpc>
                  <a:spcPct val="100000"/>
                </a:lnSpc>
                <a:buNone/>
                <a:tabLst>
                  <a:tab algn="l" pos="0"/>
                </a:tabLst>
              </a:pPr>
              <a:r>
                <a:rPr b="1" lang="tr-TR" sz="3200" spc="-1" strike="noStrike">
                  <a:solidFill>
                    <a:srgbClr val="ffffff"/>
                  </a:solidFill>
                  <a:latin typeface="Times New Roman"/>
                  <a:ea typeface="DejaVu Sans"/>
                </a:rPr>
                <a:t>Java Teknolojileri Ve Geliştirme Ortamları</a:t>
              </a:r>
              <a:endParaRPr b="0" lang="en-US" sz="3200" spc="-1" strike="noStrike">
                <a:latin typeface="Arial"/>
              </a:endParaRPr>
            </a:p>
          </p:txBody>
        </p:sp>
        <p:grpSp>
          <p:nvGrpSpPr>
            <p:cNvPr id="383" name="Grup 11"/>
            <p:cNvGrpSpPr/>
            <p:nvPr/>
          </p:nvGrpSpPr>
          <p:grpSpPr>
            <a:xfrm>
              <a:off x="0" y="14040"/>
              <a:ext cx="9143280" cy="276120"/>
              <a:chOff x="0" y="14040"/>
              <a:chExt cx="9143280" cy="276120"/>
            </a:xfrm>
          </p:grpSpPr>
          <p:sp>
            <p:nvSpPr>
              <p:cNvPr id="384" name="Dikdörtgen 13"/>
              <p:cNvSpPr/>
              <p:nvPr/>
            </p:nvSpPr>
            <p:spPr>
              <a:xfrm>
                <a:off x="0" y="14040"/>
                <a:ext cx="9143280" cy="276120"/>
              </a:xfrm>
              <a:prstGeom prst="rect">
                <a:avLst/>
              </a:prstGeom>
              <a:solidFill>
                <a:srgbClr val="92d050"/>
              </a:solidFill>
              <a:ln w="25400">
                <a:noFill/>
              </a:ln>
            </p:spPr>
            <p:style>
              <a:lnRef idx="0"/>
              <a:fillRef idx="0"/>
              <a:effectRef idx="0"/>
              <a:fontRef idx="minor"/>
            </p:style>
          </p:sp>
          <p:grpSp>
            <p:nvGrpSpPr>
              <p:cNvPr id="385" name="Group 9"/>
              <p:cNvGrpSpPr/>
              <p:nvPr/>
            </p:nvGrpSpPr>
            <p:grpSpPr>
              <a:xfrm>
                <a:off x="24840" y="24840"/>
                <a:ext cx="933480" cy="234000"/>
                <a:chOff x="24840" y="24840"/>
                <a:chExt cx="933480" cy="234000"/>
              </a:xfrm>
            </p:grpSpPr>
            <p:sp>
              <p:nvSpPr>
                <p:cNvPr id="386" name="AutoShape 8"/>
                <p:cNvSpPr/>
                <p:nvPr/>
              </p:nvSpPr>
              <p:spPr>
                <a:xfrm>
                  <a:off x="600480" y="24840"/>
                  <a:ext cx="357840" cy="218160"/>
                </a:xfrm>
                <a:prstGeom prst="rect">
                  <a:avLst/>
                </a:prstGeom>
                <a:noFill/>
                <a:ln w="0">
                  <a:noFill/>
                </a:ln>
              </p:spPr>
              <p:style>
                <a:lnRef idx="0"/>
                <a:fillRef idx="0"/>
                <a:effectRef idx="0"/>
                <a:fontRef idx="minor"/>
              </p:style>
            </p:sp>
            <p:sp>
              <p:nvSpPr>
                <p:cNvPr id="387" name="Freeform 10"/>
                <p:cNvSpPr/>
                <p:nvPr/>
              </p:nvSpPr>
              <p:spPr>
                <a:xfrm>
                  <a:off x="24840" y="4608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88" name="Metin kutusu 12"/>
            <p:cNvSpPr/>
            <p:nvPr/>
          </p:nvSpPr>
          <p:spPr>
            <a:xfrm>
              <a:off x="380880" y="1116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withEffect" fill="hold" presetClass="entr" presetID="10">
                                  <p:stCondLst>
                                    <p:cond delay="0"/>
                                  </p:stCondLst>
                                  <p:childTnLst>
                                    <p:set>
                                      <p:cBhvr>
                                        <p:cTn id="19" dur="1" fill="hold">
                                          <p:stCondLst>
                                            <p:cond delay="0"/>
                                          </p:stCondLst>
                                        </p:cTn>
                                        <p:tgtEl>
                                          <p:spTgt spid="377"/>
                                        </p:tgtEl>
                                        <p:attrNameLst>
                                          <p:attrName>style.visibility</p:attrName>
                                        </p:attrNameLst>
                                      </p:cBhvr>
                                      <p:to>
                                        <p:strVal val="visible"/>
                                      </p:to>
                                    </p:set>
                                    <p:animEffect filter="fade" transition="in">
                                      <p:cBhvr additive="repl">
                                        <p:cTn id="20" dur="500"/>
                                        <p:tgtEl>
                                          <p:spTgt spid="377"/>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mph" presetID="26">
                                  <p:stCondLst>
                                    <p:cond delay="0"/>
                                  </p:stCondLst>
                                  <p:childTnLst>
                                    <p:animEffect filter="fade" transition="out">
                                      <p:cBhvr additive="repl">
                                        <p:cTn id="24" dur="500"/>
                                        <p:tgtEl>
                                          <p:spTgt spid="381"/>
                                        </p:tgtEl>
                                      </p:cBhvr>
                                    </p:animEffect>
                                    <p:animScale>
                                      <p:cBhvr>
                                        <p:cTn id="25" dur="250" autoRev="1" fill="hold"/>
                                        <p:tgtEl>
                                          <p:spTgt spid="381"/>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Dikdörtgen 3"/>
          <p:cNvSpPr/>
          <p:nvPr/>
        </p:nvSpPr>
        <p:spPr>
          <a:xfrm>
            <a:off x="0" y="812880"/>
            <a:ext cx="9143280" cy="6382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800" spc="-1" strike="noStrike">
                <a:solidFill>
                  <a:srgbClr val="000000"/>
                </a:solidFill>
                <a:latin typeface="Times New Roman"/>
                <a:ea typeface="DejaVu Sans"/>
              </a:rPr>
              <a:t>Bir editör programı veya not defteri ile yazılan Java programı </a:t>
            </a:r>
            <a:r>
              <a:rPr b="1" lang="tr-TR" sz="1800" spc="-1" strike="noStrike">
                <a:solidFill>
                  <a:srgbClr val="000000"/>
                </a:solidFill>
                <a:latin typeface="Times New Roman"/>
                <a:ea typeface="DejaVu Sans"/>
              </a:rPr>
              <a:t>.java</a:t>
            </a:r>
            <a:r>
              <a:rPr b="0" lang="tr-TR" sz="1800" spc="-1" strike="noStrike">
                <a:solidFill>
                  <a:srgbClr val="000000"/>
                </a:solidFill>
                <a:latin typeface="Times New Roman"/>
                <a:ea typeface="DejaVu Sans"/>
              </a:rPr>
              <a:t> uzantılı olarak kaydedilir, </a:t>
            </a:r>
            <a:r>
              <a:rPr b="1" lang="tr-TR" sz="1800" spc="-1" strike="noStrike">
                <a:solidFill>
                  <a:srgbClr val="000000"/>
                </a:solidFill>
                <a:latin typeface="Times New Roman"/>
                <a:ea typeface="DejaVu Sans"/>
              </a:rPr>
              <a:t>javac</a:t>
            </a:r>
            <a:r>
              <a:rPr b="0" lang="tr-TR" sz="1800" spc="-1" strike="noStrike">
                <a:solidFill>
                  <a:srgbClr val="000000"/>
                </a:solidFill>
                <a:latin typeface="Times New Roman"/>
                <a:ea typeface="DejaVu Sans"/>
              </a:rPr>
              <a:t> (java derleyicisi) ile </a:t>
            </a:r>
            <a:r>
              <a:rPr b="1" lang="tr-TR" sz="1800" spc="-1" strike="noStrike">
                <a:solidFill>
                  <a:srgbClr val="000000"/>
                </a:solidFill>
                <a:latin typeface="Times New Roman"/>
                <a:ea typeface="DejaVu Sans"/>
              </a:rPr>
              <a:t>.class</a:t>
            </a:r>
            <a:r>
              <a:rPr b="0" lang="tr-TR" sz="1800" spc="-1" strike="noStrike">
                <a:solidFill>
                  <a:srgbClr val="000000"/>
                </a:solidFill>
                <a:latin typeface="Times New Roman"/>
                <a:ea typeface="DejaVu Sans"/>
              </a:rPr>
              <a:t> uzantısına dönüştürülür ve java.exe ile çalıştırılır.</a:t>
            </a:r>
            <a:endParaRPr b="0" lang="en-US" sz="1800" spc="-1" strike="noStrike">
              <a:latin typeface="Arial"/>
            </a:endParaRPr>
          </a:p>
        </p:txBody>
      </p:sp>
      <p:pic>
        <p:nvPicPr>
          <p:cNvPr id="390" name="Resim 8" descr="C:\Documents and Settings\hp\My Documents\JavaKitapSon\JavaKitapSon\BOLUM1_JAVA\resim1_7.jpg"/>
          <p:cNvPicPr/>
          <p:nvPr/>
        </p:nvPicPr>
        <p:blipFill>
          <a:blip r:embed="rId1"/>
          <a:stretch/>
        </p:blipFill>
        <p:spPr>
          <a:xfrm>
            <a:off x="1979640" y="1477440"/>
            <a:ext cx="5616000" cy="5253840"/>
          </a:xfrm>
          <a:prstGeom prst="rect">
            <a:avLst/>
          </a:prstGeom>
          <a:ln w="0">
            <a:noFill/>
          </a:ln>
        </p:spPr>
      </p:pic>
      <p:grpSp>
        <p:nvGrpSpPr>
          <p:cNvPr id="391" name="Grup 5"/>
          <p:cNvGrpSpPr/>
          <p:nvPr/>
        </p:nvGrpSpPr>
        <p:grpSpPr>
          <a:xfrm>
            <a:off x="0" y="-2880"/>
            <a:ext cx="9143280" cy="815040"/>
            <a:chOff x="0" y="-2880"/>
            <a:chExt cx="9143280" cy="815040"/>
          </a:xfrm>
        </p:grpSpPr>
        <p:sp>
          <p:nvSpPr>
            <p:cNvPr id="392"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1" strike="noStrike">
                  <a:solidFill>
                    <a:srgbClr val="ffffff"/>
                  </a:solidFill>
                  <a:latin typeface="Arial"/>
                  <a:ea typeface="DejaVu Sans"/>
                </a:rPr>
                <a:t>JAVA ile Program Geliştirme Aşamaları</a:t>
              </a:r>
              <a:endParaRPr b="0" lang="en-US" sz="3200" spc="-1" strike="noStrike">
                <a:latin typeface="Arial"/>
              </a:endParaRPr>
            </a:p>
          </p:txBody>
        </p:sp>
        <p:grpSp>
          <p:nvGrpSpPr>
            <p:cNvPr id="393" name="Grup 7"/>
            <p:cNvGrpSpPr/>
            <p:nvPr/>
          </p:nvGrpSpPr>
          <p:grpSpPr>
            <a:xfrm>
              <a:off x="0" y="0"/>
              <a:ext cx="9143280" cy="276120"/>
              <a:chOff x="0" y="0"/>
              <a:chExt cx="9143280" cy="276120"/>
            </a:xfrm>
          </p:grpSpPr>
          <p:sp>
            <p:nvSpPr>
              <p:cNvPr id="394" name="Dikdörtgen 9"/>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95" name="Group 9"/>
              <p:cNvGrpSpPr/>
              <p:nvPr/>
            </p:nvGrpSpPr>
            <p:grpSpPr>
              <a:xfrm>
                <a:off x="24840" y="10800"/>
                <a:ext cx="933480" cy="234000"/>
                <a:chOff x="24840" y="10800"/>
                <a:chExt cx="933480" cy="234000"/>
              </a:xfrm>
            </p:grpSpPr>
            <p:sp>
              <p:nvSpPr>
                <p:cNvPr id="396" name="AutoShape 8"/>
                <p:cNvSpPr/>
                <p:nvPr/>
              </p:nvSpPr>
              <p:spPr>
                <a:xfrm>
                  <a:off x="600480" y="10800"/>
                  <a:ext cx="357840" cy="218160"/>
                </a:xfrm>
                <a:prstGeom prst="rect">
                  <a:avLst/>
                </a:prstGeom>
                <a:noFill/>
                <a:ln w="0">
                  <a:noFill/>
                </a:ln>
              </p:spPr>
              <p:style>
                <a:lnRef idx="0"/>
                <a:fillRef idx="0"/>
                <a:effectRef idx="0"/>
                <a:fontRef idx="minor"/>
              </p:style>
            </p:sp>
            <p:sp>
              <p:nvSpPr>
                <p:cNvPr id="397"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98" name="Metin kutusu 8"/>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ile program geliştirme aşamalarını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Dikdörtgen 3"/>
          <p:cNvSpPr/>
          <p:nvPr/>
        </p:nvSpPr>
        <p:spPr>
          <a:xfrm>
            <a:off x="0" y="812880"/>
            <a:ext cx="9143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tr-TR" sz="1800" spc="-1" strike="noStrike">
                <a:solidFill>
                  <a:srgbClr val="000000"/>
                </a:solidFill>
                <a:latin typeface="Times New Roman"/>
                <a:ea typeface="DejaVu Sans"/>
              </a:rPr>
              <a:t>Java programlama dilinin yapısını basit bir program (Merhaba.java) üzerinde aşağıdaki şekilde açıklayabiliriz.</a:t>
            </a:r>
            <a:endParaRPr b="0" lang="en-US" sz="1800" spc="-1" strike="noStrike">
              <a:latin typeface="Arial"/>
            </a:endParaRPr>
          </a:p>
        </p:txBody>
      </p:sp>
      <p:pic>
        <p:nvPicPr>
          <p:cNvPr id="400" name="Picture 2" descr="calismaortami"/>
          <p:cNvPicPr/>
          <p:nvPr/>
        </p:nvPicPr>
        <p:blipFill>
          <a:blip r:embed="rId1"/>
          <a:stretch/>
        </p:blipFill>
        <p:spPr>
          <a:xfrm>
            <a:off x="203040" y="2554560"/>
            <a:ext cx="6816600" cy="4258800"/>
          </a:xfrm>
          <a:prstGeom prst="rect">
            <a:avLst/>
          </a:prstGeom>
          <a:ln w="0">
            <a:noFill/>
          </a:ln>
        </p:spPr>
      </p:pic>
      <p:grpSp>
        <p:nvGrpSpPr>
          <p:cNvPr id="401" name="Grup 6"/>
          <p:cNvGrpSpPr/>
          <p:nvPr/>
        </p:nvGrpSpPr>
        <p:grpSpPr>
          <a:xfrm>
            <a:off x="0" y="-2880"/>
            <a:ext cx="9143280" cy="815040"/>
            <a:chOff x="0" y="-2880"/>
            <a:chExt cx="9143280" cy="815040"/>
          </a:xfrm>
        </p:grpSpPr>
        <p:sp>
          <p:nvSpPr>
            <p:cNvPr id="402"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46" strike="noStrike">
                  <a:solidFill>
                    <a:srgbClr val="fbfcfd">
                      <a:alpha val="95000"/>
                    </a:srgbClr>
                  </a:solidFill>
                  <a:latin typeface="Trebuchet MS"/>
                  <a:ea typeface="DejaVu Sans"/>
                </a:rPr>
                <a:t>Java Programlama Dilinin Yapısı</a:t>
              </a:r>
              <a:endParaRPr b="0" lang="en-US" sz="3200" spc="-1" strike="noStrike">
                <a:latin typeface="Arial"/>
              </a:endParaRPr>
            </a:p>
          </p:txBody>
        </p:sp>
        <p:grpSp>
          <p:nvGrpSpPr>
            <p:cNvPr id="403" name="Grup 8"/>
            <p:cNvGrpSpPr/>
            <p:nvPr/>
          </p:nvGrpSpPr>
          <p:grpSpPr>
            <a:xfrm>
              <a:off x="0" y="0"/>
              <a:ext cx="9143280" cy="276120"/>
              <a:chOff x="0" y="0"/>
              <a:chExt cx="9143280" cy="276120"/>
            </a:xfrm>
          </p:grpSpPr>
          <p:sp>
            <p:nvSpPr>
              <p:cNvPr id="404" name="Dikdörtgen 10"/>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405" name="Group 9"/>
              <p:cNvGrpSpPr/>
              <p:nvPr/>
            </p:nvGrpSpPr>
            <p:grpSpPr>
              <a:xfrm>
                <a:off x="24840" y="10800"/>
                <a:ext cx="933480" cy="234000"/>
                <a:chOff x="24840" y="10800"/>
                <a:chExt cx="933480" cy="234000"/>
              </a:xfrm>
            </p:grpSpPr>
            <p:sp>
              <p:nvSpPr>
                <p:cNvPr id="406" name="AutoShape 8"/>
                <p:cNvSpPr/>
                <p:nvPr/>
              </p:nvSpPr>
              <p:spPr>
                <a:xfrm>
                  <a:off x="600480" y="10800"/>
                  <a:ext cx="357840" cy="218160"/>
                </a:xfrm>
                <a:prstGeom prst="rect">
                  <a:avLst/>
                </a:prstGeom>
                <a:noFill/>
                <a:ln w="0">
                  <a:noFill/>
                </a:ln>
              </p:spPr>
              <p:style>
                <a:lnRef idx="0"/>
                <a:fillRef idx="0"/>
                <a:effectRef idx="0"/>
                <a:fontRef idx="minor"/>
              </p:style>
            </p:sp>
            <p:sp>
              <p:nvSpPr>
                <p:cNvPr id="407"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08" name="Metin kutusu 9"/>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
        <p:nvSpPr>
          <p:cNvPr id="409" name="Satır Belirtme Çizgisi 1 (Kenarlık Yok) 5"/>
          <p:cNvSpPr/>
          <p:nvPr/>
        </p:nvSpPr>
        <p:spPr>
          <a:xfrm>
            <a:off x="3369960" y="1459080"/>
            <a:ext cx="5594040" cy="1357200"/>
          </a:xfrm>
          <a:prstGeom prst="callout1">
            <a:avLst>
              <a:gd name="adj1" fmla="val 53203"/>
              <a:gd name="adj2" fmla="val -396"/>
              <a:gd name="adj3" fmla="val 209728"/>
              <a:gd name="adj4" fmla="val -18888"/>
            </a:avLst>
          </a:prstGeom>
          <a:gradFill rotWithShape="0">
            <a:gsLst>
              <a:gs pos="28000">
                <a:srgbClr val="d2f7b5"/>
              </a:gs>
              <a:gs pos="100000">
                <a:srgbClr val="abe67c"/>
              </a:gs>
            </a:gsLst>
            <a:lin ang="5400000"/>
          </a:gradFill>
          <a:ln>
            <a:solidFill>
              <a:srgbClr val="21306a"/>
            </a:solidFill>
            <a:round/>
          </a:ln>
          <a:effectLst>
            <a:outerShdw blurRad="63360" dir="5400000" dist="50760" rotWithShape="0" sx="98000" sy="98000">
              <a:srgbClr val="000000">
                <a:alpha val="20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just">
              <a:lnSpc>
                <a:spcPct val="100000"/>
              </a:lnSpc>
              <a:buNone/>
            </a:pPr>
            <a:r>
              <a:rPr b="1" lang="tr-TR" sz="1600" spc="-1" strike="noStrike">
                <a:solidFill>
                  <a:srgbClr val="000000"/>
                </a:solidFill>
                <a:latin typeface="Courier New"/>
                <a:ea typeface="Times New Roman"/>
              </a:rPr>
              <a:t>class Merhaba {  </a:t>
            </a:r>
            <a:endParaRPr b="0" lang="en-US" sz="1600" spc="-1" strike="noStrike">
              <a:latin typeface="Arial"/>
            </a:endParaRPr>
          </a:p>
          <a:p>
            <a:pPr algn="just">
              <a:lnSpc>
                <a:spcPct val="100000"/>
              </a:lnSpc>
              <a:buNone/>
            </a:pPr>
            <a:r>
              <a:rPr b="1" lang="tr-TR" sz="1600" spc="-1" strike="noStrike">
                <a:solidFill>
                  <a:srgbClr val="000000"/>
                </a:solidFill>
                <a:latin typeface="Courier New"/>
                <a:ea typeface="Times New Roman"/>
              </a:rPr>
              <a:t>public static void main( String args[] ){  </a:t>
            </a:r>
            <a:endParaRPr b="0" lang="en-US" sz="1600" spc="-1" strike="noStrike">
              <a:latin typeface="Arial"/>
            </a:endParaRPr>
          </a:p>
          <a:p>
            <a:pPr algn="just">
              <a:lnSpc>
                <a:spcPct val="100000"/>
              </a:lnSpc>
              <a:buNone/>
            </a:pPr>
            <a:r>
              <a:rPr b="1" lang="tr-TR" sz="1600" spc="-1" strike="noStrike">
                <a:solidFill>
                  <a:srgbClr val="000000"/>
                </a:solidFill>
                <a:latin typeface="Courier New"/>
                <a:ea typeface="Times New Roman"/>
              </a:rPr>
              <a:t>      </a:t>
            </a:r>
            <a:r>
              <a:rPr b="1" lang="tr-TR" sz="1600" spc="-1" strike="noStrike">
                <a:solidFill>
                  <a:srgbClr val="000000"/>
                </a:solidFill>
                <a:latin typeface="Courier New"/>
                <a:ea typeface="Times New Roman"/>
              </a:rPr>
              <a:t>System.out.println("Merhaba" );  </a:t>
            </a:r>
            <a:endParaRPr b="0" lang="en-US" sz="1600" spc="-1" strike="noStrike">
              <a:latin typeface="Arial"/>
            </a:endParaRPr>
          </a:p>
          <a:p>
            <a:pPr algn="just">
              <a:lnSpc>
                <a:spcPct val="100000"/>
              </a:lnSpc>
              <a:buNone/>
            </a:pPr>
            <a:r>
              <a:rPr b="1" lang="tr-TR" sz="1600" spc="-1" strike="noStrike">
                <a:solidFill>
                  <a:srgbClr val="000000"/>
                </a:solidFill>
                <a:latin typeface="Courier New"/>
                <a:ea typeface="Times New Roman"/>
              </a:rPr>
              <a:t> </a:t>
            </a:r>
            <a:r>
              <a:rPr b="1" lang="tr-TR" sz="1600" spc="-1" strike="noStrike">
                <a:solidFill>
                  <a:srgbClr val="000000"/>
                </a:solidFill>
                <a:latin typeface="Courier New"/>
                <a:ea typeface="Times New Roman"/>
              </a:rPr>
              <a:t>}</a:t>
            </a:r>
            <a:endParaRPr b="0" lang="en-US" sz="1600" spc="-1" strike="noStrike">
              <a:latin typeface="Arial"/>
            </a:endParaRPr>
          </a:p>
          <a:p>
            <a:pPr algn="just">
              <a:lnSpc>
                <a:spcPct val="100000"/>
              </a:lnSpc>
              <a:buNone/>
            </a:pPr>
            <a:r>
              <a:rPr b="1" lang="tr-TR" sz="1600" spc="-1" strike="noStrike">
                <a:solidFill>
                  <a:srgbClr val="000000"/>
                </a:solidFill>
                <a:latin typeface="Courier New"/>
                <a:ea typeface="Times New Roman"/>
              </a:rPr>
              <a:t>}</a:t>
            </a:r>
            <a:endParaRPr b="0" lang="en-US" sz="1600" spc="-1" strike="noStrike">
              <a:latin typeface="Arial"/>
            </a:endParaRPr>
          </a:p>
          <a:p>
            <a:pPr algn="just">
              <a:lnSpc>
                <a:spcPct val="100000"/>
              </a:lnSpc>
              <a:buNone/>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p:nvPr>
        </p:nvSpPr>
        <p:spPr>
          <a:xfrm>
            <a:off x="24840" y="980640"/>
            <a:ext cx="8939160" cy="5112000"/>
          </a:xfrm>
          <a:prstGeom prst="rect">
            <a:avLst/>
          </a:prstGeom>
          <a:noFill/>
          <a:ln w="0">
            <a:noFill/>
          </a:ln>
        </p:spPr>
        <p:txBody>
          <a:bodyPr lIns="90000" rIns="90000" tIns="45000" bIns="45000" anchor="t">
            <a:normAutofit fontScale="99000"/>
          </a:bodyPr>
          <a:p>
            <a:pPr marL="228600" indent="-182880" algn="just">
              <a:lnSpc>
                <a:spcPct val="100000"/>
              </a:lnSpc>
              <a:spcBef>
                <a:spcPts val="360"/>
              </a:spcBef>
              <a:spcAft>
                <a:spcPts val="300"/>
              </a:spcAft>
              <a:buClr>
                <a:srgbClr val="c3260c"/>
              </a:buClr>
              <a:buSzPct val="130000"/>
              <a:buFont typeface="Georgia"/>
              <a:buChar char="*"/>
            </a:pPr>
            <a:r>
              <a:rPr b="0" lang="tr-TR" sz="1800" spc="-1" strike="noStrike">
                <a:solidFill>
                  <a:srgbClr val="404040"/>
                </a:solidFill>
                <a:latin typeface="Times New Roman"/>
              </a:rPr>
              <a:t>Java programlama dili C/C++ dilinin gramer yapısını kullanır. </a:t>
            </a:r>
            <a:r>
              <a:rPr b="1" lang="tr-TR" sz="1800" spc="-1" strike="noStrike">
                <a:solidFill>
                  <a:srgbClr val="002060"/>
                </a:solidFill>
                <a:latin typeface="Times New Roman"/>
              </a:rPr>
              <a:t>Aynı C dilinde olduğu gibi her komut satırı ‘;’ karakteri ile sonlandırılmalıdır.</a:t>
            </a:r>
            <a:r>
              <a:rPr b="0" lang="tr-TR" sz="1800" spc="-1" strike="noStrike">
                <a:solidFill>
                  <a:srgbClr val="404040"/>
                </a:solidFill>
                <a:latin typeface="Times New Roman"/>
              </a:rPr>
              <a:t> Bütün komutlar küçük harflerle yazılmalıdır.</a:t>
            </a:r>
            <a:endParaRPr b="0" lang="en-US" sz="1800" spc="-1" strike="noStrike">
              <a:latin typeface="Arial"/>
            </a:endParaRPr>
          </a:p>
          <a:p>
            <a:pPr>
              <a:lnSpc>
                <a:spcPct val="100000"/>
              </a:lnSpc>
              <a:spcBef>
                <a:spcPts val="360"/>
              </a:spcBef>
              <a:spcAft>
                <a:spcPts val="300"/>
              </a:spcAft>
              <a:buNone/>
              <a:tabLst>
                <a:tab algn="l" pos="0"/>
              </a:tabLst>
            </a:pPr>
            <a:r>
              <a:rPr b="1" i="1" lang="tr-TR" sz="1800" spc="-1" strike="noStrike">
                <a:solidFill>
                  <a:srgbClr val="002060"/>
                </a:solidFill>
                <a:latin typeface="Times New Roman"/>
              </a:rPr>
              <a:t>	</a:t>
            </a:r>
            <a:r>
              <a:rPr b="1" i="1" lang="tr-TR" sz="1800" spc="-1" strike="noStrike">
                <a:solidFill>
                  <a:srgbClr val="002060"/>
                </a:solidFill>
                <a:latin typeface="Times New Roman"/>
              </a:rPr>
              <a:t> </a:t>
            </a:r>
            <a:endParaRPr b="0" lang="en-US" sz="1800" spc="-1" strike="noStrike">
              <a:latin typeface="Arial"/>
            </a:endParaRPr>
          </a:p>
          <a:p>
            <a:pPr marL="228600" indent="-182880">
              <a:lnSpc>
                <a:spcPct val="100000"/>
              </a:lnSpc>
              <a:spcBef>
                <a:spcPts val="360"/>
              </a:spcBef>
              <a:spcAft>
                <a:spcPts val="300"/>
              </a:spcAft>
              <a:buNone/>
              <a:tabLst>
                <a:tab algn="l" pos="0"/>
              </a:tabLst>
            </a:pPr>
            <a:endParaRPr b="0" lang="en-US" sz="1800" spc="-1" strike="noStrike">
              <a:latin typeface="Arial"/>
            </a:endParaRPr>
          </a:p>
          <a:p>
            <a:pPr marL="228600" indent="-182880">
              <a:lnSpc>
                <a:spcPct val="100000"/>
              </a:lnSpc>
              <a:spcBef>
                <a:spcPts val="360"/>
              </a:spcBef>
              <a:spcAft>
                <a:spcPts val="300"/>
              </a:spcAft>
              <a:buNone/>
              <a:tabLst>
                <a:tab algn="l" pos="0"/>
              </a:tabLst>
            </a:pPr>
            <a:r>
              <a:rPr b="1" lang="tr-TR" sz="1800" spc="-1" strike="noStrike">
                <a:solidFill>
                  <a:srgbClr val="ff0000"/>
                </a:solidFill>
                <a:latin typeface="Times New Roman"/>
              </a:rPr>
              <a:t>Açıklama (Yorum) satırları içinde</a:t>
            </a:r>
            <a:r>
              <a:rPr b="1" lang="tr-TR" sz="1800" spc="-1" strike="noStrike">
                <a:solidFill>
                  <a:srgbClr val="ffb37a"/>
                </a:solidFill>
                <a:latin typeface="Times New Roman"/>
              </a:rPr>
              <a:t>;</a:t>
            </a:r>
            <a:endParaRPr b="0" lang="en-US" sz="1800" spc="-1" strike="noStrike">
              <a:latin typeface="Arial"/>
            </a:endParaRPr>
          </a:p>
          <a:p>
            <a:pPr lvl="1" marL="548640" indent="-182880">
              <a:lnSpc>
                <a:spcPct val="100000"/>
              </a:lnSpc>
              <a:spcBef>
                <a:spcPts val="360"/>
              </a:spcBef>
              <a:spcAft>
                <a:spcPts val="300"/>
              </a:spcAft>
              <a:buClr>
                <a:srgbClr val="c3260c"/>
              </a:buClr>
              <a:buSzPct val="130000"/>
              <a:buFont typeface="Georgia"/>
              <a:buChar char="*"/>
              <a:tabLst>
                <a:tab algn="l" pos="0"/>
              </a:tabLst>
            </a:pPr>
            <a:r>
              <a:rPr b="1" lang="tr-TR" sz="1800" spc="-1" strike="noStrike">
                <a:solidFill>
                  <a:srgbClr val="404040"/>
                </a:solidFill>
                <a:latin typeface="Times New Roman"/>
              </a:rPr>
              <a:t>Eğer tek satırlık bir açıklama yapılacaksa ‘//’ karakteri,</a:t>
            </a:r>
            <a:endParaRPr b="0" lang="en-US" sz="1800" spc="-1" strike="noStrike">
              <a:latin typeface="Arial"/>
            </a:endParaRPr>
          </a:p>
          <a:p>
            <a:pPr>
              <a:lnSpc>
                <a:spcPct val="100000"/>
              </a:lnSpc>
              <a:spcBef>
                <a:spcPts val="360"/>
              </a:spcBef>
              <a:spcAft>
                <a:spcPts val="300"/>
              </a:spcAft>
              <a:buNone/>
              <a:tabLst>
                <a:tab algn="l" pos="0"/>
              </a:tabLst>
            </a:pPr>
            <a:r>
              <a:rPr b="1" i="1" lang="tr-TR" sz="1800" spc="-1" strike="noStrike">
                <a:solidFill>
                  <a:srgbClr val="404040"/>
                </a:solidFill>
                <a:latin typeface="Times New Roman"/>
              </a:rPr>
              <a:t>	</a:t>
            </a:r>
            <a:r>
              <a:rPr b="1" i="1" lang="tr-TR" sz="1800" spc="-1" strike="noStrike">
                <a:solidFill>
                  <a:srgbClr val="92d050"/>
                </a:solidFill>
                <a:latin typeface="Times New Roman"/>
              </a:rPr>
              <a:t>// Bu karakterlerden sonra yazılanlar ekranda görünmez</a:t>
            </a:r>
            <a:endParaRPr b="0" lang="en-US" sz="1800" spc="-1" strike="noStrike">
              <a:latin typeface="Arial"/>
            </a:endParaRPr>
          </a:p>
          <a:p>
            <a:pPr lvl="1" marL="548640" indent="-182880">
              <a:lnSpc>
                <a:spcPct val="100000"/>
              </a:lnSpc>
              <a:spcBef>
                <a:spcPts val="360"/>
              </a:spcBef>
              <a:spcAft>
                <a:spcPts val="300"/>
              </a:spcAft>
              <a:buClr>
                <a:srgbClr val="c3260c"/>
              </a:buClr>
              <a:buSzPct val="130000"/>
              <a:buFont typeface="Georgia"/>
              <a:buChar char="*"/>
              <a:tabLst>
                <a:tab algn="l" pos="0"/>
              </a:tabLst>
            </a:pPr>
            <a:r>
              <a:rPr b="1" lang="tr-TR" sz="1800" spc="-1" strike="noStrike">
                <a:solidFill>
                  <a:srgbClr val="404040"/>
                </a:solidFill>
                <a:latin typeface="Times New Roman"/>
              </a:rPr>
              <a:t>Birden fazla satırlık açıklama yapılacaksa ‘ /*  ……….   */ ’ </a:t>
            </a:r>
            <a:endParaRPr b="0" lang="en-US" sz="1800" spc="-1" strike="noStrike">
              <a:latin typeface="Arial"/>
            </a:endParaRPr>
          </a:p>
          <a:p>
            <a:pPr>
              <a:lnSpc>
                <a:spcPct val="100000"/>
              </a:lnSpc>
              <a:spcBef>
                <a:spcPts val="360"/>
              </a:spcBef>
              <a:spcAft>
                <a:spcPts val="300"/>
              </a:spcAft>
              <a:buNone/>
              <a:tabLst>
                <a:tab algn="l" pos="0"/>
              </a:tabLst>
            </a:pPr>
            <a:endParaRPr b="0" lang="en-US" sz="1800" spc="-1" strike="noStrike">
              <a:latin typeface="Arial"/>
            </a:endParaRPr>
          </a:p>
          <a:p>
            <a:pPr>
              <a:lnSpc>
                <a:spcPct val="100000"/>
              </a:lnSpc>
              <a:spcBef>
                <a:spcPts val="360"/>
              </a:spcBef>
              <a:spcAft>
                <a:spcPts val="300"/>
              </a:spcAft>
              <a:buNone/>
              <a:tabLst>
                <a:tab algn="l" pos="0"/>
              </a:tabLst>
            </a:pPr>
            <a:r>
              <a:rPr b="1" i="1" lang="tr-TR" sz="1800" spc="-1" strike="noStrike">
                <a:solidFill>
                  <a:srgbClr val="92d050"/>
                </a:solidFill>
                <a:latin typeface="Times New Roman"/>
              </a:rPr>
              <a:t>	</a:t>
            </a:r>
            <a:r>
              <a:rPr b="1" i="1" lang="tr-TR" sz="1800" spc="-1" strike="noStrike">
                <a:solidFill>
                  <a:srgbClr val="92d050"/>
                </a:solidFill>
                <a:latin typeface="Times New Roman"/>
              </a:rPr>
              <a:t>/* Bu karakterlerden sonra yazılanlar ekranda görünmez ve                                                                                                   </a:t>
            </a:r>
            <a:endParaRPr b="0" lang="en-US" sz="1800" spc="-1" strike="noStrike">
              <a:latin typeface="Arial"/>
            </a:endParaRPr>
          </a:p>
          <a:p>
            <a:pPr>
              <a:lnSpc>
                <a:spcPct val="100000"/>
              </a:lnSpc>
              <a:spcBef>
                <a:spcPts val="360"/>
              </a:spcBef>
              <a:spcAft>
                <a:spcPts val="300"/>
              </a:spcAft>
              <a:buNone/>
              <a:tabLst>
                <a:tab algn="l" pos="0"/>
              </a:tabLst>
            </a:pPr>
            <a:r>
              <a:rPr b="1" i="1" lang="tr-TR" sz="1800" spc="-1" strike="noStrike">
                <a:solidFill>
                  <a:srgbClr val="92d050"/>
                </a:solidFill>
                <a:latin typeface="Times New Roman"/>
              </a:rPr>
              <a:t>	</a:t>
            </a:r>
            <a:r>
              <a:rPr b="1" i="1" lang="tr-TR" sz="1800" spc="-1" strike="noStrike">
                <a:solidFill>
                  <a:srgbClr val="92d050"/>
                </a:solidFill>
                <a:latin typeface="Times New Roman"/>
              </a:rPr>
              <a:t>Derleyici tarafından dikkate alınmazlar  */</a:t>
            </a:r>
            <a:endParaRPr b="0" lang="en-US" sz="1800" spc="-1" strike="noStrike">
              <a:latin typeface="Arial"/>
            </a:endParaRPr>
          </a:p>
          <a:p>
            <a:pPr>
              <a:lnSpc>
                <a:spcPct val="100000"/>
              </a:lnSpc>
              <a:spcBef>
                <a:spcPts val="360"/>
              </a:spcBef>
              <a:spcAft>
                <a:spcPts val="300"/>
              </a:spcAft>
              <a:buNone/>
              <a:tabLst>
                <a:tab algn="l" pos="0"/>
              </a:tabLst>
            </a:pPr>
            <a:endParaRPr b="0" lang="en-US" sz="1800" spc="-1" strike="noStrike">
              <a:latin typeface="Arial"/>
            </a:endParaRPr>
          </a:p>
          <a:p>
            <a:pPr>
              <a:lnSpc>
                <a:spcPct val="100000"/>
              </a:lnSpc>
              <a:spcBef>
                <a:spcPts val="360"/>
              </a:spcBef>
              <a:spcAft>
                <a:spcPts val="300"/>
              </a:spcAft>
              <a:buNone/>
              <a:tabLst>
                <a:tab algn="l" pos="0"/>
              </a:tabLst>
            </a:pPr>
            <a:r>
              <a:rPr b="0" lang="tr-TR" sz="1800" spc="-1" strike="noStrike">
                <a:solidFill>
                  <a:srgbClr val="404040"/>
                </a:solidFill>
                <a:latin typeface="Times New Roman"/>
              </a:rPr>
              <a:t>karakterleri kullanılır. </a:t>
            </a:r>
            <a:endParaRPr b="0" lang="en-US" sz="1800" spc="-1" strike="noStrike">
              <a:latin typeface="Arial"/>
            </a:endParaRPr>
          </a:p>
          <a:p>
            <a:pPr>
              <a:lnSpc>
                <a:spcPct val="100000"/>
              </a:lnSpc>
              <a:spcBef>
                <a:spcPts val="360"/>
              </a:spcBef>
              <a:spcAft>
                <a:spcPts val="300"/>
              </a:spcAft>
              <a:buNone/>
              <a:tabLst>
                <a:tab algn="l" pos="0"/>
              </a:tabLst>
            </a:pPr>
            <a:endParaRPr b="0" lang="en-US" sz="1800" spc="-1" strike="noStrike">
              <a:latin typeface="Arial"/>
            </a:endParaRPr>
          </a:p>
        </p:txBody>
      </p:sp>
      <p:sp>
        <p:nvSpPr>
          <p:cNvPr id="411" name="3 Şimşek İşareti"/>
          <p:cNvSpPr/>
          <p:nvPr/>
        </p:nvSpPr>
        <p:spPr>
          <a:xfrm rot="2453400">
            <a:off x="697320" y="2008440"/>
            <a:ext cx="522720" cy="269640"/>
          </a:xfrm>
          <a:prstGeom prst="lightningBol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sp>
      <p:grpSp>
        <p:nvGrpSpPr>
          <p:cNvPr id="412" name="Grup 5"/>
          <p:cNvGrpSpPr/>
          <p:nvPr/>
        </p:nvGrpSpPr>
        <p:grpSpPr>
          <a:xfrm>
            <a:off x="0" y="-2880"/>
            <a:ext cx="9143280" cy="815040"/>
            <a:chOff x="0" y="-2880"/>
            <a:chExt cx="9143280" cy="815040"/>
          </a:xfrm>
        </p:grpSpPr>
        <p:sp>
          <p:nvSpPr>
            <p:cNvPr id="413"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46" strike="noStrike">
                  <a:solidFill>
                    <a:srgbClr val="fbfcfd">
                      <a:alpha val="95000"/>
                    </a:srgbClr>
                  </a:solidFill>
                  <a:latin typeface="Trebuchet MS"/>
                  <a:ea typeface="DejaVu Sans"/>
                </a:rPr>
                <a:t>Java Dili Gramer Yapısı</a:t>
              </a:r>
              <a:endParaRPr b="0" lang="en-US" sz="3200" spc="-1" strike="noStrike">
                <a:latin typeface="Arial"/>
              </a:endParaRPr>
            </a:p>
          </p:txBody>
        </p:sp>
        <p:grpSp>
          <p:nvGrpSpPr>
            <p:cNvPr id="414" name="Grup 7"/>
            <p:cNvGrpSpPr/>
            <p:nvPr/>
          </p:nvGrpSpPr>
          <p:grpSpPr>
            <a:xfrm>
              <a:off x="0" y="0"/>
              <a:ext cx="9143280" cy="276120"/>
              <a:chOff x="0" y="0"/>
              <a:chExt cx="9143280" cy="276120"/>
            </a:xfrm>
          </p:grpSpPr>
          <p:sp>
            <p:nvSpPr>
              <p:cNvPr id="415" name="Dikdörtgen 9"/>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416" name="Group 9"/>
              <p:cNvGrpSpPr/>
              <p:nvPr/>
            </p:nvGrpSpPr>
            <p:grpSpPr>
              <a:xfrm>
                <a:off x="24840" y="10800"/>
                <a:ext cx="933480" cy="234000"/>
                <a:chOff x="24840" y="10800"/>
                <a:chExt cx="933480" cy="234000"/>
              </a:xfrm>
            </p:grpSpPr>
            <p:sp>
              <p:nvSpPr>
                <p:cNvPr id="417" name="AutoShape 8"/>
                <p:cNvSpPr/>
                <p:nvPr/>
              </p:nvSpPr>
              <p:spPr>
                <a:xfrm>
                  <a:off x="600480" y="10800"/>
                  <a:ext cx="357840" cy="218160"/>
                </a:xfrm>
                <a:prstGeom prst="rect">
                  <a:avLst/>
                </a:prstGeom>
                <a:noFill/>
                <a:ln w="0">
                  <a:noFill/>
                </a:ln>
              </p:spPr>
              <p:style>
                <a:lnRef idx="0"/>
                <a:fillRef idx="0"/>
                <a:effectRef idx="0"/>
                <a:fontRef idx="minor"/>
              </p:style>
            </p:sp>
            <p:sp>
              <p:nvSpPr>
                <p:cNvPr id="418"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19" name="Metin kutusu 8"/>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
        <p:nvSpPr>
          <p:cNvPr id="420" name="Dikdörtgen 14"/>
          <p:cNvSpPr/>
          <p:nvPr/>
        </p:nvSpPr>
        <p:spPr>
          <a:xfrm>
            <a:off x="1084320" y="1917720"/>
            <a:ext cx="7272000" cy="499320"/>
          </a:xfrm>
          <a:prstGeom prst="rect">
            <a:avLst/>
          </a:prstGeom>
          <a:solidFill>
            <a:srgbClr val="4e67c8"/>
          </a:solidFill>
          <a:ln>
            <a:solidFill>
              <a:srgbClr val="1e2e68"/>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i="1" lang="tr-TR" sz="1800" spc="-1" strike="noStrike">
                <a:solidFill>
                  <a:srgbClr val="002060"/>
                </a:solidFill>
                <a:latin typeface="Times New Roman"/>
                <a:ea typeface="DejaVu Sans"/>
              </a:rPr>
              <a:t>Uyarı:</a:t>
            </a:r>
            <a:r>
              <a:rPr b="0" i="1" lang="tr-TR" sz="1800" spc="-1" strike="noStrike">
                <a:solidFill>
                  <a:srgbClr val="002060"/>
                </a:solidFill>
                <a:latin typeface="Times New Roman"/>
                <a:ea typeface="DejaVu Sans"/>
              </a:rPr>
              <a:t> </a:t>
            </a:r>
            <a:r>
              <a:rPr b="1" i="1" lang="tr-TR" sz="1800" spc="-1" strike="noStrike">
                <a:solidFill>
                  <a:srgbClr val="ffffff"/>
                </a:solidFill>
                <a:latin typeface="Times New Roman"/>
                <a:ea typeface="DejaVu Sans"/>
              </a:rPr>
              <a:t>class</a:t>
            </a:r>
            <a:r>
              <a:rPr b="0" i="1" lang="tr-TR" sz="1800" spc="-1" strike="noStrike">
                <a:solidFill>
                  <a:srgbClr val="ffffff"/>
                </a:solidFill>
                <a:latin typeface="Times New Roman"/>
                <a:ea typeface="DejaVu Sans"/>
              </a:rPr>
              <a:t> deyimini </a:t>
            </a:r>
            <a:r>
              <a:rPr b="1" i="1" lang="tr-TR" sz="1800" spc="-1" strike="noStrike">
                <a:solidFill>
                  <a:srgbClr val="ffffff"/>
                </a:solidFill>
                <a:latin typeface="Times New Roman"/>
                <a:ea typeface="DejaVu Sans"/>
              </a:rPr>
              <a:t>Class</a:t>
            </a:r>
            <a:r>
              <a:rPr b="0" i="1" lang="tr-TR" sz="1800" spc="-1" strike="noStrike">
                <a:solidFill>
                  <a:srgbClr val="ffffff"/>
                </a:solidFill>
                <a:latin typeface="Times New Roman"/>
                <a:ea typeface="DejaVu Sans"/>
              </a:rPr>
              <a:t> şeklinde yazdığınızda program hata verir.</a:t>
            </a:r>
            <a:endParaRPr b="0" lang="en-US" sz="1800" spc="-1" strike="noStrike">
              <a:latin typeface="Arial"/>
            </a:endParaRPr>
          </a:p>
          <a:p>
            <a:pPr algn="ct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Dikdörtgen 3"/>
          <p:cNvSpPr/>
          <p:nvPr/>
        </p:nvSpPr>
        <p:spPr>
          <a:xfrm>
            <a:off x="84240" y="812880"/>
            <a:ext cx="9059040" cy="5763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ea typeface="DejaVu Sans"/>
              </a:rPr>
              <a:t>Evvela yapmamız gereken; gerek not defteri gerekse bir java editörü ile kod yazalım öncesine mutlaka </a:t>
            </a:r>
            <a:r>
              <a:rPr b="1" lang="tr-TR" sz="1600" spc="-1" strike="noStrike" u="sng">
                <a:solidFill>
                  <a:srgbClr val="56c7aa"/>
                </a:solidFill>
                <a:uFillTx/>
                <a:latin typeface="Times New Roman"/>
                <a:ea typeface="DejaVu Sans"/>
                <a:hlinkClick r:id="rId1"/>
              </a:rPr>
              <a:t>JDK programını</a:t>
            </a:r>
            <a:r>
              <a:rPr b="0" lang="tr-TR" sz="1600" spc="-1" strike="noStrike">
                <a:solidFill>
                  <a:srgbClr val="000000"/>
                </a:solidFill>
                <a:latin typeface="Times New Roman"/>
                <a:ea typeface="DejaVu Sans"/>
              </a:rPr>
              <a:t> bilgisayarımıza kurmamız gerekmektedir.</a:t>
            </a:r>
            <a:endParaRPr b="0" lang="en-US" sz="1600" spc="-1" strike="noStrike">
              <a:latin typeface="Arial"/>
            </a:endParaRPr>
          </a:p>
        </p:txBody>
      </p:sp>
      <p:sp>
        <p:nvSpPr>
          <p:cNvPr id="422" name="Rectangle 17"/>
          <p:cNvSpPr/>
          <p:nvPr/>
        </p:nvSpPr>
        <p:spPr>
          <a:xfrm>
            <a:off x="88200" y="1537200"/>
            <a:ext cx="2988360" cy="1062720"/>
          </a:xfrm>
          <a:prstGeom prst="rect">
            <a:avLst/>
          </a:prstGeom>
          <a:noFill/>
          <a:ln w="0">
            <a:noFill/>
          </a:ln>
        </p:spPr>
        <p:style>
          <a:lnRef idx="0"/>
          <a:fillRef idx="0"/>
          <a:effectRef idx="0"/>
          <a:fontRef idx="minor"/>
        </p:style>
        <p:txBody>
          <a:bodyPr numCol="1" spcCol="0" lIns="90000" rIns="90000" tIns="45000" bIns="45000" anchor="ctr">
            <a:spAutoFit/>
          </a:bodyPr>
          <a:p>
            <a:pPr algn="just">
              <a:lnSpc>
                <a:spcPct val="100000"/>
              </a:lnSpc>
              <a:buNone/>
              <a:tabLst>
                <a:tab algn="l" pos="0"/>
              </a:tabLst>
            </a:pPr>
            <a:r>
              <a:rPr b="1" lang="tr-TR" sz="1600" spc="-1" strike="noStrike">
                <a:solidFill>
                  <a:srgbClr val="000000"/>
                </a:solidFill>
                <a:latin typeface="Times New Roman"/>
                <a:ea typeface="Times New Roman"/>
              </a:rPr>
              <a:t>1. </a:t>
            </a:r>
            <a:r>
              <a:rPr b="0" lang="tr-TR" sz="1600" spc="-1" strike="noStrike">
                <a:solidFill>
                  <a:srgbClr val="000000"/>
                </a:solidFill>
                <a:latin typeface="Times New Roman"/>
                <a:ea typeface="Times New Roman"/>
              </a:rPr>
              <a:t>Bir metin editörünü (Not defterini) kullanarak ilk Java programımızı aşağıdaki gibi yazalım.</a:t>
            </a:r>
            <a:endParaRPr b="0" lang="en-US" sz="1600" spc="-1" strike="noStrike">
              <a:latin typeface="Arial"/>
            </a:endParaRPr>
          </a:p>
        </p:txBody>
      </p:sp>
      <p:pic>
        <p:nvPicPr>
          <p:cNvPr id="423" name="Resim 1" descr=""/>
          <p:cNvPicPr/>
          <p:nvPr/>
        </p:nvPicPr>
        <p:blipFill>
          <a:blip r:embed="rId2"/>
          <a:stretch/>
        </p:blipFill>
        <p:spPr>
          <a:xfrm>
            <a:off x="3077280" y="1397520"/>
            <a:ext cx="5971320" cy="1342440"/>
          </a:xfrm>
          <a:prstGeom prst="rect">
            <a:avLst/>
          </a:prstGeom>
          <a:ln w="0">
            <a:noFill/>
          </a:ln>
        </p:spPr>
      </p:pic>
      <p:sp>
        <p:nvSpPr>
          <p:cNvPr id="424" name="Rectangle 18"/>
          <p:cNvSpPr/>
          <p:nvPr/>
        </p:nvSpPr>
        <p:spPr>
          <a:xfrm>
            <a:off x="88200" y="2767680"/>
            <a:ext cx="8960400" cy="94176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tabLst>
                <a:tab algn="l" pos="0"/>
              </a:tabLst>
            </a:pPr>
            <a:r>
              <a:rPr b="1" lang="tr-TR" sz="1400" spc="-1" strike="noStrike">
                <a:solidFill>
                  <a:srgbClr val="000000"/>
                </a:solidFill>
                <a:latin typeface="Times New Roman"/>
                <a:ea typeface="Times New Roman"/>
              </a:rPr>
              <a:t>2.</a:t>
            </a:r>
            <a:r>
              <a:rPr b="0" lang="tr-TR" sz="1400" spc="-1" strike="noStrike">
                <a:solidFill>
                  <a:srgbClr val="000000"/>
                </a:solidFill>
                <a:latin typeface="Times New Roman"/>
                <a:ea typeface="Times New Roman"/>
              </a:rPr>
              <a:t> Yazdığımız programı </a:t>
            </a:r>
            <a:r>
              <a:rPr b="1" lang="tr-TR" sz="1400" spc="-1" strike="noStrike">
                <a:solidFill>
                  <a:srgbClr val="000000"/>
                </a:solidFill>
                <a:latin typeface="Times New Roman"/>
                <a:ea typeface="Times New Roman"/>
              </a:rPr>
              <a:t>javac</a:t>
            </a:r>
            <a:r>
              <a:rPr b="0" lang="tr-TR" sz="1400" spc="-1" strike="noStrike">
                <a:solidFill>
                  <a:srgbClr val="000000"/>
                </a:solidFill>
                <a:latin typeface="Times New Roman"/>
                <a:ea typeface="Times New Roman"/>
              </a:rPr>
              <a:t> derleyicisinin bulunduğu klasör (JDK programının kurulduğu klasör) içerisine </a:t>
            </a:r>
            <a:r>
              <a:rPr b="1" lang="tr-TR" sz="1400" spc="-1" strike="noStrike">
                <a:solidFill>
                  <a:srgbClr val="000000"/>
                </a:solidFill>
                <a:latin typeface="Times New Roman"/>
                <a:ea typeface="Times New Roman"/>
              </a:rPr>
              <a:t>“.java”</a:t>
            </a:r>
            <a:r>
              <a:rPr b="0" lang="tr-TR" sz="1400" spc="-1" strike="noStrike">
                <a:solidFill>
                  <a:srgbClr val="000000"/>
                </a:solidFill>
                <a:latin typeface="Times New Roman"/>
                <a:ea typeface="Times New Roman"/>
              </a:rPr>
              <a:t> uzantılı olarak kaydediyoruz. Bunun için izleyeceğiniz yol;</a:t>
            </a:r>
            <a:endParaRPr b="0" lang="en-US" sz="1400" spc="-1" strike="noStrike">
              <a:latin typeface="Arial"/>
            </a:endParaRPr>
          </a:p>
          <a:p>
            <a:pPr>
              <a:lnSpc>
                <a:spcPct val="100000"/>
              </a:lnSpc>
              <a:buNone/>
              <a:tabLst>
                <a:tab algn="l" pos="0"/>
              </a:tabLst>
            </a:pPr>
            <a:r>
              <a:rPr b="1" lang="tr-TR" sz="1200" spc="-1" strike="noStrike">
                <a:solidFill>
                  <a:srgbClr val="000000"/>
                </a:solidFill>
                <a:latin typeface="Times New Roman"/>
                <a:ea typeface="Times New Roman"/>
              </a:rPr>
              <a:t>	</a:t>
            </a:r>
            <a:r>
              <a:rPr b="1" lang="tr-TR" sz="1400" spc="-1" strike="noStrike">
                <a:solidFill>
                  <a:srgbClr val="ff0000"/>
                </a:solidFill>
                <a:latin typeface="Times New Roman"/>
                <a:ea typeface="Times New Roman"/>
              </a:rPr>
              <a:t>Dosya </a:t>
            </a:r>
            <a:r>
              <a:rPr b="1" lang="tr-TR" sz="1400" spc="-1" strike="noStrike">
                <a:solidFill>
                  <a:srgbClr val="ff0000"/>
                </a:solidFill>
                <a:latin typeface="Wingdings"/>
                <a:ea typeface="Times New Roman"/>
              </a:rPr>
              <a:t></a:t>
            </a:r>
            <a:r>
              <a:rPr b="1" lang="tr-TR" sz="1400" spc="-1" strike="noStrike">
                <a:solidFill>
                  <a:srgbClr val="ff0000"/>
                </a:solidFill>
                <a:latin typeface="Times New Roman"/>
                <a:ea typeface="Times New Roman"/>
              </a:rPr>
              <a:t> Farklı Kaydet </a:t>
            </a:r>
            <a:r>
              <a:rPr b="1" lang="tr-TR" sz="1400" spc="-1" strike="noStrike">
                <a:solidFill>
                  <a:srgbClr val="ff0000"/>
                </a:solidFill>
                <a:latin typeface="Wingdings"/>
                <a:ea typeface="Times New Roman"/>
              </a:rPr>
              <a:t></a:t>
            </a:r>
            <a:r>
              <a:rPr b="1" lang="tr-TR" sz="1400" spc="-1" strike="noStrike">
                <a:solidFill>
                  <a:srgbClr val="ff0000"/>
                </a:solidFill>
                <a:latin typeface="Times New Roman"/>
                <a:ea typeface="Times New Roman"/>
              </a:rPr>
              <a:t> “C:\Program Files \ Java\jdk1.6.0_25\bin”  </a:t>
            </a:r>
            <a:endParaRPr b="0" lang="en-US" sz="1400" spc="-1" strike="noStrike">
              <a:latin typeface="Arial"/>
            </a:endParaRPr>
          </a:p>
          <a:p>
            <a:pPr>
              <a:lnSpc>
                <a:spcPct val="100000"/>
              </a:lnSpc>
              <a:buNone/>
              <a:tabLst>
                <a:tab algn="l" pos="0"/>
              </a:tabLst>
            </a:pPr>
            <a:r>
              <a:rPr b="0" lang="tr-TR" sz="1400" spc="-1" strike="noStrike">
                <a:solidFill>
                  <a:srgbClr val="000000"/>
                </a:solidFill>
                <a:latin typeface="Times New Roman"/>
                <a:ea typeface="Times New Roman"/>
              </a:rPr>
              <a:t>klasörünü seçiyoruz ve </a:t>
            </a:r>
            <a:r>
              <a:rPr b="1" lang="tr-TR" sz="1400" spc="-1" strike="noStrike">
                <a:solidFill>
                  <a:srgbClr val="000000"/>
                </a:solidFill>
                <a:latin typeface="Times New Roman"/>
                <a:ea typeface="Times New Roman"/>
              </a:rPr>
              <a:t>Merhaba. java</a:t>
            </a:r>
            <a:r>
              <a:rPr b="0" lang="tr-TR" sz="1400" spc="-1" strike="noStrike">
                <a:solidFill>
                  <a:srgbClr val="000000"/>
                </a:solidFill>
                <a:latin typeface="Times New Roman"/>
                <a:ea typeface="Times New Roman"/>
              </a:rPr>
              <a:t> ismiyle kaydediyoruz</a:t>
            </a:r>
            <a:r>
              <a:rPr b="1" lang="tr-TR" sz="1400" spc="-1" strike="noStrike">
                <a:solidFill>
                  <a:srgbClr val="000000"/>
                </a:solidFill>
                <a:latin typeface="Times New Roman"/>
                <a:ea typeface="Times New Roman"/>
              </a:rPr>
              <a:t> </a:t>
            </a:r>
            <a:endParaRPr b="0" lang="en-US" sz="1400" spc="-1" strike="noStrike">
              <a:latin typeface="Arial"/>
            </a:endParaRPr>
          </a:p>
        </p:txBody>
      </p:sp>
      <p:pic>
        <p:nvPicPr>
          <p:cNvPr id="425" name="Resim 1" descr=""/>
          <p:cNvPicPr/>
          <p:nvPr/>
        </p:nvPicPr>
        <p:blipFill>
          <a:blip r:embed="rId3"/>
          <a:stretch/>
        </p:blipFill>
        <p:spPr>
          <a:xfrm>
            <a:off x="684360" y="3688560"/>
            <a:ext cx="5515200" cy="1151640"/>
          </a:xfrm>
          <a:prstGeom prst="rect">
            <a:avLst/>
          </a:prstGeom>
          <a:ln w="0">
            <a:noFill/>
          </a:ln>
        </p:spPr>
      </p:pic>
      <p:sp>
        <p:nvSpPr>
          <p:cNvPr id="426" name="Rectangle 21"/>
          <p:cNvSpPr/>
          <p:nvPr/>
        </p:nvSpPr>
        <p:spPr>
          <a:xfrm>
            <a:off x="123480" y="4915800"/>
            <a:ext cx="6297840" cy="728640"/>
          </a:xfrm>
          <a:prstGeom prst="rect">
            <a:avLst/>
          </a:prstGeom>
          <a:noFill/>
          <a:ln w="0">
            <a:noFill/>
          </a:ln>
        </p:spPr>
        <p:style>
          <a:lnRef idx="0"/>
          <a:fillRef idx="0"/>
          <a:effectRef idx="0"/>
          <a:fontRef idx="minor"/>
        </p:style>
        <p:txBody>
          <a:bodyPr numCol="1" spcCol="0" lIns="90000" rIns="90000" tIns="45000" bIns="45000" anchor="ctr">
            <a:spAutoFit/>
          </a:bodyPr>
          <a:p>
            <a:pPr>
              <a:lnSpc>
                <a:spcPct val="100000"/>
              </a:lnSpc>
              <a:buNone/>
              <a:tabLst>
                <a:tab algn="l" pos="0"/>
              </a:tabLst>
            </a:pPr>
            <a:r>
              <a:rPr b="1" lang="tr-TR" sz="1400" spc="-1" strike="noStrike">
                <a:solidFill>
                  <a:srgbClr val="000000"/>
                </a:solidFill>
                <a:latin typeface="Times New Roman"/>
                <a:ea typeface="Times New Roman"/>
              </a:rPr>
              <a:t>3. </a:t>
            </a:r>
            <a:r>
              <a:rPr b="0" lang="tr-TR" sz="1400" spc="-1" strike="noStrike">
                <a:solidFill>
                  <a:srgbClr val="000000"/>
                </a:solidFill>
                <a:latin typeface="Times New Roman"/>
                <a:ea typeface="Times New Roman"/>
              </a:rPr>
              <a:t>MS-DOS komut istemine geçiyoruz (Windows kullanıcıları için</a:t>
            </a:r>
            <a:r>
              <a:rPr b="1" lang="tr-TR" sz="1400" spc="-1" strike="noStrike">
                <a:solidFill>
                  <a:srgbClr val="000000"/>
                </a:solidFill>
                <a:latin typeface="Times New Roman"/>
                <a:ea typeface="Times New Roman"/>
              </a:rPr>
              <a:t>, </a:t>
            </a:r>
            <a:r>
              <a:rPr b="0" lang="tr-TR" sz="1400" spc="-1" strike="noStrike">
                <a:solidFill>
                  <a:srgbClr val="000000"/>
                </a:solidFill>
                <a:latin typeface="Times New Roman"/>
                <a:ea typeface="Times New Roman"/>
              </a:rPr>
              <a:t>Klavyedeki</a:t>
            </a:r>
            <a:r>
              <a:rPr b="1" lang="tr-TR" sz="1400" spc="-1" strike="noStrike">
                <a:solidFill>
                  <a:srgbClr val="000000"/>
                </a:solidFill>
                <a:latin typeface="Times New Roman"/>
                <a:ea typeface="Times New Roman"/>
              </a:rPr>
              <a:t> Windows               simgesi + R (Çalıştır) </a:t>
            </a:r>
            <a:r>
              <a:rPr b="0" lang="tr-TR" sz="1400" spc="-1" strike="noStrike">
                <a:solidFill>
                  <a:srgbClr val="000000"/>
                </a:solidFill>
                <a:latin typeface="Times New Roman"/>
                <a:ea typeface="Times New Roman"/>
              </a:rPr>
              <a:t>menüsünden  </a:t>
            </a:r>
            <a:r>
              <a:rPr b="1" lang="tr-TR" sz="1400" spc="-1" strike="noStrike">
                <a:solidFill>
                  <a:srgbClr val="000000"/>
                </a:solidFill>
                <a:latin typeface="Times New Roman"/>
                <a:ea typeface="Times New Roman"/>
              </a:rPr>
              <a:t>CMD </a:t>
            </a:r>
            <a:r>
              <a:rPr b="0" lang="tr-TR" sz="1400" spc="-1" strike="noStrike">
                <a:solidFill>
                  <a:srgbClr val="000000"/>
                </a:solidFill>
                <a:latin typeface="Times New Roman"/>
                <a:ea typeface="Times New Roman"/>
              </a:rPr>
              <a:t>yazarak geçebiliriz. Sonrasında CD komutları ile javac dosyasının bulunduğu klasöre geçilir.</a:t>
            </a:r>
            <a:endParaRPr b="0" lang="en-US" sz="1400" spc="-1" strike="noStrike">
              <a:latin typeface="Arial"/>
            </a:endParaRPr>
          </a:p>
        </p:txBody>
      </p:sp>
      <p:pic>
        <p:nvPicPr>
          <p:cNvPr id="427" name="Resim 1" descr=""/>
          <p:cNvPicPr/>
          <p:nvPr/>
        </p:nvPicPr>
        <p:blipFill>
          <a:blip r:embed="rId4"/>
          <a:stretch/>
        </p:blipFill>
        <p:spPr>
          <a:xfrm>
            <a:off x="5919480" y="4977000"/>
            <a:ext cx="501840" cy="220320"/>
          </a:xfrm>
          <a:prstGeom prst="rect">
            <a:avLst/>
          </a:prstGeom>
          <a:ln w="0">
            <a:noFill/>
          </a:ln>
        </p:spPr>
      </p:pic>
      <p:pic>
        <p:nvPicPr>
          <p:cNvPr id="428" name="Resim 1" descr=""/>
          <p:cNvPicPr/>
          <p:nvPr/>
        </p:nvPicPr>
        <p:blipFill>
          <a:blip r:embed="rId5"/>
          <a:stretch/>
        </p:blipFill>
        <p:spPr>
          <a:xfrm>
            <a:off x="7095600" y="4630320"/>
            <a:ext cx="1923480" cy="428040"/>
          </a:xfrm>
          <a:prstGeom prst="rect">
            <a:avLst/>
          </a:prstGeom>
          <a:ln w="0">
            <a:noFill/>
          </a:ln>
        </p:spPr>
      </p:pic>
      <p:pic>
        <p:nvPicPr>
          <p:cNvPr id="429" name="Resim 1" descr=""/>
          <p:cNvPicPr/>
          <p:nvPr/>
        </p:nvPicPr>
        <p:blipFill>
          <a:blip r:embed="rId6"/>
          <a:stretch/>
        </p:blipFill>
        <p:spPr>
          <a:xfrm>
            <a:off x="6555240" y="5124600"/>
            <a:ext cx="2468160" cy="533880"/>
          </a:xfrm>
          <a:prstGeom prst="rect">
            <a:avLst/>
          </a:prstGeom>
          <a:ln w="0">
            <a:noFill/>
          </a:ln>
        </p:spPr>
      </p:pic>
      <p:sp>
        <p:nvSpPr>
          <p:cNvPr id="430" name="Dikdörtgen 16"/>
          <p:cNvSpPr/>
          <p:nvPr/>
        </p:nvSpPr>
        <p:spPr>
          <a:xfrm>
            <a:off x="88200" y="5594760"/>
            <a:ext cx="8874720" cy="115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tr-TR" sz="1400" spc="-1" strike="noStrike">
                <a:solidFill>
                  <a:srgbClr val="000000"/>
                </a:solidFill>
                <a:latin typeface="Times New Roman"/>
                <a:ea typeface="DejaVu Sans"/>
              </a:rPr>
              <a:t>4. </a:t>
            </a:r>
            <a:r>
              <a:rPr b="0" lang="tr-TR" sz="1400" spc="-1" strike="noStrike">
                <a:solidFill>
                  <a:srgbClr val="000000"/>
                </a:solidFill>
                <a:latin typeface="Times New Roman"/>
                <a:ea typeface="DejaVu Sans"/>
              </a:rPr>
              <a:t>MS-DOS komut ortamında</a:t>
            </a:r>
            <a:r>
              <a:rPr b="1" lang="tr-TR" sz="1400" spc="-1" strike="noStrike">
                <a:solidFill>
                  <a:srgbClr val="000000"/>
                </a:solidFill>
                <a:latin typeface="Times New Roman"/>
                <a:ea typeface="DejaVu Sans"/>
              </a:rPr>
              <a:t> </a:t>
            </a:r>
            <a:r>
              <a:rPr b="1" lang="tr-TR" sz="1400" spc="-1" strike="noStrike">
                <a:solidFill>
                  <a:srgbClr val="ff0000"/>
                </a:solidFill>
                <a:latin typeface="Times New Roman"/>
                <a:ea typeface="DejaVu Sans"/>
              </a:rPr>
              <a:t>javac Merhaba.java </a:t>
            </a:r>
            <a:r>
              <a:rPr b="0" lang="tr-TR" sz="1400" spc="-1" strike="noStrike">
                <a:solidFill>
                  <a:srgbClr val="000000"/>
                </a:solidFill>
                <a:latin typeface="Times New Roman"/>
                <a:ea typeface="DejaVu Sans"/>
              </a:rPr>
              <a:t>komut satırı</a:t>
            </a:r>
            <a:r>
              <a:rPr b="1" lang="tr-TR" sz="1400" spc="-1" strike="noStrike">
                <a:solidFill>
                  <a:srgbClr val="000000"/>
                </a:solidFill>
                <a:latin typeface="Times New Roman"/>
                <a:ea typeface="DejaVu Sans"/>
              </a:rPr>
              <a:t> </a:t>
            </a:r>
            <a:r>
              <a:rPr b="0" lang="tr-TR" sz="1400" spc="-1" strike="noStrike">
                <a:solidFill>
                  <a:srgbClr val="000000"/>
                </a:solidFill>
                <a:latin typeface="Times New Roman"/>
                <a:ea typeface="DejaVu Sans"/>
              </a:rPr>
              <a:t>ile </a:t>
            </a:r>
            <a:r>
              <a:rPr b="1" lang="tr-TR" sz="1400" spc="-1" strike="noStrike">
                <a:solidFill>
                  <a:srgbClr val="000000"/>
                </a:solidFill>
                <a:latin typeface="Times New Roman"/>
                <a:ea typeface="DejaVu Sans"/>
              </a:rPr>
              <a:t>java</a:t>
            </a:r>
            <a:r>
              <a:rPr b="0" lang="tr-TR" sz="1400" spc="-1" strike="noStrike">
                <a:solidFill>
                  <a:srgbClr val="000000"/>
                </a:solidFill>
                <a:latin typeface="Times New Roman"/>
                <a:ea typeface="DejaVu Sans"/>
              </a:rPr>
              <a:t> uzantılı programı derliyoruz. Böylece </a:t>
            </a:r>
            <a:r>
              <a:rPr b="0" lang="tr-TR" sz="1400" spc="-1" strike="noStrike">
                <a:solidFill>
                  <a:srgbClr val="002060"/>
                </a:solidFill>
                <a:latin typeface="Times New Roman"/>
                <a:ea typeface="DejaVu Sans"/>
              </a:rPr>
              <a:t>“</a:t>
            </a:r>
            <a:r>
              <a:rPr b="1" lang="tr-TR" sz="1400" spc="-1" strike="noStrike">
                <a:solidFill>
                  <a:srgbClr val="002060"/>
                </a:solidFill>
                <a:latin typeface="Times New Roman"/>
                <a:ea typeface="DejaVu Sans"/>
              </a:rPr>
              <a:t>Merhaba.class</a:t>
            </a:r>
            <a:r>
              <a:rPr b="0" lang="tr-TR" sz="1400" spc="-1" strike="noStrike">
                <a:solidFill>
                  <a:srgbClr val="002060"/>
                </a:solidFill>
                <a:latin typeface="Times New Roman"/>
                <a:ea typeface="DejaVu Sans"/>
              </a:rPr>
              <a:t>” </a:t>
            </a:r>
            <a:r>
              <a:rPr b="0" lang="tr-TR" sz="1400" spc="-1" strike="noStrike">
                <a:solidFill>
                  <a:srgbClr val="000000"/>
                </a:solidFill>
                <a:latin typeface="Times New Roman"/>
                <a:ea typeface="DejaVu Sans"/>
              </a:rPr>
              <a:t>dosyası oluşmuş olur.</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tr-TR" sz="1400" spc="-1" strike="noStrike">
                <a:solidFill>
                  <a:srgbClr val="000000"/>
                </a:solidFill>
                <a:latin typeface="Times New Roman"/>
                <a:ea typeface="DejaVu Sans"/>
              </a:rPr>
              <a:t>5. </a:t>
            </a:r>
            <a:r>
              <a:rPr b="0" lang="tr-TR" sz="1400" spc="-1" strike="noStrike">
                <a:solidFill>
                  <a:srgbClr val="000000"/>
                </a:solidFill>
                <a:latin typeface="Times New Roman"/>
                <a:ea typeface="DejaVu Sans"/>
              </a:rPr>
              <a:t>Derlenmiş olan program dosyasını </a:t>
            </a:r>
            <a:endParaRPr b="0" lang="en-US" sz="1400" spc="-1" strike="noStrike">
              <a:latin typeface="Arial"/>
            </a:endParaRPr>
          </a:p>
          <a:p>
            <a:pPr>
              <a:lnSpc>
                <a:spcPct val="100000"/>
              </a:lnSpc>
              <a:buNone/>
            </a:pPr>
            <a:r>
              <a:rPr b="1" lang="tr-TR" sz="1400" spc="-1" strike="noStrike">
                <a:solidFill>
                  <a:srgbClr val="000000"/>
                </a:solidFill>
                <a:latin typeface="Times New Roman"/>
                <a:ea typeface="DejaVu Sans"/>
              </a:rPr>
              <a:t>(class </a:t>
            </a:r>
            <a:r>
              <a:rPr b="0" lang="tr-TR" sz="1400" spc="-1" strike="noStrike">
                <a:solidFill>
                  <a:srgbClr val="000000"/>
                </a:solidFill>
                <a:latin typeface="Times New Roman"/>
                <a:ea typeface="DejaVu Sans"/>
              </a:rPr>
              <a:t>uzantılı dosya</a:t>
            </a:r>
            <a:r>
              <a:rPr b="1" lang="tr-TR" sz="1400" spc="-1" strike="noStrike">
                <a:solidFill>
                  <a:srgbClr val="000000"/>
                </a:solidFill>
                <a:latin typeface="Times New Roman"/>
                <a:ea typeface="DejaVu Sans"/>
              </a:rPr>
              <a:t>)</a:t>
            </a:r>
            <a:r>
              <a:rPr b="0" lang="tr-TR" sz="1400" spc="-1" strike="noStrike">
                <a:solidFill>
                  <a:srgbClr val="000000"/>
                </a:solidFill>
                <a:latin typeface="Times New Roman"/>
                <a:ea typeface="DejaVu Sans"/>
              </a:rPr>
              <a:t> </a:t>
            </a:r>
            <a:r>
              <a:rPr b="1" lang="tr-TR" sz="1400" spc="-1" strike="noStrike">
                <a:solidFill>
                  <a:srgbClr val="000000"/>
                </a:solidFill>
                <a:latin typeface="Times New Roman"/>
                <a:ea typeface="DejaVu Sans"/>
              </a:rPr>
              <a:t>java</a:t>
            </a:r>
            <a:r>
              <a:rPr b="0" lang="tr-TR" sz="1400" spc="-1" strike="noStrike">
                <a:solidFill>
                  <a:srgbClr val="000000"/>
                </a:solidFill>
                <a:latin typeface="Times New Roman"/>
                <a:ea typeface="DejaVu Sans"/>
              </a:rPr>
              <a:t> komutu ile </a:t>
            </a:r>
            <a:r>
              <a:rPr b="1" i="1" lang="tr-TR" sz="1400" spc="-1" strike="noStrike">
                <a:solidFill>
                  <a:srgbClr val="ff0000"/>
                </a:solidFill>
                <a:latin typeface="Times New Roman"/>
                <a:ea typeface="DejaVu Sans"/>
              </a:rPr>
              <a:t>java Merhaba</a:t>
            </a:r>
            <a:r>
              <a:rPr b="0" lang="tr-TR" sz="1400" spc="-1" strike="noStrike">
                <a:solidFill>
                  <a:srgbClr val="ff0000"/>
                </a:solidFill>
                <a:latin typeface="Times New Roman"/>
                <a:ea typeface="DejaVu Sans"/>
              </a:rPr>
              <a:t> </a:t>
            </a:r>
            <a:r>
              <a:rPr b="0" lang="tr-TR" sz="1400" spc="-1" strike="noStrike">
                <a:solidFill>
                  <a:srgbClr val="000000"/>
                </a:solidFill>
                <a:latin typeface="Times New Roman"/>
                <a:ea typeface="DejaVu Sans"/>
              </a:rPr>
              <a:t>çalıştırabiliriz. </a:t>
            </a:r>
            <a:endParaRPr b="0" lang="en-US" sz="1400" spc="-1" strike="noStrike">
              <a:latin typeface="Arial"/>
            </a:endParaRPr>
          </a:p>
        </p:txBody>
      </p:sp>
      <p:pic>
        <p:nvPicPr>
          <p:cNvPr id="431" name="Resim 1" descr=""/>
          <p:cNvPicPr/>
          <p:nvPr/>
        </p:nvPicPr>
        <p:blipFill>
          <a:blip r:embed="rId7"/>
          <a:stretch/>
        </p:blipFill>
        <p:spPr>
          <a:xfrm>
            <a:off x="5042880" y="6296040"/>
            <a:ext cx="3980880" cy="561240"/>
          </a:xfrm>
          <a:prstGeom prst="rect">
            <a:avLst/>
          </a:prstGeom>
          <a:ln w="0">
            <a:noFill/>
          </a:ln>
        </p:spPr>
      </p:pic>
      <p:pic>
        <p:nvPicPr>
          <p:cNvPr id="432" name="Resim 1" descr=""/>
          <p:cNvPicPr/>
          <p:nvPr/>
        </p:nvPicPr>
        <p:blipFill>
          <a:blip r:embed="rId8"/>
          <a:stretch/>
        </p:blipFill>
        <p:spPr>
          <a:xfrm>
            <a:off x="4509360" y="5857560"/>
            <a:ext cx="4514040" cy="428040"/>
          </a:xfrm>
          <a:prstGeom prst="rect">
            <a:avLst/>
          </a:prstGeom>
          <a:ln w="0">
            <a:noFill/>
          </a:ln>
        </p:spPr>
      </p:pic>
      <p:grpSp>
        <p:nvGrpSpPr>
          <p:cNvPr id="433" name="Grup 15"/>
          <p:cNvGrpSpPr/>
          <p:nvPr/>
        </p:nvGrpSpPr>
        <p:grpSpPr>
          <a:xfrm>
            <a:off x="0" y="-2880"/>
            <a:ext cx="9143280" cy="815040"/>
            <a:chOff x="0" y="-2880"/>
            <a:chExt cx="9143280" cy="815040"/>
          </a:xfrm>
        </p:grpSpPr>
        <p:sp>
          <p:nvSpPr>
            <p:cNvPr id="434"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89000"/>
            </a:bodyPr>
            <a:p>
              <a:pPr algn="ctr">
                <a:lnSpc>
                  <a:spcPct val="100000"/>
                </a:lnSpc>
                <a:buNone/>
              </a:pPr>
              <a:r>
                <a:rPr b="1" lang="tr-TR" sz="3200" spc="-1" strike="noStrike">
                  <a:solidFill>
                    <a:srgbClr val="ffffff"/>
                  </a:solidFill>
                  <a:latin typeface="Times New Roman"/>
                  <a:ea typeface="DejaVu Sans"/>
                </a:rPr>
                <a:t>Not Defteri İle Java Programı Yazıp Çalıştırma Aşamaları</a:t>
              </a:r>
              <a:endParaRPr b="0" lang="en-US" sz="3200" spc="-1" strike="noStrike">
                <a:latin typeface="Arial"/>
              </a:endParaRPr>
            </a:p>
          </p:txBody>
        </p:sp>
        <p:grpSp>
          <p:nvGrpSpPr>
            <p:cNvPr id="435" name="Grup 18"/>
            <p:cNvGrpSpPr/>
            <p:nvPr/>
          </p:nvGrpSpPr>
          <p:grpSpPr>
            <a:xfrm>
              <a:off x="0" y="0"/>
              <a:ext cx="9143280" cy="276120"/>
              <a:chOff x="0" y="0"/>
              <a:chExt cx="9143280" cy="276120"/>
            </a:xfrm>
          </p:grpSpPr>
          <p:sp>
            <p:nvSpPr>
              <p:cNvPr id="436" name="Dikdörtgen 20"/>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437" name="Group 9"/>
              <p:cNvGrpSpPr/>
              <p:nvPr/>
            </p:nvGrpSpPr>
            <p:grpSpPr>
              <a:xfrm>
                <a:off x="24840" y="10800"/>
                <a:ext cx="933480" cy="234000"/>
                <a:chOff x="24840" y="10800"/>
                <a:chExt cx="933480" cy="234000"/>
              </a:xfrm>
            </p:grpSpPr>
            <p:sp>
              <p:nvSpPr>
                <p:cNvPr id="438" name="AutoShape 8"/>
                <p:cNvSpPr/>
                <p:nvPr/>
              </p:nvSpPr>
              <p:spPr>
                <a:xfrm>
                  <a:off x="600480" y="10800"/>
                  <a:ext cx="357840" cy="218160"/>
                </a:xfrm>
                <a:prstGeom prst="rect">
                  <a:avLst/>
                </a:prstGeom>
                <a:noFill/>
                <a:ln w="0">
                  <a:noFill/>
                </a:ln>
              </p:spPr>
              <p:style>
                <a:lnRef idx="0"/>
                <a:fillRef idx="0"/>
                <a:effectRef idx="0"/>
                <a:fontRef idx="minor"/>
              </p:style>
            </p:sp>
            <p:sp>
              <p:nvSpPr>
                <p:cNvPr id="439"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40" name="Metin kutusu 19"/>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ile program geliştirme aşamalarını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Dikdörtgen 3"/>
          <p:cNvSpPr/>
          <p:nvPr/>
        </p:nvSpPr>
        <p:spPr>
          <a:xfrm>
            <a:off x="304920" y="762120"/>
            <a:ext cx="8568360" cy="4927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ea typeface="DejaVu Sans"/>
              </a:rPr>
              <a:t>Eğer MS-DOS komut istemi ile uğraşmak istemiyorsanız, yazdığım kod direkt çalışsın diyorsanız, bir Java editörü kullanmanızı tavsiye ederiz. </a:t>
            </a:r>
            <a:r>
              <a:rPr b="1" i="1" lang="tr-TR" sz="1600" spc="-1" strike="noStrike" u="sng">
                <a:solidFill>
                  <a:srgbClr val="56c7aa"/>
                </a:solidFill>
                <a:uFillTx/>
                <a:latin typeface="Times New Roman"/>
                <a:ea typeface="DejaVu Sans"/>
                <a:hlinkClick r:id="rId1"/>
              </a:rPr>
              <a:t>Sık kullanılan bazı Java editörleri ve ücretsiz indirebileceğiniz web adresleri aşağıda verilmiştir</a:t>
            </a:r>
            <a:r>
              <a:rPr b="1" i="1" lang="tr-TR" sz="1600" spc="-1" strike="noStrike" u="sng">
                <a:solidFill>
                  <a:srgbClr val="56c7aa"/>
                </a:solidFill>
                <a:uFillTx/>
                <a:latin typeface="Times New Roman"/>
                <a:ea typeface="DejaVu Sans"/>
                <a:hlinkClick r:id="rId2"/>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Eclipse (</a:t>
            </a:r>
            <a:r>
              <a:rPr b="0" lang="tr-TR" sz="1600" spc="-1" strike="noStrike" u="sng">
                <a:solidFill>
                  <a:srgbClr val="56c7aa"/>
                </a:solidFill>
                <a:uFillTx/>
                <a:latin typeface="Times New Roman"/>
                <a:ea typeface="DejaVu Sans"/>
                <a:hlinkClick r:id="rId3"/>
              </a:rPr>
              <a:t>http://www.eclipse.org/downloads</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jGRASP (</a:t>
            </a:r>
            <a:r>
              <a:rPr b="0" lang="tr-TR" sz="1600" spc="-1" strike="noStrike" u="sng">
                <a:solidFill>
                  <a:srgbClr val="56c7aa"/>
                </a:solidFill>
                <a:uFillTx/>
                <a:latin typeface="Times New Roman"/>
                <a:ea typeface="DejaVu Sans"/>
                <a:hlinkClick r:id="rId4"/>
              </a:rPr>
              <a:t>http://</a:t>
            </a:r>
            <a:r>
              <a:rPr b="0" lang="tr-TR" sz="1600" spc="-1" strike="noStrike" u="sng">
                <a:solidFill>
                  <a:srgbClr val="56c7aa"/>
                </a:solidFill>
                <a:uFillTx/>
                <a:latin typeface="Times New Roman"/>
                <a:ea typeface="DejaVu Sans"/>
                <a:hlinkClick r:id="rId5"/>
              </a:rPr>
              <a:t>www.jgrasp.org</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NetBeans (</a:t>
            </a:r>
            <a:r>
              <a:rPr b="0" lang="tr-TR" sz="1600" spc="-1" strike="noStrike" u="sng">
                <a:solidFill>
                  <a:srgbClr val="56c7aa"/>
                </a:solidFill>
                <a:uFillTx/>
                <a:latin typeface="Times New Roman"/>
                <a:ea typeface="DejaVu Sans"/>
                <a:hlinkClick r:id="rId6"/>
              </a:rPr>
              <a:t>http://www.netbeans.info/</a:t>
            </a:r>
            <a:r>
              <a:rPr b="0" lang="tr-TR" sz="1600" spc="-1" strike="noStrike" u="sng">
                <a:solidFill>
                  <a:srgbClr val="56c7aa"/>
                </a:solidFill>
                <a:uFillTx/>
                <a:latin typeface="Times New Roman"/>
                <a:ea typeface="DejaVu Sans"/>
                <a:hlinkClick r:id="rId7"/>
              </a:rPr>
              <a:t>downloads</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JCreator (</a:t>
            </a:r>
            <a:r>
              <a:rPr b="0" lang="tr-TR" sz="1600" spc="-1" strike="noStrike" u="sng">
                <a:solidFill>
                  <a:srgbClr val="56c7aa"/>
                </a:solidFill>
                <a:uFillTx/>
                <a:latin typeface="Times New Roman"/>
                <a:ea typeface="DejaVu Sans"/>
                <a:hlinkClick r:id="rId8"/>
              </a:rPr>
              <a:t>http://www.jcreator.com/download.htm</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BlueJ (</a:t>
            </a:r>
            <a:r>
              <a:rPr b="0" lang="tr-TR" sz="1600" spc="-1" strike="noStrike" u="sng">
                <a:solidFill>
                  <a:srgbClr val="56c7aa"/>
                </a:solidFill>
                <a:uFillTx/>
                <a:latin typeface="Times New Roman"/>
                <a:ea typeface="DejaVu Sans"/>
                <a:hlinkClick r:id="rId9"/>
              </a:rPr>
              <a:t>http://www.bluej.org/</a:t>
            </a:r>
            <a:r>
              <a:rPr b="0" lang="tr-TR" sz="1600" spc="-1" strike="noStrike" u="sng">
                <a:solidFill>
                  <a:srgbClr val="56c7aa"/>
                </a:solidFill>
                <a:uFillTx/>
                <a:latin typeface="Times New Roman"/>
                <a:ea typeface="DejaVu Sans"/>
                <a:hlinkClick r:id="rId10"/>
              </a:rPr>
              <a:t>download</a:t>
            </a:r>
            <a:r>
              <a:rPr b="0" lang="tr-TR" sz="1600" spc="-1" strike="noStrike" u="sng">
                <a:solidFill>
                  <a:srgbClr val="56c7aa"/>
                </a:solidFill>
                <a:uFillTx/>
                <a:latin typeface="Times New Roman"/>
                <a:ea typeface="DejaVu Sans"/>
                <a:hlinkClick r:id="rId11"/>
              </a:rPr>
              <a:t>/download.html</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Borland JBuilder (</a:t>
            </a:r>
            <a:r>
              <a:rPr b="0" lang="tr-TR" sz="1600" spc="-1" strike="noStrike" u="sng">
                <a:solidFill>
                  <a:srgbClr val="56c7aa"/>
                </a:solidFill>
                <a:uFillTx/>
                <a:latin typeface="Times New Roman"/>
                <a:ea typeface="DejaVu Sans"/>
                <a:hlinkClick r:id="rId12"/>
              </a:rPr>
              <a:t>http://cc.codegear.com/</a:t>
            </a:r>
            <a:r>
              <a:rPr b="0" lang="tr-TR" sz="1600" spc="-1" strike="noStrike" u="sng">
                <a:solidFill>
                  <a:srgbClr val="56c7aa"/>
                </a:solidFill>
                <a:uFillTx/>
                <a:latin typeface="Times New Roman"/>
                <a:ea typeface="DejaVu Sans"/>
                <a:hlinkClick r:id="rId13"/>
              </a:rPr>
              <a:t>free</a:t>
            </a:r>
            <a:r>
              <a:rPr b="0" lang="tr-TR" sz="1600" spc="-1" strike="noStrike" u="sng">
                <a:solidFill>
                  <a:srgbClr val="56c7aa"/>
                </a:solidFill>
                <a:uFillTx/>
                <a:latin typeface="Times New Roman"/>
                <a:ea typeface="DejaVu Sans"/>
                <a:hlinkClick r:id="rId14"/>
              </a:rPr>
              <a:t>/</a:t>
            </a:r>
            <a:r>
              <a:rPr b="0" lang="tr-TR" sz="1600" spc="-1" strike="noStrike" u="sng">
                <a:solidFill>
                  <a:srgbClr val="56c7aa"/>
                </a:solidFill>
                <a:uFillTx/>
                <a:latin typeface="Times New Roman"/>
                <a:ea typeface="DejaVu Sans"/>
                <a:hlinkClick r:id="rId15"/>
              </a:rPr>
              <a:t>jbuilder</a:t>
            </a:r>
            <a:r>
              <a:rPr b="0" lang="tr-TR" sz="1600" spc="-1" strike="noStrike">
                <a:solidFill>
                  <a:srgbClr val="000000"/>
                </a:solidFill>
                <a:latin typeface="Times New Roman"/>
                <a:ea typeface="DejaVu Sans"/>
              </a:rPr>
              <a:t>)</a:t>
            </a:r>
            <a:endParaRPr b="0" lang="en-US" sz="1600" spc="-1" strike="noStrike">
              <a:latin typeface="Arial"/>
            </a:endParaRPr>
          </a:p>
          <a:p>
            <a:pPr lvl="1" marL="743040" indent="-285840" algn="just">
              <a:lnSpc>
                <a:spcPct val="100000"/>
              </a:lnSpc>
              <a:buClr>
                <a:srgbClr val="000000"/>
              </a:buClr>
              <a:buFont typeface="Arial"/>
              <a:buChar char="•"/>
            </a:pPr>
            <a:r>
              <a:rPr b="0" lang="tr-TR" sz="1600" spc="-1" strike="noStrike">
                <a:solidFill>
                  <a:srgbClr val="000000"/>
                </a:solidFill>
                <a:latin typeface="Times New Roman"/>
                <a:ea typeface="DejaVu Sans"/>
              </a:rPr>
              <a:t>Oracle JDeveloper ( </a:t>
            </a:r>
            <a:r>
              <a:rPr b="0" lang="tr-TR" sz="1600" spc="-1" strike="noStrike" u="sng">
                <a:solidFill>
                  <a:srgbClr val="56c7aa"/>
                </a:solidFill>
                <a:uFillTx/>
                <a:latin typeface="Times New Roman"/>
                <a:ea typeface="DejaVu Sans"/>
                <a:hlinkClick r:id="rId16"/>
              </a:rPr>
              <a:t>http://www.oracle.com</a:t>
            </a:r>
            <a:r>
              <a:rPr b="0" lang="tr-TR" sz="1600" spc="-1" strike="noStrike">
                <a:solidFill>
                  <a:srgbClr val="000000"/>
                </a:solidFill>
                <a:latin typeface="Times New Roman"/>
                <a:ea typeface="DejaVu Sans"/>
              </a:rPr>
              <a:t> ) </a:t>
            </a:r>
            <a:endParaRPr b="0" lang="en-US" sz="1600" spc="-1" strike="noStrike">
              <a:latin typeface="Arial"/>
            </a:endParaRPr>
          </a:p>
          <a:p>
            <a:pPr algn="just">
              <a:lnSpc>
                <a:spcPct val="100000"/>
              </a:lnSpc>
              <a:buNone/>
            </a:pPr>
            <a:r>
              <a:rPr b="1" lang="tr-TR" sz="2000" spc="-1" strike="noStrike">
                <a:solidFill>
                  <a:srgbClr val="ff0000"/>
                </a:solidFill>
                <a:latin typeface="Times New Roman"/>
                <a:ea typeface="DejaVu Sans"/>
              </a:rPr>
              <a:t>Eclipse editörünü örnek alırsak;</a:t>
            </a:r>
            <a:endParaRPr b="0" lang="en-US" sz="2000" spc="-1" strike="noStrike">
              <a:latin typeface="Arial"/>
            </a:endParaRPr>
          </a:p>
          <a:p>
            <a:pPr algn="just">
              <a:lnSpc>
                <a:spcPct val="100000"/>
              </a:lnSpc>
              <a:buNone/>
            </a:pPr>
            <a:r>
              <a:rPr b="1" lang="tr-TR" sz="1600" spc="-1" strike="noStrike">
                <a:solidFill>
                  <a:srgbClr val="000000"/>
                </a:solidFill>
                <a:latin typeface="Times New Roman"/>
                <a:ea typeface="DejaVu Sans"/>
              </a:rPr>
              <a:t>1.Adım:</a:t>
            </a:r>
            <a:r>
              <a:rPr b="0" lang="tr-TR" sz="1600" spc="-1" strike="noStrike">
                <a:solidFill>
                  <a:srgbClr val="000000"/>
                </a:solidFill>
                <a:latin typeface="Times New Roman"/>
                <a:ea typeface="DejaVu Sans"/>
              </a:rPr>
              <a:t> Bir Java editör programını örneğin Eclipse programının son sürümünü yukarıda belirtilen web adresinden indirdik ve bilgisayarımıza kurduk.</a:t>
            </a:r>
            <a:endParaRPr b="0" lang="en-US" sz="1600" spc="-1" strike="noStrike">
              <a:latin typeface="Arial"/>
            </a:endParaRPr>
          </a:p>
          <a:p>
            <a:pPr algn="just">
              <a:lnSpc>
                <a:spcPct val="100000"/>
              </a:lnSpc>
              <a:buNone/>
            </a:pPr>
            <a:r>
              <a:rPr b="1" lang="tr-TR" sz="1600" spc="-1" strike="noStrike">
                <a:solidFill>
                  <a:srgbClr val="000000"/>
                </a:solidFill>
                <a:latin typeface="Times New Roman"/>
                <a:ea typeface="DejaVu Sans"/>
              </a:rPr>
              <a:t>2.Adım:</a:t>
            </a:r>
            <a:r>
              <a:rPr b="0" lang="tr-TR" sz="1600" spc="-1" strike="noStrike">
                <a:solidFill>
                  <a:srgbClr val="000000"/>
                </a:solidFill>
                <a:latin typeface="Times New Roman"/>
                <a:ea typeface="DejaVu Sans"/>
              </a:rPr>
              <a:t> “</a:t>
            </a:r>
            <a:r>
              <a:rPr b="1" lang="tr-TR" sz="1600" spc="-1" strike="noStrike">
                <a:solidFill>
                  <a:srgbClr val="002060"/>
                </a:solidFill>
                <a:latin typeface="Times New Roman"/>
                <a:ea typeface="DejaVu Sans"/>
              </a:rPr>
              <a:t>File - - &gt; New - - &gt; Java Project</a:t>
            </a:r>
            <a:r>
              <a:rPr b="0" lang="tr-TR" sz="1600" spc="-1" strike="noStrike">
                <a:solidFill>
                  <a:srgbClr val="000000"/>
                </a:solidFill>
                <a:latin typeface="Times New Roman"/>
                <a:ea typeface="DejaVu Sans"/>
              </a:rPr>
              <a:t>” menüsünden bir proje klasörü oluşturduk. (Örneğin </a:t>
            </a:r>
            <a:r>
              <a:rPr b="1" lang="tr-TR" sz="1600" spc="-1" strike="noStrike">
                <a:solidFill>
                  <a:srgbClr val="000000"/>
                </a:solidFill>
                <a:latin typeface="Times New Roman"/>
                <a:ea typeface="DejaVu Sans"/>
              </a:rPr>
              <a:t>JavayaProgramlama</a:t>
            </a:r>
            <a:r>
              <a:rPr b="0" lang="tr-TR" sz="1600" spc="-1" strike="noStrike">
                <a:solidFill>
                  <a:srgbClr val="000000"/>
                </a:solidFill>
                <a:latin typeface="Times New Roman"/>
                <a:ea typeface="DejaVu Sans"/>
              </a:rPr>
              <a:t> isimli)</a:t>
            </a:r>
            <a:endParaRPr b="0" lang="en-US" sz="1600" spc="-1" strike="noStrike">
              <a:latin typeface="Arial"/>
            </a:endParaRPr>
          </a:p>
          <a:p>
            <a:pPr algn="just">
              <a:lnSpc>
                <a:spcPct val="100000"/>
              </a:lnSpc>
              <a:buNone/>
            </a:pPr>
            <a:endParaRPr b="0" lang="en-US" sz="1400" spc="-1" strike="noStrike">
              <a:latin typeface="Arial"/>
            </a:endParaRPr>
          </a:p>
          <a:p>
            <a:pPr algn="just">
              <a:lnSpc>
                <a:spcPct val="100000"/>
              </a:lnSpc>
              <a:buNone/>
            </a:pPr>
            <a:endParaRPr b="0" lang="en-US" sz="1400" spc="-1" strike="noStrike">
              <a:latin typeface="Arial"/>
            </a:endParaRPr>
          </a:p>
          <a:p>
            <a:pPr algn="just">
              <a:lnSpc>
                <a:spcPct val="100000"/>
              </a:lnSpc>
              <a:buNone/>
            </a:pPr>
            <a:r>
              <a:rPr b="1" lang="tr-TR" sz="1600" spc="-1" strike="noStrike">
                <a:solidFill>
                  <a:srgbClr val="000000"/>
                </a:solidFill>
                <a:latin typeface="Times New Roman"/>
                <a:ea typeface="DejaVu Sans"/>
              </a:rPr>
              <a:t>3. Adım: </a:t>
            </a:r>
            <a:r>
              <a:rPr b="0" lang="tr-TR" sz="1600" spc="-1" strike="noStrike">
                <a:solidFill>
                  <a:srgbClr val="000000"/>
                </a:solidFill>
                <a:latin typeface="Times New Roman"/>
                <a:ea typeface="DejaVu Sans"/>
              </a:rPr>
              <a:t>Oluşturulan proje klasörüne </a:t>
            </a:r>
            <a:r>
              <a:rPr b="1" lang="tr-TR" sz="1600" spc="-1" strike="noStrike">
                <a:solidFill>
                  <a:srgbClr val="002060"/>
                </a:solidFill>
                <a:latin typeface="Times New Roman"/>
                <a:ea typeface="DejaVu Sans"/>
              </a:rPr>
              <a:t>sağ tuş yapılır ve “New - - &gt; Class</a:t>
            </a:r>
            <a:r>
              <a:rPr b="0" lang="tr-TR" sz="1600" spc="-1" strike="noStrike">
                <a:solidFill>
                  <a:srgbClr val="000000"/>
                </a:solidFill>
                <a:latin typeface="Times New Roman"/>
                <a:ea typeface="DejaVu Sans"/>
              </a:rPr>
              <a:t>” menülerinden yeni bir sınıf adı seçilerek “</a:t>
            </a:r>
            <a:r>
              <a:rPr b="1" lang="tr-TR" sz="1600" spc="-1" strike="noStrike">
                <a:solidFill>
                  <a:srgbClr val="002060"/>
                </a:solidFill>
                <a:latin typeface="Times New Roman"/>
                <a:ea typeface="DejaVu Sans"/>
              </a:rPr>
              <a:t>Name</a:t>
            </a:r>
            <a:r>
              <a:rPr b="0" lang="tr-TR" sz="1600" spc="-1" strike="noStrike">
                <a:solidFill>
                  <a:srgbClr val="000000"/>
                </a:solidFill>
                <a:latin typeface="Times New Roman"/>
                <a:ea typeface="DejaVu Sans"/>
              </a:rPr>
              <a:t>” kısmına programımızın adı (“Merhaba”) yazılır.</a:t>
            </a:r>
            <a:endParaRPr b="0" lang="en-US" sz="1600" spc="-1" strike="noStrike">
              <a:latin typeface="Arial"/>
            </a:endParaRPr>
          </a:p>
          <a:p>
            <a:pPr algn="just">
              <a:lnSpc>
                <a:spcPct val="100000"/>
              </a:lnSpc>
              <a:buNone/>
            </a:pPr>
            <a:endParaRPr b="0" lang="en-US" sz="1400" spc="-1" strike="noStrike">
              <a:latin typeface="Arial"/>
            </a:endParaRPr>
          </a:p>
        </p:txBody>
      </p:sp>
      <p:pic>
        <p:nvPicPr>
          <p:cNvPr id="442" name="Resim 1" descr=""/>
          <p:cNvPicPr/>
          <p:nvPr/>
        </p:nvPicPr>
        <p:blipFill>
          <a:blip r:embed="rId17"/>
          <a:stretch/>
        </p:blipFill>
        <p:spPr>
          <a:xfrm>
            <a:off x="2553840" y="5517360"/>
            <a:ext cx="5142240" cy="1151280"/>
          </a:xfrm>
          <a:prstGeom prst="rect">
            <a:avLst/>
          </a:prstGeom>
          <a:ln w="0">
            <a:noFill/>
          </a:ln>
        </p:spPr>
      </p:pic>
      <p:pic>
        <p:nvPicPr>
          <p:cNvPr id="443" name="Resim 8" descr=""/>
          <p:cNvPicPr/>
          <p:nvPr/>
        </p:nvPicPr>
        <p:blipFill>
          <a:blip r:embed="rId18"/>
          <a:stretch/>
        </p:blipFill>
        <p:spPr>
          <a:xfrm>
            <a:off x="3276000" y="4365000"/>
            <a:ext cx="4066560" cy="475560"/>
          </a:xfrm>
          <a:prstGeom prst="rect">
            <a:avLst/>
          </a:prstGeom>
          <a:ln w="0">
            <a:noFill/>
          </a:ln>
        </p:spPr>
      </p:pic>
      <p:grpSp>
        <p:nvGrpSpPr>
          <p:cNvPr id="444" name="Grup 6"/>
          <p:cNvGrpSpPr/>
          <p:nvPr/>
        </p:nvGrpSpPr>
        <p:grpSpPr>
          <a:xfrm>
            <a:off x="0" y="-2880"/>
            <a:ext cx="9143280" cy="815040"/>
            <a:chOff x="0" y="-2880"/>
            <a:chExt cx="9143280" cy="815040"/>
          </a:xfrm>
        </p:grpSpPr>
        <p:sp>
          <p:nvSpPr>
            <p:cNvPr id="445"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1" strike="noStrike">
                  <a:solidFill>
                    <a:srgbClr val="ffffff"/>
                  </a:solidFill>
                  <a:latin typeface="Times New Roman"/>
                  <a:ea typeface="DejaVu Sans"/>
                </a:rPr>
                <a:t>Bir Java Editör Programı İle Program Geliştirme</a:t>
              </a:r>
              <a:endParaRPr b="0" lang="en-US" sz="3200" spc="-1" strike="noStrike">
                <a:latin typeface="Arial"/>
              </a:endParaRPr>
            </a:p>
          </p:txBody>
        </p:sp>
        <p:grpSp>
          <p:nvGrpSpPr>
            <p:cNvPr id="446" name="Grup 8"/>
            <p:cNvGrpSpPr/>
            <p:nvPr/>
          </p:nvGrpSpPr>
          <p:grpSpPr>
            <a:xfrm>
              <a:off x="0" y="0"/>
              <a:ext cx="9143280" cy="276120"/>
              <a:chOff x="0" y="0"/>
              <a:chExt cx="9143280" cy="276120"/>
            </a:xfrm>
          </p:grpSpPr>
          <p:sp>
            <p:nvSpPr>
              <p:cNvPr id="447" name="Dikdörtgen 10"/>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448" name="Group 9"/>
              <p:cNvGrpSpPr/>
              <p:nvPr/>
            </p:nvGrpSpPr>
            <p:grpSpPr>
              <a:xfrm>
                <a:off x="24840" y="10800"/>
                <a:ext cx="933480" cy="234000"/>
                <a:chOff x="24840" y="10800"/>
                <a:chExt cx="933480" cy="234000"/>
              </a:xfrm>
            </p:grpSpPr>
            <p:sp>
              <p:nvSpPr>
                <p:cNvPr id="449" name="AutoShape 8"/>
                <p:cNvSpPr/>
                <p:nvPr/>
              </p:nvSpPr>
              <p:spPr>
                <a:xfrm>
                  <a:off x="600480" y="10800"/>
                  <a:ext cx="357840" cy="218160"/>
                </a:xfrm>
                <a:prstGeom prst="rect">
                  <a:avLst/>
                </a:prstGeom>
                <a:noFill/>
                <a:ln w="0">
                  <a:noFill/>
                </a:ln>
              </p:spPr>
              <p:style>
                <a:lnRef idx="0"/>
                <a:fillRef idx="0"/>
                <a:effectRef idx="0"/>
                <a:fontRef idx="minor"/>
              </p:style>
            </p:sp>
            <p:sp>
              <p:nvSpPr>
                <p:cNvPr id="450"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51" name="Metin kutusu 9"/>
            <p:cNvSpPr/>
            <p:nvPr/>
          </p:nvSpPr>
          <p:spPr>
            <a:xfrm>
              <a:off x="380880" y="-2880"/>
              <a:ext cx="769536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Yaygın olarak kullanılan Java editörlerini ve Eclipse java editörünü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2" name="Resim 11" descr=""/>
          <p:cNvPicPr/>
          <p:nvPr/>
        </p:nvPicPr>
        <p:blipFill>
          <a:blip r:embed="rId1"/>
          <a:stretch/>
        </p:blipFill>
        <p:spPr>
          <a:xfrm>
            <a:off x="4539960" y="889560"/>
            <a:ext cx="4488480" cy="3656880"/>
          </a:xfrm>
          <a:prstGeom prst="rect">
            <a:avLst/>
          </a:prstGeom>
          <a:ln w="0">
            <a:noFill/>
          </a:ln>
        </p:spPr>
      </p:pic>
      <p:sp>
        <p:nvSpPr>
          <p:cNvPr id="453" name="Dikdörtgen 4"/>
          <p:cNvSpPr/>
          <p:nvPr/>
        </p:nvSpPr>
        <p:spPr>
          <a:xfrm>
            <a:off x="4555080" y="4800600"/>
            <a:ext cx="4435920" cy="912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800" spc="-1" strike="noStrike">
                <a:solidFill>
                  <a:srgbClr val="000000"/>
                </a:solidFill>
                <a:latin typeface="Times New Roman"/>
                <a:ea typeface="DejaVu Sans"/>
              </a:rPr>
              <a:t>4. adım: </a:t>
            </a:r>
            <a:r>
              <a:rPr b="0" lang="tr-TR" sz="1800" spc="-1" strike="noStrike">
                <a:solidFill>
                  <a:srgbClr val="000000"/>
                </a:solidFill>
                <a:latin typeface="Times New Roman"/>
                <a:ea typeface="DejaVu Sans"/>
              </a:rPr>
              <a:t>Programı yazıp, </a:t>
            </a:r>
            <a:r>
              <a:rPr b="1" lang="tr-TR" sz="1800" spc="-1" strike="noStrike">
                <a:solidFill>
                  <a:srgbClr val="000000"/>
                </a:solidFill>
                <a:latin typeface="Times New Roman"/>
                <a:ea typeface="DejaVu Sans"/>
              </a:rPr>
              <a:t>Run</a:t>
            </a:r>
            <a:r>
              <a:rPr b="0" lang="tr-TR" sz="1800" spc="-1" strike="noStrike">
                <a:solidFill>
                  <a:srgbClr val="000000"/>
                </a:solidFill>
                <a:latin typeface="Times New Roman"/>
                <a:ea typeface="DejaVu Sans"/>
              </a:rPr>
              <a:t> menüsünden “Run (Çalıştır)”  veya F5 tuşu ile  çalıştırıyoruz.</a:t>
            </a:r>
            <a:endParaRPr b="0" lang="en-US" sz="1800" spc="-1" strike="noStrike">
              <a:latin typeface="Arial"/>
            </a:endParaRPr>
          </a:p>
        </p:txBody>
      </p:sp>
      <p:pic>
        <p:nvPicPr>
          <p:cNvPr id="454" name="Picture 2" descr=""/>
          <p:cNvPicPr/>
          <p:nvPr/>
        </p:nvPicPr>
        <p:blipFill>
          <a:blip r:embed="rId2"/>
          <a:stretch/>
        </p:blipFill>
        <p:spPr>
          <a:xfrm>
            <a:off x="152280" y="953280"/>
            <a:ext cx="4169520" cy="4889160"/>
          </a:xfrm>
          <a:prstGeom prst="rect">
            <a:avLst/>
          </a:prstGeom>
          <a:ln w="9525">
            <a:noFill/>
          </a:ln>
        </p:spPr>
      </p:pic>
      <p:grpSp>
        <p:nvGrpSpPr>
          <p:cNvPr id="455" name="Grup 5"/>
          <p:cNvGrpSpPr/>
          <p:nvPr/>
        </p:nvGrpSpPr>
        <p:grpSpPr>
          <a:xfrm>
            <a:off x="0" y="-2880"/>
            <a:ext cx="9143280" cy="815040"/>
            <a:chOff x="0" y="-2880"/>
            <a:chExt cx="9143280" cy="815040"/>
          </a:xfrm>
        </p:grpSpPr>
        <p:sp>
          <p:nvSpPr>
            <p:cNvPr id="456"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1" strike="noStrike">
                  <a:solidFill>
                    <a:srgbClr val="ffffff"/>
                  </a:solidFill>
                  <a:latin typeface="Times New Roman"/>
                  <a:ea typeface="DejaVu Sans"/>
                </a:rPr>
                <a:t>Bir Java Editör Programı İle Program Geliştirme</a:t>
              </a:r>
              <a:endParaRPr b="0" lang="en-US" sz="3200" spc="-1" strike="noStrike">
                <a:latin typeface="Arial"/>
              </a:endParaRPr>
            </a:p>
          </p:txBody>
        </p:sp>
        <p:grpSp>
          <p:nvGrpSpPr>
            <p:cNvPr id="457" name="Grup 7"/>
            <p:cNvGrpSpPr/>
            <p:nvPr/>
          </p:nvGrpSpPr>
          <p:grpSpPr>
            <a:xfrm>
              <a:off x="0" y="0"/>
              <a:ext cx="9143280" cy="276120"/>
              <a:chOff x="0" y="0"/>
              <a:chExt cx="9143280" cy="276120"/>
            </a:xfrm>
          </p:grpSpPr>
          <p:sp>
            <p:nvSpPr>
              <p:cNvPr id="458" name="Dikdörtgen 9"/>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459" name="Group 9"/>
              <p:cNvGrpSpPr/>
              <p:nvPr/>
            </p:nvGrpSpPr>
            <p:grpSpPr>
              <a:xfrm>
                <a:off x="24840" y="10800"/>
                <a:ext cx="933480" cy="234000"/>
                <a:chOff x="24840" y="10800"/>
                <a:chExt cx="933480" cy="234000"/>
              </a:xfrm>
            </p:grpSpPr>
            <p:sp>
              <p:nvSpPr>
                <p:cNvPr id="460" name="AutoShape 8"/>
                <p:cNvSpPr/>
                <p:nvPr/>
              </p:nvSpPr>
              <p:spPr>
                <a:xfrm>
                  <a:off x="600480" y="10800"/>
                  <a:ext cx="357840" cy="218160"/>
                </a:xfrm>
                <a:prstGeom prst="rect">
                  <a:avLst/>
                </a:prstGeom>
                <a:noFill/>
                <a:ln w="0">
                  <a:noFill/>
                </a:ln>
              </p:spPr>
              <p:style>
                <a:lnRef idx="0"/>
                <a:fillRef idx="0"/>
                <a:effectRef idx="0"/>
                <a:fontRef idx="minor"/>
              </p:style>
            </p:sp>
            <p:sp>
              <p:nvSpPr>
                <p:cNvPr id="461"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462" name="Metin kutusu 8"/>
            <p:cNvSpPr/>
            <p:nvPr/>
          </p:nvSpPr>
          <p:spPr>
            <a:xfrm>
              <a:off x="380880" y="-2880"/>
              <a:ext cx="769536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Yaygın olarak kullanılan Java editörlerini ve Eclipse java editörünü öğreneceksiniz.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Dikdörtgen 4"/>
          <p:cNvSpPr/>
          <p:nvPr/>
        </p:nvSpPr>
        <p:spPr>
          <a:xfrm>
            <a:off x="179640" y="764640"/>
            <a:ext cx="4315680" cy="5400000"/>
          </a:xfrm>
          <a:prstGeom prst="rect">
            <a:avLst/>
          </a:prstGeom>
          <a:solidFill>
            <a:srgbClr val="ffffff"/>
          </a:solidFill>
          <a:ln>
            <a:solidFill>
              <a:srgbClr val="a6a6a6"/>
            </a:solidFill>
            <a:round/>
          </a:ln>
        </p:spPr>
        <p:style>
          <a:lnRef idx="2">
            <a:schemeClr val="accent1"/>
          </a:lnRef>
          <a:fillRef idx="1">
            <a:schemeClr val="lt1"/>
          </a:fillRef>
          <a:effectRef idx="0">
            <a:schemeClr val="accent1"/>
          </a:effectRef>
          <a:fontRef idx="minor"/>
        </p:style>
      </p:sp>
      <p:sp>
        <p:nvSpPr>
          <p:cNvPr id="464" name="PlaceHolder 1"/>
          <p:cNvSpPr>
            <a:spLocks noGrp="1"/>
          </p:cNvSpPr>
          <p:nvPr>
            <p:ph type="title"/>
          </p:nvPr>
        </p:nvSpPr>
        <p:spPr>
          <a:xfrm>
            <a:off x="0" y="0"/>
            <a:ext cx="9143280" cy="691920"/>
          </a:xfrm>
          <a:prstGeom prst="rect">
            <a:avLst/>
          </a:prstGeom>
          <a:solidFill>
            <a:srgbClr val="191d34"/>
          </a:solidFill>
          <a:ln w="0">
            <a:noFill/>
          </a:ln>
        </p:spPr>
        <p:txBody>
          <a:bodyPr lIns="90000" rIns="90000" tIns="45000" bIns="45000" anchor="t">
            <a:normAutofit/>
          </a:bodyPr>
          <a:p>
            <a:pPr>
              <a:lnSpc>
                <a:spcPct val="100000"/>
              </a:lnSpc>
              <a:buNone/>
              <a:tabLst>
                <a:tab algn="l" pos="0"/>
              </a:tabLst>
            </a:pPr>
            <a:r>
              <a:rPr b="1" lang="tr-TR" sz="3200" spc="46" strike="noStrike">
                <a:solidFill>
                  <a:srgbClr val="fbfcfd">
                    <a:alpha val="95000"/>
                  </a:srgbClr>
                </a:solidFill>
                <a:latin typeface="Trebuchet MS"/>
              </a:rPr>
              <a:t>Konunun Özeti</a:t>
            </a:r>
            <a:endParaRPr b="0" lang="en-US" sz="3200" spc="-1" strike="noStrike">
              <a:latin typeface="Arial"/>
            </a:endParaRPr>
          </a:p>
        </p:txBody>
      </p:sp>
      <p:sp>
        <p:nvSpPr>
          <p:cNvPr id="465" name="Metin kutusu 6"/>
          <p:cNvSpPr/>
          <p:nvPr/>
        </p:nvSpPr>
        <p:spPr>
          <a:xfrm>
            <a:off x="323640" y="836640"/>
            <a:ext cx="4019040" cy="5401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000000"/>
                </a:solidFill>
                <a:latin typeface="Times New Roman"/>
                <a:ea typeface="DejaVu Sans"/>
              </a:rPr>
              <a:t>1. Javaya Giriş</a:t>
            </a:r>
            <a:endParaRPr b="0" lang="en-US" sz="1400" spc="-1" strike="noStrike">
              <a:latin typeface="Arial"/>
            </a:endParaRPr>
          </a:p>
          <a:p>
            <a:pPr marL="343080" indent="-343080" algn="just">
              <a:lnSpc>
                <a:spcPct val="100000"/>
              </a:lnSpc>
              <a:buClr>
                <a:srgbClr val="000000"/>
              </a:buClr>
              <a:buFont typeface="Arial"/>
              <a:buChar char="•"/>
              <a:tabLst>
                <a:tab algn="l" pos="0"/>
              </a:tabLst>
            </a:pPr>
            <a:r>
              <a:rPr b="0" lang="tr-TR" sz="1400" spc="-1" strike="noStrike">
                <a:solidFill>
                  <a:srgbClr val="000000"/>
                </a:solidFill>
                <a:latin typeface="Times New Roman"/>
                <a:ea typeface="DejaVu Sans"/>
              </a:rPr>
              <a:t>Java,  </a:t>
            </a:r>
            <a:r>
              <a:rPr b="0" lang="tr-TR" sz="1400" spc="-1" strike="noStrike" u="sng">
                <a:solidFill>
                  <a:srgbClr val="56c7aa"/>
                </a:solidFill>
                <a:uFillTx/>
                <a:latin typeface="Times New Roman"/>
                <a:ea typeface="DejaVu Sans"/>
                <a:hlinkClick r:id="rId1"/>
              </a:rPr>
              <a:t>Sun Microsystems</a:t>
            </a:r>
            <a:r>
              <a:rPr b="0" lang="tr-TR" sz="1400" spc="-1" strike="noStrike">
                <a:solidFill>
                  <a:srgbClr val="000000"/>
                </a:solidFill>
                <a:latin typeface="Times New Roman"/>
                <a:ea typeface="DejaVu Sans"/>
              </a:rPr>
              <a:t> mühendislerinden </a:t>
            </a:r>
            <a:r>
              <a:rPr b="1" lang="tr-TR" sz="1400" spc="-1" strike="noStrike" u="sng">
                <a:solidFill>
                  <a:srgbClr val="56c7aa"/>
                </a:solidFill>
                <a:uFillTx/>
                <a:latin typeface="Times New Roman"/>
                <a:ea typeface="DejaVu Sans"/>
                <a:hlinkClick r:id="rId2"/>
              </a:rPr>
              <a:t>James Gosling</a:t>
            </a:r>
            <a:r>
              <a:rPr b="1" lang="tr-TR" sz="1400" spc="-1" strike="noStrike" u="sng">
                <a:solidFill>
                  <a:srgbClr val="56c7aa"/>
                </a:solidFill>
                <a:uFillTx/>
                <a:latin typeface="Times New Roman"/>
                <a:ea typeface="DejaVu Sans"/>
                <a:hlinkClick r:id="rId3"/>
              </a:rPr>
              <a:t> </a:t>
            </a:r>
            <a:r>
              <a:rPr b="0" lang="tr-TR" sz="1400" spc="-1" strike="noStrike">
                <a:solidFill>
                  <a:srgbClr val="000000"/>
                </a:solidFill>
                <a:latin typeface="Times New Roman"/>
                <a:ea typeface="DejaVu Sans"/>
              </a:rPr>
              <a:t>tarafından geliştirilmeye başlanmış gerçek nesneye yönelik, platformdan bağımsız, yüksek performanslı, çok işlevli, yüksek seviye, adım adım işletilen bir </a:t>
            </a:r>
            <a:r>
              <a:rPr b="0" lang="tr-TR" sz="1400" spc="-1" strike="noStrike" u="sng">
                <a:solidFill>
                  <a:srgbClr val="56c7aa"/>
                </a:solidFill>
                <a:uFillTx/>
                <a:latin typeface="Times New Roman"/>
                <a:ea typeface="DejaVu Sans"/>
                <a:hlinkClick r:id="rId4"/>
              </a:rPr>
              <a:t>dildir</a:t>
            </a:r>
            <a:r>
              <a:rPr b="0" lang="tr-TR" sz="1400" spc="-1" strike="noStrike">
                <a:solidFill>
                  <a:srgbClr val="000000"/>
                </a:solidFill>
                <a:latin typeface="Times New Roman"/>
                <a:ea typeface="DejaVu Sans"/>
              </a:rPr>
              <a:t>. </a:t>
            </a:r>
            <a:endParaRPr b="0" lang="en-US" sz="1400" spc="-1" strike="noStrike">
              <a:latin typeface="Arial"/>
            </a:endParaRPr>
          </a:p>
          <a:p>
            <a:pPr marL="343080" indent="-343080" algn="just">
              <a:lnSpc>
                <a:spcPct val="100000"/>
              </a:lnSpc>
              <a:buClr>
                <a:srgbClr val="000000"/>
              </a:buClr>
              <a:buFont typeface="Arial"/>
              <a:buChar char="•"/>
              <a:tabLst>
                <a:tab algn="l" pos="0"/>
              </a:tabLst>
            </a:pPr>
            <a:r>
              <a:rPr b="0" lang="tr-TR" sz="1400" spc="-1" strike="noStrike">
                <a:solidFill>
                  <a:srgbClr val="000000"/>
                </a:solidFill>
                <a:latin typeface="Times New Roman"/>
                <a:ea typeface="DejaVu Sans"/>
              </a:rPr>
              <a:t>İlk sürümü 1996 yılında çıkmış olup, 1.1, 1.2, 1.3, 1.4, 5.0, 6.0 ve 7.0 gibi sürümleri geliştirilmiştir.</a:t>
            </a:r>
            <a:r>
              <a:rPr b="0" lang="tr-TR" sz="1400" spc="-1" strike="noStrike" baseline="-25000">
                <a:solidFill>
                  <a:srgbClr val="000000"/>
                </a:solidFill>
                <a:latin typeface="Times New Roman"/>
                <a:ea typeface="DejaVu Sans"/>
              </a:rPr>
              <a:t> </a:t>
            </a:r>
            <a:endParaRPr b="0" lang="en-US" sz="1400" spc="-1" strike="noStrike">
              <a:latin typeface="Arial"/>
            </a:endParaRPr>
          </a:p>
          <a:p>
            <a:pPr marL="343080" indent="-343080" algn="just">
              <a:lnSpc>
                <a:spcPct val="100000"/>
              </a:lnSpc>
              <a:buClr>
                <a:srgbClr val="000000"/>
              </a:buClr>
              <a:buFont typeface="Arial"/>
              <a:buChar char="•"/>
              <a:tabLst>
                <a:tab algn="l" pos="0"/>
              </a:tabLst>
            </a:pPr>
            <a:r>
              <a:rPr b="0" lang="tr-TR" sz="1400" spc="-1" strike="noStrike">
                <a:solidFill>
                  <a:srgbClr val="000000"/>
                </a:solidFill>
                <a:latin typeface="Times New Roman"/>
                <a:ea typeface="DejaVu Sans"/>
              </a:rPr>
              <a:t> </a:t>
            </a:r>
            <a:r>
              <a:rPr b="0" lang="tr-TR" sz="1400" spc="-1" strike="noStrike">
                <a:solidFill>
                  <a:srgbClr val="000000"/>
                </a:solidFill>
                <a:latin typeface="Times New Roman"/>
                <a:ea typeface="DejaVu Sans"/>
              </a:rPr>
              <a:t>Sun Microsystems’in, </a:t>
            </a:r>
            <a:r>
              <a:rPr b="1" lang="tr-TR" sz="1400" spc="-1" strike="noStrike">
                <a:solidFill>
                  <a:srgbClr val="002060"/>
                </a:solidFill>
                <a:latin typeface="Times New Roman"/>
                <a:ea typeface="DejaVu Sans"/>
              </a:rPr>
              <a:t>Oracle</a:t>
            </a:r>
            <a:r>
              <a:rPr b="1" lang="tr-TR" sz="1400" spc="-1" strike="noStrike">
                <a:solidFill>
                  <a:srgbClr val="000000"/>
                </a:solidFill>
                <a:latin typeface="Times New Roman"/>
                <a:ea typeface="DejaVu Sans"/>
              </a:rPr>
              <a:t> tarafından</a:t>
            </a:r>
            <a:r>
              <a:rPr b="0" lang="tr-TR" sz="1400" spc="-1" strike="noStrike">
                <a:solidFill>
                  <a:srgbClr val="000000"/>
                </a:solidFill>
                <a:latin typeface="Times New Roman"/>
                <a:ea typeface="DejaVu Sans"/>
              </a:rPr>
              <a:t> 2009 tarihinde satın alınması ile birlikte Java, artık Oracle firması tarafından geliştirilmektedir.</a:t>
            </a:r>
            <a:endParaRPr b="0" lang="en-US" sz="1400" spc="-1" strike="noStrike">
              <a:latin typeface="Arial"/>
            </a:endParaRPr>
          </a:p>
          <a:p>
            <a:pPr marL="343080" indent="-343080" algn="just">
              <a:lnSpc>
                <a:spcPct val="100000"/>
              </a:lnSpc>
              <a:buClr>
                <a:srgbClr val="000000"/>
              </a:buClr>
              <a:buFont typeface="Arial"/>
              <a:buChar char="•"/>
              <a:tabLst>
                <a:tab algn="l" pos="0"/>
              </a:tabLst>
            </a:pPr>
            <a:r>
              <a:rPr b="0" lang="tr-TR" sz="1400" spc="-1" strike="noStrike">
                <a:solidFill>
                  <a:srgbClr val="000000"/>
                </a:solidFill>
                <a:latin typeface="Times New Roman"/>
                <a:ea typeface="DejaVu Sans"/>
              </a:rPr>
              <a:t> </a:t>
            </a:r>
            <a:r>
              <a:rPr b="0" lang="tr-TR" sz="1400" spc="-1" strike="noStrike">
                <a:solidFill>
                  <a:srgbClr val="000000"/>
                </a:solidFill>
                <a:latin typeface="Times New Roman"/>
                <a:ea typeface="DejaVu Sans"/>
              </a:rPr>
              <a:t>Java programlama dili, tam bir nesne tabanlı ortam sunması, platform bağımsızlığı, java sanal makinesinin (JVM) yüklü olduğu her ortamda (cep telefonlarından televizyonlara) çalışması ve ücretsiz olması gibi sebeplerle günümüzde en popüler programlama dillerinden birisi haline gelmiştir </a:t>
            </a:r>
            <a:endParaRPr b="0" lang="en-US" sz="1400" spc="-1" strike="noStrike">
              <a:latin typeface="Arial"/>
            </a:endParaRPr>
          </a:p>
          <a:p>
            <a:pPr marL="343080" indent="-343080" algn="just">
              <a:lnSpc>
                <a:spcPct val="100000"/>
              </a:lnSpc>
              <a:buClr>
                <a:srgbClr val="000000"/>
              </a:buClr>
              <a:buFont typeface="Arial"/>
              <a:buChar char="•"/>
              <a:tabLst>
                <a:tab algn="l" pos="0"/>
              </a:tabLst>
            </a:pPr>
            <a:r>
              <a:rPr b="1" lang="tr-TR" sz="1400" spc="-1" strike="noStrike">
                <a:solidFill>
                  <a:srgbClr val="000000"/>
                </a:solidFill>
                <a:latin typeface="Times New Roman"/>
                <a:ea typeface="DejaVu Sans"/>
              </a:rPr>
              <a:t>Bir Java programını çalıştırabilmek için </a:t>
            </a:r>
            <a:r>
              <a:rPr b="0" lang="tr-TR" sz="1400" spc="-1" strike="noStrike">
                <a:solidFill>
                  <a:srgbClr val="000000"/>
                </a:solidFill>
                <a:latin typeface="Times New Roman"/>
                <a:ea typeface="DejaVu Sans"/>
              </a:rPr>
              <a:t>Oracle web adresinden </a:t>
            </a:r>
            <a:r>
              <a:rPr b="0" lang="tr-TR" sz="1400" spc="-1" strike="noStrike" u="sng">
                <a:solidFill>
                  <a:srgbClr val="56c7aa"/>
                </a:solidFill>
                <a:uFillTx/>
                <a:latin typeface="Times New Roman"/>
                <a:ea typeface="DejaVu Sans"/>
                <a:hlinkClick r:id="rId5"/>
              </a:rPr>
              <a:t>http://www.oracle.com/technetwork/java/javase/downloads/index.html</a:t>
            </a:r>
            <a:r>
              <a:rPr b="0" lang="tr-TR" sz="1400" spc="-1" strike="noStrike" u="sng">
                <a:solidFill>
                  <a:srgbClr val="56c7aa"/>
                </a:solidFill>
                <a:uFillTx/>
                <a:latin typeface="Times New Roman"/>
                <a:ea typeface="DejaVu Sans"/>
                <a:hlinkClick r:id="rId6"/>
              </a:rPr>
              <a:t> </a:t>
            </a:r>
            <a:r>
              <a:rPr b="0" lang="tr-TR" sz="1400" spc="-1" strike="noStrike">
                <a:solidFill>
                  <a:srgbClr val="000000"/>
                </a:solidFill>
                <a:latin typeface="Times New Roman"/>
                <a:ea typeface="DejaVu Sans"/>
              </a:rPr>
              <a:t>	</a:t>
            </a:r>
            <a:r>
              <a:rPr b="0" lang="tr-TR" sz="1400" spc="-1" strike="noStrike">
                <a:solidFill>
                  <a:srgbClr val="000000"/>
                </a:solidFill>
                <a:latin typeface="Times New Roman"/>
                <a:ea typeface="DejaVu Sans"/>
              </a:rPr>
              <a:t>en son JDK sürümünü indirebilirsiniz (download edebilirsiniz). </a:t>
            </a:r>
            <a:endParaRPr b="0" lang="en-US" sz="1400" spc="-1" strike="noStrike">
              <a:latin typeface="Arial"/>
            </a:endParaRPr>
          </a:p>
          <a:p>
            <a:pPr algn="just">
              <a:lnSpc>
                <a:spcPct val="100000"/>
              </a:lnSpc>
              <a:buNone/>
              <a:tabLst>
                <a:tab algn="l" pos="0"/>
              </a:tabLst>
            </a:pPr>
            <a:endParaRPr b="0" lang="en-US" sz="1100" spc="-1" strike="noStrike">
              <a:latin typeface="Arial"/>
            </a:endParaRPr>
          </a:p>
        </p:txBody>
      </p:sp>
      <p:sp>
        <p:nvSpPr>
          <p:cNvPr id="466" name="Dikdörtgen 14"/>
          <p:cNvSpPr/>
          <p:nvPr/>
        </p:nvSpPr>
        <p:spPr>
          <a:xfrm>
            <a:off x="4648320" y="836640"/>
            <a:ext cx="4314600" cy="4931640"/>
          </a:xfrm>
          <a:prstGeom prst="rect">
            <a:avLst/>
          </a:prstGeom>
          <a:solidFill>
            <a:srgbClr val="ffffff"/>
          </a:solidFill>
          <a:ln>
            <a:solidFill>
              <a:srgbClr val="a6a6a6"/>
            </a:solidFill>
            <a:round/>
          </a:ln>
        </p:spPr>
        <p:style>
          <a:lnRef idx="2">
            <a:schemeClr val="accent1"/>
          </a:lnRef>
          <a:fillRef idx="1">
            <a:schemeClr val="lt1"/>
          </a:fillRef>
          <a:effectRef idx="0">
            <a:schemeClr val="accent1"/>
          </a:effectRef>
          <a:fontRef idx="minor"/>
        </p:style>
      </p:sp>
      <p:sp>
        <p:nvSpPr>
          <p:cNvPr id="467" name="Metin kutusu 11"/>
          <p:cNvSpPr/>
          <p:nvPr/>
        </p:nvSpPr>
        <p:spPr>
          <a:xfrm>
            <a:off x="4762440" y="908640"/>
            <a:ext cx="4129200" cy="324072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buClr>
                <a:srgbClr val="000000"/>
              </a:buClr>
              <a:buFont typeface="Arial"/>
              <a:buChar char="•"/>
            </a:pPr>
            <a:r>
              <a:rPr b="0" lang="tr-TR" sz="1400" spc="-1" strike="noStrike">
                <a:solidFill>
                  <a:srgbClr val="000000"/>
                </a:solidFill>
                <a:latin typeface="Times New Roman"/>
                <a:ea typeface="DejaVu Sans"/>
              </a:rPr>
              <a:t>Java teknolojisi, esnekliği, verimliliği, platformlar arasında taşınabilmesi ve güvenliği sayesinde günümüzde milyarlarca cihaz / aygıtta ( Bilgisayar, Internet, cep telefonu, akıllı kart, kod çözücü, yazıcı, web kameraları, yol bilgisayarları, tıbbi cihazlar v.s. ) kullanılmaktadır. Bugün Java teknolojisini dizüstü bilgisayarlardan veri merkezlerine, oyun konsollarından bilimsel amaçlı süper bilgisayarlara, cep telefonlarından Internet'e kadar her yerde bulabilirsiniz. </a:t>
            </a:r>
            <a:endParaRPr b="0" lang="en-US" sz="1400" spc="-1" strike="noStrike">
              <a:latin typeface="Arial"/>
            </a:endParaRPr>
          </a:p>
          <a:p>
            <a:pPr marL="216000" indent="-216000" algn="just">
              <a:lnSpc>
                <a:spcPct val="100000"/>
              </a:lnSpc>
              <a:buClr>
                <a:srgbClr val="000000"/>
              </a:buClr>
              <a:buFont typeface="Arial"/>
              <a:buChar char="•"/>
            </a:pPr>
            <a:r>
              <a:rPr b="0" lang="tr-TR" sz="1400" spc="-1" strike="noStrike">
                <a:solidFill>
                  <a:srgbClr val="000000"/>
                </a:solidFill>
                <a:latin typeface="Times New Roman"/>
                <a:ea typeface="DejaVu Sans"/>
              </a:rPr>
              <a:t>Bir editör programı veya not defteri ile yazılan Java programı </a:t>
            </a:r>
            <a:r>
              <a:rPr b="1" lang="tr-TR" sz="1400" spc="-1" strike="noStrike">
                <a:solidFill>
                  <a:srgbClr val="000000"/>
                </a:solidFill>
                <a:latin typeface="Times New Roman"/>
                <a:ea typeface="DejaVu Sans"/>
              </a:rPr>
              <a:t>.java</a:t>
            </a:r>
            <a:r>
              <a:rPr b="0" lang="tr-TR" sz="1400" spc="-1" strike="noStrike">
                <a:solidFill>
                  <a:srgbClr val="000000"/>
                </a:solidFill>
                <a:latin typeface="Times New Roman"/>
                <a:ea typeface="DejaVu Sans"/>
              </a:rPr>
              <a:t> uzantılı olarak kaydedilir, </a:t>
            </a:r>
            <a:r>
              <a:rPr b="1" lang="tr-TR" sz="1400" spc="-1" strike="noStrike">
                <a:solidFill>
                  <a:srgbClr val="000000"/>
                </a:solidFill>
                <a:latin typeface="Times New Roman"/>
                <a:ea typeface="DejaVu Sans"/>
              </a:rPr>
              <a:t>javac</a:t>
            </a:r>
            <a:r>
              <a:rPr b="0" lang="tr-TR" sz="1400" spc="-1" strike="noStrike">
                <a:solidFill>
                  <a:srgbClr val="000000"/>
                </a:solidFill>
                <a:latin typeface="Times New Roman"/>
                <a:ea typeface="DejaVu Sans"/>
              </a:rPr>
              <a:t> (java derleyicisi) ile </a:t>
            </a:r>
            <a:r>
              <a:rPr b="1" lang="tr-TR" sz="1400" spc="-1" strike="noStrike">
                <a:solidFill>
                  <a:srgbClr val="000000"/>
                </a:solidFill>
                <a:latin typeface="Times New Roman"/>
                <a:ea typeface="DejaVu Sans"/>
              </a:rPr>
              <a:t>.class</a:t>
            </a:r>
            <a:r>
              <a:rPr b="0" lang="tr-TR" sz="1400" spc="-1" strike="noStrike">
                <a:solidFill>
                  <a:srgbClr val="000000"/>
                </a:solidFill>
                <a:latin typeface="Times New Roman"/>
                <a:ea typeface="DejaVu Sans"/>
              </a:rPr>
              <a:t> uzantısına dönüştürülür ve java.exe ile çalıştırılır.</a:t>
            </a:r>
            <a:endParaRPr b="0" lang="en-US" sz="1400" spc="-1" strike="noStrike">
              <a:latin typeface="Arial"/>
            </a:endParaRPr>
          </a:p>
          <a:p>
            <a:pPr algn="just">
              <a:lnSpc>
                <a:spcPct val="100000"/>
              </a:lnSpc>
              <a:buNone/>
            </a:pPr>
            <a:endParaRPr b="0" lang="en-US" sz="1100" spc="-1" strike="noStrike">
              <a:latin typeface="Arial"/>
            </a:endParaRPr>
          </a:p>
        </p:txBody>
      </p:sp>
      <p:pic>
        <p:nvPicPr>
          <p:cNvPr id="468" name="Picture 2" descr="calismaortami"/>
          <p:cNvPicPr/>
          <p:nvPr/>
        </p:nvPicPr>
        <p:blipFill>
          <a:blip r:embed="rId7"/>
          <a:stretch/>
        </p:blipFill>
        <p:spPr>
          <a:xfrm>
            <a:off x="4648320" y="4051800"/>
            <a:ext cx="3381840" cy="2112480"/>
          </a:xfrm>
          <a:prstGeom prst="rect">
            <a:avLst/>
          </a:prstGeom>
          <a:ln w="0">
            <a:noFill/>
          </a:ln>
        </p:spPr>
      </p:pic>
      <p:pic>
        <p:nvPicPr>
          <p:cNvPr id="469" name="Picture 11" descr="C:\Users\zparlak\AppData\Local\Microsoft\Windows\Temporary Internet Files\Content.IE5\HLOP0HWJ\MC900198125[1].wmf"/>
          <p:cNvPicPr/>
          <p:nvPr/>
        </p:nvPicPr>
        <p:blipFill>
          <a:blip r:embed="rId8"/>
          <a:stretch/>
        </p:blipFill>
        <p:spPr>
          <a:xfrm>
            <a:off x="8030520" y="5418720"/>
            <a:ext cx="1126080" cy="1277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Num" idx="22"/>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BB7086ED-1AD7-4AE8-9FBB-9627504E96B5}"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471" name="Dikdörtgen 4"/>
          <p:cNvSpPr/>
          <p:nvPr/>
        </p:nvSpPr>
        <p:spPr>
          <a:xfrm>
            <a:off x="479880" y="836640"/>
            <a:ext cx="7992000" cy="3687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1800" spc="-1" strike="noStrike">
              <a:latin typeface="Arial"/>
            </a:endParaRPr>
          </a:p>
          <a:p>
            <a:pPr algn="just">
              <a:lnSpc>
                <a:spcPct val="100000"/>
              </a:lnSpc>
              <a:buNone/>
            </a:pPr>
            <a:r>
              <a:rPr b="1" lang="en-US" sz="2000" spc="-1" strike="noStrike">
                <a:solidFill>
                  <a:srgbClr val="000000"/>
                </a:solidFill>
                <a:latin typeface="Times New Roman"/>
                <a:ea typeface="DejaVu Sans"/>
              </a:rPr>
              <a:t>• </a:t>
            </a:r>
            <a:r>
              <a:rPr b="1" lang="tr-TR" sz="2000" spc="-1" strike="noStrike">
                <a:solidFill>
                  <a:srgbClr val="000000"/>
                </a:solidFill>
                <a:latin typeface="Times New Roman"/>
                <a:ea typeface="DejaVu Sans"/>
              </a:rPr>
              <a:t>Alıştırma</a:t>
            </a:r>
            <a:r>
              <a:rPr b="1" lang="en-US" sz="2000" spc="-1" strike="noStrike">
                <a:solidFill>
                  <a:srgbClr val="000000"/>
                </a:solidFill>
                <a:latin typeface="Times New Roman"/>
                <a:ea typeface="DejaVu Sans"/>
              </a:rPr>
              <a:t> 1:</a:t>
            </a:r>
            <a:r>
              <a:rPr b="0" lang="en-US" sz="2000" spc="-1" strike="noStrike">
                <a:solidFill>
                  <a:srgbClr val="000000"/>
                </a:solidFill>
                <a:latin typeface="Times New Roman"/>
                <a:ea typeface="DejaVu Sans"/>
              </a:rPr>
              <a:t> Editorü açınız ve ekrana isminizi yazan bir programı yazıp “isim.java” olarak kaydediniz. {class ismi de dosya ismi ile aynı olsun}</a:t>
            </a:r>
            <a:endParaRPr b="0" lang="en-US" sz="2000" spc="-1" strike="noStrike">
              <a:latin typeface="Arial"/>
            </a:endParaRPr>
          </a:p>
          <a:p>
            <a:pPr algn="just">
              <a:lnSpc>
                <a:spcPct val="100000"/>
              </a:lnSpc>
              <a:buNone/>
            </a:pPr>
            <a:r>
              <a:rPr b="1" lang="en-US" sz="2000" spc="-1" strike="noStrike">
                <a:solidFill>
                  <a:srgbClr val="000000"/>
                </a:solidFill>
                <a:latin typeface="Times New Roman"/>
                <a:ea typeface="DejaVu Sans"/>
              </a:rPr>
              <a:t>•</a:t>
            </a:r>
            <a:r>
              <a:rPr b="1" lang="tr-TR"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Alıştırma 2:</a:t>
            </a:r>
            <a:r>
              <a:rPr b="0" lang="en-US" sz="2000" spc="-1" strike="noStrike">
                <a:solidFill>
                  <a:srgbClr val="000000"/>
                </a:solidFill>
                <a:latin typeface="Times New Roman"/>
                <a:ea typeface="DejaVu Sans"/>
              </a:rPr>
              <a:t> “isim.java” dosyanızı derleyip, çalıştırınız (MSDOS ortamında)</a:t>
            </a:r>
            <a:endParaRPr b="0" lang="en-US" sz="2000" spc="-1" strike="noStrike">
              <a:latin typeface="Arial"/>
            </a:endParaRPr>
          </a:p>
          <a:p>
            <a:pPr algn="just">
              <a:lnSpc>
                <a:spcPct val="100000"/>
              </a:lnSpc>
              <a:buNone/>
            </a:pPr>
            <a:r>
              <a:rPr b="1" lang="en-US"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Alıştırma 3:</a:t>
            </a:r>
            <a:r>
              <a:rPr b="0" lang="en-US" sz="2000" spc="-1" strike="noStrike">
                <a:solidFill>
                  <a:srgbClr val="000000"/>
                </a:solidFill>
                <a:latin typeface="Times New Roman"/>
                <a:ea typeface="DejaVu Sans"/>
              </a:rPr>
              <a:t> “isim.java” dosyanızdaki class ismini “ad” olarak değiştiriniz. Ve isim.java dosyanızı derleyip, çalıştırınız (MS-DOS ortamında), Derleme aşamasında Alıştırma-2 den farkını belirtiniz.?</a:t>
            </a:r>
            <a:endParaRPr b="0" lang="en-US" sz="2000" spc="-1" strike="noStrike">
              <a:latin typeface="Arial"/>
            </a:endParaRPr>
          </a:p>
          <a:p>
            <a:pPr algn="just">
              <a:lnSpc>
                <a:spcPct val="100000"/>
              </a:lnSpc>
              <a:buNone/>
            </a:pPr>
            <a:r>
              <a:rPr b="1" lang="en-US" sz="2000" spc="-1" strike="noStrike">
                <a:solidFill>
                  <a:srgbClr val="000000"/>
                </a:solidFill>
                <a:latin typeface="Times New Roman"/>
                <a:ea typeface="DejaVu Sans"/>
              </a:rPr>
              <a:t>• </a:t>
            </a:r>
            <a:r>
              <a:rPr b="1" lang="en-US" sz="2000" spc="-1" strike="noStrike">
                <a:solidFill>
                  <a:srgbClr val="000000"/>
                </a:solidFill>
                <a:latin typeface="Times New Roman"/>
                <a:ea typeface="DejaVu Sans"/>
              </a:rPr>
              <a:t>Alıştırma 4:</a:t>
            </a:r>
            <a:r>
              <a:rPr b="0" lang="en-US" sz="2000" spc="-1" strike="noStrike">
                <a:solidFill>
                  <a:srgbClr val="000000"/>
                </a:solidFill>
                <a:latin typeface="Times New Roman"/>
                <a:ea typeface="DejaVu Sans"/>
              </a:rPr>
              <a:t> “isim.java” programınızda bir yazım hatası yapınız (örnegin satır sonundaki ; kaldırın) ve program yeniden derleyip çalıştırınız, aldığınız hata mesajını yazınız.</a:t>
            </a:r>
            <a:endParaRPr b="0" lang="en-US" sz="2000" spc="-1" strike="noStrike">
              <a:latin typeface="Arial"/>
            </a:endParaRPr>
          </a:p>
          <a:p>
            <a:pPr>
              <a:lnSpc>
                <a:spcPct val="100000"/>
              </a:lnSpc>
              <a:buNone/>
            </a:pPr>
            <a:r>
              <a:rPr b="0" lang="en-US" sz="1800" spc="-1" strike="noStrike">
                <a:solidFill>
                  <a:srgbClr val="000000"/>
                </a:solidFill>
                <a:latin typeface="Trebuchet MS"/>
                <a:ea typeface="DejaVu Sans"/>
              </a:rPr>
              <a:t> </a:t>
            </a:r>
            <a:endParaRPr b="0" lang="en-US" sz="1800" spc="-1" strike="noStrike">
              <a:latin typeface="Arial"/>
            </a:endParaRPr>
          </a:p>
        </p:txBody>
      </p:sp>
      <p:sp>
        <p:nvSpPr>
          <p:cNvPr id="472" name="PlaceHolder 2"/>
          <p:cNvSpPr>
            <a:spLocks noGrp="1"/>
          </p:cNvSpPr>
          <p:nvPr>
            <p:ph type="title"/>
          </p:nvPr>
        </p:nvSpPr>
        <p:spPr>
          <a:xfrm>
            <a:off x="0" y="0"/>
            <a:ext cx="9143280" cy="561240"/>
          </a:xfrm>
          <a:prstGeom prst="rect">
            <a:avLst/>
          </a:prstGeom>
          <a:solidFill>
            <a:srgbClr val="000000"/>
          </a:solidFill>
          <a:ln w="15840">
            <a:solidFill>
              <a:srgbClr val="000000"/>
            </a:solidFill>
            <a:round/>
          </a:ln>
        </p:spPr>
        <p:txBody>
          <a:bodyPr lIns="90000" rIns="90000" tIns="45000" bIns="45000" anchor="t">
            <a:normAutofit/>
          </a:bodyPr>
          <a:p>
            <a:pPr algn="ctr">
              <a:lnSpc>
                <a:spcPct val="100000"/>
              </a:lnSpc>
              <a:buNone/>
            </a:pPr>
            <a:r>
              <a:rPr b="1" lang="tr-TR" sz="2400" spc="-1" strike="noStrike">
                <a:solidFill>
                  <a:srgbClr val="ffffff"/>
                </a:solidFill>
                <a:latin typeface="Times New Roman"/>
              </a:rPr>
              <a:t>Uygulama Alıştırmaları – MS-DOS konut isteminde!</a:t>
            </a:r>
            <a:endParaRPr b="0" lang="en-US" sz="2400" spc="-1" strike="noStrike">
              <a:latin typeface="Arial"/>
            </a:endParaRPr>
          </a:p>
        </p:txBody>
      </p:sp>
      <p:sp>
        <p:nvSpPr>
          <p:cNvPr id="473" name="Metin kutusu 2"/>
          <p:cNvSpPr/>
          <p:nvPr/>
        </p:nvSpPr>
        <p:spPr>
          <a:xfrm>
            <a:off x="611640" y="4725000"/>
            <a:ext cx="7860240" cy="1003320"/>
          </a:xfrm>
          <a:prstGeom prst="rect">
            <a:avLst/>
          </a:prstGeom>
          <a:solidFill>
            <a:srgbClr val="ffc000"/>
          </a:solidFill>
          <a:ln>
            <a:solidFill>
              <a:srgbClr val="319479"/>
            </a:solidFill>
            <a:round/>
          </a:ln>
        </p:spPr>
        <p:style>
          <a:lnRef idx="2">
            <a:schemeClr val="accent4"/>
          </a:lnRef>
          <a:fillRef idx="1">
            <a:schemeClr val="lt1"/>
          </a:fillRef>
          <a:effectRef idx="0">
            <a:schemeClr val="accent4"/>
          </a:effectRef>
          <a:fontRef idx="minor"/>
        </p:style>
        <p:txBody>
          <a:bodyPr lIns="90000" rIns="90000" tIns="45000" bIns="45000" anchor="t">
            <a:spAutoFit/>
          </a:bodyPr>
          <a:p>
            <a:pPr algn="just">
              <a:lnSpc>
                <a:spcPct val="100000"/>
              </a:lnSpc>
              <a:buNone/>
            </a:pPr>
            <a:r>
              <a:rPr b="1" i="1" lang="tr-TR" sz="1400" spc="-1" strike="noStrike" u="sng">
                <a:solidFill>
                  <a:srgbClr val="ff0000"/>
                </a:solidFill>
                <a:uFillTx/>
                <a:latin typeface="Times New Roman"/>
                <a:ea typeface="DejaVu Sans"/>
              </a:rPr>
              <a:t>Uyarı</a:t>
            </a:r>
            <a:endParaRPr b="0" lang="en-US" sz="1400" spc="-1" strike="noStrike">
              <a:latin typeface="Arial"/>
            </a:endParaRPr>
          </a:p>
          <a:p>
            <a:pPr algn="just">
              <a:lnSpc>
                <a:spcPct val="100000"/>
              </a:lnSpc>
              <a:buNone/>
            </a:pPr>
            <a:r>
              <a:rPr b="0" lang="tr-TR" sz="1400" spc="-1" strike="noStrike">
                <a:solidFill>
                  <a:srgbClr val="000000"/>
                </a:solidFill>
                <a:latin typeface="Times New Roman"/>
                <a:ea typeface="DejaVu Sans"/>
              </a:rPr>
              <a:t>Bu alıştırmalarda bir java editörü kullanmamanız gerekir, tüm uygulamaları not defteri ile yapmalısınız. Tabii öncesinde JDK nın bilgisayara kurulu olduğundan emin olmalısınız.</a:t>
            </a:r>
            <a:endParaRPr b="0" lang="en-US" sz="14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Dikdörtgen 13"/>
          <p:cNvSpPr/>
          <p:nvPr/>
        </p:nvSpPr>
        <p:spPr>
          <a:xfrm>
            <a:off x="428760" y="2357280"/>
            <a:ext cx="4114080" cy="2071080"/>
          </a:xfrm>
          <a:prstGeom prst="rect">
            <a:avLst/>
          </a:prstGeom>
          <a:solidFill>
            <a:srgbClr val="ffffff"/>
          </a:solidFill>
          <a:ln>
            <a:solidFill>
              <a:srgbClr val="c00000"/>
            </a:solidFill>
            <a:round/>
          </a:ln>
        </p:spPr>
        <p:style>
          <a:lnRef idx="2">
            <a:schemeClr val="accent1"/>
          </a:lnRef>
          <a:fillRef idx="1">
            <a:schemeClr val="lt1"/>
          </a:fillRef>
          <a:effectRef idx="0">
            <a:schemeClr val="accent1"/>
          </a:effectRef>
          <a:fontRef idx="minor"/>
        </p:style>
      </p:sp>
      <p:sp>
        <p:nvSpPr>
          <p:cNvPr id="290" name="PlaceHolder 1"/>
          <p:cNvSpPr>
            <a:spLocks noGrp="1"/>
          </p:cNvSpPr>
          <p:nvPr>
            <p:ph type="title"/>
          </p:nvPr>
        </p:nvSpPr>
        <p:spPr>
          <a:xfrm>
            <a:off x="457200" y="457200"/>
            <a:ext cx="8228880" cy="532800"/>
          </a:xfrm>
          <a:prstGeom prst="rect">
            <a:avLst/>
          </a:prstGeom>
          <a:solidFill>
            <a:srgbClr val="191d34"/>
          </a:solidFill>
          <a:ln w="0">
            <a:noFill/>
          </a:ln>
        </p:spPr>
        <p:txBody>
          <a:bodyPr lIns="90000" rIns="90000" tIns="45000" bIns="45000" anchor="t">
            <a:normAutofit fontScale="90000"/>
          </a:bodyPr>
          <a:p>
            <a:pPr>
              <a:lnSpc>
                <a:spcPct val="100000"/>
              </a:lnSpc>
              <a:buNone/>
              <a:tabLst>
                <a:tab algn="l" pos="0"/>
              </a:tabLst>
            </a:pPr>
            <a:r>
              <a:rPr b="1" lang="tr-TR" sz="3200" spc="46" strike="noStrike">
                <a:solidFill>
                  <a:srgbClr val="fbfcfd">
                    <a:alpha val="95000"/>
                  </a:srgbClr>
                </a:solidFill>
                <a:latin typeface="Trebuchet MS"/>
              </a:rPr>
              <a:t>Öğrenme Hedefleri</a:t>
            </a:r>
            <a:endParaRPr b="0" lang="en-US" sz="3200" spc="-1" strike="noStrike">
              <a:latin typeface="Arial"/>
            </a:endParaRPr>
          </a:p>
        </p:txBody>
      </p:sp>
      <p:sp>
        <p:nvSpPr>
          <p:cNvPr id="291" name="Metin kutusu 5"/>
          <p:cNvSpPr/>
          <p:nvPr/>
        </p:nvSpPr>
        <p:spPr>
          <a:xfrm>
            <a:off x="686880" y="2338560"/>
            <a:ext cx="3855960" cy="3543120"/>
          </a:xfrm>
          <a:prstGeom prst="rect">
            <a:avLst/>
          </a:prstGeom>
          <a:noFill/>
          <a:ln w="0">
            <a:noFill/>
          </a:ln>
        </p:spPr>
        <p:style>
          <a:lnRef idx="0"/>
          <a:fillRef idx="0"/>
          <a:effectRef idx="0"/>
          <a:fontRef idx="minor"/>
        </p:style>
        <p:txBody>
          <a:bodyPr lIns="90000" rIns="90000" tIns="45000" bIns="45000" anchor="t">
            <a:spAutoFit/>
          </a:bodyPr>
          <a:p>
            <a:pPr marL="45720">
              <a:lnSpc>
                <a:spcPct val="200000"/>
              </a:lnSpc>
              <a:buNone/>
              <a:tabLst>
                <a:tab algn="l" pos="182520"/>
              </a:tabLst>
            </a:pPr>
            <a:r>
              <a:rPr b="0" lang="tr-TR" sz="1200" spc="-1" strike="noStrike">
                <a:solidFill>
                  <a:srgbClr val="404040"/>
                </a:solidFill>
                <a:latin typeface="Calibri"/>
                <a:ea typeface="DejaVu Sans"/>
              </a:rPr>
              <a:t>Java programlama dilinin yeteneklerini keşfedecek,</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404040"/>
                </a:solidFill>
                <a:latin typeface="Calibri"/>
                <a:ea typeface="DejaVu Sans"/>
              </a:rPr>
              <a:t>Java programı ve teknolojileri hakkında bilgi sahibi olacak,</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404040"/>
                </a:solidFill>
                <a:latin typeface="Calibri"/>
                <a:ea typeface="DejaVu Sans"/>
              </a:rPr>
              <a:t>Java ile program geliştirme aşamalarını öğrenecek,</a:t>
            </a:r>
            <a:endParaRPr b="0" lang="en-US" sz="1200" spc="-1" strike="noStrike">
              <a:latin typeface="Arial"/>
            </a:endParaRPr>
          </a:p>
          <a:p>
            <a:pPr marL="45720">
              <a:lnSpc>
                <a:spcPct val="200000"/>
              </a:lnSpc>
              <a:spcBef>
                <a:spcPts val="241"/>
              </a:spcBef>
              <a:spcAft>
                <a:spcPts val="300"/>
              </a:spcAft>
              <a:buNone/>
              <a:tabLst>
                <a:tab algn="l" pos="182520"/>
              </a:tabLst>
            </a:pPr>
            <a:r>
              <a:rPr b="0" lang="tr-TR" sz="1200" spc="-1" strike="noStrike">
                <a:solidFill>
                  <a:srgbClr val="404040"/>
                </a:solidFill>
                <a:latin typeface="Calibri"/>
                <a:ea typeface="DejaVu Sans"/>
              </a:rPr>
              <a:t>Yaygın olarak kullanılan Java editörlerini ve </a:t>
            </a:r>
            <a:r>
              <a:rPr b="0" lang="tr-TR" sz="1200" spc="-1" strike="noStrike">
                <a:solidFill>
                  <a:srgbClr val="404040"/>
                </a:solidFill>
                <a:latin typeface="Calibri"/>
                <a:ea typeface="DejaVu Sans"/>
              </a:rPr>
              <a:t>	</a:t>
            </a:r>
            <a:r>
              <a:rPr b="0" lang="tr-TR" sz="1200" spc="-1" strike="noStrike">
                <a:solidFill>
                  <a:srgbClr val="404040"/>
                </a:solidFill>
                <a:latin typeface="Calibri"/>
                <a:ea typeface="DejaVu Sans"/>
              </a:rPr>
              <a:t>	</a:t>
            </a:r>
            <a:r>
              <a:rPr b="0" lang="tr-TR" sz="1200" spc="-1" strike="noStrike">
                <a:solidFill>
                  <a:srgbClr val="404040"/>
                </a:solidFill>
                <a:latin typeface="Calibri"/>
                <a:ea typeface="DejaVu Sans"/>
              </a:rPr>
              <a:t> Eclipse Java editörünü tanıyacaksınız.</a:t>
            </a:r>
            <a:endParaRPr b="0" lang="en-US" sz="1200" spc="-1" strike="noStrike">
              <a:latin typeface="Arial"/>
            </a:endParaRPr>
          </a:p>
        </p:txBody>
      </p:sp>
      <p:sp>
        <p:nvSpPr>
          <p:cNvPr id="292" name="Metin kutusu 6"/>
          <p:cNvSpPr/>
          <p:nvPr/>
        </p:nvSpPr>
        <p:spPr>
          <a:xfrm>
            <a:off x="380880" y="1920240"/>
            <a:ext cx="2666160" cy="381240"/>
          </a:xfrm>
          <a:prstGeom prst="rect">
            <a:avLst/>
          </a:prstGeom>
          <a:noFill/>
          <a:ln w="0">
            <a:noFill/>
          </a:ln>
        </p:spPr>
        <p:style>
          <a:lnRef idx="0"/>
          <a:fillRef idx="0"/>
          <a:effectRef idx="0"/>
          <a:fontRef idx="minor"/>
        </p:style>
        <p:txBody>
          <a:bodyPr lIns="90000" rIns="90000" tIns="45000" bIns="45000" anchor="t">
            <a:spAutoFit/>
          </a:bodyPr>
          <a:p>
            <a:pPr marL="45720">
              <a:lnSpc>
                <a:spcPct val="80000"/>
              </a:lnSpc>
              <a:spcBef>
                <a:spcPts val="241"/>
              </a:spcBef>
              <a:spcAft>
                <a:spcPts val="300"/>
              </a:spcAft>
              <a:buNone/>
              <a:tabLst>
                <a:tab algn="l" pos="182520"/>
              </a:tabLst>
            </a:pPr>
            <a:r>
              <a:rPr b="1" lang="tr-TR" sz="1200" spc="-1" strike="noStrike">
                <a:solidFill>
                  <a:srgbClr val="404040"/>
                </a:solidFill>
                <a:latin typeface="Calibri"/>
                <a:ea typeface="DejaVu Sans"/>
              </a:rPr>
              <a:t>Bu konuyu çalıştıktan sonra:</a:t>
            </a:r>
            <a:endParaRPr b="0" lang="en-US" sz="1200" spc="-1" strike="noStrike">
              <a:latin typeface="Arial"/>
            </a:endParaRPr>
          </a:p>
        </p:txBody>
      </p:sp>
      <p:sp>
        <p:nvSpPr>
          <p:cNvPr id="293" name="Freeform 10"/>
          <p:cNvSpPr/>
          <p:nvPr/>
        </p:nvSpPr>
        <p:spPr>
          <a:xfrm>
            <a:off x="478800" y="251460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94" name="Freeform 10"/>
          <p:cNvSpPr/>
          <p:nvPr/>
        </p:nvSpPr>
        <p:spPr>
          <a:xfrm>
            <a:off x="478800" y="295452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95" name="Freeform 10"/>
          <p:cNvSpPr/>
          <p:nvPr/>
        </p:nvSpPr>
        <p:spPr>
          <a:xfrm>
            <a:off x="478800" y="335268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96" name="Freeform 10"/>
          <p:cNvSpPr/>
          <p:nvPr/>
        </p:nvSpPr>
        <p:spPr>
          <a:xfrm>
            <a:off x="491400" y="380340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297" name="Freeform 10"/>
          <p:cNvSpPr/>
          <p:nvPr/>
        </p:nvSpPr>
        <p:spPr>
          <a:xfrm>
            <a:off x="482400" y="4119120"/>
            <a:ext cx="282600" cy="16884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w="0">
            <a:noFill/>
          </a:ln>
        </p:spPr>
        <p:style>
          <a:lnRef idx="0"/>
          <a:fillRef idx="0"/>
          <a:effectRef idx="0"/>
          <a:fontRef idx="minor"/>
        </p:style>
      </p:sp>
      <p:sp>
        <p:nvSpPr>
          <p:cNvPr id="3" name="PlaceHolder 2"/>
          <p:cNvSpPr>
            <a:spLocks noGrp="1"/>
          </p:cNvSpPr>
          <p:nvPr>
            <p:ph type="sldNum" idx="5"/>
          </p:nvPr>
        </p:nvSpPr>
        <p:spPr/>
        <p:txBody>
          <a:bodyPr/>
          <a:p>
            <a:fld id="{BEC63508-A0AB-4CBB-AE91-3803AE690E88}"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p:nvPr>
        </p:nvSpPr>
        <p:spPr>
          <a:xfrm>
            <a:off x="1259640" y="1340640"/>
            <a:ext cx="6400080" cy="3474000"/>
          </a:xfrm>
          <a:prstGeom prst="rect">
            <a:avLst/>
          </a:prstGeom>
          <a:noFill/>
          <a:ln w="0">
            <a:noFill/>
          </a:ln>
        </p:spPr>
        <p:txBody>
          <a:bodyPr lIns="0" rIns="0" tIns="0" bIns="0" anchor="t">
            <a:noAutofit/>
          </a:bodyPr>
          <a:p>
            <a:pPr marL="228600" indent="-182880">
              <a:lnSpc>
                <a:spcPct val="100000"/>
              </a:lnSpc>
              <a:spcBef>
                <a:spcPts val="439"/>
              </a:spcBef>
              <a:spcAft>
                <a:spcPts val="300"/>
              </a:spcAft>
              <a:buClr>
                <a:srgbClr val="c3260c"/>
              </a:buClr>
              <a:buSzPct val="130000"/>
              <a:buFont typeface="Georgia"/>
              <a:buChar char="*"/>
            </a:pPr>
            <a:r>
              <a:rPr b="0" lang="tr-TR" sz="2200" spc="-1" strike="noStrike">
                <a:solidFill>
                  <a:srgbClr val="404040"/>
                </a:solidFill>
                <a:latin typeface="Trebuchet MS"/>
              </a:rPr>
              <a:t>Burada çoktan seçmeli 5 adet soru sizleri beklemektedir. Başarılar…</a:t>
            </a:r>
            <a:endParaRPr b="0" lang="en-US" sz="2200" spc="-1" strike="noStrike">
              <a:latin typeface="Arial"/>
            </a:endParaRPr>
          </a:p>
        </p:txBody>
      </p:sp>
      <p:sp>
        <p:nvSpPr>
          <p:cNvPr id="475" name="mmprod_instruction_notes_101"/>
          <p:cNvSpPr/>
          <p:nvPr/>
        </p:nvSpPr>
        <p:spPr>
          <a:xfrm>
            <a:off x="1143000" y="4270320"/>
            <a:ext cx="6812640" cy="38196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400" spc="-1" strike="noStrike">
                <a:solidFill>
                  <a:srgbClr val="000000"/>
                </a:solidFill>
                <a:latin typeface="Trebuchet MS"/>
                <a:ea typeface="DejaVu Sans"/>
              </a:rPr>
              <a:t>Değerlendirme sorularını çözmek için toolbarda ki </a:t>
            </a:r>
            <a:r>
              <a:rPr b="1" lang="en-US" sz="1400" spc="-1" strike="noStrike">
                <a:solidFill>
                  <a:srgbClr val="ff0000"/>
                </a:solidFill>
                <a:latin typeface="Trebuchet MS"/>
                <a:ea typeface="DejaVu Sans"/>
              </a:rPr>
              <a:t>Play</a:t>
            </a:r>
            <a:r>
              <a:rPr b="0" lang="en-US" sz="1400" spc="-1" strike="noStrike">
                <a:solidFill>
                  <a:srgbClr val="000000"/>
                </a:solidFill>
                <a:latin typeface="Trebuchet MS"/>
                <a:ea typeface="DejaVu Sans"/>
              </a:rPr>
              <a:t> </a:t>
            </a:r>
            <a:r>
              <a:rPr b="0" lang="tr-TR" sz="1400" spc="-1" strike="noStrike">
                <a:solidFill>
                  <a:srgbClr val="000000"/>
                </a:solidFill>
                <a:latin typeface="Trebuchet MS"/>
                <a:ea typeface="DejaVu Sans"/>
              </a:rPr>
              <a:t>simgesine basınız</a:t>
            </a:r>
            <a:endParaRPr b="0" lang="en-US" sz="1400" spc="-1" strike="noStrike">
              <a:latin typeface="Arial"/>
            </a:endParaRPr>
          </a:p>
        </p:txBody>
      </p:sp>
      <p:sp>
        <p:nvSpPr>
          <p:cNvPr id="476" name="Başlık 1"/>
          <p:cNvSpPr/>
          <p:nvPr/>
        </p:nvSpPr>
        <p:spPr>
          <a:xfrm>
            <a:off x="0" y="0"/>
            <a:ext cx="9143280" cy="56124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rmAutofit/>
          </a:bodyPr>
          <a:p>
            <a:pPr marL="457200" algn="ctr">
              <a:lnSpc>
                <a:spcPct val="100000"/>
              </a:lnSpc>
              <a:buNone/>
            </a:pPr>
            <a:r>
              <a:rPr b="1" lang="tr-TR" sz="2400" spc="-1" strike="noStrike">
                <a:solidFill>
                  <a:srgbClr val="ffffff"/>
                </a:solidFill>
                <a:latin typeface="Times New Roman"/>
                <a:ea typeface="DejaVu Sans"/>
              </a:rPr>
              <a:t>DEĞERLENDİRME SINAVI</a:t>
            </a:r>
            <a:endParaRPr b="0" lang="en-US" sz="2400" spc="-1" strike="noStrike">
              <a:latin typeface="Arial"/>
            </a:endParaRPr>
          </a:p>
        </p:txBody>
      </p:sp>
      <p:pic>
        <p:nvPicPr>
          <p:cNvPr id="477" name="Picture 2" descr=""/>
          <p:cNvPicPr/>
          <p:nvPr/>
        </p:nvPicPr>
        <p:blipFill>
          <a:blip r:embed="rId1"/>
          <a:stretch/>
        </p:blipFill>
        <p:spPr>
          <a:xfrm>
            <a:off x="4428000" y="4580280"/>
            <a:ext cx="1580400" cy="456480"/>
          </a:xfrm>
          <a:prstGeom prst="rect">
            <a:avLst/>
          </a:prstGeom>
          <a:ln w="0">
            <a:noFill/>
          </a:ln>
        </p:spPr>
      </p:pic>
      <p:sp>
        <p:nvSpPr>
          <p:cNvPr id="3" name="PlaceHolder 2"/>
          <p:cNvSpPr>
            <a:spLocks noGrp="1"/>
          </p:cNvSpPr>
          <p:nvPr>
            <p:ph type="sldNum" idx="14"/>
          </p:nvPr>
        </p:nvSpPr>
        <p:spPr/>
        <p:txBody>
          <a:bodyPr/>
          <a:p>
            <a:fld id="{FFF4DD9B-41AD-488D-8B11-3C3A8F6EF95F}"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Num" idx="23"/>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E5ED2CB4-6507-432A-9A4B-B75B9BD93E04}"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479" name="mmprod_feedback_7000"/>
          <p:cNvSpPr/>
          <p:nvPr/>
        </p:nvSpPr>
        <p:spPr>
          <a:xfrm>
            <a:off x="1463040" y="29908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 Devam etmek için tıklayınız</a:t>
            </a:r>
            <a:endParaRPr b="0" lang="en-US" sz="1500" spc="-1" strike="noStrike">
              <a:latin typeface="Arial"/>
            </a:endParaRPr>
          </a:p>
        </p:txBody>
      </p:sp>
      <p:sp>
        <p:nvSpPr>
          <p:cNvPr id="480" name="mmprod_feedback_7002"/>
          <p:cNvSpPr/>
          <p:nvPr/>
        </p:nvSpPr>
        <p:spPr>
          <a:xfrm>
            <a:off x="4663440" y="29908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 Devam etmek için tıklayınız</a:t>
            </a:r>
            <a:endParaRPr b="0" lang="en-US" sz="1500" spc="-1" strike="noStrike">
              <a:latin typeface="Arial"/>
            </a:endParaRPr>
          </a:p>
        </p:txBody>
      </p:sp>
      <p:sp>
        <p:nvSpPr>
          <p:cNvPr id="481" name="mmprod_feedback_7009"/>
          <p:cNvSpPr/>
          <p:nvPr/>
        </p:nvSpPr>
        <p:spPr>
          <a:xfrm>
            <a:off x="2743200" y="359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cevapladınız</a:t>
            </a:r>
            <a:endParaRPr b="0" lang="en-US" sz="1500" spc="-1" strike="noStrike">
              <a:latin typeface="Arial"/>
            </a:endParaRPr>
          </a:p>
        </p:txBody>
      </p:sp>
      <p:sp>
        <p:nvSpPr>
          <p:cNvPr id="482" name="mmprod_feedback_7006"/>
          <p:cNvSpPr/>
          <p:nvPr/>
        </p:nvSpPr>
        <p:spPr>
          <a:xfrm>
            <a:off x="2743200" y="333828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Cevabınız:</a:t>
            </a:r>
            <a:endParaRPr b="0" lang="en-US" sz="1500" spc="-1" strike="noStrike">
              <a:latin typeface="Arial"/>
            </a:endParaRPr>
          </a:p>
        </p:txBody>
      </p:sp>
      <p:sp>
        <p:nvSpPr>
          <p:cNvPr id="483" name="mmprod_feedback_7010"/>
          <p:cNvSpPr/>
          <p:nvPr/>
        </p:nvSpPr>
        <p:spPr>
          <a:xfrm>
            <a:off x="2743200" y="385956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Doğru cevap:</a:t>
            </a:r>
            <a:endParaRPr b="0" lang="en-US" sz="1500" spc="-1" strike="noStrike">
              <a:latin typeface="Arial"/>
            </a:endParaRPr>
          </a:p>
        </p:txBody>
      </p:sp>
      <p:sp>
        <p:nvSpPr>
          <p:cNvPr id="484" name="mmprod_feedback_7011"/>
          <p:cNvSpPr/>
          <p:nvPr/>
        </p:nvSpPr>
        <p:spPr>
          <a:xfrm>
            <a:off x="2743200" y="359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cevapladınız</a:t>
            </a:r>
            <a:endParaRPr b="0" lang="en-US" sz="1500" spc="-1" strike="noStrike">
              <a:latin typeface="Arial"/>
            </a:endParaRPr>
          </a:p>
        </p:txBody>
      </p:sp>
      <p:sp>
        <p:nvSpPr>
          <p:cNvPr id="485" name="mmprod_feedback_7007"/>
          <p:cNvSpPr/>
          <p:nvPr/>
        </p:nvSpPr>
        <p:spPr>
          <a:xfrm>
            <a:off x="2871360" y="38548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Devam etmeden önce bu soruyu cevaplamalısınız</a:t>
            </a:r>
            <a:endParaRPr b="0" lang="en-US" sz="1500" spc="-1" strike="noStrike">
              <a:latin typeface="Arial"/>
            </a:endParaRPr>
          </a:p>
        </p:txBody>
      </p:sp>
      <p:grpSp>
        <p:nvGrpSpPr>
          <p:cNvPr id="486" name="mmprod_Button104"/>
          <p:cNvGrpSpPr/>
          <p:nvPr/>
        </p:nvGrpSpPr>
        <p:grpSpPr>
          <a:xfrm>
            <a:off x="5712480" y="3894120"/>
            <a:ext cx="870480" cy="312120"/>
            <a:chOff x="5712480" y="3894120"/>
            <a:chExt cx="870480" cy="312120"/>
          </a:xfrm>
        </p:grpSpPr>
        <p:sp>
          <p:nvSpPr>
            <p:cNvPr id="487" name="mmprod_ButtonShape104"/>
            <p:cNvSpPr/>
            <p:nvPr/>
          </p:nvSpPr>
          <p:spPr>
            <a:xfrm>
              <a:off x="5712480" y="389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Gönder</a:t>
              </a:r>
              <a:endParaRPr b="0" lang="en-US" sz="1400" spc="-1" strike="noStrike">
                <a:latin typeface="Arial"/>
              </a:endParaRPr>
            </a:p>
          </p:txBody>
        </p:sp>
        <p:sp>
          <p:nvSpPr>
            <p:cNvPr id="488" name="mmprod_ButtonText105"/>
            <p:cNvSpPr/>
            <p:nvPr/>
          </p:nvSpPr>
          <p:spPr>
            <a:xfrm>
              <a:off x="5738040" y="391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Tamam</a:t>
              </a:r>
              <a:endParaRPr b="0" lang="en-US" sz="1400" spc="-1" strike="noStrike">
                <a:latin typeface="Arial"/>
              </a:endParaRPr>
            </a:p>
          </p:txBody>
        </p:sp>
      </p:grpSp>
      <p:grpSp>
        <p:nvGrpSpPr>
          <p:cNvPr id="489" name="mmprod_Button106"/>
          <p:cNvGrpSpPr/>
          <p:nvPr/>
        </p:nvGrpSpPr>
        <p:grpSpPr>
          <a:xfrm>
            <a:off x="6672600" y="3894120"/>
            <a:ext cx="870480" cy="312120"/>
            <a:chOff x="6672600" y="3894120"/>
            <a:chExt cx="870480" cy="312120"/>
          </a:xfrm>
        </p:grpSpPr>
        <p:sp>
          <p:nvSpPr>
            <p:cNvPr id="490" name="mmprod_ButtonShape106"/>
            <p:cNvSpPr/>
            <p:nvPr/>
          </p:nvSpPr>
          <p:spPr>
            <a:xfrm>
              <a:off x="6672600" y="389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Temizle</a:t>
              </a:r>
              <a:endParaRPr b="0" lang="en-US" sz="1400" spc="-1" strike="noStrike">
                <a:latin typeface="Arial"/>
              </a:endParaRPr>
            </a:p>
          </p:txBody>
        </p:sp>
        <p:sp>
          <p:nvSpPr>
            <p:cNvPr id="491" name="mmprod_ButtonText107"/>
            <p:cNvSpPr/>
            <p:nvPr/>
          </p:nvSpPr>
          <p:spPr>
            <a:xfrm>
              <a:off x="6698160" y="391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Temizle</a:t>
              </a:r>
              <a:endParaRPr b="0" lang="en-US" sz="1400" spc="-1" strike="noStrike">
                <a:latin typeface="Arial"/>
              </a:endParaRPr>
            </a:p>
          </p:txBody>
        </p:sp>
      </p:grpSp>
      <p:sp>
        <p:nvSpPr>
          <p:cNvPr id="492" name="Başlık 1"/>
          <p:cNvSpPr/>
          <p:nvPr/>
        </p:nvSpPr>
        <p:spPr>
          <a:xfrm>
            <a:off x="0" y="0"/>
            <a:ext cx="9143280" cy="7614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S1. Bir java editörü ile yazdığımız kaynak dosyamızı (.java uzantılı) derlediğimizde (javac ile) dosya uzantımız ne olur?</a:t>
            </a:r>
            <a:endParaRPr b="0" lang="en-US" sz="2000" spc="-1" strike="noStrike">
              <a:latin typeface="Arial"/>
            </a:endParaRPr>
          </a:p>
        </p:txBody>
      </p:sp>
      <p:sp>
        <p:nvSpPr>
          <p:cNvPr id="493" name="PlaceHolder 2"/>
          <p:cNvSpPr>
            <a:spLocks noGrp="1"/>
          </p:cNvSpPr>
          <p:nvPr>
            <p:ph type="title"/>
          </p:nvPr>
        </p:nvSpPr>
        <p:spPr>
          <a:xfrm>
            <a:off x="1371600" y="495288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grpSp>
        <p:nvGrpSpPr>
          <p:cNvPr id="494" name="mmprod_answer10151"/>
          <p:cNvGrpSpPr/>
          <p:nvPr/>
        </p:nvGrpSpPr>
        <p:grpSpPr>
          <a:xfrm>
            <a:off x="1274760" y="915120"/>
            <a:ext cx="4489920" cy="273600"/>
            <a:chOff x="1274760" y="915120"/>
            <a:chExt cx="4489920" cy="273600"/>
          </a:xfrm>
        </p:grpSpPr>
        <p:sp>
          <p:nvSpPr>
            <p:cNvPr id="495" name="mmprod_s2_1041"/>
            <p:cNvSpPr/>
            <p:nvPr/>
          </p:nvSpPr>
          <p:spPr>
            <a:xfrm>
              <a:off x="1604880" y="91512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A) </a:t>
              </a:r>
              <a:endParaRPr b="0" lang="en-US" sz="1800" spc="-1" strike="noStrike">
                <a:latin typeface="Arial"/>
              </a:endParaRPr>
            </a:p>
          </p:txBody>
        </p:sp>
        <p:sp>
          <p:nvSpPr>
            <p:cNvPr id="496" name="mmprod_s1_1021"/>
            <p:cNvSpPr/>
            <p:nvPr/>
          </p:nvSpPr>
          <p:spPr>
            <a:xfrm>
              <a:off x="1960560" y="91512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exe</a:t>
              </a:r>
              <a:endParaRPr b="0" lang="en-US" sz="1800" spc="-1" strike="noStrike">
                <a:latin typeface="Arial"/>
              </a:endParaRPr>
            </a:p>
          </p:txBody>
        </p:sp>
        <p:pic>
          <p:nvPicPr>
            <p:cNvPr id="497" name="mmprod_answer_input10151" descr=""/>
            <p:cNvPicPr/>
            <p:nvPr/>
          </p:nvPicPr>
          <p:blipFill>
            <a:blip r:embed="rId1"/>
            <a:stretch/>
          </p:blipFill>
          <p:spPr>
            <a:xfrm>
              <a:off x="1274760" y="950040"/>
              <a:ext cx="204840" cy="203760"/>
            </a:xfrm>
            <a:prstGeom prst="rect">
              <a:avLst/>
            </a:prstGeom>
            <a:ln w="0">
              <a:noFill/>
            </a:ln>
          </p:spPr>
        </p:pic>
      </p:grpSp>
      <p:grpSp>
        <p:nvGrpSpPr>
          <p:cNvPr id="498" name="mmprod_answer10153"/>
          <p:cNvGrpSpPr/>
          <p:nvPr/>
        </p:nvGrpSpPr>
        <p:grpSpPr>
          <a:xfrm>
            <a:off x="1274760" y="1362240"/>
            <a:ext cx="4490280" cy="273600"/>
            <a:chOff x="1274760" y="1362240"/>
            <a:chExt cx="4490280" cy="273600"/>
          </a:xfrm>
        </p:grpSpPr>
        <p:sp>
          <p:nvSpPr>
            <p:cNvPr id="499" name="mmprod_s2_1042"/>
            <p:cNvSpPr/>
            <p:nvPr/>
          </p:nvSpPr>
          <p:spPr>
            <a:xfrm>
              <a:off x="1604880" y="136224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B) </a:t>
              </a:r>
              <a:endParaRPr b="0" lang="en-US" sz="1800" spc="-1" strike="noStrike">
                <a:latin typeface="Arial"/>
              </a:endParaRPr>
            </a:p>
          </p:txBody>
        </p:sp>
        <p:sp>
          <p:nvSpPr>
            <p:cNvPr id="500" name="mmprod_s1_1022"/>
            <p:cNvSpPr/>
            <p:nvPr/>
          </p:nvSpPr>
          <p:spPr>
            <a:xfrm>
              <a:off x="1947960" y="136224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hex</a:t>
              </a:r>
              <a:endParaRPr b="0" lang="en-US" sz="1800" spc="-1" strike="noStrike">
                <a:latin typeface="Arial"/>
              </a:endParaRPr>
            </a:p>
          </p:txBody>
        </p:sp>
        <p:pic>
          <p:nvPicPr>
            <p:cNvPr id="501" name="mmprod_answer_input10153" descr=""/>
            <p:cNvPicPr/>
            <p:nvPr/>
          </p:nvPicPr>
          <p:blipFill>
            <a:blip r:embed="rId2"/>
            <a:stretch/>
          </p:blipFill>
          <p:spPr>
            <a:xfrm>
              <a:off x="1274760" y="1397160"/>
              <a:ext cx="204840" cy="203760"/>
            </a:xfrm>
            <a:prstGeom prst="rect">
              <a:avLst/>
            </a:prstGeom>
            <a:ln w="0">
              <a:noFill/>
            </a:ln>
          </p:spPr>
        </p:pic>
      </p:grpSp>
      <p:grpSp>
        <p:nvGrpSpPr>
          <p:cNvPr id="502" name="mmprod_answer10155"/>
          <p:cNvGrpSpPr/>
          <p:nvPr/>
        </p:nvGrpSpPr>
        <p:grpSpPr>
          <a:xfrm>
            <a:off x="1274760" y="1809360"/>
            <a:ext cx="4489920" cy="273600"/>
            <a:chOff x="1274760" y="1809360"/>
            <a:chExt cx="4489920" cy="273600"/>
          </a:xfrm>
        </p:grpSpPr>
        <p:sp>
          <p:nvSpPr>
            <p:cNvPr id="503" name="mmprod_s2_1043"/>
            <p:cNvSpPr/>
            <p:nvPr/>
          </p:nvSpPr>
          <p:spPr>
            <a:xfrm>
              <a:off x="1604880" y="180936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C) </a:t>
              </a:r>
              <a:endParaRPr b="0" lang="en-US" sz="1800" spc="-1" strike="noStrike">
                <a:latin typeface="Arial"/>
              </a:endParaRPr>
            </a:p>
          </p:txBody>
        </p:sp>
        <p:sp>
          <p:nvSpPr>
            <p:cNvPr id="504" name="mmprod_s1_1023"/>
            <p:cNvSpPr/>
            <p:nvPr/>
          </p:nvSpPr>
          <p:spPr>
            <a:xfrm>
              <a:off x="1960560" y="18093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class</a:t>
              </a:r>
              <a:endParaRPr b="0" lang="en-US" sz="1800" spc="-1" strike="noStrike">
                <a:latin typeface="Arial"/>
              </a:endParaRPr>
            </a:p>
          </p:txBody>
        </p:sp>
        <p:pic>
          <p:nvPicPr>
            <p:cNvPr id="505" name="mmprod_answer_input10155" descr=""/>
            <p:cNvPicPr/>
            <p:nvPr/>
          </p:nvPicPr>
          <p:blipFill>
            <a:blip r:embed="rId3"/>
            <a:stretch/>
          </p:blipFill>
          <p:spPr>
            <a:xfrm>
              <a:off x="1274760" y="1844280"/>
              <a:ext cx="204840" cy="203760"/>
            </a:xfrm>
            <a:prstGeom prst="rect">
              <a:avLst/>
            </a:prstGeom>
            <a:ln w="0">
              <a:noFill/>
            </a:ln>
          </p:spPr>
        </p:pic>
      </p:grpSp>
      <p:grpSp>
        <p:nvGrpSpPr>
          <p:cNvPr id="506" name="mmprod_answer10157"/>
          <p:cNvGrpSpPr/>
          <p:nvPr/>
        </p:nvGrpSpPr>
        <p:grpSpPr>
          <a:xfrm>
            <a:off x="1274760" y="2256120"/>
            <a:ext cx="4489920" cy="273600"/>
            <a:chOff x="1274760" y="2256120"/>
            <a:chExt cx="4489920" cy="273600"/>
          </a:xfrm>
        </p:grpSpPr>
        <p:sp>
          <p:nvSpPr>
            <p:cNvPr id="507" name="mmprod_s2_1044"/>
            <p:cNvSpPr/>
            <p:nvPr/>
          </p:nvSpPr>
          <p:spPr>
            <a:xfrm>
              <a:off x="1604880" y="225612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D) </a:t>
              </a:r>
              <a:endParaRPr b="0" lang="en-US" sz="1800" spc="-1" strike="noStrike">
                <a:latin typeface="Arial"/>
              </a:endParaRPr>
            </a:p>
          </p:txBody>
        </p:sp>
        <p:sp>
          <p:nvSpPr>
            <p:cNvPr id="508" name="mmprod_s1_1024"/>
            <p:cNvSpPr/>
            <p:nvPr/>
          </p:nvSpPr>
          <p:spPr>
            <a:xfrm>
              <a:off x="1960560" y="225612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java</a:t>
              </a:r>
              <a:endParaRPr b="0" lang="en-US" sz="1800" spc="-1" strike="noStrike">
                <a:latin typeface="Arial"/>
              </a:endParaRPr>
            </a:p>
          </p:txBody>
        </p:sp>
        <p:pic>
          <p:nvPicPr>
            <p:cNvPr id="509" name="mmprod_answer_input10157" descr=""/>
            <p:cNvPicPr/>
            <p:nvPr/>
          </p:nvPicPr>
          <p:blipFill>
            <a:blip r:embed="rId4"/>
            <a:stretch/>
          </p:blipFill>
          <p:spPr>
            <a:xfrm>
              <a:off x="1274760" y="229104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1">
                                  <p:stCondLst>
                                    <p:cond delay="0"/>
                                  </p:stCondLst>
                                  <p:childTnLst>
                                    <p:set>
                                      <p:cBhvr>
                                        <p:cTn id="31" dur="1" fill="hold">
                                          <p:stCondLst>
                                            <p:cond delay="499"/>
                                          </p:stCondLst>
                                        </p:cTn>
                                        <p:tgtEl>
                                          <p:spTgt spid="47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
                                  <p:stCondLst>
                                    <p:cond delay="0"/>
                                  </p:stCondLst>
                                  <p:childTnLst>
                                    <p:set>
                                      <p:cBhvr>
                                        <p:cTn id="35" dur="1" fill="hold">
                                          <p:stCondLst>
                                            <p:cond delay="499"/>
                                          </p:stCondLst>
                                        </p:cTn>
                                        <p:tgtEl>
                                          <p:spTgt spid="4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1">
                                  <p:stCondLst>
                                    <p:cond delay="0"/>
                                  </p:stCondLst>
                                  <p:childTnLst>
                                    <p:set>
                                      <p:cBhvr>
                                        <p:cTn id="39" dur="1" fill="hold">
                                          <p:stCondLst>
                                            <p:cond delay="499"/>
                                          </p:stCondLst>
                                        </p:cTn>
                                        <p:tgtEl>
                                          <p:spTgt spid="48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499"/>
                                          </p:stCondLst>
                                        </p:cTn>
                                        <p:tgtEl>
                                          <p:spTgt spid="48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499"/>
                                          </p:stCondLst>
                                        </p:cTn>
                                        <p:tgtEl>
                                          <p:spTgt spid="4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499"/>
                                          </p:stCondLst>
                                        </p:cTn>
                                        <p:tgtEl>
                                          <p:spTgt spid="48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499"/>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Num" idx="24"/>
          </p:nvPr>
        </p:nvSpPr>
        <p:spPr>
          <a:xfrm>
            <a:off x="3864600" y="638136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23953CB6-C724-4D7B-A8A9-B7553109B67D}"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11" name="mmprod_feedback_7000"/>
          <p:cNvSpPr/>
          <p:nvPr/>
        </p:nvSpPr>
        <p:spPr>
          <a:xfrm>
            <a:off x="1517760" y="32000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 Devam etmek için tıklayınız</a:t>
            </a:r>
            <a:endParaRPr b="0" lang="en-US" sz="1500" spc="-1" strike="noStrike">
              <a:latin typeface="Arial"/>
            </a:endParaRPr>
          </a:p>
        </p:txBody>
      </p:sp>
      <p:sp>
        <p:nvSpPr>
          <p:cNvPr id="512" name="mmprod_feedback_7002"/>
          <p:cNvSpPr/>
          <p:nvPr/>
        </p:nvSpPr>
        <p:spPr>
          <a:xfrm>
            <a:off x="4718160" y="32000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 Devam etmek için tıklayınız</a:t>
            </a:r>
            <a:endParaRPr b="0" lang="en-US" sz="1500" spc="-1" strike="noStrike">
              <a:latin typeface="Arial"/>
            </a:endParaRPr>
          </a:p>
        </p:txBody>
      </p:sp>
      <p:sp>
        <p:nvSpPr>
          <p:cNvPr id="513" name="mmprod_feedback_7009"/>
          <p:cNvSpPr/>
          <p:nvPr/>
        </p:nvSpPr>
        <p:spPr>
          <a:xfrm>
            <a:off x="2797920" y="38080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cevapladınız</a:t>
            </a:r>
            <a:endParaRPr b="0" lang="en-US" sz="1500" spc="-1" strike="noStrike">
              <a:latin typeface="Arial"/>
            </a:endParaRPr>
          </a:p>
        </p:txBody>
      </p:sp>
      <p:sp>
        <p:nvSpPr>
          <p:cNvPr id="514" name="mmprod_feedback_7006"/>
          <p:cNvSpPr/>
          <p:nvPr/>
        </p:nvSpPr>
        <p:spPr>
          <a:xfrm>
            <a:off x="2797920" y="354744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Cevabınız:</a:t>
            </a:r>
            <a:endParaRPr b="0" lang="en-US" sz="1500" spc="-1" strike="noStrike">
              <a:latin typeface="Arial"/>
            </a:endParaRPr>
          </a:p>
        </p:txBody>
      </p:sp>
      <p:sp>
        <p:nvSpPr>
          <p:cNvPr id="515" name="mmprod_feedback_7010"/>
          <p:cNvSpPr/>
          <p:nvPr/>
        </p:nvSpPr>
        <p:spPr>
          <a:xfrm>
            <a:off x="2797920" y="40687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Doğru cevap:</a:t>
            </a:r>
            <a:endParaRPr b="0" lang="en-US" sz="1500" spc="-1" strike="noStrike">
              <a:latin typeface="Arial"/>
            </a:endParaRPr>
          </a:p>
        </p:txBody>
      </p:sp>
      <p:sp>
        <p:nvSpPr>
          <p:cNvPr id="516" name="mmprod_feedback_7011"/>
          <p:cNvSpPr/>
          <p:nvPr/>
        </p:nvSpPr>
        <p:spPr>
          <a:xfrm>
            <a:off x="2797920" y="38080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cevapladınız</a:t>
            </a:r>
            <a:endParaRPr b="0" lang="en-US" sz="1500" spc="-1" strike="noStrike">
              <a:latin typeface="Arial"/>
            </a:endParaRPr>
          </a:p>
        </p:txBody>
      </p:sp>
      <p:sp>
        <p:nvSpPr>
          <p:cNvPr id="517" name="mmprod_feedback_7007"/>
          <p:cNvSpPr/>
          <p:nvPr/>
        </p:nvSpPr>
        <p:spPr>
          <a:xfrm>
            <a:off x="2925720" y="406404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Devam etmeden önce bu soruyu cevaplamalısınız</a:t>
            </a:r>
            <a:endParaRPr b="0" lang="en-US" sz="1500" spc="-1" strike="noStrike">
              <a:latin typeface="Arial"/>
            </a:endParaRPr>
          </a:p>
        </p:txBody>
      </p:sp>
      <p:grpSp>
        <p:nvGrpSpPr>
          <p:cNvPr id="518" name="mmprod_Button104"/>
          <p:cNvGrpSpPr/>
          <p:nvPr/>
        </p:nvGrpSpPr>
        <p:grpSpPr>
          <a:xfrm>
            <a:off x="5767200" y="4103280"/>
            <a:ext cx="870480" cy="312120"/>
            <a:chOff x="5767200" y="4103280"/>
            <a:chExt cx="870480" cy="312120"/>
          </a:xfrm>
        </p:grpSpPr>
        <p:sp>
          <p:nvSpPr>
            <p:cNvPr id="519" name="mmprod_ButtonShape104"/>
            <p:cNvSpPr/>
            <p:nvPr/>
          </p:nvSpPr>
          <p:spPr>
            <a:xfrm>
              <a:off x="5767200" y="410328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Gönder</a:t>
              </a:r>
              <a:endParaRPr b="0" lang="en-US" sz="1400" spc="-1" strike="noStrike">
                <a:latin typeface="Arial"/>
              </a:endParaRPr>
            </a:p>
          </p:txBody>
        </p:sp>
        <p:sp>
          <p:nvSpPr>
            <p:cNvPr id="520" name="mmprod_ButtonText105"/>
            <p:cNvSpPr/>
            <p:nvPr/>
          </p:nvSpPr>
          <p:spPr>
            <a:xfrm>
              <a:off x="5792400" y="41288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Tamam</a:t>
              </a:r>
              <a:endParaRPr b="0" lang="en-US" sz="1400" spc="-1" strike="noStrike">
                <a:latin typeface="Arial"/>
              </a:endParaRPr>
            </a:p>
          </p:txBody>
        </p:sp>
      </p:grpSp>
      <p:grpSp>
        <p:nvGrpSpPr>
          <p:cNvPr id="521" name="mmprod_Button106"/>
          <p:cNvGrpSpPr/>
          <p:nvPr/>
        </p:nvGrpSpPr>
        <p:grpSpPr>
          <a:xfrm>
            <a:off x="6727320" y="4103280"/>
            <a:ext cx="870480" cy="312120"/>
            <a:chOff x="6727320" y="4103280"/>
            <a:chExt cx="870480" cy="312120"/>
          </a:xfrm>
        </p:grpSpPr>
        <p:sp>
          <p:nvSpPr>
            <p:cNvPr id="522" name="mmprod_ButtonShape106"/>
            <p:cNvSpPr/>
            <p:nvPr/>
          </p:nvSpPr>
          <p:spPr>
            <a:xfrm>
              <a:off x="6727320" y="410328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Temizle</a:t>
              </a:r>
              <a:endParaRPr b="0" lang="en-US" sz="1400" spc="-1" strike="noStrike">
                <a:latin typeface="Arial"/>
              </a:endParaRPr>
            </a:p>
          </p:txBody>
        </p:sp>
        <p:sp>
          <p:nvSpPr>
            <p:cNvPr id="523" name="mmprod_ButtonText107"/>
            <p:cNvSpPr/>
            <p:nvPr/>
          </p:nvSpPr>
          <p:spPr>
            <a:xfrm>
              <a:off x="6752520" y="412884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Temizle</a:t>
              </a:r>
              <a:endParaRPr b="0" lang="en-US" sz="1400" spc="-1" strike="noStrike">
                <a:latin typeface="Arial"/>
              </a:endParaRPr>
            </a:p>
          </p:txBody>
        </p:sp>
      </p:grpSp>
      <p:sp>
        <p:nvSpPr>
          <p:cNvPr id="524" name="Başlık 1"/>
          <p:cNvSpPr/>
          <p:nvPr/>
        </p:nvSpPr>
        <p:spPr>
          <a:xfrm>
            <a:off x="0" y="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S2. Java programlama dili hangi dilin gramer yapısını kullanır?</a:t>
            </a:r>
            <a:endParaRPr b="0" lang="en-US" sz="2000" spc="-1" strike="noStrike">
              <a:latin typeface="Arial"/>
            </a:endParaRPr>
          </a:p>
        </p:txBody>
      </p:sp>
      <p:sp>
        <p:nvSpPr>
          <p:cNvPr id="525" name="PlaceHolder 2"/>
          <p:cNvSpPr>
            <a:spLocks noGrp="1"/>
          </p:cNvSpPr>
          <p:nvPr>
            <p:ph type="title"/>
          </p:nvPr>
        </p:nvSpPr>
        <p:spPr>
          <a:xfrm>
            <a:off x="1426320" y="516204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grpSp>
        <p:nvGrpSpPr>
          <p:cNvPr id="526" name="mmprod_answer10163"/>
          <p:cNvGrpSpPr/>
          <p:nvPr/>
        </p:nvGrpSpPr>
        <p:grpSpPr>
          <a:xfrm>
            <a:off x="1337400" y="987120"/>
            <a:ext cx="4489920" cy="273600"/>
            <a:chOff x="1337400" y="987120"/>
            <a:chExt cx="4489920" cy="273600"/>
          </a:xfrm>
        </p:grpSpPr>
        <p:sp>
          <p:nvSpPr>
            <p:cNvPr id="527" name="mmprod_s2_1041"/>
            <p:cNvSpPr/>
            <p:nvPr/>
          </p:nvSpPr>
          <p:spPr>
            <a:xfrm>
              <a:off x="1667520" y="98712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A) </a:t>
              </a:r>
              <a:endParaRPr b="0" lang="en-US" sz="1800" spc="-1" strike="noStrike">
                <a:latin typeface="Arial"/>
              </a:endParaRPr>
            </a:p>
          </p:txBody>
        </p:sp>
        <p:sp>
          <p:nvSpPr>
            <p:cNvPr id="528" name="mmprod_s1_1021"/>
            <p:cNvSpPr/>
            <p:nvPr/>
          </p:nvSpPr>
          <p:spPr>
            <a:xfrm>
              <a:off x="2023200" y="98712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Pascal</a:t>
              </a:r>
              <a:endParaRPr b="0" lang="en-US" sz="1800" spc="-1" strike="noStrike">
                <a:latin typeface="Arial"/>
              </a:endParaRPr>
            </a:p>
          </p:txBody>
        </p:sp>
        <p:pic>
          <p:nvPicPr>
            <p:cNvPr id="529" name="mmprod_answer_input10163" descr=""/>
            <p:cNvPicPr/>
            <p:nvPr/>
          </p:nvPicPr>
          <p:blipFill>
            <a:blip r:embed="rId1"/>
            <a:stretch/>
          </p:blipFill>
          <p:spPr>
            <a:xfrm>
              <a:off x="1337400" y="1022040"/>
              <a:ext cx="204840" cy="203760"/>
            </a:xfrm>
            <a:prstGeom prst="rect">
              <a:avLst/>
            </a:prstGeom>
            <a:ln w="0">
              <a:noFill/>
            </a:ln>
          </p:spPr>
        </p:pic>
      </p:grpSp>
      <p:grpSp>
        <p:nvGrpSpPr>
          <p:cNvPr id="530" name="mmprod_answer10165"/>
          <p:cNvGrpSpPr/>
          <p:nvPr/>
        </p:nvGrpSpPr>
        <p:grpSpPr>
          <a:xfrm>
            <a:off x="1337400" y="1434240"/>
            <a:ext cx="4489920" cy="273600"/>
            <a:chOff x="1337400" y="1434240"/>
            <a:chExt cx="4489920" cy="273600"/>
          </a:xfrm>
        </p:grpSpPr>
        <p:sp>
          <p:nvSpPr>
            <p:cNvPr id="531" name="mmprod_s2_1042"/>
            <p:cNvSpPr/>
            <p:nvPr/>
          </p:nvSpPr>
          <p:spPr>
            <a:xfrm>
              <a:off x="1667520" y="143424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B) </a:t>
              </a:r>
              <a:endParaRPr b="0" lang="en-US" sz="1800" spc="-1" strike="noStrike">
                <a:latin typeface="Arial"/>
              </a:endParaRPr>
            </a:p>
          </p:txBody>
        </p:sp>
        <p:sp>
          <p:nvSpPr>
            <p:cNvPr id="532" name="mmprod_s1_1022"/>
            <p:cNvSpPr/>
            <p:nvPr/>
          </p:nvSpPr>
          <p:spPr>
            <a:xfrm>
              <a:off x="2010240" y="143424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C</a:t>
              </a:r>
              <a:endParaRPr b="0" lang="en-US" sz="1800" spc="-1" strike="noStrike">
                <a:latin typeface="Arial"/>
              </a:endParaRPr>
            </a:p>
          </p:txBody>
        </p:sp>
        <p:pic>
          <p:nvPicPr>
            <p:cNvPr id="533" name="mmprod_answer_input10165" descr=""/>
            <p:cNvPicPr/>
            <p:nvPr/>
          </p:nvPicPr>
          <p:blipFill>
            <a:blip r:embed="rId2"/>
            <a:stretch/>
          </p:blipFill>
          <p:spPr>
            <a:xfrm>
              <a:off x="1337400" y="1469160"/>
              <a:ext cx="204840" cy="203760"/>
            </a:xfrm>
            <a:prstGeom prst="rect">
              <a:avLst/>
            </a:prstGeom>
            <a:ln w="0">
              <a:noFill/>
            </a:ln>
          </p:spPr>
        </p:pic>
      </p:grpSp>
      <p:grpSp>
        <p:nvGrpSpPr>
          <p:cNvPr id="534" name="mmprod_answer10167"/>
          <p:cNvGrpSpPr/>
          <p:nvPr/>
        </p:nvGrpSpPr>
        <p:grpSpPr>
          <a:xfrm>
            <a:off x="1337400" y="1881360"/>
            <a:ext cx="4489920" cy="273600"/>
            <a:chOff x="1337400" y="1881360"/>
            <a:chExt cx="4489920" cy="273600"/>
          </a:xfrm>
        </p:grpSpPr>
        <p:sp>
          <p:nvSpPr>
            <p:cNvPr id="535" name="mmprod_s2_1043"/>
            <p:cNvSpPr/>
            <p:nvPr/>
          </p:nvSpPr>
          <p:spPr>
            <a:xfrm>
              <a:off x="1667520" y="188136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C) </a:t>
              </a:r>
              <a:endParaRPr b="0" lang="en-US" sz="1800" spc="-1" strike="noStrike">
                <a:latin typeface="Arial"/>
              </a:endParaRPr>
            </a:p>
          </p:txBody>
        </p:sp>
        <p:sp>
          <p:nvSpPr>
            <p:cNvPr id="536" name="mmprod_s1_1023"/>
            <p:cNvSpPr/>
            <p:nvPr/>
          </p:nvSpPr>
          <p:spPr>
            <a:xfrm>
              <a:off x="2023200" y="18813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Basic</a:t>
              </a:r>
              <a:endParaRPr b="0" lang="en-US" sz="1800" spc="-1" strike="noStrike">
                <a:latin typeface="Arial"/>
              </a:endParaRPr>
            </a:p>
          </p:txBody>
        </p:sp>
        <p:pic>
          <p:nvPicPr>
            <p:cNvPr id="537" name="mmprod_answer_input10167" descr=""/>
            <p:cNvPicPr/>
            <p:nvPr/>
          </p:nvPicPr>
          <p:blipFill>
            <a:blip r:embed="rId3"/>
            <a:stretch/>
          </p:blipFill>
          <p:spPr>
            <a:xfrm>
              <a:off x="1337400" y="1915920"/>
              <a:ext cx="204840" cy="203760"/>
            </a:xfrm>
            <a:prstGeom prst="rect">
              <a:avLst/>
            </a:prstGeom>
            <a:ln w="0">
              <a:noFill/>
            </a:ln>
          </p:spPr>
        </p:pic>
      </p:grpSp>
      <p:grpSp>
        <p:nvGrpSpPr>
          <p:cNvPr id="538" name="mmprod_answer10169"/>
          <p:cNvGrpSpPr/>
          <p:nvPr/>
        </p:nvGrpSpPr>
        <p:grpSpPr>
          <a:xfrm>
            <a:off x="1337400" y="2328120"/>
            <a:ext cx="4489920" cy="273600"/>
            <a:chOff x="1337400" y="2328120"/>
            <a:chExt cx="4489920" cy="273600"/>
          </a:xfrm>
        </p:grpSpPr>
        <p:sp>
          <p:nvSpPr>
            <p:cNvPr id="539" name="mmprod_s2_1044"/>
            <p:cNvSpPr/>
            <p:nvPr/>
          </p:nvSpPr>
          <p:spPr>
            <a:xfrm>
              <a:off x="1667520" y="232812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D) </a:t>
              </a:r>
              <a:endParaRPr b="0" lang="en-US" sz="1800" spc="-1" strike="noStrike">
                <a:latin typeface="Arial"/>
              </a:endParaRPr>
            </a:p>
          </p:txBody>
        </p:sp>
        <p:sp>
          <p:nvSpPr>
            <p:cNvPr id="540" name="mmprod_s1_1024"/>
            <p:cNvSpPr/>
            <p:nvPr/>
          </p:nvSpPr>
          <p:spPr>
            <a:xfrm>
              <a:off x="2023200" y="232812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Türkçe</a:t>
              </a:r>
              <a:endParaRPr b="0" lang="en-US" sz="1800" spc="-1" strike="noStrike">
                <a:latin typeface="Arial"/>
              </a:endParaRPr>
            </a:p>
          </p:txBody>
        </p:sp>
        <p:pic>
          <p:nvPicPr>
            <p:cNvPr id="541" name="mmprod_answer_input10169" descr=""/>
            <p:cNvPicPr/>
            <p:nvPr/>
          </p:nvPicPr>
          <p:blipFill>
            <a:blip r:embed="rId4"/>
            <a:stretch/>
          </p:blipFill>
          <p:spPr>
            <a:xfrm>
              <a:off x="1337400" y="236304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1">
                                  <p:stCondLst>
                                    <p:cond delay="0"/>
                                  </p:stCondLst>
                                  <p:childTnLst>
                                    <p:set>
                                      <p:cBhvr>
                                        <p:cTn id="61" dur="1" fill="hold">
                                          <p:stCondLst>
                                            <p:cond delay="499"/>
                                          </p:stCondLst>
                                        </p:cTn>
                                        <p:tgtEl>
                                          <p:spTgt spid="5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499"/>
                                          </p:stCondLst>
                                        </p:cTn>
                                        <p:tgtEl>
                                          <p:spTgt spid="5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499"/>
                                          </p:stCondLst>
                                        </p:cTn>
                                        <p:tgtEl>
                                          <p:spTgt spid="5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499"/>
                                          </p:stCondLst>
                                        </p:cTn>
                                        <p:tgtEl>
                                          <p:spTgt spid="51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
                                  <p:stCondLst>
                                    <p:cond delay="0"/>
                                  </p:stCondLst>
                                  <p:childTnLst>
                                    <p:set>
                                      <p:cBhvr>
                                        <p:cTn id="77" dur="1" fill="hold">
                                          <p:stCondLst>
                                            <p:cond delay="499"/>
                                          </p:stCondLst>
                                        </p:cTn>
                                        <p:tgtEl>
                                          <p:spTgt spid="51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
                                  <p:stCondLst>
                                    <p:cond delay="0"/>
                                  </p:stCondLst>
                                  <p:childTnLst>
                                    <p:set>
                                      <p:cBhvr>
                                        <p:cTn id="81" dur="1" fill="hold">
                                          <p:stCondLst>
                                            <p:cond delay="499"/>
                                          </p:stCondLst>
                                        </p:cTn>
                                        <p:tgtEl>
                                          <p:spTgt spid="51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499"/>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Num" idx="25"/>
          </p:nvPr>
        </p:nvSpPr>
        <p:spPr>
          <a:xfrm>
            <a:off x="3828600" y="631044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306E453F-D6E7-4F0B-BDEA-035F1999866E}"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43" name="mmprod_feedback_7000"/>
          <p:cNvSpPr/>
          <p:nvPr/>
        </p:nvSpPr>
        <p:spPr>
          <a:xfrm>
            <a:off x="1481400" y="31291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 Devam etmek için tıklayınız</a:t>
            </a:r>
            <a:endParaRPr b="0" lang="en-US" sz="1500" spc="-1" strike="noStrike">
              <a:latin typeface="Arial"/>
            </a:endParaRPr>
          </a:p>
        </p:txBody>
      </p:sp>
      <p:sp>
        <p:nvSpPr>
          <p:cNvPr id="544" name="mmprod_feedback_7002"/>
          <p:cNvSpPr/>
          <p:nvPr/>
        </p:nvSpPr>
        <p:spPr>
          <a:xfrm>
            <a:off x="4681800" y="31291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 Devam etmek için tıklayınız</a:t>
            </a:r>
            <a:endParaRPr b="0" lang="en-US" sz="1500" spc="-1" strike="noStrike">
              <a:latin typeface="Arial"/>
            </a:endParaRPr>
          </a:p>
        </p:txBody>
      </p:sp>
      <p:sp>
        <p:nvSpPr>
          <p:cNvPr id="545" name="mmprod_feedback_7009"/>
          <p:cNvSpPr/>
          <p:nvPr/>
        </p:nvSpPr>
        <p:spPr>
          <a:xfrm>
            <a:off x="2761560" y="37371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cevapladınız</a:t>
            </a:r>
            <a:endParaRPr b="0" lang="en-US" sz="1500" spc="-1" strike="noStrike">
              <a:latin typeface="Arial"/>
            </a:endParaRPr>
          </a:p>
        </p:txBody>
      </p:sp>
      <p:sp>
        <p:nvSpPr>
          <p:cNvPr id="546" name="mmprod_feedback_7006"/>
          <p:cNvSpPr/>
          <p:nvPr/>
        </p:nvSpPr>
        <p:spPr>
          <a:xfrm>
            <a:off x="2761560" y="347652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Cevabınız:</a:t>
            </a:r>
            <a:endParaRPr b="0" lang="en-US" sz="1500" spc="-1" strike="noStrike">
              <a:latin typeface="Arial"/>
            </a:endParaRPr>
          </a:p>
        </p:txBody>
      </p:sp>
      <p:sp>
        <p:nvSpPr>
          <p:cNvPr id="547" name="mmprod_feedback_7010"/>
          <p:cNvSpPr/>
          <p:nvPr/>
        </p:nvSpPr>
        <p:spPr>
          <a:xfrm>
            <a:off x="2761560" y="399780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Doğru cevap:</a:t>
            </a:r>
            <a:endParaRPr b="0" lang="en-US" sz="1500" spc="-1" strike="noStrike">
              <a:latin typeface="Arial"/>
            </a:endParaRPr>
          </a:p>
        </p:txBody>
      </p:sp>
      <p:sp>
        <p:nvSpPr>
          <p:cNvPr id="548" name="mmprod_feedback_7011"/>
          <p:cNvSpPr/>
          <p:nvPr/>
        </p:nvSpPr>
        <p:spPr>
          <a:xfrm>
            <a:off x="2761560" y="37371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cevapladınız</a:t>
            </a:r>
            <a:endParaRPr b="0" lang="en-US" sz="1500" spc="-1" strike="noStrike">
              <a:latin typeface="Arial"/>
            </a:endParaRPr>
          </a:p>
        </p:txBody>
      </p:sp>
      <p:sp>
        <p:nvSpPr>
          <p:cNvPr id="549" name="mmprod_feedback_7007"/>
          <p:cNvSpPr/>
          <p:nvPr/>
        </p:nvSpPr>
        <p:spPr>
          <a:xfrm>
            <a:off x="2889720" y="39931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Devam etmeden önce bu soruyu cevaplamalısınız</a:t>
            </a:r>
            <a:endParaRPr b="0" lang="en-US" sz="1500" spc="-1" strike="noStrike">
              <a:latin typeface="Arial"/>
            </a:endParaRPr>
          </a:p>
        </p:txBody>
      </p:sp>
      <p:grpSp>
        <p:nvGrpSpPr>
          <p:cNvPr id="550" name="mmprod_Button104"/>
          <p:cNvGrpSpPr/>
          <p:nvPr/>
        </p:nvGrpSpPr>
        <p:grpSpPr>
          <a:xfrm>
            <a:off x="5730840" y="4032360"/>
            <a:ext cx="870480" cy="312120"/>
            <a:chOff x="5730840" y="4032360"/>
            <a:chExt cx="870480" cy="312120"/>
          </a:xfrm>
        </p:grpSpPr>
        <p:sp>
          <p:nvSpPr>
            <p:cNvPr id="551" name="mmprod_ButtonShape104"/>
            <p:cNvSpPr/>
            <p:nvPr/>
          </p:nvSpPr>
          <p:spPr>
            <a:xfrm>
              <a:off x="5730840" y="403236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Gönder</a:t>
              </a:r>
              <a:endParaRPr b="0" lang="en-US" sz="1400" spc="-1" strike="noStrike">
                <a:latin typeface="Arial"/>
              </a:endParaRPr>
            </a:p>
          </p:txBody>
        </p:sp>
        <p:sp>
          <p:nvSpPr>
            <p:cNvPr id="552" name="mmprod_ButtonText105"/>
            <p:cNvSpPr/>
            <p:nvPr/>
          </p:nvSpPr>
          <p:spPr>
            <a:xfrm>
              <a:off x="5756400" y="40579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Tamam</a:t>
              </a:r>
              <a:endParaRPr b="0" lang="en-US" sz="1400" spc="-1" strike="noStrike">
                <a:latin typeface="Arial"/>
              </a:endParaRPr>
            </a:p>
          </p:txBody>
        </p:sp>
      </p:grpSp>
      <p:grpSp>
        <p:nvGrpSpPr>
          <p:cNvPr id="553" name="mmprod_Button106"/>
          <p:cNvGrpSpPr/>
          <p:nvPr/>
        </p:nvGrpSpPr>
        <p:grpSpPr>
          <a:xfrm>
            <a:off x="6690960" y="4032360"/>
            <a:ext cx="870480" cy="312120"/>
            <a:chOff x="6690960" y="4032360"/>
            <a:chExt cx="870480" cy="312120"/>
          </a:xfrm>
        </p:grpSpPr>
        <p:sp>
          <p:nvSpPr>
            <p:cNvPr id="554" name="mmprod_ButtonShape106"/>
            <p:cNvSpPr/>
            <p:nvPr/>
          </p:nvSpPr>
          <p:spPr>
            <a:xfrm>
              <a:off x="6690960" y="403236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Temizle</a:t>
              </a:r>
              <a:endParaRPr b="0" lang="en-US" sz="1400" spc="-1" strike="noStrike">
                <a:latin typeface="Arial"/>
              </a:endParaRPr>
            </a:p>
          </p:txBody>
        </p:sp>
        <p:sp>
          <p:nvSpPr>
            <p:cNvPr id="555" name="mmprod_ButtonText107"/>
            <p:cNvSpPr/>
            <p:nvPr/>
          </p:nvSpPr>
          <p:spPr>
            <a:xfrm>
              <a:off x="6716520" y="40579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Temizle</a:t>
              </a:r>
              <a:endParaRPr b="0" lang="en-US" sz="1400" spc="-1" strike="noStrike">
                <a:latin typeface="Arial"/>
              </a:endParaRPr>
            </a:p>
          </p:txBody>
        </p:sp>
      </p:grpSp>
      <p:sp>
        <p:nvSpPr>
          <p:cNvPr id="556" name="Başlık 1"/>
          <p:cNvSpPr/>
          <p:nvPr/>
        </p:nvSpPr>
        <p:spPr>
          <a:xfrm>
            <a:off x="0" y="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S3. Aşağıdakilerden hangisi bir Java editörü </a:t>
            </a:r>
            <a:r>
              <a:rPr b="1" lang="tr-TR" sz="2000" spc="-1" strike="noStrike">
                <a:solidFill>
                  <a:srgbClr val="ff0000"/>
                </a:solidFill>
                <a:latin typeface="Times New Roman"/>
                <a:ea typeface="DejaVu Sans"/>
              </a:rPr>
              <a:t>olamaz?</a:t>
            </a:r>
            <a:endParaRPr b="0" lang="en-US" sz="2000" spc="-1" strike="noStrike">
              <a:latin typeface="Arial"/>
            </a:endParaRPr>
          </a:p>
        </p:txBody>
      </p:sp>
      <p:sp>
        <p:nvSpPr>
          <p:cNvPr id="557" name="PlaceHolder 2"/>
          <p:cNvSpPr>
            <a:spLocks noGrp="1"/>
          </p:cNvSpPr>
          <p:nvPr>
            <p:ph type="title"/>
          </p:nvPr>
        </p:nvSpPr>
        <p:spPr>
          <a:xfrm>
            <a:off x="1389960" y="509112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grpSp>
        <p:nvGrpSpPr>
          <p:cNvPr id="558" name="mmprod_answer10175"/>
          <p:cNvGrpSpPr/>
          <p:nvPr/>
        </p:nvGrpSpPr>
        <p:grpSpPr>
          <a:xfrm>
            <a:off x="1301040" y="916200"/>
            <a:ext cx="4489920" cy="273600"/>
            <a:chOff x="1301040" y="916200"/>
            <a:chExt cx="4489920" cy="273600"/>
          </a:xfrm>
        </p:grpSpPr>
        <p:sp>
          <p:nvSpPr>
            <p:cNvPr id="559" name="mmprod_s2_1041"/>
            <p:cNvSpPr/>
            <p:nvPr/>
          </p:nvSpPr>
          <p:spPr>
            <a:xfrm>
              <a:off x="1631160" y="91620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A) </a:t>
              </a:r>
              <a:endParaRPr b="0" lang="en-US" sz="1800" spc="-1" strike="noStrike">
                <a:latin typeface="Arial"/>
              </a:endParaRPr>
            </a:p>
          </p:txBody>
        </p:sp>
        <p:sp>
          <p:nvSpPr>
            <p:cNvPr id="560" name="mmprod_s1_1021"/>
            <p:cNvSpPr/>
            <p:nvPr/>
          </p:nvSpPr>
          <p:spPr>
            <a:xfrm>
              <a:off x="1986840" y="91620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Eclipse</a:t>
              </a:r>
              <a:endParaRPr b="0" lang="en-US" sz="1800" spc="-1" strike="noStrike">
                <a:latin typeface="Arial"/>
              </a:endParaRPr>
            </a:p>
          </p:txBody>
        </p:sp>
        <p:pic>
          <p:nvPicPr>
            <p:cNvPr id="561" name="mmprod_answer_input10175" descr=""/>
            <p:cNvPicPr/>
            <p:nvPr/>
          </p:nvPicPr>
          <p:blipFill>
            <a:blip r:embed="rId1"/>
            <a:stretch/>
          </p:blipFill>
          <p:spPr>
            <a:xfrm>
              <a:off x="1301040" y="951120"/>
              <a:ext cx="204840" cy="203760"/>
            </a:xfrm>
            <a:prstGeom prst="rect">
              <a:avLst/>
            </a:prstGeom>
            <a:ln w="0">
              <a:noFill/>
            </a:ln>
          </p:spPr>
        </p:pic>
      </p:grpSp>
      <p:grpSp>
        <p:nvGrpSpPr>
          <p:cNvPr id="562" name="mmprod_answer10177"/>
          <p:cNvGrpSpPr/>
          <p:nvPr/>
        </p:nvGrpSpPr>
        <p:grpSpPr>
          <a:xfrm>
            <a:off x="1301040" y="1363320"/>
            <a:ext cx="4490280" cy="273600"/>
            <a:chOff x="1301040" y="1363320"/>
            <a:chExt cx="4490280" cy="273600"/>
          </a:xfrm>
        </p:grpSpPr>
        <p:sp>
          <p:nvSpPr>
            <p:cNvPr id="563" name="mmprod_s2_1042"/>
            <p:cNvSpPr/>
            <p:nvPr/>
          </p:nvSpPr>
          <p:spPr>
            <a:xfrm>
              <a:off x="1631160" y="136332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B) </a:t>
              </a:r>
              <a:endParaRPr b="0" lang="en-US" sz="1800" spc="-1" strike="noStrike">
                <a:latin typeface="Arial"/>
              </a:endParaRPr>
            </a:p>
          </p:txBody>
        </p:sp>
        <p:sp>
          <p:nvSpPr>
            <p:cNvPr id="564" name="mmprod_s1_1022"/>
            <p:cNvSpPr/>
            <p:nvPr/>
          </p:nvSpPr>
          <p:spPr>
            <a:xfrm>
              <a:off x="1974240" y="136332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NetBeans</a:t>
              </a:r>
              <a:endParaRPr b="0" lang="en-US" sz="1800" spc="-1" strike="noStrike">
                <a:latin typeface="Arial"/>
              </a:endParaRPr>
            </a:p>
          </p:txBody>
        </p:sp>
        <p:pic>
          <p:nvPicPr>
            <p:cNvPr id="565" name="mmprod_answer_input10177" descr=""/>
            <p:cNvPicPr/>
            <p:nvPr/>
          </p:nvPicPr>
          <p:blipFill>
            <a:blip r:embed="rId2"/>
            <a:stretch/>
          </p:blipFill>
          <p:spPr>
            <a:xfrm>
              <a:off x="1301040" y="1398240"/>
              <a:ext cx="204840" cy="203760"/>
            </a:xfrm>
            <a:prstGeom prst="rect">
              <a:avLst/>
            </a:prstGeom>
            <a:ln w="0">
              <a:noFill/>
            </a:ln>
          </p:spPr>
        </p:pic>
      </p:grpSp>
      <p:grpSp>
        <p:nvGrpSpPr>
          <p:cNvPr id="566" name="mmprod_answer10179"/>
          <p:cNvGrpSpPr/>
          <p:nvPr/>
        </p:nvGrpSpPr>
        <p:grpSpPr>
          <a:xfrm>
            <a:off x="1301040" y="1810440"/>
            <a:ext cx="4489920" cy="273600"/>
            <a:chOff x="1301040" y="1810440"/>
            <a:chExt cx="4489920" cy="273600"/>
          </a:xfrm>
        </p:grpSpPr>
        <p:sp>
          <p:nvSpPr>
            <p:cNvPr id="567" name="mmprod_s2_1043"/>
            <p:cNvSpPr/>
            <p:nvPr/>
          </p:nvSpPr>
          <p:spPr>
            <a:xfrm>
              <a:off x="1631160" y="181044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C) </a:t>
              </a:r>
              <a:endParaRPr b="0" lang="en-US" sz="1800" spc="-1" strike="noStrike">
                <a:latin typeface="Arial"/>
              </a:endParaRPr>
            </a:p>
          </p:txBody>
        </p:sp>
        <p:sp>
          <p:nvSpPr>
            <p:cNvPr id="568" name="mmprod_s1_1023"/>
            <p:cNvSpPr/>
            <p:nvPr/>
          </p:nvSpPr>
          <p:spPr>
            <a:xfrm>
              <a:off x="1986840" y="181044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Notdefteri</a:t>
              </a:r>
              <a:endParaRPr b="0" lang="en-US" sz="1800" spc="-1" strike="noStrike">
                <a:latin typeface="Arial"/>
              </a:endParaRPr>
            </a:p>
          </p:txBody>
        </p:sp>
        <p:pic>
          <p:nvPicPr>
            <p:cNvPr id="569" name="mmprod_answer_input10179" descr=""/>
            <p:cNvPicPr/>
            <p:nvPr/>
          </p:nvPicPr>
          <p:blipFill>
            <a:blip r:embed="rId3"/>
            <a:stretch/>
          </p:blipFill>
          <p:spPr>
            <a:xfrm>
              <a:off x="1301040" y="1845360"/>
              <a:ext cx="204840" cy="203760"/>
            </a:xfrm>
            <a:prstGeom prst="rect">
              <a:avLst/>
            </a:prstGeom>
            <a:ln w="0">
              <a:noFill/>
            </a:ln>
          </p:spPr>
        </p:pic>
      </p:grpSp>
      <p:grpSp>
        <p:nvGrpSpPr>
          <p:cNvPr id="570" name="mmprod_answer10181"/>
          <p:cNvGrpSpPr/>
          <p:nvPr/>
        </p:nvGrpSpPr>
        <p:grpSpPr>
          <a:xfrm>
            <a:off x="1301040" y="2257200"/>
            <a:ext cx="4489920" cy="273600"/>
            <a:chOff x="1301040" y="2257200"/>
            <a:chExt cx="4489920" cy="273600"/>
          </a:xfrm>
        </p:grpSpPr>
        <p:sp>
          <p:nvSpPr>
            <p:cNvPr id="571" name="mmprod_s2_1044"/>
            <p:cNvSpPr/>
            <p:nvPr/>
          </p:nvSpPr>
          <p:spPr>
            <a:xfrm>
              <a:off x="1631160" y="225720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D) </a:t>
              </a:r>
              <a:endParaRPr b="0" lang="en-US" sz="1800" spc="-1" strike="noStrike">
                <a:latin typeface="Arial"/>
              </a:endParaRPr>
            </a:p>
          </p:txBody>
        </p:sp>
        <p:sp>
          <p:nvSpPr>
            <p:cNvPr id="572" name="mmprod_s1_1024"/>
            <p:cNvSpPr/>
            <p:nvPr/>
          </p:nvSpPr>
          <p:spPr>
            <a:xfrm>
              <a:off x="1986840" y="225720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Paint</a:t>
              </a:r>
              <a:endParaRPr b="0" lang="en-US" sz="1800" spc="-1" strike="noStrike">
                <a:latin typeface="Arial"/>
              </a:endParaRPr>
            </a:p>
          </p:txBody>
        </p:sp>
        <p:pic>
          <p:nvPicPr>
            <p:cNvPr id="573" name="mmprod_answer_input10181" descr=""/>
            <p:cNvPicPr/>
            <p:nvPr/>
          </p:nvPicPr>
          <p:blipFill>
            <a:blip r:embed="rId4"/>
            <a:stretch/>
          </p:blipFill>
          <p:spPr>
            <a:xfrm>
              <a:off x="1301040" y="229212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1">
                                  <p:stCondLst>
                                    <p:cond delay="0"/>
                                  </p:stCondLst>
                                  <p:childTnLst>
                                    <p:set>
                                      <p:cBhvr>
                                        <p:cTn id="91" dur="1" fill="hold">
                                          <p:stCondLst>
                                            <p:cond delay="499"/>
                                          </p:stCondLst>
                                        </p:cTn>
                                        <p:tgtEl>
                                          <p:spTgt spid="54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
                                  <p:stCondLst>
                                    <p:cond delay="0"/>
                                  </p:stCondLst>
                                  <p:childTnLst>
                                    <p:set>
                                      <p:cBhvr>
                                        <p:cTn id="95" dur="1" fill="hold">
                                          <p:stCondLst>
                                            <p:cond delay="499"/>
                                          </p:stCondLst>
                                        </p:cTn>
                                        <p:tgtEl>
                                          <p:spTgt spid="54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499"/>
                                          </p:stCondLst>
                                        </p:cTn>
                                        <p:tgtEl>
                                          <p:spTgt spid="54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499"/>
                                          </p:stCondLst>
                                        </p:cTn>
                                        <p:tgtEl>
                                          <p:spTgt spid="5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499"/>
                                          </p:stCondLst>
                                        </p:cTn>
                                        <p:tgtEl>
                                          <p:spTgt spid="54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499"/>
                                          </p:stCondLst>
                                        </p:cTn>
                                        <p:tgtEl>
                                          <p:spTgt spid="54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
                                  <p:stCondLst>
                                    <p:cond delay="0"/>
                                  </p:stCondLst>
                                  <p:childTnLst>
                                    <p:set>
                                      <p:cBhvr>
                                        <p:cTn id="115" dur="1" fill="hold">
                                          <p:stCondLst>
                                            <p:cond delay="499"/>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Num" idx="26"/>
          </p:nvPr>
        </p:nvSpPr>
        <p:spPr>
          <a:xfrm>
            <a:off x="3788640" y="626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AF03C878-70B6-420A-9B71-D66F55815049}"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575" name="mmprod_feedback_7000"/>
          <p:cNvSpPr/>
          <p:nvPr/>
        </p:nvSpPr>
        <p:spPr>
          <a:xfrm>
            <a:off x="1441800" y="30805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 Devam etmek için tıklayınız</a:t>
            </a:r>
            <a:endParaRPr b="0" lang="en-US" sz="1500" spc="-1" strike="noStrike">
              <a:latin typeface="Arial"/>
            </a:endParaRPr>
          </a:p>
        </p:txBody>
      </p:sp>
      <p:sp>
        <p:nvSpPr>
          <p:cNvPr id="576" name="mmprod_feedback_7002"/>
          <p:cNvSpPr/>
          <p:nvPr/>
        </p:nvSpPr>
        <p:spPr>
          <a:xfrm>
            <a:off x="4642200" y="30805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 Devam etmek için tıklayınız</a:t>
            </a:r>
            <a:endParaRPr b="0" lang="en-US" sz="1500" spc="-1" strike="noStrike">
              <a:latin typeface="Arial"/>
            </a:endParaRPr>
          </a:p>
        </p:txBody>
      </p:sp>
      <p:sp>
        <p:nvSpPr>
          <p:cNvPr id="577" name="mmprod_feedback_7009"/>
          <p:cNvSpPr/>
          <p:nvPr/>
        </p:nvSpPr>
        <p:spPr>
          <a:xfrm>
            <a:off x="2721960" y="368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cevapladınız</a:t>
            </a:r>
            <a:endParaRPr b="0" lang="en-US" sz="1500" spc="-1" strike="noStrike">
              <a:latin typeface="Arial"/>
            </a:endParaRPr>
          </a:p>
        </p:txBody>
      </p:sp>
      <p:sp>
        <p:nvSpPr>
          <p:cNvPr id="578" name="mmprod_feedback_7006"/>
          <p:cNvSpPr/>
          <p:nvPr/>
        </p:nvSpPr>
        <p:spPr>
          <a:xfrm>
            <a:off x="2721960" y="342828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Cevabınız:</a:t>
            </a:r>
            <a:endParaRPr b="0" lang="en-US" sz="1500" spc="-1" strike="noStrike">
              <a:latin typeface="Arial"/>
            </a:endParaRPr>
          </a:p>
        </p:txBody>
      </p:sp>
      <p:sp>
        <p:nvSpPr>
          <p:cNvPr id="579" name="mmprod_feedback_7010"/>
          <p:cNvSpPr/>
          <p:nvPr/>
        </p:nvSpPr>
        <p:spPr>
          <a:xfrm>
            <a:off x="2721960" y="394920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Doğru cevap:</a:t>
            </a:r>
            <a:endParaRPr b="0" lang="en-US" sz="1500" spc="-1" strike="noStrike">
              <a:latin typeface="Arial"/>
            </a:endParaRPr>
          </a:p>
        </p:txBody>
      </p:sp>
      <p:sp>
        <p:nvSpPr>
          <p:cNvPr id="580" name="mmprod_feedback_7011"/>
          <p:cNvSpPr/>
          <p:nvPr/>
        </p:nvSpPr>
        <p:spPr>
          <a:xfrm>
            <a:off x="2721960" y="36889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cevapladınız</a:t>
            </a:r>
            <a:endParaRPr b="0" lang="en-US" sz="1500" spc="-1" strike="noStrike">
              <a:latin typeface="Arial"/>
            </a:endParaRPr>
          </a:p>
        </p:txBody>
      </p:sp>
      <p:sp>
        <p:nvSpPr>
          <p:cNvPr id="581" name="mmprod_feedback_7007"/>
          <p:cNvSpPr/>
          <p:nvPr/>
        </p:nvSpPr>
        <p:spPr>
          <a:xfrm>
            <a:off x="2850120" y="39448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Devam etmeden önce bu soruyu cevaplamalısınız</a:t>
            </a:r>
            <a:endParaRPr b="0" lang="en-US" sz="1500" spc="-1" strike="noStrike">
              <a:latin typeface="Arial"/>
            </a:endParaRPr>
          </a:p>
        </p:txBody>
      </p:sp>
      <p:grpSp>
        <p:nvGrpSpPr>
          <p:cNvPr id="582" name="mmprod_Button104"/>
          <p:cNvGrpSpPr/>
          <p:nvPr/>
        </p:nvGrpSpPr>
        <p:grpSpPr>
          <a:xfrm>
            <a:off x="5691240" y="3984120"/>
            <a:ext cx="870480" cy="312120"/>
            <a:chOff x="5691240" y="3984120"/>
            <a:chExt cx="870480" cy="312120"/>
          </a:xfrm>
        </p:grpSpPr>
        <p:sp>
          <p:nvSpPr>
            <p:cNvPr id="583" name="mmprod_ButtonShape104"/>
            <p:cNvSpPr/>
            <p:nvPr/>
          </p:nvSpPr>
          <p:spPr>
            <a:xfrm>
              <a:off x="5691240" y="398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Gönder</a:t>
              </a:r>
              <a:endParaRPr b="0" lang="en-US" sz="1400" spc="-1" strike="noStrike">
                <a:latin typeface="Arial"/>
              </a:endParaRPr>
            </a:p>
          </p:txBody>
        </p:sp>
        <p:sp>
          <p:nvSpPr>
            <p:cNvPr id="584" name="mmprod_ButtonText105"/>
            <p:cNvSpPr/>
            <p:nvPr/>
          </p:nvSpPr>
          <p:spPr>
            <a:xfrm>
              <a:off x="5716440" y="400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Tamam</a:t>
              </a:r>
              <a:endParaRPr b="0" lang="en-US" sz="1400" spc="-1" strike="noStrike">
                <a:latin typeface="Arial"/>
              </a:endParaRPr>
            </a:p>
          </p:txBody>
        </p:sp>
      </p:grpSp>
      <p:grpSp>
        <p:nvGrpSpPr>
          <p:cNvPr id="585" name="mmprod_Button106"/>
          <p:cNvGrpSpPr/>
          <p:nvPr/>
        </p:nvGrpSpPr>
        <p:grpSpPr>
          <a:xfrm>
            <a:off x="6651360" y="3984120"/>
            <a:ext cx="870480" cy="312120"/>
            <a:chOff x="6651360" y="3984120"/>
            <a:chExt cx="870480" cy="312120"/>
          </a:xfrm>
        </p:grpSpPr>
        <p:sp>
          <p:nvSpPr>
            <p:cNvPr id="586" name="mmprod_ButtonShape106"/>
            <p:cNvSpPr/>
            <p:nvPr/>
          </p:nvSpPr>
          <p:spPr>
            <a:xfrm>
              <a:off x="6651360" y="39841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Temizle</a:t>
              </a:r>
              <a:endParaRPr b="0" lang="en-US" sz="1400" spc="-1" strike="noStrike">
                <a:latin typeface="Arial"/>
              </a:endParaRPr>
            </a:p>
          </p:txBody>
        </p:sp>
        <p:sp>
          <p:nvSpPr>
            <p:cNvPr id="587" name="mmprod_ButtonText107"/>
            <p:cNvSpPr/>
            <p:nvPr/>
          </p:nvSpPr>
          <p:spPr>
            <a:xfrm>
              <a:off x="6676560" y="400968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Temizle</a:t>
              </a:r>
              <a:endParaRPr b="0" lang="en-US" sz="1400" spc="-1" strike="noStrike">
                <a:latin typeface="Arial"/>
              </a:endParaRPr>
            </a:p>
          </p:txBody>
        </p:sp>
      </p:grpSp>
      <p:sp>
        <p:nvSpPr>
          <p:cNvPr id="588" name="Başlık 1"/>
          <p:cNvSpPr/>
          <p:nvPr/>
        </p:nvSpPr>
        <p:spPr>
          <a:xfrm>
            <a:off x="0" y="0"/>
            <a:ext cx="9143280" cy="619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S4. Java dili </a:t>
            </a:r>
            <a:r>
              <a:rPr b="1" lang="tr-TR" sz="2000" spc="-1" strike="noStrike">
                <a:solidFill>
                  <a:srgbClr val="ffffff"/>
                </a:solidFill>
                <a:latin typeface="Times New Roman"/>
                <a:ea typeface="DejaVu Sans"/>
              </a:rPr>
              <a:t>günümüzde</a:t>
            </a:r>
            <a:r>
              <a:rPr b="0" lang="tr-TR" sz="2000" spc="-1" strike="noStrike">
                <a:solidFill>
                  <a:srgbClr val="ffffff"/>
                </a:solidFill>
                <a:latin typeface="Times New Roman"/>
                <a:ea typeface="DejaVu Sans"/>
              </a:rPr>
              <a:t> hangi firma tarafından geliştirilmektedir?</a:t>
            </a:r>
            <a:endParaRPr b="0" lang="en-US" sz="2000" spc="-1" strike="noStrike">
              <a:latin typeface="Arial"/>
            </a:endParaRPr>
          </a:p>
        </p:txBody>
      </p:sp>
      <p:sp>
        <p:nvSpPr>
          <p:cNvPr id="589" name="PlaceHolder 2"/>
          <p:cNvSpPr>
            <a:spLocks noGrp="1"/>
          </p:cNvSpPr>
          <p:nvPr>
            <p:ph type="title"/>
          </p:nvPr>
        </p:nvSpPr>
        <p:spPr>
          <a:xfrm>
            <a:off x="1350360" y="504288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grpSp>
        <p:nvGrpSpPr>
          <p:cNvPr id="590" name="mmprod_answer10187"/>
          <p:cNvGrpSpPr/>
          <p:nvPr/>
        </p:nvGrpSpPr>
        <p:grpSpPr>
          <a:xfrm>
            <a:off x="1261440" y="867960"/>
            <a:ext cx="4489920" cy="273600"/>
            <a:chOff x="1261440" y="867960"/>
            <a:chExt cx="4489920" cy="273600"/>
          </a:xfrm>
        </p:grpSpPr>
        <p:sp>
          <p:nvSpPr>
            <p:cNvPr id="591" name="mmprod_s2_1041"/>
            <p:cNvSpPr/>
            <p:nvPr/>
          </p:nvSpPr>
          <p:spPr>
            <a:xfrm>
              <a:off x="1591560" y="86796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A) </a:t>
              </a:r>
              <a:endParaRPr b="0" lang="en-US" sz="1800" spc="-1" strike="noStrike">
                <a:latin typeface="Arial"/>
              </a:endParaRPr>
            </a:p>
          </p:txBody>
        </p:sp>
        <p:sp>
          <p:nvSpPr>
            <p:cNvPr id="592" name="mmprod_s1_1021"/>
            <p:cNvSpPr/>
            <p:nvPr/>
          </p:nvSpPr>
          <p:spPr>
            <a:xfrm>
              <a:off x="1947240" y="8679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Sun</a:t>
              </a:r>
              <a:endParaRPr b="0" lang="en-US" sz="1800" spc="-1" strike="noStrike">
                <a:latin typeface="Arial"/>
              </a:endParaRPr>
            </a:p>
          </p:txBody>
        </p:sp>
        <p:pic>
          <p:nvPicPr>
            <p:cNvPr id="593" name="mmprod_answer_input10187" descr=""/>
            <p:cNvPicPr/>
            <p:nvPr/>
          </p:nvPicPr>
          <p:blipFill>
            <a:blip r:embed="rId1"/>
            <a:stretch/>
          </p:blipFill>
          <p:spPr>
            <a:xfrm>
              <a:off x="1261440" y="902880"/>
              <a:ext cx="204840" cy="203760"/>
            </a:xfrm>
            <a:prstGeom prst="rect">
              <a:avLst/>
            </a:prstGeom>
            <a:ln w="0">
              <a:noFill/>
            </a:ln>
          </p:spPr>
        </p:pic>
      </p:grpSp>
      <p:grpSp>
        <p:nvGrpSpPr>
          <p:cNvPr id="594" name="mmprod_answer10189"/>
          <p:cNvGrpSpPr/>
          <p:nvPr/>
        </p:nvGrpSpPr>
        <p:grpSpPr>
          <a:xfrm>
            <a:off x="1261440" y="1314720"/>
            <a:ext cx="4490280" cy="273600"/>
            <a:chOff x="1261440" y="1314720"/>
            <a:chExt cx="4490280" cy="273600"/>
          </a:xfrm>
        </p:grpSpPr>
        <p:sp>
          <p:nvSpPr>
            <p:cNvPr id="595" name="mmprod_s2_1042"/>
            <p:cNvSpPr/>
            <p:nvPr/>
          </p:nvSpPr>
          <p:spPr>
            <a:xfrm>
              <a:off x="1591560" y="131472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B) </a:t>
              </a:r>
              <a:endParaRPr b="0" lang="en-US" sz="1800" spc="-1" strike="noStrike">
                <a:latin typeface="Arial"/>
              </a:endParaRPr>
            </a:p>
          </p:txBody>
        </p:sp>
        <p:sp>
          <p:nvSpPr>
            <p:cNvPr id="596" name="mmprod_s1_1022"/>
            <p:cNvSpPr/>
            <p:nvPr/>
          </p:nvSpPr>
          <p:spPr>
            <a:xfrm>
              <a:off x="1934640" y="131472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Oracle</a:t>
              </a:r>
              <a:endParaRPr b="0" lang="en-US" sz="1800" spc="-1" strike="noStrike">
                <a:latin typeface="Arial"/>
              </a:endParaRPr>
            </a:p>
          </p:txBody>
        </p:sp>
        <p:pic>
          <p:nvPicPr>
            <p:cNvPr id="597" name="mmprod_answer_input10189" descr=""/>
            <p:cNvPicPr/>
            <p:nvPr/>
          </p:nvPicPr>
          <p:blipFill>
            <a:blip r:embed="rId2"/>
            <a:stretch/>
          </p:blipFill>
          <p:spPr>
            <a:xfrm>
              <a:off x="1261440" y="1349640"/>
              <a:ext cx="204840" cy="203760"/>
            </a:xfrm>
            <a:prstGeom prst="rect">
              <a:avLst/>
            </a:prstGeom>
            <a:ln w="0">
              <a:noFill/>
            </a:ln>
          </p:spPr>
        </p:pic>
      </p:grpSp>
      <p:grpSp>
        <p:nvGrpSpPr>
          <p:cNvPr id="598" name="mmprod_answer10191"/>
          <p:cNvGrpSpPr/>
          <p:nvPr/>
        </p:nvGrpSpPr>
        <p:grpSpPr>
          <a:xfrm>
            <a:off x="1261440" y="1761840"/>
            <a:ext cx="4489920" cy="273600"/>
            <a:chOff x="1261440" y="1761840"/>
            <a:chExt cx="4489920" cy="273600"/>
          </a:xfrm>
        </p:grpSpPr>
        <p:sp>
          <p:nvSpPr>
            <p:cNvPr id="599" name="mmprod_s2_1043"/>
            <p:cNvSpPr/>
            <p:nvPr/>
          </p:nvSpPr>
          <p:spPr>
            <a:xfrm>
              <a:off x="1591560" y="176184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C) </a:t>
              </a:r>
              <a:endParaRPr b="0" lang="en-US" sz="1800" spc="-1" strike="noStrike">
                <a:latin typeface="Arial"/>
              </a:endParaRPr>
            </a:p>
          </p:txBody>
        </p:sp>
        <p:sp>
          <p:nvSpPr>
            <p:cNvPr id="600" name="mmprod_s1_1023"/>
            <p:cNvSpPr/>
            <p:nvPr/>
          </p:nvSpPr>
          <p:spPr>
            <a:xfrm>
              <a:off x="1947240" y="176184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Microsoft</a:t>
              </a:r>
              <a:endParaRPr b="0" lang="en-US" sz="1800" spc="-1" strike="noStrike">
                <a:latin typeface="Arial"/>
              </a:endParaRPr>
            </a:p>
          </p:txBody>
        </p:sp>
        <p:pic>
          <p:nvPicPr>
            <p:cNvPr id="601" name="mmprod_answer_input10191" descr=""/>
            <p:cNvPicPr/>
            <p:nvPr/>
          </p:nvPicPr>
          <p:blipFill>
            <a:blip r:embed="rId3"/>
            <a:stretch/>
          </p:blipFill>
          <p:spPr>
            <a:xfrm>
              <a:off x="1261440" y="1796760"/>
              <a:ext cx="204840" cy="203760"/>
            </a:xfrm>
            <a:prstGeom prst="rect">
              <a:avLst/>
            </a:prstGeom>
            <a:ln w="0">
              <a:noFill/>
            </a:ln>
          </p:spPr>
        </p:pic>
      </p:grpSp>
      <p:grpSp>
        <p:nvGrpSpPr>
          <p:cNvPr id="602" name="mmprod_answer10193"/>
          <p:cNvGrpSpPr/>
          <p:nvPr/>
        </p:nvGrpSpPr>
        <p:grpSpPr>
          <a:xfrm>
            <a:off x="1261440" y="2208960"/>
            <a:ext cx="4489920" cy="273600"/>
            <a:chOff x="1261440" y="2208960"/>
            <a:chExt cx="4489920" cy="273600"/>
          </a:xfrm>
        </p:grpSpPr>
        <p:sp>
          <p:nvSpPr>
            <p:cNvPr id="603" name="mmprod_s2_1044"/>
            <p:cNvSpPr/>
            <p:nvPr/>
          </p:nvSpPr>
          <p:spPr>
            <a:xfrm>
              <a:off x="1591560" y="2208960"/>
              <a:ext cx="35964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D) </a:t>
              </a:r>
              <a:endParaRPr b="0" lang="en-US" sz="1800" spc="-1" strike="noStrike">
                <a:latin typeface="Arial"/>
              </a:endParaRPr>
            </a:p>
          </p:txBody>
        </p:sp>
        <p:sp>
          <p:nvSpPr>
            <p:cNvPr id="604" name="mmprod_s1_1024"/>
            <p:cNvSpPr/>
            <p:nvPr/>
          </p:nvSpPr>
          <p:spPr>
            <a:xfrm>
              <a:off x="1947240" y="22089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Microchip</a:t>
              </a:r>
              <a:endParaRPr b="0" lang="en-US" sz="1800" spc="-1" strike="noStrike">
                <a:latin typeface="Arial"/>
              </a:endParaRPr>
            </a:p>
          </p:txBody>
        </p:sp>
        <p:pic>
          <p:nvPicPr>
            <p:cNvPr id="605" name="mmprod_answer_input10193" descr=""/>
            <p:cNvPicPr/>
            <p:nvPr/>
          </p:nvPicPr>
          <p:blipFill>
            <a:blip r:embed="rId4"/>
            <a:stretch/>
          </p:blipFill>
          <p:spPr>
            <a:xfrm>
              <a:off x="1261440" y="224388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1">
                                  <p:stCondLst>
                                    <p:cond delay="0"/>
                                  </p:stCondLst>
                                  <p:childTnLst>
                                    <p:set>
                                      <p:cBhvr>
                                        <p:cTn id="121" dur="1" fill="hold">
                                          <p:stCondLst>
                                            <p:cond delay="499"/>
                                          </p:stCondLst>
                                        </p:cTn>
                                        <p:tgtEl>
                                          <p:spTgt spid="57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
                                  <p:stCondLst>
                                    <p:cond delay="0"/>
                                  </p:stCondLst>
                                  <p:childTnLst>
                                    <p:set>
                                      <p:cBhvr>
                                        <p:cTn id="125" dur="1" fill="hold">
                                          <p:stCondLst>
                                            <p:cond delay="499"/>
                                          </p:stCondLst>
                                        </p:cTn>
                                        <p:tgtEl>
                                          <p:spTgt spid="57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499"/>
                                          </p:stCondLst>
                                        </p:cTn>
                                        <p:tgtEl>
                                          <p:spTgt spid="57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499"/>
                                          </p:stCondLst>
                                        </p:cTn>
                                        <p:tgtEl>
                                          <p:spTgt spid="578"/>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499"/>
                                          </p:stCondLst>
                                        </p:cTn>
                                        <p:tgtEl>
                                          <p:spTgt spid="579"/>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499"/>
                                          </p:stCondLst>
                                        </p:cTn>
                                        <p:tgtEl>
                                          <p:spTgt spid="580"/>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499"/>
                                          </p:stCondLst>
                                        </p:cTn>
                                        <p:tgtEl>
                                          <p:spTgt spid="5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ldNum" idx="27"/>
          </p:nvPr>
        </p:nvSpPr>
        <p:spPr>
          <a:xfrm>
            <a:off x="3809880" y="633204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FB99082F-7E00-457F-AFAC-D86AA336E001}" type="slidenum">
              <a:rPr b="1" lang="tr-TR" sz="1200" spc="-1" strike="noStrike">
                <a:solidFill>
                  <a:srgbClr val="808080"/>
                </a:solidFill>
                <a:latin typeface="Trebuchet MS"/>
              </a:rPr>
              <a:t>&lt;number&gt;</a:t>
            </a:fld>
            <a:endParaRPr b="0" lang="en-US" sz="1200" spc="-1" strike="noStrike">
              <a:latin typeface="Times New Roman"/>
            </a:endParaRPr>
          </a:p>
        </p:txBody>
      </p:sp>
      <p:sp>
        <p:nvSpPr>
          <p:cNvPr id="607" name="mmprod_feedback_7000"/>
          <p:cNvSpPr/>
          <p:nvPr/>
        </p:nvSpPr>
        <p:spPr>
          <a:xfrm>
            <a:off x="1463040" y="31507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 Devam etmek için tıklayınız</a:t>
            </a:r>
            <a:endParaRPr b="0" lang="en-US" sz="1500" spc="-1" strike="noStrike">
              <a:latin typeface="Arial"/>
            </a:endParaRPr>
          </a:p>
        </p:txBody>
      </p:sp>
      <p:sp>
        <p:nvSpPr>
          <p:cNvPr id="608" name="mmprod_feedback_7002"/>
          <p:cNvSpPr/>
          <p:nvPr/>
        </p:nvSpPr>
        <p:spPr>
          <a:xfrm>
            <a:off x="4663440" y="315072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 Devam etmek için tıklayınız</a:t>
            </a:r>
            <a:endParaRPr b="0" lang="en-US" sz="1500" spc="-1" strike="noStrike">
              <a:latin typeface="Arial"/>
            </a:endParaRPr>
          </a:p>
        </p:txBody>
      </p:sp>
      <p:sp>
        <p:nvSpPr>
          <p:cNvPr id="609" name="mmprod_feedback_7009"/>
          <p:cNvSpPr/>
          <p:nvPr/>
        </p:nvSpPr>
        <p:spPr>
          <a:xfrm>
            <a:off x="2743200" y="37587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Doğru cevapladınız</a:t>
            </a:r>
            <a:endParaRPr b="0" lang="en-US" sz="1500" spc="-1" strike="noStrike">
              <a:latin typeface="Arial"/>
            </a:endParaRPr>
          </a:p>
        </p:txBody>
      </p:sp>
      <p:sp>
        <p:nvSpPr>
          <p:cNvPr id="610" name="mmprod_feedback_7006"/>
          <p:cNvSpPr/>
          <p:nvPr/>
        </p:nvSpPr>
        <p:spPr>
          <a:xfrm>
            <a:off x="2743200" y="349848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Cevabınız:</a:t>
            </a:r>
            <a:endParaRPr b="0" lang="en-US" sz="1500" spc="-1" strike="noStrike">
              <a:latin typeface="Arial"/>
            </a:endParaRPr>
          </a:p>
        </p:txBody>
      </p:sp>
      <p:sp>
        <p:nvSpPr>
          <p:cNvPr id="611" name="mmprod_feedback_7010"/>
          <p:cNvSpPr/>
          <p:nvPr/>
        </p:nvSpPr>
        <p:spPr>
          <a:xfrm>
            <a:off x="2743200" y="4019400"/>
            <a:ext cx="511992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t">
            <a:noAutofit/>
          </a:bodyPr>
          <a:p>
            <a:pPr>
              <a:lnSpc>
                <a:spcPct val="100000"/>
              </a:lnSpc>
              <a:buNone/>
            </a:pPr>
            <a:r>
              <a:rPr b="0" lang="tr-TR" sz="1500" spc="-1" strike="noStrike">
                <a:solidFill>
                  <a:srgbClr val="2b333c"/>
                </a:solidFill>
                <a:latin typeface="Trebuchet MS"/>
                <a:ea typeface="DejaVu Sans"/>
              </a:rPr>
              <a:t>Doğru cevap:</a:t>
            </a:r>
            <a:endParaRPr b="0" lang="en-US" sz="1500" spc="-1" strike="noStrike">
              <a:latin typeface="Arial"/>
            </a:endParaRPr>
          </a:p>
        </p:txBody>
      </p:sp>
      <p:sp>
        <p:nvSpPr>
          <p:cNvPr id="612" name="mmprod_feedback_7011"/>
          <p:cNvSpPr/>
          <p:nvPr/>
        </p:nvSpPr>
        <p:spPr>
          <a:xfrm>
            <a:off x="2743200" y="375876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Yanlış cevapladınız</a:t>
            </a:r>
            <a:endParaRPr b="0" lang="en-US" sz="1500" spc="-1" strike="noStrike">
              <a:latin typeface="Arial"/>
            </a:endParaRPr>
          </a:p>
        </p:txBody>
      </p:sp>
      <p:sp>
        <p:nvSpPr>
          <p:cNvPr id="613" name="mmprod_feedback_7007"/>
          <p:cNvSpPr/>
          <p:nvPr/>
        </p:nvSpPr>
        <p:spPr>
          <a:xfrm>
            <a:off x="2871360" y="4015080"/>
            <a:ext cx="2559600" cy="52056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Devam etmeden önce bu soruyu cevaplamalısınız</a:t>
            </a:r>
            <a:endParaRPr b="0" lang="en-US" sz="1500" spc="-1" strike="noStrike">
              <a:latin typeface="Arial"/>
            </a:endParaRPr>
          </a:p>
        </p:txBody>
      </p:sp>
      <p:grpSp>
        <p:nvGrpSpPr>
          <p:cNvPr id="614" name="mmprod_Button104"/>
          <p:cNvGrpSpPr/>
          <p:nvPr/>
        </p:nvGrpSpPr>
        <p:grpSpPr>
          <a:xfrm>
            <a:off x="5712480" y="4054320"/>
            <a:ext cx="870480" cy="312120"/>
            <a:chOff x="5712480" y="4054320"/>
            <a:chExt cx="870480" cy="312120"/>
          </a:xfrm>
        </p:grpSpPr>
        <p:sp>
          <p:nvSpPr>
            <p:cNvPr id="615" name="mmprod_ButtonShape104"/>
            <p:cNvSpPr/>
            <p:nvPr/>
          </p:nvSpPr>
          <p:spPr>
            <a:xfrm>
              <a:off x="5712480" y="40543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Gönder</a:t>
              </a:r>
              <a:endParaRPr b="0" lang="en-US" sz="1400" spc="-1" strike="noStrike">
                <a:latin typeface="Arial"/>
              </a:endParaRPr>
            </a:p>
          </p:txBody>
        </p:sp>
        <p:sp>
          <p:nvSpPr>
            <p:cNvPr id="616" name="mmprod_ButtonText105"/>
            <p:cNvSpPr/>
            <p:nvPr/>
          </p:nvSpPr>
          <p:spPr>
            <a:xfrm>
              <a:off x="5738040" y="40795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Tamam</a:t>
              </a:r>
              <a:endParaRPr b="0" lang="en-US" sz="1400" spc="-1" strike="noStrike">
                <a:latin typeface="Arial"/>
              </a:endParaRPr>
            </a:p>
          </p:txBody>
        </p:sp>
      </p:grpSp>
      <p:grpSp>
        <p:nvGrpSpPr>
          <p:cNvPr id="617" name="mmprod_Button106"/>
          <p:cNvGrpSpPr/>
          <p:nvPr/>
        </p:nvGrpSpPr>
        <p:grpSpPr>
          <a:xfrm>
            <a:off x="6672600" y="4054320"/>
            <a:ext cx="870480" cy="312120"/>
            <a:chOff x="6672600" y="4054320"/>
            <a:chExt cx="870480" cy="312120"/>
          </a:xfrm>
        </p:grpSpPr>
        <p:sp>
          <p:nvSpPr>
            <p:cNvPr id="618" name="mmprod_ButtonShape106"/>
            <p:cNvSpPr/>
            <p:nvPr/>
          </p:nvSpPr>
          <p:spPr>
            <a:xfrm>
              <a:off x="6672600" y="4054320"/>
              <a:ext cx="870480" cy="31212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tr-TR" sz="1400" spc="-1" strike="noStrike">
                  <a:solidFill>
                    <a:srgbClr val="ffffff"/>
                  </a:solidFill>
                  <a:latin typeface="Trebuchet MS"/>
                  <a:ea typeface="DejaVu Sans"/>
                </a:rPr>
                <a:t>Temizle</a:t>
              </a:r>
              <a:endParaRPr b="0" lang="en-US" sz="1400" spc="-1" strike="noStrike">
                <a:latin typeface="Arial"/>
              </a:endParaRPr>
            </a:p>
          </p:txBody>
        </p:sp>
        <p:sp>
          <p:nvSpPr>
            <p:cNvPr id="619" name="mmprod_ButtonText107"/>
            <p:cNvSpPr/>
            <p:nvPr/>
          </p:nvSpPr>
          <p:spPr>
            <a:xfrm>
              <a:off x="6698160" y="4079520"/>
              <a:ext cx="819720" cy="26136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Temizle</a:t>
              </a:r>
              <a:endParaRPr b="0" lang="en-US" sz="1400" spc="-1" strike="noStrike">
                <a:latin typeface="Arial"/>
              </a:endParaRPr>
            </a:p>
          </p:txBody>
        </p:sp>
      </p:grpSp>
      <p:sp>
        <p:nvSpPr>
          <p:cNvPr id="620" name="Başlık 1"/>
          <p:cNvSpPr/>
          <p:nvPr/>
        </p:nvSpPr>
        <p:spPr>
          <a:xfrm>
            <a:off x="0" y="0"/>
            <a:ext cx="9143280" cy="4759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gn="just">
              <a:lnSpc>
                <a:spcPct val="100000"/>
              </a:lnSpc>
              <a:buNone/>
            </a:pPr>
            <a:r>
              <a:rPr b="0" lang="tr-TR" sz="2000" spc="-1" strike="noStrike">
                <a:solidFill>
                  <a:srgbClr val="ffffff"/>
                </a:solidFill>
                <a:latin typeface="Times New Roman"/>
                <a:ea typeface="DejaVu Sans"/>
              </a:rPr>
              <a:t>S5. Aşağıdakilerden hangisi Java dilinin özelliklerinden </a:t>
            </a:r>
            <a:r>
              <a:rPr b="1" lang="tr-TR" sz="2000" spc="-1" strike="noStrike">
                <a:solidFill>
                  <a:srgbClr val="ffffff"/>
                </a:solidFill>
                <a:latin typeface="Times New Roman"/>
                <a:ea typeface="DejaVu Sans"/>
              </a:rPr>
              <a:t>değildir?</a:t>
            </a:r>
            <a:endParaRPr b="0" lang="en-US" sz="2000" spc="-1" strike="noStrike">
              <a:latin typeface="Arial"/>
            </a:endParaRPr>
          </a:p>
        </p:txBody>
      </p:sp>
      <p:sp>
        <p:nvSpPr>
          <p:cNvPr id="621" name="PlaceHolder 2"/>
          <p:cNvSpPr>
            <a:spLocks noGrp="1"/>
          </p:cNvSpPr>
          <p:nvPr>
            <p:ph type="title"/>
          </p:nvPr>
        </p:nvSpPr>
        <p:spPr>
          <a:xfrm>
            <a:off x="1371600" y="511308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grpSp>
        <p:nvGrpSpPr>
          <p:cNvPr id="622" name="mmprod_answer10199"/>
          <p:cNvGrpSpPr/>
          <p:nvPr/>
        </p:nvGrpSpPr>
        <p:grpSpPr>
          <a:xfrm>
            <a:off x="1282680" y="938160"/>
            <a:ext cx="4489920" cy="273600"/>
            <a:chOff x="1282680" y="938160"/>
            <a:chExt cx="4489920" cy="273600"/>
          </a:xfrm>
        </p:grpSpPr>
        <p:sp>
          <p:nvSpPr>
            <p:cNvPr id="623" name="mmprod_s2_1041"/>
            <p:cNvSpPr/>
            <p:nvPr/>
          </p:nvSpPr>
          <p:spPr>
            <a:xfrm>
              <a:off x="1612800" y="938160"/>
              <a:ext cx="35496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A) </a:t>
              </a:r>
              <a:endParaRPr b="0" lang="en-US" sz="1800" spc="-1" strike="noStrike">
                <a:latin typeface="Arial"/>
              </a:endParaRPr>
            </a:p>
          </p:txBody>
        </p:sp>
        <p:sp>
          <p:nvSpPr>
            <p:cNvPr id="624" name="mmprod_s1_1021"/>
            <p:cNvSpPr/>
            <p:nvPr/>
          </p:nvSpPr>
          <p:spPr>
            <a:xfrm>
              <a:off x="1968480" y="93816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Ücretsizdir</a:t>
              </a:r>
              <a:endParaRPr b="0" lang="en-US" sz="1800" spc="-1" strike="noStrike">
                <a:latin typeface="Arial"/>
              </a:endParaRPr>
            </a:p>
          </p:txBody>
        </p:sp>
        <p:pic>
          <p:nvPicPr>
            <p:cNvPr id="625" name="mmprod_answer_input10199" descr=""/>
            <p:cNvPicPr/>
            <p:nvPr/>
          </p:nvPicPr>
          <p:blipFill>
            <a:blip r:embed="rId1"/>
            <a:stretch/>
          </p:blipFill>
          <p:spPr>
            <a:xfrm>
              <a:off x="1282680" y="972720"/>
              <a:ext cx="204840" cy="203760"/>
            </a:xfrm>
            <a:prstGeom prst="rect">
              <a:avLst/>
            </a:prstGeom>
            <a:ln w="0">
              <a:noFill/>
            </a:ln>
          </p:spPr>
        </p:pic>
      </p:grpSp>
      <p:grpSp>
        <p:nvGrpSpPr>
          <p:cNvPr id="626" name="mmprod_answer10201"/>
          <p:cNvGrpSpPr/>
          <p:nvPr/>
        </p:nvGrpSpPr>
        <p:grpSpPr>
          <a:xfrm>
            <a:off x="1282680" y="1384920"/>
            <a:ext cx="4490280" cy="273600"/>
            <a:chOff x="1282680" y="1384920"/>
            <a:chExt cx="4490280" cy="273600"/>
          </a:xfrm>
        </p:grpSpPr>
        <p:sp>
          <p:nvSpPr>
            <p:cNvPr id="627" name="mmprod_s2_1042"/>
            <p:cNvSpPr/>
            <p:nvPr/>
          </p:nvSpPr>
          <p:spPr>
            <a:xfrm>
              <a:off x="1612800" y="1384920"/>
              <a:ext cx="3484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B) </a:t>
              </a:r>
              <a:endParaRPr b="0" lang="en-US" sz="1800" spc="-1" strike="noStrike">
                <a:latin typeface="Arial"/>
              </a:endParaRPr>
            </a:p>
          </p:txBody>
        </p:sp>
        <p:sp>
          <p:nvSpPr>
            <p:cNvPr id="628" name="mmprod_s1_1022"/>
            <p:cNvSpPr/>
            <p:nvPr/>
          </p:nvSpPr>
          <p:spPr>
            <a:xfrm>
              <a:off x="1955880" y="1384920"/>
              <a:ext cx="381708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Nesne yönelimlidir</a:t>
              </a:r>
              <a:endParaRPr b="0" lang="en-US" sz="1800" spc="-1" strike="noStrike">
                <a:latin typeface="Arial"/>
              </a:endParaRPr>
            </a:p>
          </p:txBody>
        </p:sp>
        <p:pic>
          <p:nvPicPr>
            <p:cNvPr id="629" name="mmprod_answer_input10201" descr=""/>
            <p:cNvPicPr/>
            <p:nvPr/>
          </p:nvPicPr>
          <p:blipFill>
            <a:blip r:embed="rId2"/>
            <a:stretch/>
          </p:blipFill>
          <p:spPr>
            <a:xfrm>
              <a:off x="1282680" y="1419840"/>
              <a:ext cx="204840" cy="203760"/>
            </a:xfrm>
            <a:prstGeom prst="rect">
              <a:avLst/>
            </a:prstGeom>
            <a:ln w="0">
              <a:noFill/>
            </a:ln>
          </p:spPr>
        </p:pic>
      </p:grpSp>
      <p:grpSp>
        <p:nvGrpSpPr>
          <p:cNvPr id="630" name="mmprod_answer10203"/>
          <p:cNvGrpSpPr/>
          <p:nvPr/>
        </p:nvGrpSpPr>
        <p:grpSpPr>
          <a:xfrm>
            <a:off x="1282680" y="1832040"/>
            <a:ext cx="4489920" cy="273600"/>
            <a:chOff x="1282680" y="1832040"/>
            <a:chExt cx="4489920" cy="273600"/>
          </a:xfrm>
        </p:grpSpPr>
        <p:sp>
          <p:nvSpPr>
            <p:cNvPr id="631" name="mmprod_s2_1043"/>
            <p:cNvSpPr/>
            <p:nvPr/>
          </p:nvSpPr>
          <p:spPr>
            <a:xfrm>
              <a:off x="1612800" y="1832040"/>
              <a:ext cx="35640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C) </a:t>
              </a:r>
              <a:endParaRPr b="0" lang="en-US" sz="1800" spc="-1" strike="noStrike">
                <a:latin typeface="Arial"/>
              </a:endParaRPr>
            </a:p>
          </p:txBody>
        </p:sp>
        <p:sp>
          <p:nvSpPr>
            <p:cNvPr id="632" name="mmprod_s1_1023"/>
            <p:cNvSpPr/>
            <p:nvPr/>
          </p:nvSpPr>
          <p:spPr>
            <a:xfrm>
              <a:off x="1968480" y="1832040"/>
              <a:ext cx="3804120" cy="2736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Dağıtık uygulamalar geliştirilebilir</a:t>
              </a:r>
              <a:endParaRPr b="0" lang="en-US" sz="1800" spc="-1" strike="noStrike">
                <a:latin typeface="Arial"/>
              </a:endParaRPr>
            </a:p>
          </p:txBody>
        </p:sp>
        <p:pic>
          <p:nvPicPr>
            <p:cNvPr id="633" name="mmprod_answer_input10203" descr=""/>
            <p:cNvPicPr/>
            <p:nvPr/>
          </p:nvPicPr>
          <p:blipFill>
            <a:blip r:embed="rId3"/>
            <a:stretch/>
          </p:blipFill>
          <p:spPr>
            <a:xfrm>
              <a:off x="1282680" y="1866960"/>
              <a:ext cx="204840" cy="203760"/>
            </a:xfrm>
            <a:prstGeom prst="rect">
              <a:avLst/>
            </a:prstGeom>
            <a:ln w="0">
              <a:noFill/>
            </a:ln>
          </p:spPr>
        </p:pic>
      </p:grpSp>
      <p:grpSp>
        <p:nvGrpSpPr>
          <p:cNvPr id="634" name="mmprod_answer10205"/>
          <p:cNvGrpSpPr/>
          <p:nvPr/>
        </p:nvGrpSpPr>
        <p:grpSpPr>
          <a:xfrm>
            <a:off x="1282680" y="2142000"/>
            <a:ext cx="5569920" cy="547920"/>
            <a:chOff x="1282680" y="2142000"/>
            <a:chExt cx="5569920" cy="547920"/>
          </a:xfrm>
        </p:grpSpPr>
        <p:sp>
          <p:nvSpPr>
            <p:cNvPr id="635" name="mmprod_s2_1044"/>
            <p:cNvSpPr/>
            <p:nvPr/>
          </p:nvSpPr>
          <p:spPr>
            <a:xfrm>
              <a:off x="1640520" y="2279160"/>
              <a:ext cx="389880" cy="273600"/>
            </a:xfrm>
            <a:prstGeom prst="rect">
              <a:avLst/>
            </a:prstGeom>
            <a:noFill/>
            <a:ln w="0">
              <a:noFill/>
            </a:ln>
          </p:spPr>
          <p:style>
            <a:lnRef idx="0"/>
            <a:fillRef idx="0"/>
            <a:effectRef idx="0"/>
            <a:fontRef idx="minor"/>
          </p:style>
          <p:txBody>
            <a:bodyPr wrap="none" lIns="0" rIns="0" tIns="0" bIns="0" anchor="ctr">
              <a:noAutofit/>
            </a:bodyPr>
            <a:p>
              <a:pPr>
                <a:lnSpc>
                  <a:spcPct val="100000"/>
                </a:lnSpc>
                <a:buNone/>
              </a:pPr>
              <a:r>
                <a:rPr b="0" lang="tr-TR" sz="1800" spc="-1" strike="noStrike">
                  <a:solidFill>
                    <a:srgbClr val="000000"/>
                  </a:solidFill>
                  <a:latin typeface="Trebuchet MS"/>
                  <a:ea typeface="DejaVu Sans"/>
                </a:rPr>
                <a:t>D) </a:t>
              </a:r>
              <a:endParaRPr b="0" lang="en-US" sz="1800" spc="-1" strike="noStrike">
                <a:latin typeface="Arial"/>
              </a:endParaRPr>
            </a:p>
          </p:txBody>
        </p:sp>
        <p:sp>
          <p:nvSpPr>
            <p:cNvPr id="636" name="mmprod_s1_1024"/>
            <p:cNvSpPr/>
            <p:nvPr/>
          </p:nvSpPr>
          <p:spPr>
            <a:xfrm>
              <a:off x="1930680" y="2142000"/>
              <a:ext cx="4921920" cy="5479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tr-TR" sz="1800" spc="-1" strike="noStrike">
                  <a:solidFill>
                    <a:srgbClr val="000000"/>
                  </a:solidFill>
                  <a:latin typeface="Trebuchet MS"/>
                  <a:ea typeface="DejaVu Sans"/>
                </a:rPr>
                <a:t>Sadece kendi editörü ile program geliştirilebilir</a:t>
              </a:r>
              <a:endParaRPr b="0" lang="en-US" sz="1800" spc="-1" strike="noStrike">
                <a:latin typeface="Arial"/>
              </a:endParaRPr>
            </a:p>
          </p:txBody>
        </p:sp>
        <p:pic>
          <p:nvPicPr>
            <p:cNvPr id="637" name="mmprod_answer_input10205" descr=""/>
            <p:cNvPicPr/>
            <p:nvPr/>
          </p:nvPicPr>
          <p:blipFill>
            <a:blip r:embed="rId4"/>
            <a:stretch/>
          </p:blipFill>
          <p:spPr>
            <a:xfrm>
              <a:off x="1282680" y="2314080"/>
              <a:ext cx="204840" cy="203760"/>
            </a:xfrm>
            <a:prstGeom prst="rect">
              <a:avLst/>
            </a:prstGeom>
            <a:ln w="0">
              <a:noFill/>
            </a:ln>
          </p:spPr>
        </p:pic>
      </p:grpSp>
    </p:spTree>
  </p:cSld>
  <mc:AlternateContent>
    <mc:Choice Requires="p14">
      <p:transition spd="slow" p14:dur="2000"/>
    </mc:Choice>
    <mc:Fallback>
      <p:transition spd="slow"/>
    </mc:Fallback>
  </mc:AlternateContent>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1">
                                  <p:stCondLst>
                                    <p:cond delay="0"/>
                                  </p:stCondLst>
                                  <p:childTnLst>
                                    <p:set>
                                      <p:cBhvr>
                                        <p:cTn id="151" dur="1" fill="hold">
                                          <p:stCondLst>
                                            <p:cond delay="499"/>
                                          </p:stCondLst>
                                        </p:cTn>
                                        <p:tgtEl>
                                          <p:spTgt spid="607"/>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1">
                                  <p:stCondLst>
                                    <p:cond delay="0"/>
                                  </p:stCondLst>
                                  <p:childTnLst>
                                    <p:set>
                                      <p:cBhvr>
                                        <p:cTn id="155" dur="1" fill="hold">
                                          <p:stCondLst>
                                            <p:cond delay="499"/>
                                          </p:stCondLst>
                                        </p:cTn>
                                        <p:tgtEl>
                                          <p:spTgt spid="60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1">
                                  <p:stCondLst>
                                    <p:cond delay="0"/>
                                  </p:stCondLst>
                                  <p:childTnLst>
                                    <p:set>
                                      <p:cBhvr>
                                        <p:cTn id="159" dur="1" fill="hold">
                                          <p:stCondLst>
                                            <p:cond delay="499"/>
                                          </p:stCondLst>
                                        </p:cTn>
                                        <p:tgtEl>
                                          <p:spTgt spid="609"/>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nodeType="clickEffect" fill="hold" presetClass="entr" presetID="1">
                                  <p:stCondLst>
                                    <p:cond delay="0"/>
                                  </p:stCondLst>
                                  <p:childTnLst>
                                    <p:set>
                                      <p:cBhvr>
                                        <p:cTn id="163" dur="1" fill="hold">
                                          <p:stCondLst>
                                            <p:cond delay="499"/>
                                          </p:stCondLst>
                                        </p:cTn>
                                        <p:tgtEl>
                                          <p:spTgt spid="610"/>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
                                  <p:stCondLst>
                                    <p:cond delay="0"/>
                                  </p:stCondLst>
                                  <p:childTnLst>
                                    <p:set>
                                      <p:cBhvr>
                                        <p:cTn id="167" dur="1" fill="hold">
                                          <p:stCondLst>
                                            <p:cond delay="499"/>
                                          </p:stCondLst>
                                        </p:cTn>
                                        <p:tgtEl>
                                          <p:spTgt spid="611"/>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1">
                                  <p:stCondLst>
                                    <p:cond delay="0"/>
                                  </p:stCondLst>
                                  <p:childTnLst>
                                    <p:set>
                                      <p:cBhvr>
                                        <p:cTn id="171" dur="1" fill="hold">
                                          <p:stCondLst>
                                            <p:cond delay="499"/>
                                          </p:stCondLst>
                                        </p:cTn>
                                        <p:tgtEl>
                                          <p:spTgt spid="61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nodeType="clickEffect" fill="hold" presetClass="entr" presetID="1">
                                  <p:stCondLst>
                                    <p:cond delay="0"/>
                                  </p:stCondLst>
                                  <p:childTnLst>
                                    <p:set>
                                      <p:cBhvr>
                                        <p:cTn id="175" dur="1" fill="hold">
                                          <p:stCondLst>
                                            <p:cond delay="499"/>
                                          </p:stCondLst>
                                        </p:cTn>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Num" idx="28"/>
          </p:nvPr>
        </p:nvSpPr>
        <p:spPr>
          <a:xfrm>
            <a:off x="3809880" y="6172200"/>
            <a:ext cx="1828080" cy="364320"/>
          </a:xfrm>
          <a:prstGeom prst="rect">
            <a:avLst/>
          </a:prstGeom>
          <a:noFill/>
          <a:ln w="0">
            <a:noFill/>
          </a:ln>
        </p:spPr>
        <p:txBody>
          <a:bodyPr lIns="90000" rIns="90000" tIns="45000" bIns="45000" anchor="ctr">
            <a:noAutofit/>
          </a:bodyPr>
          <a:lstStyle>
            <a:lvl1pPr algn="ctr">
              <a:lnSpc>
                <a:spcPct val="100000"/>
              </a:lnSpc>
              <a:buNone/>
              <a:defRPr b="1" lang="tr-TR" sz="1200" spc="-1" strike="noStrike">
                <a:solidFill>
                  <a:srgbClr val="808080"/>
                </a:solidFill>
                <a:latin typeface="Trebuchet MS"/>
              </a:defRPr>
            </a:lvl1pPr>
          </a:lstStyle>
          <a:p>
            <a:pPr algn="ctr">
              <a:lnSpc>
                <a:spcPct val="100000"/>
              </a:lnSpc>
              <a:buNone/>
            </a:pPr>
            <a:fld id="{52E1448D-09F5-478E-B540-6315AA99CB1E}" type="slidenum">
              <a:rPr b="1" lang="tr-TR" sz="1200" spc="-1" strike="noStrike">
                <a:solidFill>
                  <a:srgbClr val="808080"/>
                </a:solidFill>
                <a:latin typeface="Trebuchet MS"/>
              </a:rPr>
              <a:t>&lt;number&gt;</a:t>
            </a:fld>
            <a:endParaRPr b="0" lang="en-US" sz="1200" spc="-1" strike="noStrike">
              <a:latin typeface="Times New Roman"/>
            </a:endParaRPr>
          </a:p>
        </p:txBody>
      </p:sp>
      <p:graphicFrame>
        <p:nvGraphicFramePr>
          <p:cNvPr id="639" name="mmprod_scoring_101"/>
          <p:cNvGraphicFramePr/>
          <p:nvPr/>
        </p:nvGraphicFramePr>
        <p:xfrm>
          <a:off x="1143000" y="732240"/>
          <a:ext cx="6400440" cy="2071440"/>
        </p:xfrm>
        <a:graphic>
          <a:graphicData uri="http://schemas.openxmlformats.org/drawingml/2006/table">
            <a:tbl>
              <a:tblPr/>
              <a:tblGrid>
                <a:gridCol w="1920240"/>
                <a:gridCol w="4480560"/>
              </a:tblGrid>
              <a:tr h="686520">
                <a:tc>
                  <a:txBody>
                    <a:bodyPr anchor="t">
                      <a:noAutofit/>
                    </a:bodyPr>
                    <a:p>
                      <a:pPr algn="r">
                        <a:lnSpc>
                          <a:spcPct val="100000"/>
                        </a:lnSpc>
                        <a:buNone/>
                      </a:pPr>
                      <a:r>
                        <a:rPr b="1" lang="tr-TR" sz="1900" spc="-1" strike="noStrike">
                          <a:solidFill>
                            <a:srgbClr val="ffffff"/>
                          </a:solidFill>
                          <a:latin typeface="Trebuchet MS"/>
                        </a:rPr>
                        <a:t>Puanınız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a:txBody>
                    <a:bodyPr anchor="t">
                      <a:noAutofit/>
                    </a:bodyPr>
                    <a:p>
                      <a:pPr>
                        <a:lnSpc>
                          <a:spcPct val="100000"/>
                        </a:lnSpc>
                        <a:buNone/>
                      </a:pPr>
                      <a:r>
                        <a:rPr b="0" lang="tr-TR" sz="1900" spc="-1" strike="noStrike">
                          <a:solidFill>
                            <a:srgbClr val="ffffff"/>
                          </a:solidFill>
                          <a:latin typeface="Trebuchet MS"/>
                        </a:rPr>
                        <a:t>{score}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686520">
                <a:tc>
                  <a:txBody>
                    <a:bodyPr anchor="t">
                      <a:noAutofit/>
                    </a:bodyPr>
                    <a:p>
                      <a:pPr algn="r">
                        <a:lnSpc>
                          <a:spcPct val="100000"/>
                        </a:lnSpc>
                        <a:buNone/>
                      </a:pPr>
                      <a:r>
                        <a:rPr b="1" lang="tr-TR" sz="1900" spc="-1" strike="noStrike">
                          <a:solidFill>
                            <a:srgbClr val="000000"/>
                          </a:solidFill>
                          <a:latin typeface="Trebuchet MS"/>
                        </a:rPr>
                        <a:t>Max. Puan</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anchor="t">
                      <a:noAutofit/>
                    </a:bodyPr>
                    <a:p>
                      <a:pPr>
                        <a:lnSpc>
                          <a:spcPct val="100000"/>
                        </a:lnSpc>
                        <a:buNone/>
                      </a:pPr>
                      <a:r>
                        <a:rPr b="0" lang="tr-TR" sz="1900" spc="-1" strike="noStrike">
                          <a:solidFill>
                            <a:srgbClr val="000000"/>
                          </a:solidFill>
                          <a:latin typeface="Trebuchet MS"/>
                        </a:rPr>
                        <a:t>{max-score}</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698760">
                <a:tc>
                  <a:txBody>
                    <a:bodyPr anchor="t">
                      <a:noAutofit/>
                    </a:bodyPr>
                    <a:p>
                      <a:pPr algn="r">
                        <a:lnSpc>
                          <a:spcPct val="100000"/>
                        </a:lnSpc>
                        <a:buNone/>
                      </a:pPr>
                      <a:r>
                        <a:rPr b="1" lang="tr-TR" sz="1900" spc="-1" strike="noStrike">
                          <a:solidFill>
                            <a:srgbClr val="000000"/>
                          </a:solidFill>
                          <a:latin typeface="Trebuchet MS"/>
                        </a:rPr>
                        <a:t>Sınava giriş sayınız</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anchor="t">
                      <a:noAutofit/>
                    </a:bodyPr>
                    <a:p>
                      <a:pPr>
                        <a:lnSpc>
                          <a:spcPct val="100000"/>
                        </a:lnSpc>
                        <a:buNone/>
                      </a:pPr>
                      <a:r>
                        <a:rPr b="0" lang="tr-TR" sz="1900" spc="-1" strike="noStrike">
                          <a:solidFill>
                            <a:srgbClr val="000000"/>
                          </a:solidFill>
                          <a:latin typeface="Trebuchet MS"/>
                        </a:rPr>
                        <a:t>{total-attempts}</a:t>
                      </a:r>
                      <a:endParaRPr b="0" lang="en-US" sz="19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bl>
          </a:graphicData>
        </a:graphic>
      </p:graphicFrame>
      <p:sp>
        <p:nvSpPr>
          <p:cNvPr id="640" name="mmprod_feedback_7006"/>
          <p:cNvSpPr/>
          <p:nvPr/>
        </p:nvSpPr>
        <p:spPr>
          <a:xfrm>
            <a:off x="2103120" y="2990880"/>
            <a:ext cx="3839760" cy="781200"/>
          </a:xfrm>
          <a:prstGeom prst="rect">
            <a:avLst/>
          </a:prstGeom>
          <a:solidFill>
            <a:srgbClr val="eeeeee"/>
          </a:solidFill>
          <a:ln w="12700">
            <a:solidFill>
              <a:srgbClr val="969696"/>
            </a:solidFill>
            <a:round/>
          </a:ln>
          <a:effectLst>
            <a:outerShdw blurRad="63360" dir="2700000" dist="71276" rotWithShape="0">
              <a:srgbClr val="808080"/>
            </a:outerShdw>
          </a:effectLst>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500" spc="-1" strike="noStrike">
                <a:solidFill>
                  <a:srgbClr val="2b333c"/>
                </a:solidFill>
                <a:latin typeface="Trebuchet MS"/>
                <a:ea typeface="DejaVu Sans"/>
              </a:rPr>
              <a:t>Sonuçlarınızı tekrardan gözden geçirebilirsiniz</a:t>
            </a:r>
            <a:endParaRPr b="0" lang="en-US" sz="1500" spc="-1" strike="noStrike">
              <a:latin typeface="Arial"/>
            </a:endParaRPr>
          </a:p>
        </p:txBody>
      </p:sp>
      <p:grpSp>
        <p:nvGrpSpPr>
          <p:cNvPr id="641" name="mmprod_Button9007"/>
          <p:cNvGrpSpPr/>
          <p:nvPr/>
        </p:nvGrpSpPr>
        <p:grpSpPr>
          <a:xfrm>
            <a:off x="6583680" y="3894120"/>
            <a:ext cx="1155960" cy="470160"/>
            <a:chOff x="6583680" y="3894120"/>
            <a:chExt cx="1155960" cy="470160"/>
          </a:xfrm>
        </p:grpSpPr>
        <p:sp>
          <p:nvSpPr>
            <p:cNvPr id="642" name="mmprod_ButtonShape9007"/>
            <p:cNvSpPr/>
            <p:nvPr/>
          </p:nvSpPr>
          <p:spPr>
            <a:xfrm>
              <a:off x="6583680" y="3894120"/>
              <a:ext cx="1155960" cy="47016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43" name="mmprod_ButtonText9008"/>
            <p:cNvSpPr/>
            <p:nvPr/>
          </p:nvSpPr>
          <p:spPr>
            <a:xfrm>
              <a:off x="6614280" y="3932640"/>
              <a:ext cx="1094760" cy="39348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Gözden Geçir</a:t>
              </a:r>
              <a:endParaRPr b="0" lang="en-US" sz="1400" spc="-1" strike="noStrike">
                <a:latin typeface="Arial"/>
              </a:endParaRPr>
            </a:p>
          </p:txBody>
        </p:sp>
      </p:grpSp>
      <p:grpSp>
        <p:nvGrpSpPr>
          <p:cNvPr id="644" name="mmprod_Button9009"/>
          <p:cNvGrpSpPr/>
          <p:nvPr/>
        </p:nvGrpSpPr>
        <p:grpSpPr>
          <a:xfrm>
            <a:off x="5364000" y="3894120"/>
            <a:ext cx="1130040" cy="470160"/>
            <a:chOff x="5364000" y="3894120"/>
            <a:chExt cx="1130040" cy="470160"/>
          </a:xfrm>
        </p:grpSpPr>
        <p:sp>
          <p:nvSpPr>
            <p:cNvPr id="645" name="mmprod_ButtonShape9009"/>
            <p:cNvSpPr/>
            <p:nvPr/>
          </p:nvSpPr>
          <p:spPr>
            <a:xfrm>
              <a:off x="5364000" y="3894120"/>
              <a:ext cx="1130040" cy="470160"/>
            </a:xfrm>
            <a:prstGeom prst="roundRect">
              <a:avLst>
                <a:gd name="adj" fmla="val 16667"/>
              </a:avLst>
            </a:prstGeom>
            <a:solidFill>
              <a:srgbClr val="ffffff"/>
            </a:solidFill>
            <a:ln>
              <a:solidFill>
                <a:srgbClr val="a0a0a0"/>
              </a:solidFill>
              <a:round/>
            </a:ln>
          </p:spPr>
          <p:style>
            <a:lnRef idx="2">
              <a:schemeClr val="accent1">
                <a:shade val="50000"/>
              </a:schemeClr>
            </a:lnRef>
            <a:fillRef idx="1">
              <a:schemeClr val="accent1"/>
            </a:fillRef>
            <a:effectRef idx="0">
              <a:schemeClr val="accent1"/>
            </a:effectRef>
            <a:fontRef idx="minor"/>
          </p:style>
        </p:sp>
        <p:sp>
          <p:nvSpPr>
            <p:cNvPr id="646" name="mmprod_ButtonText9010"/>
            <p:cNvSpPr/>
            <p:nvPr/>
          </p:nvSpPr>
          <p:spPr>
            <a:xfrm>
              <a:off x="5393880" y="3932640"/>
              <a:ext cx="1070280" cy="393480"/>
            </a:xfrm>
            <a:prstGeom prst="roundRect">
              <a:avLst>
                <a:gd name="adj" fmla="val 16667"/>
              </a:avLst>
            </a:prstGeom>
            <a:solidFill>
              <a:srgbClr val="ffffff"/>
            </a:solidFill>
            <a:ln>
              <a:solidFill>
                <a:srgbClr val="cccccc"/>
              </a:solidFill>
              <a:round/>
            </a:ln>
          </p:spPr>
          <p:style>
            <a:lnRef idx="2">
              <a:schemeClr val="accent1">
                <a:shade val="50000"/>
              </a:schemeClr>
            </a:lnRef>
            <a:fillRef idx="1">
              <a:schemeClr val="accent1"/>
            </a:fillRef>
            <a:effectRef idx="0">
              <a:schemeClr val="accent1"/>
            </a:effectRef>
            <a:fontRef idx="minor"/>
          </p:style>
          <p:txBody>
            <a:bodyPr lIns="0" rIns="0" tIns="0" bIns="0" anchor="ctr">
              <a:noAutofit/>
            </a:bodyPr>
            <a:p>
              <a:pPr algn="ctr">
                <a:lnSpc>
                  <a:spcPct val="100000"/>
                </a:lnSpc>
                <a:buNone/>
              </a:pPr>
              <a:r>
                <a:rPr b="0" lang="tr-TR" sz="1400" spc="-1" strike="noStrike">
                  <a:solidFill>
                    <a:srgbClr val="2b333c"/>
                  </a:solidFill>
                  <a:latin typeface="Trebuchet MS"/>
                  <a:ea typeface="DejaVu Sans"/>
                </a:rPr>
                <a:t>Devam</a:t>
              </a:r>
              <a:endParaRPr b="0" lang="en-US" sz="1400" spc="-1" strike="noStrike">
                <a:latin typeface="Arial"/>
              </a:endParaRPr>
            </a:p>
          </p:txBody>
        </p:sp>
      </p:grpSp>
      <p:sp>
        <p:nvSpPr>
          <p:cNvPr id="647" name="PlaceHolder 2"/>
          <p:cNvSpPr>
            <a:spLocks noGrp="1"/>
          </p:cNvSpPr>
          <p:nvPr>
            <p:ph type="title"/>
          </p:nvPr>
        </p:nvSpPr>
        <p:spPr>
          <a:xfrm>
            <a:off x="1371600" y="4952880"/>
            <a:ext cx="6511680" cy="1142280"/>
          </a:xfrm>
          <a:prstGeom prst="rect">
            <a:avLst/>
          </a:prstGeom>
          <a:noFill/>
          <a:ln w="0">
            <a:noFill/>
          </a:ln>
        </p:spPr>
        <p:txBody>
          <a:bodyPr lIns="0" rIns="0" tIns="0" bIns="0" anchor="t">
            <a:noAutofit/>
          </a:bodyPr>
          <a:p>
            <a:pPr marL="320040" indent="-320040" algn="ctr">
              <a:lnSpc>
                <a:spcPct val="100000"/>
              </a:lnSpc>
              <a:buNone/>
              <a:tabLst>
                <a:tab algn="l" pos="0"/>
              </a:tabLst>
            </a:pPr>
            <a:r>
              <a:rPr b="1" lang="tr-TR" sz="4600" spc="-1" strike="noStrike">
                <a:solidFill>
                  <a:srgbClr val="212745"/>
                </a:solidFill>
                <a:latin typeface="Arial"/>
              </a:rPr>
              <a:t>Değerlendirme Sınavı</a:t>
            </a:r>
            <a:endParaRPr b="0" lang="en-US" sz="4600" spc="-1" strike="noStrike">
              <a:latin typeface="Arial"/>
            </a:endParaRPr>
          </a:p>
        </p:txBody>
      </p:sp>
    </p:spTree>
  </p:cSld>
  <mc:AlternateContent>
    <mc:Choice Requires="p14">
      <p:transition spd="slow" p14:dur="2000"/>
    </mc:Choice>
    <mc:Fallback>
      <p:transition spd="slow"/>
    </mc:Fallback>
  </mc:AlternateContent>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499"/>
                                          </p:stCondLst>
                                        </p:cTn>
                                        <p:tgtEl>
                                          <p:spTgt spid="6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Dikdörtgen 13"/>
          <p:cNvSpPr/>
          <p:nvPr/>
        </p:nvSpPr>
        <p:spPr>
          <a:xfrm>
            <a:off x="457200" y="4800600"/>
            <a:ext cx="4571280" cy="106596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ea typeface="DejaVu Sans"/>
              </a:rPr>
              <a:t>Konunun Özeti</a:t>
            </a:r>
            <a:endParaRPr b="0" lang="en-US" sz="1800" spc="-1" strike="noStrike">
              <a:latin typeface="Arial"/>
            </a:endParaRPr>
          </a:p>
          <a:p>
            <a:pPr marL="228600" indent="-182880">
              <a:lnSpc>
                <a:spcPct val="80000"/>
              </a:lnSpc>
              <a:spcBef>
                <a:spcPts val="360"/>
              </a:spcBef>
              <a:spcAft>
                <a:spcPts val="300"/>
              </a:spcAft>
              <a:buClr>
                <a:srgbClr val="c3260c"/>
              </a:buClr>
              <a:buSzPct val="130000"/>
              <a:buFont typeface="Wingdings" charset="2"/>
              <a:buChar char=""/>
              <a:tabLst>
                <a:tab algn="l" pos="182520"/>
              </a:tabLst>
            </a:pPr>
            <a:r>
              <a:rPr b="0" lang="tr-TR" sz="1800" spc="-1" strike="noStrike">
                <a:solidFill>
                  <a:srgbClr val="404040"/>
                </a:solidFill>
                <a:latin typeface="Calibri"/>
                <a:ea typeface="DejaVu Sans"/>
              </a:rPr>
              <a:t>Değerlendirme Soruları</a:t>
            </a:r>
            <a:endParaRPr b="0" lang="en-US" sz="1800" spc="-1" strike="noStrike">
              <a:latin typeface="Arial"/>
            </a:endParaRPr>
          </a:p>
          <a:p>
            <a:pPr algn="ctr">
              <a:lnSpc>
                <a:spcPct val="100000"/>
              </a:lnSpc>
              <a:buNone/>
              <a:tabLst>
                <a:tab algn="l" pos="182520"/>
              </a:tabLst>
            </a:pPr>
            <a:endParaRPr b="0" lang="en-US" sz="1800" spc="-1" strike="noStrike">
              <a:latin typeface="Arial"/>
            </a:endParaRPr>
          </a:p>
        </p:txBody>
      </p:sp>
      <p:sp>
        <p:nvSpPr>
          <p:cNvPr id="299" name="Dikdörtgen 12"/>
          <p:cNvSpPr/>
          <p:nvPr/>
        </p:nvSpPr>
        <p:spPr>
          <a:xfrm>
            <a:off x="457200" y="2286000"/>
            <a:ext cx="4571280" cy="243756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a:lnSpc>
                <a:spcPct val="100000"/>
              </a:lnSpc>
              <a:buNone/>
              <a:tabLst>
                <a:tab algn="l" pos="0"/>
              </a:tabLst>
            </a:pPr>
            <a:r>
              <a:rPr b="1" lang="tr-TR" sz="1200" spc="-1" strike="noStrike">
                <a:solidFill>
                  <a:srgbClr val="000000"/>
                </a:solidFill>
                <a:latin typeface="Calibri"/>
                <a:ea typeface="DejaVu Sans"/>
              </a:rPr>
              <a:t>1</a:t>
            </a:r>
            <a:r>
              <a:rPr b="1" lang="tr-TR" sz="1300" spc="-1" strike="noStrike">
                <a:solidFill>
                  <a:srgbClr val="000000"/>
                </a:solidFill>
                <a:latin typeface="Arial"/>
                <a:ea typeface="DejaVu Sans"/>
              </a:rPr>
              <a:t>. JAVAYA GİRİŞ</a:t>
            </a:r>
            <a:endParaRPr b="0" lang="en-US" sz="13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1.1</a:t>
            </a:r>
            <a:r>
              <a:rPr b="0" lang="tr-TR" sz="1400" spc="-1" strike="noStrike">
                <a:solidFill>
                  <a:srgbClr val="000000"/>
                </a:solidFill>
                <a:latin typeface="Times New Roman"/>
                <a:ea typeface="DejaVu Sans"/>
              </a:rPr>
              <a:t>. Giriş</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1.2</a:t>
            </a:r>
            <a:r>
              <a:rPr b="0" lang="tr-TR" sz="1400" spc="-1" strike="noStrike">
                <a:solidFill>
                  <a:srgbClr val="000000"/>
                </a:solidFill>
                <a:latin typeface="Times New Roman"/>
                <a:ea typeface="DejaVu Sans"/>
              </a:rPr>
              <a:t>.Java dilinin özellikleri</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1.3</a:t>
            </a:r>
            <a:r>
              <a:rPr b="0" lang="tr-TR" sz="1400" spc="-1" strike="noStrike">
                <a:solidFill>
                  <a:srgbClr val="000000"/>
                </a:solidFill>
                <a:latin typeface="Times New Roman"/>
                <a:ea typeface="DejaVu Sans"/>
              </a:rPr>
              <a:t>. Javayı nereden ve nasıl indirebilirim?</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1.4.</a:t>
            </a:r>
            <a:r>
              <a:rPr b="0" lang="tr-TR" sz="1400" spc="-1" strike="noStrike">
                <a:solidFill>
                  <a:srgbClr val="000000"/>
                </a:solidFill>
                <a:latin typeface="Times New Roman"/>
                <a:ea typeface="DejaVu Sans"/>
              </a:rPr>
              <a:t> Java Teknolojileri ve geliştirme araçları</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1.5. </a:t>
            </a:r>
            <a:r>
              <a:rPr b="0" lang="tr-TR" sz="1400" spc="-1" strike="noStrike">
                <a:solidFill>
                  <a:srgbClr val="000000"/>
                </a:solidFill>
                <a:latin typeface="Times New Roman"/>
                <a:ea typeface="DejaVu Sans"/>
              </a:rPr>
              <a:t>Java ile Program Geliştirme Aşamaları</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1.6.</a:t>
            </a:r>
            <a:r>
              <a:rPr b="0" lang="tr-TR" sz="1400" spc="-1" strike="noStrike">
                <a:solidFill>
                  <a:srgbClr val="000000"/>
                </a:solidFill>
                <a:latin typeface="Times New Roman"/>
                <a:ea typeface="DejaVu Sans"/>
              </a:rPr>
              <a:t> Java Programlama Dili  ve Gramer Yapısı</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1.7</a:t>
            </a:r>
            <a:r>
              <a:rPr b="0" lang="tr-TR" sz="1400" spc="-1" strike="noStrike">
                <a:solidFill>
                  <a:srgbClr val="000000"/>
                </a:solidFill>
                <a:latin typeface="Times New Roman"/>
                <a:ea typeface="DejaVu Sans"/>
              </a:rPr>
              <a:t>. Not defteri ile Java Programı Yazma</a:t>
            </a:r>
            <a:endParaRPr b="0" lang="en-US" sz="1400" spc="-1" strike="noStrike">
              <a:latin typeface="Arial"/>
            </a:endParaRPr>
          </a:p>
          <a:p>
            <a:pPr marL="399960">
              <a:lnSpc>
                <a:spcPct val="100000"/>
              </a:lnSpc>
              <a:buNone/>
              <a:tabLst>
                <a:tab algn="l" pos="0"/>
              </a:tabLst>
            </a:pPr>
            <a:r>
              <a:rPr b="1" lang="tr-TR" sz="1400" spc="-1" strike="noStrike">
                <a:solidFill>
                  <a:srgbClr val="000000"/>
                </a:solidFill>
                <a:latin typeface="Times New Roman"/>
                <a:ea typeface="DejaVu Sans"/>
              </a:rPr>
              <a:t>1.8</a:t>
            </a:r>
            <a:r>
              <a:rPr b="0" lang="tr-TR" sz="1400" spc="-1" strike="noStrike">
                <a:solidFill>
                  <a:srgbClr val="000000"/>
                </a:solidFill>
                <a:latin typeface="Times New Roman"/>
                <a:ea typeface="DejaVu Sans"/>
              </a:rPr>
              <a:t>. Bir Java Editörü ile Java Programı Yazma</a:t>
            </a:r>
            <a:endParaRPr b="0" lang="en-US" sz="1400" spc="-1" strike="noStrike">
              <a:latin typeface="Arial"/>
            </a:endParaRPr>
          </a:p>
          <a:p>
            <a:pPr marL="399960">
              <a:lnSpc>
                <a:spcPct val="100000"/>
              </a:lnSpc>
              <a:buNone/>
              <a:tabLst>
                <a:tab algn="l" pos="0"/>
              </a:tabLst>
            </a:pPr>
            <a:endParaRPr b="0" lang="en-US" sz="1400" spc="-1" strike="noStrike">
              <a:latin typeface="Arial"/>
            </a:endParaRPr>
          </a:p>
          <a:p>
            <a:pPr marL="399960" algn="just">
              <a:lnSpc>
                <a:spcPct val="100000"/>
              </a:lnSpc>
              <a:buNone/>
              <a:tabLst>
                <a:tab algn="l" pos="0"/>
              </a:tabLst>
            </a:pPr>
            <a:endParaRPr b="0" lang="en-US" sz="1800" spc="-1" strike="noStrike">
              <a:latin typeface="Arial"/>
            </a:endParaRPr>
          </a:p>
        </p:txBody>
      </p:sp>
      <p:sp>
        <p:nvSpPr>
          <p:cNvPr id="300" name="Dikdörtgen 4"/>
          <p:cNvSpPr/>
          <p:nvPr/>
        </p:nvSpPr>
        <p:spPr>
          <a:xfrm>
            <a:off x="457200" y="1828800"/>
            <a:ext cx="4571280" cy="380160"/>
          </a:xfrm>
          <a:prstGeom prst="rect">
            <a:avLst/>
          </a:prstGeom>
          <a:solidFill>
            <a:srgbClr val="ffffff"/>
          </a:solidFill>
          <a:ln>
            <a:solidFill>
              <a:srgbClr val="293d8e"/>
            </a:solidFill>
            <a:round/>
          </a:ln>
        </p:spPr>
        <p:style>
          <a:lnRef idx="2">
            <a:schemeClr val="accent1"/>
          </a:lnRef>
          <a:fillRef idx="1">
            <a:schemeClr val="lt1"/>
          </a:fillRef>
          <a:effectRef idx="0">
            <a:schemeClr val="accent1"/>
          </a:effectRef>
          <a:fontRef idx="minor"/>
        </p:style>
        <p:txBody>
          <a:bodyPr lIns="90000" rIns="90000" tIns="45000" bIns="45000" anchor="ctr">
            <a:noAutofit/>
          </a:bodyPr>
          <a:p>
            <a:pPr marL="216000" indent="-216000" algn="just">
              <a:lnSpc>
                <a:spcPct val="100000"/>
              </a:lnSpc>
              <a:buClr>
                <a:srgbClr val="000000"/>
              </a:buClr>
              <a:buFont typeface="Arial"/>
              <a:buChar char="•"/>
            </a:pPr>
            <a:r>
              <a:rPr b="0" lang="tr-TR" sz="1800" spc="-1" strike="noStrike">
                <a:solidFill>
                  <a:srgbClr val="000000"/>
                </a:solidFill>
                <a:latin typeface="Trebuchet MS"/>
                <a:ea typeface="DejaVu Sans"/>
              </a:rPr>
              <a:t> </a:t>
            </a:r>
            <a:r>
              <a:rPr b="0" lang="tr-TR" sz="1800" spc="-1" strike="noStrike">
                <a:solidFill>
                  <a:srgbClr val="000000"/>
                </a:solidFill>
                <a:latin typeface="Trebuchet MS"/>
                <a:ea typeface="DejaVu Sans"/>
              </a:rPr>
              <a:t>Öğrenme Hedefleri</a:t>
            </a:r>
            <a:endParaRPr b="0" lang="en-US" sz="1800" spc="-1" strike="noStrike">
              <a:latin typeface="Arial"/>
            </a:endParaRPr>
          </a:p>
        </p:txBody>
      </p:sp>
      <p:sp>
        <p:nvSpPr>
          <p:cNvPr id="301" name="PlaceHolder 1"/>
          <p:cNvSpPr>
            <a:spLocks noGrp="1"/>
          </p:cNvSpPr>
          <p:nvPr>
            <p:ph type="title"/>
          </p:nvPr>
        </p:nvSpPr>
        <p:spPr>
          <a:xfrm>
            <a:off x="457200" y="457200"/>
            <a:ext cx="8228880" cy="532800"/>
          </a:xfrm>
          <a:prstGeom prst="rect">
            <a:avLst/>
          </a:prstGeom>
          <a:solidFill>
            <a:srgbClr val="191d34"/>
          </a:solidFill>
          <a:ln w="0">
            <a:noFill/>
          </a:ln>
        </p:spPr>
        <p:txBody>
          <a:bodyPr lIns="90000" rIns="90000" tIns="45000" bIns="45000" anchor="t">
            <a:normAutofit fontScale="90000"/>
          </a:bodyPr>
          <a:p>
            <a:pPr>
              <a:lnSpc>
                <a:spcPct val="100000"/>
              </a:lnSpc>
              <a:buNone/>
              <a:tabLst>
                <a:tab algn="l" pos="0"/>
              </a:tabLst>
            </a:pPr>
            <a:r>
              <a:rPr b="1" lang="tr-TR" sz="3200" spc="46" strike="noStrike">
                <a:solidFill>
                  <a:srgbClr val="fbfcfd">
                    <a:alpha val="95000"/>
                  </a:srgbClr>
                </a:solidFill>
                <a:latin typeface="Trebuchet MS"/>
              </a:rPr>
              <a:t>İçindekiler</a:t>
            </a:r>
            <a:endParaRPr b="0" lang="en-US" sz="3200" spc="-1" strike="noStrike">
              <a:latin typeface="Arial"/>
            </a:endParaRPr>
          </a:p>
        </p:txBody>
      </p:sp>
      <p:sp>
        <p:nvSpPr>
          <p:cNvPr id="3" name="PlaceHolder 2"/>
          <p:cNvSpPr>
            <a:spLocks noGrp="1"/>
          </p:cNvSpPr>
          <p:nvPr>
            <p:ph type="sldNum" idx="5"/>
          </p:nvPr>
        </p:nvSpPr>
        <p:spPr/>
        <p:txBody>
          <a:bodyPr/>
          <a:p>
            <a:fld id="{575C0D3E-67C5-4106-9534-C067D326B5A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ubTitle"/>
          </p:nvPr>
        </p:nvSpPr>
        <p:spPr>
          <a:xfrm>
            <a:off x="467640" y="836640"/>
            <a:ext cx="8208360" cy="5112000"/>
          </a:xfrm>
          <a:prstGeom prst="rect">
            <a:avLst/>
          </a:prstGeom>
          <a:noFill/>
          <a:ln w="0">
            <a:noFill/>
          </a:ln>
        </p:spPr>
        <p:txBody>
          <a:bodyPr lIns="0" rIns="0" tIns="0" bIns="0" anchor="t">
            <a:noAutofit/>
          </a:bodyPr>
          <a:p>
            <a:pPr marL="343080" indent="-343080" algn="just">
              <a:lnSpc>
                <a:spcPct val="100000"/>
              </a:lnSpc>
              <a:spcBef>
                <a:spcPts val="400"/>
              </a:spcBef>
              <a:spcAft>
                <a:spcPts val="300"/>
              </a:spcAft>
              <a:buClr>
                <a:srgbClr val="c3260c"/>
              </a:buClr>
              <a:buSzPct val="130000"/>
              <a:buFont typeface="Arial"/>
              <a:buChar char="•"/>
            </a:pPr>
            <a:r>
              <a:rPr b="0" lang="tr-TR" sz="2000" spc="-1" strike="noStrike">
                <a:solidFill>
                  <a:srgbClr val="000000"/>
                </a:solidFill>
                <a:latin typeface="Times New Roman"/>
              </a:rPr>
              <a:t>Java,  </a:t>
            </a:r>
            <a:r>
              <a:rPr b="0" lang="tr-TR" sz="2000" spc="-1" strike="noStrike" u="sng">
                <a:solidFill>
                  <a:srgbClr val="56c7aa"/>
                </a:solidFill>
                <a:uFillTx/>
                <a:latin typeface="Times New Roman"/>
                <a:hlinkClick r:id="rId1"/>
              </a:rPr>
              <a:t>Sun Microsystems</a:t>
            </a:r>
            <a:r>
              <a:rPr b="0" lang="tr-TR" sz="2000" spc="-1" strike="noStrike">
                <a:solidFill>
                  <a:srgbClr val="000000"/>
                </a:solidFill>
                <a:latin typeface="Times New Roman"/>
              </a:rPr>
              <a:t> mühendislerinden </a:t>
            </a:r>
            <a:r>
              <a:rPr b="1" lang="tr-TR" sz="2000" spc="-1" strike="noStrike" u="sng">
                <a:solidFill>
                  <a:srgbClr val="56c7aa"/>
                </a:solidFill>
                <a:uFillTx/>
                <a:latin typeface="Times New Roman"/>
                <a:hlinkClick r:id="rId2"/>
              </a:rPr>
              <a:t>James Gosling</a:t>
            </a:r>
            <a:r>
              <a:rPr b="1" lang="tr-TR" sz="2000" spc="-1" strike="noStrike" u="sng">
                <a:solidFill>
                  <a:srgbClr val="56c7aa"/>
                </a:solidFill>
                <a:uFillTx/>
                <a:latin typeface="Times New Roman"/>
                <a:hlinkClick r:id="rId3"/>
              </a:rPr>
              <a:t> </a:t>
            </a:r>
            <a:r>
              <a:rPr b="0" lang="tr-TR" sz="2000" spc="-1" strike="noStrike">
                <a:solidFill>
                  <a:srgbClr val="000000"/>
                </a:solidFill>
                <a:latin typeface="Times New Roman"/>
              </a:rPr>
              <a:t>tarafından geliştirilmeye başlanmış gerçek nesneye yönelik, platformdan bağımsız, yüksek performanslı, çok işlevli, yüksek seviye, adım adım işletilen bir </a:t>
            </a:r>
            <a:r>
              <a:rPr b="0" lang="tr-TR" sz="2000" spc="-1" strike="noStrike" u="sng">
                <a:solidFill>
                  <a:srgbClr val="56c7aa"/>
                </a:solidFill>
                <a:uFillTx/>
                <a:latin typeface="Times New Roman"/>
                <a:hlinkClick r:id="rId4"/>
              </a:rPr>
              <a:t>dildir</a:t>
            </a:r>
            <a:r>
              <a:rPr b="0" lang="tr-TR" sz="2000" spc="-1" strike="noStrike">
                <a:solidFill>
                  <a:srgbClr val="000000"/>
                </a:solidFill>
                <a:latin typeface="Times New Roman"/>
              </a:rPr>
              <a:t>. </a:t>
            </a:r>
            <a:endParaRPr b="0" lang="en-US" sz="20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pPr>
            <a:r>
              <a:rPr b="0" lang="tr-TR" sz="2000" spc="-1" strike="noStrike">
                <a:solidFill>
                  <a:srgbClr val="000000"/>
                </a:solidFill>
                <a:latin typeface="Times New Roman"/>
              </a:rPr>
              <a:t>İlk sürümü 1996 yılında çıkmış olup, sonraki yıllarda 1.1, 1.2, 1.3, 1.4, 5.0, 6.0,7.0, 8.0(2014 yılı),9.0, 10.0, 11.0 ve 17.0 (LTS sürümleri) ... 22,0  gibi sürümleri geliştirilmiştir.</a:t>
            </a:r>
            <a:r>
              <a:rPr b="0" lang="tr-TR" sz="2000" spc="-1" strike="noStrike" baseline="-25000">
                <a:solidFill>
                  <a:srgbClr val="000000"/>
                </a:solidFill>
                <a:latin typeface="Times New Roman"/>
              </a:rPr>
              <a:t> </a:t>
            </a:r>
            <a:endParaRPr b="0" lang="en-US" sz="2000" spc="-1" strike="noStrike">
              <a:latin typeface="Arial"/>
            </a:endParaRPr>
          </a:p>
          <a:p>
            <a:pPr algn="just">
              <a:lnSpc>
                <a:spcPct val="100000"/>
              </a:lnSpc>
              <a:spcBef>
                <a:spcPts val="400"/>
              </a:spcBef>
              <a:spcAft>
                <a:spcPts val="300"/>
              </a:spcAft>
              <a:buNone/>
            </a:pPr>
            <a:r>
              <a:rPr b="0" lang="tr-TR" sz="2000" spc="-1" strike="noStrike" baseline="-25000">
                <a:solidFill>
                  <a:srgbClr val="000000"/>
                </a:solidFill>
                <a:latin typeface="Times New Roman"/>
              </a:rPr>
              <a:t>Oracle firması, LTS Java sürümlerini 3 yılda bir, diğer ara sürümleri ise 6 yılda bir çıkarmaktadır. Detaylar için </a:t>
            </a:r>
            <a:r>
              <a:rPr b="0" lang="tr-TR" sz="2000" spc="-1" strike="noStrike" u="sng" baseline="-25000">
                <a:solidFill>
                  <a:srgbClr val="56c7aa"/>
                </a:solidFill>
                <a:uFillTx/>
                <a:latin typeface="Times New Roman"/>
                <a:hlinkClick r:id="rId5"/>
              </a:rPr>
              <a:t>https://www.java.com/releases/fullmatrix/#note1</a:t>
            </a:r>
            <a:r>
              <a:rPr b="0" lang="tr-TR" sz="2000" spc="-1" strike="noStrike" baseline="-25000">
                <a:solidFill>
                  <a:srgbClr val="000000"/>
                </a:solidFill>
                <a:latin typeface="Times New Roman"/>
              </a:rPr>
              <a:t> bakınız.</a:t>
            </a:r>
            <a:endParaRPr b="0" lang="en-US" sz="2000" spc="-1" strike="noStrike">
              <a:latin typeface="Arial"/>
            </a:endParaRPr>
          </a:p>
          <a:p>
            <a:pPr marL="343080" indent="-343080" algn="just">
              <a:lnSpc>
                <a:spcPct val="100000"/>
              </a:lnSpc>
              <a:spcBef>
                <a:spcPts val="400"/>
              </a:spcBef>
              <a:spcAft>
                <a:spcPts val="300"/>
              </a:spcAft>
              <a:buClr>
                <a:srgbClr val="c3260c"/>
              </a:buClr>
              <a:buSzPct val="130000"/>
              <a:buFont typeface="Arial"/>
              <a:buChar char="•"/>
            </a:pPr>
            <a:r>
              <a:rPr b="0" lang="tr-TR" sz="2000" spc="-1" strike="noStrike">
                <a:solidFill>
                  <a:srgbClr val="000000"/>
                </a:solidFill>
                <a:latin typeface="Times New Roman"/>
              </a:rPr>
              <a:t>Java, ilk çıktığında daha çok küçük cihazlarda kullanılmak için tasarlanmış ortak bir platform dili olarak düşünülmüştü. Ancak platform bağımsızlığı özelliği ve standart kütüphane desteği </a:t>
            </a:r>
            <a:r>
              <a:rPr b="0" lang="tr-TR" sz="2000" spc="-1" strike="noStrike" u="sng">
                <a:solidFill>
                  <a:srgbClr val="56c7aa"/>
                </a:solidFill>
                <a:uFillTx/>
                <a:latin typeface="Times New Roman"/>
                <a:hlinkClick r:id="rId6"/>
              </a:rPr>
              <a:t>C</a:t>
            </a:r>
            <a:r>
              <a:rPr b="0" lang="tr-TR" sz="2000" spc="-1" strike="noStrike">
                <a:solidFill>
                  <a:srgbClr val="000000"/>
                </a:solidFill>
                <a:latin typeface="Times New Roman"/>
              </a:rPr>
              <a:t> ve </a:t>
            </a:r>
            <a:r>
              <a:rPr b="0" lang="tr-TR" sz="2000" spc="-1" strike="noStrike" u="sng">
                <a:solidFill>
                  <a:srgbClr val="56c7aa"/>
                </a:solidFill>
                <a:uFillTx/>
                <a:latin typeface="Times New Roman"/>
                <a:hlinkClick r:id="rId7"/>
              </a:rPr>
              <a:t>C++</a:t>
            </a:r>
            <a:r>
              <a:rPr b="0" lang="tr-TR" sz="2000" spc="-1" strike="noStrike">
                <a:solidFill>
                  <a:srgbClr val="000000"/>
                </a:solidFill>
                <a:latin typeface="Times New Roman"/>
              </a:rPr>
              <a:t>'tan çok daha üstün ve güvenli bir yazılım geliştirme ve işletme ortamı sunduğundan, hemen her yerde kullanılmaya başlanmıştır. Şu anda özellikle kurumsal alanda ve mobil cihazlarda son derece popüler olan Java özellikle J2SE 1.4 ve 1.5 sürümü ile masaüstü uygulamalarda da yaygınlaşmaya başlamıştır. </a:t>
            </a:r>
            <a:endParaRPr b="0" lang="en-US" sz="2000" spc="-1" strike="noStrike">
              <a:latin typeface="Arial"/>
            </a:endParaRPr>
          </a:p>
        </p:txBody>
      </p:sp>
      <p:grpSp>
        <p:nvGrpSpPr>
          <p:cNvPr id="303" name="Grup 1"/>
          <p:cNvGrpSpPr/>
          <p:nvPr/>
        </p:nvGrpSpPr>
        <p:grpSpPr>
          <a:xfrm>
            <a:off x="0" y="-2880"/>
            <a:ext cx="9143280" cy="815040"/>
            <a:chOff x="0" y="-2880"/>
            <a:chExt cx="9143280" cy="815040"/>
          </a:xfrm>
        </p:grpSpPr>
        <p:sp>
          <p:nvSpPr>
            <p:cNvPr id="304"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46" strike="noStrike">
                  <a:solidFill>
                    <a:srgbClr val="fbfcfd">
                      <a:alpha val="95000"/>
                    </a:srgbClr>
                  </a:solidFill>
                  <a:latin typeface="Trebuchet MS"/>
                  <a:ea typeface="DejaVu Sans"/>
                </a:rPr>
                <a:t>Giriş</a:t>
              </a:r>
              <a:endParaRPr b="0" lang="en-US" sz="3200" spc="-1" strike="noStrike">
                <a:latin typeface="Arial"/>
              </a:endParaRPr>
            </a:p>
          </p:txBody>
        </p:sp>
        <p:grpSp>
          <p:nvGrpSpPr>
            <p:cNvPr id="305" name="Grup 4"/>
            <p:cNvGrpSpPr/>
            <p:nvPr/>
          </p:nvGrpSpPr>
          <p:grpSpPr>
            <a:xfrm>
              <a:off x="0" y="0"/>
              <a:ext cx="9143280" cy="276120"/>
              <a:chOff x="0" y="0"/>
              <a:chExt cx="9143280" cy="276120"/>
            </a:xfrm>
          </p:grpSpPr>
          <p:sp>
            <p:nvSpPr>
              <p:cNvPr id="306" name="Dikdörtgen 5"/>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07" name="Group 9"/>
              <p:cNvGrpSpPr/>
              <p:nvPr/>
            </p:nvGrpSpPr>
            <p:grpSpPr>
              <a:xfrm>
                <a:off x="24840" y="10800"/>
                <a:ext cx="933480" cy="234000"/>
                <a:chOff x="24840" y="10800"/>
                <a:chExt cx="933480" cy="234000"/>
              </a:xfrm>
            </p:grpSpPr>
            <p:sp>
              <p:nvSpPr>
                <p:cNvPr id="308" name="AutoShape 8"/>
                <p:cNvSpPr/>
                <p:nvPr/>
              </p:nvSpPr>
              <p:spPr>
                <a:xfrm>
                  <a:off x="600480" y="10800"/>
                  <a:ext cx="357840" cy="218160"/>
                </a:xfrm>
                <a:prstGeom prst="rect">
                  <a:avLst/>
                </a:prstGeom>
                <a:noFill/>
                <a:ln w="0">
                  <a:noFill/>
                </a:ln>
              </p:spPr>
              <p:style>
                <a:lnRef idx="0"/>
                <a:fillRef idx="0"/>
                <a:effectRef idx="0"/>
                <a:fontRef idx="minor"/>
              </p:style>
            </p:sp>
            <p:sp>
              <p:nvSpPr>
                <p:cNvPr id="309"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10" name="Metin kutusu 9"/>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p:nvPr>
        </p:nvSpPr>
        <p:spPr>
          <a:xfrm>
            <a:off x="467640" y="980640"/>
            <a:ext cx="8228880" cy="4823640"/>
          </a:xfrm>
          <a:prstGeom prst="rect">
            <a:avLst/>
          </a:prstGeom>
          <a:noFill/>
          <a:ln w="0">
            <a:noFill/>
          </a:ln>
        </p:spPr>
        <p:txBody>
          <a:bodyPr lIns="90000" rIns="90000" tIns="45000" bIns="45000" anchor="t">
            <a:normAutofit/>
          </a:bodyPr>
          <a:p>
            <a:pPr marL="228600" indent="-182880" algn="just">
              <a:lnSpc>
                <a:spcPct val="100000"/>
              </a:lnSpc>
              <a:spcBef>
                <a:spcPts val="400"/>
              </a:spcBef>
              <a:spcAft>
                <a:spcPts val="300"/>
              </a:spcAft>
              <a:buClr>
                <a:srgbClr val="c3260c"/>
              </a:buClr>
              <a:buSzPct val="130000"/>
              <a:buFont typeface="Georgia"/>
              <a:buChar char="*"/>
            </a:pPr>
            <a:r>
              <a:rPr b="0" lang="tr-TR" sz="2000" spc="-1" strike="noStrike">
                <a:solidFill>
                  <a:srgbClr val="000000"/>
                </a:solidFill>
                <a:latin typeface="Times New Roman"/>
              </a:rPr>
              <a:t>Java’nın ilk sürümü olan Java 1.0 (1995) Java Platform 1 olarak adlandırıldı ve tasarlama amacına uygun olarak küçük boyutlu ve kısıtlı özelliklere sahipti. Daha sonra platformun gücü gözlendi ve tasarımında büyük değişiklikler ve eklemeler yapıldı. Bu büyük değişikliklerden dolayı geliştirilen yeni platforma Java Platform 2 adı verildi ama sürüm numarası 2 yapılmadı, 1.2 olarak devam etti. 2004 sonbaharında çıkan Java 5, geçen 1.2, 1.3 ve 1.4 sürümlerinin ardından en çok gelişme ve değişikliği üzerinde barındıran sürüm oldu. Java SE 7 sürümü ise 2009 tarihinde  piyasa çıkmıştır.  </a:t>
            </a:r>
            <a:r>
              <a:rPr b="0" lang="tr-TR" sz="2000" spc="-1" strike="noStrike" u="sng">
                <a:solidFill>
                  <a:srgbClr val="56c7aa"/>
                </a:solidFill>
                <a:uFillTx/>
                <a:latin typeface="Times New Roman"/>
                <a:hlinkClick r:id="rId1"/>
              </a:rPr>
              <a:t>13 Kasım</a:t>
            </a:r>
            <a:r>
              <a:rPr b="0" lang="tr-TR" sz="2000" spc="-1" strike="noStrike">
                <a:solidFill>
                  <a:srgbClr val="000000"/>
                </a:solidFill>
                <a:latin typeface="Times New Roman"/>
              </a:rPr>
              <a:t> </a:t>
            </a:r>
            <a:r>
              <a:rPr b="0" lang="tr-TR" sz="2000" spc="-1" strike="noStrike" u="sng">
                <a:solidFill>
                  <a:srgbClr val="56c7aa"/>
                </a:solidFill>
                <a:uFillTx/>
                <a:latin typeface="Times New Roman"/>
                <a:hlinkClick r:id="rId2"/>
              </a:rPr>
              <a:t>2006</a:t>
            </a:r>
            <a:r>
              <a:rPr b="0" lang="tr-TR" sz="2000" spc="-1" strike="noStrike">
                <a:solidFill>
                  <a:srgbClr val="000000"/>
                </a:solidFill>
                <a:latin typeface="Times New Roman"/>
              </a:rPr>
              <a:t> da Java platformu </a:t>
            </a:r>
            <a:r>
              <a:rPr b="0" lang="tr-TR" sz="2000" spc="-1" strike="noStrike" u="sng">
                <a:solidFill>
                  <a:srgbClr val="56c7aa"/>
                </a:solidFill>
                <a:uFillTx/>
                <a:latin typeface="Times New Roman"/>
                <a:hlinkClick r:id="rId3"/>
              </a:rPr>
              <a:t>GPL</a:t>
            </a:r>
            <a:r>
              <a:rPr b="0" lang="tr-TR" sz="2000" spc="-1" strike="noStrike">
                <a:solidFill>
                  <a:srgbClr val="000000"/>
                </a:solidFill>
                <a:latin typeface="Times New Roman"/>
              </a:rPr>
              <a:t> lisansıyla açık kodlu hale gelmiştir. </a:t>
            </a:r>
            <a:endParaRPr b="0" lang="en-US" sz="2000" spc="-1" strike="noStrike">
              <a:latin typeface="Arial"/>
            </a:endParaRPr>
          </a:p>
          <a:p>
            <a:pPr marL="228600" indent="-182880" algn="just">
              <a:lnSpc>
                <a:spcPct val="100000"/>
              </a:lnSpc>
              <a:spcBef>
                <a:spcPts val="400"/>
              </a:spcBef>
              <a:spcAft>
                <a:spcPts val="300"/>
              </a:spcAft>
              <a:buClr>
                <a:srgbClr val="c3260c"/>
              </a:buClr>
              <a:buSzPct val="130000"/>
              <a:buFont typeface="Georgia"/>
              <a:buChar char="*"/>
            </a:pPr>
            <a:r>
              <a:rPr b="0" lang="tr-TR" sz="2000" spc="-1" strike="noStrike">
                <a:solidFill>
                  <a:srgbClr val="000000"/>
                </a:solidFill>
                <a:latin typeface="Times New Roman"/>
              </a:rPr>
              <a:t>Sun Microsystems’in, </a:t>
            </a:r>
            <a:r>
              <a:rPr b="1" lang="tr-TR" sz="2000" spc="-1" strike="noStrike">
                <a:solidFill>
                  <a:srgbClr val="002060"/>
                </a:solidFill>
                <a:latin typeface="Times New Roman"/>
              </a:rPr>
              <a:t>Oracle</a:t>
            </a:r>
            <a:r>
              <a:rPr b="1" lang="tr-TR" sz="2000" spc="-1" strike="noStrike">
                <a:solidFill>
                  <a:srgbClr val="000000"/>
                </a:solidFill>
                <a:latin typeface="Times New Roman"/>
              </a:rPr>
              <a:t> tarafından</a:t>
            </a:r>
            <a:r>
              <a:rPr b="0" lang="tr-TR" sz="2000" spc="-1" strike="noStrike">
                <a:solidFill>
                  <a:srgbClr val="000000"/>
                </a:solidFill>
                <a:latin typeface="Times New Roman"/>
              </a:rPr>
              <a:t> 2009 tarihinde satın alınması ile birlikte Java, artık Oracle firması tarafından geliştirilmektedir.</a:t>
            </a:r>
            <a:endParaRPr b="0" lang="en-US" sz="2000" spc="-1" strike="noStrike">
              <a:latin typeface="Arial"/>
            </a:endParaRPr>
          </a:p>
          <a:p>
            <a:pPr>
              <a:lnSpc>
                <a:spcPct val="100000"/>
              </a:lnSpc>
              <a:spcBef>
                <a:spcPts val="400"/>
              </a:spcBef>
              <a:spcAft>
                <a:spcPts val="300"/>
              </a:spcAft>
              <a:buNone/>
              <a:tabLst>
                <a:tab algn="l" pos="0"/>
              </a:tabLst>
            </a:pPr>
            <a:endParaRPr b="0" lang="en-US" sz="2000" spc="-1" strike="noStrike">
              <a:latin typeface="Arial"/>
            </a:endParaRPr>
          </a:p>
        </p:txBody>
      </p:sp>
      <p:pic>
        <p:nvPicPr>
          <p:cNvPr id="312" name="Resim 1" descr=""/>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p:blipFill>
        <p:spPr>
          <a:xfrm>
            <a:off x="3420000" y="5013000"/>
            <a:ext cx="2015640" cy="1007280"/>
          </a:xfrm>
          <a:prstGeom prst="rect">
            <a:avLst/>
          </a:prstGeom>
          <a:ln w="0">
            <a:solidFill>
              <a:srgbClr val="000000"/>
            </a:solidFill>
          </a:ln>
        </p:spPr>
      </p:pic>
      <p:grpSp>
        <p:nvGrpSpPr>
          <p:cNvPr id="313" name="Grup 4"/>
          <p:cNvGrpSpPr/>
          <p:nvPr/>
        </p:nvGrpSpPr>
        <p:grpSpPr>
          <a:xfrm>
            <a:off x="0" y="-2880"/>
            <a:ext cx="9143280" cy="815040"/>
            <a:chOff x="0" y="-2880"/>
            <a:chExt cx="9143280" cy="815040"/>
          </a:xfrm>
        </p:grpSpPr>
        <p:sp>
          <p:nvSpPr>
            <p:cNvPr id="314"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46" strike="noStrike">
                  <a:solidFill>
                    <a:srgbClr val="fbfcfd">
                      <a:alpha val="95000"/>
                    </a:srgbClr>
                  </a:solidFill>
                  <a:latin typeface="Trebuchet MS"/>
                  <a:ea typeface="DejaVu Sans"/>
                </a:rPr>
                <a:t>Giriş</a:t>
              </a:r>
              <a:endParaRPr b="0" lang="en-US" sz="3200" spc="-1" strike="noStrike">
                <a:latin typeface="Arial"/>
              </a:endParaRPr>
            </a:p>
          </p:txBody>
        </p:sp>
        <p:grpSp>
          <p:nvGrpSpPr>
            <p:cNvPr id="315" name="Grup 7"/>
            <p:cNvGrpSpPr/>
            <p:nvPr/>
          </p:nvGrpSpPr>
          <p:grpSpPr>
            <a:xfrm>
              <a:off x="0" y="0"/>
              <a:ext cx="9143280" cy="276120"/>
              <a:chOff x="0" y="0"/>
              <a:chExt cx="9143280" cy="276120"/>
            </a:xfrm>
          </p:grpSpPr>
          <p:sp>
            <p:nvSpPr>
              <p:cNvPr id="316" name="Dikdörtgen 9"/>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17" name="Group 9"/>
              <p:cNvGrpSpPr/>
              <p:nvPr/>
            </p:nvGrpSpPr>
            <p:grpSpPr>
              <a:xfrm>
                <a:off x="24840" y="10800"/>
                <a:ext cx="933480" cy="234000"/>
                <a:chOff x="24840" y="10800"/>
                <a:chExt cx="933480" cy="234000"/>
              </a:xfrm>
            </p:grpSpPr>
            <p:sp>
              <p:nvSpPr>
                <p:cNvPr id="318" name="AutoShape 8"/>
                <p:cNvSpPr/>
                <p:nvPr/>
              </p:nvSpPr>
              <p:spPr>
                <a:xfrm>
                  <a:off x="600480" y="10800"/>
                  <a:ext cx="357840" cy="218160"/>
                </a:xfrm>
                <a:prstGeom prst="rect">
                  <a:avLst/>
                </a:prstGeom>
                <a:noFill/>
                <a:ln w="0">
                  <a:noFill/>
                </a:ln>
              </p:spPr>
              <p:style>
                <a:lnRef idx="0"/>
                <a:fillRef idx="0"/>
                <a:effectRef idx="0"/>
                <a:fontRef idx="minor"/>
              </p:style>
            </p:sp>
            <p:sp>
              <p:nvSpPr>
                <p:cNvPr id="319"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20" name="Metin kutusu 8"/>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p:nvPr>
        </p:nvSpPr>
        <p:spPr>
          <a:xfrm>
            <a:off x="533520" y="838080"/>
            <a:ext cx="8228880" cy="5333400"/>
          </a:xfrm>
          <a:prstGeom prst="rect">
            <a:avLst/>
          </a:prstGeom>
          <a:noFill/>
          <a:ln w="0">
            <a:noFill/>
          </a:ln>
        </p:spPr>
        <p:txBody>
          <a:bodyPr lIns="90000" rIns="90000" tIns="45000" bIns="45000" anchor="t">
            <a:noAutofit/>
          </a:bodyPr>
          <a:p>
            <a:pPr marL="228600" indent="-182880" algn="just">
              <a:lnSpc>
                <a:spcPct val="100000"/>
              </a:lnSpc>
              <a:spcBef>
                <a:spcPts val="400"/>
              </a:spcBef>
              <a:spcAft>
                <a:spcPts val="300"/>
              </a:spcAft>
              <a:buNone/>
              <a:tabLst>
                <a:tab algn="l" pos="0"/>
              </a:tabLst>
            </a:pPr>
            <a:r>
              <a:rPr b="0" lang="tr-TR" sz="2000" spc="-1" strike="noStrike">
                <a:solidFill>
                  <a:srgbClr val="404040"/>
                </a:solidFill>
                <a:latin typeface="Times New Roman"/>
              </a:rPr>
              <a:t>   </a:t>
            </a:r>
            <a:r>
              <a:rPr b="0" lang="tr-TR" sz="2000" spc="-1" strike="noStrike">
                <a:solidFill>
                  <a:srgbClr val="404040"/>
                </a:solidFill>
                <a:latin typeface="Times New Roman"/>
              </a:rPr>
              <a:t>Java programlama dili, tam bir nesne tabanlı ortam sunması, platform bağımsızlığı, java sanal makinesinin (JVM) yüklü olduğu her ortamda (cep telefonlarından televizyonlara) çalışması ve ücretsiz olması gibi sebeplerle günümüzde en popüler programlama dillerinden birisi haline gelmiştir. Java dilinin temel özelliklerini maddeler halinde sıralarsak;</a:t>
            </a:r>
            <a:endParaRPr b="0" lang="en-US" sz="2000" spc="-1" strike="noStrike">
              <a:latin typeface="Arial"/>
            </a:endParaRPr>
          </a:p>
          <a:p>
            <a:pPr marL="228600" indent="-182880">
              <a:lnSpc>
                <a:spcPct val="100000"/>
              </a:lnSpc>
              <a:spcBef>
                <a:spcPts val="439"/>
              </a:spcBef>
              <a:spcAft>
                <a:spcPts val="300"/>
              </a:spcAft>
              <a:buNone/>
              <a:tabLst>
                <a:tab algn="l" pos="0"/>
              </a:tabLst>
            </a:pPr>
            <a:endParaRPr b="0" lang="en-US" sz="2200" spc="-1" strike="noStrike">
              <a:latin typeface="Arial"/>
            </a:endParaRPr>
          </a:p>
        </p:txBody>
      </p:sp>
      <p:graphicFrame>
        <p:nvGraphicFramePr>
          <p:cNvPr id="322" name="Tablo 3"/>
          <p:cNvGraphicFramePr/>
          <p:nvPr/>
        </p:nvGraphicFramePr>
        <p:xfrm>
          <a:off x="2438280" y="2514600"/>
          <a:ext cx="4952520" cy="3809160"/>
        </p:xfrm>
        <a:graphic>
          <a:graphicData uri="http://schemas.openxmlformats.org/drawingml/2006/table">
            <a:tbl>
              <a:tblPr/>
              <a:tblGrid>
                <a:gridCol w="4952880"/>
              </a:tblGrid>
              <a:tr h="467640">
                <a:tc>
                  <a:txBody>
                    <a:bodyPr anchor="t">
                      <a:noAutofit/>
                    </a:bodyPr>
                    <a:p>
                      <a:pPr marL="216000" indent="-216000" algn="just">
                        <a:lnSpc>
                          <a:spcPct val="115000"/>
                        </a:lnSpc>
                        <a:spcAft>
                          <a:spcPts val="1001"/>
                        </a:spcAft>
                        <a:buClr>
                          <a:srgbClr val="000000"/>
                        </a:buClr>
                        <a:buFont typeface="Arial"/>
                        <a:buChar char="•"/>
                      </a:pPr>
                      <a:r>
                        <a:rPr b="1" lang="tr-TR" sz="1800" spc="-1" strike="noStrike">
                          <a:solidFill>
                            <a:srgbClr val="000000"/>
                          </a:solidFill>
                          <a:latin typeface="Times New Roman"/>
                        </a:rPr>
                        <a:t>Basit (Simple)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caf297"/>
                    </a:solidFill>
                  </a:tcPr>
                </a:tc>
              </a:tr>
              <a:tr h="31176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Güvenli (Secure)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3870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Taşınabilirlik (Portable)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34344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Nesne Yönelimli (Object Orient)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9988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Sağlam (Robust)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33444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Çoklu kullanım (Multithreaded)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72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Mimariden bağımsız (Architecture-neutral)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72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Yorumlayıcı ( Interpreter )</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72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Yüksek performans (High performance)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72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Dağıtık ( Distributed )</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720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Dinamik (Dynamic )</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r h="279360">
                <a:tc>
                  <a:txBody>
                    <a:bodyPr anchor="t">
                      <a:noAutofit/>
                    </a:bodyPr>
                    <a:p>
                      <a:pPr marL="216000" indent="-216000" algn="just">
                        <a:lnSpc>
                          <a:spcPts val="1349"/>
                        </a:lnSpc>
                        <a:buClr>
                          <a:srgbClr val="000000"/>
                        </a:buClr>
                        <a:buFont typeface="Arial"/>
                        <a:buChar char="•"/>
                      </a:pPr>
                      <a:r>
                        <a:rPr b="1" lang="tr-TR" sz="1800" spc="-1" strike="noStrike">
                          <a:solidFill>
                            <a:srgbClr val="000000"/>
                          </a:solidFill>
                          <a:latin typeface="Times New Roman"/>
                        </a:rPr>
                        <a:t>Ücretsiz</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af297"/>
                    </a:solidFill>
                  </a:tcPr>
                </a:tc>
              </a:tr>
            </a:tbl>
          </a:graphicData>
        </a:graphic>
      </p:graphicFrame>
      <p:grpSp>
        <p:nvGrpSpPr>
          <p:cNvPr id="323" name="Grup 5"/>
          <p:cNvGrpSpPr/>
          <p:nvPr/>
        </p:nvGrpSpPr>
        <p:grpSpPr>
          <a:xfrm>
            <a:off x="0" y="-2880"/>
            <a:ext cx="9143280" cy="815040"/>
            <a:chOff x="0" y="-2880"/>
            <a:chExt cx="9143280" cy="815040"/>
          </a:xfrm>
        </p:grpSpPr>
        <p:sp>
          <p:nvSpPr>
            <p:cNvPr id="324"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90000"/>
            </a:bodyPr>
            <a:p>
              <a:pPr algn="ctr">
                <a:lnSpc>
                  <a:spcPct val="100000"/>
                </a:lnSpc>
                <a:buNone/>
              </a:pPr>
              <a:r>
                <a:rPr b="1" lang="tr-TR" sz="3200" spc="46" strike="noStrike">
                  <a:solidFill>
                    <a:srgbClr val="fbfcfd">
                      <a:alpha val="95000"/>
                    </a:srgbClr>
                  </a:solidFill>
                  <a:latin typeface="Trebuchet MS"/>
                  <a:ea typeface="DejaVu Sans"/>
                </a:rPr>
                <a:t>Java Programlama Dilinin Özellikleri</a:t>
              </a:r>
              <a:endParaRPr b="0" lang="en-US" sz="3200" spc="-1" strike="noStrike">
                <a:latin typeface="Arial"/>
              </a:endParaRPr>
            </a:p>
          </p:txBody>
        </p:sp>
        <p:grpSp>
          <p:nvGrpSpPr>
            <p:cNvPr id="325" name="Grup 7"/>
            <p:cNvGrpSpPr/>
            <p:nvPr/>
          </p:nvGrpSpPr>
          <p:grpSpPr>
            <a:xfrm>
              <a:off x="0" y="0"/>
              <a:ext cx="9143280" cy="276120"/>
              <a:chOff x="0" y="0"/>
              <a:chExt cx="9143280" cy="276120"/>
            </a:xfrm>
          </p:grpSpPr>
          <p:sp>
            <p:nvSpPr>
              <p:cNvPr id="326" name="Dikdörtgen 9"/>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27" name="Group 9"/>
              <p:cNvGrpSpPr/>
              <p:nvPr/>
            </p:nvGrpSpPr>
            <p:grpSpPr>
              <a:xfrm>
                <a:off x="24840" y="10800"/>
                <a:ext cx="933480" cy="234000"/>
                <a:chOff x="24840" y="10800"/>
                <a:chExt cx="933480" cy="234000"/>
              </a:xfrm>
            </p:grpSpPr>
            <p:sp>
              <p:nvSpPr>
                <p:cNvPr id="328" name="AutoShape 8"/>
                <p:cNvSpPr/>
                <p:nvPr/>
              </p:nvSpPr>
              <p:spPr>
                <a:xfrm>
                  <a:off x="600480" y="10800"/>
                  <a:ext cx="357840" cy="218160"/>
                </a:xfrm>
                <a:prstGeom prst="rect">
                  <a:avLst/>
                </a:prstGeom>
                <a:noFill/>
                <a:ln w="0">
                  <a:noFill/>
                </a:ln>
              </p:spPr>
              <p:style>
                <a:lnRef idx="0"/>
                <a:fillRef idx="0"/>
                <a:effectRef idx="0"/>
                <a:fontRef idx="minor"/>
              </p:style>
            </p:sp>
            <p:sp>
              <p:nvSpPr>
                <p:cNvPr id="329"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30" name="Metin kutusu 8"/>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dilinin yeteneklerini keşfedeceksiniz.</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p:nvPr>
        </p:nvSpPr>
        <p:spPr>
          <a:xfrm>
            <a:off x="203040" y="908640"/>
            <a:ext cx="3809160" cy="5180760"/>
          </a:xfrm>
          <a:prstGeom prst="rect">
            <a:avLst/>
          </a:prstGeom>
          <a:noFill/>
          <a:ln w="0">
            <a:noFill/>
          </a:ln>
        </p:spPr>
        <p:txBody>
          <a:bodyPr lIns="90000" rIns="90000" tIns="45000" bIns="45000" anchor="t">
            <a:noAutofit/>
          </a:bodyPr>
          <a:p>
            <a:pPr marL="228600" indent="-182880" algn="just">
              <a:lnSpc>
                <a:spcPct val="100000"/>
              </a:lnSpc>
              <a:spcBef>
                <a:spcPts val="281"/>
              </a:spcBef>
              <a:spcAft>
                <a:spcPts val="300"/>
              </a:spcAft>
              <a:buNone/>
              <a:tabLst>
                <a:tab algn="l" pos="0"/>
              </a:tabLst>
            </a:pPr>
            <a:r>
              <a:rPr b="1" lang="tr-TR" sz="1400" spc="-1" strike="noStrike">
                <a:solidFill>
                  <a:srgbClr val="000000"/>
                </a:solidFill>
                <a:latin typeface="Times New Roman"/>
              </a:rPr>
              <a:t>1995: Version 1.0 :</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8 paket ile 212 sınıfa(class) sahip.</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İlk sürüm</a:t>
            </a:r>
            <a:endParaRPr b="0" lang="en-US" sz="1400" spc="-1" strike="noStrike">
              <a:latin typeface="Arial"/>
            </a:endParaRPr>
          </a:p>
          <a:p>
            <a:pPr marL="228600" indent="-182880" algn="just">
              <a:lnSpc>
                <a:spcPct val="100000"/>
              </a:lnSpc>
              <a:spcBef>
                <a:spcPts val="281"/>
              </a:spcBef>
              <a:spcAft>
                <a:spcPts val="300"/>
              </a:spcAft>
              <a:buNone/>
              <a:tabLst>
                <a:tab algn="l" pos="0"/>
              </a:tabLst>
            </a:pPr>
            <a:r>
              <a:rPr b="1" lang="tr-TR" sz="1400" spc="-1" strike="noStrike">
                <a:solidFill>
                  <a:srgbClr val="000000"/>
                </a:solidFill>
                <a:latin typeface="Times New Roman"/>
              </a:rPr>
              <a:t>1997: Version 1.1:</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23 paket ile 504 sınıfa (class) sahip.</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JVM iyileştirildi, iç sınıflar ve daha etkili hata yakalama içermektedir.</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Çoğu web tarayıcı 1.1 ile uyumlu hale geldi</a:t>
            </a:r>
            <a:endParaRPr b="0" lang="en-US" sz="1400" spc="-1" strike="noStrike">
              <a:latin typeface="Arial"/>
            </a:endParaRPr>
          </a:p>
          <a:p>
            <a:pPr marL="228600" indent="-182880" algn="just">
              <a:lnSpc>
                <a:spcPct val="100000"/>
              </a:lnSpc>
              <a:spcBef>
                <a:spcPts val="281"/>
              </a:spcBef>
              <a:spcAft>
                <a:spcPts val="300"/>
              </a:spcAft>
              <a:buNone/>
              <a:tabLst>
                <a:tab algn="l" pos="0"/>
              </a:tabLst>
            </a:pPr>
            <a:r>
              <a:rPr b="1" lang="tr-TR" sz="1400" spc="-1" strike="noStrike">
                <a:solidFill>
                  <a:srgbClr val="000000"/>
                </a:solidFill>
                <a:latin typeface="Times New Roman"/>
              </a:rPr>
              <a:t>1999: Version 1.2:</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59 paket ile 1520 sınıfa (class) saip.</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Java 2 Platformu olarak adlandırıldı.</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Eski sürümlere oranla 10 kat daha hızlıdır.</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API'de önemli değişiklikler, reflection özelliği ve </a:t>
            </a:r>
            <a:r>
              <a:rPr b="1" lang="tr-TR" sz="1400" spc="-1" strike="noStrike" u="sng">
                <a:solidFill>
                  <a:srgbClr val="56c7aa"/>
                </a:solidFill>
                <a:uFillTx/>
                <a:latin typeface="Times New Roman"/>
                <a:hlinkClick r:id="rId1"/>
              </a:rPr>
              <a:t>JIT </a:t>
            </a:r>
            <a:r>
              <a:rPr b="1" lang="tr-TR" sz="1400" spc="-1" strike="noStrike" u="sng">
                <a:solidFill>
                  <a:srgbClr val="56c7aa"/>
                </a:solidFill>
                <a:uFillTx/>
                <a:latin typeface="Times New Roman"/>
                <a:hlinkClick r:id="rId2"/>
              </a:rPr>
              <a:t>Derleyicisi</a:t>
            </a:r>
            <a:r>
              <a:rPr b="0" lang="tr-TR" sz="1400" spc="-1" strike="noStrike">
                <a:solidFill>
                  <a:srgbClr val="404040"/>
                </a:solidFill>
                <a:latin typeface="Times New Roman"/>
              </a:rPr>
              <a:t> nin eklenmesi ancak dilin kendisinde önemli değişiklikler olmadı.</a:t>
            </a:r>
            <a:endParaRPr b="0" lang="en-US" sz="1400" spc="-1" strike="noStrike">
              <a:latin typeface="Arial"/>
            </a:endParaRPr>
          </a:p>
          <a:p>
            <a:pPr marL="228600" indent="-182880" algn="just">
              <a:lnSpc>
                <a:spcPct val="100000"/>
              </a:lnSpc>
              <a:spcBef>
                <a:spcPts val="281"/>
              </a:spcBef>
              <a:spcAft>
                <a:spcPts val="300"/>
              </a:spcAft>
              <a:buNone/>
              <a:tabLst>
                <a:tab algn="l" pos="0"/>
              </a:tabLst>
            </a:pPr>
            <a:r>
              <a:rPr b="1" lang="tr-TR" sz="1400" spc="-1" strike="noStrike">
                <a:solidFill>
                  <a:srgbClr val="000000"/>
                </a:solidFill>
                <a:latin typeface="Times New Roman"/>
              </a:rPr>
              <a:t>2000: Version 1.3:</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76 paket ile 1842 sınıfa (class) saip.</a:t>
            </a:r>
            <a:endParaRPr b="0" lang="en-US" sz="1400" spc="-1" strike="noStrike">
              <a:latin typeface="Arial"/>
            </a:endParaRPr>
          </a:p>
          <a:p>
            <a:pPr lvl="1" marL="548640" indent="-182880" algn="just">
              <a:lnSpc>
                <a:spcPct val="100000"/>
              </a:lnSpc>
              <a:spcBef>
                <a:spcPts val="281"/>
              </a:spcBef>
              <a:spcAft>
                <a:spcPts val="300"/>
              </a:spcAft>
              <a:buClr>
                <a:srgbClr val="c3260c"/>
              </a:buClr>
              <a:buSzPct val="130000"/>
              <a:buFont typeface="Georgia"/>
              <a:buChar char="*"/>
              <a:tabLst>
                <a:tab algn="l" pos="0"/>
              </a:tabLst>
            </a:pPr>
            <a:r>
              <a:rPr b="0" lang="tr-TR" sz="1400" spc="-1" strike="noStrike">
                <a:solidFill>
                  <a:srgbClr val="404040"/>
                </a:solidFill>
                <a:latin typeface="Times New Roman"/>
              </a:rPr>
              <a:t>Hotspot JVM sunuldu.</a:t>
            </a:r>
            <a:endParaRPr b="0" lang="en-US" sz="1400" spc="-1" strike="noStrike">
              <a:latin typeface="Arial"/>
            </a:endParaRPr>
          </a:p>
        </p:txBody>
      </p:sp>
      <p:sp>
        <p:nvSpPr>
          <p:cNvPr id="332" name="6 Metin kutusu"/>
          <p:cNvSpPr/>
          <p:nvPr/>
        </p:nvSpPr>
        <p:spPr>
          <a:xfrm>
            <a:off x="3924000" y="908640"/>
            <a:ext cx="5104800" cy="52045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tr-TR" sz="1400" spc="-1" strike="noStrike">
                <a:solidFill>
                  <a:srgbClr val="000000"/>
                </a:solidFill>
                <a:latin typeface="Times New Roman"/>
                <a:ea typeface="DejaVu Sans"/>
              </a:rPr>
              <a:t>2002: Version 1.4:</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135 paket ile 2991 sınıfa (class) saip. </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XML desteği ve pek çok yeni API değişikliği</a:t>
            </a:r>
            <a:endParaRPr b="0" lang="en-US" sz="1400" spc="-1" strike="noStrike">
              <a:latin typeface="Arial"/>
            </a:endParaRPr>
          </a:p>
          <a:p>
            <a:pPr marL="457200" algn="just">
              <a:lnSpc>
                <a:spcPct val="100000"/>
              </a:lnSpc>
              <a:buNone/>
            </a:pPr>
            <a:r>
              <a:rPr b="1" lang="tr-TR" sz="1400" spc="-1" strike="noStrike">
                <a:solidFill>
                  <a:srgbClr val="000000"/>
                </a:solidFill>
                <a:latin typeface="Times New Roman"/>
                <a:ea typeface="DejaVu Sans"/>
              </a:rPr>
              <a:t>2004: Version 5.0 (1.5 sürümü):</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165 paket ile 3000  den fazla sınıfa (class) sahip.</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Grafik alt yapısında ve sanal makine başarımında gelişmeler oldu.</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For- each benzeri döngü yapısı, yeni komutların eklenmesi</a:t>
            </a:r>
            <a:endParaRPr b="0" lang="en-US" sz="1400" spc="-1" strike="noStrike">
              <a:latin typeface="Arial"/>
            </a:endParaRPr>
          </a:p>
          <a:p>
            <a:pPr marL="457200" algn="just">
              <a:lnSpc>
                <a:spcPct val="100000"/>
              </a:lnSpc>
              <a:buNone/>
            </a:pPr>
            <a:r>
              <a:rPr b="1" lang="tr-TR" sz="1400" spc="-1" strike="noStrike">
                <a:solidFill>
                  <a:srgbClr val="000000"/>
                </a:solidFill>
                <a:latin typeface="Times New Roman"/>
                <a:ea typeface="DejaVu Sans"/>
              </a:rPr>
              <a:t>2006: Version 6.0 (1.6 sürümü):</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Java 1.5 göre daha fazla paket ve sınıfa sahip.</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Derleyici erişimi, program içerisinden javac derleyicisi kontrol edilebiliyor.</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Daha fazla güvenlik desteği</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Yeni masaüstü özellikleri ve pek çok yeni API değişikliği</a:t>
            </a:r>
            <a:endParaRPr b="0" lang="en-US" sz="1400" spc="-1" strike="noStrike">
              <a:latin typeface="Arial"/>
            </a:endParaRPr>
          </a:p>
          <a:p>
            <a:pPr marL="457200" algn="just">
              <a:lnSpc>
                <a:spcPct val="100000"/>
              </a:lnSpc>
              <a:buNone/>
            </a:pPr>
            <a:r>
              <a:rPr b="1" lang="tr-TR" sz="1400" spc="-1" strike="noStrike">
                <a:solidFill>
                  <a:srgbClr val="000000"/>
                </a:solidFill>
                <a:latin typeface="Times New Roman"/>
                <a:ea typeface="DejaVu Sans"/>
              </a:rPr>
              <a:t>2009: Version 7.0 (1.7 sürümü):</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Ağ bağlantılarına yüksek performansta erişim için SDP- Sockets Direct Protocol geliştirildi.</a:t>
            </a: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Dosya giriş/çıkış paketi yenilendi (java.nio.file paketi geliştirildi) </a:t>
            </a:r>
            <a:endParaRPr b="0" lang="en-US" sz="1400" spc="-1" strike="noStrike">
              <a:latin typeface="Arial"/>
            </a:endParaRPr>
          </a:p>
          <a:p>
            <a:pPr marL="457200" algn="just">
              <a:lnSpc>
                <a:spcPct val="100000"/>
              </a:lnSpc>
              <a:buNone/>
            </a:pPr>
            <a:endParaRPr b="0" lang="en-US" sz="1400" spc="-1" strike="noStrike">
              <a:latin typeface="Arial"/>
            </a:endParaRPr>
          </a:p>
          <a:p>
            <a:pPr marL="457200" algn="just">
              <a:lnSpc>
                <a:spcPct val="100000"/>
              </a:lnSpc>
              <a:buNone/>
            </a:pPr>
            <a:r>
              <a:rPr b="0" lang="tr-TR" sz="1400" spc="-1" strike="noStrike">
                <a:solidFill>
                  <a:srgbClr val="000000"/>
                </a:solidFill>
                <a:latin typeface="Times New Roman"/>
                <a:ea typeface="DejaVu Sans"/>
              </a:rPr>
              <a:t>Çok dinamik bir şekilde kendini yenilen/güncelleyen Java programlama diline en son eklenen özellikleri aşağıdaki linkten takip edebilirsiniz.</a:t>
            </a:r>
            <a:endParaRPr b="0" lang="en-US" sz="1400" spc="-1" strike="noStrike">
              <a:latin typeface="Arial"/>
            </a:endParaRPr>
          </a:p>
          <a:p>
            <a:pPr marL="457200" algn="just">
              <a:lnSpc>
                <a:spcPct val="100000"/>
              </a:lnSpc>
              <a:buNone/>
            </a:pPr>
            <a:r>
              <a:rPr b="0" lang="tr-TR" sz="1400" spc="-1" strike="noStrike" u="sng">
                <a:solidFill>
                  <a:srgbClr val="56c7aa"/>
                </a:solidFill>
                <a:uFillTx/>
                <a:latin typeface="Times New Roman"/>
                <a:ea typeface="DejaVu Sans"/>
                <a:hlinkClick r:id="rId3"/>
              </a:rPr>
              <a:t>http://download.oracle.com/javase/tutorial/information/history.html</a:t>
            </a:r>
            <a:endParaRPr b="0" lang="en-US" sz="1400" spc="-1" strike="noStrike">
              <a:latin typeface="Arial"/>
            </a:endParaRPr>
          </a:p>
        </p:txBody>
      </p:sp>
      <p:grpSp>
        <p:nvGrpSpPr>
          <p:cNvPr id="333" name="Grup 5"/>
          <p:cNvGrpSpPr/>
          <p:nvPr/>
        </p:nvGrpSpPr>
        <p:grpSpPr>
          <a:xfrm>
            <a:off x="0" y="-2880"/>
            <a:ext cx="9143280" cy="815040"/>
            <a:chOff x="0" y="-2880"/>
            <a:chExt cx="9143280" cy="815040"/>
          </a:xfrm>
        </p:grpSpPr>
        <p:sp>
          <p:nvSpPr>
            <p:cNvPr id="334"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89000"/>
            </a:bodyPr>
            <a:p>
              <a:pPr algn="ctr">
                <a:lnSpc>
                  <a:spcPct val="100000"/>
                </a:lnSpc>
                <a:buNone/>
              </a:pPr>
              <a:r>
                <a:rPr b="1" lang="tr-TR" sz="3200" spc="-1" strike="noStrike">
                  <a:solidFill>
                    <a:srgbClr val="ffffff"/>
                  </a:solidFill>
                  <a:latin typeface="Times New Roman"/>
                  <a:ea typeface="DejaVu Sans"/>
                </a:rPr>
                <a:t>Java’nın mevcut sürümleri ve aralarındaki bazı farkları</a:t>
              </a:r>
              <a:endParaRPr b="0" lang="en-US" sz="3200" spc="-1" strike="noStrike">
                <a:latin typeface="Arial"/>
              </a:endParaRPr>
            </a:p>
          </p:txBody>
        </p:sp>
        <p:grpSp>
          <p:nvGrpSpPr>
            <p:cNvPr id="335" name="Grup 8"/>
            <p:cNvGrpSpPr/>
            <p:nvPr/>
          </p:nvGrpSpPr>
          <p:grpSpPr>
            <a:xfrm>
              <a:off x="0" y="0"/>
              <a:ext cx="9143280" cy="276120"/>
              <a:chOff x="0" y="0"/>
              <a:chExt cx="9143280" cy="276120"/>
            </a:xfrm>
          </p:grpSpPr>
          <p:sp>
            <p:nvSpPr>
              <p:cNvPr id="336" name="Dikdörtgen 10"/>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37" name="Group 9"/>
              <p:cNvGrpSpPr/>
              <p:nvPr/>
            </p:nvGrpSpPr>
            <p:grpSpPr>
              <a:xfrm>
                <a:off x="24840" y="10800"/>
                <a:ext cx="933480" cy="234000"/>
                <a:chOff x="24840" y="10800"/>
                <a:chExt cx="933480" cy="234000"/>
              </a:xfrm>
            </p:grpSpPr>
            <p:sp>
              <p:nvSpPr>
                <p:cNvPr id="338" name="AutoShape 8"/>
                <p:cNvSpPr/>
                <p:nvPr/>
              </p:nvSpPr>
              <p:spPr>
                <a:xfrm>
                  <a:off x="600480" y="10800"/>
                  <a:ext cx="357840" cy="218160"/>
                </a:xfrm>
                <a:prstGeom prst="rect">
                  <a:avLst/>
                </a:prstGeom>
                <a:noFill/>
                <a:ln w="0">
                  <a:noFill/>
                </a:ln>
              </p:spPr>
              <p:style>
                <a:lnRef idx="0"/>
                <a:fillRef idx="0"/>
                <a:effectRef idx="0"/>
                <a:fontRef idx="minor"/>
              </p:style>
            </p:sp>
            <p:sp>
              <p:nvSpPr>
                <p:cNvPr id="339"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40" name="Metin kutusu 9"/>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programı ve teknolojileri hakkında bilgi sahibi olacaksınız</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mph" presetID="26">
                                  <p:stCondLst>
                                    <p:cond delay="0"/>
                                  </p:stCondLst>
                                  <p:childTnLst>
                                    <p:animEffect filter="fade" transition="out">
                                      <p:cBhvr additive="repl">
                                        <p:cTn id="6" dur="500"/>
                                        <p:tgtEl>
                                          <p:spTgt spid="332">
                                            <p:txEl>
                                              <p:pRg st="16" end="16"/>
                                            </p:txEl>
                                          </p:spTgt>
                                        </p:tgtEl>
                                      </p:cBhvr>
                                    </p:animEffect>
                                    <p:animScale>
                                      <p:cBhvr>
                                        <p:cTn id="7" dur="250" autoRev="1" fill="hold"/>
                                        <p:tgtEl>
                                          <p:spTgt spid="332">
                                            <p:txEl>
                                              <p:pRg st="16" end="16"/>
                                            </p:txEl>
                                          </p:spTgt>
                                        </p:tgtEl>
                                      </p:cBhvr>
                                      <p:by x="105000" y="105000"/>
                                    </p:animScale>
                                  </p:childTnLst>
                                </p:cTn>
                              </p:par>
                              <p:par>
                                <p:cTn id="8" nodeType="withEffect" fill="hold" presetClass="emph" presetID="32">
                                  <p:stCondLst>
                                    <p:cond delay="0"/>
                                  </p:stCondLst>
                                  <p:childTnLst>
                                    <p:animRot by="120000">
                                      <p:cBhvr>
                                        <p:cTn id="9" dur="100" fill="hold">
                                          <p:stCondLst>
                                            <p:cond delay="0"/>
                                          </p:stCondLst>
                                        </p:cTn>
                                        <p:tgtEl>
                                          <p:spTgt spid="332">
                                            <p:txEl>
                                              <p:pRg st="17" end="17"/>
                                            </p:txEl>
                                          </p:spTgt>
                                        </p:tgtEl>
                                        <p:attrNameLst>
                                          <p:attrName>r</p:attrName>
                                        </p:attrNameLst>
                                      </p:cBhvr>
                                    </p:animRot>
                                    <p:animRot by="-240000">
                                      <p:cBhvr>
                                        <p:cTn id="10" dur="200" fill="hold">
                                          <p:stCondLst>
                                            <p:cond delay="200"/>
                                          </p:stCondLst>
                                        </p:cTn>
                                        <p:tgtEl>
                                          <p:spTgt spid="332">
                                            <p:txEl>
                                              <p:pRg st="17" end="17"/>
                                            </p:txEl>
                                          </p:spTgt>
                                        </p:tgtEl>
                                        <p:attrNameLst>
                                          <p:attrName>r</p:attrName>
                                        </p:attrNameLst>
                                      </p:cBhvr>
                                    </p:animRot>
                                    <p:animRot by="240000">
                                      <p:cBhvr>
                                        <p:cTn id="11" dur="200" fill="hold">
                                          <p:stCondLst>
                                            <p:cond delay="400"/>
                                          </p:stCondLst>
                                        </p:cTn>
                                        <p:tgtEl>
                                          <p:spTgt spid="332">
                                            <p:txEl>
                                              <p:pRg st="17" end="17"/>
                                            </p:txEl>
                                          </p:spTgt>
                                        </p:tgtEl>
                                        <p:attrNameLst>
                                          <p:attrName>r</p:attrName>
                                        </p:attrNameLst>
                                      </p:cBhvr>
                                    </p:animRot>
                                    <p:animRot by="-240000">
                                      <p:cBhvr>
                                        <p:cTn id="12" dur="200" fill="hold">
                                          <p:stCondLst>
                                            <p:cond delay="600"/>
                                          </p:stCondLst>
                                        </p:cTn>
                                        <p:tgtEl>
                                          <p:spTgt spid="332">
                                            <p:txEl>
                                              <p:pRg st="17" end="17"/>
                                            </p:txEl>
                                          </p:spTgt>
                                        </p:tgtEl>
                                        <p:attrNameLst>
                                          <p:attrName>r</p:attrName>
                                        </p:attrNameLst>
                                      </p:cBhvr>
                                    </p:animRot>
                                    <p:animRot by="120000">
                                      <p:cBhvr>
                                        <p:cTn id="13" dur="200" fill="hold">
                                          <p:stCondLst>
                                            <p:cond delay="800"/>
                                          </p:stCondLst>
                                        </p:cTn>
                                        <p:tgtEl>
                                          <p:spTgt spid="332">
                                            <p:txEl>
                                              <p:pRg st="17" end="17"/>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Rectangle 3"/>
          <p:cNvSpPr/>
          <p:nvPr/>
        </p:nvSpPr>
        <p:spPr>
          <a:xfrm>
            <a:off x="2520" y="818280"/>
            <a:ext cx="9000360" cy="819360"/>
          </a:xfrm>
          <a:prstGeom prst="rect">
            <a:avLst/>
          </a:prstGeom>
          <a:noFill/>
          <a:ln w="9525">
            <a:noFill/>
          </a:ln>
        </p:spPr>
        <p:style>
          <a:lnRef idx="0"/>
          <a:fillRef idx="0"/>
          <a:effectRef idx="0"/>
          <a:fontRef idx="minor"/>
        </p:style>
        <p:txBody>
          <a:bodyPr numCol="1" spcCol="0" lIns="90000" rIns="90000" tIns="45000" bIns="45000" anchor="ctr">
            <a:spAutoFit/>
          </a:bodyPr>
          <a:p>
            <a:pPr algn="just">
              <a:lnSpc>
                <a:spcPct val="100000"/>
              </a:lnSpc>
              <a:buNone/>
              <a:tabLst>
                <a:tab algn="l" pos="0"/>
              </a:tabLst>
            </a:pPr>
            <a:r>
              <a:rPr b="0" lang="tr-TR" sz="1600" spc="-1" strike="noStrike">
                <a:solidFill>
                  <a:srgbClr val="000000"/>
                </a:solidFill>
                <a:latin typeface="Times New Roman"/>
                <a:ea typeface="DejaVu Sans"/>
              </a:rPr>
              <a:t>Bir Java programını çalıştırabilmek için Oracle web adresinden </a:t>
            </a:r>
            <a:endParaRPr b="0" lang="en-US" sz="1600" spc="-1" strike="noStrike">
              <a:latin typeface="Arial"/>
            </a:endParaRPr>
          </a:p>
          <a:p>
            <a:pPr algn="just">
              <a:lnSpc>
                <a:spcPct val="100000"/>
              </a:lnSpc>
              <a:buNone/>
              <a:tabLst>
                <a:tab algn="l" pos="0"/>
              </a:tabLst>
            </a:pPr>
            <a:r>
              <a:rPr b="0" lang="tr-TR" sz="1600" spc="-1" strike="noStrike" u="sng">
                <a:solidFill>
                  <a:srgbClr val="56c7aa"/>
                </a:solidFill>
                <a:uFillTx/>
                <a:latin typeface="Times New Roman"/>
                <a:ea typeface="DejaVu Sans"/>
                <a:hlinkClick r:id="rId1"/>
              </a:rPr>
              <a:t>http://www.oracle.com/technetwork/java/javase/downloads/index.html</a:t>
            </a:r>
            <a:r>
              <a:rPr b="0" lang="tr-TR" sz="1600" spc="-1" strike="noStrike">
                <a:solidFill>
                  <a:srgbClr val="000000"/>
                </a:solidFill>
                <a:latin typeface="Times New Roman"/>
                <a:ea typeface="DejaVu Sans"/>
              </a:rPr>
              <a:t> en son </a:t>
            </a:r>
            <a:r>
              <a:rPr b="1" lang="tr-TR" sz="1600" spc="-1" strike="noStrike">
                <a:solidFill>
                  <a:srgbClr val="000000"/>
                </a:solidFill>
                <a:latin typeface="Times New Roman"/>
                <a:ea typeface="DejaVu Sans"/>
              </a:rPr>
              <a:t>JDK</a:t>
            </a:r>
            <a:r>
              <a:rPr b="0" lang="tr-TR" sz="1600" spc="-1" strike="noStrike">
                <a:solidFill>
                  <a:srgbClr val="000000"/>
                </a:solidFill>
                <a:latin typeface="Times New Roman"/>
                <a:ea typeface="DejaVu Sans"/>
              </a:rPr>
              <a:t> sürümünü indirebilirsiniz.</a:t>
            </a:r>
            <a:endParaRPr b="0" lang="en-US" sz="1600" spc="-1" strike="noStrike">
              <a:latin typeface="Arial"/>
            </a:endParaRPr>
          </a:p>
        </p:txBody>
      </p:sp>
      <p:grpSp>
        <p:nvGrpSpPr>
          <p:cNvPr id="342" name="Grup 10"/>
          <p:cNvGrpSpPr/>
          <p:nvPr/>
        </p:nvGrpSpPr>
        <p:grpSpPr>
          <a:xfrm>
            <a:off x="0" y="-2880"/>
            <a:ext cx="9143280" cy="815040"/>
            <a:chOff x="0" y="-2880"/>
            <a:chExt cx="9143280" cy="815040"/>
          </a:xfrm>
        </p:grpSpPr>
        <p:sp>
          <p:nvSpPr>
            <p:cNvPr id="343"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fontScale="89000"/>
            </a:bodyPr>
            <a:p>
              <a:pPr algn="ctr">
                <a:lnSpc>
                  <a:spcPct val="100000"/>
                </a:lnSpc>
                <a:buNone/>
              </a:pPr>
              <a:r>
                <a:rPr b="1" lang="tr-TR" sz="3200" spc="-1" strike="noStrike">
                  <a:solidFill>
                    <a:srgbClr val="ffffff"/>
                  </a:solidFill>
                  <a:latin typeface="Arial"/>
                  <a:ea typeface="DejaVu Sans"/>
                </a:rPr>
                <a:t>JAVA Programını Nereden ve Nasıl İndirebilirim?</a:t>
              </a:r>
              <a:endParaRPr b="0" lang="en-US" sz="3200" spc="-1" strike="noStrike">
                <a:latin typeface="Arial"/>
              </a:endParaRPr>
            </a:p>
          </p:txBody>
        </p:sp>
        <p:grpSp>
          <p:nvGrpSpPr>
            <p:cNvPr id="344" name="Grup 12"/>
            <p:cNvGrpSpPr/>
            <p:nvPr/>
          </p:nvGrpSpPr>
          <p:grpSpPr>
            <a:xfrm>
              <a:off x="0" y="0"/>
              <a:ext cx="9143280" cy="276120"/>
              <a:chOff x="0" y="0"/>
              <a:chExt cx="9143280" cy="276120"/>
            </a:xfrm>
          </p:grpSpPr>
          <p:sp>
            <p:nvSpPr>
              <p:cNvPr id="345" name="Dikdörtgen 14"/>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46" name="Group 9"/>
              <p:cNvGrpSpPr/>
              <p:nvPr/>
            </p:nvGrpSpPr>
            <p:grpSpPr>
              <a:xfrm>
                <a:off x="24840" y="10800"/>
                <a:ext cx="933480" cy="234000"/>
                <a:chOff x="24840" y="10800"/>
                <a:chExt cx="933480" cy="234000"/>
              </a:xfrm>
            </p:grpSpPr>
            <p:sp>
              <p:nvSpPr>
                <p:cNvPr id="347" name="AutoShape 8"/>
                <p:cNvSpPr/>
                <p:nvPr/>
              </p:nvSpPr>
              <p:spPr>
                <a:xfrm>
                  <a:off x="600480" y="10800"/>
                  <a:ext cx="357840" cy="218160"/>
                </a:xfrm>
                <a:prstGeom prst="rect">
                  <a:avLst/>
                </a:prstGeom>
                <a:noFill/>
                <a:ln w="0">
                  <a:noFill/>
                </a:ln>
              </p:spPr>
              <p:style>
                <a:lnRef idx="0"/>
                <a:fillRef idx="0"/>
                <a:effectRef idx="0"/>
                <a:fontRef idx="minor"/>
              </p:style>
            </p:sp>
            <p:sp>
              <p:nvSpPr>
                <p:cNvPr id="348"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49" name="Metin kutusu 13"/>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ile program geliştirme aşamalarını öğreneceksiniz.</a:t>
              </a:r>
              <a:endParaRPr b="0" lang="en-US" sz="1400" spc="-1" strike="noStrike">
                <a:latin typeface="Arial"/>
              </a:endParaRPr>
            </a:p>
          </p:txBody>
        </p:sp>
      </p:grpSp>
      <p:pic>
        <p:nvPicPr>
          <p:cNvPr id="350" name="ShockwaveFlash1" descr=""/>
          <p:cNvPicPr/>
          <p:nvPr/>
        </p:nvPicPr>
        <p:blipFill>
          <a:blip r:embed="rId2"/>
          <a:stretch/>
        </p:blipFill>
        <p:spPr>
          <a:xfrm>
            <a:off x="360" y="1628640"/>
            <a:ext cx="9143640" cy="5229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Picture 8" descr=""/>
          <p:cNvPicPr/>
          <p:nvPr/>
        </p:nvPicPr>
        <p:blipFill>
          <a:blip r:embed="rId1"/>
          <a:stretch/>
        </p:blipFill>
        <p:spPr>
          <a:xfrm>
            <a:off x="4572000" y="1597680"/>
            <a:ext cx="4114080" cy="2177640"/>
          </a:xfrm>
          <a:prstGeom prst="rect">
            <a:avLst/>
          </a:prstGeom>
          <a:ln w="9525">
            <a:noFill/>
          </a:ln>
        </p:spPr>
      </p:pic>
      <p:pic>
        <p:nvPicPr>
          <p:cNvPr id="352" name="Picture 2" descr=""/>
          <p:cNvPicPr/>
          <p:nvPr/>
        </p:nvPicPr>
        <p:blipFill>
          <a:blip r:embed="rId2"/>
          <a:stretch/>
        </p:blipFill>
        <p:spPr>
          <a:xfrm>
            <a:off x="3749040" y="867240"/>
            <a:ext cx="5241960" cy="459720"/>
          </a:xfrm>
          <a:prstGeom prst="rect">
            <a:avLst/>
          </a:prstGeom>
          <a:ln w="9525">
            <a:noFill/>
          </a:ln>
        </p:spPr>
      </p:pic>
      <p:sp>
        <p:nvSpPr>
          <p:cNvPr id="353" name="8 Metin kutusu"/>
          <p:cNvSpPr/>
          <p:nvPr/>
        </p:nvSpPr>
        <p:spPr>
          <a:xfrm>
            <a:off x="228600" y="4114800"/>
            <a:ext cx="8762400" cy="1063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tr-TR" sz="1600" spc="-1" strike="noStrike">
                <a:solidFill>
                  <a:srgbClr val="000000"/>
                </a:solidFill>
                <a:latin typeface="Times New Roman"/>
                <a:ea typeface="DejaVu Sans"/>
              </a:rPr>
              <a:t>JDK kurulumunu tamamladıktan sonra </a:t>
            </a:r>
            <a:r>
              <a:rPr b="1" lang="tr-TR" sz="1600" spc="-1" strike="noStrike" u="sng">
                <a:solidFill>
                  <a:srgbClr val="56c7aa"/>
                </a:solidFill>
                <a:uFillTx/>
                <a:latin typeface="Times New Roman"/>
                <a:ea typeface="DejaVu Sans"/>
                <a:hlinkClick r:id="rId3"/>
              </a:rPr>
              <a:t>www.eclipse.org/downloads/</a:t>
            </a:r>
            <a:r>
              <a:rPr b="1" lang="tr-TR" sz="1600" spc="-1" strike="noStrike">
                <a:solidFill>
                  <a:srgbClr val="000000"/>
                </a:solidFill>
                <a:latin typeface="Times New Roman"/>
                <a:ea typeface="DejaVu Sans"/>
              </a:rPr>
              <a:t> </a:t>
            </a:r>
            <a:r>
              <a:rPr b="0" lang="tr-TR" sz="1600" spc="-1" strike="noStrike">
                <a:solidFill>
                  <a:srgbClr val="000000"/>
                </a:solidFill>
                <a:latin typeface="Times New Roman"/>
                <a:ea typeface="DejaVu Sans"/>
              </a:rPr>
              <a:t> adresinden program yazımında kullanacağımız Eclipse java editörünü yani “</a:t>
            </a:r>
            <a:r>
              <a:rPr b="1" lang="tr-TR" sz="1600" spc="-1" strike="noStrike">
                <a:solidFill>
                  <a:srgbClr val="000000"/>
                </a:solidFill>
                <a:latin typeface="Times New Roman"/>
                <a:ea typeface="DejaVu Sans"/>
              </a:rPr>
              <a:t>eclipse</a:t>
            </a:r>
            <a:r>
              <a:rPr b="0" lang="tr-TR" sz="1600" spc="-1" strike="noStrike">
                <a:solidFill>
                  <a:srgbClr val="000000"/>
                </a:solidFill>
                <a:latin typeface="Times New Roman"/>
                <a:ea typeface="DejaVu Sans"/>
              </a:rPr>
              <a:t>” programını bilgisayarımıza indiriyoruz. İndirdiğimiz zipli dosyanın üzerinde iken sağ clik yaparak bilgisayarımızda herhangi bir yere açıyoruz(extract ediyoruz). </a:t>
            </a:r>
            <a:r>
              <a:rPr b="1" lang="tr-TR" sz="1600" spc="-1" strike="noStrike">
                <a:solidFill>
                  <a:srgbClr val="000000"/>
                </a:solidFill>
                <a:latin typeface="Times New Roman"/>
                <a:ea typeface="DejaVu Sans"/>
              </a:rPr>
              <a:t>Artık Eclipse programını çalıştırabiliriz</a:t>
            </a:r>
            <a:r>
              <a:rPr b="1" lang="tr-TR" sz="1600" spc="-1" strike="noStrike" u="sng">
                <a:solidFill>
                  <a:srgbClr val="56c7aa"/>
                </a:solidFill>
                <a:uFillTx/>
                <a:latin typeface="Times New Roman"/>
                <a:ea typeface="DejaVu Sans"/>
                <a:hlinkClick r:id="rId4"/>
              </a:rPr>
              <a:t>. </a:t>
            </a:r>
            <a:endParaRPr b="0" lang="en-US" sz="1600" spc="-1" strike="noStrike">
              <a:latin typeface="Arial"/>
            </a:endParaRPr>
          </a:p>
        </p:txBody>
      </p:sp>
      <p:pic>
        <p:nvPicPr>
          <p:cNvPr id="354" name="Picture 4" descr=""/>
          <p:cNvPicPr/>
          <p:nvPr/>
        </p:nvPicPr>
        <p:blipFill>
          <a:blip r:embed="rId5"/>
          <a:stretch/>
        </p:blipFill>
        <p:spPr>
          <a:xfrm>
            <a:off x="3564000" y="3776040"/>
            <a:ext cx="2485440" cy="408960"/>
          </a:xfrm>
          <a:prstGeom prst="rect">
            <a:avLst/>
          </a:prstGeom>
          <a:ln w="9525">
            <a:noFill/>
          </a:ln>
        </p:spPr>
      </p:pic>
      <p:pic>
        <p:nvPicPr>
          <p:cNvPr id="355" name="Picture 5" descr=""/>
          <p:cNvPicPr/>
          <p:nvPr/>
        </p:nvPicPr>
        <p:blipFill>
          <a:blip r:embed="rId6"/>
          <a:stretch/>
        </p:blipFill>
        <p:spPr>
          <a:xfrm>
            <a:off x="228600" y="5191920"/>
            <a:ext cx="3671640" cy="1607400"/>
          </a:xfrm>
          <a:prstGeom prst="rect">
            <a:avLst/>
          </a:prstGeom>
          <a:ln w="9525">
            <a:noFill/>
          </a:ln>
        </p:spPr>
      </p:pic>
      <p:pic>
        <p:nvPicPr>
          <p:cNvPr id="356" name="Resim 1" descr=""/>
          <p:cNvPicPr/>
          <p:nvPr/>
        </p:nvPicPr>
        <p:blipFill>
          <a:blip r:embed="rId7"/>
          <a:stretch/>
        </p:blipFill>
        <p:spPr>
          <a:xfrm>
            <a:off x="4419720" y="5257800"/>
            <a:ext cx="4514040" cy="1247040"/>
          </a:xfrm>
          <a:prstGeom prst="rect">
            <a:avLst/>
          </a:prstGeom>
          <a:ln w="9525">
            <a:noFill/>
          </a:ln>
        </p:spPr>
      </p:pic>
      <p:sp>
        <p:nvSpPr>
          <p:cNvPr id="357" name="Köşeleri Yuvarlanmış Dikdörtgen Belirtme Çizgisi 3"/>
          <p:cNvSpPr/>
          <p:nvPr/>
        </p:nvSpPr>
        <p:spPr>
          <a:xfrm>
            <a:off x="0" y="2437560"/>
            <a:ext cx="3510360" cy="1692000"/>
          </a:xfrm>
          <a:prstGeom prst="wedgeRoundRectCallout">
            <a:avLst>
              <a:gd name="adj1" fmla="val 146644"/>
              <a:gd name="adj2" fmla="val -72536"/>
              <a:gd name="adj3" fmla="val 16667"/>
            </a:avLst>
          </a:prstGeom>
          <a:solidFill>
            <a:srgbClr val="ff8021"/>
          </a:solidFill>
          <a:ln>
            <a:solidFill>
              <a:srgbClr val="893b02"/>
            </a:solidFill>
            <a:round/>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gn="just">
              <a:lnSpc>
                <a:spcPct val="100000"/>
              </a:lnSpc>
              <a:buNone/>
            </a:pPr>
            <a:r>
              <a:rPr b="0" lang="tr-TR" sz="1400" spc="-1" strike="noStrike">
                <a:solidFill>
                  <a:srgbClr val="000000"/>
                </a:solidFill>
                <a:latin typeface="Times New Roman"/>
                <a:ea typeface="DejaVu Sans"/>
              </a:rPr>
              <a:t>JDK içerisinde Java derleyicisi </a:t>
            </a:r>
            <a:r>
              <a:rPr b="1" lang="tr-TR" sz="1400" spc="-1" strike="noStrike">
                <a:solidFill>
                  <a:srgbClr val="000000"/>
                </a:solidFill>
                <a:latin typeface="Times New Roman"/>
                <a:ea typeface="DejaVu Sans"/>
              </a:rPr>
              <a:t>“javac.exe”</a:t>
            </a:r>
            <a:r>
              <a:rPr b="0" lang="tr-TR" sz="1400" spc="-1" strike="noStrike">
                <a:solidFill>
                  <a:srgbClr val="000000"/>
                </a:solidFill>
                <a:latin typeface="Times New Roman"/>
                <a:ea typeface="DejaVu Sans"/>
              </a:rPr>
              <a:t>, derlenmiş programı çalıştıracak olan “</a:t>
            </a:r>
            <a:r>
              <a:rPr b="1" lang="tr-TR" sz="1400" spc="-1" strike="noStrike">
                <a:solidFill>
                  <a:srgbClr val="000000"/>
                </a:solidFill>
                <a:latin typeface="Times New Roman"/>
                <a:ea typeface="DejaVu Sans"/>
              </a:rPr>
              <a:t>java.exe”,</a:t>
            </a:r>
            <a:r>
              <a:rPr b="0" lang="tr-TR" sz="1400" spc="-1" strike="noStrike">
                <a:solidFill>
                  <a:srgbClr val="000000"/>
                </a:solidFill>
                <a:latin typeface="Times New Roman"/>
                <a:ea typeface="DejaVu Sans"/>
              </a:rPr>
              <a:t> applet uygulamalarını test etmemizi sağlayan </a:t>
            </a:r>
            <a:r>
              <a:rPr b="1" lang="tr-TR" sz="1400" spc="-1" strike="noStrike">
                <a:solidFill>
                  <a:srgbClr val="000000"/>
                </a:solidFill>
                <a:latin typeface="Times New Roman"/>
                <a:ea typeface="DejaVu Sans"/>
              </a:rPr>
              <a:t>“appletviewer.exe</a:t>
            </a:r>
            <a:r>
              <a:rPr b="0" lang="tr-TR" sz="1400" spc="-1" strike="noStrike">
                <a:solidFill>
                  <a:srgbClr val="000000"/>
                </a:solidFill>
                <a:latin typeface="Times New Roman"/>
                <a:ea typeface="DejaVu Sans"/>
              </a:rPr>
              <a:t>” gibi dosyaları/programları ve java sanal makinesini (JVM) barındırır. </a:t>
            </a:r>
            <a:endParaRPr b="0" lang="en-US" sz="1400" spc="-1" strike="noStrike">
              <a:latin typeface="Arial"/>
            </a:endParaRPr>
          </a:p>
          <a:p>
            <a:pPr algn="just">
              <a:lnSpc>
                <a:spcPct val="100000"/>
              </a:lnSpc>
              <a:buNone/>
            </a:pPr>
            <a:endParaRPr b="0" lang="en-US" sz="1400" spc="-1" strike="noStrike">
              <a:latin typeface="Arial"/>
            </a:endParaRPr>
          </a:p>
        </p:txBody>
      </p:sp>
      <p:sp>
        <p:nvSpPr>
          <p:cNvPr id="358" name="Dikdörtgen Belirtme Çizgisi 4"/>
          <p:cNvSpPr/>
          <p:nvPr/>
        </p:nvSpPr>
        <p:spPr>
          <a:xfrm>
            <a:off x="24840" y="812880"/>
            <a:ext cx="3638880" cy="1558440"/>
          </a:xfrm>
          <a:prstGeom prst="wedgeRectCallout">
            <a:avLst>
              <a:gd name="adj1" fmla="val 101833"/>
              <a:gd name="adj2" fmla="val -18500"/>
            </a:avLst>
          </a:prstGeom>
          <a:gradFill rotWithShape="0">
            <a:gsLst>
              <a:gs pos="28000">
                <a:srgbClr val="d2f7b5"/>
              </a:gs>
              <a:gs pos="100000">
                <a:srgbClr val="abe67c"/>
              </a:gs>
            </a:gsLst>
            <a:lin ang="5400000"/>
          </a:gradFill>
          <a:ln>
            <a:solidFill>
              <a:srgbClr val="a7ea52"/>
            </a:solidFill>
            <a:round/>
          </a:ln>
          <a:effectLst>
            <a:outerShdw blurRad="63360" dir="5400000" dist="50760" rotWithShape="0" sx="98000" sy="98000">
              <a:srgbClr val="000000">
                <a:alpha val="20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just">
              <a:lnSpc>
                <a:spcPct val="100000"/>
              </a:lnSpc>
              <a:buNone/>
            </a:pPr>
            <a:r>
              <a:rPr b="0" lang="tr-TR" sz="1600" spc="-1" strike="noStrike">
                <a:solidFill>
                  <a:srgbClr val="000000"/>
                </a:solidFill>
                <a:latin typeface="Times New Roman"/>
                <a:ea typeface="DejaVu Sans"/>
              </a:rPr>
              <a:t>Bilgisayarımıza indirdiğimiz </a:t>
            </a:r>
            <a:r>
              <a:rPr b="1" lang="tr-TR" sz="1600" spc="-1" strike="noStrike">
                <a:solidFill>
                  <a:srgbClr val="000000"/>
                </a:solidFill>
                <a:latin typeface="Times New Roman"/>
                <a:ea typeface="DejaVu Sans"/>
              </a:rPr>
              <a:t>JDK</a:t>
            </a:r>
            <a:r>
              <a:rPr b="0" lang="tr-TR" sz="1600" spc="-1" strike="noStrike">
                <a:solidFill>
                  <a:srgbClr val="000000"/>
                </a:solidFill>
                <a:latin typeface="Times New Roman"/>
                <a:ea typeface="DejaVu Sans"/>
              </a:rPr>
              <a:t> programının üzerine çift tıklayarak kurulumu gerçekleştirebiliriz. Gelecek menüleri “</a:t>
            </a:r>
            <a:r>
              <a:rPr b="1" lang="tr-TR" sz="1600" spc="-1" strike="noStrike">
                <a:solidFill>
                  <a:srgbClr val="000000"/>
                </a:solidFill>
                <a:latin typeface="Times New Roman"/>
                <a:ea typeface="DejaVu Sans"/>
              </a:rPr>
              <a:t>next</a:t>
            </a:r>
            <a:r>
              <a:rPr b="0" lang="tr-TR" sz="1600" spc="-1" strike="noStrike">
                <a:solidFill>
                  <a:srgbClr val="000000"/>
                </a:solidFill>
                <a:latin typeface="Times New Roman"/>
                <a:ea typeface="DejaVu Sans"/>
              </a:rPr>
              <a:t>” diyerek geçmemiz kurulum için yeterlidir.</a:t>
            </a:r>
            <a:endParaRPr b="0" lang="en-US" sz="1600" spc="-1" strike="noStrike">
              <a:latin typeface="Arial"/>
            </a:endParaRPr>
          </a:p>
          <a:p>
            <a:pPr algn="just">
              <a:lnSpc>
                <a:spcPct val="100000"/>
              </a:lnSpc>
              <a:buNone/>
            </a:pPr>
            <a:endParaRPr b="0" lang="en-US" sz="1600" spc="-1" strike="noStrike">
              <a:latin typeface="Arial"/>
            </a:endParaRPr>
          </a:p>
        </p:txBody>
      </p:sp>
      <p:grpSp>
        <p:nvGrpSpPr>
          <p:cNvPr id="359" name="Grup 13"/>
          <p:cNvGrpSpPr/>
          <p:nvPr/>
        </p:nvGrpSpPr>
        <p:grpSpPr>
          <a:xfrm>
            <a:off x="0" y="-2880"/>
            <a:ext cx="9143280" cy="815040"/>
            <a:chOff x="0" y="-2880"/>
            <a:chExt cx="9143280" cy="815040"/>
          </a:xfrm>
        </p:grpSpPr>
        <p:sp>
          <p:nvSpPr>
            <p:cNvPr id="360" name="Başlık 1"/>
            <p:cNvSpPr/>
            <p:nvPr/>
          </p:nvSpPr>
          <p:spPr>
            <a:xfrm>
              <a:off x="0" y="279360"/>
              <a:ext cx="9143280" cy="532800"/>
            </a:xfrm>
            <a:prstGeom prst="rect">
              <a:avLst/>
            </a:prstGeom>
            <a:solidFill>
              <a:schemeClr val="tx2">
                <a:lumMod val="75000"/>
              </a:schemeClr>
            </a:solidFill>
            <a:ln w="0">
              <a:noFill/>
            </a:ln>
          </p:spPr>
          <p:style>
            <a:lnRef idx="0"/>
            <a:fillRef idx="0"/>
            <a:effectRef idx="0"/>
            <a:fontRef idx="minor"/>
          </p:style>
          <p:txBody>
            <a:bodyPr lIns="90000" rIns="90000" tIns="45000" bIns="45000" anchor="ctr">
              <a:normAutofit/>
            </a:bodyPr>
            <a:p>
              <a:pPr algn="ctr">
                <a:lnSpc>
                  <a:spcPct val="100000"/>
                </a:lnSpc>
                <a:buNone/>
              </a:pPr>
              <a:r>
                <a:rPr b="1" lang="tr-TR" sz="2800" spc="-1" strike="noStrike">
                  <a:solidFill>
                    <a:srgbClr val="ffffff"/>
                  </a:solidFill>
                  <a:latin typeface="Arial"/>
                  <a:ea typeface="DejaVu Sans"/>
                </a:rPr>
                <a:t>Eclipse Programının Kurulum Aşamaları</a:t>
              </a:r>
              <a:endParaRPr b="0" lang="en-US" sz="2800" spc="-1" strike="noStrike">
                <a:latin typeface="Arial"/>
              </a:endParaRPr>
            </a:p>
          </p:txBody>
        </p:sp>
        <p:grpSp>
          <p:nvGrpSpPr>
            <p:cNvPr id="361" name="Grup 15"/>
            <p:cNvGrpSpPr/>
            <p:nvPr/>
          </p:nvGrpSpPr>
          <p:grpSpPr>
            <a:xfrm>
              <a:off x="0" y="0"/>
              <a:ext cx="9143280" cy="276120"/>
              <a:chOff x="0" y="0"/>
              <a:chExt cx="9143280" cy="276120"/>
            </a:xfrm>
          </p:grpSpPr>
          <p:sp>
            <p:nvSpPr>
              <p:cNvPr id="362" name="Dikdörtgen 17"/>
              <p:cNvSpPr/>
              <p:nvPr/>
            </p:nvSpPr>
            <p:spPr>
              <a:xfrm>
                <a:off x="0" y="0"/>
                <a:ext cx="9143280" cy="276120"/>
              </a:xfrm>
              <a:prstGeom prst="rect">
                <a:avLst/>
              </a:prstGeom>
              <a:solidFill>
                <a:srgbClr val="92d050"/>
              </a:solidFill>
              <a:ln w="25400">
                <a:noFill/>
              </a:ln>
            </p:spPr>
            <p:style>
              <a:lnRef idx="0"/>
              <a:fillRef idx="0"/>
              <a:effectRef idx="0"/>
              <a:fontRef idx="minor"/>
            </p:style>
          </p:sp>
          <p:grpSp>
            <p:nvGrpSpPr>
              <p:cNvPr id="363" name="Group 9"/>
              <p:cNvGrpSpPr/>
              <p:nvPr/>
            </p:nvGrpSpPr>
            <p:grpSpPr>
              <a:xfrm>
                <a:off x="24840" y="10800"/>
                <a:ext cx="933480" cy="234000"/>
                <a:chOff x="24840" y="10800"/>
                <a:chExt cx="933480" cy="234000"/>
              </a:xfrm>
            </p:grpSpPr>
            <p:sp>
              <p:nvSpPr>
                <p:cNvPr id="364" name="AutoShape 8"/>
                <p:cNvSpPr/>
                <p:nvPr/>
              </p:nvSpPr>
              <p:spPr>
                <a:xfrm>
                  <a:off x="600480" y="10800"/>
                  <a:ext cx="357840" cy="218160"/>
                </a:xfrm>
                <a:prstGeom prst="rect">
                  <a:avLst/>
                </a:prstGeom>
                <a:noFill/>
                <a:ln w="0">
                  <a:noFill/>
                </a:ln>
              </p:spPr>
              <p:style>
                <a:lnRef idx="0"/>
                <a:fillRef idx="0"/>
                <a:effectRef idx="0"/>
                <a:fontRef idx="minor"/>
              </p:style>
            </p:sp>
            <p:sp>
              <p:nvSpPr>
                <p:cNvPr id="365" name="Freeform 10"/>
                <p:cNvSpPr/>
                <p:nvPr/>
              </p:nvSpPr>
              <p:spPr>
                <a:xfrm>
                  <a:off x="24840" y="32040"/>
                  <a:ext cx="355680" cy="212760"/>
                </a:xfrm>
                <a:custGeom>
                  <a:avLst/>
                  <a:gdLst/>
                  <a:ahLst/>
                  <a:rect l="l" t="t"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ffffff"/>
                </a:solidFill>
                <a:ln w="0">
                  <a:noFill/>
                </a:ln>
              </p:spPr>
              <p:style>
                <a:lnRef idx="0"/>
                <a:fillRef idx="0"/>
                <a:effectRef idx="0"/>
                <a:fontRef idx="minor"/>
              </p:style>
            </p:sp>
          </p:grpSp>
        </p:grpSp>
        <p:sp>
          <p:nvSpPr>
            <p:cNvPr id="366" name="Metin kutusu 16"/>
            <p:cNvSpPr/>
            <p:nvPr/>
          </p:nvSpPr>
          <p:spPr>
            <a:xfrm>
              <a:off x="380880" y="-2880"/>
              <a:ext cx="76953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tr-TR" sz="1400" spc="-1" strike="noStrike">
                  <a:solidFill>
                    <a:srgbClr val="ffffff"/>
                  </a:solidFill>
                  <a:latin typeface="Trebuchet MS"/>
                  <a:ea typeface="DejaVu Sans"/>
                </a:rPr>
                <a:t>Java ile program geliştirme aşamalarını öğreneceksiniz.</a:t>
              </a:r>
              <a:endParaRPr b="0" lang="en-US" sz="1400" spc="-1" strike="noStrike">
                <a:latin typeface="Arial"/>
              </a:endParaRPr>
            </a:p>
          </p:txBody>
        </p:sp>
      </p:grpSp>
      <p:sp>
        <p:nvSpPr>
          <p:cNvPr id="2" name="PlaceHolder 1"/>
          <p:cNvSpPr>
            <a:spLocks noGrp="1"/>
          </p:cNvSpPr>
          <p:nvPr>
            <p:ph type="sldNum" idx="5"/>
          </p:nvPr>
        </p:nvSpPr>
        <p:spPr/>
        <p:txBody>
          <a:bodyPr/>
          <a:p>
            <a:fld id="{2F12CA5C-4475-4B6A-A969-1EE18CC0C01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Slipstream</Template>
  <TotalTime>2301</TotalTime>
  <Application>LibreOffice/7.3.5.2$Linux_X86_64 LibreOffice_project/30$Build-2</Application>
  <AppVersion>15.0000</AppVersion>
  <Words>2146</Words>
  <Paragraphs>315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2011-06-08T08:18:11Z</dcterms:created>
  <dc:creator>zparlak</dc:creator>
  <dc:description/>
  <dc:language>en-US</dc:language>
  <cp:lastModifiedBy/>
  <dcterms:modified xsi:type="dcterms:W3CDTF">2022-08-28T10:11:41Z</dcterms:modified>
  <cp:revision>440</cp:revision>
  <dc:subject/>
  <dc:title>PowerPoint Sunusu</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Ekran Gösterisi (4:3)</vt:lpwstr>
  </property>
  <property fmtid="{D5CDD505-2E9C-101B-9397-08002B2CF9AE}" pid="4" name="Slides">
    <vt:i4>26</vt:i4>
  </property>
</Properties>
</file>