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2f72eddbe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2f72eddbe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2f72eddbe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2f72eddbe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aae871c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aae871c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aae871c6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aae871c6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aae871c6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aae871c6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python.org"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python-release-cycle.glitch.me/"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thonny.org/" TargetMode="External"/><Relationship Id="rId4" Type="http://schemas.openxmlformats.org/officeDocument/2006/relationships/hyperlink" Target="https://trinket.io/python" TargetMode="External"/><Relationship Id="rId9" Type="http://schemas.openxmlformats.org/officeDocument/2006/relationships/hyperlink" Target="https://notebooks.gesis.org/binder/jupyter/user/ipython-ipython-in-depth-fpxv8ptk/notebooks/binder/Untitled.ipynb?kernel_name=python3" TargetMode="External"/><Relationship Id="rId5" Type="http://schemas.openxmlformats.org/officeDocument/2006/relationships/hyperlink" Target="https://repl.it/languages/python3" TargetMode="External"/><Relationship Id="rId6" Type="http://schemas.openxmlformats.org/officeDocument/2006/relationships/hyperlink" Target="https://www.onlinegdb.com/online_python_compiler" TargetMode="External"/><Relationship Id="rId7" Type="http://schemas.openxmlformats.org/officeDocument/2006/relationships/hyperlink" Target="https://www.jdoodle.com/python3-programming-online/" TargetMode="External"/><Relationship Id="rId8" Type="http://schemas.openxmlformats.org/officeDocument/2006/relationships/hyperlink" Target="https://www.programiz.com/python-programming/online-compile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tr" sz="2400"/>
              <a:t>Sıfırdan &gt;&gt;&gt; Sonsuza </a:t>
            </a:r>
            <a:endParaRPr sz="2400"/>
          </a:p>
          <a:p>
            <a:pPr indent="0" lvl="0" marL="0" rtl="0" algn="l">
              <a:spcBef>
                <a:spcPts val="0"/>
              </a:spcBef>
              <a:spcAft>
                <a:spcPts val="0"/>
              </a:spcAft>
              <a:buNone/>
            </a:pPr>
            <a:r>
              <a:rPr lang="tr"/>
              <a:t>Herkes için </a:t>
            </a:r>
            <a:r>
              <a:rPr lang="tr" sz="4900">
                <a:solidFill>
                  <a:srgbClr val="20124D"/>
                </a:solidFill>
              </a:rPr>
              <a:t>PYTHON</a:t>
            </a:r>
            <a:endParaRPr/>
          </a:p>
        </p:txBody>
      </p:sp>
      <p:sp>
        <p:nvSpPr>
          <p:cNvPr id="73" name="Google Shape;73;p13"/>
          <p:cNvSpPr txBox="1"/>
          <p:nvPr>
            <p:ph idx="1" type="subTitle"/>
          </p:nvPr>
        </p:nvSpPr>
        <p:spPr>
          <a:xfrm>
            <a:off x="311700" y="2834125"/>
            <a:ext cx="8643600" cy="1632300"/>
          </a:xfrm>
          <a:prstGeom prst="rect">
            <a:avLst/>
          </a:prstGeom>
        </p:spPr>
        <p:txBody>
          <a:bodyPr anchorCtr="0" anchor="b" bIns="91425" lIns="91425" spcFirstLastPara="1" rIns="91425" wrap="square" tIns="91425">
            <a:noAutofit/>
          </a:bodyPr>
          <a:lstStyle/>
          <a:p>
            <a:pPr indent="-342900" lvl="0" marL="457200" rtl="0" algn="r">
              <a:spcBef>
                <a:spcPts val="0"/>
              </a:spcBef>
              <a:spcAft>
                <a:spcPts val="0"/>
              </a:spcAft>
              <a:buSzPts val="1800"/>
              <a:buAutoNum type="arabicPeriod"/>
            </a:pPr>
            <a:r>
              <a:rPr lang="tr"/>
              <a:t>PYTHON NEDİR? SÜRÜMLERİ, EDİTÖRLERİ</a:t>
            </a:r>
            <a:endParaRPr/>
          </a:p>
          <a:p>
            <a:pPr indent="0" lvl="0" marL="0" rtl="0" algn="r">
              <a:spcBef>
                <a:spcPts val="0"/>
              </a:spcBef>
              <a:spcAft>
                <a:spcPts val="0"/>
              </a:spcAft>
              <a:buNone/>
            </a:pPr>
            <a:r>
              <a:rPr lang="tr"/>
              <a:t>Dr.Bülent Çobanoğlu</a:t>
            </a:r>
            <a:endParaRPr/>
          </a:p>
          <a:p>
            <a:pPr indent="0" lvl="0" marL="0" rtl="0" algn="r">
              <a:spcBef>
                <a:spcPts val="0"/>
              </a:spcBef>
              <a:spcAft>
                <a:spcPts val="0"/>
              </a:spcAft>
              <a:buNone/>
            </a:pPr>
            <a:r>
              <a:rPr lang="tr"/>
              <a:t>cobanoglubulent[at]gmail.com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1105900" y="323675"/>
            <a:ext cx="7616100" cy="11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Python kodu ile Makine (PC) arasındaki iletişim nasıl gerçekleşir?</a:t>
            </a:r>
            <a:endParaRPr/>
          </a:p>
        </p:txBody>
      </p:sp>
      <p:sp>
        <p:nvSpPr>
          <p:cNvPr id="79" name="Google Shape;79;p14"/>
          <p:cNvSpPr txBox="1"/>
          <p:nvPr>
            <p:ph idx="1" type="body"/>
          </p:nvPr>
        </p:nvSpPr>
        <p:spPr>
          <a:xfrm>
            <a:off x="962175" y="1595775"/>
            <a:ext cx="7769400" cy="313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700"/>
              <a:t>Python programlama dilinde yazılan bir dosyanın uzantısı ‘.</a:t>
            </a:r>
            <a:r>
              <a:rPr b="1" lang="tr" sz="1700"/>
              <a:t>py’</a:t>
            </a:r>
            <a:r>
              <a:rPr lang="tr" sz="1700"/>
              <a:t> dir.</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t/>
            </a:r>
            <a:endParaRPr sz="1700"/>
          </a:p>
          <a:p>
            <a:pPr indent="0" lvl="0" marL="0" rtl="0" algn="just">
              <a:lnSpc>
                <a:spcPct val="150000"/>
              </a:lnSpc>
              <a:spcBef>
                <a:spcPts val="1600"/>
              </a:spcBef>
              <a:spcAft>
                <a:spcPts val="0"/>
              </a:spcAft>
              <a:buClr>
                <a:schemeClr val="dk2"/>
              </a:buClr>
              <a:buSzPts val="1100"/>
              <a:buFont typeface="Arial"/>
              <a:buNone/>
            </a:pPr>
            <a:r>
              <a:rPr lang="tr" sz="1200">
                <a:solidFill>
                  <a:srgbClr val="0F243E"/>
                </a:solidFill>
                <a:latin typeface="Times New Roman"/>
                <a:ea typeface="Times New Roman"/>
                <a:cs typeface="Times New Roman"/>
                <a:sym typeface="Times New Roman"/>
              </a:rPr>
              <a:t>Programlama dilleri; kaynak kodun </a:t>
            </a:r>
            <a:r>
              <a:rPr i="1" lang="tr" sz="1200">
                <a:solidFill>
                  <a:srgbClr val="0F243E"/>
                </a:solidFill>
                <a:latin typeface="Times New Roman"/>
                <a:ea typeface="Times New Roman"/>
                <a:cs typeface="Times New Roman"/>
                <a:sym typeface="Times New Roman"/>
              </a:rPr>
              <a:t>(.py uzantılı dosyadan)</a:t>
            </a:r>
            <a:r>
              <a:rPr lang="tr" sz="1200">
                <a:solidFill>
                  <a:srgbClr val="0F243E"/>
                </a:solidFill>
                <a:latin typeface="Times New Roman"/>
                <a:ea typeface="Times New Roman"/>
                <a:cs typeface="Times New Roman"/>
                <a:sym typeface="Times New Roman"/>
              </a:rPr>
              <a:t> makine koduna </a:t>
            </a:r>
            <a:r>
              <a:rPr i="1" lang="tr" sz="1200">
                <a:solidFill>
                  <a:srgbClr val="0F243E"/>
                </a:solidFill>
                <a:latin typeface="Times New Roman"/>
                <a:ea typeface="Times New Roman"/>
                <a:cs typeface="Times New Roman"/>
                <a:sym typeface="Times New Roman"/>
              </a:rPr>
              <a:t>(.exe uzantılı dosyaya</a:t>
            </a:r>
            <a:r>
              <a:rPr lang="tr" sz="1200">
                <a:solidFill>
                  <a:srgbClr val="0F243E"/>
                </a:solidFill>
                <a:latin typeface="Times New Roman"/>
                <a:ea typeface="Times New Roman"/>
                <a:cs typeface="Times New Roman"/>
                <a:sym typeface="Times New Roman"/>
              </a:rPr>
              <a:t>) çevrilmesi ve çalıştırılması işleminde </a:t>
            </a:r>
            <a:r>
              <a:rPr b="1" lang="tr" sz="1200">
                <a:solidFill>
                  <a:srgbClr val="0F243E"/>
                </a:solidFill>
                <a:latin typeface="Times New Roman"/>
                <a:ea typeface="Times New Roman"/>
                <a:cs typeface="Times New Roman"/>
                <a:sym typeface="Times New Roman"/>
              </a:rPr>
              <a:t>derleyici, yorumlayıcı </a:t>
            </a:r>
            <a:r>
              <a:rPr lang="tr" sz="1200">
                <a:solidFill>
                  <a:srgbClr val="0F243E"/>
                </a:solidFill>
                <a:latin typeface="Times New Roman"/>
                <a:ea typeface="Times New Roman"/>
                <a:cs typeface="Times New Roman"/>
                <a:sym typeface="Times New Roman"/>
              </a:rPr>
              <a:t>veya </a:t>
            </a:r>
            <a:r>
              <a:rPr b="1" lang="tr" sz="1200">
                <a:solidFill>
                  <a:srgbClr val="0F243E"/>
                </a:solidFill>
                <a:latin typeface="Times New Roman"/>
                <a:ea typeface="Times New Roman"/>
                <a:cs typeface="Times New Roman"/>
                <a:sym typeface="Times New Roman"/>
              </a:rPr>
              <a:t>her ikisini birlikte</a:t>
            </a:r>
            <a:r>
              <a:rPr lang="tr" sz="1200">
                <a:solidFill>
                  <a:srgbClr val="0F243E"/>
                </a:solidFill>
                <a:latin typeface="Times New Roman"/>
                <a:ea typeface="Times New Roman"/>
                <a:cs typeface="Times New Roman"/>
                <a:sym typeface="Times New Roman"/>
              </a:rPr>
              <a:t> kullanabilirler.</a:t>
            </a:r>
            <a:endParaRPr sz="1200">
              <a:solidFill>
                <a:srgbClr val="0F243E"/>
              </a:solidFill>
              <a:latin typeface="Times New Roman"/>
              <a:ea typeface="Times New Roman"/>
              <a:cs typeface="Times New Roman"/>
              <a:sym typeface="Times New Roman"/>
            </a:endParaRPr>
          </a:p>
          <a:p>
            <a:pPr indent="0" lvl="0" marL="0" rtl="0" algn="l">
              <a:spcBef>
                <a:spcPts val="0"/>
              </a:spcBef>
              <a:spcAft>
                <a:spcPts val="1600"/>
              </a:spcAft>
              <a:buNone/>
            </a:pPr>
            <a:r>
              <a:t/>
            </a:r>
            <a:endParaRPr sz="1700"/>
          </a:p>
        </p:txBody>
      </p:sp>
      <p:pic>
        <p:nvPicPr>
          <p:cNvPr id="80" name="Google Shape;80;p14"/>
          <p:cNvPicPr preferRelativeResize="0"/>
          <p:nvPr/>
        </p:nvPicPr>
        <p:blipFill>
          <a:blip r:embed="rId3">
            <a:alphaModFix/>
          </a:blip>
          <a:stretch>
            <a:fillRect/>
          </a:stretch>
        </p:blipFill>
        <p:spPr>
          <a:xfrm>
            <a:off x="4438600" y="1968650"/>
            <a:ext cx="1819275" cy="2171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2079525" y="516550"/>
            <a:ext cx="6321600" cy="635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2"/>
              </a:buClr>
              <a:buSzPts val="1100"/>
              <a:buFont typeface="Arial"/>
              <a:buNone/>
            </a:pPr>
            <a:r>
              <a:rPr lang="tr">
                <a:latin typeface="Times New Roman"/>
                <a:ea typeface="Times New Roman"/>
                <a:cs typeface="Times New Roman"/>
                <a:sym typeface="Times New Roman"/>
              </a:rPr>
              <a:t>Python kod derleme aşamaları</a:t>
            </a:r>
            <a:endParaRPr/>
          </a:p>
        </p:txBody>
      </p:sp>
      <p:sp>
        <p:nvSpPr>
          <p:cNvPr id="86" name="Google Shape;86;p15"/>
          <p:cNvSpPr txBox="1"/>
          <p:nvPr>
            <p:ph idx="1" type="body"/>
          </p:nvPr>
        </p:nvSpPr>
        <p:spPr>
          <a:xfrm>
            <a:off x="307500" y="3935875"/>
            <a:ext cx="8529000" cy="827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2"/>
              </a:buClr>
              <a:buSzPts val="1100"/>
              <a:buFont typeface="Arial"/>
              <a:buNone/>
            </a:pPr>
            <a:r>
              <a:rPr lang="tr" sz="1100">
                <a:latin typeface="Times New Roman"/>
                <a:ea typeface="Times New Roman"/>
                <a:cs typeface="Times New Roman"/>
                <a:sym typeface="Times New Roman"/>
              </a:rPr>
              <a:t>Bytecode (Bayt kod) derleyicisi, kaynak kodu (Python komutlarını) girdi olarak kabul eder. Ardından çıktı olarak makine tarafından okunabilecek Python bayt kodunu (.pyc uzantılı dosya) üretir. Sanal makine ise girdi olarak Python bayt kodunu (.pyc uzantılı) ve varsa ilgili kütüphane modüllerini alır,</a:t>
            </a:r>
            <a:r>
              <a:rPr i="1" lang="tr" sz="1100">
                <a:latin typeface="Times New Roman"/>
                <a:ea typeface="Times New Roman"/>
                <a:cs typeface="Times New Roman"/>
                <a:sym typeface="Times New Roman"/>
              </a:rPr>
              <a:t> </a:t>
            </a:r>
            <a:r>
              <a:rPr lang="tr" sz="1100">
                <a:latin typeface="Times New Roman"/>
                <a:ea typeface="Times New Roman"/>
                <a:cs typeface="Times New Roman"/>
                <a:sym typeface="Times New Roman"/>
              </a:rPr>
              <a:t>bytecode ile temsil edilen sanal makine talimatlarını çalıştırır, yani çalıştırılabilir (.exe) dosya formatına dönüştürür. </a:t>
            </a:r>
            <a:endParaRPr sz="1100">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pic>
        <p:nvPicPr>
          <p:cNvPr id="87" name="Google Shape;87;p15"/>
          <p:cNvPicPr preferRelativeResize="0"/>
          <p:nvPr/>
        </p:nvPicPr>
        <p:blipFill rotWithShape="1">
          <a:blip r:embed="rId3">
            <a:alphaModFix/>
          </a:blip>
          <a:srcRect b="26080" l="21561" r="23094" t="17224"/>
          <a:stretch/>
        </p:blipFill>
        <p:spPr>
          <a:xfrm>
            <a:off x="1574597" y="-39900"/>
            <a:ext cx="5382050" cy="3900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2409975" y="433425"/>
            <a:ext cx="6321600" cy="635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2"/>
              </a:buClr>
              <a:buSzPts val="1100"/>
              <a:buFont typeface="Arial"/>
              <a:buNone/>
            </a:pPr>
            <a:r>
              <a:rPr lang="tr" sz="2600">
                <a:latin typeface="Times New Roman"/>
                <a:ea typeface="Times New Roman"/>
                <a:cs typeface="Times New Roman"/>
                <a:sym typeface="Times New Roman"/>
              </a:rPr>
              <a:t>Python Dili</a:t>
            </a:r>
            <a:endParaRPr b="0" sz="2600">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93" name="Google Shape;93;p16"/>
          <p:cNvSpPr txBox="1"/>
          <p:nvPr>
            <p:ph idx="1" type="body"/>
          </p:nvPr>
        </p:nvSpPr>
        <p:spPr>
          <a:xfrm>
            <a:off x="2126325" y="1211350"/>
            <a:ext cx="6545100" cy="28512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1400"/>
              </a:spcBef>
              <a:spcAft>
                <a:spcPts val="0"/>
              </a:spcAft>
              <a:buSzPts val="1400"/>
              <a:buFont typeface="Times New Roman"/>
              <a:buChar char="●"/>
            </a:pPr>
            <a:r>
              <a:rPr lang="tr" sz="1400">
                <a:latin typeface="Times New Roman"/>
                <a:ea typeface="Times New Roman"/>
                <a:cs typeface="Times New Roman"/>
                <a:sym typeface="Times New Roman"/>
              </a:rPr>
              <a:t>1991 yılında, Hollandalı bilgisayar mühendisi </a:t>
            </a:r>
            <a:r>
              <a:rPr b="1" lang="tr" sz="1400">
                <a:latin typeface="Times New Roman"/>
                <a:ea typeface="Times New Roman"/>
                <a:cs typeface="Times New Roman"/>
                <a:sym typeface="Times New Roman"/>
              </a:rPr>
              <a:t>Guido van Rossum</a:t>
            </a:r>
            <a:r>
              <a:rPr lang="tr" sz="1400">
                <a:latin typeface="Times New Roman"/>
                <a:ea typeface="Times New Roman"/>
                <a:cs typeface="Times New Roman"/>
                <a:sym typeface="Times New Roman"/>
              </a:rPr>
              <a:t> tarafından geliştirilmeye başlanmıştır.</a:t>
            </a:r>
            <a:endParaRPr sz="1400">
              <a:latin typeface="Times New Roman"/>
              <a:ea typeface="Times New Roman"/>
              <a:cs typeface="Times New Roman"/>
              <a:sym typeface="Times New Roman"/>
            </a:endParaRPr>
          </a:p>
          <a:p>
            <a:pPr indent="-317500" lvl="0" marL="457200" rtl="0" algn="just">
              <a:lnSpc>
                <a:spcPct val="115000"/>
              </a:lnSpc>
              <a:spcBef>
                <a:spcPts val="1400"/>
              </a:spcBef>
              <a:spcAft>
                <a:spcPts val="0"/>
              </a:spcAft>
              <a:buSzPts val="1400"/>
              <a:buFont typeface="Times New Roman"/>
              <a:buChar char="●"/>
            </a:pPr>
            <a:r>
              <a:rPr lang="tr" sz="1400">
                <a:latin typeface="Times New Roman"/>
                <a:ea typeface="Times New Roman"/>
                <a:cs typeface="Times New Roman"/>
                <a:sym typeface="Times New Roman"/>
              </a:rPr>
              <a:t>Python ismini, </a:t>
            </a:r>
            <a:r>
              <a:rPr b="1" lang="tr" sz="1400">
                <a:highlight>
                  <a:srgbClr val="FFFFFF"/>
                </a:highlight>
                <a:latin typeface="Times New Roman"/>
                <a:ea typeface="Times New Roman"/>
                <a:cs typeface="Times New Roman"/>
                <a:sym typeface="Times New Roman"/>
              </a:rPr>
              <a:t>Monty Python</a:t>
            </a:r>
            <a:r>
              <a:rPr lang="tr" sz="1400">
                <a:highlight>
                  <a:srgbClr val="FFFFFF"/>
                </a:highlight>
                <a:latin typeface="Times New Roman"/>
                <a:ea typeface="Times New Roman"/>
                <a:cs typeface="Times New Roman"/>
                <a:sym typeface="Times New Roman"/>
              </a:rPr>
              <a:t> adlı altı kişilik bir İngiliz komedi grubunun </a:t>
            </a:r>
            <a:r>
              <a:rPr i="1" lang="tr" sz="1400">
                <a:highlight>
                  <a:srgbClr val="FFFFFF"/>
                </a:highlight>
                <a:latin typeface="Times New Roman"/>
                <a:ea typeface="Times New Roman"/>
                <a:cs typeface="Times New Roman"/>
                <a:sym typeface="Times New Roman"/>
              </a:rPr>
              <a:t>Monty Python’s Flying Circus</a:t>
            </a:r>
            <a:r>
              <a:rPr lang="tr" sz="1400">
                <a:highlight>
                  <a:srgbClr val="FFFFFF"/>
                </a:highlight>
                <a:latin typeface="Times New Roman"/>
                <a:ea typeface="Times New Roman"/>
                <a:cs typeface="Times New Roman"/>
                <a:sym typeface="Times New Roman"/>
              </a:rPr>
              <a:t> adlı gösterisinden almıştır</a:t>
            </a:r>
            <a:r>
              <a:rPr lang="tr"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317500" lvl="0" marL="457200" rtl="0" algn="just">
              <a:lnSpc>
                <a:spcPct val="150000"/>
              </a:lnSpc>
              <a:spcBef>
                <a:spcPts val="1400"/>
              </a:spcBef>
              <a:spcAft>
                <a:spcPts val="0"/>
              </a:spcAft>
              <a:buSzPts val="1400"/>
              <a:buFont typeface="Times New Roman"/>
              <a:buChar char="●"/>
            </a:pPr>
            <a:r>
              <a:rPr b="1" lang="tr" sz="1400">
                <a:latin typeface="Times New Roman"/>
                <a:ea typeface="Times New Roman"/>
                <a:cs typeface="Times New Roman"/>
                <a:sym typeface="Times New Roman"/>
              </a:rPr>
              <a:t>En güncel Python sürümünü</a:t>
            </a:r>
            <a:r>
              <a:rPr lang="tr" sz="1400">
                <a:latin typeface="Times New Roman"/>
                <a:ea typeface="Times New Roman"/>
                <a:cs typeface="Times New Roman"/>
                <a:sym typeface="Times New Roman"/>
              </a:rPr>
              <a:t> </a:t>
            </a:r>
            <a:r>
              <a:rPr b="1" lang="tr" sz="1400" u="sng">
                <a:solidFill>
                  <a:srgbClr val="0000FF"/>
                </a:solidFill>
                <a:latin typeface="Times New Roman"/>
                <a:ea typeface="Times New Roman"/>
                <a:cs typeface="Times New Roman"/>
                <a:sym typeface="Times New Roman"/>
                <a:hlinkClick r:id="rId3">
                  <a:extLst>
                    <a:ext uri="{A12FA001-AC4F-418D-AE19-62706E023703}">
                      <ahyp:hlinkClr val="tx"/>
                    </a:ext>
                  </a:extLst>
                </a:hlinkClick>
              </a:rPr>
              <a:t>www.python.org</a:t>
            </a:r>
            <a:r>
              <a:rPr lang="tr" sz="1400">
                <a:latin typeface="Times New Roman"/>
                <a:ea typeface="Times New Roman"/>
                <a:cs typeface="Times New Roman"/>
                <a:sym typeface="Times New Roman"/>
              </a:rPr>
              <a:t> adresinden indirebilir, tüm dokümanlara bu adresten ulaşabilirsiniz. </a:t>
            </a:r>
            <a:endParaRPr sz="1400">
              <a:latin typeface="Times New Roman"/>
              <a:ea typeface="Times New Roman"/>
              <a:cs typeface="Times New Roman"/>
              <a:sym typeface="Times New Roman"/>
            </a:endParaRPr>
          </a:p>
        </p:txBody>
      </p:sp>
      <p:pic>
        <p:nvPicPr>
          <p:cNvPr id="94" name="Google Shape;94;p16"/>
          <p:cNvPicPr preferRelativeResize="0"/>
          <p:nvPr/>
        </p:nvPicPr>
        <p:blipFill>
          <a:blip r:embed="rId4">
            <a:alphaModFix/>
          </a:blip>
          <a:stretch>
            <a:fillRect/>
          </a:stretch>
        </p:blipFill>
        <p:spPr>
          <a:xfrm>
            <a:off x="303575" y="1267050"/>
            <a:ext cx="1739600" cy="2609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2257700" y="4235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Python Sürümleri</a:t>
            </a:r>
            <a:endParaRPr/>
          </a:p>
        </p:txBody>
      </p:sp>
      <p:sp>
        <p:nvSpPr>
          <p:cNvPr id="100" name="Google Shape;100;p17"/>
          <p:cNvSpPr txBox="1"/>
          <p:nvPr>
            <p:ph idx="1" type="body"/>
          </p:nvPr>
        </p:nvSpPr>
        <p:spPr>
          <a:xfrm>
            <a:off x="582025" y="1058950"/>
            <a:ext cx="7508100" cy="439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tr" u="sng">
                <a:solidFill>
                  <a:schemeClr val="hlink"/>
                </a:solidFill>
                <a:hlinkClick r:id="rId3"/>
              </a:rPr>
              <a:t>https://python-release-cycle.glitch.me/</a:t>
            </a:r>
            <a:r>
              <a:rPr lang="tr"/>
              <a:t> </a:t>
            </a:r>
            <a:endParaRPr/>
          </a:p>
        </p:txBody>
      </p:sp>
      <p:pic>
        <p:nvPicPr>
          <p:cNvPr id="101" name="Google Shape;101;p17"/>
          <p:cNvPicPr preferRelativeResize="0"/>
          <p:nvPr/>
        </p:nvPicPr>
        <p:blipFill>
          <a:blip r:embed="rId4">
            <a:alphaModFix/>
          </a:blip>
          <a:stretch>
            <a:fillRect/>
          </a:stretch>
        </p:blipFill>
        <p:spPr>
          <a:xfrm>
            <a:off x="152400" y="1803250"/>
            <a:ext cx="8839201" cy="294153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2400250" y="433400"/>
            <a:ext cx="6321600" cy="576300"/>
          </a:xfrm>
          <a:prstGeom prst="rect">
            <a:avLst/>
          </a:prstGeom>
        </p:spPr>
        <p:txBody>
          <a:bodyPr anchorCtr="0" anchor="t" bIns="91425" lIns="91425" spcFirstLastPara="1" rIns="91425" wrap="square" tIns="91425">
            <a:noAutofit/>
          </a:bodyPr>
          <a:lstStyle/>
          <a:p>
            <a:pPr indent="0" lvl="0" marL="0" rtl="0" algn="just">
              <a:spcBef>
                <a:spcPts val="1200"/>
              </a:spcBef>
              <a:spcAft>
                <a:spcPts val="300"/>
              </a:spcAft>
              <a:buClr>
                <a:schemeClr val="dk2"/>
              </a:buClr>
              <a:buSzPts val="1100"/>
              <a:buFont typeface="Arial"/>
              <a:buNone/>
            </a:pPr>
            <a:r>
              <a:rPr lang="tr" sz="2800">
                <a:solidFill>
                  <a:srgbClr val="0D0D0D"/>
                </a:solidFill>
                <a:latin typeface="Times New Roman"/>
                <a:ea typeface="Times New Roman"/>
                <a:cs typeface="Times New Roman"/>
                <a:sym typeface="Times New Roman"/>
              </a:rPr>
              <a:t>Python Editörleri</a:t>
            </a:r>
            <a:endParaRPr sz="4200"/>
          </a:p>
        </p:txBody>
      </p:sp>
      <p:sp>
        <p:nvSpPr>
          <p:cNvPr id="107" name="Google Shape;107;p18"/>
          <p:cNvSpPr txBox="1"/>
          <p:nvPr/>
        </p:nvSpPr>
        <p:spPr>
          <a:xfrm>
            <a:off x="534550" y="1318575"/>
            <a:ext cx="2993400" cy="3290400"/>
          </a:xfrm>
          <a:prstGeom prst="rect">
            <a:avLst/>
          </a:prstGeom>
          <a:solidFill>
            <a:srgbClr val="EAD1DC"/>
          </a:solidFill>
          <a:ln>
            <a:noFill/>
          </a:ln>
        </p:spPr>
        <p:txBody>
          <a:bodyPr anchorCtr="0" anchor="t" bIns="91425" lIns="91425" spcFirstLastPara="1" rIns="91425" wrap="square" tIns="91425">
            <a:noAutofit/>
          </a:bodyPr>
          <a:lstStyle/>
          <a:p>
            <a:pPr indent="-317500" lvl="0" marL="457200" rtl="0" algn="just">
              <a:lnSpc>
                <a:spcPct val="150000"/>
              </a:lnSpc>
              <a:spcBef>
                <a:spcPts val="1200"/>
              </a:spcBef>
              <a:spcAft>
                <a:spcPts val="0"/>
              </a:spcAft>
              <a:buClr>
                <a:srgbClr val="0D0D0D"/>
              </a:buClr>
              <a:buSzPts val="1400"/>
              <a:buFont typeface="Times New Roman"/>
              <a:buChar char="●"/>
            </a:pPr>
            <a:r>
              <a:rPr b="1" lang="tr">
                <a:solidFill>
                  <a:srgbClr val="0D0D0D"/>
                </a:solidFill>
                <a:highlight>
                  <a:srgbClr val="D9D9D9"/>
                </a:highlight>
                <a:latin typeface="Times New Roman"/>
                <a:ea typeface="Times New Roman"/>
                <a:cs typeface="Times New Roman"/>
                <a:sym typeface="Times New Roman"/>
              </a:rPr>
              <a:t>IDLE,</a:t>
            </a:r>
            <a:r>
              <a:rPr b="1" lang="tr">
                <a:solidFill>
                  <a:srgbClr val="0D0D0D"/>
                </a:solidFill>
                <a:highlight>
                  <a:srgbClr val="D9D9D9"/>
                </a:highlight>
                <a:latin typeface="Times New Roman"/>
                <a:ea typeface="Times New Roman"/>
                <a:cs typeface="Times New Roman"/>
                <a:sym typeface="Times New Roman"/>
              </a:rPr>
              <a:t> </a:t>
            </a:r>
            <a:endParaRPr b="1">
              <a:solidFill>
                <a:srgbClr val="0D0D0D"/>
              </a:solidFill>
              <a:highlight>
                <a:srgbClr val="D9D9D9"/>
              </a:highlight>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0D0D0D"/>
              </a:buClr>
              <a:buSzPts val="1400"/>
              <a:buFont typeface="Times New Roman"/>
              <a:buChar char="●"/>
            </a:pPr>
            <a:r>
              <a:rPr b="1" lang="tr">
                <a:solidFill>
                  <a:srgbClr val="0D0D0D"/>
                </a:solidFill>
                <a:highlight>
                  <a:srgbClr val="D9D9D9"/>
                </a:highlight>
                <a:latin typeface="Times New Roman"/>
                <a:ea typeface="Times New Roman"/>
                <a:cs typeface="Times New Roman"/>
                <a:sym typeface="Times New Roman"/>
              </a:rPr>
              <a:t>Eclipse </a:t>
            </a:r>
            <a:r>
              <a:rPr b="1" i="1" lang="tr">
                <a:solidFill>
                  <a:srgbClr val="0D0D0D"/>
                </a:solidFill>
                <a:highlight>
                  <a:srgbClr val="D9D9D9"/>
                </a:highlight>
                <a:latin typeface="Times New Roman"/>
                <a:ea typeface="Times New Roman"/>
                <a:cs typeface="Times New Roman"/>
                <a:sym typeface="Times New Roman"/>
              </a:rPr>
              <a:t>PyDev,</a:t>
            </a:r>
            <a:endParaRPr b="1" i="1">
              <a:solidFill>
                <a:srgbClr val="0D0D0D"/>
              </a:solidFill>
              <a:highlight>
                <a:srgbClr val="D9D9D9"/>
              </a:highlight>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0D0D0D"/>
              </a:buClr>
              <a:buSzPts val="1400"/>
              <a:buFont typeface="Times New Roman"/>
              <a:buChar char="●"/>
            </a:pPr>
            <a:r>
              <a:rPr b="1" i="1" lang="tr">
                <a:solidFill>
                  <a:srgbClr val="0D0D0D"/>
                </a:solidFill>
                <a:highlight>
                  <a:srgbClr val="D9D9D9"/>
                </a:highlight>
                <a:latin typeface="Times New Roman"/>
                <a:ea typeface="Times New Roman"/>
                <a:cs typeface="Times New Roman"/>
                <a:sym typeface="Times New Roman"/>
              </a:rPr>
              <a:t>PyCharm, </a:t>
            </a:r>
            <a:endParaRPr b="1" i="1">
              <a:solidFill>
                <a:srgbClr val="0D0D0D"/>
              </a:solidFill>
              <a:highlight>
                <a:srgbClr val="D9D9D9"/>
              </a:highlight>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0D0D0D"/>
              </a:buClr>
              <a:buSzPts val="1400"/>
              <a:buFont typeface="Times New Roman"/>
              <a:buChar char="●"/>
            </a:pPr>
            <a:r>
              <a:rPr b="1" i="1" lang="tr">
                <a:solidFill>
                  <a:srgbClr val="0D0D0D"/>
                </a:solidFill>
                <a:highlight>
                  <a:srgbClr val="D9D9D9"/>
                </a:highlight>
                <a:latin typeface="Times New Roman"/>
                <a:ea typeface="Times New Roman"/>
                <a:cs typeface="Times New Roman"/>
                <a:sym typeface="Times New Roman"/>
              </a:rPr>
              <a:t>Geany, </a:t>
            </a:r>
            <a:endParaRPr b="1" i="1">
              <a:solidFill>
                <a:srgbClr val="0D0D0D"/>
              </a:solidFill>
              <a:highlight>
                <a:srgbClr val="D9D9D9"/>
              </a:highlight>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0D0D0D"/>
              </a:buClr>
              <a:buSzPts val="1400"/>
              <a:buFont typeface="Times New Roman"/>
              <a:buChar char="●"/>
            </a:pPr>
            <a:r>
              <a:rPr b="1" i="1" lang="tr">
                <a:solidFill>
                  <a:srgbClr val="0D0D0D"/>
                </a:solidFill>
                <a:highlight>
                  <a:srgbClr val="D9D9D9"/>
                </a:highlight>
                <a:latin typeface="Times New Roman"/>
                <a:ea typeface="Times New Roman"/>
                <a:cs typeface="Times New Roman"/>
                <a:sym typeface="Times New Roman"/>
              </a:rPr>
              <a:t>Eric, </a:t>
            </a:r>
            <a:endParaRPr b="1" i="1">
              <a:solidFill>
                <a:srgbClr val="0D0D0D"/>
              </a:solidFill>
              <a:highlight>
                <a:srgbClr val="D9D9D9"/>
              </a:highlight>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0D0D0D"/>
              </a:buClr>
              <a:buSzPts val="1400"/>
              <a:buFont typeface="Times New Roman"/>
              <a:buChar char="●"/>
            </a:pPr>
            <a:r>
              <a:rPr b="1" i="1" lang="tr">
                <a:solidFill>
                  <a:srgbClr val="0D0D0D"/>
                </a:solidFill>
                <a:highlight>
                  <a:srgbClr val="D9D9D9"/>
                </a:highlight>
                <a:latin typeface="Times New Roman"/>
                <a:ea typeface="Times New Roman"/>
                <a:cs typeface="Times New Roman"/>
                <a:sym typeface="Times New Roman"/>
              </a:rPr>
              <a:t>Thonny,  (</a:t>
            </a:r>
            <a:r>
              <a:rPr b="1" i="1" lang="tr" u="sng">
                <a:solidFill>
                  <a:schemeClr val="hlink"/>
                </a:solidFill>
                <a:highlight>
                  <a:srgbClr val="D9D9D9"/>
                </a:highlight>
                <a:latin typeface="Times New Roman"/>
                <a:ea typeface="Times New Roman"/>
                <a:cs typeface="Times New Roman"/>
                <a:sym typeface="Times New Roman"/>
                <a:hlinkClick r:id="rId3"/>
              </a:rPr>
              <a:t>https://thonny.org/</a:t>
            </a:r>
            <a:r>
              <a:rPr b="1" i="1" lang="tr">
                <a:solidFill>
                  <a:srgbClr val="0D0D0D"/>
                </a:solidFill>
                <a:highlight>
                  <a:srgbClr val="D9D9D9"/>
                </a:highlight>
                <a:latin typeface="Times New Roman"/>
                <a:ea typeface="Times New Roman"/>
                <a:cs typeface="Times New Roman"/>
                <a:sym typeface="Times New Roman"/>
              </a:rPr>
              <a:t> )</a:t>
            </a:r>
            <a:endParaRPr b="1" i="1">
              <a:solidFill>
                <a:srgbClr val="0D0D0D"/>
              </a:solidFill>
              <a:highlight>
                <a:srgbClr val="D9D9D9"/>
              </a:highlight>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0D0D0D"/>
              </a:buClr>
              <a:buSzPts val="1400"/>
              <a:buFont typeface="Times New Roman"/>
              <a:buChar char="●"/>
            </a:pPr>
            <a:r>
              <a:rPr b="1" i="1" lang="tr">
                <a:solidFill>
                  <a:srgbClr val="0D0D0D"/>
                </a:solidFill>
                <a:highlight>
                  <a:srgbClr val="D9D9D9"/>
                </a:highlight>
                <a:latin typeface="Times New Roman"/>
                <a:ea typeface="Times New Roman"/>
                <a:cs typeface="Times New Roman"/>
                <a:sym typeface="Times New Roman"/>
              </a:rPr>
              <a:t>Visual Studio Code, </a:t>
            </a:r>
            <a:endParaRPr b="1" i="1">
              <a:solidFill>
                <a:srgbClr val="0D0D0D"/>
              </a:solidFill>
              <a:highlight>
                <a:srgbClr val="D9D9D9"/>
              </a:highlight>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0D0D0D"/>
              </a:buClr>
              <a:buSzPts val="1400"/>
              <a:buFont typeface="Times New Roman"/>
              <a:buChar char="●"/>
            </a:pPr>
            <a:r>
              <a:rPr b="1" i="1" lang="tr">
                <a:solidFill>
                  <a:srgbClr val="0D0D0D"/>
                </a:solidFill>
                <a:highlight>
                  <a:srgbClr val="D9D9D9"/>
                </a:highlight>
                <a:latin typeface="Times New Roman"/>
                <a:ea typeface="Times New Roman"/>
                <a:cs typeface="Times New Roman"/>
                <a:sym typeface="Times New Roman"/>
              </a:rPr>
              <a:t>Sublime Text, </a:t>
            </a:r>
            <a:endParaRPr b="1" i="1">
              <a:solidFill>
                <a:srgbClr val="0D0D0D"/>
              </a:solidFill>
              <a:highlight>
                <a:srgbClr val="D9D9D9"/>
              </a:highlight>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0D0D0D"/>
              </a:buClr>
              <a:buSzPts val="1400"/>
              <a:buFont typeface="Times New Roman"/>
              <a:buChar char="●"/>
            </a:pPr>
            <a:r>
              <a:rPr b="1" i="1" lang="tr">
                <a:solidFill>
                  <a:srgbClr val="0D0D0D"/>
                </a:solidFill>
                <a:highlight>
                  <a:srgbClr val="D9D9D9"/>
                </a:highlight>
                <a:latin typeface="Times New Roman"/>
                <a:ea typeface="Times New Roman"/>
                <a:cs typeface="Times New Roman"/>
                <a:sym typeface="Times New Roman"/>
              </a:rPr>
              <a:t>Anaconda</a:t>
            </a:r>
            <a:r>
              <a:rPr b="1" lang="tr">
                <a:solidFill>
                  <a:srgbClr val="0D0D0D"/>
                </a:solidFill>
                <a:highlight>
                  <a:srgbClr val="D9D9D9"/>
                </a:highlight>
                <a:latin typeface="Times New Roman"/>
                <a:ea typeface="Times New Roman"/>
                <a:cs typeface="Times New Roman"/>
                <a:sym typeface="Times New Roman"/>
              </a:rPr>
              <a:t> </a:t>
            </a:r>
            <a:endParaRPr b="1">
              <a:highlight>
                <a:srgbClr val="D9D9D9"/>
              </a:highlight>
            </a:endParaRPr>
          </a:p>
        </p:txBody>
      </p:sp>
      <p:sp>
        <p:nvSpPr>
          <p:cNvPr id="108" name="Google Shape;108;p18"/>
          <p:cNvSpPr txBox="1"/>
          <p:nvPr/>
        </p:nvSpPr>
        <p:spPr>
          <a:xfrm>
            <a:off x="4015025" y="1098825"/>
            <a:ext cx="4894200" cy="3729900"/>
          </a:xfrm>
          <a:prstGeom prst="rect">
            <a:avLst/>
          </a:prstGeom>
          <a:solidFill>
            <a:srgbClr val="FFF2CC"/>
          </a:solidFill>
          <a:ln>
            <a:noFill/>
          </a:ln>
        </p:spPr>
        <p:txBody>
          <a:bodyPr anchorCtr="0" anchor="t" bIns="91425" lIns="91425" spcFirstLastPara="1" rIns="91425" wrap="square" tIns="91425">
            <a:noAutofit/>
          </a:bodyPr>
          <a:lstStyle/>
          <a:p>
            <a:pPr indent="-317500" lvl="0" marL="457200" rtl="0" algn="just">
              <a:lnSpc>
                <a:spcPct val="150000"/>
              </a:lnSpc>
              <a:spcBef>
                <a:spcPts val="1200"/>
              </a:spcBef>
              <a:spcAft>
                <a:spcPts val="0"/>
              </a:spcAft>
              <a:buClr>
                <a:srgbClr val="0D0D0D"/>
              </a:buClr>
              <a:buSzPts val="1400"/>
              <a:buFont typeface="Times New Roman"/>
              <a:buChar char="●"/>
            </a:pPr>
            <a:r>
              <a:rPr b="1" lang="tr" u="sng">
                <a:solidFill>
                  <a:schemeClr val="hlink"/>
                </a:solidFill>
                <a:highlight>
                  <a:srgbClr val="D9D9D9"/>
                </a:highlight>
                <a:latin typeface="Times New Roman"/>
                <a:ea typeface="Times New Roman"/>
                <a:cs typeface="Times New Roman"/>
                <a:sym typeface="Times New Roman"/>
                <a:hlinkClick r:id="rId4"/>
              </a:rPr>
              <a:t>https://trinket.io/python</a:t>
            </a:r>
            <a:r>
              <a:rPr b="1" lang="tr">
                <a:solidFill>
                  <a:srgbClr val="0D0D0D"/>
                </a:solidFill>
                <a:highlight>
                  <a:srgbClr val="D9D9D9"/>
                </a:highlight>
                <a:latin typeface="Times New Roman"/>
                <a:ea typeface="Times New Roman"/>
                <a:cs typeface="Times New Roman"/>
                <a:sym typeface="Times New Roman"/>
              </a:rPr>
              <a:t> </a:t>
            </a:r>
            <a:endParaRPr b="1">
              <a:solidFill>
                <a:srgbClr val="0D0D0D"/>
              </a:solidFill>
              <a:highlight>
                <a:srgbClr val="D9D9D9"/>
              </a:highlight>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0D0D0D"/>
              </a:buClr>
              <a:buSzPts val="1400"/>
              <a:buFont typeface="Times New Roman"/>
              <a:buChar char="●"/>
            </a:pPr>
            <a:r>
              <a:rPr b="1" lang="tr" u="sng">
                <a:solidFill>
                  <a:schemeClr val="hlink"/>
                </a:solidFill>
                <a:highlight>
                  <a:srgbClr val="D9D9D9"/>
                </a:highlight>
                <a:latin typeface="Times New Roman"/>
                <a:ea typeface="Times New Roman"/>
                <a:cs typeface="Times New Roman"/>
                <a:sym typeface="Times New Roman"/>
                <a:hlinkClick r:id="rId5"/>
              </a:rPr>
              <a:t>https://repl.it/languages/python3</a:t>
            </a:r>
            <a:endParaRPr b="1" i="1">
              <a:solidFill>
                <a:srgbClr val="0D0D0D"/>
              </a:solidFill>
              <a:highlight>
                <a:srgbClr val="D9D9D9"/>
              </a:highlight>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0D0D0D"/>
              </a:buClr>
              <a:buSzPts val="1400"/>
              <a:buFont typeface="Times New Roman"/>
              <a:buChar char="●"/>
            </a:pPr>
            <a:r>
              <a:rPr b="1" i="1" lang="tr" u="sng">
                <a:solidFill>
                  <a:schemeClr val="hlink"/>
                </a:solidFill>
                <a:highlight>
                  <a:srgbClr val="D9D9D9"/>
                </a:highlight>
                <a:latin typeface="Times New Roman"/>
                <a:ea typeface="Times New Roman"/>
                <a:cs typeface="Times New Roman"/>
                <a:sym typeface="Times New Roman"/>
                <a:hlinkClick r:id="rId6"/>
              </a:rPr>
              <a:t>https://www.onlinegdb.com/online_python_compiler</a:t>
            </a:r>
            <a:r>
              <a:rPr b="1" i="1" lang="tr">
                <a:solidFill>
                  <a:srgbClr val="0D0D0D"/>
                </a:solidFill>
                <a:highlight>
                  <a:srgbClr val="D9D9D9"/>
                </a:highlight>
                <a:latin typeface="Times New Roman"/>
                <a:ea typeface="Times New Roman"/>
                <a:cs typeface="Times New Roman"/>
                <a:sym typeface="Times New Roman"/>
              </a:rPr>
              <a:t> </a:t>
            </a:r>
            <a:endParaRPr b="1" i="1">
              <a:solidFill>
                <a:srgbClr val="0D0D0D"/>
              </a:solidFill>
              <a:highlight>
                <a:srgbClr val="D9D9D9"/>
              </a:highlight>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0D0D0D"/>
              </a:buClr>
              <a:buSzPts val="1400"/>
              <a:buFont typeface="Times New Roman"/>
              <a:buChar char="●"/>
            </a:pPr>
            <a:r>
              <a:rPr b="1" i="1" lang="tr" u="sng">
                <a:solidFill>
                  <a:schemeClr val="hlink"/>
                </a:solidFill>
                <a:highlight>
                  <a:srgbClr val="D9D9D9"/>
                </a:highlight>
                <a:latin typeface="Times New Roman"/>
                <a:ea typeface="Times New Roman"/>
                <a:cs typeface="Times New Roman"/>
                <a:sym typeface="Times New Roman"/>
                <a:hlinkClick r:id="rId7"/>
              </a:rPr>
              <a:t>https://www.jdoodle.com/python3-programming-online/</a:t>
            </a:r>
            <a:r>
              <a:rPr b="1" i="1" lang="tr">
                <a:solidFill>
                  <a:srgbClr val="0D0D0D"/>
                </a:solidFill>
                <a:highlight>
                  <a:srgbClr val="D9D9D9"/>
                </a:highlight>
                <a:latin typeface="Times New Roman"/>
                <a:ea typeface="Times New Roman"/>
                <a:cs typeface="Times New Roman"/>
                <a:sym typeface="Times New Roman"/>
              </a:rPr>
              <a:t> </a:t>
            </a:r>
            <a:endParaRPr b="1" i="1">
              <a:solidFill>
                <a:srgbClr val="0D0D0D"/>
              </a:solidFill>
              <a:highlight>
                <a:srgbClr val="D9D9D9"/>
              </a:highlight>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0D0D0D"/>
              </a:buClr>
              <a:buSzPts val="1400"/>
              <a:buFont typeface="Times New Roman"/>
              <a:buChar char="●"/>
            </a:pPr>
            <a:r>
              <a:rPr b="1" i="1" lang="tr" u="sng">
                <a:solidFill>
                  <a:schemeClr val="hlink"/>
                </a:solidFill>
                <a:highlight>
                  <a:srgbClr val="D9D9D9"/>
                </a:highlight>
                <a:latin typeface="Times New Roman"/>
                <a:ea typeface="Times New Roman"/>
                <a:cs typeface="Times New Roman"/>
                <a:sym typeface="Times New Roman"/>
                <a:hlinkClick r:id="rId8"/>
              </a:rPr>
              <a:t>https://www.programiz.com/python-programming/online-compiler/</a:t>
            </a:r>
            <a:r>
              <a:rPr b="1" i="1" lang="tr">
                <a:solidFill>
                  <a:srgbClr val="0D0D0D"/>
                </a:solidFill>
                <a:highlight>
                  <a:srgbClr val="D9D9D9"/>
                </a:highlight>
                <a:latin typeface="Times New Roman"/>
                <a:ea typeface="Times New Roman"/>
                <a:cs typeface="Times New Roman"/>
                <a:sym typeface="Times New Roman"/>
              </a:rPr>
              <a:t> </a:t>
            </a:r>
            <a:endParaRPr b="1" i="1">
              <a:solidFill>
                <a:srgbClr val="0D0D0D"/>
              </a:solidFill>
              <a:highlight>
                <a:srgbClr val="D9D9D9"/>
              </a:highlight>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0D0D0D"/>
              </a:buClr>
              <a:buSzPts val="1400"/>
              <a:buFont typeface="Times New Roman"/>
              <a:buChar char="●"/>
            </a:pPr>
            <a:r>
              <a:rPr b="1" i="1" lang="tr">
                <a:solidFill>
                  <a:srgbClr val="0D0D0D"/>
                </a:solidFill>
                <a:highlight>
                  <a:srgbClr val="D9D9D9"/>
                </a:highlight>
                <a:latin typeface="Times New Roman"/>
                <a:ea typeface="Times New Roman"/>
                <a:cs typeface="Times New Roman"/>
                <a:sym typeface="Times New Roman"/>
              </a:rPr>
              <a:t>Jupyter Notebook </a:t>
            </a:r>
            <a:endParaRPr b="1" i="1">
              <a:solidFill>
                <a:srgbClr val="0D0D0D"/>
              </a:solidFill>
              <a:highlight>
                <a:srgbClr val="D9D9D9"/>
              </a:highlight>
              <a:latin typeface="Times New Roman"/>
              <a:ea typeface="Times New Roman"/>
              <a:cs typeface="Times New Roman"/>
              <a:sym typeface="Times New Roman"/>
            </a:endParaRPr>
          </a:p>
          <a:p>
            <a:pPr indent="0" lvl="0" marL="457200" rtl="0" algn="just">
              <a:lnSpc>
                <a:spcPct val="150000"/>
              </a:lnSpc>
              <a:spcBef>
                <a:spcPts val="1200"/>
              </a:spcBef>
              <a:spcAft>
                <a:spcPts val="300"/>
              </a:spcAft>
              <a:buNone/>
            </a:pPr>
            <a:r>
              <a:rPr b="1" i="1" lang="tr" u="sng">
                <a:solidFill>
                  <a:schemeClr val="hlink"/>
                </a:solidFill>
                <a:highlight>
                  <a:srgbClr val="D9D9D9"/>
                </a:highlight>
                <a:latin typeface="Times New Roman"/>
                <a:ea typeface="Times New Roman"/>
                <a:cs typeface="Times New Roman"/>
                <a:sym typeface="Times New Roman"/>
                <a:hlinkClick r:id="rId9"/>
              </a:rPr>
              <a:t>https://notebooks.gesis.org/binder/jupyter/user/ipython-ipython-in-depth-fpxv8ptk/notebooks/binder/Untitled.ipynb?kernel_name=python3</a:t>
            </a:r>
            <a:r>
              <a:rPr b="1" i="1" lang="tr">
                <a:solidFill>
                  <a:srgbClr val="0D0D0D"/>
                </a:solidFill>
                <a:highlight>
                  <a:srgbClr val="D9D9D9"/>
                </a:highlight>
                <a:latin typeface="Times New Roman"/>
                <a:ea typeface="Times New Roman"/>
                <a:cs typeface="Times New Roman"/>
                <a:sym typeface="Times New Roman"/>
              </a:rPr>
              <a:t> </a:t>
            </a:r>
            <a:endParaRPr b="1">
              <a:highlight>
                <a:srgbClr val="D9D9D9"/>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