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3"/>
  </p:notesMasterIdLst>
  <p:handoutMasterIdLst>
    <p:handoutMasterId r:id="rId4"/>
  </p:handoutMasterIdLst>
  <p:sldIdLst>
    <p:sldId id="309" r:id="rId2"/>
  </p:sldIdLst>
  <p:sldSz cx="9144000" cy="6858000" type="screen4x3"/>
  <p:notesSz cx="6997700" cy="9283700"/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200" kern="1200">
        <a:solidFill>
          <a:schemeClr val="hlink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200" kern="1200">
        <a:solidFill>
          <a:schemeClr val="hlink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200" kern="1200">
        <a:solidFill>
          <a:schemeClr val="hlink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200" kern="1200">
        <a:solidFill>
          <a:schemeClr val="hlink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81">
          <p15:clr>
            <a:srgbClr val="A4A3A4"/>
          </p15:clr>
        </p15:guide>
        <p15:guide id="2" pos="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  <p15:guide id="3" orient="horz" pos="2924">
          <p15:clr>
            <a:srgbClr val="A4A3A4"/>
          </p15:clr>
        </p15:guide>
        <p15:guide id="4" pos="22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BM" initials="A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E1DF"/>
    <a:srgbClr val="009999"/>
    <a:srgbClr val="6699FF"/>
    <a:srgbClr val="CCFFFF"/>
    <a:srgbClr val="33CCCC"/>
    <a:srgbClr val="FF6400"/>
    <a:srgbClr val="48A866"/>
    <a:srgbClr val="336600"/>
    <a:srgbClr val="003300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19" autoAdjust="0"/>
    <p:restoredTop sz="92457" autoAdjust="0"/>
  </p:normalViewPr>
  <p:slideViewPr>
    <p:cSldViewPr>
      <p:cViewPr varScale="1">
        <p:scale>
          <a:sx n="133" d="100"/>
          <a:sy n="133" d="100"/>
        </p:scale>
        <p:origin x="936" y="192"/>
      </p:cViewPr>
      <p:guideLst>
        <p:guide orient="horz" pos="1181"/>
        <p:guide pos="173"/>
      </p:guideLst>
    </p:cSldViewPr>
  </p:slideViewPr>
  <p:outlineViewPr>
    <p:cViewPr>
      <p:scale>
        <a:sx n="33" d="100"/>
        <a:sy n="33" d="100"/>
      </p:scale>
      <p:origin x="20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2442" y="-96"/>
      </p:cViewPr>
      <p:guideLst>
        <p:guide orient="horz" pos="2928"/>
        <p:guide pos="2208"/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971" cy="46450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3028" tIns="46514" rIns="93028" bIns="46514" numCol="1" anchor="t" anchorCtr="0" compatLnSpc="1">
            <a:prstTxWarp prst="textNoShape">
              <a:avLst/>
            </a:prstTxWarp>
          </a:bodyPr>
          <a:lstStyle>
            <a:lvl1pPr defTabSz="930372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146" y="0"/>
            <a:ext cx="3032971" cy="46450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3028" tIns="46514" rIns="93028" bIns="46514" numCol="1" anchor="t" anchorCtr="0" compatLnSpc="1">
            <a:prstTxWarp prst="textNoShape">
              <a:avLst/>
            </a:prstTxWarp>
          </a:bodyPr>
          <a:lstStyle>
            <a:lvl1pPr algn="r" defTabSz="930372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7612"/>
            <a:ext cx="3032971" cy="46450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3028" tIns="46514" rIns="93028" bIns="46514" numCol="1" anchor="b" anchorCtr="0" compatLnSpc="1">
            <a:prstTxWarp prst="textNoShape">
              <a:avLst/>
            </a:prstTxWarp>
          </a:bodyPr>
          <a:lstStyle>
            <a:lvl1pPr defTabSz="930372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146" y="8817612"/>
            <a:ext cx="3032971" cy="46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3028" tIns="46514" rIns="93028" bIns="46514" numCol="1" anchor="b" anchorCtr="0" compatLnSpc="1">
            <a:prstTxWarp prst="textNoShape">
              <a:avLst/>
            </a:prstTxWarp>
          </a:bodyPr>
          <a:lstStyle>
            <a:lvl1pPr algn="r" defTabSz="930372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0B8C80D-EE8D-374C-9DBE-BAFC0E653E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55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971" cy="46450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3028" tIns="46514" rIns="93028" bIns="46514" numCol="1" anchor="t" anchorCtr="0" compatLnSpc="1">
            <a:prstTxWarp prst="textNoShape">
              <a:avLst/>
            </a:prstTxWarp>
          </a:bodyPr>
          <a:lstStyle>
            <a:lvl1pPr defTabSz="930372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146" y="0"/>
            <a:ext cx="3032971" cy="46450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3028" tIns="46514" rIns="93028" bIns="46514" numCol="1" anchor="t" anchorCtr="0" compatLnSpc="1">
            <a:prstTxWarp prst="textNoShape">
              <a:avLst/>
            </a:prstTxWarp>
          </a:bodyPr>
          <a:lstStyle>
            <a:lvl1pPr algn="r" defTabSz="930372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404" y="4410392"/>
            <a:ext cx="5596892" cy="417734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3028" tIns="46514" rIns="93028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7612"/>
            <a:ext cx="3032971" cy="46450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3028" tIns="46514" rIns="93028" bIns="46514" numCol="1" anchor="b" anchorCtr="0" compatLnSpc="1">
            <a:prstTxWarp prst="textNoShape">
              <a:avLst/>
            </a:prstTxWarp>
          </a:bodyPr>
          <a:lstStyle>
            <a:lvl1pPr defTabSz="930372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146" y="8817612"/>
            <a:ext cx="3032971" cy="46450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3028" tIns="46514" rIns="93028" bIns="46514" numCol="1" anchor="b" anchorCtr="0" compatLnSpc="1">
            <a:prstTxWarp prst="textNoShape">
              <a:avLst/>
            </a:prstTxWarp>
          </a:bodyPr>
          <a:lstStyle>
            <a:lvl1pPr algn="r" defTabSz="930372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0305B30-D24B-6640-9F56-B7915286A7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237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 is to be used as</a:t>
            </a:r>
            <a:r>
              <a:rPr lang="en-US" baseline="0" dirty="0" smtClean="0"/>
              <a:t> a README slide for each Demo. Looking at this, anyone should be able to quickly infer the purpose of the demo, its stakeholders, the problem statements and the key things achieved.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05B30-D24B-6640-9F56-B7915286A7E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03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r">
              <a:lnSpc>
                <a:spcPct val="100000"/>
              </a:lnSpc>
            </a:pPr>
            <a:r>
              <a:rPr lang="en-US" sz="800" dirty="0">
                <a:solidFill>
                  <a:schemeClr val="tx1"/>
                </a:solidFill>
              </a:rPr>
              <a:t>© 2016 IBM Corporation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Picture 14" descr="R120_G137_B251-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684213"/>
            <a:ext cx="5889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35"/>
          <p:cNvSpPr txBox="1">
            <a:spLocks noChangeArrowheads="1"/>
          </p:cNvSpPr>
          <p:nvPr userDrawn="1"/>
        </p:nvSpPr>
        <p:spPr bwMode="auto">
          <a:xfrm>
            <a:off x="4846638" y="5349875"/>
            <a:ext cx="4011612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r">
              <a:lnSpc>
                <a:spcPct val="85000"/>
              </a:lnSpc>
              <a:defRPr/>
            </a:pPr>
            <a:r>
              <a:rPr lang="en-US" sz="2400" b="1">
                <a:solidFill>
                  <a:srgbClr val="00B9F2"/>
                </a:solidFill>
                <a:cs typeface="+mn-cs"/>
              </a:rPr>
              <a:t> Information Management</a:t>
            </a: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9700" y="1417638"/>
            <a:ext cx="8729663" cy="2011362"/>
          </a:xfrm>
        </p:spPr>
        <p:txBody>
          <a:bodyPr anchor="b"/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</p:spPr>
        <p:txBody>
          <a:bodyPr anchor="b"/>
          <a:lstStyle>
            <a:lvl1pPr marL="0" indent="0">
              <a:buFont typeface="Wingdings" charset="0"/>
              <a:buNone/>
              <a:defRPr sz="11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461" y="3611879"/>
            <a:ext cx="8874977" cy="223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9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A9B9CE-BAEF-974E-8E53-1636233C73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2BFCE-7098-0949-8A71-41E466F74469}" type="datetime3">
              <a:rPr lang="en-US"/>
              <a:pPr>
                <a:defRPr/>
              </a:pPr>
              <a:t>19 September 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7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4A965-431F-F54B-8F6F-EA1375A91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92BBA-2428-E242-AA23-EB618D820A08}" type="datetime3">
              <a:rPr lang="en-US"/>
              <a:pPr>
                <a:defRPr/>
              </a:pPr>
              <a:t>19 September 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2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9FF8AD-248D-D141-AC87-5E52C2C4CE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72D5E-37CD-1B4F-9F95-EB2FA1466117}" type="datetime3">
              <a:rPr lang="en-US"/>
              <a:pPr>
                <a:defRPr/>
              </a:pPr>
              <a:t>19 September 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6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A40A8-39B4-5F4A-AD3C-D861629D04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850AA-68BA-EF4E-9A19-2E56C914A44B}" type="datetime3">
              <a:rPr lang="en-US"/>
              <a:pPr>
                <a:defRPr/>
              </a:pPr>
              <a:t>19 September 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1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59F6B-033F-6548-947F-1A6ACEBF7C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9A18B-0D57-264E-9B15-F69D7C58B591}" type="datetime3">
              <a:rPr lang="en-US"/>
              <a:pPr>
                <a:defRPr/>
              </a:pPr>
              <a:t>19 September 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1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4A37D-17F0-004E-A77E-5537E9889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614C7-7344-C649-AA28-57A315B81BA8}" type="datetime3">
              <a:rPr lang="en-US"/>
              <a:pPr>
                <a:defRPr/>
              </a:pPr>
              <a:t>19 September 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8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63BC8-ABBB-2E4A-B5F3-B818742523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1ED69-9DB9-BE4A-8877-94306AAA1475}" type="datetime3">
              <a:rPr lang="en-US"/>
              <a:pPr>
                <a:defRPr/>
              </a:pPr>
              <a:t>19 September 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2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77F7C-3386-844E-AEE1-4DF8948BE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2D5DD-D098-0347-8421-07F711A0C8D7}" type="datetime3">
              <a:rPr lang="en-US"/>
              <a:pPr>
                <a:defRPr/>
              </a:pPr>
              <a:t>19 September 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7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FF58F-729D-AB4F-9044-8917A0C9FB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9BC7B-16F7-AC4B-9EF2-85103EE6E851}" type="datetime3">
              <a:rPr lang="en-US"/>
              <a:pPr>
                <a:defRPr/>
              </a:pPr>
              <a:t>19 September 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2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0C54F-6A0F-F547-B15B-952905E94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E1D55-181D-2D43-B40B-A0D609B425BF}" type="datetime3">
              <a:rPr lang="en-US"/>
              <a:pPr>
                <a:defRPr/>
              </a:pPr>
              <a:t>19 September 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8"/>
            <a:ext cx="8686800" cy="44799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 flipV="1">
            <a:off x="274638" y="54927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r">
              <a:lnSpc>
                <a:spcPct val="100000"/>
              </a:lnSpc>
            </a:pPr>
            <a:r>
              <a:rPr lang="en-US" sz="800" dirty="0">
                <a:solidFill>
                  <a:schemeClr val="tx1"/>
                </a:solidFill>
              </a:rPr>
              <a:t>© 2016 IBM Corporation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82563" y="6537325"/>
            <a:ext cx="366712" cy="1841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800">
                <a:solidFill>
                  <a:schemeClr val="tx1"/>
                </a:solidFill>
                <a:cs typeface="Arial" charset="0"/>
              </a:defRPr>
            </a:lvl1pPr>
          </a:lstStyle>
          <a:p>
            <a:pPr>
              <a:defRPr/>
            </a:pPr>
            <a:fld id="{FD0B1B00-21C4-8E48-A12D-0592F86608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759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54163" y="6537325"/>
            <a:ext cx="5943600" cy="1841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800">
                <a:solidFill>
                  <a:schemeClr val="tx1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675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9275" y="6537325"/>
            <a:ext cx="1004888" cy="1841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800">
                <a:solidFill>
                  <a:schemeClr val="tx1"/>
                </a:solidFill>
                <a:cs typeface="Arial" charset="0"/>
              </a:defRPr>
            </a:lvl1pPr>
          </a:lstStyle>
          <a:p>
            <a:pPr>
              <a:defRPr/>
            </a:pPr>
            <a:fld id="{CE4CE129-5496-7A48-B2F3-2D669B4F7B33}" type="datetime3">
              <a:rPr lang="en-US"/>
              <a:pPr>
                <a:defRPr/>
              </a:pPr>
              <a:t>19 September 2016</a:t>
            </a:fld>
            <a:endParaRPr lang="en-US"/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6397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3" name="Picture 14" descr="R120_G137_B251-20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75" y="147639"/>
            <a:ext cx="5889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ea typeface="ＭＳ Ｐゴシック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ea typeface="ＭＳ Ｐゴシック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ea typeface="ＭＳ Ｐゴシック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ea typeface="ＭＳ Ｐゴシック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+mn-lt"/>
          <a:ea typeface="+mn-ea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892565"/>
              </p:ext>
            </p:extLst>
          </p:nvPr>
        </p:nvGraphicFramePr>
        <p:xfrm>
          <a:off x="4572000" y="1214373"/>
          <a:ext cx="42672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498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6400"/>
                          </a:solidFill>
                        </a:rPr>
                        <a:t>How</a:t>
                      </a:r>
                      <a:endParaRPr lang="en-US" sz="1400" b="1" dirty="0">
                        <a:solidFill>
                          <a:srgbClr val="FF64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593059"/>
              </p:ext>
            </p:extLst>
          </p:nvPr>
        </p:nvGraphicFramePr>
        <p:xfrm>
          <a:off x="2362200" y="4693920"/>
          <a:ext cx="42672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1474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rgbClr val="FF6400"/>
                          </a:solidFill>
                          <a:latin typeface="+mn-lt"/>
                          <a:ea typeface="+mn-ea"/>
                          <a:cs typeface="+mn-cs"/>
                        </a:rPr>
                        <a:t>Wow</a:t>
                      </a:r>
                      <a:endParaRPr lang="en-US" sz="1400" b="1" kern="1200" dirty="0">
                        <a:solidFill>
                          <a:srgbClr val="FF64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876" name="Rectangle 5"/>
          <p:cNvSpPr>
            <a:spLocks noChangeArrowheads="1"/>
          </p:cNvSpPr>
          <p:nvPr/>
        </p:nvSpPr>
        <p:spPr bwMode="auto">
          <a:xfrm>
            <a:off x="135731" y="142915"/>
            <a:ext cx="85510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dirty="0" smtClean="0">
                <a:solidFill>
                  <a:srgbClr val="0070C0"/>
                </a:solidFill>
              </a:rPr>
              <a:t>DEMO </a:t>
            </a:r>
            <a:r>
              <a:rPr lang="en-US" altLang="en-US" sz="2000" dirty="0">
                <a:solidFill>
                  <a:srgbClr val="0070C0"/>
                </a:solidFill>
              </a:rPr>
              <a:t>– </a:t>
            </a:r>
            <a:r>
              <a:rPr lang="en-US" altLang="en-US" sz="2000" dirty="0" smtClean="0">
                <a:solidFill>
                  <a:srgbClr val="0070C0"/>
                </a:solidFill>
              </a:rPr>
              <a:t>General Purpose Data Science</a:t>
            </a:r>
            <a:endParaRPr lang="en-US" altLang="en-US" sz="1600" i="1" dirty="0">
              <a:solidFill>
                <a:srgbClr val="0070C0"/>
              </a:solidFill>
            </a:endParaRPr>
          </a:p>
        </p:txBody>
      </p:sp>
      <p:graphicFrame>
        <p:nvGraphicFramePr>
          <p:cNvPr id="7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444355"/>
              </p:ext>
            </p:extLst>
          </p:nvPr>
        </p:nvGraphicFramePr>
        <p:xfrm>
          <a:off x="169399" y="5005587"/>
          <a:ext cx="4191000" cy="1374114"/>
        </p:xfrm>
        <a:graphic>
          <a:graphicData uri="http://schemas.openxmlformats.org/drawingml/2006/table">
            <a:tbl>
              <a:tblPr/>
              <a:tblGrid>
                <a:gridCol w="419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858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Highlights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174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Demonstrates the idea of creating an online service based on data science modeling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DE1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759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Predict the probability of an NBA game outcome while the game is running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DE1D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987247"/>
              </p:ext>
            </p:extLst>
          </p:nvPr>
        </p:nvGraphicFramePr>
        <p:xfrm>
          <a:off x="152400" y="3322444"/>
          <a:ext cx="4224998" cy="1337902"/>
        </p:xfrm>
        <a:graphic>
          <a:graphicData uri="http://schemas.openxmlformats.org/drawingml/2006/table">
            <a:tbl>
              <a:tblPr/>
              <a:tblGrid>
                <a:gridCol w="42249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2234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Overview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1555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data scientists perform analyses and build models, often times their findings are locked in a notebook or statistical tool.  This demo shows how you can unlock this analysis by creating a web service based on the model.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44089"/>
              </p:ext>
            </p:extLst>
          </p:nvPr>
        </p:nvGraphicFramePr>
        <p:xfrm>
          <a:off x="4669498" y="1509108"/>
          <a:ext cx="4191000" cy="3201826"/>
        </p:xfrm>
        <a:graphic>
          <a:graphicData uri="http://schemas.openxmlformats.org/drawingml/2006/table">
            <a:tbl>
              <a:tblPr/>
              <a:tblGrid>
                <a:gridCol w="419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94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Implementation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175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Demo Components: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BlueMix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 / </a:t>
                      </a: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node.js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DSX / Scala /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R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Spark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err="1" smtClean="0"/>
                        <a:t>Github</a:t>
                      </a:r>
                      <a:r>
                        <a:rPr lang="en-US" sz="1100" dirty="0" smtClean="0"/>
                        <a:t> repository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8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Demo Environment: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Data Science Experience (DSX)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78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Hardware/Data Requirements: 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 Online based demo.  All materials provided via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</a:rPr>
                        <a:t>Github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0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Industry:  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Cross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 Industry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8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Demo Notes: 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All instructions in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</a:rPr>
                        <a:t>Github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6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What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 Else Is Out There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DSX notebooks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09364"/>
              </p:ext>
            </p:extLst>
          </p:nvPr>
        </p:nvGraphicFramePr>
        <p:xfrm>
          <a:off x="152400" y="609600"/>
          <a:ext cx="88392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6400"/>
                          </a:solidFill>
                        </a:rPr>
                        <a:t>Use</a:t>
                      </a:r>
                      <a:r>
                        <a:rPr lang="en-US" sz="1600" baseline="0" dirty="0" smtClean="0">
                          <a:solidFill>
                            <a:srgbClr val="FF6400"/>
                          </a:solidFill>
                        </a:rPr>
                        <a:t> case</a:t>
                      </a:r>
                      <a:r>
                        <a:rPr lang="en-US" sz="1600" dirty="0" smtClean="0">
                          <a:solidFill>
                            <a:srgbClr val="FF6400"/>
                          </a:solidFill>
                        </a:rPr>
                        <a:t>: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Operationalize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data science analysis to 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make probabilistic NBA in game predictions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5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684354"/>
              </p:ext>
            </p:extLst>
          </p:nvPr>
        </p:nvGraphicFramePr>
        <p:xfrm>
          <a:off x="4669498" y="5005587"/>
          <a:ext cx="4191000" cy="1311509"/>
        </p:xfrm>
        <a:graphic>
          <a:graphicData uri="http://schemas.openxmlformats.org/drawingml/2006/table">
            <a:tbl>
              <a:tblPr/>
              <a:tblGrid>
                <a:gridCol w="419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568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Outcome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0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The audience will come away with the concept of enabling web services based on data science, much in the way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IBM publishes Watson services.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DE1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272221"/>
              </p:ext>
            </p:extLst>
          </p:nvPr>
        </p:nvGraphicFramePr>
        <p:xfrm>
          <a:off x="152400" y="1209546"/>
          <a:ext cx="4267200" cy="314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6400"/>
                          </a:solidFill>
                        </a:rPr>
                        <a:t>Who/What</a:t>
                      </a:r>
                      <a:endParaRPr lang="en-US" sz="1400" b="1" dirty="0">
                        <a:solidFill>
                          <a:srgbClr val="FF64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25115"/>
              </p:ext>
            </p:extLst>
          </p:nvPr>
        </p:nvGraphicFramePr>
        <p:xfrm>
          <a:off x="152400" y="1524001"/>
          <a:ext cx="4224998" cy="1813835"/>
        </p:xfrm>
        <a:graphic>
          <a:graphicData uri="http://schemas.openxmlformats.org/drawingml/2006/table">
            <a:tbl>
              <a:tblPr/>
              <a:tblGrid>
                <a:gridCol w="12825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24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302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Who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Business Problem Statement(s):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727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Data Scientists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Need to create a method</a:t>
                      </a:r>
                      <a:r>
                        <a:rPr lang="en-US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predict NBA basketball games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42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Want to communicate results in an intuitive way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56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Web Developers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Want to create a service that predicts NBA basketball game outcomes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03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 September 2009">
  <a:themeElements>
    <a:clrScheme name="10 September 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009999"/>
      </a:accent2>
      <a:accent3>
        <a:srgbClr val="FFFFFF"/>
      </a:accent3>
      <a:accent4>
        <a:srgbClr val="000000"/>
      </a:accent4>
      <a:accent5>
        <a:srgbClr val="BEC4FD"/>
      </a:accent5>
      <a:accent6>
        <a:srgbClr val="008A8A"/>
      </a:accent6>
      <a:hlink>
        <a:srgbClr val="7889FB"/>
      </a:hlink>
      <a:folHlink>
        <a:srgbClr val="9900CC"/>
      </a:folHlink>
    </a:clrScheme>
    <a:fontScheme name="10 September 2009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10 September 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StormEye White</Template>
  <TotalTime>59954</TotalTime>
  <Words>256</Words>
  <Application>Microsoft Macintosh PowerPoint</Application>
  <PresentationFormat>On-screen Show (4:3)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ＭＳ Ｐゴシック</vt:lpstr>
      <vt:lpstr>SimSun</vt:lpstr>
      <vt:lpstr>Wingdings</vt:lpstr>
      <vt:lpstr>10 September 2009</vt:lpstr>
      <vt:lpstr>PowerPoint Presentation</vt:lpstr>
    </vt:vector>
  </TitlesOfParts>
  <Company>IBM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Presentations: Smart Planet Template</dc:title>
  <dc:creator>krisbiron</dc:creator>
  <cp:lastModifiedBy>DUSTIN VANSTEE</cp:lastModifiedBy>
  <cp:revision>825</cp:revision>
  <cp:lastPrinted>2016-04-14T18:29:08Z</cp:lastPrinted>
  <dcterms:created xsi:type="dcterms:W3CDTF">2009-05-28T20:28:13Z</dcterms:created>
  <dcterms:modified xsi:type="dcterms:W3CDTF">2016-09-19T22:28:58Z</dcterms:modified>
</cp:coreProperties>
</file>