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1" autoAdjust="0"/>
    <p:restoredTop sz="94660"/>
  </p:normalViewPr>
  <p:slideViewPr>
    <p:cSldViewPr snapToGrid="0">
      <p:cViewPr varScale="1">
        <p:scale>
          <a:sx n="119" d="100"/>
          <a:sy n="119" d="100"/>
        </p:scale>
        <p:origin x="37" y="2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BD32AE-2CDD-41B3-9DE7-2510072EA17E}" type="datetimeFigureOut">
              <a:rPr lang="en-US" smtClean="0"/>
              <a:t>5/31/2019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926D93A-C2DD-4F1F-B8B4-7E96956F560F}"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3275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BD32AE-2CDD-41B3-9DE7-2510072EA17E}"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26D93A-C2DD-4F1F-B8B4-7E96956F560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063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BD32AE-2CDD-41B3-9DE7-2510072EA17E}"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26D93A-C2DD-4F1F-B8B4-7E96956F560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1039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BD32AE-2CDD-41B3-9DE7-2510072EA17E}"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26D93A-C2DD-4F1F-B8B4-7E96956F560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5084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BD32AE-2CDD-41B3-9DE7-2510072EA17E}"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26D93A-C2DD-4F1F-B8B4-7E96956F560F}"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9099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BD32AE-2CDD-41B3-9DE7-2510072EA17E}" type="datetimeFigureOut">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26D93A-C2DD-4F1F-B8B4-7E96956F560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2709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BD32AE-2CDD-41B3-9DE7-2510072EA17E}" type="datetimeFigureOut">
              <a:rPr lang="en-US" smtClean="0"/>
              <a:t>5/31/2019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26D93A-C2DD-4F1F-B8B4-7E96956F560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3047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3BD32AE-2CDD-41B3-9DE7-2510072EA17E}" type="datetimeFigureOut">
              <a:rPr lang="en-US" smtClean="0"/>
              <a:t>5/31/2019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26D93A-C2DD-4F1F-B8B4-7E96956F560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3165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D32AE-2CDD-41B3-9DE7-2510072EA17E}" type="datetimeFigureOut">
              <a:rPr lang="en-US" smtClean="0"/>
              <a:t>5/31/2019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26D93A-C2DD-4F1F-B8B4-7E96956F560F}" type="slidenum">
              <a:rPr lang="en-US" smtClean="0"/>
              <a:t>‹#›</a:t>
            </a:fld>
            <a:endParaRPr lang="en-US"/>
          </a:p>
        </p:txBody>
      </p:sp>
    </p:spTree>
    <p:extLst>
      <p:ext uri="{BB962C8B-B14F-4D97-AF65-F5344CB8AC3E}">
        <p14:creationId xmlns:p14="http://schemas.microsoft.com/office/powerpoint/2010/main" val="2228028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3BD32AE-2CDD-41B3-9DE7-2510072EA17E}" type="datetimeFigureOut">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26D93A-C2DD-4F1F-B8B4-7E96956F560F}"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6661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3BD32AE-2CDD-41B3-9DE7-2510072EA17E}" type="datetimeFigureOut">
              <a:rPr lang="en-US" smtClean="0"/>
              <a:t>5/31/2019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926D93A-C2DD-4F1F-B8B4-7E96956F560F}"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9514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3BD32AE-2CDD-41B3-9DE7-2510072EA17E}" type="datetimeFigureOut">
              <a:rPr lang="en-US" smtClean="0"/>
              <a:t>5/31/2019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926D93A-C2DD-4F1F-B8B4-7E96956F560F}"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69528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Attribution Queries</a:t>
            </a:r>
            <a:endParaRPr lang="en-US" dirty="0"/>
          </a:p>
        </p:txBody>
      </p:sp>
      <p:sp>
        <p:nvSpPr>
          <p:cNvPr id="3" name="Subtitle 2"/>
          <p:cNvSpPr>
            <a:spLocks noGrp="1"/>
          </p:cNvSpPr>
          <p:nvPr>
            <p:ph type="subTitle" idx="1"/>
          </p:nvPr>
        </p:nvSpPr>
        <p:spPr/>
        <p:txBody>
          <a:bodyPr/>
          <a:lstStyle/>
          <a:p>
            <a:r>
              <a:rPr lang="en-US" dirty="0" smtClean="0"/>
              <a:t>April 23, 2019 to Jun 18, 2019</a:t>
            </a:r>
          </a:p>
          <a:p>
            <a:r>
              <a:rPr lang="en-US" dirty="0" smtClean="0"/>
              <a:t>Bethany Compton</a:t>
            </a:r>
            <a:endParaRPr lang="en-US" dirty="0"/>
          </a:p>
        </p:txBody>
      </p:sp>
    </p:spTree>
    <p:extLst>
      <p:ext uri="{BB962C8B-B14F-4D97-AF65-F5344CB8AC3E}">
        <p14:creationId xmlns:p14="http://schemas.microsoft.com/office/powerpoint/2010/main" val="2007850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3: </a:t>
            </a:r>
            <a:r>
              <a:rPr lang="en-US" dirty="0" err="1" smtClean="0"/>
              <a:t>CoolTShirts</a:t>
            </a:r>
            <a:r>
              <a:rPr lang="en-US" dirty="0" smtClean="0"/>
              <a:t> </a:t>
            </a:r>
            <a:r>
              <a:rPr lang="en-US" dirty="0"/>
              <a:t>can re-invest in 5 campaigns. Which should they pick and why?</a:t>
            </a: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315529" y="3642009"/>
            <a:ext cx="10335882" cy="1740874"/>
          </a:xfrm>
          <a:prstGeom prst="rect">
            <a:avLst/>
          </a:prstGeom>
        </p:spPr>
      </p:pic>
      <p:sp>
        <p:nvSpPr>
          <p:cNvPr id="5" name="TextBox 4"/>
          <p:cNvSpPr txBox="1"/>
          <p:nvPr/>
        </p:nvSpPr>
        <p:spPr>
          <a:xfrm>
            <a:off x="1552754" y="2173857"/>
            <a:ext cx="9799607" cy="1477328"/>
          </a:xfrm>
          <a:prstGeom prst="rect">
            <a:avLst/>
          </a:prstGeom>
          <a:noFill/>
        </p:spPr>
        <p:txBody>
          <a:bodyPr wrap="square" rtlCol="0">
            <a:spAutoFit/>
          </a:bodyPr>
          <a:lstStyle/>
          <a:p>
            <a:pPr marL="285750" indent="-285750">
              <a:buFont typeface="Arial" panose="020B0604020202020204" pitchFamily="34" charset="0"/>
              <a:buChar char="•"/>
            </a:pPr>
            <a:r>
              <a:rPr lang="en-US" dirty="0" err="1"/>
              <a:t>CoolTShirts</a:t>
            </a:r>
            <a:r>
              <a:rPr lang="en-US" dirty="0"/>
              <a:t> should invest in the following campaigns, beginning with which one drew the most people: The weekly-newsletter, The paid-search, getting-to-know-cool-</a:t>
            </a:r>
            <a:r>
              <a:rPr lang="en-US" dirty="0" err="1"/>
              <a:t>tshirts</a:t>
            </a:r>
            <a:r>
              <a:rPr lang="en-US" dirty="0"/>
              <a:t>, interview-with-cool-</a:t>
            </a:r>
            <a:r>
              <a:rPr lang="en-US" dirty="0" err="1"/>
              <a:t>tshirts</a:t>
            </a:r>
            <a:r>
              <a:rPr lang="en-US" dirty="0"/>
              <a:t>-founder, and then the cool-</a:t>
            </a:r>
            <a:r>
              <a:rPr lang="en-US" dirty="0" err="1"/>
              <a:t>tshirts</a:t>
            </a:r>
            <a:r>
              <a:rPr lang="en-US" dirty="0"/>
              <a:t> search. </a:t>
            </a:r>
            <a:endParaRPr lang="en-US" dirty="0" smtClean="0"/>
          </a:p>
          <a:p>
            <a:pPr marL="285750" indent="-285750">
              <a:buFont typeface="Arial" panose="020B0604020202020204" pitchFamily="34" charset="0"/>
              <a:buChar char="•"/>
            </a:pPr>
            <a:r>
              <a:rPr lang="en-US" dirty="0" err="1" smtClean="0"/>
              <a:t>CoolTShirts</a:t>
            </a:r>
            <a:r>
              <a:rPr lang="en-US" dirty="0" smtClean="0"/>
              <a:t> </a:t>
            </a:r>
            <a:r>
              <a:rPr lang="en-US" dirty="0"/>
              <a:t>should select these campaigns because they drew in the most amount of revenue, while the remaining campaigns do not seem to have generated anything.</a:t>
            </a:r>
          </a:p>
        </p:txBody>
      </p:sp>
    </p:spTree>
    <p:extLst>
      <p:ext uri="{BB962C8B-B14F-4D97-AF65-F5344CB8AC3E}">
        <p14:creationId xmlns:p14="http://schemas.microsoft.com/office/powerpoint/2010/main" val="804811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Get familiar with the company</a:t>
            </a:r>
            <a:endParaRPr lang="en-US" dirty="0"/>
          </a:p>
        </p:txBody>
      </p:sp>
      <p:sp>
        <p:nvSpPr>
          <p:cNvPr id="3" name="Content Placeholder 2"/>
          <p:cNvSpPr>
            <a:spLocks noGrp="1"/>
          </p:cNvSpPr>
          <p:nvPr>
            <p:ph idx="1"/>
          </p:nvPr>
        </p:nvSpPr>
        <p:spPr/>
        <p:txBody>
          <a:bodyPr/>
          <a:lstStyle/>
          <a:p>
            <a:r>
              <a:rPr lang="en-US" dirty="0" smtClean="0"/>
              <a:t>1A: How </a:t>
            </a:r>
            <a:r>
              <a:rPr lang="en-US" dirty="0"/>
              <a:t>many campaigns and sources does </a:t>
            </a:r>
            <a:r>
              <a:rPr lang="en-US" dirty="0" err="1"/>
              <a:t>CoolTShirts</a:t>
            </a:r>
            <a:r>
              <a:rPr lang="en-US" dirty="0"/>
              <a:t> use and how are they related? Be sure to explain the difference between </a:t>
            </a:r>
            <a:r>
              <a:rPr lang="en-US" dirty="0" err="1"/>
              <a:t>utm_campaign</a:t>
            </a:r>
            <a:r>
              <a:rPr lang="en-US" dirty="0"/>
              <a:t> and </a:t>
            </a:r>
            <a:r>
              <a:rPr lang="en-US" dirty="0" err="1"/>
              <a:t>utm_source</a:t>
            </a:r>
            <a:r>
              <a:rPr lang="en-US" dirty="0" smtClean="0"/>
              <a:t>.</a:t>
            </a:r>
          </a:p>
          <a:p>
            <a:endParaRPr lang="en-US" dirty="0" smtClean="0"/>
          </a:p>
          <a:p>
            <a:pPr marL="0" indent="0">
              <a:buNone/>
            </a:pPr>
            <a:r>
              <a:rPr lang="en-US" dirty="0" smtClean="0"/>
              <a:t>Answer:</a:t>
            </a:r>
          </a:p>
          <a:p>
            <a:r>
              <a:rPr lang="en-US" dirty="0"/>
              <a:t>Number of distinct </a:t>
            </a:r>
            <a:r>
              <a:rPr lang="en-US" dirty="0" smtClean="0"/>
              <a:t>campaigns</a:t>
            </a:r>
            <a:r>
              <a:rPr lang="en-US" dirty="0"/>
              <a:t>: 8</a:t>
            </a:r>
          </a:p>
          <a:p>
            <a:r>
              <a:rPr lang="en-US" dirty="0" smtClean="0"/>
              <a:t>Number </a:t>
            </a:r>
            <a:r>
              <a:rPr lang="en-US" dirty="0"/>
              <a:t>of distinct sources: 6</a:t>
            </a:r>
          </a:p>
          <a:p>
            <a:endParaRPr lang="en-US" dirty="0"/>
          </a:p>
        </p:txBody>
      </p:sp>
    </p:spTree>
    <p:extLst>
      <p:ext uri="{BB962C8B-B14F-4D97-AF65-F5344CB8AC3E}">
        <p14:creationId xmlns:p14="http://schemas.microsoft.com/office/powerpoint/2010/main" val="3162413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 What is the difference between </a:t>
            </a:r>
            <a:r>
              <a:rPr lang="en-US" dirty="0" err="1" smtClean="0"/>
              <a:t>utm_campaign</a:t>
            </a:r>
            <a:r>
              <a:rPr lang="en-US" dirty="0" smtClean="0"/>
              <a:t> and </a:t>
            </a:r>
            <a:r>
              <a:rPr lang="en-US" dirty="0" err="1" smtClean="0"/>
              <a:t>UTM_source</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The source </a:t>
            </a:r>
            <a:r>
              <a:rPr lang="en-US" dirty="0" smtClean="0"/>
              <a:t>identifies </a:t>
            </a:r>
            <a:r>
              <a:rPr lang="en-US" dirty="0"/>
              <a:t>which touchpoint sent the traffic (e.g. google, email, or </a:t>
            </a:r>
            <a:r>
              <a:rPr lang="en-US" dirty="0" err="1" smtClean="0"/>
              <a:t>facebook</a:t>
            </a:r>
            <a:r>
              <a:rPr lang="en-US" dirty="0" smtClean="0"/>
              <a:t>). The </a:t>
            </a:r>
            <a:r>
              <a:rPr lang="en-US" dirty="0"/>
              <a:t>campaign identifies the specific ad or email blast. The goal of a campaign is to try to reach an audience and generate clicks and cash flow. If a user clicks on a campaign ad, the source can be used to identify which campaigns are successful and </a:t>
            </a:r>
            <a:r>
              <a:rPr lang="en-US" dirty="0" smtClean="0"/>
              <a:t>were not. </a:t>
            </a:r>
            <a:r>
              <a:rPr lang="en-US" dirty="0"/>
              <a:t>For example, an ad with a source of Facebook can generate more clicks that an ad placed on an obscure source like “Obscureblog.com”. Both sources and campaigns are types of UTM parameters which capture information on how or where a user finds a website.</a:t>
            </a:r>
          </a:p>
        </p:txBody>
      </p:sp>
    </p:spTree>
    <p:extLst>
      <p:ext uri="{BB962C8B-B14F-4D97-AF65-F5344CB8AC3E}">
        <p14:creationId xmlns:p14="http://schemas.microsoft.com/office/powerpoint/2010/main" val="3418440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1B: </a:t>
            </a:r>
            <a:r>
              <a:rPr lang="en-US" dirty="0"/>
              <a:t>What pages are on their website?</a:t>
            </a:r>
            <a:br>
              <a:rPr lang="en-US" dirty="0"/>
            </a:br>
            <a:endParaRPr lang="en-US" dirty="0"/>
          </a:p>
        </p:txBody>
      </p:sp>
      <p:sp>
        <p:nvSpPr>
          <p:cNvPr id="3" name="Content Placeholder 2"/>
          <p:cNvSpPr>
            <a:spLocks noGrp="1"/>
          </p:cNvSpPr>
          <p:nvPr>
            <p:ph idx="1"/>
          </p:nvPr>
        </p:nvSpPr>
        <p:spPr/>
        <p:txBody>
          <a:bodyPr/>
          <a:lstStyle/>
          <a:p>
            <a:r>
              <a:rPr lang="en-US" dirty="0" smtClean="0"/>
              <a:t>Answer:                                    There are four pages.</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169434" y="2709978"/>
            <a:ext cx="4054145" cy="2756367"/>
          </a:xfrm>
          <a:prstGeom prst="rect">
            <a:avLst/>
          </a:prstGeom>
        </p:spPr>
      </p:pic>
    </p:spTree>
    <p:extLst>
      <p:ext uri="{BB962C8B-B14F-4D97-AF65-F5344CB8AC3E}">
        <p14:creationId xmlns:p14="http://schemas.microsoft.com/office/powerpoint/2010/main" val="3618174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2A:  </a:t>
            </a:r>
            <a:r>
              <a:rPr lang="en-US" dirty="0"/>
              <a:t>How many first touches is each campaign responsible for?</a:t>
            </a:r>
            <a:br>
              <a:rPr lang="en-US" dirty="0"/>
            </a:br>
            <a:endParaRPr lang="en-US" dirty="0"/>
          </a:p>
        </p:txBody>
      </p:sp>
      <p:sp>
        <p:nvSpPr>
          <p:cNvPr id="5" name="TextBox 4"/>
          <p:cNvSpPr txBox="1"/>
          <p:nvPr/>
        </p:nvSpPr>
        <p:spPr>
          <a:xfrm>
            <a:off x="977660" y="2214113"/>
            <a:ext cx="9845615" cy="646331"/>
          </a:xfrm>
          <a:prstGeom prst="rect">
            <a:avLst/>
          </a:prstGeom>
          <a:noFill/>
        </p:spPr>
        <p:txBody>
          <a:bodyPr wrap="square" rtlCol="0">
            <a:spAutoFit/>
          </a:bodyPr>
          <a:lstStyle/>
          <a:p>
            <a:pPr algn="ctr"/>
            <a:r>
              <a:rPr lang="en-US" dirty="0" smtClean="0"/>
              <a:t>The last column depicts how many first touches each campaign had. There are other campaigns, but they did not have first touches.</a:t>
            </a:r>
            <a:endParaRPr lang="en-US" dirty="0"/>
          </a:p>
        </p:txBody>
      </p:sp>
      <p:pic>
        <p:nvPicPr>
          <p:cNvPr id="7" name="Content Placeholder 6"/>
          <p:cNvPicPr>
            <a:picLocks noGrp="1" noChangeAspect="1"/>
          </p:cNvPicPr>
          <p:nvPr>
            <p:ph idx="1"/>
          </p:nvPr>
        </p:nvPicPr>
        <p:blipFill>
          <a:blip r:embed="rId2"/>
          <a:stretch>
            <a:fillRect/>
          </a:stretch>
        </p:blipFill>
        <p:spPr>
          <a:xfrm>
            <a:off x="870734" y="3516746"/>
            <a:ext cx="11132266" cy="1446318"/>
          </a:xfrm>
          <a:prstGeom prst="rect">
            <a:avLst/>
          </a:prstGeom>
        </p:spPr>
      </p:pic>
    </p:spTree>
    <p:extLst>
      <p:ext uri="{BB962C8B-B14F-4D97-AF65-F5344CB8AC3E}">
        <p14:creationId xmlns:p14="http://schemas.microsoft.com/office/powerpoint/2010/main" val="3560850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2B: </a:t>
            </a:r>
            <a:r>
              <a:rPr lang="en-US" dirty="0"/>
              <a:t>How many last touches is each campaign responsible for?</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962924" y="2289999"/>
            <a:ext cx="10448436" cy="2305005"/>
          </a:xfrm>
          <a:prstGeom prst="rect">
            <a:avLst/>
          </a:prstGeom>
        </p:spPr>
      </p:pic>
    </p:spTree>
    <p:extLst>
      <p:ext uri="{BB962C8B-B14F-4D97-AF65-F5344CB8AC3E}">
        <p14:creationId xmlns:p14="http://schemas.microsoft.com/office/powerpoint/2010/main" val="2247969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2C:</a:t>
            </a:r>
            <a:r>
              <a:rPr lang="en-US" dirty="0"/>
              <a:t>How many visitors make a purchase?</a:t>
            </a: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031411" y="2541917"/>
            <a:ext cx="4323002" cy="1643377"/>
          </a:xfrm>
          <a:prstGeom prst="rect">
            <a:avLst/>
          </a:prstGeom>
        </p:spPr>
      </p:pic>
    </p:spTree>
    <p:extLst>
      <p:ext uri="{BB962C8B-B14F-4D97-AF65-F5344CB8AC3E}">
        <p14:creationId xmlns:p14="http://schemas.microsoft.com/office/powerpoint/2010/main" val="3874997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2D:</a:t>
            </a:r>
            <a:r>
              <a:rPr lang="en-US" dirty="0"/>
              <a:t>How many last touches </a:t>
            </a:r>
            <a:r>
              <a:rPr lang="en-US" i="1" dirty="0"/>
              <a:t>on the purchase page</a:t>
            </a:r>
            <a:r>
              <a:rPr lang="en-US" dirty="0"/>
              <a:t> is each campaign responsible for?</a:t>
            </a:r>
            <a:br>
              <a:rPr lang="en-US" dirty="0"/>
            </a:br>
            <a:endParaRPr lang="en-US"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1467" t="17658"/>
          <a:stretch/>
        </p:blipFill>
        <p:spPr>
          <a:xfrm>
            <a:off x="1587260" y="2122097"/>
            <a:ext cx="9333782" cy="2398145"/>
          </a:xfrm>
          <a:prstGeom prst="rect">
            <a:avLst/>
          </a:prstGeom>
        </p:spPr>
      </p:pic>
    </p:spTree>
    <p:extLst>
      <p:ext uri="{BB962C8B-B14F-4D97-AF65-F5344CB8AC3E}">
        <p14:creationId xmlns:p14="http://schemas.microsoft.com/office/powerpoint/2010/main" val="2763804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2E: What is the typical user journey?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947" y="2058188"/>
            <a:ext cx="6654110" cy="3663039"/>
          </a:xfrm>
        </p:spPr>
      </p:pic>
      <p:sp>
        <p:nvSpPr>
          <p:cNvPr id="5" name="TextBox 4"/>
          <p:cNvSpPr txBox="1"/>
          <p:nvPr/>
        </p:nvSpPr>
        <p:spPr>
          <a:xfrm>
            <a:off x="7283179" y="2058188"/>
            <a:ext cx="4504398" cy="3139321"/>
          </a:xfrm>
          <a:prstGeom prst="rect">
            <a:avLst/>
          </a:prstGeom>
          <a:noFill/>
        </p:spPr>
        <p:txBody>
          <a:bodyPr wrap="square" rtlCol="0">
            <a:spAutoFit/>
          </a:bodyPr>
          <a:lstStyle/>
          <a:p>
            <a:r>
              <a:rPr lang="en-US" dirty="0" smtClean="0"/>
              <a:t>The typical user journey started with the first touches for 4 different campaigns. However, even though many users were recorded there, those 4 campaigns didn’t typically have a last touch, except for the getting-to-know-cool-</a:t>
            </a:r>
            <a:r>
              <a:rPr lang="en-US" dirty="0" err="1" smtClean="0"/>
              <a:t>tshirts</a:t>
            </a:r>
            <a:r>
              <a:rPr lang="en-US" dirty="0" smtClean="0"/>
              <a:t> campaign.</a:t>
            </a:r>
          </a:p>
          <a:p>
            <a:endParaRPr lang="en-US" dirty="0"/>
          </a:p>
          <a:p>
            <a:r>
              <a:rPr lang="en-US" dirty="0" smtClean="0"/>
              <a:t>The weekly newsletter campaign was the most successful, getting the most amount of users to have the last touch and to the purchase page.</a:t>
            </a:r>
          </a:p>
        </p:txBody>
      </p:sp>
    </p:spTree>
    <p:extLst>
      <p:ext uri="{BB962C8B-B14F-4D97-AF65-F5344CB8AC3E}">
        <p14:creationId xmlns:p14="http://schemas.microsoft.com/office/powerpoint/2010/main" val="120617844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79</TotalTime>
  <Words>418</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Attribution Queries</vt:lpstr>
      <vt:lpstr>1. Get familiar with the company</vt:lpstr>
      <vt:lpstr>1A: What is the difference between utm_campaign and UTM_source?</vt:lpstr>
      <vt:lpstr>1B: What pages are on their website? </vt:lpstr>
      <vt:lpstr>2A:  How many first touches is each campaign responsible for? </vt:lpstr>
      <vt:lpstr>2B: How many last touches is each campaign responsible for? </vt:lpstr>
      <vt:lpstr>2C:How many visitors make a purchase? </vt:lpstr>
      <vt:lpstr>2D:How many last touches on the purchase page is each campaign responsible for? </vt:lpstr>
      <vt:lpstr>2E: What is the typical user journey?</vt:lpstr>
      <vt:lpstr>3: CoolTShirts can re-invest in 5 campaigns. Which should they pick and why?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Bethany Compton</dc:creator>
  <cp:lastModifiedBy>Bethany Compton</cp:lastModifiedBy>
  <cp:revision>22</cp:revision>
  <dcterms:created xsi:type="dcterms:W3CDTF">2019-05-30T19:39:04Z</dcterms:created>
  <dcterms:modified xsi:type="dcterms:W3CDTF">2019-05-31T18:38:45Z</dcterms:modified>
</cp:coreProperties>
</file>