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8" r:id="rId10"/>
    <p:sldId id="269" r:id="rId11"/>
    <p:sldId id="270"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p:scale>
          <a:sx n="96" d="100"/>
          <a:sy n="96" d="100"/>
        </p:scale>
        <p:origin x="106"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73AA7C-5D41-4F0B-A5E6-205C2F628CF0}"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64449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3AA7C-5D41-4F0B-A5E6-205C2F628CF0}"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416391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3AA7C-5D41-4F0B-A5E6-205C2F628CF0}"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21744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3AA7C-5D41-4F0B-A5E6-205C2F628CF0}"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237269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73AA7C-5D41-4F0B-A5E6-205C2F628CF0}"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369848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73AA7C-5D41-4F0B-A5E6-205C2F628CF0}"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198041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73AA7C-5D41-4F0B-A5E6-205C2F628CF0}" type="datetimeFigureOut">
              <a:rPr lang="en-US" smtClean="0"/>
              <a:t>7/25/2017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60398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73AA7C-5D41-4F0B-A5E6-205C2F628CF0}" type="datetimeFigureOut">
              <a:rPr lang="en-US" smtClean="0"/>
              <a:t>7/25/2017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274131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3AA7C-5D41-4F0B-A5E6-205C2F628CF0}" type="datetimeFigureOut">
              <a:rPr lang="en-US" smtClean="0"/>
              <a:t>7/25/2017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250008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73AA7C-5D41-4F0B-A5E6-205C2F628CF0}"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107357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73AA7C-5D41-4F0B-A5E6-205C2F628CF0}"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26F46-9E7E-4A0E-952E-E0525D528658}" type="slidenum">
              <a:rPr lang="en-US" smtClean="0"/>
              <a:t>‹#›</a:t>
            </a:fld>
            <a:endParaRPr lang="en-US"/>
          </a:p>
        </p:txBody>
      </p:sp>
    </p:spTree>
    <p:extLst>
      <p:ext uri="{BB962C8B-B14F-4D97-AF65-F5344CB8AC3E}">
        <p14:creationId xmlns:p14="http://schemas.microsoft.com/office/powerpoint/2010/main" val="211234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3AA7C-5D41-4F0B-A5E6-205C2F628CF0}" type="datetimeFigureOut">
              <a:rPr lang="en-US" smtClean="0"/>
              <a:t>7/25/2017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26F46-9E7E-4A0E-952E-E0525D528658}" type="slidenum">
              <a:rPr lang="en-US" smtClean="0"/>
              <a:t>‹#›</a:t>
            </a:fld>
            <a:endParaRPr lang="en-US"/>
          </a:p>
        </p:txBody>
      </p:sp>
    </p:spTree>
    <p:extLst>
      <p:ext uri="{BB962C8B-B14F-4D97-AF65-F5344CB8AC3E}">
        <p14:creationId xmlns:p14="http://schemas.microsoft.com/office/powerpoint/2010/main" val="241292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Question and Answering System And Computer Science Education</a:t>
            </a:r>
            <a:endParaRPr lang="en-US" dirty="0"/>
          </a:p>
        </p:txBody>
      </p:sp>
      <p:sp>
        <p:nvSpPr>
          <p:cNvPr id="3" name="Subtitle 2"/>
          <p:cNvSpPr>
            <a:spLocks noGrp="1"/>
          </p:cNvSpPr>
          <p:nvPr>
            <p:ph type="subTitle" idx="1"/>
          </p:nvPr>
        </p:nvSpPr>
        <p:spPr/>
        <p:txBody>
          <a:bodyPr/>
          <a:lstStyle/>
          <a:p>
            <a:r>
              <a:rPr lang="en-US" dirty="0" smtClean="0"/>
              <a:t>Belinda Copus</a:t>
            </a:r>
          </a:p>
          <a:p>
            <a:r>
              <a:rPr lang="en-US" dirty="0" smtClean="0"/>
              <a:t>CS 5560</a:t>
            </a:r>
          </a:p>
          <a:p>
            <a:r>
              <a:rPr lang="en-US" dirty="0" smtClean="0"/>
              <a:t>Summer 2017</a:t>
            </a:r>
            <a:endParaRPr lang="en-US" dirty="0"/>
          </a:p>
        </p:txBody>
      </p:sp>
    </p:spTree>
    <p:extLst>
      <p:ext uri="{BB962C8B-B14F-4D97-AF65-F5344CB8AC3E}">
        <p14:creationId xmlns:p14="http://schemas.microsoft.com/office/powerpoint/2010/main" val="132263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Picture 3"/>
          <p:cNvPicPr/>
          <p:nvPr/>
        </p:nvPicPr>
        <p:blipFill>
          <a:blip r:embed="rId2"/>
          <a:stretch>
            <a:fillRect/>
          </a:stretch>
        </p:blipFill>
        <p:spPr>
          <a:xfrm>
            <a:off x="1062067" y="1809432"/>
            <a:ext cx="8005733" cy="4540252"/>
          </a:xfrm>
          <a:prstGeom prst="rect">
            <a:avLst/>
          </a:prstGeom>
        </p:spPr>
      </p:pic>
    </p:spTree>
    <p:extLst>
      <p:ext uri="{BB962C8B-B14F-4D97-AF65-F5344CB8AC3E}">
        <p14:creationId xmlns:p14="http://schemas.microsoft.com/office/powerpoint/2010/main" val="225538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Picture 4"/>
          <p:cNvPicPr/>
          <p:nvPr/>
        </p:nvPicPr>
        <p:blipFill>
          <a:blip r:embed="rId2"/>
          <a:stretch>
            <a:fillRect/>
          </a:stretch>
        </p:blipFill>
        <p:spPr>
          <a:xfrm>
            <a:off x="505476" y="1806891"/>
            <a:ext cx="10012964" cy="4747255"/>
          </a:xfrm>
          <a:prstGeom prst="rect">
            <a:avLst/>
          </a:prstGeom>
        </p:spPr>
      </p:pic>
      <p:sp>
        <p:nvSpPr>
          <p:cNvPr id="3" name="Rectangle 2"/>
          <p:cNvSpPr/>
          <p:nvPr/>
        </p:nvSpPr>
        <p:spPr>
          <a:xfrm>
            <a:off x="4632581" y="248921"/>
            <a:ext cx="6096000" cy="1277786"/>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Next one shows a weakness in that we are processing code as if it were natural language, we need to parse the code in another way, or else recognize and ignore, when we preprocess the corpus</a:t>
            </a:r>
          </a:p>
        </p:txBody>
      </p:sp>
    </p:spTree>
    <p:extLst>
      <p:ext uri="{BB962C8B-B14F-4D97-AF65-F5344CB8AC3E}">
        <p14:creationId xmlns:p14="http://schemas.microsoft.com/office/powerpoint/2010/main" val="87036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works, what doesn’t</a:t>
            </a:r>
            <a:endParaRPr lang="en-US" dirty="0"/>
          </a:p>
        </p:txBody>
      </p:sp>
      <p:sp>
        <p:nvSpPr>
          <p:cNvPr id="3" name="Content Placeholder 2"/>
          <p:cNvSpPr>
            <a:spLocks noGrp="1"/>
          </p:cNvSpPr>
          <p:nvPr>
            <p:ph idx="1"/>
          </p:nvPr>
        </p:nvSpPr>
        <p:spPr/>
        <p:txBody>
          <a:bodyPr/>
          <a:lstStyle/>
          <a:p>
            <a:r>
              <a:rPr lang="en-US" dirty="0" smtClean="0"/>
              <a:t>Gets pretty close, </a:t>
            </a:r>
            <a:r>
              <a:rPr lang="en-US" smtClean="0"/>
              <a:t>but does not </a:t>
            </a:r>
            <a:r>
              <a:rPr lang="en-US" dirty="0" smtClean="0"/>
              <a:t>have the ability to pick a best answer to a question.</a:t>
            </a:r>
            <a:endParaRPr lang="en-US" dirty="0"/>
          </a:p>
        </p:txBody>
      </p:sp>
    </p:spTree>
    <p:extLst>
      <p:ext uri="{BB962C8B-B14F-4D97-AF65-F5344CB8AC3E}">
        <p14:creationId xmlns:p14="http://schemas.microsoft.com/office/powerpoint/2010/main" val="257080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Discoveries</a:t>
            </a:r>
            <a:endParaRPr lang="en-US" dirty="0"/>
          </a:p>
        </p:txBody>
      </p:sp>
      <p:sp>
        <p:nvSpPr>
          <p:cNvPr id="3" name="Content Placeholder 2"/>
          <p:cNvSpPr>
            <a:spLocks noGrp="1"/>
          </p:cNvSpPr>
          <p:nvPr>
            <p:ph idx="1"/>
          </p:nvPr>
        </p:nvSpPr>
        <p:spPr/>
        <p:txBody>
          <a:bodyPr/>
          <a:lstStyle/>
          <a:p>
            <a:r>
              <a:rPr lang="en-US" dirty="0" smtClean="0"/>
              <a:t>Synonyms for technical content was inadequate in WordNet.</a:t>
            </a:r>
          </a:p>
          <a:p>
            <a:r>
              <a:rPr lang="en-US" dirty="0" smtClean="0"/>
              <a:t>Manually created synonyms</a:t>
            </a:r>
          </a:p>
          <a:p>
            <a:r>
              <a:rPr lang="en-US" dirty="0" smtClean="0"/>
              <a:t>topic discovery was weak.  Leveraged glossary and index to develop topics.</a:t>
            </a:r>
          </a:p>
          <a:p>
            <a:endParaRPr lang="en-US" dirty="0"/>
          </a:p>
          <a:p>
            <a:endParaRPr lang="en-US" dirty="0"/>
          </a:p>
        </p:txBody>
      </p:sp>
    </p:spTree>
    <p:extLst>
      <p:ext uri="{BB962C8B-B14F-4D97-AF65-F5344CB8AC3E}">
        <p14:creationId xmlns:p14="http://schemas.microsoft.com/office/powerpoint/2010/main" val="32966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for future development</a:t>
            </a:r>
            <a:endParaRPr lang="en-US" dirty="0"/>
          </a:p>
        </p:txBody>
      </p:sp>
      <p:sp>
        <p:nvSpPr>
          <p:cNvPr id="3" name="Content Placeholder 2"/>
          <p:cNvSpPr>
            <a:spLocks noGrp="1"/>
          </p:cNvSpPr>
          <p:nvPr>
            <p:ph idx="1"/>
          </p:nvPr>
        </p:nvSpPr>
        <p:spPr/>
        <p:txBody>
          <a:bodyPr/>
          <a:lstStyle/>
          <a:p>
            <a:r>
              <a:rPr lang="en-US" dirty="0" smtClean="0"/>
              <a:t>Ontology for programming languages would be useful. This is already being done in the world of medicine.</a:t>
            </a:r>
          </a:p>
          <a:p>
            <a:endParaRPr lang="en-US" dirty="0"/>
          </a:p>
          <a:p>
            <a:r>
              <a:rPr lang="en-US" dirty="0" smtClean="0"/>
              <a:t>Include much more data for improvement in determining correct answer to a question.</a:t>
            </a:r>
          </a:p>
          <a:p>
            <a:endParaRPr lang="en-US" dirty="0"/>
          </a:p>
          <a:p>
            <a:endParaRPr lang="en-US" dirty="0"/>
          </a:p>
        </p:txBody>
      </p:sp>
    </p:spTree>
    <p:extLst>
      <p:ext uri="{BB962C8B-B14F-4D97-AF65-F5344CB8AC3E}">
        <p14:creationId xmlns:p14="http://schemas.microsoft.com/office/powerpoint/2010/main" val="66950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Introductory computer programming courses have high rates of failure.</a:t>
            </a:r>
          </a:p>
          <a:p>
            <a:pPr marL="0" indent="0">
              <a:buNone/>
            </a:pPr>
            <a:endParaRPr lang="en-US" dirty="0" smtClean="0"/>
          </a:p>
          <a:p>
            <a:r>
              <a:rPr lang="en-US" dirty="0" smtClean="0"/>
              <a:t>Intelligent Tutoring Systems exist but are lacking. The system is often reactive and limited in scope.</a:t>
            </a:r>
          </a:p>
          <a:p>
            <a:pPr marL="0" indent="0">
              <a:buNone/>
            </a:pPr>
            <a:endParaRPr lang="en-US" dirty="0" smtClean="0"/>
          </a:p>
          <a:p>
            <a:r>
              <a:rPr lang="en-US" dirty="0" smtClean="0"/>
              <a:t>Could Knowledge Discovery be applied to this issue?</a:t>
            </a:r>
          </a:p>
          <a:p>
            <a:endParaRPr lang="en-US" dirty="0"/>
          </a:p>
          <a:p>
            <a:endParaRPr lang="en-US" dirty="0" smtClean="0"/>
          </a:p>
        </p:txBody>
      </p:sp>
    </p:spTree>
    <p:extLst>
      <p:ext uri="{BB962C8B-B14F-4D97-AF65-F5344CB8AC3E}">
        <p14:creationId xmlns:p14="http://schemas.microsoft.com/office/powerpoint/2010/main" val="337684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Corpus</a:t>
            </a:r>
            <a:endParaRPr lang="en-US" dirty="0"/>
          </a:p>
        </p:txBody>
      </p:sp>
      <p:sp>
        <p:nvSpPr>
          <p:cNvPr id="3" name="Content Placeholder 2"/>
          <p:cNvSpPr>
            <a:spLocks noGrp="1"/>
          </p:cNvSpPr>
          <p:nvPr>
            <p:ph idx="1"/>
          </p:nvPr>
        </p:nvSpPr>
        <p:spPr/>
        <p:txBody>
          <a:bodyPr/>
          <a:lstStyle/>
          <a:p>
            <a:r>
              <a:rPr lang="en-US" dirty="0" smtClean="0"/>
              <a:t>Freely available textbooks on programming languages.</a:t>
            </a:r>
          </a:p>
          <a:p>
            <a:r>
              <a:rPr lang="en-US" dirty="0" smtClean="0"/>
              <a:t>Data available in PDF format, opened in Word, saved as .txt.</a:t>
            </a:r>
          </a:p>
          <a:p>
            <a:r>
              <a:rPr lang="en-US" dirty="0" smtClean="0"/>
              <a:t>Data was very dirty and required some preprocessing to remove </a:t>
            </a:r>
            <a:r>
              <a:rPr lang="en-US" dirty="0" err="1" smtClean="0"/>
              <a:t>unregonizable</a:t>
            </a:r>
            <a:r>
              <a:rPr lang="en-US" dirty="0" smtClean="0"/>
              <a:t> characters and other items that would be </a:t>
            </a:r>
            <a:r>
              <a:rPr lang="en-US" dirty="0" err="1" smtClean="0"/>
              <a:t>gargage</a:t>
            </a:r>
            <a:r>
              <a:rPr lang="en-US" dirty="0" smtClean="0"/>
              <a:t> to the pipeline.</a:t>
            </a:r>
          </a:p>
          <a:p>
            <a:r>
              <a:rPr lang="en-US" dirty="0" smtClean="0"/>
              <a:t>Corpus included a single textbook on Python, with each chapter dividend into a separate document, for a total of 23 documents.</a:t>
            </a:r>
            <a:endParaRPr lang="en-US" dirty="0"/>
          </a:p>
        </p:txBody>
      </p:sp>
    </p:spTree>
    <p:extLst>
      <p:ext uri="{BB962C8B-B14F-4D97-AF65-F5344CB8AC3E}">
        <p14:creationId xmlns:p14="http://schemas.microsoft.com/office/powerpoint/2010/main" val="72429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p:cNvGrpSpPr/>
          <p:nvPr/>
        </p:nvGrpSpPr>
        <p:grpSpPr>
          <a:xfrm>
            <a:off x="2435860" y="397510"/>
            <a:ext cx="7320278" cy="6062976"/>
            <a:chOff x="2435860" y="397510"/>
            <a:chExt cx="7320278" cy="6062976"/>
          </a:xfrm>
        </p:grpSpPr>
        <p:sp>
          <p:nvSpPr>
            <p:cNvPr id="86" name="Text Box 3"/>
            <p:cNvSpPr txBox="1"/>
            <p:nvPr/>
          </p:nvSpPr>
          <p:spPr>
            <a:xfrm>
              <a:off x="3317559" y="397510"/>
              <a:ext cx="1224581"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Raw Corpus</a:t>
              </a:r>
            </a:p>
          </p:txBody>
        </p:sp>
        <p:sp>
          <p:nvSpPr>
            <p:cNvPr id="87" name="Text Box 4"/>
            <p:cNvSpPr txBox="1"/>
            <p:nvPr/>
          </p:nvSpPr>
          <p:spPr>
            <a:xfrm>
              <a:off x="3317559" y="1393492"/>
              <a:ext cx="1224581"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RDD [Document]</a:t>
              </a:r>
            </a:p>
          </p:txBody>
        </p:sp>
        <p:sp>
          <p:nvSpPr>
            <p:cNvPr id="88" name="Text Box 5"/>
            <p:cNvSpPr txBox="1"/>
            <p:nvPr/>
          </p:nvSpPr>
          <p:spPr>
            <a:xfrm>
              <a:off x="5750395" y="1426148"/>
              <a:ext cx="1224581"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RDD [Concepts]</a:t>
              </a:r>
            </a:p>
          </p:txBody>
        </p:sp>
        <p:sp>
          <p:nvSpPr>
            <p:cNvPr id="89" name="Text Box 6"/>
            <p:cNvSpPr txBox="1"/>
            <p:nvPr/>
          </p:nvSpPr>
          <p:spPr>
            <a:xfrm>
              <a:off x="7209007" y="1404377"/>
              <a:ext cx="1224219" cy="396851"/>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RDD [Sentence]</a:t>
              </a:r>
            </a:p>
          </p:txBody>
        </p:sp>
        <p:sp>
          <p:nvSpPr>
            <p:cNvPr id="90" name="Text Box 7"/>
            <p:cNvSpPr txBox="1"/>
            <p:nvPr/>
          </p:nvSpPr>
          <p:spPr>
            <a:xfrm>
              <a:off x="3078085" y="2558194"/>
              <a:ext cx="1703166" cy="353311"/>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Score doc. full text TF-IDF</a:t>
              </a:r>
            </a:p>
          </p:txBody>
        </p:sp>
        <p:sp>
          <p:nvSpPr>
            <p:cNvPr id="91" name="Text Box 8"/>
            <p:cNvSpPr txBox="1"/>
            <p:nvPr/>
          </p:nvSpPr>
          <p:spPr>
            <a:xfrm>
              <a:off x="5429282" y="2509211"/>
              <a:ext cx="1866807" cy="396851"/>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score doc concepts TF-IDF</a:t>
              </a:r>
            </a:p>
          </p:txBody>
        </p:sp>
        <p:sp>
          <p:nvSpPr>
            <p:cNvPr id="92" name="Text Box 9"/>
            <p:cNvSpPr txBox="1"/>
            <p:nvPr/>
          </p:nvSpPr>
          <p:spPr>
            <a:xfrm>
              <a:off x="4144832" y="3347360"/>
              <a:ext cx="1496348" cy="396851"/>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Composite doc score</a:t>
              </a:r>
            </a:p>
          </p:txBody>
        </p:sp>
        <p:sp>
          <p:nvSpPr>
            <p:cNvPr id="93" name="Text Box 10"/>
            <p:cNvSpPr txBox="1"/>
            <p:nvPr/>
          </p:nvSpPr>
          <p:spPr>
            <a:xfrm>
              <a:off x="4362535" y="4321573"/>
              <a:ext cx="1224581"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Select best 5 docs</a:t>
              </a:r>
            </a:p>
          </p:txBody>
        </p:sp>
        <p:sp>
          <p:nvSpPr>
            <p:cNvPr id="94" name="Text Box 11"/>
            <p:cNvSpPr txBox="1"/>
            <p:nvPr/>
          </p:nvSpPr>
          <p:spPr>
            <a:xfrm>
              <a:off x="6468816" y="4321573"/>
              <a:ext cx="1224581"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Score sentences</a:t>
              </a:r>
            </a:p>
          </p:txBody>
        </p:sp>
        <p:sp>
          <p:nvSpPr>
            <p:cNvPr id="95" name="Text Box 12"/>
            <p:cNvSpPr txBox="1"/>
            <p:nvPr/>
          </p:nvSpPr>
          <p:spPr>
            <a:xfrm>
              <a:off x="8036281" y="4321573"/>
              <a:ext cx="1719857" cy="396851"/>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Select best 5 sentences</a:t>
              </a:r>
            </a:p>
          </p:txBody>
        </p:sp>
        <p:sp>
          <p:nvSpPr>
            <p:cNvPr id="96" name="Text Box 13"/>
            <p:cNvSpPr txBox="1"/>
            <p:nvPr/>
          </p:nvSpPr>
          <p:spPr>
            <a:xfrm>
              <a:off x="5451053" y="5312113"/>
              <a:ext cx="1823266"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Question expansion</a:t>
              </a:r>
            </a:p>
          </p:txBody>
        </p:sp>
        <p:sp>
          <p:nvSpPr>
            <p:cNvPr id="97" name="Text Box 14"/>
            <p:cNvSpPr txBox="1"/>
            <p:nvPr/>
          </p:nvSpPr>
          <p:spPr>
            <a:xfrm>
              <a:off x="2435860" y="6063182"/>
              <a:ext cx="1224581"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Question</a:t>
              </a:r>
            </a:p>
          </p:txBody>
        </p:sp>
        <p:sp>
          <p:nvSpPr>
            <p:cNvPr id="98" name="Text Box 15"/>
            <p:cNvSpPr txBox="1"/>
            <p:nvPr/>
          </p:nvSpPr>
          <p:spPr>
            <a:xfrm>
              <a:off x="3921686" y="6063182"/>
              <a:ext cx="1224581"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Lemmatize</a:t>
              </a:r>
            </a:p>
          </p:txBody>
        </p:sp>
        <p:sp>
          <p:nvSpPr>
            <p:cNvPr id="99" name="Text Box 16"/>
            <p:cNvSpPr txBox="1"/>
            <p:nvPr/>
          </p:nvSpPr>
          <p:spPr>
            <a:xfrm>
              <a:off x="5587117" y="6063182"/>
              <a:ext cx="1556579" cy="396851"/>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Noun/Verb extraction</a:t>
              </a:r>
            </a:p>
          </p:txBody>
        </p:sp>
        <p:sp>
          <p:nvSpPr>
            <p:cNvPr id="100" name="Text Box 17"/>
            <p:cNvSpPr txBox="1"/>
            <p:nvPr/>
          </p:nvSpPr>
          <p:spPr>
            <a:xfrm>
              <a:off x="8166902" y="5094411"/>
              <a:ext cx="1224581"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Extract answer</a:t>
              </a:r>
            </a:p>
          </p:txBody>
        </p:sp>
        <p:sp>
          <p:nvSpPr>
            <p:cNvPr id="101" name="Text Box 18"/>
            <p:cNvSpPr txBox="1"/>
            <p:nvPr/>
          </p:nvSpPr>
          <p:spPr>
            <a:xfrm>
              <a:off x="8145132" y="6008756"/>
              <a:ext cx="1333434" cy="397304"/>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select best answer</a:t>
              </a:r>
            </a:p>
          </p:txBody>
        </p:sp>
        <p:cxnSp>
          <p:nvCxnSpPr>
            <p:cNvPr id="102" name="Straight Arrow Connector 101"/>
            <p:cNvCxnSpPr/>
            <p:nvPr/>
          </p:nvCxnSpPr>
          <p:spPr>
            <a:xfrm>
              <a:off x="3818276" y="800257"/>
              <a:ext cx="0" cy="5823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938013" y="773044"/>
              <a:ext cx="2095396" cy="5442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4335322" y="789371"/>
              <a:ext cx="3194798" cy="5610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812834" y="1839780"/>
              <a:ext cx="0" cy="5823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161159" y="2906516"/>
              <a:ext cx="342883" cy="3651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5146268" y="2917400"/>
              <a:ext cx="724227" cy="4136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4879581" y="3744665"/>
              <a:ext cx="10884" cy="5555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5614330" y="4533831"/>
              <a:ext cx="820448" cy="9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8678506" y="5557027"/>
              <a:ext cx="45717" cy="3537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6218456" y="2950056"/>
              <a:ext cx="76196" cy="23620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p:nvPr/>
          </p:nvCxnSpPr>
          <p:spPr>
            <a:xfrm flipH="1" flipV="1">
              <a:off x="3361099" y="2966383"/>
              <a:ext cx="2079068" cy="2536219"/>
            </a:xfrm>
            <a:prstGeom prst="curvedConnector3">
              <a:avLst>
                <a:gd name="adj1" fmla="val 1054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6229342" y="5747515"/>
              <a:ext cx="10885" cy="3047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3671326" y="6291768"/>
              <a:ext cx="261244" cy="54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5146268" y="6253670"/>
              <a:ext cx="4462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8673063" y="4729762"/>
              <a:ext cx="45717" cy="2993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7306974" y="1790797"/>
              <a:ext cx="440849" cy="2547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a:off x="6240227" y="1845223"/>
              <a:ext cx="10976" cy="598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0" name="Curved Right Arrow 119"/>
            <p:cNvSpPr/>
            <p:nvPr/>
          </p:nvSpPr>
          <p:spPr>
            <a:xfrm>
              <a:off x="2751529" y="1279199"/>
              <a:ext cx="598140" cy="608293"/>
            </a:xfrm>
            <a:prstGeom prst="curvedRightArrow">
              <a:avLst>
                <a:gd name="adj1" fmla="val 25000"/>
                <a:gd name="adj2" fmla="val 37091"/>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1" name="Curved Right Arrow 120"/>
            <p:cNvSpPr/>
            <p:nvPr/>
          </p:nvSpPr>
          <p:spPr>
            <a:xfrm>
              <a:off x="5135382" y="1235659"/>
              <a:ext cx="598684" cy="608656"/>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2" name="Curved Left Arrow 121"/>
            <p:cNvSpPr/>
            <p:nvPr/>
          </p:nvSpPr>
          <p:spPr>
            <a:xfrm>
              <a:off x="8433589" y="1404377"/>
              <a:ext cx="413636" cy="353765"/>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23" name="TextBox 122"/>
          <p:cNvSpPr txBox="1"/>
          <p:nvPr/>
        </p:nvSpPr>
        <p:spPr>
          <a:xfrm>
            <a:off x="230792" y="675838"/>
            <a:ext cx="2205068" cy="461665"/>
          </a:xfrm>
          <a:prstGeom prst="rect">
            <a:avLst/>
          </a:prstGeom>
          <a:noFill/>
        </p:spPr>
        <p:txBody>
          <a:bodyPr wrap="square" rtlCol="0">
            <a:spAutoFit/>
          </a:bodyPr>
          <a:lstStyle/>
          <a:p>
            <a:r>
              <a:rPr lang="en-US" sz="2400" dirty="0" smtClean="0"/>
              <a:t>QA Dataflow</a:t>
            </a:r>
            <a:endParaRPr lang="en-US" sz="2400" dirty="0"/>
          </a:p>
        </p:txBody>
      </p:sp>
      <p:sp>
        <p:nvSpPr>
          <p:cNvPr id="124" name="Rectangle 123"/>
          <p:cNvSpPr/>
          <p:nvPr/>
        </p:nvSpPr>
        <p:spPr>
          <a:xfrm>
            <a:off x="2664178" y="270933"/>
            <a:ext cx="7091960" cy="28391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3812833" y="5105752"/>
            <a:ext cx="4223447" cy="159964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7111885" y="6207408"/>
            <a:ext cx="1001760" cy="523220"/>
          </a:xfrm>
          <a:prstGeom prst="rect">
            <a:avLst/>
          </a:prstGeom>
          <a:noFill/>
        </p:spPr>
        <p:txBody>
          <a:bodyPr wrap="square" rtlCol="0">
            <a:spAutoFit/>
          </a:bodyPr>
          <a:lstStyle/>
          <a:p>
            <a:r>
              <a:rPr lang="en-US" sz="1400" dirty="0" smtClean="0"/>
              <a:t>Question Processing</a:t>
            </a:r>
            <a:endParaRPr lang="en-US" sz="1400" dirty="0"/>
          </a:p>
        </p:txBody>
      </p:sp>
      <p:sp>
        <p:nvSpPr>
          <p:cNvPr id="127" name="TextBox 126"/>
          <p:cNvSpPr txBox="1"/>
          <p:nvPr/>
        </p:nvSpPr>
        <p:spPr>
          <a:xfrm>
            <a:off x="8327371" y="2427584"/>
            <a:ext cx="1119174" cy="584775"/>
          </a:xfrm>
          <a:prstGeom prst="rect">
            <a:avLst/>
          </a:prstGeom>
          <a:noFill/>
        </p:spPr>
        <p:txBody>
          <a:bodyPr wrap="square" rtlCol="0">
            <a:spAutoFit/>
          </a:bodyPr>
          <a:lstStyle/>
          <a:p>
            <a:r>
              <a:rPr lang="en-US" sz="1600" dirty="0" smtClean="0"/>
              <a:t>Answer Processing</a:t>
            </a:r>
            <a:endParaRPr lang="en-US" sz="1600" dirty="0"/>
          </a:p>
        </p:txBody>
      </p:sp>
      <p:cxnSp>
        <p:nvCxnSpPr>
          <p:cNvPr id="129" name="Straight Arrow Connector 128"/>
          <p:cNvCxnSpPr>
            <a:stCxn id="94" idx="3"/>
            <a:endCxn id="95" idx="1"/>
          </p:cNvCxnSpPr>
          <p:nvPr/>
        </p:nvCxnSpPr>
        <p:spPr>
          <a:xfrm flipV="1">
            <a:off x="7693397" y="4519999"/>
            <a:ext cx="342884" cy="2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10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353" y="376484"/>
            <a:ext cx="2819400" cy="1325563"/>
          </a:xfrm>
        </p:spPr>
        <p:txBody>
          <a:bodyPr>
            <a:normAutofit fontScale="90000"/>
          </a:bodyPr>
          <a:lstStyle/>
          <a:p>
            <a:r>
              <a:rPr lang="en-US" dirty="0" smtClean="0"/>
              <a:t>QA System Class Diagram</a:t>
            </a:r>
            <a:endParaRPr lang="en-US" dirty="0"/>
          </a:p>
        </p:txBody>
      </p:sp>
      <p:grpSp>
        <p:nvGrpSpPr>
          <p:cNvPr id="117" name="Group 116"/>
          <p:cNvGrpSpPr/>
          <p:nvPr/>
        </p:nvGrpSpPr>
        <p:grpSpPr>
          <a:xfrm>
            <a:off x="795866" y="818445"/>
            <a:ext cx="12192000" cy="5090160"/>
            <a:chOff x="0" y="0"/>
            <a:chExt cx="12192000" cy="5090160"/>
          </a:xfrm>
        </p:grpSpPr>
        <p:cxnSp>
          <p:nvCxnSpPr>
            <p:cNvPr id="74" name="Elbow Connector 73"/>
            <p:cNvCxnSpPr/>
            <p:nvPr/>
          </p:nvCxnSpPr>
          <p:spPr>
            <a:xfrm flipH="1">
              <a:off x="2487295" y="784225"/>
              <a:ext cx="636270" cy="658495"/>
            </a:xfrm>
            <a:prstGeom prst="bentConnector3">
              <a:avLst>
                <a:gd name="adj1" fmla="val 81637"/>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298440" y="2155190"/>
              <a:ext cx="5715" cy="5930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6" name="Diamond 75"/>
            <p:cNvSpPr/>
            <p:nvPr/>
          </p:nvSpPr>
          <p:spPr>
            <a:xfrm rot="5400000">
              <a:off x="4696142" y="2912428"/>
              <a:ext cx="168275" cy="19558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7" name="Group 76"/>
            <p:cNvGrpSpPr/>
            <p:nvPr/>
          </p:nvGrpSpPr>
          <p:grpSpPr>
            <a:xfrm>
              <a:off x="321310" y="478790"/>
              <a:ext cx="7319645" cy="4611370"/>
              <a:chOff x="0" y="0"/>
              <a:chExt cx="7319922" cy="4611811"/>
            </a:xfrm>
          </p:grpSpPr>
          <p:sp>
            <p:nvSpPr>
              <p:cNvPr id="78" name="Diamond 77"/>
              <p:cNvSpPr/>
              <p:nvPr/>
            </p:nvSpPr>
            <p:spPr>
              <a:xfrm rot="5400000">
                <a:off x="4402443" y="2773477"/>
                <a:ext cx="168275" cy="19558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Diamond 78"/>
              <p:cNvSpPr/>
              <p:nvPr/>
            </p:nvSpPr>
            <p:spPr>
              <a:xfrm rot="5400000">
                <a:off x="4899004" y="2264805"/>
                <a:ext cx="168275" cy="19558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0" name="Group 79"/>
              <p:cNvGrpSpPr/>
              <p:nvPr/>
            </p:nvGrpSpPr>
            <p:grpSpPr>
              <a:xfrm>
                <a:off x="0" y="0"/>
                <a:ext cx="7319922" cy="4611811"/>
                <a:chOff x="0" y="0"/>
                <a:chExt cx="7319922" cy="4611811"/>
              </a:xfrm>
            </p:grpSpPr>
            <p:cxnSp>
              <p:nvCxnSpPr>
                <p:cNvPr id="81" name="Straight Connector 80"/>
                <p:cNvCxnSpPr/>
                <p:nvPr/>
              </p:nvCxnSpPr>
              <p:spPr>
                <a:xfrm>
                  <a:off x="3076260" y="926511"/>
                  <a:ext cx="10341" cy="1685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092784" y="890177"/>
                  <a:ext cx="5443" cy="26615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0" y="0"/>
                  <a:ext cx="7319922" cy="4611811"/>
                  <a:chOff x="0" y="0"/>
                  <a:chExt cx="7319922" cy="4611811"/>
                </a:xfrm>
              </p:grpSpPr>
              <p:sp>
                <p:nvSpPr>
                  <p:cNvPr id="84" name="Text Box 5"/>
                  <p:cNvSpPr txBox="1"/>
                  <p:nvPr/>
                </p:nvSpPr>
                <p:spPr>
                  <a:xfrm>
                    <a:off x="2809812" y="0"/>
                    <a:ext cx="810895" cy="50609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Abstract Document</a:t>
                    </a:r>
                  </a:p>
                </p:txBody>
              </p:sp>
              <p:sp>
                <p:nvSpPr>
                  <p:cNvPr id="85" name="Text Box 6"/>
                  <p:cNvSpPr txBox="1"/>
                  <p:nvPr/>
                </p:nvSpPr>
                <p:spPr>
                  <a:xfrm>
                    <a:off x="932567" y="720620"/>
                    <a:ext cx="1197429" cy="821872"/>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TF-IDF Document Processor Document (Scala)</a:t>
                    </a: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6" name="Text Box 7"/>
                  <p:cNvSpPr txBox="1"/>
                  <p:nvPr/>
                </p:nvSpPr>
                <p:spPr>
                  <a:xfrm>
                    <a:off x="30278" y="2083136"/>
                    <a:ext cx="810986" cy="50618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Core NLP Pipeline</a:t>
                    </a:r>
                  </a:p>
                </p:txBody>
              </p:sp>
              <p:sp>
                <p:nvSpPr>
                  <p:cNvPr id="87" name="Text Box 8"/>
                  <p:cNvSpPr txBox="1"/>
                  <p:nvPr/>
                </p:nvSpPr>
                <p:spPr>
                  <a:xfrm>
                    <a:off x="0" y="2979369"/>
                    <a:ext cx="810986" cy="50618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Core NLP Wrapper</a:t>
                    </a:r>
                  </a:p>
                </p:txBody>
              </p:sp>
              <p:sp>
                <p:nvSpPr>
                  <p:cNvPr id="88" name="Text Box 9"/>
                  <p:cNvSpPr txBox="1"/>
                  <p:nvPr/>
                </p:nvSpPr>
                <p:spPr>
                  <a:xfrm>
                    <a:off x="1223237" y="2125526"/>
                    <a:ext cx="810895" cy="50609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QA System</a:t>
                    </a: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(Scala)</a:t>
                    </a:r>
                  </a:p>
                </p:txBody>
              </p:sp>
              <p:sp>
                <p:nvSpPr>
                  <p:cNvPr id="89" name="Text Box 10"/>
                  <p:cNvSpPr txBox="1"/>
                  <p:nvPr/>
                </p:nvSpPr>
                <p:spPr>
                  <a:xfrm>
                    <a:off x="1259571" y="3009647"/>
                    <a:ext cx="810986" cy="50618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Question</a:t>
                    </a:r>
                  </a:p>
                </p:txBody>
              </p:sp>
              <p:sp>
                <p:nvSpPr>
                  <p:cNvPr id="90" name="Text Box 11"/>
                  <p:cNvSpPr txBox="1"/>
                  <p:nvPr/>
                </p:nvSpPr>
                <p:spPr>
                  <a:xfrm>
                    <a:off x="1277738" y="4105716"/>
                    <a:ext cx="1338943" cy="50609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&lt;&lt;enum&gt;&gt;</a:t>
                    </a: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InterogativeType</a:t>
                    </a:r>
                  </a:p>
                </p:txBody>
              </p:sp>
              <p:sp>
                <p:nvSpPr>
                  <p:cNvPr id="91" name="Text Box 12"/>
                  <p:cNvSpPr txBox="1"/>
                  <p:nvPr/>
                </p:nvSpPr>
                <p:spPr>
                  <a:xfrm>
                    <a:off x="2858257" y="1114235"/>
                    <a:ext cx="810986" cy="50618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Document</a:t>
                    </a:r>
                  </a:p>
                </p:txBody>
              </p:sp>
              <p:sp>
                <p:nvSpPr>
                  <p:cNvPr id="92" name="Text Box 13"/>
                  <p:cNvSpPr txBox="1"/>
                  <p:nvPr/>
                </p:nvSpPr>
                <p:spPr>
                  <a:xfrm>
                    <a:off x="5952684" y="278559"/>
                    <a:ext cx="1181100" cy="50609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&lt;&lt;Interface&gt;&gt;</a:t>
                    </a: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AnswerProvider</a:t>
                    </a:r>
                  </a:p>
                </p:txBody>
              </p:sp>
              <p:sp>
                <p:nvSpPr>
                  <p:cNvPr id="93" name="Text Box 14"/>
                  <p:cNvSpPr txBox="1"/>
                  <p:nvPr/>
                </p:nvSpPr>
                <p:spPr>
                  <a:xfrm>
                    <a:off x="4572000" y="1150569"/>
                    <a:ext cx="810986" cy="50618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Sentence</a:t>
                    </a:r>
                  </a:p>
                </p:txBody>
              </p:sp>
              <p:sp>
                <p:nvSpPr>
                  <p:cNvPr id="94" name="Text Box 15"/>
                  <p:cNvSpPr txBox="1"/>
                  <p:nvPr/>
                </p:nvSpPr>
                <p:spPr>
                  <a:xfrm>
                    <a:off x="4572000" y="2488863"/>
                    <a:ext cx="810895" cy="50609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Token</a:t>
                    </a:r>
                  </a:p>
                </p:txBody>
              </p:sp>
              <p:sp>
                <p:nvSpPr>
                  <p:cNvPr id="95" name="Text Box 16"/>
                  <p:cNvSpPr txBox="1"/>
                  <p:nvPr/>
                </p:nvSpPr>
                <p:spPr>
                  <a:xfrm>
                    <a:off x="4602278" y="4051216"/>
                    <a:ext cx="810895" cy="50609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Word Expansion</a:t>
                    </a:r>
                  </a:p>
                </p:txBody>
              </p:sp>
              <p:sp>
                <p:nvSpPr>
                  <p:cNvPr id="96" name="Text Box 17"/>
                  <p:cNvSpPr txBox="1"/>
                  <p:nvPr/>
                </p:nvSpPr>
                <p:spPr>
                  <a:xfrm>
                    <a:off x="6091963" y="2119470"/>
                    <a:ext cx="1077685" cy="50609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&lt;&lt;enum&gt;&gt;</a:t>
                    </a: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PartOfSpeech</a:t>
                    </a:r>
                  </a:p>
                </p:txBody>
              </p:sp>
              <p:sp>
                <p:nvSpPr>
                  <p:cNvPr id="97" name="Text Box 18"/>
                  <p:cNvSpPr txBox="1"/>
                  <p:nvPr/>
                </p:nvSpPr>
                <p:spPr>
                  <a:xfrm>
                    <a:off x="5855794" y="3239761"/>
                    <a:ext cx="1464128" cy="506095"/>
                  </a:xfrm>
                  <a:prstGeom prst="rect">
                    <a:avLst/>
                  </a:prstGeom>
                  <a:solidFill>
                    <a:schemeClr val="lt1"/>
                  </a:solidFill>
                  <a:ln w="28575">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&lt;&lt;enum&gt;&gt; </a:t>
                    </a: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Named Entity Class</a:t>
                    </a:r>
                  </a:p>
                </p:txBody>
              </p:sp>
              <p:cxnSp>
                <p:nvCxnSpPr>
                  <p:cNvPr id="98" name="Straight Connector 97"/>
                  <p:cNvCxnSpPr/>
                  <p:nvPr/>
                </p:nvCxnSpPr>
                <p:spPr>
                  <a:xfrm flipH="1" flipV="1">
                    <a:off x="1677410" y="3536487"/>
                    <a:ext cx="5442"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23894" y="2591809"/>
                    <a:ext cx="0" cy="3917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0" name="Diamond 99"/>
                  <p:cNvSpPr/>
                  <p:nvPr/>
                </p:nvSpPr>
                <p:spPr>
                  <a:xfrm>
                    <a:off x="345171" y="2591809"/>
                    <a:ext cx="168275" cy="1955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1" name="Straight Connector 100"/>
                  <p:cNvCxnSpPr/>
                  <p:nvPr/>
                </p:nvCxnSpPr>
                <p:spPr>
                  <a:xfrm flipH="1" flipV="1">
                    <a:off x="3391153" y="1677409"/>
                    <a:ext cx="1071789" cy="8813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413733" y="2391973"/>
                    <a:ext cx="691243" cy="3314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5431900" y="3009647"/>
                    <a:ext cx="440871" cy="4463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4989839" y="3191316"/>
                    <a:ext cx="30278" cy="7937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125526" y="2882479"/>
                    <a:ext cx="2324554" cy="3755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Elbow Connector 105"/>
                  <p:cNvCxnSpPr/>
                  <p:nvPr/>
                </p:nvCxnSpPr>
                <p:spPr>
                  <a:xfrm flipH="1">
                    <a:off x="5401622" y="502617"/>
                    <a:ext cx="527413" cy="838200"/>
                  </a:xfrm>
                  <a:prstGeom prst="bentConnector3">
                    <a:avLst>
                      <a:gd name="adj1" fmla="val 70985"/>
                    </a:avLst>
                  </a:prstGeom>
                  <a:ln w="28575"/>
                </p:spPr>
                <p:style>
                  <a:lnRef idx="1">
                    <a:schemeClr val="accent1"/>
                  </a:lnRef>
                  <a:fillRef idx="0">
                    <a:schemeClr val="accent1"/>
                  </a:fillRef>
                  <a:effectRef idx="0">
                    <a:schemeClr val="accent1"/>
                  </a:effectRef>
                  <a:fontRef idx="minor">
                    <a:schemeClr val="tx1"/>
                  </a:fontRef>
                </p:style>
              </p:cxnSp>
              <p:sp>
                <p:nvSpPr>
                  <p:cNvPr id="107" name="Flowchart: Extract 106"/>
                  <p:cNvSpPr/>
                  <p:nvPr/>
                </p:nvSpPr>
                <p:spPr>
                  <a:xfrm>
                    <a:off x="3179206" y="520784"/>
                    <a:ext cx="239395" cy="168275"/>
                  </a:xfrm>
                  <a:prstGeom prst="flowChartExtra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8" name="Straight Connector 107"/>
                  <p:cNvCxnSpPr/>
                  <p:nvPr/>
                </p:nvCxnSpPr>
                <p:spPr>
                  <a:xfrm>
                    <a:off x="3070204" y="908344"/>
                    <a:ext cx="2002971" cy="54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3288207" y="714564"/>
                    <a:ext cx="10160" cy="1682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562353" y="1544185"/>
                    <a:ext cx="0" cy="5771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598686" y="2646310"/>
                    <a:ext cx="6056" cy="3633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Diamond 111"/>
                  <p:cNvSpPr/>
                  <p:nvPr/>
                </p:nvSpPr>
                <p:spPr>
                  <a:xfrm rot="5400000">
                    <a:off x="4941394" y="3039925"/>
                    <a:ext cx="168275" cy="19558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sp>
          <p:nvSpPr>
            <p:cNvPr id="113" name="Diamond 112"/>
            <p:cNvSpPr/>
            <p:nvPr/>
          </p:nvSpPr>
          <p:spPr>
            <a:xfrm rot="5400000">
              <a:off x="4687887" y="1768158"/>
              <a:ext cx="168275" cy="19558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4" name="Straight Connector 113"/>
            <p:cNvCxnSpPr/>
            <p:nvPr/>
          </p:nvCxnSpPr>
          <p:spPr>
            <a:xfrm>
              <a:off x="4008755" y="1858645"/>
              <a:ext cx="641350" cy="120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5" name="Rectangle 4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6" name="Rectangle 57"/>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57044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Picture 3"/>
          <p:cNvPicPr/>
          <p:nvPr/>
        </p:nvPicPr>
        <p:blipFill>
          <a:blip r:embed="rId2"/>
          <a:stretch>
            <a:fillRect/>
          </a:stretch>
        </p:blipFill>
        <p:spPr>
          <a:xfrm>
            <a:off x="349956" y="1807527"/>
            <a:ext cx="8717844" cy="4486029"/>
          </a:xfrm>
          <a:prstGeom prst="rect">
            <a:avLst/>
          </a:prstGeom>
        </p:spPr>
      </p:pic>
    </p:spTree>
    <p:extLst>
      <p:ext uri="{BB962C8B-B14F-4D97-AF65-F5344CB8AC3E}">
        <p14:creationId xmlns:p14="http://schemas.microsoft.com/office/powerpoint/2010/main" val="106870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Picture 3"/>
          <p:cNvPicPr/>
          <p:nvPr/>
        </p:nvPicPr>
        <p:blipFill>
          <a:blip r:embed="rId2"/>
          <a:stretch>
            <a:fillRect/>
          </a:stretch>
        </p:blipFill>
        <p:spPr>
          <a:xfrm>
            <a:off x="982133" y="1540933"/>
            <a:ext cx="10069689" cy="5181600"/>
          </a:xfrm>
          <a:prstGeom prst="rect">
            <a:avLst/>
          </a:prstGeom>
        </p:spPr>
      </p:pic>
    </p:spTree>
    <p:extLst>
      <p:ext uri="{BB962C8B-B14F-4D97-AF65-F5344CB8AC3E}">
        <p14:creationId xmlns:p14="http://schemas.microsoft.com/office/powerpoint/2010/main" val="195868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Picture 3"/>
          <p:cNvPicPr/>
          <p:nvPr/>
        </p:nvPicPr>
        <p:blipFill>
          <a:blip r:embed="rId2"/>
          <a:stretch>
            <a:fillRect/>
          </a:stretch>
        </p:blipFill>
        <p:spPr>
          <a:xfrm>
            <a:off x="1010357" y="1580444"/>
            <a:ext cx="8057444" cy="4876800"/>
          </a:xfrm>
          <a:prstGeom prst="rect">
            <a:avLst/>
          </a:prstGeom>
        </p:spPr>
      </p:pic>
    </p:spTree>
    <p:extLst>
      <p:ext uri="{BB962C8B-B14F-4D97-AF65-F5344CB8AC3E}">
        <p14:creationId xmlns:p14="http://schemas.microsoft.com/office/powerpoint/2010/main" val="348869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177"/>
            <a:ext cx="10515600" cy="1325563"/>
          </a:xfrm>
        </p:spPr>
        <p:txBody>
          <a:bodyPr/>
          <a:lstStyle/>
          <a:p>
            <a:r>
              <a:rPr lang="en-US" dirty="0" smtClean="0"/>
              <a:t>Screenshots</a:t>
            </a:r>
            <a:endParaRPr lang="en-US" dirty="0"/>
          </a:p>
        </p:txBody>
      </p:sp>
      <p:pic>
        <p:nvPicPr>
          <p:cNvPr id="4" name="Picture 3"/>
          <p:cNvPicPr/>
          <p:nvPr/>
        </p:nvPicPr>
        <p:blipFill>
          <a:blip r:embed="rId2"/>
          <a:stretch>
            <a:fillRect/>
          </a:stretch>
        </p:blipFill>
        <p:spPr>
          <a:xfrm>
            <a:off x="637821" y="1241778"/>
            <a:ext cx="8957735" cy="4921955"/>
          </a:xfrm>
          <a:prstGeom prst="rect">
            <a:avLst/>
          </a:prstGeom>
        </p:spPr>
      </p:pic>
      <p:sp>
        <p:nvSpPr>
          <p:cNvPr id="5" name="Rectangle 4"/>
          <p:cNvSpPr/>
          <p:nvPr/>
        </p:nvSpPr>
        <p:spPr>
          <a:xfrm>
            <a:off x="5608011" y="698690"/>
            <a:ext cx="5209311"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This next one, no answer. The question is too abstract</a:t>
            </a:r>
            <a:endParaRPr lang="en-US" dirty="0"/>
          </a:p>
        </p:txBody>
      </p:sp>
    </p:spTree>
    <p:extLst>
      <p:ext uri="{BB962C8B-B14F-4D97-AF65-F5344CB8AC3E}">
        <p14:creationId xmlns:p14="http://schemas.microsoft.com/office/powerpoint/2010/main" val="2655229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371</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Question and Answering System And Computer Science Education</vt:lpstr>
      <vt:lpstr>Motivation</vt:lpstr>
      <vt:lpstr>Data Source/ Corpus</vt:lpstr>
      <vt:lpstr>PowerPoint Presentation</vt:lpstr>
      <vt:lpstr>QA System Class Diagram</vt:lpstr>
      <vt:lpstr>Screenshots</vt:lpstr>
      <vt:lpstr>Screenshots</vt:lpstr>
      <vt:lpstr>Screenshots</vt:lpstr>
      <vt:lpstr>Screenshots</vt:lpstr>
      <vt:lpstr>Screenshots</vt:lpstr>
      <vt:lpstr>Screenshots</vt:lpstr>
      <vt:lpstr>What works, what doesn’t</vt:lpstr>
      <vt:lpstr>Discoveries</vt:lpstr>
      <vt:lpstr>Improvements for future development</vt:lpstr>
    </vt:vector>
  </TitlesOfParts>
  <Company>University of Central Missouri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and Answering System And Computer Science Education</dc:title>
  <dc:creator>Belinda Copus</dc:creator>
  <cp:lastModifiedBy>Belinda Copus</cp:lastModifiedBy>
  <cp:revision>18</cp:revision>
  <dcterms:created xsi:type="dcterms:W3CDTF">2017-07-25T23:54:13Z</dcterms:created>
  <dcterms:modified xsi:type="dcterms:W3CDTF">2017-07-26T10:26:53Z</dcterms:modified>
</cp:coreProperties>
</file>