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64" r:id="rId4"/>
    <p:sldId id="278" r:id="rId5"/>
    <p:sldId id="266" r:id="rId6"/>
    <p:sldId id="267" r:id="rId7"/>
    <p:sldId id="262" r:id="rId8"/>
    <p:sldId id="259" r:id="rId9"/>
    <p:sldId id="277" r:id="rId10"/>
    <p:sldId id="270" r:id="rId11"/>
    <p:sldId id="269" r:id="rId12"/>
    <p:sldId id="271" r:id="rId13"/>
    <p:sldId id="279" r:id="rId14"/>
    <p:sldId id="280"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353" autoAdjust="0"/>
    <p:restoredTop sz="95296" autoAdjust="0"/>
  </p:normalViewPr>
  <p:slideViewPr>
    <p:cSldViewPr snapToGrid="0">
      <p:cViewPr varScale="1">
        <p:scale>
          <a:sx n="74" d="100"/>
          <a:sy n="74" d="100"/>
        </p:scale>
        <p:origin x="72" y="12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47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1FF5B-A924-41B5-BEC0-3B518AB62F42}"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C571-0269-4F07-A49D-65B674C3C332}" type="slidenum">
              <a:rPr lang="en-US" smtClean="0"/>
              <a:t>‹#›</a:t>
            </a:fld>
            <a:endParaRPr lang="en-US"/>
          </a:p>
        </p:txBody>
      </p:sp>
    </p:spTree>
    <p:extLst>
      <p:ext uri="{BB962C8B-B14F-4D97-AF65-F5344CB8AC3E}">
        <p14:creationId xmlns:p14="http://schemas.microsoft.com/office/powerpoint/2010/main" val="105865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3</a:t>
            </a:fld>
            <a:endParaRPr lang="en-US"/>
          </a:p>
        </p:txBody>
      </p:sp>
    </p:spTree>
    <p:extLst>
      <p:ext uri="{BB962C8B-B14F-4D97-AF65-F5344CB8AC3E}">
        <p14:creationId xmlns:p14="http://schemas.microsoft.com/office/powerpoint/2010/main" val="7908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Bullet</a:t>
            </a:r>
            <a:r>
              <a:rPr lang="en-US" baseline="0" dirty="0" smtClean="0"/>
              <a:t> 2 is important. Every dev has probably done it – you’ve </a:t>
            </a:r>
            <a:r>
              <a:rPr lang="en-US" b="1" baseline="0" dirty="0" smtClean="0"/>
              <a:t>duplicated portions of your app code to connect a series of code and function calls together </a:t>
            </a:r>
            <a:r>
              <a:rPr lang="en-US" baseline="0" dirty="0" smtClean="0"/>
              <a:t>and called it an integration test. But, u</a:t>
            </a:r>
            <a:r>
              <a:rPr lang="en-US" dirty="0" smtClean="0"/>
              <a:t>nit tests + glue code are either</a:t>
            </a:r>
            <a:r>
              <a:rPr lang="en-US" baseline="0" dirty="0" smtClean="0"/>
              <a:t> </a:t>
            </a:r>
            <a:r>
              <a:rPr lang="en-US" dirty="0" smtClean="0"/>
              <a:t>Fancy</a:t>
            </a:r>
            <a:r>
              <a:rPr lang="en-US" baseline="0" dirty="0" smtClean="0"/>
              <a:t> Unit Tests or just system tests. Not integration tests. The need for glue code indicates that your interfaces don’t match and need 1) additional design work, or 2) wrapping to hide data type translations.</a:t>
            </a:r>
          </a:p>
          <a:p>
            <a:r>
              <a:rPr lang="en-US" baseline="0" dirty="0" smtClean="0"/>
              <a:t>Bullet 3 means that although inputs are needed to drive the test and outputs are checked to verify that the test ran, the real purpose of the test is to make sure that the unit interfaces match up correctly. This includes checking whether inputs/outputs are coerced to invalid types (e.g., floating point values are switched to integers; 32-bit values are switched to 16-bit values; more derived types are switched to less derived types). The importance of this is underscored by the Ariane 5 rocket explosion due to a type conversion error – a direct result of missing integration tests.</a:t>
            </a:r>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5</a:t>
            </a:fld>
            <a:endParaRPr lang="en-US"/>
          </a:p>
        </p:txBody>
      </p:sp>
    </p:spTree>
    <p:extLst>
      <p:ext uri="{BB962C8B-B14F-4D97-AF65-F5344CB8AC3E}">
        <p14:creationId xmlns:p14="http://schemas.microsoft.com/office/powerpoint/2010/main" val="214068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6</a:t>
            </a:fld>
            <a:endParaRPr lang="en-US"/>
          </a:p>
        </p:txBody>
      </p:sp>
    </p:spTree>
    <p:extLst>
      <p:ext uri="{BB962C8B-B14F-4D97-AF65-F5344CB8AC3E}">
        <p14:creationId xmlns:p14="http://schemas.microsoft.com/office/powerpoint/2010/main" val="134010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Defense in depth is a term</a:t>
            </a:r>
            <a:r>
              <a:rPr lang="en-US" baseline="0" dirty="0" smtClean="0"/>
              <a:t> used in information security: overlapping systems designed to provide security even if one of them fails. This type of additional </a:t>
            </a:r>
            <a:r>
              <a:rPr lang="en-US" baseline="0" smtClean="0"/>
              <a:t>assurance also applies </a:t>
            </a:r>
            <a:r>
              <a:rPr lang="en-US" baseline="0" dirty="0" smtClean="0"/>
              <a:t>to balanced and layered testing.</a:t>
            </a:r>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7</a:t>
            </a:fld>
            <a:endParaRPr lang="en-US"/>
          </a:p>
        </p:txBody>
      </p:sp>
    </p:spTree>
    <p:extLst>
      <p:ext uri="{BB962C8B-B14F-4D97-AF65-F5344CB8AC3E}">
        <p14:creationId xmlns:p14="http://schemas.microsoft.com/office/powerpoint/2010/main" val="3344920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8</a:t>
            </a:fld>
            <a:endParaRPr lang="en-US"/>
          </a:p>
        </p:txBody>
      </p:sp>
    </p:spTree>
    <p:extLst>
      <p:ext uri="{BB962C8B-B14F-4D97-AF65-F5344CB8AC3E}">
        <p14:creationId xmlns:p14="http://schemas.microsoft.com/office/powerpoint/2010/main" val="549437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9</a:t>
            </a:fld>
            <a:endParaRPr lang="en-US"/>
          </a:p>
        </p:txBody>
      </p:sp>
    </p:spTree>
    <p:extLst>
      <p:ext uri="{BB962C8B-B14F-4D97-AF65-F5344CB8AC3E}">
        <p14:creationId xmlns:p14="http://schemas.microsoft.com/office/powerpoint/2010/main" val="2169154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Types</a:t>
            </a:r>
            <a:r>
              <a:rPr lang="en-US" baseline="0" dirty="0" smtClean="0"/>
              <a:t> of implicit type conversions:</a:t>
            </a:r>
            <a:endParaRPr lang="en-US" dirty="0" smtClean="0"/>
          </a:p>
          <a:p>
            <a:pPr lvl="0"/>
            <a:r>
              <a:rPr lang="en-US" dirty="0" smtClean="0"/>
              <a:t>	Floating point -&gt; integer (loss of precision)</a:t>
            </a:r>
            <a:endParaRPr lang="en-US" baseline="0" dirty="0" smtClean="0"/>
          </a:p>
          <a:p>
            <a:pPr lvl="0"/>
            <a:r>
              <a:rPr lang="en-US" baseline="0" dirty="0" smtClean="0"/>
              <a:t>	</a:t>
            </a:r>
            <a:r>
              <a:rPr lang="en-US" dirty="0" smtClean="0"/>
              <a:t>Unsigned to signed (loss of information)</a:t>
            </a:r>
          </a:p>
          <a:p>
            <a:pPr lvl="0"/>
            <a:r>
              <a:rPr lang="en-US" dirty="0" smtClean="0"/>
              <a:t>	Signed to unsigned (possible memory corruption)</a:t>
            </a:r>
          </a:p>
          <a:p>
            <a:pPr lvl="0"/>
            <a:r>
              <a:rPr lang="en-US" dirty="0" smtClean="0"/>
              <a:t>	32-bit -&gt; 16-bit (loss of precision)</a:t>
            </a:r>
            <a:r>
              <a:rPr lang="en-US" baseline="0" dirty="0" smtClean="0"/>
              <a:t> </a:t>
            </a:r>
          </a:p>
          <a:p>
            <a:pPr lvl="0"/>
            <a:r>
              <a:rPr lang="en-US" baseline="0" dirty="0" smtClean="0"/>
              <a:t>	</a:t>
            </a:r>
            <a:r>
              <a:rPr lang="en-US" dirty="0" smtClean="0"/>
              <a:t>16-bit -&gt; 32-bit (possible memory corruption).</a:t>
            </a:r>
          </a:p>
          <a:p>
            <a:pPr lvl="0"/>
            <a:r>
              <a:rPr lang="en-US" dirty="0" smtClean="0"/>
              <a:t>Types of class</a:t>
            </a:r>
            <a:r>
              <a:rPr lang="en-US" baseline="0" dirty="0" smtClean="0"/>
              <a:t> hierarchy issues:</a:t>
            </a:r>
          </a:p>
          <a:p>
            <a:pPr lvl="2"/>
            <a:r>
              <a:rPr lang="en-US" sz="2200" dirty="0" smtClean="0"/>
              <a:t>Derived classes with redefined methods</a:t>
            </a:r>
          </a:p>
          <a:p>
            <a:pPr lvl="2"/>
            <a:r>
              <a:rPr lang="en-US" sz="2200" dirty="0" smtClean="0"/>
              <a:t>Subclasses with different behavior</a:t>
            </a:r>
          </a:p>
          <a:p>
            <a:pPr lvl="2"/>
            <a:r>
              <a:rPr lang="en-US" sz="2200" dirty="0" smtClean="0"/>
              <a:t>Casting away</a:t>
            </a:r>
            <a:r>
              <a:rPr lang="en-US" sz="2200" baseline="0" dirty="0" smtClean="0"/>
              <a:t> class information</a:t>
            </a:r>
            <a:endParaRPr lang="en-US" sz="2600" dirty="0" smtClean="0"/>
          </a:p>
          <a:p>
            <a:pPr lvl="0"/>
            <a:endParaRPr lang="en-US" dirty="0" smtClean="0"/>
          </a:p>
          <a:p>
            <a:pPr lvl="0"/>
            <a:endParaRPr lang="en-US" dirty="0" smtClean="0"/>
          </a:p>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16</a:t>
            </a:fld>
            <a:endParaRPr lang="en-US"/>
          </a:p>
        </p:txBody>
      </p:sp>
    </p:spTree>
    <p:extLst>
      <p:ext uri="{BB962C8B-B14F-4D97-AF65-F5344CB8AC3E}">
        <p14:creationId xmlns:p14="http://schemas.microsoft.com/office/powerpoint/2010/main" val="2224054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Those types of</a:t>
            </a:r>
            <a:r>
              <a:rPr lang="en-US" baseline="0" dirty="0" smtClean="0"/>
              <a:t> testing </a:t>
            </a:r>
            <a:r>
              <a:rPr lang="en-US" dirty="0" smtClean="0"/>
              <a:t>that aren’t covered are still important</a:t>
            </a:r>
            <a:r>
              <a:rPr lang="en-US" baseline="0" dirty="0" smtClean="0"/>
              <a:t> – it’s just they are already being done by the JPC or others. </a:t>
            </a:r>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18</a:t>
            </a:fld>
            <a:endParaRPr lang="en-US"/>
          </a:p>
        </p:txBody>
      </p:sp>
    </p:spTree>
    <p:extLst>
      <p:ext uri="{BB962C8B-B14F-4D97-AF65-F5344CB8AC3E}">
        <p14:creationId xmlns:p14="http://schemas.microsoft.com/office/powerpoint/2010/main" val="297029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A16EE6-7E6A-4542-B9E8-1CC72818C7AE}"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233091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16EE6-7E6A-4542-B9E8-1CC72818C7AE}"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67579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16EE6-7E6A-4542-B9E8-1CC72818C7AE}"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106675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16EE6-7E6A-4542-B9E8-1CC72818C7AE}"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87070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16EE6-7E6A-4542-B9E8-1CC72818C7AE}"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173551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A16EE6-7E6A-4542-B9E8-1CC72818C7AE}"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89363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A16EE6-7E6A-4542-B9E8-1CC72818C7AE}"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176558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A16EE6-7E6A-4542-B9E8-1CC72818C7AE}"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290602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16EE6-7E6A-4542-B9E8-1CC72818C7AE}"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220766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16EE6-7E6A-4542-B9E8-1CC72818C7AE}"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421108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16EE6-7E6A-4542-B9E8-1CC72818C7AE}"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246216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16EE6-7E6A-4542-B9E8-1CC72818C7AE}" type="datetimeFigureOut">
              <a:rPr lang="en-US" smtClean="0"/>
              <a:t>5/5/2021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71C9F-B883-46C0-9FF7-BB2A81F92711}" type="slidenum">
              <a:rPr lang="en-US" smtClean="0"/>
              <a:t>‹#›</a:t>
            </a:fld>
            <a:endParaRPr lang="en-US"/>
          </a:p>
        </p:txBody>
      </p:sp>
    </p:spTree>
    <p:extLst>
      <p:ext uri="{BB962C8B-B14F-4D97-AF65-F5344CB8AC3E}">
        <p14:creationId xmlns:p14="http://schemas.microsoft.com/office/powerpoint/2010/main" val="1469779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ath.umn.edu/~arnold/disasters/arian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efense_in_depth_(comput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1144" y="1122363"/>
            <a:ext cx="7329713" cy="2387600"/>
          </a:xfrm>
        </p:spPr>
        <p:txBody>
          <a:bodyPr/>
          <a:lstStyle/>
          <a:p>
            <a:r>
              <a:rPr lang="en-US" dirty="0" smtClean="0"/>
              <a:t>A </a:t>
            </a:r>
            <a:r>
              <a:rPr lang="en-US" dirty="0" smtClean="0"/>
              <a:t>balanced </a:t>
            </a:r>
            <a:r>
              <a:rPr lang="en-US" dirty="0" smtClean="0"/>
              <a:t>approach to testing</a:t>
            </a:r>
            <a:endParaRPr lang="en-US" dirty="0"/>
          </a:p>
        </p:txBody>
      </p:sp>
      <p:sp>
        <p:nvSpPr>
          <p:cNvPr id="3" name="Subtitle 2"/>
          <p:cNvSpPr>
            <a:spLocks noGrp="1"/>
          </p:cNvSpPr>
          <p:nvPr>
            <p:ph type="subTitle" idx="1"/>
          </p:nvPr>
        </p:nvSpPr>
        <p:spPr/>
        <p:txBody>
          <a:bodyPr/>
          <a:lstStyle/>
          <a:p>
            <a:r>
              <a:rPr lang="en-US" dirty="0" smtClean="0"/>
              <a:t>Brandon Corfman</a:t>
            </a:r>
            <a:endParaRPr lang="en-US" baseline="0" dirty="0" smtClean="0"/>
          </a:p>
          <a:p>
            <a:pPr lvl="0"/>
            <a:r>
              <a:rPr lang="en-US" baseline="0" dirty="0" smtClean="0"/>
              <a:t>May 6,</a:t>
            </a:r>
            <a:r>
              <a:rPr lang="en-US" dirty="0" smtClean="0"/>
              <a:t> 2021</a:t>
            </a:r>
            <a:endParaRPr lang="en-US" baseline="0" dirty="0" smtClean="0"/>
          </a:p>
        </p:txBody>
      </p:sp>
    </p:spTree>
    <p:extLst>
      <p:ext uri="{BB962C8B-B14F-4D97-AF65-F5344CB8AC3E}">
        <p14:creationId xmlns:p14="http://schemas.microsoft.com/office/powerpoint/2010/main" val="368219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5733" y="2935111"/>
            <a:ext cx="1580445" cy="769441"/>
          </a:xfrm>
          <a:prstGeom prst="rect">
            <a:avLst/>
          </a:prstGeom>
          <a:noFill/>
        </p:spPr>
        <p:txBody>
          <a:bodyPr wrap="square" rtlCol="0">
            <a:spAutoFit/>
          </a:bodyPr>
          <a:lstStyle/>
          <a:p>
            <a:r>
              <a:rPr lang="en-US" sz="4400" dirty="0" smtClean="0"/>
              <a:t>END</a:t>
            </a:r>
            <a:endParaRPr lang="en-US" sz="4400" dirty="0"/>
          </a:p>
        </p:txBody>
      </p:sp>
    </p:spTree>
    <p:extLst>
      <p:ext uri="{BB962C8B-B14F-4D97-AF65-F5344CB8AC3E}">
        <p14:creationId xmlns:p14="http://schemas.microsoft.com/office/powerpoint/2010/main" val="3667246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checking</a:t>
            </a:r>
            <a:endParaRPr lang="en-US" dirty="0"/>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r>
              <a:rPr lang="en-US" dirty="0" smtClean="0"/>
              <a:t>Partitions are sets of values that are treated in the same way by the system.</a:t>
            </a:r>
          </a:p>
          <a:p>
            <a:pPr lvl="1"/>
            <a:r>
              <a:rPr lang="en-US" dirty="0" smtClean="0"/>
              <a:t>Going back to our </a:t>
            </a:r>
            <a:r>
              <a:rPr lang="en-US" sz="2100" dirty="0" err="1" smtClean="0">
                <a:latin typeface="Consolas" panose="020B0609020204030204" pitchFamily="49" charset="0"/>
                <a:cs typeface="Consolas" panose="020B0609020204030204" pitchFamily="49" charset="0"/>
              </a:rPr>
              <a:t>get_letter_grade</a:t>
            </a:r>
            <a:r>
              <a:rPr lang="en-US" sz="2100" dirty="0" smtClean="0">
                <a:cs typeface="Consolas" panose="020B0609020204030204" pitchFamily="49" charset="0"/>
              </a:rPr>
              <a:t> </a:t>
            </a:r>
            <a:r>
              <a:rPr lang="en-US" dirty="0" smtClean="0"/>
              <a:t>example, input partitions are </a:t>
            </a:r>
            <a:endParaRPr lang="en-US" sz="2000" dirty="0" smtClean="0"/>
          </a:p>
          <a:p>
            <a:pPr lvl="2"/>
            <a:r>
              <a:rPr lang="en-US" sz="1800" dirty="0" smtClean="0"/>
              <a:t>grade &gt;= 0 and grade &lt; 60, which result in a letter grade of “F”.</a:t>
            </a:r>
          </a:p>
          <a:p>
            <a:pPr lvl="2"/>
            <a:r>
              <a:rPr lang="en-US" sz="1800" dirty="0" smtClean="0"/>
              <a:t>grade &gt;= 60 and grade &lt; 70, which result in a letter grade of “D”.</a:t>
            </a:r>
          </a:p>
          <a:p>
            <a:pPr lvl="2"/>
            <a:r>
              <a:rPr lang="en-US" sz="1800" dirty="0" smtClean="0"/>
              <a:t>grade </a:t>
            </a:r>
            <a:r>
              <a:rPr lang="en-US" sz="1800" dirty="0"/>
              <a:t>&gt;= </a:t>
            </a:r>
            <a:r>
              <a:rPr lang="en-US" sz="1800" dirty="0" smtClean="0"/>
              <a:t>70 </a:t>
            </a:r>
            <a:r>
              <a:rPr lang="en-US" sz="1800" dirty="0"/>
              <a:t>and grade &lt; </a:t>
            </a:r>
            <a:r>
              <a:rPr lang="en-US" sz="1800" dirty="0" smtClean="0"/>
              <a:t>80</a:t>
            </a:r>
            <a:r>
              <a:rPr lang="en-US" sz="1800" dirty="0"/>
              <a:t>, which result in a letter grade of </a:t>
            </a:r>
            <a:r>
              <a:rPr lang="en-US" sz="1800" dirty="0" smtClean="0"/>
              <a:t>“C”.</a:t>
            </a:r>
            <a:endParaRPr lang="en-US" sz="1800" dirty="0"/>
          </a:p>
          <a:p>
            <a:pPr lvl="2"/>
            <a:r>
              <a:rPr lang="en-US" sz="1800" dirty="0"/>
              <a:t>grade &gt;= </a:t>
            </a:r>
            <a:r>
              <a:rPr lang="en-US" sz="1800" dirty="0" smtClean="0"/>
              <a:t>80 </a:t>
            </a:r>
            <a:r>
              <a:rPr lang="en-US" sz="1800" dirty="0"/>
              <a:t>and grade &lt; </a:t>
            </a:r>
            <a:r>
              <a:rPr lang="en-US" sz="1800" dirty="0" smtClean="0"/>
              <a:t>90</a:t>
            </a:r>
            <a:r>
              <a:rPr lang="en-US" sz="1800" dirty="0"/>
              <a:t>, which result in a letter grade of </a:t>
            </a:r>
            <a:r>
              <a:rPr lang="en-US" sz="1800" dirty="0" smtClean="0"/>
              <a:t>“B”.</a:t>
            </a:r>
          </a:p>
          <a:p>
            <a:pPr lvl="2"/>
            <a:r>
              <a:rPr lang="en-US" sz="1800" dirty="0"/>
              <a:t>grade &gt;= </a:t>
            </a:r>
            <a:r>
              <a:rPr lang="en-US" sz="1800" dirty="0" smtClean="0"/>
              <a:t>90 </a:t>
            </a:r>
            <a:r>
              <a:rPr lang="en-US" sz="1800" dirty="0"/>
              <a:t>and grade </a:t>
            </a:r>
            <a:r>
              <a:rPr lang="en-US" sz="1800" dirty="0" smtClean="0"/>
              <a:t>&lt;= 100, </a:t>
            </a:r>
            <a:r>
              <a:rPr lang="en-US" sz="1800" dirty="0"/>
              <a:t>which result in a letter grade of </a:t>
            </a:r>
            <a:r>
              <a:rPr lang="en-US" sz="1800" dirty="0" smtClean="0"/>
              <a:t>“A”.</a:t>
            </a:r>
            <a:endParaRPr lang="en-US" dirty="0"/>
          </a:p>
          <a:p>
            <a:pPr lvl="1"/>
            <a:r>
              <a:rPr lang="en-US" dirty="0" smtClean="0"/>
              <a:t>Values from valid partitions should be processed correctly.</a:t>
            </a:r>
          </a:p>
          <a:p>
            <a:pPr lvl="1"/>
            <a:r>
              <a:rPr lang="en-US" dirty="0" smtClean="0"/>
              <a:t>Values from invalid partitions should trigger exceptions or error messages.</a:t>
            </a:r>
          </a:p>
          <a:p>
            <a:r>
              <a:rPr lang="en-US" dirty="0" smtClean="0"/>
              <a:t>Partitions eliminate the need to create test cases for all possible combinations, reducing them to a much smaller set.</a:t>
            </a:r>
          </a:p>
          <a:p>
            <a:r>
              <a:rPr lang="en-US" dirty="0" smtClean="0"/>
              <a:t>When selecting partitions:</a:t>
            </a:r>
          </a:p>
          <a:p>
            <a:pPr lvl="1"/>
            <a:r>
              <a:rPr lang="en-US" dirty="0" smtClean="0"/>
              <a:t>Correct selection will lead to effective and efficient testing.</a:t>
            </a:r>
          </a:p>
          <a:p>
            <a:pPr lvl="1"/>
            <a:r>
              <a:rPr lang="en-US" dirty="0" smtClean="0"/>
              <a:t>Incorrect selection will lead to missed or redundant test cases.</a:t>
            </a:r>
          </a:p>
          <a:p>
            <a:pPr lvl="1"/>
            <a:endParaRPr lang="en-US" dirty="0"/>
          </a:p>
        </p:txBody>
      </p:sp>
    </p:spTree>
    <p:extLst>
      <p:ext uri="{BB962C8B-B14F-4D97-AF65-F5344CB8AC3E}">
        <p14:creationId xmlns:p14="http://schemas.microsoft.com/office/powerpoint/2010/main" val="3615664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a:off x="9371168" y="3511478"/>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911532" y="3501051"/>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23409"/>
            <a:ext cx="10515600" cy="1325563"/>
          </a:xfrm>
        </p:spPr>
        <p:txBody>
          <a:bodyPr/>
          <a:lstStyle/>
          <a:p>
            <a:r>
              <a:rPr lang="en-US" dirty="0" smtClean="0"/>
              <a:t>Boundary checking</a:t>
            </a:r>
            <a:endParaRPr lang="en-US" dirty="0"/>
          </a:p>
        </p:txBody>
      </p:sp>
      <p:sp>
        <p:nvSpPr>
          <p:cNvPr id="3" name="Content Placeholder 2"/>
          <p:cNvSpPr>
            <a:spLocks noGrp="1"/>
          </p:cNvSpPr>
          <p:nvPr>
            <p:ph idx="1"/>
          </p:nvPr>
        </p:nvSpPr>
        <p:spPr>
          <a:xfrm>
            <a:off x="838200" y="1448972"/>
            <a:ext cx="10515600" cy="3244839"/>
          </a:xfrm>
        </p:spPr>
        <p:txBody>
          <a:bodyPr>
            <a:normAutofit/>
          </a:bodyPr>
          <a:lstStyle/>
          <a:p>
            <a:r>
              <a:rPr lang="en-US" dirty="0" smtClean="0"/>
              <a:t>Compliments partition checking.</a:t>
            </a:r>
          </a:p>
          <a:p>
            <a:r>
              <a:rPr lang="en-US" dirty="0" smtClean="0"/>
              <a:t>Checks values at range boundaries, since boundaries are often problematic.</a:t>
            </a:r>
          </a:p>
          <a:p>
            <a:pPr lvl="1"/>
            <a:r>
              <a:rPr lang="en-US" dirty="0" smtClean="0"/>
              <a:t>Going back to our </a:t>
            </a:r>
            <a:r>
              <a:rPr lang="en-US" dirty="0" err="1" smtClean="0">
                <a:latin typeface="Consolas" panose="020B0609020204030204" pitchFamily="49" charset="0"/>
                <a:cs typeface="Consolas" panose="020B0609020204030204" pitchFamily="49" charset="0"/>
              </a:rPr>
              <a:t>get_letter_grade</a:t>
            </a:r>
            <a:r>
              <a:rPr lang="en-US" dirty="0" smtClean="0">
                <a:cs typeface="Consolas" panose="020B0609020204030204" pitchFamily="49" charset="0"/>
              </a:rPr>
              <a:t> </a:t>
            </a:r>
            <a:r>
              <a:rPr lang="en-US" dirty="0" smtClean="0"/>
              <a:t>partitions as an example, where should we test boundaries?</a:t>
            </a:r>
          </a:p>
        </p:txBody>
      </p:sp>
      <p:cxnSp>
        <p:nvCxnSpPr>
          <p:cNvPr id="5" name="Straight Arrow Connector 4"/>
          <p:cNvCxnSpPr/>
          <p:nvPr/>
        </p:nvCxnSpPr>
        <p:spPr>
          <a:xfrm>
            <a:off x="1800663" y="4512074"/>
            <a:ext cx="8506786" cy="3"/>
          </a:xfrm>
          <a:prstGeom prst="straightConnector1">
            <a:avLst/>
          </a:prstGeom>
          <a:ln w="79375">
            <a:headEnd type="triangle"/>
            <a:tailEnd type="triangle"/>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4037503" y="3528161"/>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rot="5400000">
            <a:off x="5898389" y="1757785"/>
            <a:ext cx="289715" cy="671267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636845" y="5315364"/>
            <a:ext cx="717454" cy="369332"/>
          </a:xfrm>
          <a:prstGeom prst="rect">
            <a:avLst/>
          </a:prstGeom>
          <a:noFill/>
        </p:spPr>
        <p:txBody>
          <a:bodyPr wrap="square" rtlCol="0">
            <a:spAutoFit/>
          </a:bodyPr>
          <a:lstStyle/>
          <a:p>
            <a:pPr algn="ctr"/>
            <a:r>
              <a:rPr lang="en-US" dirty="0" smtClean="0"/>
              <a:t>Valid</a:t>
            </a:r>
            <a:endParaRPr lang="en-US" dirty="0"/>
          </a:p>
        </p:txBody>
      </p:sp>
      <p:sp>
        <p:nvSpPr>
          <p:cNvPr id="26" name="TextBox 25"/>
          <p:cNvSpPr txBox="1"/>
          <p:nvPr/>
        </p:nvSpPr>
        <p:spPr>
          <a:xfrm>
            <a:off x="1759241" y="5310196"/>
            <a:ext cx="842939" cy="369332"/>
          </a:xfrm>
          <a:prstGeom prst="rect">
            <a:avLst/>
          </a:prstGeom>
          <a:noFill/>
        </p:spPr>
        <p:txBody>
          <a:bodyPr wrap="square" rtlCol="0">
            <a:spAutoFit/>
          </a:bodyPr>
          <a:lstStyle/>
          <a:p>
            <a:pPr algn="ctr"/>
            <a:r>
              <a:rPr lang="en-US" dirty="0" smtClean="0"/>
              <a:t>Invalid</a:t>
            </a:r>
            <a:endParaRPr lang="en-US" dirty="0"/>
          </a:p>
        </p:txBody>
      </p:sp>
      <p:sp>
        <p:nvSpPr>
          <p:cNvPr id="27" name="TextBox 26"/>
          <p:cNvSpPr txBox="1"/>
          <p:nvPr/>
        </p:nvSpPr>
        <p:spPr>
          <a:xfrm>
            <a:off x="9464510" y="5316877"/>
            <a:ext cx="842939" cy="369332"/>
          </a:xfrm>
          <a:prstGeom prst="rect">
            <a:avLst/>
          </a:prstGeom>
          <a:noFill/>
        </p:spPr>
        <p:txBody>
          <a:bodyPr wrap="square" rtlCol="0">
            <a:spAutoFit/>
          </a:bodyPr>
          <a:lstStyle/>
          <a:p>
            <a:pPr algn="ctr"/>
            <a:r>
              <a:rPr lang="en-US" dirty="0" smtClean="0"/>
              <a:t>Invalid</a:t>
            </a:r>
            <a:endParaRPr lang="en-US" dirty="0"/>
          </a:p>
        </p:txBody>
      </p:sp>
      <p:sp>
        <p:nvSpPr>
          <p:cNvPr id="28" name="TextBox 27"/>
          <p:cNvSpPr txBox="1"/>
          <p:nvPr/>
        </p:nvSpPr>
        <p:spPr>
          <a:xfrm>
            <a:off x="8397922" y="4741704"/>
            <a:ext cx="534572" cy="369332"/>
          </a:xfrm>
          <a:prstGeom prst="rect">
            <a:avLst/>
          </a:prstGeom>
          <a:noFill/>
        </p:spPr>
        <p:txBody>
          <a:bodyPr wrap="square" rtlCol="0">
            <a:spAutoFit/>
          </a:bodyPr>
          <a:lstStyle/>
          <a:p>
            <a:pPr algn="ctr"/>
            <a:r>
              <a:rPr lang="en-US" dirty="0" smtClean="0"/>
              <a:t>A</a:t>
            </a:r>
            <a:endParaRPr lang="en-US" dirty="0"/>
          </a:p>
        </p:txBody>
      </p:sp>
      <p:sp>
        <p:nvSpPr>
          <p:cNvPr id="29" name="TextBox 28"/>
          <p:cNvSpPr txBox="1"/>
          <p:nvPr/>
        </p:nvSpPr>
        <p:spPr>
          <a:xfrm>
            <a:off x="7031891" y="4737997"/>
            <a:ext cx="534572" cy="369332"/>
          </a:xfrm>
          <a:prstGeom prst="rect">
            <a:avLst/>
          </a:prstGeom>
          <a:noFill/>
        </p:spPr>
        <p:txBody>
          <a:bodyPr wrap="square" rtlCol="0">
            <a:spAutoFit/>
          </a:bodyPr>
          <a:lstStyle/>
          <a:p>
            <a:pPr algn="ctr"/>
            <a:r>
              <a:rPr lang="en-US" dirty="0"/>
              <a:t>B</a:t>
            </a:r>
          </a:p>
        </p:txBody>
      </p:sp>
      <p:sp>
        <p:nvSpPr>
          <p:cNvPr id="30" name="TextBox 29"/>
          <p:cNvSpPr txBox="1"/>
          <p:nvPr/>
        </p:nvSpPr>
        <p:spPr>
          <a:xfrm>
            <a:off x="5666350" y="4744898"/>
            <a:ext cx="534572" cy="369332"/>
          </a:xfrm>
          <a:prstGeom prst="rect">
            <a:avLst/>
          </a:prstGeom>
          <a:noFill/>
        </p:spPr>
        <p:txBody>
          <a:bodyPr wrap="square" rtlCol="0">
            <a:spAutoFit/>
          </a:bodyPr>
          <a:lstStyle/>
          <a:p>
            <a:pPr algn="ctr"/>
            <a:r>
              <a:rPr lang="en-US" dirty="0" smtClean="0"/>
              <a:t>C</a:t>
            </a:r>
            <a:endParaRPr lang="en-US" dirty="0"/>
          </a:p>
        </p:txBody>
      </p:sp>
      <p:sp>
        <p:nvSpPr>
          <p:cNvPr id="31" name="TextBox 30"/>
          <p:cNvSpPr txBox="1"/>
          <p:nvPr/>
        </p:nvSpPr>
        <p:spPr>
          <a:xfrm>
            <a:off x="4468539" y="4744898"/>
            <a:ext cx="534572" cy="369332"/>
          </a:xfrm>
          <a:prstGeom prst="rect">
            <a:avLst/>
          </a:prstGeom>
          <a:noFill/>
        </p:spPr>
        <p:txBody>
          <a:bodyPr wrap="square" rtlCol="0">
            <a:spAutoFit/>
          </a:bodyPr>
          <a:lstStyle/>
          <a:p>
            <a:pPr algn="ctr"/>
            <a:r>
              <a:rPr lang="en-US" dirty="0" smtClean="0"/>
              <a:t>D</a:t>
            </a:r>
            <a:endParaRPr lang="en-US" dirty="0"/>
          </a:p>
        </p:txBody>
      </p:sp>
      <p:cxnSp>
        <p:nvCxnSpPr>
          <p:cNvPr id="33" name="Straight Connector 32"/>
          <p:cNvCxnSpPr/>
          <p:nvPr/>
        </p:nvCxnSpPr>
        <p:spPr>
          <a:xfrm>
            <a:off x="2680988" y="3573384"/>
            <a:ext cx="20425" cy="134230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044537" y="4744897"/>
            <a:ext cx="534572" cy="369332"/>
          </a:xfrm>
          <a:prstGeom prst="rect">
            <a:avLst/>
          </a:prstGeom>
          <a:noFill/>
        </p:spPr>
        <p:txBody>
          <a:bodyPr wrap="square" rtlCol="0">
            <a:spAutoFit/>
          </a:bodyPr>
          <a:lstStyle/>
          <a:p>
            <a:pPr algn="ctr"/>
            <a:r>
              <a:rPr lang="en-US" dirty="0" smtClean="0"/>
              <a:t>F</a:t>
            </a:r>
            <a:endParaRPr lang="en-US" dirty="0"/>
          </a:p>
        </p:txBody>
      </p:sp>
      <p:sp>
        <p:nvSpPr>
          <p:cNvPr id="35" name="TextBox 34"/>
          <p:cNvSpPr txBox="1"/>
          <p:nvPr/>
        </p:nvSpPr>
        <p:spPr>
          <a:xfrm>
            <a:off x="1983970" y="3874465"/>
            <a:ext cx="532972" cy="369332"/>
          </a:xfrm>
          <a:prstGeom prst="rect">
            <a:avLst/>
          </a:prstGeom>
          <a:noFill/>
        </p:spPr>
        <p:txBody>
          <a:bodyPr wrap="square" rtlCol="0">
            <a:spAutoFit/>
          </a:bodyPr>
          <a:lstStyle/>
          <a:p>
            <a:pPr algn="ctr"/>
            <a:r>
              <a:rPr lang="en-US" dirty="0" smtClean="0"/>
              <a:t>-1</a:t>
            </a:r>
            <a:endParaRPr lang="en-US" dirty="0"/>
          </a:p>
        </p:txBody>
      </p:sp>
      <p:sp>
        <p:nvSpPr>
          <p:cNvPr id="36" name="TextBox 35"/>
          <p:cNvSpPr txBox="1"/>
          <p:nvPr/>
        </p:nvSpPr>
        <p:spPr>
          <a:xfrm>
            <a:off x="2545484" y="3874465"/>
            <a:ext cx="299659" cy="369332"/>
          </a:xfrm>
          <a:prstGeom prst="rect">
            <a:avLst/>
          </a:prstGeom>
          <a:solidFill>
            <a:schemeClr val="bg1"/>
          </a:solidFill>
        </p:spPr>
        <p:txBody>
          <a:bodyPr wrap="square" rtlCol="0">
            <a:spAutoFit/>
          </a:bodyPr>
          <a:lstStyle/>
          <a:p>
            <a:pPr algn="ctr"/>
            <a:r>
              <a:rPr lang="en-US" dirty="0" smtClean="0"/>
              <a:t>0</a:t>
            </a:r>
            <a:endParaRPr lang="en-US" dirty="0"/>
          </a:p>
        </p:txBody>
      </p:sp>
      <p:sp>
        <p:nvSpPr>
          <p:cNvPr id="37" name="TextBox 36"/>
          <p:cNvSpPr txBox="1"/>
          <p:nvPr/>
        </p:nvSpPr>
        <p:spPr>
          <a:xfrm>
            <a:off x="2910831" y="3874465"/>
            <a:ext cx="492358" cy="369332"/>
          </a:xfrm>
          <a:prstGeom prst="rect">
            <a:avLst/>
          </a:prstGeom>
          <a:noFill/>
        </p:spPr>
        <p:txBody>
          <a:bodyPr wrap="square" rtlCol="0">
            <a:spAutoFit/>
          </a:bodyPr>
          <a:lstStyle/>
          <a:p>
            <a:pPr algn="ctr"/>
            <a:r>
              <a:rPr lang="en-US" dirty="0"/>
              <a:t>5</a:t>
            </a:r>
          </a:p>
        </p:txBody>
      </p:sp>
      <p:sp>
        <p:nvSpPr>
          <p:cNvPr id="38" name="TextBox 37"/>
          <p:cNvSpPr txBox="1"/>
          <p:nvPr/>
        </p:nvSpPr>
        <p:spPr>
          <a:xfrm>
            <a:off x="3766679" y="3874465"/>
            <a:ext cx="562220" cy="369332"/>
          </a:xfrm>
          <a:prstGeom prst="rect">
            <a:avLst/>
          </a:prstGeom>
          <a:solidFill>
            <a:schemeClr val="bg1"/>
          </a:solidFill>
        </p:spPr>
        <p:txBody>
          <a:bodyPr wrap="square" rtlCol="0">
            <a:spAutoFit/>
          </a:bodyPr>
          <a:lstStyle/>
          <a:p>
            <a:pPr algn="ctr"/>
            <a:r>
              <a:rPr lang="en-US" dirty="0" smtClean="0"/>
              <a:t>60</a:t>
            </a:r>
            <a:endParaRPr lang="en-US" dirty="0"/>
          </a:p>
        </p:txBody>
      </p:sp>
      <p:sp>
        <p:nvSpPr>
          <p:cNvPr id="41" name="TextBox 40"/>
          <p:cNvSpPr txBox="1"/>
          <p:nvPr/>
        </p:nvSpPr>
        <p:spPr>
          <a:xfrm>
            <a:off x="7661139" y="3874465"/>
            <a:ext cx="562220" cy="369332"/>
          </a:xfrm>
          <a:prstGeom prst="rect">
            <a:avLst/>
          </a:prstGeom>
          <a:solidFill>
            <a:schemeClr val="bg1"/>
          </a:solidFill>
        </p:spPr>
        <p:txBody>
          <a:bodyPr wrap="square" rtlCol="0">
            <a:spAutoFit/>
          </a:bodyPr>
          <a:lstStyle/>
          <a:p>
            <a:pPr algn="ctr"/>
            <a:r>
              <a:rPr lang="en-US" dirty="0"/>
              <a:t>9</a:t>
            </a:r>
            <a:r>
              <a:rPr lang="en-US" dirty="0" smtClean="0"/>
              <a:t>0</a:t>
            </a:r>
            <a:endParaRPr lang="en-US" dirty="0"/>
          </a:p>
        </p:txBody>
      </p:sp>
      <p:sp>
        <p:nvSpPr>
          <p:cNvPr id="42" name="TextBox 41"/>
          <p:cNvSpPr txBox="1"/>
          <p:nvPr/>
        </p:nvSpPr>
        <p:spPr>
          <a:xfrm>
            <a:off x="9087838" y="3874465"/>
            <a:ext cx="562220" cy="369332"/>
          </a:xfrm>
          <a:prstGeom prst="rect">
            <a:avLst/>
          </a:prstGeom>
          <a:solidFill>
            <a:schemeClr val="bg1"/>
          </a:solidFill>
        </p:spPr>
        <p:txBody>
          <a:bodyPr wrap="square" rtlCol="0">
            <a:spAutoFit/>
          </a:bodyPr>
          <a:lstStyle/>
          <a:p>
            <a:pPr algn="ctr"/>
            <a:r>
              <a:rPr lang="en-US" dirty="0" smtClean="0"/>
              <a:t>100</a:t>
            </a:r>
            <a:endParaRPr lang="en-US" dirty="0"/>
          </a:p>
        </p:txBody>
      </p:sp>
      <p:sp>
        <p:nvSpPr>
          <p:cNvPr id="43" name="TextBox 42"/>
          <p:cNvSpPr txBox="1"/>
          <p:nvPr/>
        </p:nvSpPr>
        <p:spPr>
          <a:xfrm>
            <a:off x="9745229" y="3874465"/>
            <a:ext cx="562220" cy="369332"/>
          </a:xfrm>
          <a:prstGeom prst="rect">
            <a:avLst/>
          </a:prstGeom>
          <a:solidFill>
            <a:schemeClr val="bg1"/>
          </a:solidFill>
        </p:spPr>
        <p:txBody>
          <a:bodyPr wrap="square" rtlCol="0">
            <a:spAutoFit/>
          </a:bodyPr>
          <a:lstStyle/>
          <a:p>
            <a:pPr algn="ctr"/>
            <a:r>
              <a:rPr lang="en-US" dirty="0" smtClean="0"/>
              <a:t>101</a:t>
            </a:r>
            <a:endParaRPr lang="en-US" dirty="0"/>
          </a:p>
        </p:txBody>
      </p:sp>
      <p:sp>
        <p:nvSpPr>
          <p:cNvPr id="44" name="TextBox 43"/>
          <p:cNvSpPr txBox="1"/>
          <p:nvPr/>
        </p:nvSpPr>
        <p:spPr>
          <a:xfrm>
            <a:off x="4484481" y="3874465"/>
            <a:ext cx="492358" cy="369332"/>
          </a:xfrm>
          <a:prstGeom prst="rect">
            <a:avLst/>
          </a:prstGeom>
          <a:noFill/>
        </p:spPr>
        <p:txBody>
          <a:bodyPr wrap="square" rtlCol="0">
            <a:spAutoFit/>
          </a:bodyPr>
          <a:lstStyle/>
          <a:p>
            <a:pPr algn="ctr"/>
            <a:r>
              <a:rPr lang="en-US" dirty="0" smtClean="0"/>
              <a:t>65</a:t>
            </a:r>
            <a:endParaRPr lang="en-US" dirty="0"/>
          </a:p>
        </p:txBody>
      </p:sp>
      <p:sp>
        <p:nvSpPr>
          <p:cNvPr id="45" name="TextBox 44"/>
          <p:cNvSpPr txBox="1"/>
          <p:nvPr/>
        </p:nvSpPr>
        <p:spPr>
          <a:xfrm>
            <a:off x="5749393" y="3874465"/>
            <a:ext cx="492358" cy="369332"/>
          </a:xfrm>
          <a:prstGeom prst="rect">
            <a:avLst/>
          </a:prstGeom>
          <a:noFill/>
        </p:spPr>
        <p:txBody>
          <a:bodyPr wrap="square" rtlCol="0">
            <a:spAutoFit/>
          </a:bodyPr>
          <a:lstStyle/>
          <a:p>
            <a:pPr algn="ctr"/>
            <a:r>
              <a:rPr lang="en-US" dirty="0" smtClean="0"/>
              <a:t>75</a:t>
            </a:r>
            <a:endParaRPr lang="en-US" dirty="0"/>
          </a:p>
        </p:txBody>
      </p:sp>
      <p:sp>
        <p:nvSpPr>
          <p:cNvPr id="46" name="TextBox 45"/>
          <p:cNvSpPr txBox="1"/>
          <p:nvPr/>
        </p:nvSpPr>
        <p:spPr>
          <a:xfrm>
            <a:off x="7017652" y="3874465"/>
            <a:ext cx="492358" cy="369332"/>
          </a:xfrm>
          <a:prstGeom prst="rect">
            <a:avLst/>
          </a:prstGeom>
          <a:noFill/>
        </p:spPr>
        <p:txBody>
          <a:bodyPr wrap="square" rtlCol="0">
            <a:spAutoFit/>
          </a:bodyPr>
          <a:lstStyle/>
          <a:p>
            <a:pPr algn="ctr"/>
            <a:r>
              <a:rPr lang="en-US" dirty="0" smtClean="0"/>
              <a:t>85</a:t>
            </a:r>
            <a:endParaRPr lang="en-US" dirty="0"/>
          </a:p>
        </p:txBody>
      </p:sp>
      <p:sp>
        <p:nvSpPr>
          <p:cNvPr id="47" name="TextBox 46"/>
          <p:cNvSpPr txBox="1"/>
          <p:nvPr/>
        </p:nvSpPr>
        <p:spPr>
          <a:xfrm>
            <a:off x="8425132" y="3874465"/>
            <a:ext cx="492358" cy="369332"/>
          </a:xfrm>
          <a:prstGeom prst="rect">
            <a:avLst/>
          </a:prstGeom>
          <a:noFill/>
        </p:spPr>
        <p:txBody>
          <a:bodyPr wrap="square" rtlCol="0">
            <a:spAutoFit/>
          </a:bodyPr>
          <a:lstStyle/>
          <a:p>
            <a:pPr algn="ctr"/>
            <a:r>
              <a:rPr lang="en-US" dirty="0" smtClean="0"/>
              <a:t>95</a:t>
            </a:r>
            <a:endParaRPr lang="en-US" dirty="0"/>
          </a:p>
        </p:txBody>
      </p:sp>
      <p:cxnSp>
        <p:nvCxnSpPr>
          <p:cNvPr id="55" name="Straight Connector 54"/>
          <p:cNvCxnSpPr/>
          <p:nvPr/>
        </p:nvCxnSpPr>
        <p:spPr>
          <a:xfrm>
            <a:off x="5342086" y="3524511"/>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620220" y="3511478"/>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88708" y="3874465"/>
            <a:ext cx="562220" cy="369332"/>
          </a:xfrm>
          <a:prstGeom prst="rect">
            <a:avLst/>
          </a:prstGeom>
          <a:solidFill>
            <a:schemeClr val="bg1"/>
          </a:solidFill>
        </p:spPr>
        <p:txBody>
          <a:bodyPr wrap="square" rtlCol="0">
            <a:spAutoFit/>
          </a:bodyPr>
          <a:lstStyle/>
          <a:p>
            <a:pPr algn="ctr"/>
            <a:r>
              <a:rPr lang="en-US" dirty="0"/>
              <a:t>7</a:t>
            </a:r>
            <a:r>
              <a:rPr lang="en-US" dirty="0" smtClean="0"/>
              <a:t>0</a:t>
            </a:r>
            <a:endParaRPr lang="en-US" dirty="0"/>
          </a:p>
        </p:txBody>
      </p:sp>
      <p:sp>
        <p:nvSpPr>
          <p:cNvPr id="40" name="TextBox 39"/>
          <p:cNvSpPr txBox="1"/>
          <p:nvPr/>
        </p:nvSpPr>
        <p:spPr>
          <a:xfrm>
            <a:off x="6352634" y="3874465"/>
            <a:ext cx="562220" cy="369332"/>
          </a:xfrm>
          <a:prstGeom prst="rect">
            <a:avLst/>
          </a:prstGeom>
          <a:solidFill>
            <a:schemeClr val="bg1"/>
          </a:solidFill>
        </p:spPr>
        <p:txBody>
          <a:bodyPr wrap="square" rtlCol="0">
            <a:spAutoFit/>
          </a:bodyPr>
          <a:lstStyle/>
          <a:p>
            <a:pPr algn="ctr"/>
            <a:r>
              <a:rPr lang="en-US" dirty="0"/>
              <a:t>8</a:t>
            </a:r>
            <a:r>
              <a:rPr lang="en-US" dirty="0" smtClean="0"/>
              <a:t>0</a:t>
            </a:r>
            <a:endParaRPr lang="en-US" dirty="0"/>
          </a:p>
        </p:txBody>
      </p:sp>
      <p:sp>
        <p:nvSpPr>
          <p:cNvPr id="59" name="Content Placeholder 2"/>
          <p:cNvSpPr txBox="1">
            <a:spLocks/>
          </p:cNvSpPr>
          <p:nvPr/>
        </p:nvSpPr>
        <p:spPr>
          <a:xfrm>
            <a:off x="990600" y="5777658"/>
            <a:ext cx="10515600" cy="92507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Practically speaking, we can check -1, 0, 100, 101 to hit valid and invalid values, but ...</a:t>
            </a:r>
          </a:p>
          <a:p>
            <a:r>
              <a:rPr lang="en-US" dirty="0" smtClean="0"/>
              <a:t>... the decision to prioritize 4 to 13+ test cases depends on code complexity, confidence in software development processes, and the critical nature of the system.</a:t>
            </a:r>
          </a:p>
        </p:txBody>
      </p:sp>
      <p:sp>
        <p:nvSpPr>
          <p:cNvPr id="4" name="Rectangle 3"/>
          <p:cNvSpPr/>
          <p:nvPr/>
        </p:nvSpPr>
        <p:spPr>
          <a:xfrm>
            <a:off x="11207412" y="6518069"/>
            <a:ext cx="966227" cy="369332"/>
          </a:xfrm>
          <a:prstGeom prst="rect">
            <a:avLst/>
          </a:prstGeom>
        </p:spPr>
        <p:txBody>
          <a:bodyPr wrap="none">
            <a:spAutoFit/>
          </a:bodyPr>
          <a:lstStyle/>
          <a:p>
            <a:r>
              <a:rPr lang="en-US" dirty="0">
                <a:hlinkClick r:id="rId2" action="ppaction://hlinksldjump"/>
              </a:rPr>
              <a:t>&lt;&lt; BACK</a:t>
            </a:r>
            <a:endParaRPr lang="en-US" dirty="0"/>
          </a:p>
        </p:txBody>
      </p:sp>
    </p:spTree>
    <p:extLst>
      <p:ext uri="{BB962C8B-B14F-4D97-AF65-F5344CB8AC3E}">
        <p14:creationId xmlns:p14="http://schemas.microsoft.com/office/powerpoint/2010/main" val="4086307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7805256" cy="1325563"/>
          </a:xfrm>
        </p:spPr>
        <p:txBody>
          <a:bodyPr/>
          <a:lstStyle/>
          <a:p>
            <a:r>
              <a:rPr lang="en-US" dirty="0" smtClean="0"/>
              <a:t>Background …</a:t>
            </a:r>
            <a:endParaRPr lang="en-US" dirty="0"/>
          </a:p>
        </p:txBody>
      </p:sp>
      <p:sp>
        <p:nvSpPr>
          <p:cNvPr id="17" name="TextBox 16"/>
          <p:cNvSpPr txBox="1"/>
          <p:nvPr/>
        </p:nvSpPr>
        <p:spPr>
          <a:xfrm>
            <a:off x="469500" y="1256831"/>
            <a:ext cx="4357333" cy="523220"/>
          </a:xfrm>
          <a:prstGeom prst="rect">
            <a:avLst/>
          </a:prstGeom>
          <a:noFill/>
        </p:spPr>
        <p:txBody>
          <a:bodyPr wrap="square" rtlCol="0">
            <a:spAutoFit/>
          </a:bodyPr>
          <a:lstStyle/>
          <a:p>
            <a:r>
              <a:rPr lang="en-US" sz="2800" u="sng" dirty="0" smtClean="0"/>
              <a:t>What’s </a:t>
            </a:r>
            <a:r>
              <a:rPr lang="en-US" sz="2800" u="sng" dirty="0" smtClean="0"/>
              <a:t>test </a:t>
            </a:r>
            <a:r>
              <a:rPr lang="en-US" sz="2800" u="sng" dirty="0" smtClean="0"/>
              <a:t>coverage?</a:t>
            </a:r>
            <a:endParaRPr lang="en-US" sz="2800" u="sng" dirty="0"/>
          </a:p>
        </p:txBody>
      </p:sp>
      <p:sp>
        <p:nvSpPr>
          <p:cNvPr id="14" name="Content Placeholder 2"/>
          <p:cNvSpPr>
            <a:spLocks noGrp="1"/>
          </p:cNvSpPr>
          <p:nvPr>
            <p:ph idx="1"/>
          </p:nvPr>
        </p:nvSpPr>
        <p:spPr>
          <a:xfrm>
            <a:off x="469501" y="1780051"/>
            <a:ext cx="11510690" cy="4853224"/>
          </a:xfrm>
        </p:spPr>
        <p:txBody>
          <a:bodyPr>
            <a:normAutofit fontScale="92500" lnSpcReduction="10000"/>
          </a:bodyPr>
          <a:lstStyle/>
          <a:p>
            <a:pPr marL="342833" indent="-342833">
              <a:spcBef>
                <a:spcPct val="20000"/>
              </a:spcBef>
              <a:buFont typeface="Wingdings" pitchFamily="2" charset="2"/>
              <a:buChar char="ü"/>
            </a:pPr>
            <a:r>
              <a:rPr lang="en-US" dirty="0" smtClean="0"/>
              <a:t>Test </a:t>
            </a:r>
            <a:r>
              <a:rPr lang="en-US" dirty="0"/>
              <a:t>coverage is the percentage of code branches in each subroutine that have been tested. </a:t>
            </a:r>
          </a:p>
          <a:p>
            <a:pPr marL="800010" lvl="1" indent="-342900">
              <a:spcBef>
                <a:spcPct val="20000"/>
              </a:spcBef>
            </a:pPr>
            <a:r>
              <a:rPr lang="en-US" dirty="0"/>
              <a:t>Coverage information is highly valuable to </a:t>
            </a:r>
            <a:r>
              <a:rPr lang="en-US" dirty="0" smtClean="0"/>
              <a:t>an approval authority </a:t>
            </a:r>
            <a:r>
              <a:rPr lang="en-US" dirty="0"/>
              <a:t>who needs to know if all the parts of the code that will be </a:t>
            </a:r>
            <a:r>
              <a:rPr lang="en-US" dirty="0" smtClean="0"/>
              <a:t>approved have </a:t>
            </a:r>
            <a:r>
              <a:rPr lang="en-US" dirty="0"/>
              <a:t>been exercised.</a:t>
            </a:r>
          </a:p>
          <a:p>
            <a:pPr marL="800010" lvl="1" indent="-342900">
              <a:spcBef>
                <a:spcPct val="20000"/>
              </a:spcBef>
            </a:pPr>
            <a:r>
              <a:rPr lang="en-US" dirty="0" smtClean="0"/>
              <a:t>100% </a:t>
            </a:r>
            <a:r>
              <a:rPr lang="en-US" dirty="0" smtClean="0"/>
              <a:t>test </a:t>
            </a:r>
            <a:r>
              <a:rPr lang="en-US" dirty="0" smtClean="0"/>
              <a:t>coverage is ideal but often unachievable due to resource limitations. </a:t>
            </a:r>
          </a:p>
          <a:p>
            <a:pPr marL="800010" lvl="1" indent="-342900">
              <a:spcBef>
                <a:spcPct val="20000"/>
              </a:spcBef>
            </a:pPr>
            <a:r>
              <a:rPr lang="en-US" dirty="0" smtClean="0"/>
              <a:t>Capability team needs to decide what percentage of coverage they will reasonably achieve.</a:t>
            </a:r>
            <a:endParaRPr lang="en-US" dirty="0"/>
          </a:p>
          <a:p>
            <a:pPr marL="342833" indent="-342833">
              <a:spcBef>
                <a:spcPct val="20000"/>
              </a:spcBef>
              <a:buFont typeface="Wingdings" pitchFamily="2" charset="2"/>
              <a:buChar char="ü"/>
            </a:pPr>
            <a:r>
              <a:rPr lang="en-US" dirty="0" smtClean="0"/>
              <a:t>A </a:t>
            </a:r>
            <a:r>
              <a:rPr lang="en-US" dirty="0"/>
              <a:t>knowledgeable human in the loop is needed to fully interpret </a:t>
            </a:r>
            <a:r>
              <a:rPr lang="en-US" dirty="0" smtClean="0"/>
              <a:t>test </a:t>
            </a:r>
            <a:r>
              <a:rPr lang="en-US" dirty="0"/>
              <a:t>coverage. </a:t>
            </a:r>
          </a:p>
          <a:p>
            <a:pPr marL="799943" lvl="1" indent="-342833">
              <a:spcBef>
                <a:spcPct val="20000"/>
              </a:spcBef>
            </a:pPr>
            <a:r>
              <a:rPr lang="en-US" dirty="0" smtClean="0"/>
              <a:t>As one example, </a:t>
            </a:r>
            <a:r>
              <a:rPr lang="en-US" dirty="0"/>
              <a:t>a model may have one code path to read a file and have a test that calls that code. In this case, </a:t>
            </a:r>
            <a:r>
              <a:rPr lang="en-US" dirty="0" smtClean="0"/>
              <a:t>a test tool would </a:t>
            </a:r>
            <a:r>
              <a:rPr lang="en-US" dirty="0"/>
              <a:t>report 100% code coverage.</a:t>
            </a:r>
          </a:p>
          <a:p>
            <a:pPr marL="799943" lvl="1" indent="-342833">
              <a:spcBef>
                <a:spcPct val="20000"/>
              </a:spcBef>
            </a:pPr>
            <a:r>
              <a:rPr lang="en-US" dirty="0"/>
              <a:t>However, if the file could not be opened, the model is missing code that would handle the error. Adding one new path for error handling will improve this code, but without a new test written for this case, the improved code will show only 50% code coverage. </a:t>
            </a:r>
          </a:p>
          <a:p>
            <a:pPr marL="799943" lvl="1" indent="-342833">
              <a:spcBef>
                <a:spcPct val="20000"/>
              </a:spcBef>
            </a:pPr>
            <a:r>
              <a:rPr lang="en-US" dirty="0"/>
              <a:t>In the above example, the revised 50% code coverage is better than the original 100% coverage because </a:t>
            </a:r>
            <a:r>
              <a:rPr lang="en-US" dirty="0" smtClean="0"/>
              <a:t>the model is doing a better job at error handling.</a:t>
            </a:r>
            <a:endParaRPr lang="en-US" dirty="0"/>
          </a:p>
          <a:p>
            <a:pPr marL="457200" lvl="1" indent="0">
              <a:buNone/>
            </a:pPr>
            <a:endParaRPr lang="en-US" dirty="0"/>
          </a:p>
        </p:txBody>
      </p:sp>
    </p:spTree>
    <p:extLst>
      <p:ext uri="{BB962C8B-B14F-4D97-AF65-F5344CB8AC3E}">
        <p14:creationId xmlns:p14="http://schemas.microsoft.com/office/powerpoint/2010/main" val="2853291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7805256" cy="1325563"/>
          </a:xfrm>
        </p:spPr>
        <p:txBody>
          <a:bodyPr/>
          <a:lstStyle/>
          <a:p>
            <a:r>
              <a:rPr lang="en-US" dirty="0" smtClean="0"/>
              <a:t>Background …</a:t>
            </a:r>
            <a:endParaRPr lang="en-US" dirty="0"/>
          </a:p>
        </p:txBody>
      </p:sp>
      <p:sp>
        <p:nvSpPr>
          <p:cNvPr id="17" name="TextBox 16"/>
          <p:cNvSpPr txBox="1"/>
          <p:nvPr/>
        </p:nvSpPr>
        <p:spPr>
          <a:xfrm>
            <a:off x="469500" y="1256831"/>
            <a:ext cx="5757129" cy="523220"/>
          </a:xfrm>
          <a:prstGeom prst="rect">
            <a:avLst/>
          </a:prstGeom>
          <a:noFill/>
        </p:spPr>
        <p:txBody>
          <a:bodyPr wrap="square" rtlCol="0">
            <a:spAutoFit/>
          </a:bodyPr>
          <a:lstStyle/>
          <a:p>
            <a:r>
              <a:rPr lang="en-US" sz="2800" u="sng" dirty="0" smtClean="0"/>
              <a:t>Consistent and correct error handling</a:t>
            </a:r>
            <a:endParaRPr lang="en-US" sz="2800" u="sng" dirty="0"/>
          </a:p>
        </p:txBody>
      </p:sp>
      <p:sp>
        <p:nvSpPr>
          <p:cNvPr id="14" name="Content Placeholder 2"/>
          <p:cNvSpPr>
            <a:spLocks noGrp="1"/>
          </p:cNvSpPr>
          <p:nvPr>
            <p:ph idx="1"/>
          </p:nvPr>
        </p:nvSpPr>
        <p:spPr>
          <a:xfrm>
            <a:off x="469501" y="1780051"/>
            <a:ext cx="11510690" cy="4853224"/>
          </a:xfrm>
        </p:spPr>
        <p:txBody>
          <a:bodyPr>
            <a:normAutofit fontScale="92500" lnSpcReduction="20000"/>
          </a:bodyPr>
          <a:lstStyle/>
          <a:p>
            <a:pPr marL="342833" indent="-342833">
              <a:spcBef>
                <a:spcPct val="20000"/>
              </a:spcBef>
              <a:buFont typeface="Wingdings" pitchFamily="2" charset="2"/>
              <a:buChar char="ü"/>
            </a:pPr>
            <a:r>
              <a:rPr lang="en-US" dirty="0"/>
              <a:t>Both the </a:t>
            </a:r>
            <a:r>
              <a:rPr lang="en-US" dirty="0" smtClean="0"/>
              <a:t>capability team and the JEL team must </a:t>
            </a:r>
            <a:r>
              <a:rPr lang="en-US" dirty="0"/>
              <a:t>know a model’s error handling approach and evaluate whether it’s being followed in order to properly judge a code coverage metric.</a:t>
            </a:r>
          </a:p>
          <a:p>
            <a:pPr marL="342833" indent="-342833">
              <a:spcBef>
                <a:spcPct val="20000"/>
              </a:spcBef>
              <a:buFont typeface="Wingdings" pitchFamily="2" charset="2"/>
              <a:buChar char="ü"/>
            </a:pPr>
            <a:r>
              <a:rPr lang="en-US" dirty="0"/>
              <a:t>For instance, if the model encounters a problem during its execution, does it:</a:t>
            </a:r>
          </a:p>
          <a:p>
            <a:pPr marL="800033" lvl="1" indent="-342833">
              <a:spcBef>
                <a:spcPct val="20000"/>
              </a:spcBef>
              <a:buFont typeface="Wingdings" pitchFamily="2" charset="2"/>
              <a:buChar char="ü"/>
            </a:pPr>
            <a:r>
              <a:rPr lang="en-US" dirty="0"/>
              <a:t>Issue a warning?</a:t>
            </a:r>
          </a:p>
          <a:p>
            <a:pPr marL="800033" lvl="1" indent="-342833">
              <a:spcBef>
                <a:spcPct val="20000"/>
              </a:spcBef>
              <a:buFont typeface="Wingdings" pitchFamily="2" charset="2"/>
              <a:buChar char="ü"/>
            </a:pPr>
            <a:r>
              <a:rPr lang="en-US" dirty="0"/>
              <a:t>Fail immediately?</a:t>
            </a:r>
          </a:p>
          <a:p>
            <a:pPr marL="800033" lvl="1" indent="-342833">
              <a:spcBef>
                <a:spcPct val="20000"/>
              </a:spcBef>
              <a:buFont typeface="Wingdings" pitchFamily="2" charset="2"/>
              <a:buChar char="ü"/>
            </a:pPr>
            <a:r>
              <a:rPr lang="en-US" dirty="0"/>
              <a:t>Rollback to a previous point?</a:t>
            </a:r>
          </a:p>
          <a:p>
            <a:pPr marL="800033" lvl="1" indent="-342833">
              <a:spcBef>
                <a:spcPct val="20000"/>
              </a:spcBef>
              <a:buFont typeface="Wingdings" pitchFamily="2" charset="2"/>
              <a:buChar char="ü"/>
            </a:pPr>
            <a:r>
              <a:rPr lang="en-US" dirty="0"/>
              <a:t>Supply reasonable fallback data?</a:t>
            </a:r>
          </a:p>
          <a:p>
            <a:pPr marL="800033" lvl="1" indent="-342833">
              <a:spcBef>
                <a:spcPct val="20000"/>
              </a:spcBef>
              <a:buFont typeface="Wingdings" pitchFamily="2" charset="2"/>
              <a:buChar char="ü"/>
            </a:pPr>
            <a:r>
              <a:rPr lang="en-US" dirty="0"/>
              <a:t>Ask the user for additional input?</a:t>
            </a:r>
          </a:p>
          <a:p>
            <a:pPr marL="800033" lvl="1" indent="-342833">
              <a:spcBef>
                <a:spcPct val="20000"/>
              </a:spcBef>
              <a:buFont typeface="Wingdings" pitchFamily="2" charset="2"/>
              <a:buChar char="ü"/>
            </a:pPr>
            <a:r>
              <a:rPr lang="en-US" dirty="0"/>
              <a:t>Choose an alternative execution path?</a:t>
            </a:r>
          </a:p>
          <a:p>
            <a:pPr marL="342833" indent="-342833">
              <a:spcBef>
                <a:spcPct val="20000"/>
              </a:spcBef>
              <a:buFont typeface="Wingdings" pitchFamily="2" charset="2"/>
              <a:buChar char="ü"/>
            </a:pPr>
            <a:endParaRPr lang="en-US" dirty="0"/>
          </a:p>
          <a:p>
            <a:pPr marL="342833" indent="-342833">
              <a:spcBef>
                <a:spcPct val="20000"/>
              </a:spcBef>
              <a:buFont typeface="Wingdings" pitchFamily="2" charset="2"/>
              <a:buChar char="ü"/>
            </a:pPr>
            <a:r>
              <a:rPr lang="en-US" dirty="0"/>
              <a:t>The </a:t>
            </a:r>
            <a:r>
              <a:rPr lang="en-US" dirty="0" smtClean="0"/>
              <a:t>Capability Team must define and document the </a:t>
            </a:r>
            <a:r>
              <a:rPr lang="en-US" dirty="0"/>
              <a:t>error handling </a:t>
            </a:r>
            <a:r>
              <a:rPr lang="en-US" dirty="0" smtClean="0"/>
              <a:t>approach.</a:t>
            </a:r>
          </a:p>
          <a:p>
            <a:pPr marL="342833" indent="-342833">
              <a:spcBef>
                <a:spcPct val="20000"/>
              </a:spcBef>
              <a:buFont typeface="Wingdings" pitchFamily="2" charset="2"/>
              <a:buChar char="ü"/>
            </a:pPr>
            <a:r>
              <a:rPr lang="en-US" dirty="0" smtClean="0"/>
              <a:t>The developers must code and test the approach.</a:t>
            </a:r>
            <a:endParaRPr lang="en-US" dirty="0"/>
          </a:p>
          <a:p>
            <a:pPr marL="342833" indent="-342833">
              <a:spcBef>
                <a:spcPct val="20000"/>
              </a:spcBef>
              <a:buFont typeface="Wingdings" pitchFamily="2" charset="2"/>
              <a:buChar char="ü"/>
            </a:pPr>
            <a:r>
              <a:rPr lang="en-US" dirty="0"/>
              <a:t>The </a:t>
            </a:r>
            <a:r>
              <a:rPr lang="en-US" dirty="0" smtClean="0"/>
              <a:t>Capability Team will review test reports to see that the </a:t>
            </a:r>
            <a:r>
              <a:rPr lang="en-US" dirty="0"/>
              <a:t>error handling approach is consistent and correct</a:t>
            </a:r>
            <a:r>
              <a:rPr lang="en-US" dirty="0" smtClean="0"/>
              <a:t>.</a:t>
            </a:r>
            <a:endParaRPr lang="en-US" dirty="0"/>
          </a:p>
        </p:txBody>
      </p:sp>
    </p:spTree>
    <p:extLst>
      <p:ext uri="{BB962C8B-B14F-4D97-AF65-F5344CB8AC3E}">
        <p14:creationId xmlns:p14="http://schemas.microsoft.com/office/powerpoint/2010/main" val="293148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unit test coverage</a:t>
            </a:r>
            <a:endParaRPr lang="en-US" dirty="0"/>
          </a:p>
        </p:txBody>
      </p:sp>
      <p:sp>
        <p:nvSpPr>
          <p:cNvPr id="3" name="Content Placeholder 2"/>
          <p:cNvSpPr>
            <a:spLocks noGrp="1"/>
          </p:cNvSpPr>
          <p:nvPr>
            <p:ph idx="1"/>
          </p:nvPr>
        </p:nvSpPr>
        <p:spPr>
          <a:xfrm>
            <a:off x="402100" y="1477108"/>
            <a:ext cx="10515600" cy="4713923"/>
          </a:xfrm>
        </p:spPr>
        <p:txBody>
          <a:bodyPr>
            <a:normAutofit/>
          </a:bodyPr>
          <a:lstStyle/>
          <a:p>
            <a:pPr marL="457200" lvl="1" indent="0">
              <a:buNone/>
            </a:pPr>
            <a:r>
              <a:rPr lang="en-US" dirty="0" smtClean="0"/>
              <a:t>Consider the following code snippet:</a:t>
            </a:r>
          </a:p>
          <a:p>
            <a:pPr marL="914400" lvl="2" indent="0">
              <a:buNone/>
            </a:pPr>
            <a:r>
              <a:rPr lang="en-US" dirty="0" smtClean="0">
                <a:latin typeface="Consolas" panose="020B0609020204030204" pitchFamily="49" charset="0"/>
                <a:cs typeface="Consolas" panose="020B0609020204030204" pitchFamily="49" charset="0"/>
              </a:rPr>
              <a:t>1: if (a &gt; b) </a:t>
            </a:r>
            <a:r>
              <a:rPr lang="en-US" dirty="0">
                <a:latin typeface="Consolas" panose="020B0609020204030204" pitchFamily="49" charset="0"/>
                <a:cs typeface="Consolas" panose="020B0609020204030204" pitchFamily="49" charset="0"/>
              </a:rPr>
              <a:t>or </a:t>
            </a:r>
            <a:r>
              <a:rPr lang="en-US" dirty="0" smtClean="0">
                <a:latin typeface="Consolas" panose="020B0609020204030204" pitchFamily="49" charset="0"/>
                <a:cs typeface="Consolas" panose="020B0609020204030204" pitchFamily="49" charset="0"/>
              </a:rPr>
              <a:t>(c &gt; d):</a:t>
            </a:r>
            <a:endParaRPr lang="en-US" dirty="0">
              <a:latin typeface="Consolas" panose="020B0609020204030204" pitchFamily="49" charset="0"/>
              <a:cs typeface="Consolas" panose="020B0609020204030204" pitchFamily="49" charset="0"/>
            </a:endParaRPr>
          </a:p>
          <a:p>
            <a:pPr marL="914400" lvl="2" indent="0">
              <a:buNone/>
            </a:pPr>
            <a:r>
              <a:rPr lang="en-US" dirty="0" smtClean="0">
                <a:latin typeface="Consolas" panose="020B0609020204030204" pitchFamily="49" charset="0"/>
                <a:cs typeface="Consolas" panose="020B0609020204030204" pitchFamily="49" charset="0"/>
              </a:rPr>
              <a:t>2:     x = x + 1</a:t>
            </a:r>
            <a:endParaRPr lang="en-US" dirty="0">
              <a:latin typeface="Consolas" panose="020B0609020204030204" pitchFamily="49" charset="0"/>
              <a:cs typeface="Consolas" panose="020B0609020204030204" pitchFamily="49" charset="0"/>
            </a:endParaRPr>
          </a:p>
          <a:p>
            <a:pPr lvl="1"/>
            <a:endParaRPr lang="en-US" sz="2000" dirty="0" smtClean="0"/>
          </a:p>
          <a:p>
            <a:pPr lvl="1"/>
            <a:r>
              <a:rPr lang="en-US" sz="2000" dirty="0" smtClean="0"/>
              <a:t>Every statement (100% </a:t>
            </a:r>
            <a:r>
              <a:rPr lang="en-US" sz="2000" i="1" dirty="0" smtClean="0"/>
              <a:t>statement</a:t>
            </a:r>
            <a:r>
              <a:rPr lang="en-US" sz="2000" dirty="0" smtClean="0"/>
              <a:t> coverage) can </a:t>
            </a:r>
            <a:r>
              <a:rPr lang="en-US" sz="2000" dirty="0"/>
              <a:t>be exercised with </a:t>
            </a:r>
            <a:r>
              <a:rPr lang="en-US" sz="2000" b="1" dirty="0" smtClean="0"/>
              <a:t>one </a:t>
            </a:r>
            <a:r>
              <a:rPr lang="en-US" sz="2000" dirty="0" smtClean="0"/>
              <a:t>test case.</a:t>
            </a:r>
          </a:p>
          <a:p>
            <a:pPr lvl="2"/>
            <a:r>
              <a:rPr lang="en-US" dirty="0" smtClean="0"/>
              <a:t>a = 1 and b = 0.</a:t>
            </a:r>
            <a:endParaRPr lang="en-US" dirty="0"/>
          </a:p>
          <a:p>
            <a:pPr lvl="1"/>
            <a:r>
              <a:rPr lang="en-US" sz="2000" dirty="0"/>
              <a:t>Every </a:t>
            </a:r>
            <a:r>
              <a:rPr lang="en-US" sz="2000" dirty="0" smtClean="0"/>
              <a:t>decision (100</a:t>
            </a:r>
            <a:r>
              <a:rPr lang="en-US" sz="2000" dirty="0"/>
              <a:t>% </a:t>
            </a:r>
            <a:r>
              <a:rPr lang="en-US" sz="2000" i="1" dirty="0" smtClean="0"/>
              <a:t>decision </a:t>
            </a:r>
            <a:r>
              <a:rPr lang="en-US" sz="2000" dirty="0" smtClean="0"/>
              <a:t>coverage) </a:t>
            </a:r>
            <a:r>
              <a:rPr lang="en-US" sz="2000" dirty="0"/>
              <a:t>can be exercised with </a:t>
            </a:r>
            <a:r>
              <a:rPr lang="en-US" sz="2000" b="1" dirty="0"/>
              <a:t>two </a:t>
            </a:r>
            <a:r>
              <a:rPr lang="en-US" sz="2000" dirty="0" smtClean="0"/>
              <a:t>test cases.</a:t>
            </a:r>
          </a:p>
          <a:p>
            <a:pPr lvl="2"/>
            <a:r>
              <a:rPr lang="en-US" dirty="0" smtClean="0"/>
              <a:t>(a=1 and b=0) or (c=3 and d=2). </a:t>
            </a:r>
            <a:r>
              <a:rPr lang="en-US" b="1" dirty="0" smtClean="0"/>
              <a:t>True</a:t>
            </a:r>
            <a:endParaRPr lang="en-US" dirty="0" smtClean="0"/>
          </a:p>
          <a:p>
            <a:pPr lvl="2"/>
            <a:r>
              <a:rPr lang="en-US" sz="2000" dirty="0" smtClean="0"/>
              <a:t>(a=0 and b=1) or (c=5 and d=5). </a:t>
            </a:r>
            <a:r>
              <a:rPr lang="en-US" sz="2000" b="1" dirty="0" smtClean="0"/>
              <a:t>False</a:t>
            </a:r>
            <a:endParaRPr lang="en-US" sz="2000" b="1" dirty="0"/>
          </a:p>
          <a:p>
            <a:pPr lvl="1"/>
            <a:r>
              <a:rPr lang="en-US" sz="2000" dirty="0" smtClean="0"/>
              <a:t>Every </a:t>
            </a:r>
            <a:r>
              <a:rPr lang="en-US" sz="2000" dirty="0"/>
              <a:t>condition (100% </a:t>
            </a:r>
            <a:r>
              <a:rPr lang="en-US" sz="2000" i="1" dirty="0"/>
              <a:t>condition </a:t>
            </a:r>
            <a:r>
              <a:rPr lang="en-US" sz="2000" dirty="0"/>
              <a:t>coverage) can be exercised with </a:t>
            </a:r>
            <a:r>
              <a:rPr lang="en-US" sz="2000" b="1" dirty="0"/>
              <a:t>four</a:t>
            </a:r>
            <a:r>
              <a:rPr lang="en-US" sz="2000" dirty="0"/>
              <a:t> </a:t>
            </a:r>
            <a:r>
              <a:rPr lang="en-US" sz="2000" dirty="0" smtClean="0"/>
              <a:t>test cases.</a:t>
            </a:r>
            <a:endParaRPr lang="en-US" sz="2000" dirty="0"/>
          </a:p>
          <a:p>
            <a:pPr marL="457200" lvl="1" indent="0">
              <a:buNone/>
            </a:pPr>
            <a:endParaRPr lang="en-US" sz="1400" dirty="0" smtClean="0">
              <a:latin typeface="Consolas" panose="020B0609020204030204" pitchFamily="49" charset="0"/>
              <a:cs typeface="Consolas" panose="020B0609020204030204" pitchFamily="49" charset="0"/>
            </a:endParaRPr>
          </a:p>
          <a:p>
            <a:pPr marL="457200" lvl="1" indent="0">
              <a:buNone/>
            </a:pPr>
            <a:endParaRPr lang="en-US" sz="1400"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10270898"/>
              </p:ext>
            </p:extLst>
          </p:nvPr>
        </p:nvGraphicFramePr>
        <p:xfrm>
          <a:off x="2046068" y="4993249"/>
          <a:ext cx="3862363" cy="1724074"/>
        </p:xfrm>
        <a:graphic>
          <a:graphicData uri="http://schemas.openxmlformats.org/drawingml/2006/table">
            <a:tbl>
              <a:tblPr firstRow="1" bandRow="1">
                <a:tableStyleId>{5C22544A-7EE6-4342-B048-85BDC9FD1C3A}</a:tableStyleId>
              </a:tblPr>
              <a:tblGrid>
                <a:gridCol w="781538">
                  <a:extLst>
                    <a:ext uri="{9D8B030D-6E8A-4147-A177-3AD203B41FA5}">
                      <a16:colId xmlns:a16="http://schemas.microsoft.com/office/drawing/2014/main" val="20000"/>
                    </a:ext>
                  </a:extLst>
                </a:gridCol>
                <a:gridCol w="815926">
                  <a:extLst>
                    <a:ext uri="{9D8B030D-6E8A-4147-A177-3AD203B41FA5}">
                      <a16:colId xmlns:a16="http://schemas.microsoft.com/office/drawing/2014/main" val="20001"/>
                    </a:ext>
                  </a:extLst>
                </a:gridCol>
                <a:gridCol w="2264899">
                  <a:extLst>
                    <a:ext uri="{9D8B030D-6E8A-4147-A177-3AD203B41FA5}">
                      <a16:colId xmlns:a16="http://schemas.microsoft.com/office/drawing/2014/main" val="20002"/>
                    </a:ext>
                  </a:extLst>
                </a:gridCol>
              </a:tblGrid>
              <a:tr h="327855">
                <a:tc>
                  <a:txBody>
                    <a:bodyPr/>
                    <a:lstStyle/>
                    <a:p>
                      <a:r>
                        <a:rPr lang="en-US" sz="1600" baseline="0" dirty="0" smtClean="0"/>
                        <a:t>a </a:t>
                      </a:r>
                      <a:r>
                        <a:rPr lang="en-US" sz="1600" dirty="0" smtClean="0"/>
                        <a:t>&gt;</a:t>
                      </a:r>
                      <a:r>
                        <a:rPr lang="en-US" sz="1600" baseline="0" dirty="0" smtClean="0"/>
                        <a:t> b</a:t>
                      </a:r>
                      <a:endParaRPr lang="en-US" sz="1600" dirty="0"/>
                    </a:p>
                  </a:txBody>
                  <a:tcPr/>
                </a:tc>
                <a:tc>
                  <a:txBody>
                    <a:bodyPr/>
                    <a:lstStyle/>
                    <a:p>
                      <a:r>
                        <a:rPr lang="en-US" sz="1600" dirty="0" smtClean="0"/>
                        <a:t>c &gt; d</a:t>
                      </a:r>
                      <a:endParaRPr lang="en-US" sz="1600" dirty="0"/>
                    </a:p>
                  </a:txBody>
                  <a:tcPr/>
                </a:tc>
                <a:tc>
                  <a:txBody>
                    <a:bodyPr/>
                    <a:lstStyle/>
                    <a:p>
                      <a:r>
                        <a:rPr lang="en-US" sz="1600" dirty="0" smtClean="0"/>
                        <a:t>Execute</a:t>
                      </a:r>
                      <a:r>
                        <a:rPr lang="en-US" sz="1600" baseline="0" dirty="0" smtClean="0"/>
                        <a:t> statement 2?</a:t>
                      </a:r>
                      <a:endParaRPr lang="en-US" sz="1600" dirty="0"/>
                    </a:p>
                  </a:txBody>
                  <a:tcPr/>
                </a:tc>
                <a:extLst>
                  <a:ext uri="{0D108BD9-81ED-4DB2-BD59-A6C34878D82A}">
                    <a16:rowId xmlns:a16="http://schemas.microsoft.com/office/drawing/2014/main" val="10000"/>
                  </a:ext>
                </a:extLst>
              </a:tr>
              <a:tr h="336843">
                <a:tc>
                  <a:txBody>
                    <a:bodyPr/>
                    <a:lstStyle/>
                    <a:p>
                      <a:r>
                        <a:rPr lang="en-US" sz="1600" dirty="0" smtClean="0"/>
                        <a:t>True</a:t>
                      </a:r>
                      <a:endParaRPr lang="en-US" sz="1600" dirty="0"/>
                    </a:p>
                  </a:txBody>
                  <a:tcPr/>
                </a:tc>
                <a:tc>
                  <a:txBody>
                    <a:bodyPr/>
                    <a:lstStyle/>
                    <a:p>
                      <a:r>
                        <a:rPr lang="en-US" sz="1600" dirty="0" smtClean="0"/>
                        <a:t>True</a:t>
                      </a:r>
                      <a:endParaRPr lang="en-US" sz="1600" dirty="0"/>
                    </a:p>
                  </a:txBody>
                  <a:tcPr/>
                </a:tc>
                <a:tc>
                  <a:txBody>
                    <a:bodyPr/>
                    <a:lstStyle/>
                    <a:p>
                      <a:r>
                        <a:rPr lang="en-US" sz="1600" dirty="0" smtClean="0"/>
                        <a:t>Yes</a:t>
                      </a:r>
                      <a:endParaRPr lang="en-US" sz="1600" dirty="0"/>
                    </a:p>
                  </a:txBody>
                  <a:tcPr/>
                </a:tc>
                <a:extLst>
                  <a:ext uri="{0D108BD9-81ED-4DB2-BD59-A6C34878D82A}">
                    <a16:rowId xmlns:a16="http://schemas.microsoft.com/office/drawing/2014/main" val="10001"/>
                  </a:ext>
                </a:extLst>
              </a:tr>
              <a:tr h="345831">
                <a:tc>
                  <a:txBody>
                    <a:bodyPr/>
                    <a:lstStyle/>
                    <a:p>
                      <a:r>
                        <a:rPr lang="en-US" sz="1600" dirty="0" smtClean="0"/>
                        <a:t>True</a:t>
                      </a:r>
                      <a:endParaRPr lang="en-US" sz="1600" dirty="0"/>
                    </a:p>
                  </a:txBody>
                  <a:tcPr/>
                </a:tc>
                <a:tc>
                  <a:txBody>
                    <a:bodyPr/>
                    <a:lstStyle/>
                    <a:p>
                      <a:r>
                        <a:rPr lang="en-US" sz="1600" dirty="0" smtClean="0"/>
                        <a:t>False</a:t>
                      </a:r>
                      <a:endParaRPr lang="en-US" sz="1600" dirty="0"/>
                    </a:p>
                  </a:txBody>
                  <a:tcPr/>
                </a:tc>
                <a:tc>
                  <a:txBody>
                    <a:bodyPr/>
                    <a:lstStyle/>
                    <a:p>
                      <a:r>
                        <a:rPr lang="en-US" sz="1600" dirty="0" smtClean="0"/>
                        <a:t>Yes</a:t>
                      </a:r>
                      <a:endParaRPr lang="en-US" sz="1600" dirty="0"/>
                    </a:p>
                  </a:txBody>
                  <a:tcPr/>
                </a:tc>
                <a:extLst>
                  <a:ext uri="{0D108BD9-81ED-4DB2-BD59-A6C34878D82A}">
                    <a16:rowId xmlns:a16="http://schemas.microsoft.com/office/drawing/2014/main" val="10002"/>
                  </a:ext>
                </a:extLst>
              </a:tr>
              <a:tr h="298548">
                <a:tc>
                  <a:txBody>
                    <a:bodyPr/>
                    <a:lstStyle/>
                    <a:p>
                      <a:r>
                        <a:rPr lang="en-US" sz="1600" dirty="0" smtClean="0"/>
                        <a:t>False</a:t>
                      </a:r>
                      <a:endParaRPr lang="en-US" sz="1600" dirty="0"/>
                    </a:p>
                  </a:txBody>
                  <a:tcPr/>
                </a:tc>
                <a:tc>
                  <a:txBody>
                    <a:bodyPr/>
                    <a:lstStyle/>
                    <a:p>
                      <a:r>
                        <a:rPr lang="en-US" sz="1600" dirty="0" smtClean="0"/>
                        <a:t>True</a:t>
                      </a:r>
                      <a:endParaRPr lang="en-US" sz="1600" dirty="0"/>
                    </a:p>
                  </a:txBody>
                  <a:tcPr/>
                </a:tc>
                <a:tc>
                  <a:txBody>
                    <a:bodyPr/>
                    <a:lstStyle/>
                    <a:p>
                      <a:r>
                        <a:rPr lang="en-US" sz="1600" dirty="0" smtClean="0"/>
                        <a:t>Yes</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False</a:t>
                      </a:r>
                      <a:endParaRPr lang="en-US" sz="1600" dirty="0"/>
                    </a:p>
                  </a:txBody>
                  <a:tcPr/>
                </a:tc>
                <a:tc>
                  <a:txBody>
                    <a:bodyPr/>
                    <a:lstStyle/>
                    <a:p>
                      <a:r>
                        <a:rPr lang="en-US" sz="1600" dirty="0" smtClean="0"/>
                        <a:t>False</a:t>
                      </a:r>
                      <a:endParaRPr lang="en-US" sz="1600" dirty="0"/>
                    </a:p>
                  </a:txBody>
                  <a:tcPr/>
                </a:tc>
                <a:tc>
                  <a:txBody>
                    <a:bodyPr/>
                    <a:lstStyle/>
                    <a:p>
                      <a:r>
                        <a:rPr lang="en-US" sz="1600" dirty="0" smtClean="0"/>
                        <a:t>No</a:t>
                      </a:r>
                      <a:endParaRPr lang="en-US" sz="1600" dirty="0"/>
                    </a:p>
                  </a:txBody>
                  <a:tcPr/>
                </a:tc>
                <a:extLst>
                  <a:ext uri="{0D108BD9-81ED-4DB2-BD59-A6C34878D82A}">
                    <a16:rowId xmlns:a16="http://schemas.microsoft.com/office/drawing/2014/main" val="10004"/>
                  </a:ext>
                </a:extLst>
              </a:tr>
            </a:tbl>
          </a:graphicData>
        </a:graphic>
      </p:graphicFrame>
      <p:pic>
        <p:nvPicPr>
          <p:cNvPr id="15" name="Picture 14"/>
          <p:cNvPicPr>
            <a:picLocks noChangeAspect="1"/>
          </p:cNvPicPr>
          <p:nvPr/>
        </p:nvPicPr>
        <p:blipFill>
          <a:blip r:embed="rId2"/>
          <a:stretch>
            <a:fillRect/>
          </a:stretch>
        </p:blipFill>
        <p:spPr>
          <a:xfrm>
            <a:off x="7990888" y="285669"/>
            <a:ext cx="4319516" cy="2606891"/>
          </a:xfrm>
          <a:prstGeom prst="rect">
            <a:avLst/>
          </a:prstGeom>
        </p:spPr>
      </p:pic>
    </p:spTree>
    <p:extLst>
      <p:ext uri="{BB962C8B-B14F-4D97-AF65-F5344CB8AC3E}">
        <p14:creationId xmlns:p14="http://schemas.microsoft.com/office/powerpoint/2010/main" val="837778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integration test coverage</a:t>
            </a:r>
            <a:endParaRPr lang="en-US" dirty="0"/>
          </a:p>
        </p:txBody>
      </p:sp>
      <p:sp>
        <p:nvSpPr>
          <p:cNvPr id="3" name="Content Placeholder 2"/>
          <p:cNvSpPr>
            <a:spLocks noGrp="1"/>
          </p:cNvSpPr>
          <p:nvPr>
            <p:ph idx="1"/>
          </p:nvPr>
        </p:nvSpPr>
        <p:spPr>
          <a:xfrm>
            <a:off x="402100" y="1477108"/>
            <a:ext cx="10515600" cy="5078437"/>
          </a:xfrm>
        </p:spPr>
        <p:txBody>
          <a:bodyPr>
            <a:normAutofit/>
          </a:bodyPr>
          <a:lstStyle/>
          <a:p>
            <a:pPr lvl="1"/>
            <a:r>
              <a:rPr lang="en-US" sz="2800" dirty="0" smtClean="0"/>
              <a:t>Recall integration tests check </a:t>
            </a:r>
            <a:r>
              <a:rPr lang="en-US" sz="2800" i="1" dirty="0" smtClean="0"/>
              <a:t>data flow between interfaces.</a:t>
            </a:r>
          </a:p>
          <a:p>
            <a:pPr lvl="1"/>
            <a:r>
              <a:rPr lang="en-US" sz="2800" dirty="0" smtClean="0"/>
              <a:t>The obvious tests: </a:t>
            </a:r>
          </a:p>
          <a:p>
            <a:pPr lvl="2"/>
            <a:r>
              <a:rPr lang="en-US" sz="2400" dirty="0"/>
              <a:t>E</a:t>
            </a:r>
            <a:r>
              <a:rPr lang="en-US" sz="2400" dirty="0" smtClean="0"/>
              <a:t>ach unit passes the right data to the next.</a:t>
            </a:r>
          </a:p>
          <a:p>
            <a:pPr lvl="2"/>
            <a:r>
              <a:rPr lang="en-US" sz="2400" dirty="0" smtClean="0"/>
              <a:t>Errors in one unit do not blow up the next.</a:t>
            </a:r>
          </a:p>
          <a:p>
            <a:pPr lvl="2"/>
            <a:r>
              <a:rPr lang="en-US" sz="2400" dirty="0" smtClean="0"/>
              <a:t>All the different ways/modes in which integrated units will be exercised.</a:t>
            </a:r>
          </a:p>
          <a:p>
            <a:pPr lvl="2"/>
            <a:r>
              <a:rPr lang="en-US" sz="2400" dirty="0" smtClean="0"/>
              <a:t>Calling external libraries.</a:t>
            </a:r>
          </a:p>
          <a:p>
            <a:pPr lvl="1"/>
            <a:r>
              <a:rPr lang="en-US" sz="2800" dirty="0" smtClean="0"/>
              <a:t>The not-so-obvious (developer-level) tests: </a:t>
            </a:r>
          </a:p>
          <a:p>
            <a:pPr lvl="2"/>
            <a:r>
              <a:rPr lang="en-US" sz="2400" dirty="0" smtClean="0"/>
              <a:t>Converting implicitly between data types (e.g., 32-bit to 16-bit). </a:t>
            </a:r>
            <a:r>
              <a:rPr lang="en-US" sz="2400" b="1" dirty="0" smtClean="0"/>
              <a:t>Can silently introduce data errors.</a:t>
            </a:r>
            <a:endParaRPr lang="en-US" b="1" dirty="0" smtClean="0"/>
          </a:p>
          <a:p>
            <a:pPr lvl="2"/>
            <a:r>
              <a:rPr lang="en-US" sz="2400" dirty="0" smtClean="0"/>
              <a:t>Casting between data types (and losing associated type information) at runtime. </a:t>
            </a:r>
            <a:r>
              <a:rPr lang="en-US" sz="2400" b="1" dirty="0" smtClean="0"/>
              <a:t>Can blow up later when the program doesn’t know what data it’s dealing with.</a:t>
            </a:r>
          </a:p>
        </p:txBody>
      </p:sp>
    </p:spTree>
    <p:extLst>
      <p:ext uri="{BB962C8B-B14F-4D97-AF65-F5344CB8AC3E}">
        <p14:creationId xmlns:p14="http://schemas.microsoft.com/office/powerpoint/2010/main" val="4107776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system test coverage</a:t>
            </a:r>
            <a:endParaRPr lang="en-US" dirty="0"/>
          </a:p>
        </p:txBody>
      </p:sp>
      <p:sp>
        <p:nvSpPr>
          <p:cNvPr id="3" name="Content Placeholder 2"/>
          <p:cNvSpPr>
            <a:spLocks noGrp="1"/>
          </p:cNvSpPr>
          <p:nvPr>
            <p:ph idx="1"/>
          </p:nvPr>
        </p:nvSpPr>
        <p:spPr>
          <a:xfrm>
            <a:off x="402100" y="1477108"/>
            <a:ext cx="10515600" cy="4713923"/>
          </a:xfrm>
        </p:spPr>
        <p:txBody>
          <a:bodyPr>
            <a:normAutofit fontScale="85000" lnSpcReduction="10000"/>
          </a:bodyPr>
          <a:lstStyle/>
          <a:p>
            <a:pPr lvl="1"/>
            <a:r>
              <a:rPr lang="en-US" sz="2800" dirty="0" smtClean="0"/>
              <a:t>Recall system tests check </a:t>
            </a:r>
            <a:r>
              <a:rPr lang="en-US" sz="2800" i="1" dirty="0" smtClean="0"/>
              <a:t>functionality.</a:t>
            </a:r>
          </a:p>
          <a:p>
            <a:pPr lvl="1"/>
            <a:r>
              <a:rPr lang="en-US" sz="2800" dirty="0" smtClean="0"/>
              <a:t>As with partitioning test cases, it is important to consider which sets of inputs are </a:t>
            </a:r>
            <a:r>
              <a:rPr lang="en-US" sz="2800" i="1" dirty="0" smtClean="0"/>
              <a:t>equivalent </a:t>
            </a:r>
            <a:r>
              <a:rPr lang="en-US" sz="2800" dirty="0" smtClean="0"/>
              <a:t>in terms of functionality.</a:t>
            </a:r>
          </a:p>
          <a:p>
            <a:pPr lvl="1"/>
            <a:r>
              <a:rPr lang="en-US" sz="2800" dirty="0" smtClean="0"/>
              <a:t>For example, desired system test coverage at one recent CDR identified 28 representative weapons and 42+ representative targets. Can we answer:</a:t>
            </a:r>
          </a:p>
          <a:p>
            <a:pPr lvl="3"/>
            <a:r>
              <a:rPr lang="en-US" sz="2600" dirty="0" smtClean="0"/>
              <a:t>Are these weapons or targets equivalent in terms of </a:t>
            </a:r>
            <a:r>
              <a:rPr lang="en-US" sz="2600" b="1" dirty="0" smtClean="0"/>
              <a:t>input data</a:t>
            </a:r>
            <a:r>
              <a:rPr lang="en-US" sz="2600" dirty="0" smtClean="0"/>
              <a:t>?</a:t>
            </a:r>
          </a:p>
          <a:p>
            <a:pPr lvl="3"/>
            <a:r>
              <a:rPr lang="en-US" sz="2600" dirty="0" smtClean="0"/>
              <a:t>Are they equivalent in terms of the </a:t>
            </a:r>
            <a:r>
              <a:rPr lang="en-US" sz="2600" b="1" dirty="0" smtClean="0"/>
              <a:t>model paths/modes </a:t>
            </a:r>
            <a:r>
              <a:rPr lang="en-US" sz="2600" dirty="0" smtClean="0"/>
              <a:t>they exercise?</a:t>
            </a:r>
          </a:p>
          <a:p>
            <a:pPr lvl="3"/>
            <a:r>
              <a:rPr lang="en-US" sz="2600" dirty="0" smtClean="0"/>
              <a:t>Do the </a:t>
            </a:r>
            <a:r>
              <a:rPr lang="en-US" sz="2600" b="1" dirty="0" smtClean="0"/>
              <a:t>results </a:t>
            </a:r>
            <a:r>
              <a:rPr lang="en-US" sz="2600" dirty="0" smtClean="0"/>
              <a:t>look substantially similar? (i.e., output equivalence)</a:t>
            </a:r>
          </a:p>
          <a:p>
            <a:pPr marL="1371600" lvl="3" indent="0">
              <a:buNone/>
            </a:pPr>
            <a:endParaRPr lang="en-US" sz="2400" dirty="0" smtClean="0"/>
          </a:p>
          <a:p>
            <a:pPr lvl="1"/>
            <a:r>
              <a:rPr lang="en-US" sz="3000" dirty="0" smtClean="0"/>
              <a:t>When </a:t>
            </a:r>
            <a:r>
              <a:rPr lang="en-US" sz="3000" dirty="0"/>
              <a:t>selecting </a:t>
            </a:r>
            <a:r>
              <a:rPr lang="en-US" sz="3000" dirty="0" smtClean="0"/>
              <a:t>system cases</a:t>
            </a:r>
            <a:r>
              <a:rPr lang="en-US" sz="3000" dirty="0"/>
              <a:t> </a:t>
            </a:r>
            <a:r>
              <a:rPr lang="en-US" sz="3000" dirty="0" smtClean="0"/>
              <a:t>- </a:t>
            </a:r>
            <a:endParaRPr lang="en-US" sz="3000" dirty="0"/>
          </a:p>
          <a:p>
            <a:pPr lvl="2"/>
            <a:r>
              <a:rPr lang="en-US" sz="2600" dirty="0"/>
              <a:t>Correct selection will lead to effective and efficient testing.</a:t>
            </a:r>
          </a:p>
          <a:p>
            <a:pPr lvl="2"/>
            <a:r>
              <a:rPr lang="en-US" sz="2600" dirty="0"/>
              <a:t>Incorrect selection will lead to missed or redundant test cases</a:t>
            </a:r>
            <a:r>
              <a:rPr lang="en-US" sz="2600" dirty="0" smtClean="0"/>
              <a:t>.</a:t>
            </a:r>
          </a:p>
          <a:p>
            <a:pPr lvl="2"/>
            <a:r>
              <a:rPr lang="en-US" sz="2600" dirty="0" smtClean="0"/>
              <a:t>Important pairings (most often selected by the user) should take priority.</a:t>
            </a:r>
            <a:endParaRPr lang="en-US" sz="2600" dirty="0"/>
          </a:p>
        </p:txBody>
      </p:sp>
      <p:sp>
        <p:nvSpPr>
          <p:cNvPr id="4" name="TextBox 3"/>
          <p:cNvSpPr txBox="1"/>
          <p:nvPr/>
        </p:nvSpPr>
        <p:spPr>
          <a:xfrm>
            <a:off x="11197882" y="6457890"/>
            <a:ext cx="1125415" cy="400110"/>
          </a:xfrm>
          <a:prstGeom prst="rect">
            <a:avLst/>
          </a:prstGeom>
          <a:noFill/>
        </p:spPr>
        <p:txBody>
          <a:bodyPr wrap="square" rtlCol="0">
            <a:spAutoFit/>
          </a:bodyPr>
          <a:lstStyle/>
          <a:p>
            <a:r>
              <a:rPr lang="en-US" sz="2000" dirty="0" smtClean="0">
                <a:hlinkClick r:id="rId2" action="ppaction://hlinksldjump"/>
              </a:rPr>
              <a:t>&lt;&lt; BACK</a:t>
            </a:r>
            <a:endParaRPr lang="en-US" dirty="0"/>
          </a:p>
        </p:txBody>
      </p:sp>
    </p:spTree>
    <p:extLst>
      <p:ext uri="{BB962C8B-B14F-4D97-AF65-F5344CB8AC3E}">
        <p14:creationId xmlns:p14="http://schemas.microsoft.com/office/powerpoint/2010/main" val="151602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773"/>
            <a:ext cx="10515600" cy="1325563"/>
          </a:xfrm>
        </p:spPr>
        <p:txBody>
          <a:bodyPr/>
          <a:lstStyle/>
          <a:p>
            <a:r>
              <a:rPr lang="en-US" dirty="0" smtClean="0"/>
              <a:t>Terms and definitions</a:t>
            </a:r>
            <a:endParaRPr lang="en-US" dirty="0"/>
          </a:p>
        </p:txBody>
      </p:sp>
      <p:sp>
        <p:nvSpPr>
          <p:cNvPr id="3" name="Content Placeholder 2"/>
          <p:cNvSpPr>
            <a:spLocks noGrp="1"/>
          </p:cNvSpPr>
          <p:nvPr>
            <p:ph idx="1"/>
          </p:nvPr>
        </p:nvSpPr>
        <p:spPr>
          <a:xfrm>
            <a:off x="838200" y="1503336"/>
            <a:ext cx="10515600" cy="4673627"/>
          </a:xfrm>
        </p:spPr>
        <p:txBody>
          <a:bodyPr>
            <a:normAutofit fontScale="77500" lnSpcReduction="20000"/>
          </a:bodyPr>
          <a:lstStyle/>
          <a:p>
            <a:r>
              <a:rPr lang="en-US" b="1" dirty="0" smtClean="0"/>
              <a:t>Unit testing </a:t>
            </a:r>
            <a:r>
              <a:rPr lang="en-US" dirty="0" smtClean="0"/>
              <a:t>– checks an individual software component to ensure that expected output is obtained.</a:t>
            </a:r>
            <a:endParaRPr lang="en-US" b="1" dirty="0" smtClean="0"/>
          </a:p>
          <a:p>
            <a:r>
              <a:rPr lang="en-US" b="1" dirty="0" smtClean="0"/>
              <a:t>Integration testing – </a:t>
            </a:r>
            <a:r>
              <a:rPr lang="en-US" dirty="0" smtClean="0"/>
              <a:t>checks two or more software components to ensure that their interfaces are correct.</a:t>
            </a:r>
            <a:endParaRPr lang="en-US" b="1" dirty="0"/>
          </a:p>
          <a:p>
            <a:r>
              <a:rPr lang="en-US" b="1" dirty="0" smtClean="0"/>
              <a:t>System testing – </a:t>
            </a:r>
            <a:r>
              <a:rPr lang="en-US" dirty="0" smtClean="0"/>
              <a:t>checks integrated software components to ensure that proper functionality or behavior is obtained.</a:t>
            </a:r>
          </a:p>
          <a:p>
            <a:endParaRPr lang="en-US" b="1" dirty="0" smtClean="0"/>
          </a:p>
          <a:p>
            <a:r>
              <a:rPr lang="en-US" b="1" dirty="0" smtClean="0"/>
              <a:t>Acceptance testing – </a:t>
            </a:r>
            <a:r>
              <a:rPr lang="en-US" dirty="0" smtClean="0"/>
              <a:t>once a system is built, a user </a:t>
            </a:r>
            <a:r>
              <a:rPr lang="en-US" dirty="0"/>
              <a:t>representative </a:t>
            </a:r>
            <a:r>
              <a:rPr lang="en-US" dirty="0" smtClean="0"/>
              <a:t>tests the system to make sure their specific requirements have been met.</a:t>
            </a:r>
            <a:endParaRPr lang="en-US" b="1" dirty="0"/>
          </a:p>
          <a:p>
            <a:r>
              <a:rPr lang="en-US" b="1" dirty="0" smtClean="0"/>
              <a:t>Regression testing </a:t>
            </a:r>
            <a:r>
              <a:rPr lang="en-US" dirty="0" smtClean="0"/>
              <a:t>– re-testing prior functionality to make sure it still behaves the same way after new features are added. </a:t>
            </a:r>
            <a:endParaRPr lang="en-US" baseline="0" dirty="0" smtClean="0"/>
          </a:p>
          <a:p>
            <a:pPr lvl="0">
              <a:defRPr/>
            </a:pPr>
            <a:r>
              <a:rPr lang="en-US" b="1" dirty="0" smtClean="0"/>
              <a:t>Smoke testing – </a:t>
            </a:r>
            <a:r>
              <a:rPr lang="en-US" dirty="0" smtClean="0"/>
              <a:t>testing key features quickly to determine if things are broken.</a:t>
            </a:r>
          </a:p>
          <a:p>
            <a:pPr lvl="0">
              <a:defRPr/>
            </a:pPr>
            <a:r>
              <a:rPr lang="en-US" b="1" dirty="0" smtClean="0"/>
              <a:t>Automated testing – </a:t>
            </a:r>
            <a:r>
              <a:rPr lang="en-US" dirty="0" smtClean="0"/>
              <a:t>scripting tests to run without human input.</a:t>
            </a:r>
          </a:p>
          <a:p>
            <a:pPr lvl="0">
              <a:defRPr/>
            </a:pPr>
            <a:r>
              <a:rPr lang="en-US" b="1" dirty="0" smtClean="0"/>
              <a:t>Manual testing – </a:t>
            </a:r>
            <a:r>
              <a:rPr lang="en-US" dirty="0" smtClean="0"/>
              <a:t>tests conducted by a human.</a:t>
            </a:r>
            <a:endParaRPr lang="en-US" dirty="0"/>
          </a:p>
          <a:p>
            <a:endParaRPr lang="en-US" dirty="0"/>
          </a:p>
        </p:txBody>
      </p:sp>
      <p:cxnSp>
        <p:nvCxnSpPr>
          <p:cNvPr id="5" name="Straight Connector 4"/>
          <p:cNvCxnSpPr/>
          <p:nvPr/>
        </p:nvCxnSpPr>
        <p:spPr>
          <a:xfrm>
            <a:off x="168812" y="3502855"/>
            <a:ext cx="116761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a:off x="-89807" y="1911982"/>
            <a:ext cx="1186627" cy="369332"/>
          </a:xfrm>
          <a:prstGeom prst="rect">
            <a:avLst/>
          </a:prstGeom>
          <a:noFill/>
        </p:spPr>
        <p:txBody>
          <a:bodyPr wrap="square" rtlCol="0">
            <a:spAutoFit/>
          </a:bodyPr>
          <a:lstStyle/>
          <a:p>
            <a:r>
              <a:rPr lang="en-US" dirty="0" smtClean="0">
                <a:solidFill>
                  <a:srgbClr val="0070C0"/>
                </a:solidFill>
              </a:rPr>
              <a:t>COVERED</a:t>
            </a:r>
            <a:endParaRPr lang="en-US" dirty="0">
              <a:solidFill>
                <a:srgbClr val="0070C0"/>
              </a:solidFill>
            </a:endParaRPr>
          </a:p>
        </p:txBody>
      </p:sp>
      <p:sp>
        <p:nvSpPr>
          <p:cNvPr id="7" name="TextBox 6"/>
          <p:cNvSpPr txBox="1"/>
          <p:nvPr/>
        </p:nvSpPr>
        <p:spPr>
          <a:xfrm rot="16200000">
            <a:off x="-420285" y="4654288"/>
            <a:ext cx="1997611" cy="369332"/>
          </a:xfrm>
          <a:prstGeom prst="rect">
            <a:avLst/>
          </a:prstGeom>
          <a:noFill/>
        </p:spPr>
        <p:txBody>
          <a:bodyPr wrap="square" rtlCol="0">
            <a:spAutoFit/>
          </a:bodyPr>
          <a:lstStyle/>
          <a:p>
            <a:pPr algn="ctr"/>
            <a:r>
              <a:rPr lang="en-US" dirty="0" smtClean="0">
                <a:solidFill>
                  <a:srgbClr val="0070C0"/>
                </a:solidFill>
              </a:rPr>
              <a:t>NOT COVERED</a:t>
            </a:r>
            <a:endParaRPr lang="en-US" dirty="0">
              <a:solidFill>
                <a:srgbClr val="0070C0"/>
              </a:solidFill>
            </a:endParaRPr>
          </a:p>
        </p:txBody>
      </p:sp>
    </p:spTree>
    <p:extLst>
      <p:ext uri="{BB962C8B-B14F-4D97-AF65-F5344CB8AC3E}">
        <p14:creationId xmlns:p14="http://schemas.microsoft.com/office/powerpoint/2010/main" val="2221019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51222" cy="1325563"/>
          </a:xfrm>
        </p:spPr>
        <p:txBody>
          <a:bodyPr>
            <a:normAutofit/>
          </a:bodyPr>
          <a:lstStyle/>
          <a:p>
            <a:r>
              <a:rPr lang="en-US" dirty="0" smtClean="0"/>
              <a:t>Desire for balanced testing</a:t>
            </a:r>
            <a:endParaRPr lang="en-US" dirty="0"/>
          </a:p>
        </p:txBody>
      </p:sp>
      <p:sp>
        <p:nvSpPr>
          <p:cNvPr id="3" name="Content Placeholder 2"/>
          <p:cNvSpPr>
            <a:spLocks noGrp="1"/>
          </p:cNvSpPr>
          <p:nvPr>
            <p:ph idx="1"/>
          </p:nvPr>
        </p:nvSpPr>
        <p:spPr>
          <a:xfrm>
            <a:off x="838201" y="1825624"/>
            <a:ext cx="7420178" cy="4804655"/>
          </a:xfrm>
        </p:spPr>
        <p:txBody>
          <a:bodyPr>
            <a:normAutofit fontScale="92500" lnSpcReduction="10000"/>
          </a:bodyPr>
          <a:lstStyle/>
          <a:p>
            <a:r>
              <a:rPr lang="en-US" baseline="0" dirty="0" smtClean="0"/>
              <a:t>What </a:t>
            </a:r>
            <a:r>
              <a:rPr lang="en-US" baseline="0" dirty="0" smtClean="0"/>
              <a:t>often </a:t>
            </a:r>
            <a:r>
              <a:rPr lang="en-US" baseline="0" dirty="0" smtClean="0"/>
              <a:t>happens:</a:t>
            </a:r>
            <a:endParaRPr lang="en-US" baseline="0" dirty="0" smtClean="0"/>
          </a:p>
          <a:p>
            <a:pPr lvl="1"/>
            <a:r>
              <a:rPr lang="en-US" dirty="0" smtClean="0"/>
              <a:t>Developers often do basic unit testing as they write single functions/methods.</a:t>
            </a:r>
            <a:endParaRPr lang="en-US" baseline="0" dirty="0" smtClean="0"/>
          </a:p>
          <a:p>
            <a:pPr lvl="1"/>
            <a:r>
              <a:rPr lang="en-US" dirty="0" smtClean="0"/>
              <a:t>System tests are often done after development is done, and all the code is hooked together.</a:t>
            </a:r>
          </a:p>
          <a:p>
            <a:pPr lvl="1"/>
            <a:r>
              <a:rPr lang="en-US" baseline="0" dirty="0" smtClean="0"/>
              <a:t>Integration testing</a:t>
            </a:r>
            <a:r>
              <a:rPr lang="en-US" dirty="0" smtClean="0"/>
              <a:t> is largely ignored in favor </a:t>
            </a:r>
            <a:r>
              <a:rPr lang="en-US" dirty="0" smtClean="0"/>
              <a:t>of a large amount of </a:t>
            </a:r>
            <a:r>
              <a:rPr lang="en-US" dirty="0" smtClean="0"/>
              <a:t>system testing.</a:t>
            </a:r>
            <a:endParaRPr lang="en-US" baseline="0" dirty="0" smtClean="0"/>
          </a:p>
          <a:p>
            <a:pPr lvl="1" rtl="0" eaLnBrk="1" latinLnBrk="0" hangingPunct="1"/>
            <a:endParaRPr lang="en-US" sz="2400" dirty="0" smtClean="0">
              <a:effectLst/>
            </a:endParaRPr>
          </a:p>
          <a:p>
            <a:r>
              <a:rPr lang="en-US" dirty="0"/>
              <a:t>What </a:t>
            </a:r>
            <a:r>
              <a:rPr lang="en-US" dirty="0" smtClean="0"/>
              <a:t>works better:</a:t>
            </a:r>
            <a:endParaRPr lang="en-US" dirty="0"/>
          </a:p>
          <a:p>
            <a:pPr lvl="1"/>
            <a:r>
              <a:rPr lang="en-US" dirty="0"/>
              <a:t>Developers </a:t>
            </a:r>
            <a:r>
              <a:rPr lang="en-US" dirty="0" smtClean="0"/>
              <a:t>do smart unit </a:t>
            </a:r>
            <a:r>
              <a:rPr lang="en-US" dirty="0"/>
              <a:t>testing as they write single </a:t>
            </a:r>
            <a:r>
              <a:rPr lang="en-US" dirty="0" smtClean="0"/>
              <a:t>functions, using partition/boundary checking.</a:t>
            </a:r>
            <a:endParaRPr lang="en-US" dirty="0"/>
          </a:p>
          <a:p>
            <a:pPr lvl="1"/>
            <a:r>
              <a:rPr lang="en-US" dirty="0" smtClean="0"/>
              <a:t>Integration </a:t>
            </a:r>
            <a:r>
              <a:rPr lang="en-US" dirty="0"/>
              <a:t>testing is </a:t>
            </a:r>
            <a:r>
              <a:rPr lang="en-US" dirty="0" smtClean="0"/>
              <a:t>introduced in stages, connecting two or more units and testing the interfaces between them.</a:t>
            </a:r>
          </a:p>
          <a:p>
            <a:pPr lvl="1"/>
            <a:r>
              <a:rPr lang="en-US" dirty="0"/>
              <a:t>System tests </a:t>
            </a:r>
            <a:r>
              <a:rPr lang="en-US" dirty="0" smtClean="0"/>
              <a:t>are done as the final integrations are made, testing a reduced set of prioritized use cases.</a:t>
            </a:r>
            <a:endParaRPr lang="en-US" dirty="0"/>
          </a:p>
          <a:p>
            <a:pPr lvl="1"/>
            <a:endParaRPr lang="en-US" dirty="0"/>
          </a:p>
        </p:txBody>
      </p:sp>
      <p:sp>
        <p:nvSpPr>
          <p:cNvPr id="7" name="Rounded Rectangle 6"/>
          <p:cNvSpPr/>
          <p:nvPr/>
        </p:nvSpPr>
        <p:spPr>
          <a:xfrm>
            <a:off x="9354237" y="4267287"/>
            <a:ext cx="1776607" cy="728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System tests</a:t>
            </a:r>
            <a:endParaRPr lang="en-US" sz="2000" dirty="0"/>
          </a:p>
        </p:txBody>
      </p:sp>
      <p:sp>
        <p:nvSpPr>
          <p:cNvPr id="8" name="Rounded Rectangle 7"/>
          <p:cNvSpPr/>
          <p:nvPr/>
        </p:nvSpPr>
        <p:spPr>
          <a:xfrm>
            <a:off x="8997244" y="5084694"/>
            <a:ext cx="2573868" cy="728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Integration tests</a:t>
            </a:r>
            <a:endParaRPr lang="en-US" sz="2400" dirty="0"/>
          </a:p>
        </p:txBody>
      </p:sp>
      <p:sp>
        <p:nvSpPr>
          <p:cNvPr id="9" name="Rounded Rectangle 8"/>
          <p:cNvSpPr/>
          <p:nvPr/>
        </p:nvSpPr>
        <p:spPr>
          <a:xfrm>
            <a:off x="8484703" y="5902101"/>
            <a:ext cx="3405050" cy="728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Unit tests</a:t>
            </a:r>
            <a:endParaRPr lang="en-US" sz="3600" dirty="0"/>
          </a:p>
        </p:txBody>
      </p:sp>
      <p:sp>
        <p:nvSpPr>
          <p:cNvPr id="10" name="Rounded Rectangle 9"/>
          <p:cNvSpPr/>
          <p:nvPr/>
        </p:nvSpPr>
        <p:spPr>
          <a:xfrm>
            <a:off x="8590325" y="741051"/>
            <a:ext cx="3299428" cy="895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System tests</a:t>
            </a:r>
            <a:endParaRPr lang="en-US" sz="3600" dirty="0"/>
          </a:p>
        </p:txBody>
      </p:sp>
      <p:sp>
        <p:nvSpPr>
          <p:cNvPr id="12" name="Rounded Rectangle 11"/>
          <p:cNvSpPr/>
          <p:nvPr/>
        </p:nvSpPr>
        <p:spPr>
          <a:xfrm>
            <a:off x="9354237" y="1977462"/>
            <a:ext cx="1776607" cy="606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tests</a:t>
            </a:r>
            <a:endParaRPr lang="en-US" dirty="0"/>
          </a:p>
        </p:txBody>
      </p:sp>
      <p:sp>
        <p:nvSpPr>
          <p:cNvPr id="14" name="TextBox 13"/>
          <p:cNvSpPr txBox="1"/>
          <p:nvPr/>
        </p:nvSpPr>
        <p:spPr>
          <a:xfrm>
            <a:off x="8110330" y="218661"/>
            <a:ext cx="4009542" cy="523220"/>
          </a:xfrm>
          <a:prstGeom prst="rect">
            <a:avLst/>
          </a:prstGeom>
          <a:noFill/>
        </p:spPr>
        <p:txBody>
          <a:bodyPr wrap="square" rtlCol="0">
            <a:spAutoFit/>
          </a:bodyPr>
          <a:lstStyle/>
          <a:p>
            <a:pPr algn="ctr"/>
            <a:r>
              <a:rPr lang="en-US" sz="2800" u="sng" dirty="0" smtClean="0"/>
              <a:t>Often typical test mix</a:t>
            </a:r>
            <a:endParaRPr lang="en-US" sz="2800" u="sng" dirty="0"/>
          </a:p>
        </p:txBody>
      </p:sp>
      <p:sp>
        <p:nvSpPr>
          <p:cNvPr id="15" name="TextBox 14"/>
          <p:cNvSpPr txBox="1"/>
          <p:nvPr/>
        </p:nvSpPr>
        <p:spPr>
          <a:xfrm>
            <a:off x="8182458" y="3668056"/>
            <a:ext cx="4009542" cy="523220"/>
          </a:xfrm>
          <a:prstGeom prst="rect">
            <a:avLst/>
          </a:prstGeom>
          <a:noFill/>
        </p:spPr>
        <p:txBody>
          <a:bodyPr wrap="square" rtlCol="0">
            <a:spAutoFit/>
          </a:bodyPr>
          <a:lstStyle/>
          <a:p>
            <a:pPr algn="ctr"/>
            <a:r>
              <a:rPr lang="en-US" sz="2800" u="sng" dirty="0" smtClean="0"/>
              <a:t>Strategic, layered testing</a:t>
            </a:r>
            <a:endParaRPr lang="en-US" sz="2800" u="sng" dirty="0"/>
          </a:p>
        </p:txBody>
      </p:sp>
      <p:sp>
        <p:nvSpPr>
          <p:cNvPr id="16" name="Rounded Rectangle 15"/>
          <p:cNvSpPr/>
          <p:nvPr/>
        </p:nvSpPr>
        <p:spPr>
          <a:xfrm>
            <a:off x="9217743" y="1635299"/>
            <a:ext cx="2050026" cy="321931"/>
          </a:xfrm>
          <a:prstGeom prst="roundRect">
            <a:avLst/>
          </a:prstGeom>
          <a:solidFill>
            <a:schemeClr val="accent1">
              <a:alpha val="29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Integration tests?</a:t>
            </a:r>
            <a:endParaRPr lang="en-US" dirty="0">
              <a:solidFill>
                <a:srgbClr val="7030A0"/>
              </a:solidFill>
            </a:endParaRPr>
          </a:p>
        </p:txBody>
      </p:sp>
    </p:spTree>
    <p:extLst>
      <p:ext uri="{BB962C8B-B14F-4D97-AF65-F5344CB8AC3E}">
        <p14:creationId xmlns:p14="http://schemas.microsoft.com/office/powerpoint/2010/main" val="1885981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924" y="0"/>
            <a:ext cx="10051725" cy="1325563"/>
          </a:xfrm>
        </p:spPr>
        <p:txBody>
          <a:bodyPr/>
          <a:lstStyle/>
          <a:p>
            <a:r>
              <a:rPr lang="en-US" dirty="0" smtClean="0"/>
              <a:t>Layered testing -- Learning by example</a:t>
            </a:r>
            <a:endParaRPr lang="en-US" dirty="0"/>
          </a:p>
        </p:txBody>
      </p:sp>
      <p:pic>
        <p:nvPicPr>
          <p:cNvPr id="4" name="Picture 3"/>
          <p:cNvPicPr>
            <a:picLocks noChangeAspect="1"/>
          </p:cNvPicPr>
          <p:nvPr/>
        </p:nvPicPr>
        <p:blipFill>
          <a:blip r:embed="rId3"/>
          <a:stretch>
            <a:fillRect/>
          </a:stretch>
        </p:blipFill>
        <p:spPr>
          <a:xfrm>
            <a:off x="286814" y="1325563"/>
            <a:ext cx="5783451" cy="4699054"/>
          </a:xfrm>
          <a:prstGeom prst="rect">
            <a:avLst/>
          </a:prstGeom>
        </p:spPr>
      </p:pic>
      <p:sp>
        <p:nvSpPr>
          <p:cNvPr id="17" name="TextBox 16"/>
          <p:cNvSpPr txBox="1"/>
          <p:nvPr/>
        </p:nvSpPr>
        <p:spPr>
          <a:xfrm>
            <a:off x="6625884" y="1085643"/>
            <a:ext cx="5190978" cy="523220"/>
          </a:xfrm>
          <a:prstGeom prst="rect">
            <a:avLst/>
          </a:prstGeom>
          <a:noFill/>
        </p:spPr>
        <p:txBody>
          <a:bodyPr wrap="square" rtlCol="0">
            <a:spAutoFit/>
          </a:bodyPr>
          <a:lstStyle/>
          <a:p>
            <a:pPr algn="ctr"/>
            <a:r>
              <a:rPr lang="en-US" sz="2800" u="sng" dirty="0" smtClean="0"/>
              <a:t>Elements involved:</a:t>
            </a:r>
            <a:endParaRPr lang="en-US" sz="2800" u="sng" dirty="0"/>
          </a:p>
        </p:txBody>
      </p:sp>
      <p:sp>
        <p:nvSpPr>
          <p:cNvPr id="6" name="TextBox 5"/>
          <p:cNvSpPr txBox="1"/>
          <p:nvPr/>
        </p:nvSpPr>
        <p:spPr>
          <a:xfrm>
            <a:off x="6625883" y="3496848"/>
            <a:ext cx="5450229" cy="3170099"/>
          </a:xfrm>
          <a:prstGeom prst="rect">
            <a:avLst/>
          </a:prstGeom>
          <a:noFill/>
        </p:spPr>
        <p:txBody>
          <a:bodyPr wrap="square" rtlCol="0">
            <a:spAutoFit/>
          </a:bodyPr>
          <a:lstStyle/>
          <a:p>
            <a:r>
              <a:rPr lang="en-US" sz="2000" dirty="0" smtClean="0"/>
              <a:t>A simple grading app </a:t>
            </a:r>
            <a:r>
              <a:rPr lang="en-US" sz="2000" dirty="0" smtClean="0"/>
              <a:t>that </a:t>
            </a:r>
            <a:r>
              <a:rPr lang="en-US" sz="2000" dirty="0" smtClean="0"/>
              <a:t>illustrates how layered </a:t>
            </a:r>
            <a:r>
              <a:rPr lang="en-US" sz="2000" dirty="0" smtClean="0"/>
              <a:t>testing </a:t>
            </a:r>
            <a:r>
              <a:rPr lang="en-US" sz="2000" dirty="0" smtClean="0"/>
              <a:t>methods work. </a:t>
            </a:r>
            <a:endParaRPr lang="en-US" sz="2000" dirty="0" smtClean="0"/>
          </a:p>
          <a:p>
            <a:r>
              <a:rPr lang="en-US" sz="2000" dirty="0" smtClean="0"/>
              <a:t>Using this grading app is easy: type in a final number grade for a class, click the “Did I pass?” button, and </a:t>
            </a:r>
            <a:r>
              <a:rPr lang="en-US" sz="2000" i="1" dirty="0" smtClean="0"/>
              <a:t>ideally </a:t>
            </a:r>
            <a:r>
              <a:rPr lang="en-US" sz="2000" dirty="0" smtClean="0"/>
              <a:t>the app will either tell you that </a:t>
            </a:r>
            <a:br>
              <a:rPr lang="en-US" sz="2000" dirty="0" smtClean="0"/>
            </a:br>
            <a:r>
              <a:rPr lang="en-US" sz="2000" dirty="0" smtClean="0"/>
              <a:t>1) you passed the class, or </a:t>
            </a:r>
            <a:br>
              <a:rPr lang="en-US" sz="2000" dirty="0" smtClean="0"/>
            </a:br>
            <a:r>
              <a:rPr lang="en-US" sz="2000" dirty="0" smtClean="0"/>
              <a:t>2) you failed the class.</a:t>
            </a:r>
          </a:p>
          <a:p>
            <a:endParaRPr lang="en-US" sz="2000" dirty="0"/>
          </a:p>
          <a:p>
            <a:r>
              <a:rPr lang="en-US" sz="2000" dirty="0" smtClean="0"/>
              <a:t>Of course, users don’t always do the “right” thing</a:t>
            </a:r>
            <a:r>
              <a:rPr lang="en-US" sz="2000" dirty="0" smtClean="0"/>
              <a:t>!</a:t>
            </a:r>
          </a:p>
          <a:p>
            <a:r>
              <a:rPr lang="en-US" sz="2000" dirty="0" smtClean="0"/>
              <a:t>But we can plan ahead …</a:t>
            </a:r>
            <a:endParaRPr lang="en-US" sz="2000" dirty="0" smtClean="0"/>
          </a:p>
        </p:txBody>
      </p:sp>
      <p:grpSp>
        <p:nvGrpSpPr>
          <p:cNvPr id="3" name="Group 4"/>
          <p:cNvGrpSpPr>
            <a:grpSpLocks noChangeAspect="1"/>
          </p:cNvGrpSpPr>
          <p:nvPr/>
        </p:nvGrpSpPr>
        <p:grpSpPr bwMode="auto">
          <a:xfrm>
            <a:off x="6537325" y="1770063"/>
            <a:ext cx="5654675" cy="1281112"/>
            <a:chOff x="4118" y="1115"/>
            <a:chExt cx="3562" cy="807"/>
          </a:xfrm>
        </p:grpSpPr>
        <p:sp>
          <p:nvSpPr>
            <p:cNvPr id="7" name="AutoShape 3"/>
            <p:cNvSpPr>
              <a:spLocks noChangeAspect="1" noChangeArrowheads="1" noTextEdit="1"/>
            </p:cNvSpPr>
            <p:nvPr/>
          </p:nvSpPr>
          <p:spPr bwMode="auto">
            <a:xfrm>
              <a:off x="4118" y="1115"/>
              <a:ext cx="3562"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5943" y="1131"/>
              <a:ext cx="1001" cy="465"/>
            </a:xfrm>
            <a:prstGeom prst="rect">
              <a:avLst/>
            </a:prstGeom>
            <a:solidFill>
              <a:srgbClr val="548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5943" y="1131"/>
              <a:ext cx="1001"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6243" y="1293"/>
              <a:ext cx="52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FFFFFF"/>
                  </a:solidFill>
                  <a:effectLst/>
                  <a:latin typeface="Arial" panose="020B0604020202020204" pitchFamily="34" charset="0"/>
                </a:rPr>
                <a:t>Grader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6636" y="1441"/>
              <a:ext cx="1001"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6636" y="1441"/>
              <a:ext cx="1001"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6748" y="1518"/>
              <a:ext cx="505"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passed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7165" y="1518"/>
              <a:ext cx="1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_</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7230" y="1518"/>
              <a:ext cx="37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class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6668" y="1680"/>
              <a:ext cx="25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get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6845" y="1680"/>
              <a:ext cx="1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_</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6917" y="1680"/>
              <a:ext cx="36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letter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7206" y="1680"/>
              <a:ext cx="1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_</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7278" y="1680"/>
              <a:ext cx="41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grade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4134" y="1131"/>
              <a:ext cx="1001" cy="465"/>
            </a:xfrm>
            <a:prstGeom prst="rect">
              <a:avLst/>
            </a:prstGeom>
            <a:solidFill>
              <a:srgbClr val="548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4134" y="1131"/>
              <a:ext cx="1001"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4294" y="1293"/>
              <a:ext cx="79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FFFFFF"/>
                  </a:solidFill>
                  <a:effectLst/>
                  <a:latin typeface="Arial" panose="020B0604020202020204" pitchFamily="34" charset="0"/>
                </a:rPr>
                <a:t>GradingApp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1"/>
            <p:cNvSpPr>
              <a:spLocks noChangeArrowheads="1"/>
            </p:cNvSpPr>
            <p:nvPr/>
          </p:nvSpPr>
          <p:spPr bwMode="auto">
            <a:xfrm>
              <a:off x="4866" y="1441"/>
              <a:ext cx="1000"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4866" y="1441"/>
              <a:ext cx="1000"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4928" y="1599"/>
              <a:ext cx="100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OnBtnDidIPass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164773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7805256" cy="1325563"/>
          </a:xfrm>
        </p:spPr>
        <p:txBody>
          <a:bodyPr/>
          <a:lstStyle/>
          <a:p>
            <a:r>
              <a:rPr lang="en-US" dirty="0" smtClean="0"/>
              <a:t>Unit testing the Grader module</a:t>
            </a:r>
            <a:endParaRPr lang="en-US" dirty="0"/>
          </a:p>
        </p:txBody>
      </p:sp>
      <p:sp>
        <p:nvSpPr>
          <p:cNvPr id="17" name="TextBox 16"/>
          <p:cNvSpPr txBox="1"/>
          <p:nvPr/>
        </p:nvSpPr>
        <p:spPr>
          <a:xfrm>
            <a:off x="7524488" y="1085643"/>
            <a:ext cx="2950429" cy="523220"/>
          </a:xfrm>
          <a:prstGeom prst="rect">
            <a:avLst/>
          </a:prstGeom>
          <a:noFill/>
        </p:spPr>
        <p:txBody>
          <a:bodyPr wrap="square" rtlCol="0">
            <a:spAutoFit/>
          </a:bodyPr>
          <a:lstStyle/>
          <a:p>
            <a:r>
              <a:rPr lang="en-US" sz="2800" u="sng" dirty="0" smtClean="0"/>
              <a:t>Elements involved:</a:t>
            </a:r>
            <a:endParaRPr lang="en-US" sz="2800" u="sng" dirty="0"/>
          </a:p>
        </p:txBody>
      </p:sp>
      <p:sp>
        <p:nvSpPr>
          <p:cNvPr id="14" name="Content Placeholder 2"/>
          <p:cNvSpPr>
            <a:spLocks noGrp="1"/>
          </p:cNvSpPr>
          <p:nvPr>
            <p:ph idx="1"/>
          </p:nvPr>
        </p:nvSpPr>
        <p:spPr>
          <a:xfrm>
            <a:off x="6898037" y="1780051"/>
            <a:ext cx="5082153" cy="4853224"/>
          </a:xfrm>
        </p:spPr>
        <p:txBody>
          <a:bodyPr>
            <a:normAutofit fontScale="70000" lnSpcReduction="20000"/>
          </a:bodyPr>
          <a:lstStyle/>
          <a:p>
            <a:r>
              <a:rPr lang="en-US" dirty="0" smtClean="0"/>
              <a:t>Unit testing typically checks output of a single function or method.</a:t>
            </a:r>
          </a:p>
          <a:p>
            <a:r>
              <a:rPr lang="en-US" dirty="0" smtClean="0"/>
              <a:t>Each function (unit) in the Grader module can be tested </a:t>
            </a:r>
            <a:r>
              <a:rPr lang="en-US" b="1" dirty="0" smtClean="0"/>
              <a:t>individually.</a:t>
            </a:r>
            <a:endParaRPr lang="en-US" baseline="0" dirty="0" smtClean="0"/>
          </a:p>
          <a:p>
            <a:r>
              <a:rPr lang="en-US" baseline="0" dirty="0" smtClean="0"/>
              <a:t>Easy to build lots</a:t>
            </a:r>
            <a:r>
              <a:rPr lang="en-US" dirty="0" smtClean="0"/>
              <a:t> of tests and troubleshoot/fix problems</a:t>
            </a:r>
            <a:endParaRPr lang="en-US" baseline="0" dirty="0" smtClean="0"/>
          </a:p>
          <a:p>
            <a:pPr lvl="0"/>
            <a:r>
              <a:rPr lang="en-US" dirty="0" smtClean="0"/>
              <a:t>Only success cases have been </a:t>
            </a:r>
            <a:r>
              <a:rPr lang="en-US" dirty="0"/>
              <a:t>illustrated</a:t>
            </a:r>
            <a:r>
              <a:rPr lang="en-US" dirty="0" smtClean="0"/>
              <a:t> here, but </a:t>
            </a:r>
            <a:r>
              <a:rPr lang="en-US" b="1" dirty="0" smtClean="0"/>
              <a:t>invalid cases </a:t>
            </a:r>
            <a:r>
              <a:rPr lang="en-US" dirty="0" smtClean="0"/>
              <a:t>are equally important.</a:t>
            </a:r>
          </a:p>
          <a:p>
            <a:pPr lvl="1"/>
            <a:r>
              <a:rPr lang="en-US" dirty="0" smtClean="0"/>
              <a:t>For instance, what happens when </a:t>
            </a:r>
            <a:r>
              <a:rPr lang="en-US" dirty="0" err="1" smtClean="0"/>
              <a:t>passed_class</a:t>
            </a:r>
            <a:r>
              <a:rPr lang="en-US" dirty="0" smtClean="0"/>
              <a:t> receives an invalid letter grade of ‘Z’?</a:t>
            </a:r>
          </a:p>
          <a:p>
            <a:pPr lvl="1"/>
            <a:r>
              <a:rPr lang="en-US" dirty="0" smtClean="0"/>
              <a:t>What happens when </a:t>
            </a:r>
            <a:r>
              <a:rPr lang="en-US" dirty="0" err="1" smtClean="0"/>
              <a:t>get_letter_grade</a:t>
            </a:r>
            <a:r>
              <a:rPr lang="en-US" dirty="0" smtClean="0"/>
              <a:t> receives an invalid value of  -101? 0? </a:t>
            </a:r>
            <a:r>
              <a:rPr lang="en-US" dirty="0"/>
              <a:t>5</a:t>
            </a:r>
            <a:r>
              <a:rPr lang="en-US" dirty="0" smtClean="0"/>
              <a:t>000?</a:t>
            </a:r>
          </a:p>
          <a:p>
            <a:pPr lvl="1"/>
            <a:r>
              <a:rPr lang="en-US" dirty="0" smtClean="0"/>
              <a:t>Once we start checking for errors, when should we stop?</a:t>
            </a:r>
          </a:p>
          <a:p>
            <a:pPr lvl="1"/>
            <a:r>
              <a:rPr lang="en-US" dirty="0" smtClean="0"/>
              <a:t>Smart checking of error conditions means we don’t need to cover every potential letter or number.  This is called </a:t>
            </a:r>
            <a:r>
              <a:rPr lang="en-US" i="1" dirty="0" smtClean="0">
                <a:hlinkClick r:id="rId2" action="ppaction://hlinksldjump"/>
              </a:rPr>
              <a:t>boundary </a:t>
            </a:r>
            <a:r>
              <a:rPr lang="en-US" dirty="0" smtClean="0">
                <a:hlinkClick r:id="rId2" action="ppaction://hlinksldjump"/>
              </a:rPr>
              <a:t>or </a:t>
            </a:r>
            <a:r>
              <a:rPr lang="en-US" i="1" dirty="0" smtClean="0">
                <a:hlinkClick r:id="rId2" action="ppaction://hlinksldjump"/>
              </a:rPr>
              <a:t>partition checking</a:t>
            </a:r>
            <a:r>
              <a:rPr lang="en-US" i="1" dirty="0" smtClean="0"/>
              <a:t>, </a:t>
            </a:r>
            <a:r>
              <a:rPr lang="en-US" dirty="0" smtClean="0"/>
              <a:t>and it reduces the number of needed test cases.</a:t>
            </a:r>
          </a:p>
          <a:p>
            <a:pPr marL="457200" lvl="1" indent="0">
              <a:buNone/>
            </a:pPr>
            <a:endParaRPr lang="en-US" dirty="0"/>
          </a:p>
        </p:txBody>
      </p:sp>
      <p:sp>
        <p:nvSpPr>
          <p:cNvPr id="6" name="Oval 5"/>
          <p:cNvSpPr/>
          <p:nvPr/>
        </p:nvSpPr>
        <p:spPr>
          <a:xfrm>
            <a:off x="2371216" y="1401735"/>
            <a:ext cx="666218" cy="52786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79571" y="1401735"/>
            <a:ext cx="666218" cy="52786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375088" y="1120523"/>
            <a:ext cx="5870701" cy="5670515"/>
          </a:xfrm>
          <a:prstGeom prst="rect">
            <a:avLst/>
          </a:prstGeom>
        </p:spPr>
      </p:pic>
      <p:cxnSp>
        <p:nvCxnSpPr>
          <p:cNvPr id="5" name="Straight Connector 4"/>
          <p:cNvCxnSpPr>
            <a:stCxn id="3" idx="0"/>
            <a:endCxn id="3" idx="2"/>
          </p:cNvCxnSpPr>
          <p:nvPr/>
        </p:nvCxnSpPr>
        <p:spPr>
          <a:xfrm>
            <a:off x="3310439" y="1120523"/>
            <a:ext cx="0" cy="567051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163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8209551" cy="1325563"/>
          </a:xfrm>
        </p:spPr>
        <p:txBody>
          <a:bodyPr/>
          <a:lstStyle/>
          <a:p>
            <a:r>
              <a:rPr lang="en-US" dirty="0" smtClean="0"/>
              <a:t>Integration </a:t>
            </a:r>
            <a:r>
              <a:rPr lang="en-US" dirty="0"/>
              <a:t>testing</a:t>
            </a:r>
          </a:p>
        </p:txBody>
      </p:sp>
      <p:sp>
        <p:nvSpPr>
          <p:cNvPr id="17" name="TextBox 16"/>
          <p:cNvSpPr txBox="1"/>
          <p:nvPr/>
        </p:nvSpPr>
        <p:spPr>
          <a:xfrm>
            <a:off x="7043325" y="141650"/>
            <a:ext cx="2950429" cy="523220"/>
          </a:xfrm>
          <a:prstGeom prst="rect">
            <a:avLst/>
          </a:prstGeom>
          <a:noFill/>
        </p:spPr>
        <p:txBody>
          <a:bodyPr wrap="square" rtlCol="0">
            <a:spAutoFit/>
          </a:bodyPr>
          <a:lstStyle/>
          <a:p>
            <a:r>
              <a:rPr lang="en-US" sz="2800" u="sng" dirty="0" smtClean="0"/>
              <a:t>Elements involved:</a:t>
            </a:r>
            <a:endParaRPr lang="en-US" sz="2800" u="sng" dirty="0"/>
          </a:p>
        </p:txBody>
      </p:sp>
      <p:sp>
        <p:nvSpPr>
          <p:cNvPr id="11" name="Content Placeholder 2"/>
          <p:cNvSpPr>
            <a:spLocks noGrp="1"/>
          </p:cNvSpPr>
          <p:nvPr>
            <p:ph idx="1"/>
          </p:nvPr>
        </p:nvSpPr>
        <p:spPr>
          <a:xfrm>
            <a:off x="6898037" y="664870"/>
            <a:ext cx="5082153" cy="5968405"/>
          </a:xfrm>
        </p:spPr>
        <p:txBody>
          <a:bodyPr>
            <a:normAutofit fontScale="70000" lnSpcReduction="20000"/>
          </a:bodyPr>
          <a:lstStyle/>
          <a:p>
            <a:r>
              <a:rPr lang="en-US" dirty="0" smtClean="0"/>
              <a:t>Units are snapped together </a:t>
            </a:r>
            <a:r>
              <a:rPr lang="en-US" b="1" dirty="0" smtClean="0"/>
              <a:t>directly</a:t>
            </a:r>
            <a:r>
              <a:rPr lang="en-US" dirty="0" smtClean="0"/>
              <a:t> at this stage. (Think Lego bricks.) </a:t>
            </a:r>
          </a:p>
          <a:p>
            <a:r>
              <a:rPr lang="en-US" dirty="0" smtClean="0"/>
              <a:t>The output of one unit is the input to another. </a:t>
            </a:r>
            <a:r>
              <a:rPr lang="en-US" i="1" dirty="0" smtClean="0"/>
              <a:t>Without some sort of connection</a:t>
            </a:r>
            <a:r>
              <a:rPr lang="en-US" i="1" dirty="0"/>
              <a:t>, </a:t>
            </a:r>
            <a:r>
              <a:rPr lang="en-US" i="1" dirty="0" smtClean="0"/>
              <a:t>it isn’t an integration test.</a:t>
            </a:r>
            <a:endParaRPr lang="en-US" i="1" dirty="0"/>
          </a:p>
          <a:p>
            <a:r>
              <a:rPr lang="en-US" dirty="0" smtClean="0"/>
              <a:t>Purpose of integration </a:t>
            </a:r>
            <a:r>
              <a:rPr lang="en-US" dirty="0"/>
              <a:t>testing </a:t>
            </a:r>
            <a:r>
              <a:rPr lang="en-US" dirty="0" smtClean="0"/>
              <a:t>is to check </a:t>
            </a:r>
            <a:r>
              <a:rPr lang="en-US" b="1" i="1" dirty="0" smtClean="0"/>
              <a:t>data flow between interfaces</a:t>
            </a:r>
            <a:r>
              <a:rPr lang="en-US" i="1" dirty="0" smtClean="0"/>
              <a:t>. </a:t>
            </a:r>
            <a:r>
              <a:rPr lang="en-US" dirty="0" smtClean="0">
                <a:hlinkClick r:id="rId3"/>
              </a:rPr>
              <a:t>Yes, it’s needed.</a:t>
            </a:r>
            <a:r>
              <a:rPr lang="en-US" dirty="0" smtClean="0"/>
              <a:t> </a:t>
            </a:r>
          </a:p>
          <a:p>
            <a:pPr lvl="1"/>
            <a:r>
              <a:rPr lang="en-US" dirty="0" smtClean="0"/>
              <a:t>Complete interface/parameter coverage</a:t>
            </a:r>
          </a:p>
          <a:p>
            <a:pPr lvl="1"/>
            <a:r>
              <a:rPr lang="en-US" dirty="0" smtClean="0"/>
              <a:t>Precise error/exception trapping or propagation</a:t>
            </a:r>
          </a:p>
          <a:p>
            <a:pPr lvl="1"/>
            <a:r>
              <a:rPr lang="en-US" dirty="0" smtClean="0"/>
              <a:t>Correct external library calls</a:t>
            </a:r>
            <a:endParaRPr lang="en-US" dirty="0"/>
          </a:p>
          <a:p>
            <a:r>
              <a:rPr lang="en-US" baseline="0" dirty="0" smtClean="0"/>
              <a:t>As</a:t>
            </a:r>
            <a:r>
              <a:rPr lang="en-US" dirty="0" smtClean="0"/>
              <a:t> many units as needed can be integrated during this testing phase. It’s better to build up to it in stages though.</a:t>
            </a:r>
          </a:p>
          <a:p>
            <a:pPr lvl="0"/>
            <a:r>
              <a:rPr lang="en-US" dirty="0" smtClean="0"/>
              <a:t>In this diagram, we can see that certain inputs we tested at the unit level </a:t>
            </a:r>
            <a:r>
              <a:rPr lang="en-US" i="1" dirty="0" smtClean="0"/>
              <a:t>are difficult or impossible to test at the integration level</a:t>
            </a:r>
            <a:r>
              <a:rPr lang="en-US" dirty="0" smtClean="0"/>
              <a:t>.</a:t>
            </a:r>
          </a:p>
          <a:p>
            <a:pPr lvl="1"/>
            <a:r>
              <a:rPr lang="en-US" dirty="0" smtClean="0"/>
              <a:t>For instance, we cannot test </a:t>
            </a:r>
            <a:r>
              <a:rPr lang="en-US" dirty="0" err="1" smtClean="0"/>
              <a:t>passed_class</a:t>
            </a:r>
            <a:r>
              <a:rPr lang="en-US" dirty="0" smtClean="0"/>
              <a:t> with an invalid letter grade input using an integration test. (Invalid letter grades aren’t allowed.)</a:t>
            </a:r>
          </a:p>
          <a:p>
            <a:pPr lvl="1"/>
            <a:r>
              <a:rPr lang="en-US" dirty="0" smtClean="0"/>
              <a:t>Once components are integrated, it may be </a:t>
            </a:r>
            <a:r>
              <a:rPr lang="en-US" i="1" dirty="0" smtClean="0"/>
              <a:t>much more difficult </a:t>
            </a:r>
            <a:r>
              <a:rPr lang="en-US" dirty="0" smtClean="0"/>
              <a:t>to pass an invalid input.</a:t>
            </a:r>
          </a:p>
          <a:p>
            <a:pPr lvl="1"/>
            <a:r>
              <a:rPr lang="en-US" dirty="0" smtClean="0"/>
              <a:t>We must rely on proper unit testing </a:t>
            </a:r>
            <a:r>
              <a:rPr lang="en-US" b="1" dirty="0" smtClean="0"/>
              <a:t>first </a:t>
            </a:r>
            <a:r>
              <a:rPr lang="en-US" dirty="0" smtClean="0"/>
              <a:t>to consider all categories</a:t>
            </a:r>
            <a:r>
              <a:rPr lang="en-US" dirty="0"/>
              <a:t> </a:t>
            </a:r>
            <a:r>
              <a:rPr lang="en-US" dirty="0" smtClean="0"/>
              <a:t>of input errors.</a:t>
            </a:r>
          </a:p>
        </p:txBody>
      </p:sp>
      <p:pic>
        <p:nvPicPr>
          <p:cNvPr id="3" name="Picture 2"/>
          <p:cNvPicPr>
            <a:picLocks noChangeAspect="1"/>
          </p:cNvPicPr>
          <p:nvPr/>
        </p:nvPicPr>
        <p:blipFill>
          <a:blip r:embed="rId4"/>
          <a:stretch>
            <a:fillRect/>
          </a:stretch>
        </p:blipFill>
        <p:spPr>
          <a:xfrm>
            <a:off x="765941" y="1397843"/>
            <a:ext cx="4739765" cy="4693715"/>
          </a:xfrm>
          <a:prstGeom prst="rect">
            <a:avLst/>
          </a:prstGeom>
          <a:noFill/>
        </p:spPr>
      </p:pic>
      <p:sp>
        <p:nvSpPr>
          <p:cNvPr id="4" name="Oval 3"/>
          <p:cNvSpPr/>
          <p:nvPr/>
        </p:nvSpPr>
        <p:spPr>
          <a:xfrm>
            <a:off x="2799472" y="1143647"/>
            <a:ext cx="666218" cy="52786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51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1" y="141650"/>
            <a:ext cx="5750678" cy="1325563"/>
          </a:xfrm>
        </p:spPr>
        <p:txBody>
          <a:bodyPr/>
          <a:lstStyle/>
          <a:p>
            <a:r>
              <a:rPr lang="en-US" dirty="0" smtClean="0"/>
              <a:t>System testing</a:t>
            </a:r>
            <a:endParaRPr lang="en-US" dirty="0"/>
          </a:p>
        </p:txBody>
      </p:sp>
      <p:sp>
        <p:nvSpPr>
          <p:cNvPr id="11" name="Content Placeholder 2"/>
          <p:cNvSpPr>
            <a:spLocks noGrp="1"/>
          </p:cNvSpPr>
          <p:nvPr>
            <p:ph idx="1"/>
          </p:nvPr>
        </p:nvSpPr>
        <p:spPr>
          <a:xfrm>
            <a:off x="6660739" y="0"/>
            <a:ext cx="5296874" cy="6858000"/>
          </a:xfrm>
        </p:spPr>
        <p:txBody>
          <a:bodyPr>
            <a:noAutofit/>
          </a:bodyPr>
          <a:lstStyle/>
          <a:p>
            <a:r>
              <a:rPr lang="en-US" sz="1800" dirty="0"/>
              <a:t>As </a:t>
            </a:r>
            <a:r>
              <a:rPr lang="en-US" sz="1800" dirty="0" smtClean="0"/>
              <a:t>more components or units are integrated, </a:t>
            </a:r>
            <a:r>
              <a:rPr lang="en-US" sz="1800" i="1" dirty="0" smtClean="0"/>
              <a:t>subsystem- </a:t>
            </a:r>
            <a:r>
              <a:rPr lang="en-US" sz="1800" dirty="0"/>
              <a:t>or </a:t>
            </a:r>
            <a:r>
              <a:rPr lang="en-US" sz="1800" i="1" dirty="0" smtClean="0"/>
              <a:t>system-level </a:t>
            </a:r>
            <a:r>
              <a:rPr lang="en-US" sz="1800" dirty="0" smtClean="0"/>
              <a:t>integration</a:t>
            </a:r>
            <a:r>
              <a:rPr lang="en-US" sz="1800" i="1" dirty="0" smtClean="0"/>
              <a:t> </a:t>
            </a:r>
            <a:r>
              <a:rPr lang="en-US" sz="1800" dirty="0" smtClean="0"/>
              <a:t>is achieved.</a:t>
            </a:r>
          </a:p>
          <a:p>
            <a:r>
              <a:rPr lang="en-US" sz="1800" b="1" i="1" dirty="0" smtClean="0"/>
              <a:t>Functionality</a:t>
            </a:r>
            <a:r>
              <a:rPr lang="en-US" sz="1800" dirty="0" smtClean="0"/>
              <a:t> is evaluated with system tests.</a:t>
            </a:r>
            <a:endParaRPr lang="en-US" sz="1800" dirty="0"/>
          </a:p>
          <a:p>
            <a:r>
              <a:rPr lang="en-US" sz="1800" i="1" dirty="0" smtClean="0"/>
              <a:t>Glue code </a:t>
            </a:r>
            <a:r>
              <a:rPr lang="en-US" sz="1800" dirty="0" smtClean="0"/>
              <a:t>is often (99%) involved. </a:t>
            </a:r>
          </a:p>
          <a:p>
            <a:pPr lvl="1"/>
            <a:r>
              <a:rPr lang="en-US" sz="1800" baseline="0" dirty="0" smtClean="0"/>
              <a:t>Realistically,</a:t>
            </a:r>
            <a:r>
              <a:rPr lang="en-US" sz="1800" dirty="0" smtClean="0"/>
              <a:t> not all code is composed into functions. Any code in-between function or method calls is glue code.</a:t>
            </a:r>
          </a:p>
          <a:p>
            <a:pPr lvl="1"/>
            <a:r>
              <a:rPr lang="en-US" sz="1800" dirty="0"/>
              <a:t>Not all </a:t>
            </a:r>
            <a:r>
              <a:rPr lang="en-US" sz="1800" dirty="0" smtClean="0"/>
              <a:t>glue code is </a:t>
            </a:r>
            <a:r>
              <a:rPr lang="en-US" sz="1800" dirty="0"/>
              <a:t>bad </a:t>
            </a:r>
            <a:r>
              <a:rPr lang="en-US" sz="1800" dirty="0" smtClean="0"/>
              <a:t>design, but it usually is. Glue code is something to </a:t>
            </a:r>
            <a:r>
              <a:rPr lang="en-US" sz="1800" b="1" dirty="0" smtClean="0"/>
              <a:t>minimize</a:t>
            </a:r>
            <a:r>
              <a:rPr lang="en-US" sz="1800" dirty="0" smtClean="0"/>
              <a:t>, especially if it starts showing up in your test suite.</a:t>
            </a:r>
            <a:endParaRPr lang="en-US" sz="1800" dirty="0"/>
          </a:p>
          <a:p>
            <a:pPr lvl="1"/>
            <a:r>
              <a:rPr lang="en-US" sz="1800" dirty="0" smtClean="0"/>
              <a:t>Glue code can mean that </a:t>
            </a:r>
            <a:r>
              <a:rPr lang="en-US" sz="1800" b="1" dirty="0" smtClean="0"/>
              <a:t>data values could get changed unexpectedly </a:t>
            </a:r>
            <a:r>
              <a:rPr lang="en-US" sz="1800" dirty="0" smtClean="0"/>
              <a:t>(and transparently) between functions.</a:t>
            </a:r>
          </a:p>
          <a:p>
            <a:pPr lvl="0"/>
            <a:r>
              <a:rPr lang="en-US" sz="1800" dirty="0" smtClean="0"/>
              <a:t>Data validation often happens at the system level.</a:t>
            </a:r>
          </a:p>
          <a:p>
            <a:pPr lvl="1"/>
            <a:r>
              <a:rPr lang="en-US" sz="1800" dirty="0" smtClean="0"/>
              <a:t>Here we have a </a:t>
            </a:r>
            <a:r>
              <a:rPr lang="en-US" sz="1800" dirty="0" err="1" smtClean="0"/>
              <a:t>validate_data</a:t>
            </a:r>
            <a:r>
              <a:rPr lang="en-US" sz="1800" dirty="0" smtClean="0"/>
              <a:t> function that intercepts bad grades. Good move.</a:t>
            </a:r>
          </a:p>
          <a:p>
            <a:pPr lvl="1"/>
            <a:r>
              <a:rPr lang="en-US" sz="1800" dirty="0" smtClean="0"/>
              <a:t>However, what if someone wants to use </a:t>
            </a:r>
            <a:r>
              <a:rPr lang="en-US" sz="1800" dirty="0" err="1" smtClean="0"/>
              <a:t>get_letter_grade</a:t>
            </a:r>
            <a:r>
              <a:rPr lang="en-US" sz="1800" dirty="0" smtClean="0"/>
              <a:t> inside another place in the code, and we haven’t validated those inputs first as we did here?</a:t>
            </a:r>
          </a:p>
          <a:p>
            <a:pPr lvl="1"/>
            <a:r>
              <a:rPr lang="en-US" sz="1800" dirty="0" smtClean="0"/>
              <a:t>We </a:t>
            </a:r>
            <a:r>
              <a:rPr lang="en-US" sz="1800" b="1" dirty="0" smtClean="0"/>
              <a:t>can’t solely rely on system tests </a:t>
            </a:r>
            <a:r>
              <a:rPr lang="en-US" sz="1800" dirty="0" smtClean="0"/>
              <a:t>to error test our underlying functions.</a:t>
            </a:r>
          </a:p>
          <a:p>
            <a:pPr lvl="1"/>
            <a:r>
              <a:rPr lang="en-US" sz="1800" dirty="0" smtClean="0"/>
              <a:t>We can’t assume data validation </a:t>
            </a:r>
            <a:r>
              <a:rPr lang="en-US" sz="1800" i="1" dirty="0" smtClean="0"/>
              <a:t>in one spot </a:t>
            </a:r>
            <a:r>
              <a:rPr lang="en-US" sz="1800" dirty="0" smtClean="0"/>
              <a:t>maintains data integrity </a:t>
            </a:r>
            <a:r>
              <a:rPr lang="en-US" sz="1800" i="1" dirty="0" smtClean="0"/>
              <a:t>everywhere</a:t>
            </a:r>
            <a:r>
              <a:rPr lang="en-US" sz="1800" dirty="0" smtClean="0"/>
              <a:t>.</a:t>
            </a:r>
          </a:p>
        </p:txBody>
      </p:sp>
      <p:pic>
        <p:nvPicPr>
          <p:cNvPr id="3" name="Picture 2"/>
          <p:cNvPicPr>
            <a:picLocks noChangeAspect="1"/>
          </p:cNvPicPr>
          <p:nvPr/>
        </p:nvPicPr>
        <p:blipFill>
          <a:blip r:embed="rId3"/>
          <a:stretch>
            <a:fillRect/>
          </a:stretch>
        </p:blipFill>
        <p:spPr>
          <a:xfrm>
            <a:off x="129267" y="1621760"/>
            <a:ext cx="6531472" cy="4110172"/>
          </a:xfrm>
          <a:prstGeom prst="rect">
            <a:avLst/>
          </a:prstGeom>
        </p:spPr>
      </p:pic>
    </p:spTree>
    <p:extLst>
      <p:ext uri="{BB962C8B-B14F-4D97-AF65-F5344CB8AC3E}">
        <p14:creationId xmlns:p14="http://schemas.microsoft.com/office/powerpoint/2010/main" val="1633419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alanced testing</a:t>
            </a:r>
            <a:endParaRPr lang="en-US" dirty="0"/>
          </a:p>
        </p:txBody>
      </p:sp>
      <p:sp>
        <p:nvSpPr>
          <p:cNvPr id="3" name="Content Placeholder 2"/>
          <p:cNvSpPr>
            <a:spLocks noGrp="1"/>
          </p:cNvSpPr>
          <p:nvPr>
            <p:ph idx="1"/>
          </p:nvPr>
        </p:nvSpPr>
        <p:spPr>
          <a:xfrm>
            <a:off x="838200" y="1603021"/>
            <a:ext cx="7481711" cy="4573941"/>
          </a:xfrm>
        </p:spPr>
        <p:txBody>
          <a:bodyPr>
            <a:normAutofit fontScale="85000" lnSpcReduction="20000"/>
          </a:bodyPr>
          <a:lstStyle/>
          <a:p>
            <a:r>
              <a:rPr lang="en-US" dirty="0"/>
              <a:t>A program is only a strong or reliable as its basic components. </a:t>
            </a:r>
          </a:p>
          <a:p>
            <a:r>
              <a:rPr lang="en-US" dirty="0" smtClean="0"/>
              <a:t>Good code coverage at the unit/integration level, and good functionality testing at the system level is </a:t>
            </a:r>
            <a:r>
              <a:rPr lang="en-US" b="1" dirty="0" smtClean="0">
                <a:hlinkClick r:id="rId3"/>
              </a:rPr>
              <a:t>defense in depth</a:t>
            </a:r>
            <a:r>
              <a:rPr lang="en-US" b="1" dirty="0" smtClean="0"/>
              <a:t>.</a:t>
            </a:r>
            <a:endParaRPr lang="en-US" dirty="0"/>
          </a:p>
          <a:p>
            <a:r>
              <a:rPr lang="en-US" baseline="0" dirty="0" smtClean="0"/>
              <a:t>System tests don’t normally touch all of the code paths required.</a:t>
            </a:r>
          </a:p>
          <a:p>
            <a:pPr lvl="1"/>
            <a:r>
              <a:rPr lang="en-US" dirty="0" smtClean="0"/>
              <a:t>GUI data validation is a good idea, just not in isolation. </a:t>
            </a:r>
          </a:p>
          <a:p>
            <a:pPr lvl="1"/>
            <a:r>
              <a:rPr lang="en-US" dirty="0" smtClean="0"/>
              <a:t>Often it’s assumed that data validation removes </a:t>
            </a:r>
            <a:r>
              <a:rPr lang="en-US" baseline="0" dirty="0" smtClean="0"/>
              <a:t>the need for error handling in</a:t>
            </a:r>
            <a:r>
              <a:rPr lang="en-US" dirty="0" smtClean="0"/>
              <a:t> </a:t>
            </a:r>
            <a:r>
              <a:rPr lang="en-US" baseline="0" dirty="0" smtClean="0"/>
              <a:t>other functions/modules. </a:t>
            </a:r>
            <a:r>
              <a:rPr lang="en-US" i="1" baseline="0" dirty="0" smtClean="0"/>
              <a:t>This is not the case</a:t>
            </a:r>
            <a:r>
              <a:rPr lang="en-US" baseline="0" dirty="0" smtClean="0"/>
              <a:t>.</a:t>
            </a:r>
          </a:p>
          <a:p>
            <a:pPr lvl="0"/>
            <a:r>
              <a:rPr lang="en-US" dirty="0" smtClean="0"/>
              <a:t>Boundary/partition testing at the unit/integration</a:t>
            </a:r>
            <a:r>
              <a:rPr lang="en-US" baseline="0" dirty="0" smtClean="0"/>
              <a:t> leve</a:t>
            </a:r>
            <a:r>
              <a:rPr lang="en-US" dirty="0" smtClean="0"/>
              <a:t>ls provides</a:t>
            </a:r>
            <a:r>
              <a:rPr lang="en-US" baseline="0" dirty="0" smtClean="0"/>
              <a:t> the needed </a:t>
            </a:r>
            <a:r>
              <a:rPr lang="en-US" baseline="0" dirty="0" smtClean="0"/>
              <a:t>test coverage</a:t>
            </a:r>
            <a:r>
              <a:rPr lang="en-US" baseline="0" dirty="0" smtClean="0"/>
              <a:t>.</a:t>
            </a:r>
          </a:p>
          <a:p>
            <a:pPr lvl="1"/>
            <a:r>
              <a:rPr lang="en-US" baseline="0" dirty="0" smtClean="0"/>
              <a:t>Covers success, failure </a:t>
            </a:r>
            <a:r>
              <a:rPr lang="en-US" dirty="0" smtClean="0"/>
              <a:t>and </a:t>
            </a:r>
            <a:r>
              <a:rPr lang="en-US" baseline="0" dirty="0" smtClean="0"/>
              <a:t>error cases</a:t>
            </a:r>
          </a:p>
          <a:p>
            <a:pPr lvl="1"/>
            <a:r>
              <a:rPr lang="en-US" dirty="0" smtClean="0"/>
              <a:t>Building </a:t>
            </a:r>
            <a:r>
              <a:rPr lang="en-US" baseline="0" dirty="0" smtClean="0"/>
              <a:t>upon good unit and integration tests means that only representative categories of system tests need to be generated ... e.g.,</a:t>
            </a:r>
            <a:r>
              <a:rPr lang="en-US" dirty="0" smtClean="0"/>
              <a:t> </a:t>
            </a:r>
            <a:r>
              <a:rPr lang="en-US" i="1" baseline="0" dirty="0" smtClean="0"/>
              <a:t>dozens, </a:t>
            </a:r>
            <a:r>
              <a:rPr lang="en-US" b="1" i="1" baseline="0" dirty="0" smtClean="0"/>
              <a:t>not</a:t>
            </a:r>
            <a:r>
              <a:rPr lang="en-US" i="1" baseline="0" dirty="0" smtClean="0"/>
              <a:t> hundreds</a:t>
            </a:r>
            <a:r>
              <a:rPr lang="en-US" baseline="0" dirty="0" smtClean="0"/>
              <a:t>.</a:t>
            </a:r>
            <a:endParaRPr lang="en-US" dirty="0"/>
          </a:p>
        </p:txBody>
      </p:sp>
      <p:pic>
        <p:nvPicPr>
          <p:cNvPr id="1026" name="Picture 2" descr="https://c1.staticflickr.com/3/2332/2432270195_63a2118440_z.jpg?zz=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0" y="1111958"/>
            <a:ext cx="31908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739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coverage</a:t>
            </a:r>
            <a:endParaRPr lang="en-US" dirty="0"/>
          </a:p>
        </p:txBody>
      </p:sp>
      <p:sp>
        <p:nvSpPr>
          <p:cNvPr id="3" name="Content Placeholder 2"/>
          <p:cNvSpPr>
            <a:spLocks noGrp="1"/>
          </p:cNvSpPr>
          <p:nvPr>
            <p:ph idx="1"/>
          </p:nvPr>
        </p:nvSpPr>
        <p:spPr>
          <a:xfrm>
            <a:off x="838200" y="1825624"/>
            <a:ext cx="10515600" cy="4575175"/>
          </a:xfrm>
        </p:spPr>
        <p:txBody>
          <a:bodyPr>
            <a:normAutofit lnSpcReduction="10000"/>
          </a:bodyPr>
          <a:lstStyle/>
          <a:p>
            <a:r>
              <a:rPr lang="en-US" baseline="0" dirty="0" smtClean="0"/>
              <a:t>Test coverage needs focus</a:t>
            </a:r>
          </a:p>
          <a:p>
            <a:pPr lvl="1"/>
            <a:r>
              <a:rPr lang="en-US" dirty="0"/>
              <a:t>JEL will communicate </a:t>
            </a:r>
            <a:r>
              <a:rPr lang="en-US" dirty="0">
                <a:hlinkClick r:id="rId3" action="ppaction://hlinksldjump"/>
              </a:rPr>
              <a:t>test coverage</a:t>
            </a:r>
            <a:r>
              <a:rPr lang="en-US" dirty="0"/>
              <a:t> as primary metric in all test reports. Methods of reporting will look slightly different for each test level, and so would require some collaboration.</a:t>
            </a:r>
          </a:p>
          <a:p>
            <a:pPr lvl="1"/>
            <a:r>
              <a:rPr lang="en-US" baseline="0" dirty="0" smtClean="0"/>
              <a:t>Capability </a:t>
            </a:r>
            <a:r>
              <a:rPr lang="en-US" baseline="0" dirty="0" smtClean="0"/>
              <a:t>team should communicate </a:t>
            </a:r>
            <a:r>
              <a:rPr lang="en-US" baseline="0" dirty="0" smtClean="0">
                <a:hlinkClick r:id="rId4" action="ppaction://hlinksldjump"/>
              </a:rPr>
              <a:t>desired strength of test coverage</a:t>
            </a:r>
            <a:r>
              <a:rPr lang="en-US" baseline="0" dirty="0" smtClean="0"/>
              <a:t> and testing priorities for each feature.</a:t>
            </a:r>
            <a:r>
              <a:rPr lang="en-US" dirty="0" smtClean="0"/>
              <a:t> </a:t>
            </a:r>
            <a:r>
              <a:rPr lang="en-US" b="1" baseline="0" dirty="0" smtClean="0"/>
              <a:t>Common </a:t>
            </a:r>
            <a:r>
              <a:rPr lang="en-US" b="1" dirty="0" smtClean="0"/>
              <a:t>use </a:t>
            </a:r>
            <a:r>
              <a:rPr lang="en-US" b="1" dirty="0" smtClean="0"/>
              <a:t>cases </a:t>
            </a:r>
            <a:r>
              <a:rPr lang="en-US" b="1" dirty="0" smtClean="0"/>
              <a:t>for </a:t>
            </a:r>
            <a:r>
              <a:rPr lang="en-US" b="1" dirty="0"/>
              <a:t>methodology </a:t>
            </a:r>
            <a:r>
              <a:rPr lang="en-US" b="1" dirty="0" smtClean="0"/>
              <a:t>should </a:t>
            </a:r>
            <a:r>
              <a:rPr lang="en-US" b="1" dirty="0" smtClean="0"/>
              <a:t>have more emphasis than uncommon ones</a:t>
            </a:r>
            <a:r>
              <a:rPr lang="en-US" b="1" baseline="0" dirty="0" smtClean="0"/>
              <a:t>.</a:t>
            </a:r>
            <a:r>
              <a:rPr lang="en-US" baseline="0" dirty="0" smtClean="0"/>
              <a:t> </a:t>
            </a:r>
          </a:p>
          <a:p>
            <a:pPr lvl="1"/>
            <a:endParaRPr lang="en-US" baseline="0" dirty="0" smtClean="0"/>
          </a:p>
          <a:p>
            <a:r>
              <a:rPr lang="en-US" dirty="0" smtClean="0"/>
              <a:t>Examining test coverage with current </a:t>
            </a:r>
            <a:r>
              <a:rPr lang="en-US" dirty="0" err="1" smtClean="0"/>
              <a:t>WinBlast</a:t>
            </a:r>
            <a:r>
              <a:rPr lang="en-US" dirty="0" smtClean="0"/>
              <a:t> </a:t>
            </a:r>
            <a:r>
              <a:rPr lang="en-US" dirty="0" smtClean="0"/>
              <a:t>configuration</a:t>
            </a:r>
            <a:endParaRPr lang="en-US" dirty="0" smtClean="0"/>
          </a:p>
          <a:p>
            <a:pPr lvl="1"/>
            <a:r>
              <a:rPr lang="en-US" dirty="0" smtClean="0"/>
              <a:t>Although we can report the </a:t>
            </a:r>
            <a:r>
              <a:rPr lang="en-US" dirty="0" err="1" smtClean="0"/>
              <a:t>WinBlast</a:t>
            </a:r>
            <a:r>
              <a:rPr lang="en-US" dirty="0" smtClean="0"/>
              <a:t> plugin test coverage since we have the source code, many of the underlying libraries are </a:t>
            </a:r>
            <a:r>
              <a:rPr lang="en-US" dirty="0" smtClean="0"/>
              <a:t>in </a:t>
            </a:r>
            <a:r>
              <a:rPr lang="en-US" dirty="0" smtClean="0"/>
              <a:t>binary form only</a:t>
            </a:r>
            <a:r>
              <a:rPr lang="en-US" dirty="0" smtClean="0"/>
              <a:t>.</a:t>
            </a:r>
          </a:p>
          <a:p>
            <a:pPr lvl="1"/>
            <a:r>
              <a:rPr lang="en-US" dirty="0" smtClean="0"/>
              <a:t>Can we </a:t>
            </a:r>
            <a:r>
              <a:rPr lang="en-US" dirty="0" smtClean="0"/>
              <a:t>also get </a:t>
            </a:r>
            <a:r>
              <a:rPr lang="en-US" dirty="0" smtClean="0"/>
              <a:t>test coverage reports from the dependent modules?</a:t>
            </a:r>
          </a:p>
        </p:txBody>
      </p:sp>
    </p:spTree>
    <p:extLst>
      <p:ext uri="{BB962C8B-B14F-4D97-AF65-F5344CB8AC3E}">
        <p14:creationId xmlns:p14="http://schemas.microsoft.com/office/powerpoint/2010/main" val="927310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773"/>
            <a:ext cx="10515600" cy="1325563"/>
          </a:xfrm>
        </p:spPr>
        <p:txBody>
          <a:bodyPr/>
          <a:lstStyle/>
          <a:p>
            <a:r>
              <a:rPr lang="en-US" dirty="0" smtClean="0"/>
              <a:t>Conclusion</a:t>
            </a:r>
            <a:endParaRPr lang="en-US" dirty="0"/>
          </a:p>
        </p:txBody>
      </p:sp>
      <p:sp>
        <p:nvSpPr>
          <p:cNvPr id="3" name="Content Placeholder 2"/>
          <p:cNvSpPr>
            <a:spLocks noGrp="1"/>
          </p:cNvSpPr>
          <p:nvPr>
            <p:ph idx="1"/>
          </p:nvPr>
        </p:nvSpPr>
        <p:spPr>
          <a:xfrm>
            <a:off x="838200" y="1503336"/>
            <a:ext cx="10515600" cy="4673627"/>
          </a:xfrm>
        </p:spPr>
        <p:txBody>
          <a:bodyPr>
            <a:normAutofit fontScale="92500" lnSpcReduction="10000"/>
          </a:bodyPr>
          <a:lstStyle/>
          <a:p>
            <a:r>
              <a:rPr lang="en-US" dirty="0" smtClean="0"/>
              <a:t>Capability team needs to focus on </a:t>
            </a:r>
          </a:p>
          <a:p>
            <a:pPr lvl="1"/>
            <a:r>
              <a:rPr lang="en-US" dirty="0" smtClean="0"/>
              <a:t>Evidence of proper design and </a:t>
            </a:r>
            <a:r>
              <a:rPr lang="en-US" dirty="0" smtClean="0"/>
              <a:t>testing of all modules, if possible.</a:t>
            </a:r>
            <a:endParaRPr lang="en-US" dirty="0" smtClean="0"/>
          </a:p>
          <a:p>
            <a:pPr lvl="1"/>
            <a:r>
              <a:rPr lang="en-US" dirty="0" smtClean="0"/>
              <a:t>Test case design at each design iteration, in conjunction with </a:t>
            </a:r>
            <a:r>
              <a:rPr lang="en-US" dirty="0" err="1" smtClean="0"/>
              <a:t>WinBlast</a:t>
            </a:r>
            <a:r>
              <a:rPr lang="en-US" dirty="0" smtClean="0"/>
              <a:t> developers and JEL team.</a:t>
            </a:r>
          </a:p>
          <a:p>
            <a:pPr lvl="1"/>
            <a:endParaRPr lang="en-US" dirty="0"/>
          </a:p>
          <a:p>
            <a:r>
              <a:rPr lang="en-US" dirty="0" smtClean="0"/>
              <a:t>We want to concentrate on including missed tests or </a:t>
            </a:r>
            <a:r>
              <a:rPr lang="en-US" dirty="0"/>
              <a:t>eliminating redundant </a:t>
            </a:r>
            <a:r>
              <a:rPr lang="en-US" dirty="0" smtClean="0"/>
              <a:t>cases at each layer to achieve a balanced testing approach.</a:t>
            </a:r>
          </a:p>
          <a:p>
            <a:pPr lvl="1"/>
            <a:r>
              <a:rPr lang="en-US" baseline="0" dirty="0" smtClean="0"/>
              <a:t>Unit</a:t>
            </a:r>
          </a:p>
          <a:p>
            <a:pPr lvl="1"/>
            <a:r>
              <a:rPr lang="en-US" dirty="0" smtClean="0"/>
              <a:t>Integration</a:t>
            </a:r>
          </a:p>
          <a:p>
            <a:pPr lvl="1"/>
            <a:r>
              <a:rPr lang="en-US" dirty="0" smtClean="0"/>
              <a:t>System </a:t>
            </a:r>
          </a:p>
          <a:p>
            <a:pPr lvl="1"/>
            <a:endParaRPr lang="en-US" baseline="0" dirty="0" smtClean="0"/>
          </a:p>
          <a:p>
            <a:pPr lvl="0">
              <a:defRPr/>
            </a:pPr>
            <a:r>
              <a:rPr lang="en-US" i="1" dirty="0" smtClean="0"/>
              <a:t>Good team decisions on the number of boundary or partition test cases </a:t>
            </a:r>
            <a:r>
              <a:rPr lang="en-US" dirty="0" smtClean="0"/>
              <a:t>and </a:t>
            </a:r>
            <a:r>
              <a:rPr lang="en-US" i="1" dirty="0" smtClean="0"/>
              <a:t>measuring code coverage </a:t>
            </a:r>
            <a:r>
              <a:rPr lang="en-US" dirty="0" smtClean="0"/>
              <a:t>will help improve our priorities and progress.</a:t>
            </a:r>
            <a:endParaRPr lang="en-US" dirty="0"/>
          </a:p>
          <a:p>
            <a:endParaRPr lang="en-US" dirty="0"/>
          </a:p>
        </p:txBody>
      </p:sp>
    </p:spTree>
    <p:extLst>
      <p:ext uri="{BB962C8B-B14F-4D97-AF65-F5344CB8AC3E}">
        <p14:creationId xmlns:p14="http://schemas.microsoft.com/office/powerpoint/2010/main" val="4270967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9846</TotalTime>
  <Words>2557</Words>
  <Application>Microsoft Office PowerPoint</Application>
  <PresentationFormat>Widescreen</PresentationFormat>
  <Paragraphs>253</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Wingdings</vt:lpstr>
      <vt:lpstr>Office Theme</vt:lpstr>
      <vt:lpstr>A balanced approach to testing</vt:lpstr>
      <vt:lpstr>Desire for balanced testing</vt:lpstr>
      <vt:lpstr>Layered testing -- Learning by example</vt:lpstr>
      <vt:lpstr>Unit testing the Grader module</vt:lpstr>
      <vt:lpstr>Integration testing</vt:lpstr>
      <vt:lpstr>System testing</vt:lpstr>
      <vt:lpstr>Balanced testing</vt:lpstr>
      <vt:lpstr>Test coverage</vt:lpstr>
      <vt:lpstr>Conclusion</vt:lpstr>
      <vt:lpstr>PowerPoint Presentation</vt:lpstr>
      <vt:lpstr>Partition checking</vt:lpstr>
      <vt:lpstr>Boundary checking</vt:lpstr>
      <vt:lpstr>Background …</vt:lpstr>
      <vt:lpstr>Background …</vt:lpstr>
      <vt:lpstr>Strength of unit test coverage</vt:lpstr>
      <vt:lpstr>Strength of integration test coverage</vt:lpstr>
      <vt:lpstr>Strength of system test coverage</vt:lpstr>
      <vt:lpstr>Terms and definitions</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JWS testing</dc:title>
  <dc:creator>Corfman, Brandon CIV USA</dc:creator>
  <cp:lastModifiedBy>Corfman, Brandon CIV USA</cp:lastModifiedBy>
  <cp:revision>206</cp:revision>
  <dcterms:created xsi:type="dcterms:W3CDTF">2016-10-04T17:20:47Z</dcterms:created>
  <dcterms:modified xsi:type="dcterms:W3CDTF">2021-05-06T02:13:20Z</dcterms:modified>
</cp:coreProperties>
</file>